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7"/>
  </p:notesMasterIdLst>
  <p:sldIdLst>
    <p:sldId id="256" r:id="rId2"/>
    <p:sldId id="322" r:id="rId3"/>
    <p:sldId id="257" r:id="rId4"/>
    <p:sldId id="258" r:id="rId5"/>
    <p:sldId id="333" r:id="rId6"/>
    <p:sldId id="958" r:id="rId7"/>
    <p:sldId id="959" r:id="rId8"/>
    <p:sldId id="960" r:id="rId9"/>
    <p:sldId id="961" r:id="rId10"/>
    <p:sldId id="962" r:id="rId11"/>
    <p:sldId id="963" r:id="rId12"/>
    <p:sldId id="964" r:id="rId13"/>
    <p:sldId id="965" r:id="rId14"/>
    <p:sldId id="966" r:id="rId15"/>
    <p:sldId id="967" r:id="rId16"/>
    <p:sldId id="968" r:id="rId17"/>
    <p:sldId id="969" r:id="rId18"/>
    <p:sldId id="970" r:id="rId19"/>
    <p:sldId id="971" r:id="rId20"/>
    <p:sldId id="972" r:id="rId21"/>
    <p:sldId id="267" r:id="rId22"/>
    <p:sldId id="260" r:id="rId23"/>
    <p:sldId id="269" r:id="rId24"/>
    <p:sldId id="272" r:id="rId25"/>
    <p:sldId id="873" r:id="rId26"/>
    <p:sldId id="874" r:id="rId27"/>
    <p:sldId id="875" r:id="rId28"/>
    <p:sldId id="973" r:id="rId29"/>
    <p:sldId id="974" r:id="rId30"/>
    <p:sldId id="277" r:id="rId31"/>
    <p:sldId id="783" r:id="rId32"/>
    <p:sldId id="286" r:id="rId33"/>
    <p:sldId id="784" r:id="rId34"/>
    <p:sldId id="975" r:id="rId35"/>
    <p:sldId id="976" r:id="rId36"/>
    <p:sldId id="876" r:id="rId37"/>
    <p:sldId id="977" r:id="rId38"/>
    <p:sldId id="978" r:id="rId39"/>
    <p:sldId id="877" r:id="rId40"/>
    <p:sldId id="979" r:id="rId41"/>
    <p:sldId id="980" r:id="rId42"/>
    <p:sldId id="981" r:id="rId43"/>
    <p:sldId id="878" r:id="rId44"/>
    <p:sldId id="982" r:id="rId45"/>
    <p:sldId id="303" r:id="rId46"/>
    <p:sldId id="306" r:id="rId47"/>
    <p:sldId id="808" r:id="rId48"/>
    <p:sldId id="809" r:id="rId49"/>
    <p:sldId id="791" r:id="rId50"/>
    <p:sldId id="811" r:id="rId51"/>
    <p:sldId id="793" r:id="rId52"/>
    <p:sldId id="304" r:id="rId53"/>
    <p:sldId id="318" r:id="rId54"/>
    <p:sldId id="316" r:id="rId55"/>
    <p:sldId id="983" r:id="rId56"/>
    <p:sldId id="331" r:id="rId57"/>
    <p:sldId id="332" r:id="rId58"/>
    <p:sldId id="323" r:id="rId59"/>
    <p:sldId id="321" r:id="rId60"/>
    <p:sldId id="341" r:id="rId61"/>
    <p:sldId id="342" r:id="rId62"/>
    <p:sldId id="984" r:id="rId63"/>
    <p:sldId id="985" r:id="rId64"/>
    <p:sldId id="986" r:id="rId65"/>
    <p:sldId id="987" r:id="rId66"/>
    <p:sldId id="988" r:id="rId67"/>
    <p:sldId id="989" r:id="rId68"/>
    <p:sldId id="990" r:id="rId69"/>
    <p:sldId id="991" r:id="rId70"/>
    <p:sldId id="992" r:id="rId71"/>
    <p:sldId id="993" r:id="rId72"/>
    <p:sldId id="366" r:id="rId73"/>
    <p:sldId id="735" r:id="rId74"/>
    <p:sldId id="736" r:id="rId75"/>
    <p:sldId id="370" r:id="rId76"/>
    <p:sldId id="371" r:id="rId77"/>
    <p:sldId id="372" r:id="rId78"/>
    <p:sldId id="373" r:id="rId79"/>
    <p:sldId id="376" r:id="rId80"/>
    <p:sldId id="801" r:id="rId81"/>
    <p:sldId id="378" r:id="rId82"/>
    <p:sldId id="379" r:id="rId83"/>
    <p:sldId id="802" r:id="rId84"/>
    <p:sldId id="384" r:id="rId85"/>
    <p:sldId id="994" r:id="rId86"/>
    <p:sldId id="995" r:id="rId87"/>
    <p:sldId id="892" r:id="rId88"/>
    <p:sldId id="996" r:id="rId89"/>
    <p:sldId id="997" r:id="rId90"/>
    <p:sldId id="393" r:id="rId91"/>
    <p:sldId id="998" r:id="rId92"/>
    <p:sldId id="999" r:id="rId93"/>
    <p:sldId id="1000" r:id="rId94"/>
    <p:sldId id="1001" r:id="rId95"/>
    <p:sldId id="1002" r:id="rId96"/>
    <p:sldId id="1003" r:id="rId97"/>
    <p:sldId id="404" r:id="rId98"/>
    <p:sldId id="405" r:id="rId99"/>
    <p:sldId id="1004" r:id="rId100"/>
    <p:sldId id="1005" r:id="rId101"/>
    <p:sldId id="408" r:id="rId102"/>
    <p:sldId id="409" r:id="rId103"/>
    <p:sldId id="324" r:id="rId104"/>
    <p:sldId id="957" r:id="rId105"/>
    <p:sldId id="410" r:id="rId106"/>
    <p:sldId id="411" r:id="rId107"/>
    <p:sldId id="1006" r:id="rId108"/>
    <p:sldId id="1007" r:id="rId109"/>
    <p:sldId id="1008" r:id="rId110"/>
    <p:sldId id="1009" r:id="rId111"/>
    <p:sldId id="1010" r:id="rId112"/>
    <p:sldId id="1011" r:id="rId113"/>
    <p:sldId id="1012" r:id="rId114"/>
    <p:sldId id="1013" r:id="rId115"/>
    <p:sldId id="1014" r:id="rId116"/>
    <p:sldId id="1015" r:id="rId117"/>
    <p:sldId id="435" r:id="rId118"/>
    <p:sldId id="752" r:id="rId119"/>
    <p:sldId id="753" r:id="rId120"/>
    <p:sldId id="438" r:id="rId121"/>
    <p:sldId id="642" r:id="rId122"/>
    <p:sldId id="439" r:id="rId123"/>
    <p:sldId id="643" r:id="rId124"/>
    <p:sldId id="440" r:id="rId125"/>
    <p:sldId id="820" r:id="rId126"/>
    <p:sldId id="441" r:id="rId127"/>
    <p:sldId id="821" r:id="rId128"/>
    <p:sldId id="822" r:id="rId129"/>
    <p:sldId id="1016" r:id="rId130"/>
    <p:sldId id="1017" r:id="rId131"/>
    <p:sldId id="918" r:id="rId132"/>
    <p:sldId id="1018" r:id="rId133"/>
    <p:sldId id="1019" r:id="rId134"/>
    <p:sldId id="462" r:id="rId135"/>
    <p:sldId id="1020" r:id="rId136"/>
    <p:sldId id="1021" r:id="rId137"/>
    <p:sldId id="1022" r:id="rId138"/>
    <p:sldId id="1023" r:id="rId139"/>
    <p:sldId id="1024" r:id="rId140"/>
    <p:sldId id="1025" r:id="rId141"/>
    <p:sldId id="473" r:id="rId142"/>
    <p:sldId id="474" r:id="rId143"/>
    <p:sldId id="1026" r:id="rId144"/>
    <p:sldId id="1027" r:id="rId145"/>
    <p:sldId id="477" r:id="rId146"/>
    <p:sldId id="478" r:id="rId147"/>
    <p:sldId id="326" r:id="rId148"/>
    <p:sldId id="327" r:id="rId149"/>
    <p:sldId id="479" r:id="rId150"/>
    <p:sldId id="480" r:id="rId151"/>
    <p:sldId id="1028" r:id="rId152"/>
    <p:sldId id="1029" r:id="rId153"/>
    <p:sldId id="1030" r:id="rId154"/>
    <p:sldId id="1031" r:id="rId155"/>
    <p:sldId id="1032" r:id="rId156"/>
    <p:sldId id="1033" r:id="rId157"/>
    <p:sldId id="1034" r:id="rId158"/>
    <p:sldId id="1035" r:id="rId159"/>
    <p:sldId id="1036" r:id="rId160"/>
    <p:sldId id="1037" r:id="rId161"/>
    <p:sldId id="504" r:id="rId162"/>
    <p:sldId id="943" r:id="rId163"/>
    <p:sldId id="944" r:id="rId164"/>
    <p:sldId id="679" r:id="rId165"/>
    <p:sldId id="678" r:id="rId166"/>
    <p:sldId id="680" r:id="rId167"/>
    <p:sldId id="681" r:id="rId168"/>
    <p:sldId id="684" r:id="rId169"/>
    <p:sldId id="685" r:id="rId170"/>
    <p:sldId id="686" r:id="rId171"/>
    <p:sldId id="770" r:id="rId172"/>
    <p:sldId id="689" r:id="rId173"/>
    <p:sldId id="1038" r:id="rId174"/>
    <p:sldId id="1039" r:id="rId175"/>
    <p:sldId id="945" r:id="rId176"/>
    <p:sldId id="1040" r:id="rId177"/>
    <p:sldId id="1041" r:id="rId178"/>
    <p:sldId id="531" r:id="rId179"/>
    <p:sldId id="1042" r:id="rId180"/>
    <p:sldId id="1043" r:id="rId181"/>
    <p:sldId id="1044" r:id="rId182"/>
    <p:sldId id="1045" r:id="rId183"/>
    <p:sldId id="1046" r:id="rId184"/>
    <p:sldId id="1047" r:id="rId185"/>
    <p:sldId id="542" r:id="rId186"/>
    <p:sldId id="543" r:id="rId187"/>
    <p:sldId id="1048" r:id="rId188"/>
    <p:sldId id="1049" r:id="rId189"/>
    <p:sldId id="546" r:id="rId190"/>
    <p:sldId id="547" r:id="rId191"/>
    <p:sldId id="328" r:id="rId192"/>
    <p:sldId id="329" r:id="rId193"/>
    <p:sldId id="595" r:id="rId194"/>
    <p:sldId id="551" r:id="rId195"/>
    <p:sldId id="705" r:id="rId196"/>
    <p:sldId id="706" r:id="rId197"/>
    <p:sldId id="707" r:id="rId198"/>
    <p:sldId id="708" r:id="rId199"/>
    <p:sldId id="709" r:id="rId200"/>
    <p:sldId id="712" r:id="rId201"/>
    <p:sldId id="710" r:id="rId202"/>
    <p:sldId id="711" r:id="rId203"/>
    <p:sldId id="550" r:id="rId204"/>
    <p:sldId id="597" r:id="rId205"/>
    <p:sldId id="583" r:id="rId206"/>
    <p:sldId id="850" r:id="rId207"/>
    <p:sldId id="1050" r:id="rId208"/>
    <p:sldId id="715" r:id="rId209"/>
    <p:sldId id="851" r:id="rId210"/>
    <p:sldId id="590" r:id="rId211"/>
    <p:sldId id="591" r:id="rId212"/>
    <p:sldId id="592" r:id="rId213"/>
    <p:sldId id="598" r:id="rId214"/>
    <p:sldId id="602" r:id="rId215"/>
    <p:sldId id="599" r:id="rId216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ADF107-895D-4282-AB03-44AEB2C6460A}" v="142" dt="2022-07-05T15:50:56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4364" autoAdjust="0"/>
  </p:normalViewPr>
  <p:slideViewPr>
    <p:cSldViewPr snapToGrid="0">
      <p:cViewPr>
        <p:scale>
          <a:sx n="50" d="100"/>
          <a:sy n="50" d="100"/>
        </p:scale>
        <p:origin x="138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16" Type="http://schemas.openxmlformats.org/officeDocument/2006/relationships/slide" Target="slides/slide215.xml"/><Relationship Id="rId211" Type="http://schemas.openxmlformats.org/officeDocument/2006/relationships/slide" Target="slides/slide210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01" Type="http://schemas.openxmlformats.org/officeDocument/2006/relationships/slide" Target="slides/slide200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viewProps" Target="viewProps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349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tableStyles" Target="tableStyle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Just like ‘un’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411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726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only classes as extreme when it is worse than recorded history.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916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4450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92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132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Just like ‘un’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7280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Just like ‘un’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541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summer 2022, the UK recorded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temperatures that previous years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409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300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3369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9270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countries recorded the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highest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 temperatures.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295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09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you read these words?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635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911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634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298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563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606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Just like ‘un’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996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199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0716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3494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1821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1003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</a:t>
            </a:r>
            <a:r>
              <a:rPr lang="en-GB" dirty="0" smtClean="0"/>
              <a:t>quiz can the children write these</a:t>
            </a:r>
            <a:r>
              <a:rPr lang="en-GB" baseline="0" dirty="0" smtClean="0"/>
              <a:t> in their spelling books?</a:t>
            </a:r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child, children, most, only, write, wrote, written, wrong, higher. 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6238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</a:t>
            </a:r>
            <a:r>
              <a:rPr lang="en-GB" dirty="0" smtClean="0"/>
              <a:t>quiz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move, prove, door, floor,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little, middle, travel, vowel, multiple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6877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11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9410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9426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30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7203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209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9642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1241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70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5856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0730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98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46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20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people like to wear lots of layers during wild cold weather.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48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70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403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Just like ‘un’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9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04/12/2022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2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2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2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mickle?ref=etymonline_crossreference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tymonline.com/word/much?ref=etymonline_crossreference" TargetMode="Externa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only#etymonline_v_7033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tymonline.com/word/-ly?ref=etymonline_crossreference#etymonline_v_31075" TargetMode="External"/><Relationship Id="rId4" Type="http://schemas.openxmlformats.org/officeDocument/2006/relationships/hyperlink" Target="https://www.etymonline.com/word/one?ref=etymonline_crossreference" TargetMode="Externa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2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2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Spelling </a:t>
            </a:r>
            <a:r>
              <a:rPr lang="en-GB" dirty="0" smtClean="0">
                <a:latin typeface="Twinkl" panose="02000000000000000000" pitchFamily="2" charset="0"/>
              </a:rPr>
              <a:t>Y2</a:t>
            </a:r>
            <a:endParaRPr lang="en-GB" dirty="0">
              <a:latin typeface="Twinkl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" panose="02000000000000000000" pitchFamily="2" charset="0"/>
              </a:rPr>
              <a:t>Mastering spellings: building of the foundations of phonics </a:t>
            </a:r>
          </a:p>
          <a:p>
            <a:endParaRPr lang="en-GB" dirty="0">
              <a:latin typeface="Twinkl" panose="02000000000000000000" pitchFamily="2" charset="0"/>
            </a:endParaRPr>
          </a:p>
          <a:p>
            <a:r>
              <a:rPr lang="en-GB" dirty="0">
                <a:latin typeface="Twinkl" panose="02000000000000000000" pitchFamily="2" charset="0"/>
              </a:rPr>
              <a:t>Autumn 2</a:t>
            </a:r>
          </a:p>
          <a:p>
            <a:r>
              <a:rPr lang="en-GB" dirty="0">
                <a:latin typeface="Twinkl" panose="02000000000000000000" pitchFamily="2" charset="0"/>
              </a:rPr>
              <a:t>Week </a:t>
            </a:r>
            <a:r>
              <a:rPr lang="en-GB" dirty="0">
                <a:latin typeface="Twinkl" panose="02000000000000000000" pitchFamily="2" charset="0"/>
              </a:rPr>
              <a:t>6</a:t>
            </a:r>
            <a:endParaRPr lang="en-GB" dirty="0">
              <a:latin typeface="Twinkl" panose="02000000000000000000" pitchFamily="2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children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dirty="0" smtClean="0">
                <a:latin typeface="Twinkl" panose="02000000000000000000" pitchFamily="2" charset="0"/>
              </a:rPr>
              <a:t>more than one young human beings.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b="1" dirty="0">
                <a:latin typeface="Twinkl" panose="02000000000000000000" pitchFamily="2" charset="0"/>
              </a:rPr>
              <a:t>Most </a:t>
            </a:r>
            <a:r>
              <a:rPr lang="en-GB" sz="4000" dirty="0">
                <a:latin typeface="Twinkl" panose="02000000000000000000" pitchFamily="2" charset="0"/>
              </a:rPr>
              <a:t>people like to wear lots of layers during wild cold weather. Extreme weather can be strong winds, heavy rain, extreme heat or cold; it is </a:t>
            </a:r>
            <a:r>
              <a:rPr lang="en-GB" sz="4000" b="1" dirty="0">
                <a:latin typeface="Twinkl" panose="02000000000000000000" pitchFamily="2" charset="0"/>
              </a:rPr>
              <a:t>only</a:t>
            </a:r>
            <a:r>
              <a:rPr lang="en-GB" sz="4000" dirty="0">
                <a:latin typeface="Twinkl" panose="02000000000000000000" pitchFamily="2" charset="0"/>
              </a:rPr>
              <a:t>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higher temperatures that previous years.  Some countries recorded the highest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1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Write this sentence as I dictate it to you.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dirty="0">
                <a:latin typeface="Twinkl" panose="02000000000000000000" pitchFamily="2" charset="0"/>
              </a:rPr>
              <a:t>It is only classes as extreme when it is worse than recorded history.</a:t>
            </a:r>
            <a:endParaRPr lang="en-GB" dirty="0">
              <a:latin typeface="Twinkl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Did you write it correctly?</a:t>
            </a:r>
          </a:p>
          <a:p>
            <a:r>
              <a:rPr lang="en-GB" dirty="0">
                <a:latin typeface="Twinkl" panose="02000000000000000000" pitchFamily="2" charset="0"/>
              </a:rPr>
              <a:t>Edit your work and make sure you have it correct.</a:t>
            </a:r>
          </a:p>
          <a:p>
            <a:r>
              <a:rPr lang="en-GB" dirty="0">
                <a:latin typeface="Twinkl" panose="02000000000000000000" pitchFamily="2" charset="0"/>
              </a:rPr>
              <a:t>Can you underline the spelling words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38985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Year </a:t>
            </a:r>
            <a:r>
              <a:rPr lang="en-GB" sz="7200" dirty="0" smtClean="0">
                <a:latin typeface="Twinkl" panose="02000000000000000000" pitchFamily="2" charset="0"/>
              </a:rPr>
              <a:t>2  </a:t>
            </a:r>
            <a:r>
              <a:rPr lang="en-GB" sz="7200" dirty="0">
                <a:latin typeface="Twinkl" panose="02000000000000000000" pitchFamily="2" charset="0"/>
              </a:rPr>
              <a:t>- Autumn 2</a:t>
            </a:r>
          </a:p>
          <a:p>
            <a:r>
              <a:rPr lang="en-GB" sz="7200" dirty="0">
                <a:latin typeface="Twinkl" panose="02000000000000000000" pitchFamily="2" charset="0"/>
              </a:rPr>
              <a:t>Week </a:t>
            </a:r>
            <a:r>
              <a:rPr lang="en-GB" sz="7200" dirty="0">
                <a:latin typeface="Twinkl" panose="02000000000000000000" pitchFamily="2" charset="0"/>
              </a:rPr>
              <a:t>6</a:t>
            </a:r>
            <a:r>
              <a:rPr lang="en-GB" sz="7200" dirty="0" smtClean="0">
                <a:latin typeface="Twinkl" panose="02000000000000000000" pitchFamily="2" charset="0"/>
              </a:rPr>
              <a:t> </a:t>
            </a:r>
            <a:r>
              <a:rPr lang="en-GB" sz="7200" dirty="0">
                <a:latin typeface="Twinkl" panose="02000000000000000000" pitchFamily="2" charset="0"/>
              </a:rPr>
              <a:t>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02592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500683"/>
            <a:ext cx="9563100" cy="609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Revisit and Review</a:t>
            </a:r>
            <a:r>
              <a:rPr lang="en-GB" dirty="0">
                <a:latin typeface="Twinkl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064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Do you remember this </a:t>
            </a:r>
            <a:r>
              <a:rPr lang="en-GB" dirty="0" smtClean="0">
                <a:latin typeface="Twinkl" panose="02000000000000000000" pitchFamily="2" charset="0"/>
              </a:rPr>
              <a:t>challenge word?</a:t>
            </a: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14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a young human being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38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 is lost!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children were playing nicely.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children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6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children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dirty="0" smtClean="0">
                <a:latin typeface="Twinkl" panose="02000000000000000000" pitchFamily="2" charset="0"/>
              </a:rPr>
              <a:t>more than one young human beings.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8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children were playing nicely.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3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gnome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91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gnome</a:t>
            </a:r>
            <a:endParaRPr lang="en-GB" sz="19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1005897" y="1727107"/>
            <a:ext cx="2720976" cy="289118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gnat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gnat</a:t>
            </a:r>
            <a:endParaRPr lang="en-GB" sz="19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2588656" y="1310711"/>
            <a:ext cx="2320472" cy="354022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3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>
                <a:latin typeface="Twinkl" panose="02000000000000000000" pitchFamily="2" charset="0"/>
              </a:rPr>
              <a:t>Let’s </a:t>
            </a:r>
            <a:r>
              <a:rPr lang="en-GB" sz="7200" i="1" dirty="0">
                <a:latin typeface="Twinkl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69247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8700" dirty="0" err="1" smtClean="0">
                <a:latin typeface="Twinkl" panose="02000000000000000000" pitchFamily="2" charset="0"/>
              </a:rPr>
              <a:t>er</a:t>
            </a:r>
            <a:endParaRPr lang="en-GB" sz="287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09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142182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3800" dirty="0" err="1" smtClean="0">
                <a:latin typeface="Twinkl" panose="02000000000000000000" pitchFamily="2" charset="0"/>
              </a:rPr>
              <a:t>er</a:t>
            </a:r>
            <a:r>
              <a:rPr lang="en-US" sz="6600" dirty="0" smtClean="0">
                <a:latin typeface="Twinkl" panose="02000000000000000000" pitchFamily="2" charset="0"/>
              </a:rPr>
              <a:t/>
            </a:r>
            <a:br>
              <a:rPr lang="en-US" sz="6600" dirty="0" smtClean="0">
                <a:latin typeface="Twinkl" panose="02000000000000000000" pitchFamily="2" charset="0"/>
              </a:rPr>
            </a:br>
            <a:r>
              <a:rPr lang="en-US" sz="6600" dirty="0" smtClean="0">
                <a:latin typeface="Twinkl" panose="02000000000000000000" pitchFamily="2" charset="0"/>
              </a:rPr>
              <a:t>adding the suffix “</a:t>
            </a:r>
            <a:r>
              <a:rPr lang="en-US" sz="6600" dirty="0" err="1" smtClean="0">
                <a:latin typeface="Twinkl" panose="02000000000000000000" pitchFamily="2" charset="0"/>
              </a:rPr>
              <a:t>er</a:t>
            </a:r>
            <a:r>
              <a:rPr lang="en-US" sz="6600" dirty="0" smtClean="0">
                <a:latin typeface="Twinkl" panose="02000000000000000000" pitchFamily="2" charset="0"/>
              </a:rPr>
              <a:t>” </a:t>
            </a:r>
            <a:r>
              <a:rPr lang="en-US" sz="6600" dirty="0" smtClean="0">
                <a:latin typeface="Twinkl" panose="02000000000000000000" pitchFamily="2" charset="0"/>
              </a:rPr>
              <a:t>at the end of words </a:t>
            </a:r>
            <a:r>
              <a:rPr lang="en-US" sz="6600" dirty="0" smtClean="0">
                <a:latin typeface="Twinkl" panose="02000000000000000000" pitchFamily="2" charset="0"/>
              </a:rPr>
              <a:t>to compare</a:t>
            </a:r>
            <a:endParaRPr lang="en-GB" sz="66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5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142182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3800" dirty="0" err="1" smtClean="0">
                <a:latin typeface="Twinkl" panose="02000000000000000000" pitchFamily="2" charset="0"/>
              </a:rPr>
              <a:t>ed</a:t>
            </a:r>
            <a:r>
              <a:rPr lang="en-US" sz="6600" dirty="0" smtClean="0">
                <a:latin typeface="Twinkl" panose="02000000000000000000" pitchFamily="2" charset="0"/>
              </a:rPr>
              <a:t/>
            </a:r>
            <a:br>
              <a:rPr lang="en-US" sz="6600" dirty="0" smtClean="0">
                <a:latin typeface="Twinkl" panose="02000000000000000000" pitchFamily="2" charset="0"/>
              </a:rPr>
            </a:br>
            <a:r>
              <a:rPr lang="en-US" sz="6600" dirty="0" smtClean="0">
                <a:latin typeface="Twinkl" panose="02000000000000000000" pitchFamily="2" charset="0"/>
              </a:rPr>
              <a:t>adding the suffix “</a:t>
            </a:r>
            <a:r>
              <a:rPr lang="en-US" sz="6600" dirty="0" err="1" smtClean="0">
                <a:latin typeface="Twinkl" panose="02000000000000000000" pitchFamily="2" charset="0"/>
              </a:rPr>
              <a:t>ed</a:t>
            </a:r>
            <a:r>
              <a:rPr lang="en-US" sz="6600" dirty="0" smtClean="0">
                <a:latin typeface="Twinkl" panose="02000000000000000000" pitchFamily="2" charset="0"/>
              </a:rPr>
              <a:t>” at the end of words to show the thing happened in the past.</a:t>
            </a:r>
            <a:endParaRPr lang="en-GB" sz="66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68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459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higher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459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higher</a:t>
            </a:r>
            <a:endParaRPr lang="en-GB" sz="19900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6768" y="2458244"/>
            <a:ext cx="2225233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4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colder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9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colder</a:t>
            </a:r>
            <a:endParaRPr lang="en-GB" sz="19900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6304" y="1785312"/>
            <a:ext cx="2225233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9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higher</a:t>
            </a:r>
            <a:r>
              <a:rPr lang="en-US" sz="7200" dirty="0" smtClean="0">
                <a:latin typeface="Twinkl" panose="02000000000000000000" pitchFamily="2" charset="0"/>
              </a:rPr>
              <a:t/>
            </a:r>
            <a:br>
              <a:rPr lang="en-US" sz="7200" dirty="0" smtClean="0">
                <a:latin typeface="Twinkl" panose="02000000000000000000" pitchFamily="2" charset="0"/>
              </a:rPr>
            </a:br>
            <a:r>
              <a:rPr lang="en-US" sz="7200" dirty="0" smtClean="0">
                <a:latin typeface="Twinkl" panose="02000000000000000000" pitchFamily="2" charset="0"/>
              </a:rPr>
              <a:t>high</a:t>
            </a:r>
            <a:r>
              <a:rPr lang="en-US" sz="7200" dirty="0" smtClean="0">
                <a:latin typeface="Twinkl" panose="02000000000000000000" pitchFamily="2" charset="0"/>
              </a:rPr>
              <a:t>+ </a:t>
            </a:r>
            <a:r>
              <a:rPr lang="en-US" sz="7200" dirty="0" err="1" smtClean="0">
                <a:latin typeface="Twinkl" panose="02000000000000000000" pitchFamily="2" charset="0"/>
              </a:rPr>
              <a:t>er</a:t>
            </a:r>
            <a:r>
              <a:rPr lang="en-US" sz="7200" dirty="0" smtClean="0">
                <a:latin typeface="Twinkl" panose="02000000000000000000" pitchFamily="2" charset="0"/>
              </a:rPr>
              <a:t> </a:t>
            </a:r>
            <a:r>
              <a:rPr lang="en-US" sz="7200" dirty="0" smtClean="0">
                <a:latin typeface="Twinkl" panose="02000000000000000000" pitchFamily="2" charset="0"/>
              </a:rPr>
              <a:t>= </a:t>
            </a:r>
            <a:r>
              <a:rPr lang="en-US" sz="7200" dirty="0" smtClean="0">
                <a:latin typeface="Twinkl" panose="02000000000000000000" pitchFamily="2" charset="0"/>
              </a:rPr>
              <a:t>higher</a:t>
            </a:r>
            <a:endParaRPr lang="en-GB" sz="7200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51" y="405719"/>
            <a:ext cx="3490006" cy="27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96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926275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atin typeface="Twinkl" panose="02000000000000000000" pitchFamily="2" charset="0"/>
              </a:rPr>
              <a:t>higher</a:t>
            </a:r>
            <a:r>
              <a:rPr lang="en-US" sz="4800" dirty="0" smtClean="0">
                <a:latin typeface="Twinkl" panose="02000000000000000000" pitchFamily="2" charset="0"/>
              </a:rPr>
              <a:t/>
            </a:r>
            <a:br>
              <a:rPr lang="en-US" sz="4800" dirty="0" smtClean="0">
                <a:latin typeface="Twinkl" panose="02000000000000000000" pitchFamily="2" charset="0"/>
              </a:rPr>
            </a:br>
            <a:r>
              <a:rPr lang="en-US" sz="4800" dirty="0" smtClean="0">
                <a:latin typeface="Twinkl" panose="02000000000000000000" pitchFamily="2" charset="0"/>
              </a:rPr>
              <a:t>high</a:t>
            </a:r>
            <a:r>
              <a:rPr lang="en-US" sz="4800" dirty="0" smtClean="0">
                <a:latin typeface="Twinkl" panose="02000000000000000000" pitchFamily="2" charset="0"/>
              </a:rPr>
              <a:t> </a:t>
            </a:r>
            <a:r>
              <a:rPr lang="en-US" sz="4800" dirty="0" smtClean="0">
                <a:latin typeface="Twinkl" panose="02000000000000000000" pitchFamily="2" charset="0"/>
              </a:rPr>
              <a:t>+ </a:t>
            </a:r>
            <a:r>
              <a:rPr lang="en-US" sz="4800" dirty="0" err="1" smtClean="0">
                <a:latin typeface="Twinkl" panose="02000000000000000000" pitchFamily="2" charset="0"/>
              </a:rPr>
              <a:t>er</a:t>
            </a:r>
            <a:r>
              <a:rPr lang="en-US" sz="4800" dirty="0" smtClean="0">
                <a:latin typeface="Twinkl" panose="02000000000000000000" pitchFamily="2" charset="0"/>
              </a:rPr>
              <a:t> </a:t>
            </a:r>
            <a:r>
              <a:rPr lang="en-US" sz="4800" dirty="0" smtClean="0">
                <a:latin typeface="Twinkl" panose="02000000000000000000" pitchFamily="2" charset="0"/>
              </a:rPr>
              <a:t>= </a:t>
            </a:r>
            <a:r>
              <a:rPr lang="en-US" sz="4800" dirty="0" smtClean="0">
                <a:latin typeface="Twinkl" panose="02000000000000000000" pitchFamily="2" charset="0"/>
              </a:rPr>
              <a:t>higher</a:t>
            </a:r>
            <a:r>
              <a:rPr lang="en-US" sz="4800" dirty="0" smtClean="0">
                <a:latin typeface="Twinkl" panose="02000000000000000000" pitchFamily="2" charset="0"/>
              </a:rPr>
              <a:t/>
            </a:r>
            <a:br>
              <a:rPr lang="en-US" sz="4800" dirty="0" smtClean="0">
                <a:latin typeface="Twinkl" panose="02000000000000000000" pitchFamily="2" charset="0"/>
              </a:rPr>
            </a:br>
            <a:r>
              <a:rPr lang="en-US" sz="4800" dirty="0" smtClean="0">
                <a:latin typeface="Twinkl" panose="02000000000000000000" pitchFamily="2" charset="0"/>
              </a:rPr>
              <a:t>Ben Nevis is higher than </a:t>
            </a:r>
            <a:r>
              <a:rPr lang="en-US" sz="4800" dirty="0" err="1" smtClean="0">
                <a:latin typeface="Twinkl" panose="02000000000000000000" pitchFamily="2" charset="0"/>
              </a:rPr>
              <a:t>Snowdon</a:t>
            </a:r>
            <a:r>
              <a:rPr lang="en-US" sz="4800" dirty="0" smtClean="0">
                <a:latin typeface="Twinkl" panose="02000000000000000000" pitchFamily="2" charset="0"/>
              </a:rPr>
              <a:t>.</a:t>
            </a:r>
            <a:endParaRPr lang="en-GB" sz="4800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51" y="405719"/>
            <a:ext cx="3490006" cy="27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1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colder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err="1" smtClean="0">
                <a:latin typeface="Twinkl" panose="02000000000000000000" pitchFamily="2" charset="0"/>
              </a:rPr>
              <a:t>cold</a:t>
            </a:r>
            <a:r>
              <a:rPr lang="en-US" sz="9600" dirty="0" err="1" smtClean="0">
                <a:latin typeface="Twinkl" panose="02000000000000000000" pitchFamily="2" charset="0"/>
              </a:rPr>
              <a:t>+er</a:t>
            </a:r>
            <a:r>
              <a:rPr lang="en-US" sz="9600" dirty="0" smtClean="0">
                <a:latin typeface="Twinkl" panose="02000000000000000000" pitchFamily="2" charset="0"/>
              </a:rPr>
              <a:t> </a:t>
            </a:r>
            <a:r>
              <a:rPr lang="en-US" sz="9600" dirty="0" smtClean="0">
                <a:latin typeface="Twinkl" panose="02000000000000000000" pitchFamily="2" charset="0"/>
              </a:rPr>
              <a:t>= </a:t>
            </a:r>
            <a:r>
              <a:rPr lang="en-US" sz="9600" dirty="0" smtClean="0">
                <a:latin typeface="Twinkl" panose="02000000000000000000" pitchFamily="2" charset="0"/>
              </a:rPr>
              <a:t>colder</a:t>
            </a:r>
            <a:endParaRPr lang="en-GB" sz="9600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48" y="360815"/>
            <a:ext cx="3161869" cy="287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9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672275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latin typeface="Twinkl" panose="02000000000000000000" pitchFamily="2" charset="0"/>
              </a:rPr>
              <a:t>colder</a:t>
            </a:r>
            <a:r>
              <a:rPr lang="en-US" dirty="0" smtClean="0">
                <a:latin typeface="Twinkl" panose="02000000000000000000" pitchFamily="2" charset="0"/>
              </a:rPr>
              <a:t/>
            </a:r>
            <a:br>
              <a:rPr lang="en-US" dirty="0" smtClean="0">
                <a:latin typeface="Twinkl" panose="02000000000000000000" pitchFamily="2" charset="0"/>
              </a:rPr>
            </a:br>
            <a:r>
              <a:rPr lang="en-US" dirty="0" smtClean="0">
                <a:latin typeface="Twinkl" panose="02000000000000000000" pitchFamily="2" charset="0"/>
              </a:rPr>
              <a:t>cold</a:t>
            </a:r>
            <a:r>
              <a:rPr lang="en-US" dirty="0" smtClean="0">
                <a:latin typeface="Twinkl" panose="02000000000000000000" pitchFamily="2" charset="0"/>
              </a:rPr>
              <a:t>+ </a:t>
            </a:r>
            <a:r>
              <a:rPr lang="en-US" dirty="0" err="1" smtClean="0">
                <a:latin typeface="Twinkl" panose="02000000000000000000" pitchFamily="2" charset="0"/>
              </a:rPr>
              <a:t>er</a:t>
            </a:r>
            <a:r>
              <a:rPr lang="en-US" dirty="0" smtClean="0">
                <a:latin typeface="Twinkl" panose="02000000000000000000" pitchFamily="2" charset="0"/>
              </a:rPr>
              <a:t> </a:t>
            </a:r>
            <a:r>
              <a:rPr lang="en-US" dirty="0" smtClean="0">
                <a:latin typeface="Twinkl" panose="02000000000000000000" pitchFamily="2" charset="0"/>
              </a:rPr>
              <a:t>= </a:t>
            </a:r>
            <a:r>
              <a:rPr lang="en-US" dirty="0" smtClean="0">
                <a:latin typeface="Twinkl" panose="02000000000000000000" pitchFamily="2" charset="0"/>
              </a:rPr>
              <a:t>colder</a:t>
            </a:r>
            <a:r>
              <a:rPr lang="en-US" dirty="0" smtClean="0">
                <a:latin typeface="Twinkl" panose="02000000000000000000" pitchFamily="2" charset="0"/>
              </a:rPr>
              <a:t/>
            </a:r>
            <a:br>
              <a:rPr lang="en-US" dirty="0" smtClean="0">
                <a:latin typeface="Twinkl" panose="02000000000000000000" pitchFamily="2" charset="0"/>
              </a:rPr>
            </a:br>
            <a:r>
              <a:rPr lang="en-US" dirty="0" smtClean="0">
                <a:latin typeface="Twinkl" panose="02000000000000000000" pitchFamily="2" charset="0"/>
              </a:rPr>
              <a:t>It is colder in Scotland.</a:t>
            </a:r>
            <a:endParaRPr lang="en-GB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205" y="331788"/>
            <a:ext cx="2863624" cy="260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latin typeface="Twinkl" panose="02000000000000000000" pitchFamily="2" charset="0"/>
              </a:rPr>
              <a:t>Ben Nevis is higher than </a:t>
            </a:r>
            <a:r>
              <a:rPr lang="en-US" sz="7200" dirty="0" err="1">
                <a:latin typeface="Twinkl" panose="02000000000000000000" pitchFamily="2" charset="0"/>
              </a:rPr>
              <a:t>Snowdon</a:t>
            </a:r>
            <a:r>
              <a:rPr lang="en-US" sz="7200" dirty="0">
                <a:latin typeface="Twinkl" panose="02000000000000000000" pitchFamily="2" charset="0"/>
              </a:rPr>
              <a:t>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42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latin typeface="Twinkl" panose="02000000000000000000" pitchFamily="2" charset="0"/>
              </a:rPr>
              <a:t>Ben Nevis is </a:t>
            </a:r>
            <a:r>
              <a:rPr lang="en-US" sz="7200" dirty="0" smtClean="0">
                <a:latin typeface="Twinkl" panose="02000000000000000000" pitchFamily="2" charset="0"/>
              </a:rPr>
              <a:t>______ </a:t>
            </a:r>
            <a:r>
              <a:rPr lang="en-US" sz="7200" dirty="0">
                <a:latin typeface="Twinkl" panose="02000000000000000000" pitchFamily="2" charset="0"/>
              </a:rPr>
              <a:t>than </a:t>
            </a:r>
            <a:r>
              <a:rPr lang="en-US" sz="7200" dirty="0" err="1">
                <a:latin typeface="Twinkl" panose="02000000000000000000" pitchFamily="2" charset="0"/>
              </a:rPr>
              <a:t>Snowdon</a:t>
            </a:r>
            <a:r>
              <a:rPr lang="en-US" sz="7200" dirty="0">
                <a:latin typeface="Twinkl" panose="02000000000000000000" pitchFamily="2" charset="0"/>
              </a:rPr>
              <a:t>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2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played</a:t>
            </a:r>
            <a:endParaRPr lang="en-GB" sz="23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1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latin typeface="Twinkl" panose="02000000000000000000" pitchFamily="2" charset="0"/>
              </a:rPr>
              <a:t>Ben Nevis is </a:t>
            </a:r>
            <a:r>
              <a:rPr lang="en-US" sz="7200" b="1" u="sng" dirty="0">
                <a:latin typeface="Twinkl" panose="02000000000000000000" pitchFamily="2" charset="0"/>
              </a:rPr>
              <a:t>higher</a:t>
            </a:r>
            <a:r>
              <a:rPr lang="en-US" sz="7200" dirty="0">
                <a:latin typeface="Twinkl" panose="02000000000000000000" pitchFamily="2" charset="0"/>
              </a:rPr>
              <a:t> than </a:t>
            </a:r>
            <a:r>
              <a:rPr lang="en-US" sz="7200" dirty="0" err="1">
                <a:latin typeface="Twinkl" panose="02000000000000000000" pitchFamily="2" charset="0"/>
              </a:rPr>
              <a:t>Snowdon</a:t>
            </a:r>
            <a:r>
              <a:rPr lang="en-US" sz="7200" dirty="0">
                <a:latin typeface="Twinkl" panose="02000000000000000000" pitchFamily="2" charset="0"/>
              </a:rPr>
              <a:t>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1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latin typeface="Twinkl" panose="02000000000000000000" pitchFamily="2" charset="0"/>
              </a:rPr>
              <a:t>It is colder in Scotland.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latin typeface="Twinkl" panose="02000000000000000000" pitchFamily="2" charset="0"/>
              </a:rPr>
              <a:t>It is </a:t>
            </a:r>
            <a:r>
              <a:rPr lang="en-US" sz="7200" dirty="0" smtClean="0">
                <a:latin typeface="Twinkl" panose="02000000000000000000" pitchFamily="2" charset="0"/>
              </a:rPr>
              <a:t>______ </a:t>
            </a:r>
            <a:r>
              <a:rPr lang="en-US" sz="7200" dirty="0">
                <a:latin typeface="Twinkl" panose="02000000000000000000" pitchFamily="2" charset="0"/>
              </a:rPr>
              <a:t>in Scotland.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4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>
                <a:latin typeface="Twinkl" panose="02000000000000000000" pitchFamily="2" charset="0"/>
              </a:rPr>
              <a:t>It is </a:t>
            </a:r>
            <a:r>
              <a:rPr lang="en-US" sz="7200" b="1" u="sng" dirty="0">
                <a:latin typeface="Twinkl" panose="02000000000000000000" pitchFamily="2" charset="0"/>
              </a:rPr>
              <a:t>colder</a:t>
            </a:r>
            <a:r>
              <a:rPr lang="en-US" sz="7200" dirty="0">
                <a:latin typeface="Twinkl" panose="02000000000000000000" pitchFamily="2" charset="0"/>
              </a:rPr>
              <a:t> in Scotland.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37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New CHALLENGE words.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most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66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most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greatest in amount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03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We had the most sweets!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8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only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only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solely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8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played</a:t>
            </a:r>
            <a:endParaRPr lang="en-GB" sz="23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7417004" y="656891"/>
            <a:ext cx="3079546" cy="34996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37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There was only one tree left.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02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Practise and Apply</a:t>
            </a:r>
            <a:r>
              <a:rPr lang="en-GB" dirty="0">
                <a:latin typeface="Twinkl" panose="02000000000000000000" pitchFamily="2" charset="0"/>
              </a:rPr>
              <a:t>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3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9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Most people like to wear lots of layers during wild cold weather. Extreme weather can be strong winds, heavy rain, extreme heat or cold; it is only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higher temperatures that previous years.  Some countries recorded the highest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0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b="1" dirty="0">
                <a:latin typeface="Twinkl" panose="02000000000000000000" pitchFamily="2" charset="0"/>
              </a:rPr>
              <a:t>Most </a:t>
            </a:r>
            <a:r>
              <a:rPr lang="en-GB" sz="4000" dirty="0">
                <a:latin typeface="Twinkl" panose="02000000000000000000" pitchFamily="2" charset="0"/>
              </a:rPr>
              <a:t>people like to wear lots of layers during wild cold weather. Extreme weather can be strong winds, heavy rain, extreme heat or cold; it is </a:t>
            </a:r>
            <a:r>
              <a:rPr lang="en-GB" sz="4000" b="1" dirty="0">
                <a:latin typeface="Twinkl" panose="02000000000000000000" pitchFamily="2" charset="0"/>
              </a:rPr>
              <a:t>only</a:t>
            </a:r>
            <a:r>
              <a:rPr lang="en-GB" sz="4000" dirty="0">
                <a:latin typeface="Twinkl" panose="02000000000000000000" pitchFamily="2" charset="0"/>
              </a:rPr>
              <a:t>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higher temperatures that previous years.  Some countries recorded the highest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1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Write this sentence as I dictate it to you.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8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dirty="0">
                <a:latin typeface="Twinkl" panose="02000000000000000000" pitchFamily="2" charset="0"/>
              </a:rPr>
              <a:t>During summer 2022, the UK recorded </a:t>
            </a:r>
            <a:r>
              <a:rPr lang="en-GB" b="1" dirty="0">
                <a:latin typeface="Twinkl" panose="02000000000000000000" pitchFamily="2" charset="0"/>
              </a:rPr>
              <a:t>higher </a:t>
            </a:r>
            <a:r>
              <a:rPr lang="en-GB" dirty="0">
                <a:latin typeface="Twinkl" panose="02000000000000000000" pitchFamily="2" charset="0"/>
              </a:rPr>
              <a:t>temperatures that previous </a:t>
            </a:r>
            <a:r>
              <a:rPr lang="en-GB" dirty="0" smtClean="0">
                <a:latin typeface="Twinkl" panose="02000000000000000000" pitchFamily="2" charset="0"/>
              </a:rPr>
              <a:t>years.</a:t>
            </a:r>
            <a:endParaRPr lang="en-GB" b="1" dirty="0">
              <a:latin typeface="Twinkl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891540"/>
            <a:ext cx="10515600" cy="1483360"/>
          </a:xfrm>
        </p:spPr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Did you write it correctly?</a:t>
            </a:r>
          </a:p>
          <a:p>
            <a:r>
              <a:rPr lang="en-GB" dirty="0">
                <a:latin typeface="Twinkl" panose="02000000000000000000" pitchFamily="2" charset="0"/>
              </a:rPr>
              <a:t>Edit your work and make sure you have it correct.</a:t>
            </a:r>
          </a:p>
          <a:p>
            <a:r>
              <a:rPr lang="en-GB" dirty="0">
                <a:latin typeface="Twinkl" panose="02000000000000000000" pitchFamily="2" charset="0"/>
              </a:rPr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236005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11514" y="14750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Year 3  - Autumn 2</a:t>
            </a:r>
          </a:p>
          <a:p>
            <a:r>
              <a:rPr lang="en-GB" sz="7200" dirty="0">
                <a:latin typeface="Twinkl" panose="02000000000000000000" pitchFamily="2" charset="0"/>
              </a:rPr>
              <a:t>Week </a:t>
            </a:r>
            <a:r>
              <a:rPr lang="en-GB" sz="7200" dirty="0" smtClean="0">
                <a:latin typeface="Twinkl" panose="02000000000000000000" pitchFamily="2" charset="0"/>
              </a:rPr>
              <a:t> -6 </a:t>
            </a:r>
            <a:r>
              <a:rPr lang="en-GB" sz="7200" dirty="0">
                <a:latin typeface="Twinkl" panose="02000000000000000000" pitchFamily="2" charset="0"/>
              </a:rPr>
              <a:t>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59531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976" y="285750"/>
            <a:ext cx="9500024" cy="605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Revisit and Review</a:t>
            </a:r>
            <a:r>
              <a:rPr lang="en-GB" dirty="0">
                <a:latin typeface="Twinkl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3315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asked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8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0127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a young human being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 is lost!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97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children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0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children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dirty="0" smtClean="0">
                <a:latin typeface="Twinkl" panose="02000000000000000000" pitchFamily="2" charset="0"/>
              </a:rPr>
              <a:t>more than one young human beings.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0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children were playing nicely.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8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knock</a:t>
            </a:r>
            <a:endParaRPr lang="en-GB" sz="23900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54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knock</a:t>
            </a:r>
            <a:endParaRPr lang="en-GB" sz="23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831850" y="937775"/>
            <a:ext cx="3079546" cy="34996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821" y="199550"/>
            <a:ext cx="18573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knee</a:t>
            </a:r>
            <a:endParaRPr lang="en-GB" sz="23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1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asked</a:t>
            </a:r>
            <a:endParaRPr lang="en-GB" sz="19900" dirty="0">
              <a:latin typeface="Twinkl" panose="0200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6672735" y="1215024"/>
            <a:ext cx="3079546" cy="34996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67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knee</a:t>
            </a:r>
            <a:endParaRPr lang="en-GB" sz="23900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2116725" y="917766"/>
            <a:ext cx="2634725" cy="36447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8812" y="379603"/>
            <a:ext cx="2123487" cy="172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2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sz="7200" dirty="0">
                <a:latin typeface="Twinkl" panose="02000000000000000000" pitchFamily="2" charset="0"/>
              </a:rPr>
              <a:t>Let’s </a:t>
            </a:r>
            <a:r>
              <a:rPr lang="en-GB" sz="7200" i="1" dirty="0">
                <a:latin typeface="Twinkl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3946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8700" dirty="0" err="1" smtClean="0">
                <a:latin typeface="Twinkl" panose="02000000000000000000" pitchFamily="2" charset="0"/>
              </a:rPr>
              <a:t>est</a:t>
            </a:r>
            <a:endParaRPr lang="en-GB" sz="287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3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142182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3800" dirty="0" smtClean="0">
                <a:latin typeface="Twinkl" panose="02000000000000000000" pitchFamily="2" charset="0"/>
              </a:rPr>
              <a:t>Est</a:t>
            </a:r>
            <a:br>
              <a:rPr lang="en-US" sz="13800" dirty="0" smtClean="0">
                <a:latin typeface="Twinkl" panose="02000000000000000000" pitchFamily="2" charset="0"/>
              </a:rPr>
            </a:br>
            <a:r>
              <a:rPr lang="en-US" sz="6600" dirty="0" smtClean="0">
                <a:latin typeface="Twinkl" panose="02000000000000000000" pitchFamily="2" charset="0"/>
              </a:rPr>
              <a:t>adding </a:t>
            </a:r>
            <a:r>
              <a:rPr lang="en-US" sz="6600" dirty="0" smtClean="0">
                <a:latin typeface="Twinkl" panose="02000000000000000000" pitchFamily="2" charset="0"/>
              </a:rPr>
              <a:t>the suffix “</a:t>
            </a:r>
            <a:r>
              <a:rPr lang="en-US" sz="6600" dirty="0" err="1" smtClean="0">
                <a:latin typeface="Twinkl" panose="02000000000000000000" pitchFamily="2" charset="0"/>
              </a:rPr>
              <a:t>est</a:t>
            </a:r>
            <a:r>
              <a:rPr lang="en-US" sz="6600" dirty="0" smtClean="0">
                <a:latin typeface="Twinkl" panose="02000000000000000000" pitchFamily="2" charset="0"/>
              </a:rPr>
              <a:t>” </a:t>
            </a:r>
            <a:r>
              <a:rPr lang="en-US" sz="6600" dirty="0" smtClean="0">
                <a:latin typeface="Twinkl" panose="02000000000000000000" pitchFamily="2" charset="0"/>
              </a:rPr>
              <a:t>at the end of words </a:t>
            </a:r>
            <a:r>
              <a:rPr lang="en-US" sz="6600" dirty="0" smtClean="0">
                <a:latin typeface="Twinkl" panose="02000000000000000000" pitchFamily="2" charset="0"/>
              </a:rPr>
              <a:t>to compare</a:t>
            </a:r>
            <a:endParaRPr lang="en-GB" sz="66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23900" dirty="0" smtClean="0">
                <a:latin typeface="Twinkl" panose="02000000000000000000" pitchFamily="2" charset="0"/>
              </a:rPr>
              <a:t>highest</a:t>
            </a:r>
            <a:endParaRPr lang="en-GB" sz="23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highest</a:t>
            </a:r>
            <a:endParaRPr lang="en-GB" sz="23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7417004" y="656891"/>
            <a:ext cx="3930446" cy="34996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0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coldest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59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coldest</a:t>
            </a:r>
            <a:endParaRPr lang="en-GB" sz="19900" dirty="0">
              <a:latin typeface="Twinkl" panose="0200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6672734" y="1215024"/>
            <a:ext cx="3595215" cy="34996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2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Twinkl" panose="02000000000000000000" pitchFamily="2" charset="0"/>
              </a:rPr>
              <a:t>highest</a:t>
            </a:r>
            <a:r>
              <a:rPr lang="en-US" sz="8800" dirty="0" smtClean="0">
                <a:latin typeface="Twinkl" panose="02000000000000000000" pitchFamily="2" charset="0"/>
              </a:rPr>
              <a:t/>
            </a:r>
            <a:br>
              <a:rPr lang="en-US" sz="8800" dirty="0" smtClean="0">
                <a:latin typeface="Twinkl" panose="02000000000000000000" pitchFamily="2" charset="0"/>
              </a:rPr>
            </a:br>
            <a:r>
              <a:rPr lang="en-US" sz="8800" dirty="0" smtClean="0">
                <a:latin typeface="Twinkl" panose="02000000000000000000" pitchFamily="2" charset="0"/>
              </a:rPr>
              <a:t>high</a:t>
            </a:r>
            <a:r>
              <a:rPr lang="en-US" sz="8800" dirty="0" smtClean="0">
                <a:latin typeface="Twinkl" panose="02000000000000000000" pitchFamily="2" charset="0"/>
              </a:rPr>
              <a:t>+ </a:t>
            </a:r>
            <a:r>
              <a:rPr lang="en-US" sz="8800" dirty="0" err="1" smtClean="0">
                <a:latin typeface="Twinkl" panose="02000000000000000000" pitchFamily="2" charset="0"/>
              </a:rPr>
              <a:t>est</a:t>
            </a:r>
            <a:r>
              <a:rPr lang="en-US" sz="8800" dirty="0" smtClean="0">
                <a:latin typeface="Twinkl" panose="02000000000000000000" pitchFamily="2" charset="0"/>
              </a:rPr>
              <a:t>= highest</a:t>
            </a:r>
            <a:endParaRPr lang="en-GB" sz="8800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51" y="405719"/>
            <a:ext cx="3490006" cy="27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8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4423061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latin typeface="Twinkl" panose="02000000000000000000" pitchFamily="2" charset="0"/>
              </a:rPr>
              <a:t>highest</a:t>
            </a:r>
            <a:r>
              <a:rPr lang="en-US" sz="8000" dirty="0" smtClean="0">
                <a:latin typeface="Twinkl" panose="02000000000000000000" pitchFamily="2" charset="0"/>
              </a:rPr>
              <a:t/>
            </a:r>
            <a:br>
              <a:rPr lang="en-US" sz="8000" dirty="0" smtClean="0">
                <a:latin typeface="Twinkl" panose="02000000000000000000" pitchFamily="2" charset="0"/>
              </a:rPr>
            </a:br>
            <a:r>
              <a:rPr lang="en-US" sz="8000" dirty="0" smtClean="0">
                <a:latin typeface="Twinkl" panose="02000000000000000000" pitchFamily="2" charset="0"/>
              </a:rPr>
              <a:t>high</a:t>
            </a:r>
            <a:r>
              <a:rPr lang="en-US" sz="8000" dirty="0" smtClean="0">
                <a:latin typeface="Twinkl" panose="02000000000000000000" pitchFamily="2" charset="0"/>
              </a:rPr>
              <a:t>+ </a:t>
            </a:r>
            <a:r>
              <a:rPr lang="en-US" sz="8000" dirty="0" err="1" smtClean="0">
                <a:latin typeface="Twinkl" panose="02000000000000000000" pitchFamily="2" charset="0"/>
              </a:rPr>
              <a:t>est</a:t>
            </a:r>
            <a:r>
              <a:rPr lang="en-US" sz="8000" dirty="0" smtClean="0">
                <a:latin typeface="Twinkl" panose="02000000000000000000" pitchFamily="2" charset="0"/>
              </a:rPr>
              <a:t> </a:t>
            </a:r>
            <a:r>
              <a:rPr lang="en-US" sz="8000" dirty="0" smtClean="0">
                <a:latin typeface="Twinkl" panose="02000000000000000000" pitchFamily="2" charset="0"/>
              </a:rPr>
              <a:t>= </a:t>
            </a:r>
            <a:r>
              <a:rPr lang="en-US" sz="8000" dirty="0" smtClean="0">
                <a:latin typeface="Twinkl" panose="02000000000000000000" pitchFamily="2" charset="0"/>
              </a:rPr>
              <a:t>highest</a:t>
            </a:r>
            <a:r>
              <a:rPr lang="en-US" sz="8000" dirty="0" smtClean="0">
                <a:latin typeface="Twinkl" panose="02000000000000000000" pitchFamily="2" charset="0"/>
              </a:rPr>
              <a:t/>
            </a:r>
            <a:br>
              <a:rPr lang="en-US" sz="8000" dirty="0" smtClean="0">
                <a:latin typeface="Twinkl" panose="02000000000000000000" pitchFamily="2" charset="0"/>
              </a:rPr>
            </a:br>
            <a:r>
              <a:rPr lang="en-US" sz="8000" dirty="0" smtClean="0">
                <a:latin typeface="Twinkl" panose="02000000000000000000" pitchFamily="2" charset="0"/>
              </a:rPr>
              <a:t>Mount Everest is the highest mountain.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endParaRPr lang="en-GB" sz="9600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51" y="405720"/>
            <a:ext cx="3006499" cy="240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47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>
                <a:latin typeface="Twinkl" panose="02000000000000000000" pitchFamily="2" charset="0"/>
              </a:rPr>
              <a:t>played</a:t>
            </a:r>
            <a:br>
              <a:rPr lang="en-US" sz="8800" dirty="0" smtClean="0">
                <a:latin typeface="Twinkl" panose="02000000000000000000" pitchFamily="2" charset="0"/>
              </a:rPr>
            </a:br>
            <a:r>
              <a:rPr lang="en-US" sz="8800" dirty="0" smtClean="0">
                <a:latin typeface="Twinkl" panose="02000000000000000000" pitchFamily="2" charset="0"/>
              </a:rPr>
              <a:t>play+ </a:t>
            </a:r>
            <a:r>
              <a:rPr lang="en-US" sz="8800" dirty="0" err="1" smtClean="0">
                <a:latin typeface="Twinkl" panose="02000000000000000000" pitchFamily="2" charset="0"/>
              </a:rPr>
              <a:t>ed</a:t>
            </a:r>
            <a:r>
              <a:rPr lang="en-US" sz="8800" dirty="0" smtClean="0">
                <a:latin typeface="Twinkl" panose="02000000000000000000" pitchFamily="2" charset="0"/>
              </a:rPr>
              <a:t>= played</a:t>
            </a:r>
            <a:endParaRPr lang="en-GB" sz="8800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81" y="322551"/>
            <a:ext cx="3482467" cy="246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4" y="3080825"/>
            <a:ext cx="12075886" cy="2463632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coldest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cold </a:t>
            </a:r>
            <a:r>
              <a:rPr lang="en-US" sz="9600" dirty="0" smtClean="0">
                <a:latin typeface="Twinkl" panose="02000000000000000000" pitchFamily="2" charset="0"/>
              </a:rPr>
              <a:t>+ </a:t>
            </a:r>
            <a:r>
              <a:rPr lang="en-US" sz="9600" dirty="0" err="1" smtClean="0">
                <a:latin typeface="Twinkl" panose="02000000000000000000" pitchFamily="2" charset="0"/>
              </a:rPr>
              <a:t>est</a:t>
            </a:r>
            <a:r>
              <a:rPr lang="en-US" sz="9600" dirty="0" smtClean="0">
                <a:latin typeface="Twinkl" panose="02000000000000000000" pitchFamily="2" charset="0"/>
              </a:rPr>
              <a:t> = coldest</a:t>
            </a:r>
            <a:endParaRPr lang="en-GB" sz="9600" dirty="0">
              <a:latin typeface="Twinkl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48" y="360815"/>
            <a:ext cx="3161869" cy="287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33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4" y="3080824"/>
            <a:ext cx="12075886" cy="3205675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coldest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cold</a:t>
            </a:r>
            <a:r>
              <a:rPr lang="en-US" sz="9600" dirty="0" smtClean="0">
                <a:latin typeface="Twinkl" panose="02000000000000000000" pitchFamily="2" charset="0"/>
              </a:rPr>
              <a:t>+ </a:t>
            </a:r>
            <a:r>
              <a:rPr lang="en-US" sz="9600" dirty="0" err="1" smtClean="0">
                <a:latin typeface="Twinkl" panose="02000000000000000000" pitchFamily="2" charset="0"/>
              </a:rPr>
              <a:t>est</a:t>
            </a:r>
            <a:r>
              <a:rPr lang="en-US" sz="9600" dirty="0" smtClean="0">
                <a:latin typeface="Twinkl" panose="02000000000000000000" pitchFamily="2" charset="0"/>
              </a:rPr>
              <a:t> </a:t>
            </a:r>
            <a:r>
              <a:rPr lang="en-US" sz="9600" dirty="0" smtClean="0">
                <a:latin typeface="Twinkl" panose="02000000000000000000" pitchFamily="2" charset="0"/>
              </a:rPr>
              <a:t>= </a:t>
            </a:r>
            <a:r>
              <a:rPr lang="en-US" sz="9600" dirty="0" smtClean="0">
                <a:latin typeface="Twinkl" panose="02000000000000000000" pitchFamily="2" charset="0"/>
              </a:rPr>
              <a:t>coldest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GB" dirty="0" smtClean="0">
                <a:latin typeface="Twinkl" panose="02000000000000000000" pitchFamily="2" charset="0"/>
              </a:rPr>
              <a:t>The North Pole is the coldest.</a:t>
            </a:r>
            <a:endParaRPr lang="en-GB" dirty="0">
              <a:latin typeface="Twinkl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48" y="360815"/>
            <a:ext cx="3161869" cy="287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winkl" panose="02000000000000000000" pitchFamily="2" charset="0"/>
              </a:rPr>
              <a:t>Mount Everest is the highest mountain.</a:t>
            </a:r>
            <a:r>
              <a:rPr lang="en-US" sz="7200" dirty="0">
                <a:latin typeface="Twinkl" panose="02000000000000000000" pitchFamily="2" charset="0"/>
              </a:rPr>
              <a:t/>
            </a:r>
            <a:br>
              <a:rPr lang="en-US" sz="7200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9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winkl" panose="02000000000000000000" pitchFamily="2" charset="0"/>
              </a:rPr>
              <a:t>Mount Everest is the </a:t>
            </a:r>
            <a:r>
              <a:rPr lang="en-US" dirty="0" smtClean="0">
                <a:latin typeface="Twinkl" panose="02000000000000000000" pitchFamily="2" charset="0"/>
              </a:rPr>
              <a:t>_______ </a:t>
            </a:r>
            <a:r>
              <a:rPr lang="en-US" dirty="0">
                <a:latin typeface="Twinkl" panose="02000000000000000000" pitchFamily="2" charset="0"/>
              </a:rPr>
              <a:t>mountain.</a:t>
            </a:r>
            <a:r>
              <a:rPr lang="en-US" sz="7200" dirty="0">
                <a:latin typeface="Twinkl" panose="02000000000000000000" pitchFamily="2" charset="0"/>
              </a:rPr>
              <a:t/>
            </a:r>
            <a:br>
              <a:rPr lang="en-US" sz="7200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18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winkl" panose="02000000000000000000" pitchFamily="2" charset="0"/>
              </a:rPr>
              <a:t>Mount Everest is the </a:t>
            </a:r>
            <a:r>
              <a:rPr lang="en-US" b="1" u="sng" dirty="0">
                <a:latin typeface="Twinkl" panose="02000000000000000000" pitchFamily="2" charset="0"/>
              </a:rPr>
              <a:t>highest </a:t>
            </a:r>
            <a:r>
              <a:rPr lang="en-US" dirty="0">
                <a:latin typeface="Twinkl" panose="02000000000000000000" pitchFamily="2" charset="0"/>
              </a:rPr>
              <a:t>mountain.</a:t>
            </a:r>
            <a:r>
              <a:rPr lang="en-US" sz="7200" dirty="0">
                <a:latin typeface="Twinkl" panose="02000000000000000000" pitchFamily="2" charset="0"/>
              </a:rPr>
              <a:t/>
            </a:r>
            <a:br>
              <a:rPr lang="en-US" sz="7200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76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The North Pole is the coldest.</a:t>
            </a: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84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The North Pole is the </a:t>
            </a:r>
            <a:r>
              <a:rPr lang="en-GB" dirty="0" smtClean="0">
                <a:latin typeface="Twinkl" panose="02000000000000000000" pitchFamily="2" charset="0"/>
              </a:rPr>
              <a:t>_______.</a:t>
            </a: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74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The North Pole is the </a:t>
            </a:r>
            <a:r>
              <a:rPr lang="en-GB" b="1" u="sng" dirty="0">
                <a:latin typeface="Twinkl" panose="02000000000000000000" pitchFamily="2" charset="0"/>
              </a:rPr>
              <a:t>coldest</a:t>
            </a:r>
            <a:r>
              <a:rPr lang="en-GB" dirty="0">
                <a:latin typeface="Twinkl" panose="02000000000000000000" pitchFamily="2" charset="0"/>
              </a:rPr>
              <a:t>.</a:t>
            </a: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New CHALLENGE words.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most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4423061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latin typeface="Twinkl" panose="02000000000000000000" pitchFamily="2" charset="0"/>
              </a:rPr>
              <a:t>Played</a:t>
            </a:r>
            <a:br>
              <a:rPr lang="en-US" sz="8000" dirty="0" smtClean="0">
                <a:latin typeface="Twinkl" panose="02000000000000000000" pitchFamily="2" charset="0"/>
              </a:rPr>
            </a:br>
            <a:r>
              <a:rPr lang="en-US" sz="8000" dirty="0" smtClean="0">
                <a:latin typeface="Twinkl" panose="02000000000000000000" pitchFamily="2" charset="0"/>
              </a:rPr>
              <a:t>play+ </a:t>
            </a:r>
            <a:r>
              <a:rPr lang="en-US" sz="8000" dirty="0" err="1" smtClean="0">
                <a:latin typeface="Twinkl" panose="02000000000000000000" pitchFamily="2" charset="0"/>
              </a:rPr>
              <a:t>ed</a:t>
            </a:r>
            <a:r>
              <a:rPr lang="en-US" sz="8000" dirty="0" smtClean="0">
                <a:latin typeface="Twinkl" panose="02000000000000000000" pitchFamily="2" charset="0"/>
              </a:rPr>
              <a:t> = played</a:t>
            </a:r>
            <a:br>
              <a:rPr lang="en-US" sz="8000" dirty="0" smtClean="0">
                <a:latin typeface="Twinkl" panose="02000000000000000000" pitchFamily="2" charset="0"/>
              </a:rPr>
            </a:br>
            <a:r>
              <a:rPr lang="en-GB" dirty="0">
                <a:latin typeface="Twinkl" panose="02000000000000000000" pitchFamily="2" charset="0"/>
              </a:rPr>
              <a:t>Football is played in most countries.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endParaRPr lang="en-GB" sz="9600" dirty="0">
              <a:latin typeface="Twinkl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81" y="322551"/>
            <a:ext cx="3482467" cy="246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6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most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greatest in amount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74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We had the most sweets!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7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only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5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only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solely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7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There was only one tree left.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6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>
                <a:latin typeface="Twinkl" panose="02000000000000000000" pitchFamily="2" charset="0"/>
              </a:rPr>
              <a:t>Let’s </a:t>
            </a:r>
            <a:r>
              <a:rPr lang="en-GB" sz="7200" i="1" dirty="0">
                <a:latin typeface="Twinkl" panose="02000000000000000000" pitchFamily="2" charset="0"/>
              </a:rPr>
              <a:t>Practise and Apply</a:t>
            </a:r>
            <a:r>
              <a:rPr lang="en-GB" sz="7200" dirty="0">
                <a:latin typeface="Twinkl" panose="02000000000000000000" pitchFamily="2" charset="0"/>
              </a:rPr>
              <a:t>.</a:t>
            </a:r>
            <a:endParaRPr lang="en-GB" sz="7200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4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2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Most people like to wear lots of layers during wild cold weather. Extreme weather can be strong winds, heavy rain, extreme heat or cold; it is only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higher temperatures that previous years.  Some countries recorded the highest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11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b="1" dirty="0">
                <a:latin typeface="Twinkl" panose="02000000000000000000" pitchFamily="2" charset="0"/>
              </a:rPr>
              <a:t>Most </a:t>
            </a:r>
            <a:r>
              <a:rPr lang="en-GB" sz="4000" dirty="0">
                <a:latin typeface="Twinkl" panose="02000000000000000000" pitchFamily="2" charset="0"/>
              </a:rPr>
              <a:t>people like to wear lots of layers during wild cold weather. Extreme weather can be strong winds, heavy rain, extreme heat or cold; it is </a:t>
            </a:r>
            <a:r>
              <a:rPr lang="en-GB" sz="4000" b="1" dirty="0">
                <a:latin typeface="Twinkl" panose="02000000000000000000" pitchFamily="2" charset="0"/>
              </a:rPr>
              <a:t>only</a:t>
            </a:r>
            <a:r>
              <a:rPr lang="en-GB" sz="4000" dirty="0">
                <a:latin typeface="Twinkl" panose="02000000000000000000" pitchFamily="2" charset="0"/>
              </a:rPr>
              <a:t>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</a:t>
            </a:r>
            <a:r>
              <a:rPr lang="en-GB" sz="4000" b="1" dirty="0">
                <a:latin typeface="Twinkl" panose="02000000000000000000" pitchFamily="2" charset="0"/>
              </a:rPr>
              <a:t>higher</a:t>
            </a:r>
            <a:r>
              <a:rPr lang="en-GB" sz="4000" dirty="0">
                <a:latin typeface="Twinkl" panose="02000000000000000000" pitchFamily="2" charset="0"/>
              </a:rPr>
              <a:t> temperatures that previous years.  Some countries recorded the </a:t>
            </a:r>
            <a:r>
              <a:rPr lang="en-GB" sz="4000" b="1" dirty="0">
                <a:latin typeface="Twinkl" panose="02000000000000000000" pitchFamily="2" charset="0"/>
              </a:rPr>
              <a:t>highest</a:t>
            </a:r>
            <a:r>
              <a:rPr lang="en-GB" sz="4000" dirty="0">
                <a:latin typeface="Twinkl" panose="02000000000000000000" pitchFamily="2" charset="0"/>
              </a:rPr>
              <a:t>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Write this sentence as I dictate it to you.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4" y="3080825"/>
            <a:ext cx="12075886" cy="2463632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asked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ask+ </a:t>
            </a:r>
            <a:r>
              <a:rPr lang="en-US" sz="9600" dirty="0" err="1" smtClean="0">
                <a:latin typeface="Twinkl" panose="02000000000000000000" pitchFamily="2" charset="0"/>
              </a:rPr>
              <a:t>ed</a:t>
            </a:r>
            <a:r>
              <a:rPr lang="en-US" sz="9600" dirty="0" smtClean="0">
                <a:latin typeface="Twinkl" panose="02000000000000000000" pitchFamily="2" charset="0"/>
              </a:rPr>
              <a:t> =asked</a:t>
            </a:r>
            <a:endParaRPr lang="en-GB" sz="9600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01" y="436417"/>
            <a:ext cx="3124157" cy="248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8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/>
          </a:bodyPr>
          <a:lstStyle/>
          <a:p>
            <a:r>
              <a:rPr lang="en-GB" dirty="0">
                <a:latin typeface="Twinkl" panose="02000000000000000000" pitchFamily="2" charset="0"/>
              </a:rPr>
              <a:t>Some countries recorded the </a:t>
            </a:r>
            <a:r>
              <a:rPr lang="en-GB" b="1" dirty="0">
                <a:latin typeface="Twinkl" panose="02000000000000000000" pitchFamily="2" charset="0"/>
              </a:rPr>
              <a:t>highest </a:t>
            </a:r>
            <a:r>
              <a:rPr lang="en-GB" dirty="0">
                <a:latin typeface="Twinkl" panose="02000000000000000000" pitchFamily="2" charset="0"/>
              </a:rPr>
              <a:t>ever temperatures</a:t>
            </a:r>
            <a:r>
              <a:rPr lang="en-GB" dirty="0"/>
              <a:t>.</a:t>
            </a:r>
            <a:endParaRPr lang="en-GB" dirty="0">
              <a:latin typeface="Twinkl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Did you write it correctly?</a:t>
            </a:r>
          </a:p>
          <a:p>
            <a:r>
              <a:rPr lang="en-GB" dirty="0">
                <a:latin typeface="Twinkl" panose="02000000000000000000" pitchFamily="2" charset="0"/>
              </a:rPr>
              <a:t>Edit your work and make sure you have it correct.</a:t>
            </a:r>
          </a:p>
          <a:p>
            <a:r>
              <a:rPr lang="en-GB" dirty="0">
                <a:latin typeface="Twinkl" panose="02000000000000000000" pitchFamily="2" charset="0"/>
              </a:rPr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453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Year </a:t>
            </a:r>
            <a:r>
              <a:rPr lang="en-GB" sz="7200" dirty="0" smtClean="0">
                <a:latin typeface="Twinkl" panose="02000000000000000000" pitchFamily="2" charset="0"/>
              </a:rPr>
              <a:t>2  </a:t>
            </a:r>
            <a:r>
              <a:rPr lang="en-GB" sz="7200" dirty="0">
                <a:latin typeface="Twinkl" panose="02000000000000000000" pitchFamily="2" charset="0"/>
              </a:rPr>
              <a:t>- Autumn 2</a:t>
            </a:r>
          </a:p>
          <a:p>
            <a:r>
              <a:rPr lang="en-GB" sz="7200" dirty="0">
                <a:latin typeface="Twinkl" panose="02000000000000000000" pitchFamily="2" charset="0"/>
              </a:rPr>
              <a:t>Week </a:t>
            </a:r>
            <a:r>
              <a:rPr lang="en-GB" sz="7200" dirty="0">
                <a:latin typeface="Twinkl" panose="02000000000000000000" pitchFamily="2" charset="0"/>
              </a:rPr>
              <a:t>6</a:t>
            </a:r>
            <a:r>
              <a:rPr lang="en-GB" sz="7200" dirty="0" smtClean="0">
                <a:latin typeface="Twinkl" panose="02000000000000000000" pitchFamily="2" charset="0"/>
              </a:rPr>
              <a:t> </a:t>
            </a:r>
            <a:r>
              <a:rPr lang="en-GB" sz="7200" dirty="0">
                <a:latin typeface="Twinkl" panose="02000000000000000000" pitchFamily="2" charset="0"/>
              </a:rPr>
              <a:t>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141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330573"/>
            <a:ext cx="9516974" cy="607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Can you read these </a:t>
            </a:r>
            <a:r>
              <a:rPr lang="en-GB" sz="7200" dirty="0">
                <a:latin typeface="Twinkl" panose="02000000000000000000" pitchFamily="2" charset="0"/>
              </a:rPr>
              <a:t>words…</a:t>
            </a:r>
            <a:endParaRPr lang="en-GB" sz="7200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children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14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most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8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550" y="283317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only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2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write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08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wrote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6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Year </a:t>
            </a:r>
            <a:r>
              <a:rPr lang="en-GB" sz="7200" dirty="0" smtClean="0">
                <a:latin typeface="Twinkl" panose="02000000000000000000" pitchFamily="2" charset="0"/>
              </a:rPr>
              <a:t>2  </a:t>
            </a:r>
            <a:r>
              <a:rPr lang="en-GB" sz="7200" dirty="0">
                <a:latin typeface="Twinkl" panose="02000000000000000000" pitchFamily="2" charset="0"/>
              </a:rPr>
              <a:t>- Autumn 2</a:t>
            </a:r>
          </a:p>
          <a:p>
            <a:r>
              <a:rPr lang="en-GB" sz="7200" dirty="0">
                <a:latin typeface="Twinkl" panose="02000000000000000000" pitchFamily="2" charset="0"/>
              </a:rPr>
              <a:t>Week </a:t>
            </a:r>
            <a:r>
              <a:rPr lang="en-GB" sz="7200" dirty="0" smtClean="0">
                <a:latin typeface="Twinkl" panose="02000000000000000000" pitchFamily="2" charset="0"/>
              </a:rPr>
              <a:t>6 </a:t>
            </a:r>
            <a:r>
              <a:rPr lang="en-GB" sz="7200" dirty="0">
                <a:latin typeface="Twinkl" panose="02000000000000000000" pitchFamily="2" charset="0"/>
              </a:rPr>
              <a:t>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14" y="3080825"/>
            <a:ext cx="12075886" cy="2463632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asked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ask+ </a:t>
            </a:r>
            <a:r>
              <a:rPr lang="en-US" sz="9600" dirty="0" err="1" smtClean="0">
                <a:latin typeface="Twinkl" panose="02000000000000000000" pitchFamily="2" charset="0"/>
              </a:rPr>
              <a:t>ed</a:t>
            </a:r>
            <a:r>
              <a:rPr lang="en-US" sz="9600" dirty="0" smtClean="0">
                <a:latin typeface="Twinkl" panose="02000000000000000000" pitchFamily="2" charset="0"/>
              </a:rPr>
              <a:t> = asked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GB" dirty="0" smtClean="0">
                <a:latin typeface="Twinkl" panose="02000000000000000000" pitchFamily="2" charset="0"/>
              </a:rPr>
              <a:t>The two lost travellers asked for help.</a:t>
            </a:r>
            <a:endParaRPr lang="en-GB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01" y="436417"/>
            <a:ext cx="3124157" cy="248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80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written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21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wrong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3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higher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92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2578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8" y="560338"/>
            <a:ext cx="1116874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FF0000"/>
                </a:solidFill>
                <a:latin typeface="Twinkl" panose="02000000000000000000" pitchFamily="2" charset="0"/>
              </a:rPr>
              <a:t>Did you get them correct?</a:t>
            </a:r>
          </a:p>
          <a:p>
            <a:r>
              <a:rPr lang="en-GB" sz="4400" i="1" dirty="0">
                <a:solidFill>
                  <a:srgbClr val="FF0000"/>
                </a:solidFill>
                <a:latin typeface="Twinkl" panose="02000000000000000000" pitchFamily="2" charset="0"/>
              </a:rPr>
              <a:t>Edit your </a:t>
            </a:r>
            <a:r>
              <a:rPr lang="en-GB" sz="4400" i="1" dirty="0" smtClean="0">
                <a:solidFill>
                  <a:srgbClr val="FF0000"/>
                </a:solidFill>
                <a:latin typeface="Twinkl" panose="02000000000000000000" pitchFamily="2" charset="0"/>
              </a:rPr>
              <a:t>work</a:t>
            </a:r>
            <a:r>
              <a:rPr lang="en-GB" dirty="0">
                <a:solidFill>
                  <a:srgbClr val="FF0000"/>
                </a:solidFill>
              </a:rPr>
              <a:t> 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sz="8000" dirty="0">
                <a:latin typeface="Twinkl" panose="02000000000000000000" pitchFamily="2" charset="0"/>
              </a:rPr>
              <a:t>child, children, most, only, write, wrote, written, wrong, higher. </a:t>
            </a:r>
            <a:endParaRPr lang="en-GB" sz="8000" dirty="0" smtClean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9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016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58586" y="1824895"/>
            <a:ext cx="1072061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latin typeface="Twinkl" panose="02000000000000000000" pitchFamily="2" charset="0"/>
              </a:rPr>
              <a:t>We had the most sweets.</a:t>
            </a:r>
            <a:endParaRPr lang="en-GB" sz="7200" dirty="0" smtClean="0">
              <a:latin typeface="Twinkl" panose="02000000000000000000" pitchFamily="2" charset="0"/>
            </a:endParaRPr>
          </a:p>
          <a:p>
            <a:endParaRPr lang="en-GB" sz="4800" dirty="0" smtClean="0">
              <a:solidFill>
                <a:schemeClr val="accent6">
                  <a:lumMod val="50000"/>
                </a:schemeClr>
              </a:solidFill>
              <a:latin typeface="Twinkl" panose="02000000000000000000" pitchFamily="2" charset="0"/>
            </a:endParaRPr>
          </a:p>
          <a:p>
            <a:endParaRPr lang="en-GB" sz="4800" dirty="0">
              <a:solidFill>
                <a:schemeClr val="accent6">
                  <a:lumMod val="50000"/>
                </a:schemeClr>
              </a:solidFill>
              <a:latin typeface="Twinkl" panose="02000000000000000000" pitchFamily="2" charset="0"/>
            </a:endParaRPr>
          </a:p>
          <a:p>
            <a:endParaRPr lang="en-GB" sz="80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1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58586" y="1824895"/>
            <a:ext cx="118953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>
                <a:latin typeface="Twinkl" panose="02000000000000000000" pitchFamily="2" charset="0"/>
              </a:rPr>
              <a:t>We had the most sweets.</a:t>
            </a:r>
            <a:endParaRPr lang="en-GB" sz="7200" dirty="0" smtClean="0">
              <a:latin typeface="Twinkl" panose="02000000000000000000" pitchFamily="2" charset="0"/>
            </a:endParaRPr>
          </a:p>
          <a:p>
            <a:endParaRPr lang="en-GB" sz="4800" dirty="0" smtClean="0">
              <a:solidFill>
                <a:schemeClr val="accent6">
                  <a:lumMod val="50000"/>
                </a:schemeClr>
              </a:solidFill>
              <a:latin typeface="Twinkl" panose="02000000000000000000" pitchFamily="2" charset="0"/>
            </a:endParaRPr>
          </a:p>
          <a:p>
            <a:endParaRPr lang="en-GB" sz="4800" dirty="0">
              <a:solidFill>
                <a:schemeClr val="accent6">
                  <a:lumMod val="50000"/>
                </a:schemeClr>
              </a:solidFill>
              <a:latin typeface="Twinkl" panose="02000000000000000000" pitchFamily="2" charset="0"/>
            </a:endParaRPr>
          </a:p>
          <a:p>
            <a:r>
              <a:rPr lang="en-GB" sz="4800" dirty="0" smtClean="0">
                <a:latin typeface="Twinkl" panose="02000000000000000000" pitchFamily="2" charset="0"/>
              </a:rPr>
              <a:t>pronoun </a:t>
            </a:r>
            <a:r>
              <a:rPr lang="en-GB" sz="4800" dirty="0" smtClean="0">
                <a:solidFill>
                  <a:schemeClr val="accent1"/>
                </a:solidFill>
                <a:latin typeface="Twinkl" panose="02000000000000000000" pitchFamily="2" charset="0"/>
              </a:rPr>
              <a:t>verb</a:t>
            </a:r>
            <a:r>
              <a:rPr lang="en-GB" sz="4800" dirty="0" smtClean="0">
                <a:latin typeface="Twinkl" panose="02000000000000000000" pitchFamily="2" charset="0"/>
              </a:rPr>
              <a:t> </a:t>
            </a:r>
            <a:r>
              <a:rPr lang="en-GB" sz="4800" dirty="0" smtClean="0">
                <a:solidFill>
                  <a:srgbClr val="7030A0"/>
                </a:solidFill>
                <a:latin typeface="Twinkl" panose="02000000000000000000" pitchFamily="2" charset="0"/>
              </a:rPr>
              <a:t>determiner</a:t>
            </a:r>
            <a:r>
              <a:rPr lang="en-GB" sz="4800" dirty="0" smtClean="0">
                <a:latin typeface="Twinkl" panose="02000000000000000000" pitchFamily="2" charset="0"/>
              </a:rPr>
              <a:t> </a:t>
            </a:r>
            <a:r>
              <a:rPr lang="en-GB" sz="4800" dirty="0" smtClean="0">
                <a:solidFill>
                  <a:srgbClr val="00B050"/>
                </a:solidFill>
                <a:latin typeface="Twinkl" panose="02000000000000000000" pitchFamily="2" charset="0"/>
              </a:rPr>
              <a:t>adverb   </a:t>
            </a:r>
            <a:r>
              <a:rPr lang="en-GB" sz="4800" dirty="0" smtClean="0">
                <a:latin typeface="Twinkl" panose="02000000000000000000" pitchFamily="2" charset="0"/>
              </a:rPr>
              <a:t> </a:t>
            </a:r>
            <a:r>
              <a:rPr lang="en-GB" sz="4800" dirty="0" smtClean="0">
                <a:solidFill>
                  <a:srgbClr val="FF0000"/>
                </a:solidFill>
                <a:latin typeface="Twinkl" panose="02000000000000000000" pitchFamily="2" charset="0"/>
              </a:rPr>
              <a:t>noun</a:t>
            </a:r>
            <a:endParaRPr lang="en-GB" sz="4800" dirty="0">
              <a:solidFill>
                <a:srgbClr val="FF0000"/>
              </a:solidFill>
              <a:latin typeface="Twinkl" panose="02000000000000000000" pitchFamily="2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83368" y="2839476"/>
            <a:ext cx="835932" cy="1599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2851150" y="2839476"/>
            <a:ext cx="768350" cy="1599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762500" y="2839476"/>
            <a:ext cx="1009650" cy="1465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673850" y="2833443"/>
            <a:ext cx="2019300" cy="187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9026525" y="2719460"/>
            <a:ext cx="2019300" cy="187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0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03200" y="2231295"/>
            <a:ext cx="12133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Twinkl" panose="02000000000000000000" pitchFamily="2" charset="0"/>
              </a:rPr>
              <a:t>There was only one tree </a:t>
            </a:r>
            <a:r>
              <a:rPr lang="en-GB" sz="5400" dirty="0" smtClean="0">
                <a:latin typeface="Twinkl" panose="02000000000000000000" pitchFamily="2" charset="0"/>
              </a:rPr>
              <a:t>left</a:t>
            </a:r>
            <a:r>
              <a:rPr lang="en-US" sz="5400" dirty="0" smtClean="0">
                <a:latin typeface="Twinkl" panose="02000000000000000000" pitchFamily="2" charset="0"/>
              </a:rPr>
              <a:t>.</a:t>
            </a:r>
            <a:endParaRPr lang="en-GB" sz="287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61592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03200" y="2231295"/>
            <a:ext cx="121339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latin typeface="Twinkl" panose="02000000000000000000" pitchFamily="2" charset="0"/>
              </a:rPr>
              <a:t>There was only one tree left</a:t>
            </a:r>
            <a:r>
              <a:rPr lang="en-GB" sz="5400" dirty="0" smtClean="0">
                <a:latin typeface="Twinkl" panose="02000000000000000000" pitchFamily="2" charset="0"/>
              </a:rPr>
              <a:t>.</a:t>
            </a:r>
          </a:p>
          <a:p>
            <a:endParaRPr lang="en-US" sz="5400" dirty="0">
              <a:latin typeface="Twinkl" panose="02000000000000000000" pitchFamily="2" charset="0"/>
            </a:endParaRPr>
          </a:p>
          <a:p>
            <a:r>
              <a:rPr lang="en-GB" sz="3200" dirty="0" smtClean="0">
                <a:solidFill>
                  <a:srgbClr val="7030A0"/>
                </a:solidFill>
                <a:latin typeface="Twinkl" panose="02000000000000000000" pitchFamily="2" charset="0"/>
              </a:rPr>
              <a:t>Adverb        </a:t>
            </a:r>
            <a:r>
              <a:rPr lang="en-GB" sz="3200" dirty="0" smtClean="0">
                <a:solidFill>
                  <a:srgbClr val="00B050"/>
                </a:solidFill>
                <a:latin typeface="Twinkl" panose="02000000000000000000" pitchFamily="2" charset="0"/>
              </a:rPr>
              <a:t>verb</a:t>
            </a:r>
            <a:r>
              <a:rPr lang="en-GB" sz="3200" dirty="0" smtClean="0">
                <a:solidFill>
                  <a:srgbClr val="7030A0"/>
                </a:solidFill>
                <a:latin typeface="Twinkl" panose="02000000000000000000" pitchFamily="2" charset="0"/>
              </a:rPr>
              <a:t>      </a:t>
            </a:r>
            <a:r>
              <a:rPr lang="en-GB" sz="3200" dirty="0" smtClean="0">
                <a:solidFill>
                  <a:srgbClr val="FFC000"/>
                </a:solidFill>
                <a:latin typeface="Twinkl" panose="02000000000000000000" pitchFamily="2" charset="0"/>
              </a:rPr>
              <a:t>adverb</a:t>
            </a:r>
            <a:r>
              <a:rPr lang="en-GB" sz="3200" dirty="0" smtClean="0">
                <a:solidFill>
                  <a:srgbClr val="7030A0"/>
                </a:solidFill>
                <a:latin typeface="Twinkl" panose="02000000000000000000" pitchFamily="2" charset="0"/>
              </a:rPr>
              <a:t>   </a:t>
            </a:r>
            <a:r>
              <a:rPr lang="en-GB" sz="3200" dirty="0" smtClean="0">
                <a:solidFill>
                  <a:srgbClr val="FF0000"/>
                </a:solidFill>
                <a:latin typeface="Twinkl" panose="02000000000000000000" pitchFamily="2" charset="0"/>
              </a:rPr>
              <a:t>adjective</a:t>
            </a:r>
            <a:r>
              <a:rPr lang="en-GB" sz="3200" dirty="0" smtClean="0">
                <a:solidFill>
                  <a:srgbClr val="7030A0"/>
                </a:solidFill>
                <a:latin typeface="Twinkl" panose="02000000000000000000" pitchFamily="2" charset="0"/>
              </a:rPr>
              <a:t> </a:t>
            </a:r>
            <a:r>
              <a:rPr lang="en-GB" sz="3200" dirty="0" smtClean="0">
                <a:solidFill>
                  <a:srgbClr val="0070C0"/>
                </a:solidFill>
                <a:latin typeface="Twinkl" panose="02000000000000000000" pitchFamily="2" charset="0"/>
              </a:rPr>
              <a:t>noun </a:t>
            </a:r>
            <a:endParaRPr lang="en-GB" sz="3600" dirty="0">
              <a:solidFill>
                <a:srgbClr val="0070C0"/>
              </a:solidFill>
              <a:latin typeface="Twinkl" panose="02000000000000000000" pitchFamily="2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95300" y="2844800"/>
            <a:ext cx="391391" cy="1155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292350" y="2933700"/>
            <a:ext cx="488950" cy="1049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87487" y="3025612"/>
            <a:ext cx="399472" cy="865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79885" y="3025612"/>
            <a:ext cx="399472" cy="865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172283" y="3025612"/>
            <a:ext cx="399472" cy="865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374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3614" y="471715"/>
            <a:ext cx="112485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Twinkl" panose="02000000000000000000" pitchFamily="2" charset="0"/>
              </a:rPr>
              <a:t>Most </a:t>
            </a:r>
          </a:p>
          <a:p>
            <a:r>
              <a:rPr lang="en-GB" sz="2800" dirty="0" smtClean="0">
                <a:latin typeface="Twinkl" panose="02000000000000000000" pitchFamily="2" charset="0"/>
              </a:rPr>
              <a:t>Old </a:t>
            </a:r>
            <a:r>
              <a:rPr lang="en-GB" sz="2800" dirty="0">
                <a:latin typeface="Twinkl" panose="02000000000000000000" pitchFamily="2" charset="0"/>
              </a:rPr>
              <a:t>English </a:t>
            </a:r>
            <a:r>
              <a:rPr lang="en-GB" sz="2800" i="1" dirty="0">
                <a:latin typeface="Twinkl" panose="02000000000000000000" pitchFamily="2" charset="0"/>
              </a:rPr>
              <a:t>mast</a:t>
            </a:r>
            <a:r>
              <a:rPr lang="en-GB" sz="2800" dirty="0">
                <a:latin typeface="Twinkl" panose="02000000000000000000" pitchFamily="2" charset="0"/>
              </a:rPr>
              <a:t> "greatest in number, amount, or extent; largest," earlier </a:t>
            </a:r>
            <a:r>
              <a:rPr lang="en-GB" sz="2800" i="1" dirty="0" err="1" smtClean="0">
                <a:latin typeface="Twinkl" panose="02000000000000000000" pitchFamily="2" charset="0"/>
              </a:rPr>
              <a:t>mæst</a:t>
            </a:r>
            <a:r>
              <a:rPr lang="en-GB" sz="2800" dirty="0" smtClean="0">
                <a:latin typeface="Twinkl" panose="02000000000000000000" pitchFamily="2" charset="0"/>
              </a:rPr>
              <a:t>.  Used </a:t>
            </a:r>
            <a:r>
              <a:rPr lang="en-GB" sz="2800" dirty="0">
                <a:latin typeface="Twinkl" panose="02000000000000000000" pitchFamily="2" charset="0"/>
              </a:rPr>
              <a:t>in Old English as superlative of </a:t>
            </a:r>
            <a:r>
              <a:rPr lang="en-GB" sz="2800" i="1" dirty="0" err="1">
                <a:latin typeface="Twinkl" panose="02000000000000000000" pitchFamily="2" charset="0"/>
              </a:rPr>
              <a:t>micel</a:t>
            </a:r>
            <a:r>
              <a:rPr lang="en-GB" sz="2800" dirty="0">
                <a:latin typeface="Twinkl" panose="02000000000000000000" pitchFamily="2" charset="0"/>
              </a:rPr>
              <a:t> "great, large" (see </a:t>
            </a:r>
            <a:r>
              <a:rPr lang="en-GB" sz="2800" b="1" u="sng" dirty="0">
                <a:latin typeface="Twinkl" panose="02000000000000000000" pitchFamily="2" charset="0"/>
                <a:hlinkClick r:id="rId3" tooltip="Etymology, meaning and definition of mickle "/>
              </a:rPr>
              <a:t>mickle</a:t>
            </a:r>
            <a:r>
              <a:rPr lang="en-GB" sz="2800" dirty="0">
                <a:latin typeface="Twinkl" panose="02000000000000000000" pitchFamily="2" charset="0"/>
              </a:rPr>
              <a:t>), hence, in later use, superlative of </a:t>
            </a:r>
            <a:r>
              <a:rPr lang="en-GB" sz="2800" b="1" u="sng" dirty="0">
                <a:latin typeface="Twinkl" panose="02000000000000000000" pitchFamily="2" charset="0"/>
                <a:hlinkClick r:id="rId4" tooltip="Etymology, meaning and definition of much "/>
              </a:rPr>
              <a:t>much</a:t>
            </a:r>
            <a:r>
              <a:rPr lang="en-GB" sz="2800" dirty="0">
                <a:latin typeface="Twinkl" panose="02000000000000000000" pitchFamily="2" charset="0"/>
              </a:rPr>
              <a:t>. The vowel has been influenced by </a:t>
            </a:r>
            <a:r>
              <a:rPr lang="en-GB" sz="2800" i="1" dirty="0">
                <a:latin typeface="Twinkl" panose="02000000000000000000" pitchFamily="2" charset="0"/>
              </a:rPr>
              <a:t>more</a:t>
            </a:r>
            <a:r>
              <a:rPr lang="en-GB" sz="2800" dirty="0" smtClean="0">
                <a:latin typeface="Twinkl" panose="02000000000000000000" pitchFamily="2" charset="0"/>
              </a:rPr>
              <a:t>.  Original </a:t>
            </a:r>
            <a:r>
              <a:rPr lang="en-GB" sz="2800" dirty="0">
                <a:latin typeface="Twinkl" panose="02000000000000000000" pitchFamily="2" charset="0"/>
              </a:rPr>
              <a:t>sense of "greatest" survives in phrase </a:t>
            </a:r>
            <a:r>
              <a:rPr lang="en-GB" sz="2800" b="1" i="1" dirty="0">
                <a:latin typeface="Twinkl" panose="02000000000000000000" pitchFamily="2" charset="0"/>
              </a:rPr>
              <a:t>for the most part</a:t>
            </a:r>
            <a:r>
              <a:rPr lang="en-GB" sz="2800" dirty="0">
                <a:latin typeface="Twinkl" panose="02000000000000000000" pitchFamily="2" charset="0"/>
              </a:rPr>
              <a:t> (mid-14c.; late Old English had </a:t>
            </a:r>
            <a:r>
              <a:rPr lang="en-GB" sz="2800" i="1" dirty="0" err="1">
                <a:latin typeface="Twinkl" panose="02000000000000000000" pitchFamily="2" charset="0"/>
              </a:rPr>
              <a:t>þa</a:t>
            </a:r>
            <a:r>
              <a:rPr lang="en-GB" sz="2800" i="1" dirty="0">
                <a:latin typeface="Twinkl" panose="02000000000000000000" pitchFamily="2" charset="0"/>
              </a:rPr>
              <a:t> </a:t>
            </a:r>
            <a:r>
              <a:rPr lang="en-GB" sz="2800" i="1" dirty="0" err="1">
                <a:latin typeface="Twinkl" panose="02000000000000000000" pitchFamily="2" charset="0"/>
              </a:rPr>
              <a:t>mæste</a:t>
            </a:r>
            <a:r>
              <a:rPr lang="en-GB" sz="2800" i="1" dirty="0">
                <a:latin typeface="Twinkl" panose="02000000000000000000" pitchFamily="2" charset="0"/>
              </a:rPr>
              <a:t> </a:t>
            </a:r>
            <a:r>
              <a:rPr lang="en-GB" sz="2800" i="1" dirty="0" err="1">
                <a:latin typeface="Twinkl" panose="02000000000000000000" pitchFamily="2" charset="0"/>
              </a:rPr>
              <a:t>dæl</a:t>
            </a:r>
            <a:r>
              <a:rPr lang="en-GB" sz="2800" dirty="0">
                <a:latin typeface="Twinkl" panose="02000000000000000000" pitchFamily="2" charset="0"/>
              </a:rPr>
              <a:t>). Slang </a:t>
            </a:r>
            <a:r>
              <a:rPr lang="en-GB" sz="2800" b="1" i="1" dirty="0">
                <a:latin typeface="Twinkl" panose="02000000000000000000" pitchFamily="2" charset="0"/>
              </a:rPr>
              <a:t>the most</a:t>
            </a:r>
            <a:r>
              <a:rPr lang="en-GB" sz="2800" dirty="0">
                <a:latin typeface="Twinkl" panose="02000000000000000000" pitchFamily="2" charset="0"/>
              </a:rPr>
              <a:t> meaning "the best, extremely good" is attested from 1953. Also used as an adverb in Old English and in late Old English as a noun, "the greatest or greater number." The sense of "greatest value or advantage" in the phrase </a:t>
            </a:r>
            <a:r>
              <a:rPr lang="en-GB" sz="2800" b="1" i="1" dirty="0">
                <a:latin typeface="Twinkl" panose="02000000000000000000" pitchFamily="2" charset="0"/>
              </a:rPr>
              <a:t>make the most of</a:t>
            </a:r>
            <a:r>
              <a:rPr lang="en-GB" sz="2800" dirty="0">
                <a:latin typeface="Twinkl" panose="02000000000000000000" pitchFamily="2" charset="0"/>
              </a:rPr>
              <a:t> (something) is by 1520s. Related: </a:t>
            </a:r>
            <a:r>
              <a:rPr lang="en-GB" sz="2800" i="1" dirty="0">
                <a:latin typeface="Twinkl" panose="02000000000000000000" pitchFamily="2" charset="0"/>
              </a:rPr>
              <a:t>Mostly</a:t>
            </a:r>
            <a:r>
              <a:rPr lang="en-GB" sz="2800" dirty="0">
                <a:latin typeface="Twinkl" panose="02000000000000000000" pitchFamily="2" charset="0"/>
              </a:rPr>
              <a:t>.</a:t>
            </a:r>
          </a:p>
          <a:p>
            <a:endParaRPr lang="en-GB" sz="2800" b="1" dirty="0" smtClean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371" y="551543"/>
            <a:ext cx="1126308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winkl" panose="02000000000000000000" pitchFamily="2" charset="0"/>
                <a:hlinkClick r:id="rId3" tooltip="Origin and meaning of only"/>
              </a:rPr>
              <a:t>only (adj.)</a:t>
            </a:r>
            <a:endParaRPr lang="en-US" sz="4000" dirty="0">
              <a:latin typeface="Twinkl" panose="02000000000000000000" pitchFamily="2" charset="0"/>
            </a:endParaRPr>
          </a:p>
          <a:p>
            <a:r>
              <a:rPr lang="en-US" sz="4000" dirty="0">
                <a:latin typeface="Twinkl" panose="02000000000000000000" pitchFamily="2" charset="0"/>
              </a:rPr>
              <a:t>"single as regards number, class, or kind," Middle English </a:t>
            </a:r>
            <a:r>
              <a:rPr lang="en-US" sz="4000" i="1" dirty="0" err="1">
                <a:latin typeface="Twinkl" panose="02000000000000000000" pitchFamily="2" charset="0"/>
              </a:rPr>
              <a:t>onli</a:t>
            </a:r>
            <a:r>
              <a:rPr lang="en-US" sz="4000" dirty="0">
                <a:latin typeface="Twinkl" panose="02000000000000000000" pitchFamily="2" charset="0"/>
              </a:rPr>
              <a:t>, from Old English </a:t>
            </a:r>
            <a:r>
              <a:rPr lang="en-US" sz="4000" i="1" dirty="0" err="1">
                <a:latin typeface="Twinkl" panose="02000000000000000000" pitchFamily="2" charset="0"/>
              </a:rPr>
              <a:t>ænlic</a:t>
            </a:r>
            <a:r>
              <a:rPr lang="en-US" sz="4000" dirty="0">
                <a:latin typeface="Twinkl" panose="02000000000000000000" pitchFamily="2" charset="0"/>
              </a:rPr>
              <a:t>, </a:t>
            </a:r>
            <a:r>
              <a:rPr lang="en-US" sz="4000" i="1" dirty="0" err="1">
                <a:latin typeface="Twinkl" panose="02000000000000000000" pitchFamily="2" charset="0"/>
              </a:rPr>
              <a:t>anlic</a:t>
            </a:r>
            <a:r>
              <a:rPr lang="en-US" sz="4000" dirty="0">
                <a:latin typeface="Twinkl" panose="02000000000000000000" pitchFamily="2" charset="0"/>
              </a:rPr>
              <a:t> "only, unique, solitary," literally "one-like," from </a:t>
            </a:r>
            <a:r>
              <a:rPr lang="en-US" sz="4000" i="1" dirty="0">
                <a:latin typeface="Twinkl" panose="02000000000000000000" pitchFamily="2" charset="0"/>
              </a:rPr>
              <a:t>an</a:t>
            </a:r>
            <a:r>
              <a:rPr lang="en-US" sz="4000" dirty="0">
                <a:latin typeface="Twinkl" panose="02000000000000000000" pitchFamily="2" charset="0"/>
              </a:rPr>
              <a:t> "one" (see </a:t>
            </a:r>
            <a:r>
              <a:rPr lang="en-US" sz="4000" b="1" dirty="0">
                <a:latin typeface="Twinkl" panose="02000000000000000000" pitchFamily="2" charset="0"/>
                <a:hlinkClick r:id="rId4" tooltip="Etymology, meaning and definition of one "/>
              </a:rPr>
              <a:t>one</a:t>
            </a:r>
            <a:r>
              <a:rPr lang="en-US" sz="4000" dirty="0">
                <a:latin typeface="Twinkl" panose="02000000000000000000" pitchFamily="2" charset="0"/>
              </a:rPr>
              <a:t>) + </a:t>
            </a:r>
            <a:r>
              <a:rPr lang="en-US" sz="4000" i="1" dirty="0">
                <a:latin typeface="Twinkl" panose="02000000000000000000" pitchFamily="2" charset="0"/>
              </a:rPr>
              <a:t>-</a:t>
            </a:r>
            <a:r>
              <a:rPr lang="en-US" sz="4000" i="1" dirty="0" err="1">
                <a:latin typeface="Twinkl" panose="02000000000000000000" pitchFamily="2" charset="0"/>
              </a:rPr>
              <a:t>lic</a:t>
            </a:r>
            <a:r>
              <a:rPr lang="en-US" sz="4000" dirty="0">
                <a:latin typeface="Twinkl" panose="02000000000000000000" pitchFamily="2" charset="0"/>
              </a:rPr>
              <a:t> "-like" (see </a:t>
            </a:r>
            <a:r>
              <a:rPr lang="en-US" sz="4000" b="1" dirty="0">
                <a:latin typeface="Twinkl" panose="02000000000000000000" pitchFamily="2" charset="0"/>
                <a:hlinkClick r:id="rId5" tooltip="Etymology, meaning and definition of -ly "/>
              </a:rPr>
              <a:t>-</a:t>
            </a:r>
            <a:r>
              <a:rPr lang="en-US" sz="4000" b="1" dirty="0" err="1">
                <a:latin typeface="Twinkl" panose="02000000000000000000" pitchFamily="2" charset="0"/>
                <a:hlinkClick r:id="rId5" tooltip="Etymology, meaning and definition of -ly "/>
              </a:rPr>
              <a:t>ly</a:t>
            </a:r>
            <a:r>
              <a:rPr lang="en-US" sz="4000" dirty="0">
                <a:latin typeface="Twinkl" panose="02000000000000000000" pitchFamily="2" charset="0"/>
              </a:rPr>
              <a:t> (1)). Similar formation in Old Frisian </a:t>
            </a:r>
            <a:r>
              <a:rPr lang="en-US" sz="4000" i="1" dirty="0" err="1">
                <a:latin typeface="Twinkl" panose="02000000000000000000" pitchFamily="2" charset="0"/>
              </a:rPr>
              <a:t>einlik</a:t>
            </a:r>
            <a:r>
              <a:rPr lang="en-US" sz="4000" dirty="0">
                <a:latin typeface="Twinkl" panose="02000000000000000000" pitchFamily="2" charset="0"/>
              </a:rPr>
              <a:t>, Dutch </a:t>
            </a:r>
            <a:r>
              <a:rPr lang="en-US" sz="4000" i="1" dirty="0" err="1">
                <a:latin typeface="Twinkl" panose="02000000000000000000" pitchFamily="2" charset="0"/>
              </a:rPr>
              <a:t>eenlijk</a:t>
            </a:r>
            <a:r>
              <a:rPr lang="en-US" sz="4000" dirty="0">
                <a:latin typeface="Twinkl" panose="02000000000000000000" pitchFamily="2" charset="0"/>
              </a:rPr>
              <a:t>, Old High German </a:t>
            </a:r>
            <a:r>
              <a:rPr lang="en-US" sz="4000" i="1" dirty="0" err="1">
                <a:latin typeface="Twinkl" panose="02000000000000000000" pitchFamily="2" charset="0"/>
              </a:rPr>
              <a:t>einlih</a:t>
            </a:r>
            <a:r>
              <a:rPr lang="en-US" sz="4000" dirty="0">
                <a:latin typeface="Twinkl" panose="02000000000000000000" pitchFamily="2" charset="0"/>
              </a:rPr>
              <a:t>, Danish </a:t>
            </a:r>
            <a:r>
              <a:rPr lang="en-US" sz="4000" i="1" dirty="0" err="1">
                <a:latin typeface="Twinkl" panose="02000000000000000000" pitchFamily="2" charset="0"/>
              </a:rPr>
              <a:t>einlig</a:t>
            </a:r>
            <a:r>
              <a:rPr lang="en-US" sz="4000" dirty="0">
                <a:latin typeface="Twinkl" panose="02000000000000000000" pitchFamily="2" charset="0"/>
              </a:rPr>
              <a:t>. It preserves the old pronunciation of </a:t>
            </a:r>
            <a:r>
              <a:rPr lang="en-US" sz="4000" i="1" dirty="0">
                <a:latin typeface="Twinkl" panose="02000000000000000000" pitchFamily="2" charset="0"/>
              </a:rPr>
              <a:t>one</a:t>
            </a:r>
            <a:r>
              <a:rPr lang="en-US" sz="4000" dirty="0">
                <a:latin typeface="Twinkl" panose="02000000000000000000" pitchFamily="2" charset="0"/>
              </a:rPr>
              <a:t>.</a:t>
            </a:r>
            <a:r>
              <a:rPr lang="en-US" dirty="0"/>
              <a:t> </a:t>
            </a:r>
          </a:p>
          <a:p>
            <a:pPr>
              <a:spcAft>
                <a:spcPts val="0"/>
              </a:spcAft>
            </a:pPr>
            <a:endParaRPr lang="en-GB" sz="8800" dirty="0">
              <a:effectLst/>
              <a:latin typeface="Twinkl" panose="02000000000000000000" pitchFamily="2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2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050195"/>
            <a:ext cx="117402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Let’s </a:t>
            </a:r>
            <a:r>
              <a:rPr lang="en-GB" sz="7200" i="1" dirty="0">
                <a:latin typeface="Twinkl" panose="02000000000000000000" pitchFamily="2" charset="0"/>
              </a:rPr>
              <a:t>investigate….</a:t>
            </a:r>
          </a:p>
          <a:p>
            <a:endParaRPr lang="en-GB" sz="7200" i="1" dirty="0">
              <a:latin typeface="Twinkl" panose="02000000000000000000" pitchFamily="2" charset="0"/>
            </a:endParaRPr>
          </a:p>
          <a:p>
            <a:r>
              <a:rPr lang="en-GB" sz="7200" i="1" dirty="0">
                <a:latin typeface="Twinkl" panose="02000000000000000000" pitchFamily="2" charset="0"/>
              </a:rPr>
              <a:t>Can you find </a:t>
            </a:r>
            <a:r>
              <a:rPr lang="en-GB" sz="7200" i="1" dirty="0" smtClean="0">
                <a:latin typeface="Twinkl" panose="02000000000000000000" pitchFamily="2" charset="0"/>
              </a:rPr>
              <a:t>our words in this </a:t>
            </a:r>
            <a:r>
              <a:rPr lang="en-GB" sz="7200" i="1" dirty="0" err="1" smtClean="0">
                <a:latin typeface="Twinkl" panose="02000000000000000000" pitchFamily="2" charset="0"/>
              </a:rPr>
              <a:t>wordsearch</a:t>
            </a:r>
            <a:r>
              <a:rPr lang="en-GB" sz="7200" i="1" dirty="0" smtClean="0">
                <a:latin typeface="Twinkl" panose="02000000000000000000" pitchFamily="2" charset="0"/>
              </a:rPr>
              <a:t>?</a:t>
            </a:r>
            <a:endParaRPr lang="en-GB" sz="7200" i="1" dirty="0">
              <a:latin typeface="Twinkl" panose="02000000000000000000" pitchFamily="2" charset="0"/>
            </a:endParaRP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3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69473" y="821595"/>
            <a:ext cx="11740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GB" sz="7200" dirty="0">
              <a:solidFill>
                <a:srgbClr val="FF0000"/>
              </a:solidFill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609600"/>
            <a:ext cx="64008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39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925" y="581025"/>
            <a:ext cx="6534150" cy="56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1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8700" dirty="0" smtClean="0">
                <a:latin typeface="Twinkl" panose="02000000000000000000" pitchFamily="2" charset="0"/>
              </a:rPr>
              <a:t>/r/</a:t>
            </a:r>
            <a:endParaRPr lang="en-GB" sz="287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5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326" y="2468933"/>
            <a:ext cx="10515600" cy="3654775"/>
          </a:xfrm>
        </p:spPr>
        <p:txBody>
          <a:bodyPr>
            <a:noAutofit/>
          </a:bodyPr>
          <a:lstStyle/>
          <a:p>
            <a:pPr algn="ctr"/>
            <a:r>
              <a:rPr lang="en-GB" sz="9600" dirty="0" smtClean="0">
                <a:latin typeface="Twinkl" panose="02000000000000000000" pitchFamily="2" charset="0"/>
              </a:rPr>
              <a:t>The /r/ phoneme spelt with “</a:t>
            </a:r>
            <a:r>
              <a:rPr lang="en-GB" sz="9600" dirty="0" err="1" smtClean="0">
                <a:latin typeface="Twinkl" panose="02000000000000000000" pitchFamily="2" charset="0"/>
              </a:rPr>
              <a:t>wr</a:t>
            </a:r>
            <a:r>
              <a:rPr lang="en-GB" sz="9600" dirty="0" smtClean="0">
                <a:latin typeface="Twinkl" panose="02000000000000000000" pitchFamily="2" charset="0"/>
              </a:rPr>
              <a:t>” graphemes.</a:t>
            </a:r>
            <a:endParaRPr lang="en-GB" sz="96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64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write</a:t>
            </a:r>
            <a:endParaRPr lang="en-GB" sz="23900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write</a:t>
            </a:r>
            <a:endParaRPr lang="en-GB" sz="23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3010104" y="925744"/>
            <a:ext cx="3079546" cy="349963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125" y="277979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wrote</a:t>
            </a:r>
            <a:endParaRPr lang="en-GB" sz="23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65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wrote</a:t>
            </a:r>
            <a:endParaRPr lang="en-GB" sz="23900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2116725" y="917766"/>
            <a:ext cx="3850938" cy="36447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788" y="389570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8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written</a:t>
            </a:r>
            <a:endParaRPr lang="en-GB" sz="23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4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3900" dirty="0" smtClean="0">
                <a:latin typeface="Twinkl" panose="02000000000000000000" pitchFamily="2" charset="0"/>
              </a:rPr>
              <a:t>written</a:t>
            </a:r>
            <a:endParaRPr lang="en-GB" sz="23900" i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1016974" y="917766"/>
            <a:ext cx="3850938" cy="36447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4788" y="389570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84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200399" y="2273300"/>
            <a:ext cx="18045893" cy="502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1" y="294122"/>
            <a:ext cx="9886950" cy="630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25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3798277"/>
            <a:ext cx="11662117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Twinkl" panose="02000000000000000000" pitchFamily="2" charset="0"/>
              </a:rPr>
              <a:t>knock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>
                <a:latin typeface="Twinkl" panose="02000000000000000000" pitchFamily="2" charset="0"/>
              </a:rPr>
              <a:t>k</a:t>
            </a:r>
            <a:r>
              <a:rPr lang="en-GB" dirty="0" smtClean="0">
                <a:latin typeface="Twinkl" panose="02000000000000000000" pitchFamily="2" charset="0"/>
              </a:rPr>
              <a:t> </a:t>
            </a:r>
            <a:r>
              <a:rPr lang="en-GB" dirty="0">
                <a:latin typeface="Twinkl" panose="02000000000000000000" pitchFamily="2" charset="0"/>
              </a:rPr>
              <a:t>+ </a:t>
            </a:r>
            <a:r>
              <a:rPr lang="en-GB" dirty="0" smtClean="0">
                <a:latin typeface="Twinkl" panose="02000000000000000000" pitchFamily="2" charset="0"/>
              </a:rPr>
              <a:t>nock </a:t>
            </a:r>
            <a:r>
              <a:rPr lang="en-GB" dirty="0">
                <a:latin typeface="Twinkl" panose="02000000000000000000" pitchFamily="2" charset="0"/>
              </a:rPr>
              <a:t>= </a:t>
            </a:r>
            <a:r>
              <a:rPr lang="en-GB" dirty="0" smtClean="0">
                <a:latin typeface="Twinkl" panose="02000000000000000000" pitchFamily="2" charset="0"/>
              </a:rPr>
              <a:t>knock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3798277"/>
            <a:ext cx="11662117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Twinkl" panose="02000000000000000000" pitchFamily="2" charset="0"/>
              </a:rPr>
              <a:t>write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 err="1" smtClean="0">
                <a:latin typeface="Twinkl" panose="02000000000000000000" pitchFamily="2" charset="0"/>
              </a:rPr>
              <a:t>wr</a:t>
            </a:r>
            <a:r>
              <a:rPr lang="en-GB" dirty="0" smtClean="0">
                <a:latin typeface="Twinkl" panose="02000000000000000000" pitchFamily="2" charset="0"/>
              </a:rPr>
              <a:t>+ </a:t>
            </a:r>
            <a:r>
              <a:rPr lang="en-GB" dirty="0" err="1" smtClean="0">
                <a:latin typeface="Twinkl" panose="02000000000000000000" pitchFamily="2" charset="0"/>
              </a:rPr>
              <a:t>ite</a:t>
            </a:r>
            <a:r>
              <a:rPr lang="en-GB" dirty="0" smtClean="0">
                <a:latin typeface="Twinkl" panose="02000000000000000000" pitchFamily="2" charset="0"/>
              </a:rPr>
              <a:t> </a:t>
            </a:r>
            <a:r>
              <a:rPr lang="en-GB" dirty="0">
                <a:latin typeface="Twinkl" panose="02000000000000000000" pitchFamily="2" charset="0"/>
              </a:rPr>
              <a:t>= </a:t>
            </a:r>
            <a:r>
              <a:rPr lang="en-GB" dirty="0" smtClean="0">
                <a:latin typeface="Twinkl" panose="02000000000000000000" pitchFamily="2" charset="0"/>
              </a:rPr>
              <a:t>write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 smtClean="0">
                <a:latin typeface="Twinkl" panose="02000000000000000000" pitchFamily="2" charset="0"/>
              </a:rPr>
              <a:t>We write cards every year</a:t>
            </a:r>
            <a:r>
              <a:rPr lang="en-GB" dirty="0" smtClean="0">
                <a:latin typeface="Twinkl" panose="02000000000000000000" pitchFamily="2" charset="0"/>
              </a:rPr>
              <a:t>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i="1" dirty="0">
              <a:latin typeface="Twinkl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788" y="389570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8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3126011"/>
          </a:xfrm>
        </p:spPr>
        <p:txBody>
          <a:bodyPr>
            <a:noAutofit/>
          </a:bodyPr>
          <a:lstStyle/>
          <a:p>
            <a:pPr algn="ctr"/>
            <a:r>
              <a:rPr lang="en-GB" sz="6600" dirty="0" smtClean="0">
                <a:latin typeface="Twinkl" panose="02000000000000000000" pitchFamily="2" charset="0"/>
              </a:rPr>
              <a:t>wrote</a:t>
            </a:r>
            <a:r>
              <a:rPr lang="en-GB" sz="6600" dirty="0" smtClean="0">
                <a:latin typeface="Twinkl" panose="02000000000000000000" pitchFamily="2" charset="0"/>
              </a:rPr>
              <a:t/>
            </a:r>
            <a:br>
              <a:rPr lang="en-GB" sz="6600" dirty="0" smtClean="0">
                <a:latin typeface="Twinkl" panose="02000000000000000000" pitchFamily="2" charset="0"/>
              </a:rPr>
            </a:br>
            <a:r>
              <a:rPr lang="en-GB" sz="6600" dirty="0" err="1" smtClean="0">
                <a:latin typeface="Twinkl" panose="02000000000000000000" pitchFamily="2" charset="0"/>
              </a:rPr>
              <a:t>wr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 smtClean="0">
                <a:latin typeface="Twinkl" panose="02000000000000000000" pitchFamily="2" charset="0"/>
              </a:rPr>
              <a:t>+ </a:t>
            </a:r>
            <a:r>
              <a:rPr lang="en-GB" sz="6600" dirty="0" err="1" smtClean="0">
                <a:latin typeface="Twinkl" panose="02000000000000000000" pitchFamily="2" charset="0"/>
              </a:rPr>
              <a:t>ote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 smtClean="0">
                <a:latin typeface="Twinkl" panose="02000000000000000000" pitchFamily="2" charset="0"/>
              </a:rPr>
              <a:t>= </a:t>
            </a:r>
            <a:r>
              <a:rPr lang="en-GB" sz="6600" dirty="0" smtClean="0">
                <a:latin typeface="Twinkl" panose="02000000000000000000" pitchFamily="2" charset="0"/>
              </a:rPr>
              <a:t>wrote</a:t>
            </a:r>
            <a:r>
              <a:rPr lang="en-GB" sz="6600" dirty="0" smtClean="0">
                <a:latin typeface="Twinkl" panose="02000000000000000000" pitchFamily="2" charset="0"/>
              </a:rPr>
              <a:t/>
            </a:r>
            <a:br>
              <a:rPr lang="en-GB" sz="6600" dirty="0" smtClean="0">
                <a:latin typeface="Twinkl" panose="02000000000000000000" pitchFamily="2" charset="0"/>
              </a:rPr>
            </a:br>
            <a:endParaRPr lang="en-GB" sz="6600" i="1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788" y="389570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3126011"/>
          </a:xfrm>
        </p:spPr>
        <p:txBody>
          <a:bodyPr>
            <a:noAutofit/>
          </a:bodyPr>
          <a:lstStyle/>
          <a:p>
            <a:pPr algn="ctr"/>
            <a:r>
              <a:rPr lang="en-GB" sz="6600" dirty="0" smtClean="0">
                <a:latin typeface="Twinkl" panose="02000000000000000000" pitchFamily="2" charset="0"/>
              </a:rPr>
              <a:t>wrote</a:t>
            </a:r>
            <a:r>
              <a:rPr lang="en-GB" sz="6600" dirty="0">
                <a:latin typeface="Twinkl" panose="02000000000000000000" pitchFamily="2" charset="0"/>
              </a:rPr>
              <a:t/>
            </a:r>
            <a:br>
              <a:rPr lang="en-GB" sz="6600" dirty="0">
                <a:latin typeface="Twinkl" panose="02000000000000000000" pitchFamily="2" charset="0"/>
              </a:rPr>
            </a:br>
            <a:r>
              <a:rPr lang="en-GB" sz="6600" dirty="0" err="1" smtClean="0">
                <a:latin typeface="Twinkl" panose="02000000000000000000" pitchFamily="2" charset="0"/>
              </a:rPr>
              <a:t>wr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>
                <a:latin typeface="Twinkl" panose="02000000000000000000" pitchFamily="2" charset="0"/>
              </a:rPr>
              <a:t>+ </a:t>
            </a:r>
            <a:r>
              <a:rPr lang="en-GB" sz="6600" dirty="0" err="1" smtClean="0">
                <a:latin typeface="Twinkl" panose="02000000000000000000" pitchFamily="2" charset="0"/>
              </a:rPr>
              <a:t>ote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>
                <a:latin typeface="Twinkl" panose="02000000000000000000" pitchFamily="2" charset="0"/>
              </a:rPr>
              <a:t>= </a:t>
            </a:r>
            <a:r>
              <a:rPr lang="en-GB" sz="6600" dirty="0" smtClean="0">
                <a:latin typeface="Twinkl" panose="02000000000000000000" pitchFamily="2" charset="0"/>
              </a:rPr>
              <a:t>wrote</a:t>
            </a:r>
            <a:r>
              <a:rPr lang="en-GB" sz="6600" dirty="0">
                <a:latin typeface="Twinkl" panose="02000000000000000000" pitchFamily="2" charset="0"/>
              </a:rPr>
              <a:t/>
            </a:r>
            <a:br>
              <a:rPr lang="en-GB" sz="6600" dirty="0">
                <a:latin typeface="Twinkl" panose="02000000000000000000" pitchFamily="2" charset="0"/>
              </a:rPr>
            </a:br>
            <a:r>
              <a:rPr lang="en-GB" sz="6600" dirty="0" smtClean="0">
                <a:latin typeface="Twinkl" panose="02000000000000000000" pitchFamily="2" charset="0"/>
              </a:rPr>
              <a:t>I wrote my cards at the weekend.</a:t>
            </a:r>
            <a:endParaRPr lang="en-GB" sz="6600" i="1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788" y="389570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3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3126011"/>
          </a:xfrm>
        </p:spPr>
        <p:txBody>
          <a:bodyPr>
            <a:noAutofit/>
          </a:bodyPr>
          <a:lstStyle/>
          <a:p>
            <a:pPr algn="ctr"/>
            <a:r>
              <a:rPr lang="en-GB" sz="6600" dirty="0" smtClean="0">
                <a:latin typeface="Twinkl" panose="02000000000000000000" pitchFamily="2" charset="0"/>
              </a:rPr>
              <a:t>written</a:t>
            </a:r>
            <a:r>
              <a:rPr lang="en-GB" sz="6600" dirty="0" smtClean="0">
                <a:latin typeface="Twinkl" panose="02000000000000000000" pitchFamily="2" charset="0"/>
              </a:rPr>
              <a:t/>
            </a:r>
            <a:br>
              <a:rPr lang="en-GB" sz="6600" dirty="0" smtClean="0">
                <a:latin typeface="Twinkl" panose="02000000000000000000" pitchFamily="2" charset="0"/>
              </a:rPr>
            </a:br>
            <a:r>
              <a:rPr lang="en-GB" sz="6600" dirty="0" err="1" smtClean="0">
                <a:latin typeface="Twinkl" panose="02000000000000000000" pitchFamily="2" charset="0"/>
              </a:rPr>
              <a:t>wr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 smtClean="0">
                <a:latin typeface="Twinkl" panose="02000000000000000000" pitchFamily="2" charset="0"/>
              </a:rPr>
              <a:t>+ </a:t>
            </a:r>
            <a:r>
              <a:rPr lang="en-GB" sz="6600" dirty="0" err="1" smtClean="0">
                <a:latin typeface="Twinkl" panose="02000000000000000000" pitchFamily="2" charset="0"/>
              </a:rPr>
              <a:t>itten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 smtClean="0">
                <a:latin typeface="Twinkl" panose="02000000000000000000" pitchFamily="2" charset="0"/>
              </a:rPr>
              <a:t>= </a:t>
            </a:r>
            <a:r>
              <a:rPr lang="en-GB" sz="6600" dirty="0" smtClean="0">
                <a:latin typeface="Twinkl" panose="02000000000000000000" pitchFamily="2" charset="0"/>
              </a:rPr>
              <a:t>written</a:t>
            </a:r>
            <a:r>
              <a:rPr lang="en-GB" sz="6600" dirty="0" smtClean="0">
                <a:latin typeface="Twinkl" panose="02000000000000000000" pitchFamily="2" charset="0"/>
              </a:rPr>
              <a:t/>
            </a:r>
            <a:br>
              <a:rPr lang="en-GB" sz="6600" dirty="0" smtClean="0">
                <a:latin typeface="Twinkl" panose="02000000000000000000" pitchFamily="2" charset="0"/>
              </a:rPr>
            </a:br>
            <a:endParaRPr lang="en-GB" sz="6600" i="1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788" y="389570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3126011"/>
          </a:xfrm>
        </p:spPr>
        <p:txBody>
          <a:bodyPr>
            <a:noAutofit/>
          </a:bodyPr>
          <a:lstStyle/>
          <a:p>
            <a:pPr algn="ctr"/>
            <a:r>
              <a:rPr lang="en-GB" sz="6600" dirty="0" smtClean="0">
                <a:latin typeface="Twinkl" panose="02000000000000000000" pitchFamily="2" charset="0"/>
              </a:rPr>
              <a:t>written</a:t>
            </a:r>
            <a:r>
              <a:rPr lang="en-GB" sz="6600" dirty="0">
                <a:latin typeface="Twinkl" panose="02000000000000000000" pitchFamily="2" charset="0"/>
              </a:rPr>
              <a:t/>
            </a:r>
            <a:br>
              <a:rPr lang="en-GB" sz="6600" dirty="0">
                <a:latin typeface="Twinkl" panose="02000000000000000000" pitchFamily="2" charset="0"/>
              </a:rPr>
            </a:br>
            <a:r>
              <a:rPr lang="en-GB" sz="6600" dirty="0" err="1" smtClean="0">
                <a:latin typeface="Twinkl" panose="02000000000000000000" pitchFamily="2" charset="0"/>
              </a:rPr>
              <a:t>wr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>
                <a:latin typeface="Twinkl" panose="02000000000000000000" pitchFamily="2" charset="0"/>
              </a:rPr>
              <a:t>+ </a:t>
            </a:r>
            <a:r>
              <a:rPr lang="en-GB" sz="6600" dirty="0" err="1" smtClean="0">
                <a:latin typeface="Twinkl" panose="02000000000000000000" pitchFamily="2" charset="0"/>
              </a:rPr>
              <a:t>itten</a:t>
            </a:r>
            <a:r>
              <a:rPr lang="en-GB" sz="6600" dirty="0" smtClean="0">
                <a:latin typeface="Twinkl" panose="02000000000000000000" pitchFamily="2" charset="0"/>
              </a:rPr>
              <a:t> </a:t>
            </a:r>
            <a:r>
              <a:rPr lang="en-GB" sz="6600" dirty="0">
                <a:latin typeface="Twinkl" panose="02000000000000000000" pitchFamily="2" charset="0"/>
              </a:rPr>
              <a:t>= </a:t>
            </a:r>
            <a:r>
              <a:rPr lang="en-GB" sz="6600" dirty="0" smtClean="0">
                <a:latin typeface="Twinkl" panose="02000000000000000000" pitchFamily="2" charset="0"/>
              </a:rPr>
              <a:t>written</a:t>
            </a:r>
            <a:r>
              <a:rPr lang="en-GB" sz="6600" dirty="0">
                <a:latin typeface="Twinkl" panose="02000000000000000000" pitchFamily="2" charset="0"/>
              </a:rPr>
              <a:t/>
            </a:r>
            <a:br>
              <a:rPr lang="en-GB" sz="6600" dirty="0">
                <a:latin typeface="Twinkl" panose="02000000000000000000" pitchFamily="2" charset="0"/>
              </a:rPr>
            </a:br>
            <a:r>
              <a:rPr lang="en-GB" sz="6600" dirty="0" smtClean="0">
                <a:latin typeface="Twinkl" panose="02000000000000000000" pitchFamily="2" charset="0"/>
              </a:rPr>
              <a:t>The children had written to their grandparents.</a:t>
            </a:r>
            <a:endParaRPr lang="en-GB" sz="6600" i="1" dirty="0">
              <a:latin typeface="Twinkl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4788" y="389570"/>
            <a:ext cx="21145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1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We write cards every year.</a:t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8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We </a:t>
            </a:r>
            <a:r>
              <a:rPr lang="en-GB" dirty="0" smtClean="0">
                <a:latin typeface="Twinkl" panose="02000000000000000000" pitchFamily="2" charset="0"/>
              </a:rPr>
              <a:t>_____ </a:t>
            </a:r>
            <a:r>
              <a:rPr lang="en-GB" dirty="0">
                <a:latin typeface="Twinkl" panose="02000000000000000000" pitchFamily="2" charset="0"/>
              </a:rPr>
              <a:t>cards every year.</a:t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We </a:t>
            </a:r>
            <a:r>
              <a:rPr lang="en-GB" b="1" u="sng" dirty="0">
                <a:latin typeface="Twinkl" panose="02000000000000000000" pitchFamily="2" charset="0"/>
              </a:rPr>
              <a:t>write</a:t>
            </a:r>
            <a:r>
              <a:rPr lang="en-GB" dirty="0">
                <a:latin typeface="Twinkl" panose="02000000000000000000" pitchFamily="2" charset="0"/>
              </a:rPr>
              <a:t> cards every year.</a:t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I wrote my cards at the weekend.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Revisit and Review</a:t>
            </a:r>
            <a:r>
              <a:rPr lang="en-GB" dirty="0">
                <a:latin typeface="Twinkl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I </a:t>
            </a:r>
            <a:r>
              <a:rPr lang="en-GB" dirty="0" smtClean="0">
                <a:latin typeface="Twinkl" panose="02000000000000000000" pitchFamily="2" charset="0"/>
              </a:rPr>
              <a:t>_____ </a:t>
            </a:r>
            <a:r>
              <a:rPr lang="en-GB" dirty="0">
                <a:latin typeface="Twinkl" panose="02000000000000000000" pitchFamily="2" charset="0"/>
              </a:rPr>
              <a:t>my cards at the weekend.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9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I </a:t>
            </a:r>
            <a:r>
              <a:rPr lang="en-GB" b="1" u="sng" dirty="0">
                <a:latin typeface="Twinkl" panose="02000000000000000000" pitchFamily="2" charset="0"/>
              </a:rPr>
              <a:t>wrote</a:t>
            </a:r>
            <a:r>
              <a:rPr lang="en-GB" dirty="0">
                <a:latin typeface="Twinkl" panose="02000000000000000000" pitchFamily="2" charset="0"/>
              </a:rPr>
              <a:t> my cards at the weekend.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09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The children had written to their grandparents.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The children had </a:t>
            </a:r>
            <a:r>
              <a:rPr lang="en-GB" dirty="0" smtClean="0">
                <a:latin typeface="Twinkl" panose="02000000000000000000" pitchFamily="2" charset="0"/>
              </a:rPr>
              <a:t>_______ </a:t>
            </a:r>
            <a:r>
              <a:rPr lang="en-GB" dirty="0">
                <a:latin typeface="Twinkl" panose="02000000000000000000" pitchFamily="2" charset="0"/>
              </a:rPr>
              <a:t>to their grandparents.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22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The children had </a:t>
            </a:r>
            <a:r>
              <a:rPr lang="en-GB" b="1" u="sng" dirty="0">
                <a:latin typeface="Twinkl" panose="02000000000000000000" pitchFamily="2" charset="0"/>
              </a:rPr>
              <a:t>written</a:t>
            </a:r>
            <a:r>
              <a:rPr lang="en-GB" dirty="0">
                <a:latin typeface="Twinkl" panose="02000000000000000000" pitchFamily="2" charset="0"/>
              </a:rPr>
              <a:t> to their grandparents.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3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New CHALLENGE words.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most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9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most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greatest in amount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We had the most sweets!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3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only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9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only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solely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61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There was only one tree left.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Practise and Apply</a:t>
            </a:r>
            <a:r>
              <a:rPr lang="en-GB" dirty="0">
                <a:latin typeface="Twinkl" panose="02000000000000000000" pitchFamily="2" charset="0"/>
              </a:rPr>
              <a:t>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8905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Most people like to wear lots of layers during wild cold weather. Extreme weather can be strong winds, heavy rain, extreme heat or cold; it is only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higher temperatures that previous years.  Some countries recorded the highest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b="1" dirty="0">
                <a:latin typeface="Twinkl" panose="02000000000000000000" pitchFamily="2" charset="0"/>
              </a:rPr>
              <a:t>Most </a:t>
            </a:r>
            <a:r>
              <a:rPr lang="en-GB" sz="4000" dirty="0">
                <a:latin typeface="Twinkl" panose="02000000000000000000" pitchFamily="2" charset="0"/>
              </a:rPr>
              <a:t>people like to wear lots of layers during wild cold weather. Extreme weather can be strong winds, heavy rain, extreme heat or cold; it is </a:t>
            </a:r>
            <a:r>
              <a:rPr lang="en-GB" sz="4000" b="1" dirty="0">
                <a:latin typeface="Twinkl" panose="02000000000000000000" pitchFamily="2" charset="0"/>
              </a:rPr>
              <a:t>only</a:t>
            </a:r>
            <a:r>
              <a:rPr lang="en-GB" sz="4000" dirty="0">
                <a:latin typeface="Twinkl" panose="02000000000000000000" pitchFamily="2" charset="0"/>
              </a:rPr>
              <a:t>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higher temperatures that previous years.  Some countries recorded the highest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18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Write this sentence as I dictate it to you.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Autofit/>
          </a:bodyPr>
          <a:lstStyle/>
          <a:p>
            <a:r>
              <a:rPr lang="en-GB" dirty="0">
                <a:latin typeface="Twinkl" panose="02000000000000000000" pitchFamily="2" charset="0"/>
              </a:rPr>
              <a:t>Most people like to wear lots of layers during wild cold weather. </a:t>
            </a:r>
            <a:r>
              <a:rPr lang="en-GB" dirty="0" smtClean="0">
                <a:latin typeface="Twinkl" panose="02000000000000000000" pitchFamily="2" charset="0"/>
              </a:rPr>
              <a:t> </a:t>
            </a:r>
            <a:endParaRPr lang="en-GB" dirty="0">
              <a:latin typeface="Twinkl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Did you write it correctly?</a:t>
            </a:r>
          </a:p>
          <a:p>
            <a:r>
              <a:rPr lang="en-GB" dirty="0">
                <a:latin typeface="Twinkl" panose="02000000000000000000" pitchFamily="2" charset="0"/>
              </a:rPr>
              <a:t>Edit your work and make sure you have it correct.</a:t>
            </a:r>
          </a:p>
          <a:p>
            <a:r>
              <a:rPr lang="en-GB" dirty="0">
                <a:latin typeface="Twinkl" panose="02000000000000000000" pitchFamily="2" charset="0"/>
              </a:rPr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82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" panose="02000000000000000000" pitchFamily="2" charset="0"/>
              </a:rPr>
              <a:t>Year 2</a:t>
            </a:r>
            <a:r>
              <a:rPr lang="en-GB" sz="7200" dirty="0" smtClean="0">
                <a:latin typeface="Twinkl" panose="02000000000000000000" pitchFamily="2" charset="0"/>
              </a:rPr>
              <a:t> </a:t>
            </a:r>
            <a:r>
              <a:rPr lang="en-GB" sz="7200" dirty="0">
                <a:latin typeface="Twinkl" panose="02000000000000000000" pitchFamily="2" charset="0"/>
              </a:rPr>
              <a:t>- Autumn 2</a:t>
            </a:r>
          </a:p>
          <a:p>
            <a:r>
              <a:rPr lang="en-GB" sz="7200" dirty="0">
                <a:latin typeface="Twinkl" panose="02000000000000000000" pitchFamily="2" charset="0"/>
              </a:rPr>
              <a:t>Week </a:t>
            </a:r>
            <a:r>
              <a:rPr lang="en-GB" sz="7200" dirty="0" smtClean="0">
                <a:latin typeface="Twinkl" panose="02000000000000000000" pitchFamily="2" charset="0"/>
              </a:rPr>
              <a:t>6 </a:t>
            </a:r>
            <a:r>
              <a:rPr lang="en-GB" sz="7200" dirty="0">
                <a:latin typeface="Twinkl" panose="02000000000000000000" pitchFamily="2" charset="0"/>
              </a:rPr>
              <a:t>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347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912" y="833437"/>
            <a:ext cx="8258175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7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19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Revisit and Review</a:t>
            </a:r>
            <a:r>
              <a:rPr lang="en-GB" dirty="0">
                <a:latin typeface="Twinkl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7523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1682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65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a young human being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2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 is lost!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7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children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45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children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dirty="0" smtClean="0">
                <a:latin typeface="Twinkl" panose="02000000000000000000" pitchFamily="2" charset="0"/>
              </a:rPr>
              <a:t>more than one young human beings.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0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children were playing nicely.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459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worked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4597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worked</a:t>
            </a:r>
            <a:endParaRPr lang="en-GB" sz="19900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8025" y="2443730"/>
            <a:ext cx="2225233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child</a:t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a young human being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0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jumped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75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jumped</a:t>
            </a:r>
            <a:endParaRPr lang="en-GB" sz="19900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6247" y="1625818"/>
            <a:ext cx="2225233" cy="25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0176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28700" dirty="0" smtClean="0">
                <a:latin typeface="Twinkl" panose="02000000000000000000" pitchFamily="2" charset="0"/>
              </a:rPr>
              <a:t>/r/</a:t>
            </a:r>
            <a:endParaRPr lang="en-GB" sz="287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50" y="4142182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8000" dirty="0">
                <a:latin typeface="Twinkl" panose="02000000000000000000" pitchFamily="2" charset="0"/>
              </a:rPr>
              <a:t>spelling /r/ sound with “</a:t>
            </a:r>
            <a:r>
              <a:rPr lang="en-GB" sz="8000" dirty="0" err="1">
                <a:latin typeface="Twinkl" panose="02000000000000000000" pitchFamily="2" charset="0"/>
              </a:rPr>
              <a:t>wr</a:t>
            </a:r>
            <a:r>
              <a:rPr lang="en-GB" sz="8000" dirty="0">
                <a:latin typeface="Twinkl" panose="02000000000000000000" pitchFamily="2" charset="0"/>
              </a:rPr>
              <a:t>” spelling at the beginning of words</a:t>
            </a:r>
            <a:endParaRPr lang="en-GB" sz="115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0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wrong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5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wrong</a:t>
            </a:r>
            <a:endParaRPr lang="en-GB" sz="19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DE2D9-BBEE-4B60-9EA8-8BE166E5866C}"/>
              </a:ext>
            </a:extLst>
          </p:cNvPr>
          <p:cNvSpPr/>
          <p:nvPr/>
        </p:nvSpPr>
        <p:spPr>
          <a:xfrm>
            <a:off x="2820183" y="1671292"/>
            <a:ext cx="2720976" cy="289118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wrinkle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03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wrinkle</a:t>
            </a:r>
            <a:endParaRPr lang="en-GB" sz="19900" dirty="0">
              <a:latin typeface="Twinkl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ADA5B7-6E68-4607-8157-D542A9E80543}"/>
              </a:ext>
            </a:extLst>
          </p:cNvPr>
          <p:cNvSpPr/>
          <p:nvPr/>
        </p:nvSpPr>
        <p:spPr>
          <a:xfrm>
            <a:off x="1683657" y="1310711"/>
            <a:ext cx="3327071" cy="354022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4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8800" dirty="0" smtClean="0">
                <a:latin typeface="Twinkl" panose="02000000000000000000" pitchFamily="2" charset="0"/>
              </a:rPr>
              <a:t>wrong</a:t>
            </a:r>
            <a:r>
              <a:rPr lang="en-GB" sz="8800" dirty="0">
                <a:latin typeface="Twinkl" panose="02000000000000000000" pitchFamily="2" charset="0"/>
              </a:rPr>
              <a:t/>
            </a:r>
            <a:br>
              <a:rPr lang="en-GB" sz="8800" dirty="0">
                <a:latin typeface="Twinkl" panose="02000000000000000000" pitchFamily="2" charset="0"/>
              </a:rPr>
            </a:br>
            <a:r>
              <a:rPr lang="en-GB" sz="8800" dirty="0" err="1" smtClean="0">
                <a:latin typeface="Twinkl" panose="02000000000000000000" pitchFamily="2" charset="0"/>
              </a:rPr>
              <a:t>wr</a:t>
            </a:r>
            <a:r>
              <a:rPr lang="en-GB" sz="8800" dirty="0" smtClean="0">
                <a:latin typeface="Twinkl" panose="02000000000000000000" pitchFamily="2" charset="0"/>
              </a:rPr>
              <a:t> </a:t>
            </a:r>
            <a:r>
              <a:rPr lang="en-GB" sz="8800" dirty="0">
                <a:latin typeface="Twinkl" panose="02000000000000000000" pitchFamily="2" charset="0"/>
              </a:rPr>
              <a:t>+ </a:t>
            </a:r>
            <a:r>
              <a:rPr lang="en-GB" sz="8800" dirty="0" err="1" smtClean="0">
                <a:latin typeface="Twinkl" panose="02000000000000000000" pitchFamily="2" charset="0"/>
              </a:rPr>
              <a:t>ong</a:t>
            </a:r>
            <a:r>
              <a:rPr lang="en-GB" sz="8800" dirty="0" smtClean="0">
                <a:latin typeface="Twinkl" panose="02000000000000000000" pitchFamily="2" charset="0"/>
              </a:rPr>
              <a:t> </a:t>
            </a:r>
            <a:r>
              <a:rPr lang="en-GB" sz="8800" dirty="0" smtClean="0">
                <a:latin typeface="Twinkl" panose="02000000000000000000" pitchFamily="2" charset="0"/>
              </a:rPr>
              <a:t>= </a:t>
            </a:r>
            <a:r>
              <a:rPr lang="en-GB" sz="8800" dirty="0" smtClean="0">
                <a:latin typeface="Twinkl" panose="02000000000000000000" pitchFamily="2" charset="0"/>
              </a:rPr>
              <a:t>wrong</a:t>
            </a:r>
            <a:endParaRPr lang="en-GB" sz="8800" i="1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66" y="162605"/>
            <a:ext cx="2640920" cy="229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latin typeface="Twinkl" panose="02000000000000000000" pitchFamily="2" charset="0"/>
              </a:rPr>
              <a:t>The child is lost!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4"/>
            <a:ext cx="10515600" cy="2502557"/>
          </a:xfrm>
        </p:spPr>
        <p:txBody>
          <a:bodyPr>
            <a:noAutofit/>
          </a:bodyPr>
          <a:lstStyle/>
          <a:p>
            <a:pPr algn="ctr"/>
            <a:r>
              <a:rPr lang="en-GB" sz="5400" dirty="0" smtClean="0">
                <a:latin typeface="Twinkl" panose="02000000000000000000" pitchFamily="2" charset="0"/>
              </a:rPr>
              <a:t>Wrong</a:t>
            </a:r>
            <a:r>
              <a:rPr lang="en-GB" sz="5400" dirty="0">
                <a:latin typeface="Twinkl" panose="02000000000000000000" pitchFamily="2" charset="0"/>
              </a:rPr>
              <a:t/>
            </a:r>
            <a:br>
              <a:rPr lang="en-GB" sz="5400" dirty="0">
                <a:latin typeface="Twinkl" panose="02000000000000000000" pitchFamily="2" charset="0"/>
              </a:rPr>
            </a:br>
            <a:r>
              <a:rPr lang="en-GB" sz="5400" dirty="0" err="1" smtClean="0">
                <a:latin typeface="Twinkl" panose="02000000000000000000" pitchFamily="2" charset="0"/>
              </a:rPr>
              <a:t>wr</a:t>
            </a:r>
            <a:r>
              <a:rPr lang="en-GB" sz="5400" dirty="0" smtClean="0">
                <a:latin typeface="Twinkl" panose="02000000000000000000" pitchFamily="2" charset="0"/>
              </a:rPr>
              <a:t> </a:t>
            </a:r>
            <a:r>
              <a:rPr lang="en-GB" sz="5400" dirty="0" smtClean="0">
                <a:latin typeface="Twinkl" panose="02000000000000000000" pitchFamily="2" charset="0"/>
              </a:rPr>
              <a:t>+ </a:t>
            </a:r>
            <a:r>
              <a:rPr lang="en-GB" sz="5400" dirty="0" err="1" smtClean="0">
                <a:latin typeface="Twinkl" panose="02000000000000000000" pitchFamily="2" charset="0"/>
              </a:rPr>
              <a:t>ong</a:t>
            </a:r>
            <a:r>
              <a:rPr lang="en-GB" sz="5400" dirty="0" smtClean="0">
                <a:latin typeface="Twinkl" panose="02000000000000000000" pitchFamily="2" charset="0"/>
              </a:rPr>
              <a:t> </a:t>
            </a:r>
            <a:r>
              <a:rPr lang="en-GB" sz="5400" dirty="0" smtClean="0">
                <a:latin typeface="Twinkl" panose="02000000000000000000" pitchFamily="2" charset="0"/>
              </a:rPr>
              <a:t>= wrong</a:t>
            </a:r>
            <a:r>
              <a:rPr lang="en-GB" sz="5400" dirty="0" smtClean="0">
                <a:latin typeface="Twinkl" panose="02000000000000000000" pitchFamily="2" charset="0"/>
              </a:rPr>
              <a:t/>
            </a:r>
            <a:br>
              <a:rPr lang="en-GB" sz="5400" dirty="0" smtClean="0">
                <a:latin typeface="Twinkl" panose="02000000000000000000" pitchFamily="2" charset="0"/>
              </a:rPr>
            </a:br>
            <a:r>
              <a:rPr lang="en-GB" sz="5400" dirty="0" smtClean="0">
                <a:latin typeface="Twinkl" panose="02000000000000000000" pitchFamily="2" charset="0"/>
              </a:rPr>
              <a:t>They went to the wrong island.</a:t>
            </a:r>
            <a:endParaRPr lang="en-GB" sz="5400" i="1" dirty="0">
              <a:latin typeface="Twinkl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66" y="162605"/>
            <a:ext cx="2640920" cy="229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8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6600" dirty="0" smtClean="0">
                <a:latin typeface="Twinkl" panose="02000000000000000000" pitchFamily="2" charset="0"/>
              </a:rPr>
              <a:t>wrinkle</a:t>
            </a:r>
            <a:endParaRPr lang="en-GB" sz="166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0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wrinkle</a:t>
            </a:r>
            <a:r>
              <a:rPr lang="en-GB" sz="7200" dirty="0">
                <a:latin typeface="Twinkl" panose="02000000000000000000" pitchFamily="2" charset="0"/>
              </a:rPr>
              <a:t/>
            </a:r>
            <a:br>
              <a:rPr lang="en-GB" sz="7200" dirty="0">
                <a:latin typeface="Twinkl" panose="02000000000000000000" pitchFamily="2" charset="0"/>
              </a:rPr>
            </a:br>
            <a:r>
              <a:rPr lang="en-GB" sz="7200" dirty="0" err="1" smtClean="0">
                <a:latin typeface="Twinkl" panose="02000000000000000000" pitchFamily="2" charset="0"/>
              </a:rPr>
              <a:t>wr</a:t>
            </a:r>
            <a:r>
              <a:rPr lang="en-GB" sz="7200" dirty="0" smtClean="0">
                <a:latin typeface="Twinkl" panose="02000000000000000000" pitchFamily="2" charset="0"/>
              </a:rPr>
              <a:t> </a:t>
            </a:r>
            <a:r>
              <a:rPr lang="en-GB" sz="7200" dirty="0">
                <a:latin typeface="Twinkl" panose="02000000000000000000" pitchFamily="2" charset="0"/>
              </a:rPr>
              <a:t>+ </a:t>
            </a:r>
            <a:r>
              <a:rPr lang="en-GB" sz="7200" dirty="0" smtClean="0">
                <a:latin typeface="Twinkl" panose="02000000000000000000" pitchFamily="2" charset="0"/>
              </a:rPr>
              <a:t>inkle</a:t>
            </a:r>
            <a:r>
              <a:rPr lang="en-GB" sz="7200" dirty="0" smtClean="0">
                <a:latin typeface="Twinkl" panose="02000000000000000000" pitchFamily="2" charset="0"/>
              </a:rPr>
              <a:t> =</a:t>
            </a:r>
            <a:r>
              <a:rPr lang="en-GB" sz="7200" dirty="0" smtClean="0">
                <a:latin typeface="Twinkl" panose="02000000000000000000" pitchFamily="2" charset="0"/>
              </a:rPr>
              <a:t>wrinkle</a:t>
            </a:r>
            <a:endParaRPr lang="en-GB" sz="7200" i="1" dirty="0">
              <a:latin typeface="Twinkl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48" y="548594"/>
            <a:ext cx="3461215" cy="253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2530266"/>
          </a:xfrm>
        </p:spPr>
        <p:txBody>
          <a:bodyPr>
            <a:noAutofit/>
          </a:bodyPr>
          <a:lstStyle/>
          <a:p>
            <a:pPr algn="ctr"/>
            <a:r>
              <a:rPr lang="en-GB" dirty="0" smtClean="0">
                <a:latin typeface="Twinkl" panose="02000000000000000000" pitchFamily="2" charset="0"/>
              </a:rPr>
              <a:t>wrinkle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r>
              <a:rPr lang="en-GB" dirty="0" err="1" smtClean="0">
                <a:latin typeface="Twinkl" panose="02000000000000000000" pitchFamily="2" charset="0"/>
              </a:rPr>
              <a:t>wr</a:t>
            </a:r>
            <a:r>
              <a:rPr lang="en-GB" dirty="0" smtClean="0">
                <a:latin typeface="Twinkl" panose="02000000000000000000" pitchFamily="2" charset="0"/>
              </a:rPr>
              <a:t> </a:t>
            </a:r>
            <a:r>
              <a:rPr lang="en-GB" dirty="0">
                <a:latin typeface="Twinkl" panose="02000000000000000000" pitchFamily="2" charset="0"/>
              </a:rPr>
              <a:t>+ </a:t>
            </a:r>
            <a:r>
              <a:rPr lang="en-GB" dirty="0" smtClean="0">
                <a:latin typeface="Twinkl" panose="02000000000000000000" pitchFamily="2" charset="0"/>
              </a:rPr>
              <a:t>inkle</a:t>
            </a:r>
            <a:r>
              <a:rPr lang="en-GB" dirty="0" smtClean="0">
                <a:latin typeface="Twinkl" panose="02000000000000000000" pitchFamily="2" charset="0"/>
              </a:rPr>
              <a:t> =</a:t>
            </a:r>
            <a:r>
              <a:rPr lang="en-GB" dirty="0">
                <a:latin typeface="Twinkl" panose="02000000000000000000" pitchFamily="2" charset="0"/>
              </a:rPr>
              <a:t> </a:t>
            </a:r>
            <a:r>
              <a:rPr lang="en-GB" dirty="0" smtClean="0">
                <a:latin typeface="Twinkl" panose="02000000000000000000" pitchFamily="2" charset="0"/>
              </a:rPr>
              <a:t>wrinkle</a:t>
            </a:r>
            <a:r>
              <a:rPr lang="en-GB" dirty="0" smtClean="0">
                <a:latin typeface="Twinkl" panose="02000000000000000000" pitchFamily="2" charset="0"/>
              </a:rPr>
              <a:t/>
            </a:r>
            <a:br>
              <a:rPr lang="en-GB" dirty="0" smtClean="0">
                <a:latin typeface="Twinkl" panose="02000000000000000000" pitchFamily="2" charset="0"/>
              </a:rPr>
            </a:br>
            <a:r>
              <a:rPr lang="en-GB" dirty="0" smtClean="0">
                <a:latin typeface="Twinkl" panose="02000000000000000000" pitchFamily="2" charset="0"/>
              </a:rPr>
              <a:t>The baby elephant grew it’s first wrinkle.</a:t>
            </a:r>
            <a:r>
              <a:rPr lang="en-GB" dirty="0">
                <a:latin typeface="Twinkl" panose="02000000000000000000" pitchFamily="2" charset="0"/>
              </a:rPr>
              <a:t/>
            </a:r>
            <a:br>
              <a:rPr lang="en-GB" dirty="0">
                <a:latin typeface="Twinkl" panose="02000000000000000000" pitchFamily="2" charset="0"/>
              </a:rPr>
            </a:br>
            <a:endParaRPr lang="en-GB" i="1" dirty="0">
              <a:latin typeface="Twinkl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49" y="548595"/>
            <a:ext cx="2551566" cy="186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8800" dirty="0">
                <a:latin typeface="Twinkl" panose="02000000000000000000" pitchFamily="2" charset="0"/>
              </a:rPr>
              <a:t>They went to the wrong island.</a:t>
            </a:r>
            <a:r>
              <a:rPr lang="en-GB" sz="8800" dirty="0">
                <a:latin typeface="Twinkl" panose="02000000000000000000" pitchFamily="2" charset="0"/>
              </a:rPr>
              <a:t/>
            </a:r>
            <a:br>
              <a:rPr lang="en-GB" sz="8800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8800" dirty="0">
                <a:latin typeface="Twinkl" panose="02000000000000000000" pitchFamily="2" charset="0"/>
              </a:rPr>
              <a:t>They went to the </a:t>
            </a:r>
            <a:r>
              <a:rPr lang="en-GB" sz="8800" dirty="0" smtClean="0">
                <a:latin typeface="Twinkl" panose="02000000000000000000" pitchFamily="2" charset="0"/>
              </a:rPr>
              <a:t>_____ </a:t>
            </a:r>
            <a:r>
              <a:rPr lang="en-GB" sz="8800" dirty="0">
                <a:latin typeface="Twinkl" panose="02000000000000000000" pitchFamily="2" charset="0"/>
              </a:rPr>
              <a:t>island.</a:t>
            </a:r>
            <a:r>
              <a:rPr lang="en-GB" sz="8800" dirty="0">
                <a:latin typeface="Twinkl" panose="02000000000000000000" pitchFamily="2" charset="0"/>
              </a:rPr>
              <a:t/>
            </a:r>
            <a:br>
              <a:rPr lang="en-GB" sz="8800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4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8800" dirty="0">
                <a:latin typeface="Twinkl" panose="02000000000000000000" pitchFamily="2" charset="0"/>
              </a:rPr>
              <a:t>They went to the </a:t>
            </a:r>
            <a:r>
              <a:rPr lang="en-GB" sz="8800" b="1" u="sng" dirty="0">
                <a:latin typeface="Twinkl" panose="02000000000000000000" pitchFamily="2" charset="0"/>
              </a:rPr>
              <a:t>wrong</a:t>
            </a:r>
            <a:r>
              <a:rPr lang="en-GB" sz="8800" dirty="0">
                <a:latin typeface="Twinkl" panose="02000000000000000000" pitchFamily="2" charset="0"/>
              </a:rPr>
              <a:t> island.</a:t>
            </a:r>
            <a:r>
              <a:rPr lang="en-GB" sz="8800" dirty="0">
                <a:latin typeface="Twinkl" panose="02000000000000000000" pitchFamily="2" charset="0"/>
              </a:rPr>
              <a:t/>
            </a:r>
            <a:br>
              <a:rPr lang="en-GB" sz="8800" dirty="0">
                <a:latin typeface="Twinkl" panose="02000000000000000000" pitchFamily="2" charset="0"/>
              </a:rPr>
            </a:b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8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8000" dirty="0">
                <a:latin typeface="Twinkl" panose="02000000000000000000" pitchFamily="2" charset="0"/>
              </a:rPr>
              <a:t>The baby elephant grew it’s first wrinkle.</a:t>
            </a:r>
            <a:br>
              <a:rPr lang="en-GB" sz="8000" dirty="0">
                <a:latin typeface="Twinkl" panose="02000000000000000000" pitchFamily="2" charset="0"/>
              </a:rPr>
            </a:br>
            <a:endParaRPr lang="en-GB" sz="80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9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2782946"/>
          </a:xfrm>
        </p:spPr>
        <p:txBody>
          <a:bodyPr>
            <a:noAutofit/>
          </a:bodyPr>
          <a:lstStyle/>
          <a:p>
            <a:pPr algn="ctr"/>
            <a:r>
              <a:rPr lang="en-GB" sz="8000" dirty="0">
                <a:latin typeface="Twinkl" panose="02000000000000000000" pitchFamily="2" charset="0"/>
              </a:rPr>
              <a:t>The baby elephant grew it’s first </a:t>
            </a:r>
            <a:r>
              <a:rPr lang="en-GB" sz="8000" dirty="0" smtClean="0">
                <a:latin typeface="Twinkl" panose="02000000000000000000" pitchFamily="2" charset="0"/>
              </a:rPr>
              <a:t>_______.</a:t>
            </a:r>
            <a:r>
              <a:rPr lang="en-GB" sz="8000" dirty="0">
                <a:latin typeface="Twinkl" panose="02000000000000000000" pitchFamily="2" charset="0"/>
              </a:rPr>
              <a:t/>
            </a:r>
            <a:br>
              <a:rPr lang="en-GB" sz="8000" dirty="0">
                <a:latin typeface="Twinkl" panose="02000000000000000000" pitchFamily="2" charset="0"/>
              </a:rPr>
            </a:br>
            <a:endParaRPr lang="en-GB" sz="80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2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8000" dirty="0">
                <a:latin typeface="Twinkl" panose="02000000000000000000" pitchFamily="2" charset="0"/>
              </a:rPr>
              <a:t>The baby elephant grew it’s first </a:t>
            </a:r>
            <a:r>
              <a:rPr lang="en-GB" sz="8000" b="1" u="sng" dirty="0">
                <a:latin typeface="Twinkl" panose="02000000000000000000" pitchFamily="2" charset="0"/>
              </a:rPr>
              <a:t>wrinkle</a:t>
            </a:r>
            <a:r>
              <a:rPr lang="en-GB" sz="8000" dirty="0">
                <a:latin typeface="Twinkl" panose="02000000000000000000" pitchFamily="2" charset="0"/>
              </a:rPr>
              <a:t>.</a:t>
            </a:r>
            <a:br>
              <a:rPr lang="en-GB" sz="8000" dirty="0">
                <a:latin typeface="Twinkl" panose="02000000000000000000" pitchFamily="2" charset="0"/>
              </a:rPr>
            </a:br>
            <a:endParaRPr lang="en-GB" sz="80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14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children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New CHALLENGE words.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9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most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5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most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5400" dirty="0" smtClean="0">
                <a:latin typeface="Twinkl" panose="02000000000000000000" pitchFamily="2" charset="0"/>
              </a:rPr>
              <a:t>greatest in amount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We had the most sweets!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5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3094680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19900" dirty="0" smtClean="0">
                <a:latin typeface="Twinkl" panose="02000000000000000000" pitchFamily="2" charset="0"/>
              </a:rPr>
              <a:t>only</a:t>
            </a:r>
            <a:endParaRPr lang="en-GB" sz="199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61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latin typeface="Twinkl" panose="02000000000000000000" pitchFamily="2" charset="0"/>
              </a:rPr>
              <a:t>only</a:t>
            </a:r>
            <a:r>
              <a:rPr lang="en-US" sz="9600" dirty="0" smtClean="0">
                <a:latin typeface="Twinkl" panose="02000000000000000000" pitchFamily="2" charset="0"/>
              </a:rPr>
              <a:t/>
            </a:r>
            <a:br>
              <a:rPr lang="en-US" sz="9600" dirty="0" smtClean="0">
                <a:latin typeface="Twinkl" panose="02000000000000000000" pitchFamily="2" charset="0"/>
              </a:rPr>
            </a:br>
            <a:r>
              <a:rPr lang="en-US" sz="9600" dirty="0" smtClean="0">
                <a:latin typeface="Twinkl" panose="02000000000000000000" pitchFamily="2" charset="0"/>
              </a:rPr>
              <a:t>solely</a:t>
            </a:r>
            <a:endParaRPr lang="en-GB" sz="44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>
                <a:latin typeface="Twinkl" panose="02000000000000000000" pitchFamily="2" charset="0"/>
              </a:rPr>
              <a:t>There was only one tree left.</a:t>
            </a:r>
            <a:endParaRPr lang="en-GB" sz="7200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Let’s </a:t>
            </a:r>
            <a:r>
              <a:rPr lang="en-GB" i="1" dirty="0">
                <a:latin typeface="Twinkl" panose="02000000000000000000" pitchFamily="2" charset="0"/>
              </a:rPr>
              <a:t>Practise and Apply</a:t>
            </a:r>
            <a:r>
              <a:rPr lang="en-GB" dirty="0">
                <a:latin typeface="Twinkl" panose="02000000000000000000" pitchFamily="2" charset="0"/>
              </a:rPr>
              <a:t>.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62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9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757" y="930729"/>
            <a:ext cx="10711543" cy="5731328"/>
          </a:xfrm>
        </p:spPr>
        <p:txBody>
          <a:bodyPr>
            <a:noAutofit/>
          </a:bodyPr>
          <a:lstStyle/>
          <a:p>
            <a:r>
              <a:rPr lang="en-GB" sz="4000" u="sng" dirty="0">
                <a:latin typeface="Twinkl" panose="02000000000000000000" pitchFamily="2" charset="0"/>
              </a:rPr>
              <a:t>Wild Weather</a:t>
            </a:r>
            <a:r>
              <a:rPr lang="en-GB" sz="4000" dirty="0">
                <a:latin typeface="Twinkl" panose="02000000000000000000" pitchFamily="2" charset="0"/>
              </a:rPr>
              <a:t/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Most people like to wear lots of layers during wild cold weather. Extreme weather can be strong winds, heavy rain, extreme heat or cold; it is only classed as extreme when it is worse than recorded history. </a:t>
            </a:r>
            <a:br>
              <a:rPr lang="en-GB" sz="4000" dirty="0">
                <a:latin typeface="Twinkl" panose="02000000000000000000" pitchFamily="2" charset="0"/>
              </a:rPr>
            </a:br>
            <a:r>
              <a:rPr lang="en-GB" sz="4000" dirty="0">
                <a:latin typeface="Twinkl" panose="02000000000000000000" pitchFamily="2" charset="0"/>
              </a:rPr>
              <a:t>During summer 2022, the UK recorded higher temperatures that previous years.  Some countries recorded the highest ever temperatures. </a:t>
            </a:r>
            <a:endParaRPr lang="en-GB" sz="2800" i="0" dirty="0">
              <a:solidFill>
                <a:srgbClr val="333333"/>
              </a:solidFill>
              <a:effectLst/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60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8691</TotalTime>
  <Words>1169</Words>
  <Application>Microsoft Office PowerPoint</Application>
  <PresentationFormat>Widescreen</PresentationFormat>
  <Paragraphs>312</Paragraphs>
  <Slides>215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215</vt:i4>
      </vt:variant>
    </vt:vector>
  </HeadingPairs>
  <TitlesOfParts>
    <vt:vector size="221" baseType="lpstr">
      <vt:lpstr>Arial</vt:lpstr>
      <vt:lpstr>Calibri</vt:lpstr>
      <vt:lpstr>Calibri Light</vt:lpstr>
      <vt:lpstr>Twinkl</vt:lpstr>
      <vt:lpstr>Twinkl Cursive Looped</vt:lpstr>
      <vt:lpstr>Office Theme</vt:lpstr>
      <vt:lpstr>Spelling Y2</vt:lpstr>
      <vt:lpstr>PowerPoint Presentation</vt:lpstr>
      <vt:lpstr>PowerPoint Presentation</vt:lpstr>
      <vt:lpstr>Let’s Revisit and Review…</vt:lpstr>
      <vt:lpstr>Do you remember this challenge word?</vt:lpstr>
      <vt:lpstr>child</vt:lpstr>
      <vt:lpstr>child a young human being</vt:lpstr>
      <vt:lpstr>The child is lost!</vt:lpstr>
      <vt:lpstr>children</vt:lpstr>
      <vt:lpstr>children more than one young human beings.</vt:lpstr>
      <vt:lpstr>The children were playing nicely.</vt:lpstr>
      <vt:lpstr>ed adding the suffix “ed” at the end of words to show the thing happened in the past.</vt:lpstr>
      <vt:lpstr>played</vt:lpstr>
      <vt:lpstr>played</vt:lpstr>
      <vt:lpstr>asked</vt:lpstr>
      <vt:lpstr>asked</vt:lpstr>
      <vt:lpstr>played play+ ed= played</vt:lpstr>
      <vt:lpstr>Played play+ ed = played Football is played in most countries. </vt:lpstr>
      <vt:lpstr>asked ask+ ed =asked</vt:lpstr>
      <vt:lpstr>asked ask+ ed = asked The two lost travellers asked for help.</vt:lpstr>
      <vt:lpstr>Let’s Teach and Practise</vt:lpstr>
      <vt:lpstr>/r/</vt:lpstr>
      <vt:lpstr>The /r/ phoneme spelt with “wr” graphemes.</vt:lpstr>
      <vt:lpstr>write</vt:lpstr>
      <vt:lpstr>write</vt:lpstr>
      <vt:lpstr>wrote</vt:lpstr>
      <vt:lpstr>wrote</vt:lpstr>
      <vt:lpstr>written</vt:lpstr>
      <vt:lpstr>written</vt:lpstr>
      <vt:lpstr>knock k + nock = knock  </vt:lpstr>
      <vt:lpstr>write wr+ ite = write  We write cards every year. </vt:lpstr>
      <vt:lpstr>wrote wr + ote = wrote </vt:lpstr>
      <vt:lpstr>wrote wr + ote = wrote I wrote my cards at the weekend.</vt:lpstr>
      <vt:lpstr>written wr + itten = written </vt:lpstr>
      <vt:lpstr>written wr + itten = written The children had written to their grandparents.</vt:lpstr>
      <vt:lpstr>We write cards every year.  </vt:lpstr>
      <vt:lpstr>We _____ cards every year.  </vt:lpstr>
      <vt:lpstr>We write cards every year.  </vt:lpstr>
      <vt:lpstr>I wrote my cards at the weekend. </vt:lpstr>
      <vt:lpstr>I _____ my cards at the weekend. </vt:lpstr>
      <vt:lpstr>I wrote my cards at the weekend. </vt:lpstr>
      <vt:lpstr>The children had written to their grandparents. </vt:lpstr>
      <vt:lpstr>The children had _______ to their grandparents. </vt:lpstr>
      <vt:lpstr>The children had written to their grandparents. </vt:lpstr>
      <vt:lpstr>New CHALLENGE words.</vt:lpstr>
      <vt:lpstr>most</vt:lpstr>
      <vt:lpstr>most greatest in amount</vt:lpstr>
      <vt:lpstr>We had the most sweets!</vt:lpstr>
      <vt:lpstr>only</vt:lpstr>
      <vt:lpstr>only solely</vt:lpstr>
      <vt:lpstr>There was only one tree left.</vt:lpstr>
      <vt:lpstr>Let’s Practise and Apply.</vt:lpstr>
      <vt:lpstr>Can you spot the spelling rule words and the challenge words?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Write this sentence as I dictate it to you.</vt:lpstr>
      <vt:lpstr>Most people like to wear lots of layers during wild cold weather.  </vt:lpstr>
      <vt:lpstr>PowerPoint Presentation</vt:lpstr>
      <vt:lpstr>PowerPoint Presentation</vt:lpstr>
      <vt:lpstr>Let’s Revisit and Review…</vt:lpstr>
      <vt:lpstr>Do you remember this challenge word?</vt:lpstr>
      <vt:lpstr>child</vt:lpstr>
      <vt:lpstr>child a young human being</vt:lpstr>
      <vt:lpstr>The child is lost!</vt:lpstr>
      <vt:lpstr>children</vt:lpstr>
      <vt:lpstr>children more than one young human beings.</vt:lpstr>
      <vt:lpstr>The children were playing nicely.</vt:lpstr>
      <vt:lpstr>worked</vt:lpstr>
      <vt:lpstr>worked</vt:lpstr>
      <vt:lpstr>jumped</vt:lpstr>
      <vt:lpstr>jumped</vt:lpstr>
      <vt:lpstr>Let’s Teach and Practise</vt:lpstr>
      <vt:lpstr>/r/</vt:lpstr>
      <vt:lpstr>spelling /r/ sound with “wr” spelling at the beginning of words</vt:lpstr>
      <vt:lpstr>wrong</vt:lpstr>
      <vt:lpstr>wrong</vt:lpstr>
      <vt:lpstr>wrinkle</vt:lpstr>
      <vt:lpstr>wrinkle</vt:lpstr>
      <vt:lpstr>wrong wr + ong = wrong</vt:lpstr>
      <vt:lpstr>Wrong wr + ong = wrong They went to the wrong island.</vt:lpstr>
      <vt:lpstr>wrinkle</vt:lpstr>
      <vt:lpstr>wrinkle wr + inkle =wrinkle</vt:lpstr>
      <vt:lpstr>wrinkle wr + inkle = wrinkle The baby elephant grew it’s first wrinkle. </vt:lpstr>
      <vt:lpstr>They went to the wrong island. </vt:lpstr>
      <vt:lpstr>They went to the _____ island. </vt:lpstr>
      <vt:lpstr>They went to the wrong island. </vt:lpstr>
      <vt:lpstr>The baby elephant grew it’s first wrinkle. </vt:lpstr>
      <vt:lpstr>The baby elephant grew it’s first _______. </vt:lpstr>
      <vt:lpstr>The baby elephant grew it’s first wrinkle. </vt:lpstr>
      <vt:lpstr>New CHALLENGE words.</vt:lpstr>
      <vt:lpstr>most</vt:lpstr>
      <vt:lpstr>most greatest in amount</vt:lpstr>
      <vt:lpstr>We had the most sweets!</vt:lpstr>
      <vt:lpstr>only</vt:lpstr>
      <vt:lpstr>only solely</vt:lpstr>
      <vt:lpstr>There was only one tree left.</vt:lpstr>
      <vt:lpstr>Let’s Practise and Apply.</vt:lpstr>
      <vt:lpstr>Can you spot the spelling rule words and the challenge words?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Write this sentence as I dictate it to you.</vt:lpstr>
      <vt:lpstr>It is only classes as extreme when it is worse than recorded history.</vt:lpstr>
      <vt:lpstr>PowerPoint Presentation</vt:lpstr>
      <vt:lpstr>PowerPoint Presentation</vt:lpstr>
      <vt:lpstr>Let’s Revisit and Review…</vt:lpstr>
      <vt:lpstr>Do you remember this challenge word?</vt:lpstr>
      <vt:lpstr>child</vt:lpstr>
      <vt:lpstr>child a young human being</vt:lpstr>
      <vt:lpstr>The child is lost!</vt:lpstr>
      <vt:lpstr>children</vt:lpstr>
      <vt:lpstr>children more than one young human beings.</vt:lpstr>
      <vt:lpstr>The children were playing nicely.</vt:lpstr>
      <vt:lpstr>gnome</vt:lpstr>
      <vt:lpstr>gnome</vt:lpstr>
      <vt:lpstr>gnat</vt:lpstr>
      <vt:lpstr>gnat</vt:lpstr>
      <vt:lpstr>Let’s Teach and Practise</vt:lpstr>
      <vt:lpstr>er</vt:lpstr>
      <vt:lpstr>er adding the suffix “er” at the end of words to compare</vt:lpstr>
      <vt:lpstr>higher</vt:lpstr>
      <vt:lpstr>higher</vt:lpstr>
      <vt:lpstr>colder</vt:lpstr>
      <vt:lpstr>colder</vt:lpstr>
      <vt:lpstr>higher high+ er = higher</vt:lpstr>
      <vt:lpstr>higher high + er = higher Ben Nevis is higher than Snowdon.</vt:lpstr>
      <vt:lpstr>colder cold+er = colder</vt:lpstr>
      <vt:lpstr>colder cold+ er = colder It is colder in Scotland.</vt:lpstr>
      <vt:lpstr>Ben Nevis is higher than Snowdon.</vt:lpstr>
      <vt:lpstr>Ben Nevis is ______ than Snowdon.</vt:lpstr>
      <vt:lpstr>Ben Nevis is higher than Snowdon.</vt:lpstr>
      <vt:lpstr>It is colder in Scotland.</vt:lpstr>
      <vt:lpstr>It is ______ in Scotland.</vt:lpstr>
      <vt:lpstr>It is colder in Scotland.</vt:lpstr>
      <vt:lpstr>New CHALLENGE words.</vt:lpstr>
      <vt:lpstr>most</vt:lpstr>
      <vt:lpstr>most greatest in amount</vt:lpstr>
      <vt:lpstr>We had the most sweets!</vt:lpstr>
      <vt:lpstr>only</vt:lpstr>
      <vt:lpstr>only solely</vt:lpstr>
      <vt:lpstr>There was only one tree left.</vt:lpstr>
      <vt:lpstr>Let’s Practise and Apply.</vt:lpstr>
      <vt:lpstr>Can you spot the spelling rule words and the challenge words?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Write this sentence as I dictate it to you.</vt:lpstr>
      <vt:lpstr>During summer 2022, the UK recorded higher temperatures that previous years.</vt:lpstr>
      <vt:lpstr>PowerPoint Presentation</vt:lpstr>
      <vt:lpstr>PowerPoint Presentation</vt:lpstr>
      <vt:lpstr>Let’s Revisit and Review…</vt:lpstr>
      <vt:lpstr>Do you remember this challenge word?</vt:lpstr>
      <vt:lpstr>child</vt:lpstr>
      <vt:lpstr>child a young human being</vt:lpstr>
      <vt:lpstr>The child is lost!</vt:lpstr>
      <vt:lpstr>children</vt:lpstr>
      <vt:lpstr>children more than one young human beings.</vt:lpstr>
      <vt:lpstr>The children were playing nicely.</vt:lpstr>
      <vt:lpstr>knock</vt:lpstr>
      <vt:lpstr>knock</vt:lpstr>
      <vt:lpstr>knee</vt:lpstr>
      <vt:lpstr>knee</vt:lpstr>
      <vt:lpstr>Let’s Teach and Practise</vt:lpstr>
      <vt:lpstr>est</vt:lpstr>
      <vt:lpstr>Est adding the suffix “est” at the end of words to compare</vt:lpstr>
      <vt:lpstr>highest</vt:lpstr>
      <vt:lpstr>highest</vt:lpstr>
      <vt:lpstr>coldest</vt:lpstr>
      <vt:lpstr>coldest</vt:lpstr>
      <vt:lpstr>highest high+ est= highest</vt:lpstr>
      <vt:lpstr>highest high+ est = highest Mount Everest is the highest mountain. </vt:lpstr>
      <vt:lpstr>coldest cold + est = coldest</vt:lpstr>
      <vt:lpstr>coldest cold+ est = coldest The North Pole is the coldest.</vt:lpstr>
      <vt:lpstr>Mount Everest is the highest mountain. </vt:lpstr>
      <vt:lpstr>Mount Everest is the _______ mountain. </vt:lpstr>
      <vt:lpstr>Mount Everest is the highest mountain. </vt:lpstr>
      <vt:lpstr>The North Pole is the coldest.</vt:lpstr>
      <vt:lpstr>The North Pole is the _______.</vt:lpstr>
      <vt:lpstr>The North Pole is the coldest.</vt:lpstr>
      <vt:lpstr>New CHALLENGE words.</vt:lpstr>
      <vt:lpstr>most</vt:lpstr>
      <vt:lpstr>most greatest in amount</vt:lpstr>
      <vt:lpstr>We had the most sweets!</vt:lpstr>
      <vt:lpstr>only</vt:lpstr>
      <vt:lpstr>only solely</vt:lpstr>
      <vt:lpstr>There was only one tree left.</vt:lpstr>
      <vt:lpstr>Let’s Practise and Apply.</vt:lpstr>
      <vt:lpstr>Can you spot the spelling rule words and the challenge words?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Wild Weather Most people like to wear lots of layers during wild cold weather. Extreme weather can be strong winds, heavy rain, extreme heat or cold; it is only classed as extreme when it is worse than recorded history.  During summer 2022, the UK recorded higher temperatures that previous years.  Some countries recorded the highest ever temperatures. </vt:lpstr>
      <vt:lpstr>Write this sentence as I dictate it to you.</vt:lpstr>
      <vt:lpstr>Some countries recorded the highest ever temperatures.</vt:lpstr>
      <vt:lpstr>PowerPoint Presentation</vt:lpstr>
      <vt:lpstr>PowerPoint Presentation</vt:lpstr>
      <vt:lpstr>Can you read these words…</vt:lpstr>
      <vt:lpstr>child</vt:lpstr>
      <vt:lpstr>children</vt:lpstr>
      <vt:lpstr>most</vt:lpstr>
      <vt:lpstr>only</vt:lpstr>
      <vt:lpstr>write</vt:lpstr>
      <vt:lpstr>wrote</vt:lpstr>
      <vt:lpstr>written</vt:lpstr>
      <vt:lpstr>wrong</vt:lpstr>
      <vt:lpstr>higher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Sally Loveday</cp:lastModifiedBy>
  <cp:revision>83</cp:revision>
  <cp:lastPrinted>2022-05-27T07:40:55Z</cp:lastPrinted>
  <dcterms:created xsi:type="dcterms:W3CDTF">2022-03-23T13:56:57Z</dcterms:created>
  <dcterms:modified xsi:type="dcterms:W3CDTF">2022-12-04T19:12:23Z</dcterms:modified>
</cp:coreProperties>
</file>