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9"/>
  </p:notesMasterIdLst>
  <p:sldIdLst>
    <p:sldId id="256" r:id="rId2"/>
    <p:sldId id="322" r:id="rId3"/>
    <p:sldId id="1688" r:id="rId4"/>
    <p:sldId id="258" r:id="rId5"/>
    <p:sldId id="333" r:id="rId6"/>
    <p:sldId id="336" r:id="rId7"/>
    <p:sldId id="335" r:id="rId8"/>
    <p:sldId id="337" r:id="rId9"/>
    <p:sldId id="339" r:id="rId10"/>
    <p:sldId id="1448" r:id="rId11"/>
    <p:sldId id="259" r:id="rId12"/>
    <p:sldId id="1711" r:id="rId13"/>
    <p:sldId id="260" r:id="rId14"/>
    <p:sldId id="261" r:id="rId15"/>
    <p:sldId id="1712" r:id="rId16"/>
    <p:sldId id="1713" r:id="rId17"/>
    <p:sldId id="1714" r:id="rId18"/>
    <p:sldId id="267" r:id="rId19"/>
    <p:sldId id="605" r:id="rId20"/>
    <p:sldId id="606" r:id="rId21"/>
    <p:sldId id="607" r:id="rId22"/>
    <p:sldId id="1715" r:id="rId23"/>
    <p:sldId id="1716" r:id="rId24"/>
    <p:sldId id="282" r:id="rId25"/>
    <p:sldId id="1718" r:id="rId26"/>
    <p:sldId id="1720" r:id="rId27"/>
    <p:sldId id="1721" r:id="rId28"/>
    <p:sldId id="1724" r:id="rId29"/>
    <p:sldId id="1727" r:id="rId30"/>
    <p:sldId id="614" r:id="rId31"/>
    <p:sldId id="300" r:id="rId32"/>
    <p:sldId id="1182" r:id="rId33"/>
    <p:sldId id="303" r:id="rId34"/>
    <p:sldId id="1734" r:id="rId35"/>
    <p:sldId id="1186" r:id="rId36"/>
    <p:sldId id="1737" r:id="rId37"/>
    <p:sldId id="314" r:id="rId38"/>
    <p:sldId id="304" r:id="rId39"/>
    <p:sldId id="318" r:id="rId40"/>
    <p:sldId id="316" r:id="rId41"/>
    <p:sldId id="1710" r:id="rId42"/>
    <p:sldId id="331" r:id="rId43"/>
    <p:sldId id="332" r:id="rId44"/>
    <p:sldId id="323" r:id="rId45"/>
    <p:sldId id="1742" r:id="rId46"/>
    <p:sldId id="1743" r:id="rId47"/>
    <p:sldId id="1744" r:id="rId48"/>
    <p:sldId id="2036" r:id="rId49"/>
    <p:sldId id="2037" r:id="rId50"/>
    <p:sldId id="2038" r:id="rId51"/>
    <p:sldId id="2039" r:id="rId52"/>
    <p:sldId id="2040" r:id="rId53"/>
    <p:sldId id="1752" r:id="rId54"/>
    <p:sldId id="1753" r:id="rId55"/>
    <p:sldId id="1754" r:id="rId56"/>
    <p:sldId id="1755" r:id="rId57"/>
    <p:sldId id="1758" r:id="rId58"/>
    <p:sldId id="1761" r:id="rId59"/>
    <p:sldId id="1764" r:id="rId60"/>
    <p:sldId id="1765" r:id="rId61"/>
    <p:sldId id="1766" r:id="rId62"/>
    <p:sldId id="1767" r:id="rId63"/>
    <p:sldId id="1768" r:id="rId64"/>
    <p:sldId id="1769" r:id="rId65"/>
    <p:sldId id="1770" r:id="rId66"/>
    <p:sldId id="1772" r:id="rId67"/>
    <p:sldId id="1774" r:id="rId68"/>
    <p:sldId id="1776" r:id="rId69"/>
    <p:sldId id="1958" r:id="rId70"/>
    <p:sldId id="1781" r:id="rId71"/>
    <p:sldId id="1959" r:id="rId72"/>
    <p:sldId id="1786" r:id="rId73"/>
    <p:sldId id="1789" r:id="rId74"/>
    <p:sldId id="1792" r:id="rId75"/>
    <p:sldId id="1795" r:id="rId76"/>
    <p:sldId id="2024" r:id="rId77"/>
    <p:sldId id="2025" r:id="rId78"/>
    <p:sldId id="2026" r:id="rId79"/>
    <p:sldId id="2027" r:id="rId80"/>
    <p:sldId id="1808" r:id="rId81"/>
    <p:sldId id="1809" r:id="rId82"/>
    <p:sldId id="1810" r:id="rId83"/>
    <p:sldId id="1811" r:id="rId84"/>
    <p:sldId id="1812" r:id="rId85"/>
    <p:sldId id="1813" r:id="rId86"/>
    <p:sldId id="1740" r:id="rId87"/>
    <p:sldId id="1814" r:id="rId88"/>
    <p:sldId id="1815" r:id="rId89"/>
    <p:sldId id="1816" r:id="rId90"/>
    <p:sldId id="2041" r:id="rId91"/>
    <p:sldId id="2042" r:id="rId92"/>
    <p:sldId id="2043" r:id="rId93"/>
    <p:sldId id="2044" r:id="rId94"/>
    <p:sldId id="2045" r:id="rId95"/>
    <p:sldId id="1824" r:id="rId96"/>
    <p:sldId id="1825" r:id="rId97"/>
    <p:sldId id="1826" r:id="rId98"/>
    <p:sldId id="1827" r:id="rId99"/>
    <p:sldId id="1966" r:id="rId100"/>
    <p:sldId id="1833" r:id="rId101"/>
    <p:sldId id="1836" r:id="rId102"/>
    <p:sldId id="1837" r:id="rId103"/>
    <p:sldId id="1838" r:id="rId104"/>
    <p:sldId id="1839" r:id="rId105"/>
    <p:sldId id="1840" r:id="rId106"/>
    <p:sldId id="1841" r:id="rId107"/>
    <p:sldId id="1842" r:id="rId108"/>
    <p:sldId id="1967" r:id="rId109"/>
    <p:sldId id="1969" r:id="rId110"/>
    <p:sldId id="1971" r:id="rId111"/>
    <p:sldId id="1850" r:id="rId112"/>
    <p:sldId id="1974" r:id="rId113"/>
    <p:sldId id="1978" r:id="rId114"/>
    <p:sldId id="1858" r:id="rId115"/>
    <p:sldId id="1861" r:id="rId116"/>
    <p:sldId id="1864" r:id="rId117"/>
    <p:sldId id="1867" r:id="rId118"/>
    <p:sldId id="2028" r:id="rId119"/>
    <p:sldId id="2029" r:id="rId120"/>
    <p:sldId id="2030" r:id="rId121"/>
    <p:sldId id="2031" r:id="rId122"/>
    <p:sldId id="1880" r:id="rId123"/>
    <p:sldId id="1881" r:id="rId124"/>
    <p:sldId id="1882" r:id="rId125"/>
    <p:sldId id="1883" r:id="rId126"/>
    <p:sldId id="1884" r:id="rId127"/>
    <p:sldId id="1885" r:id="rId128"/>
    <p:sldId id="1741" r:id="rId129"/>
    <p:sldId id="1886" r:id="rId130"/>
    <p:sldId id="1887" r:id="rId131"/>
    <p:sldId id="1888" r:id="rId132"/>
    <p:sldId id="2046" r:id="rId133"/>
    <p:sldId id="2047" r:id="rId134"/>
    <p:sldId id="2048" r:id="rId135"/>
    <p:sldId id="2049" r:id="rId136"/>
    <p:sldId id="2050" r:id="rId137"/>
    <p:sldId id="1896" r:id="rId138"/>
    <p:sldId id="1897" r:id="rId139"/>
    <p:sldId id="1898" r:id="rId140"/>
    <p:sldId id="1899" r:id="rId141"/>
    <p:sldId id="1985" r:id="rId142"/>
    <p:sldId id="1986" r:id="rId143"/>
    <p:sldId id="1987" r:id="rId144"/>
    <p:sldId id="1909" r:id="rId145"/>
    <p:sldId id="1910" r:id="rId146"/>
    <p:sldId id="1911" r:id="rId147"/>
    <p:sldId id="1912" r:id="rId148"/>
    <p:sldId id="1913" r:id="rId149"/>
    <p:sldId id="1914" r:id="rId150"/>
    <p:sldId id="1989" r:id="rId151"/>
    <p:sldId id="1991" r:id="rId152"/>
    <p:sldId id="1993" r:id="rId153"/>
    <p:sldId id="1995" r:id="rId154"/>
    <p:sldId id="1998" r:id="rId155"/>
    <p:sldId id="2001" r:id="rId156"/>
    <p:sldId id="2003" r:id="rId157"/>
    <p:sldId id="2006" r:id="rId158"/>
    <p:sldId id="2020" r:id="rId159"/>
    <p:sldId id="1939" r:id="rId160"/>
    <p:sldId id="2032" r:id="rId161"/>
    <p:sldId id="2033" r:id="rId162"/>
    <p:sldId id="2034" r:id="rId163"/>
    <p:sldId id="2035" r:id="rId164"/>
    <p:sldId id="1952" r:id="rId165"/>
    <p:sldId id="1953" r:id="rId166"/>
    <p:sldId id="1954" r:id="rId167"/>
    <p:sldId id="1955" r:id="rId168"/>
    <p:sldId id="1956" r:id="rId169"/>
    <p:sldId id="1957" r:id="rId170"/>
    <p:sldId id="328" r:id="rId171"/>
    <p:sldId id="2022" r:id="rId172"/>
    <p:sldId id="595" r:id="rId173"/>
    <p:sldId id="551" r:id="rId174"/>
    <p:sldId id="552" r:id="rId175"/>
    <p:sldId id="596" r:id="rId176"/>
    <p:sldId id="553" r:id="rId177"/>
    <p:sldId id="554" r:id="rId178"/>
    <p:sldId id="555" r:id="rId179"/>
    <p:sldId id="556" r:id="rId180"/>
    <p:sldId id="562" r:id="rId181"/>
    <p:sldId id="563" r:id="rId182"/>
    <p:sldId id="564" r:id="rId183"/>
    <p:sldId id="565" r:id="rId184"/>
    <p:sldId id="569" r:id="rId185"/>
    <p:sldId id="570" r:id="rId186"/>
    <p:sldId id="571" r:id="rId187"/>
    <p:sldId id="572" r:id="rId188"/>
    <p:sldId id="594" r:id="rId189"/>
    <p:sldId id="557" r:id="rId190"/>
    <p:sldId id="558" r:id="rId191"/>
    <p:sldId id="559" r:id="rId192"/>
    <p:sldId id="566" r:id="rId193"/>
    <p:sldId id="567" r:id="rId194"/>
    <p:sldId id="568" r:id="rId195"/>
    <p:sldId id="573" r:id="rId196"/>
    <p:sldId id="574" r:id="rId197"/>
    <p:sldId id="575" r:id="rId198"/>
    <p:sldId id="580" r:id="rId199"/>
    <p:sldId id="581" r:id="rId200"/>
    <p:sldId id="582" r:id="rId201"/>
    <p:sldId id="560" r:id="rId202"/>
    <p:sldId id="593" r:id="rId203"/>
    <p:sldId id="561" r:id="rId204"/>
    <p:sldId id="550" r:id="rId205"/>
    <p:sldId id="597" r:id="rId206"/>
    <p:sldId id="583" r:id="rId207"/>
    <p:sldId id="584" r:id="rId208"/>
    <p:sldId id="1161" r:id="rId209"/>
    <p:sldId id="586" r:id="rId210"/>
    <p:sldId id="587" r:id="rId211"/>
    <p:sldId id="2023" r:id="rId212"/>
    <p:sldId id="590" r:id="rId213"/>
    <p:sldId id="591" r:id="rId214"/>
    <p:sldId id="592" r:id="rId215"/>
    <p:sldId id="598" r:id="rId216"/>
    <p:sldId id="602" r:id="rId217"/>
    <p:sldId id="1447" r:id="rId218"/>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4BF8FC-A0D7-48CE-A219-EA5F5F4B1A05}" v="9" dt="2023-05-04T11:59:55.1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77" autoAdjust="0"/>
    <p:restoredTop sz="81447" autoAdjust="0"/>
  </p:normalViewPr>
  <p:slideViewPr>
    <p:cSldViewPr snapToGrid="0">
      <p:cViewPr varScale="1">
        <p:scale>
          <a:sx n="59" d="100"/>
          <a:sy n="59" d="100"/>
        </p:scale>
        <p:origin x="3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notesMaster" Target="notesMasters/notesMaster1.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presProps" Target="presProps.xml"/><Relationship Id="rId225" Type="http://schemas.microsoft.com/office/2015/10/relationships/revisionInfo" Target="revisionInfo.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viewProps" Target="viewProp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theme" Target="theme/theme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tableStyles" Target="tableStyle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microsoft.com/office/2016/11/relationships/changesInfo" Target="changesInfos/changesInfo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B74BF8FC-A0D7-48CE-A219-EA5F5F4B1A05}"/>
    <pc:docChg chg="modSld">
      <pc:chgData name="Kelly Stokes" userId="3e5c5154-569e-4d81-aa91-4f91841cdfa9" providerId="ADAL" clId="{B74BF8FC-A0D7-48CE-A219-EA5F5F4B1A05}" dt="2023-05-04T11:59:55.146" v="77"/>
      <pc:docMkLst>
        <pc:docMk/>
      </pc:docMkLst>
      <pc:sldChg chg="modSp mod">
        <pc:chgData name="Kelly Stokes" userId="3e5c5154-569e-4d81-aa91-4f91841cdfa9" providerId="ADAL" clId="{B74BF8FC-A0D7-48CE-A219-EA5F5F4B1A05}" dt="2023-05-04T11:58:11.253" v="9" actId="20577"/>
        <pc:sldMkLst>
          <pc:docMk/>
          <pc:sldMk cId="3945579917" sldId="256"/>
        </pc:sldMkLst>
        <pc:spChg chg="mod">
          <ac:chgData name="Kelly Stokes" userId="3e5c5154-569e-4d81-aa91-4f91841cdfa9" providerId="ADAL" clId="{B74BF8FC-A0D7-48CE-A219-EA5F5F4B1A05}" dt="2023-05-04T11:58:08.335" v="1" actId="20577"/>
          <ac:spMkLst>
            <pc:docMk/>
            <pc:sldMk cId="3945579917" sldId="256"/>
            <ac:spMk id="2" creationId="{7EB92607-E334-409C-8872-AB6363C33D0F}"/>
          </ac:spMkLst>
        </pc:spChg>
        <pc:spChg chg="mod">
          <ac:chgData name="Kelly Stokes" userId="3e5c5154-569e-4d81-aa91-4f91841cdfa9" providerId="ADAL" clId="{B74BF8FC-A0D7-48CE-A219-EA5F5F4B1A05}" dt="2023-05-04T11:58:11.253" v="9" actId="20577"/>
          <ac:spMkLst>
            <pc:docMk/>
            <pc:sldMk cId="3945579917" sldId="256"/>
            <ac:spMk id="3" creationId="{9B667196-C5B4-45FC-B5E8-3B190D7A595C}"/>
          </ac:spMkLst>
        </pc:spChg>
      </pc:sldChg>
      <pc:sldChg chg="modSp mod">
        <pc:chgData name="Kelly Stokes" userId="3e5c5154-569e-4d81-aa91-4f91841cdfa9" providerId="ADAL" clId="{B74BF8FC-A0D7-48CE-A219-EA5F5F4B1A05}" dt="2023-05-04T11:58:18.770" v="21" actId="20577"/>
        <pc:sldMkLst>
          <pc:docMk/>
          <pc:sldMk cId="864376776" sldId="322"/>
        </pc:sldMkLst>
        <pc:spChg chg="mod">
          <ac:chgData name="Kelly Stokes" userId="3e5c5154-569e-4d81-aa91-4f91841cdfa9" providerId="ADAL" clId="{B74BF8FC-A0D7-48CE-A219-EA5F5F4B1A05}" dt="2023-05-04T11:58:18.770" v="21" actId="20577"/>
          <ac:spMkLst>
            <pc:docMk/>
            <pc:sldMk cId="864376776" sldId="322"/>
            <ac:spMk id="2" creationId="{02FB8773-AD3E-2543-510F-CEE32E75C793}"/>
          </ac:spMkLst>
        </pc:spChg>
      </pc:sldChg>
      <pc:sldChg chg="modSp mod">
        <pc:chgData name="Kelly Stokes" userId="3e5c5154-569e-4d81-aa91-4f91841cdfa9" providerId="ADAL" clId="{B74BF8FC-A0D7-48CE-A219-EA5F5F4B1A05}" dt="2023-05-04T11:58:54.060" v="38" actId="20577"/>
        <pc:sldMkLst>
          <pc:docMk/>
          <pc:sldMk cId="3634764576" sldId="323"/>
        </pc:sldMkLst>
        <pc:spChg chg="mod">
          <ac:chgData name="Kelly Stokes" userId="3e5c5154-569e-4d81-aa91-4f91841cdfa9" providerId="ADAL" clId="{B74BF8FC-A0D7-48CE-A219-EA5F5F4B1A05}" dt="2023-05-04T11:58:54.060" v="38" actId="20577"/>
          <ac:spMkLst>
            <pc:docMk/>
            <pc:sldMk cId="3634764576" sldId="323"/>
            <ac:spMk id="2" creationId="{02FB8773-AD3E-2543-510F-CEE32E75C793}"/>
          </ac:spMkLst>
        </pc:spChg>
      </pc:sldChg>
      <pc:sldChg chg="modSp mod">
        <pc:chgData name="Kelly Stokes" userId="3e5c5154-569e-4d81-aa91-4f91841cdfa9" providerId="ADAL" clId="{B74BF8FC-A0D7-48CE-A219-EA5F5F4B1A05}" dt="2023-05-04T11:59:51.056" v="75" actId="20577"/>
        <pc:sldMkLst>
          <pc:docMk/>
          <pc:sldMk cId="4214164962" sldId="328"/>
        </pc:sldMkLst>
        <pc:spChg chg="mod">
          <ac:chgData name="Kelly Stokes" userId="3e5c5154-569e-4d81-aa91-4f91841cdfa9" providerId="ADAL" clId="{B74BF8FC-A0D7-48CE-A219-EA5F5F4B1A05}" dt="2023-05-04T11:59:51.056" v="75" actId="20577"/>
          <ac:spMkLst>
            <pc:docMk/>
            <pc:sldMk cId="4214164962" sldId="328"/>
            <ac:spMk id="2" creationId="{02FB8773-AD3E-2543-510F-CEE32E75C793}"/>
          </ac:spMkLst>
        </pc:spChg>
      </pc:sldChg>
      <pc:sldChg chg="addSp delSp modSp mod">
        <pc:chgData name="Kelly Stokes" userId="3e5c5154-569e-4d81-aa91-4f91841cdfa9" providerId="ADAL" clId="{B74BF8FC-A0D7-48CE-A219-EA5F5F4B1A05}" dt="2023-05-04T11:58:34.548" v="28" actId="1076"/>
        <pc:sldMkLst>
          <pc:docMk/>
          <pc:sldMk cId="3089124999" sldId="1688"/>
        </pc:sldMkLst>
        <pc:picChg chg="add mod modCrop">
          <ac:chgData name="Kelly Stokes" userId="3e5c5154-569e-4d81-aa91-4f91841cdfa9" providerId="ADAL" clId="{B74BF8FC-A0D7-48CE-A219-EA5F5F4B1A05}" dt="2023-05-04T11:58:34.548" v="28" actId="1076"/>
          <ac:picMkLst>
            <pc:docMk/>
            <pc:sldMk cId="3089124999" sldId="1688"/>
            <ac:picMk id="3" creationId="{C1971FD4-DD71-AE72-334A-088239E78B8B}"/>
          </ac:picMkLst>
        </pc:picChg>
        <pc:picChg chg="del">
          <ac:chgData name="Kelly Stokes" userId="3e5c5154-569e-4d81-aa91-4f91841cdfa9" providerId="ADAL" clId="{B74BF8FC-A0D7-48CE-A219-EA5F5F4B1A05}" dt="2023-05-04T11:58:20.885" v="22" actId="478"/>
          <ac:picMkLst>
            <pc:docMk/>
            <pc:sldMk cId="3089124999" sldId="1688"/>
            <ac:picMk id="1026" creationId="{2B67C541-84D1-AD05-A72B-41A6DA384516}"/>
          </ac:picMkLst>
        </pc:picChg>
      </pc:sldChg>
      <pc:sldChg chg="modSp mod">
        <pc:chgData name="Kelly Stokes" userId="3e5c5154-569e-4d81-aa91-4f91841cdfa9" providerId="ADAL" clId="{B74BF8FC-A0D7-48CE-A219-EA5F5F4B1A05}" dt="2023-05-04T11:59:16.264" v="50" actId="20577"/>
        <pc:sldMkLst>
          <pc:docMk/>
          <pc:sldMk cId="3134332469" sldId="1740"/>
        </pc:sldMkLst>
        <pc:spChg chg="mod">
          <ac:chgData name="Kelly Stokes" userId="3e5c5154-569e-4d81-aa91-4f91841cdfa9" providerId="ADAL" clId="{B74BF8FC-A0D7-48CE-A219-EA5F5F4B1A05}" dt="2023-05-04T11:59:16.264" v="50" actId="20577"/>
          <ac:spMkLst>
            <pc:docMk/>
            <pc:sldMk cId="3134332469" sldId="1740"/>
            <ac:spMk id="2" creationId="{02FB8773-AD3E-2543-510F-CEE32E75C793}"/>
          </ac:spMkLst>
        </pc:spChg>
      </pc:sldChg>
      <pc:sldChg chg="modSp mod">
        <pc:chgData name="Kelly Stokes" userId="3e5c5154-569e-4d81-aa91-4f91841cdfa9" providerId="ADAL" clId="{B74BF8FC-A0D7-48CE-A219-EA5F5F4B1A05}" dt="2023-05-04T11:59:36.688" v="63" actId="20577"/>
        <pc:sldMkLst>
          <pc:docMk/>
          <pc:sldMk cId="1644727128" sldId="1741"/>
        </pc:sldMkLst>
        <pc:spChg chg="mod">
          <ac:chgData name="Kelly Stokes" userId="3e5c5154-569e-4d81-aa91-4f91841cdfa9" providerId="ADAL" clId="{B74BF8FC-A0D7-48CE-A219-EA5F5F4B1A05}" dt="2023-05-04T11:59:36.688" v="63" actId="20577"/>
          <ac:spMkLst>
            <pc:docMk/>
            <pc:sldMk cId="1644727128" sldId="1741"/>
            <ac:spMk id="2" creationId="{02FB8773-AD3E-2543-510F-CEE32E75C793}"/>
          </ac:spMkLst>
        </pc:spChg>
      </pc:sldChg>
      <pc:sldChg chg="addSp delSp modSp">
        <pc:chgData name="Kelly Stokes" userId="3e5c5154-569e-4d81-aa91-4f91841cdfa9" providerId="ADAL" clId="{B74BF8FC-A0D7-48CE-A219-EA5F5F4B1A05}" dt="2023-05-04T11:58:58.186" v="40"/>
        <pc:sldMkLst>
          <pc:docMk/>
          <pc:sldMk cId="1685248834" sldId="1742"/>
        </pc:sldMkLst>
        <pc:picChg chg="add mod">
          <ac:chgData name="Kelly Stokes" userId="3e5c5154-569e-4d81-aa91-4f91841cdfa9" providerId="ADAL" clId="{B74BF8FC-A0D7-48CE-A219-EA5F5F4B1A05}" dt="2023-05-04T11:58:58.186" v="40"/>
          <ac:picMkLst>
            <pc:docMk/>
            <pc:sldMk cId="1685248834" sldId="1742"/>
            <ac:picMk id="2" creationId="{1A71E334-3492-8F15-A27C-4847C1D17EFC}"/>
          </ac:picMkLst>
        </pc:picChg>
        <pc:picChg chg="del">
          <ac:chgData name="Kelly Stokes" userId="3e5c5154-569e-4d81-aa91-4f91841cdfa9" providerId="ADAL" clId="{B74BF8FC-A0D7-48CE-A219-EA5F5F4B1A05}" dt="2023-05-04T11:58:57.792" v="39" actId="478"/>
          <ac:picMkLst>
            <pc:docMk/>
            <pc:sldMk cId="1685248834" sldId="1742"/>
            <ac:picMk id="1026" creationId="{2B67C541-84D1-AD05-A72B-41A6DA384516}"/>
          </ac:picMkLst>
        </pc:picChg>
      </pc:sldChg>
      <pc:sldChg chg="addSp delSp modSp">
        <pc:chgData name="Kelly Stokes" userId="3e5c5154-569e-4d81-aa91-4f91841cdfa9" providerId="ADAL" clId="{B74BF8FC-A0D7-48CE-A219-EA5F5F4B1A05}" dt="2023-05-04T11:59:19.728" v="52"/>
        <pc:sldMkLst>
          <pc:docMk/>
          <pc:sldMk cId="1775712125" sldId="1814"/>
        </pc:sldMkLst>
        <pc:picChg chg="add mod">
          <ac:chgData name="Kelly Stokes" userId="3e5c5154-569e-4d81-aa91-4f91841cdfa9" providerId="ADAL" clId="{B74BF8FC-A0D7-48CE-A219-EA5F5F4B1A05}" dt="2023-05-04T11:59:19.728" v="52"/>
          <ac:picMkLst>
            <pc:docMk/>
            <pc:sldMk cId="1775712125" sldId="1814"/>
            <ac:picMk id="2" creationId="{00C7FB4C-53A1-8CF2-0A17-3FD86BAAC2AE}"/>
          </ac:picMkLst>
        </pc:picChg>
        <pc:picChg chg="del">
          <ac:chgData name="Kelly Stokes" userId="3e5c5154-569e-4d81-aa91-4f91841cdfa9" providerId="ADAL" clId="{B74BF8FC-A0D7-48CE-A219-EA5F5F4B1A05}" dt="2023-05-04T11:59:19.284" v="51" actId="478"/>
          <ac:picMkLst>
            <pc:docMk/>
            <pc:sldMk cId="1775712125" sldId="1814"/>
            <ac:picMk id="1026" creationId="{2B67C541-84D1-AD05-A72B-41A6DA384516}"/>
          </ac:picMkLst>
        </pc:picChg>
      </pc:sldChg>
      <pc:sldChg chg="addSp delSp modSp">
        <pc:chgData name="Kelly Stokes" userId="3e5c5154-569e-4d81-aa91-4f91841cdfa9" providerId="ADAL" clId="{B74BF8FC-A0D7-48CE-A219-EA5F5F4B1A05}" dt="2023-05-04T11:59:39.335" v="65"/>
        <pc:sldMkLst>
          <pc:docMk/>
          <pc:sldMk cId="3599405478" sldId="1886"/>
        </pc:sldMkLst>
        <pc:picChg chg="add mod">
          <ac:chgData name="Kelly Stokes" userId="3e5c5154-569e-4d81-aa91-4f91841cdfa9" providerId="ADAL" clId="{B74BF8FC-A0D7-48CE-A219-EA5F5F4B1A05}" dt="2023-05-04T11:59:39.335" v="65"/>
          <ac:picMkLst>
            <pc:docMk/>
            <pc:sldMk cId="3599405478" sldId="1886"/>
            <ac:picMk id="2" creationId="{80FE3428-9A3E-D19A-605F-6510FFAF75D1}"/>
          </ac:picMkLst>
        </pc:picChg>
        <pc:picChg chg="del">
          <ac:chgData name="Kelly Stokes" userId="3e5c5154-569e-4d81-aa91-4f91841cdfa9" providerId="ADAL" clId="{B74BF8FC-A0D7-48CE-A219-EA5F5F4B1A05}" dt="2023-05-04T11:59:38.975" v="64" actId="478"/>
          <ac:picMkLst>
            <pc:docMk/>
            <pc:sldMk cId="3599405478" sldId="1886"/>
            <ac:picMk id="1026" creationId="{2B67C541-84D1-AD05-A72B-41A6DA384516}"/>
          </ac:picMkLst>
        </pc:picChg>
      </pc:sldChg>
      <pc:sldChg chg="addSp delSp modSp">
        <pc:chgData name="Kelly Stokes" userId="3e5c5154-569e-4d81-aa91-4f91841cdfa9" providerId="ADAL" clId="{B74BF8FC-A0D7-48CE-A219-EA5F5F4B1A05}" dt="2023-05-04T11:59:55.146" v="77"/>
        <pc:sldMkLst>
          <pc:docMk/>
          <pc:sldMk cId="3187698878" sldId="2022"/>
        </pc:sldMkLst>
        <pc:picChg chg="add mod">
          <ac:chgData name="Kelly Stokes" userId="3e5c5154-569e-4d81-aa91-4f91841cdfa9" providerId="ADAL" clId="{B74BF8FC-A0D7-48CE-A219-EA5F5F4B1A05}" dt="2023-05-04T11:59:55.146" v="77"/>
          <ac:picMkLst>
            <pc:docMk/>
            <pc:sldMk cId="3187698878" sldId="2022"/>
            <ac:picMk id="2" creationId="{F0B0EF3E-1111-9020-FBA4-6D717934DB64}"/>
          </ac:picMkLst>
        </pc:picChg>
        <pc:picChg chg="del">
          <ac:chgData name="Kelly Stokes" userId="3e5c5154-569e-4d81-aa91-4f91841cdfa9" providerId="ADAL" clId="{B74BF8FC-A0D7-48CE-A219-EA5F5F4B1A05}" dt="2023-05-04T11:59:54.744" v="76" actId="478"/>
          <ac:picMkLst>
            <pc:docMk/>
            <pc:sldMk cId="3187698878" sldId="2022"/>
            <ac:picMk id="1026" creationId="{2B67C541-84D1-AD05-A72B-41A6DA38451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04/05/2023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slides are the same as Y2 Summer 2 as this is a revisit and review half term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 whole group experience some of the worst typhoons in the world.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a:p>
        </p:txBody>
      </p:sp>
    </p:spTree>
    <p:extLst>
      <p:ext uri="{BB962C8B-B14F-4D97-AF65-F5344CB8AC3E}">
        <p14:creationId xmlns:p14="http://schemas.microsoft.com/office/powerpoint/2010/main" val="3248856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a:p>
        </p:txBody>
      </p:sp>
    </p:spTree>
    <p:extLst>
      <p:ext uri="{BB962C8B-B14F-4D97-AF65-F5344CB8AC3E}">
        <p14:creationId xmlns:p14="http://schemas.microsoft.com/office/powerpoint/2010/main" val="9340341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49</a:t>
            </a:fld>
            <a:endParaRPr lang="en-GB"/>
          </a:p>
        </p:txBody>
      </p:sp>
    </p:spTree>
    <p:extLst>
      <p:ext uri="{BB962C8B-B14F-4D97-AF65-F5344CB8AC3E}">
        <p14:creationId xmlns:p14="http://schemas.microsoft.com/office/powerpoint/2010/main" val="3716440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50</a:t>
            </a:fld>
            <a:endParaRPr lang="en-GB"/>
          </a:p>
        </p:txBody>
      </p:sp>
    </p:spTree>
    <p:extLst>
      <p:ext uri="{BB962C8B-B14F-4D97-AF65-F5344CB8AC3E}">
        <p14:creationId xmlns:p14="http://schemas.microsoft.com/office/powerpoint/2010/main" val="4158083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51</a:t>
            </a:fld>
            <a:endParaRPr lang="en-GB"/>
          </a:p>
        </p:txBody>
      </p:sp>
    </p:spTree>
    <p:extLst>
      <p:ext uri="{BB962C8B-B14F-4D97-AF65-F5344CB8AC3E}">
        <p14:creationId xmlns:p14="http://schemas.microsoft.com/office/powerpoint/2010/main" val="13308388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52</a:t>
            </a:fld>
            <a:endParaRPr lang="en-GB"/>
          </a:p>
        </p:txBody>
      </p:sp>
    </p:spTree>
    <p:extLst>
      <p:ext uri="{BB962C8B-B14F-4D97-AF65-F5344CB8AC3E}">
        <p14:creationId xmlns:p14="http://schemas.microsoft.com/office/powerpoint/2010/main" val="42143295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55</a:t>
            </a:fld>
            <a:endParaRPr lang="en-GB"/>
          </a:p>
        </p:txBody>
      </p:sp>
    </p:spTree>
    <p:extLst>
      <p:ext uri="{BB962C8B-B14F-4D97-AF65-F5344CB8AC3E}">
        <p14:creationId xmlns:p14="http://schemas.microsoft.com/office/powerpoint/2010/main" val="35611524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Global warming could be making these typhoons worse.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773282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a:p>
            <a:r>
              <a:rPr lang="en-GB" dirty="0"/>
              <a:t> </a:t>
            </a:r>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86</a:t>
            </a:fld>
            <a:endParaRPr lang="en-GB"/>
          </a:p>
        </p:txBody>
      </p:sp>
    </p:spTree>
    <p:extLst>
      <p:ext uri="{BB962C8B-B14F-4D97-AF65-F5344CB8AC3E}">
        <p14:creationId xmlns:p14="http://schemas.microsoft.com/office/powerpoint/2010/main" val="20993727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89</a:t>
            </a:fld>
            <a:endParaRPr lang="en-GB"/>
          </a:p>
        </p:txBody>
      </p:sp>
    </p:spTree>
    <p:extLst>
      <p:ext uri="{BB962C8B-B14F-4D97-AF65-F5344CB8AC3E}">
        <p14:creationId xmlns:p14="http://schemas.microsoft.com/office/powerpoint/2010/main" val="41978309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90</a:t>
            </a:fld>
            <a:endParaRPr lang="en-GB"/>
          </a:p>
        </p:txBody>
      </p:sp>
    </p:spTree>
    <p:extLst>
      <p:ext uri="{BB962C8B-B14F-4D97-AF65-F5344CB8AC3E}">
        <p14:creationId xmlns:p14="http://schemas.microsoft.com/office/powerpoint/2010/main" val="38336136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91</a:t>
            </a:fld>
            <a:endParaRPr lang="en-GB"/>
          </a:p>
        </p:txBody>
      </p:sp>
    </p:spTree>
    <p:extLst>
      <p:ext uri="{BB962C8B-B14F-4D97-AF65-F5344CB8AC3E}">
        <p14:creationId xmlns:p14="http://schemas.microsoft.com/office/powerpoint/2010/main" val="24059477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92</a:t>
            </a:fld>
            <a:endParaRPr lang="en-GB"/>
          </a:p>
        </p:txBody>
      </p:sp>
    </p:spTree>
    <p:extLst>
      <p:ext uri="{BB962C8B-B14F-4D97-AF65-F5344CB8AC3E}">
        <p14:creationId xmlns:p14="http://schemas.microsoft.com/office/powerpoint/2010/main" val="12594044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93</a:t>
            </a:fld>
            <a:endParaRPr lang="en-GB"/>
          </a:p>
        </p:txBody>
      </p:sp>
    </p:spTree>
    <p:extLst>
      <p:ext uri="{BB962C8B-B14F-4D97-AF65-F5344CB8AC3E}">
        <p14:creationId xmlns:p14="http://schemas.microsoft.com/office/powerpoint/2010/main" val="523804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94</a:t>
            </a:fld>
            <a:endParaRPr lang="en-GB"/>
          </a:p>
        </p:txBody>
      </p:sp>
    </p:spTree>
    <p:extLst>
      <p:ext uri="{BB962C8B-B14F-4D97-AF65-F5344CB8AC3E}">
        <p14:creationId xmlns:p14="http://schemas.microsoft.com/office/powerpoint/2010/main" val="4826819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97</a:t>
            </a:fld>
            <a:endParaRPr lang="en-GB"/>
          </a:p>
        </p:txBody>
      </p:sp>
    </p:spTree>
    <p:extLst>
      <p:ext uri="{BB962C8B-B14F-4D97-AF65-F5344CB8AC3E}">
        <p14:creationId xmlns:p14="http://schemas.microsoft.com/office/powerpoint/2010/main" val="18955433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They can’t be avoided and shouldn’t be underestimated.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126</a:t>
            </a:fld>
            <a:endParaRPr lang="en-GB"/>
          </a:p>
        </p:txBody>
      </p:sp>
    </p:spTree>
    <p:extLst>
      <p:ext uri="{BB962C8B-B14F-4D97-AF65-F5344CB8AC3E}">
        <p14:creationId xmlns:p14="http://schemas.microsoft.com/office/powerpoint/2010/main" val="20753364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128</a:t>
            </a:fld>
            <a:endParaRPr lang="en-GB"/>
          </a:p>
        </p:txBody>
      </p:sp>
    </p:spTree>
    <p:extLst>
      <p:ext uri="{BB962C8B-B14F-4D97-AF65-F5344CB8AC3E}">
        <p14:creationId xmlns:p14="http://schemas.microsoft.com/office/powerpoint/2010/main" val="3459093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131</a:t>
            </a:fld>
            <a:endParaRPr lang="en-GB"/>
          </a:p>
        </p:txBody>
      </p:sp>
    </p:spTree>
    <p:extLst>
      <p:ext uri="{BB962C8B-B14F-4D97-AF65-F5344CB8AC3E}">
        <p14:creationId xmlns:p14="http://schemas.microsoft.com/office/powerpoint/2010/main" val="6040960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a:p>
        </p:txBody>
      </p:sp>
    </p:spTree>
    <p:extLst>
      <p:ext uri="{BB962C8B-B14F-4D97-AF65-F5344CB8AC3E}">
        <p14:creationId xmlns:p14="http://schemas.microsoft.com/office/powerpoint/2010/main" val="16133905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133</a:t>
            </a:fld>
            <a:endParaRPr lang="en-GB"/>
          </a:p>
        </p:txBody>
      </p:sp>
    </p:spTree>
    <p:extLst>
      <p:ext uri="{BB962C8B-B14F-4D97-AF65-F5344CB8AC3E}">
        <p14:creationId xmlns:p14="http://schemas.microsoft.com/office/powerpoint/2010/main" val="28608413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134</a:t>
            </a:fld>
            <a:endParaRPr lang="en-GB"/>
          </a:p>
        </p:txBody>
      </p:sp>
    </p:spTree>
    <p:extLst>
      <p:ext uri="{BB962C8B-B14F-4D97-AF65-F5344CB8AC3E}">
        <p14:creationId xmlns:p14="http://schemas.microsoft.com/office/powerpoint/2010/main" val="37613425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135</a:t>
            </a:fld>
            <a:endParaRPr lang="en-GB"/>
          </a:p>
        </p:txBody>
      </p:sp>
    </p:spTree>
    <p:extLst>
      <p:ext uri="{BB962C8B-B14F-4D97-AF65-F5344CB8AC3E}">
        <p14:creationId xmlns:p14="http://schemas.microsoft.com/office/powerpoint/2010/main" val="18415357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136</a:t>
            </a:fld>
            <a:endParaRPr lang="en-GB"/>
          </a:p>
        </p:txBody>
      </p:sp>
    </p:spTree>
    <p:extLst>
      <p:ext uri="{BB962C8B-B14F-4D97-AF65-F5344CB8AC3E}">
        <p14:creationId xmlns:p14="http://schemas.microsoft.com/office/powerpoint/2010/main" val="36764565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139</a:t>
            </a:fld>
            <a:endParaRPr lang="en-GB"/>
          </a:p>
        </p:txBody>
      </p:sp>
    </p:spTree>
    <p:extLst>
      <p:ext uri="{BB962C8B-B14F-4D97-AF65-F5344CB8AC3E}">
        <p14:creationId xmlns:p14="http://schemas.microsoft.com/office/powerpoint/2010/main" val="13498906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Villages can be lost under mudslides and a school’s building can be buried in just minutes.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16017175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173</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174</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Station subtraction should could would whole couldn’t shouldn’t wouldn’t dog’s </a:t>
            </a:r>
          </a:p>
        </p:txBody>
      </p:sp>
      <p:sp>
        <p:nvSpPr>
          <p:cNvPr id="4" name="Slide Number Placeholder 3"/>
          <p:cNvSpPr>
            <a:spLocks noGrp="1"/>
          </p:cNvSpPr>
          <p:nvPr>
            <p:ph type="sldNum" sz="quarter" idx="5"/>
          </p:nvPr>
        </p:nvSpPr>
        <p:spPr/>
        <p:txBody>
          <a:bodyPr/>
          <a:lstStyle/>
          <a:p>
            <a:fld id="{A370640F-E73A-4148-92BA-D1C70A966614}" type="slidenum">
              <a:rPr lang="en-GB" smtClean="0"/>
              <a:t>204</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205</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207</a:t>
            </a:fld>
            <a:endParaRPr lang="en-GB"/>
          </a:p>
        </p:txBody>
      </p:sp>
    </p:spTree>
    <p:extLst>
      <p:ext uri="{BB962C8B-B14F-4D97-AF65-F5344CB8AC3E}">
        <p14:creationId xmlns:p14="http://schemas.microsoft.com/office/powerpoint/2010/main" val="114963925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208</a:t>
            </a:fld>
            <a:endParaRPr lang="en-GB"/>
          </a:p>
        </p:txBody>
      </p:sp>
    </p:spTree>
    <p:extLst>
      <p:ext uri="{BB962C8B-B14F-4D97-AF65-F5344CB8AC3E}">
        <p14:creationId xmlns:p14="http://schemas.microsoft.com/office/powerpoint/2010/main" val="187201770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209</a:t>
            </a:fld>
            <a:endParaRPr lang="en-GB"/>
          </a:p>
        </p:txBody>
      </p:sp>
    </p:spTree>
    <p:extLst>
      <p:ext uri="{BB962C8B-B14F-4D97-AF65-F5344CB8AC3E}">
        <p14:creationId xmlns:p14="http://schemas.microsoft.com/office/powerpoint/2010/main" val="364085475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210</a:t>
            </a:fld>
            <a:endParaRPr lang="en-GB"/>
          </a:p>
        </p:txBody>
      </p:sp>
    </p:spTree>
    <p:extLst>
      <p:ext uri="{BB962C8B-B14F-4D97-AF65-F5344CB8AC3E}">
        <p14:creationId xmlns:p14="http://schemas.microsoft.com/office/powerpoint/2010/main" val="243061481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211</a:t>
            </a:fld>
            <a:endParaRPr lang="en-GB"/>
          </a:p>
        </p:txBody>
      </p:sp>
    </p:spTree>
    <p:extLst>
      <p:ext uri="{BB962C8B-B14F-4D97-AF65-F5344CB8AC3E}">
        <p14:creationId xmlns:p14="http://schemas.microsoft.com/office/powerpoint/2010/main" val="273762074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212</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213</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214</a:t>
            </a:fld>
            <a:endParaRPr lang="en-GB"/>
          </a:p>
        </p:txBody>
      </p:sp>
    </p:spTree>
    <p:extLst>
      <p:ext uri="{BB962C8B-B14F-4D97-AF65-F5344CB8AC3E}">
        <p14:creationId xmlns:p14="http://schemas.microsoft.com/office/powerpoint/2010/main" val="13125856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215</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216</a:t>
            </a:fld>
            <a:endParaRPr lang="en-GB"/>
          </a:p>
        </p:txBody>
      </p:sp>
    </p:spTree>
    <p:extLst>
      <p:ext uri="{BB962C8B-B14F-4D97-AF65-F5344CB8AC3E}">
        <p14:creationId xmlns:p14="http://schemas.microsoft.com/office/powerpoint/2010/main" val="1055988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217</a:t>
            </a:fld>
            <a:endParaRPr lang="en-GB"/>
          </a:p>
        </p:txBody>
      </p:sp>
    </p:spTree>
    <p:extLst>
      <p:ext uri="{BB962C8B-B14F-4D97-AF65-F5344CB8AC3E}">
        <p14:creationId xmlns:p14="http://schemas.microsoft.com/office/powerpoint/2010/main" val="3594767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a:p>
        </p:txBody>
      </p:sp>
    </p:spTree>
    <p:extLst>
      <p:ext uri="{BB962C8B-B14F-4D97-AF65-F5344CB8AC3E}">
        <p14:creationId xmlns:p14="http://schemas.microsoft.com/office/powerpoint/2010/main" val="3094531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a:t>
            </a:fld>
            <a:endParaRPr lang="en-GB"/>
          </a:p>
        </p:txBody>
      </p:sp>
    </p:spTree>
    <p:extLst>
      <p:ext uri="{BB962C8B-B14F-4D97-AF65-F5344CB8AC3E}">
        <p14:creationId xmlns:p14="http://schemas.microsoft.com/office/powerpoint/2010/main" val="3755787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Y2</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5</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could go swimming if it is hot enough. </a:t>
            </a:r>
          </a:p>
        </p:txBody>
      </p:sp>
      <p:sp>
        <p:nvSpPr>
          <p:cNvPr id="3" name="Title 1">
            <a:extLst>
              <a:ext uri="{FF2B5EF4-FFF2-40B4-BE49-F238E27FC236}">
                <a16:creationId xmlns:a16="http://schemas.microsoft.com/office/drawing/2014/main" id="{0ACCCF8A-792A-7197-2074-3129A0107ACB}"/>
              </a:ext>
            </a:extLst>
          </p:cNvPr>
          <p:cNvSpPr txBox="1">
            <a:spLocks/>
          </p:cNvSpPr>
          <p:nvPr/>
        </p:nvSpPr>
        <p:spPr>
          <a:xfrm>
            <a:off x="2155371" y="2852154"/>
            <a:ext cx="1779815"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200" dirty="0">
                <a:latin typeface="Twinkl Cursive Looped" panose="02000000000000000000" pitchFamily="2" charset="0"/>
              </a:rPr>
              <a:t>______</a:t>
            </a:r>
            <a:endParaRPr lang="en-GB" sz="3200" i="1" dirty="0"/>
          </a:p>
        </p:txBody>
      </p:sp>
    </p:spTree>
    <p:extLst>
      <p:ext uri="{BB962C8B-B14F-4D97-AF65-F5344CB8AC3E}">
        <p14:creationId xmlns:p14="http://schemas.microsoft.com/office/powerpoint/2010/main" val="321555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potion</a:t>
            </a:r>
          </a:p>
        </p:txBody>
      </p:sp>
      <p:sp>
        <p:nvSpPr>
          <p:cNvPr id="3" name="Rectangle 2">
            <a:extLst>
              <a:ext uri="{FF2B5EF4-FFF2-40B4-BE49-F238E27FC236}">
                <a16:creationId xmlns:a16="http://schemas.microsoft.com/office/drawing/2014/main" id="{0366E0B6-702E-4814-82C6-08CA2D13F3C9}"/>
              </a:ext>
            </a:extLst>
          </p:cNvPr>
          <p:cNvSpPr/>
          <p:nvPr/>
        </p:nvSpPr>
        <p:spPr>
          <a:xfrm>
            <a:off x="5861957" y="3739243"/>
            <a:ext cx="1436914" cy="8069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6866" name="Picture 2" descr="Halloween Potion Clipart Picture Royalty Free Stock - Potion Bottle Clip Art,  HD Png Download - kindpng">
            <a:extLst>
              <a:ext uri="{FF2B5EF4-FFF2-40B4-BE49-F238E27FC236}">
                <a16:creationId xmlns:a16="http://schemas.microsoft.com/office/drawing/2014/main" id="{50C83CCE-6CFD-577A-C487-C35369C12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8" y="489858"/>
            <a:ext cx="2219325"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827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option </a:t>
            </a:r>
          </a:p>
        </p:txBody>
      </p:sp>
      <p:sp>
        <p:nvSpPr>
          <p:cNvPr id="3" name="Rectangle 2">
            <a:extLst>
              <a:ext uri="{FF2B5EF4-FFF2-40B4-BE49-F238E27FC236}">
                <a16:creationId xmlns:a16="http://schemas.microsoft.com/office/drawing/2014/main" id="{4BCBA2DA-E95C-434C-BE81-320E182AE5EF}"/>
              </a:ext>
            </a:extLst>
          </p:cNvPr>
          <p:cNvSpPr/>
          <p:nvPr/>
        </p:nvSpPr>
        <p:spPr>
          <a:xfrm>
            <a:off x="5943601" y="3706586"/>
            <a:ext cx="1518556" cy="74235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5842" name="Picture 2" descr="Options Illustrations and Clip Art. 221,305 Options royalty free  illustrations and drawings available to search from thousands of stock  vector EPS clipart graphic designers.">
            <a:extLst>
              <a:ext uri="{FF2B5EF4-FFF2-40B4-BE49-F238E27FC236}">
                <a16:creationId xmlns:a16="http://schemas.microsoft.com/office/drawing/2014/main" id="{2ED1B0BC-0C17-0C21-2FDF-E87DC2D7153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14"/>
          <a:stretch/>
        </p:blipFill>
        <p:spPr bwMode="auto">
          <a:xfrm>
            <a:off x="585107" y="598714"/>
            <a:ext cx="2400300" cy="1719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4794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921135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Apostrophe – possession </a:t>
            </a:r>
          </a:p>
        </p:txBody>
      </p:sp>
    </p:spTree>
    <p:extLst>
      <p:ext uri="{BB962C8B-B14F-4D97-AF65-F5344CB8AC3E}">
        <p14:creationId xmlns:p14="http://schemas.microsoft.com/office/powerpoint/2010/main" val="352738578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highlight>
                  <a:srgbClr val="FFFF00"/>
                </a:highlight>
                <a:latin typeface="Twinkl Cursive Looped" panose="02000000000000000000" pitchFamily="2" charset="0"/>
              </a:rPr>
              <a:t>_____’_</a:t>
            </a:r>
            <a:br>
              <a:rPr lang="en-GB" dirty="0">
                <a:highlight>
                  <a:srgbClr val="FFFF00"/>
                </a:highlight>
                <a:latin typeface="Twinkl Cursive Looped" panose="02000000000000000000" pitchFamily="2" charset="0"/>
              </a:rPr>
            </a:br>
            <a:r>
              <a:rPr lang="en-GB" dirty="0">
                <a:highlight>
                  <a:srgbClr val="FFFF00"/>
                </a:highlight>
                <a:latin typeface="Twinkl Cursive Looped" panose="02000000000000000000" pitchFamily="2" charset="0"/>
              </a:rPr>
              <a:t>apostrophe</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427694802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974439"/>
            <a:ext cx="10515600" cy="1481650"/>
          </a:xfrm>
        </p:spPr>
        <p:txBody>
          <a:bodyPr>
            <a:normAutofit fontScale="90000"/>
          </a:bodyPr>
          <a:lstStyle/>
          <a:p>
            <a:pPr algn="ctr"/>
            <a:r>
              <a:rPr lang="en-GB" u="sng" dirty="0">
                <a:latin typeface="Twinkl Cursive Looped" panose="02000000000000000000" pitchFamily="2" charset="0"/>
              </a:rPr>
              <a:t>Apostrophe</a:t>
            </a:r>
            <a:br>
              <a:rPr lang="en-GB" dirty="0">
                <a:latin typeface="Twinkl Cursive Looped" panose="02000000000000000000" pitchFamily="2" charset="0"/>
              </a:rPr>
            </a:br>
            <a:r>
              <a:rPr lang="en-GB" dirty="0">
                <a:latin typeface="Twinkl Cursive Looped" panose="02000000000000000000" pitchFamily="2" charset="0"/>
              </a:rPr>
              <a:t>a punctuation mark (')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9701187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64297"/>
            <a:ext cx="10515600" cy="1481650"/>
          </a:xfrm>
        </p:spPr>
        <p:txBody>
          <a:bodyPr>
            <a:normAutofit fontScale="90000"/>
          </a:bodyPr>
          <a:lstStyle/>
          <a:p>
            <a:pPr algn="ctr"/>
            <a:r>
              <a:rPr lang="en-GB" u="sng" dirty="0">
                <a:latin typeface="Twinkl Cursive Looped" panose="02000000000000000000" pitchFamily="2" charset="0"/>
              </a:rPr>
              <a:t>Possession </a:t>
            </a:r>
            <a:br>
              <a:rPr lang="en-GB" dirty="0">
                <a:latin typeface="Twinkl Cursive Looped" panose="02000000000000000000" pitchFamily="2" charset="0"/>
              </a:rPr>
            </a:br>
            <a:r>
              <a:rPr lang="en-GB" dirty="0">
                <a:latin typeface="Twinkl Cursive Looped" panose="02000000000000000000" pitchFamily="2" charset="0"/>
              </a:rPr>
              <a:t>something belonging to someone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8742492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01485" y="5115093"/>
            <a:ext cx="10515600" cy="1481650"/>
          </a:xfrm>
        </p:spPr>
        <p:txBody>
          <a:bodyPr>
            <a:normAutofit fontScale="90000"/>
          </a:bodyPr>
          <a:lstStyle/>
          <a:p>
            <a:pPr algn="ctr"/>
            <a:r>
              <a:rPr lang="en-GB" u="sng" dirty="0">
                <a:latin typeface="Twinkl Cursive Looped" panose="02000000000000000000" pitchFamily="2" charset="0"/>
              </a:rPr>
              <a:t>Possession</a:t>
            </a:r>
            <a:br>
              <a:rPr lang="en-GB" dirty="0">
                <a:latin typeface="Twinkl Cursive Looped" panose="02000000000000000000" pitchFamily="2" charset="0"/>
              </a:rPr>
            </a:br>
            <a:r>
              <a:rPr lang="en-GB" dirty="0">
                <a:latin typeface="Twinkl Cursive Looped" panose="02000000000000000000" pitchFamily="2" charset="0"/>
              </a:rPr>
              <a:t>something belonging to someone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Using an apostrophe to show who something belongs to.</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78DBDA9-5D4B-B5A8-E8AA-5D22AD0AC2F2}"/>
              </a:ext>
            </a:extLst>
          </p:cNvPr>
          <p:cNvSpPr txBox="1">
            <a:spLocks/>
          </p:cNvSpPr>
          <p:nvPr/>
        </p:nvSpPr>
        <p:spPr>
          <a:xfrm>
            <a:off x="838200" y="465700"/>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u="sng">
                <a:latin typeface="Twinkl Cursive Looped" panose="02000000000000000000" pitchFamily="2" charset="0"/>
              </a:rPr>
              <a:t>Apostrophe</a:t>
            </a:r>
            <a:br>
              <a:rPr lang="en-GB">
                <a:latin typeface="Twinkl Cursive Looped" panose="02000000000000000000" pitchFamily="2" charset="0"/>
              </a:rPr>
            </a:br>
            <a:r>
              <a:rPr lang="en-GB">
                <a:latin typeface="Twinkl Cursive Looped" panose="02000000000000000000" pitchFamily="2" charset="0"/>
              </a:rPr>
              <a:t>a punctuation mark (')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7940274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man’s dog.</a:t>
            </a:r>
          </a:p>
        </p:txBody>
      </p:sp>
      <p:pic>
        <p:nvPicPr>
          <p:cNvPr id="61442" name="Picture 2">
            <a:extLst>
              <a:ext uri="{FF2B5EF4-FFF2-40B4-BE49-F238E27FC236}">
                <a16:creationId xmlns:a16="http://schemas.microsoft.com/office/drawing/2014/main" id="{2488B0D7-5BBC-123A-FF0B-1A294CC21F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510" y="545814"/>
            <a:ext cx="1838325" cy="24860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8F79C68C-880C-B41B-4919-6382A70E8DFF}"/>
              </a:ext>
            </a:extLst>
          </p:cNvPr>
          <p:cNvSpPr/>
          <p:nvPr/>
        </p:nvSpPr>
        <p:spPr>
          <a:xfrm>
            <a:off x="6351814" y="3560393"/>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53174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woman’s dog.</a:t>
            </a:r>
          </a:p>
        </p:txBody>
      </p:sp>
      <p:sp>
        <p:nvSpPr>
          <p:cNvPr id="4" name="Rectangle 3">
            <a:extLst>
              <a:ext uri="{FF2B5EF4-FFF2-40B4-BE49-F238E27FC236}">
                <a16:creationId xmlns:a16="http://schemas.microsoft.com/office/drawing/2014/main" id="{8F79C68C-880C-B41B-4919-6382A70E8DFF}"/>
              </a:ext>
            </a:extLst>
          </p:cNvPr>
          <p:cNvSpPr/>
          <p:nvPr/>
        </p:nvSpPr>
        <p:spPr>
          <a:xfrm>
            <a:off x="6792685"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2466" name="Picture 2" descr="Black Woman Walking Her Dog Cartoon Vector Clipart - FriendlyStock">
            <a:extLst>
              <a:ext uri="{FF2B5EF4-FFF2-40B4-BE49-F238E27FC236}">
                <a16:creationId xmlns:a16="http://schemas.microsoft.com/office/drawing/2014/main" id="{3B55D4FA-402A-4794-9DC3-3696124BFD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993" y="548368"/>
            <a:ext cx="2019300" cy="2266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514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4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remember this spelling rule?</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41309724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school’s dog.</a:t>
            </a:r>
          </a:p>
        </p:txBody>
      </p:sp>
      <p:sp>
        <p:nvSpPr>
          <p:cNvPr id="4" name="Rectangle 3">
            <a:extLst>
              <a:ext uri="{FF2B5EF4-FFF2-40B4-BE49-F238E27FC236}">
                <a16:creationId xmlns:a16="http://schemas.microsoft.com/office/drawing/2014/main" id="{8F79C68C-880C-B41B-4919-6382A70E8DFF}"/>
              </a:ext>
            </a:extLst>
          </p:cNvPr>
          <p:cNvSpPr/>
          <p:nvPr/>
        </p:nvSpPr>
        <p:spPr>
          <a:xfrm>
            <a:off x="6678385"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490" name="Picture 2" descr="School Dog Theme Image 5 - Eps10 Vector Illustration. Royalty Free SVG,  Cliparts, Vectors, And Stock Illustration. Image 104492953.">
            <a:extLst>
              <a:ext uri="{FF2B5EF4-FFF2-40B4-BE49-F238E27FC236}">
                <a16:creationId xmlns:a16="http://schemas.microsoft.com/office/drawing/2014/main" id="{BEE2F164-2E1E-60BA-C4CF-7D4F61707C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029" y="759279"/>
            <a:ext cx="2667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5632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6071" y="2525654"/>
            <a:ext cx="11919857"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dog</a:t>
            </a:r>
            <a:r>
              <a:rPr lang="en-GB" dirty="0">
                <a:latin typeface="Twinkl Cursive Looped" panose="02000000000000000000" pitchFamily="2" charset="0"/>
              </a:rPr>
              <a:t> </a:t>
            </a:r>
            <a:r>
              <a:rPr lang="en-GB" dirty="0">
                <a:highlight>
                  <a:srgbClr val="FFFF00"/>
                </a:highlight>
                <a:latin typeface="Twinkl Cursive Looped" panose="02000000000000000000" pitchFamily="2" charset="0"/>
              </a:rPr>
              <a:t>belongs</a:t>
            </a:r>
            <a:r>
              <a:rPr lang="en-GB" dirty="0">
                <a:latin typeface="Twinkl Cursive Looped" panose="02000000000000000000" pitchFamily="2" charset="0"/>
              </a:rPr>
              <a:t> to the </a:t>
            </a:r>
            <a:r>
              <a:rPr lang="en-GB" dirty="0">
                <a:highlight>
                  <a:srgbClr val="FFFF00"/>
                </a:highlight>
                <a:latin typeface="Twinkl Cursive Looped" panose="02000000000000000000" pitchFamily="2" charset="0"/>
              </a:rPr>
              <a:t>man</a:t>
            </a:r>
            <a:r>
              <a:rPr lang="en-GB" dirty="0">
                <a:latin typeface="Twinkl Cursive Looped" panose="02000000000000000000" pitchFamily="2" charset="0"/>
              </a:rPr>
              <a:t> = man</a:t>
            </a:r>
            <a:r>
              <a:rPr lang="en-GB" dirty="0">
                <a:highlight>
                  <a:srgbClr val="FFFF00"/>
                </a:highlight>
                <a:latin typeface="Twinkl Cursive Looped" panose="02000000000000000000" pitchFamily="2" charset="0"/>
              </a:rPr>
              <a:t>’</a:t>
            </a:r>
            <a:r>
              <a:rPr lang="en-GB" dirty="0">
                <a:latin typeface="Twinkl Cursive Looped" panose="02000000000000000000" pitchFamily="2" charset="0"/>
              </a:rPr>
              <a:t>s dog</a:t>
            </a:r>
            <a:endParaRPr lang="en-GB" i="1" dirty="0">
              <a:latin typeface="Twinkl Cursive Looped" panose="02000000000000000000" pitchFamily="2" charset="0"/>
            </a:endParaRPr>
          </a:p>
        </p:txBody>
      </p:sp>
      <p:pic>
        <p:nvPicPr>
          <p:cNvPr id="3" name="Picture 2">
            <a:extLst>
              <a:ext uri="{FF2B5EF4-FFF2-40B4-BE49-F238E27FC236}">
                <a16:creationId xmlns:a16="http://schemas.microsoft.com/office/drawing/2014/main" id="{EAB432C0-2E3D-4326-D9B5-47D93B19C2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510" y="545814"/>
            <a:ext cx="1838325" cy="24860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E627554-A6A2-03CC-D01E-1F4CE09FD3C7}"/>
              </a:ext>
            </a:extLst>
          </p:cNvPr>
          <p:cNvSpPr txBox="1"/>
          <p:nvPr/>
        </p:nvSpPr>
        <p:spPr>
          <a:xfrm>
            <a:off x="3294290" y="54581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man’s dog</a:t>
            </a:r>
            <a:endParaRPr lang="en-GB" dirty="0"/>
          </a:p>
        </p:txBody>
      </p:sp>
      <p:sp>
        <p:nvSpPr>
          <p:cNvPr id="9" name="TextBox 8">
            <a:extLst>
              <a:ext uri="{FF2B5EF4-FFF2-40B4-BE49-F238E27FC236}">
                <a16:creationId xmlns:a16="http://schemas.microsoft.com/office/drawing/2014/main" id="{DF009BCC-4C7C-39DA-AF71-B9ED9E878A91}"/>
              </a:ext>
            </a:extLst>
          </p:cNvPr>
          <p:cNvSpPr txBox="1"/>
          <p:nvPr/>
        </p:nvSpPr>
        <p:spPr>
          <a:xfrm>
            <a:off x="383721" y="5987144"/>
            <a:ext cx="11919857"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Definition – an adult male human being</a:t>
            </a:r>
            <a:endParaRPr lang="en-GB" sz="1400" dirty="0"/>
          </a:p>
        </p:txBody>
      </p:sp>
      <p:sp>
        <p:nvSpPr>
          <p:cNvPr id="11" name="TextBox 10">
            <a:extLst>
              <a:ext uri="{FF2B5EF4-FFF2-40B4-BE49-F238E27FC236}">
                <a16:creationId xmlns:a16="http://schemas.microsoft.com/office/drawing/2014/main" id="{B2FF5288-F83A-DED1-9685-412B28B81161}"/>
              </a:ext>
            </a:extLst>
          </p:cNvPr>
          <p:cNvSpPr txBox="1"/>
          <p:nvPr/>
        </p:nvSpPr>
        <p:spPr>
          <a:xfrm>
            <a:off x="2163536" y="4596180"/>
            <a:ext cx="10140042"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showing possession)</a:t>
            </a:r>
            <a:endParaRPr lang="en-GB" sz="1400" dirty="0"/>
          </a:p>
        </p:txBody>
      </p:sp>
    </p:spTree>
    <p:extLst>
      <p:ext uri="{BB962C8B-B14F-4D97-AF65-F5344CB8AC3E}">
        <p14:creationId xmlns:p14="http://schemas.microsoft.com/office/powerpoint/2010/main" val="129475988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2285237"/>
            <a:ext cx="12311743" cy="1481650"/>
          </a:xfrm>
        </p:spPr>
        <p:txBody>
          <a:bodyPr>
            <a:normAutofit fontScale="90000"/>
          </a:bodyPr>
          <a:lstStyle/>
          <a:p>
            <a:pPr algn="ctr"/>
            <a:br>
              <a:rPr lang="en-GB" dirty="0">
                <a:latin typeface="Twinkl Cursive Looped" panose="02000000000000000000" pitchFamily="2" charset="0"/>
              </a:rPr>
            </a:br>
            <a:r>
              <a:rPr lang="en-GB" sz="5300" dirty="0" err="1">
                <a:latin typeface="Twinkl Cursive Looped" panose="02000000000000000000" pitchFamily="2" charset="0"/>
              </a:rPr>
              <a:t>dog</a:t>
            </a:r>
            <a:r>
              <a:rPr lang="en-GB" sz="5300" dirty="0">
                <a:latin typeface="Twinkl Cursive Looped" panose="02000000000000000000" pitchFamily="2" charset="0"/>
              </a:rPr>
              <a:t> </a:t>
            </a:r>
            <a:r>
              <a:rPr lang="en-GB" sz="5300" dirty="0">
                <a:highlight>
                  <a:srgbClr val="FFFF00"/>
                </a:highlight>
                <a:latin typeface="Twinkl Cursive Looped" panose="02000000000000000000" pitchFamily="2" charset="0"/>
              </a:rPr>
              <a:t>belongs</a:t>
            </a:r>
            <a:r>
              <a:rPr lang="en-GB" sz="5300" dirty="0">
                <a:latin typeface="Twinkl Cursive Looped" panose="02000000000000000000" pitchFamily="2" charset="0"/>
              </a:rPr>
              <a:t> to the </a:t>
            </a:r>
            <a:r>
              <a:rPr lang="en-GB" sz="5300" dirty="0">
                <a:highlight>
                  <a:srgbClr val="FFFF00"/>
                </a:highlight>
                <a:latin typeface="Twinkl Cursive Looped" panose="02000000000000000000" pitchFamily="2" charset="0"/>
              </a:rPr>
              <a:t>woman</a:t>
            </a:r>
            <a:r>
              <a:rPr lang="en-GB" sz="5300" dirty="0">
                <a:latin typeface="Twinkl Cursive Looped" panose="02000000000000000000" pitchFamily="2" charset="0"/>
              </a:rPr>
              <a:t> = woman</a:t>
            </a:r>
            <a:r>
              <a:rPr lang="en-GB" sz="5300" dirty="0">
                <a:highlight>
                  <a:srgbClr val="FFFF00"/>
                </a:highlight>
                <a:latin typeface="Twinkl Cursive Looped" panose="02000000000000000000" pitchFamily="2" charset="0"/>
              </a:rPr>
              <a:t>’</a:t>
            </a:r>
            <a:r>
              <a:rPr lang="en-GB" sz="5300" dirty="0">
                <a:latin typeface="Twinkl Cursive Looped" panose="02000000000000000000" pitchFamily="2" charset="0"/>
              </a:rPr>
              <a:t>s dog</a:t>
            </a:r>
            <a:endParaRPr lang="en-GB" i="1" dirty="0">
              <a:latin typeface="Twinkl Cursive Looped" panose="02000000000000000000" pitchFamily="2" charset="0"/>
            </a:endParaRPr>
          </a:p>
        </p:txBody>
      </p:sp>
      <p:pic>
        <p:nvPicPr>
          <p:cNvPr id="4" name="Picture 2" descr="Black Woman Walking Her Dog Cartoon Vector Clipart - FriendlyStock">
            <a:extLst>
              <a:ext uri="{FF2B5EF4-FFF2-40B4-BE49-F238E27FC236}">
                <a16:creationId xmlns:a16="http://schemas.microsoft.com/office/drawing/2014/main" id="{288B2195-020F-A258-39EF-D3E07DA104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993" y="548368"/>
            <a:ext cx="2019300" cy="22669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5B3A557-125B-F978-30AC-AA4BA70E95AE}"/>
              </a:ext>
            </a:extLst>
          </p:cNvPr>
          <p:cNvSpPr txBox="1"/>
          <p:nvPr/>
        </p:nvSpPr>
        <p:spPr>
          <a:xfrm>
            <a:off x="3018064" y="457200"/>
            <a:ext cx="615587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woman’s dog</a:t>
            </a:r>
            <a:endParaRPr lang="en-GB" dirty="0"/>
          </a:p>
        </p:txBody>
      </p:sp>
      <p:sp>
        <p:nvSpPr>
          <p:cNvPr id="7" name="TextBox 6">
            <a:extLst>
              <a:ext uri="{FF2B5EF4-FFF2-40B4-BE49-F238E27FC236}">
                <a16:creationId xmlns:a16="http://schemas.microsoft.com/office/drawing/2014/main" id="{99DF56BF-233D-F0B9-4024-1D12C4EA1DF7}"/>
              </a:ext>
            </a:extLst>
          </p:cNvPr>
          <p:cNvSpPr txBox="1"/>
          <p:nvPr/>
        </p:nvSpPr>
        <p:spPr>
          <a:xfrm>
            <a:off x="1943101" y="4090522"/>
            <a:ext cx="12311742"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showing possession)</a:t>
            </a:r>
            <a:endParaRPr lang="en-GB" sz="1600" dirty="0"/>
          </a:p>
        </p:txBody>
      </p:sp>
      <p:sp>
        <p:nvSpPr>
          <p:cNvPr id="9" name="TextBox 8">
            <a:extLst>
              <a:ext uri="{FF2B5EF4-FFF2-40B4-BE49-F238E27FC236}">
                <a16:creationId xmlns:a16="http://schemas.microsoft.com/office/drawing/2014/main" id="{BEE37AFF-1CA9-AE8E-2B62-7BDE93D9065E}"/>
              </a:ext>
            </a:extLst>
          </p:cNvPr>
          <p:cNvSpPr txBox="1"/>
          <p:nvPr/>
        </p:nvSpPr>
        <p:spPr>
          <a:xfrm>
            <a:off x="242206" y="5894133"/>
            <a:ext cx="11707586"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Definition – an adult female human being</a:t>
            </a:r>
            <a:endParaRPr lang="en-GB" sz="1400" dirty="0"/>
          </a:p>
        </p:txBody>
      </p:sp>
    </p:spTree>
    <p:extLst>
      <p:ext uri="{BB962C8B-B14F-4D97-AF65-F5344CB8AC3E}">
        <p14:creationId xmlns:p14="http://schemas.microsoft.com/office/powerpoint/2010/main" val="1812686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2143" y="4991268"/>
            <a:ext cx="11919857"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place to learn</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9242D141-8D85-0C7D-8AF3-012EFA9A53E9}"/>
              </a:ext>
            </a:extLst>
          </p:cNvPr>
          <p:cNvSpPr txBox="1"/>
          <p:nvPr/>
        </p:nvSpPr>
        <p:spPr>
          <a:xfrm>
            <a:off x="3182711" y="38508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school’s dog</a:t>
            </a:r>
            <a:endParaRPr lang="en-GB" dirty="0"/>
          </a:p>
        </p:txBody>
      </p:sp>
      <p:sp>
        <p:nvSpPr>
          <p:cNvPr id="6" name="TextBox 5">
            <a:extLst>
              <a:ext uri="{FF2B5EF4-FFF2-40B4-BE49-F238E27FC236}">
                <a16:creationId xmlns:a16="http://schemas.microsoft.com/office/drawing/2014/main" id="{A355E4D1-B0E7-443A-FB84-2167BDC63605}"/>
              </a:ext>
            </a:extLst>
          </p:cNvPr>
          <p:cNvSpPr txBox="1"/>
          <p:nvPr/>
        </p:nvSpPr>
        <p:spPr>
          <a:xfrm>
            <a:off x="691244" y="1640137"/>
            <a:ext cx="11919856"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dog </a:t>
            </a:r>
            <a:r>
              <a:rPr kumimoji="0" lang="en-GB" sz="48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belongs</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to the </a:t>
            </a:r>
            <a:r>
              <a:rPr kumimoji="0" lang="en-GB" sz="48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school</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school</a:t>
            </a:r>
            <a:r>
              <a:rPr kumimoji="0" lang="en-GB" sz="48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 dog</a:t>
            </a:r>
            <a:endParaRPr lang="en-GB" sz="1600" dirty="0"/>
          </a:p>
        </p:txBody>
      </p:sp>
      <p:sp>
        <p:nvSpPr>
          <p:cNvPr id="8" name="TextBox 7">
            <a:extLst>
              <a:ext uri="{FF2B5EF4-FFF2-40B4-BE49-F238E27FC236}">
                <a16:creationId xmlns:a16="http://schemas.microsoft.com/office/drawing/2014/main" id="{B5A6E7C6-AA44-CAA3-1B04-E2C6FFE14501}"/>
              </a:ext>
            </a:extLst>
          </p:cNvPr>
          <p:cNvSpPr txBox="1"/>
          <p:nvPr/>
        </p:nvSpPr>
        <p:spPr>
          <a:xfrm>
            <a:off x="1246416" y="3429000"/>
            <a:ext cx="1080951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showing possession)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1238904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man’s car would not start.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B335FE8-C889-6FCB-1697-5C7FFF7B0C92}"/>
              </a:ext>
            </a:extLst>
          </p:cNvPr>
          <p:cNvSpPr txBox="1">
            <a:spLocks/>
          </p:cNvSpPr>
          <p:nvPr/>
        </p:nvSpPr>
        <p:spPr>
          <a:xfrm>
            <a:off x="2628901" y="3592979"/>
            <a:ext cx="2041070"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278430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woman’s car would not start.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DC12F0C-BCCB-20D3-E797-D8A2BADE58C7}"/>
              </a:ext>
            </a:extLst>
          </p:cNvPr>
          <p:cNvSpPr txBox="1">
            <a:spLocks/>
          </p:cNvSpPr>
          <p:nvPr/>
        </p:nvSpPr>
        <p:spPr>
          <a:xfrm>
            <a:off x="2286001" y="3592979"/>
            <a:ext cx="2824842"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_______</a:t>
            </a:r>
            <a:endParaRPr lang="en-GB" sz="4800" i="1" dirty="0"/>
          </a:p>
        </p:txBody>
      </p:sp>
    </p:spTree>
    <p:extLst>
      <p:ext uri="{BB962C8B-B14F-4D97-AF65-F5344CB8AC3E}">
        <p14:creationId xmlns:p14="http://schemas.microsoft.com/office/powerpoint/2010/main" val="72635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school’s minibus would not start.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C1E0427-6F42-79EB-E302-A6AD7854E7BB}"/>
              </a:ext>
            </a:extLst>
          </p:cNvPr>
          <p:cNvSpPr txBox="1">
            <a:spLocks/>
          </p:cNvSpPr>
          <p:nvPr/>
        </p:nvSpPr>
        <p:spPr>
          <a:xfrm>
            <a:off x="2514601" y="2852154"/>
            <a:ext cx="2498270"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________</a:t>
            </a:r>
            <a:endParaRPr lang="en-GB" sz="4800" i="1" dirty="0"/>
          </a:p>
        </p:txBody>
      </p:sp>
    </p:spTree>
    <p:extLst>
      <p:ext uri="{BB962C8B-B14F-4D97-AF65-F5344CB8AC3E}">
        <p14:creationId xmlns:p14="http://schemas.microsoft.com/office/powerpoint/2010/main" val="136054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4205872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7853" y="510556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past of will, in various senses</a:t>
            </a:r>
            <a:endParaRPr lang="en-GB" i="1" dirty="0">
              <a:latin typeface="Twinkl Cursive Looped" panose="02000000000000000000" pitchFamily="2" charset="0"/>
            </a:endParaRPr>
          </a:p>
        </p:txBody>
      </p:sp>
      <p:pic>
        <p:nvPicPr>
          <p:cNvPr id="13314" name="Picture 2" descr="Sweet Dreams of Winning Lottery ❤ Cartoon « Cartoon A Day">
            <a:extLst>
              <a:ext uri="{FF2B5EF4-FFF2-40B4-BE49-F238E27FC236}">
                <a16:creationId xmlns:a16="http://schemas.microsoft.com/office/drawing/2014/main" id="{59A69DCE-CAAB-E5D4-2BEB-18F744FA49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754"/>
          <a:stretch/>
        </p:blipFill>
        <p:spPr bwMode="auto">
          <a:xfrm>
            <a:off x="681718" y="270781"/>
            <a:ext cx="3041196" cy="178661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1C1EEFA-F6D9-63AF-4330-5CDF3009C624}"/>
              </a:ext>
            </a:extLst>
          </p:cNvPr>
          <p:cNvSpPr txBox="1"/>
          <p:nvPr/>
        </p:nvSpPr>
        <p:spPr>
          <a:xfrm>
            <a:off x="4763861" y="37980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would</a:t>
            </a:r>
            <a:endParaRPr lang="en-GB" dirty="0"/>
          </a:p>
        </p:txBody>
      </p:sp>
      <p:sp>
        <p:nvSpPr>
          <p:cNvPr id="5" name="TextBox 4">
            <a:extLst>
              <a:ext uri="{FF2B5EF4-FFF2-40B4-BE49-F238E27FC236}">
                <a16:creationId xmlns:a16="http://schemas.microsoft.com/office/drawing/2014/main" id="{64F7B07A-7F45-8B1C-F76C-C8ECC1C4E940}"/>
              </a:ext>
            </a:extLst>
          </p:cNvPr>
          <p:cNvSpPr txBox="1"/>
          <p:nvPr/>
        </p:nvSpPr>
        <p:spPr>
          <a:xfrm>
            <a:off x="4752975" y="274268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259197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People would like to win the lottery.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4677468-488B-C7AE-D6B4-31D9CC587B7B}"/>
              </a:ext>
            </a:extLst>
          </p:cNvPr>
          <p:cNvSpPr txBox="1">
            <a:spLocks/>
          </p:cNvSpPr>
          <p:nvPr/>
        </p:nvSpPr>
        <p:spPr>
          <a:xfrm>
            <a:off x="3869872" y="2726872"/>
            <a:ext cx="22261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9471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96629430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1033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all of; entire</a:t>
            </a:r>
            <a:endParaRPr lang="en-GB" i="1" dirty="0"/>
          </a:p>
        </p:txBody>
      </p:sp>
      <p:pic>
        <p:nvPicPr>
          <p:cNvPr id="14338" name="Picture 2" descr="Free Whole Apple Cliparts, Download Free Whole Apple Cliparts png images,  Free ClipArts on Clipart Library">
            <a:extLst>
              <a:ext uri="{FF2B5EF4-FFF2-40B4-BE49-F238E27FC236}">
                <a16:creationId xmlns:a16="http://schemas.microsoft.com/office/drawing/2014/main" id="{0A36AC54-5FCA-706C-E4ED-BCC79CBD85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456" y="266020"/>
            <a:ext cx="2009775" cy="22764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C6837C4-BD79-8775-DDD4-4B303F9100D3}"/>
              </a:ext>
            </a:extLst>
          </p:cNvPr>
          <p:cNvSpPr txBox="1"/>
          <p:nvPr/>
        </p:nvSpPr>
        <p:spPr>
          <a:xfrm>
            <a:off x="4829175" y="38859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whole</a:t>
            </a:r>
            <a:endParaRPr lang="en-GB" dirty="0"/>
          </a:p>
        </p:txBody>
      </p:sp>
      <p:sp>
        <p:nvSpPr>
          <p:cNvPr id="8" name="TextBox 7">
            <a:extLst>
              <a:ext uri="{FF2B5EF4-FFF2-40B4-BE49-F238E27FC236}">
                <a16:creationId xmlns:a16="http://schemas.microsoft.com/office/drawing/2014/main" id="{C055E469-86E1-6F91-9E3A-8A840951381C}"/>
              </a:ext>
            </a:extLst>
          </p:cNvPr>
          <p:cNvSpPr txBox="1"/>
          <p:nvPr/>
        </p:nvSpPr>
        <p:spPr>
          <a:xfrm>
            <a:off x="3718832" y="295642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1525868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A whole apple was cut up to share. </a:t>
            </a:r>
            <a:br>
              <a:rPr lang="en-GB" dirty="0"/>
            </a:br>
            <a:endParaRPr lang="en-GB" i="1" dirty="0"/>
          </a:p>
        </p:txBody>
      </p:sp>
      <p:sp>
        <p:nvSpPr>
          <p:cNvPr id="3" name="Title 1">
            <a:extLst>
              <a:ext uri="{FF2B5EF4-FFF2-40B4-BE49-F238E27FC236}">
                <a16:creationId xmlns:a16="http://schemas.microsoft.com/office/drawing/2014/main" id="{013023D7-FF09-1798-B750-6573FC2017BF}"/>
              </a:ext>
            </a:extLst>
          </p:cNvPr>
          <p:cNvSpPr txBox="1">
            <a:spLocks/>
          </p:cNvSpPr>
          <p:nvPr/>
        </p:nvSpPr>
        <p:spPr>
          <a:xfrm>
            <a:off x="2220686" y="2111329"/>
            <a:ext cx="22261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49827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6878337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4603117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a:t>
            </a:r>
          </a:p>
        </p:txBody>
      </p:sp>
    </p:spTree>
    <p:extLst>
      <p:ext uri="{BB962C8B-B14F-4D97-AF65-F5344CB8AC3E}">
        <p14:creationId xmlns:p14="http://schemas.microsoft.com/office/powerpoint/2010/main" val="82249045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Philippines are a group of islands in the Pacific Ocean.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whole</a:t>
            </a:r>
            <a:r>
              <a:rPr lang="en-GB" sz="4000" dirty="0">
                <a:solidFill>
                  <a:srgbClr val="000000"/>
                </a:solidFill>
                <a:effectLst/>
                <a:latin typeface="Twinkl Cursive Looped" panose="02000000000000000000" pitchFamily="2" charset="0"/>
                <a:ea typeface="Times New Roman" panose="02020603050405020304" pitchFamily="18" charset="0"/>
              </a:rPr>
              <a:t> group experience some of the worst typhoons in the world.  Global warming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could</a:t>
            </a:r>
            <a:r>
              <a:rPr lang="en-GB" sz="4000" dirty="0">
                <a:solidFill>
                  <a:srgbClr val="000000"/>
                </a:solidFill>
                <a:effectLst/>
                <a:latin typeface="Twinkl Cursive Looped" panose="02000000000000000000" pitchFamily="2" charset="0"/>
                <a:ea typeface="Times New Roman" panose="02020603050405020304" pitchFamily="18" charset="0"/>
              </a:rPr>
              <a:t> be making these typhoons worse.  They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can’t</a:t>
            </a:r>
            <a:r>
              <a:rPr lang="en-GB" sz="4000" dirty="0">
                <a:solidFill>
                  <a:srgbClr val="000000"/>
                </a:solidFill>
                <a:effectLst/>
                <a:latin typeface="Twinkl Cursive Looped" panose="02000000000000000000" pitchFamily="2" charset="0"/>
                <a:ea typeface="Times New Roman" panose="02020603050405020304" pitchFamily="18" charset="0"/>
              </a:rPr>
              <a:t> be avoided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shouldn’t</a:t>
            </a:r>
            <a:r>
              <a:rPr lang="en-GB" sz="4000" dirty="0">
                <a:solidFill>
                  <a:srgbClr val="000000"/>
                </a:solidFill>
                <a:effectLst/>
                <a:latin typeface="Twinkl Cursive Looped" panose="02000000000000000000" pitchFamily="2" charset="0"/>
                <a:ea typeface="Times New Roman" panose="02020603050405020304" pitchFamily="18" charset="0"/>
              </a:rPr>
              <a:t> be underestimated.  Villages can be lost under mudslides and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school’s</a:t>
            </a:r>
            <a:r>
              <a:rPr lang="en-GB" sz="4000" dirty="0">
                <a:solidFill>
                  <a:srgbClr val="000000"/>
                </a:solidFill>
                <a:effectLst/>
                <a:latin typeface="Twinkl Cursive Looped" panose="02000000000000000000" pitchFamily="2" charset="0"/>
                <a:ea typeface="Times New Roman" panose="02020603050405020304" pitchFamily="18" charset="0"/>
              </a:rPr>
              <a:t> building can be buried in just minutes.</a:t>
            </a:r>
          </a:p>
        </p:txBody>
      </p:sp>
    </p:spTree>
    <p:extLst>
      <p:ext uri="{BB962C8B-B14F-4D97-AF65-F5344CB8AC3E}">
        <p14:creationId xmlns:p14="http://schemas.microsoft.com/office/powerpoint/2010/main" val="210419772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6506050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They can’t be avoided and shouldn’t be underestimated.</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85112689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572985"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5 - Thursday</a:t>
            </a:r>
          </a:p>
          <a:p>
            <a:endParaRPr lang="en-GB" sz="7200" dirty="0"/>
          </a:p>
        </p:txBody>
      </p:sp>
    </p:spTree>
    <p:extLst>
      <p:ext uri="{BB962C8B-B14F-4D97-AF65-F5344CB8AC3E}">
        <p14:creationId xmlns:p14="http://schemas.microsoft.com/office/powerpoint/2010/main" val="164472712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0FE3428-9A3E-D19A-605F-6510FFAF75D1}"/>
              </a:ext>
            </a:extLst>
          </p:cNvPr>
          <p:cNvPicPr>
            <a:picLocks noChangeAspect="1"/>
          </p:cNvPicPr>
          <p:nvPr/>
        </p:nvPicPr>
        <p:blipFill rotWithShape="1">
          <a:blip r:embed="rId2"/>
          <a:srcRect l="15536" t="14507" r="14955" b="20462"/>
          <a:stretch/>
        </p:blipFill>
        <p:spPr>
          <a:xfrm>
            <a:off x="212271" y="334091"/>
            <a:ext cx="11767457" cy="6189818"/>
          </a:xfrm>
          <a:prstGeom prst="rect">
            <a:avLst/>
          </a:prstGeom>
        </p:spPr>
      </p:pic>
    </p:spTree>
    <p:extLst>
      <p:ext uri="{BB962C8B-B14F-4D97-AF65-F5344CB8AC3E}">
        <p14:creationId xmlns:p14="http://schemas.microsoft.com/office/powerpoint/2010/main" val="3599405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54055124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05609590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11213993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34068"/>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shows possibility</a:t>
            </a:r>
          </a:p>
        </p:txBody>
      </p:sp>
      <p:pic>
        <p:nvPicPr>
          <p:cNvPr id="2050" name="Picture 2" descr="Should/Shouldn't - Lessons - Blendspace">
            <a:extLst>
              <a:ext uri="{FF2B5EF4-FFF2-40B4-BE49-F238E27FC236}">
                <a16:creationId xmlns:a16="http://schemas.microsoft.com/office/drawing/2014/main" id="{4A6B1222-B3C6-02E6-AB9C-3C7B6C35C5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950" y="502784"/>
            <a:ext cx="2114550" cy="21621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B5A776E-50CD-FFB5-8D3B-BBCD02C35171}"/>
              </a:ext>
            </a:extLst>
          </p:cNvPr>
          <p:cNvSpPr txBox="1"/>
          <p:nvPr/>
        </p:nvSpPr>
        <p:spPr>
          <a:xfrm>
            <a:off x="4551590" y="56820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should</a:t>
            </a:r>
            <a:endParaRPr lang="en-GB" dirty="0"/>
          </a:p>
        </p:txBody>
      </p:sp>
      <p:sp>
        <p:nvSpPr>
          <p:cNvPr id="6" name="TextBox 5">
            <a:extLst>
              <a:ext uri="{FF2B5EF4-FFF2-40B4-BE49-F238E27FC236}">
                <a16:creationId xmlns:a16="http://schemas.microsoft.com/office/drawing/2014/main" id="{9E5D6AAA-6D39-3B8E-9185-AF5033706F20}"/>
              </a:ext>
            </a:extLst>
          </p:cNvPr>
          <p:cNvSpPr txBox="1"/>
          <p:nvPr/>
        </p:nvSpPr>
        <p:spPr>
          <a:xfrm>
            <a:off x="3914776" y="29211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 </a:t>
            </a:r>
            <a:endParaRPr lang="en-GB" dirty="0"/>
          </a:p>
        </p:txBody>
      </p:sp>
    </p:spTree>
    <p:extLst>
      <p:ext uri="{BB962C8B-B14F-4D97-AF65-F5344CB8AC3E}">
        <p14:creationId xmlns:p14="http://schemas.microsoft.com/office/powerpoint/2010/main" val="743710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should clean their teeth.</a:t>
            </a:r>
          </a:p>
        </p:txBody>
      </p:sp>
      <p:sp>
        <p:nvSpPr>
          <p:cNvPr id="3" name="Title 1">
            <a:extLst>
              <a:ext uri="{FF2B5EF4-FFF2-40B4-BE49-F238E27FC236}">
                <a16:creationId xmlns:a16="http://schemas.microsoft.com/office/drawing/2014/main" id="{033645AA-1632-0BAC-F93F-526F5D69A8CD}"/>
              </a:ext>
            </a:extLst>
          </p:cNvPr>
          <p:cNvSpPr txBox="1">
            <a:spLocks/>
          </p:cNvSpPr>
          <p:nvPr/>
        </p:nvSpPr>
        <p:spPr>
          <a:xfrm>
            <a:off x="3608613" y="3592979"/>
            <a:ext cx="2106387"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323440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409384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2688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shows possibility</a:t>
            </a:r>
          </a:p>
        </p:txBody>
      </p:sp>
      <p:pic>
        <p:nvPicPr>
          <p:cNvPr id="3074" name="Picture 2" descr="I would if I could | a song for intermediate English">
            <a:extLst>
              <a:ext uri="{FF2B5EF4-FFF2-40B4-BE49-F238E27FC236}">
                <a16:creationId xmlns:a16="http://schemas.microsoft.com/office/drawing/2014/main" id="{37159B40-2D22-C09E-B77A-6D657459BA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090" y="157163"/>
            <a:ext cx="2076450" cy="22002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D583064-0B5C-1C76-B253-B7A6DD6F8911}"/>
              </a:ext>
            </a:extLst>
          </p:cNvPr>
          <p:cNvSpPr txBox="1"/>
          <p:nvPr/>
        </p:nvSpPr>
        <p:spPr>
          <a:xfrm>
            <a:off x="4682219" y="7494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could</a:t>
            </a:r>
            <a:endParaRPr lang="en-GB" dirty="0"/>
          </a:p>
        </p:txBody>
      </p:sp>
      <p:sp>
        <p:nvSpPr>
          <p:cNvPr id="6" name="TextBox 5">
            <a:extLst>
              <a:ext uri="{FF2B5EF4-FFF2-40B4-BE49-F238E27FC236}">
                <a16:creationId xmlns:a16="http://schemas.microsoft.com/office/drawing/2014/main" id="{9E6CBAC9-851C-DE75-16C1-0701307D01BB}"/>
              </a:ext>
            </a:extLst>
          </p:cNvPr>
          <p:cNvSpPr txBox="1"/>
          <p:nvPr/>
        </p:nvSpPr>
        <p:spPr>
          <a:xfrm>
            <a:off x="3931104" y="276601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2039938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could go swimming if it is hot enough. </a:t>
            </a:r>
          </a:p>
        </p:txBody>
      </p:sp>
      <p:sp>
        <p:nvSpPr>
          <p:cNvPr id="3" name="Title 1">
            <a:extLst>
              <a:ext uri="{FF2B5EF4-FFF2-40B4-BE49-F238E27FC236}">
                <a16:creationId xmlns:a16="http://schemas.microsoft.com/office/drawing/2014/main" id="{0ACCCF8A-792A-7197-2074-3129A0107ACB}"/>
              </a:ext>
            </a:extLst>
          </p:cNvPr>
          <p:cNvSpPr txBox="1">
            <a:spLocks/>
          </p:cNvSpPr>
          <p:nvPr/>
        </p:nvSpPr>
        <p:spPr>
          <a:xfrm>
            <a:off x="2155371" y="2852154"/>
            <a:ext cx="1779815"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200" dirty="0">
                <a:latin typeface="Twinkl Cursive Looped" panose="02000000000000000000" pitchFamily="2" charset="0"/>
              </a:rPr>
              <a:t>______</a:t>
            </a:r>
            <a:endParaRPr lang="en-GB" sz="3200" i="1" dirty="0"/>
          </a:p>
        </p:txBody>
      </p:sp>
    </p:spTree>
    <p:extLst>
      <p:ext uri="{BB962C8B-B14F-4D97-AF65-F5344CB8AC3E}">
        <p14:creationId xmlns:p14="http://schemas.microsoft.com/office/powerpoint/2010/main" val="3566072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remember this spelling rule?</a:t>
            </a:r>
            <a:br>
              <a:rPr lang="en-GB" dirty="0">
                <a:latin typeface="Twinkl Cursive Looped" panose="02000000000000000000" pitchFamily="2" charset="0"/>
              </a:rPr>
            </a:br>
            <a:r>
              <a:rPr lang="en-GB" dirty="0">
                <a:latin typeface="Twinkl Cursive Looped" panose="02000000000000000000" pitchFamily="2" charset="0"/>
              </a:rPr>
              <a:t>Words ending in -</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15952200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34151377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519762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This is the most common</a:t>
            </a:r>
            <a:br>
              <a:rPr lang="en-GB" dirty="0">
                <a:latin typeface="Twinkl Cursive Looped" panose="02000000000000000000" pitchFamily="2" charset="0"/>
              </a:rPr>
            </a:br>
            <a:r>
              <a:rPr lang="en-GB" dirty="0">
                <a:latin typeface="Twinkl Cursive Looped" panose="02000000000000000000" pitchFamily="2" charset="0"/>
              </a:rPr>
              <a:t>spelling for this sound at the end of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354511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This is the most common</a:t>
            </a:r>
            <a:br>
              <a:rPr lang="en-GB" dirty="0">
                <a:latin typeface="Twinkl Cursive Looped" panose="02000000000000000000" pitchFamily="2" charset="0"/>
              </a:rPr>
            </a:br>
            <a:r>
              <a:rPr lang="en-GB" dirty="0">
                <a:latin typeface="Twinkl Cursive Looped" panose="02000000000000000000" pitchFamily="2" charset="0"/>
              </a:rPr>
              <a:t>spelling for this sound at the end of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4514653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introduction</a:t>
            </a:r>
          </a:p>
        </p:txBody>
      </p:sp>
      <p:sp>
        <p:nvSpPr>
          <p:cNvPr id="3" name="Rectangle 2">
            <a:extLst>
              <a:ext uri="{FF2B5EF4-FFF2-40B4-BE49-F238E27FC236}">
                <a16:creationId xmlns:a16="http://schemas.microsoft.com/office/drawing/2014/main" id="{13BB5EC0-7A96-4D29-A835-6FAE896C31A4}"/>
              </a:ext>
            </a:extLst>
          </p:cNvPr>
          <p:cNvSpPr/>
          <p:nvPr/>
        </p:nvSpPr>
        <p:spPr>
          <a:xfrm>
            <a:off x="7119256" y="3559629"/>
            <a:ext cx="1420586"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514" name="Picture 2" descr="Introduction PNG Isolated Image | PNG Mart">
            <a:extLst>
              <a:ext uri="{FF2B5EF4-FFF2-40B4-BE49-F238E27FC236}">
                <a16:creationId xmlns:a16="http://schemas.microsoft.com/office/drawing/2014/main" id="{ACACF910-7822-D30B-DD6E-B0EC86A754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782" y="590550"/>
            <a:ext cx="226695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9370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suction</a:t>
            </a:r>
          </a:p>
        </p:txBody>
      </p:sp>
      <p:sp>
        <p:nvSpPr>
          <p:cNvPr id="3" name="Rectangle 2">
            <a:extLst>
              <a:ext uri="{FF2B5EF4-FFF2-40B4-BE49-F238E27FC236}">
                <a16:creationId xmlns:a16="http://schemas.microsoft.com/office/drawing/2014/main" id="{0366E0B6-702E-4814-82C6-08CA2D13F3C9}"/>
              </a:ext>
            </a:extLst>
          </p:cNvPr>
          <p:cNvSpPr/>
          <p:nvPr/>
        </p:nvSpPr>
        <p:spPr>
          <a:xfrm>
            <a:off x="6089650" y="3739243"/>
            <a:ext cx="1436914" cy="8069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8610" name="Picture 2" descr="clip art cleaning - Clip Art Library">
            <a:extLst>
              <a:ext uri="{FF2B5EF4-FFF2-40B4-BE49-F238E27FC236}">
                <a16:creationId xmlns:a16="http://schemas.microsoft.com/office/drawing/2014/main" id="{84343439-1533-1CBF-D017-2BD23421B5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852" y="637496"/>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7388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6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deduction </a:t>
            </a:r>
          </a:p>
        </p:txBody>
      </p:sp>
      <p:sp>
        <p:nvSpPr>
          <p:cNvPr id="3" name="Rectangle 2">
            <a:extLst>
              <a:ext uri="{FF2B5EF4-FFF2-40B4-BE49-F238E27FC236}">
                <a16:creationId xmlns:a16="http://schemas.microsoft.com/office/drawing/2014/main" id="{4BCBA2DA-E95C-434C-BE81-320E182AE5EF}"/>
              </a:ext>
            </a:extLst>
          </p:cNvPr>
          <p:cNvSpPr/>
          <p:nvPr/>
        </p:nvSpPr>
        <p:spPr>
          <a:xfrm>
            <a:off x="6400801" y="3657601"/>
            <a:ext cx="1518556" cy="74235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9634" name="Picture 2" descr="56,147 Detective Cliparts, Stock Vector and Royalty Free Detective  Illustrations">
            <a:extLst>
              <a:ext uri="{FF2B5EF4-FFF2-40B4-BE49-F238E27FC236}">
                <a16:creationId xmlns:a16="http://schemas.microsoft.com/office/drawing/2014/main" id="{EF1A7779-B821-30CF-3A5A-FC01CD3FC8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717" y="592591"/>
            <a:ext cx="3552512" cy="19709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553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96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62294698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Apostrophe - contraction</a:t>
            </a:r>
          </a:p>
        </p:txBody>
      </p:sp>
    </p:spTree>
    <p:extLst>
      <p:ext uri="{BB962C8B-B14F-4D97-AF65-F5344CB8AC3E}">
        <p14:creationId xmlns:p14="http://schemas.microsoft.com/office/powerpoint/2010/main" val="148479362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highlight>
                  <a:srgbClr val="FFFF00"/>
                </a:highlight>
                <a:latin typeface="Twinkl Cursive Looped" panose="02000000000000000000" pitchFamily="2" charset="0"/>
              </a:rPr>
              <a:t>_____’_ </a:t>
            </a:r>
            <a:br>
              <a:rPr lang="en-GB" dirty="0">
                <a:highlight>
                  <a:srgbClr val="FFFF00"/>
                </a:highlight>
                <a:latin typeface="Twinkl Cursive Looped" panose="02000000000000000000" pitchFamily="2" charset="0"/>
              </a:rPr>
            </a:br>
            <a:r>
              <a:rPr lang="en-GB" dirty="0">
                <a:highlight>
                  <a:srgbClr val="FFFF00"/>
                </a:highlight>
                <a:latin typeface="Twinkl Cursive Looped" panose="02000000000000000000" pitchFamily="2" charset="0"/>
              </a:rPr>
              <a:t>apostrophe</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541209586"/>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974439"/>
            <a:ext cx="10515600" cy="1481650"/>
          </a:xfrm>
        </p:spPr>
        <p:txBody>
          <a:bodyPr>
            <a:normAutofit fontScale="90000"/>
          </a:bodyPr>
          <a:lstStyle/>
          <a:p>
            <a:pPr algn="ctr"/>
            <a:r>
              <a:rPr lang="en-GB" u="sng" dirty="0">
                <a:latin typeface="Twinkl Cursive Looped" panose="02000000000000000000" pitchFamily="2" charset="0"/>
              </a:rPr>
              <a:t>Apostrophe</a:t>
            </a:r>
            <a:br>
              <a:rPr lang="en-GB" dirty="0">
                <a:latin typeface="Twinkl Cursive Looped" panose="02000000000000000000" pitchFamily="2" charset="0"/>
              </a:rPr>
            </a:br>
            <a:r>
              <a:rPr lang="en-GB" dirty="0">
                <a:latin typeface="Twinkl Cursive Looped" panose="02000000000000000000" pitchFamily="2" charset="0"/>
              </a:rPr>
              <a:t>a punctuation mark (')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6256703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64297"/>
            <a:ext cx="10515600" cy="1481650"/>
          </a:xfrm>
        </p:spPr>
        <p:txBody>
          <a:bodyPr>
            <a:normAutofit fontScale="90000"/>
          </a:bodyPr>
          <a:lstStyle/>
          <a:p>
            <a:pPr algn="ctr"/>
            <a:r>
              <a:rPr lang="en-GB" u="sng" dirty="0">
                <a:latin typeface="Twinkl Cursive Looped" panose="02000000000000000000" pitchFamily="2" charset="0"/>
              </a:rPr>
              <a:t>Possession</a:t>
            </a:r>
            <a:br>
              <a:rPr lang="en-GB" dirty="0">
                <a:latin typeface="Twinkl Cursive Looped" panose="02000000000000000000" pitchFamily="2" charset="0"/>
              </a:rPr>
            </a:br>
            <a:r>
              <a:rPr lang="en-GB" dirty="0">
                <a:latin typeface="Twinkl Cursive Looped" panose="02000000000000000000" pitchFamily="2" charset="0"/>
              </a:rPr>
              <a:t>showing something belonging to someone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9326577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01485" y="5115093"/>
            <a:ext cx="10515600" cy="1481650"/>
          </a:xfrm>
        </p:spPr>
        <p:txBody>
          <a:bodyPr>
            <a:normAutofit fontScale="90000"/>
          </a:bodyPr>
          <a:lstStyle/>
          <a:p>
            <a:pPr algn="ctr"/>
            <a:r>
              <a:rPr lang="en-GB" u="sng" dirty="0">
                <a:latin typeface="Twinkl Cursive Looped" panose="02000000000000000000" pitchFamily="2" charset="0"/>
              </a:rPr>
              <a:t>Possession</a:t>
            </a:r>
            <a:br>
              <a:rPr lang="en-GB" dirty="0">
                <a:latin typeface="Twinkl Cursive Looped" panose="02000000000000000000" pitchFamily="2" charset="0"/>
              </a:rPr>
            </a:br>
            <a:r>
              <a:rPr lang="en-GB" dirty="0">
                <a:latin typeface="Twinkl Cursive Looped" panose="02000000000000000000" pitchFamily="2" charset="0"/>
              </a:rPr>
              <a:t>something belonging to someone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using an apostrophe to show someone possesses something.</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78DBDA9-5D4B-B5A8-E8AA-5D22AD0AC2F2}"/>
              </a:ext>
            </a:extLst>
          </p:cNvPr>
          <p:cNvSpPr txBox="1">
            <a:spLocks/>
          </p:cNvSpPr>
          <p:nvPr/>
        </p:nvSpPr>
        <p:spPr>
          <a:xfrm>
            <a:off x="838200" y="465700"/>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u="sng">
                <a:latin typeface="Twinkl Cursive Looped" panose="02000000000000000000" pitchFamily="2" charset="0"/>
              </a:rPr>
              <a:t>Apostrophe</a:t>
            </a:r>
            <a:br>
              <a:rPr lang="en-GB">
                <a:latin typeface="Twinkl Cursive Looped" panose="02000000000000000000" pitchFamily="2" charset="0"/>
              </a:rPr>
            </a:br>
            <a:r>
              <a:rPr lang="en-GB">
                <a:latin typeface="Twinkl Cursive Looped" panose="02000000000000000000" pitchFamily="2" charset="0"/>
              </a:rPr>
              <a:t>a punctuation mark (')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94103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station</a:t>
            </a:r>
          </a:p>
        </p:txBody>
      </p:sp>
      <p:sp>
        <p:nvSpPr>
          <p:cNvPr id="3" name="Rectangle 2">
            <a:extLst>
              <a:ext uri="{FF2B5EF4-FFF2-40B4-BE49-F238E27FC236}">
                <a16:creationId xmlns:a16="http://schemas.microsoft.com/office/drawing/2014/main" id="{13BB5EC0-7A96-4D29-A835-6FAE896C31A4}"/>
              </a:ext>
            </a:extLst>
          </p:cNvPr>
          <p:cNvSpPr/>
          <p:nvPr/>
        </p:nvSpPr>
        <p:spPr>
          <a:xfrm>
            <a:off x="6270171" y="3690257"/>
            <a:ext cx="1420586"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a:extLst>
              <a:ext uri="{FF2B5EF4-FFF2-40B4-BE49-F238E27FC236}">
                <a16:creationId xmlns:a16="http://schemas.microsoft.com/office/drawing/2014/main" id="{80B5A2AF-78DD-73B5-AA16-BDF1329639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615" y="521835"/>
            <a:ext cx="274320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4818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dog’s bowl.</a:t>
            </a:r>
          </a:p>
        </p:txBody>
      </p:sp>
      <p:sp>
        <p:nvSpPr>
          <p:cNvPr id="4" name="Rectangle 3">
            <a:extLst>
              <a:ext uri="{FF2B5EF4-FFF2-40B4-BE49-F238E27FC236}">
                <a16:creationId xmlns:a16="http://schemas.microsoft.com/office/drawing/2014/main" id="{8F79C68C-880C-B41B-4919-6382A70E8DFF}"/>
              </a:ext>
            </a:extLst>
          </p:cNvPr>
          <p:cNvSpPr/>
          <p:nvPr/>
        </p:nvSpPr>
        <p:spPr>
          <a:xfrm>
            <a:off x="5867400"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5778" name="Picture 2" descr="Dog Clipart Clipart - sad-dog-with-empty-food-bowl-clipart - Classroom  Clipart">
            <a:extLst>
              <a:ext uri="{FF2B5EF4-FFF2-40B4-BE49-F238E27FC236}">
                <a16:creationId xmlns:a16="http://schemas.microsoft.com/office/drawing/2014/main" id="{4DB6C43D-E437-EAF1-A398-EA86669CF0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356" y="515031"/>
            <a:ext cx="2771775"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4023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57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cat’s bowl.</a:t>
            </a:r>
          </a:p>
        </p:txBody>
      </p:sp>
      <p:sp>
        <p:nvSpPr>
          <p:cNvPr id="4" name="Rectangle 3">
            <a:extLst>
              <a:ext uri="{FF2B5EF4-FFF2-40B4-BE49-F238E27FC236}">
                <a16:creationId xmlns:a16="http://schemas.microsoft.com/office/drawing/2014/main" id="{8F79C68C-880C-B41B-4919-6382A70E8DFF}"/>
              </a:ext>
            </a:extLst>
          </p:cNvPr>
          <p:cNvSpPr/>
          <p:nvPr/>
        </p:nvSpPr>
        <p:spPr>
          <a:xfrm>
            <a:off x="5861050"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4754" name="Picture 2" descr="Cat Bowl Vector Art, Icons, and Graphics for Free Download">
            <a:extLst>
              <a:ext uri="{FF2B5EF4-FFF2-40B4-BE49-F238E27FC236}">
                <a16:creationId xmlns:a16="http://schemas.microsoft.com/office/drawing/2014/main" id="{5277ED0B-5FB7-23E8-5DC7-DB0B908A50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631371"/>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1370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47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rabbit’s bowl.</a:t>
            </a:r>
          </a:p>
        </p:txBody>
      </p:sp>
      <p:sp>
        <p:nvSpPr>
          <p:cNvPr id="4" name="Rectangle 3">
            <a:extLst>
              <a:ext uri="{FF2B5EF4-FFF2-40B4-BE49-F238E27FC236}">
                <a16:creationId xmlns:a16="http://schemas.microsoft.com/office/drawing/2014/main" id="{8F79C68C-880C-B41B-4919-6382A70E8DFF}"/>
              </a:ext>
            </a:extLst>
          </p:cNvPr>
          <p:cNvSpPr/>
          <p:nvPr/>
        </p:nvSpPr>
        <p:spPr>
          <a:xfrm>
            <a:off x="6335485"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3730" name="Picture 2" descr="Feeding Your Rabbit | PFMA">
            <a:extLst>
              <a:ext uri="{FF2B5EF4-FFF2-40B4-BE49-F238E27FC236}">
                <a16:creationId xmlns:a16="http://schemas.microsoft.com/office/drawing/2014/main" id="{7A4B2AF2-7172-97DD-50B1-DB715C93ED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231" y="553131"/>
            <a:ext cx="2028825"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0387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7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947350"/>
            <a:ext cx="11919857"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bowl</a:t>
            </a:r>
            <a:r>
              <a:rPr lang="en-GB" dirty="0">
                <a:latin typeface="Twinkl Cursive Looped" panose="02000000000000000000" pitchFamily="2" charset="0"/>
              </a:rPr>
              <a:t> </a:t>
            </a:r>
            <a:r>
              <a:rPr lang="en-GB" dirty="0">
                <a:highlight>
                  <a:srgbClr val="FFFF00"/>
                </a:highlight>
                <a:latin typeface="Twinkl Cursive Looped" panose="02000000000000000000" pitchFamily="2" charset="0"/>
              </a:rPr>
              <a:t>belongs</a:t>
            </a:r>
            <a:r>
              <a:rPr lang="en-GB" dirty="0">
                <a:latin typeface="Twinkl Cursive Looped" panose="02000000000000000000" pitchFamily="2" charset="0"/>
              </a:rPr>
              <a:t> to the </a:t>
            </a:r>
            <a:r>
              <a:rPr lang="en-GB" dirty="0">
                <a:highlight>
                  <a:srgbClr val="FFFF00"/>
                </a:highlight>
                <a:latin typeface="Twinkl Cursive Looped" panose="02000000000000000000" pitchFamily="2" charset="0"/>
              </a:rPr>
              <a:t>dog</a:t>
            </a:r>
            <a:r>
              <a:rPr lang="en-GB" dirty="0">
                <a:latin typeface="Twinkl Cursive Looped" panose="02000000000000000000" pitchFamily="2" charset="0"/>
              </a:rPr>
              <a:t> = dog</a:t>
            </a:r>
            <a:r>
              <a:rPr lang="en-GB" dirty="0">
                <a:highlight>
                  <a:srgbClr val="FFFF00"/>
                </a:highlight>
                <a:latin typeface="Twinkl Cursive Looped" panose="02000000000000000000" pitchFamily="2" charset="0"/>
              </a:rPr>
              <a:t>’</a:t>
            </a:r>
            <a:r>
              <a:rPr lang="en-GB" dirty="0">
                <a:latin typeface="Twinkl Cursive Looped" panose="02000000000000000000" pitchFamily="2" charset="0"/>
              </a:rPr>
              <a:t>s bowl</a:t>
            </a:r>
            <a:endParaRPr lang="en-GB" i="1" dirty="0">
              <a:latin typeface="Twinkl Cursive Looped" panose="02000000000000000000" pitchFamily="2" charset="0"/>
            </a:endParaRPr>
          </a:p>
        </p:txBody>
      </p:sp>
      <p:pic>
        <p:nvPicPr>
          <p:cNvPr id="4" name="Picture 2" descr="Dog Clipart Clipart - sad-dog-with-empty-food-bowl-clipart - Classroom  Clipart">
            <a:extLst>
              <a:ext uri="{FF2B5EF4-FFF2-40B4-BE49-F238E27FC236}">
                <a16:creationId xmlns:a16="http://schemas.microsoft.com/office/drawing/2014/main" id="{368E9921-43CF-574C-043D-CB43A1F884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356" y="515031"/>
            <a:ext cx="2771775" cy="16478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E64E3BD-4906-FBC7-6E4D-518550AAFD7E}"/>
              </a:ext>
            </a:extLst>
          </p:cNvPr>
          <p:cNvSpPr txBox="1"/>
          <p:nvPr/>
        </p:nvSpPr>
        <p:spPr>
          <a:xfrm>
            <a:off x="3220131" y="32328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dog’s bowl</a:t>
            </a:r>
            <a:endParaRPr lang="en-GB" dirty="0"/>
          </a:p>
        </p:txBody>
      </p:sp>
      <p:sp>
        <p:nvSpPr>
          <p:cNvPr id="7" name="TextBox 6">
            <a:extLst>
              <a:ext uri="{FF2B5EF4-FFF2-40B4-BE49-F238E27FC236}">
                <a16:creationId xmlns:a16="http://schemas.microsoft.com/office/drawing/2014/main" id="{E96FC930-4F4A-B358-7CDE-4A79D83D0631}"/>
              </a:ext>
            </a:extLst>
          </p:cNvPr>
          <p:cNvSpPr txBox="1"/>
          <p:nvPr/>
        </p:nvSpPr>
        <p:spPr>
          <a:xfrm>
            <a:off x="1346426" y="3845656"/>
            <a:ext cx="9846129"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showing possession)</a:t>
            </a:r>
            <a:endParaRPr lang="en-GB" dirty="0"/>
          </a:p>
        </p:txBody>
      </p:sp>
    </p:spTree>
    <p:extLst>
      <p:ext uri="{BB962C8B-B14F-4D97-AF65-F5344CB8AC3E}">
        <p14:creationId xmlns:p14="http://schemas.microsoft.com/office/powerpoint/2010/main" val="2545859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9743" y="1947350"/>
            <a:ext cx="12311743" cy="1481650"/>
          </a:xfrm>
        </p:spPr>
        <p:txBody>
          <a:bodyPr>
            <a:normAutofit fontScale="90000"/>
          </a:bodyPr>
          <a:lstStyle/>
          <a:p>
            <a:pPr algn="ctr"/>
            <a:br>
              <a:rPr lang="en-GB" dirty="0">
                <a:latin typeface="Twinkl Cursive Looped" panose="02000000000000000000" pitchFamily="2" charset="0"/>
              </a:rPr>
            </a:br>
            <a:r>
              <a:rPr lang="en-GB" sz="5300" dirty="0" err="1">
                <a:latin typeface="Twinkl Cursive Looped" panose="02000000000000000000" pitchFamily="2" charset="0"/>
              </a:rPr>
              <a:t>bowl</a:t>
            </a:r>
            <a:r>
              <a:rPr lang="en-GB" sz="5300" dirty="0">
                <a:latin typeface="Twinkl Cursive Looped" panose="02000000000000000000" pitchFamily="2" charset="0"/>
              </a:rPr>
              <a:t> </a:t>
            </a:r>
            <a:r>
              <a:rPr lang="en-GB" sz="5300" dirty="0">
                <a:highlight>
                  <a:srgbClr val="FFFF00"/>
                </a:highlight>
                <a:latin typeface="Twinkl Cursive Looped" panose="02000000000000000000" pitchFamily="2" charset="0"/>
              </a:rPr>
              <a:t>belongs</a:t>
            </a:r>
            <a:r>
              <a:rPr lang="en-GB" sz="5300" dirty="0">
                <a:latin typeface="Twinkl Cursive Looped" panose="02000000000000000000" pitchFamily="2" charset="0"/>
              </a:rPr>
              <a:t> to the </a:t>
            </a:r>
            <a:r>
              <a:rPr lang="en-GB" sz="5300" dirty="0">
                <a:highlight>
                  <a:srgbClr val="FFFF00"/>
                </a:highlight>
                <a:latin typeface="Twinkl Cursive Looped" panose="02000000000000000000" pitchFamily="2" charset="0"/>
              </a:rPr>
              <a:t>cat</a:t>
            </a:r>
            <a:r>
              <a:rPr lang="en-GB" sz="5300" dirty="0">
                <a:latin typeface="Twinkl Cursive Looped" panose="02000000000000000000" pitchFamily="2" charset="0"/>
              </a:rPr>
              <a:t> = cat</a:t>
            </a:r>
            <a:r>
              <a:rPr lang="en-GB" sz="5300" dirty="0">
                <a:highlight>
                  <a:srgbClr val="FFFF00"/>
                </a:highlight>
                <a:latin typeface="Twinkl Cursive Looped" panose="02000000000000000000" pitchFamily="2" charset="0"/>
              </a:rPr>
              <a:t>’</a:t>
            </a:r>
            <a:r>
              <a:rPr lang="en-GB" sz="5300" dirty="0">
                <a:latin typeface="Twinkl Cursive Looped" panose="02000000000000000000" pitchFamily="2" charset="0"/>
              </a:rPr>
              <a:t>s bowl</a:t>
            </a:r>
            <a:endParaRPr lang="en-GB" i="1" dirty="0">
              <a:latin typeface="Twinkl Cursive Looped" panose="02000000000000000000" pitchFamily="2" charset="0"/>
            </a:endParaRPr>
          </a:p>
        </p:txBody>
      </p:sp>
      <p:pic>
        <p:nvPicPr>
          <p:cNvPr id="5" name="Picture 2" descr="Cat Bowl Vector Art, Icons, and Graphics for Free Download">
            <a:extLst>
              <a:ext uri="{FF2B5EF4-FFF2-40B4-BE49-F238E27FC236}">
                <a16:creationId xmlns:a16="http://schemas.microsoft.com/office/drawing/2014/main" id="{AC07322B-0073-E896-DB0F-5EA6988C8D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631371"/>
            <a:ext cx="1905000" cy="1905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FFBAB02-470E-72F3-B5F3-C2800E9B78DC}"/>
              </a:ext>
            </a:extLst>
          </p:cNvPr>
          <p:cNvSpPr txBox="1"/>
          <p:nvPr/>
        </p:nvSpPr>
        <p:spPr>
          <a:xfrm>
            <a:off x="3018064" y="422897"/>
            <a:ext cx="615587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cat’s bowl</a:t>
            </a:r>
            <a:endParaRPr lang="en-GB" dirty="0"/>
          </a:p>
        </p:txBody>
      </p:sp>
      <p:sp>
        <p:nvSpPr>
          <p:cNvPr id="7" name="TextBox 6">
            <a:extLst>
              <a:ext uri="{FF2B5EF4-FFF2-40B4-BE49-F238E27FC236}">
                <a16:creationId xmlns:a16="http://schemas.microsoft.com/office/drawing/2014/main" id="{23A91FB1-06C6-EE0A-C0D0-89775DEB8430}"/>
              </a:ext>
            </a:extLst>
          </p:cNvPr>
          <p:cNvSpPr txBox="1"/>
          <p:nvPr/>
        </p:nvSpPr>
        <p:spPr>
          <a:xfrm>
            <a:off x="1295400" y="4728650"/>
            <a:ext cx="10613571"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showing possession)</a:t>
            </a:r>
            <a:endParaRPr lang="en-GB" dirty="0"/>
          </a:p>
        </p:txBody>
      </p:sp>
    </p:spTree>
    <p:extLst>
      <p:ext uri="{BB962C8B-B14F-4D97-AF65-F5344CB8AC3E}">
        <p14:creationId xmlns:p14="http://schemas.microsoft.com/office/powerpoint/2010/main" val="3755326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9872" y="3043404"/>
            <a:ext cx="12311743" cy="1481650"/>
          </a:xfrm>
        </p:spPr>
        <p:txBody>
          <a:bodyPr>
            <a:normAutofit fontScale="90000"/>
          </a:bodyPr>
          <a:lstStyle/>
          <a:p>
            <a:pPr algn="ctr"/>
            <a:br>
              <a:rPr lang="en-GB" dirty="0">
                <a:latin typeface="Twinkl Cursive Looped" panose="02000000000000000000" pitchFamily="2" charset="0"/>
              </a:rPr>
            </a:br>
            <a:r>
              <a:rPr lang="en-GB" sz="5300" dirty="0" err="1">
                <a:latin typeface="Twinkl Cursive Looped" panose="02000000000000000000" pitchFamily="2" charset="0"/>
              </a:rPr>
              <a:t>bowl</a:t>
            </a:r>
            <a:r>
              <a:rPr lang="en-GB" sz="5300" dirty="0">
                <a:latin typeface="Twinkl Cursive Looped" panose="02000000000000000000" pitchFamily="2" charset="0"/>
              </a:rPr>
              <a:t> </a:t>
            </a:r>
            <a:r>
              <a:rPr lang="en-GB" sz="5300" dirty="0">
                <a:highlight>
                  <a:srgbClr val="FFFF00"/>
                </a:highlight>
                <a:latin typeface="Twinkl Cursive Looped" panose="02000000000000000000" pitchFamily="2" charset="0"/>
              </a:rPr>
              <a:t>belongs</a:t>
            </a:r>
            <a:r>
              <a:rPr lang="en-GB" sz="5300" dirty="0">
                <a:latin typeface="Twinkl Cursive Looped" panose="02000000000000000000" pitchFamily="2" charset="0"/>
              </a:rPr>
              <a:t> to the </a:t>
            </a:r>
            <a:r>
              <a:rPr lang="en-GB" sz="5300" dirty="0">
                <a:highlight>
                  <a:srgbClr val="FFFF00"/>
                </a:highlight>
                <a:latin typeface="Twinkl Cursive Looped" panose="02000000000000000000" pitchFamily="2" charset="0"/>
              </a:rPr>
              <a:t>rabbit</a:t>
            </a:r>
            <a:r>
              <a:rPr lang="en-GB" sz="5300" dirty="0">
                <a:latin typeface="Twinkl Cursive Looped" panose="02000000000000000000" pitchFamily="2" charset="0"/>
              </a:rPr>
              <a:t> = rabbit</a:t>
            </a:r>
            <a:r>
              <a:rPr lang="en-GB" sz="5300" dirty="0">
                <a:highlight>
                  <a:srgbClr val="FFFF00"/>
                </a:highlight>
                <a:latin typeface="Twinkl Cursive Looped" panose="02000000000000000000" pitchFamily="2" charset="0"/>
              </a:rPr>
              <a:t>’</a:t>
            </a:r>
            <a:r>
              <a:rPr lang="en-GB" sz="5300" dirty="0">
                <a:latin typeface="Twinkl Cursive Looped" panose="02000000000000000000" pitchFamily="2" charset="0"/>
              </a:rPr>
              <a:t>s bowl</a:t>
            </a:r>
            <a:br>
              <a:rPr lang="en-GB" sz="5300" dirty="0">
                <a:latin typeface="Twinkl Cursive Looped" panose="02000000000000000000" pitchFamily="2" charset="0"/>
              </a:rPr>
            </a:br>
            <a:endParaRPr lang="en-GB" i="1" dirty="0">
              <a:latin typeface="Twinkl Cursive Looped" panose="02000000000000000000" pitchFamily="2" charset="0"/>
            </a:endParaRPr>
          </a:p>
        </p:txBody>
      </p:sp>
      <p:pic>
        <p:nvPicPr>
          <p:cNvPr id="5" name="Picture 2" descr="Feeding Your Rabbit | PFMA">
            <a:extLst>
              <a:ext uri="{FF2B5EF4-FFF2-40B4-BE49-F238E27FC236}">
                <a16:creationId xmlns:a16="http://schemas.microsoft.com/office/drawing/2014/main" id="{1280AF41-6E21-0A2D-0FC4-B94B113109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231" y="553131"/>
            <a:ext cx="2028825" cy="22574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3067BF3-3991-A363-67BB-240DB88960B1}"/>
              </a:ext>
            </a:extLst>
          </p:cNvPr>
          <p:cNvSpPr txBox="1"/>
          <p:nvPr/>
        </p:nvSpPr>
        <p:spPr>
          <a:xfrm>
            <a:off x="3241222" y="666180"/>
            <a:ext cx="615587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rabbit’s bowl</a:t>
            </a:r>
            <a:endParaRPr lang="en-GB" dirty="0"/>
          </a:p>
        </p:txBody>
      </p:sp>
      <p:sp>
        <p:nvSpPr>
          <p:cNvPr id="7" name="TextBox 6">
            <a:extLst>
              <a:ext uri="{FF2B5EF4-FFF2-40B4-BE49-F238E27FC236}">
                <a16:creationId xmlns:a16="http://schemas.microsoft.com/office/drawing/2014/main" id="{EB5F7A09-446D-F386-9B3A-FA629534A811}"/>
              </a:ext>
            </a:extLst>
          </p:cNvPr>
          <p:cNvSpPr txBox="1"/>
          <p:nvPr/>
        </p:nvSpPr>
        <p:spPr>
          <a:xfrm>
            <a:off x="1605643" y="4870952"/>
            <a:ext cx="10463212"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showing possession)</a:t>
            </a:r>
            <a:endParaRPr lang="en-GB" dirty="0"/>
          </a:p>
        </p:txBody>
      </p:sp>
    </p:spTree>
    <p:extLst>
      <p:ext uri="{BB962C8B-B14F-4D97-AF65-F5344CB8AC3E}">
        <p14:creationId xmlns:p14="http://schemas.microsoft.com/office/powerpoint/2010/main" val="3688244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dog’s bowl was filled with food.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9EFAF132-7974-8D2F-6FDB-DAE2B2C3533E}"/>
              </a:ext>
            </a:extLst>
          </p:cNvPr>
          <p:cNvSpPr txBox="1">
            <a:spLocks/>
          </p:cNvSpPr>
          <p:nvPr/>
        </p:nvSpPr>
        <p:spPr>
          <a:xfrm>
            <a:off x="2612572" y="2852154"/>
            <a:ext cx="1845128" cy="969496"/>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1166744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cat’s bowl was filled with food.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2EB1C278-D20B-974C-CE76-6787FF205B38}"/>
              </a:ext>
            </a:extLst>
          </p:cNvPr>
          <p:cNvSpPr txBox="1">
            <a:spLocks/>
          </p:cNvSpPr>
          <p:nvPr/>
        </p:nvSpPr>
        <p:spPr>
          <a:xfrm>
            <a:off x="2857501" y="2852154"/>
            <a:ext cx="1567542"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267648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rabbit’s bowl was filled with food.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82A9DE1C-0FA3-6E01-AB6A-14DA8756F8C2}"/>
              </a:ext>
            </a:extLst>
          </p:cNvPr>
          <p:cNvSpPr txBox="1">
            <a:spLocks/>
          </p:cNvSpPr>
          <p:nvPr/>
        </p:nvSpPr>
        <p:spPr>
          <a:xfrm>
            <a:off x="2367644" y="2852154"/>
            <a:ext cx="2367642"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________</a:t>
            </a:r>
            <a:endParaRPr lang="en-GB" sz="4800" i="1" dirty="0"/>
          </a:p>
        </p:txBody>
      </p:sp>
    </p:spTree>
    <p:extLst>
      <p:ext uri="{BB962C8B-B14F-4D97-AF65-F5344CB8AC3E}">
        <p14:creationId xmlns:p14="http://schemas.microsoft.com/office/powerpoint/2010/main" val="1870189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769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fiction</a:t>
            </a:r>
          </a:p>
        </p:txBody>
      </p:sp>
      <p:sp>
        <p:nvSpPr>
          <p:cNvPr id="3" name="Rectangle 2">
            <a:extLst>
              <a:ext uri="{FF2B5EF4-FFF2-40B4-BE49-F238E27FC236}">
                <a16:creationId xmlns:a16="http://schemas.microsoft.com/office/drawing/2014/main" id="{0366E0B6-702E-4814-82C6-08CA2D13F3C9}"/>
              </a:ext>
            </a:extLst>
          </p:cNvPr>
          <p:cNvSpPr/>
          <p:nvPr/>
        </p:nvSpPr>
        <p:spPr>
          <a:xfrm>
            <a:off x="5861957" y="3739243"/>
            <a:ext cx="1436914" cy="8069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2" name="Picture 4" descr="Book Clipart - Fiction Clipart – Stunning free transparent png clipart  images free download">
            <a:extLst>
              <a:ext uri="{FF2B5EF4-FFF2-40B4-BE49-F238E27FC236}">
                <a16:creationId xmlns:a16="http://schemas.microsoft.com/office/drawing/2014/main" id="{D45A81EF-4BE8-17C1-63B1-C6BA9D17AA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852" y="376238"/>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982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7853" y="510556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past of will, in various senses</a:t>
            </a:r>
            <a:endParaRPr lang="en-GB" i="1" dirty="0">
              <a:latin typeface="Twinkl Cursive Looped" panose="02000000000000000000" pitchFamily="2" charset="0"/>
            </a:endParaRPr>
          </a:p>
        </p:txBody>
      </p:sp>
      <p:pic>
        <p:nvPicPr>
          <p:cNvPr id="13314" name="Picture 2" descr="Sweet Dreams of Winning Lottery ❤ Cartoon « Cartoon A Day">
            <a:extLst>
              <a:ext uri="{FF2B5EF4-FFF2-40B4-BE49-F238E27FC236}">
                <a16:creationId xmlns:a16="http://schemas.microsoft.com/office/drawing/2014/main" id="{59A69DCE-CAAB-E5D4-2BEB-18F744FA49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754"/>
          <a:stretch/>
        </p:blipFill>
        <p:spPr bwMode="auto">
          <a:xfrm>
            <a:off x="681718" y="270781"/>
            <a:ext cx="3041196" cy="178661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1C1EEFA-F6D9-63AF-4330-5CDF3009C624}"/>
              </a:ext>
            </a:extLst>
          </p:cNvPr>
          <p:cNvSpPr txBox="1"/>
          <p:nvPr/>
        </p:nvSpPr>
        <p:spPr>
          <a:xfrm>
            <a:off x="4763861" y="37980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would</a:t>
            </a:r>
            <a:endParaRPr lang="en-GB" dirty="0"/>
          </a:p>
        </p:txBody>
      </p:sp>
      <p:sp>
        <p:nvSpPr>
          <p:cNvPr id="5" name="TextBox 4">
            <a:extLst>
              <a:ext uri="{FF2B5EF4-FFF2-40B4-BE49-F238E27FC236}">
                <a16:creationId xmlns:a16="http://schemas.microsoft.com/office/drawing/2014/main" id="{64F7B07A-7F45-8B1C-F76C-C8ECC1C4E940}"/>
              </a:ext>
            </a:extLst>
          </p:cNvPr>
          <p:cNvSpPr txBox="1"/>
          <p:nvPr/>
        </p:nvSpPr>
        <p:spPr>
          <a:xfrm>
            <a:off x="4752975" y="274268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4035141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People would like to win the lottery.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4677468-488B-C7AE-D6B4-31D9CC587B7B}"/>
              </a:ext>
            </a:extLst>
          </p:cNvPr>
          <p:cNvSpPr txBox="1">
            <a:spLocks/>
          </p:cNvSpPr>
          <p:nvPr/>
        </p:nvSpPr>
        <p:spPr>
          <a:xfrm>
            <a:off x="3869872" y="2726872"/>
            <a:ext cx="22261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1079991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1033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all of; entire</a:t>
            </a:r>
            <a:endParaRPr lang="en-GB" i="1" dirty="0"/>
          </a:p>
        </p:txBody>
      </p:sp>
      <p:pic>
        <p:nvPicPr>
          <p:cNvPr id="14338" name="Picture 2" descr="Free Whole Apple Cliparts, Download Free Whole Apple Cliparts png images,  Free ClipArts on Clipart Library">
            <a:extLst>
              <a:ext uri="{FF2B5EF4-FFF2-40B4-BE49-F238E27FC236}">
                <a16:creationId xmlns:a16="http://schemas.microsoft.com/office/drawing/2014/main" id="{0A36AC54-5FCA-706C-E4ED-BCC79CBD85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456" y="266020"/>
            <a:ext cx="2009775" cy="22764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C6837C4-BD79-8775-DDD4-4B303F9100D3}"/>
              </a:ext>
            </a:extLst>
          </p:cNvPr>
          <p:cNvSpPr txBox="1"/>
          <p:nvPr/>
        </p:nvSpPr>
        <p:spPr>
          <a:xfrm>
            <a:off x="4829175" y="38859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whole</a:t>
            </a:r>
            <a:endParaRPr lang="en-GB" dirty="0"/>
          </a:p>
        </p:txBody>
      </p:sp>
      <p:sp>
        <p:nvSpPr>
          <p:cNvPr id="8" name="TextBox 7">
            <a:extLst>
              <a:ext uri="{FF2B5EF4-FFF2-40B4-BE49-F238E27FC236}">
                <a16:creationId xmlns:a16="http://schemas.microsoft.com/office/drawing/2014/main" id="{C055E469-86E1-6F91-9E3A-8A840951381C}"/>
              </a:ext>
            </a:extLst>
          </p:cNvPr>
          <p:cNvSpPr txBox="1"/>
          <p:nvPr/>
        </p:nvSpPr>
        <p:spPr>
          <a:xfrm>
            <a:off x="3718832" y="295642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101587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A whole apple was cut up to share. </a:t>
            </a:r>
            <a:br>
              <a:rPr lang="en-GB" dirty="0"/>
            </a:br>
            <a:endParaRPr lang="en-GB" i="1" dirty="0"/>
          </a:p>
        </p:txBody>
      </p:sp>
      <p:sp>
        <p:nvSpPr>
          <p:cNvPr id="3" name="Title 1">
            <a:extLst>
              <a:ext uri="{FF2B5EF4-FFF2-40B4-BE49-F238E27FC236}">
                <a16:creationId xmlns:a16="http://schemas.microsoft.com/office/drawing/2014/main" id="{013023D7-FF09-1798-B750-6573FC2017BF}"/>
              </a:ext>
            </a:extLst>
          </p:cNvPr>
          <p:cNvSpPr txBox="1">
            <a:spLocks/>
          </p:cNvSpPr>
          <p:nvPr/>
        </p:nvSpPr>
        <p:spPr>
          <a:xfrm>
            <a:off x="2220686" y="2111329"/>
            <a:ext cx="22261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379900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1857573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4274938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a:t>
            </a:r>
          </a:p>
        </p:txBody>
      </p:sp>
    </p:spTree>
    <p:extLst>
      <p:ext uri="{BB962C8B-B14F-4D97-AF65-F5344CB8AC3E}">
        <p14:creationId xmlns:p14="http://schemas.microsoft.com/office/powerpoint/2010/main" val="131417977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Philippines are a group of islands in the Pacific Ocean.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whole</a:t>
            </a:r>
            <a:r>
              <a:rPr lang="en-GB" sz="4000" dirty="0">
                <a:solidFill>
                  <a:srgbClr val="000000"/>
                </a:solidFill>
                <a:effectLst/>
                <a:latin typeface="Twinkl Cursive Looped" panose="02000000000000000000" pitchFamily="2" charset="0"/>
                <a:ea typeface="Times New Roman" panose="02020603050405020304" pitchFamily="18" charset="0"/>
              </a:rPr>
              <a:t> group experience some of the worst typhoons in the world.  Global warming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could</a:t>
            </a:r>
            <a:r>
              <a:rPr lang="en-GB" sz="4000" dirty="0">
                <a:solidFill>
                  <a:srgbClr val="000000"/>
                </a:solidFill>
                <a:effectLst/>
                <a:latin typeface="Twinkl Cursive Looped" panose="02000000000000000000" pitchFamily="2" charset="0"/>
                <a:ea typeface="Times New Roman" panose="02020603050405020304" pitchFamily="18" charset="0"/>
              </a:rPr>
              <a:t> be making these typhoons worse.  They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can’t</a:t>
            </a:r>
            <a:r>
              <a:rPr lang="en-GB" sz="4000" dirty="0">
                <a:solidFill>
                  <a:srgbClr val="000000"/>
                </a:solidFill>
                <a:effectLst/>
                <a:latin typeface="Twinkl Cursive Looped" panose="02000000000000000000" pitchFamily="2" charset="0"/>
                <a:ea typeface="Times New Roman" panose="02020603050405020304" pitchFamily="18" charset="0"/>
              </a:rPr>
              <a:t> be avoided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shouldn’t</a:t>
            </a:r>
            <a:r>
              <a:rPr lang="en-GB" sz="4000" dirty="0">
                <a:solidFill>
                  <a:srgbClr val="000000"/>
                </a:solidFill>
                <a:effectLst/>
                <a:latin typeface="Twinkl Cursive Looped" panose="02000000000000000000" pitchFamily="2" charset="0"/>
                <a:ea typeface="Times New Roman" panose="02020603050405020304" pitchFamily="18" charset="0"/>
              </a:rPr>
              <a:t> be underestimated.  Villages can be lost under mudslides and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school’s</a:t>
            </a:r>
            <a:r>
              <a:rPr lang="en-GB" sz="4000" dirty="0">
                <a:solidFill>
                  <a:srgbClr val="000000"/>
                </a:solidFill>
                <a:effectLst/>
                <a:latin typeface="Twinkl Cursive Looped" panose="02000000000000000000" pitchFamily="2" charset="0"/>
                <a:ea typeface="Times New Roman" panose="02020603050405020304" pitchFamily="18" charset="0"/>
              </a:rPr>
              <a:t> building can be buried in just minutes.</a:t>
            </a:r>
          </a:p>
        </p:txBody>
      </p:sp>
    </p:spTree>
    <p:extLst>
      <p:ext uri="{BB962C8B-B14F-4D97-AF65-F5344CB8AC3E}">
        <p14:creationId xmlns:p14="http://schemas.microsoft.com/office/powerpoint/2010/main" val="3233871827"/>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9555631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Villages can be lost under mudslides and a school’s building can be buried in just minutes.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429122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motion </a:t>
            </a:r>
          </a:p>
        </p:txBody>
      </p:sp>
      <p:sp>
        <p:nvSpPr>
          <p:cNvPr id="3" name="Rectangle 2">
            <a:extLst>
              <a:ext uri="{FF2B5EF4-FFF2-40B4-BE49-F238E27FC236}">
                <a16:creationId xmlns:a16="http://schemas.microsoft.com/office/drawing/2014/main" id="{4BCBA2DA-E95C-434C-BE81-320E182AE5EF}"/>
              </a:ext>
            </a:extLst>
          </p:cNvPr>
          <p:cNvSpPr/>
          <p:nvPr/>
        </p:nvSpPr>
        <p:spPr>
          <a:xfrm>
            <a:off x="5943601" y="3706586"/>
            <a:ext cx="1518556" cy="74235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4" name="Picture 2" descr="642 Motion Graphics Stock Photos, Pictures &amp; Royalty-Free Images - iStock">
            <a:extLst>
              <a:ext uri="{FF2B5EF4-FFF2-40B4-BE49-F238E27FC236}">
                <a16:creationId xmlns:a16="http://schemas.microsoft.com/office/drawing/2014/main" id="{D3294CBA-5E64-A754-9B78-955279252B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7762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6804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5 -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0B0EF3E-1111-9020-FBA4-6D717934DB64}"/>
              </a:ext>
            </a:extLst>
          </p:cNvPr>
          <p:cNvPicPr>
            <a:picLocks noChangeAspect="1"/>
          </p:cNvPicPr>
          <p:nvPr/>
        </p:nvPicPr>
        <p:blipFill rotWithShape="1">
          <a:blip r:embed="rId2"/>
          <a:srcRect l="15536" t="14507" r="14955" b="20462"/>
          <a:stretch/>
        </p:blipFill>
        <p:spPr>
          <a:xfrm>
            <a:off x="212271" y="334091"/>
            <a:ext cx="11767457" cy="6189818"/>
          </a:xfrm>
          <a:prstGeom prst="rect">
            <a:avLst/>
          </a:prstGeom>
        </p:spPr>
      </p:pic>
    </p:spTree>
    <p:extLst>
      <p:ext uri="{BB962C8B-B14F-4D97-AF65-F5344CB8AC3E}">
        <p14:creationId xmlns:p14="http://schemas.microsoft.com/office/powerpoint/2010/main" val="318769887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should</a:t>
            </a:r>
          </a:p>
        </p:txBody>
      </p:sp>
    </p:spTree>
    <p:extLst>
      <p:ext uri="{BB962C8B-B14F-4D97-AF65-F5344CB8AC3E}">
        <p14:creationId xmlns:p14="http://schemas.microsoft.com/office/powerpoint/2010/main" val="386686443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could</a:t>
            </a:r>
          </a:p>
        </p:txBody>
      </p:sp>
    </p:spTree>
    <p:extLst>
      <p:ext uri="{BB962C8B-B14F-4D97-AF65-F5344CB8AC3E}">
        <p14:creationId xmlns:p14="http://schemas.microsoft.com/office/powerpoint/2010/main" val="322118707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station</a:t>
            </a:r>
          </a:p>
        </p:txBody>
      </p:sp>
    </p:spTree>
    <p:extLst>
      <p:ext uri="{BB962C8B-B14F-4D97-AF65-F5344CB8AC3E}">
        <p14:creationId xmlns:p14="http://schemas.microsoft.com/office/powerpoint/2010/main" val="2916884084"/>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fiction</a:t>
            </a:r>
          </a:p>
        </p:txBody>
      </p:sp>
    </p:spTree>
    <p:extLst>
      <p:ext uri="{BB962C8B-B14F-4D97-AF65-F5344CB8AC3E}">
        <p14:creationId xmlns:p14="http://schemas.microsoft.com/office/powerpoint/2010/main" val="161217968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motion</a:t>
            </a:r>
          </a:p>
        </p:txBody>
      </p:sp>
    </p:spTree>
    <p:extLst>
      <p:ext uri="{BB962C8B-B14F-4D97-AF65-F5344CB8AC3E}">
        <p14:creationId xmlns:p14="http://schemas.microsoft.com/office/powerpoint/2010/main" val="421385825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nation</a:t>
            </a:r>
          </a:p>
        </p:txBody>
      </p:sp>
    </p:spTree>
    <p:extLst>
      <p:ext uri="{BB962C8B-B14F-4D97-AF65-F5344CB8AC3E}">
        <p14:creationId xmlns:p14="http://schemas.microsoft.com/office/powerpoint/2010/main" val="41186698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section</a:t>
            </a:r>
          </a:p>
        </p:txBody>
      </p:sp>
    </p:spTree>
    <p:extLst>
      <p:ext uri="{BB962C8B-B14F-4D97-AF65-F5344CB8AC3E}">
        <p14:creationId xmlns:p14="http://schemas.microsoft.com/office/powerpoint/2010/main" val="2242183891"/>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addition</a:t>
            </a:r>
          </a:p>
        </p:txBody>
      </p:sp>
    </p:spTree>
    <p:extLst>
      <p:ext uri="{BB962C8B-B14F-4D97-AF65-F5344CB8AC3E}">
        <p14:creationId xmlns:p14="http://schemas.microsoft.com/office/powerpoint/2010/main" val="6809780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subtraction</a:t>
            </a:r>
          </a:p>
        </p:txBody>
      </p:sp>
    </p:spTree>
    <p:extLst>
      <p:ext uri="{BB962C8B-B14F-4D97-AF65-F5344CB8AC3E}">
        <p14:creationId xmlns:p14="http://schemas.microsoft.com/office/powerpoint/2010/main" val="4064547850"/>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potion</a:t>
            </a:r>
          </a:p>
        </p:txBody>
      </p:sp>
    </p:spTree>
    <p:extLst>
      <p:ext uri="{BB962C8B-B14F-4D97-AF65-F5344CB8AC3E}">
        <p14:creationId xmlns:p14="http://schemas.microsoft.com/office/powerpoint/2010/main" val="6060070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option</a:t>
            </a:r>
          </a:p>
        </p:txBody>
      </p:sp>
    </p:spTree>
    <p:extLst>
      <p:ext uri="{BB962C8B-B14F-4D97-AF65-F5344CB8AC3E}">
        <p14:creationId xmlns:p14="http://schemas.microsoft.com/office/powerpoint/2010/main" val="304526770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introduction</a:t>
            </a:r>
          </a:p>
        </p:txBody>
      </p:sp>
    </p:spTree>
    <p:extLst>
      <p:ext uri="{BB962C8B-B14F-4D97-AF65-F5344CB8AC3E}">
        <p14:creationId xmlns:p14="http://schemas.microsoft.com/office/powerpoint/2010/main" val="38285834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suction</a:t>
            </a:r>
          </a:p>
        </p:txBody>
      </p:sp>
    </p:spTree>
    <p:extLst>
      <p:ext uri="{BB962C8B-B14F-4D97-AF65-F5344CB8AC3E}">
        <p14:creationId xmlns:p14="http://schemas.microsoft.com/office/powerpoint/2010/main" val="2974311952"/>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deduction</a:t>
            </a:r>
          </a:p>
        </p:txBody>
      </p:sp>
    </p:spTree>
    <p:extLst>
      <p:ext uri="{BB962C8B-B14F-4D97-AF65-F5344CB8AC3E}">
        <p14:creationId xmlns:p14="http://schemas.microsoft.com/office/powerpoint/2010/main" val="3931376148"/>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Apostrophe - contraction</a:t>
            </a:r>
          </a:p>
        </p:txBody>
      </p:sp>
    </p:spTree>
    <p:extLst>
      <p:ext uri="{BB962C8B-B14F-4D97-AF65-F5344CB8AC3E}">
        <p14:creationId xmlns:p14="http://schemas.microsoft.com/office/powerpoint/2010/main" val="3375751367"/>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didn’t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hasn’t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couldn’t </a:t>
            </a:r>
          </a:p>
        </p:txBody>
      </p:sp>
    </p:spTree>
    <p:extLst>
      <p:ext uri="{BB962C8B-B14F-4D97-AF65-F5344CB8AC3E}">
        <p14:creationId xmlns:p14="http://schemas.microsoft.com/office/powerpoint/2010/main" val="28248792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wouldn’t </a:t>
            </a:r>
          </a:p>
        </p:txBody>
      </p:sp>
    </p:spTree>
    <p:extLst>
      <p:ext uri="{BB962C8B-B14F-4D97-AF65-F5344CB8AC3E}">
        <p14:creationId xmlns:p14="http://schemas.microsoft.com/office/powerpoint/2010/main" val="805782854"/>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shouldn’t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man’s</a:t>
            </a:r>
          </a:p>
        </p:txBody>
      </p:sp>
    </p:spTree>
    <p:extLst>
      <p:ext uri="{BB962C8B-B14F-4D97-AF65-F5344CB8AC3E}">
        <p14:creationId xmlns:p14="http://schemas.microsoft.com/office/powerpoint/2010/main" val="279266932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woman’s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school’s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dog’s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cat’s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5 -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highlight>
                  <a:srgbClr val="FFFF00"/>
                </a:highlight>
                <a:latin typeface="Twinkl Cursive Looped" panose="02000000000000000000" pitchFamily="2" charset="0"/>
              </a:rPr>
              <a:t>_____’____ </a:t>
            </a:r>
            <a:br>
              <a:rPr lang="en-GB" dirty="0">
                <a:highlight>
                  <a:srgbClr val="FFFF00"/>
                </a:highlight>
                <a:latin typeface="Twinkl Cursive Looped" panose="02000000000000000000" pitchFamily="2" charset="0"/>
              </a:rPr>
            </a:br>
            <a:r>
              <a:rPr lang="en-GB" dirty="0">
                <a:highlight>
                  <a:srgbClr val="FFFF00"/>
                </a:highlight>
                <a:latin typeface="Twinkl Cursive Looped" panose="02000000000000000000" pitchFamily="2" charset="0"/>
              </a:rPr>
              <a:t>apostrophe</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rabbit’s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would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whole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station subtraction should could would whole couldn’t shouldn’t wouldn’t dog’s </a:t>
            </a:r>
          </a:p>
        </p:txBody>
      </p:sp>
    </p:spTree>
    <p:extLst>
      <p:ext uri="{BB962C8B-B14F-4D97-AF65-F5344CB8AC3E}">
        <p14:creationId xmlns:p14="http://schemas.microsoft.com/office/powerpoint/2010/main" val="3886991875"/>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963386" y="2274838"/>
            <a:ext cx="10842171" cy="1938992"/>
          </a:xfrm>
          <a:prstGeom prst="rect">
            <a:avLst/>
          </a:prstGeom>
          <a:noFill/>
        </p:spPr>
        <p:txBody>
          <a:bodyPr wrap="square" rtlCol="0">
            <a:spAutoFit/>
          </a:bodyPr>
          <a:lstStyle/>
          <a:p>
            <a:r>
              <a:rPr lang="en-GB" sz="4800" dirty="0">
                <a:latin typeface="Twinkl Cursive Looped" panose="02000000000000000000" pitchFamily="2" charset="0"/>
              </a:rPr>
              <a:t>People would like to win the lottery.</a:t>
            </a:r>
          </a:p>
          <a:p>
            <a:endParaRPr lang="en-GB" sz="7200" dirty="0"/>
          </a:p>
        </p:txBody>
      </p:sp>
    </p:spTree>
    <p:extLst>
      <p:ext uri="{BB962C8B-B14F-4D97-AF65-F5344CB8AC3E}">
        <p14:creationId xmlns:p14="http://schemas.microsoft.com/office/powerpoint/2010/main" val="694825332"/>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0" y="4070981"/>
            <a:ext cx="11968843" cy="1877437"/>
          </a:xfrm>
          <a:prstGeom prst="rect">
            <a:avLst/>
          </a:prstGeom>
          <a:noFill/>
        </p:spPr>
        <p:txBody>
          <a:bodyPr wrap="square" rtlCol="0">
            <a:spAutoFit/>
          </a:bodyPr>
          <a:lstStyle/>
          <a:p>
            <a:r>
              <a:rPr lang="en-GB" sz="4400" dirty="0">
                <a:solidFill>
                  <a:srgbClr val="FF0000"/>
                </a:solidFill>
                <a:latin typeface="Twinkl Cursive Looped" panose="02000000000000000000" pitchFamily="2" charset="0"/>
              </a:rPr>
              <a:t>    noun </a:t>
            </a:r>
            <a:r>
              <a:rPr lang="en-GB" sz="4400" dirty="0">
                <a:solidFill>
                  <a:srgbClr val="FFFF00"/>
                </a:solidFill>
                <a:latin typeface="Twinkl Cursive Looped" panose="02000000000000000000" pitchFamily="2" charset="0"/>
              </a:rPr>
              <a:t>modal verb</a:t>
            </a:r>
            <a:r>
              <a:rPr lang="en-GB" sz="4400" dirty="0">
                <a:solidFill>
                  <a:srgbClr val="FF0000"/>
                </a:solidFill>
                <a:latin typeface="Twinkl Cursive Looped" panose="02000000000000000000" pitchFamily="2" charset="0"/>
              </a:rPr>
              <a:t>  </a:t>
            </a:r>
            <a:r>
              <a:rPr lang="en-GB" sz="4400" dirty="0">
                <a:solidFill>
                  <a:srgbClr val="00B050"/>
                </a:solidFill>
                <a:latin typeface="Twinkl Cursive Looped" panose="02000000000000000000" pitchFamily="2" charset="0"/>
              </a:rPr>
              <a:t>verb </a:t>
            </a:r>
            <a:r>
              <a:rPr lang="en-GB" sz="4400" dirty="0">
                <a:solidFill>
                  <a:srgbClr val="FF0000"/>
                </a:solidFill>
                <a:latin typeface="Twinkl Cursive Looped" panose="02000000000000000000" pitchFamily="2" charset="0"/>
              </a:rPr>
              <a:t>noun phrase  </a:t>
            </a:r>
          </a:p>
          <a:p>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6" y="1817523"/>
            <a:ext cx="11517087" cy="1938992"/>
          </a:xfrm>
          <a:prstGeom prst="rect">
            <a:avLst/>
          </a:prstGeom>
          <a:noFill/>
        </p:spPr>
        <p:txBody>
          <a:bodyPr wrap="square" rtlCol="0">
            <a:spAutoFit/>
          </a:bodyPr>
          <a:lstStyle/>
          <a:p>
            <a:r>
              <a:rPr lang="en-GB" sz="4800" dirty="0">
                <a:solidFill>
                  <a:srgbClr val="FF0000"/>
                </a:solidFill>
                <a:latin typeface="Twinkl Cursive Looped" panose="02000000000000000000" pitchFamily="2" charset="0"/>
              </a:rPr>
              <a:t>People </a:t>
            </a:r>
            <a:r>
              <a:rPr lang="en-GB" sz="4800" dirty="0">
                <a:solidFill>
                  <a:srgbClr val="FFFF00"/>
                </a:solidFill>
                <a:latin typeface="Twinkl Cursive Looped" panose="02000000000000000000" pitchFamily="2" charset="0"/>
              </a:rPr>
              <a:t>would</a:t>
            </a:r>
            <a:r>
              <a:rPr lang="en-GB" sz="4800" dirty="0">
                <a:solidFill>
                  <a:srgbClr val="FF0000"/>
                </a:solidFill>
                <a:latin typeface="Twinkl Cursive Looped" panose="02000000000000000000" pitchFamily="2" charset="0"/>
              </a:rPr>
              <a:t> </a:t>
            </a:r>
            <a:r>
              <a:rPr lang="en-GB" sz="4800" dirty="0">
                <a:solidFill>
                  <a:srgbClr val="00B050"/>
                </a:solidFill>
                <a:latin typeface="Twinkl Cursive Looped" panose="02000000000000000000" pitchFamily="2" charset="0"/>
              </a:rPr>
              <a:t>like to win </a:t>
            </a:r>
            <a:r>
              <a:rPr lang="en-GB" sz="4800" dirty="0">
                <a:solidFill>
                  <a:srgbClr val="FF0000"/>
                </a:solidFill>
                <a:latin typeface="Twinkl Cursive Looped" panose="02000000000000000000" pitchFamily="2" charset="0"/>
              </a:rPr>
              <a:t>the lottery.</a:t>
            </a:r>
            <a:endParaRPr lang="en-GB" sz="48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073916068"/>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3139321"/>
          </a:xfrm>
          <a:prstGeom prst="rect">
            <a:avLst/>
          </a:prstGeom>
          <a:noFill/>
        </p:spPr>
        <p:txBody>
          <a:bodyPr wrap="square" rtlCol="0">
            <a:spAutoFit/>
          </a:bodyPr>
          <a:lstStyle/>
          <a:p>
            <a:r>
              <a:rPr lang="en-GB" sz="5400" dirty="0">
                <a:latin typeface="Twinkl Cursive Looped" panose="02000000000000000000" pitchFamily="2" charset="0"/>
              </a:rPr>
              <a:t>The whole apple was cut up to share.</a:t>
            </a:r>
          </a:p>
          <a:p>
            <a:endParaRPr lang="en-GB" sz="72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11812014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974439"/>
            <a:ext cx="10515600" cy="1481650"/>
          </a:xfrm>
        </p:spPr>
        <p:txBody>
          <a:bodyPr>
            <a:normAutofit fontScale="90000"/>
          </a:bodyPr>
          <a:lstStyle/>
          <a:p>
            <a:pPr algn="ctr"/>
            <a:r>
              <a:rPr lang="en-GB" u="sng" dirty="0">
                <a:latin typeface="Twinkl Cursive Looped" panose="02000000000000000000" pitchFamily="2" charset="0"/>
              </a:rPr>
              <a:t>Apostrophe</a:t>
            </a:r>
            <a:br>
              <a:rPr lang="en-GB" dirty="0">
                <a:latin typeface="Twinkl Cursive Looped" panose="02000000000000000000" pitchFamily="2" charset="0"/>
              </a:rPr>
            </a:br>
            <a:r>
              <a:rPr lang="en-GB" dirty="0">
                <a:latin typeface="Twinkl Cursive Looped" panose="02000000000000000000" pitchFamily="2" charset="0"/>
              </a:rPr>
              <a:t>a punctuation mark (')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8395676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2769989"/>
          </a:xfrm>
          <a:prstGeom prst="rect">
            <a:avLst/>
          </a:prstGeom>
          <a:noFill/>
        </p:spPr>
        <p:txBody>
          <a:bodyPr wrap="square" rtlCol="0">
            <a:spAutoFit/>
          </a:bodyPr>
          <a:lstStyle/>
          <a:p>
            <a:pPr algn="ctr"/>
            <a:r>
              <a:rPr lang="en-GB" sz="5400" dirty="0">
                <a:latin typeface="Twinkl Cursive Looped" panose="02000000000000000000" pitchFamily="2" charset="0"/>
              </a:rPr>
              <a:t>The whole apple was cut up to share.</a:t>
            </a:r>
          </a:p>
          <a:p>
            <a:r>
              <a:rPr lang="en-GB" sz="4800" dirty="0">
                <a:solidFill>
                  <a:schemeClr val="bg1">
                    <a:lumMod val="65000"/>
                  </a:schemeClr>
                </a:solidFill>
                <a:latin typeface="Twinkl Cursive Looped" panose="02000000000000000000" pitchFamily="2" charset="0"/>
              </a:rPr>
              <a:t>determiner </a:t>
            </a:r>
            <a:r>
              <a:rPr lang="en-GB" sz="4800" dirty="0">
                <a:solidFill>
                  <a:schemeClr val="accent2">
                    <a:lumMod val="75000"/>
                  </a:schemeClr>
                </a:solidFill>
                <a:latin typeface="Twinkl Cursive Looped" panose="02000000000000000000" pitchFamily="2" charset="0"/>
              </a:rPr>
              <a:t>adjective</a:t>
            </a:r>
            <a:r>
              <a:rPr lang="en-GB" sz="4800" dirty="0">
                <a:solidFill>
                  <a:schemeClr val="bg1">
                    <a:lumMod val="65000"/>
                  </a:schemeClr>
                </a:solidFill>
                <a:latin typeface="Twinkl Cursive Looped" panose="02000000000000000000" pitchFamily="2" charset="0"/>
              </a:rPr>
              <a:t> </a:t>
            </a:r>
            <a:r>
              <a:rPr lang="en-GB" sz="4800" dirty="0">
                <a:solidFill>
                  <a:srgbClr val="FF0000"/>
                </a:solidFill>
                <a:latin typeface="Twinkl Cursive Looped" panose="02000000000000000000" pitchFamily="2" charset="0"/>
              </a:rPr>
              <a:t>noun</a:t>
            </a:r>
            <a:r>
              <a:rPr lang="en-GB" sz="4800" dirty="0">
                <a:latin typeface="Twinkl Cursive Looped" panose="02000000000000000000" pitchFamily="2" charset="0"/>
              </a:rPr>
              <a:t> </a:t>
            </a:r>
            <a:r>
              <a:rPr lang="en-GB" sz="4800" dirty="0">
                <a:solidFill>
                  <a:srgbClr val="0070C0"/>
                </a:solidFill>
                <a:latin typeface="Twinkl Cursive Looped" panose="02000000000000000000" pitchFamily="2" charset="0"/>
              </a:rPr>
              <a:t>verb</a:t>
            </a:r>
            <a:r>
              <a:rPr lang="en-GB" sz="4800" dirty="0">
                <a:latin typeface="Twinkl Cursive Looped" panose="02000000000000000000" pitchFamily="2" charset="0"/>
              </a:rPr>
              <a:t> </a:t>
            </a:r>
            <a:r>
              <a:rPr lang="en-GB" sz="4800" dirty="0">
                <a:solidFill>
                  <a:srgbClr val="7030A0"/>
                </a:solidFill>
                <a:latin typeface="Twinkl Cursive Looped" panose="02000000000000000000" pitchFamily="2" charset="0"/>
              </a:rPr>
              <a:t>adverbial</a:t>
            </a:r>
            <a:endParaRPr lang="en-GB" sz="3600" dirty="0">
              <a:solidFill>
                <a:srgbClr val="7030A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46894700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2769989"/>
          </a:xfrm>
          <a:prstGeom prst="rect">
            <a:avLst/>
          </a:prstGeom>
          <a:noFill/>
        </p:spPr>
        <p:txBody>
          <a:bodyPr wrap="square" rtlCol="0">
            <a:spAutoFit/>
          </a:bodyPr>
          <a:lstStyle/>
          <a:p>
            <a:pPr algn="ctr"/>
            <a:r>
              <a:rPr lang="en-GB" sz="5400" dirty="0">
                <a:latin typeface="Twinkl Cursive Looped" panose="02000000000000000000" pitchFamily="2" charset="0"/>
              </a:rPr>
              <a:t>The </a:t>
            </a:r>
            <a:r>
              <a:rPr lang="en-GB" sz="5400" dirty="0">
                <a:highlight>
                  <a:srgbClr val="FFFF00"/>
                </a:highlight>
                <a:latin typeface="Twinkl Cursive Looped" panose="02000000000000000000" pitchFamily="2" charset="0"/>
              </a:rPr>
              <a:t>whole</a:t>
            </a:r>
            <a:r>
              <a:rPr lang="en-GB" sz="5400" dirty="0">
                <a:latin typeface="Twinkl Cursive Looped" panose="02000000000000000000" pitchFamily="2" charset="0"/>
              </a:rPr>
              <a:t> apple was cut up to share.</a:t>
            </a:r>
          </a:p>
          <a:p>
            <a:r>
              <a:rPr lang="en-GB" sz="4800" dirty="0">
                <a:solidFill>
                  <a:schemeClr val="bg1">
                    <a:lumMod val="65000"/>
                  </a:schemeClr>
                </a:solidFill>
                <a:latin typeface="Twinkl Cursive Looped" panose="02000000000000000000" pitchFamily="2" charset="0"/>
              </a:rPr>
              <a:t>determiner </a:t>
            </a:r>
            <a:r>
              <a:rPr lang="en-GB" sz="4800" dirty="0">
                <a:solidFill>
                  <a:schemeClr val="accent2">
                    <a:lumMod val="75000"/>
                  </a:schemeClr>
                </a:solidFill>
                <a:highlight>
                  <a:srgbClr val="FFFF00"/>
                </a:highlight>
                <a:latin typeface="Twinkl Cursive Looped" panose="02000000000000000000" pitchFamily="2" charset="0"/>
              </a:rPr>
              <a:t>adjective</a:t>
            </a:r>
            <a:r>
              <a:rPr lang="en-GB" sz="4800" dirty="0">
                <a:solidFill>
                  <a:schemeClr val="bg1">
                    <a:lumMod val="65000"/>
                  </a:schemeClr>
                </a:solidFill>
                <a:latin typeface="Twinkl Cursive Looped" panose="02000000000000000000" pitchFamily="2" charset="0"/>
              </a:rPr>
              <a:t> </a:t>
            </a:r>
            <a:r>
              <a:rPr lang="en-GB" sz="4800" dirty="0">
                <a:solidFill>
                  <a:srgbClr val="FF0000"/>
                </a:solidFill>
                <a:latin typeface="Twinkl Cursive Looped" panose="02000000000000000000" pitchFamily="2" charset="0"/>
              </a:rPr>
              <a:t>noun</a:t>
            </a:r>
            <a:r>
              <a:rPr lang="en-GB" sz="4800" dirty="0">
                <a:latin typeface="Twinkl Cursive Looped" panose="02000000000000000000" pitchFamily="2" charset="0"/>
              </a:rPr>
              <a:t> </a:t>
            </a:r>
            <a:r>
              <a:rPr lang="en-GB" sz="4800" dirty="0">
                <a:solidFill>
                  <a:srgbClr val="0070C0"/>
                </a:solidFill>
                <a:latin typeface="Twinkl Cursive Looped" panose="02000000000000000000" pitchFamily="2" charset="0"/>
              </a:rPr>
              <a:t>verb</a:t>
            </a:r>
            <a:r>
              <a:rPr lang="en-GB" sz="4800" dirty="0">
                <a:latin typeface="Twinkl Cursive Looped" panose="02000000000000000000" pitchFamily="2" charset="0"/>
              </a:rPr>
              <a:t> </a:t>
            </a:r>
            <a:r>
              <a:rPr lang="en-GB" sz="4800" dirty="0">
                <a:solidFill>
                  <a:srgbClr val="7030A0"/>
                </a:solidFill>
                <a:latin typeface="Twinkl Cursive Looped" panose="02000000000000000000" pitchFamily="2" charset="0"/>
              </a:rPr>
              <a:t>adverbial</a:t>
            </a:r>
            <a:endParaRPr lang="en-GB" sz="3600" dirty="0">
              <a:solidFill>
                <a:srgbClr val="7030A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1495623178"/>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968552"/>
            <a:ext cx="11740242" cy="923330"/>
          </a:xfrm>
          <a:prstGeom prst="rect">
            <a:avLst/>
          </a:prstGeom>
          <a:noFill/>
        </p:spPr>
        <p:txBody>
          <a:bodyPr wrap="square" rtlCol="0">
            <a:spAutoFit/>
          </a:bodyPr>
          <a:lstStyle/>
          <a:p>
            <a:r>
              <a:rPr lang="en-GB" sz="1800" dirty="0">
                <a:effectLst/>
                <a:latin typeface="Calibri" panose="020F0502020204030204" pitchFamily="34" charset="0"/>
                <a:ea typeface="Calibri" panose="020F0502020204030204" pitchFamily="34" charset="0"/>
              </a:rPr>
              <a:t>would </a:t>
            </a:r>
          </a:p>
          <a:p>
            <a:r>
              <a:rPr lang="en-GB" sz="1800" dirty="0">
                <a:effectLst/>
                <a:latin typeface="Calibri" panose="020F0502020204030204" pitchFamily="34" charset="0"/>
                <a:ea typeface="Calibri" panose="020F0502020204030204" pitchFamily="34" charset="0"/>
              </a:rPr>
              <a:t>Old English </a:t>
            </a:r>
            <a:r>
              <a:rPr lang="en-GB" sz="1800" dirty="0" err="1">
                <a:effectLst/>
                <a:latin typeface="Calibri" panose="020F0502020204030204" pitchFamily="34" charset="0"/>
                <a:ea typeface="Calibri" panose="020F0502020204030204" pitchFamily="34" charset="0"/>
              </a:rPr>
              <a:t>wolde</a:t>
            </a:r>
            <a:r>
              <a:rPr lang="en-GB" sz="1800" dirty="0">
                <a:effectLst/>
                <a:latin typeface="Calibri" panose="020F0502020204030204" pitchFamily="34" charset="0"/>
                <a:ea typeface="Calibri" panose="020F0502020204030204" pitchFamily="34" charset="0"/>
              </a:rPr>
              <a:t>, past tense and past subjunctive of </a:t>
            </a:r>
            <a:r>
              <a:rPr lang="en-GB" sz="1800" dirty="0" err="1">
                <a:effectLst/>
                <a:latin typeface="Calibri" panose="020F0502020204030204" pitchFamily="34" charset="0"/>
                <a:ea typeface="Calibri" panose="020F0502020204030204" pitchFamily="34" charset="0"/>
              </a:rPr>
              <a:t>willan</a:t>
            </a:r>
            <a:r>
              <a:rPr lang="en-GB" sz="1800" dirty="0">
                <a:effectLst/>
                <a:latin typeface="Calibri" panose="020F0502020204030204" pitchFamily="34" charset="0"/>
                <a:ea typeface="Calibri" panose="020F0502020204030204" pitchFamily="34" charset="0"/>
              </a:rPr>
              <a:t> "to will" (see will (v.)). Would-be (adj.) "wishing to be, vainly pretending" is first recorded c. 1300.</a:t>
            </a:r>
          </a:p>
        </p:txBody>
      </p:sp>
    </p:spTree>
    <p:extLst>
      <p:ext uri="{BB962C8B-B14F-4D97-AF65-F5344CB8AC3E}">
        <p14:creationId xmlns:p14="http://schemas.microsoft.com/office/powerpoint/2010/main" val="2558172481"/>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592995"/>
            <a:ext cx="11740242" cy="2462213"/>
          </a:xfrm>
          <a:prstGeom prst="rect">
            <a:avLst/>
          </a:prstGeom>
          <a:noFill/>
        </p:spPr>
        <p:txBody>
          <a:bodyPr wrap="square" rtlCol="0">
            <a:spAutoFit/>
          </a:bodyPr>
          <a:lstStyle/>
          <a:p>
            <a:pPr algn="l"/>
            <a:r>
              <a:rPr lang="en-GB" sz="1400" b="1" i="0" dirty="0">
                <a:solidFill>
                  <a:srgbClr val="83001D"/>
                </a:solidFill>
                <a:effectLst/>
                <a:latin typeface="Georgia" panose="02040502050405020303" pitchFamily="18" charset="0"/>
              </a:rPr>
              <a:t>whole (n.)</a:t>
            </a:r>
          </a:p>
          <a:p>
            <a:pPr algn="l"/>
            <a:r>
              <a:rPr lang="en-GB" sz="1400" b="1" i="0" dirty="0">
                <a:solidFill>
                  <a:srgbClr val="83001D"/>
                </a:solidFill>
                <a:effectLst/>
                <a:latin typeface="Georgia" panose="02040502050405020303" pitchFamily="18" charset="0"/>
              </a:rPr>
              <a:t>"entire body or company; the full amount," late 14c., from whole (adj.).</a:t>
            </a:r>
          </a:p>
          <a:p>
            <a:pPr algn="l"/>
            <a:endParaRPr lang="en-GB" sz="1400" b="1" dirty="0">
              <a:solidFill>
                <a:srgbClr val="83001D"/>
              </a:solidFill>
              <a:latin typeface="Georgia" panose="02040502050405020303" pitchFamily="18" charset="0"/>
            </a:endParaRPr>
          </a:p>
          <a:p>
            <a:pPr algn="l"/>
            <a:endParaRPr lang="en-GB" sz="1400" b="1" i="0" dirty="0">
              <a:solidFill>
                <a:srgbClr val="83001D"/>
              </a:solidFill>
              <a:effectLst/>
              <a:latin typeface="Georgia" panose="02040502050405020303" pitchFamily="18" charset="0"/>
            </a:endParaRPr>
          </a:p>
          <a:p>
            <a:pPr algn="l"/>
            <a:r>
              <a:rPr lang="en-GB" sz="1400" b="0" i="0" dirty="0">
                <a:effectLst/>
                <a:latin typeface="Georgia" panose="02040502050405020303" pitchFamily="18" charset="0"/>
              </a:rPr>
              <a:t>whole (adj.)</a:t>
            </a:r>
          </a:p>
          <a:p>
            <a:pPr algn="l"/>
            <a:r>
              <a:rPr lang="en-GB" sz="1400" b="0" i="0" dirty="0">
                <a:effectLst/>
                <a:latin typeface="Georgia" panose="02040502050405020303" pitchFamily="18" charset="0"/>
              </a:rPr>
              <a:t>Old English </a:t>
            </a:r>
            <a:r>
              <a:rPr lang="en-GB" sz="1400" b="0" i="0" dirty="0" err="1">
                <a:effectLst/>
                <a:latin typeface="Georgia" panose="02040502050405020303" pitchFamily="18" charset="0"/>
              </a:rPr>
              <a:t>hal</a:t>
            </a:r>
            <a:r>
              <a:rPr lang="en-GB" sz="1400" b="0" i="0" dirty="0">
                <a:effectLst/>
                <a:latin typeface="Georgia" panose="02040502050405020303" pitchFamily="18" charset="0"/>
              </a:rPr>
              <a:t> "entire, whole; unhurt, uninjured, safe; healthy, sound; genuine, straightforward," from Proto-Germanic *</a:t>
            </a:r>
            <a:r>
              <a:rPr lang="en-GB" sz="1400" b="0" i="0" dirty="0" err="1">
                <a:effectLst/>
                <a:latin typeface="Georgia" panose="02040502050405020303" pitchFamily="18" charset="0"/>
              </a:rPr>
              <a:t>haila</a:t>
            </a:r>
            <a:r>
              <a:rPr lang="en-GB" sz="1400" b="0" i="0" dirty="0">
                <a:effectLst/>
                <a:latin typeface="Georgia" panose="02040502050405020303" pitchFamily="18" charset="0"/>
              </a:rPr>
              <a:t>- "undamaged" (source also of Old Saxon </a:t>
            </a:r>
            <a:r>
              <a:rPr lang="en-GB" sz="1400" b="0" i="0" dirty="0" err="1">
                <a:effectLst/>
                <a:latin typeface="Georgia" panose="02040502050405020303" pitchFamily="18" charset="0"/>
              </a:rPr>
              <a:t>hel</a:t>
            </a:r>
            <a:r>
              <a:rPr lang="en-GB" sz="1400" b="0" i="0" dirty="0">
                <a:effectLst/>
                <a:latin typeface="Georgia" panose="02040502050405020303" pitchFamily="18" charset="0"/>
              </a:rPr>
              <a:t>, Old Norse </a:t>
            </a:r>
            <a:r>
              <a:rPr lang="en-GB" sz="1400" b="0" i="0" dirty="0" err="1">
                <a:effectLst/>
                <a:latin typeface="Georgia" panose="02040502050405020303" pitchFamily="18" charset="0"/>
              </a:rPr>
              <a:t>heill</a:t>
            </a:r>
            <a:r>
              <a:rPr lang="en-GB" sz="1400" b="0" i="0" dirty="0">
                <a:effectLst/>
                <a:latin typeface="Georgia" panose="02040502050405020303" pitchFamily="18" charset="0"/>
              </a:rPr>
              <a:t>, Old Frisian </a:t>
            </a:r>
            <a:r>
              <a:rPr lang="en-GB" sz="1400" b="0" i="0" dirty="0" err="1">
                <a:effectLst/>
                <a:latin typeface="Georgia" panose="02040502050405020303" pitchFamily="18" charset="0"/>
              </a:rPr>
              <a:t>hal</a:t>
            </a:r>
            <a:r>
              <a:rPr lang="en-GB" sz="1400" b="0" i="0" dirty="0">
                <a:effectLst/>
                <a:latin typeface="Georgia" panose="02040502050405020303" pitchFamily="18" charset="0"/>
              </a:rPr>
              <a:t>, Middle Dutch </a:t>
            </a:r>
            <a:r>
              <a:rPr lang="en-GB" sz="1400" b="0" i="0" dirty="0" err="1">
                <a:effectLst/>
                <a:latin typeface="Georgia" panose="02040502050405020303" pitchFamily="18" charset="0"/>
              </a:rPr>
              <a:t>hiel</a:t>
            </a:r>
            <a:r>
              <a:rPr lang="en-GB" sz="1400" b="0" i="0" dirty="0">
                <a:effectLst/>
                <a:latin typeface="Georgia" panose="02040502050405020303" pitchFamily="18" charset="0"/>
              </a:rPr>
              <a:t>, Dutch heel, Old High German, German heil "salvation, welfare"), from PIE *</a:t>
            </a:r>
            <a:r>
              <a:rPr lang="en-GB" sz="1400" b="0" i="0" dirty="0" err="1">
                <a:effectLst/>
                <a:latin typeface="Georgia" panose="02040502050405020303" pitchFamily="18" charset="0"/>
              </a:rPr>
              <a:t>kailo</a:t>
            </a:r>
            <a:r>
              <a:rPr lang="en-GB" sz="1400" b="0" i="0" dirty="0">
                <a:effectLst/>
                <a:latin typeface="Georgia" panose="02040502050405020303" pitchFamily="18" charset="0"/>
              </a:rPr>
              <a:t>- "whole, uninjured, of good omen" (source also of Old Church Slavonic </a:t>
            </a:r>
            <a:r>
              <a:rPr lang="en-GB" sz="1400" b="0" i="0" dirty="0" err="1">
                <a:effectLst/>
                <a:latin typeface="Georgia" panose="02040502050405020303" pitchFamily="18" charset="0"/>
              </a:rPr>
              <a:t>celu</a:t>
            </a:r>
            <a:r>
              <a:rPr lang="en-GB" sz="1400" b="0" i="0" dirty="0">
                <a:effectLst/>
                <a:latin typeface="Georgia" panose="02040502050405020303" pitchFamily="18" charset="0"/>
              </a:rPr>
              <a:t> "whole, complete;" see health).</a:t>
            </a:r>
          </a:p>
          <a:p>
            <a:pPr algn="l"/>
            <a:endParaRPr lang="en-GB" sz="1400" b="0" i="0" dirty="0">
              <a:effectLst/>
              <a:latin typeface="Georgia" panose="02040502050405020303" pitchFamily="18" charset="0"/>
            </a:endParaRPr>
          </a:p>
          <a:p>
            <a:pPr algn="l"/>
            <a:r>
              <a:rPr lang="en-GB" sz="1400" b="0" i="0" dirty="0">
                <a:effectLst/>
                <a:latin typeface="Georgia" panose="02040502050405020303" pitchFamily="18" charset="0"/>
              </a:rPr>
              <a:t>The spelling with </a:t>
            </a:r>
            <a:r>
              <a:rPr lang="en-GB" sz="1400" b="0" i="0" dirty="0" err="1">
                <a:effectLst/>
                <a:latin typeface="Georgia" panose="02040502050405020303" pitchFamily="18" charset="0"/>
              </a:rPr>
              <a:t>wh</a:t>
            </a:r>
            <a:r>
              <a:rPr lang="en-GB" sz="1400" b="0" i="0" dirty="0">
                <a:effectLst/>
                <a:latin typeface="Georgia" panose="02040502050405020303" pitchFamily="18" charset="0"/>
              </a:rPr>
              <a:t>- developed early 15c. The sense in whole number is from early 14c. Whole milk is from 1782. On the whole "considering all facts or circumstances" is from 1690s. For phrase whole hog, see hog (n.).</a:t>
            </a:r>
          </a:p>
        </p:txBody>
      </p:sp>
    </p:spTree>
    <p:extLst>
      <p:ext uri="{BB962C8B-B14F-4D97-AF65-F5344CB8AC3E}">
        <p14:creationId xmlns:p14="http://schemas.microsoft.com/office/powerpoint/2010/main" val="81221495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Can you find words linked to would and whole?</a:t>
            </a:r>
          </a:p>
        </p:txBody>
      </p:sp>
    </p:spTree>
    <p:extLst>
      <p:ext uri="{BB962C8B-B14F-4D97-AF65-F5344CB8AC3E}">
        <p14:creationId xmlns:p14="http://schemas.microsoft.com/office/powerpoint/2010/main" val="402739095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0874827" cy="3416320"/>
          </a:xfrm>
          <a:prstGeom prst="rect">
            <a:avLst/>
          </a:prstGeom>
          <a:noFill/>
        </p:spPr>
        <p:txBody>
          <a:bodyPr wrap="square" rtlCol="0">
            <a:spAutoFit/>
          </a:bodyPr>
          <a:lstStyle/>
          <a:p>
            <a:r>
              <a:rPr lang="en-GB" sz="7200" dirty="0">
                <a:latin typeface="Twinkl Cursive Looped" panose="02000000000000000000" pitchFamily="2" charset="0"/>
              </a:rPr>
              <a:t>Words linked to would…</a:t>
            </a:r>
          </a:p>
          <a:p>
            <a:pPr algn="l">
              <a:buFont typeface="Arial" panose="020B0604020202020204" pitchFamily="34" charset="0"/>
              <a:buChar char="•"/>
            </a:pPr>
            <a:r>
              <a:rPr lang="en-GB" sz="4800" b="0" i="0" dirty="0">
                <a:solidFill>
                  <a:srgbClr val="202124"/>
                </a:solidFill>
                <a:effectLst/>
                <a:latin typeface="Twinkl Cursive Looped" panose="02000000000000000000" pitchFamily="2" charset="0"/>
              </a:rPr>
              <a:t>Modal verbs to show possibility</a:t>
            </a:r>
          </a:p>
          <a:p>
            <a:pPr algn="l">
              <a:buFont typeface="Arial" panose="020B0604020202020204" pitchFamily="34" charset="0"/>
              <a:buChar char="•"/>
            </a:pPr>
            <a:r>
              <a:rPr lang="en-GB" sz="4800" dirty="0">
                <a:solidFill>
                  <a:srgbClr val="202124"/>
                </a:solidFill>
                <a:latin typeface="Twinkl Cursive Looped" panose="02000000000000000000" pitchFamily="2" charset="0"/>
              </a:rPr>
              <a:t>Would could should can will won’t shall wouldn’t couldn’t shouldn’t can’t </a:t>
            </a:r>
            <a:endParaRPr lang="en-GB" sz="48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1758391887"/>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5632311"/>
          </a:xfrm>
          <a:prstGeom prst="rect">
            <a:avLst/>
          </a:prstGeom>
          <a:noFill/>
        </p:spPr>
        <p:txBody>
          <a:bodyPr wrap="square" rtlCol="0">
            <a:spAutoFit/>
          </a:bodyPr>
          <a:lstStyle/>
          <a:p>
            <a:r>
              <a:rPr lang="en-GB" sz="7200" dirty="0">
                <a:latin typeface="Twinkl Cursive Looped" panose="02000000000000000000" pitchFamily="2" charset="0"/>
              </a:rPr>
              <a:t>Words linked to whole…</a:t>
            </a:r>
          </a:p>
          <a:p>
            <a:pPr algn="l">
              <a:buFont typeface="Arial" panose="020B0604020202020204" pitchFamily="34" charset="0"/>
              <a:buChar char="•"/>
            </a:pPr>
            <a:r>
              <a:rPr lang="en-GB" sz="4800" dirty="0">
                <a:solidFill>
                  <a:srgbClr val="202124"/>
                </a:solidFill>
                <a:latin typeface="Twinkl Cursive Looped" panose="02000000000000000000" pitchFamily="2" charset="0"/>
              </a:rPr>
              <a:t>Wholehearted</a:t>
            </a:r>
          </a:p>
          <a:p>
            <a:pPr algn="l">
              <a:buFont typeface="Arial" panose="020B0604020202020204" pitchFamily="34" charset="0"/>
              <a:buChar char="•"/>
            </a:pPr>
            <a:r>
              <a:rPr lang="en-GB" sz="4800" dirty="0">
                <a:solidFill>
                  <a:srgbClr val="202124"/>
                </a:solidFill>
                <a:latin typeface="Twinkl Cursive Looped" panose="02000000000000000000" pitchFamily="2" charset="0"/>
              </a:rPr>
              <a:t>Wholeness </a:t>
            </a:r>
          </a:p>
          <a:p>
            <a:pPr algn="l">
              <a:buFont typeface="Arial" panose="020B0604020202020204" pitchFamily="34" charset="0"/>
              <a:buChar char="•"/>
            </a:pPr>
            <a:r>
              <a:rPr lang="en-GB" sz="4800" dirty="0">
                <a:solidFill>
                  <a:srgbClr val="202124"/>
                </a:solidFill>
                <a:latin typeface="Twinkl Cursive Looped" panose="02000000000000000000" pitchFamily="2" charset="0"/>
              </a:rPr>
              <a:t>Wholistic</a:t>
            </a:r>
          </a:p>
          <a:p>
            <a:pPr algn="l">
              <a:buFont typeface="Arial" panose="020B0604020202020204" pitchFamily="34" charset="0"/>
              <a:buChar char="•"/>
            </a:pPr>
            <a:r>
              <a:rPr lang="en-GB" sz="4800" dirty="0">
                <a:latin typeface="Twinkl Cursive Looped" panose="02000000000000000000" pitchFamily="2" charset="0"/>
              </a:rPr>
              <a:t>Wholesale</a:t>
            </a:r>
          </a:p>
          <a:p>
            <a:pPr algn="l">
              <a:buFont typeface="Arial" panose="020B0604020202020204" pitchFamily="34" charset="0"/>
              <a:buChar char="•"/>
            </a:pPr>
            <a:r>
              <a:rPr lang="en-GB" sz="4800" dirty="0">
                <a:latin typeface="Twinkl Cursive Looped" panose="02000000000000000000" pitchFamily="2" charset="0"/>
              </a:rPr>
              <a:t>Wholesome </a:t>
            </a:r>
          </a:p>
          <a:p>
            <a:pPr algn="l">
              <a:buFont typeface="Arial" panose="020B0604020202020204" pitchFamily="34" charset="0"/>
              <a:buChar char="•"/>
            </a:pPr>
            <a:r>
              <a:rPr lang="en-GB" sz="4800" dirty="0">
                <a:latin typeface="Twinkl Cursive Looped" panose="02000000000000000000" pitchFamily="2" charset="0"/>
              </a:rPr>
              <a:t>Whole nine yards</a:t>
            </a:r>
          </a:p>
        </p:txBody>
      </p:sp>
    </p:spTree>
    <p:extLst>
      <p:ext uri="{BB962C8B-B14F-4D97-AF65-F5344CB8AC3E}">
        <p14:creationId xmlns:p14="http://schemas.microsoft.com/office/powerpoint/2010/main" val="4049918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64297"/>
            <a:ext cx="10515600" cy="1481650"/>
          </a:xfrm>
        </p:spPr>
        <p:txBody>
          <a:bodyPr>
            <a:normAutofit fontScale="90000"/>
          </a:bodyPr>
          <a:lstStyle/>
          <a:p>
            <a:pPr algn="ctr"/>
            <a:r>
              <a:rPr lang="en-GB" u="sng" dirty="0">
                <a:latin typeface="Twinkl Cursive Looped" panose="02000000000000000000" pitchFamily="2" charset="0"/>
              </a:rPr>
              <a:t>Contraction</a:t>
            </a:r>
            <a:br>
              <a:rPr lang="en-GB" dirty="0">
                <a:latin typeface="Twinkl Cursive Looped" panose="02000000000000000000" pitchFamily="2" charset="0"/>
              </a:rPr>
            </a:br>
            <a:r>
              <a:rPr lang="en-GB" dirty="0">
                <a:latin typeface="Twinkl Cursive Looped" panose="02000000000000000000" pitchFamily="2" charset="0"/>
              </a:rPr>
              <a:t>becoming smaller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865586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01485" y="5115093"/>
            <a:ext cx="10515600" cy="1481650"/>
          </a:xfrm>
        </p:spPr>
        <p:txBody>
          <a:bodyPr>
            <a:normAutofit fontScale="90000"/>
          </a:bodyPr>
          <a:lstStyle/>
          <a:p>
            <a:pPr algn="ctr"/>
            <a:r>
              <a:rPr lang="en-GB" u="sng" dirty="0">
                <a:latin typeface="Twinkl Cursive Looped" panose="02000000000000000000" pitchFamily="2" charset="0"/>
              </a:rPr>
              <a:t>Contraction</a:t>
            </a:r>
            <a:br>
              <a:rPr lang="en-GB" dirty="0">
                <a:latin typeface="Twinkl Cursive Looped" panose="02000000000000000000" pitchFamily="2" charset="0"/>
              </a:rPr>
            </a:br>
            <a:r>
              <a:rPr lang="en-GB" dirty="0">
                <a:latin typeface="Twinkl Cursive Looped" panose="02000000000000000000" pitchFamily="2" charset="0"/>
              </a:rPr>
              <a:t>becoming smaller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Joining two words together with an apostrophe to show the missing letters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78DBDA9-5D4B-B5A8-E8AA-5D22AD0AC2F2}"/>
              </a:ext>
            </a:extLst>
          </p:cNvPr>
          <p:cNvSpPr txBox="1">
            <a:spLocks/>
          </p:cNvSpPr>
          <p:nvPr/>
        </p:nvSpPr>
        <p:spPr>
          <a:xfrm>
            <a:off x="838200" y="465700"/>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u="sng">
                <a:latin typeface="Twinkl Cursive Looped" panose="02000000000000000000" pitchFamily="2" charset="0"/>
              </a:rPr>
              <a:t>Apostrophe</a:t>
            </a:r>
            <a:br>
              <a:rPr lang="en-GB">
                <a:latin typeface="Twinkl Cursive Looped" panose="02000000000000000000" pitchFamily="2" charset="0"/>
              </a:rPr>
            </a:br>
            <a:r>
              <a:rPr lang="en-GB">
                <a:latin typeface="Twinkl Cursive Looped" panose="02000000000000000000" pitchFamily="2" charset="0"/>
              </a:rPr>
              <a:t>a punctuation mark (')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89933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can’t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351814" y="3560393"/>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didn’t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498771"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5456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hasn’t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596743"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89819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93940" y="551982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can not</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9218" name="Picture 2" descr="Can Can't - FGA English">
            <a:extLst>
              <a:ext uri="{FF2B5EF4-FFF2-40B4-BE49-F238E27FC236}">
                <a16:creationId xmlns:a16="http://schemas.microsoft.com/office/drawing/2014/main" id="{8E248801-78AD-1E4E-882E-5E31B12E91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940" y="354978"/>
            <a:ext cx="2647950" cy="17240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364C723-E195-AE53-B46A-6EFC69C8B61D}"/>
              </a:ext>
            </a:extLst>
          </p:cNvPr>
          <p:cNvSpPr txBox="1"/>
          <p:nvPr/>
        </p:nvSpPr>
        <p:spPr>
          <a:xfrm>
            <a:off x="4616904" y="59735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can’t</a:t>
            </a:r>
            <a:endParaRPr lang="en-GB" dirty="0"/>
          </a:p>
        </p:txBody>
      </p:sp>
      <p:sp>
        <p:nvSpPr>
          <p:cNvPr id="6" name="TextBox 5">
            <a:extLst>
              <a:ext uri="{FF2B5EF4-FFF2-40B4-BE49-F238E27FC236}">
                <a16:creationId xmlns:a16="http://schemas.microsoft.com/office/drawing/2014/main" id="{377EA0EA-EECD-2406-DA9E-93C45B9F6603}"/>
              </a:ext>
            </a:extLst>
          </p:cNvPr>
          <p:cNvSpPr txBox="1"/>
          <p:nvPr/>
        </p:nvSpPr>
        <p:spPr>
          <a:xfrm>
            <a:off x="1485900" y="1905505"/>
            <a:ext cx="11576957"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can + not -&gt; can</a:t>
            </a:r>
            <a:r>
              <a:rPr kumimoji="0" lang="en-GB" sz="60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no</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 = can</a:t>
            </a:r>
            <a:r>
              <a:rPr kumimoji="0" lang="en-GB" sz="60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a:t>
            </a:r>
            <a:endParaRPr lang="en-GB" dirty="0"/>
          </a:p>
        </p:txBody>
      </p:sp>
      <p:sp>
        <p:nvSpPr>
          <p:cNvPr id="8" name="TextBox 7">
            <a:extLst>
              <a:ext uri="{FF2B5EF4-FFF2-40B4-BE49-F238E27FC236}">
                <a16:creationId xmlns:a16="http://schemas.microsoft.com/office/drawing/2014/main" id="{23E56E91-7CE4-D6AB-8DC8-ED83959CCAFC}"/>
              </a:ext>
            </a:extLst>
          </p:cNvPr>
          <p:cNvSpPr txBox="1"/>
          <p:nvPr/>
        </p:nvSpPr>
        <p:spPr>
          <a:xfrm>
            <a:off x="3265714" y="3429000"/>
            <a:ext cx="6531428"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907773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2478" y="4778997"/>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did not</a:t>
            </a:r>
            <a:endParaRPr lang="en-GB" i="1" dirty="0">
              <a:latin typeface="Twinkl Cursive Looped" panose="02000000000000000000" pitchFamily="2" charset="0"/>
            </a:endParaRPr>
          </a:p>
        </p:txBody>
      </p:sp>
      <p:pic>
        <p:nvPicPr>
          <p:cNvPr id="11266" name="Picture 2" descr="Lunch Clipart Student - Didn T Do Homework - (750x868) Png Clipart Download">
            <a:extLst>
              <a:ext uri="{FF2B5EF4-FFF2-40B4-BE49-F238E27FC236}">
                <a16:creationId xmlns:a16="http://schemas.microsoft.com/office/drawing/2014/main" id="{0966BAE6-F32D-2DFB-B807-D4E5DF1CD8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707" y="450396"/>
            <a:ext cx="2019300" cy="22669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595C518-82E5-3E61-57C3-51E64F1C7B93}"/>
              </a:ext>
            </a:extLst>
          </p:cNvPr>
          <p:cNvSpPr txBox="1"/>
          <p:nvPr/>
        </p:nvSpPr>
        <p:spPr>
          <a:xfrm>
            <a:off x="4437289" y="59735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didn’t</a:t>
            </a:r>
            <a:endParaRPr lang="en-GB" dirty="0"/>
          </a:p>
        </p:txBody>
      </p:sp>
      <p:sp>
        <p:nvSpPr>
          <p:cNvPr id="6" name="TextBox 5">
            <a:extLst>
              <a:ext uri="{FF2B5EF4-FFF2-40B4-BE49-F238E27FC236}">
                <a16:creationId xmlns:a16="http://schemas.microsoft.com/office/drawing/2014/main" id="{69B405A0-EDF7-6873-26D2-F2817B8D2E68}"/>
              </a:ext>
            </a:extLst>
          </p:cNvPr>
          <p:cNvSpPr txBox="1"/>
          <p:nvPr/>
        </p:nvSpPr>
        <p:spPr>
          <a:xfrm>
            <a:off x="1442357" y="2549675"/>
            <a:ext cx="1018902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did + not -&gt;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didn</a:t>
            </a:r>
            <a:r>
              <a:rPr kumimoji="0" lang="en-GB" sz="6000" b="0" i="0" u="none" strike="noStrike" kern="1200" cap="none" spc="0" normalizeH="0" baseline="0" noProof="0" dirty="0" err="1">
                <a:ln>
                  <a:noFill/>
                </a:ln>
                <a:solidFill>
                  <a:prstClr val="black"/>
                </a:solidFill>
                <a:effectLst/>
                <a:highlight>
                  <a:srgbClr val="FFFF00"/>
                </a:highlight>
                <a:uLnTx/>
                <a:uFillTx/>
                <a:latin typeface="Twinkl Cursive Looped" panose="02000000000000000000" pitchFamily="2" charset="0"/>
                <a:ea typeface="+mj-ea"/>
                <a:cs typeface="+mj-cs"/>
              </a:rPr>
              <a:t>o</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didn</a:t>
            </a:r>
            <a:r>
              <a:rPr kumimoji="0" lang="en-GB" sz="60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4E3B6E1D-63FE-6E88-CF55-7999BB7CFCF7}"/>
              </a:ext>
            </a:extLst>
          </p:cNvPr>
          <p:cNvSpPr txBox="1"/>
          <p:nvPr/>
        </p:nvSpPr>
        <p:spPr>
          <a:xfrm>
            <a:off x="3620861" y="3842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2966209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2478" y="4778997"/>
            <a:ext cx="10515600" cy="1481650"/>
          </a:xfrm>
        </p:spPr>
        <p:txBody>
          <a:bodyPr>
            <a:normAutofit fontScale="90000"/>
          </a:bodyPr>
          <a:lstStyle/>
          <a:p>
            <a:pPr algn="ctr"/>
            <a:r>
              <a:rPr lang="en-GB" dirty="0">
                <a:latin typeface="Twinkl Cursive Looped" panose="02000000000000000000" pitchFamily="2" charset="0"/>
              </a:rPr>
              <a:t>hasn’t</a:t>
            </a:r>
            <a:br>
              <a:rPr lang="en-GB" dirty="0">
                <a:latin typeface="Twinkl Cursive Looped" panose="02000000000000000000" pitchFamily="2" charset="0"/>
              </a:rPr>
            </a:br>
            <a:r>
              <a:rPr lang="en-GB" dirty="0">
                <a:latin typeface="Twinkl Cursive Looped" panose="02000000000000000000" pitchFamily="2" charset="0"/>
              </a:rPr>
              <a:t>has + not -&gt; </a:t>
            </a:r>
            <a:r>
              <a:rPr lang="en-GB" dirty="0" err="1">
                <a:latin typeface="Twinkl Cursive Looped" panose="02000000000000000000" pitchFamily="2" charset="0"/>
              </a:rPr>
              <a:t>hasn</a:t>
            </a:r>
            <a:r>
              <a:rPr lang="en-GB" dirty="0" err="1">
                <a:highlight>
                  <a:srgbClr val="FFFF00"/>
                </a:highlight>
                <a:latin typeface="Twinkl Cursive Looped" panose="02000000000000000000" pitchFamily="2" charset="0"/>
              </a:rPr>
              <a:t>o</a:t>
            </a:r>
            <a:r>
              <a:rPr lang="en-GB" dirty="0" err="1">
                <a:latin typeface="Twinkl Cursive Looped" panose="02000000000000000000" pitchFamily="2" charset="0"/>
              </a:rPr>
              <a:t>t</a:t>
            </a:r>
            <a:r>
              <a:rPr lang="en-GB" dirty="0">
                <a:latin typeface="Twinkl Cursive Looped" panose="02000000000000000000" pitchFamily="2" charset="0"/>
              </a:rPr>
              <a:t> = hasn</a:t>
            </a:r>
            <a:r>
              <a:rPr lang="en-GB" dirty="0">
                <a:highlight>
                  <a:srgbClr val="FFFF00"/>
                </a:highlight>
                <a:latin typeface="Twinkl Cursive Looped" panose="02000000000000000000" pitchFamily="2" charset="0"/>
              </a:rPr>
              <a:t>’</a:t>
            </a:r>
            <a:r>
              <a:rPr lang="en-GB" dirty="0">
                <a:latin typeface="Twinkl Cursive Looped" panose="02000000000000000000" pitchFamily="2" charset="0"/>
              </a:rPr>
              <a:t>t</a:t>
            </a:r>
            <a:br>
              <a:rPr lang="en-GB" dirty="0">
                <a:latin typeface="Twinkl Cursive Looped" panose="02000000000000000000" pitchFamily="2" charset="0"/>
              </a:rPr>
            </a:br>
            <a:r>
              <a:rPr lang="en-GB" dirty="0">
                <a:latin typeface="Twinkl Cursive Looped" panose="02000000000000000000" pitchFamily="2" charset="0"/>
              </a:rPr>
              <a:t>(modal verb)</a:t>
            </a:r>
            <a:br>
              <a:rPr lang="en-GB" dirty="0">
                <a:latin typeface="Twinkl Cursive Looped" panose="02000000000000000000" pitchFamily="2" charset="0"/>
              </a:rPr>
            </a:br>
            <a:r>
              <a:rPr lang="en-GB" dirty="0">
                <a:latin typeface="Twinkl Cursive Looped" panose="02000000000000000000" pitchFamily="2" charset="0"/>
              </a:rPr>
              <a:t>Definition – has not</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556416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1971FD4-DD71-AE72-334A-088239E78B8B}"/>
              </a:ext>
            </a:extLst>
          </p:cNvPr>
          <p:cNvPicPr>
            <a:picLocks noChangeAspect="1"/>
          </p:cNvPicPr>
          <p:nvPr/>
        </p:nvPicPr>
        <p:blipFill rotWithShape="1">
          <a:blip r:embed="rId2"/>
          <a:srcRect l="15536" t="14507" r="14955" b="20462"/>
          <a:stretch/>
        </p:blipFill>
        <p:spPr>
          <a:xfrm>
            <a:off x="212271" y="334091"/>
            <a:ext cx="11767457" cy="6189818"/>
          </a:xfrm>
          <a:prstGeom prst="rect">
            <a:avLst/>
          </a:prstGeom>
        </p:spPr>
      </p:pic>
    </p:spTree>
    <p:extLst>
      <p:ext uri="{BB962C8B-B14F-4D97-AF65-F5344CB8AC3E}">
        <p14:creationId xmlns:p14="http://schemas.microsoft.com/office/powerpoint/2010/main" val="3089124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We can’t go outside because of the storm.</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8D8A4E10-44C7-33C1-2C10-E85F931660F8}"/>
              </a:ext>
            </a:extLst>
          </p:cNvPr>
          <p:cNvSpPr txBox="1">
            <a:spLocks/>
          </p:cNvSpPr>
          <p:nvPr/>
        </p:nvSpPr>
        <p:spPr>
          <a:xfrm>
            <a:off x="2465614" y="2737854"/>
            <a:ext cx="1779815"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200" dirty="0">
                <a:latin typeface="Twinkl Cursive Looped" panose="02000000000000000000" pitchFamily="2" charset="0"/>
              </a:rPr>
              <a:t>_____</a:t>
            </a:r>
            <a:endParaRPr lang="en-GB" sz="3200" i="1" dirty="0"/>
          </a:p>
        </p:txBody>
      </p:sp>
    </p:spTree>
    <p:extLst>
      <p:ext uri="{BB962C8B-B14F-4D97-AF65-F5344CB8AC3E}">
        <p14:creationId xmlns:p14="http://schemas.microsoft.com/office/powerpoint/2010/main" val="202554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We didn’t make the train because we were late.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76529A1C-5CA3-8D01-B064-DA8179D93E92}"/>
              </a:ext>
            </a:extLst>
          </p:cNvPr>
          <p:cNvSpPr txBox="1">
            <a:spLocks/>
          </p:cNvSpPr>
          <p:nvPr/>
        </p:nvSpPr>
        <p:spPr>
          <a:xfrm>
            <a:off x="2286000" y="2721525"/>
            <a:ext cx="1779815"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200" dirty="0">
                <a:latin typeface="Twinkl Cursive Looped" panose="02000000000000000000" pitchFamily="2" charset="0"/>
              </a:rPr>
              <a:t>______</a:t>
            </a:r>
            <a:endParaRPr lang="en-GB" sz="3200" i="1" dirty="0"/>
          </a:p>
        </p:txBody>
      </p:sp>
    </p:spTree>
    <p:extLst>
      <p:ext uri="{BB962C8B-B14F-4D97-AF65-F5344CB8AC3E}">
        <p14:creationId xmlns:p14="http://schemas.microsoft.com/office/powerpoint/2010/main" val="54739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hasn’t been a record breaker.</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43627638-5A30-2537-9BF0-861364B6CDE5}"/>
              </a:ext>
            </a:extLst>
          </p:cNvPr>
          <p:cNvSpPr txBox="1">
            <a:spLocks/>
          </p:cNvSpPr>
          <p:nvPr/>
        </p:nvSpPr>
        <p:spPr>
          <a:xfrm>
            <a:off x="2188029" y="3429000"/>
            <a:ext cx="1861457"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200" dirty="0">
                <a:latin typeface="Twinkl Cursive Looped" panose="02000000000000000000" pitchFamily="2" charset="0"/>
              </a:rPr>
              <a:t>_____</a:t>
            </a:r>
            <a:endParaRPr lang="en-GB" sz="3200" i="1" dirty="0"/>
          </a:p>
        </p:txBody>
      </p:sp>
    </p:spTree>
    <p:extLst>
      <p:ext uri="{BB962C8B-B14F-4D97-AF65-F5344CB8AC3E}">
        <p14:creationId xmlns:p14="http://schemas.microsoft.com/office/powerpoint/2010/main" val="2184096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7853" y="510556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past of will, in various senses</a:t>
            </a:r>
            <a:endParaRPr lang="en-GB" i="1" dirty="0">
              <a:latin typeface="Twinkl Cursive Looped" panose="02000000000000000000" pitchFamily="2" charset="0"/>
            </a:endParaRPr>
          </a:p>
        </p:txBody>
      </p:sp>
      <p:pic>
        <p:nvPicPr>
          <p:cNvPr id="13314" name="Picture 2" descr="Sweet Dreams of Winning Lottery ❤ Cartoon « Cartoon A Day">
            <a:extLst>
              <a:ext uri="{FF2B5EF4-FFF2-40B4-BE49-F238E27FC236}">
                <a16:creationId xmlns:a16="http://schemas.microsoft.com/office/drawing/2014/main" id="{59A69DCE-CAAB-E5D4-2BEB-18F744FA49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754"/>
          <a:stretch/>
        </p:blipFill>
        <p:spPr bwMode="auto">
          <a:xfrm>
            <a:off x="681718" y="270781"/>
            <a:ext cx="3041196" cy="178661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1C1EEFA-F6D9-63AF-4330-5CDF3009C624}"/>
              </a:ext>
            </a:extLst>
          </p:cNvPr>
          <p:cNvSpPr txBox="1"/>
          <p:nvPr/>
        </p:nvSpPr>
        <p:spPr>
          <a:xfrm>
            <a:off x="4763861" y="37980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would</a:t>
            </a:r>
            <a:endParaRPr lang="en-GB" dirty="0"/>
          </a:p>
        </p:txBody>
      </p:sp>
      <p:sp>
        <p:nvSpPr>
          <p:cNvPr id="5" name="TextBox 4">
            <a:extLst>
              <a:ext uri="{FF2B5EF4-FFF2-40B4-BE49-F238E27FC236}">
                <a16:creationId xmlns:a16="http://schemas.microsoft.com/office/drawing/2014/main" id="{64F7B07A-7F45-8B1C-F76C-C8ECC1C4E940}"/>
              </a:ext>
            </a:extLst>
          </p:cNvPr>
          <p:cNvSpPr txBox="1"/>
          <p:nvPr/>
        </p:nvSpPr>
        <p:spPr>
          <a:xfrm>
            <a:off x="4752975" y="274268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182259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People would like to win the lottery.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4677468-488B-C7AE-D6B4-31D9CC587B7B}"/>
              </a:ext>
            </a:extLst>
          </p:cNvPr>
          <p:cNvSpPr txBox="1">
            <a:spLocks/>
          </p:cNvSpPr>
          <p:nvPr/>
        </p:nvSpPr>
        <p:spPr>
          <a:xfrm>
            <a:off x="3869872" y="2726872"/>
            <a:ext cx="22261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263932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1033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all of; entire</a:t>
            </a:r>
            <a:endParaRPr lang="en-GB" i="1" dirty="0"/>
          </a:p>
        </p:txBody>
      </p:sp>
      <p:pic>
        <p:nvPicPr>
          <p:cNvPr id="14338" name="Picture 2" descr="Free Whole Apple Cliparts, Download Free Whole Apple Cliparts png images,  Free ClipArts on Clipart Library">
            <a:extLst>
              <a:ext uri="{FF2B5EF4-FFF2-40B4-BE49-F238E27FC236}">
                <a16:creationId xmlns:a16="http://schemas.microsoft.com/office/drawing/2014/main" id="{0A36AC54-5FCA-706C-E4ED-BCC79CBD85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456" y="266020"/>
            <a:ext cx="2009775" cy="22764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C6837C4-BD79-8775-DDD4-4B303F9100D3}"/>
              </a:ext>
            </a:extLst>
          </p:cNvPr>
          <p:cNvSpPr txBox="1"/>
          <p:nvPr/>
        </p:nvSpPr>
        <p:spPr>
          <a:xfrm>
            <a:off x="4829175" y="38859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whole</a:t>
            </a:r>
            <a:endParaRPr lang="en-GB" dirty="0"/>
          </a:p>
        </p:txBody>
      </p:sp>
      <p:sp>
        <p:nvSpPr>
          <p:cNvPr id="8" name="TextBox 7">
            <a:extLst>
              <a:ext uri="{FF2B5EF4-FFF2-40B4-BE49-F238E27FC236}">
                <a16:creationId xmlns:a16="http://schemas.microsoft.com/office/drawing/2014/main" id="{C055E469-86E1-6F91-9E3A-8A840951381C}"/>
              </a:ext>
            </a:extLst>
          </p:cNvPr>
          <p:cNvSpPr txBox="1"/>
          <p:nvPr/>
        </p:nvSpPr>
        <p:spPr>
          <a:xfrm>
            <a:off x="3718832" y="295642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374983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A whole apple was cut up to share. </a:t>
            </a:r>
            <a:br>
              <a:rPr lang="en-GB" dirty="0"/>
            </a:br>
            <a:endParaRPr lang="en-GB" i="1" dirty="0"/>
          </a:p>
        </p:txBody>
      </p:sp>
      <p:sp>
        <p:nvSpPr>
          <p:cNvPr id="3" name="Title 1">
            <a:extLst>
              <a:ext uri="{FF2B5EF4-FFF2-40B4-BE49-F238E27FC236}">
                <a16:creationId xmlns:a16="http://schemas.microsoft.com/office/drawing/2014/main" id="{013023D7-FF09-1798-B750-6573FC2017BF}"/>
              </a:ext>
            </a:extLst>
          </p:cNvPr>
          <p:cNvSpPr txBox="1">
            <a:spLocks/>
          </p:cNvSpPr>
          <p:nvPr/>
        </p:nvSpPr>
        <p:spPr>
          <a:xfrm>
            <a:off x="2220686" y="2111329"/>
            <a:ext cx="22261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168281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a:t>
            </a:r>
          </a:p>
        </p:txBody>
      </p:sp>
    </p:spTree>
    <p:extLst>
      <p:ext uri="{BB962C8B-B14F-4D97-AF65-F5344CB8AC3E}">
        <p14:creationId xmlns:p14="http://schemas.microsoft.com/office/powerpoint/2010/main" val="24335001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Philippines are a group of islands in the Pacific Ocean.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whole</a:t>
            </a:r>
            <a:r>
              <a:rPr lang="en-GB" sz="4000" dirty="0">
                <a:solidFill>
                  <a:srgbClr val="000000"/>
                </a:solidFill>
                <a:effectLst/>
                <a:latin typeface="Twinkl Cursive Looped" panose="02000000000000000000" pitchFamily="2" charset="0"/>
                <a:ea typeface="Times New Roman" panose="02020603050405020304" pitchFamily="18" charset="0"/>
              </a:rPr>
              <a:t> group experience some of the worst typhoons in the world.  Global warming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could</a:t>
            </a:r>
            <a:r>
              <a:rPr lang="en-GB" sz="4000" dirty="0">
                <a:solidFill>
                  <a:srgbClr val="000000"/>
                </a:solidFill>
                <a:effectLst/>
                <a:latin typeface="Twinkl Cursive Looped" panose="02000000000000000000" pitchFamily="2" charset="0"/>
                <a:ea typeface="Times New Roman" panose="02020603050405020304" pitchFamily="18" charset="0"/>
              </a:rPr>
              <a:t> be making these typhoons worse.  They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can’t</a:t>
            </a:r>
            <a:r>
              <a:rPr lang="en-GB" sz="4000" dirty="0">
                <a:solidFill>
                  <a:srgbClr val="000000"/>
                </a:solidFill>
                <a:effectLst/>
                <a:latin typeface="Twinkl Cursive Looped" panose="02000000000000000000" pitchFamily="2" charset="0"/>
                <a:ea typeface="Times New Roman" panose="02020603050405020304" pitchFamily="18" charset="0"/>
              </a:rPr>
              <a:t> be avoided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shouldn’t</a:t>
            </a:r>
            <a:r>
              <a:rPr lang="en-GB" sz="4000" dirty="0">
                <a:solidFill>
                  <a:srgbClr val="000000"/>
                </a:solidFill>
                <a:effectLst/>
                <a:latin typeface="Twinkl Cursive Looped" panose="02000000000000000000" pitchFamily="2" charset="0"/>
                <a:ea typeface="Times New Roman" panose="02020603050405020304" pitchFamily="18" charset="0"/>
              </a:rPr>
              <a:t> be underestimated.  Villages can be lost under mudslides and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school’s</a:t>
            </a:r>
            <a:r>
              <a:rPr lang="en-GB" sz="4000" dirty="0">
                <a:solidFill>
                  <a:srgbClr val="000000"/>
                </a:solidFill>
                <a:effectLst/>
                <a:latin typeface="Twinkl Cursive Looped" panose="02000000000000000000" pitchFamily="2" charset="0"/>
                <a:ea typeface="Times New Roman" panose="02020603050405020304" pitchFamily="18" charset="0"/>
              </a:rPr>
              <a:t> building can be buried in just minutes.</a:t>
            </a:r>
          </a:p>
        </p:txBody>
      </p:sp>
    </p:spTree>
    <p:extLst>
      <p:ext uri="{BB962C8B-B14F-4D97-AF65-F5344CB8AC3E}">
        <p14:creationId xmlns:p14="http://schemas.microsoft.com/office/powerpoint/2010/main" val="22336495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whole group experience some of the worst typhoons in the world.</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5 -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A71E334-3492-8F15-A27C-4847C1D17EFC}"/>
              </a:ext>
            </a:extLst>
          </p:cNvPr>
          <p:cNvPicPr>
            <a:picLocks noChangeAspect="1"/>
          </p:cNvPicPr>
          <p:nvPr/>
        </p:nvPicPr>
        <p:blipFill rotWithShape="1">
          <a:blip r:embed="rId2"/>
          <a:srcRect l="15536" t="14507" r="14955" b="20462"/>
          <a:stretch/>
        </p:blipFill>
        <p:spPr>
          <a:xfrm>
            <a:off x="212271" y="334091"/>
            <a:ext cx="11767457" cy="6189818"/>
          </a:xfrm>
          <a:prstGeom prst="rect">
            <a:avLst/>
          </a:prstGeom>
        </p:spPr>
      </p:pic>
    </p:spTree>
    <p:extLst>
      <p:ext uri="{BB962C8B-B14F-4D97-AF65-F5344CB8AC3E}">
        <p14:creationId xmlns:p14="http://schemas.microsoft.com/office/powerpoint/2010/main" val="16852488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9254772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1827439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34068"/>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shows possibility</a:t>
            </a:r>
          </a:p>
        </p:txBody>
      </p:sp>
      <p:pic>
        <p:nvPicPr>
          <p:cNvPr id="2050" name="Picture 2" descr="Should/Shouldn't - Lessons - Blendspace">
            <a:extLst>
              <a:ext uri="{FF2B5EF4-FFF2-40B4-BE49-F238E27FC236}">
                <a16:creationId xmlns:a16="http://schemas.microsoft.com/office/drawing/2014/main" id="{4A6B1222-B3C6-02E6-AB9C-3C7B6C35C5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950" y="502784"/>
            <a:ext cx="2114550" cy="21621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B5A776E-50CD-FFB5-8D3B-BBCD02C35171}"/>
              </a:ext>
            </a:extLst>
          </p:cNvPr>
          <p:cNvSpPr txBox="1"/>
          <p:nvPr/>
        </p:nvSpPr>
        <p:spPr>
          <a:xfrm>
            <a:off x="4551590" y="56820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should</a:t>
            </a:r>
            <a:endParaRPr lang="en-GB" dirty="0"/>
          </a:p>
        </p:txBody>
      </p:sp>
      <p:sp>
        <p:nvSpPr>
          <p:cNvPr id="6" name="TextBox 5">
            <a:extLst>
              <a:ext uri="{FF2B5EF4-FFF2-40B4-BE49-F238E27FC236}">
                <a16:creationId xmlns:a16="http://schemas.microsoft.com/office/drawing/2014/main" id="{9E5D6AAA-6D39-3B8E-9185-AF5033706F20}"/>
              </a:ext>
            </a:extLst>
          </p:cNvPr>
          <p:cNvSpPr txBox="1"/>
          <p:nvPr/>
        </p:nvSpPr>
        <p:spPr>
          <a:xfrm>
            <a:off x="3914776" y="29211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 </a:t>
            </a:r>
            <a:endParaRPr lang="en-GB" dirty="0"/>
          </a:p>
        </p:txBody>
      </p:sp>
    </p:spTree>
    <p:extLst>
      <p:ext uri="{BB962C8B-B14F-4D97-AF65-F5344CB8AC3E}">
        <p14:creationId xmlns:p14="http://schemas.microsoft.com/office/powerpoint/2010/main" val="59472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should clean their teeth.</a:t>
            </a:r>
          </a:p>
        </p:txBody>
      </p:sp>
      <p:sp>
        <p:nvSpPr>
          <p:cNvPr id="3" name="Title 1">
            <a:extLst>
              <a:ext uri="{FF2B5EF4-FFF2-40B4-BE49-F238E27FC236}">
                <a16:creationId xmlns:a16="http://schemas.microsoft.com/office/drawing/2014/main" id="{033645AA-1632-0BAC-F93F-526F5D69A8CD}"/>
              </a:ext>
            </a:extLst>
          </p:cNvPr>
          <p:cNvSpPr txBox="1">
            <a:spLocks/>
          </p:cNvSpPr>
          <p:nvPr/>
        </p:nvSpPr>
        <p:spPr>
          <a:xfrm>
            <a:off x="3608613" y="3592979"/>
            <a:ext cx="2106387"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289042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0197069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2688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shows possibility</a:t>
            </a:r>
          </a:p>
        </p:txBody>
      </p:sp>
      <p:pic>
        <p:nvPicPr>
          <p:cNvPr id="3074" name="Picture 2" descr="I would if I could | a song for intermediate English">
            <a:extLst>
              <a:ext uri="{FF2B5EF4-FFF2-40B4-BE49-F238E27FC236}">
                <a16:creationId xmlns:a16="http://schemas.microsoft.com/office/drawing/2014/main" id="{37159B40-2D22-C09E-B77A-6D657459BA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090" y="157163"/>
            <a:ext cx="2076450" cy="22002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D583064-0B5C-1C76-B253-B7A6DD6F8911}"/>
              </a:ext>
            </a:extLst>
          </p:cNvPr>
          <p:cNvSpPr txBox="1"/>
          <p:nvPr/>
        </p:nvSpPr>
        <p:spPr>
          <a:xfrm>
            <a:off x="4682219" y="7494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could</a:t>
            </a:r>
            <a:endParaRPr lang="en-GB" dirty="0"/>
          </a:p>
        </p:txBody>
      </p:sp>
      <p:sp>
        <p:nvSpPr>
          <p:cNvPr id="6" name="TextBox 5">
            <a:extLst>
              <a:ext uri="{FF2B5EF4-FFF2-40B4-BE49-F238E27FC236}">
                <a16:creationId xmlns:a16="http://schemas.microsoft.com/office/drawing/2014/main" id="{9E6CBAC9-851C-DE75-16C1-0701307D01BB}"/>
              </a:ext>
            </a:extLst>
          </p:cNvPr>
          <p:cNvSpPr txBox="1"/>
          <p:nvPr/>
        </p:nvSpPr>
        <p:spPr>
          <a:xfrm>
            <a:off x="3931104" y="276601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61057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could go swimming if it is hot enough. </a:t>
            </a:r>
          </a:p>
        </p:txBody>
      </p:sp>
      <p:sp>
        <p:nvSpPr>
          <p:cNvPr id="3" name="Title 1">
            <a:extLst>
              <a:ext uri="{FF2B5EF4-FFF2-40B4-BE49-F238E27FC236}">
                <a16:creationId xmlns:a16="http://schemas.microsoft.com/office/drawing/2014/main" id="{0ACCCF8A-792A-7197-2074-3129A0107ACB}"/>
              </a:ext>
            </a:extLst>
          </p:cNvPr>
          <p:cNvSpPr txBox="1">
            <a:spLocks/>
          </p:cNvSpPr>
          <p:nvPr/>
        </p:nvSpPr>
        <p:spPr>
          <a:xfrm>
            <a:off x="2155371" y="2852154"/>
            <a:ext cx="1779815"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200" dirty="0">
                <a:latin typeface="Twinkl Cursive Looped" panose="02000000000000000000" pitchFamily="2" charset="0"/>
              </a:rPr>
              <a:t>______</a:t>
            </a:r>
            <a:endParaRPr lang="en-GB" sz="3200" i="1" dirty="0"/>
          </a:p>
        </p:txBody>
      </p:sp>
    </p:spTree>
    <p:extLst>
      <p:ext uri="{BB962C8B-B14F-4D97-AF65-F5344CB8AC3E}">
        <p14:creationId xmlns:p14="http://schemas.microsoft.com/office/powerpoint/2010/main" val="548819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remember this spelling rule?</a:t>
            </a:r>
            <a:br>
              <a:rPr lang="en-GB" dirty="0">
                <a:latin typeface="Twinkl Cursive Looped" panose="02000000000000000000" pitchFamily="2" charset="0"/>
              </a:rPr>
            </a:br>
            <a:r>
              <a:rPr lang="en-GB" dirty="0">
                <a:latin typeface="Twinkl Cursive Looped" panose="02000000000000000000" pitchFamily="2" charset="0"/>
              </a:rPr>
              <a:t>Words ending in -</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7058730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4634275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980215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This is the most common</a:t>
            </a:r>
            <a:br>
              <a:rPr lang="en-GB" dirty="0">
                <a:latin typeface="Twinkl Cursive Looped" panose="02000000000000000000" pitchFamily="2" charset="0"/>
              </a:rPr>
            </a:br>
            <a:r>
              <a:rPr lang="en-GB" dirty="0">
                <a:latin typeface="Twinkl Cursive Looped" panose="02000000000000000000" pitchFamily="2" charset="0"/>
              </a:rPr>
              <a:t>spelling for this sound at the end of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492201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nation</a:t>
            </a:r>
          </a:p>
        </p:txBody>
      </p:sp>
      <p:sp>
        <p:nvSpPr>
          <p:cNvPr id="3" name="Rectangle 2">
            <a:extLst>
              <a:ext uri="{FF2B5EF4-FFF2-40B4-BE49-F238E27FC236}">
                <a16:creationId xmlns:a16="http://schemas.microsoft.com/office/drawing/2014/main" id="{13BB5EC0-7A96-4D29-A835-6FAE896C31A4}"/>
              </a:ext>
            </a:extLst>
          </p:cNvPr>
          <p:cNvSpPr/>
          <p:nvPr/>
        </p:nvSpPr>
        <p:spPr>
          <a:xfrm>
            <a:off x="6237514" y="3543300"/>
            <a:ext cx="1420586"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2226" name="Picture 2" descr="Clipart Panda - Free Clipart Images">
            <a:extLst>
              <a:ext uri="{FF2B5EF4-FFF2-40B4-BE49-F238E27FC236}">
                <a16:creationId xmlns:a16="http://schemas.microsoft.com/office/drawing/2014/main" id="{BFDF1B16-A1E4-6B5C-39EC-8D40BE2C6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820" y="770845"/>
            <a:ext cx="265747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6263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22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section</a:t>
            </a:r>
          </a:p>
        </p:txBody>
      </p:sp>
      <p:sp>
        <p:nvSpPr>
          <p:cNvPr id="3" name="Rectangle 2">
            <a:extLst>
              <a:ext uri="{FF2B5EF4-FFF2-40B4-BE49-F238E27FC236}">
                <a16:creationId xmlns:a16="http://schemas.microsoft.com/office/drawing/2014/main" id="{0366E0B6-702E-4814-82C6-08CA2D13F3C9}"/>
              </a:ext>
            </a:extLst>
          </p:cNvPr>
          <p:cNvSpPr/>
          <p:nvPr/>
        </p:nvSpPr>
        <p:spPr>
          <a:xfrm>
            <a:off x="5943600" y="3755571"/>
            <a:ext cx="1436914" cy="8069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02" name="Picture 2" descr="Free Section Cliparts, Download Free Section Cliparts png images, Free  ClipArts on Clipart Library">
            <a:extLst>
              <a:ext uri="{FF2B5EF4-FFF2-40B4-BE49-F238E27FC236}">
                <a16:creationId xmlns:a16="http://schemas.microsoft.com/office/drawing/2014/main" id="{3571ADC4-F739-A740-5081-2DFC1EE90B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642" y="494621"/>
            <a:ext cx="2966358" cy="21461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885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addition </a:t>
            </a:r>
          </a:p>
        </p:txBody>
      </p:sp>
      <p:sp>
        <p:nvSpPr>
          <p:cNvPr id="3" name="Rectangle 2">
            <a:extLst>
              <a:ext uri="{FF2B5EF4-FFF2-40B4-BE49-F238E27FC236}">
                <a16:creationId xmlns:a16="http://schemas.microsoft.com/office/drawing/2014/main" id="{4BCBA2DA-E95C-434C-BE81-320E182AE5EF}"/>
              </a:ext>
            </a:extLst>
          </p:cNvPr>
          <p:cNvSpPr/>
          <p:nvPr/>
        </p:nvSpPr>
        <p:spPr>
          <a:xfrm>
            <a:off x="6237515" y="3673929"/>
            <a:ext cx="1518556" cy="74235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0178" name="Picture 2" descr="addition clipart - Clip Art Library">
            <a:extLst>
              <a:ext uri="{FF2B5EF4-FFF2-40B4-BE49-F238E27FC236}">
                <a16:creationId xmlns:a16="http://schemas.microsoft.com/office/drawing/2014/main" id="{E41C74E4-C71C-ECD1-C94B-394DC4E4C1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734785"/>
            <a:ext cx="284797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4920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34068"/>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shows possibility</a:t>
            </a:r>
          </a:p>
        </p:txBody>
      </p:sp>
      <p:pic>
        <p:nvPicPr>
          <p:cNvPr id="2050" name="Picture 2" descr="Should/Shouldn't - Lessons - Blendspace">
            <a:extLst>
              <a:ext uri="{FF2B5EF4-FFF2-40B4-BE49-F238E27FC236}">
                <a16:creationId xmlns:a16="http://schemas.microsoft.com/office/drawing/2014/main" id="{4A6B1222-B3C6-02E6-AB9C-3C7B6C35C5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950" y="502784"/>
            <a:ext cx="2114550" cy="21621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B5A776E-50CD-FFB5-8D3B-BBCD02C35171}"/>
              </a:ext>
            </a:extLst>
          </p:cNvPr>
          <p:cNvSpPr txBox="1"/>
          <p:nvPr/>
        </p:nvSpPr>
        <p:spPr>
          <a:xfrm>
            <a:off x="4551590" y="56820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should</a:t>
            </a:r>
            <a:endParaRPr lang="en-GB" dirty="0"/>
          </a:p>
        </p:txBody>
      </p:sp>
      <p:sp>
        <p:nvSpPr>
          <p:cNvPr id="6" name="TextBox 5">
            <a:extLst>
              <a:ext uri="{FF2B5EF4-FFF2-40B4-BE49-F238E27FC236}">
                <a16:creationId xmlns:a16="http://schemas.microsoft.com/office/drawing/2014/main" id="{9E5D6AAA-6D39-3B8E-9185-AF5033706F20}"/>
              </a:ext>
            </a:extLst>
          </p:cNvPr>
          <p:cNvSpPr txBox="1"/>
          <p:nvPr/>
        </p:nvSpPr>
        <p:spPr>
          <a:xfrm>
            <a:off x="3914776" y="29211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 </a:t>
            </a:r>
            <a:endParaRPr lang="en-GB" dirty="0"/>
          </a:p>
        </p:txBody>
      </p:sp>
    </p:spTree>
    <p:extLst>
      <p:ext uri="{BB962C8B-B14F-4D97-AF65-F5344CB8AC3E}">
        <p14:creationId xmlns:p14="http://schemas.microsoft.com/office/powerpoint/2010/main" val="161713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6908122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Apostrophe - contraction</a:t>
            </a:r>
          </a:p>
        </p:txBody>
      </p:sp>
    </p:spTree>
    <p:extLst>
      <p:ext uri="{BB962C8B-B14F-4D97-AF65-F5344CB8AC3E}">
        <p14:creationId xmlns:p14="http://schemas.microsoft.com/office/powerpoint/2010/main" val="7415472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highlight>
                  <a:srgbClr val="FFFF00"/>
                </a:highlight>
                <a:latin typeface="Twinkl Cursive Looped" panose="02000000000000000000" pitchFamily="2" charset="0"/>
              </a:rPr>
              <a:t>_____’____ </a:t>
            </a:r>
            <a:br>
              <a:rPr lang="en-GB" dirty="0">
                <a:highlight>
                  <a:srgbClr val="FFFF00"/>
                </a:highlight>
                <a:latin typeface="Twinkl Cursive Looped" panose="02000000000000000000" pitchFamily="2" charset="0"/>
              </a:rPr>
            </a:br>
            <a:r>
              <a:rPr lang="en-GB" dirty="0">
                <a:highlight>
                  <a:srgbClr val="FFFF00"/>
                </a:highlight>
                <a:latin typeface="Twinkl Cursive Looped" panose="02000000000000000000" pitchFamily="2" charset="0"/>
              </a:rPr>
              <a:t>apostrophe</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35636660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974439"/>
            <a:ext cx="10515600" cy="1481650"/>
          </a:xfrm>
        </p:spPr>
        <p:txBody>
          <a:bodyPr>
            <a:normAutofit fontScale="90000"/>
          </a:bodyPr>
          <a:lstStyle/>
          <a:p>
            <a:pPr algn="ctr"/>
            <a:r>
              <a:rPr lang="en-GB" u="sng" dirty="0">
                <a:latin typeface="Twinkl Cursive Looped" panose="02000000000000000000" pitchFamily="2" charset="0"/>
              </a:rPr>
              <a:t>Apostrophe</a:t>
            </a:r>
            <a:br>
              <a:rPr lang="en-GB" dirty="0">
                <a:latin typeface="Twinkl Cursive Looped" panose="02000000000000000000" pitchFamily="2" charset="0"/>
              </a:rPr>
            </a:br>
            <a:r>
              <a:rPr lang="en-GB" dirty="0">
                <a:latin typeface="Twinkl Cursive Looped" panose="02000000000000000000" pitchFamily="2" charset="0"/>
              </a:rPr>
              <a:t>a punctuation mark (')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294245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64297"/>
            <a:ext cx="10515600" cy="1481650"/>
          </a:xfrm>
        </p:spPr>
        <p:txBody>
          <a:bodyPr>
            <a:normAutofit fontScale="90000"/>
          </a:bodyPr>
          <a:lstStyle/>
          <a:p>
            <a:pPr algn="ctr"/>
            <a:r>
              <a:rPr lang="en-GB" u="sng" dirty="0">
                <a:latin typeface="Twinkl Cursive Looped" panose="02000000000000000000" pitchFamily="2" charset="0"/>
              </a:rPr>
              <a:t>Contraction</a:t>
            </a:r>
            <a:br>
              <a:rPr lang="en-GB" dirty="0">
                <a:latin typeface="Twinkl Cursive Looped" panose="02000000000000000000" pitchFamily="2" charset="0"/>
              </a:rPr>
            </a:br>
            <a:r>
              <a:rPr lang="en-GB" dirty="0">
                <a:latin typeface="Twinkl Cursive Looped" panose="02000000000000000000" pitchFamily="2" charset="0"/>
              </a:rPr>
              <a:t>becoming smaller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510225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01485" y="5115093"/>
            <a:ext cx="10515600" cy="1481650"/>
          </a:xfrm>
        </p:spPr>
        <p:txBody>
          <a:bodyPr>
            <a:normAutofit fontScale="90000"/>
          </a:bodyPr>
          <a:lstStyle/>
          <a:p>
            <a:pPr algn="ctr"/>
            <a:r>
              <a:rPr lang="en-GB" u="sng" dirty="0">
                <a:latin typeface="Twinkl Cursive Looped" panose="02000000000000000000" pitchFamily="2" charset="0"/>
              </a:rPr>
              <a:t>Contraction</a:t>
            </a:r>
            <a:br>
              <a:rPr lang="en-GB" dirty="0">
                <a:latin typeface="Twinkl Cursive Looped" panose="02000000000000000000" pitchFamily="2" charset="0"/>
              </a:rPr>
            </a:br>
            <a:r>
              <a:rPr lang="en-GB" dirty="0">
                <a:latin typeface="Twinkl Cursive Looped" panose="02000000000000000000" pitchFamily="2" charset="0"/>
              </a:rPr>
              <a:t>becoming smaller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Joining two words together with an apostrophe to show the missing letters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78DBDA9-5D4B-B5A8-E8AA-5D22AD0AC2F2}"/>
              </a:ext>
            </a:extLst>
          </p:cNvPr>
          <p:cNvSpPr txBox="1">
            <a:spLocks/>
          </p:cNvSpPr>
          <p:nvPr/>
        </p:nvSpPr>
        <p:spPr>
          <a:xfrm>
            <a:off x="838200" y="465700"/>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u="sng">
                <a:latin typeface="Twinkl Cursive Looped" panose="02000000000000000000" pitchFamily="2" charset="0"/>
              </a:rPr>
              <a:t>Apostrophe</a:t>
            </a:r>
            <a:br>
              <a:rPr lang="en-GB">
                <a:latin typeface="Twinkl Cursive Looped" panose="02000000000000000000" pitchFamily="2" charset="0"/>
              </a:rPr>
            </a:br>
            <a:r>
              <a:rPr lang="en-GB">
                <a:latin typeface="Twinkl Cursive Looped" panose="02000000000000000000" pitchFamily="2" charset="0"/>
              </a:rPr>
              <a:t>a punctuation mark (')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113138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couldn’t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841671"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6266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wouldn’t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7021285"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5936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shouldn’t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7135585"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9083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6574" y="4831107"/>
            <a:ext cx="1111885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could not</a:t>
            </a:r>
            <a:endParaRPr lang="en-GB" i="1" dirty="0">
              <a:latin typeface="Twinkl Cursive Looped" panose="02000000000000000000" pitchFamily="2" charset="0"/>
            </a:endParaRPr>
          </a:p>
        </p:txBody>
      </p:sp>
      <p:pic>
        <p:nvPicPr>
          <p:cNvPr id="58370" name="Picture 2" descr="couldn t clipart - Clip Art Library">
            <a:extLst>
              <a:ext uri="{FF2B5EF4-FFF2-40B4-BE49-F238E27FC236}">
                <a16:creationId xmlns:a16="http://schemas.microsoft.com/office/drawing/2014/main" id="{3E7DB32E-9841-2A1B-DE35-2263B188CB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6" y="32204"/>
            <a:ext cx="2133600"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CD145FD-90B8-0C7A-A30E-A1848CB91FE2}"/>
              </a:ext>
            </a:extLst>
          </p:cNvPr>
          <p:cNvSpPr txBox="1"/>
          <p:nvPr/>
        </p:nvSpPr>
        <p:spPr>
          <a:xfrm>
            <a:off x="4731204" y="84744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couldn’t</a:t>
            </a:r>
            <a:endParaRPr lang="en-GB" dirty="0"/>
          </a:p>
        </p:txBody>
      </p:sp>
      <p:sp>
        <p:nvSpPr>
          <p:cNvPr id="6" name="TextBox 5">
            <a:extLst>
              <a:ext uri="{FF2B5EF4-FFF2-40B4-BE49-F238E27FC236}">
                <a16:creationId xmlns:a16="http://schemas.microsoft.com/office/drawing/2014/main" id="{66DA2656-669E-7BD3-19D8-29EE8C073339}"/>
              </a:ext>
            </a:extLst>
          </p:cNvPr>
          <p:cNvSpPr txBox="1"/>
          <p:nvPr/>
        </p:nvSpPr>
        <p:spPr>
          <a:xfrm>
            <a:off x="187778" y="2175329"/>
            <a:ext cx="11816443"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could + not -&gt;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couldn</a:t>
            </a:r>
            <a:r>
              <a:rPr kumimoji="0" lang="en-GB" sz="6000" b="0" i="0" u="none" strike="noStrike" kern="1200" cap="none" spc="0" normalizeH="0" baseline="0" noProof="0" dirty="0" err="1">
                <a:ln>
                  <a:noFill/>
                </a:ln>
                <a:solidFill>
                  <a:prstClr val="black"/>
                </a:solidFill>
                <a:effectLst/>
                <a:highlight>
                  <a:srgbClr val="FFFF00"/>
                </a:highlight>
                <a:uLnTx/>
                <a:uFillTx/>
                <a:latin typeface="Twinkl Cursive Looped" panose="02000000000000000000" pitchFamily="2" charset="0"/>
                <a:ea typeface="+mj-ea"/>
                <a:cs typeface="+mj-cs"/>
              </a:rPr>
              <a:t>o</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couldn</a:t>
            </a:r>
            <a:r>
              <a:rPr kumimoji="0" lang="en-GB" sz="60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a:t>
            </a:r>
            <a:endParaRPr lang="en-GB" dirty="0"/>
          </a:p>
        </p:txBody>
      </p:sp>
      <p:sp>
        <p:nvSpPr>
          <p:cNvPr id="8" name="TextBox 7">
            <a:extLst>
              <a:ext uri="{FF2B5EF4-FFF2-40B4-BE49-F238E27FC236}">
                <a16:creationId xmlns:a16="http://schemas.microsoft.com/office/drawing/2014/main" id="{9EB20C32-3835-A67C-F401-3765F8B80FD4}"/>
              </a:ext>
            </a:extLst>
          </p:cNvPr>
          <p:cNvSpPr txBox="1"/>
          <p:nvPr/>
        </p:nvSpPr>
        <p:spPr>
          <a:xfrm>
            <a:off x="4114801" y="3503218"/>
            <a:ext cx="6204856"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4047072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3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should clean their teeth.</a:t>
            </a:r>
          </a:p>
        </p:txBody>
      </p:sp>
      <p:sp>
        <p:nvSpPr>
          <p:cNvPr id="3" name="Title 1">
            <a:extLst>
              <a:ext uri="{FF2B5EF4-FFF2-40B4-BE49-F238E27FC236}">
                <a16:creationId xmlns:a16="http://schemas.microsoft.com/office/drawing/2014/main" id="{033645AA-1632-0BAC-F93F-526F5D69A8CD}"/>
              </a:ext>
            </a:extLst>
          </p:cNvPr>
          <p:cNvSpPr txBox="1">
            <a:spLocks/>
          </p:cNvSpPr>
          <p:nvPr/>
        </p:nvSpPr>
        <p:spPr>
          <a:xfrm>
            <a:off x="3608613" y="3592979"/>
            <a:ext cx="2106387"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5391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5" y="4697353"/>
            <a:ext cx="11560629"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would not</a:t>
            </a:r>
            <a:endParaRPr lang="en-GB" i="1" dirty="0">
              <a:latin typeface="Twinkl Cursive Looped" panose="02000000000000000000" pitchFamily="2" charset="0"/>
            </a:endParaRPr>
          </a:p>
        </p:txBody>
      </p:sp>
      <p:pic>
        <p:nvPicPr>
          <p:cNvPr id="59394" name="Picture 2" descr="Teacher Gifts - Episode #4 — STARMAKER'S ATTIC">
            <a:extLst>
              <a:ext uri="{FF2B5EF4-FFF2-40B4-BE49-F238E27FC236}">
                <a16:creationId xmlns:a16="http://schemas.microsoft.com/office/drawing/2014/main" id="{B0EAE0FA-CA9D-1247-4516-448AFE11E9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685" y="22165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7079081-5F07-4E13-FE93-3667B15DB762}"/>
              </a:ext>
            </a:extLst>
          </p:cNvPr>
          <p:cNvSpPr txBox="1"/>
          <p:nvPr/>
        </p:nvSpPr>
        <p:spPr>
          <a:xfrm>
            <a:off x="4420961" y="56129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wouldn’t</a:t>
            </a:r>
            <a:endParaRPr lang="en-GB" dirty="0"/>
          </a:p>
        </p:txBody>
      </p:sp>
      <p:sp>
        <p:nvSpPr>
          <p:cNvPr id="6" name="TextBox 5">
            <a:extLst>
              <a:ext uri="{FF2B5EF4-FFF2-40B4-BE49-F238E27FC236}">
                <a16:creationId xmlns:a16="http://schemas.microsoft.com/office/drawing/2014/main" id="{CBA1EDB4-15BB-66C2-A96B-A36E37CD0B8C}"/>
              </a:ext>
            </a:extLst>
          </p:cNvPr>
          <p:cNvSpPr txBox="1"/>
          <p:nvPr/>
        </p:nvSpPr>
        <p:spPr>
          <a:xfrm>
            <a:off x="114300" y="2364780"/>
            <a:ext cx="1207770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would + not -&gt;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wouldn</a:t>
            </a:r>
            <a:r>
              <a:rPr kumimoji="0" lang="en-GB" sz="5400" b="0" i="0" u="none" strike="noStrike" kern="1200" cap="none" spc="0" normalizeH="0" baseline="0" noProof="0" dirty="0" err="1">
                <a:ln>
                  <a:noFill/>
                </a:ln>
                <a:solidFill>
                  <a:prstClr val="black"/>
                </a:solidFill>
                <a:effectLst/>
                <a:highlight>
                  <a:srgbClr val="FFFF00"/>
                </a:highlight>
                <a:uLnTx/>
                <a:uFillTx/>
                <a:latin typeface="Twinkl Cursive Looped" panose="02000000000000000000" pitchFamily="2" charset="0"/>
                <a:ea typeface="+mj-ea"/>
                <a:cs typeface="+mj-cs"/>
              </a:rPr>
              <a:t>o</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wouldn</a:t>
            </a:r>
            <a:r>
              <a:rPr kumimoji="0" lang="en-GB" sz="54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a:t>
            </a:r>
            <a:endParaRPr lang="en-GB" sz="1600" dirty="0"/>
          </a:p>
        </p:txBody>
      </p:sp>
      <p:sp>
        <p:nvSpPr>
          <p:cNvPr id="8" name="TextBox 7">
            <a:extLst>
              <a:ext uri="{FF2B5EF4-FFF2-40B4-BE49-F238E27FC236}">
                <a16:creationId xmlns:a16="http://schemas.microsoft.com/office/drawing/2014/main" id="{4AAE7705-EA71-E70F-85EF-20BA70CA1D60}"/>
              </a:ext>
            </a:extLst>
          </p:cNvPr>
          <p:cNvSpPr txBox="1"/>
          <p:nvPr/>
        </p:nvSpPr>
        <p:spPr>
          <a:xfrm>
            <a:off x="3412673" y="3720083"/>
            <a:ext cx="6204856"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444854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3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4893297"/>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should not</a:t>
            </a:r>
            <a:endParaRPr lang="en-GB" i="1" dirty="0">
              <a:latin typeface="Twinkl Cursive Looped" panose="02000000000000000000" pitchFamily="2" charset="0"/>
            </a:endParaRPr>
          </a:p>
        </p:txBody>
      </p:sp>
      <p:pic>
        <p:nvPicPr>
          <p:cNvPr id="47108" name="Picture 4" descr="What You Shouldn't Do On Social Media – Entangle Media">
            <a:extLst>
              <a:ext uri="{FF2B5EF4-FFF2-40B4-BE49-F238E27FC236}">
                <a16:creationId xmlns:a16="http://schemas.microsoft.com/office/drawing/2014/main" id="{AD08A064-C2FF-C9C2-812E-441DCDED7B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070" y="819150"/>
            <a:ext cx="2543175" cy="17907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EE18337-99B2-A13B-4C11-D0A30FA15B5C}"/>
              </a:ext>
            </a:extLst>
          </p:cNvPr>
          <p:cNvSpPr txBox="1"/>
          <p:nvPr/>
        </p:nvSpPr>
        <p:spPr>
          <a:xfrm>
            <a:off x="4371976" y="483053"/>
            <a:ext cx="6196692"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shouldn’t</a:t>
            </a:r>
            <a:endParaRPr lang="en-GB" dirty="0"/>
          </a:p>
        </p:txBody>
      </p:sp>
      <p:sp>
        <p:nvSpPr>
          <p:cNvPr id="6" name="TextBox 5">
            <a:extLst>
              <a:ext uri="{FF2B5EF4-FFF2-40B4-BE49-F238E27FC236}">
                <a16:creationId xmlns:a16="http://schemas.microsoft.com/office/drawing/2014/main" id="{ACEFC78A-E3DB-2FD6-0117-D4BA46E8FA85}"/>
              </a:ext>
            </a:extLst>
          </p:cNvPr>
          <p:cNvSpPr txBox="1"/>
          <p:nvPr/>
        </p:nvSpPr>
        <p:spPr>
          <a:xfrm>
            <a:off x="228600" y="2505670"/>
            <a:ext cx="1207770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should + not -&gt;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shouldn</a:t>
            </a:r>
            <a:r>
              <a:rPr kumimoji="0" lang="en-GB" sz="5400" b="0" i="0" u="none" strike="noStrike" kern="1200" cap="none" spc="0" normalizeH="0" baseline="0" noProof="0" dirty="0" err="1">
                <a:ln>
                  <a:noFill/>
                </a:ln>
                <a:solidFill>
                  <a:prstClr val="black"/>
                </a:solidFill>
                <a:effectLst/>
                <a:highlight>
                  <a:srgbClr val="FFFF00"/>
                </a:highlight>
                <a:uLnTx/>
                <a:uFillTx/>
                <a:latin typeface="Twinkl Cursive Looped" panose="02000000000000000000" pitchFamily="2" charset="0"/>
                <a:ea typeface="+mj-ea"/>
                <a:cs typeface="+mj-cs"/>
              </a:rPr>
              <a:t>o</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shouldn</a:t>
            </a:r>
            <a:r>
              <a:rPr kumimoji="0" lang="en-GB" sz="54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a:t>
            </a:r>
            <a:endParaRPr lang="en-GB" sz="1600" dirty="0"/>
          </a:p>
        </p:txBody>
      </p:sp>
      <p:sp>
        <p:nvSpPr>
          <p:cNvPr id="8" name="TextBox 7">
            <a:extLst>
              <a:ext uri="{FF2B5EF4-FFF2-40B4-BE49-F238E27FC236}">
                <a16:creationId xmlns:a16="http://schemas.microsoft.com/office/drawing/2014/main" id="{BCAB1075-31F6-9A3D-9E02-3541FA79D099}"/>
              </a:ext>
            </a:extLst>
          </p:cNvPr>
          <p:cNvSpPr txBox="1"/>
          <p:nvPr/>
        </p:nvSpPr>
        <p:spPr>
          <a:xfrm>
            <a:off x="3592286" y="3928122"/>
            <a:ext cx="6204856"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164674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1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couldn’t make the party.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88FBAB3-70F0-23FA-4E91-6120284C8ACC}"/>
              </a:ext>
            </a:extLst>
          </p:cNvPr>
          <p:cNvSpPr txBox="1">
            <a:spLocks/>
          </p:cNvSpPr>
          <p:nvPr/>
        </p:nvSpPr>
        <p:spPr>
          <a:xfrm>
            <a:off x="3249386" y="3592979"/>
            <a:ext cx="2579914"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________</a:t>
            </a:r>
            <a:endParaRPr lang="en-GB" sz="4800" i="1" dirty="0"/>
          </a:p>
        </p:txBody>
      </p:sp>
    </p:spTree>
    <p:extLst>
      <p:ext uri="{BB962C8B-B14F-4D97-AF65-F5344CB8AC3E}">
        <p14:creationId xmlns:p14="http://schemas.microsoft.com/office/powerpoint/2010/main" val="333624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wouldn’t want to leave anyone out.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18735F1-8818-6424-CC0C-B15D06AFD142}"/>
              </a:ext>
            </a:extLst>
          </p:cNvPr>
          <p:cNvSpPr txBox="1">
            <a:spLocks/>
          </p:cNvSpPr>
          <p:nvPr/>
        </p:nvSpPr>
        <p:spPr>
          <a:xfrm>
            <a:off x="3477986" y="2852154"/>
            <a:ext cx="2759528"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________</a:t>
            </a:r>
            <a:endParaRPr lang="en-GB" sz="4800" i="1" dirty="0"/>
          </a:p>
        </p:txBody>
      </p:sp>
    </p:spTree>
    <p:extLst>
      <p:ext uri="{BB962C8B-B14F-4D97-AF65-F5344CB8AC3E}">
        <p14:creationId xmlns:p14="http://schemas.microsoft.com/office/powerpoint/2010/main" val="2904074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shouldn’t worry about anything.</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742F785E-A753-8F9C-1DC4-E6B74DD69143}"/>
              </a:ext>
            </a:extLst>
          </p:cNvPr>
          <p:cNvSpPr txBox="1">
            <a:spLocks/>
          </p:cNvSpPr>
          <p:nvPr/>
        </p:nvSpPr>
        <p:spPr>
          <a:xfrm>
            <a:off x="3510643" y="2852154"/>
            <a:ext cx="2971800"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_________</a:t>
            </a:r>
            <a:endParaRPr lang="en-GB" sz="4800" i="1" dirty="0"/>
          </a:p>
        </p:txBody>
      </p:sp>
    </p:spTree>
    <p:extLst>
      <p:ext uri="{BB962C8B-B14F-4D97-AF65-F5344CB8AC3E}">
        <p14:creationId xmlns:p14="http://schemas.microsoft.com/office/powerpoint/2010/main" val="1655775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6151399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7853" y="510556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past of will, in various senses</a:t>
            </a:r>
            <a:endParaRPr lang="en-GB" i="1" dirty="0">
              <a:latin typeface="Twinkl Cursive Looped" panose="02000000000000000000" pitchFamily="2" charset="0"/>
            </a:endParaRPr>
          </a:p>
        </p:txBody>
      </p:sp>
      <p:pic>
        <p:nvPicPr>
          <p:cNvPr id="13314" name="Picture 2" descr="Sweet Dreams of Winning Lottery ❤ Cartoon « Cartoon A Day">
            <a:extLst>
              <a:ext uri="{FF2B5EF4-FFF2-40B4-BE49-F238E27FC236}">
                <a16:creationId xmlns:a16="http://schemas.microsoft.com/office/drawing/2014/main" id="{59A69DCE-CAAB-E5D4-2BEB-18F744FA49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754"/>
          <a:stretch/>
        </p:blipFill>
        <p:spPr bwMode="auto">
          <a:xfrm>
            <a:off x="681718" y="270781"/>
            <a:ext cx="3041196" cy="178661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1C1EEFA-F6D9-63AF-4330-5CDF3009C624}"/>
              </a:ext>
            </a:extLst>
          </p:cNvPr>
          <p:cNvSpPr txBox="1"/>
          <p:nvPr/>
        </p:nvSpPr>
        <p:spPr>
          <a:xfrm>
            <a:off x="4763861" y="37980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would</a:t>
            </a:r>
            <a:endParaRPr lang="en-GB" dirty="0"/>
          </a:p>
        </p:txBody>
      </p:sp>
      <p:sp>
        <p:nvSpPr>
          <p:cNvPr id="5" name="TextBox 4">
            <a:extLst>
              <a:ext uri="{FF2B5EF4-FFF2-40B4-BE49-F238E27FC236}">
                <a16:creationId xmlns:a16="http://schemas.microsoft.com/office/drawing/2014/main" id="{64F7B07A-7F45-8B1C-F76C-C8ECC1C4E940}"/>
              </a:ext>
            </a:extLst>
          </p:cNvPr>
          <p:cNvSpPr txBox="1"/>
          <p:nvPr/>
        </p:nvSpPr>
        <p:spPr>
          <a:xfrm>
            <a:off x="4752975" y="274268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784780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People would like to win the lottery.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4677468-488B-C7AE-D6B4-31D9CC587B7B}"/>
              </a:ext>
            </a:extLst>
          </p:cNvPr>
          <p:cNvSpPr txBox="1">
            <a:spLocks/>
          </p:cNvSpPr>
          <p:nvPr/>
        </p:nvSpPr>
        <p:spPr>
          <a:xfrm>
            <a:off x="3869872" y="2726872"/>
            <a:ext cx="22261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415504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1033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all of; entire</a:t>
            </a:r>
            <a:endParaRPr lang="en-GB" i="1" dirty="0"/>
          </a:p>
        </p:txBody>
      </p:sp>
      <p:pic>
        <p:nvPicPr>
          <p:cNvPr id="14338" name="Picture 2" descr="Free Whole Apple Cliparts, Download Free Whole Apple Cliparts png images,  Free ClipArts on Clipart Library">
            <a:extLst>
              <a:ext uri="{FF2B5EF4-FFF2-40B4-BE49-F238E27FC236}">
                <a16:creationId xmlns:a16="http://schemas.microsoft.com/office/drawing/2014/main" id="{0A36AC54-5FCA-706C-E4ED-BCC79CBD85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456" y="266020"/>
            <a:ext cx="2009775" cy="22764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C6837C4-BD79-8775-DDD4-4B303F9100D3}"/>
              </a:ext>
            </a:extLst>
          </p:cNvPr>
          <p:cNvSpPr txBox="1"/>
          <p:nvPr/>
        </p:nvSpPr>
        <p:spPr>
          <a:xfrm>
            <a:off x="4829175" y="38859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whole</a:t>
            </a:r>
            <a:endParaRPr lang="en-GB" dirty="0"/>
          </a:p>
        </p:txBody>
      </p:sp>
      <p:sp>
        <p:nvSpPr>
          <p:cNvPr id="8" name="TextBox 7">
            <a:extLst>
              <a:ext uri="{FF2B5EF4-FFF2-40B4-BE49-F238E27FC236}">
                <a16:creationId xmlns:a16="http://schemas.microsoft.com/office/drawing/2014/main" id="{C055E469-86E1-6F91-9E3A-8A840951381C}"/>
              </a:ext>
            </a:extLst>
          </p:cNvPr>
          <p:cNvSpPr txBox="1"/>
          <p:nvPr/>
        </p:nvSpPr>
        <p:spPr>
          <a:xfrm>
            <a:off x="3718832" y="295642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71166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A whole apple was cut up to share. </a:t>
            </a:r>
            <a:br>
              <a:rPr lang="en-GB" dirty="0"/>
            </a:br>
            <a:endParaRPr lang="en-GB" i="1" dirty="0"/>
          </a:p>
        </p:txBody>
      </p:sp>
      <p:sp>
        <p:nvSpPr>
          <p:cNvPr id="3" name="Title 1">
            <a:extLst>
              <a:ext uri="{FF2B5EF4-FFF2-40B4-BE49-F238E27FC236}">
                <a16:creationId xmlns:a16="http://schemas.microsoft.com/office/drawing/2014/main" id="{013023D7-FF09-1798-B750-6573FC2017BF}"/>
              </a:ext>
            </a:extLst>
          </p:cNvPr>
          <p:cNvSpPr txBox="1">
            <a:spLocks/>
          </p:cNvSpPr>
          <p:nvPr/>
        </p:nvSpPr>
        <p:spPr>
          <a:xfrm>
            <a:off x="2220686" y="2111329"/>
            <a:ext cx="22261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1426252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32001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205593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a:t>
            </a:r>
          </a:p>
        </p:txBody>
      </p:sp>
    </p:spTree>
    <p:extLst>
      <p:ext uri="{BB962C8B-B14F-4D97-AF65-F5344CB8AC3E}">
        <p14:creationId xmlns:p14="http://schemas.microsoft.com/office/powerpoint/2010/main" val="286313021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Philippines are a group of islands in the Pacific Ocean.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whole</a:t>
            </a:r>
            <a:r>
              <a:rPr lang="en-GB" sz="4000" dirty="0">
                <a:solidFill>
                  <a:srgbClr val="000000"/>
                </a:solidFill>
                <a:effectLst/>
                <a:latin typeface="Twinkl Cursive Looped" panose="02000000000000000000" pitchFamily="2" charset="0"/>
                <a:ea typeface="Times New Roman" panose="02020603050405020304" pitchFamily="18" charset="0"/>
              </a:rPr>
              <a:t> group experience some of the worst typhoons in the world.  Global warming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could</a:t>
            </a:r>
            <a:r>
              <a:rPr lang="en-GB" sz="4000" dirty="0">
                <a:solidFill>
                  <a:srgbClr val="000000"/>
                </a:solidFill>
                <a:effectLst/>
                <a:latin typeface="Twinkl Cursive Looped" panose="02000000000000000000" pitchFamily="2" charset="0"/>
                <a:ea typeface="Times New Roman" panose="02020603050405020304" pitchFamily="18" charset="0"/>
              </a:rPr>
              <a:t> be making these typhoons worse.  They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can’t</a:t>
            </a:r>
            <a:r>
              <a:rPr lang="en-GB" sz="4000" dirty="0">
                <a:solidFill>
                  <a:srgbClr val="000000"/>
                </a:solidFill>
                <a:effectLst/>
                <a:latin typeface="Twinkl Cursive Looped" panose="02000000000000000000" pitchFamily="2" charset="0"/>
                <a:ea typeface="Times New Roman" panose="02020603050405020304" pitchFamily="18" charset="0"/>
              </a:rPr>
              <a:t> be avoided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shouldn’t</a:t>
            </a:r>
            <a:r>
              <a:rPr lang="en-GB" sz="4000" dirty="0">
                <a:solidFill>
                  <a:srgbClr val="000000"/>
                </a:solidFill>
                <a:effectLst/>
                <a:latin typeface="Twinkl Cursive Looped" panose="02000000000000000000" pitchFamily="2" charset="0"/>
                <a:ea typeface="Times New Roman" panose="02020603050405020304" pitchFamily="18" charset="0"/>
              </a:rPr>
              <a:t> be underestimated.  Villages can be lost under mudslides and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school’s</a:t>
            </a:r>
            <a:r>
              <a:rPr lang="en-GB" sz="4000" dirty="0">
                <a:solidFill>
                  <a:srgbClr val="000000"/>
                </a:solidFill>
                <a:effectLst/>
                <a:latin typeface="Twinkl Cursive Looped" panose="02000000000000000000" pitchFamily="2" charset="0"/>
                <a:ea typeface="Times New Roman" panose="02020603050405020304" pitchFamily="18" charset="0"/>
              </a:rPr>
              <a:t> building can be buried in just minutes.</a:t>
            </a:r>
          </a:p>
        </p:txBody>
      </p:sp>
    </p:spTree>
    <p:extLst>
      <p:ext uri="{BB962C8B-B14F-4D97-AF65-F5344CB8AC3E}">
        <p14:creationId xmlns:p14="http://schemas.microsoft.com/office/powerpoint/2010/main" val="410747614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974908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Global warming could be making these typhoons worse.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66427690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2</a:t>
            </a:r>
          </a:p>
          <a:p>
            <a:r>
              <a:rPr lang="en-GB" sz="7200" dirty="0">
                <a:latin typeface="Twinkl Cursive Looped" panose="02000000000000000000" pitchFamily="2" charset="0"/>
              </a:rPr>
              <a:t>Week 5 - Wednesday</a:t>
            </a:r>
          </a:p>
          <a:p>
            <a:endParaRPr lang="en-GB" sz="7200" dirty="0"/>
          </a:p>
        </p:txBody>
      </p:sp>
    </p:spTree>
    <p:extLst>
      <p:ext uri="{BB962C8B-B14F-4D97-AF65-F5344CB8AC3E}">
        <p14:creationId xmlns:p14="http://schemas.microsoft.com/office/powerpoint/2010/main" val="313433246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0C7FB4C-53A1-8CF2-0A17-3FD86BAAC2AE}"/>
              </a:ext>
            </a:extLst>
          </p:cNvPr>
          <p:cNvPicPr>
            <a:picLocks noChangeAspect="1"/>
          </p:cNvPicPr>
          <p:nvPr/>
        </p:nvPicPr>
        <p:blipFill rotWithShape="1">
          <a:blip r:embed="rId2"/>
          <a:srcRect l="15536" t="14507" r="14955" b="20462"/>
          <a:stretch/>
        </p:blipFill>
        <p:spPr>
          <a:xfrm>
            <a:off x="212271" y="334091"/>
            <a:ext cx="11767457" cy="6189818"/>
          </a:xfrm>
          <a:prstGeom prst="rect">
            <a:avLst/>
          </a:prstGeom>
        </p:spPr>
      </p:pic>
    </p:spTree>
    <p:extLst>
      <p:ext uri="{BB962C8B-B14F-4D97-AF65-F5344CB8AC3E}">
        <p14:creationId xmlns:p14="http://schemas.microsoft.com/office/powerpoint/2010/main" val="177571212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43009963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88639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2688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shows possibility</a:t>
            </a:r>
          </a:p>
        </p:txBody>
      </p:sp>
      <p:pic>
        <p:nvPicPr>
          <p:cNvPr id="3074" name="Picture 2" descr="I would if I could | a song for intermediate English">
            <a:extLst>
              <a:ext uri="{FF2B5EF4-FFF2-40B4-BE49-F238E27FC236}">
                <a16:creationId xmlns:a16="http://schemas.microsoft.com/office/drawing/2014/main" id="{37159B40-2D22-C09E-B77A-6D657459BA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090" y="157163"/>
            <a:ext cx="2076450" cy="22002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D583064-0B5C-1C76-B253-B7A6DD6F8911}"/>
              </a:ext>
            </a:extLst>
          </p:cNvPr>
          <p:cNvSpPr txBox="1"/>
          <p:nvPr/>
        </p:nvSpPr>
        <p:spPr>
          <a:xfrm>
            <a:off x="4682219" y="7494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could</a:t>
            </a:r>
            <a:endParaRPr lang="en-GB" dirty="0"/>
          </a:p>
        </p:txBody>
      </p:sp>
      <p:sp>
        <p:nvSpPr>
          <p:cNvPr id="6" name="TextBox 5">
            <a:extLst>
              <a:ext uri="{FF2B5EF4-FFF2-40B4-BE49-F238E27FC236}">
                <a16:creationId xmlns:a16="http://schemas.microsoft.com/office/drawing/2014/main" id="{9E6CBAC9-851C-DE75-16C1-0701307D01BB}"/>
              </a:ext>
            </a:extLst>
          </p:cNvPr>
          <p:cNvSpPr txBox="1"/>
          <p:nvPr/>
        </p:nvSpPr>
        <p:spPr>
          <a:xfrm>
            <a:off x="3931104" y="276601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67381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34068"/>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shows possibility</a:t>
            </a:r>
          </a:p>
        </p:txBody>
      </p:sp>
      <p:pic>
        <p:nvPicPr>
          <p:cNvPr id="2050" name="Picture 2" descr="Should/Shouldn't - Lessons - Blendspace">
            <a:extLst>
              <a:ext uri="{FF2B5EF4-FFF2-40B4-BE49-F238E27FC236}">
                <a16:creationId xmlns:a16="http://schemas.microsoft.com/office/drawing/2014/main" id="{4A6B1222-B3C6-02E6-AB9C-3C7B6C35C5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950" y="502784"/>
            <a:ext cx="2114550" cy="21621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B5A776E-50CD-FFB5-8D3B-BBCD02C35171}"/>
              </a:ext>
            </a:extLst>
          </p:cNvPr>
          <p:cNvSpPr txBox="1"/>
          <p:nvPr/>
        </p:nvSpPr>
        <p:spPr>
          <a:xfrm>
            <a:off x="4551590" y="56820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should</a:t>
            </a:r>
            <a:endParaRPr lang="en-GB" dirty="0"/>
          </a:p>
        </p:txBody>
      </p:sp>
      <p:sp>
        <p:nvSpPr>
          <p:cNvPr id="6" name="TextBox 5">
            <a:extLst>
              <a:ext uri="{FF2B5EF4-FFF2-40B4-BE49-F238E27FC236}">
                <a16:creationId xmlns:a16="http://schemas.microsoft.com/office/drawing/2014/main" id="{9E5D6AAA-6D39-3B8E-9185-AF5033706F20}"/>
              </a:ext>
            </a:extLst>
          </p:cNvPr>
          <p:cNvSpPr txBox="1"/>
          <p:nvPr/>
        </p:nvSpPr>
        <p:spPr>
          <a:xfrm>
            <a:off x="3914776" y="29211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 </a:t>
            </a:r>
            <a:endParaRPr lang="en-GB" dirty="0"/>
          </a:p>
        </p:txBody>
      </p:sp>
    </p:spTree>
    <p:extLst>
      <p:ext uri="{BB962C8B-B14F-4D97-AF65-F5344CB8AC3E}">
        <p14:creationId xmlns:p14="http://schemas.microsoft.com/office/powerpoint/2010/main" val="1804082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should clean their teeth.</a:t>
            </a:r>
          </a:p>
        </p:txBody>
      </p:sp>
      <p:sp>
        <p:nvSpPr>
          <p:cNvPr id="3" name="Title 1">
            <a:extLst>
              <a:ext uri="{FF2B5EF4-FFF2-40B4-BE49-F238E27FC236}">
                <a16:creationId xmlns:a16="http://schemas.microsoft.com/office/drawing/2014/main" id="{033645AA-1632-0BAC-F93F-526F5D69A8CD}"/>
              </a:ext>
            </a:extLst>
          </p:cNvPr>
          <p:cNvSpPr txBox="1">
            <a:spLocks/>
          </p:cNvSpPr>
          <p:nvPr/>
        </p:nvSpPr>
        <p:spPr>
          <a:xfrm>
            <a:off x="3608613" y="3592979"/>
            <a:ext cx="2106387"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08951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65037068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2688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shows possibility</a:t>
            </a:r>
          </a:p>
        </p:txBody>
      </p:sp>
      <p:pic>
        <p:nvPicPr>
          <p:cNvPr id="3074" name="Picture 2" descr="I would if I could | a song for intermediate English">
            <a:extLst>
              <a:ext uri="{FF2B5EF4-FFF2-40B4-BE49-F238E27FC236}">
                <a16:creationId xmlns:a16="http://schemas.microsoft.com/office/drawing/2014/main" id="{37159B40-2D22-C09E-B77A-6D657459BA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090" y="157163"/>
            <a:ext cx="2076450" cy="22002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D583064-0B5C-1C76-B253-B7A6DD6F8911}"/>
              </a:ext>
            </a:extLst>
          </p:cNvPr>
          <p:cNvSpPr txBox="1"/>
          <p:nvPr/>
        </p:nvSpPr>
        <p:spPr>
          <a:xfrm>
            <a:off x="4682219" y="7494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could</a:t>
            </a:r>
            <a:endParaRPr lang="en-GB" dirty="0"/>
          </a:p>
        </p:txBody>
      </p:sp>
      <p:sp>
        <p:nvSpPr>
          <p:cNvPr id="6" name="TextBox 5">
            <a:extLst>
              <a:ext uri="{FF2B5EF4-FFF2-40B4-BE49-F238E27FC236}">
                <a16:creationId xmlns:a16="http://schemas.microsoft.com/office/drawing/2014/main" id="{9E6CBAC9-851C-DE75-16C1-0701307D01BB}"/>
              </a:ext>
            </a:extLst>
          </p:cNvPr>
          <p:cNvSpPr txBox="1"/>
          <p:nvPr/>
        </p:nvSpPr>
        <p:spPr>
          <a:xfrm>
            <a:off x="3931104" y="276601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61822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could go swimming if it is hot enough. </a:t>
            </a:r>
          </a:p>
        </p:txBody>
      </p:sp>
      <p:sp>
        <p:nvSpPr>
          <p:cNvPr id="3" name="Title 1">
            <a:extLst>
              <a:ext uri="{FF2B5EF4-FFF2-40B4-BE49-F238E27FC236}">
                <a16:creationId xmlns:a16="http://schemas.microsoft.com/office/drawing/2014/main" id="{0ACCCF8A-792A-7197-2074-3129A0107ACB}"/>
              </a:ext>
            </a:extLst>
          </p:cNvPr>
          <p:cNvSpPr txBox="1">
            <a:spLocks/>
          </p:cNvSpPr>
          <p:nvPr/>
        </p:nvSpPr>
        <p:spPr>
          <a:xfrm>
            <a:off x="2155371" y="2852154"/>
            <a:ext cx="1779815"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200" dirty="0">
                <a:latin typeface="Twinkl Cursive Looped" panose="02000000000000000000" pitchFamily="2" charset="0"/>
              </a:rPr>
              <a:t>______</a:t>
            </a:r>
            <a:endParaRPr lang="en-GB" sz="3200" i="1" dirty="0"/>
          </a:p>
        </p:txBody>
      </p:sp>
    </p:spTree>
    <p:extLst>
      <p:ext uri="{BB962C8B-B14F-4D97-AF65-F5344CB8AC3E}">
        <p14:creationId xmlns:p14="http://schemas.microsoft.com/office/powerpoint/2010/main" val="68762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remember this spelling rule?</a:t>
            </a:r>
            <a:br>
              <a:rPr lang="en-GB" dirty="0">
                <a:latin typeface="Twinkl Cursive Looped" panose="02000000000000000000" pitchFamily="2" charset="0"/>
              </a:rPr>
            </a:br>
            <a:r>
              <a:rPr lang="en-GB" dirty="0">
                <a:latin typeface="Twinkl Cursive Looped" panose="02000000000000000000" pitchFamily="2" charset="0"/>
              </a:rPr>
              <a:t>Words ending in -</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48456478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97869713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42192006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This is the most common</a:t>
            </a:r>
            <a:br>
              <a:rPr lang="en-GB" dirty="0">
                <a:latin typeface="Twinkl Cursive Looped" panose="02000000000000000000" pitchFamily="2" charset="0"/>
              </a:rPr>
            </a:br>
            <a:r>
              <a:rPr lang="en-GB" dirty="0">
                <a:latin typeface="Twinkl Cursive Looped" panose="02000000000000000000" pitchFamily="2" charset="0"/>
              </a:rPr>
              <a:t>spelling for this sound at the end of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9285770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subtraction</a:t>
            </a:r>
          </a:p>
        </p:txBody>
      </p:sp>
      <p:sp>
        <p:nvSpPr>
          <p:cNvPr id="3" name="Rectangle 2">
            <a:extLst>
              <a:ext uri="{FF2B5EF4-FFF2-40B4-BE49-F238E27FC236}">
                <a16:creationId xmlns:a16="http://schemas.microsoft.com/office/drawing/2014/main" id="{13BB5EC0-7A96-4D29-A835-6FAE896C31A4}"/>
              </a:ext>
            </a:extLst>
          </p:cNvPr>
          <p:cNvSpPr/>
          <p:nvPr/>
        </p:nvSpPr>
        <p:spPr>
          <a:xfrm>
            <a:off x="7004956" y="3575957"/>
            <a:ext cx="1420586"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0418" name="Picture 2" descr="Free Subtract Cliparts, Download Free Subtract Cliparts png images, Free  ClipArts on Clipart Library">
            <a:extLst>
              <a:ext uri="{FF2B5EF4-FFF2-40B4-BE49-F238E27FC236}">
                <a16:creationId xmlns:a16="http://schemas.microsoft.com/office/drawing/2014/main" id="{9F620276-3B42-2063-31AD-BDA4EA39740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49127"/>
          <a:stretch/>
        </p:blipFill>
        <p:spPr bwMode="auto">
          <a:xfrm>
            <a:off x="913720" y="638175"/>
            <a:ext cx="2515280" cy="2328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426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3129</Words>
  <Application>Microsoft Office PowerPoint</Application>
  <PresentationFormat>Widescreen</PresentationFormat>
  <Paragraphs>483</Paragraphs>
  <Slides>217</Slides>
  <Notes>54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217</vt:i4>
      </vt:variant>
    </vt:vector>
  </HeadingPairs>
  <TitlesOfParts>
    <vt:vector size="223" baseType="lpstr">
      <vt:lpstr>Arial</vt:lpstr>
      <vt:lpstr>Calibri</vt:lpstr>
      <vt:lpstr>Calibri Light</vt:lpstr>
      <vt:lpstr>Georgia</vt:lpstr>
      <vt:lpstr>Twinkl Cursive Looped</vt:lpstr>
      <vt:lpstr>Office Theme</vt:lpstr>
      <vt:lpstr>Spelling Y2</vt:lpstr>
      <vt:lpstr>PowerPoint Presentation</vt:lpstr>
      <vt:lpstr>PowerPoint Presentation</vt:lpstr>
      <vt:lpstr>Let’s Revisit and Review…</vt:lpstr>
      <vt:lpstr>Do you remember this challenge word?</vt:lpstr>
      <vt:lpstr>   Definition – shows possibility</vt:lpstr>
      <vt:lpstr>   People should clean their teeth.</vt:lpstr>
      <vt:lpstr>Do you remember this challenge word?</vt:lpstr>
      <vt:lpstr>   Definition – shows possibility</vt:lpstr>
      <vt:lpstr>  We could go swimming if it is hot enough. </vt:lpstr>
      <vt:lpstr>Can you remember this spelling rule? </vt:lpstr>
      <vt:lpstr>Words ending -tion</vt:lpstr>
      <vt:lpstr>-tion</vt:lpstr>
      <vt:lpstr>-tion  This is the most common spelling for this sound at the end of words.</vt:lpstr>
      <vt:lpstr>station</vt:lpstr>
      <vt:lpstr>fiction</vt:lpstr>
      <vt:lpstr>motion </vt:lpstr>
      <vt:lpstr>Let’s Teach and Practise</vt:lpstr>
      <vt:lpstr>Apostrophe - contraction</vt:lpstr>
      <vt:lpstr>_____’____  apostrophe</vt:lpstr>
      <vt:lpstr>Apostrophe a punctuation mark (') </vt:lpstr>
      <vt:lpstr>Contraction becoming smaller</vt:lpstr>
      <vt:lpstr>Contraction becoming smaller  Joining two words together with an apostrophe to show the missing letters</vt:lpstr>
      <vt:lpstr>can’t</vt:lpstr>
      <vt:lpstr>didn’t</vt:lpstr>
      <vt:lpstr>hasn’t</vt:lpstr>
      <vt:lpstr>   Definition – can not </vt:lpstr>
      <vt:lpstr>  Definition – did not</vt:lpstr>
      <vt:lpstr>hasn’t has + not -&gt; hasnot = hasn’t (modal verb) Definition – has not </vt:lpstr>
      <vt:lpstr> We can’t go outside because of the storm.</vt:lpstr>
      <vt:lpstr>We didn’t make the train because we were late.</vt:lpstr>
      <vt:lpstr>It hasn’t been a record breaker.</vt:lpstr>
      <vt:lpstr>New CHALLENGE words.</vt:lpstr>
      <vt:lpstr> Definition - past of will, in various senses</vt:lpstr>
      <vt:lpstr>People would like to win the lottery. </vt:lpstr>
      <vt:lpstr> Definition - all of; entire</vt:lpstr>
      <vt:lpstr> A whole apple was cut up to share.  </vt:lpstr>
      <vt:lpstr>Let’s Practise and Apply.</vt:lpstr>
      <vt:lpstr>Can you spot the spelling rule words and the challenge words?</vt:lpstr>
      <vt:lpstr>Global Warming – weather   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vt:lpstr>
      <vt:lpstr>Global Warming – weather   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vt:lpstr>
      <vt:lpstr>Write this sentence as I dictate it to you.</vt:lpstr>
      <vt:lpstr>The whole group experience some of the worst typhoons in the world.</vt:lpstr>
      <vt:lpstr>PowerPoint Presentation</vt:lpstr>
      <vt:lpstr>PowerPoint Presentation</vt:lpstr>
      <vt:lpstr>Let’s Revisit and Review…</vt:lpstr>
      <vt:lpstr>Do you remember this challenge word?</vt:lpstr>
      <vt:lpstr>   Definition – shows possibility</vt:lpstr>
      <vt:lpstr>   People should clean their teeth.</vt:lpstr>
      <vt:lpstr>Do you remember this challenge word?</vt:lpstr>
      <vt:lpstr>   Definition – shows possibility</vt:lpstr>
      <vt:lpstr>  We could go swimming if it is hot enough. </vt:lpstr>
      <vt:lpstr>Can you remember this spelling rule? Words ending in -tion</vt:lpstr>
      <vt:lpstr>Words ending -tion</vt:lpstr>
      <vt:lpstr>-tion</vt:lpstr>
      <vt:lpstr>-tion  This is the most common spelling for this sound at the end of words.</vt:lpstr>
      <vt:lpstr>nation</vt:lpstr>
      <vt:lpstr>section</vt:lpstr>
      <vt:lpstr>addition </vt:lpstr>
      <vt:lpstr>Let’s Teach and Practise</vt:lpstr>
      <vt:lpstr>Apostrophe - contraction</vt:lpstr>
      <vt:lpstr>_____’____  apostrophe</vt:lpstr>
      <vt:lpstr>Apostrophe a punctuation mark (') </vt:lpstr>
      <vt:lpstr>Contraction becoming smaller</vt:lpstr>
      <vt:lpstr>Contraction becoming smaller  Joining two words together with an apostrophe to show the missing letters</vt:lpstr>
      <vt:lpstr>couldn’t</vt:lpstr>
      <vt:lpstr>wouldn’t</vt:lpstr>
      <vt:lpstr>shouldn’t</vt:lpstr>
      <vt:lpstr>   Definition – could not</vt:lpstr>
      <vt:lpstr>   Definition – would not</vt:lpstr>
      <vt:lpstr>   Definition – should not</vt:lpstr>
      <vt:lpstr> They couldn’t make the party.</vt:lpstr>
      <vt:lpstr>They wouldn’t want to leave anyone out. </vt:lpstr>
      <vt:lpstr>They shouldn’t worry about anything.</vt:lpstr>
      <vt:lpstr>New CHALLENGE words.</vt:lpstr>
      <vt:lpstr> Definition - past of will, in various senses</vt:lpstr>
      <vt:lpstr>People would like to win the lottery. </vt:lpstr>
      <vt:lpstr> Definition - all of; entire</vt:lpstr>
      <vt:lpstr> A whole apple was cut up to share.  </vt:lpstr>
      <vt:lpstr>Let’s Practise and Apply.</vt:lpstr>
      <vt:lpstr>Can you spot the spelling rule words and the challenge words?</vt:lpstr>
      <vt:lpstr>Global Warming – weather   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vt:lpstr>
      <vt:lpstr>Global Warming – weather   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vt:lpstr>
      <vt:lpstr>Write this sentence as I dictate it to you.</vt:lpstr>
      <vt:lpstr>Global warming could be making these typhoons worse.</vt:lpstr>
      <vt:lpstr>PowerPoint Presentation</vt:lpstr>
      <vt:lpstr>PowerPoint Presentation</vt:lpstr>
      <vt:lpstr>Let’s Revisit and Review…</vt:lpstr>
      <vt:lpstr>Do you remember this challenge word?</vt:lpstr>
      <vt:lpstr>   Definition – shows possibility</vt:lpstr>
      <vt:lpstr>   People should clean their teeth.</vt:lpstr>
      <vt:lpstr>Do you remember this challenge word?</vt:lpstr>
      <vt:lpstr>   Definition – shows possibility</vt:lpstr>
      <vt:lpstr>  We could go swimming if it is hot enough. </vt:lpstr>
      <vt:lpstr>Can you remember this spelling rule? Words ending in -tion</vt:lpstr>
      <vt:lpstr>Words ending -tion</vt:lpstr>
      <vt:lpstr>-tion</vt:lpstr>
      <vt:lpstr>-tion  This is the most common spelling for this sound at the end of words.</vt:lpstr>
      <vt:lpstr>subtraction</vt:lpstr>
      <vt:lpstr>potion</vt:lpstr>
      <vt:lpstr>option </vt:lpstr>
      <vt:lpstr>Let’s Teach and Practise</vt:lpstr>
      <vt:lpstr>Apostrophe – possession </vt:lpstr>
      <vt:lpstr>_____’_ apostrophe</vt:lpstr>
      <vt:lpstr>Apostrophe a punctuation mark (') </vt:lpstr>
      <vt:lpstr>Possession  something belonging to someone</vt:lpstr>
      <vt:lpstr>Possession something belonging to someone  Using an apostrophe to show who something belongs to.</vt:lpstr>
      <vt:lpstr>The man’s dog.</vt:lpstr>
      <vt:lpstr>The woman’s dog.</vt:lpstr>
      <vt:lpstr>The school’s dog.</vt:lpstr>
      <vt:lpstr> dog belongs to the man = man’s dog</vt:lpstr>
      <vt:lpstr> dog belongs to the woman = woman’s dog</vt:lpstr>
      <vt:lpstr>  Definition – a place to learn</vt:lpstr>
      <vt:lpstr> The man’s car would not start.</vt:lpstr>
      <vt:lpstr>The woman’s car would not start.</vt:lpstr>
      <vt:lpstr>The school’s minibus would not start.</vt:lpstr>
      <vt:lpstr>New CHALLENGE words.</vt:lpstr>
      <vt:lpstr> Definition - past of will, in various senses</vt:lpstr>
      <vt:lpstr>People would like to win the lottery. </vt:lpstr>
      <vt:lpstr> Definition - all of; entire</vt:lpstr>
      <vt:lpstr> A whole apple was cut up to share.  </vt:lpstr>
      <vt:lpstr>Let’s Practise and Apply.</vt:lpstr>
      <vt:lpstr>Can you spot the spelling rule words and the challenge words?</vt:lpstr>
      <vt:lpstr>Global Warming – weather   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vt:lpstr>
      <vt:lpstr>Global Warming – weather   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vt:lpstr>
      <vt:lpstr>Write this sentence as I dictate it to you.</vt:lpstr>
      <vt:lpstr>They can’t be avoided and shouldn’t be underestimated.</vt:lpstr>
      <vt:lpstr>PowerPoint Presentation</vt:lpstr>
      <vt:lpstr>PowerPoint Presentation</vt:lpstr>
      <vt:lpstr>Let’s Revisit and Review…</vt:lpstr>
      <vt:lpstr>Do you remember this challenge word?</vt:lpstr>
      <vt:lpstr>   Definition – shows possibility</vt:lpstr>
      <vt:lpstr>   People should clean their teeth.</vt:lpstr>
      <vt:lpstr>Do you remember this challenge word?</vt:lpstr>
      <vt:lpstr>   Definition – shows possibility</vt:lpstr>
      <vt:lpstr>  We could go swimming if it is hot enough. </vt:lpstr>
      <vt:lpstr>Can you remember this spelling rule? Words ending in -tion</vt:lpstr>
      <vt:lpstr>Words ending -tion</vt:lpstr>
      <vt:lpstr>-tion</vt:lpstr>
      <vt:lpstr>-tion  This is the most common spelling for this sound at the end of words.</vt:lpstr>
      <vt:lpstr>introduction</vt:lpstr>
      <vt:lpstr>suction</vt:lpstr>
      <vt:lpstr>deduction </vt:lpstr>
      <vt:lpstr>Let’s Teach and Practise</vt:lpstr>
      <vt:lpstr>Apostrophe - contraction</vt:lpstr>
      <vt:lpstr>_____’_  apostrophe</vt:lpstr>
      <vt:lpstr>Apostrophe a punctuation mark (') </vt:lpstr>
      <vt:lpstr>Possession showing something belonging to someone</vt:lpstr>
      <vt:lpstr>Possession something belonging to someone  = using an apostrophe to show someone possesses something.</vt:lpstr>
      <vt:lpstr>The dog’s bowl.</vt:lpstr>
      <vt:lpstr>The cat’s bowl.</vt:lpstr>
      <vt:lpstr>The rabbit’s bowl.</vt:lpstr>
      <vt:lpstr> bowl belongs to the dog = dog’s bowl</vt:lpstr>
      <vt:lpstr> bowl belongs to the cat = cat’s bowl</vt:lpstr>
      <vt:lpstr> bowl belongs to the rabbit = rabbit’s bowl </vt:lpstr>
      <vt:lpstr> The dog’s bowl was filled with food.</vt:lpstr>
      <vt:lpstr>The cat’s bowl was filled with food.</vt:lpstr>
      <vt:lpstr>The rabbit’s bowl was filled with food.</vt:lpstr>
      <vt:lpstr>New CHALLENGE words.</vt:lpstr>
      <vt:lpstr> Definition - past of will, in various senses</vt:lpstr>
      <vt:lpstr>People would like to win the lottery. </vt:lpstr>
      <vt:lpstr> Definition - all of; entire</vt:lpstr>
      <vt:lpstr> A whole apple was cut up to share.  </vt:lpstr>
      <vt:lpstr>Let’s Practise and Apply.</vt:lpstr>
      <vt:lpstr>Can you spot the spelling rule words and the challenge words?</vt:lpstr>
      <vt:lpstr>Global Warming – weather   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vt:lpstr>
      <vt:lpstr>Global Warming – weather   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vt:lpstr>
      <vt:lpstr>Write this sentence as I dictate it to you.</vt:lpstr>
      <vt:lpstr>Villages can be lost under mudslides and a school’s building can be buried in just minutes.</vt:lpstr>
      <vt:lpstr>PowerPoint Presentation</vt:lpstr>
      <vt:lpstr>PowerPoint Presentation</vt:lpstr>
      <vt:lpstr>Old challenge words…</vt:lpstr>
      <vt:lpstr>should</vt:lpstr>
      <vt:lpstr>could</vt:lpstr>
      <vt:lpstr>Old spelling rule words…</vt:lpstr>
      <vt:lpstr>station</vt:lpstr>
      <vt:lpstr>fiction</vt:lpstr>
      <vt:lpstr>motion</vt:lpstr>
      <vt:lpstr>nation</vt:lpstr>
      <vt:lpstr>section</vt:lpstr>
      <vt:lpstr>addition</vt:lpstr>
      <vt:lpstr>subtraction</vt:lpstr>
      <vt:lpstr>potion</vt:lpstr>
      <vt:lpstr>option</vt:lpstr>
      <vt:lpstr>introduction</vt:lpstr>
      <vt:lpstr>suction</vt:lpstr>
      <vt:lpstr>deduction</vt:lpstr>
      <vt:lpstr>New spelling rule words…</vt:lpstr>
      <vt:lpstr>can’t</vt:lpstr>
      <vt:lpstr>didn’t</vt:lpstr>
      <vt:lpstr>hasn’t</vt:lpstr>
      <vt:lpstr>couldn’t </vt:lpstr>
      <vt:lpstr>wouldn’t </vt:lpstr>
      <vt:lpstr>shouldn’t</vt:lpstr>
      <vt:lpstr>man’s</vt:lpstr>
      <vt:lpstr>woman’s</vt:lpstr>
      <vt:lpstr>school’s</vt:lpstr>
      <vt:lpstr>dog’s</vt:lpstr>
      <vt:lpstr>cat’s</vt:lpstr>
      <vt:lpstr>rabbit’s </vt:lpstr>
      <vt:lpstr>New challenge words…</vt:lpstr>
      <vt:lpstr>would</vt:lpstr>
      <vt:lpstr>whole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9</cp:revision>
  <cp:lastPrinted>2022-05-27T07:40:55Z</cp:lastPrinted>
  <dcterms:created xsi:type="dcterms:W3CDTF">2022-03-23T13:56:57Z</dcterms:created>
  <dcterms:modified xsi:type="dcterms:W3CDTF">2023-05-04T12:00:01Z</dcterms:modified>
</cp:coreProperties>
</file>