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3"/>
  </p:notesMasterIdLst>
  <p:sldIdLst>
    <p:sldId id="256" r:id="rId2"/>
    <p:sldId id="322" r:id="rId3"/>
    <p:sldId id="257" r:id="rId4"/>
    <p:sldId id="604" r:id="rId5"/>
    <p:sldId id="258" r:id="rId6"/>
    <p:sldId id="333" r:id="rId7"/>
    <p:sldId id="335" r:id="rId8"/>
    <p:sldId id="896" r:id="rId9"/>
    <p:sldId id="337" r:id="rId10"/>
    <p:sldId id="897" r:id="rId11"/>
    <p:sldId id="340" r:id="rId12"/>
    <p:sldId id="259" r:id="rId13"/>
    <p:sldId id="261" r:id="rId14"/>
    <p:sldId id="260" r:id="rId15"/>
    <p:sldId id="609" r:id="rId16"/>
    <p:sldId id="610" r:id="rId17"/>
    <p:sldId id="611" r:id="rId18"/>
    <p:sldId id="612" r:id="rId19"/>
    <p:sldId id="267" r:id="rId20"/>
    <p:sldId id="605" r:id="rId21"/>
    <p:sldId id="607" r:id="rId22"/>
    <p:sldId id="608" r:id="rId23"/>
    <p:sldId id="606" r:id="rId24"/>
    <p:sldId id="282" r:id="rId25"/>
    <p:sldId id="285" r:id="rId26"/>
    <p:sldId id="284" r:id="rId27"/>
    <p:sldId id="613" r:id="rId28"/>
    <p:sldId id="898" r:id="rId29"/>
    <p:sldId id="899" r:id="rId30"/>
    <p:sldId id="622" r:id="rId31"/>
    <p:sldId id="623" r:id="rId32"/>
    <p:sldId id="625" r:id="rId33"/>
    <p:sldId id="303" r:id="rId34"/>
    <p:sldId id="308" r:id="rId35"/>
    <p:sldId id="312" r:id="rId36"/>
    <p:sldId id="313" r:id="rId37"/>
    <p:sldId id="315" r:id="rId38"/>
    <p:sldId id="304" r:id="rId39"/>
    <p:sldId id="318" r:id="rId40"/>
    <p:sldId id="316" r:id="rId41"/>
    <p:sldId id="627" r:id="rId42"/>
    <p:sldId id="331" r:id="rId43"/>
    <p:sldId id="332" r:id="rId44"/>
    <p:sldId id="323" r:id="rId45"/>
    <p:sldId id="628" r:id="rId46"/>
    <p:sldId id="629" r:id="rId47"/>
    <p:sldId id="630" r:id="rId48"/>
    <p:sldId id="900" r:id="rId49"/>
    <p:sldId id="901" r:id="rId50"/>
    <p:sldId id="902" r:id="rId51"/>
    <p:sldId id="903" r:id="rId52"/>
    <p:sldId id="904" r:id="rId53"/>
    <p:sldId id="638" r:id="rId54"/>
    <p:sldId id="639" r:id="rId55"/>
    <p:sldId id="640" r:id="rId56"/>
    <p:sldId id="842" r:id="rId57"/>
    <p:sldId id="843" r:id="rId58"/>
    <p:sldId id="844" r:id="rId59"/>
    <p:sldId id="845" r:id="rId60"/>
    <p:sldId id="653" r:id="rId61"/>
    <p:sldId id="654" r:id="rId62"/>
    <p:sldId id="655" r:id="rId63"/>
    <p:sldId id="846" r:id="rId64"/>
    <p:sldId id="847" r:id="rId65"/>
    <p:sldId id="656" r:id="rId66"/>
    <p:sldId id="657" r:id="rId67"/>
    <p:sldId id="658" r:id="rId68"/>
    <p:sldId id="664" r:id="rId69"/>
    <p:sldId id="661" r:id="rId70"/>
    <p:sldId id="663" r:id="rId71"/>
    <p:sldId id="665" r:id="rId72"/>
    <p:sldId id="849" r:id="rId73"/>
    <p:sldId id="850" r:id="rId74"/>
    <p:sldId id="673" r:id="rId75"/>
    <p:sldId id="851" r:id="rId76"/>
    <p:sldId id="676" r:id="rId77"/>
    <p:sldId id="853" r:id="rId78"/>
    <p:sldId id="679" r:id="rId79"/>
    <p:sldId id="855" r:id="rId80"/>
    <p:sldId id="682" r:id="rId81"/>
    <p:sldId id="910" r:id="rId82"/>
    <p:sldId id="911" r:id="rId83"/>
    <p:sldId id="912" r:id="rId84"/>
    <p:sldId id="913" r:id="rId85"/>
    <p:sldId id="693" r:id="rId86"/>
    <p:sldId id="694" r:id="rId87"/>
    <p:sldId id="695" r:id="rId88"/>
    <p:sldId id="696" r:id="rId89"/>
    <p:sldId id="697" r:id="rId90"/>
    <p:sldId id="698" r:id="rId91"/>
    <p:sldId id="324" r:id="rId92"/>
    <p:sldId id="700" r:id="rId93"/>
    <p:sldId id="701" r:id="rId94"/>
    <p:sldId id="702" r:id="rId95"/>
    <p:sldId id="905" r:id="rId96"/>
    <p:sldId id="906" r:id="rId97"/>
    <p:sldId id="907" r:id="rId98"/>
    <p:sldId id="908" r:id="rId99"/>
    <p:sldId id="909" r:id="rId100"/>
    <p:sldId id="710" r:id="rId101"/>
    <p:sldId id="711" r:id="rId102"/>
    <p:sldId id="712" r:id="rId103"/>
    <p:sldId id="857" r:id="rId104"/>
    <p:sldId id="858" r:id="rId105"/>
    <p:sldId id="859" r:id="rId106"/>
    <p:sldId id="860" r:id="rId107"/>
    <p:sldId id="725" r:id="rId108"/>
    <p:sldId id="726" r:id="rId109"/>
    <p:sldId id="862" r:id="rId110"/>
    <p:sldId id="863" r:id="rId111"/>
    <p:sldId id="864" r:id="rId112"/>
    <p:sldId id="865" r:id="rId113"/>
    <p:sldId id="728" r:id="rId114"/>
    <p:sldId id="729" r:id="rId115"/>
    <p:sldId id="731" r:id="rId116"/>
    <p:sldId id="733" r:id="rId117"/>
    <p:sldId id="735" r:id="rId118"/>
    <p:sldId id="866" r:id="rId119"/>
    <p:sldId id="867" r:id="rId120"/>
    <p:sldId id="868" r:id="rId121"/>
    <p:sldId id="745" r:id="rId122"/>
    <p:sldId id="748" r:id="rId123"/>
    <p:sldId id="751" r:id="rId124"/>
    <p:sldId id="754" r:id="rId125"/>
    <p:sldId id="914" r:id="rId126"/>
    <p:sldId id="915" r:id="rId127"/>
    <p:sldId id="916" r:id="rId128"/>
    <p:sldId id="917" r:id="rId129"/>
    <p:sldId id="765" r:id="rId130"/>
    <p:sldId id="766" r:id="rId131"/>
    <p:sldId id="767" r:id="rId132"/>
    <p:sldId id="768" r:id="rId133"/>
    <p:sldId id="769" r:id="rId134"/>
    <p:sldId id="770" r:id="rId135"/>
    <p:sldId id="699" r:id="rId136"/>
    <p:sldId id="771" r:id="rId137"/>
    <p:sldId id="772" r:id="rId138"/>
    <p:sldId id="773" r:id="rId139"/>
    <p:sldId id="922" r:id="rId140"/>
    <p:sldId id="923" r:id="rId141"/>
    <p:sldId id="924" r:id="rId142"/>
    <p:sldId id="925" r:id="rId143"/>
    <p:sldId id="926" r:id="rId144"/>
    <p:sldId id="781" r:id="rId145"/>
    <p:sldId id="782" r:id="rId146"/>
    <p:sldId id="875" r:id="rId147"/>
    <p:sldId id="876" r:id="rId148"/>
    <p:sldId id="877" r:id="rId149"/>
    <p:sldId id="878" r:id="rId150"/>
    <p:sldId id="879" r:id="rId151"/>
    <p:sldId id="796" r:id="rId152"/>
    <p:sldId id="797" r:id="rId153"/>
    <p:sldId id="798" r:id="rId154"/>
    <p:sldId id="880" r:id="rId155"/>
    <p:sldId id="881" r:id="rId156"/>
    <p:sldId id="882" r:id="rId157"/>
    <p:sldId id="799" r:id="rId158"/>
    <p:sldId id="800" r:id="rId159"/>
    <p:sldId id="802" r:id="rId160"/>
    <p:sldId id="804" r:id="rId161"/>
    <p:sldId id="806" r:id="rId162"/>
    <p:sldId id="883" r:id="rId163"/>
    <p:sldId id="884" r:id="rId164"/>
    <p:sldId id="885" r:id="rId165"/>
    <p:sldId id="816" r:id="rId166"/>
    <p:sldId id="888" r:id="rId167"/>
    <p:sldId id="822" r:id="rId168"/>
    <p:sldId id="825" r:id="rId169"/>
    <p:sldId id="918" r:id="rId170"/>
    <p:sldId id="919" r:id="rId171"/>
    <p:sldId id="920" r:id="rId172"/>
    <p:sldId id="921" r:id="rId173"/>
    <p:sldId id="836" r:id="rId174"/>
    <p:sldId id="837" r:id="rId175"/>
    <p:sldId id="838" r:id="rId176"/>
    <p:sldId id="839" r:id="rId177"/>
    <p:sldId id="840" r:id="rId178"/>
    <p:sldId id="841" r:id="rId179"/>
    <p:sldId id="328" r:id="rId180"/>
    <p:sldId id="893" r:id="rId181"/>
    <p:sldId id="595" r:id="rId182"/>
    <p:sldId id="551" r:id="rId183"/>
    <p:sldId id="552" r:id="rId184"/>
    <p:sldId id="596" r:id="rId185"/>
    <p:sldId id="553" r:id="rId186"/>
    <p:sldId id="554" r:id="rId187"/>
    <p:sldId id="555" r:id="rId188"/>
    <p:sldId id="556" r:id="rId189"/>
    <p:sldId id="562" r:id="rId190"/>
    <p:sldId id="563" r:id="rId191"/>
    <p:sldId id="564" r:id="rId192"/>
    <p:sldId id="565" r:id="rId193"/>
    <p:sldId id="569" r:id="rId194"/>
    <p:sldId id="570" r:id="rId195"/>
    <p:sldId id="571" r:id="rId196"/>
    <p:sldId id="572" r:id="rId197"/>
    <p:sldId id="576" r:id="rId198"/>
    <p:sldId id="577" r:id="rId199"/>
    <p:sldId id="578" r:id="rId200"/>
    <p:sldId id="579" r:id="rId201"/>
    <p:sldId id="594" r:id="rId202"/>
    <p:sldId id="557" r:id="rId203"/>
    <p:sldId id="558" r:id="rId204"/>
    <p:sldId id="559" r:id="rId205"/>
    <p:sldId id="566" r:id="rId206"/>
    <p:sldId id="567" r:id="rId207"/>
    <p:sldId id="568" r:id="rId208"/>
    <p:sldId id="573" r:id="rId209"/>
    <p:sldId id="574" r:id="rId210"/>
    <p:sldId id="575" r:id="rId211"/>
    <p:sldId id="580" r:id="rId212"/>
    <p:sldId id="581" r:id="rId213"/>
    <p:sldId id="582" r:id="rId214"/>
    <p:sldId id="560" r:id="rId215"/>
    <p:sldId id="593" r:id="rId216"/>
    <p:sldId id="561" r:id="rId217"/>
    <p:sldId id="550" r:id="rId218"/>
    <p:sldId id="597" r:id="rId219"/>
    <p:sldId id="583" r:id="rId220"/>
    <p:sldId id="584" r:id="rId221"/>
    <p:sldId id="894" r:id="rId222"/>
    <p:sldId id="585" r:id="rId223"/>
    <p:sldId id="586" r:id="rId224"/>
    <p:sldId id="587" r:id="rId225"/>
    <p:sldId id="895" r:id="rId226"/>
    <p:sldId id="590" r:id="rId227"/>
    <p:sldId id="591" r:id="rId228"/>
    <p:sldId id="592" r:id="rId229"/>
    <p:sldId id="598" r:id="rId230"/>
    <p:sldId id="602" r:id="rId231"/>
    <p:sldId id="603" r:id="rId23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14C6C-5514-4305-9BF0-925F232242DA}" v="4" dt="2023-05-04T07:10:12.4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4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microsoft.com/office/2016/11/relationships/changesInfo" Target="changesInfos/changesInfo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microsoft.com/office/2015/10/relationships/revisionInfo" Target="revisionInfo.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heme" Target="theme/theme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notesMaster" Target="notesMasters/notes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viewProps" Target="view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1B814C6C-5514-4305-9BF0-925F232242DA}"/>
    <pc:docChg chg="custSel modSld">
      <pc:chgData name="Kelly Stokes" userId="3e5c5154-569e-4d81-aa91-4f91841cdfa9" providerId="ADAL" clId="{1B814C6C-5514-4305-9BF0-925F232242DA}" dt="2023-05-04T07:10:12.456" v="73"/>
      <pc:docMkLst>
        <pc:docMk/>
      </pc:docMkLst>
      <pc:sldChg chg="modSp mod">
        <pc:chgData name="Kelly Stokes" userId="3e5c5154-569e-4d81-aa91-4f91841cdfa9" providerId="ADAL" clId="{1B814C6C-5514-4305-9BF0-925F232242DA}" dt="2023-05-04T07:08:21.885" v="9" actId="20577"/>
        <pc:sldMkLst>
          <pc:docMk/>
          <pc:sldMk cId="3945579917" sldId="256"/>
        </pc:sldMkLst>
        <pc:spChg chg="mod">
          <ac:chgData name="Kelly Stokes" userId="3e5c5154-569e-4d81-aa91-4f91841cdfa9" providerId="ADAL" clId="{1B814C6C-5514-4305-9BF0-925F232242DA}" dt="2023-05-04T07:08:17.888" v="1" actId="20577"/>
          <ac:spMkLst>
            <pc:docMk/>
            <pc:sldMk cId="3945579917" sldId="256"/>
            <ac:spMk id="2" creationId="{7EB92607-E334-409C-8872-AB6363C33D0F}"/>
          </ac:spMkLst>
        </pc:spChg>
        <pc:spChg chg="mod">
          <ac:chgData name="Kelly Stokes" userId="3e5c5154-569e-4d81-aa91-4f91841cdfa9" providerId="ADAL" clId="{1B814C6C-5514-4305-9BF0-925F232242DA}" dt="2023-05-04T07:08:21.885" v="9" actId="20577"/>
          <ac:spMkLst>
            <pc:docMk/>
            <pc:sldMk cId="3945579917" sldId="256"/>
            <ac:spMk id="3" creationId="{9B667196-C5B4-45FC-B5E8-3B190D7A595C}"/>
          </ac:spMkLst>
        </pc:spChg>
      </pc:sldChg>
      <pc:sldChg chg="modSp mod">
        <pc:chgData name="Kelly Stokes" userId="3e5c5154-569e-4d81-aa91-4f91841cdfa9" providerId="ADAL" clId="{1B814C6C-5514-4305-9BF0-925F232242DA}" dt="2023-05-04T07:08:28.673" v="19" actId="20577"/>
        <pc:sldMkLst>
          <pc:docMk/>
          <pc:sldMk cId="864376776" sldId="322"/>
        </pc:sldMkLst>
        <pc:spChg chg="mod">
          <ac:chgData name="Kelly Stokes" userId="3e5c5154-569e-4d81-aa91-4f91841cdfa9" providerId="ADAL" clId="{1B814C6C-5514-4305-9BF0-925F232242DA}" dt="2023-05-04T07:08:28.673" v="19" actId="20577"/>
          <ac:spMkLst>
            <pc:docMk/>
            <pc:sldMk cId="864376776" sldId="322"/>
            <ac:spMk id="2" creationId="{02FB8773-AD3E-2543-510F-CEE32E75C793}"/>
          </ac:spMkLst>
        </pc:spChg>
      </pc:sldChg>
      <pc:sldChg chg="modSp mod">
        <pc:chgData name="Kelly Stokes" userId="3e5c5154-569e-4d81-aa91-4f91841cdfa9" providerId="ADAL" clId="{1B814C6C-5514-4305-9BF0-925F232242DA}" dt="2023-05-04T07:09:00.823" v="35" actId="20577"/>
        <pc:sldMkLst>
          <pc:docMk/>
          <pc:sldMk cId="3634764576" sldId="323"/>
        </pc:sldMkLst>
        <pc:spChg chg="mod">
          <ac:chgData name="Kelly Stokes" userId="3e5c5154-569e-4d81-aa91-4f91841cdfa9" providerId="ADAL" clId="{1B814C6C-5514-4305-9BF0-925F232242DA}" dt="2023-05-04T07:09:00.823" v="35" actId="20577"/>
          <ac:spMkLst>
            <pc:docMk/>
            <pc:sldMk cId="3634764576" sldId="323"/>
            <ac:spMk id="2" creationId="{02FB8773-AD3E-2543-510F-CEE32E75C793}"/>
          </ac:spMkLst>
        </pc:spChg>
      </pc:sldChg>
      <pc:sldChg chg="modSp mod">
        <pc:chgData name="Kelly Stokes" userId="3e5c5154-569e-4d81-aa91-4f91841cdfa9" providerId="ADAL" clId="{1B814C6C-5514-4305-9BF0-925F232242DA}" dt="2023-05-04T07:09:28.286" v="47" actId="20577"/>
        <pc:sldMkLst>
          <pc:docMk/>
          <pc:sldMk cId="4025921315" sldId="324"/>
        </pc:sldMkLst>
        <pc:spChg chg="mod">
          <ac:chgData name="Kelly Stokes" userId="3e5c5154-569e-4d81-aa91-4f91841cdfa9" providerId="ADAL" clId="{1B814C6C-5514-4305-9BF0-925F232242DA}" dt="2023-05-04T07:09:28.286" v="47" actId="20577"/>
          <ac:spMkLst>
            <pc:docMk/>
            <pc:sldMk cId="4025921315" sldId="324"/>
            <ac:spMk id="2" creationId="{02FB8773-AD3E-2543-510F-CEE32E75C793}"/>
          </ac:spMkLst>
        </pc:spChg>
      </pc:sldChg>
      <pc:sldChg chg="modSp mod">
        <pc:chgData name="Kelly Stokes" userId="3e5c5154-569e-4d81-aa91-4f91841cdfa9" providerId="ADAL" clId="{1B814C6C-5514-4305-9BF0-925F232242DA}" dt="2023-05-04T07:10:09.319" v="71" actId="20577"/>
        <pc:sldMkLst>
          <pc:docMk/>
          <pc:sldMk cId="4214164962" sldId="328"/>
        </pc:sldMkLst>
        <pc:spChg chg="mod">
          <ac:chgData name="Kelly Stokes" userId="3e5c5154-569e-4d81-aa91-4f91841cdfa9" providerId="ADAL" clId="{1B814C6C-5514-4305-9BF0-925F232242DA}" dt="2023-05-04T07:10:09.319" v="71" actId="20577"/>
          <ac:spMkLst>
            <pc:docMk/>
            <pc:sldMk cId="4214164962" sldId="328"/>
            <ac:spMk id="2" creationId="{02FB8773-AD3E-2543-510F-CEE32E75C793}"/>
          </ac:spMkLst>
        </pc:spChg>
      </pc:sldChg>
      <pc:sldChg chg="addSp delSp modSp mod">
        <pc:chgData name="Kelly Stokes" userId="3e5c5154-569e-4d81-aa91-4f91841cdfa9" providerId="ADAL" clId="{1B814C6C-5514-4305-9BF0-925F232242DA}" dt="2023-05-04T07:08:44.648" v="25" actId="14100"/>
        <pc:sldMkLst>
          <pc:docMk/>
          <pc:sldMk cId="3955913320" sldId="604"/>
        </pc:sldMkLst>
        <pc:picChg chg="add mod modCrop">
          <ac:chgData name="Kelly Stokes" userId="3e5c5154-569e-4d81-aa91-4f91841cdfa9" providerId="ADAL" clId="{1B814C6C-5514-4305-9BF0-925F232242DA}" dt="2023-05-04T07:08:44.648" v="25" actId="14100"/>
          <ac:picMkLst>
            <pc:docMk/>
            <pc:sldMk cId="3955913320" sldId="604"/>
            <ac:picMk id="3" creationId="{A0D20242-EA34-F9A3-77DC-21814AA3C991}"/>
          </ac:picMkLst>
        </pc:picChg>
        <pc:picChg chg="del">
          <ac:chgData name="Kelly Stokes" userId="3e5c5154-569e-4d81-aa91-4f91841cdfa9" providerId="ADAL" clId="{1B814C6C-5514-4305-9BF0-925F232242DA}" dt="2023-05-04T07:08:31.400" v="20" actId="478"/>
          <ac:picMkLst>
            <pc:docMk/>
            <pc:sldMk cId="3955913320" sldId="604"/>
            <ac:picMk id="5" creationId="{D2537841-2224-F46F-F0E4-3B04041A22D1}"/>
          </ac:picMkLst>
        </pc:picChg>
      </pc:sldChg>
      <pc:sldChg chg="addSp delSp modSp mod">
        <pc:chgData name="Kelly Stokes" userId="3e5c5154-569e-4d81-aa91-4f91841cdfa9" providerId="ADAL" clId="{1B814C6C-5514-4305-9BF0-925F232242DA}" dt="2023-05-04T07:09:04.438" v="37"/>
        <pc:sldMkLst>
          <pc:docMk/>
          <pc:sldMk cId="200179842" sldId="628"/>
        </pc:sldMkLst>
        <pc:picChg chg="add mod">
          <ac:chgData name="Kelly Stokes" userId="3e5c5154-569e-4d81-aa91-4f91841cdfa9" providerId="ADAL" clId="{1B814C6C-5514-4305-9BF0-925F232242DA}" dt="2023-05-04T07:09:04.438" v="37"/>
          <ac:picMkLst>
            <pc:docMk/>
            <pc:sldMk cId="200179842" sldId="628"/>
            <ac:picMk id="2" creationId="{EFE89B43-2184-95D1-7BF0-23D2C2B80AB5}"/>
          </ac:picMkLst>
        </pc:picChg>
        <pc:picChg chg="del">
          <ac:chgData name="Kelly Stokes" userId="3e5c5154-569e-4d81-aa91-4f91841cdfa9" providerId="ADAL" clId="{1B814C6C-5514-4305-9BF0-925F232242DA}" dt="2023-05-04T07:09:04" v="36" actId="478"/>
          <ac:picMkLst>
            <pc:docMk/>
            <pc:sldMk cId="200179842" sldId="628"/>
            <ac:picMk id="5" creationId="{D2537841-2224-F46F-F0E4-3B04041A22D1}"/>
          </ac:picMkLst>
        </pc:picChg>
      </pc:sldChg>
      <pc:sldChg chg="modSp mod">
        <pc:chgData name="Kelly Stokes" userId="3e5c5154-569e-4d81-aa91-4f91841cdfa9" providerId="ADAL" clId="{1B814C6C-5514-4305-9BF0-925F232242DA}" dt="2023-05-04T07:09:53.207" v="59" actId="20577"/>
        <pc:sldMkLst>
          <pc:docMk/>
          <pc:sldMk cId="1302720053" sldId="699"/>
        </pc:sldMkLst>
        <pc:spChg chg="mod">
          <ac:chgData name="Kelly Stokes" userId="3e5c5154-569e-4d81-aa91-4f91841cdfa9" providerId="ADAL" clId="{1B814C6C-5514-4305-9BF0-925F232242DA}" dt="2023-05-04T07:09:53.207" v="59" actId="20577"/>
          <ac:spMkLst>
            <pc:docMk/>
            <pc:sldMk cId="1302720053" sldId="699"/>
            <ac:spMk id="2" creationId="{02FB8773-AD3E-2543-510F-CEE32E75C793}"/>
          </ac:spMkLst>
        </pc:spChg>
      </pc:sldChg>
      <pc:sldChg chg="addSp delSp modSp mod">
        <pc:chgData name="Kelly Stokes" userId="3e5c5154-569e-4d81-aa91-4f91841cdfa9" providerId="ADAL" clId="{1B814C6C-5514-4305-9BF0-925F232242DA}" dt="2023-05-04T07:09:31.231" v="49"/>
        <pc:sldMkLst>
          <pc:docMk/>
          <pc:sldMk cId="88053351" sldId="700"/>
        </pc:sldMkLst>
        <pc:picChg chg="add mod">
          <ac:chgData name="Kelly Stokes" userId="3e5c5154-569e-4d81-aa91-4f91841cdfa9" providerId="ADAL" clId="{1B814C6C-5514-4305-9BF0-925F232242DA}" dt="2023-05-04T07:09:31.231" v="49"/>
          <ac:picMkLst>
            <pc:docMk/>
            <pc:sldMk cId="88053351" sldId="700"/>
            <ac:picMk id="2" creationId="{D4CC12E3-7825-C08C-1B7A-189FE7D7FC47}"/>
          </ac:picMkLst>
        </pc:picChg>
        <pc:picChg chg="del">
          <ac:chgData name="Kelly Stokes" userId="3e5c5154-569e-4d81-aa91-4f91841cdfa9" providerId="ADAL" clId="{1B814C6C-5514-4305-9BF0-925F232242DA}" dt="2023-05-04T07:09:30.746" v="48" actId="478"/>
          <ac:picMkLst>
            <pc:docMk/>
            <pc:sldMk cId="88053351" sldId="700"/>
            <ac:picMk id="5" creationId="{D2537841-2224-F46F-F0E4-3B04041A22D1}"/>
          </ac:picMkLst>
        </pc:picChg>
      </pc:sldChg>
      <pc:sldChg chg="addSp delSp modSp mod">
        <pc:chgData name="Kelly Stokes" userId="3e5c5154-569e-4d81-aa91-4f91841cdfa9" providerId="ADAL" clId="{1B814C6C-5514-4305-9BF0-925F232242DA}" dt="2023-05-04T07:09:56.470" v="61"/>
        <pc:sldMkLst>
          <pc:docMk/>
          <pc:sldMk cId="3369511570" sldId="771"/>
        </pc:sldMkLst>
        <pc:picChg chg="add mod">
          <ac:chgData name="Kelly Stokes" userId="3e5c5154-569e-4d81-aa91-4f91841cdfa9" providerId="ADAL" clId="{1B814C6C-5514-4305-9BF0-925F232242DA}" dt="2023-05-04T07:09:56.470" v="61"/>
          <ac:picMkLst>
            <pc:docMk/>
            <pc:sldMk cId="3369511570" sldId="771"/>
            <ac:picMk id="2" creationId="{30343BB2-C896-FDD5-3E2C-174665DEB496}"/>
          </ac:picMkLst>
        </pc:picChg>
        <pc:picChg chg="del">
          <ac:chgData name="Kelly Stokes" userId="3e5c5154-569e-4d81-aa91-4f91841cdfa9" providerId="ADAL" clId="{1B814C6C-5514-4305-9BF0-925F232242DA}" dt="2023-05-04T07:09:56.110" v="60" actId="478"/>
          <ac:picMkLst>
            <pc:docMk/>
            <pc:sldMk cId="3369511570" sldId="771"/>
            <ac:picMk id="5" creationId="{D2537841-2224-F46F-F0E4-3B04041A22D1}"/>
          </ac:picMkLst>
        </pc:picChg>
      </pc:sldChg>
      <pc:sldChg chg="addSp delSp modSp mod">
        <pc:chgData name="Kelly Stokes" userId="3e5c5154-569e-4d81-aa91-4f91841cdfa9" providerId="ADAL" clId="{1B814C6C-5514-4305-9BF0-925F232242DA}" dt="2023-05-04T07:10:12.456" v="73"/>
        <pc:sldMkLst>
          <pc:docMk/>
          <pc:sldMk cId="3612933789" sldId="893"/>
        </pc:sldMkLst>
        <pc:picChg chg="add mod">
          <ac:chgData name="Kelly Stokes" userId="3e5c5154-569e-4d81-aa91-4f91841cdfa9" providerId="ADAL" clId="{1B814C6C-5514-4305-9BF0-925F232242DA}" dt="2023-05-04T07:10:12.456" v="73"/>
          <ac:picMkLst>
            <pc:docMk/>
            <pc:sldMk cId="3612933789" sldId="893"/>
            <ac:picMk id="2" creationId="{A5BF358C-E91E-21A7-05F3-D2130F3651A2}"/>
          </ac:picMkLst>
        </pc:picChg>
        <pc:picChg chg="del">
          <ac:chgData name="Kelly Stokes" userId="3e5c5154-569e-4d81-aa91-4f91841cdfa9" providerId="ADAL" clId="{1B814C6C-5514-4305-9BF0-925F232242DA}" dt="2023-05-04T07:10:11.993" v="72" actId="478"/>
          <ac:picMkLst>
            <pc:docMk/>
            <pc:sldMk cId="3612933789" sldId="893"/>
            <ac:picMk id="5" creationId="{D2537841-2224-F46F-F0E4-3B04041A22D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307174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0208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8196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9241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8158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They learn that scientists are sure that the massive ice sheets are melting because of global warming.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1809649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prefix un and challenge words  – I say, we say, you say</a:t>
            </a:r>
          </a:p>
          <a:p>
            <a:r>
              <a:rPr lang="en-GB" dirty="0"/>
              <a:t>Ask children to write words only in their spelling book</a:t>
            </a:r>
          </a:p>
          <a:p>
            <a:endParaRPr lang="en-GB" dirty="0"/>
          </a:p>
          <a:p>
            <a:r>
              <a:rPr lang="en-GB" dirty="0"/>
              <a:t>Introduce the new spelling rule of mis prefix </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1981445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94</a:t>
            </a:fld>
            <a:endParaRPr lang="en-GB"/>
          </a:p>
        </p:txBody>
      </p:sp>
    </p:spTree>
    <p:extLst>
      <p:ext uri="{BB962C8B-B14F-4D97-AF65-F5344CB8AC3E}">
        <p14:creationId xmlns:p14="http://schemas.microsoft.com/office/powerpoint/2010/main" val="4120240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95</a:t>
            </a:fld>
            <a:endParaRPr lang="en-GB"/>
          </a:p>
        </p:txBody>
      </p:sp>
    </p:spTree>
    <p:extLst>
      <p:ext uri="{BB962C8B-B14F-4D97-AF65-F5344CB8AC3E}">
        <p14:creationId xmlns:p14="http://schemas.microsoft.com/office/powerpoint/2010/main" val="20265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a:t>
            </a:r>
            <a:r>
              <a:rPr lang="en-GB" dirty="0" err="1"/>
              <a:t>el</a:t>
            </a:r>
            <a:r>
              <a:rPr lang="en-GB" dirty="0"/>
              <a:t> and le suffix and challenge words  – I say, we say, you say</a:t>
            </a:r>
          </a:p>
          <a:p>
            <a:r>
              <a:rPr lang="en-GB" dirty="0"/>
              <a:t>Ask children to write words only in their spelling book</a:t>
            </a:r>
          </a:p>
          <a:p>
            <a:endParaRPr lang="en-GB" dirty="0"/>
          </a:p>
          <a:p>
            <a:r>
              <a:rPr lang="en-GB" dirty="0"/>
              <a:t>Introduce the new spelling rule of suffix </a:t>
            </a:r>
            <a:r>
              <a:rPr lang="en-GB" dirty="0" err="1"/>
              <a:t>ies</a:t>
            </a:r>
            <a:r>
              <a:rPr lang="en-GB" dirty="0"/>
              <a:t> / ed / es / </a:t>
            </a:r>
            <a:r>
              <a:rPr lang="en-GB" dirty="0" err="1"/>
              <a:t>ing</a:t>
            </a:r>
            <a:r>
              <a:rPr lang="en-GB" dirty="0"/>
              <a:t> / er / </a:t>
            </a:r>
            <a:r>
              <a:rPr lang="en-GB" dirty="0" err="1"/>
              <a:t>est</a:t>
            </a:r>
            <a:endParaRPr lang="en-GB" dirty="0"/>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8505725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1242403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a:p>
        </p:txBody>
      </p:sp>
    </p:spTree>
    <p:extLst>
      <p:ext uri="{BB962C8B-B14F-4D97-AF65-F5344CB8AC3E}">
        <p14:creationId xmlns:p14="http://schemas.microsoft.com/office/powerpoint/2010/main" val="8197813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World Leaders have cried out to people to recognise climate change and how people can be happiest if they begin to help the planet.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31104051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prefix un and challenge words  – I say, we say, you say</a:t>
            </a:r>
          </a:p>
          <a:p>
            <a:r>
              <a:rPr lang="en-GB" dirty="0"/>
              <a:t>Ask children to write words only in their spelling book</a:t>
            </a:r>
          </a:p>
          <a:p>
            <a:endParaRPr lang="en-GB" dirty="0"/>
          </a:p>
          <a:p>
            <a:r>
              <a:rPr lang="en-GB" dirty="0"/>
              <a:t>Introduce the new spelling rule of mis prefix </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25033400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835827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a:p>
        </p:txBody>
      </p:sp>
    </p:spTree>
    <p:extLst>
      <p:ext uri="{BB962C8B-B14F-4D97-AF65-F5344CB8AC3E}">
        <p14:creationId xmlns:p14="http://schemas.microsoft.com/office/powerpoint/2010/main" val="9529822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141</a:t>
            </a:fld>
            <a:endParaRPr lang="en-GB"/>
          </a:p>
        </p:txBody>
      </p:sp>
    </p:spTree>
    <p:extLst>
      <p:ext uri="{BB962C8B-B14F-4D97-AF65-F5344CB8AC3E}">
        <p14:creationId xmlns:p14="http://schemas.microsoft.com/office/powerpoint/2010/main" val="6078915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a:p>
        </p:txBody>
      </p:sp>
    </p:spTree>
    <p:extLst>
      <p:ext uri="{BB962C8B-B14F-4D97-AF65-F5344CB8AC3E}">
        <p14:creationId xmlns:p14="http://schemas.microsoft.com/office/powerpoint/2010/main" val="19501399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a:p>
        </p:txBody>
      </p:sp>
    </p:spTree>
    <p:extLst>
      <p:ext uri="{BB962C8B-B14F-4D97-AF65-F5344CB8AC3E}">
        <p14:creationId xmlns:p14="http://schemas.microsoft.com/office/powerpoint/2010/main" val="1977305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Rules – taken from NC</a:t>
            </a:r>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a:p>
        </p:txBody>
      </p:sp>
    </p:spTree>
    <p:extLst>
      <p:ext uri="{BB962C8B-B14F-4D97-AF65-F5344CB8AC3E}">
        <p14:creationId xmlns:p14="http://schemas.microsoft.com/office/powerpoint/2010/main" val="6146757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Babies deserve to grow up in a healthy world.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36442333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Table bagel because children most sure flies cried saddest hiker</a:t>
            </a:r>
          </a:p>
        </p:txBody>
      </p:sp>
      <p:sp>
        <p:nvSpPr>
          <p:cNvPr id="4" name="Slide Number Placeholder 3"/>
          <p:cNvSpPr>
            <a:spLocks noGrp="1"/>
          </p:cNvSpPr>
          <p:nvPr>
            <p:ph type="sldNum" sz="quarter" idx="5"/>
          </p:nvPr>
        </p:nvSpPr>
        <p:spPr/>
        <p:txBody>
          <a:bodyPr/>
          <a:lstStyle/>
          <a:p>
            <a:fld id="{A370640F-E73A-4148-92BA-D1C70A966614}" type="slidenum">
              <a:rPr lang="en-GB" smtClean="0"/>
              <a:t>217</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218</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219</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220</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221</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222</a:t>
            </a:fld>
            <a:endParaRPr lang="en-GB"/>
          </a:p>
        </p:txBody>
      </p:sp>
    </p:spTree>
    <p:extLst>
      <p:ext uri="{BB962C8B-B14F-4D97-AF65-F5344CB8AC3E}">
        <p14:creationId xmlns:p14="http://schemas.microsoft.com/office/powerpoint/2010/main" val="236191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223</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224</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225</a:t>
            </a:fld>
            <a:endParaRPr lang="en-GB"/>
          </a:p>
        </p:txBody>
      </p:sp>
    </p:spTree>
    <p:extLst>
      <p:ext uri="{BB962C8B-B14F-4D97-AF65-F5344CB8AC3E}">
        <p14:creationId xmlns:p14="http://schemas.microsoft.com/office/powerpoint/2010/main" val="22834328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228</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230</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231</a:t>
            </a:fld>
            <a:endParaRPr lang="en-GB"/>
          </a:p>
        </p:txBody>
      </p:sp>
    </p:spTree>
    <p:extLst>
      <p:ext uri="{BB962C8B-B14F-4D97-AF65-F5344CB8AC3E}">
        <p14:creationId xmlns:p14="http://schemas.microsoft.com/office/powerpoint/2010/main" val="251920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233778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294494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44.xml"/><Relationship Id="rId1" Type="http://schemas.openxmlformats.org/officeDocument/2006/relationships/slideLayout" Target="../slideLayouts/slideLayout7.xml"/><Relationship Id="rId6" Type="http://schemas.openxmlformats.org/officeDocument/2006/relationships/hyperlink" Target="https://www.etymonline.com/word/rudesby?ref=etymonline_crossreference" TargetMode="External"/><Relationship Id="rId5" Type="http://schemas.openxmlformats.org/officeDocument/2006/relationships/hyperlink" Target="https://www.etymonline.com/word/sugar?ref=etymonline_crossreference#etymonline_v_22320" TargetMode="External"/><Relationship Id="rId4" Type="http://schemas.openxmlformats.org/officeDocument/2006/relationships/hyperlink" Target="https://www.etymonline.com/word/secure?ref=etymonline_crossreference#etymonline_v_23092"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www.etymonline.com/word/most#etymonline_v_18404" TargetMode="External"/><Relationship Id="rId2" Type="http://schemas.openxmlformats.org/officeDocument/2006/relationships/notesSlide" Target="../notesSlides/notesSlide45.xml"/><Relationship Id="rId1" Type="http://schemas.openxmlformats.org/officeDocument/2006/relationships/slideLayout" Target="../slideLayouts/slideLayout7.xml"/><Relationship Id="rId6" Type="http://schemas.openxmlformats.org/officeDocument/2006/relationships/hyperlink" Target="https://www.etymonline.com/word/much?ref=etymonline_crossreference" TargetMode="External"/><Relationship Id="rId5" Type="http://schemas.openxmlformats.org/officeDocument/2006/relationships/hyperlink" Target="https://www.etymonline.com/word/mickle?ref=etymonline_crossreference" TargetMode="External"/><Relationship Id="rId4" Type="http://schemas.openxmlformats.org/officeDocument/2006/relationships/hyperlink" Target="https://www.etymonline.com/word/more?ref=etymonline_crossreference" TargetMode="Externa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42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6947940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28610492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5137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much less common than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used after m, n, r, s, v, w and more often than not after s.</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5763565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camel </a:t>
            </a:r>
          </a:p>
        </p:txBody>
      </p:sp>
      <p:sp>
        <p:nvSpPr>
          <p:cNvPr id="3" name="Rectangle 2">
            <a:extLst>
              <a:ext uri="{FF2B5EF4-FFF2-40B4-BE49-F238E27FC236}">
                <a16:creationId xmlns:a16="http://schemas.microsoft.com/office/drawing/2014/main" id="{13BB5EC0-7A96-4D29-A835-6FAE896C31A4}"/>
              </a:ext>
            </a:extLst>
          </p:cNvPr>
          <p:cNvSpPr/>
          <p:nvPr/>
        </p:nvSpPr>
        <p:spPr>
          <a:xfrm>
            <a:off x="6825342" y="34473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amel PNG Clip Art Best WEB Clipart_pics - Clip Art Library">
            <a:extLst>
              <a:ext uri="{FF2B5EF4-FFF2-40B4-BE49-F238E27FC236}">
                <a16:creationId xmlns:a16="http://schemas.microsoft.com/office/drawing/2014/main" id="{4D7D40B4-2E1D-4838-BFE6-F8E22C777B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39" y="575582"/>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72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tunnel</a:t>
            </a:r>
          </a:p>
        </p:txBody>
      </p:sp>
      <p:sp>
        <p:nvSpPr>
          <p:cNvPr id="3" name="Rectangle 2">
            <a:extLst>
              <a:ext uri="{FF2B5EF4-FFF2-40B4-BE49-F238E27FC236}">
                <a16:creationId xmlns:a16="http://schemas.microsoft.com/office/drawing/2014/main" id="{0366E0B6-702E-4814-82C6-08CA2D13F3C9}"/>
              </a:ext>
            </a:extLst>
          </p:cNvPr>
          <p:cNvSpPr/>
          <p:nvPr/>
        </p:nvSpPr>
        <p:spPr>
          <a:xfrm>
            <a:off x="6580416"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8610" name="Picture 2" descr="Railroad Tunnel Vector Design Illustration Isolated On White Background  Stock Illustration - Download Image Now - iStock">
            <a:extLst>
              <a:ext uri="{FF2B5EF4-FFF2-40B4-BE49-F238E27FC236}">
                <a16:creationId xmlns:a16="http://schemas.microsoft.com/office/drawing/2014/main" id="{9E097CDA-3C22-58A6-00A1-9B65A1A1E0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77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squirrel</a:t>
            </a:r>
          </a:p>
        </p:txBody>
      </p:sp>
      <p:sp>
        <p:nvSpPr>
          <p:cNvPr id="3" name="Rectangle 2">
            <a:extLst>
              <a:ext uri="{FF2B5EF4-FFF2-40B4-BE49-F238E27FC236}">
                <a16:creationId xmlns:a16="http://schemas.microsoft.com/office/drawing/2014/main" id="{4BCBA2DA-E95C-434C-BE81-320E182AE5EF}"/>
              </a:ext>
            </a:extLst>
          </p:cNvPr>
          <p:cNvSpPr/>
          <p:nvPr/>
        </p:nvSpPr>
        <p:spPr>
          <a:xfrm>
            <a:off x="6776359" y="3673930"/>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red squirrel clip art - Clip Art Library">
            <a:extLst>
              <a:ext uri="{FF2B5EF4-FFF2-40B4-BE49-F238E27FC236}">
                <a16:creationId xmlns:a16="http://schemas.microsoft.com/office/drawing/2014/main" id="{7A839E72-509C-4FB4-7161-8389BD13FF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23" y="425224"/>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453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travel</a:t>
            </a:r>
          </a:p>
        </p:txBody>
      </p:sp>
      <p:sp>
        <p:nvSpPr>
          <p:cNvPr id="3" name="Rectangle 2">
            <a:extLst>
              <a:ext uri="{FF2B5EF4-FFF2-40B4-BE49-F238E27FC236}">
                <a16:creationId xmlns:a16="http://schemas.microsoft.com/office/drawing/2014/main" id="{162CC6E8-06E9-4F6E-A75B-C2FED721CE28}"/>
              </a:ext>
            </a:extLst>
          </p:cNvPr>
          <p:cNvSpPr/>
          <p:nvPr/>
        </p:nvSpPr>
        <p:spPr>
          <a:xfrm>
            <a:off x="6498774"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Art Clip Travel Stock Illustrations – 54,316 Art Clip Travel Stock  Illustrations, Vectors &amp; Clipart - Dreamstime">
            <a:extLst>
              <a:ext uri="{FF2B5EF4-FFF2-40B4-BE49-F238E27FC236}">
                <a16:creationId xmlns:a16="http://schemas.microsoft.com/office/drawing/2014/main" id="{220372BC-21F3-C55B-5FE3-719BCF8D05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29"/>
          <a:stretch/>
        </p:blipFill>
        <p:spPr bwMode="auto">
          <a:xfrm>
            <a:off x="777420" y="871025"/>
            <a:ext cx="2066925" cy="2019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1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3456907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suffixes </a:t>
            </a:r>
            <a:br>
              <a:rPr lang="en-GB" dirty="0">
                <a:latin typeface="Twinkl Cursive Looped" panose="02000000000000000000" pitchFamily="2" charset="0"/>
              </a:rPr>
            </a:br>
            <a:r>
              <a:rPr lang="en-GB" dirty="0">
                <a:latin typeface="Twinkl Cursive Looped" panose="02000000000000000000" pitchFamily="2" charset="0"/>
              </a:rPr>
              <a:t> -</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11727311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1597074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a:t>
            </a:r>
          </a:p>
        </p:txBody>
      </p:sp>
    </p:spTree>
    <p:extLst>
      <p:ext uri="{BB962C8B-B14F-4D97-AF65-F5344CB8AC3E}">
        <p14:creationId xmlns:p14="http://schemas.microsoft.com/office/powerpoint/2010/main" val="35550311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p>
        </p:txBody>
      </p:sp>
    </p:spTree>
    <p:extLst>
      <p:ext uri="{BB962C8B-B14F-4D97-AF65-F5344CB8AC3E}">
        <p14:creationId xmlns:p14="http://schemas.microsoft.com/office/powerpoint/2010/main" val="18454150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11720309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  -</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words ending in vowel consonant </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double the consonant and add the suffix</a:t>
            </a:r>
          </a:p>
        </p:txBody>
      </p:sp>
    </p:spTree>
    <p:extLst>
      <p:ext uri="{BB962C8B-B14F-4D97-AF65-F5344CB8AC3E}">
        <p14:creationId xmlns:p14="http://schemas.microsoft.com/office/powerpoint/2010/main" val="90210423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268354"/>
            <a:ext cx="10515600" cy="1481650"/>
          </a:xfrm>
        </p:spPr>
        <p:txBody>
          <a:bodyPr>
            <a:normAutofit/>
          </a:bodyPr>
          <a:lstStyle/>
          <a:p>
            <a:pPr algn="ctr"/>
            <a:r>
              <a:rPr lang="en-GB" dirty="0">
                <a:latin typeface="Twinkl Cursive Looped" panose="02000000000000000000" pitchFamily="2" charset="0"/>
              </a:rPr>
              <a:t>vowel + consonant = </a:t>
            </a:r>
          </a:p>
        </p:txBody>
      </p:sp>
      <p:sp>
        <p:nvSpPr>
          <p:cNvPr id="3" name="Title 1">
            <a:extLst>
              <a:ext uri="{FF2B5EF4-FFF2-40B4-BE49-F238E27FC236}">
                <a16:creationId xmlns:a16="http://schemas.microsoft.com/office/drawing/2014/main" id="{53E17BA1-34AA-F46E-1C74-9476B42FCE63}"/>
              </a:ext>
            </a:extLst>
          </p:cNvPr>
          <p:cNvSpPr txBox="1">
            <a:spLocks/>
          </p:cNvSpPr>
          <p:nvPr/>
        </p:nvSpPr>
        <p:spPr>
          <a:xfrm>
            <a:off x="1006929" y="3755740"/>
            <a:ext cx="10515600" cy="1481650"/>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consonant + suffix</a:t>
            </a:r>
          </a:p>
        </p:txBody>
      </p:sp>
    </p:spTree>
    <p:extLst>
      <p:ext uri="{BB962C8B-B14F-4D97-AF65-F5344CB8AC3E}">
        <p14:creationId xmlns:p14="http://schemas.microsoft.com/office/powerpoint/2010/main" val="6314509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patted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96000" y="3698304"/>
            <a:ext cx="118654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at clipart - Clip Art Library">
            <a:extLst>
              <a:ext uri="{FF2B5EF4-FFF2-40B4-BE49-F238E27FC236}">
                <a16:creationId xmlns:a16="http://schemas.microsoft.com/office/drawing/2014/main" id="{0AFF2A09-7665-1A13-A2C6-BD0734EDA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70" y="451078"/>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89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humming</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731329" y="3641272"/>
            <a:ext cx="1796141"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ingercute Cartoon Girl Singing Isolated On Stock Vector (Royalty Free)  244517212 | Shutterstock">
            <a:extLst>
              <a:ext uri="{FF2B5EF4-FFF2-40B4-BE49-F238E27FC236}">
                <a16:creationId xmlns:a16="http://schemas.microsoft.com/office/drawing/2014/main" id="{7156D71D-A259-DD0A-5964-6BE77EDFA5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70"/>
          <a:stretch/>
        </p:blipFill>
        <p:spPr bwMode="auto">
          <a:xfrm>
            <a:off x="413657" y="392568"/>
            <a:ext cx="2057400" cy="1991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69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saddest</a:t>
            </a:r>
          </a:p>
        </p:txBody>
      </p:sp>
      <p:sp>
        <p:nvSpPr>
          <p:cNvPr id="3" name="Rectangle 2">
            <a:extLst>
              <a:ext uri="{FF2B5EF4-FFF2-40B4-BE49-F238E27FC236}">
                <a16:creationId xmlns:a16="http://schemas.microsoft.com/office/drawing/2014/main" id="{8423529B-2619-4C00-BACD-5C5E084218E0}"/>
              </a:ext>
            </a:extLst>
          </p:cNvPr>
          <p:cNvSpPr/>
          <p:nvPr/>
        </p:nvSpPr>
        <p:spPr>
          <a:xfrm>
            <a:off x="6096001" y="3624943"/>
            <a:ext cx="1398814"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nglish grammar for comparatives and superlatives with word sad Stock Vector  Image &amp; Art - Alamy">
            <a:extLst>
              <a:ext uri="{FF2B5EF4-FFF2-40B4-BE49-F238E27FC236}">
                <a16:creationId xmlns:a16="http://schemas.microsoft.com/office/drawing/2014/main" id="{5A060DEA-BE9F-1CC8-08C9-AE01293620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785" b="18982"/>
          <a:stretch/>
        </p:blipFill>
        <p:spPr bwMode="auto">
          <a:xfrm>
            <a:off x="500063" y="718456"/>
            <a:ext cx="3423154" cy="1355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879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311631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pa</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 -&gt;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 + ed = patted</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72706" name="Picture 2" descr="pat clipart - Clip Art Library">
            <a:extLst>
              <a:ext uri="{FF2B5EF4-FFF2-40B4-BE49-F238E27FC236}">
                <a16:creationId xmlns:a16="http://schemas.microsoft.com/office/drawing/2014/main" id="{EAAFA0E4-3ECB-2EFE-AA2E-51851FC6D1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70" y="451078"/>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CB9EB66-FD8C-D15A-54DD-6A7FEA642054}"/>
              </a:ext>
            </a:extLst>
          </p:cNvPr>
          <p:cNvSpPr txBox="1"/>
          <p:nvPr/>
        </p:nvSpPr>
        <p:spPr>
          <a:xfrm>
            <a:off x="0" y="4935252"/>
            <a:ext cx="12017828" cy="1938992"/>
          </a:xfrm>
          <a:prstGeom prst="rect">
            <a:avLst/>
          </a:prstGeom>
          <a:noFill/>
        </p:spPr>
        <p:txBody>
          <a:bodyPr wrap="square">
            <a:spAutoFit/>
          </a:bodyPr>
          <a:lstStyle/>
          <a:p>
            <a:r>
              <a:rPr lang="en-GB" sz="6000" dirty="0">
                <a:latin typeface="Twinkl Cursive Looped" panose="02000000000000000000" pitchFamily="2" charset="0"/>
              </a:rPr>
              <a:t>Definition – touch gentle with hand</a:t>
            </a:r>
            <a:endParaRPr lang="en-GB" sz="6000" dirty="0"/>
          </a:p>
        </p:txBody>
      </p:sp>
      <p:sp>
        <p:nvSpPr>
          <p:cNvPr id="6" name="TextBox 5">
            <a:extLst>
              <a:ext uri="{FF2B5EF4-FFF2-40B4-BE49-F238E27FC236}">
                <a16:creationId xmlns:a16="http://schemas.microsoft.com/office/drawing/2014/main" id="{19B38C1E-D3F1-2D00-0F01-9CB774AEFD35}"/>
              </a:ext>
            </a:extLst>
          </p:cNvPr>
          <p:cNvSpPr txBox="1"/>
          <p:nvPr/>
        </p:nvSpPr>
        <p:spPr>
          <a:xfrm>
            <a:off x="3992336" y="751980"/>
            <a:ext cx="6286500" cy="1200329"/>
          </a:xfrm>
          <a:prstGeom prst="rect">
            <a:avLst/>
          </a:prstGeom>
          <a:noFill/>
        </p:spPr>
        <p:txBody>
          <a:bodyPr wrap="square">
            <a:spAutoFit/>
          </a:bodyPr>
          <a:lstStyle/>
          <a:p>
            <a:r>
              <a:rPr lang="en-GB" sz="7200" dirty="0">
                <a:latin typeface="Twinkl Cursive Looped" panose="02000000000000000000" pitchFamily="2" charset="0"/>
              </a:rPr>
              <a:t>patted</a:t>
            </a:r>
            <a:endParaRPr lang="en-GB" sz="7200" dirty="0"/>
          </a:p>
        </p:txBody>
      </p:sp>
      <p:sp>
        <p:nvSpPr>
          <p:cNvPr id="8" name="TextBox 7">
            <a:extLst>
              <a:ext uri="{FF2B5EF4-FFF2-40B4-BE49-F238E27FC236}">
                <a16:creationId xmlns:a16="http://schemas.microsoft.com/office/drawing/2014/main" id="{8003344E-9500-0D59-084F-458899FBD6AB}"/>
              </a:ext>
            </a:extLst>
          </p:cNvPr>
          <p:cNvSpPr txBox="1"/>
          <p:nvPr/>
        </p:nvSpPr>
        <p:spPr>
          <a:xfrm>
            <a:off x="3992336" y="3369969"/>
            <a:ext cx="6286500" cy="1323439"/>
          </a:xfrm>
          <a:prstGeom prst="rect">
            <a:avLst/>
          </a:prstGeom>
          <a:noFill/>
        </p:spPr>
        <p:txBody>
          <a:bodyPr wrap="square">
            <a:spAutoFit/>
          </a:bodyPr>
          <a:lstStyle/>
          <a:p>
            <a:r>
              <a:rPr lang="en-GB" sz="8000" dirty="0">
                <a:latin typeface="Twinkl Cursive Looped" panose="02000000000000000000" pitchFamily="2" charset="0"/>
              </a:rPr>
              <a:t>VERB</a:t>
            </a:r>
            <a:endParaRPr lang="en-GB" sz="8000" dirty="0"/>
          </a:p>
        </p:txBody>
      </p:sp>
    </p:spTree>
    <p:extLst>
      <p:ext uri="{BB962C8B-B14F-4D97-AF65-F5344CB8AC3E}">
        <p14:creationId xmlns:p14="http://schemas.microsoft.com/office/powerpoint/2010/main" val="283921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hu</a:t>
            </a:r>
            <a:r>
              <a:rPr lang="en-GB" dirty="0">
                <a:highlight>
                  <a:srgbClr val="FFFF00"/>
                </a:highlight>
                <a:latin typeface="Twinkl Cursive Looped" panose="02000000000000000000" pitchFamily="2" charset="0"/>
              </a:rPr>
              <a:t>m</a:t>
            </a:r>
            <a:r>
              <a:rPr lang="en-GB" dirty="0">
                <a:latin typeface="Twinkl Cursive Looped" panose="02000000000000000000" pitchFamily="2" charset="0"/>
              </a:rPr>
              <a:t> -&gt;</a:t>
            </a:r>
            <a:r>
              <a:rPr lang="en-GB" dirty="0">
                <a:highlight>
                  <a:srgbClr val="FFFF00"/>
                </a:highlight>
                <a:latin typeface="Twinkl Cursive Looped" panose="02000000000000000000" pitchFamily="2" charset="0"/>
              </a:rPr>
              <a:t>m</a:t>
            </a:r>
            <a:r>
              <a:rPr lang="en-GB" dirty="0">
                <a:latin typeface="Twinkl Cursive Looped" panose="02000000000000000000" pitchFamily="2" charset="0"/>
              </a:rPr>
              <a:t> + </a:t>
            </a:r>
            <a:r>
              <a:rPr lang="en-GB" dirty="0" err="1">
                <a:latin typeface="Twinkl Cursive Looped" panose="02000000000000000000" pitchFamily="2" charset="0"/>
              </a:rPr>
              <a:t>ing</a:t>
            </a:r>
            <a:r>
              <a:rPr lang="en-GB" dirty="0">
                <a:latin typeface="Twinkl Cursive Looped" panose="02000000000000000000" pitchFamily="2" charset="0"/>
              </a:rPr>
              <a:t> = humming</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8914" name="Picture 2" descr="Singercute Cartoon Girl Singing Isolated On Stock Vector (Royalty Free)  244517212 | Shutterstock">
            <a:extLst>
              <a:ext uri="{FF2B5EF4-FFF2-40B4-BE49-F238E27FC236}">
                <a16:creationId xmlns:a16="http://schemas.microsoft.com/office/drawing/2014/main" id="{D8B61CE3-DF5F-27E9-2CCA-3F01C3AB86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70"/>
          <a:stretch/>
        </p:blipFill>
        <p:spPr bwMode="auto">
          <a:xfrm>
            <a:off x="413657" y="392568"/>
            <a:ext cx="2057400" cy="19914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CEBF37D-73CA-AF10-F1BD-E1EF5C1FE633}"/>
              </a:ext>
            </a:extLst>
          </p:cNvPr>
          <p:cNvSpPr txBox="1"/>
          <p:nvPr/>
        </p:nvSpPr>
        <p:spPr>
          <a:xfrm>
            <a:off x="163286" y="5074662"/>
            <a:ext cx="11413671" cy="923330"/>
          </a:xfrm>
          <a:prstGeom prst="rect">
            <a:avLst/>
          </a:prstGeom>
          <a:noFill/>
        </p:spPr>
        <p:txBody>
          <a:bodyPr wrap="square">
            <a:spAutoFit/>
          </a:bodyPr>
          <a:lstStyle/>
          <a:p>
            <a:r>
              <a:rPr lang="en-GB" sz="5400" dirty="0">
                <a:latin typeface="Twinkl Cursive Looped" panose="02000000000000000000" pitchFamily="2" charset="0"/>
              </a:rPr>
              <a:t>Definition – sing with closed lips</a:t>
            </a:r>
            <a:endParaRPr lang="en-GB" sz="5400" dirty="0"/>
          </a:p>
        </p:txBody>
      </p:sp>
      <p:sp>
        <p:nvSpPr>
          <p:cNvPr id="6" name="TextBox 5">
            <a:extLst>
              <a:ext uri="{FF2B5EF4-FFF2-40B4-BE49-F238E27FC236}">
                <a16:creationId xmlns:a16="http://schemas.microsoft.com/office/drawing/2014/main" id="{5DA1E6BC-FB21-FE5B-2619-406B15882E4E}"/>
              </a:ext>
            </a:extLst>
          </p:cNvPr>
          <p:cNvSpPr txBox="1"/>
          <p:nvPr/>
        </p:nvSpPr>
        <p:spPr>
          <a:xfrm>
            <a:off x="3882118" y="517463"/>
            <a:ext cx="6098720" cy="1015663"/>
          </a:xfrm>
          <a:prstGeom prst="rect">
            <a:avLst/>
          </a:prstGeom>
          <a:noFill/>
        </p:spPr>
        <p:txBody>
          <a:bodyPr wrap="square">
            <a:spAutoFit/>
          </a:bodyPr>
          <a:lstStyle/>
          <a:p>
            <a:r>
              <a:rPr lang="en-GB" sz="6000" dirty="0">
                <a:latin typeface="Twinkl Cursive Looped" panose="02000000000000000000" pitchFamily="2" charset="0"/>
              </a:rPr>
              <a:t>humming</a:t>
            </a:r>
            <a:endParaRPr lang="en-GB" sz="6000" dirty="0"/>
          </a:p>
        </p:txBody>
      </p:sp>
      <p:sp>
        <p:nvSpPr>
          <p:cNvPr id="8" name="TextBox 7">
            <a:extLst>
              <a:ext uri="{FF2B5EF4-FFF2-40B4-BE49-F238E27FC236}">
                <a16:creationId xmlns:a16="http://schemas.microsoft.com/office/drawing/2014/main" id="{58CF8E78-B3D1-A1A8-A640-9591F5FC6C89}"/>
              </a:ext>
            </a:extLst>
          </p:cNvPr>
          <p:cNvSpPr txBox="1"/>
          <p:nvPr/>
        </p:nvSpPr>
        <p:spPr>
          <a:xfrm>
            <a:off x="4305754" y="3475161"/>
            <a:ext cx="6180364"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94061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-le</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15786" y="3107443"/>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sa</a:t>
            </a:r>
            <a:r>
              <a:rPr lang="en-GB" dirty="0">
                <a:highlight>
                  <a:srgbClr val="FFFF00"/>
                </a:highlight>
                <a:latin typeface="Twinkl Cursive Looped" panose="02000000000000000000" pitchFamily="2" charset="0"/>
              </a:rPr>
              <a:t>d</a:t>
            </a:r>
            <a:r>
              <a:rPr lang="en-GB" dirty="0">
                <a:latin typeface="Twinkl Cursive Looped" panose="02000000000000000000" pitchFamily="2" charset="0"/>
              </a:rPr>
              <a:t> -&gt;</a:t>
            </a:r>
            <a:r>
              <a:rPr lang="en-GB" dirty="0">
                <a:highlight>
                  <a:srgbClr val="FFFF00"/>
                </a:highlight>
                <a:latin typeface="Twinkl Cursive Looped" panose="02000000000000000000" pitchFamily="2" charset="0"/>
              </a:rPr>
              <a:t>d</a:t>
            </a:r>
            <a:r>
              <a:rPr lang="en-GB" dirty="0">
                <a:latin typeface="Twinkl Cursive Looped" panose="02000000000000000000" pitchFamily="2" charset="0"/>
              </a:rPr>
              <a:t> + </a:t>
            </a:r>
            <a:r>
              <a:rPr lang="en-GB" dirty="0" err="1">
                <a:latin typeface="Twinkl Cursive Looped" panose="02000000000000000000" pitchFamily="2" charset="0"/>
              </a:rPr>
              <a:t>est</a:t>
            </a:r>
            <a:r>
              <a:rPr lang="en-GB" dirty="0">
                <a:latin typeface="Twinkl Cursive Looped" panose="02000000000000000000" pitchFamily="2" charset="0"/>
              </a:rPr>
              <a:t> = saddest</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5842" name="Picture 2" descr="English grammar for comparatives and superlatives with word sad Stock Vector  Image &amp; Art - Alamy">
            <a:extLst>
              <a:ext uri="{FF2B5EF4-FFF2-40B4-BE49-F238E27FC236}">
                <a16:creationId xmlns:a16="http://schemas.microsoft.com/office/drawing/2014/main" id="{ACA85439-46C1-5622-A54F-C9FA7AD751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785" b="18982"/>
          <a:stretch/>
        </p:blipFill>
        <p:spPr bwMode="auto">
          <a:xfrm>
            <a:off x="500063" y="718456"/>
            <a:ext cx="3423154" cy="135527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9027761-19D3-3FA8-7B8A-4B57AA4F2AEC}"/>
              </a:ext>
            </a:extLst>
          </p:cNvPr>
          <p:cNvSpPr txBox="1"/>
          <p:nvPr/>
        </p:nvSpPr>
        <p:spPr>
          <a:xfrm>
            <a:off x="179613" y="5145252"/>
            <a:ext cx="10989129" cy="1107996"/>
          </a:xfrm>
          <a:prstGeom prst="rect">
            <a:avLst/>
          </a:prstGeom>
          <a:noFill/>
        </p:spPr>
        <p:txBody>
          <a:bodyPr wrap="square">
            <a:spAutoFit/>
          </a:bodyPr>
          <a:lstStyle/>
          <a:p>
            <a:r>
              <a:rPr lang="en-GB" sz="6600" dirty="0">
                <a:latin typeface="Twinkl Cursive Looped" panose="02000000000000000000" pitchFamily="2" charset="0"/>
              </a:rPr>
              <a:t>Definition – most unhappy</a:t>
            </a:r>
            <a:endParaRPr lang="en-GB" sz="6600" dirty="0"/>
          </a:p>
        </p:txBody>
      </p:sp>
      <p:sp>
        <p:nvSpPr>
          <p:cNvPr id="6" name="TextBox 5">
            <a:extLst>
              <a:ext uri="{FF2B5EF4-FFF2-40B4-BE49-F238E27FC236}">
                <a16:creationId xmlns:a16="http://schemas.microsoft.com/office/drawing/2014/main" id="{B4B942E0-A4FA-F2B4-F0D9-65928777DF34}"/>
              </a:ext>
            </a:extLst>
          </p:cNvPr>
          <p:cNvSpPr txBox="1"/>
          <p:nvPr/>
        </p:nvSpPr>
        <p:spPr>
          <a:xfrm>
            <a:off x="4743450" y="1026760"/>
            <a:ext cx="6221186" cy="1107996"/>
          </a:xfrm>
          <a:prstGeom prst="rect">
            <a:avLst/>
          </a:prstGeom>
          <a:noFill/>
        </p:spPr>
        <p:txBody>
          <a:bodyPr wrap="square">
            <a:spAutoFit/>
          </a:bodyPr>
          <a:lstStyle/>
          <a:p>
            <a:r>
              <a:rPr lang="en-GB" sz="6600" dirty="0">
                <a:latin typeface="Twinkl Cursive Looped" panose="02000000000000000000" pitchFamily="2" charset="0"/>
              </a:rPr>
              <a:t>saddest</a:t>
            </a:r>
            <a:endParaRPr lang="en-GB" sz="6600" dirty="0"/>
          </a:p>
        </p:txBody>
      </p:sp>
      <p:sp>
        <p:nvSpPr>
          <p:cNvPr id="7" name="TextBox 6">
            <a:extLst>
              <a:ext uri="{FF2B5EF4-FFF2-40B4-BE49-F238E27FC236}">
                <a16:creationId xmlns:a16="http://schemas.microsoft.com/office/drawing/2014/main" id="{C0EFB7C7-6ECA-0B24-34A4-45414775061B}"/>
              </a:ext>
            </a:extLst>
          </p:cNvPr>
          <p:cNvSpPr txBox="1"/>
          <p:nvPr/>
        </p:nvSpPr>
        <p:spPr>
          <a:xfrm>
            <a:off x="4503965" y="3909295"/>
            <a:ext cx="6221186" cy="1107996"/>
          </a:xfrm>
          <a:prstGeom prst="rect">
            <a:avLst/>
          </a:prstGeom>
          <a:noFill/>
        </p:spPr>
        <p:txBody>
          <a:bodyPr wrap="square">
            <a:spAutoFit/>
          </a:bodyPr>
          <a:lstStyle/>
          <a:p>
            <a:r>
              <a:rPr lang="en-GB" sz="6600" dirty="0">
                <a:latin typeface="Twinkl Cursive Looped" panose="02000000000000000000" pitchFamily="2" charset="0"/>
              </a:rPr>
              <a:t>ADJECTIVE</a:t>
            </a:r>
            <a:endParaRPr lang="en-GB" sz="6600" dirty="0"/>
          </a:p>
        </p:txBody>
      </p:sp>
    </p:spTree>
    <p:extLst>
      <p:ext uri="{BB962C8B-B14F-4D97-AF65-F5344CB8AC3E}">
        <p14:creationId xmlns:p14="http://schemas.microsoft.com/office/powerpoint/2010/main" val="244974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patted my pocket to find my pencil</a:t>
            </a:r>
            <a:r>
              <a:rPr lang="en-GB" dirty="0"/>
              <a:t>.</a:t>
            </a:r>
            <a:endParaRPr lang="en-GB" i="1" dirty="0"/>
          </a:p>
        </p:txBody>
      </p:sp>
      <p:sp>
        <p:nvSpPr>
          <p:cNvPr id="3" name="Title 1">
            <a:extLst>
              <a:ext uri="{FF2B5EF4-FFF2-40B4-BE49-F238E27FC236}">
                <a16:creationId xmlns:a16="http://schemas.microsoft.com/office/drawing/2014/main" id="{508E1D9E-F4E6-2116-E25C-F8D39BCC18B4}"/>
              </a:ext>
            </a:extLst>
          </p:cNvPr>
          <p:cNvSpPr txBox="1">
            <a:spLocks/>
          </p:cNvSpPr>
          <p:nvPr/>
        </p:nvSpPr>
        <p:spPr>
          <a:xfrm>
            <a:off x="2057399" y="2944252"/>
            <a:ext cx="209005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88125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humming bird’s wings beat very quickly.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13A47FA-C180-B4ED-E76B-D0DC0D4C12CD}"/>
              </a:ext>
            </a:extLst>
          </p:cNvPr>
          <p:cNvSpPr txBox="1">
            <a:spLocks/>
          </p:cNvSpPr>
          <p:nvPr/>
        </p:nvSpPr>
        <p:spPr>
          <a:xfrm>
            <a:off x="2661557" y="2852154"/>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63644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is the saddest time when we leave school.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962CED4-1856-9258-38A8-CCB5549D7E26}"/>
              </a:ext>
            </a:extLst>
          </p:cNvPr>
          <p:cNvSpPr txBox="1">
            <a:spLocks/>
          </p:cNvSpPr>
          <p:nvPr/>
        </p:nvSpPr>
        <p:spPr>
          <a:xfrm>
            <a:off x="3967842" y="2712001"/>
            <a:ext cx="2563585"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18398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303531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179363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42033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1037540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8794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8414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-le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suffix to use</a:t>
            </a: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2027471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23620796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54937813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231567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World Leaders have cried out to people to recognise climate change and how people can be happiest if they begin to help the planet.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261601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130272005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0343BB2-C896-FDD5-3E2C-174665DEB496}"/>
              </a:ext>
            </a:extLst>
          </p:cNvPr>
          <p:cNvPicPr>
            <a:picLocks noChangeAspect="1"/>
          </p:cNvPicPr>
          <p:nvPr/>
        </p:nvPicPr>
        <p:blipFill rotWithShape="1">
          <a:blip r:embed="rId2"/>
          <a:srcRect l="16206" t="13315" r="14554" b="7361"/>
          <a:stretch/>
        </p:blipFill>
        <p:spPr>
          <a:xfrm>
            <a:off x="620484" y="195942"/>
            <a:ext cx="10270673" cy="6615345"/>
          </a:xfrm>
          <a:prstGeom prst="rect">
            <a:avLst/>
          </a:prstGeom>
        </p:spPr>
      </p:pic>
    </p:spTree>
    <p:extLst>
      <p:ext uri="{BB962C8B-B14F-4D97-AF65-F5344CB8AC3E}">
        <p14:creationId xmlns:p14="http://schemas.microsoft.com/office/powerpoint/2010/main" val="336951157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18218492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828293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CONJUNCTION</a:t>
            </a:r>
          </a:p>
        </p:txBody>
      </p:sp>
    </p:spTree>
    <p:extLst>
      <p:ext uri="{BB962C8B-B14F-4D97-AF65-F5344CB8AC3E}">
        <p14:creationId xmlns:p14="http://schemas.microsoft.com/office/powerpoint/2010/main" val="165495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a:t>
            </a:r>
          </a:p>
        </p:txBody>
      </p:sp>
    </p:spTree>
    <p:extLst>
      <p:ext uri="{BB962C8B-B14F-4D97-AF65-F5344CB8AC3E}">
        <p14:creationId xmlns:p14="http://schemas.microsoft.com/office/powerpoint/2010/main" val="15405512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r>
              <a:rPr lang="en-GB" sz="6000" dirty="0">
                <a:latin typeface="Twinkl Cursive Looped" panose="02000000000000000000" pitchFamily="2" charset="0"/>
              </a:rPr>
              <a:t>I am hungry </a:t>
            </a:r>
            <a:r>
              <a:rPr lang="en-GB" sz="6000" dirty="0">
                <a:highlight>
                  <a:srgbClr val="FFFF00"/>
                </a:highlight>
                <a:latin typeface="Twinkl Cursive Looped" panose="02000000000000000000" pitchFamily="2" charset="0"/>
              </a:rPr>
              <a:t>because</a:t>
            </a:r>
            <a:r>
              <a:rPr lang="en-GB" sz="6000" dirty="0">
                <a:latin typeface="Twinkl Cursive Looped" panose="02000000000000000000" pitchFamily="2" charset="0"/>
              </a:rPr>
              <a:t> I missed breakfast. </a:t>
            </a:r>
            <a:endParaRPr lang="en-GB" sz="6000" dirty="0"/>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3210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6637525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36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7597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174864825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394737768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5137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much less common than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used after m, n, r, s, v, w and more often than not after s.</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11671069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towel</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4473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8,744 Cartoon Of The Bath Towel Illustrations &amp; Clip Art - iStock">
            <a:extLst>
              <a:ext uri="{FF2B5EF4-FFF2-40B4-BE49-F238E27FC236}">
                <a16:creationId xmlns:a16="http://schemas.microsoft.com/office/drawing/2014/main" id="{56F4808A-249E-CCA0-DED9-8B83538EBD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16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tinsel</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754" name="Picture 2" descr="christmas #tinsel - Christmas Tinsel Garland, HD Png Download , Transparent  Png Image - PNGitem">
            <a:extLst>
              <a:ext uri="{FF2B5EF4-FFF2-40B4-BE49-F238E27FC236}">
                <a16:creationId xmlns:a16="http://schemas.microsoft.com/office/drawing/2014/main" id="{64BEB585-2250-72A7-7AA9-1124F0987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131" y="581706"/>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06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bagel</a:t>
            </a:r>
          </a:p>
        </p:txBody>
      </p:sp>
      <p:sp>
        <p:nvSpPr>
          <p:cNvPr id="3" name="Rectangle 2">
            <a:extLst>
              <a:ext uri="{FF2B5EF4-FFF2-40B4-BE49-F238E27FC236}">
                <a16:creationId xmlns:a16="http://schemas.microsoft.com/office/drawing/2014/main" id="{4BCBA2DA-E95C-434C-BE81-320E182AE5EF}"/>
              </a:ext>
            </a:extLst>
          </p:cNvPr>
          <p:cNvSpPr/>
          <p:nvPr/>
        </p:nvSpPr>
        <p:spPr>
          <a:xfrm>
            <a:off x="6482444"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778" name="Picture 2" descr="bagel clipart - Clip Art Library">
            <a:extLst>
              <a:ext uri="{FF2B5EF4-FFF2-40B4-BE49-F238E27FC236}">
                <a16:creationId xmlns:a16="http://schemas.microsoft.com/office/drawing/2014/main" id="{498347E7-3659-3EF5-9C7C-A0BAE6B1C7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985" y="613683"/>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51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apple</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Apple Varieties - USApple">
            <a:extLst>
              <a:ext uri="{FF2B5EF4-FFF2-40B4-BE49-F238E27FC236}">
                <a16:creationId xmlns:a16="http://schemas.microsoft.com/office/drawing/2014/main" id="{DA64835A-198B-828D-7999-18935D9FA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512309"/>
            <a:ext cx="1588633" cy="1588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47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vowel</a:t>
            </a:r>
          </a:p>
        </p:txBody>
      </p:sp>
      <p:sp>
        <p:nvSpPr>
          <p:cNvPr id="3" name="Rectangle 2">
            <a:extLst>
              <a:ext uri="{FF2B5EF4-FFF2-40B4-BE49-F238E27FC236}">
                <a16:creationId xmlns:a16="http://schemas.microsoft.com/office/drawing/2014/main" id="{162CC6E8-06E9-4F6E-A75B-C2FED721CE28}"/>
              </a:ext>
            </a:extLst>
          </p:cNvPr>
          <p:cNvSpPr/>
          <p:nvPr/>
        </p:nvSpPr>
        <p:spPr>
          <a:xfrm>
            <a:off x="6515102"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804" name="Picture 4" descr="5,916 Vowel Images, Stock Photos &amp; Vectors | Shutterstock">
            <a:extLst>
              <a:ext uri="{FF2B5EF4-FFF2-40B4-BE49-F238E27FC236}">
                <a16:creationId xmlns:a16="http://schemas.microsoft.com/office/drawing/2014/main" id="{AAF00ED4-6EE6-AD0F-BA4B-29D96C98D6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665" b="7830"/>
          <a:stretch/>
        </p:blipFill>
        <p:spPr bwMode="auto">
          <a:xfrm>
            <a:off x="368754" y="751114"/>
            <a:ext cx="4039960" cy="1692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86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0737398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suffixes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2624905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159665576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a:t>
            </a:r>
          </a:p>
        </p:txBody>
      </p:sp>
    </p:spTree>
    <p:extLst>
      <p:ext uri="{BB962C8B-B14F-4D97-AF65-F5344CB8AC3E}">
        <p14:creationId xmlns:p14="http://schemas.microsoft.com/office/powerpoint/2010/main" val="20614794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p>
        </p:txBody>
      </p:sp>
    </p:spTree>
    <p:extLst>
      <p:ext uri="{BB962C8B-B14F-4D97-AF65-F5344CB8AC3E}">
        <p14:creationId xmlns:p14="http://schemas.microsoft.com/office/powerpoint/2010/main" val="178455486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307050076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 word ends in an e</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remove the e and add the suffix</a:t>
            </a:r>
          </a:p>
        </p:txBody>
      </p:sp>
    </p:spTree>
    <p:extLst>
      <p:ext uri="{BB962C8B-B14F-4D97-AF65-F5344CB8AC3E}">
        <p14:creationId xmlns:p14="http://schemas.microsoft.com/office/powerpoint/2010/main" val="46970663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3871"/>
            <a:ext cx="10515600" cy="1481650"/>
          </a:xfrm>
        </p:spPr>
        <p:txBody>
          <a:bodyPr>
            <a:normAutofit fontScale="90000"/>
          </a:bodyPr>
          <a:lstStyle/>
          <a:p>
            <a:pPr algn="ctr"/>
            <a:r>
              <a:rPr lang="en-GB" dirty="0">
                <a:latin typeface="Twinkl Cursive Looped" panose="02000000000000000000" pitchFamily="2" charset="0"/>
              </a:rPr>
              <a:t>Word ends in e – take off the e and add </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
        <p:nvSpPr>
          <p:cNvPr id="4" name="Title 1">
            <a:extLst>
              <a:ext uri="{FF2B5EF4-FFF2-40B4-BE49-F238E27FC236}">
                <a16:creationId xmlns:a16="http://schemas.microsoft.com/office/drawing/2014/main" id="{DE7C8621-B3D6-4261-4EA8-80E8D55570C4}"/>
              </a:ext>
            </a:extLst>
          </p:cNvPr>
          <p:cNvSpPr txBox="1">
            <a:spLocks/>
          </p:cNvSpPr>
          <p:nvPr/>
        </p:nvSpPr>
        <p:spPr>
          <a:xfrm>
            <a:off x="838200" y="2178504"/>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ends in e – take off the e and add ed</a:t>
            </a:r>
          </a:p>
        </p:txBody>
      </p:sp>
      <p:sp>
        <p:nvSpPr>
          <p:cNvPr id="5" name="Title 1">
            <a:extLst>
              <a:ext uri="{FF2B5EF4-FFF2-40B4-BE49-F238E27FC236}">
                <a16:creationId xmlns:a16="http://schemas.microsoft.com/office/drawing/2014/main" id="{6CACBAD1-6F45-C736-4069-E0CCCAE7BA6F}"/>
              </a:ext>
            </a:extLst>
          </p:cNvPr>
          <p:cNvSpPr txBox="1">
            <a:spLocks/>
          </p:cNvSpPr>
          <p:nvPr/>
        </p:nvSpPr>
        <p:spPr>
          <a:xfrm>
            <a:off x="838200" y="3953137"/>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ends in e – take off the e and add er</a:t>
            </a:r>
          </a:p>
        </p:txBody>
      </p:sp>
      <p:sp>
        <p:nvSpPr>
          <p:cNvPr id="6" name="Title 1">
            <a:extLst>
              <a:ext uri="{FF2B5EF4-FFF2-40B4-BE49-F238E27FC236}">
                <a16:creationId xmlns:a16="http://schemas.microsoft.com/office/drawing/2014/main" id="{B0F3B013-DA7D-95F6-F904-0E1B0A50D23E}"/>
              </a:ext>
            </a:extLst>
          </p:cNvPr>
          <p:cNvSpPr txBox="1">
            <a:spLocks/>
          </p:cNvSpPr>
          <p:nvPr/>
        </p:nvSpPr>
        <p:spPr>
          <a:xfrm>
            <a:off x="838200" y="537635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ends in e – take off the e and add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208482058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hiking</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98304"/>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hiker-silhouette Clipart - Free Clipart Graphics, Images and Photos.  Public Domain Clipart. | Vbs themes, Free clip art, Hiking tattoo">
            <a:extLst>
              <a:ext uri="{FF2B5EF4-FFF2-40B4-BE49-F238E27FC236}">
                <a16:creationId xmlns:a16="http://schemas.microsoft.com/office/drawing/2014/main" id="{09437108-0902-47E8-8E19-DA50B040B6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297996"/>
            <a:ext cx="1781175"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13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table</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EKEDALEN oak, Extendable table, Min. length: 120 cm - IKEA">
            <a:extLst>
              <a:ext uri="{FF2B5EF4-FFF2-40B4-BE49-F238E27FC236}">
                <a16:creationId xmlns:a16="http://schemas.microsoft.com/office/drawing/2014/main" id="{6BF5FF2C-F4E3-955A-17E1-AEA944C587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5449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35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78287"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Rock Climbing Clip Art Vector Graphics Illustration - Hiking Mountain Clip  Art, HD Png Download , Transparent Png Image - PNGitem">
            <a:extLst>
              <a:ext uri="{FF2B5EF4-FFF2-40B4-BE49-F238E27FC236}">
                <a16:creationId xmlns:a16="http://schemas.microsoft.com/office/drawing/2014/main" id="{0927686B-128D-A7FA-93C2-AFF2591E1D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47" y="626609"/>
            <a:ext cx="238125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9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83484" y="3624943"/>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Hiking Free Vector Art - Hiking Clipart Black And White – Stunning free  transparent png clipart images free download">
            <a:extLst>
              <a:ext uri="{FF2B5EF4-FFF2-40B4-BE49-F238E27FC236}">
                <a16:creationId xmlns:a16="http://schemas.microsoft.com/office/drawing/2014/main" id="{D40DC978-27AD-5865-8553-131E33C07F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510268"/>
            <a:ext cx="1581150" cy="2886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61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hik</a:t>
            </a:r>
            <a:r>
              <a:rPr lang="en-GB" dirty="0">
                <a:highlight>
                  <a:srgbClr val="FFFF00"/>
                </a:highlight>
                <a:latin typeface="Twinkl Cursive Looped" panose="02000000000000000000" pitchFamily="2" charset="0"/>
              </a:rPr>
              <a:t>e</a:t>
            </a:r>
            <a:r>
              <a:rPr lang="en-GB" dirty="0">
                <a:latin typeface="Twinkl Cursive Looped" panose="02000000000000000000" pitchFamily="2" charset="0"/>
              </a:rPr>
              <a:t> - e + </a:t>
            </a:r>
            <a:r>
              <a:rPr lang="en-GB" dirty="0" err="1">
                <a:latin typeface="Twinkl Cursive Looped" panose="02000000000000000000" pitchFamily="2" charset="0"/>
              </a:rPr>
              <a:t>ing</a:t>
            </a:r>
            <a:r>
              <a:rPr lang="en-GB" dirty="0">
                <a:latin typeface="Twinkl Cursive Looped" panose="02000000000000000000" pitchFamily="2" charset="0"/>
              </a:rPr>
              <a:t> = hiking</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77826" name="Picture 2" descr="Free hiker-silhouette Clipart - Free Clipart Graphics, Images and Photos.  Public Domain Clipart. | Vbs themes, Free clip art, Hiking tattoo">
            <a:extLst>
              <a:ext uri="{FF2B5EF4-FFF2-40B4-BE49-F238E27FC236}">
                <a16:creationId xmlns:a16="http://schemas.microsoft.com/office/drawing/2014/main" id="{8D5369C5-003F-0BB1-4ED7-9337EB6B11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297996"/>
            <a:ext cx="1781175" cy="25717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78A33BC-AC06-7C48-F301-7AAD7258B61A}"/>
              </a:ext>
            </a:extLst>
          </p:cNvPr>
          <p:cNvSpPr txBox="1"/>
          <p:nvPr/>
        </p:nvSpPr>
        <p:spPr>
          <a:xfrm>
            <a:off x="3784147" y="297996"/>
            <a:ext cx="6098720" cy="1323439"/>
          </a:xfrm>
          <a:prstGeom prst="rect">
            <a:avLst/>
          </a:prstGeom>
          <a:noFill/>
        </p:spPr>
        <p:txBody>
          <a:bodyPr wrap="square">
            <a:spAutoFit/>
          </a:bodyPr>
          <a:lstStyle/>
          <a:p>
            <a:r>
              <a:rPr lang="en-GB" sz="8000" dirty="0">
                <a:latin typeface="Twinkl Cursive Looped" panose="02000000000000000000" pitchFamily="2" charset="0"/>
              </a:rPr>
              <a:t>hiking</a:t>
            </a:r>
            <a:endParaRPr lang="en-GB" sz="8000" dirty="0"/>
          </a:p>
        </p:txBody>
      </p:sp>
      <p:sp>
        <p:nvSpPr>
          <p:cNvPr id="6" name="TextBox 5">
            <a:extLst>
              <a:ext uri="{FF2B5EF4-FFF2-40B4-BE49-F238E27FC236}">
                <a16:creationId xmlns:a16="http://schemas.microsoft.com/office/drawing/2014/main" id="{51B83F0E-880F-CF7C-04F6-B4420695D16E}"/>
              </a:ext>
            </a:extLst>
          </p:cNvPr>
          <p:cNvSpPr txBox="1"/>
          <p:nvPr/>
        </p:nvSpPr>
        <p:spPr>
          <a:xfrm>
            <a:off x="114300" y="4960036"/>
            <a:ext cx="12077700" cy="2123658"/>
          </a:xfrm>
          <a:prstGeom prst="rect">
            <a:avLst/>
          </a:prstGeom>
          <a:noFill/>
        </p:spPr>
        <p:txBody>
          <a:bodyPr wrap="square">
            <a:spAutoFit/>
          </a:bodyPr>
          <a:lstStyle/>
          <a:p>
            <a:r>
              <a:rPr lang="en-GB" sz="6600" dirty="0">
                <a:latin typeface="Twinkl Cursive Looped" panose="02000000000000000000" pitchFamily="2" charset="0"/>
              </a:rPr>
              <a:t>Definition – going on a long walk</a:t>
            </a:r>
            <a:endParaRPr lang="en-GB" sz="6600" dirty="0"/>
          </a:p>
        </p:txBody>
      </p:sp>
      <p:sp>
        <p:nvSpPr>
          <p:cNvPr id="7" name="TextBox 6">
            <a:extLst>
              <a:ext uri="{FF2B5EF4-FFF2-40B4-BE49-F238E27FC236}">
                <a16:creationId xmlns:a16="http://schemas.microsoft.com/office/drawing/2014/main" id="{17CFD3EE-F086-D9B3-25FA-BD96E8963887}"/>
              </a:ext>
            </a:extLst>
          </p:cNvPr>
          <p:cNvSpPr txBox="1"/>
          <p:nvPr/>
        </p:nvSpPr>
        <p:spPr>
          <a:xfrm>
            <a:off x="4083504" y="3429000"/>
            <a:ext cx="6098720" cy="1323439"/>
          </a:xfrm>
          <a:prstGeom prst="rect">
            <a:avLst/>
          </a:prstGeom>
          <a:noFill/>
        </p:spPr>
        <p:txBody>
          <a:bodyPr wrap="square">
            <a:spAutoFit/>
          </a:bodyPr>
          <a:lstStyle/>
          <a:p>
            <a:r>
              <a:rPr lang="en-GB" sz="8000" dirty="0">
                <a:latin typeface="Twinkl Cursive Looped" panose="02000000000000000000" pitchFamily="2" charset="0"/>
              </a:rPr>
              <a:t>VERB</a:t>
            </a:r>
            <a:endParaRPr lang="en-GB" sz="8000" dirty="0"/>
          </a:p>
        </p:txBody>
      </p:sp>
    </p:spTree>
    <p:extLst>
      <p:ext uri="{BB962C8B-B14F-4D97-AF65-F5344CB8AC3E}">
        <p14:creationId xmlns:p14="http://schemas.microsoft.com/office/powerpoint/2010/main" val="162121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8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251857" y="283420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hik</a:t>
            </a:r>
            <a:r>
              <a:rPr lang="en-GB" dirty="0">
                <a:highlight>
                  <a:srgbClr val="FFFF00"/>
                </a:highlight>
                <a:latin typeface="Twinkl Cursive Looped" panose="02000000000000000000" pitchFamily="2" charset="0"/>
              </a:rPr>
              <a:t>e</a:t>
            </a:r>
            <a:r>
              <a:rPr lang="en-GB" dirty="0">
                <a:latin typeface="Twinkl Cursive Looped" panose="02000000000000000000" pitchFamily="2" charset="0"/>
              </a:rPr>
              <a:t> -e + ed = hiked</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23554" name="Picture 2" descr="Rock Climbing Clip Art Vector Graphics Illustration - Hiking Mountain Clip  Art, HD Png Download , Transparent Png Image - PNGitem">
            <a:extLst>
              <a:ext uri="{FF2B5EF4-FFF2-40B4-BE49-F238E27FC236}">
                <a16:creationId xmlns:a16="http://schemas.microsoft.com/office/drawing/2014/main" id="{4E52FC71-10AA-A4CE-A886-2E17EDBF46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47" y="626609"/>
            <a:ext cx="2381250" cy="19145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9D5AD22-2751-3A9C-46F3-7BFC9BE370D1}"/>
              </a:ext>
            </a:extLst>
          </p:cNvPr>
          <p:cNvSpPr txBox="1"/>
          <p:nvPr/>
        </p:nvSpPr>
        <p:spPr>
          <a:xfrm>
            <a:off x="4192361" y="435820"/>
            <a:ext cx="6098720" cy="1323439"/>
          </a:xfrm>
          <a:prstGeom prst="rect">
            <a:avLst/>
          </a:prstGeom>
          <a:noFill/>
        </p:spPr>
        <p:txBody>
          <a:bodyPr wrap="square">
            <a:spAutoFit/>
          </a:bodyPr>
          <a:lstStyle/>
          <a:p>
            <a:r>
              <a:rPr lang="en-GB" sz="8000" dirty="0">
                <a:latin typeface="Twinkl Cursive Looped" panose="02000000000000000000" pitchFamily="2" charset="0"/>
              </a:rPr>
              <a:t>hiked</a:t>
            </a:r>
            <a:endParaRPr lang="en-GB" sz="8000" dirty="0"/>
          </a:p>
        </p:txBody>
      </p:sp>
      <p:sp>
        <p:nvSpPr>
          <p:cNvPr id="5" name="TextBox 4">
            <a:extLst>
              <a:ext uri="{FF2B5EF4-FFF2-40B4-BE49-F238E27FC236}">
                <a16:creationId xmlns:a16="http://schemas.microsoft.com/office/drawing/2014/main" id="{A2EA176F-AF3C-6882-945F-08B8C314C55D}"/>
              </a:ext>
            </a:extLst>
          </p:cNvPr>
          <p:cNvSpPr txBox="1"/>
          <p:nvPr/>
        </p:nvSpPr>
        <p:spPr>
          <a:xfrm>
            <a:off x="4377418" y="2923206"/>
            <a:ext cx="6098720" cy="1323439"/>
          </a:xfrm>
          <a:prstGeom prst="rect">
            <a:avLst/>
          </a:prstGeom>
          <a:noFill/>
        </p:spPr>
        <p:txBody>
          <a:bodyPr wrap="square">
            <a:spAutoFit/>
          </a:bodyPr>
          <a:lstStyle/>
          <a:p>
            <a:r>
              <a:rPr lang="en-GB" sz="8000" dirty="0">
                <a:latin typeface="Twinkl Cursive Looped" panose="02000000000000000000" pitchFamily="2" charset="0"/>
              </a:rPr>
              <a:t>VERB</a:t>
            </a:r>
            <a:endParaRPr lang="en-GB" sz="8000" dirty="0"/>
          </a:p>
        </p:txBody>
      </p:sp>
      <p:sp>
        <p:nvSpPr>
          <p:cNvPr id="7" name="TextBox 6">
            <a:extLst>
              <a:ext uri="{FF2B5EF4-FFF2-40B4-BE49-F238E27FC236}">
                <a16:creationId xmlns:a16="http://schemas.microsoft.com/office/drawing/2014/main" id="{8979C367-F06D-13BE-3E7C-384EFAE32550}"/>
              </a:ext>
            </a:extLst>
          </p:cNvPr>
          <p:cNvSpPr txBox="1"/>
          <p:nvPr/>
        </p:nvSpPr>
        <p:spPr>
          <a:xfrm>
            <a:off x="158749" y="4608934"/>
            <a:ext cx="11608708" cy="1938992"/>
          </a:xfrm>
          <a:prstGeom prst="rect">
            <a:avLst/>
          </a:prstGeom>
          <a:noFill/>
        </p:spPr>
        <p:txBody>
          <a:bodyPr wrap="square">
            <a:spAutoFit/>
          </a:bodyPr>
          <a:lstStyle/>
          <a:p>
            <a:r>
              <a:rPr lang="en-GB" sz="6000" dirty="0">
                <a:latin typeface="Twinkl Cursive Looped" panose="02000000000000000000" pitchFamily="2" charset="0"/>
              </a:rPr>
              <a:t>Definition – walked a long distance</a:t>
            </a:r>
            <a:endParaRPr lang="en-GB" sz="6000" dirty="0"/>
          </a:p>
        </p:txBody>
      </p:sp>
    </p:spTree>
    <p:extLst>
      <p:ext uri="{BB962C8B-B14F-4D97-AF65-F5344CB8AC3E}">
        <p14:creationId xmlns:p14="http://schemas.microsoft.com/office/powerpoint/2010/main" val="98992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1095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hik</a:t>
            </a:r>
            <a:r>
              <a:rPr lang="en-GB" dirty="0">
                <a:highlight>
                  <a:srgbClr val="FFFF00"/>
                </a:highlight>
                <a:latin typeface="Twinkl Cursive Looped" panose="02000000000000000000" pitchFamily="2" charset="0"/>
              </a:rPr>
              <a:t>e</a:t>
            </a:r>
            <a:r>
              <a:rPr lang="en-GB" dirty="0">
                <a:latin typeface="Twinkl Cursive Looped" panose="02000000000000000000" pitchFamily="2" charset="0"/>
              </a:rPr>
              <a:t> -e + er = hiker  </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20482" name="Picture 2" descr="Hiking Free Vector Art - Hiking Clipart Black And White – Stunning free  transparent png clipart images free download">
            <a:extLst>
              <a:ext uri="{FF2B5EF4-FFF2-40B4-BE49-F238E27FC236}">
                <a16:creationId xmlns:a16="http://schemas.microsoft.com/office/drawing/2014/main" id="{16DDF904-37D2-D285-645C-DCCB7A938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510268"/>
            <a:ext cx="1581150" cy="2886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93330C-1448-55BB-EA1C-CF59CD48AD22}"/>
              </a:ext>
            </a:extLst>
          </p:cNvPr>
          <p:cNvSpPr txBox="1"/>
          <p:nvPr/>
        </p:nvSpPr>
        <p:spPr>
          <a:xfrm>
            <a:off x="4306661" y="360466"/>
            <a:ext cx="6098720" cy="1323439"/>
          </a:xfrm>
          <a:prstGeom prst="rect">
            <a:avLst/>
          </a:prstGeom>
          <a:noFill/>
        </p:spPr>
        <p:txBody>
          <a:bodyPr wrap="square">
            <a:spAutoFit/>
          </a:bodyPr>
          <a:lstStyle/>
          <a:p>
            <a:r>
              <a:rPr lang="en-GB" sz="8000" dirty="0">
                <a:latin typeface="Twinkl Cursive Looped" panose="02000000000000000000" pitchFamily="2" charset="0"/>
              </a:rPr>
              <a:t>hiker</a:t>
            </a:r>
            <a:endParaRPr lang="en-GB" sz="8000" dirty="0"/>
          </a:p>
        </p:txBody>
      </p:sp>
      <p:sp>
        <p:nvSpPr>
          <p:cNvPr id="5" name="TextBox 4">
            <a:extLst>
              <a:ext uri="{FF2B5EF4-FFF2-40B4-BE49-F238E27FC236}">
                <a16:creationId xmlns:a16="http://schemas.microsoft.com/office/drawing/2014/main" id="{E28FFD83-4CB3-14C0-4916-2101C1320A45}"/>
              </a:ext>
            </a:extLst>
          </p:cNvPr>
          <p:cNvSpPr txBox="1"/>
          <p:nvPr/>
        </p:nvSpPr>
        <p:spPr>
          <a:xfrm>
            <a:off x="3936547" y="2180980"/>
            <a:ext cx="6098720" cy="1323439"/>
          </a:xfrm>
          <a:prstGeom prst="rect">
            <a:avLst/>
          </a:prstGeom>
          <a:noFill/>
        </p:spPr>
        <p:txBody>
          <a:bodyPr wrap="square">
            <a:spAutoFit/>
          </a:bodyPr>
          <a:lstStyle/>
          <a:p>
            <a:r>
              <a:rPr lang="en-GB" sz="8000" dirty="0">
                <a:latin typeface="Twinkl Cursive Looped" panose="02000000000000000000" pitchFamily="2" charset="0"/>
              </a:rPr>
              <a:t>NOUN</a:t>
            </a:r>
            <a:endParaRPr lang="en-GB" sz="8000" dirty="0"/>
          </a:p>
        </p:txBody>
      </p:sp>
      <p:sp>
        <p:nvSpPr>
          <p:cNvPr id="7" name="TextBox 6">
            <a:extLst>
              <a:ext uri="{FF2B5EF4-FFF2-40B4-BE49-F238E27FC236}">
                <a16:creationId xmlns:a16="http://schemas.microsoft.com/office/drawing/2014/main" id="{984A9BCE-83E4-439C-5DF8-464905D3EB24}"/>
              </a:ext>
            </a:extLst>
          </p:cNvPr>
          <p:cNvSpPr txBox="1"/>
          <p:nvPr/>
        </p:nvSpPr>
        <p:spPr>
          <a:xfrm>
            <a:off x="228602" y="5103674"/>
            <a:ext cx="11462656" cy="1754326"/>
          </a:xfrm>
          <a:prstGeom prst="rect">
            <a:avLst/>
          </a:prstGeom>
          <a:noFill/>
        </p:spPr>
        <p:txBody>
          <a:bodyPr wrap="square">
            <a:spAutoFit/>
          </a:bodyPr>
          <a:lstStyle/>
          <a:p>
            <a:r>
              <a:rPr lang="en-GB" sz="5400" dirty="0">
                <a:latin typeface="Twinkl Cursive Looped" panose="02000000000000000000" pitchFamily="2" charset="0"/>
              </a:rPr>
              <a:t>Definition – a person who walks a long distance</a:t>
            </a:r>
            <a:endParaRPr lang="en-GB" sz="5400" dirty="0"/>
          </a:p>
        </p:txBody>
      </p:sp>
    </p:spTree>
    <p:extLst>
      <p:ext uri="{BB962C8B-B14F-4D97-AF65-F5344CB8AC3E}">
        <p14:creationId xmlns:p14="http://schemas.microsoft.com/office/powerpoint/2010/main" val="7051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man was hiking up a hill</a:t>
            </a:r>
            <a:r>
              <a:rPr lang="en-GB" dirty="0"/>
              <a:t>.</a:t>
            </a:r>
            <a:endParaRPr lang="en-GB" i="1" dirty="0"/>
          </a:p>
        </p:txBody>
      </p:sp>
      <p:sp>
        <p:nvSpPr>
          <p:cNvPr id="3" name="Title 1">
            <a:extLst>
              <a:ext uri="{FF2B5EF4-FFF2-40B4-BE49-F238E27FC236}">
                <a16:creationId xmlns:a16="http://schemas.microsoft.com/office/drawing/2014/main" id="{ADABB18D-5130-CC4E-385D-F99DEAC4B717}"/>
              </a:ext>
            </a:extLst>
          </p:cNvPr>
          <p:cNvSpPr txBox="1">
            <a:spLocks/>
          </p:cNvSpPr>
          <p:nvPr/>
        </p:nvSpPr>
        <p:spPr>
          <a:xfrm>
            <a:off x="5802085" y="3592979"/>
            <a:ext cx="2280557"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05995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 hiked to the very top.</a:t>
            </a:r>
            <a:endParaRPr lang="en-GB" i="1" dirty="0"/>
          </a:p>
        </p:txBody>
      </p:sp>
      <p:sp>
        <p:nvSpPr>
          <p:cNvPr id="3" name="Title 1">
            <a:extLst>
              <a:ext uri="{FF2B5EF4-FFF2-40B4-BE49-F238E27FC236}">
                <a16:creationId xmlns:a16="http://schemas.microsoft.com/office/drawing/2014/main" id="{C3CF701D-D5FB-6564-51BE-72E65BA0FAE4}"/>
              </a:ext>
            </a:extLst>
          </p:cNvPr>
          <p:cNvSpPr txBox="1">
            <a:spLocks/>
          </p:cNvSpPr>
          <p:nvPr/>
        </p:nvSpPr>
        <p:spPr>
          <a:xfrm>
            <a:off x="3107870" y="3592979"/>
            <a:ext cx="1986643"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9142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hiker was tired.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E9660935-4AF3-9023-BC4F-DA8813F8064C}"/>
              </a:ext>
            </a:extLst>
          </p:cNvPr>
          <p:cNvSpPr txBox="1">
            <a:spLocks/>
          </p:cNvSpPr>
          <p:nvPr/>
        </p:nvSpPr>
        <p:spPr>
          <a:xfrm>
            <a:off x="4234542" y="3592979"/>
            <a:ext cx="1709057"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8420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2741678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70007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bottle</a:t>
            </a:r>
          </a:p>
        </p:txBody>
      </p:sp>
      <p:sp>
        <p:nvSpPr>
          <p:cNvPr id="3" name="Rectangle 2">
            <a:extLst>
              <a:ext uri="{FF2B5EF4-FFF2-40B4-BE49-F238E27FC236}">
                <a16:creationId xmlns:a16="http://schemas.microsoft.com/office/drawing/2014/main" id="{4BCBA2DA-E95C-434C-BE81-320E182AE5EF}"/>
              </a:ext>
            </a:extLst>
          </p:cNvPr>
          <p:cNvSpPr/>
          <p:nvPr/>
        </p:nvSpPr>
        <p:spPr>
          <a:xfrm>
            <a:off x="6482444"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Metal Water Bottle, GREY">
            <a:extLst>
              <a:ext uri="{FF2B5EF4-FFF2-40B4-BE49-F238E27FC236}">
                <a16:creationId xmlns:a16="http://schemas.microsoft.com/office/drawing/2014/main" id="{CFEB4631-94FF-000F-5E36-5FDA54DD43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823" y="594800"/>
            <a:ext cx="1838325" cy="2486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06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05867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337126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29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137067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721492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41761124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12816701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9934779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Babies deserve to grow up in a healthy world.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7140926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little</a:t>
            </a:r>
          </a:p>
        </p:txBody>
      </p:sp>
      <p:sp>
        <p:nvSpPr>
          <p:cNvPr id="3" name="Rectangle 2">
            <a:extLst>
              <a:ext uri="{FF2B5EF4-FFF2-40B4-BE49-F238E27FC236}">
                <a16:creationId xmlns:a16="http://schemas.microsoft.com/office/drawing/2014/main" id="{162CC6E8-06E9-4F6E-A75B-C2FED721CE28}"/>
              </a:ext>
            </a:extLst>
          </p:cNvPr>
          <p:cNvSpPr/>
          <p:nvPr/>
        </p:nvSpPr>
        <p:spPr>
          <a:xfrm>
            <a:off x="6286502"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900+ Small Size Clip Art | Royalty Free - GoGraph">
            <a:extLst>
              <a:ext uri="{FF2B5EF4-FFF2-40B4-BE49-F238E27FC236}">
                <a16:creationId xmlns:a16="http://schemas.microsoft.com/office/drawing/2014/main" id="{F7CB47E1-BE80-4D33-E2DE-968B00EBA8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25"/>
          <a:stretch/>
        </p:blipFill>
        <p:spPr bwMode="auto">
          <a:xfrm>
            <a:off x="831850" y="714375"/>
            <a:ext cx="2581275" cy="1620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32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5BF358C-E91E-21A7-05F3-D2130F3651A2}"/>
              </a:ext>
            </a:extLst>
          </p:cNvPr>
          <p:cNvPicPr>
            <a:picLocks noChangeAspect="1"/>
          </p:cNvPicPr>
          <p:nvPr/>
        </p:nvPicPr>
        <p:blipFill rotWithShape="1">
          <a:blip r:embed="rId2"/>
          <a:srcRect l="16206" t="13315" r="14554" b="7361"/>
          <a:stretch/>
        </p:blipFill>
        <p:spPr>
          <a:xfrm>
            <a:off x="620484" y="195942"/>
            <a:ext cx="10270673" cy="6615345"/>
          </a:xfrm>
          <a:prstGeom prst="rect">
            <a:avLst/>
          </a:prstGeom>
        </p:spPr>
      </p:pic>
    </p:spTree>
    <p:extLst>
      <p:ext uri="{BB962C8B-B14F-4D97-AF65-F5344CB8AC3E}">
        <p14:creationId xmlns:p14="http://schemas.microsoft.com/office/powerpoint/2010/main" val="361293378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because</a:t>
            </a:r>
          </a:p>
        </p:txBody>
      </p:sp>
    </p:spTree>
    <p:extLst>
      <p:ext uri="{BB962C8B-B14F-4D97-AF65-F5344CB8AC3E}">
        <p14:creationId xmlns:p14="http://schemas.microsoft.com/office/powerpoint/2010/main" val="386686443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a:t>
            </a:r>
          </a:p>
        </p:txBody>
      </p:sp>
    </p:spTree>
    <p:extLst>
      <p:ext uri="{BB962C8B-B14F-4D97-AF65-F5344CB8AC3E}">
        <p14:creationId xmlns:p14="http://schemas.microsoft.com/office/powerpoint/2010/main" val="322118707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table</a:t>
            </a:r>
          </a:p>
        </p:txBody>
      </p:sp>
    </p:spTree>
    <p:extLst>
      <p:ext uri="{BB962C8B-B14F-4D97-AF65-F5344CB8AC3E}">
        <p14:creationId xmlns:p14="http://schemas.microsoft.com/office/powerpoint/2010/main" val="291688408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apple</a:t>
            </a:r>
          </a:p>
        </p:txBody>
      </p:sp>
    </p:spTree>
    <p:extLst>
      <p:ext uri="{BB962C8B-B14F-4D97-AF65-F5344CB8AC3E}">
        <p14:creationId xmlns:p14="http://schemas.microsoft.com/office/powerpoint/2010/main" val="161217968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bottle</a:t>
            </a:r>
          </a:p>
        </p:txBody>
      </p:sp>
    </p:spTree>
    <p:extLst>
      <p:ext uri="{BB962C8B-B14F-4D97-AF65-F5344CB8AC3E}">
        <p14:creationId xmlns:p14="http://schemas.microsoft.com/office/powerpoint/2010/main" val="421385825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little</a:t>
            </a:r>
          </a:p>
        </p:txBody>
      </p:sp>
    </p:spTree>
    <p:extLst>
      <p:ext uri="{BB962C8B-B14F-4D97-AF65-F5344CB8AC3E}">
        <p14:creationId xmlns:p14="http://schemas.microsoft.com/office/powerpoint/2010/main" val="411866983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middle</a:t>
            </a:r>
          </a:p>
        </p:txBody>
      </p:sp>
    </p:spTree>
    <p:extLst>
      <p:ext uri="{BB962C8B-B14F-4D97-AF65-F5344CB8AC3E}">
        <p14:creationId xmlns:p14="http://schemas.microsoft.com/office/powerpoint/2010/main" val="2242183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wobble</a:t>
            </a:r>
          </a:p>
        </p:txBody>
      </p:sp>
    </p:spTree>
    <p:extLst>
      <p:ext uri="{BB962C8B-B14F-4D97-AF65-F5344CB8AC3E}">
        <p14:creationId xmlns:p14="http://schemas.microsoft.com/office/powerpoint/2010/main" val="68097805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multiple</a:t>
            </a:r>
          </a:p>
        </p:txBody>
      </p:sp>
    </p:spTree>
    <p:extLst>
      <p:ext uri="{BB962C8B-B14F-4D97-AF65-F5344CB8AC3E}">
        <p14:creationId xmlns:p14="http://schemas.microsoft.com/office/powerpoint/2010/main" val="406454785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dazzle</a:t>
            </a:r>
          </a:p>
        </p:txBody>
      </p:sp>
    </p:spTree>
    <p:extLst>
      <p:ext uri="{BB962C8B-B14F-4D97-AF65-F5344CB8AC3E}">
        <p14:creationId xmlns:p14="http://schemas.microsoft.com/office/powerpoint/2010/main" val="60600709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camel</a:t>
            </a:r>
          </a:p>
        </p:txBody>
      </p:sp>
    </p:spTree>
    <p:extLst>
      <p:ext uri="{BB962C8B-B14F-4D97-AF65-F5344CB8AC3E}">
        <p14:creationId xmlns:p14="http://schemas.microsoft.com/office/powerpoint/2010/main" val="304526770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tunnel</a:t>
            </a:r>
          </a:p>
        </p:txBody>
      </p:sp>
    </p:spTree>
    <p:extLst>
      <p:ext uri="{BB962C8B-B14F-4D97-AF65-F5344CB8AC3E}">
        <p14:creationId xmlns:p14="http://schemas.microsoft.com/office/powerpoint/2010/main" val="382858346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squirrel</a:t>
            </a:r>
          </a:p>
        </p:txBody>
      </p:sp>
    </p:spTree>
    <p:extLst>
      <p:ext uri="{BB962C8B-B14F-4D97-AF65-F5344CB8AC3E}">
        <p14:creationId xmlns:p14="http://schemas.microsoft.com/office/powerpoint/2010/main" val="297431195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travel</a:t>
            </a:r>
          </a:p>
        </p:txBody>
      </p:sp>
    </p:spTree>
    <p:extLst>
      <p:ext uri="{BB962C8B-B14F-4D97-AF65-F5344CB8AC3E}">
        <p14:creationId xmlns:p14="http://schemas.microsoft.com/office/powerpoint/2010/main" val="393137614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towel</a:t>
            </a:r>
          </a:p>
        </p:txBody>
      </p:sp>
    </p:spTree>
    <p:extLst>
      <p:ext uri="{BB962C8B-B14F-4D97-AF65-F5344CB8AC3E}">
        <p14:creationId xmlns:p14="http://schemas.microsoft.com/office/powerpoint/2010/main" val="244460634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tinsel</a:t>
            </a:r>
          </a:p>
        </p:txBody>
      </p:sp>
    </p:spTree>
    <p:extLst>
      <p:ext uri="{BB962C8B-B14F-4D97-AF65-F5344CB8AC3E}">
        <p14:creationId xmlns:p14="http://schemas.microsoft.com/office/powerpoint/2010/main" val="132452877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bagel</a:t>
            </a:r>
          </a:p>
        </p:txBody>
      </p:sp>
    </p:spTree>
    <p:extLst>
      <p:ext uri="{BB962C8B-B14F-4D97-AF65-F5344CB8AC3E}">
        <p14:creationId xmlns:p14="http://schemas.microsoft.com/office/powerpoint/2010/main" val="1969759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ies</a:t>
            </a:r>
            <a:endParaRPr lang="en-GB" dirty="0">
              <a:latin typeface="Twinkl Cursive Looped" panose="02000000000000000000" pitchFamily="2" charset="0"/>
            </a:endParaRPr>
          </a:p>
        </p:txBody>
      </p:sp>
    </p:spTree>
    <p:extLst>
      <p:ext uri="{BB962C8B-B14F-4D97-AF65-F5344CB8AC3E}">
        <p14:creationId xmlns:p14="http://schemas.microsoft.com/office/powerpoint/2010/main" val="337575136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vowel</a:t>
            </a:r>
          </a:p>
        </p:txBody>
      </p:sp>
    </p:spTree>
    <p:extLst>
      <p:ext uri="{BB962C8B-B14F-4D97-AF65-F5344CB8AC3E}">
        <p14:creationId xmlns:p14="http://schemas.microsoft.com/office/powerpoint/2010/main" val="118138703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copier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cried</a:t>
            </a:r>
          </a:p>
        </p:txBody>
      </p:sp>
    </p:spTree>
    <p:extLst>
      <p:ext uri="{BB962C8B-B14F-4D97-AF65-F5344CB8AC3E}">
        <p14:creationId xmlns:p14="http://schemas.microsoft.com/office/powerpoint/2010/main" val="80578285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patted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humming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ies</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a noun or verb ends in 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change the y to an </a:t>
            </a:r>
            <a:r>
              <a:rPr lang="en-GB" i="1" dirty="0" err="1">
                <a:latin typeface="Twinkl Cursive Looped" panose="02000000000000000000" pitchFamily="2" charset="0"/>
              </a:rPr>
              <a:t>i</a:t>
            </a:r>
            <a:br>
              <a:rPr lang="en-GB" i="1" dirty="0">
                <a:latin typeface="Twinkl Cursive Looped" panose="02000000000000000000" pitchFamily="2" charset="0"/>
              </a:rPr>
            </a:br>
            <a:r>
              <a:rPr lang="en-GB" i="1" dirty="0">
                <a:latin typeface="Twinkl Cursive Looped" panose="02000000000000000000" pitchFamily="2" charset="0"/>
              </a:rPr>
              <a:t>and add es</a:t>
            </a:r>
          </a:p>
        </p:txBody>
      </p:sp>
    </p:spTree>
    <p:extLst>
      <p:ext uri="{BB962C8B-B14F-4D97-AF65-F5344CB8AC3E}">
        <p14:creationId xmlns:p14="http://schemas.microsoft.com/office/powerpoint/2010/main" val="208395676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saddest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table bagel because children most sure flies cried saddest hiker</a:t>
            </a:r>
          </a:p>
        </p:txBody>
      </p:sp>
    </p:spTree>
    <p:extLst>
      <p:ext uri="{BB962C8B-B14F-4D97-AF65-F5344CB8AC3E}">
        <p14:creationId xmlns:p14="http://schemas.microsoft.com/office/powerpoint/2010/main" val="388699187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268354"/>
            <a:ext cx="10515600" cy="1481650"/>
          </a:xfrm>
        </p:spPr>
        <p:txBody>
          <a:bodyPr>
            <a:normAutofit fontScale="90000"/>
          </a:bodyPr>
          <a:lstStyle/>
          <a:p>
            <a:pPr algn="ctr"/>
            <a:r>
              <a:rPr lang="en-GB" dirty="0">
                <a:latin typeface="Twinkl Cursive Looped" panose="02000000000000000000" pitchFamily="2" charset="0"/>
              </a:rPr>
              <a:t>Noun ending in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es</a:t>
            </a:r>
          </a:p>
        </p:txBody>
      </p:sp>
      <p:sp>
        <p:nvSpPr>
          <p:cNvPr id="3" name="Title 1">
            <a:extLst>
              <a:ext uri="{FF2B5EF4-FFF2-40B4-BE49-F238E27FC236}">
                <a16:creationId xmlns:a16="http://schemas.microsoft.com/office/drawing/2014/main" id="{53E17BA1-34AA-F46E-1C74-9476B42FCE63}"/>
              </a:ext>
            </a:extLst>
          </p:cNvPr>
          <p:cNvSpPr txBox="1">
            <a:spLocks/>
          </p:cNvSpPr>
          <p:nvPr/>
        </p:nvSpPr>
        <p:spPr>
          <a:xfrm>
            <a:off x="1006929" y="375574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ending in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es</a:t>
            </a:r>
          </a:p>
        </p:txBody>
      </p:sp>
    </p:spTree>
    <p:extLst>
      <p:ext uri="{BB962C8B-B14F-4D97-AF65-F5344CB8AC3E}">
        <p14:creationId xmlns:p14="http://schemas.microsoft.com/office/powerpoint/2010/main" val="1511516154"/>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1938992"/>
          </a:xfrm>
          <a:prstGeom prst="rect">
            <a:avLst/>
          </a:prstGeom>
          <a:noFill/>
        </p:spPr>
        <p:txBody>
          <a:bodyPr wrap="square" rtlCol="0">
            <a:spAutoFit/>
          </a:bodyPr>
          <a:lstStyle/>
          <a:p>
            <a:r>
              <a:rPr lang="en-GB" sz="4800" dirty="0">
                <a:latin typeface="Twinkl Cursive Looped" panose="02000000000000000000" pitchFamily="2" charset="0"/>
              </a:rPr>
              <a:t>Children love spelling quizzes the most.</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070981"/>
            <a:ext cx="11800115" cy="1877437"/>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rgbClr val="7030A0"/>
                </a:solidFill>
                <a:latin typeface="Twinkl Cursive Looped" panose="02000000000000000000" pitchFamily="2" charset="0"/>
              </a:rPr>
              <a:t>adjective</a:t>
            </a:r>
            <a:r>
              <a:rPr lang="en-GB" sz="4400" dirty="0">
                <a:latin typeface="Twinkl Cursive Looped" panose="02000000000000000000" pitchFamily="2" charset="0"/>
              </a:rPr>
              <a:t> </a:t>
            </a:r>
            <a:r>
              <a:rPr lang="en-GB" sz="4400" dirty="0">
                <a:solidFill>
                  <a:srgbClr val="FF0000"/>
                </a:solidFill>
                <a:latin typeface="Twinkl Cursive Looped" panose="02000000000000000000" pitchFamily="2" charset="0"/>
              </a:rPr>
              <a:t>noun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adverb</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latin typeface="Twinkl Cursive Looped" panose="02000000000000000000" pitchFamily="2" charset="0"/>
              </a:rPr>
              <a:t>Children love spelling quizzes the most.</a:t>
            </a:r>
          </a:p>
          <a:p>
            <a:endParaRPr lang="en-GB" sz="7200" dirty="0"/>
          </a:p>
        </p:txBody>
      </p:sp>
    </p:spTree>
    <p:extLst>
      <p:ext uri="{BB962C8B-B14F-4D97-AF65-F5344CB8AC3E}">
        <p14:creationId xmlns:p14="http://schemas.microsoft.com/office/powerpoint/2010/main" val="262584325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070981"/>
            <a:ext cx="11800115" cy="1877437"/>
          </a:xfrm>
          <a:prstGeom prst="rect">
            <a:avLst/>
          </a:prstGeom>
          <a:noFill/>
        </p:spPr>
        <p:txBody>
          <a:bodyPr wrap="square" rtlCol="0">
            <a:spAutoFit/>
          </a:bodyPr>
          <a:lstStyle/>
          <a:p>
            <a:r>
              <a:rPr lang="en-GB" sz="4400" dirty="0">
                <a:solidFill>
                  <a:srgbClr val="FF0000"/>
                </a:solidFill>
                <a:highlight>
                  <a:srgbClr val="FFFF00"/>
                </a:highlight>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rgbClr val="7030A0"/>
                </a:solidFill>
                <a:latin typeface="Twinkl Cursive Looped" panose="02000000000000000000" pitchFamily="2" charset="0"/>
              </a:rPr>
              <a:t>adjective</a:t>
            </a:r>
            <a:r>
              <a:rPr lang="en-GB" sz="4400" dirty="0">
                <a:latin typeface="Twinkl Cursive Looped" panose="02000000000000000000" pitchFamily="2" charset="0"/>
              </a:rPr>
              <a:t> </a:t>
            </a:r>
            <a:r>
              <a:rPr lang="en-GB" sz="4400" dirty="0">
                <a:solidFill>
                  <a:srgbClr val="FF0000"/>
                </a:solidFill>
                <a:latin typeface="Twinkl Cursive Looped" panose="02000000000000000000" pitchFamily="2" charset="0"/>
              </a:rPr>
              <a:t>noun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adverb</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highlight>
                  <a:srgbClr val="FFFF00"/>
                </a:highlight>
                <a:latin typeface="Twinkl Cursive Looped" panose="02000000000000000000" pitchFamily="2" charset="0"/>
              </a:rPr>
              <a:t>Children</a:t>
            </a:r>
            <a:r>
              <a:rPr lang="en-GB" sz="4800" dirty="0">
                <a:latin typeface="Twinkl Cursive Looped" panose="02000000000000000000" pitchFamily="2" charset="0"/>
              </a:rPr>
              <a:t> love spelling quizzes the most.</a:t>
            </a:r>
          </a:p>
          <a:p>
            <a:endParaRPr lang="en-GB" sz="7200" dirty="0"/>
          </a:p>
        </p:txBody>
      </p:sp>
    </p:spTree>
    <p:extLst>
      <p:ext uri="{BB962C8B-B14F-4D97-AF65-F5344CB8AC3E}">
        <p14:creationId xmlns:p14="http://schemas.microsoft.com/office/powerpoint/2010/main" val="59736884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323987"/>
          </a:xfrm>
          <a:prstGeom prst="rect">
            <a:avLst/>
          </a:prstGeom>
          <a:noFill/>
        </p:spPr>
        <p:txBody>
          <a:bodyPr wrap="square" rtlCol="0">
            <a:spAutoFit/>
          </a:bodyPr>
          <a:lstStyle/>
          <a:p>
            <a:r>
              <a:rPr lang="en-GB" sz="6600" dirty="0">
                <a:latin typeface="Twinkl Cursive Looped" panose="02000000000000000000" pitchFamily="2" charset="0"/>
              </a:rPr>
              <a:t>The runner was sure he won.</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893100"/>
          </a:xfrm>
          <a:prstGeom prst="rect">
            <a:avLst/>
          </a:prstGeom>
          <a:noFill/>
        </p:spPr>
        <p:txBody>
          <a:bodyPr wrap="square" rtlCol="0">
            <a:spAutoFit/>
          </a:bodyPr>
          <a:lstStyle/>
          <a:p>
            <a:r>
              <a:rPr lang="en-GB" sz="6600" dirty="0">
                <a:latin typeface="Twinkl Cursive Looped" panose="02000000000000000000" pitchFamily="2" charset="0"/>
              </a:rPr>
              <a:t>The runner was sure he won.</a:t>
            </a:r>
          </a:p>
          <a:p>
            <a:r>
              <a:rPr lang="en-GB" sz="4400" dirty="0">
                <a:solidFill>
                  <a:schemeClr val="tx1">
                    <a:lumMod val="65000"/>
                    <a:lumOff val="3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a:t>
            </a:r>
            <a:r>
              <a:rPr lang="en-GB" sz="4400" dirty="0">
                <a:latin typeface="Twinkl Cursive Looped" panose="02000000000000000000" pitchFamily="2" charset="0"/>
              </a:rPr>
              <a:t> </a:t>
            </a:r>
            <a:r>
              <a:rPr lang="en-GB" sz="4400" dirty="0">
                <a:solidFill>
                  <a:schemeClr val="tx1">
                    <a:lumMod val="65000"/>
                    <a:lumOff val="35000"/>
                  </a:schemeClr>
                </a:solidFill>
                <a:latin typeface="Twinkl Cursive Looped" panose="02000000000000000000" pitchFamily="2" charset="0"/>
              </a:rPr>
              <a:t>determiner</a:t>
            </a:r>
            <a:r>
              <a:rPr lang="en-GB" sz="4400" dirty="0">
                <a:latin typeface="Twinkl Cursive Looped" panose="02000000000000000000" pitchFamily="2" charset="0"/>
              </a:rPr>
              <a:t> </a:t>
            </a:r>
            <a:r>
              <a:rPr lang="en-GB" sz="4400" dirty="0">
                <a:solidFill>
                  <a:schemeClr val="accent2">
                    <a:lumMod val="40000"/>
                    <a:lumOff val="60000"/>
                  </a:schemeClr>
                </a:solidFill>
                <a:latin typeface="Twinkl Cursive Looped" panose="02000000000000000000" pitchFamily="2" charset="0"/>
              </a:rPr>
              <a:t>pronoun</a:t>
            </a:r>
            <a:r>
              <a:rPr lang="en-GB" sz="4400" dirty="0">
                <a:solidFill>
                  <a:srgbClr val="FF0000"/>
                </a:solidFill>
                <a:latin typeface="Twinkl Cursive Looped" panose="02000000000000000000" pitchFamily="2" charset="0"/>
              </a:rPr>
              <a:t> </a:t>
            </a:r>
            <a:r>
              <a:rPr lang="en-GB" sz="4400" dirty="0">
                <a:solidFill>
                  <a:schemeClr val="accent1"/>
                </a:solidFill>
                <a:latin typeface="Twinkl Cursive Looped" panose="02000000000000000000" pitchFamily="2" charset="0"/>
              </a:rPr>
              <a:t>verb</a:t>
            </a: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14300" y="2044005"/>
            <a:ext cx="12192000" cy="2769989"/>
          </a:xfrm>
          <a:prstGeom prst="rect">
            <a:avLst/>
          </a:prstGeom>
          <a:noFill/>
        </p:spPr>
        <p:txBody>
          <a:bodyPr wrap="square" rtlCol="0">
            <a:spAutoFit/>
          </a:bodyPr>
          <a:lstStyle/>
          <a:p>
            <a:r>
              <a:rPr lang="en-GB" sz="6600" dirty="0">
                <a:latin typeface="Twinkl Cursive Looped" panose="02000000000000000000" pitchFamily="2" charset="0"/>
              </a:rPr>
              <a:t>The runner was </a:t>
            </a:r>
            <a:r>
              <a:rPr lang="en-GB" sz="6600" dirty="0">
                <a:highlight>
                  <a:srgbClr val="FFFF00"/>
                </a:highlight>
                <a:latin typeface="Twinkl Cursive Looped" panose="02000000000000000000" pitchFamily="2" charset="0"/>
              </a:rPr>
              <a:t>sure</a:t>
            </a:r>
            <a:r>
              <a:rPr lang="en-GB" sz="6600" dirty="0">
                <a:latin typeface="Twinkl Cursive Looped" panose="02000000000000000000" pitchFamily="2" charset="0"/>
              </a:rPr>
              <a:t> he won.</a:t>
            </a:r>
          </a:p>
          <a:p>
            <a:r>
              <a:rPr lang="en-GB" sz="3600" dirty="0">
                <a:solidFill>
                  <a:schemeClr val="tx1">
                    <a:lumMod val="65000"/>
                    <a:lumOff val="35000"/>
                  </a:schemeClr>
                </a:solidFill>
                <a:latin typeface="Twinkl Cursive Looped" panose="02000000000000000000" pitchFamily="2" charset="0"/>
              </a:rPr>
              <a:t>determiner</a:t>
            </a:r>
            <a:r>
              <a:rPr lang="en-GB" sz="3600" dirty="0">
                <a:solidFill>
                  <a:srgbClr val="FF0000"/>
                </a:solidFill>
                <a:latin typeface="Twinkl Cursive Looped" panose="02000000000000000000" pitchFamily="2" charset="0"/>
              </a:rPr>
              <a:t> noun</a:t>
            </a:r>
            <a:r>
              <a:rPr lang="en-GB" sz="3600" dirty="0">
                <a:latin typeface="Twinkl Cursive Looped" panose="02000000000000000000" pitchFamily="2" charset="0"/>
              </a:rPr>
              <a:t> </a:t>
            </a:r>
            <a:r>
              <a:rPr lang="en-GB" sz="3600" dirty="0">
                <a:solidFill>
                  <a:srgbClr val="0070C0"/>
                </a:solidFill>
                <a:latin typeface="Twinkl Cursive Looped" panose="02000000000000000000" pitchFamily="2" charset="0"/>
              </a:rPr>
              <a:t>verb  </a:t>
            </a:r>
            <a:r>
              <a:rPr lang="en-GB" sz="3600" dirty="0">
                <a:solidFill>
                  <a:srgbClr val="00B050"/>
                </a:solidFill>
                <a:highlight>
                  <a:srgbClr val="FFFF00"/>
                </a:highlight>
                <a:latin typeface="Twinkl Cursive Looped" panose="02000000000000000000" pitchFamily="2" charset="0"/>
              </a:rPr>
              <a:t>adverb</a:t>
            </a:r>
            <a:r>
              <a:rPr lang="en-GB" sz="3600" dirty="0">
                <a:solidFill>
                  <a:srgbClr val="0070C0"/>
                </a:solidFill>
                <a:latin typeface="Twinkl Cursive Looped" panose="02000000000000000000" pitchFamily="2" charset="0"/>
              </a:rPr>
              <a:t> </a:t>
            </a:r>
            <a:r>
              <a:rPr lang="en-GB" sz="3600" dirty="0">
                <a:solidFill>
                  <a:schemeClr val="tx1">
                    <a:lumMod val="65000"/>
                    <a:lumOff val="35000"/>
                  </a:schemeClr>
                </a:solidFill>
                <a:latin typeface="Twinkl Cursive Looped" panose="02000000000000000000" pitchFamily="2" charset="0"/>
              </a:rPr>
              <a:t>determiner</a:t>
            </a:r>
            <a:r>
              <a:rPr lang="en-GB" sz="3600" dirty="0">
                <a:latin typeface="Twinkl Cursive Looped" panose="02000000000000000000" pitchFamily="2" charset="0"/>
              </a:rPr>
              <a:t> </a:t>
            </a:r>
            <a:r>
              <a:rPr lang="en-GB" sz="3600" dirty="0">
                <a:solidFill>
                  <a:schemeClr val="accent2">
                    <a:lumMod val="40000"/>
                    <a:lumOff val="60000"/>
                  </a:schemeClr>
                </a:solidFill>
                <a:latin typeface="Twinkl Cursive Looped" panose="02000000000000000000" pitchFamily="2" charset="0"/>
              </a:rPr>
              <a:t>pronoun</a:t>
            </a:r>
            <a:r>
              <a:rPr lang="en-GB" sz="3600" dirty="0">
                <a:solidFill>
                  <a:srgbClr val="FF0000"/>
                </a:solidFill>
                <a:latin typeface="Twinkl Cursive Looped" panose="02000000000000000000" pitchFamily="2" charset="0"/>
              </a:rPr>
              <a:t> </a:t>
            </a:r>
            <a:r>
              <a:rPr lang="en-GB" sz="3600" dirty="0">
                <a:solidFill>
                  <a:schemeClr val="accent1"/>
                </a:solidFill>
                <a:latin typeface="Twinkl Cursive Looped" panose="02000000000000000000" pitchFamily="2" charset="0"/>
              </a:rPr>
              <a:t>verb</a:t>
            </a:r>
          </a:p>
          <a:p>
            <a:endParaRPr lang="en-GB" sz="7200" dirty="0"/>
          </a:p>
        </p:txBody>
      </p:sp>
    </p:spTree>
    <p:extLst>
      <p:ext uri="{BB962C8B-B14F-4D97-AF65-F5344CB8AC3E}">
        <p14:creationId xmlns:p14="http://schemas.microsoft.com/office/powerpoint/2010/main" val="3451273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3416320"/>
          </a:xfrm>
          <a:prstGeom prst="rect">
            <a:avLst/>
          </a:prstGeom>
          <a:noFill/>
        </p:spPr>
        <p:txBody>
          <a:bodyPr wrap="square" rtlCol="0">
            <a:spAutoFit/>
          </a:bodyPr>
          <a:lstStyle/>
          <a:p>
            <a:r>
              <a:rPr lang="en-GB" b="1" dirty="0">
                <a:solidFill>
                  <a:srgbClr val="83001D"/>
                </a:solidFill>
                <a:effectLst/>
                <a:hlinkClick r:id="rId3" tooltip="Origin and meaning of sure"/>
              </a:rPr>
              <a:t>sure (adj.)</a:t>
            </a:r>
            <a:endParaRPr lang="en-GB" dirty="0">
              <a:effectLst/>
            </a:endParaRPr>
          </a:p>
          <a:p>
            <a:r>
              <a:rPr lang="en-GB" dirty="0">
                <a:effectLst/>
              </a:rPr>
              <a:t>early 13c., "safe against attack, secure," later "firm, reliable" (c. 1300); "mentally certain, confident" (mid-14c.); "firm, strong, resolute" (c. 1400), from Old French </a:t>
            </a:r>
            <a:r>
              <a:rPr lang="en-GB" i="1" dirty="0" err="1">
                <a:effectLst/>
              </a:rPr>
              <a:t>seur</a:t>
            </a:r>
            <a:r>
              <a:rPr lang="en-GB" dirty="0">
                <a:effectLst/>
              </a:rPr>
              <a:t>, </a:t>
            </a:r>
            <a:r>
              <a:rPr lang="en-GB" i="1" dirty="0">
                <a:effectLst/>
              </a:rPr>
              <a:t>sur</a:t>
            </a:r>
            <a:r>
              <a:rPr lang="en-GB" dirty="0">
                <a:effectLst/>
              </a:rPr>
              <a:t> "safe, secure; undoubted, dependable, trustworthy" (12c.), from Latin </a:t>
            </a:r>
            <a:r>
              <a:rPr lang="en-GB" i="1" dirty="0" err="1">
                <a:effectLst/>
              </a:rPr>
              <a:t>securus</a:t>
            </a:r>
            <a:r>
              <a:rPr lang="en-GB" dirty="0">
                <a:effectLst/>
              </a:rPr>
              <a:t> "free from care, untroubled, heedless, safe" (see </a:t>
            </a:r>
            <a:r>
              <a:rPr lang="en-GB" b="1" dirty="0">
                <a:solidFill>
                  <a:srgbClr val="83001D"/>
                </a:solidFill>
                <a:effectLst/>
                <a:hlinkClick r:id="rId4" tooltip="Etymology, meaning and definition of secure "/>
              </a:rPr>
              <a:t>secure</a:t>
            </a:r>
            <a:r>
              <a:rPr lang="en-GB" dirty="0">
                <a:effectLst/>
              </a:rPr>
              <a:t> (adj.)). Pronunciation development is that of </a:t>
            </a:r>
            <a:r>
              <a:rPr lang="en-GB" b="1" dirty="0">
                <a:solidFill>
                  <a:srgbClr val="83001D"/>
                </a:solidFill>
                <a:effectLst/>
                <a:hlinkClick r:id="rId5" tooltip="Etymology, meaning and definition of sugar "/>
              </a:rPr>
              <a:t>sugar</a:t>
            </a:r>
            <a:r>
              <a:rPr lang="en-GB" dirty="0">
                <a:effectLst/>
              </a:rPr>
              <a:t> (n.).</a:t>
            </a:r>
            <a:br>
              <a:rPr lang="en-GB" dirty="0">
                <a:effectLst/>
              </a:rPr>
            </a:br>
            <a:br>
              <a:rPr lang="en-GB" dirty="0">
                <a:effectLst/>
              </a:rPr>
            </a:br>
            <a:r>
              <a:rPr lang="en-GB" dirty="0">
                <a:effectLst/>
              </a:rPr>
              <a:t>As an affirmative meaning "yes, certainly" it dates from 1803, from Middle English meanings "firmly established; having no doubt," and phrases like </a:t>
            </a:r>
            <a:r>
              <a:rPr lang="en-GB" i="1" dirty="0">
                <a:effectLst/>
              </a:rPr>
              <a:t>to be sure</a:t>
            </a:r>
            <a:r>
              <a:rPr lang="en-GB" dirty="0">
                <a:effectLst/>
              </a:rPr>
              <a:t> (1650s), </a:t>
            </a:r>
            <a:r>
              <a:rPr lang="en-GB" i="1" dirty="0">
                <a:effectLst/>
              </a:rPr>
              <a:t>sure enough</a:t>
            </a:r>
            <a:r>
              <a:rPr lang="en-GB" dirty="0">
                <a:effectLst/>
              </a:rPr>
              <a:t> (1540s), and </a:t>
            </a:r>
            <a:r>
              <a:rPr lang="en-GB" i="1" dirty="0">
                <a:effectLst/>
              </a:rPr>
              <a:t>for sure</a:t>
            </a:r>
            <a:r>
              <a:rPr lang="en-GB" dirty="0">
                <a:effectLst/>
              </a:rPr>
              <a:t> (1580s). The use as an adverb meaning "assuredly" goes back to early 14c. </a:t>
            </a:r>
            <a:r>
              <a:rPr lang="en-GB" i="1" dirty="0">
                <a:effectLst/>
              </a:rPr>
              <a:t>Sure-footed</a:t>
            </a:r>
            <a:r>
              <a:rPr lang="en-GB" dirty="0">
                <a:effectLst/>
              </a:rPr>
              <a:t> is from 1630s, literal and figurative; </a:t>
            </a:r>
            <a:r>
              <a:rPr lang="en-GB" i="1" dirty="0">
                <a:effectLst/>
              </a:rPr>
              <a:t>sure thing</a:t>
            </a:r>
            <a:r>
              <a:rPr lang="en-GB" dirty="0">
                <a:effectLst/>
              </a:rPr>
              <a:t> dates from 1836. In 16c.-17c., </a:t>
            </a:r>
            <a:r>
              <a:rPr lang="en-GB" i="1" dirty="0" err="1">
                <a:effectLst/>
              </a:rPr>
              <a:t>Suresby</a:t>
            </a:r>
            <a:r>
              <a:rPr lang="en-GB" dirty="0">
                <a:effectLst/>
              </a:rPr>
              <a:t> was an appellation for a person to be depended upon (see </a:t>
            </a:r>
            <a:r>
              <a:rPr lang="en-GB" b="1" dirty="0">
                <a:solidFill>
                  <a:srgbClr val="83001D"/>
                </a:solidFill>
                <a:effectLst/>
                <a:hlinkClick r:id="rId6" tooltip="Etymology, meaning and definition of rudesby "/>
              </a:rPr>
              <a:t>rudesby</a:t>
            </a:r>
            <a:r>
              <a:rPr lang="en-GB" dirty="0">
                <a:effectLst/>
              </a:rPr>
              <a:t>).</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44009"/>
            <a:ext cx="11740242" cy="4247317"/>
          </a:xfrm>
          <a:prstGeom prst="rect">
            <a:avLst/>
          </a:prstGeom>
          <a:noFill/>
        </p:spPr>
        <p:txBody>
          <a:bodyPr wrap="square" rtlCol="0">
            <a:spAutoFit/>
          </a:bodyPr>
          <a:lstStyle/>
          <a:p>
            <a:pPr algn="l"/>
            <a:r>
              <a:rPr lang="en-GB" b="1" i="0" dirty="0">
                <a:solidFill>
                  <a:srgbClr val="83001D"/>
                </a:solidFill>
                <a:effectLst/>
                <a:latin typeface="Georgia" panose="02040502050405020303" pitchFamily="18" charset="0"/>
                <a:hlinkClick r:id="rId3" tooltip="Origin and meaning of most"/>
              </a:rPr>
              <a:t>most (adj.)</a:t>
            </a:r>
            <a:endParaRPr lang="en-GB" b="0" i="0" dirty="0">
              <a:effectLst/>
              <a:latin typeface="Georgia" panose="02040502050405020303" pitchFamily="18" charset="0"/>
            </a:endParaRPr>
          </a:p>
          <a:p>
            <a:pPr algn="l"/>
            <a:r>
              <a:rPr lang="en-GB" b="0" i="0" dirty="0">
                <a:effectLst/>
                <a:latin typeface="Georgia" panose="02040502050405020303" pitchFamily="18" charset="0"/>
              </a:rPr>
              <a:t>Old English </a:t>
            </a:r>
            <a:r>
              <a:rPr lang="en-GB" b="0" i="1" dirty="0">
                <a:effectLst/>
                <a:latin typeface="Georgia" panose="02040502050405020303" pitchFamily="18" charset="0"/>
              </a:rPr>
              <a:t>mast</a:t>
            </a:r>
            <a:r>
              <a:rPr lang="en-GB" b="0" i="0" dirty="0">
                <a:effectLst/>
                <a:latin typeface="Georgia" panose="02040502050405020303" pitchFamily="18" charset="0"/>
              </a:rPr>
              <a:t> "greatest in number, amount, or extent; largest," earlier </a:t>
            </a:r>
            <a:r>
              <a:rPr lang="en-GB" b="0" i="1" dirty="0" err="1">
                <a:effectLst/>
                <a:latin typeface="Georgia" panose="02040502050405020303" pitchFamily="18" charset="0"/>
              </a:rPr>
              <a:t>mæst</a:t>
            </a:r>
            <a:r>
              <a:rPr lang="en-GB" b="0" i="0" dirty="0">
                <a:effectLst/>
                <a:latin typeface="Georgia" panose="02040502050405020303" pitchFamily="18" charset="0"/>
              </a:rPr>
              <a:t>, from Proto-Germanic </a:t>
            </a:r>
            <a:r>
              <a:rPr lang="en-GB" b="0" i="1" dirty="0">
                <a:effectLst/>
                <a:latin typeface="Georgia" panose="02040502050405020303" pitchFamily="18" charset="0"/>
              </a:rPr>
              <a:t>*</a:t>
            </a:r>
            <a:r>
              <a:rPr lang="en-GB" b="0" i="1" dirty="0" err="1">
                <a:effectLst/>
                <a:latin typeface="Georgia" panose="02040502050405020303" pitchFamily="18" charset="0"/>
              </a:rPr>
              <a:t>maistaz</a:t>
            </a:r>
            <a:r>
              <a:rPr lang="en-GB" b="0" i="0" dirty="0">
                <a:effectLst/>
                <a:latin typeface="Georgia" panose="02040502050405020303" pitchFamily="18" charset="0"/>
              </a:rPr>
              <a:t> (source also of Old Saxon </a:t>
            </a:r>
            <a:r>
              <a:rPr lang="en-GB" b="0" i="1" dirty="0" err="1">
                <a:effectLst/>
                <a:latin typeface="Georgia" panose="02040502050405020303" pitchFamily="18" charset="0"/>
              </a:rPr>
              <a:t>mest</a:t>
            </a:r>
            <a:r>
              <a:rPr lang="en-GB" b="0" i="0" dirty="0">
                <a:effectLst/>
                <a:latin typeface="Georgia" panose="02040502050405020303" pitchFamily="18" charset="0"/>
              </a:rPr>
              <a:t>, Old Frisian </a:t>
            </a:r>
            <a:r>
              <a:rPr lang="en-GB" b="0" i="1" dirty="0">
                <a:effectLst/>
                <a:latin typeface="Georgia" panose="02040502050405020303" pitchFamily="18" charset="0"/>
              </a:rPr>
              <a:t>mast</a:t>
            </a:r>
            <a:r>
              <a:rPr lang="en-GB" b="0" i="0" dirty="0">
                <a:effectLst/>
                <a:latin typeface="Georgia" panose="02040502050405020303" pitchFamily="18" charset="0"/>
              </a:rPr>
              <a:t>, Old Norse </a:t>
            </a:r>
            <a:r>
              <a:rPr lang="en-GB" b="0" i="1" dirty="0" err="1">
                <a:effectLst/>
                <a:latin typeface="Georgia" panose="02040502050405020303" pitchFamily="18" charset="0"/>
              </a:rPr>
              <a:t>mestr</a:t>
            </a:r>
            <a:r>
              <a:rPr lang="en-GB" b="0" i="0" dirty="0">
                <a:effectLst/>
                <a:latin typeface="Georgia" panose="02040502050405020303" pitchFamily="18" charset="0"/>
              </a:rPr>
              <a:t>, Dutch </a:t>
            </a:r>
            <a:r>
              <a:rPr lang="en-GB" b="0" i="1" dirty="0" err="1">
                <a:effectLst/>
                <a:latin typeface="Georgia" panose="02040502050405020303" pitchFamily="18" charset="0"/>
              </a:rPr>
              <a:t>meest</a:t>
            </a:r>
            <a:r>
              <a:rPr lang="en-GB" b="0" i="0" dirty="0">
                <a:effectLst/>
                <a:latin typeface="Georgia" panose="02040502050405020303" pitchFamily="18" charset="0"/>
              </a:rPr>
              <a:t>, German </a:t>
            </a:r>
            <a:r>
              <a:rPr lang="en-GB" b="0" i="1" dirty="0" err="1">
                <a:effectLst/>
                <a:latin typeface="Georgia" panose="02040502050405020303" pitchFamily="18" charset="0"/>
              </a:rPr>
              <a:t>meist</a:t>
            </a:r>
            <a:r>
              <a:rPr lang="en-GB" b="0" i="0" dirty="0">
                <a:effectLst/>
                <a:latin typeface="Georgia" panose="02040502050405020303" pitchFamily="18" charset="0"/>
              </a:rPr>
              <a:t>, Gothic </a:t>
            </a:r>
            <a:r>
              <a:rPr lang="en-GB" b="0" i="1" dirty="0" err="1">
                <a:effectLst/>
                <a:latin typeface="Georgia" panose="02040502050405020303" pitchFamily="18" charset="0"/>
              </a:rPr>
              <a:t>maists</a:t>
            </a:r>
            <a:r>
              <a:rPr lang="en-GB" b="0" i="0" dirty="0">
                <a:effectLst/>
                <a:latin typeface="Georgia" panose="02040502050405020303" pitchFamily="18" charset="0"/>
              </a:rPr>
              <a:t> "most"), superlative form of Proto-Germanic </a:t>
            </a:r>
            <a:r>
              <a:rPr lang="en-GB" b="0" i="1" dirty="0">
                <a:effectLst/>
                <a:latin typeface="Georgia" panose="02040502050405020303" pitchFamily="18" charset="0"/>
              </a:rPr>
              <a:t>*</a:t>
            </a:r>
            <a:r>
              <a:rPr lang="en-GB" b="0" i="1" dirty="0" err="1">
                <a:effectLst/>
                <a:latin typeface="Georgia" panose="02040502050405020303" pitchFamily="18" charset="0"/>
              </a:rPr>
              <a:t>maiz</a:t>
            </a:r>
            <a:r>
              <a:rPr lang="en-GB" b="0" i="0" dirty="0">
                <a:effectLst/>
                <a:latin typeface="Georgia" panose="02040502050405020303" pitchFamily="18" charset="0"/>
              </a:rPr>
              <a:t>, root of Old English </a:t>
            </a:r>
            <a:r>
              <a:rPr lang="en-GB" b="0" i="1" dirty="0">
                <a:effectLst/>
                <a:latin typeface="Georgia" panose="02040502050405020303" pitchFamily="18" charset="0"/>
              </a:rPr>
              <a:t>ma, mara</a:t>
            </a:r>
            <a:r>
              <a:rPr lang="en-GB" b="0" i="0" dirty="0">
                <a:effectLst/>
                <a:latin typeface="Georgia" panose="02040502050405020303" pitchFamily="18" charset="0"/>
              </a:rPr>
              <a:t> (see </a:t>
            </a:r>
            <a:r>
              <a:rPr lang="en-GB" b="1" i="0" dirty="0">
                <a:solidFill>
                  <a:srgbClr val="83001D"/>
                </a:solidFill>
                <a:effectLst/>
                <a:latin typeface="Georgia" panose="02040502050405020303" pitchFamily="18" charset="0"/>
                <a:hlinkClick r:id="rId4" tooltip="Etymology, meaning and definition of more "/>
              </a:rPr>
              <a:t>more</a:t>
            </a:r>
            <a:r>
              <a:rPr lang="en-GB" b="0" i="0" dirty="0">
                <a:effectLst/>
                <a:latin typeface="Georgia" panose="02040502050405020303" pitchFamily="18" charset="0"/>
              </a:rPr>
              <a:t>). Used in Old English as superlative of </a:t>
            </a:r>
            <a:r>
              <a:rPr lang="en-GB" b="0" i="1" dirty="0" err="1">
                <a:effectLst/>
                <a:latin typeface="Georgia" panose="02040502050405020303" pitchFamily="18" charset="0"/>
              </a:rPr>
              <a:t>micel</a:t>
            </a:r>
            <a:r>
              <a:rPr lang="en-GB" b="0" i="0" dirty="0">
                <a:effectLst/>
                <a:latin typeface="Georgia" panose="02040502050405020303" pitchFamily="18" charset="0"/>
              </a:rPr>
              <a:t> "great, large" (see </a:t>
            </a:r>
            <a:r>
              <a:rPr lang="en-GB" b="1" i="0" dirty="0">
                <a:solidFill>
                  <a:srgbClr val="83001D"/>
                </a:solidFill>
                <a:effectLst/>
                <a:latin typeface="Georgia" panose="02040502050405020303" pitchFamily="18" charset="0"/>
                <a:hlinkClick r:id="rId5" tooltip="Etymology, meaning and definition of mickle "/>
              </a:rPr>
              <a:t>mickle</a:t>
            </a:r>
            <a:r>
              <a:rPr lang="en-GB" b="0" i="0" dirty="0">
                <a:effectLst/>
                <a:latin typeface="Georgia" panose="02040502050405020303" pitchFamily="18" charset="0"/>
              </a:rPr>
              <a:t>), hence, in later use, superlative of </a:t>
            </a:r>
            <a:r>
              <a:rPr lang="en-GB" b="1" i="0" dirty="0">
                <a:solidFill>
                  <a:srgbClr val="83001D"/>
                </a:solidFill>
                <a:effectLst/>
                <a:latin typeface="Georgia" panose="02040502050405020303" pitchFamily="18" charset="0"/>
                <a:hlinkClick r:id="rId6" tooltip="Etymology, meaning and definition of much "/>
              </a:rPr>
              <a:t>much</a:t>
            </a:r>
            <a:r>
              <a:rPr lang="en-GB" b="0" i="0" dirty="0">
                <a:effectLst/>
                <a:latin typeface="Georgia" panose="02040502050405020303" pitchFamily="18" charset="0"/>
              </a:rPr>
              <a:t>. The vowel has been influenced by </a:t>
            </a:r>
            <a:r>
              <a:rPr lang="en-GB" b="0" i="1" dirty="0">
                <a:effectLst/>
                <a:latin typeface="Georgia" panose="02040502050405020303" pitchFamily="18" charset="0"/>
              </a:rPr>
              <a:t>more</a:t>
            </a:r>
            <a:r>
              <a:rPr lang="en-GB" b="0" i="0" dirty="0">
                <a:effectLst/>
                <a:latin typeface="Georgia" panose="02040502050405020303" pitchFamily="18" charset="0"/>
              </a:rPr>
              <a:t>.</a:t>
            </a:r>
          </a:p>
          <a:p>
            <a:pPr algn="l"/>
            <a:r>
              <a:rPr lang="en-GB" b="0" i="0" dirty="0">
                <a:effectLst/>
                <a:latin typeface="Georgia" panose="02040502050405020303" pitchFamily="18" charset="0"/>
              </a:rPr>
              <a:t>Original sense of "greatest" survives in phrase </a:t>
            </a:r>
            <a:r>
              <a:rPr lang="en-GB" b="1" i="1" dirty="0">
                <a:effectLst/>
                <a:latin typeface="Georgia" panose="02040502050405020303" pitchFamily="18" charset="0"/>
              </a:rPr>
              <a:t>for the most part</a:t>
            </a:r>
            <a:r>
              <a:rPr lang="en-GB" b="0" i="0" dirty="0">
                <a:effectLst/>
                <a:latin typeface="Georgia" panose="02040502050405020303" pitchFamily="18" charset="0"/>
              </a:rPr>
              <a:t> (mid-14c.; late Old English had </a:t>
            </a:r>
            <a:r>
              <a:rPr lang="en-GB" b="0" i="1" dirty="0" err="1">
                <a:effectLst/>
                <a:latin typeface="Georgia" panose="02040502050405020303" pitchFamily="18" charset="0"/>
              </a:rPr>
              <a:t>þa</a:t>
            </a:r>
            <a:r>
              <a:rPr lang="en-GB" b="0" i="1" dirty="0">
                <a:effectLst/>
                <a:latin typeface="Georgia" panose="02040502050405020303" pitchFamily="18" charset="0"/>
              </a:rPr>
              <a:t> </a:t>
            </a:r>
            <a:r>
              <a:rPr lang="en-GB" b="0" i="1" dirty="0" err="1">
                <a:effectLst/>
                <a:latin typeface="Georgia" panose="02040502050405020303" pitchFamily="18" charset="0"/>
              </a:rPr>
              <a:t>mæste</a:t>
            </a:r>
            <a:r>
              <a:rPr lang="en-GB" b="0" i="1" dirty="0">
                <a:effectLst/>
                <a:latin typeface="Georgia" panose="02040502050405020303" pitchFamily="18" charset="0"/>
              </a:rPr>
              <a:t> </a:t>
            </a:r>
            <a:r>
              <a:rPr lang="en-GB" b="0" i="1" dirty="0" err="1">
                <a:effectLst/>
                <a:latin typeface="Georgia" panose="02040502050405020303" pitchFamily="18" charset="0"/>
              </a:rPr>
              <a:t>dæl</a:t>
            </a:r>
            <a:r>
              <a:rPr lang="en-GB" b="0" i="0" dirty="0">
                <a:effectLst/>
                <a:latin typeface="Georgia" panose="02040502050405020303" pitchFamily="18" charset="0"/>
              </a:rPr>
              <a:t>). Slang </a:t>
            </a:r>
            <a:r>
              <a:rPr lang="en-GB" b="1" i="1" dirty="0">
                <a:effectLst/>
                <a:latin typeface="Georgia" panose="02040502050405020303" pitchFamily="18" charset="0"/>
              </a:rPr>
              <a:t>the most</a:t>
            </a:r>
            <a:r>
              <a:rPr lang="en-GB" b="0" i="0" dirty="0">
                <a:effectLst/>
                <a:latin typeface="Georgia" panose="02040502050405020303" pitchFamily="18" charset="0"/>
              </a:rPr>
              <a:t> meaning "the best, extremely good" is attested from 1953. Also used as an adverb in Old English and in late Old English as a noun, "the greatest or greater number." The sense of "greatest value or advantage" in the phrase </a:t>
            </a:r>
            <a:r>
              <a:rPr lang="en-GB" b="1" i="1" dirty="0">
                <a:effectLst/>
                <a:latin typeface="Georgia" panose="02040502050405020303" pitchFamily="18" charset="0"/>
              </a:rPr>
              <a:t>make the most of</a:t>
            </a:r>
            <a:r>
              <a:rPr lang="en-GB" b="0" i="0" dirty="0">
                <a:effectLst/>
                <a:latin typeface="Georgia" panose="02040502050405020303" pitchFamily="18" charset="0"/>
              </a:rPr>
              <a:t> (something) is by 1520s. Related: </a:t>
            </a:r>
            <a:r>
              <a:rPr lang="en-GB" b="0" i="1" dirty="0">
                <a:effectLst/>
                <a:latin typeface="Georgia" panose="02040502050405020303" pitchFamily="18" charset="0"/>
              </a:rPr>
              <a:t>Mostly</a:t>
            </a:r>
            <a:r>
              <a:rPr lang="en-GB" b="0" i="0" dirty="0">
                <a:effectLst/>
                <a:latin typeface="Georgia" panose="02040502050405020303" pitchFamily="18" charset="0"/>
              </a:rPr>
              <a:t>.</a:t>
            </a:r>
          </a:p>
          <a:p>
            <a:pPr algn="l"/>
            <a:r>
              <a:rPr lang="en-GB" b="0" i="0" dirty="0">
                <a:effectLst/>
                <a:latin typeface="Georgia" panose="02040502050405020303" pitchFamily="18" charset="0"/>
              </a:rPr>
              <a:t>Double superlative </a:t>
            </a:r>
            <a:r>
              <a:rPr lang="en-GB" b="1" i="1" dirty="0" err="1">
                <a:effectLst/>
                <a:latin typeface="Georgia" panose="02040502050405020303" pitchFamily="18" charset="0"/>
              </a:rPr>
              <a:t>mostest</a:t>
            </a:r>
            <a:r>
              <a:rPr lang="en-GB" b="0" i="0" dirty="0">
                <a:effectLst/>
                <a:latin typeface="Georgia" panose="02040502050405020303" pitchFamily="18" charset="0"/>
              </a:rPr>
              <a:t> "greatest amount or degree" is by 1849 in U.S. Southern and African-American vernacular. The formula for victory in battle attributed to famously unschooled Confederate Lt. Gen. Nathan Bedford Forrest is first attested (1886) as </a:t>
            </a:r>
            <a:r>
              <a:rPr lang="en-GB" b="0" i="1" dirty="0">
                <a:effectLst/>
                <a:latin typeface="Georgia" panose="02040502050405020303" pitchFamily="18" charset="0"/>
              </a:rPr>
              <a:t>Git thar the fastest with the </a:t>
            </a:r>
            <a:r>
              <a:rPr lang="en-GB" b="0" i="1" dirty="0" err="1">
                <a:effectLst/>
                <a:latin typeface="Georgia" panose="02040502050405020303" pitchFamily="18" charset="0"/>
              </a:rPr>
              <a:t>mostest</a:t>
            </a:r>
            <a:r>
              <a:rPr lang="en-GB" b="0" i="1" dirty="0">
                <a:effectLst/>
                <a:latin typeface="Georgia" panose="02040502050405020303" pitchFamily="18" charset="0"/>
              </a:rPr>
              <a:t> men</a:t>
            </a:r>
            <a:r>
              <a:rPr lang="en-GB" b="0" i="0" dirty="0">
                <a:effectLst/>
                <a:latin typeface="Georgia" panose="02040502050405020303" pitchFamily="18" charset="0"/>
              </a:rPr>
              <a:t>.</a:t>
            </a:r>
          </a:p>
          <a:p>
            <a:pPr algn="l"/>
            <a:r>
              <a:rPr lang="en-GB" b="0" i="0" dirty="0">
                <a:effectLst/>
                <a:latin typeface="Georgia" panose="02040502050405020303" pitchFamily="18" charset="0"/>
              </a:rPr>
              <a:t>From 15c.-17c. English also had </a:t>
            </a:r>
            <a:r>
              <a:rPr lang="en-GB" b="0" i="1" dirty="0" err="1">
                <a:effectLst/>
                <a:latin typeface="Georgia" panose="02040502050405020303" pitchFamily="18" charset="0"/>
              </a:rPr>
              <a:t>mostwhat</a:t>
            </a:r>
            <a:r>
              <a:rPr lang="en-GB" b="0" i="0" dirty="0">
                <a:effectLst/>
                <a:latin typeface="Georgia" panose="02040502050405020303" pitchFamily="18" charset="0"/>
              </a:rPr>
              <a:t> "for the most part," </a:t>
            </a:r>
            <a:r>
              <a:rPr lang="en-GB" b="0" i="1" dirty="0" err="1">
                <a:effectLst/>
                <a:latin typeface="Georgia" panose="02040502050405020303" pitchFamily="18" charset="0"/>
              </a:rPr>
              <a:t>mostwhen</a:t>
            </a:r>
            <a:r>
              <a:rPr lang="en-GB" b="0" i="0" dirty="0">
                <a:effectLst/>
                <a:latin typeface="Georgia" panose="02040502050405020303" pitchFamily="18" charset="0"/>
              </a:rPr>
              <a:t> "on most occasions," </a:t>
            </a:r>
            <a:r>
              <a:rPr lang="en-GB" b="0" i="1" dirty="0" err="1">
                <a:effectLst/>
                <a:latin typeface="Georgia" panose="02040502050405020303" pitchFamily="18" charset="0"/>
              </a:rPr>
              <a:t>mostwhere</a:t>
            </a:r>
            <a:r>
              <a:rPr lang="en-GB" b="0" i="0" dirty="0">
                <a:effectLst/>
                <a:latin typeface="Georgia" panose="02040502050405020303" pitchFamily="18" charset="0"/>
              </a:rPr>
              <a:t> "in most places."</a:t>
            </a:r>
          </a:p>
        </p:txBody>
      </p:sp>
    </p:spTree>
    <p:extLst>
      <p:ext uri="{BB962C8B-B14F-4D97-AF65-F5344CB8AC3E}">
        <p14:creationId xmlns:p14="http://schemas.microsoft.com/office/powerpoint/2010/main" val="812214958"/>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sure and most?</a:t>
            </a:r>
          </a:p>
        </p:txBody>
      </p:sp>
    </p:spTree>
    <p:extLst>
      <p:ext uri="{BB962C8B-B14F-4D97-AF65-F5344CB8AC3E}">
        <p14:creationId xmlns:p14="http://schemas.microsoft.com/office/powerpoint/2010/main" val="4027390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816977"/>
          </a:xfrm>
          <a:prstGeom prst="rect">
            <a:avLst/>
          </a:prstGeom>
          <a:noFill/>
        </p:spPr>
        <p:txBody>
          <a:bodyPr wrap="square" rtlCol="0">
            <a:spAutoFit/>
          </a:bodyPr>
          <a:lstStyle/>
          <a:p>
            <a:r>
              <a:rPr lang="en-GB" sz="7200" dirty="0">
                <a:latin typeface="Twinkl Cursive Looped" panose="02000000000000000000" pitchFamily="2" charset="0"/>
              </a:rPr>
              <a:t>Words linked to sure…</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Ensure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Insure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Secure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Unsure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Surely </a:t>
            </a:r>
            <a:endParaRPr lang="en-GB" sz="6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6924973"/>
          </a:xfrm>
          <a:prstGeom prst="rect">
            <a:avLst/>
          </a:prstGeom>
          <a:noFill/>
        </p:spPr>
        <p:txBody>
          <a:bodyPr wrap="square" rtlCol="0">
            <a:spAutoFit/>
          </a:bodyPr>
          <a:lstStyle/>
          <a:p>
            <a:r>
              <a:rPr lang="en-GB" sz="7200" dirty="0">
                <a:latin typeface="Twinkl Cursive Looped" panose="02000000000000000000" pitchFamily="2" charset="0"/>
              </a:rPr>
              <a:t>Words linked to most…</a:t>
            </a:r>
          </a:p>
          <a:p>
            <a:pPr algn="l">
              <a:buFont typeface="Arial" panose="020B0604020202020204" pitchFamily="34" charset="0"/>
              <a:buChar char="•"/>
            </a:pPr>
            <a:r>
              <a:rPr lang="en-GB" sz="6000" dirty="0">
                <a:solidFill>
                  <a:srgbClr val="202124"/>
                </a:solidFill>
                <a:latin typeface="Twinkl Cursive Looped" panose="02000000000000000000" pitchFamily="2" charset="0"/>
              </a:rPr>
              <a:t>Bottom-most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Uppermost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Western</a:t>
            </a:r>
            <a:r>
              <a:rPr lang="en-GB" sz="6000" dirty="0">
                <a:solidFill>
                  <a:srgbClr val="202124"/>
                </a:solidFill>
                <a:latin typeface="Twinkl Cursive Looped" panose="02000000000000000000" pitchFamily="2" charset="0"/>
              </a:rPr>
              <a:t>most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Southernmost </a:t>
            </a:r>
          </a:p>
          <a:p>
            <a:pPr algn="l">
              <a:buFont typeface="Arial" panose="020B0604020202020204" pitchFamily="34" charset="0"/>
              <a:buChar char="•"/>
            </a:pPr>
            <a:r>
              <a:rPr lang="en-GB" sz="6000" dirty="0">
                <a:solidFill>
                  <a:srgbClr val="202124"/>
                </a:solidFill>
                <a:latin typeface="Twinkl Cursive Looped" panose="02000000000000000000" pitchFamily="2" charset="0"/>
              </a:rPr>
              <a:t>Lowermost </a:t>
            </a:r>
            <a:endParaRPr lang="en-GB" sz="60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4028016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flies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882368" y="3698304"/>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ly Clipart &amp; Fly Clip Art Images - HDClipartAll">
            <a:extLst>
              <a:ext uri="{FF2B5EF4-FFF2-40B4-BE49-F238E27FC236}">
                <a16:creationId xmlns:a16="http://schemas.microsoft.com/office/drawing/2014/main" id="{B940D3F9-0F26-71A1-8BAC-56BC483D0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313133"/>
            <a:ext cx="1990725"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tries</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49687"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Trying Cliparts, Download Free Trying Cliparts png images, Free  ClipArts on Clipart Library">
            <a:extLst>
              <a:ext uri="{FF2B5EF4-FFF2-40B4-BE49-F238E27FC236}">
                <a16:creationId xmlns:a16="http://schemas.microsoft.com/office/drawing/2014/main" id="{6E6D9AF8-1173-1E14-0082-9656853E85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0" y="445868"/>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83484" y="3624943"/>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118"/>
            <a:ext cx="10515600" cy="1481650"/>
          </a:xfrm>
        </p:spPr>
        <p:txBody>
          <a:bodyPr>
            <a:normAutofit fontScale="90000"/>
          </a:bodyPr>
          <a:lstStyle/>
          <a:p>
            <a:pPr algn="ctr"/>
            <a:r>
              <a:rPr lang="en-GB" dirty="0">
                <a:latin typeface="Twinkl Cursive Looped" panose="02000000000000000000" pitchFamily="2" charset="0"/>
              </a:rPr>
              <a:t>flies</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7170" name="Picture 2" descr="Flies Clip Art - Flies Image">
            <a:extLst>
              <a:ext uri="{FF2B5EF4-FFF2-40B4-BE49-F238E27FC236}">
                <a16:creationId xmlns:a16="http://schemas.microsoft.com/office/drawing/2014/main" id="{8F4D5FC8-7E06-970A-3C77-43E6545ED0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57" y="481693"/>
            <a:ext cx="2667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7C94940-C41F-1172-E30E-B39D0EBBA2B5}"/>
              </a:ext>
            </a:extLst>
          </p:cNvPr>
          <p:cNvSpPr txBox="1"/>
          <p:nvPr/>
        </p:nvSpPr>
        <p:spPr>
          <a:xfrm>
            <a:off x="870857" y="2011527"/>
            <a:ext cx="914400" cy="369332"/>
          </a:xfrm>
          <a:prstGeom prst="rect">
            <a:avLst/>
          </a:prstGeom>
          <a:noFill/>
        </p:spPr>
        <p:txBody>
          <a:bodyPr wrap="square" rtlCol="0">
            <a:spAutoFit/>
          </a:bodyPr>
          <a:lstStyle/>
          <a:p>
            <a:r>
              <a:rPr lang="en-GB" dirty="0">
                <a:latin typeface="Twinkl Cursive Looped" panose="02000000000000000000" pitchFamily="2" charset="0"/>
              </a:rPr>
              <a:t>noun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verb</a:t>
            </a:r>
          </a:p>
        </p:txBody>
      </p:sp>
      <p:pic>
        <p:nvPicPr>
          <p:cNvPr id="7172" name="Picture 4" descr="Fly Clipart &amp; Fly Clip Art Images - HDClipartAll">
            <a:extLst>
              <a:ext uri="{FF2B5EF4-FFF2-40B4-BE49-F238E27FC236}">
                <a16:creationId xmlns:a16="http://schemas.microsoft.com/office/drawing/2014/main" id="{3BC474BA-7B3F-FA76-CE42-0336D57124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9518" y="509075"/>
            <a:ext cx="1990725" cy="2295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84E8E6F-1BE7-0AC6-2736-B2C73B5122B1}"/>
              </a:ext>
            </a:extLst>
          </p:cNvPr>
          <p:cNvSpPr txBox="1"/>
          <p:nvPr/>
        </p:nvSpPr>
        <p:spPr>
          <a:xfrm>
            <a:off x="2649654" y="2705351"/>
            <a:ext cx="7099864" cy="1569660"/>
          </a:xfrm>
          <a:prstGeom prst="rect">
            <a:avLst/>
          </a:prstGeom>
          <a:noFill/>
        </p:spPr>
        <p:txBody>
          <a:bodyPr wrap="square">
            <a:spAutoFit/>
          </a:bodyPr>
          <a:lstStyle/>
          <a:p>
            <a:r>
              <a:rPr lang="en-GB" sz="6000" dirty="0">
                <a:latin typeface="Twinkl Cursive Looped" panose="02000000000000000000" pitchFamily="2" charset="0"/>
              </a:rPr>
              <a:t>fl</a:t>
            </a:r>
            <a:r>
              <a:rPr lang="en-GB" sz="6000" dirty="0">
                <a:highlight>
                  <a:srgbClr val="FFFF00"/>
                </a:highlight>
                <a:latin typeface="Twinkl Cursive Looped" panose="02000000000000000000" pitchFamily="2" charset="0"/>
              </a:rPr>
              <a:t>y</a:t>
            </a:r>
            <a:r>
              <a:rPr lang="en-GB" sz="6000" dirty="0">
                <a:latin typeface="Twinkl Cursive Looped" panose="02000000000000000000" pitchFamily="2" charset="0"/>
              </a:rPr>
              <a:t> -&gt;</a:t>
            </a:r>
            <a:r>
              <a:rPr lang="en-GB" sz="6000" dirty="0" err="1">
                <a:highlight>
                  <a:srgbClr val="FFFF00"/>
                </a:highlight>
                <a:latin typeface="Twinkl Cursive Looped" panose="02000000000000000000" pitchFamily="2" charset="0"/>
              </a:rPr>
              <a:t>i</a:t>
            </a:r>
            <a:r>
              <a:rPr lang="en-GB" sz="6000" dirty="0">
                <a:latin typeface="Twinkl Cursive Looped" panose="02000000000000000000" pitchFamily="2" charset="0"/>
              </a:rPr>
              <a:t> + es = flies</a:t>
            </a:r>
            <a:br>
              <a:rPr lang="en-GB" dirty="0">
                <a:latin typeface="Twinkl Cursive Looped" panose="02000000000000000000" pitchFamily="2" charset="0"/>
              </a:rPr>
            </a:br>
            <a:br>
              <a:rPr lang="en-GB" dirty="0">
                <a:latin typeface="Twinkl Cursive Looped" panose="02000000000000000000" pitchFamily="2" charset="0"/>
              </a:rPr>
            </a:br>
            <a:endParaRPr lang="en-GB" dirty="0"/>
          </a:p>
        </p:txBody>
      </p:sp>
      <p:sp>
        <p:nvSpPr>
          <p:cNvPr id="8" name="TextBox 7">
            <a:extLst>
              <a:ext uri="{FF2B5EF4-FFF2-40B4-BE49-F238E27FC236}">
                <a16:creationId xmlns:a16="http://schemas.microsoft.com/office/drawing/2014/main" id="{F5C04886-A3D8-5661-B674-235A2BB5D691}"/>
              </a:ext>
            </a:extLst>
          </p:cNvPr>
          <p:cNvSpPr txBox="1"/>
          <p:nvPr/>
        </p:nvSpPr>
        <p:spPr>
          <a:xfrm>
            <a:off x="856569" y="4320890"/>
            <a:ext cx="10293123" cy="1938992"/>
          </a:xfrm>
          <a:prstGeom prst="rect">
            <a:avLst/>
          </a:prstGeom>
          <a:noFill/>
        </p:spPr>
        <p:txBody>
          <a:bodyPr wrap="square">
            <a:spAutoFit/>
          </a:bodyPr>
          <a:lstStyle/>
          <a:p>
            <a:r>
              <a:rPr lang="en-GB" sz="4000" dirty="0">
                <a:latin typeface="Twinkl Cursive Looped" panose="02000000000000000000" pitchFamily="2" charset="0"/>
              </a:rPr>
              <a:t>Definition</a:t>
            </a:r>
            <a:br>
              <a:rPr lang="en-GB" sz="4000" dirty="0">
                <a:latin typeface="Twinkl Cursive Looped" panose="02000000000000000000" pitchFamily="2" charset="0"/>
              </a:rPr>
            </a:br>
            <a:r>
              <a:rPr lang="en-GB" sz="4000" dirty="0">
                <a:latin typeface="Twinkl Cursive Looped" panose="02000000000000000000" pitchFamily="2" charset="0"/>
              </a:rPr>
              <a:t>noun – more than one fly </a:t>
            </a:r>
            <a:br>
              <a:rPr lang="en-GB" sz="4000" dirty="0">
                <a:latin typeface="Twinkl Cursive Looped" panose="02000000000000000000" pitchFamily="2" charset="0"/>
              </a:rPr>
            </a:br>
            <a:r>
              <a:rPr lang="en-GB" sz="4000" dirty="0">
                <a:latin typeface="Twinkl Cursive Looped" panose="02000000000000000000" pitchFamily="2" charset="0"/>
              </a:rPr>
              <a:t>verb – moves through the air</a:t>
            </a:r>
            <a:endParaRPr lang="en-GB" sz="4000" dirty="0"/>
          </a:p>
        </p:txBody>
      </p:sp>
    </p:spTree>
    <p:extLst>
      <p:ext uri="{BB962C8B-B14F-4D97-AF65-F5344CB8AC3E}">
        <p14:creationId xmlns:p14="http://schemas.microsoft.com/office/powerpoint/2010/main" val="9271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5"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118"/>
            <a:ext cx="10515600" cy="1481650"/>
          </a:xfrm>
        </p:spPr>
        <p:txBody>
          <a:bodyPr>
            <a:normAutofit fontScale="90000"/>
          </a:bodyPr>
          <a:lstStyle/>
          <a:p>
            <a:pPr algn="ctr"/>
            <a:r>
              <a:rPr lang="en-GB" dirty="0">
                <a:latin typeface="Twinkl Cursive Looped" panose="02000000000000000000" pitchFamily="2" charset="0"/>
              </a:rPr>
              <a:t>tries</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870857" y="2011527"/>
            <a:ext cx="914400" cy="369332"/>
          </a:xfrm>
          <a:prstGeom prst="rect">
            <a:avLst/>
          </a:prstGeom>
          <a:noFill/>
        </p:spPr>
        <p:txBody>
          <a:bodyPr wrap="square" rtlCol="0">
            <a:spAutoFit/>
          </a:bodyPr>
          <a:lstStyle/>
          <a:p>
            <a:r>
              <a:rPr lang="en-GB" dirty="0">
                <a:latin typeface="Twinkl Cursive Looped" panose="02000000000000000000" pitchFamily="2" charset="0"/>
              </a:rPr>
              <a:t>noun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verb</a:t>
            </a:r>
          </a:p>
        </p:txBody>
      </p:sp>
      <p:sp>
        <p:nvSpPr>
          <p:cNvPr id="5" name="TextBox 4">
            <a:extLst>
              <a:ext uri="{FF2B5EF4-FFF2-40B4-BE49-F238E27FC236}">
                <a16:creationId xmlns:a16="http://schemas.microsoft.com/office/drawing/2014/main" id="{584E8E6F-1BE7-0AC6-2736-B2C73B5122B1}"/>
              </a:ext>
            </a:extLst>
          </p:cNvPr>
          <p:cNvSpPr txBox="1"/>
          <p:nvPr/>
        </p:nvSpPr>
        <p:spPr>
          <a:xfrm>
            <a:off x="2649654" y="2705351"/>
            <a:ext cx="7099864" cy="1569660"/>
          </a:xfrm>
          <a:prstGeom prst="rect">
            <a:avLst/>
          </a:prstGeom>
          <a:noFill/>
        </p:spPr>
        <p:txBody>
          <a:bodyPr wrap="square">
            <a:spAutoFit/>
          </a:bodyPr>
          <a:lstStyle/>
          <a:p>
            <a:r>
              <a:rPr lang="en-GB" sz="6000" dirty="0">
                <a:highlight>
                  <a:srgbClr val="FFFF00"/>
                </a:highlight>
                <a:latin typeface="Twinkl Cursive Looped" panose="02000000000000000000" pitchFamily="2" charset="0"/>
              </a:rPr>
              <a:t>try</a:t>
            </a:r>
            <a:r>
              <a:rPr lang="en-GB" sz="6000" dirty="0">
                <a:latin typeface="Twinkl Cursive Looped" panose="02000000000000000000" pitchFamily="2" charset="0"/>
              </a:rPr>
              <a:t> -&gt;</a:t>
            </a:r>
            <a:r>
              <a:rPr lang="en-GB" sz="6000" dirty="0" err="1">
                <a:highlight>
                  <a:srgbClr val="FFFF00"/>
                </a:highlight>
                <a:latin typeface="Twinkl Cursive Looped" panose="02000000000000000000" pitchFamily="2" charset="0"/>
              </a:rPr>
              <a:t>i</a:t>
            </a:r>
            <a:r>
              <a:rPr lang="en-GB" sz="6000" dirty="0">
                <a:latin typeface="Twinkl Cursive Looped" panose="02000000000000000000" pitchFamily="2" charset="0"/>
              </a:rPr>
              <a:t> + es = tries</a:t>
            </a:r>
            <a:br>
              <a:rPr lang="en-GB" dirty="0">
                <a:latin typeface="Twinkl Cursive Looped" panose="02000000000000000000" pitchFamily="2" charset="0"/>
              </a:rPr>
            </a:br>
            <a:br>
              <a:rPr lang="en-GB" dirty="0">
                <a:latin typeface="Twinkl Cursive Looped" panose="02000000000000000000" pitchFamily="2" charset="0"/>
              </a:rPr>
            </a:br>
            <a:endParaRPr lang="en-GB" dirty="0"/>
          </a:p>
        </p:txBody>
      </p:sp>
      <p:sp>
        <p:nvSpPr>
          <p:cNvPr id="8" name="TextBox 7">
            <a:extLst>
              <a:ext uri="{FF2B5EF4-FFF2-40B4-BE49-F238E27FC236}">
                <a16:creationId xmlns:a16="http://schemas.microsoft.com/office/drawing/2014/main" id="{F5C04886-A3D8-5661-B674-235A2BB5D691}"/>
              </a:ext>
            </a:extLst>
          </p:cNvPr>
          <p:cNvSpPr txBox="1"/>
          <p:nvPr/>
        </p:nvSpPr>
        <p:spPr>
          <a:xfrm>
            <a:off x="856569" y="4320890"/>
            <a:ext cx="10293123" cy="1938992"/>
          </a:xfrm>
          <a:prstGeom prst="rect">
            <a:avLst/>
          </a:prstGeom>
          <a:noFill/>
        </p:spPr>
        <p:txBody>
          <a:bodyPr wrap="square">
            <a:spAutoFit/>
          </a:bodyPr>
          <a:lstStyle/>
          <a:p>
            <a:r>
              <a:rPr lang="en-GB" sz="4000" dirty="0">
                <a:latin typeface="Twinkl Cursive Looped" panose="02000000000000000000" pitchFamily="2" charset="0"/>
              </a:rPr>
              <a:t>Definition</a:t>
            </a:r>
            <a:br>
              <a:rPr lang="en-GB" sz="4000" dirty="0">
                <a:latin typeface="Twinkl Cursive Looped" panose="02000000000000000000" pitchFamily="2" charset="0"/>
              </a:rPr>
            </a:br>
            <a:r>
              <a:rPr lang="en-GB" sz="4000" dirty="0">
                <a:latin typeface="Twinkl Cursive Looped" panose="02000000000000000000" pitchFamily="2" charset="0"/>
              </a:rPr>
              <a:t>Noun - a score in rugby</a:t>
            </a:r>
            <a:br>
              <a:rPr lang="en-GB" sz="4000" dirty="0">
                <a:latin typeface="Twinkl Cursive Looped" panose="02000000000000000000" pitchFamily="2" charset="0"/>
              </a:rPr>
            </a:br>
            <a:r>
              <a:rPr lang="en-GB" sz="4000" dirty="0">
                <a:latin typeface="Twinkl Cursive Looped" panose="02000000000000000000" pitchFamily="2" charset="0"/>
              </a:rPr>
              <a:t>verb – making an effort</a:t>
            </a:r>
            <a:endParaRPr lang="en-GB" sz="4000" dirty="0"/>
          </a:p>
        </p:txBody>
      </p:sp>
      <p:pic>
        <p:nvPicPr>
          <p:cNvPr id="4" name="Picture 4" descr="Illustration Of A Female Rugby Player Scoring A Goal Royalty Free SVG,  Cliparts, Vectors, And Stock Illustration. Image 31123267.">
            <a:extLst>
              <a:ext uri="{FF2B5EF4-FFF2-40B4-BE49-F238E27FC236}">
                <a16:creationId xmlns:a16="http://schemas.microsoft.com/office/drawing/2014/main" id="{8D536B22-B86F-0FE3-78A5-AFDB22E69C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957" y="68427"/>
            <a:ext cx="2362200" cy="19431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ree Trying Cliparts, Download Free Trying Cliparts png images, Free  ClipArts on Clipart Library">
            <a:extLst>
              <a:ext uri="{FF2B5EF4-FFF2-40B4-BE49-F238E27FC236}">
                <a16:creationId xmlns:a16="http://schemas.microsoft.com/office/drawing/2014/main" id="{26A811D3-EF1D-B25F-07B7-CE93959977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7362" y="396882"/>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84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5"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118"/>
            <a:ext cx="10515600" cy="1481650"/>
          </a:xfrm>
        </p:spPr>
        <p:txBody>
          <a:bodyPr>
            <a:normAutofit fontScale="90000"/>
          </a:bodyPr>
          <a:lstStyle/>
          <a:p>
            <a:pPr algn="ctr"/>
            <a:r>
              <a:rPr lang="en-GB" dirty="0">
                <a:latin typeface="Twinkl Cursive Looped" panose="02000000000000000000" pitchFamily="2" charset="0"/>
              </a:rPr>
              <a:t>babies</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870857" y="2011527"/>
            <a:ext cx="914400" cy="369332"/>
          </a:xfrm>
          <a:prstGeom prst="rect">
            <a:avLst/>
          </a:prstGeom>
          <a:noFill/>
        </p:spPr>
        <p:txBody>
          <a:bodyPr wrap="square" rtlCol="0">
            <a:spAutoFit/>
          </a:bodyPr>
          <a:lstStyle/>
          <a:p>
            <a:r>
              <a:rPr lang="en-GB" dirty="0">
                <a:latin typeface="Twinkl Cursive Looped" panose="02000000000000000000" pitchFamily="2" charset="0"/>
              </a:rPr>
              <a:t>noun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verb</a:t>
            </a:r>
          </a:p>
        </p:txBody>
      </p:sp>
      <p:sp>
        <p:nvSpPr>
          <p:cNvPr id="5" name="TextBox 4">
            <a:extLst>
              <a:ext uri="{FF2B5EF4-FFF2-40B4-BE49-F238E27FC236}">
                <a16:creationId xmlns:a16="http://schemas.microsoft.com/office/drawing/2014/main" id="{584E8E6F-1BE7-0AC6-2736-B2C73B5122B1}"/>
              </a:ext>
            </a:extLst>
          </p:cNvPr>
          <p:cNvSpPr txBox="1"/>
          <p:nvPr/>
        </p:nvSpPr>
        <p:spPr>
          <a:xfrm>
            <a:off x="1785257" y="2705351"/>
            <a:ext cx="7964261" cy="1569660"/>
          </a:xfrm>
          <a:prstGeom prst="rect">
            <a:avLst/>
          </a:prstGeom>
          <a:noFill/>
        </p:spPr>
        <p:txBody>
          <a:bodyPr wrap="square">
            <a:spAutoFit/>
          </a:bodyPr>
          <a:lstStyle/>
          <a:p>
            <a:r>
              <a:rPr lang="en-GB" sz="6000" dirty="0">
                <a:highlight>
                  <a:srgbClr val="FFFF00"/>
                </a:highlight>
                <a:latin typeface="Twinkl Cursive Looped" panose="02000000000000000000" pitchFamily="2" charset="0"/>
              </a:rPr>
              <a:t>baby</a:t>
            </a:r>
            <a:r>
              <a:rPr lang="en-GB" sz="6000" dirty="0">
                <a:latin typeface="Twinkl Cursive Looped" panose="02000000000000000000" pitchFamily="2" charset="0"/>
              </a:rPr>
              <a:t> -&gt;</a:t>
            </a:r>
            <a:r>
              <a:rPr lang="en-GB" sz="6000" dirty="0" err="1">
                <a:highlight>
                  <a:srgbClr val="FFFF00"/>
                </a:highlight>
                <a:latin typeface="Twinkl Cursive Looped" panose="02000000000000000000" pitchFamily="2" charset="0"/>
              </a:rPr>
              <a:t>i</a:t>
            </a:r>
            <a:r>
              <a:rPr lang="en-GB" sz="6000" dirty="0">
                <a:latin typeface="Twinkl Cursive Looped" panose="02000000000000000000" pitchFamily="2" charset="0"/>
              </a:rPr>
              <a:t> + es = babies</a:t>
            </a:r>
            <a:br>
              <a:rPr lang="en-GB" dirty="0">
                <a:latin typeface="Twinkl Cursive Looped" panose="02000000000000000000" pitchFamily="2" charset="0"/>
              </a:rPr>
            </a:br>
            <a:br>
              <a:rPr lang="en-GB" dirty="0">
                <a:latin typeface="Twinkl Cursive Looped" panose="02000000000000000000" pitchFamily="2" charset="0"/>
              </a:rPr>
            </a:br>
            <a:endParaRPr lang="en-GB" dirty="0"/>
          </a:p>
        </p:txBody>
      </p:sp>
      <p:sp>
        <p:nvSpPr>
          <p:cNvPr id="8" name="TextBox 7">
            <a:extLst>
              <a:ext uri="{FF2B5EF4-FFF2-40B4-BE49-F238E27FC236}">
                <a16:creationId xmlns:a16="http://schemas.microsoft.com/office/drawing/2014/main" id="{F5C04886-A3D8-5661-B674-235A2BB5D691}"/>
              </a:ext>
            </a:extLst>
          </p:cNvPr>
          <p:cNvSpPr txBox="1"/>
          <p:nvPr/>
        </p:nvSpPr>
        <p:spPr>
          <a:xfrm>
            <a:off x="856569" y="4320890"/>
            <a:ext cx="10293123" cy="1938992"/>
          </a:xfrm>
          <a:prstGeom prst="rect">
            <a:avLst/>
          </a:prstGeom>
          <a:noFill/>
        </p:spPr>
        <p:txBody>
          <a:bodyPr wrap="square">
            <a:spAutoFit/>
          </a:bodyPr>
          <a:lstStyle/>
          <a:p>
            <a:r>
              <a:rPr lang="en-GB" sz="4000" dirty="0">
                <a:latin typeface="Twinkl Cursive Looped" panose="02000000000000000000" pitchFamily="2" charset="0"/>
              </a:rPr>
              <a:t>Definition</a:t>
            </a:r>
            <a:br>
              <a:rPr lang="en-GB" sz="4000" dirty="0">
                <a:latin typeface="Twinkl Cursive Looped" panose="02000000000000000000" pitchFamily="2" charset="0"/>
              </a:rPr>
            </a:br>
            <a:r>
              <a:rPr lang="en-GB" sz="4000" dirty="0">
                <a:latin typeface="Twinkl Cursive Looped" panose="02000000000000000000" pitchFamily="2" charset="0"/>
              </a:rPr>
              <a:t>noun – more than one baby</a:t>
            </a:r>
            <a:br>
              <a:rPr lang="en-GB" sz="4000" dirty="0">
                <a:latin typeface="Twinkl Cursive Looped" panose="02000000000000000000" pitchFamily="2" charset="0"/>
              </a:rPr>
            </a:br>
            <a:r>
              <a:rPr lang="en-GB" sz="4000" dirty="0">
                <a:latin typeface="Twinkl Cursive Looped" panose="02000000000000000000" pitchFamily="2" charset="0"/>
              </a:rPr>
              <a:t>verb – treating someone like a baby</a:t>
            </a:r>
            <a:endParaRPr lang="en-GB" sz="4000" dirty="0"/>
          </a:p>
        </p:txBody>
      </p:sp>
      <p:pic>
        <p:nvPicPr>
          <p:cNvPr id="9" name="Picture 2" descr="2,519 Diverse Babies Illustrations &amp; Clip Art - iStock">
            <a:extLst>
              <a:ext uri="{FF2B5EF4-FFF2-40B4-BE49-F238E27FC236}">
                <a16:creationId xmlns:a16="http://schemas.microsoft.com/office/drawing/2014/main" id="{EF584440-6294-941B-74E6-B9963EA9FE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4" y="53068"/>
            <a:ext cx="1996849" cy="199684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Adult Character Like a Baby. Stock Illustration - Illustration of bottle,  adult: 39236951">
            <a:extLst>
              <a:ext uri="{FF2B5EF4-FFF2-40B4-BE49-F238E27FC236}">
                <a16:creationId xmlns:a16="http://schemas.microsoft.com/office/drawing/2014/main" id="{22F5653E-9F95-10AD-6071-BBA97478980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609"/>
          <a:stretch/>
        </p:blipFill>
        <p:spPr bwMode="auto">
          <a:xfrm>
            <a:off x="9868447" y="283598"/>
            <a:ext cx="2067059" cy="1733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94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5"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E6E800-997A-F351-E222-76387F2E1708}"/>
              </a:ext>
            </a:extLst>
          </p:cNvPr>
          <p:cNvSpPr txBox="1"/>
          <p:nvPr/>
        </p:nvSpPr>
        <p:spPr>
          <a:xfrm>
            <a:off x="6096000" y="1243791"/>
            <a:ext cx="6098720" cy="646331"/>
          </a:xfrm>
          <a:prstGeom prst="rect">
            <a:avLst/>
          </a:prstGeom>
          <a:noFill/>
        </p:spPr>
        <p:txBody>
          <a:bodyPr wrap="square">
            <a:spAutoFit/>
          </a:bodyPr>
          <a:lstStyle/>
          <a:p>
            <a:r>
              <a:rPr lang="en-GB" dirty="0"/>
              <a:t>The –le spelling is the most common spelling for this sound at the end of words.</a:t>
            </a:r>
          </a:p>
        </p:txBody>
      </p:sp>
      <p:sp>
        <p:nvSpPr>
          <p:cNvPr id="6" name="TextBox 5">
            <a:extLst>
              <a:ext uri="{FF2B5EF4-FFF2-40B4-BE49-F238E27FC236}">
                <a16:creationId xmlns:a16="http://schemas.microsoft.com/office/drawing/2014/main" id="{6901029A-9598-E896-D897-5EEA56C4E623}"/>
              </a:ext>
            </a:extLst>
          </p:cNvPr>
          <p:cNvSpPr txBox="1"/>
          <p:nvPr/>
        </p:nvSpPr>
        <p:spPr>
          <a:xfrm>
            <a:off x="387805" y="320461"/>
            <a:ext cx="6098720" cy="646331"/>
          </a:xfrm>
          <a:prstGeom prst="rect">
            <a:avLst/>
          </a:prstGeom>
          <a:noFill/>
        </p:spPr>
        <p:txBody>
          <a:bodyPr wrap="square">
            <a:spAutoFit/>
          </a:bodyPr>
          <a:lstStyle/>
          <a:p>
            <a:r>
              <a:rPr lang="en-GB" dirty="0"/>
              <a:t>The –</a:t>
            </a:r>
            <a:r>
              <a:rPr lang="en-GB" dirty="0" err="1"/>
              <a:t>el</a:t>
            </a:r>
            <a:r>
              <a:rPr lang="en-GB" dirty="0"/>
              <a:t> spelling is much less common than –le. The –</a:t>
            </a:r>
            <a:r>
              <a:rPr lang="en-GB" dirty="0" err="1"/>
              <a:t>el</a:t>
            </a:r>
            <a:r>
              <a:rPr lang="en-GB" dirty="0"/>
              <a:t> spelling is used after m, n, r, s, v, w and more often than not after s.</a:t>
            </a:r>
          </a:p>
        </p:txBody>
      </p:sp>
      <p:sp>
        <p:nvSpPr>
          <p:cNvPr id="8" name="TextBox 7">
            <a:extLst>
              <a:ext uri="{FF2B5EF4-FFF2-40B4-BE49-F238E27FC236}">
                <a16:creationId xmlns:a16="http://schemas.microsoft.com/office/drawing/2014/main" id="{68171C71-1725-8B64-958E-6D0335F39766}"/>
              </a:ext>
            </a:extLst>
          </p:cNvPr>
          <p:cNvSpPr txBox="1"/>
          <p:nvPr/>
        </p:nvSpPr>
        <p:spPr>
          <a:xfrm>
            <a:off x="662669" y="2477006"/>
            <a:ext cx="6098720" cy="923330"/>
          </a:xfrm>
          <a:prstGeom prst="rect">
            <a:avLst/>
          </a:prstGeom>
          <a:noFill/>
        </p:spPr>
        <p:txBody>
          <a:bodyPr wrap="square">
            <a:spAutoFit/>
          </a:bodyPr>
          <a:lstStyle/>
          <a:p>
            <a:r>
              <a:rPr lang="en-GB" dirty="0"/>
              <a:t>The –e at the end of the root word is dropped before –</a:t>
            </a:r>
            <a:r>
              <a:rPr lang="en-GB" dirty="0" err="1"/>
              <a:t>ing</a:t>
            </a:r>
            <a:r>
              <a:rPr lang="en-GB" dirty="0"/>
              <a:t>, –ed, –er, –</a:t>
            </a:r>
            <a:r>
              <a:rPr lang="en-GB" dirty="0" err="1"/>
              <a:t>est</a:t>
            </a:r>
            <a:r>
              <a:rPr lang="en-GB" dirty="0"/>
              <a:t>, –y or any other suffix beginning with a vowel letter is added. Exception: being</a:t>
            </a:r>
          </a:p>
        </p:txBody>
      </p:sp>
      <p:sp>
        <p:nvSpPr>
          <p:cNvPr id="11" name="TextBox 10">
            <a:extLst>
              <a:ext uri="{FF2B5EF4-FFF2-40B4-BE49-F238E27FC236}">
                <a16:creationId xmlns:a16="http://schemas.microsoft.com/office/drawing/2014/main" id="{A3288232-A83C-F785-EE16-76C7E1292BB1}"/>
              </a:ext>
            </a:extLst>
          </p:cNvPr>
          <p:cNvSpPr txBox="1"/>
          <p:nvPr/>
        </p:nvSpPr>
        <p:spPr>
          <a:xfrm>
            <a:off x="5972176" y="3400336"/>
            <a:ext cx="6098720" cy="923330"/>
          </a:xfrm>
          <a:prstGeom prst="rect">
            <a:avLst/>
          </a:prstGeom>
          <a:noFill/>
        </p:spPr>
        <p:txBody>
          <a:bodyPr wrap="square">
            <a:spAutoFit/>
          </a:bodyPr>
          <a:lstStyle/>
          <a:p>
            <a:r>
              <a:rPr lang="en-GB" dirty="0"/>
              <a:t>The y is changed to </a:t>
            </a:r>
            <a:r>
              <a:rPr lang="en-GB" dirty="0" err="1"/>
              <a:t>i</a:t>
            </a:r>
            <a:r>
              <a:rPr lang="en-GB" dirty="0"/>
              <a:t> before –ed, –er and –</a:t>
            </a:r>
            <a:r>
              <a:rPr lang="en-GB" dirty="0" err="1"/>
              <a:t>est</a:t>
            </a:r>
            <a:r>
              <a:rPr lang="en-GB" dirty="0"/>
              <a:t> are added, but not before – </a:t>
            </a:r>
            <a:r>
              <a:rPr lang="en-GB" dirty="0" err="1"/>
              <a:t>ing</a:t>
            </a:r>
            <a:r>
              <a:rPr lang="en-GB" dirty="0"/>
              <a:t> as this would result in ii. The only ordinary words with ii are skiing and taxiing. </a:t>
            </a:r>
          </a:p>
        </p:txBody>
      </p:sp>
      <p:sp>
        <p:nvSpPr>
          <p:cNvPr id="12" name="TextBox 11">
            <a:extLst>
              <a:ext uri="{FF2B5EF4-FFF2-40B4-BE49-F238E27FC236}">
                <a16:creationId xmlns:a16="http://schemas.microsoft.com/office/drawing/2014/main" id="{9DD3F497-AED8-264B-B001-B3576B2EBF00}"/>
              </a:ext>
            </a:extLst>
          </p:cNvPr>
          <p:cNvSpPr txBox="1"/>
          <p:nvPr/>
        </p:nvSpPr>
        <p:spPr>
          <a:xfrm>
            <a:off x="779689" y="4323666"/>
            <a:ext cx="6098720" cy="369332"/>
          </a:xfrm>
          <a:prstGeom prst="rect">
            <a:avLst/>
          </a:prstGeom>
          <a:noFill/>
        </p:spPr>
        <p:txBody>
          <a:bodyPr wrap="square">
            <a:spAutoFit/>
          </a:bodyPr>
          <a:lstStyle/>
          <a:p>
            <a:r>
              <a:rPr lang="en-GB" dirty="0"/>
              <a:t>The y is changed to </a:t>
            </a:r>
            <a:r>
              <a:rPr lang="en-GB" dirty="0" err="1"/>
              <a:t>i</a:t>
            </a:r>
            <a:r>
              <a:rPr lang="en-GB" dirty="0"/>
              <a:t> before –es is added.</a:t>
            </a:r>
          </a:p>
        </p:txBody>
      </p:sp>
      <p:sp>
        <p:nvSpPr>
          <p:cNvPr id="14" name="TextBox 13">
            <a:extLst>
              <a:ext uri="{FF2B5EF4-FFF2-40B4-BE49-F238E27FC236}">
                <a16:creationId xmlns:a16="http://schemas.microsoft.com/office/drawing/2014/main" id="{DBF96032-9AB2-8A8B-F01F-2F37B8756D0B}"/>
              </a:ext>
            </a:extLst>
          </p:cNvPr>
          <p:cNvSpPr txBox="1"/>
          <p:nvPr/>
        </p:nvSpPr>
        <p:spPr>
          <a:xfrm>
            <a:off x="5612947" y="5246996"/>
            <a:ext cx="6098720" cy="1200329"/>
          </a:xfrm>
          <a:prstGeom prst="rect">
            <a:avLst/>
          </a:prstGeom>
          <a:noFill/>
        </p:spPr>
        <p:txBody>
          <a:bodyPr wrap="square">
            <a:spAutoFit/>
          </a:bodyPr>
          <a:lstStyle/>
          <a:p>
            <a:r>
              <a:rPr lang="en-GB" dirty="0"/>
              <a:t>The last consonant letter of the root word is doubled to keep the /æ/, /ɛ/, /ɪ ɒ /, / / and /ʌ/ sound (i.e. to keep the vowel ‘short’). Exception: The letter ‘x’ is never doubled: mixing, mixed, boxer, sixes.</a:t>
            </a:r>
          </a:p>
        </p:txBody>
      </p:sp>
    </p:spTree>
    <p:extLst>
      <p:ext uri="{BB962C8B-B14F-4D97-AF65-F5344CB8AC3E}">
        <p14:creationId xmlns:p14="http://schemas.microsoft.com/office/powerpoint/2010/main" val="735258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 bird flies across the sky</a:t>
            </a:r>
            <a:r>
              <a:rPr lang="en-GB" dirty="0"/>
              <a:t>.</a:t>
            </a:r>
            <a:endParaRPr lang="en-GB" i="1" dirty="0"/>
          </a:p>
        </p:txBody>
      </p:sp>
      <p:sp>
        <p:nvSpPr>
          <p:cNvPr id="3" name="Title 1">
            <a:extLst>
              <a:ext uri="{FF2B5EF4-FFF2-40B4-BE49-F238E27FC236}">
                <a16:creationId xmlns:a16="http://schemas.microsoft.com/office/drawing/2014/main" id="{9713CB21-1344-FC21-188B-CA33D4788AE4}"/>
              </a:ext>
            </a:extLst>
          </p:cNvPr>
          <p:cNvSpPr txBox="1">
            <a:spLocks/>
          </p:cNvSpPr>
          <p:nvPr/>
        </p:nvSpPr>
        <p:spPr>
          <a:xfrm>
            <a:off x="3951514" y="3592979"/>
            <a:ext cx="1551214"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5029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Everyone tries hard at school.</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31AACC9-1D52-36AB-7872-EFE0A9ECDE73}"/>
              </a:ext>
            </a:extLst>
          </p:cNvPr>
          <p:cNvSpPr txBox="1">
            <a:spLocks/>
          </p:cNvSpPr>
          <p:nvPr/>
        </p:nvSpPr>
        <p:spPr>
          <a:xfrm>
            <a:off x="4294416" y="3592979"/>
            <a:ext cx="1665514"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9073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babies were crying loudly for their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1E8D8E9A-2050-8B3E-5A50-8F110C47080D}"/>
              </a:ext>
            </a:extLst>
          </p:cNvPr>
          <p:cNvSpPr txBox="1">
            <a:spLocks/>
          </p:cNvSpPr>
          <p:nvPr/>
        </p:nvSpPr>
        <p:spPr>
          <a:xfrm>
            <a:off x="2351314" y="2852154"/>
            <a:ext cx="2041072"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89493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159421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93559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2238747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666642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D20242-EA34-F9A3-77DC-21814AA3C991}"/>
              </a:ext>
            </a:extLst>
          </p:cNvPr>
          <p:cNvPicPr>
            <a:picLocks noChangeAspect="1"/>
          </p:cNvPicPr>
          <p:nvPr/>
        </p:nvPicPr>
        <p:blipFill rotWithShape="1">
          <a:blip r:embed="rId2"/>
          <a:srcRect l="16206" t="13315" r="14554" b="7361"/>
          <a:stretch/>
        </p:blipFill>
        <p:spPr>
          <a:xfrm>
            <a:off x="620484" y="195942"/>
            <a:ext cx="10270673" cy="6615345"/>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9962788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FE89B43-2184-95D1-7BF0-23D2C2B80AB5}"/>
              </a:ext>
            </a:extLst>
          </p:cNvPr>
          <p:cNvPicPr>
            <a:picLocks noChangeAspect="1"/>
          </p:cNvPicPr>
          <p:nvPr/>
        </p:nvPicPr>
        <p:blipFill rotWithShape="1">
          <a:blip r:embed="rId2"/>
          <a:srcRect l="16206" t="13315" r="14554" b="7361"/>
          <a:stretch/>
        </p:blipFill>
        <p:spPr>
          <a:xfrm>
            <a:off x="620484" y="195942"/>
            <a:ext cx="10270673" cy="6615345"/>
          </a:xfrm>
          <a:prstGeom prst="rect">
            <a:avLst/>
          </a:prstGeom>
        </p:spPr>
      </p:pic>
    </p:spTree>
    <p:extLst>
      <p:ext uri="{BB962C8B-B14F-4D97-AF65-F5344CB8AC3E}">
        <p14:creationId xmlns:p14="http://schemas.microsoft.com/office/powerpoint/2010/main" val="200179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8265225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293413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CONJUNCTION</a:t>
            </a:r>
          </a:p>
        </p:txBody>
      </p:sp>
    </p:spTree>
    <p:extLst>
      <p:ext uri="{BB962C8B-B14F-4D97-AF65-F5344CB8AC3E}">
        <p14:creationId xmlns:p14="http://schemas.microsoft.com/office/powerpoint/2010/main" val="53119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I am hungry </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n-ea"/>
                <a:cs typeface="+mn-cs"/>
              </a:rPr>
              <a:t>because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I missed breakfast. </a:t>
            </a:r>
            <a:endParaRPr kumimoji="0" lang="en-GB" sz="6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65205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5066355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68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35568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-le</a:t>
            </a:r>
          </a:p>
        </p:txBody>
      </p:sp>
    </p:spTree>
    <p:extLst>
      <p:ext uri="{BB962C8B-B14F-4D97-AF65-F5344CB8AC3E}">
        <p14:creationId xmlns:p14="http://schemas.microsoft.com/office/powerpoint/2010/main" val="30790071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a:t>
            </a:r>
          </a:p>
        </p:txBody>
      </p:sp>
    </p:spTree>
    <p:extLst>
      <p:ext uri="{BB962C8B-B14F-4D97-AF65-F5344CB8AC3E}">
        <p14:creationId xmlns:p14="http://schemas.microsoft.com/office/powerpoint/2010/main" val="1488518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-le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suffix to use</a:t>
            </a:r>
          </a:p>
        </p:txBody>
      </p:sp>
    </p:spTree>
    <p:extLst>
      <p:ext uri="{BB962C8B-B14F-4D97-AF65-F5344CB8AC3E}">
        <p14:creationId xmlns:p14="http://schemas.microsoft.com/office/powerpoint/2010/main" val="15886636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middle</a:t>
            </a:r>
          </a:p>
        </p:txBody>
      </p:sp>
      <p:sp>
        <p:nvSpPr>
          <p:cNvPr id="3" name="Rectangle 2">
            <a:extLst>
              <a:ext uri="{FF2B5EF4-FFF2-40B4-BE49-F238E27FC236}">
                <a16:creationId xmlns:a16="http://schemas.microsoft.com/office/drawing/2014/main" id="{13BB5EC0-7A96-4D29-A835-6FAE896C31A4}"/>
              </a:ext>
            </a:extLst>
          </p:cNvPr>
          <p:cNvSpPr/>
          <p:nvPr/>
        </p:nvSpPr>
        <p:spPr>
          <a:xfrm>
            <a:off x="6972299"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Middle Picture for Classroom / Therapy Use - Great Middle Clipart">
            <a:extLst>
              <a:ext uri="{FF2B5EF4-FFF2-40B4-BE49-F238E27FC236}">
                <a16:creationId xmlns:a16="http://schemas.microsoft.com/office/drawing/2014/main" id="{D6224A9C-C5EF-17A9-7749-B91C4F53B6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310"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wobble</a:t>
            </a:r>
          </a:p>
        </p:txBody>
      </p:sp>
      <p:sp>
        <p:nvSpPr>
          <p:cNvPr id="3" name="Rectangle 2">
            <a:extLst>
              <a:ext uri="{FF2B5EF4-FFF2-40B4-BE49-F238E27FC236}">
                <a16:creationId xmlns:a16="http://schemas.microsoft.com/office/drawing/2014/main" id="{0366E0B6-702E-4814-82C6-08CA2D13F3C9}"/>
              </a:ext>
            </a:extLst>
          </p:cNvPr>
          <p:cNvSpPr/>
          <p:nvPr/>
        </p:nvSpPr>
        <p:spPr>
          <a:xfrm>
            <a:off x="6743702" y="3641271"/>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Wobble Vector Art Stock Images | Depositphotos">
            <a:extLst>
              <a:ext uri="{FF2B5EF4-FFF2-40B4-BE49-F238E27FC236}">
                <a16:creationId xmlns:a16="http://schemas.microsoft.com/office/drawing/2014/main" id="{3F635846-7E6C-E9EE-7B54-B085FC831E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457" y="491899"/>
            <a:ext cx="1981200" cy="231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97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multiple</a:t>
            </a:r>
          </a:p>
        </p:txBody>
      </p:sp>
      <p:sp>
        <p:nvSpPr>
          <p:cNvPr id="3" name="Rectangle 2">
            <a:extLst>
              <a:ext uri="{FF2B5EF4-FFF2-40B4-BE49-F238E27FC236}">
                <a16:creationId xmlns:a16="http://schemas.microsoft.com/office/drawing/2014/main" id="{4BCBA2DA-E95C-434C-BE81-320E182AE5EF}"/>
              </a:ext>
            </a:extLst>
          </p:cNvPr>
          <p:cNvSpPr/>
          <p:nvPr/>
        </p:nvSpPr>
        <p:spPr>
          <a:xfrm>
            <a:off x="6890658"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Multiple Bear Clip Art at Clker.com - vector clip art online, royalty free  &amp; public domain">
            <a:extLst>
              <a:ext uri="{FF2B5EF4-FFF2-40B4-BE49-F238E27FC236}">
                <a16:creationId xmlns:a16="http://schemas.microsoft.com/office/drawing/2014/main" id="{2E83A445-CDA4-38B7-EB18-82BB55707A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7" y="69532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31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dazzle</a:t>
            </a:r>
          </a:p>
        </p:txBody>
      </p:sp>
      <p:sp>
        <p:nvSpPr>
          <p:cNvPr id="3" name="Rectangle 2">
            <a:extLst>
              <a:ext uri="{FF2B5EF4-FFF2-40B4-BE49-F238E27FC236}">
                <a16:creationId xmlns:a16="http://schemas.microsoft.com/office/drawing/2014/main" id="{162CC6E8-06E9-4F6E-A75B-C2FED721CE28}"/>
              </a:ext>
            </a:extLst>
          </p:cNvPr>
          <p:cNvSpPr/>
          <p:nvPr/>
        </p:nvSpPr>
        <p:spPr>
          <a:xfrm>
            <a:off x="6596745" y="3657600"/>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900+ Dazzle Clip Art | Royalty Free - GoGraph">
            <a:extLst>
              <a:ext uri="{FF2B5EF4-FFF2-40B4-BE49-F238E27FC236}">
                <a16:creationId xmlns:a16="http://schemas.microsoft.com/office/drawing/2014/main" id="{E513ECB1-5D2A-5B01-69F0-68550AAD042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439"/>
          <a:stretch/>
        </p:blipFill>
        <p:spPr bwMode="auto">
          <a:xfrm>
            <a:off x="810077" y="508227"/>
            <a:ext cx="1714500" cy="1663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199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021888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suffixes </a:t>
            </a:r>
            <a:br>
              <a:rPr lang="en-GB" dirty="0">
                <a:latin typeface="Twinkl Cursive Looped" panose="02000000000000000000" pitchFamily="2" charset="0"/>
              </a:rPr>
            </a:br>
            <a:r>
              <a:rPr lang="en-GB" dirty="0">
                <a:latin typeface="Twinkl Cursive Looped" panose="02000000000000000000" pitchFamily="2" charset="0"/>
              </a:rPr>
              <a:t>-ed   -er  -</a:t>
            </a:r>
            <a:r>
              <a:rPr lang="en-GB" dirty="0" err="1">
                <a:latin typeface="Twinkl Cursive Looped" panose="02000000000000000000" pitchFamily="2" charset="0"/>
              </a:rPr>
              <a:t>est</a:t>
            </a:r>
            <a:r>
              <a:rPr lang="en-GB" dirty="0">
                <a:latin typeface="Twinkl Cursive Looped" panose="02000000000000000000" pitchFamily="2" charset="0"/>
              </a:rPr>
              <a:t> </a:t>
            </a:r>
          </a:p>
        </p:txBody>
      </p:sp>
    </p:spTree>
    <p:extLst>
      <p:ext uri="{BB962C8B-B14F-4D97-AF65-F5344CB8AC3E}">
        <p14:creationId xmlns:p14="http://schemas.microsoft.com/office/powerpoint/2010/main" val="38331594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a:t>
            </a:r>
          </a:p>
        </p:txBody>
      </p:sp>
    </p:spTree>
    <p:extLst>
      <p:ext uri="{BB962C8B-B14F-4D97-AF65-F5344CB8AC3E}">
        <p14:creationId xmlns:p14="http://schemas.microsoft.com/office/powerpoint/2010/main" val="29800425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p>
        </p:txBody>
      </p:sp>
    </p:spTree>
    <p:extLst>
      <p:ext uri="{BB962C8B-B14F-4D97-AF65-F5344CB8AC3E}">
        <p14:creationId xmlns:p14="http://schemas.microsoft.com/office/powerpoint/2010/main" val="13652746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39523572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 word ends consonant y</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change the y to an </a:t>
            </a:r>
            <a:r>
              <a:rPr lang="en-GB" i="1" dirty="0" err="1">
                <a:latin typeface="Twinkl Cursive Looped" panose="02000000000000000000" pitchFamily="2" charset="0"/>
              </a:rPr>
              <a:t>i</a:t>
            </a:r>
            <a:br>
              <a:rPr lang="en-GB" i="1" dirty="0">
                <a:latin typeface="Twinkl Cursive Looped" panose="02000000000000000000" pitchFamily="2" charset="0"/>
              </a:rPr>
            </a:br>
            <a:r>
              <a:rPr lang="en-GB" i="1" dirty="0">
                <a:latin typeface="Twinkl Cursive Looped" panose="02000000000000000000" pitchFamily="2" charset="0"/>
              </a:rPr>
              <a:t>and add suffix</a:t>
            </a:r>
          </a:p>
        </p:txBody>
      </p:sp>
    </p:spTree>
    <p:extLst>
      <p:ext uri="{BB962C8B-B14F-4D97-AF65-F5344CB8AC3E}">
        <p14:creationId xmlns:p14="http://schemas.microsoft.com/office/powerpoint/2010/main" val="3786381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883"/>
            <a:ext cx="10515600" cy="1481650"/>
          </a:xfrm>
        </p:spPr>
        <p:txBody>
          <a:bodyPr>
            <a:normAutofit fontScale="90000"/>
          </a:bodyPr>
          <a:lstStyle/>
          <a:p>
            <a:pPr algn="ctr"/>
            <a:r>
              <a:rPr lang="en-GB" dirty="0">
                <a:latin typeface="Twinkl Cursive Looped" panose="02000000000000000000" pitchFamily="2" charset="0"/>
              </a:rPr>
              <a:t>word ending in consonant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ed</a:t>
            </a:r>
          </a:p>
        </p:txBody>
      </p:sp>
      <p:sp>
        <p:nvSpPr>
          <p:cNvPr id="3" name="Title 1">
            <a:extLst>
              <a:ext uri="{FF2B5EF4-FFF2-40B4-BE49-F238E27FC236}">
                <a16:creationId xmlns:a16="http://schemas.microsoft.com/office/drawing/2014/main" id="{53E17BA1-34AA-F46E-1C74-9476B42FCE63}"/>
              </a:ext>
            </a:extLst>
          </p:cNvPr>
          <p:cNvSpPr txBox="1">
            <a:spLocks/>
          </p:cNvSpPr>
          <p:nvPr/>
        </p:nvSpPr>
        <p:spPr>
          <a:xfrm>
            <a:off x="1072243" y="268817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ending in consonant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er</a:t>
            </a:r>
          </a:p>
        </p:txBody>
      </p:sp>
      <p:sp>
        <p:nvSpPr>
          <p:cNvPr id="4" name="Title 1">
            <a:extLst>
              <a:ext uri="{FF2B5EF4-FFF2-40B4-BE49-F238E27FC236}">
                <a16:creationId xmlns:a16="http://schemas.microsoft.com/office/drawing/2014/main" id="{693F5AEB-979D-79AB-091C-60A7CF92A282}"/>
              </a:ext>
            </a:extLst>
          </p:cNvPr>
          <p:cNvSpPr txBox="1">
            <a:spLocks/>
          </p:cNvSpPr>
          <p:nvPr/>
        </p:nvSpPr>
        <p:spPr>
          <a:xfrm>
            <a:off x="925286" y="4636718"/>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ending in consonant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26230171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726188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copier</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967B16CC-C4EA-2A60-72D9-AC9CAEDAEFBF}"/>
              </a:ext>
            </a:extLst>
          </p:cNvPr>
          <p:cNvSpPr/>
          <p:nvPr/>
        </p:nvSpPr>
        <p:spPr>
          <a:xfrm>
            <a:off x="6414112" y="2922814"/>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888 Copier Clipart Illustrations &amp; Clip Art - iStock">
            <a:extLst>
              <a:ext uri="{FF2B5EF4-FFF2-40B4-BE49-F238E27FC236}">
                <a16:creationId xmlns:a16="http://schemas.microsoft.com/office/drawing/2014/main" id="{9268B23A-C375-91B1-F8E9-6ACEFB5BE0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79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61959" y="3657600"/>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ad Face Psd78749 - Crying Faces Clip Art PNG Image | Transparent PNG Free  Download on SeekPNG">
            <a:extLst>
              <a:ext uri="{FF2B5EF4-FFF2-40B4-BE49-F238E27FC236}">
                <a16:creationId xmlns:a16="http://schemas.microsoft.com/office/drawing/2014/main" id="{F84FE042-2E2F-C13D-E09D-CC58B4C3A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670" y="276225"/>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63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CONJUNCTION</a:t>
            </a:r>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happiest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26384" y="3641271"/>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happiest clipart - Clip Art Library">
            <a:extLst>
              <a:ext uri="{FF2B5EF4-FFF2-40B4-BE49-F238E27FC236}">
                <a16:creationId xmlns:a16="http://schemas.microsoft.com/office/drawing/2014/main" id="{34B05285-E5B8-876B-1911-4139721FB1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2" y="526597"/>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51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517650" y="204615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a:t>
            </a:r>
            <a:r>
              <a:rPr lang="en-GB" dirty="0">
                <a:highlight>
                  <a:srgbClr val="00FF00"/>
                </a:highlight>
                <a:latin typeface="Twinkl Cursive Looped" panose="02000000000000000000" pitchFamily="2" charset="0"/>
              </a:rPr>
              <a:t>p</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-&gt;</a:t>
            </a:r>
            <a:r>
              <a:rPr lang="en-GB" dirty="0" err="1">
                <a:highlight>
                  <a:srgbClr val="FFFF00"/>
                </a:highlight>
                <a:latin typeface="Twinkl Cursive Looped" panose="02000000000000000000" pitchFamily="2" charset="0"/>
              </a:rPr>
              <a:t>i</a:t>
            </a:r>
            <a:r>
              <a:rPr lang="en-GB" dirty="0">
                <a:latin typeface="Twinkl Cursive Looped" panose="02000000000000000000" pitchFamily="2" charset="0"/>
              </a:rPr>
              <a:t> + er = copier</a:t>
            </a:r>
            <a:endParaRPr lang="en-GB" i="1" dirty="0">
              <a:latin typeface="Twinkl Cursive Looped" panose="02000000000000000000" pitchFamily="2" charset="0"/>
            </a:endParaRPr>
          </a:p>
        </p:txBody>
      </p:sp>
      <p:pic>
        <p:nvPicPr>
          <p:cNvPr id="66562" name="Picture 2" descr="888 Copier Clipart Illustrations &amp; Clip Art - iStock">
            <a:extLst>
              <a:ext uri="{FF2B5EF4-FFF2-40B4-BE49-F238E27FC236}">
                <a16:creationId xmlns:a16="http://schemas.microsoft.com/office/drawing/2014/main" id="{6E3379C6-CC93-7066-7ECB-80FC8E413B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E54C1EA-F475-04DE-5B4A-F5898B14A9A2}"/>
              </a:ext>
            </a:extLst>
          </p:cNvPr>
          <p:cNvSpPr txBox="1"/>
          <p:nvPr/>
        </p:nvSpPr>
        <p:spPr>
          <a:xfrm>
            <a:off x="130628" y="5497677"/>
            <a:ext cx="11216821" cy="769441"/>
          </a:xfrm>
          <a:prstGeom prst="rect">
            <a:avLst/>
          </a:prstGeom>
          <a:noFill/>
        </p:spPr>
        <p:txBody>
          <a:bodyPr wrap="square">
            <a:spAutoFit/>
          </a:bodyPr>
          <a:lstStyle/>
          <a:p>
            <a:r>
              <a:rPr lang="en-GB" sz="4400" dirty="0">
                <a:latin typeface="Twinkl Cursive Looped" panose="02000000000000000000" pitchFamily="2" charset="0"/>
              </a:rPr>
              <a:t>Definition – a machine that makes copies</a:t>
            </a:r>
            <a:endParaRPr lang="en-GB" sz="4400" dirty="0"/>
          </a:p>
        </p:txBody>
      </p:sp>
      <p:sp>
        <p:nvSpPr>
          <p:cNvPr id="6" name="TextBox 5">
            <a:extLst>
              <a:ext uri="{FF2B5EF4-FFF2-40B4-BE49-F238E27FC236}">
                <a16:creationId xmlns:a16="http://schemas.microsoft.com/office/drawing/2014/main" id="{B2DC411F-93E7-A096-B30C-412F45B37638}"/>
              </a:ext>
            </a:extLst>
          </p:cNvPr>
          <p:cNvSpPr txBox="1"/>
          <p:nvPr/>
        </p:nvSpPr>
        <p:spPr>
          <a:xfrm>
            <a:off x="4514851" y="699073"/>
            <a:ext cx="6155870" cy="1446550"/>
          </a:xfrm>
          <a:prstGeom prst="rect">
            <a:avLst/>
          </a:prstGeom>
          <a:noFill/>
        </p:spPr>
        <p:txBody>
          <a:bodyPr wrap="square">
            <a:spAutoFit/>
          </a:bodyPr>
          <a:lstStyle/>
          <a:p>
            <a:r>
              <a:rPr lang="en-GB" sz="8800" dirty="0">
                <a:latin typeface="Twinkl Cursive Looped" panose="02000000000000000000" pitchFamily="2" charset="0"/>
              </a:rPr>
              <a:t>copier</a:t>
            </a:r>
            <a:endParaRPr lang="en-GB" sz="8800" dirty="0"/>
          </a:p>
        </p:txBody>
      </p:sp>
      <p:sp>
        <p:nvSpPr>
          <p:cNvPr id="8" name="TextBox 7">
            <a:extLst>
              <a:ext uri="{FF2B5EF4-FFF2-40B4-BE49-F238E27FC236}">
                <a16:creationId xmlns:a16="http://schemas.microsoft.com/office/drawing/2014/main" id="{801488E0-6C5F-DC2D-95CD-F6D92168D508}"/>
              </a:ext>
            </a:extLst>
          </p:cNvPr>
          <p:cNvSpPr txBox="1"/>
          <p:nvPr/>
        </p:nvSpPr>
        <p:spPr>
          <a:xfrm>
            <a:off x="4514851" y="4129850"/>
            <a:ext cx="6155870" cy="923330"/>
          </a:xfrm>
          <a:prstGeom prst="rect">
            <a:avLst/>
          </a:prstGeom>
          <a:noFill/>
        </p:spPr>
        <p:txBody>
          <a:bodyPr wrap="square">
            <a:spAutoFit/>
          </a:bodyPr>
          <a:lstStyle/>
          <a:p>
            <a:r>
              <a:rPr lang="en-GB" sz="5400" dirty="0">
                <a:latin typeface="Twinkl Cursive Looped" panose="02000000000000000000" pitchFamily="2" charset="0"/>
              </a:rPr>
              <a:t>NOUN</a:t>
            </a:r>
            <a:endParaRPr lang="en-GB" sz="5400" dirty="0"/>
          </a:p>
        </p:txBody>
      </p:sp>
    </p:spTree>
    <p:extLst>
      <p:ext uri="{BB962C8B-B14F-4D97-AF65-F5344CB8AC3E}">
        <p14:creationId xmlns:p14="http://schemas.microsoft.com/office/powerpoint/2010/main" val="388795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247858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a:t>
            </a:r>
            <a:r>
              <a:rPr lang="en-GB" dirty="0">
                <a:highlight>
                  <a:srgbClr val="00FF00"/>
                </a:highlight>
                <a:latin typeface="Twinkl Cursive Looped" panose="02000000000000000000" pitchFamily="2" charset="0"/>
              </a:rPr>
              <a:t>r</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-&gt;</a:t>
            </a:r>
            <a:r>
              <a:rPr lang="en-GB" dirty="0" err="1">
                <a:highlight>
                  <a:srgbClr val="FFFF00"/>
                </a:highlight>
                <a:latin typeface="Twinkl Cursive Looped" panose="02000000000000000000" pitchFamily="2" charset="0"/>
              </a:rPr>
              <a:t>i</a:t>
            </a:r>
            <a:r>
              <a:rPr lang="en-GB" dirty="0">
                <a:latin typeface="Twinkl Cursive Looped" panose="02000000000000000000" pitchFamily="2" charset="0"/>
              </a:rPr>
              <a:t> + ed = cried</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54274" name="Picture 2" descr="Sad Face Psd78749 - Crying Faces Clip Art PNG Image | Transparent PNG Free  Download on SeekPNG">
            <a:extLst>
              <a:ext uri="{FF2B5EF4-FFF2-40B4-BE49-F238E27FC236}">
                <a16:creationId xmlns:a16="http://schemas.microsoft.com/office/drawing/2014/main" id="{B5054565-78E1-87D3-1A7B-4D4F8604C5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670" y="276225"/>
            <a:ext cx="2085975" cy="21907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7379504-10DC-9829-A5C1-6E3266BD983E}"/>
              </a:ext>
            </a:extLst>
          </p:cNvPr>
          <p:cNvSpPr txBox="1"/>
          <p:nvPr/>
        </p:nvSpPr>
        <p:spPr>
          <a:xfrm>
            <a:off x="4682218" y="1002268"/>
            <a:ext cx="6098720" cy="1200329"/>
          </a:xfrm>
          <a:prstGeom prst="rect">
            <a:avLst/>
          </a:prstGeom>
          <a:noFill/>
        </p:spPr>
        <p:txBody>
          <a:bodyPr wrap="square">
            <a:spAutoFit/>
          </a:bodyPr>
          <a:lstStyle/>
          <a:p>
            <a:r>
              <a:rPr lang="en-GB" sz="7200" dirty="0">
                <a:latin typeface="Twinkl Cursive Looped" panose="02000000000000000000" pitchFamily="2" charset="0"/>
              </a:rPr>
              <a:t>cried</a:t>
            </a:r>
            <a:endParaRPr lang="en-GB" sz="7200" dirty="0"/>
          </a:p>
        </p:txBody>
      </p:sp>
      <p:sp>
        <p:nvSpPr>
          <p:cNvPr id="6" name="TextBox 5">
            <a:extLst>
              <a:ext uri="{FF2B5EF4-FFF2-40B4-BE49-F238E27FC236}">
                <a16:creationId xmlns:a16="http://schemas.microsoft.com/office/drawing/2014/main" id="{0E7F3BAD-2EBA-98C5-25BB-67233AF3CA07}"/>
              </a:ext>
            </a:extLst>
          </p:cNvPr>
          <p:cNvSpPr txBox="1"/>
          <p:nvPr/>
        </p:nvSpPr>
        <p:spPr>
          <a:xfrm>
            <a:off x="831849" y="5071371"/>
            <a:ext cx="9471479" cy="1107996"/>
          </a:xfrm>
          <a:prstGeom prst="rect">
            <a:avLst/>
          </a:prstGeom>
          <a:noFill/>
        </p:spPr>
        <p:txBody>
          <a:bodyPr wrap="square">
            <a:spAutoFit/>
          </a:bodyPr>
          <a:lstStyle/>
          <a:p>
            <a:r>
              <a:rPr lang="en-GB" sz="6600" dirty="0">
                <a:latin typeface="Twinkl Cursive Looped" panose="02000000000000000000" pitchFamily="2" charset="0"/>
              </a:rPr>
              <a:t>Definition – shed tear</a:t>
            </a:r>
            <a:endParaRPr lang="en-GB" sz="6600" dirty="0"/>
          </a:p>
        </p:txBody>
      </p:sp>
      <p:sp>
        <p:nvSpPr>
          <p:cNvPr id="8" name="TextBox 7">
            <a:extLst>
              <a:ext uri="{FF2B5EF4-FFF2-40B4-BE49-F238E27FC236}">
                <a16:creationId xmlns:a16="http://schemas.microsoft.com/office/drawing/2014/main" id="{A2EF5B6F-EE7E-3DAC-F8AA-E66668CBCF14}"/>
              </a:ext>
            </a:extLst>
          </p:cNvPr>
          <p:cNvSpPr txBox="1"/>
          <p:nvPr/>
        </p:nvSpPr>
        <p:spPr>
          <a:xfrm>
            <a:off x="5058227" y="3461050"/>
            <a:ext cx="2673351" cy="1107996"/>
          </a:xfrm>
          <a:prstGeom prst="rect">
            <a:avLst/>
          </a:prstGeom>
          <a:noFill/>
        </p:spPr>
        <p:txBody>
          <a:bodyPr wrap="square">
            <a:spAutoFit/>
          </a:bodyPr>
          <a:lstStyle/>
          <a:p>
            <a:r>
              <a:rPr lang="en-GB" sz="6600" dirty="0">
                <a:latin typeface="Twinkl Cursive Looped" panose="02000000000000000000" pitchFamily="2" charset="0"/>
              </a:rPr>
              <a:t>VERB</a:t>
            </a:r>
            <a:endParaRPr lang="en-GB" sz="6600" dirty="0"/>
          </a:p>
        </p:txBody>
      </p:sp>
    </p:spTree>
    <p:extLst>
      <p:ext uri="{BB962C8B-B14F-4D97-AF65-F5344CB8AC3E}">
        <p14:creationId xmlns:p14="http://schemas.microsoft.com/office/powerpoint/2010/main" val="41281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hap</a:t>
            </a:r>
            <a:r>
              <a:rPr lang="en-GB" dirty="0">
                <a:highlight>
                  <a:srgbClr val="00FF00"/>
                </a:highlight>
                <a:latin typeface="Twinkl Cursive Looped" panose="02000000000000000000" pitchFamily="2" charset="0"/>
              </a:rPr>
              <a:t>p</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-&gt;</a:t>
            </a:r>
            <a:r>
              <a:rPr lang="en-GB" dirty="0" err="1">
                <a:highlight>
                  <a:srgbClr val="FFFF00"/>
                </a:highlight>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est</a:t>
            </a:r>
            <a:r>
              <a:rPr lang="en-GB" dirty="0">
                <a:latin typeface="Twinkl Cursive Looped" panose="02000000000000000000" pitchFamily="2" charset="0"/>
              </a:rPr>
              <a:t> = happiest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51202" name="Picture 2" descr="happiest clipart - Clip Art Library">
            <a:extLst>
              <a:ext uri="{FF2B5EF4-FFF2-40B4-BE49-F238E27FC236}">
                <a16:creationId xmlns:a16="http://schemas.microsoft.com/office/drawing/2014/main" id="{25F1E331-2AE6-B78E-B335-55F5882C7D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2" y="526597"/>
            <a:ext cx="2162175" cy="2114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372A4A2-60D3-BCDC-ADD9-9D1932E80F38}"/>
              </a:ext>
            </a:extLst>
          </p:cNvPr>
          <p:cNvSpPr txBox="1"/>
          <p:nvPr/>
        </p:nvSpPr>
        <p:spPr>
          <a:xfrm>
            <a:off x="3963761" y="795048"/>
            <a:ext cx="6098720" cy="1200329"/>
          </a:xfrm>
          <a:prstGeom prst="rect">
            <a:avLst/>
          </a:prstGeom>
          <a:noFill/>
        </p:spPr>
        <p:txBody>
          <a:bodyPr wrap="square">
            <a:spAutoFit/>
          </a:bodyPr>
          <a:lstStyle/>
          <a:p>
            <a:r>
              <a:rPr lang="en-GB" sz="7200" dirty="0">
                <a:latin typeface="Twinkl Cursive Looped" panose="02000000000000000000" pitchFamily="2" charset="0"/>
              </a:rPr>
              <a:t>happiest</a:t>
            </a:r>
            <a:endParaRPr lang="en-GB" sz="7200" dirty="0"/>
          </a:p>
        </p:txBody>
      </p:sp>
      <p:sp>
        <p:nvSpPr>
          <p:cNvPr id="6" name="TextBox 5">
            <a:extLst>
              <a:ext uri="{FF2B5EF4-FFF2-40B4-BE49-F238E27FC236}">
                <a16:creationId xmlns:a16="http://schemas.microsoft.com/office/drawing/2014/main" id="{6A9EA290-F8DB-97A4-22B3-A6D53286B6C7}"/>
              </a:ext>
            </a:extLst>
          </p:cNvPr>
          <p:cNvSpPr txBox="1"/>
          <p:nvPr/>
        </p:nvSpPr>
        <p:spPr>
          <a:xfrm>
            <a:off x="415925" y="5508954"/>
            <a:ext cx="11360150" cy="1107996"/>
          </a:xfrm>
          <a:prstGeom prst="rect">
            <a:avLst/>
          </a:prstGeom>
          <a:noFill/>
        </p:spPr>
        <p:txBody>
          <a:bodyPr wrap="square">
            <a:spAutoFit/>
          </a:bodyPr>
          <a:lstStyle/>
          <a:p>
            <a:r>
              <a:rPr lang="en-GB" sz="6600" dirty="0">
                <a:latin typeface="Twinkl Cursive Looped" panose="02000000000000000000" pitchFamily="2" charset="0"/>
              </a:rPr>
              <a:t>Definition – showing pleasure</a:t>
            </a:r>
            <a:endParaRPr lang="en-GB" sz="6600" dirty="0"/>
          </a:p>
        </p:txBody>
      </p:sp>
      <p:sp>
        <p:nvSpPr>
          <p:cNvPr id="7" name="TextBox 6">
            <a:extLst>
              <a:ext uri="{FF2B5EF4-FFF2-40B4-BE49-F238E27FC236}">
                <a16:creationId xmlns:a16="http://schemas.microsoft.com/office/drawing/2014/main" id="{31F2C0FE-E3E4-55D8-DD1C-9F6E800EBBA6}"/>
              </a:ext>
            </a:extLst>
          </p:cNvPr>
          <p:cNvSpPr txBox="1"/>
          <p:nvPr/>
        </p:nvSpPr>
        <p:spPr>
          <a:xfrm>
            <a:off x="4133171" y="4169980"/>
            <a:ext cx="4814887" cy="1107996"/>
          </a:xfrm>
          <a:prstGeom prst="rect">
            <a:avLst/>
          </a:prstGeom>
          <a:noFill/>
        </p:spPr>
        <p:txBody>
          <a:bodyPr wrap="square">
            <a:spAutoFit/>
          </a:bodyPr>
          <a:lstStyle/>
          <a:p>
            <a:r>
              <a:rPr lang="en-GB" sz="6600" dirty="0">
                <a:latin typeface="Twinkl Cursive Looped" panose="02000000000000000000" pitchFamily="2" charset="0"/>
              </a:rPr>
              <a:t>ADJECTIVE</a:t>
            </a:r>
            <a:endParaRPr lang="en-GB" sz="6600" dirty="0"/>
          </a:p>
        </p:txBody>
      </p:sp>
    </p:spTree>
    <p:extLst>
      <p:ext uri="{BB962C8B-B14F-4D97-AF65-F5344CB8AC3E}">
        <p14:creationId xmlns:p14="http://schemas.microsoft.com/office/powerpoint/2010/main" val="6570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copier machine is used in school</a:t>
            </a:r>
            <a:r>
              <a:rPr lang="en-GB" dirty="0"/>
              <a:t>.</a:t>
            </a:r>
            <a:endParaRPr lang="en-GB" i="1" dirty="0"/>
          </a:p>
        </p:txBody>
      </p:sp>
    </p:spTree>
    <p:extLst>
      <p:ext uri="{BB962C8B-B14F-4D97-AF65-F5344CB8AC3E}">
        <p14:creationId xmlns:p14="http://schemas.microsoft.com/office/powerpoint/2010/main" val="5200214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copier machine is used in school</a:t>
            </a:r>
            <a:r>
              <a:rPr lang="en-GB" dirty="0"/>
              <a:t>.</a:t>
            </a:r>
            <a:endParaRPr lang="en-GB" i="1" dirty="0"/>
          </a:p>
        </p:txBody>
      </p:sp>
      <p:sp>
        <p:nvSpPr>
          <p:cNvPr id="3" name="Title 1">
            <a:extLst>
              <a:ext uri="{FF2B5EF4-FFF2-40B4-BE49-F238E27FC236}">
                <a16:creationId xmlns:a16="http://schemas.microsoft.com/office/drawing/2014/main" id="{62881113-F7F7-5D27-C261-4CD71BE3BD0C}"/>
              </a:ext>
            </a:extLst>
          </p:cNvPr>
          <p:cNvSpPr txBox="1">
            <a:spLocks/>
          </p:cNvSpPr>
          <p:nvPr/>
        </p:nvSpPr>
        <p:spPr>
          <a:xfrm>
            <a:off x="2634342" y="2944252"/>
            <a:ext cx="1921329"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227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man cried with happiness when he got married.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33976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man cried with happiness when he got married.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197B19AA-BC6D-5A31-2621-9EC93527EE5B}"/>
              </a:ext>
            </a:extLst>
          </p:cNvPr>
          <p:cNvSpPr txBox="1">
            <a:spLocks/>
          </p:cNvSpPr>
          <p:nvPr/>
        </p:nvSpPr>
        <p:spPr>
          <a:xfrm>
            <a:off x="4407807" y="2727565"/>
            <a:ext cx="1681843"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872160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the happiest day of their lives.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819065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the happiest day of their lives.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636832C8-AA41-DF0B-525D-1D7A1BCC53AC}"/>
              </a:ext>
            </a:extLst>
          </p:cNvPr>
          <p:cNvSpPr txBox="1">
            <a:spLocks/>
          </p:cNvSpPr>
          <p:nvPr/>
        </p:nvSpPr>
        <p:spPr>
          <a:xfrm>
            <a:off x="4544785" y="2852154"/>
            <a:ext cx="2852058"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1619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r>
              <a:rPr lang="en-GB" sz="6000" dirty="0">
                <a:latin typeface="Twinkl Cursive Looped" panose="02000000000000000000" pitchFamily="2" charset="0"/>
              </a:rPr>
              <a:t>I am hungry </a:t>
            </a:r>
            <a:r>
              <a:rPr lang="en-GB" sz="6000" dirty="0">
                <a:highlight>
                  <a:srgbClr val="FFFF00"/>
                </a:highlight>
                <a:latin typeface="Twinkl Cursive Looped" panose="02000000000000000000" pitchFamily="2" charset="0"/>
              </a:rPr>
              <a:t>because</a:t>
            </a:r>
            <a:r>
              <a:rPr lang="en-GB" sz="6000" dirty="0">
                <a:latin typeface="Twinkl Cursive Looped" panose="02000000000000000000" pitchFamily="2" charset="0"/>
              </a:rPr>
              <a:t> I missed breakfast. </a:t>
            </a:r>
            <a:endParaRPr lang="en-GB" sz="6000" dirty="0"/>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47952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765722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260987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00299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218510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5777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69169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97198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9546459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7622594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24863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learn that scientists are sure that the massive ice sheets are melting because of global warming.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9231182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40259213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4CC12E3-7825-C08C-1B7A-189FE7D7FC47}"/>
              </a:ext>
            </a:extLst>
          </p:cNvPr>
          <p:cNvPicPr>
            <a:picLocks noChangeAspect="1"/>
          </p:cNvPicPr>
          <p:nvPr/>
        </p:nvPicPr>
        <p:blipFill rotWithShape="1">
          <a:blip r:embed="rId2"/>
          <a:srcRect l="16206" t="13315" r="14554" b="7361"/>
          <a:stretch/>
        </p:blipFill>
        <p:spPr>
          <a:xfrm>
            <a:off x="620484" y="195942"/>
            <a:ext cx="10270673" cy="6615345"/>
          </a:xfrm>
          <a:prstGeom prst="rect">
            <a:avLst/>
          </a:prstGeom>
        </p:spPr>
      </p:pic>
    </p:spTree>
    <p:extLst>
      <p:ext uri="{BB962C8B-B14F-4D97-AF65-F5344CB8AC3E}">
        <p14:creationId xmlns:p14="http://schemas.microsoft.com/office/powerpoint/2010/main" val="880533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02804882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2841199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CONJUNCTION</a:t>
            </a:r>
          </a:p>
        </p:txBody>
      </p:sp>
    </p:spTree>
    <p:extLst>
      <p:ext uri="{BB962C8B-B14F-4D97-AF65-F5344CB8AC3E}">
        <p14:creationId xmlns:p14="http://schemas.microsoft.com/office/powerpoint/2010/main" val="359582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r>
              <a:rPr lang="en-GB" sz="6000" dirty="0">
                <a:latin typeface="Twinkl Cursive Looped" panose="02000000000000000000" pitchFamily="2" charset="0"/>
              </a:rPr>
              <a:t>I am hungry </a:t>
            </a:r>
            <a:r>
              <a:rPr lang="en-GB" sz="6000" dirty="0">
                <a:highlight>
                  <a:srgbClr val="FFFF00"/>
                </a:highlight>
                <a:latin typeface="Twinkl Cursive Looped" panose="02000000000000000000" pitchFamily="2" charset="0"/>
              </a:rPr>
              <a:t>because</a:t>
            </a:r>
            <a:r>
              <a:rPr lang="en-GB" sz="6000" dirty="0">
                <a:latin typeface="Twinkl Cursive Looped" panose="02000000000000000000" pitchFamily="2" charset="0"/>
              </a:rPr>
              <a:t> I missed breakfast. </a:t>
            </a:r>
            <a:endParaRPr lang="en-GB" sz="6000" dirty="0"/>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04525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670040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97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8652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3819</Words>
  <Application>Microsoft Office PowerPoint</Application>
  <PresentationFormat>Widescreen</PresentationFormat>
  <Paragraphs>509</Paragraphs>
  <Slides>231</Slides>
  <Notes>48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231</vt:i4>
      </vt:variant>
    </vt:vector>
  </HeadingPairs>
  <TitlesOfParts>
    <vt:vector size="237" baseType="lpstr">
      <vt:lpstr>Arial</vt:lpstr>
      <vt:lpstr>Calibri</vt:lpstr>
      <vt:lpstr>Calibri Light</vt:lpstr>
      <vt:lpstr>Georgia</vt:lpstr>
      <vt:lpstr>Twinkl Cursive Looped</vt:lpstr>
      <vt:lpstr>Office Theme</vt:lpstr>
      <vt:lpstr>Spelling Y2</vt:lpstr>
      <vt:lpstr>PowerPoint Presentation</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-le</vt:lpstr>
      <vt:lpstr>-le  this is the most common  suffix to use</vt:lpstr>
      <vt:lpstr>-le</vt:lpstr>
      <vt:lpstr>apple</vt:lpstr>
      <vt:lpstr>table</vt:lpstr>
      <vt:lpstr>bottle</vt:lpstr>
      <vt:lpstr>little</vt:lpstr>
      <vt:lpstr>Let’s Teach and Practise</vt:lpstr>
      <vt:lpstr>The suffix  -ies</vt:lpstr>
      <vt:lpstr>-ies  if a noun or verb ends in y   change the y to an i and add es</vt:lpstr>
      <vt:lpstr>Noun ending in y – change y to an i and add es</vt:lpstr>
      <vt:lpstr>-ies</vt:lpstr>
      <vt:lpstr>flies</vt:lpstr>
      <vt:lpstr>tries n</vt:lpstr>
      <vt:lpstr>babies</vt:lpstr>
      <vt:lpstr>flies </vt:lpstr>
      <vt:lpstr>tries </vt:lpstr>
      <vt:lpstr>babies </vt:lpstr>
      <vt:lpstr>A bird flies across the sky.</vt:lpstr>
      <vt:lpstr>Everyone tries hard at school.</vt:lpstr>
      <vt:lpstr>The babies were crying loudly for their food.</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Most children learn about the North and South poles. </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-le</vt:lpstr>
      <vt:lpstr>-le</vt:lpstr>
      <vt:lpstr>-le  this is the most common  suffix to use</vt:lpstr>
      <vt:lpstr>middle</vt:lpstr>
      <vt:lpstr>wobble</vt:lpstr>
      <vt:lpstr>multiple</vt:lpstr>
      <vt:lpstr>dazzle</vt:lpstr>
      <vt:lpstr>Let’s Teach and Practise</vt:lpstr>
      <vt:lpstr>The suffixes  -ed   -er  -est </vt:lpstr>
      <vt:lpstr>-ed</vt:lpstr>
      <vt:lpstr>-er</vt:lpstr>
      <vt:lpstr>-est</vt:lpstr>
      <vt:lpstr>-ed   -er   -est   if the word ends consonant y  change the y to an i and add suffix</vt:lpstr>
      <vt:lpstr>word ending in consonant y – change y to an i and add ed</vt:lpstr>
      <vt:lpstr>er</vt:lpstr>
      <vt:lpstr>copier </vt:lpstr>
      <vt:lpstr>cried n</vt:lpstr>
      <vt:lpstr>happiest</vt:lpstr>
      <vt:lpstr> copy -&gt;i + er = copier</vt:lpstr>
      <vt:lpstr> cry -&gt;i + ed = cried </vt:lpstr>
      <vt:lpstr> happy -&gt;i + est = happiest </vt:lpstr>
      <vt:lpstr>A copier machine is used in school.</vt:lpstr>
      <vt:lpstr>A copier machine is used in school.</vt:lpstr>
      <vt:lpstr>The man cried with happiness when he got married.</vt:lpstr>
      <vt:lpstr>The man cried with happiness when he got married.</vt:lpstr>
      <vt:lpstr>It was the happiest day of their lives.</vt:lpstr>
      <vt:lpstr>It was the happiest day of their lives.</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They learn that scientists are sure that the massive ice sheets are melting because of global warming. </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-el</vt:lpstr>
      <vt:lpstr>-el</vt:lpstr>
      <vt:lpstr>-el   The –el spelling is much less common than –le.   The –el spelling is used after m, n, r, s, v, w and more often than not after s. </vt:lpstr>
      <vt:lpstr>camel </vt:lpstr>
      <vt:lpstr>tunnel</vt:lpstr>
      <vt:lpstr>squirrel</vt:lpstr>
      <vt:lpstr>travel</vt:lpstr>
      <vt:lpstr>Let’s Teach and Practise</vt:lpstr>
      <vt:lpstr>The suffixes   -ing   -ed  -er   -est</vt:lpstr>
      <vt:lpstr>-ing</vt:lpstr>
      <vt:lpstr>-ed</vt:lpstr>
      <vt:lpstr>-er</vt:lpstr>
      <vt:lpstr>-est</vt:lpstr>
      <vt:lpstr>  -ing  -ed  -er  -est  words ending in vowel consonant   double the consonant and add the suffix</vt:lpstr>
      <vt:lpstr>vowel + consonant = </vt:lpstr>
      <vt:lpstr>patted </vt:lpstr>
      <vt:lpstr>humming n</vt:lpstr>
      <vt:lpstr>saddest</vt:lpstr>
      <vt:lpstr> pat -&gt;t + ed = patted  </vt:lpstr>
      <vt:lpstr> hum -&gt;m + ing = humming  </vt:lpstr>
      <vt:lpstr> sad -&gt;d + est = saddest  </vt:lpstr>
      <vt:lpstr>I patted my pocket to find my pencil.</vt:lpstr>
      <vt:lpstr>The humming bird’s wings beat very quickly.</vt:lpstr>
      <vt:lpstr>It is the saddest time when we leave school. </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World Leaders have cried out to people to recognise climate change and how people can be happiest if they begin to help the planet. </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-el</vt:lpstr>
      <vt:lpstr>-el</vt:lpstr>
      <vt:lpstr>-el   The –el spelling is much less common than –le.   The –el spelling is used after m, n, r, s, v, w and more often than not after s. </vt:lpstr>
      <vt:lpstr>towel</vt:lpstr>
      <vt:lpstr>tinsel</vt:lpstr>
      <vt:lpstr>bagel</vt:lpstr>
      <vt:lpstr>vowel</vt:lpstr>
      <vt:lpstr>Let’s Teach and Practise</vt:lpstr>
      <vt:lpstr>The suffixes  -ing   -ed   -er   -est</vt:lpstr>
      <vt:lpstr>-ing</vt:lpstr>
      <vt:lpstr>-ed</vt:lpstr>
      <vt:lpstr>-er</vt:lpstr>
      <vt:lpstr>-est</vt:lpstr>
      <vt:lpstr>-ing   -ed   -er   -est  if the word ends in an e  remove the e and add the suffix</vt:lpstr>
      <vt:lpstr>Word ends in e – take off the e and add ing</vt:lpstr>
      <vt:lpstr>hiking</vt:lpstr>
      <vt:lpstr>hiked n</vt:lpstr>
      <vt:lpstr>hiker</vt:lpstr>
      <vt:lpstr> hike - e + ing = hiking  </vt:lpstr>
      <vt:lpstr> hike -e + ed = hiked  </vt:lpstr>
      <vt:lpstr> hike -e + er = hiker   </vt:lpstr>
      <vt:lpstr>The man was hiking up a hill.</vt:lpstr>
      <vt:lpstr>He hiked to the very top.</vt:lpstr>
      <vt:lpstr>The hiker was tired. </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Babies deserve to grow up in a healthy world. </vt:lpstr>
      <vt:lpstr>PowerPoint Presentation</vt:lpstr>
      <vt:lpstr>PowerPoint Presentation</vt:lpstr>
      <vt:lpstr>Old challenge words…</vt:lpstr>
      <vt:lpstr>because</vt:lpstr>
      <vt:lpstr>children</vt:lpstr>
      <vt:lpstr>Old spelling rule words…</vt:lpstr>
      <vt:lpstr>table</vt:lpstr>
      <vt:lpstr>apple</vt:lpstr>
      <vt:lpstr>bottle</vt:lpstr>
      <vt:lpstr>little</vt:lpstr>
      <vt:lpstr>middle</vt:lpstr>
      <vt:lpstr>wobble</vt:lpstr>
      <vt:lpstr>multiple</vt:lpstr>
      <vt:lpstr>dazzle</vt:lpstr>
      <vt:lpstr>camel</vt:lpstr>
      <vt:lpstr>tunnel</vt:lpstr>
      <vt:lpstr>squirrel</vt:lpstr>
      <vt:lpstr>travel</vt:lpstr>
      <vt:lpstr>towel</vt:lpstr>
      <vt:lpstr>tinsel</vt:lpstr>
      <vt:lpstr>bagel</vt:lpstr>
      <vt:lpstr>vowel</vt:lpstr>
      <vt:lpstr>New spelling rule words…</vt:lpstr>
      <vt:lpstr>flies</vt:lpstr>
      <vt:lpstr>tries</vt:lpstr>
      <vt:lpstr>babies</vt:lpstr>
      <vt:lpstr>copier</vt:lpstr>
      <vt:lpstr>cried</vt:lpstr>
      <vt:lpstr>happiest</vt:lpstr>
      <vt:lpstr>patted</vt:lpstr>
      <vt:lpstr>humming</vt:lpstr>
      <vt:lpstr>saddest</vt:lpstr>
      <vt:lpstr>hiking</vt:lpstr>
      <vt:lpstr>hiked</vt:lpstr>
      <vt:lpstr>hiker</vt:lpstr>
      <vt:lpstr>New challenge words…</vt:lpstr>
      <vt:lpstr>most</vt:lpstr>
      <vt:lpstr>sure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5</cp:revision>
  <cp:lastPrinted>2022-05-27T07:40:55Z</cp:lastPrinted>
  <dcterms:created xsi:type="dcterms:W3CDTF">2022-03-23T13:56:57Z</dcterms:created>
  <dcterms:modified xsi:type="dcterms:W3CDTF">2023-05-04T07:10:16Z</dcterms:modified>
</cp:coreProperties>
</file>