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3"/>
  </p:notesMasterIdLst>
  <p:sldIdLst>
    <p:sldId id="256" r:id="rId2"/>
    <p:sldId id="322" r:id="rId3"/>
    <p:sldId id="257" r:id="rId4"/>
    <p:sldId id="604" r:id="rId5"/>
    <p:sldId id="258" r:id="rId6"/>
    <p:sldId id="333" r:id="rId7"/>
    <p:sldId id="335" r:id="rId8"/>
    <p:sldId id="896" r:id="rId9"/>
    <p:sldId id="337" r:id="rId10"/>
    <p:sldId id="897" r:id="rId11"/>
    <p:sldId id="340" r:id="rId12"/>
    <p:sldId id="259" r:id="rId13"/>
    <p:sldId id="261" r:id="rId14"/>
    <p:sldId id="260" r:id="rId15"/>
    <p:sldId id="609" r:id="rId16"/>
    <p:sldId id="610" r:id="rId17"/>
    <p:sldId id="611" r:id="rId18"/>
    <p:sldId id="612" r:id="rId19"/>
    <p:sldId id="267" r:id="rId20"/>
    <p:sldId id="605" r:id="rId21"/>
    <p:sldId id="607" r:id="rId22"/>
    <p:sldId id="608" r:id="rId23"/>
    <p:sldId id="606" r:id="rId24"/>
    <p:sldId id="282" r:id="rId25"/>
    <p:sldId id="285" r:id="rId26"/>
    <p:sldId id="284" r:id="rId27"/>
    <p:sldId id="613" r:id="rId28"/>
    <p:sldId id="898" r:id="rId29"/>
    <p:sldId id="899" r:id="rId30"/>
    <p:sldId id="622" r:id="rId31"/>
    <p:sldId id="623" r:id="rId32"/>
    <p:sldId id="625" r:id="rId33"/>
    <p:sldId id="303" r:id="rId34"/>
    <p:sldId id="308" r:id="rId35"/>
    <p:sldId id="312" r:id="rId36"/>
    <p:sldId id="313" r:id="rId37"/>
    <p:sldId id="315" r:id="rId38"/>
    <p:sldId id="304" r:id="rId39"/>
    <p:sldId id="318" r:id="rId40"/>
    <p:sldId id="316" r:id="rId41"/>
    <p:sldId id="627" r:id="rId42"/>
    <p:sldId id="331" r:id="rId43"/>
    <p:sldId id="332" r:id="rId44"/>
    <p:sldId id="323" r:id="rId45"/>
    <p:sldId id="628" r:id="rId46"/>
    <p:sldId id="629" r:id="rId47"/>
    <p:sldId id="630" r:id="rId48"/>
    <p:sldId id="900" r:id="rId49"/>
    <p:sldId id="901" r:id="rId50"/>
    <p:sldId id="902" r:id="rId51"/>
    <p:sldId id="903" r:id="rId52"/>
    <p:sldId id="904" r:id="rId53"/>
    <p:sldId id="638" r:id="rId54"/>
    <p:sldId id="639" r:id="rId55"/>
    <p:sldId id="640" r:id="rId56"/>
    <p:sldId id="842" r:id="rId57"/>
    <p:sldId id="843" r:id="rId58"/>
    <p:sldId id="844" r:id="rId59"/>
    <p:sldId id="845" r:id="rId60"/>
    <p:sldId id="653" r:id="rId61"/>
    <p:sldId id="654" r:id="rId62"/>
    <p:sldId id="655" r:id="rId63"/>
    <p:sldId id="846" r:id="rId64"/>
    <p:sldId id="847" r:id="rId65"/>
    <p:sldId id="656" r:id="rId66"/>
    <p:sldId id="657" r:id="rId67"/>
    <p:sldId id="658" r:id="rId68"/>
    <p:sldId id="664" r:id="rId69"/>
    <p:sldId id="661" r:id="rId70"/>
    <p:sldId id="663" r:id="rId71"/>
    <p:sldId id="665" r:id="rId72"/>
    <p:sldId id="849" r:id="rId73"/>
    <p:sldId id="850" r:id="rId74"/>
    <p:sldId id="673" r:id="rId75"/>
    <p:sldId id="851" r:id="rId76"/>
    <p:sldId id="676" r:id="rId77"/>
    <p:sldId id="853" r:id="rId78"/>
    <p:sldId id="679" r:id="rId79"/>
    <p:sldId id="855" r:id="rId80"/>
    <p:sldId id="682" r:id="rId81"/>
    <p:sldId id="910" r:id="rId82"/>
    <p:sldId id="911" r:id="rId83"/>
    <p:sldId id="912" r:id="rId84"/>
    <p:sldId id="913" r:id="rId85"/>
    <p:sldId id="693" r:id="rId86"/>
    <p:sldId id="694" r:id="rId87"/>
    <p:sldId id="695" r:id="rId88"/>
    <p:sldId id="696" r:id="rId89"/>
    <p:sldId id="697" r:id="rId90"/>
    <p:sldId id="698" r:id="rId91"/>
    <p:sldId id="324" r:id="rId92"/>
    <p:sldId id="700" r:id="rId93"/>
    <p:sldId id="701" r:id="rId94"/>
    <p:sldId id="702" r:id="rId95"/>
    <p:sldId id="905" r:id="rId96"/>
    <p:sldId id="906" r:id="rId97"/>
    <p:sldId id="907" r:id="rId98"/>
    <p:sldId id="908" r:id="rId99"/>
    <p:sldId id="909" r:id="rId100"/>
    <p:sldId id="710" r:id="rId101"/>
    <p:sldId id="711" r:id="rId102"/>
    <p:sldId id="712" r:id="rId103"/>
    <p:sldId id="857" r:id="rId104"/>
    <p:sldId id="858" r:id="rId105"/>
    <p:sldId id="859" r:id="rId106"/>
    <p:sldId id="860" r:id="rId107"/>
    <p:sldId id="725" r:id="rId108"/>
    <p:sldId id="726" r:id="rId109"/>
    <p:sldId id="862" r:id="rId110"/>
    <p:sldId id="863" r:id="rId111"/>
    <p:sldId id="864" r:id="rId112"/>
    <p:sldId id="865" r:id="rId113"/>
    <p:sldId id="728" r:id="rId114"/>
    <p:sldId id="729" r:id="rId115"/>
    <p:sldId id="731" r:id="rId116"/>
    <p:sldId id="733" r:id="rId117"/>
    <p:sldId id="735" r:id="rId118"/>
    <p:sldId id="866" r:id="rId119"/>
    <p:sldId id="867" r:id="rId120"/>
    <p:sldId id="868" r:id="rId121"/>
    <p:sldId id="745" r:id="rId122"/>
    <p:sldId id="748" r:id="rId123"/>
    <p:sldId id="751" r:id="rId124"/>
    <p:sldId id="754" r:id="rId125"/>
    <p:sldId id="914" r:id="rId126"/>
    <p:sldId id="915" r:id="rId127"/>
    <p:sldId id="916" r:id="rId128"/>
    <p:sldId id="917" r:id="rId129"/>
    <p:sldId id="765" r:id="rId130"/>
    <p:sldId id="766" r:id="rId131"/>
    <p:sldId id="767" r:id="rId132"/>
    <p:sldId id="768" r:id="rId133"/>
    <p:sldId id="769" r:id="rId134"/>
    <p:sldId id="770" r:id="rId135"/>
    <p:sldId id="699" r:id="rId136"/>
    <p:sldId id="771" r:id="rId137"/>
    <p:sldId id="772" r:id="rId138"/>
    <p:sldId id="773" r:id="rId139"/>
    <p:sldId id="922" r:id="rId140"/>
    <p:sldId id="923" r:id="rId141"/>
    <p:sldId id="924" r:id="rId142"/>
    <p:sldId id="925" r:id="rId143"/>
    <p:sldId id="926" r:id="rId144"/>
    <p:sldId id="781" r:id="rId145"/>
    <p:sldId id="782" r:id="rId146"/>
    <p:sldId id="875" r:id="rId147"/>
    <p:sldId id="876" r:id="rId148"/>
    <p:sldId id="877" r:id="rId149"/>
    <p:sldId id="878" r:id="rId150"/>
    <p:sldId id="879" r:id="rId151"/>
    <p:sldId id="796" r:id="rId152"/>
    <p:sldId id="797" r:id="rId153"/>
    <p:sldId id="798" r:id="rId154"/>
    <p:sldId id="880" r:id="rId155"/>
    <p:sldId id="881" r:id="rId156"/>
    <p:sldId id="882" r:id="rId157"/>
    <p:sldId id="799" r:id="rId158"/>
    <p:sldId id="800" r:id="rId159"/>
    <p:sldId id="802" r:id="rId160"/>
    <p:sldId id="804" r:id="rId161"/>
    <p:sldId id="806" r:id="rId162"/>
    <p:sldId id="883" r:id="rId163"/>
    <p:sldId id="884" r:id="rId164"/>
    <p:sldId id="885" r:id="rId165"/>
    <p:sldId id="816" r:id="rId166"/>
    <p:sldId id="888" r:id="rId167"/>
    <p:sldId id="822" r:id="rId168"/>
    <p:sldId id="825" r:id="rId169"/>
    <p:sldId id="918" r:id="rId170"/>
    <p:sldId id="919" r:id="rId171"/>
    <p:sldId id="920" r:id="rId172"/>
    <p:sldId id="921" r:id="rId173"/>
    <p:sldId id="836" r:id="rId174"/>
    <p:sldId id="837" r:id="rId175"/>
    <p:sldId id="838" r:id="rId176"/>
    <p:sldId id="839" r:id="rId177"/>
    <p:sldId id="840" r:id="rId178"/>
    <p:sldId id="841" r:id="rId179"/>
    <p:sldId id="328" r:id="rId180"/>
    <p:sldId id="893" r:id="rId181"/>
    <p:sldId id="595" r:id="rId182"/>
    <p:sldId id="551" r:id="rId183"/>
    <p:sldId id="552" r:id="rId184"/>
    <p:sldId id="596" r:id="rId185"/>
    <p:sldId id="553" r:id="rId186"/>
    <p:sldId id="554" r:id="rId187"/>
    <p:sldId id="555" r:id="rId188"/>
    <p:sldId id="556" r:id="rId189"/>
    <p:sldId id="562" r:id="rId190"/>
    <p:sldId id="563" r:id="rId191"/>
    <p:sldId id="564" r:id="rId192"/>
    <p:sldId id="565" r:id="rId193"/>
    <p:sldId id="569" r:id="rId194"/>
    <p:sldId id="570" r:id="rId195"/>
    <p:sldId id="571" r:id="rId196"/>
    <p:sldId id="572" r:id="rId197"/>
    <p:sldId id="576" r:id="rId198"/>
    <p:sldId id="577" r:id="rId199"/>
    <p:sldId id="578" r:id="rId200"/>
    <p:sldId id="579" r:id="rId201"/>
    <p:sldId id="594" r:id="rId202"/>
    <p:sldId id="557" r:id="rId203"/>
    <p:sldId id="558" r:id="rId204"/>
    <p:sldId id="559" r:id="rId205"/>
    <p:sldId id="566" r:id="rId206"/>
    <p:sldId id="567" r:id="rId207"/>
    <p:sldId id="568" r:id="rId208"/>
    <p:sldId id="573" r:id="rId209"/>
    <p:sldId id="574" r:id="rId210"/>
    <p:sldId id="575" r:id="rId211"/>
    <p:sldId id="580" r:id="rId212"/>
    <p:sldId id="581" r:id="rId213"/>
    <p:sldId id="582" r:id="rId214"/>
    <p:sldId id="560" r:id="rId215"/>
    <p:sldId id="593" r:id="rId216"/>
    <p:sldId id="561" r:id="rId217"/>
    <p:sldId id="550" r:id="rId218"/>
    <p:sldId id="597" r:id="rId219"/>
    <p:sldId id="583" r:id="rId220"/>
    <p:sldId id="584" r:id="rId221"/>
    <p:sldId id="894" r:id="rId222"/>
    <p:sldId id="585" r:id="rId223"/>
    <p:sldId id="586" r:id="rId224"/>
    <p:sldId id="587" r:id="rId225"/>
    <p:sldId id="895" r:id="rId226"/>
    <p:sldId id="590" r:id="rId227"/>
    <p:sldId id="591" r:id="rId228"/>
    <p:sldId id="592" r:id="rId229"/>
    <p:sldId id="598" r:id="rId230"/>
    <p:sldId id="602" r:id="rId231"/>
    <p:sldId id="603" r:id="rId232"/>
  </p:sldIdLst>
  <p:sldSz cx="12192000" cy="6858000"/>
  <p:notesSz cx="6742113" cy="9875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814C6C-5514-4305-9BF0-925F232242DA}" v="4" dt="2023-05-04T07:10:12.4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50" autoAdjust="0"/>
    <p:restoredTop sz="81447" autoAdjust="0"/>
  </p:normalViewPr>
  <p:slideViewPr>
    <p:cSldViewPr snapToGrid="0">
      <p:cViewPr varScale="1">
        <p:scale>
          <a:sx n="59" d="100"/>
          <a:sy n="59" d="100"/>
        </p:scale>
        <p:origin x="40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tableStyles" Target="tableStyle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microsoft.com/office/2016/11/relationships/changesInfo" Target="changesInfos/changesInfo1.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microsoft.com/office/2015/10/relationships/revisionInfo" Target="revisionInfo.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theme" Target="theme/theme1.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notesMaster" Target="notesMasters/notes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viewProps" Target="viewProps.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y Stokes" userId="3e5c5154-569e-4d81-aa91-4f91841cdfa9" providerId="ADAL" clId="{1B814C6C-5514-4305-9BF0-925F232242DA}"/>
    <pc:docChg chg="custSel modSld">
      <pc:chgData name="Kelly Stokes" userId="3e5c5154-569e-4d81-aa91-4f91841cdfa9" providerId="ADAL" clId="{1B814C6C-5514-4305-9BF0-925F232242DA}" dt="2023-05-04T07:10:12.456" v="73"/>
      <pc:docMkLst>
        <pc:docMk/>
      </pc:docMkLst>
      <pc:sldChg chg="modSp mod">
        <pc:chgData name="Kelly Stokes" userId="3e5c5154-569e-4d81-aa91-4f91841cdfa9" providerId="ADAL" clId="{1B814C6C-5514-4305-9BF0-925F232242DA}" dt="2023-05-04T07:08:21.885" v="9" actId="20577"/>
        <pc:sldMkLst>
          <pc:docMk/>
          <pc:sldMk cId="3945579917" sldId="256"/>
        </pc:sldMkLst>
        <pc:spChg chg="mod">
          <ac:chgData name="Kelly Stokes" userId="3e5c5154-569e-4d81-aa91-4f91841cdfa9" providerId="ADAL" clId="{1B814C6C-5514-4305-9BF0-925F232242DA}" dt="2023-05-04T07:08:17.888" v="1" actId="20577"/>
          <ac:spMkLst>
            <pc:docMk/>
            <pc:sldMk cId="3945579917" sldId="256"/>
            <ac:spMk id="2" creationId="{7EB92607-E334-409C-8872-AB6363C33D0F}"/>
          </ac:spMkLst>
        </pc:spChg>
        <pc:spChg chg="mod">
          <ac:chgData name="Kelly Stokes" userId="3e5c5154-569e-4d81-aa91-4f91841cdfa9" providerId="ADAL" clId="{1B814C6C-5514-4305-9BF0-925F232242DA}" dt="2023-05-04T07:08:21.885" v="9" actId="20577"/>
          <ac:spMkLst>
            <pc:docMk/>
            <pc:sldMk cId="3945579917" sldId="256"/>
            <ac:spMk id="3" creationId="{9B667196-C5B4-45FC-B5E8-3B190D7A595C}"/>
          </ac:spMkLst>
        </pc:spChg>
      </pc:sldChg>
      <pc:sldChg chg="modSp mod">
        <pc:chgData name="Kelly Stokes" userId="3e5c5154-569e-4d81-aa91-4f91841cdfa9" providerId="ADAL" clId="{1B814C6C-5514-4305-9BF0-925F232242DA}" dt="2023-05-04T07:08:28.673" v="19" actId="20577"/>
        <pc:sldMkLst>
          <pc:docMk/>
          <pc:sldMk cId="864376776" sldId="322"/>
        </pc:sldMkLst>
        <pc:spChg chg="mod">
          <ac:chgData name="Kelly Stokes" userId="3e5c5154-569e-4d81-aa91-4f91841cdfa9" providerId="ADAL" clId="{1B814C6C-5514-4305-9BF0-925F232242DA}" dt="2023-05-04T07:08:28.673" v="19" actId="20577"/>
          <ac:spMkLst>
            <pc:docMk/>
            <pc:sldMk cId="864376776" sldId="322"/>
            <ac:spMk id="2" creationId="{02FB8773-AD3E-2543-510F-CEE32E75C793}"/>
          </ac:spMkLst>
        </pc:spChg>
      </pc:sldChg>
      <pc:sldChg chg="modSp mod">
        <pc:chgData name="Kelly Stokes" userId="3e5c5154-569e-4d81-aa91-4f91841cdfa9" providerId="ADAL" clId="{1B814C6C-5514-4305-9BF0-925F232242DA}" dt="2023-05-04T07:09:00.823" v="35" actId="20577"/>
        <pc:sldMkLst>
          <pc:docMk/>
          <pc:sldMk cId="3634764576" sldId="323"/>
        </pc:sldMkLst>
        <pc:spChg chg="mod">
          <ac:chgData name="Kelly Stokes" userId="3e5c5154-569e-4d81-aa91-4f91841cdfa9" providerId="ADAL" clId="{1B814C6C-5514-4305-9BF0-925F232242DA}" dt="2023-05-04T07:09:00.823" v="35" actId="20577"/>
          <ac:spMkLst>
            <pc:docMk/>
            <pc:sldMk cId="3634764576" sldId="323"/>
            <ac:spMk id="2" creationId="{02FB8773-AD3E-2543-510F-CEE32E75C793}"/>
          </ac:spMkLst>
        </pc:spChg>
      </pc:sldChg>
      <pc:sldChg chg="modSp mod">
        <pc:chgData name="Kelly Stokes" userId="3e5c5154-569e-4d81-aa91-4f91841cdfa9" providerId="ADAL" clId="{1B814C6C-5514-4305-9BF0-925F232242DA}" dt="2023-05-04T07:09:28.286" v="47" actId="20577"/>
        <pc:sldMkLst>
          <pc:docMk/>
          <pc:sldMk cId="4025921315" sldId="324"/>
        </pc:sldMkLst>
        <pc:spChg chg="mod">
          <ac:chgData name="Kelly Stokes" userId="3e5c5154-569e-4d81-aa91-4f91841cdfa9" providerId="ADAL" clId="{1B814C6C-5514-4305-9BF0-925F232242DA}" dt="2023-05-04T07:09:28.286" v="47" actId="20577"/>
          <ac:spMkLst>
            <pc:docMk/>
            <pc:sldMk cId="4025921315" sldId="324"/>
            <ac:spMk id="2" creationId="{02FB8773-AD3E-2543-510F-CEE32E75C793}"/>
          </ac:spMkLst>
        </pc:spChg>
      </pc:sldChg>
      <pc:sldChg chg="modSp mod">
        <pc:chgData name="Kelly Stokes" userId="3e5c5154-569e-4d81-aa91-4f91841cdfa9" providerId="ADAL" clId="{1B814C6C-5514-4305-9BF0-925F232242DA}" dt="2023-05-04T07:10:09.319" v="71" actId="20577"/>
        <pc:sldMkLst>
          <pc:docMk/>
          <pc:sldMk cId="4214164962" sldId="328"/>
        </pc:sldMkLst>
        <pc:spChg chg="mod">
          <ac:chgData name="Kelly Stokes" userId="3e5c5154-569e-4d81-aa91-4f91841cdfa9" providerId="ADAL" clId="{1B814C6C-5514-4305-9BF0-925F232242DA}" dt="2023-05-04T07:10:09.319" v="71" actId="20577"/>
          <ac:spMkLst>
            <pc:docMk/>
            <pc:sldMk cId="4214164962" sldId="328"/>
            <ac:spMk id="2" creationId="{02FB8773-AD3E-2543-510F-CEE32E75C793}"/>
          </ac:spMkLst>
        </pc:spChg>
      </pc:sldChg>
      <pc:sldChg chg="addSp delSp modSp mod">
        <pc:chgData name="Kelly Stokes" userId="3e5c5154-569e-4d81-aa91-4f91841cdfa9" providerId="ADAL" clId="{1B814C6C-5514-4305-9BF0-925F232242DA}" dt="2023-05-04T07:08:44.648" v="25" actId="14100"/>
        <pc:sldMkLst>
          <pc:docMk/>
          <pc:sldMk cId="3955913320" sldId="604"/>
        </pc:sldMkLst>
        <pc:picChg chg="add mod modCrop">
          <ac:chgData name="Kelly Stokes" userId="3e5c5154-569e-4d81-aa91-4f91841cdfa9" providerId="ADAL" clId="{1B814C6C-5514-4305-9BF0-925F232242DA}" dt="2023-05-04T07:08:44.648" v="25" actId="14100"/>
          <ac:picMkLst>
            <pc:docMk/>
            <pc:sldMk cId="3955913320" sldId="604"/>
            <ac:picMk id="3" creationId="{A0D20242-EA34-F9A3-77DC-21814AA3C991}"/>
          </ac:picMkLst>
        </pc:picChg>
        <pc:picChg chg="del">
          <ac:chgData name="Kelly Stokes" userId="3e5c5154-569e-4d81-aa91-4f91841cdfa9" providerId="ADAL" clId="{1B814C6C-5514-4305-9BF0-925F232242DA}" dt="2023-05-04T07:08:31.400" v="20" actId="478"/>
          <ac:picMkLst>
            <pc:docMk/>
            <pc:sldMk cId="3955913320" sldId="604"/>
            <ac:picMk id="5" creationId="{D2537841-2224-F46F-F0E4-3B04041A22D1}"/>
          </ac:picMkLst>
        </pc:picChg>
      </pc:sldChg>
      <pc:sldChg chg="addSp delSp modSp mod">
        <pc:chgData name="Kelly Stokes" userId="3e5c5154-569e-4d81-aa91-4f91841cdfa9" providerId="ADAL" clId="{1B814C6C-5514-4305-9BF0-925F232242DA}" dt="2023-05-04T07:09:04.438" v="37"/>
        <pc:sldMkLst>
          <pc:docMk/>
          <pc:sldMk cId="200179842" sldId="628"/>
        </pc:sldMkLst>
        <pc:picChg chg="add mod">
          <ac:chgData name="Kelly Stokes" userId="3e5c5154-569e-4d81-aa91-4f91841cdfa9" providerId="ADAL" clId="{1B814C6C-5514-4305-9BF0-925F232242DA}" dt="2023-05-04T07:09:04.438" v="37"/>
          <ac:picMkLst>
            <pc:docMk/>
            <pc:sldMk cId="200179842" sldId="628"/>
            <ac:picMk id="2" creationId="{EFE89B43-2184-95D1-7BF0-23D2C2B80AB5}"/>
          </ac:picMkLst>
        </pc:picChg>
        <pc:picChg chg="del">
          <ac:chgData name="Kelly Stokes" userId="3e5c5154-569e-4d81-aa91-4f91841cdfa9" providerId="ADAL" clId="{1B814C6C-5514-4305-9BF0-925F232242DA}" dt="2023-05-04T07:09:04" v="36" actId="478"/>
          <ac:picMkLst>
            <pc:docMk/>
            <pc:sldMk cId="200179842" sldId="628"/>
            <ac:picMk id="5" creationId="{D2537841-2224-F46F-F0E4-3B04041A22D1}"/>
          </ac:picMkLst>
        </pc:picChg>
      </pc:sldChg>
      <pc:sldChg chg="modSp mod">
        <pc:chgData name="Kelly Stokes" userId="3e5c5154-569e-4d81-aa91-4f91841cdfa9" providerId="ADAL" clId="{1B814C6C-5514-4305-9BF0-925F232242DA}" dt="2023-05-04T07:09:53.207" v="59" actId="20577"/>
        <pc:sldMkLst>
          <pc:docMk/>
          <pc:sldMk cId="1302720053" sldId="699"/>
        </pc:sldMkLst>
        <pc:spChg chg="mod">
          <ac:chgData name="Kelly Stokes" userId="3e5c5154-569e-4d81-aa91-4f91841cdfa9" providerId="ADAL" clId="{1B814C6C-5514-4305-9BF0-925F232242DA}" dt="2023-05-04T07:09:53.207" v="59" actId="20577"/>
          <ac:spMkLst>
            <pc:docMk/>
            <pc:sldMk cId="1302720053" sldId="699"/>
            <ac:spMk id="2" creationId="{02FB8773-AD3E-2543-510F-CEE32E75C793}"/>
          </ac:spMkLst>
        </pc:spChg>
      </pc:sldChg>
      <pc:sldChg chg="addSp delSp modSp mod">
        <pc:chgData name="Kelly Stokes" userId="3e5c5154-569e-4d81-aa91-4f91841cdfa9" providerId="ADAL" clId="{1B814C6C-5514-4305-9BF0-925F232242DA}" dt="2023-05-04T07:09:31.231" v="49"/>
        <pc:sldMkLst>
          <pc:docMk/>
          <pc:sldMk cId="88053351" sldId="700"/>
        </pc:sldMkLst>
        <pc:picChg chg="add mod">
          <ac:chgData name="Kelly Stokes" userId="3e5c5154-569e-4d81-aa91-4f91841cdfa9" providerId="ADAL" clId="{1B814C6C-5514-4305-9BF0-925F232242DA}" dt="2023-05-04T07:09:31.231" v="49"/>
          <ac:picMkLst>
            <pc:docMk/>
            <pc:sldMk cId="88053351" sldId="700"/>
            <ac:picMk id="2" creationId="{D4CC12E3-7825-C08C-1B7A-189FE7D7FC47}"/>
          </ac:picMkLst>
        </pc:picChg>
        <pc:picChg chg="del">
          <ac:chgData name="Kelly Stokes" userId="3e5c5154-569e-4d81-aa91-4f91841cdfa9" providerId="ADAL" clId="{1B814C6C-5514-4305-9BF0-925F232242DA}" dt="2023-05-04T07:09:30.746" v="48" actId="478"/>
          <ac:picMkLst>
            <pc:docMk/>
            <pc:sldMk cId="88053351" sldId="700"/>
            <ac:picMk id="5" creationId="{D2537841-2224-F46F-F0E4-3B04041A22D1}"/>
          </ac:picMkLst>
        </pc:picChg>
      </pc:sldChg>
      <pc:sldChg chg="addSp delSp modSp mod">
        <pc:chgData name="Kelly Stokes" userId="3e5c5154-569e-4d81-aa91-4f91841cdfa9" providerId="ADAL" clId="{1B814C6C-5514-4305-9BF0-925F232242DA}" dt="2023-05-04T07:09:56.470" v="61"/>
        <pc:sldMkLst>
          <pc:docMk/>
          <pc:sldMk cId="3369511570" sldId="771"/>
        </pc:sldMkLst>
        <pc:picChg chg="add mod">
          <ac:chgData name="Kelly Stokes" userId="3e5c5154-569e-4d81-aa91-4f91841cdfa9" providerId="ADAL" clId="{1B814C6C-5514-4305-9BF0-925F232242DA}" dt="2023-05-04T07:09:56.470" v="61"/>
          <ac:picMkLst>
            <pc:docMk/>
            <pc:sldMk cId="3369511570" sldId="771"/>
            <ac:picMk id="2" creationId="{30343BB2-C896-FDD5-3E2C-174665DEB496}"/>
          </ac:picMkLst>
        </pc:picChg>
        <pc:picChg chg="del">
          <ac:chgData name="Kelly Stokes" userId="3e5c5154-569e-4d81-aa91-4f91841cdfa9" providerId="ADAL" clId="{1B814C6C-5514-4305-9BF0-925F232242DA}" dt="2023-05-04T07:09:56.110" v="60" actId="478"/>
          <ac:picMkLst>
            <pc:docMk/>
            <pc:sldMk cId="3369511570" sldId="771"/>
            <ac:picMk id="5" creationId="{D2537841-2224-F46F-F0E4-3B04041A22D1}"/>
          </ac:picMkLst>
        </pc:picChg>
      </pc:sldChg>
      <pc:sldChg chg="addSp delSp modSp mod">
        <pc:chgData name="Kelly Stokes" userId="3e5c5154-569e-4d81-aa91-4f91841cdfa9" providerId="ADAL" clId="{1B814C6C-5514-4305-9BF0-925F232242DA}" dt="2023-05-04T07:10:12.456" v="73"/>
        <pc:sldMkLst>
          <pc:docMk/>
          <pc:sldMk cId="3612933789" sldId="893"/>
        </pc:sldMkLst>
        <pc:picChg chg="add mod">
          <ac:chgData name="Kelly Stokes" userId="3e5c5154-569e-4d81-aa91-4f91841cdfa9" providerId="ADAL" clId="{1B814C6C-5514-4305-9BF0-925F232242DA}" dt="2023-05-04T07:10:12.456" v="73"/>
          <ac:picMkLst>
            <pc:docMk/>
            <pc:sldMk cId="3612933789" sldId="893"/>
            <ac:picMk id="2" creationId="{A5BF358C-E91E-21A7-05F3-D2130F3651A2}"/>
          </ac:picMkLst>
        </pc:picChg>
        <pc:picChg chg="del">
          <ac:chgData name="Kelly Stokes" userId="3e5c5154-569e-4d81-aa91-4f91841cdfa9" providerId="ADAL" clId="{1B814C6C-5514-4305-9BF0-925F232242DA}" dt="2023-05-04T07:10:11.993" v="72" actId="478"/>
          <ac:picMkLst>
            <pc:docMk/>
            <pc:sldMk cId="3612933789" sldId="893"/>
            <ac:picMk id="5" creationId="{D2537841-2224-F46F-F0E4-3B04041A22D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550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8971" y="0"/>
            <a:ext cx="2921582" cy="495507"/>
          </a:xfrm>
          <a:prstGeom prst="rect">
            <a:avLst/>
          </a:prstGeom>
        </p:spPr>
        <p:txBody>
          <a:bodyPr vert="horz" lIns="91440" tIns="45720" rIns="91440" bIns="45720" rtlCol="0"/>
          <a:lstStyle>
            <a:lvl1pPr algn="r">
              <a:defRPr sz="1200"/>
            </a:lvl1pPr>
          </a:lstStyle>
          <a:p>
            <a:fld id="{3B792B4E-2C40-46AA-98A1-08FF812BB3CA}" type="datetimeFigureOut">
              <a:rPr lang="en-GB" smtClean="0"/>
              <a:t>04/05/2023</a:t>
            </a:fld>
            <a:endParaRPr lang="en-GB"/>
          </a:p>
        </p:txBody>
      </p:sp>
      <p:sp>
        <p:nvSpPr>
          <p:cNvPr id="4" name="Slide Image Placeholder 3"/>
          <p:cNvSpPr>
            <a:spLocks noGrp="1" noRot="1" noChangeAspect="1"/>
          </p:cNvSpPr>
          <p:nvPr>
            <p:ph type="sldImg" idx="2"/>
          </p:nvPr>
        </p:nvSpPr>
        <p:spPr>
          <a:xfrm>
            <a:off x="409575" y="1235075"/>
            <a:ext cx="5922963" cy="33321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4212" y="4752747"/>
            <a:ext cx="5393690" cy="388861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80333"/>
            <a:ext cx="2921582" cy="49550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8971" y="9380333"/>
            <a:ext cx="2921582" cy="495506"/>
          </a:xfrm>
          <a:prstGeom prst="rect">
            <a:avLst/>
          </a:prstGeom>
        </p:spPr>
        <p:txBody>
          <a:bodyPr vert="horz" lIns="91440" tIns="45720" rIns="91440" bIns="45720" rtlCol="0" anchor="b"/>
          <a:lstStyle>
            <a:lvl1pPr algn="r">
              <a:defRPr sz="1200"/>
            </a:lvl1pPr>
          </a:lstStyle>
          <a:p>
            <a:fld id="{A370640F-E73A-4148-92BA-D1C70A966614}" type="slidenum">
              <a:rPr lang="en-GB" smtClean="0"/>
              <a:t>‹#›</a:t>
            </a:fld>
            <a:endParaRPr lang="en-GB"/>
          </a:p>
        </p:txBody>
      </p:sp>
    </p:spTree>
    <p:extLst>
      <p:ext uri="{BB962C8B-B14F-4D97-AF65-F5344CB8AC3E}">
        <p14:creationId xmlns:p14="http://schemas.microsoft.com/office/powerpoint/2010/main" val="1430342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21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21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21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22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22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2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22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22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22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22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22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22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22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23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2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slides are the same as Y2 Summer 2 as this is a revisit and review half term </a:t>
            </a:r>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a:t>
            </a:fld>
            <a:endParaRPr lang="en-GB" dirty="0"/>
          </a:p>
        </p:txBody>
      </p:sp>
    </p:spTree>
    <p:extLst>
      <p:ext uri="{BB962C8B-B14F-4D97-AF65-F5344CB8AC3E}">
        <p14:creationId xmlns:p14="http://schemas.microsoft.com/office/powerpoint/2010/main" val="3489449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Revisit and review the words from Y2 and challenge words  – I say, we say, you say</a:t>
            </a:r>
          </a:p>
          <a:p>
            <a:r>
              <a:rPr lang="en-GB" dirty="0"/>
              <a:t>Ask children to write words only in their spelling book</a:t>
            </a:r>
          </a:p>
          <a:p>
            <a:endParaRPr lang="en-GB" dirty="0"/>
          </a:p>
          <a:p>
            <a:r>
              <a:rPr lang="en-GB" dirty="0"/>
              <a:t>Introduce the new spelling rule</a:t>
            </a:r>
          </a:p>
          <a:p>
            <a:endParaRPr lang="en-GB" dirty="0"/>
          </a:p>
          <a:p>
            <a:r>
              <a:rPr lang="en-GB" dirty="0"/>
              <a:t>Children to write the new spelling rule words and challenge words into books when the sentences are shown with the spelling word missing.</a:t>
            </a:r>
          </a:p>
          <a:p>
            <a:endParaRPr lang="en-GB" dirty="0"/>
          </a:p>
          <a:p>
            <a:r>
              <a:rPr lang="en-GB" dirty="0"/>
              <a:t>Read the extract with the class as choral reading.  Practise model of prosody etc.</a:t>
            </a:r>
          </a:p>
          <a:p>
            <a:endParaRPr lang="en-GB" dirty="0"/>
          </a:p>
          <a:p>
            <a:r>
              <a:rPr lang="en-GB" dirty="0"/>
              <a:t>Ask children to find the spelling words from the session in the text.</a:t>
            </a:r>
          </a:p>
          <a:p>
            <a:endParaRPr lang="en-GB" dirty="0"/>
          </a:p>
          <a:p>
            <a:r>
              <a:rPr lang="en-GB" dirty="0"/>
              <a:t>Then read allowed the chosen sentence for children to write fully in their books.</a:t>
            </a:r>
          </a:p>
          <a:p>
            <a:endParaRPr lang="en-GB" dirty="0"/>
          </a:p>
          <a:p>
            <a:r>
              <a:rPr lang="en-GB" dirty="0"/>
              <a:t>Show the extract and ask children to then edit their work to check they were correct in their dictation.</a:t>
            </a:r>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44</a:t>
            </a:fld>
            <a:endParaRPr lang="en-GB"/>
          </a:p>
        </p:txBody>
      </p:sp>
    </p:spTree>
    <p:extLst>
      <p:ext uri="{BB962C8B-B14F-4D97-AF65-F5344CB8AC3E}">
        <p14:creationId xmlns:p14="http://schemas.microsoft.com/office/powerpoint/2010/main" val="42555709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47</a:t>
            </a:fld>
            <a:endParaRPr lang="en-GB"/>
          </a:p>
        </p:txBody>
      </p:sp>
    </p:spTree>
    <p:extLst>
      <p:ext uri="{BB962C8B-B14F-4D97-AF65-F5344CB8AC3E}">
        <p14:creationId xmlns:p14="http://schemas.microsoft.com/office/powerpoint/2010/main" val="3071749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70640F-E73A-4148-92BA-D1C70A96661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502085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70640F-E73A-4148-92BA-D1C70A96661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81964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70640F-E73A-4148-92BA-D1C70A96661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92415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70640F-E73A-4148-92BA-D1C70A96661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81583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solidFill>
                  <a:srgbClr val="000000"/>
                </a:solidFill>
                <a:effectLst/>
                <a:latin typeface="Twinkl Cursive Looped" panose="02000000000000000000" pitchFamily="2" charset="0"/>
                <a:ea typeface="Times New Roman" panose="02020603050405020304" pitchFamily="18" charset="0"/>
              </a:rPr>
              <a:t>They learn that scientists are sure that the massive ice sheets are melting because of global warming. </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89</a:t>
            </a:fld>
            <a:endParaRPr lang="en-GB"/>
          </a:p>
        </p:txBody>
      </p:sp>
    </p:spTree>
    <p:extLst>
      <p:ext uri="{BB962C8B-B14F-4D97-AF65-F5344CB8AC3E}">
        <p14:creationId xmlns:p14="http://schemas.microsoft.com/office/powerpoint/2010/main" val="18096491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Revisit and review the words from Y2 with the prefix un and challenge words  – I say, we say, you say</a:t>
            </a:r>
          </a:p>
          <a:p>
            <a:r>
              <a:rPr lang="en-GB" dirty="0"/>
              <a:t>Ask children to write words only in their spelling book</a:t>
            </a:r>
          </a:p>
          <a:p>
            <a:endParaRPr lang="en-GB" dirty="0"/>
          </a:p>
          <a:p>
            <a:r>
              <a:rPr lang="en-GB" dirty="0"/>
              <a:t>Introduce the new spelling rule of mis prefix </a:t>
            </a:r>
          </a:p>
          <a:p>
            <a:endParaRPr lang="en-GB" dirty="0"/>
          </a:p>
          <a:p>
            <a:r>
              <a:rPr lang="en-GB" dirty="0"/>
              <a:t>Children to write the new spelling rule words and challenge words into books when the sentences are shown with the spelling word missing.</a:t>
            </a:r>
          </a:p>
          <a:p>
            <a:endParaRPr lang="en-GB" dirty="0"/>
          </a:p>
          <a:p>
            <a:r>
              <a:rPr lang="en-GB" dirty="0"/>
              <a:t>Read the extract with the class as choral reading.  Practise model of prosody etc.</a:t>
            </a:r>
          </a:p>
          <a:p>
            <a:endParaRPr lang="en-GB" dirty="0"/>
          </a:p>
          <a:p>
            <a:r>
              <a:rPr lang="en-GB" dirty="0"/>
              <a:t>Ask children to find the spelling words from the session in the text.</a:t>
            </a:r>
          </a:p>
          <a:p>
            <a:endParaRPr lang="en-GB" dirty="0"/>
          </a:p>
          <a:p>
            <a:r>
              <a:rPr lang="en-GB" dirty="0"/>
              <a:t>Then read allowed the chosen sentence for children to write fully in their books.</a:t>
            </a:r>
          </a:p>
          <a:p>
            <a:endParaRPr lang="en-GB" dirty="0"/>
          </a:p>
          <a:p>
            <a:r>
              <a:rPr lang="en-GB" dirty="0"/>
              <a:t>Show the extract and ask children to then edit their work to check they were correct in their dictation.</a:t>
            </a:r>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91</a:t>
            </a:fld>
            <a:endParaRPr lang="en-GB"/>
          </a:p>
        </p:txBody>
      </p:sp>
    </p:spTree>
    <p:extLst>
      <p:ext uri="{BB962C8B-B14F-4D97-AF65-F5344CB8AC3E}">
        <p14:creationId xmlns:p14="http://schemas.microsoft.com/office/powerpoint/2010/main" val="19814450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94</a:t>
            </a:fld>
            <a:endParaRPr lang="en-GB"/>
          </a:p>
        </p:txBody>
      </p:sp>
    </p:spTree>
    <p:extLst>
      <p:ext uri="{BB962C8B-B14F-4D97-AF65-F5344CB8AC3E}">
        <p14:creationId xmlns:p14="http://schemas.microsoft.com/office/powerpoint/2010/main" val="41202407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95</a:t>
            </a:fld>
            <a:endParaRPr lang="en-GB"/>
          </a:p>
        </p:txBody>
      </p:sp>
    </p:spTree>
    <p:extLst>
      <p:ext uri="{BB962C8B-B14F-4D97-AF65-F5344CB8AC3E}">
        <p14:creationId xmlns:p14="http://schemas.microsoft.com/office/powerpoint/2010/main" val="20265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Revisit and review the words from Y2 with the </a:t>
            </a:r>
            <a:r>
              <a:rPr lang="en-GB" dirty="0" err="1"/>
              <a:t>el</a:t>
            </a:r>
            <a:r>
              <a:rPr lang="en-GB" dirty="0"/>
              <a:t> and le suffix and challenge words  – I say, we say, you say</a:t>
            </a:r>
          </a:p>
          <a:p>
            <a:r>
              <a:rPr lang="en-GB" dirty="0"/>
              <a:t>Ask children to write words only in their spelling book</a:t>
            </a:r>
          </a:p>
          <a:p>
            <a:endParaRPr lang="en-GB" dirty="0"/>
          </a:p>
          <a:p>
            <a:r>
              <a:rPr lang="en-GB" dirty="0"/>
              <a:t>Introduce the new spelling rule of suffix </a:t>
            </a:r>
            <a:r>
              <a:rPr lang="en-GB" dirty="0" err="1"/>
              <a:t>ies</a:t>
            </a:r>
            <a:r>
              <a:rPr lang="en-GB" dirty="0"/>
              <a:t> / ed / es / </a:t>
            </a:r>
            <a:r>
              <a:rPr lang="en-GB" dirty="0" err="1"/>
              <a:t>ing</a:t>
            </a:r>
            <a:r>
              <a:rPr lang="en-GB" dirty="0"/>
              <a:t> / er / </a:t>
            </a:r>
            <a:r>
              <a:rPr lang="en-GB" dirty="0" err="1"/>
              <a:t>est</a:t>
            </a:r>
            <a:endParaRPr lang="en-GB" dirty="0"/>
          </a:p>
          <a:p>
            <a:endParaRPr lang="en-GB" dirty="0"/>
          </a:p>
          <a:p>
            <a:r>
              <a:rPr lang="en-GB" dirty="0"/>
              <a:t>Children to write the new spelling rule words and challenge words into books when the sentences are shown with the spelling word missing.</a:t>
            </a:r>
          </a:p>
          <a:p>
            <a:endParaRPr lang="en-GB" dirty="0"/>
          </a:p>
          <a:p>
            <a:r>
              <a:rPr lang="en-GB" dirty="0"/>
              <a:t>Read the extract with the class as choral reading.  Practise model of prosody etc.</a:t>
            </a:r>
          </a:p>
          <a:p>
            <a:endParaRPr lang="en-GB" dirty="0"/>
          </a:p>
          <a:p>
            <a:r>
              <a:rPr lang="en-GB" dirty="0"/>
              <a:t>Ask children to find the spelling words from the session in the text.</a:t>
            </a:r>
          </a:p>
          <a:p>
            <a:endParaRPr lang="en-GB" dirty="0"/>
          </a:p>
          <a:p>
            <a:r>
              <a:rPr lang="en-GB" dirty="0"/>
              <a:t>Then read allowed the chosen sentence for children to write fully in their books.</a:t>
            </a:r>
          </a:p>
          <a:p>
            <a:endParaRPr lang="en-GB" dirty="0"/>
          </a:p>
          <a:p>
            <a:r>
              <a:rPr lang="en-GB" dirty="0"/>
              <a:t>Show the extract and ask children to then edit their work to check they were correct in their dictation.</a:t>
            </a:r>
          </a:p>
          <a:p>
            <a:endParaRPr lang="en-GB" dirty="0"/>
          </a:p>
          <a:p>
            <a:r>
              <a:rPr lang="en-GB" dirty="0"/>
              <a:t> </a:t>
            </a:r>
          </a:p>
          <a:p>
            <a:endParaRPr lang="en-GB" dirty="0"/>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a:t>
            </a:fld>
            <a:endParaRPr lang="en-GB"/>
          </a:p>
        </p:txBody>
      </p:sp>
    </p:spTree>
    <p:extLst>
      <p:ext uri="{BB962C8B-B14F-4D97-AF65-F5344CB8AC3E}">
        <p14:creationId xmlns:p14="http://schemas.microsoft.com/office/powerpoint/2010/main" val="214471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97</a:t>
            </a:fld>
            <a:endParaRPr lang="en-GB"/>
          </a:p>
        </p:txBody>
      </p:sp>
    </p:spTree>
    <p:extLst>
      <p:ext uri="{BB962C8B-B14F-4D97-AF65-F5344CB8AC3E}">
        <p14:creationId xmlns:p14="http://schemas.microsoft.com/office/powerpoint/2010/main" val="8505725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98</a:t>
            </a:fld>
            <a:endParaRPr lang="en-GB"/>
          </a:p>
        </p:txBody>
      </p:sp>
    </p:spTree>
    <p:extLst>
      <p:ext uri="{BB962C8B-B14F-4D97-AF65-F5344CB8AC3E}">
        <p14:creationId xmlns:p14="http://schemas.microsoft.com/office/powerpoint/2010/main" val="12424033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99</a:t>
            </a:fld>
            <a:endParaRPr lang="en-GB"/>
          </a:p>
        </p:txBody>
      </p:sp>
    </p:spTree>
    <p:extLst>
      <p:ext uri="{BB962C8B-B14F-4D97-AF65-F5344CB8AC3E}">
        <p14:creationId xmlns:p14="http://schemas.microsoft.com/office/powerpoint/2010/main" val="8197813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solidFill>
                  <a:srgbClr val="000000"/>
                </a:solidFill>
                <a:effectLst/>
                <a:latin typeface="Twinkl Cursive Looped" panose="02000000000000000000" pitchFamily="2" charset="0"/>
                <a:ea typeface="Times New Roman" panose="02020603050405020304" pitchFamily="18" charset="0"/>
              </a:rPr>
              <a:t>World Leaders have cried out to people to recognise climate change and how people can be happiest if they begin to help the planet. </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133</a:t>
            </a:fld>
            <a:endParaRPr lang="en-GB"/>
          </a:p>
        </p:txBody>
      </p:sp>
    </p:spTree>
    <p:extLst>
      <p:ext uri="{BB962C8B-B14F-4D97-AF65-F5344CB8AC3E}">
        <p14:creationId xmlns:p14="http://schemas.microsoft.com/office/powerpoint/2010/main" val="31104051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Revisit and review the words from Y2 with the prefix un and challenge words  – I say, we say, you say</a:t>
            </a:r>
          </a:p>
          <a:p>
            <a:r>
              <a:rPr lang="en-GB" dirty="0"/>
              <a:t>Ask children to write words only in their spelling book</a:t>
            </a:r>
          </a:p>
          <a:p>
            <a:endParaRPr lang="en-GB" dirty="0"/>
          </a:p>
          <a:p>
            <a:r>
              <a:rPr lang="en-GB" dirty="0"/>
              <a:t>Introduce the new spelling rule of mis prefix </a:t>
            </a:r>
          </a:p>
          <a:p>
            <a:endParaRPr lang="en-GB" dirty="0"/>
          </a:p>
          <a:p>
            <a:r>
              <a:rPr lang="en-GB" dirty="0"/>
              <a:t>Children to write the new spelling rule words and challenge words into books when the sentences are shown with the spelling word missing.</a:t>
            </a:r>
          </a:p>
          <a:p>
            <a:endParaRPr lang="en-GB" dirty="0"/>
          </a:p>
          <a:p>
            <a:r>
              <a:rPr lang="en-GB" dirty="0"/>
              <a:t>Read the extract with the class as choral reading.  Practise model of prosody etc.</a:t>
            </a:r>
          </a:p>
          <a:p>
            <a:endParaRPr lang="en-GB" dirty="0"/>
          </a:p>
          <a:p>
            <a:r>
              <a:rPr lang="en-GB" dirty="0"/>
              <a:t>Ask children to find the spelling words from the session in the text.</a:t>
            </a:r>
          </a:p>
          <a:p>
            <a:endParaRPr lang="en-GB" dirty="0"/>
          </a:p>
          <a:p>
            <a:r>
              <a:rPr lang="en-GB" dirty="0"/>
              <a:t>Then read allowed the chosen sentence for children to write fully in their books.</a:t>
            </a:r>
          </a:p>
          <a:p>
            <a:endParaRPr lang="en-GB" dirty="0"/>
          </a:p>
          <a:p>
            <a:r>
              <a:rPr lang="en-GB" dirty="0"/>
              <a:t>Show the extract and ask children to then edit their work to check they were correct in their dictation.</a:t>
            </a:r>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135</a:t>
            </a:fld>
            <a:endParaRPr lang="en-GB"/>
          </a:p>
        </p:txBody>
      </p:sp>
    </p:spTree>
    <p:extLst>
      <p:ext uri="{BB962C8B-B14F-4D97-AF65-F5344CB8AC3E}">
        <p14:creationId xmlns:p14="http://schemas.microsoft.com/office/powerpoint/2010/main" val="25033400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138</a:t>
            </a:fld>
            <a:endParaRPr lang="en-GB"/>
          </a:p>
        </p:txBody>
      </p:sp>
    </p:spTree>
    <p:extLst>
      <p:ext uri="{BB962C8B-B14F-4D97-AF65-F5344CB8AC3E}">
        <p14:creationId xmlns:p14="http://schemas.microsoft.com/office/powerpoint/2010/main" val="8358279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139</a:t>
            </a:fld>
            <a:endParaRPr lang="en-GB"/>
          </a:p>
        </p:txBody>
      </p:sp>
    </p:spTree>
    <p:extLst>
      <p:ext uri="{BB962C8B-B14F-4D97-AF65-F5344CB8AC3E}">
        <p14:creationId xmlns:p14="http://schemas.microsoft.com/office/powerpoint/2010/main" val="9529822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141</a:t>
            </a:fld>
            <a:endParaRPr lang="en-GB"/>
          </a:p>
        </p:txBody>
      </p:sp>
    </p:spTree>
    <p:extLst>
      <p:ext uri="{BB962C8B-B14F-4D97-AF65-F5344CB8AC3E}">
        <p14:creationId xmlns:p14="http://schemas.microsoft.com/office/powerpoint/2010/main" val="6078915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142</a:t>
            </a:fld>
            <a:endParaRPr lang="en-GB"/>
          </a:p>
        </p:txBody>
      </p:sp>
    </p:spTree>
    <p:extLst>
      <p:ext uri="{BB962C8B-B14F-4D97-AF65-F5344CB8AC3E}">
        <p14:creationId xmlns:p14="http://schemas.microsoft.com/office/powerpoint/2010/main" val="19501399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143</a:t>
            </a:fld>
            <a:endParaRPr lang="en-GB"/>
          </a:p>
        </p:txBody>
      </p:sp>
    </p:spTree>
    <p:extLst>
      <p:ext uri="{BB962C8B-B14F-4D97-AF65-F5344CB8AC3E}">
        <p14:creationId xmlns:p14="http://schemas.microsoft.com/office/powerpoint/2010/main" val="1977305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Rules – taken from NC</a:t>
            </a:r>
          </a:p>
        </p:txBody>
      </p:sp>
      <p:sp>
        <p:nvSpPr>
          <p:cNvPr id="4" name="Slide Number Placeholder 3"/>
          <p:cNvSpPr>
            <a:spLocks noGrp="1"/>
          </p:cNvSpPr>
          <p:nvPr>
            <p:ph type="sldNum" sz="quarter" idx="5"/>
          </p:nvPr>
        </p:nvSpPr>
        <p:spPr/>
        <p:txBody>
          <a:bodyPr/>
          <a:lstStyle/>
          <a:p>
            <a:fld id="{A370640F-E73A-4148-92BA-D1C70A966614}" type="slidenum">
              <a:rPr lang="en-GB" smtClean="0"/>
              <a:t>3</a:t>
            </a:fld>
            <a:endParaRPr lang="en-GB"/>
          </a:p>
        </p:txBody>
      </p:sp>
    </p:spTree>
    <p:extLst>
      <p:ext uri="{BB962C8B-B14F-4D97-AF65-F5344CB8AC3E}">
        <p14:creationId xmlns:p14="http://schemas.microsoft.com/office/powerpoint/2010/main" val="6146757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solidFill>
                  <a:srgbClr val="000000"/>
                </a:solidFill>
                <a:effectLst/>
                <a:latin typeface="Twinkl Cursive Looped" panose="02000000000000000000" pitchFamily="2" charset="0"/>
                <a:ea typeface="Times New Roman" panose="02020603050405020304" pitchFamily="18" charset="0"/>
              </a:rPr>
              <a:t>Babies deserve to grow up in a healthy world. </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177</a:t>
            </a:fld>
            <a:endParaRPr lang="en-GB"/>
          </a:p>
        </p:txBody>
      </p:sp>
    </p:spTree>
    <p:extLst>
      <p:ext uri="{BB962C8B-B14F-4D97-AF65-F5344CB8AC3E}">
        <p14:creationId xmlns:p14="http://schemas.microsoft.com/office/powerpoint/2010/main" val="36442333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Click through the slides for all the R+R words for the week (both the focus and the challenge words)</a:t>
            </a:r>
          </a:p>
          <a:p>
            <a:r>
              <a:rPr lang="en-GB" dirty="0"/>
              <a:t>Click through the slides for all the new learning this week </a:t>
            </a:r>
          </a:p>
        </p:txBody>
      </p:sp>
      <p:sp>
        <p:nvSpPr>
          <p:cNvPr id="4" name="Slide Number Placeholder 3"/>
          <p:cNvSpPr>
            <a:spLocks noGrp="1"/>
          </p:cNvSpPr>
          <p:nvPr>
            <p:ph type="sldNum" sz="quarter" idx="5"/>
          </p:nvPr>
        </p:nvSpPr>
        <p:spPr/>
        <p:txBody>
          <a:bodyPr/>
          <a:lstStyle/>
          <a:p>
            <a:fld id="{A370640F-E73A-4148-92BA-D1C70A966614}" type="slidenum">
              <a:rPr lang="en-GB" smtClean="0"/>
              <a:t>179</a:t>
            </a:fld>
            <a:endParaRPr lang="en-GB"/>
          </a:p>
        </p:txBody>
      </p:sp>
    </p:spTree>
    <p:extLst>
      <p:ext uri="{BB962C8B-B14F-4D97-AF65-F5344CB8AC3E}">
        <p14:creationId xmlns:p14="http://schemas.microsoft.com/office/powerpoint/2010/main" val="42218409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182</a:t>
            </a:fld>
            <a:endParaRPr lang="en-GB"/>
          </a:p>
        </p:txBody>
      </p:sp>
    </p:spTree>
    <p:extLst>
      <p:ext uri="{BB962C8B-B14F-4D97-AF65-F5344CB8AC3E}">
        <p14:creationId xmlns:p14="http://schemas.microsoft.com/office/powerpoint/2010/main" val="40237911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183</a:t>
            </a:fld>
            <a:endParaRPr lang="en-GB"/>
          </a:p>
        </p:txBody>
      </p:sp>
    </p:spTree>
    <p:extLst>
      <p:ext uri="{BB962C8B-B14F-4D97-AF65-F5344CB8AC3E}">
        <p14:creationId xmlns:p14="http://schemas.microsoft.com/office/powerpoint/2010/main" val="151161402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Say these words for the quiz</a:t>
            </a:r>
          </a:p>
          <a:p>
            <a:r>
              <a:rPr lang="en-GB" dirty="0"/>
              <a:t>Table bagel because children most sure flies cried saddest hiker</a:t>
            </a:r>
          </a:p>
        </p:txBody>
      </p:sp>
      <p:sp>
        <p:nvSpPr>
          <p:cNvPr id="4" name="Slide Number Placeholder 3"/>
          <p:cNvSpPr>
            <a:spLocks noGrp="1"/>
          </p:cNvSpPr>
          <p:nvPr>
            <p:ph type="sldNum" sz="quarter" idx="5"/>
          </p:nvPr>
        </p:nvSpPr>
        <p:spPr/>
        <p:txBody>
          <a:bodyPr/>
          <a:lstStyle/>
          <a:p>
            <a:fld id="{A370640F-E73A-4148-92BA-D1C70A966614}" type="slidenum">
              <a:rPr lang="en-GB" smtClean="0"/>
              <a:t>217</a:t>
            </a:fld>
            <a:endParaRPr lang="en-GB"/>
          </a:p>
        </p:txBody>
      </p:sp>
    </p:spTree>
    <p:extLst>
      <p:ext uri="{BB962C8B-B14F-4D97-AF65-F5344CB8AC3E}">
        <p14:creationId xmlns:p14="http://schemas.microsoft.com/office/powerpoint/2010/main" val="37405623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Say these words for the quiz</a:t>
            </a:r>
          </a:p>
          <a:p>
            <a:r>
              <a:rPr lang="en-GB" dirty="0"/>
              <a:t>unhappy undress unable actual learn mishap mistreat misprint mislead mistrust </a:t>
            </a:r>
          </a:p>
        </p:txBody>
      </p:sp>
      <p:sp>
        <p:nvSpPr>
          <p:cNvPr id="4" name="Slide Number Placeholder 3"/>
          <p:cNvSpPr>
            <a:spLocks noGrp="1"/>
          </p:cNvSpPr>
          <p:nvPr>
            <p:ph type="sldNum" sz="quarter" idx="5"/>
          </p:nvPr>
        </p:nvSpPr>
        <p:spPr/>
        <p:txBody>
          <a:bodyPr/>
          <a:lstStyle/>
          <a:p>
            <a:fld id="{A370640F-E73A-4148-92BA-D1C70A966614}" type="slidenum">
              <a:rPr lang="en-GB" smtClean="0"/>
              <a:t>218</a:t>
            </a:fld>
            <a:endParaRPr lang="en-GB"/>
          </a:p>
        </p:txBody>
      </p:sp>
    </p:spTree>
    <p:extLst>
      <p:ext uri="{BB962C8B-B14F-4D97-AF65-F5344CB8AC3E}">
        <p14:creationId xmlns:p14="http://schemas.microsoft.com/office/powerpoint/2010/main" val="169896877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219</a:t>
            </a:fld>
            <a:endParaRPr lang="en-GB"/>
          </a:p>
        </p:txBody>
      </p:sp>
    </p:spTree>
    <p:extLst>
      <p:ext uri="{BB962C8B-B14F-4D97-AF65-F5344CB8AC3E}">
        <p14:creationId xmlns:p14="http://schemas.microsoft.com/office/powerpoint/2010/main" val="24935113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for these words to be classed </a:t>
            </a:r>
          </a:p>
        </p:txBody>
      </p:sp>
      <p:sp>
        <p:nvSpPr>
          <p:cNvPr id="4" name="Slide Number Placeholder 3"/>
          <p:cNvSpPr>
            <a:spLocks noGrp="1"/>
          </p:cNvSpPr>
          <p:nvPr>
            <p:ph type="sldNum" sz="quarter" idx="5"/>
          </p:nvPr>
        </p:nvSpPr>
        <p:spPr/>
        <p:txBody>
          <a:bodyPr/>
          <a:lstStyle/>
          <a:p>
            <a:fld id="{A370640F-E73A-4148-92BA-D1C70A966614}" type="slidenum">
              <a:rPr lang="en-GB" smtClean="0"/>
              <a:t>220</a:t>
            </a:fld>
            <a:endParaRPr lang="en-GB"/>
          </a:p>
        </p:txBody>
      </p:sp>
    </p:spTree>
    <p:extLst>
      <p:ext uri="{BB962C8B-B14F-4D97-AF65-F5344CB8AC3E}">
        <p14:creationId xmlns:p14="http://schemas.microsoft.com/office/powerpoint/2010/main" val="114963925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for these words to be classed </a:t>
            </a:r>
          </a:p>
        </p:txBody>
      </p:sp>
      <p:sp>
        <p:nvSpPr>
          <p:cNvPr id="4" name="Slide Number Placeholder 3"/>
          <p:cNvSpPr>
            <a:spLocks noGrp="1"/>
          </p:cNvSpPr>
          <p:nvPr>
            <p:ph type="sldNum" sz="quarter" idx="5"/>
          </p:nvPr>
        </p:nvSpPr>
        <p:spPr/>
        <p:txBody>
          <a:bodyPr/>
          <a:lstStyle/>
          <a:p>
            <a:fld id="{A370640F-E73A-4148-92BA-D1C70A966614}" type="slidenum">
              <a:rPr lang="en-GB" smtClean="0"/>
              <a:t>221</a:t>
            </a:fld>
            <a:endParaRPr lang="en-GB"/>
          </a:p>
        </p:txBody>
      </p:sp>
    </p:spTree>
    <p:extLst>
      <p:ext uri="{BB962C8B-B14F-4D97-AF65-F5344CB8AC3E}">
        <p14:creationId xmlns:p14="http://schemas.microsoft.com/office/powerpoint/2010/main" val="85910673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for these words to be classed </a:t>
            </a:r>
          </a:p>
        </p:txBody>
      </p:sp>
      <p:sp>
        <p:nvSpPr>
          <p:cNvPr id="4" name="Slide Number Placeholder 3"/>
          <p:cNvSpPr>
            <a:spLocks noGrp="1"/>
          </p:cNvSpPr>
          <p:nvPr>
            <p:ph type="sldNum" sz="quarter" idx="5"/>
          </p:nvPr>
        </p:nvSpPr>
        <p:spPr/>
        <p:txBody>
          <a:bodyPr/>
          <a:lstStyle/>
          <a:p>
            <a:fld id="{A370640F-E73A-4148-92BA-D1C70A966614}" type="slidenum">
              <a:rPr lang="en-GB" smtClean="0"/>
              <a:t>222</a:t>
            </a:fld>
            <a:endParaRPr lang="en-GB"/>
          </a:p>
        </p:txBody>
      </p:sp>
    </p:spTree>
    <p:extLst>
      <p:ext uri="{BB962C8B-B14F-4D97-AF65-F5344CB8AC3E}">
        <p14:creationId xmlns:p14="http://schemas.microsoft.com/office/powerpoint/2010/main" val="2361917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6</a:t>
            </a:fld>
            <a:endParaRPr lang="en-GB"/>
          </a:p>
        </p:txBody>
      </p:sp>
    </p:spTree>
    <p:extLst>
      <p:ext uri="{BB962C8B-B14F-4D97-AF65-F5344CB8AC3E}">
        <p14:creationId xmlns:p14="http://schemas.microsoft.com/office/powerpoint/2010/main" val="357410899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for these words to be classed </a:t>
            </a:r>
          </a:p>
        </p:txBody>
      </p:sp>
      <p:sp>
        <p:nvSpPr>
          <p:cNvPr id="4" name="Slide Number Placeholder 3"/>
          <p:cNvSpPr>
            <a:spLocks noGrp="1"/>
          </p:cNvSpPr>
          <p:nvPr>
            <p:ph type="sldNum" sz="quarter" idx="5"/>
          </p:nvPr>
        </p:nvSpPr>
        <p:spPr/>
        <p:txBody>
          <a:bodyPr/>
          <a:lstStyle/>
          <a:p>
            <a:fld id="{A370640F-E73A-4148-92BA-D1C70A966614}" type="slidenum">
              <a:rPr lang="en-GB" smtClean="0"/>
              <a:t>223</a:t>
            </a:fld>
            <a:endParaRPr lang="en-GB"/>
          </a:p>
        </p:txBody>
      </p:sp>
    </p:spTree>
    <p:extLst>
      <p:ext uri="{BB962C8B-B14F-4D97-AF65-F5344CB8AC3E}">
        <p14:creationId xmlns:p14="http://schemas.microsoft.com/office/powerpoint/2010/main" val="364085475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224</a:t>
            </a:fld>
            <a:endParaRPr lang="en-GB"/>
          </a:p>
        </p:txBody>
      </p:sp>
    </p:spTree>
    <p:extLst>
      <p:ext uri="{BB962C8B-B14F-4D97-AF65-F5344CB8AC3E}">
        <p14:creationId xmlns:p14="http://schemas.microsoft.com/office/powerpoint/2010/main" val="243061481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225</a:t>
            </a:fld>
            <a:endParaRPr lang="en-GB"/>
          </a:p>
        </p:txBody>
      </p:sp>
    </p:spTree>
    <p:extLst>
      <p:ext uri="{BB962C8B-B14F-4D97-AF65-F5344CB8AC3E}">
        <p14:creationId xmlns:p14="http://schemas.microsoft.com/office/powerpoint/2010/main" val="22834328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226</a:t>
            </a:fld>
            <a:endParaRPr lang="en-GB"/>
          </a:p>
        </p:txBody>
      </p:sp>
    </p:spTree>
    <p:extLst>
      <p:ext uri="{BB962C8B-B14F-4D97-AF65-F5344CB8AC3E}">
        <p14:creationId xmlns:p14="http://schemas.microsoft.com/office/powerpoint/2010/main" val="360561241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227</a:t>
            </a:fld>
            <a:endParaRPr lang="en-GB"/>
          </a:p>
        </p:txBody>
      </p:sp>
    </p:spTree>
    <p:extLst>
      <p:ext uri="{BB962C8B-B14F-4D97-AF65-F5344CB8AC3E}">
        <p14:creationId xmlns:p14="http://schemas.microsoft.com/office/powerpoint/2010/main" val="25797703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228</a:t>
            </a:fld>
            <a:endParaRPr lang="en-GB"/>
          </a:p>
        </p:txBody>
      </p:sp>
    </p:spTree>
    <p:extLst>
      <p:ext uri="{BB962C8B-B14F-4D97-AF65-F5344CB8AC3E}">
        <p14:creationId xmlns:p14="http://schemas.microsoft.com/office/powerpoint/2010/main" val="13125856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229</a:t>
            </a:fld>
            <a:endParaRPr lang="en-GB"/>
          </a:p>
        </p:txBody>
      </p:sp>
    </p:spTree>
    <p:extLst>
      <p:ext uri="{BB962C8B-B14F-4D97-AF65-F5344CB8AC3E}">
        <p14:creationId xmlns:p14="http://schemas.microsoft.com/office/powerpoint/2010/main" val="245600730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230</a:t>
            </a:fld>
            <a:endParaRPr lang="en-GB"/>
          </a:p>
        </p:txBody>
      </p:sp>
    </p:spTree>
    <p:extLst>
      <p:ext uri="{BB962C8B-B14F-4D97-AF65-F5344CB8AC3E}">
        <p14:creationId xmlns:p14="http://schemas.microsoft.com/office/powerpoint/2010/main" val="1055988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231</a:t>
            </a:fld>
            <a:endParaRPr lang="en-GB"/>
          </a:p>
        </p:txBody>
      </p:sp>
    </p:spTree>
    <p:extLst>
      <p:ext uri="{BB962C8B-B14F-4D97-AF65-F5344CB8AC3E}">
        <p14:creationId xmlns:p14="http://schemas.microsoft.com/office/powerpoint/2010/main" val="251920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7</a:t>
            </a:fld>
            <a:endParaRPr lang="en-GB"/>
          </a:p>
        </p:txBody>
      </p:sp>
    </p:spTree>
    <p:extLst>
      <p:ext uri="{BB962C8B-B14F-4D97-AF65-F5344CB8AC3E}">
        <p14:creationId xmlns:p14="http://schemas.microsoft.com/office/powerpoint/2010/main" val="760914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9</a:t>
            </a:fld>
            <a:endParaRPr lang="en-GB"/>
          </a:p>
        </p:txBody>
      </p:sp>
    </p:spTree>
    <p:extLst>
      <p:ext uri="{BB962C8B-B14F-4D97-AF65-F5344CB8AC3E}">
        <p14:creationId xmlns:p14="http://schemas.microsoft.com/office/powerpoint/2010/main" val="1298934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10</a:t>
            </a:fld>
            <a:endParaRPr lang="en-GB"/>
          </a:p>
        </p:txBody>
      </p:sp>
    </p:spTree>
    <p:extLst>
      <p:ext uri="{BB962C8B-B14F-4D97-AF65-F5344CB8AC3E}">
        <p14:creationId xmlns:p14="http://schemas.microsoft.com/office/powerpoint/2010/main" val="2337788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11</a:t>
            </a:fld>
            <a:endParaRPr lang="en-GB"/>
          </a:p>
        </p:txBody>
      </p:sp>
    </p:spTree>
    <p:extLst>
      <p:ext uri="{BB962C8B-B14F-4D97-AF65-F5344CB8AC3E}">
        <p14:creationId xmlns:p14="http://schemas.microsoft.com/office/powerpoint/2010/main" val="7252806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solidFill>
                  <a:srgbClr val="000000"/>
                </a:solidFill>
                <a:effectLst/>
                <a:latin typeface="Twinkl Cursive Looped" panose="02000000000000000000" pitchFamily="2" charset="0"/>
                <a:ea typeface="Times New Roman" panose="02020603050405020304" pitchFamily="18" charset="0"/>
              </a:rPr>
              <a:t>Most children learn about the North and South poles. </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42</a:t>
            </a:fld>
            <a:endParaRPr lang="en-GB"/>
          </a:p>
        </p:txBody>
      </p:sp>
    </p:spTree>
    <p:extLst>
      <p:ext uri="{BB962C8B-B14F-4D97-AF65-F5344CB8AC3E}">
        <p14:creationId xmlns:p14="http://schemas.microsoft.com/office/powerpoint/2010/main" val="2944948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7D1D7-06E4-4E98-BF3D-7BD854000A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2F3BD16-BC0A-47B0-9471-64872D205F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EC909D6-D61A-4D89-B4C4-105980D46EB8}"/>
              </a:ext>
            </a:extLst>
          </p:cNvPr>
          <p:cNvSpPr>
            <a:spLocks noGrp="1"/>
          </p:cNvSpPr>
          <p:nvPr>
            <p:ph type="dt" sz="half" idx="10"/>
          </p:nvPr>
        </p:nvSpPr>
        <p:spPr/>
        <p:txBody>
          <a:bodyPr/>
          <a:lstStyle/>
          <a:p>
            <a:fld id="{C924085C-17D4-4940-9BD4-E45CF49F265D}" type="datetimeFigureOut">
              <a:rPr lang="en-GB" smtClean="0"/>
              <a:t>04/05/2023</a:t>
            </a:fld>
            <a:endParaRPr lang="en-GB"/>
          </a:p>
        </p:txBody>
      </p:sp>
      <p:sp>
        <p:nvSpPr>
          <p:cNvPr id="5" name="Footer Placeholder 4">
            <a:extLst>
              <a:ext uri="{FF2B5EF4-FFF2-40B4-BE49-F238E27FC236}">
                <a16:creationId xmlns:a16="http://schemas.microsoft.com/office/drawing/2014/main" id="{00FEC934-77AD-411E-9939-DFB5FF9288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D0067E-6E51-4C8C-ABD8-09D768CFEA22}"/>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3083002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15363-0852-4963-90D0-3A51B4CFC2E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34D8602-8AAF-4BBF-95B2-5207E0C52C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504686-998B-4A4A-B61A-DB8CD047B91D}"/>
              </a:ext>
            </a:extLst>
          </p:cNvPr>
          <p:cNvSpPr>
            <a:spLocks noGrp="1"/>
          </p:cNvSpPr>
          <p:nvPr>
            <p:ph type="dt" sz="half" idx="10"/>
          </p:nvPr>
        </p:nvSpPr>
        <p:spPr/>
        <p:txBody>
          <a:bodyPr/>
          <a:lstStyle/>
          <a:p>
            <a:fld id="{C924085C-17D4-4940-9BD4-E45CF49F265D}" type="datetimeFigureOut">
              <a:rPr lang="en-GB" smtClean="0"/>
              <a:t>04/05/2023</a:t>
            </a:fld>
            <a:endParaRPr lang="en-GB"/>
          </a:p>
        </p:txBody>
      </p:sp>
      <p:sp>
        <p:nvSpPr>
          <p:cNvPr id="5" name="Footer Placeholder 4">
            <a:extLst>
              <a:ext uri="{FF2B5EF4-FFF2-40B4-BE49-F238E27FC236}">
                <a16:creationId xmlns:a16="http://schemas.microsoft.com/office/drawing/2014/main" id="{7279C055-29FC-425C-9DDD-7647B5A993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04614F-D2BD-4875-B2E2-5C56B0D0CC9E}"/>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3288649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B39718-3A37-4F40-BD76-2EA7772642E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46A78EA-07FA-4642-925C-0C4CAE9EC2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4BEF9C-A14C-406F-91F4-F10184F88A75}"/>
              </a:ext>
            </a:extLst>
          </p:cNvPr>
          <p:cNvSpPr>
            <a:spLocks noGrp="1"/>
          </p:cNvSpPr>
          <p:nvPr>
            <p:ph type="dt" sz="half" idx="10"/>
          </p:nvPr>
        </p:nvSpPr>
        <p:spPr/>
        <p:txBody>
          <a:bodyPr/>
          <a:lstStyle/>
          <a:p>
            <a:fld id="{C924085C-17D4-4940-9BD4-E45CF49F265D}" type="datetimeFigureOut">
              <a:rPr lang="en-GB" smtClean="0"/>
              <a:t>04/05/2023</a:t>
            </a:fld>
            <a:endParaRPr lang="en-GB"/>
          </a:p>
        </p:txBody>
      </p:sp>
      <p:sp>
        <p:nvSpPr>
          <p:cNvPr id="5" name="Footer Placeholder 4">
            <a:extLst>
              <a:ext uri="{FF2B5EF4-FFF2-40B4-BE49-F238E27FC236}">
                <a16:creationId xmlns:a16="http://schemas.microsoft.com/office/drawing/2014/main" id="{FA214318-1B68-4E1C-911F-BEB1AAA368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2ED3EC-DEE9-4CEA-8116-DE5C20664967}"/>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4141138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0A335-589D-4212-8B4A-567E5818E11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D3416AD-D486-41D7-8FD4-B93DE7AF42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7291C4-DF81-4623-9B2E-ED65784CE9DC}"/>
              </a:ext>
            </a:extLst>
          </p:cNvPr>
          <p:cNvSpPr>
            <a:spLocks noGrp="1"/>
          </p:cNvSpPr>
          <p:nvPr>
            <p:ph type="dt" sz="half" idx="10"/>
          </p:nvPr>
        </p:nvSpPr>
        <p:spPr/>
        <p:txBody>
          <a:bodyPr/>
          <a:lstStyle/>
          <a:p>
            <a:fld id="{C924085C-17D4-4940-9BD4-E45CF49F265D}" type="datetimeFigureOut">
              <a:rPr lang="en-GB" smtClean="0"/>
              <a:t>04/05/2023</a:t>
            </a:fld>
            <a:endParaRPr lang="en-GB"/>
          </a:p>
        </p:txBody>
      </p:sp>
      <p:sp>
        <p:nvSpPr>
          <p:cNvPr id="5" name="Footer Placeholder 4">
            <a:extLst>
              <a:ext uri="{FF2B5EF4-FFF2-40B4-BE49-F238E27FC236}">
                <a16:creationId xmlns:a16="http://schemas.microsoft.com/office/drawing/2014/main" id="{79D89318-1D44-4287-8159-5E25161013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B4006A-2510-48CE-9424-E54D84E7D027}"/>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890901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C0F93-472F-4148-9183-A09CDE3F8E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73306A6-08A9-4B8B-AEF4-CCB2BBCBBC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6836CA-D445-4EF3-BC81-C393AA3D8454}"/>
              </a:ext>
            </a:extLst>
          </p:cNvPr>
          <p:cNvSpPr>
            <a:spLocks noGrp="1"/>
          </p:cNvSpPr>
          <p:nvPr>
            <p:ph type="dt" sz="half" idx="10"/>
          </p:nvPr>
        </p:nvSpPr>
        <p:spPr/>
        <p:txBody>
          <a:bodyPr/>
          <a:lstStyle/>
          <a:p>
            <a:fld id="{C924085C-17D4-4940-9BD4-E45CF49F265D}" type="datetimeFigureOut">
              <a:rPr lang="en-GB" smtClean="0"/>
              <a:t>04/05/2023</a:t>
            </a:fld>
            <a:endParaRPr lang="en-GB"/>
          </a:p>
        </p:txBody>
      </p:sp>
      <p:sp>
        <p:nvSpPr>
          <p:cNvPr id="5" name="Footer Placeholder 4">
            <a:extLst>
              <a:ext uri="{FF2B5EF4-FFF2-40B4-BE49-F238E27FC236}">
                <a16:creationId xmlns:a16="http://schemas.microsoft.com/office/drawing/2014/main" id="{77605203-48F6-4037-B0F2-D41F04B952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E03AA0-8B58-4E08-9831-5699D45C3492}"/>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692801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91D03-7279-49F1-93A1-44C352A09D4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C5EF6F5-8A16-491D-B802-8A5A77A87C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DFAA8E0-A7C2-45C8-A24B-8D3FE920F3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7F388EF-427D-4AA1-B7D9-1803CF8C7698}"/>
              </a:ext>
            </a:extLst>
          </p:cNvPr>
          <p:cNvSpPr>
            <a:spLocks noGrp="1"/>
          </p:cNvSpPr>
          <p:nvPr>
            <p:ph type="dt" sz="half" idx="10"/>
          </p:nvPr>
        </p:nvSpPr>
        <p:spPr/>
        <p:txBody>
          <a:bodyPr/>
          <a:lstStyle/>
          <a:p>
            <a:fld id="{C924085C-17D4-4940-9BD4-E45CF49F265D}" type="datetimeFigureOut">
              <a:rPr lang="en-GB" smtClean="0"/>
              <a:t>04/05/2023</a:t>
            </a:fld>
            <a:endParaRPr lang="en-GB"/>
          </a:p>
        </p:txBody>
      </p:sp>
      <p:sp>
        <p:nvSpPr>
          <p:cNvPr id="6" name="Footer Placeholder 5">
            <a:extLst>
              <a:ext uri="{FF2B5EF4-FFF2-40B4-BE49-F238E27FC236}">
                <a16:creationId xmlns:a16="http://schemas.microsoft.com/office/drawing/2014/main" id="{C707A0E5-8379-4ECE-BE3D-FD77F3F2A3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E42BAB-752F-4FE4-A744-8EC716E7BA28}"/>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422922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60F65-553E-4EA7-9393-9A72405D577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13669FB-0031-4C6D-9E41-4E05ECB255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5828C8-B0F3-46F0-902A-B1ACECAEC1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26F26CB-4BC7-4A91-8467-31654B6EEB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AC1C1D-38D1-4129-AA07-0AA1F0A9835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8735A7D-9C6F-40D5-A0ED-9B5F404DBC97}"/>
              </a:ext>
            </a:extLst>
          </p:cNvPr>
          <p:cNvSpPr>
            <a:spLocks noGrp="1"/>
          </p:cNvSpPr>
          <p:nvPr>
            <p:ph type="dt" sz="half" idx="10"/>
          </p:nvPr>
        </p:nvSpPr>
        <p:spPr/>
        <p:txBody>
          <a:bodyPr/>
          <a:lstStyle/>
          <a:p>
            <a:fld id="{C924085C-17D4-4940-9BD4-E45CF49F265D}" type="datetimeFigureOut">
              <a:rPr lang="en-GB" smtClean="0"/>
              <a:t>04/05/2023</a:t>
            </a:fld>
            <a:endParaRPr lang="en-GB"/>
          </a:p>
        </p:txBody>
      </p:sp>
      <p:sp>
        <p:nvSpPr>
          <p:cNvPr id="8" name="Footer Placeholder 7">
            <a:extLst>
              <a:ext uri="{FF2B5EF4-FFF2-40B4-BE49-F238E27FC236}">
                <a16:creationId xmlns:a16="http://schemas.microsoft.com/office/drawing/2014/main" id="{10877817-36E2-4C7A-BDD8-4850D4BB60E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F0941CB-DBD1-4B74-86E7-08C3C6B6A934}"/>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9284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C0238-1A2F-4C51-A153-DF6145D248C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8C62405-4945-4408-ABED-48428433B4BA}"/>
              </a:ext>
            </a:extLst>
          </p:cNvPr>
          <p:cNvSpPr>
            <a:spLocks noGrp="1"/>
          </p:cNvSpPr>
          <p:nvPr>
            <p:ph type="dt" sz="half" idx="10"/>
          </p:nvPr>
        </p:nvSpPr>
        <p:spPr/>
        <p:txBody>
          <a:bodyPr/>
          <a:lstStyle/>
          <a:p>
            <a:fld id="{C924085C-17D4-4940-9BD4-E45CF49F265D}" type="datetimeFigureOut">
              <a:rPr lang="en-GB" smtClean="0"/>
              <a:t>04/05/2023</a:t>
            </a:fld>
            <a:endParaRPr lang="en-GB"/>
          </a:p>
        </p:txBody>
      </p:sp>
      <p:sp>
        <p:nvSpPr>
          <p:cNvPr id="4" name="Footer Placeholder 3">
            <a:extLst>
              <a:ext uri="{FF2B5EF4-FFF2-40B4-BE49-F238E27FC236}">
                <a16:creationId xmlns:a16="http://schemas.microsoft.com/office/drawing/2014/main" id="{3963D6D0-44BD-4A1E-9583-6E8AF875422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BDD4CD4-0D84-49DF-AFC8-E54976B98459}"/>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655172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1E7176-B8DC-482C-A7E4-DAAE3F2242DE}"/>
              </a:ext>
            </a:extLst>
          </p:cNvPr>
          <p:cNvSpPr>
            <a:spLocks noGrp="1"/>
          </p:cNvSpPr>
          <p:nvPr>
            <p:ph type="dt" sz="half" idx="10"/>
          </p:nvPr>
        </p:nvSpPr>
        <p:spPr/>
        <p:txBody>
          <a:bodyPr/>
          <a:lstStyle/>
          <a:p>
            <a:fld id="{C924085C-17D4-4940-9BD4-E45CF49F265D}" type="datetimeFigureOut">
              <a:rPr lang="en-GB" smtClean="0"/>
              <a:t>04/05/2023</a:t>
            </a:fld>
            <a:endParaRPr lang="en-GB"/>
          </a:p>
        </p:txBody>
      </p:sp>
      <p:sp>
        <p:nvSpPr>
          <p:cNvPr id="3" name="Footer Placeholder 2">
            <a:extLst>
              <a:ext uri="{FF2B5EF4-FFF2-40B4-BE49-F238E27FC236}">
                <a16:creationId xmlns:a16="http://schemas.microsoft.com/office/drawing/2014/main" id="{B175A30A-10FC-4EEE-BAFD-E933773B8C5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371F090-BEFF-41CC-ADD0-47A9B3C3E715}"/>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110963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B18BF-38B7-4A72-9B1B-2F8A050507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5CE2087-88B0-4162-8398-166D435926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84C0594-4042-4486-9C0E-238FF070AE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DB341A-4847-4FA0-B7D0-0C1824CF6C67}"/>
              </a:ext>
            </a:extLst>
          </p:cNvPr>
          <p:cNvSpPr>
            <a:spLocks noGrp="1"/>
          </p:cNvSpPr>
          <p:nvPr>
            <p:ph type="dt" sz="half" idx="10"/>
          </p:nvPr>
        </p:nvSpPr>
        <p:spPr/>
        <p:txBody>
          <a:bodyPr/>
          <a:lstStyle/>
          <a:p>
            <a:fld id="{C924085C-17D4-4940-9BD4-E45CF49F265D}" type="datetimeFigureOut">
              <a:rPr lang="en-GB" smtClean="0"/>
              <a:t>04/05/2023</a:t>
            </a:fld>
            <a:endParaRPr lang="en-GB"/>
          </a:p>
        </p:txBody>
      </p:sp>
      <p:sp>
        <p:nvSpPr>
          <p:cNvPr id="6" name="Footer Placeholder 5">
            <a:extLst>
              <a:ext uri="{FF2B5EF4-FFF2-40B4-BE49-F238E27FC236}">
                <a16:creationId xmlns:a16="http://schemas.microsoft.com/office/drawing/2014/main" id="{2C51D541-ED28-4D25-8166-EDF6BAC70A5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106F73-3CB8-48F0-BA19-978D56F0F91B}"/>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1092998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6F72C-B1B7-44AF-986F-41D991D755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836B94B-8F2D-47DC-8967-44566C38C9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A69B9EE-037F-40CB-804D-362F99D863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7D70B8-9C84-447D-901A-DF22087DFC0A}"/>
              </a:ext>
            </a:extLst>
          </p:cNvPr>
          <p:cNvSpPr>
            <a:spLocks noGrp="1"/>
          </p:cNvSpPr>
          <p:nvPr>
            <p:ph type="dt" sz="half" idx="10"/>
          </p:nvPr>
        </p:nvSpPr>
        <p:spPr/>
        <p:txBody>
          <a:bodyPr/>
          <a:lstStyle/>
          <a:p>
            <a:fld id="{C924085C-17D4-4940-9BD4-E45CF49F265D}" type="datetimeFigureOut">
              <a:rPr lang="en-GB" smtClean="0"/>
              <a:t>04/05/2023</a:t>
            </a:fld>
            <a:endParaRPr lang="en-GB"/>
          </a:p>
        </p:txBody>
      </p:sp>
      <p:sp>
        <p:nvSpPr>
          <p:cNvPr id="6" name="Footer Placeholder 5">
            <a:extLst>
              <a:ext uri="{FF2B5EF4-FFF2-40B4-BE49-F238E27FC236}">
                <a16:creationId xmlns:a16="http://schemas.microsoft.com/office/drawing/2014/main" id="{98167344-0B64-49BE-87AF-90C9884C87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6B27414-FCF5-4353-8146-32DF2CF66CA3}"/>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3537700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7FF446-D0D7-4C28-B2B6-7EFB85CC5E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956BC68-EC3F-4437-B988-DF914F25F9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FFA33D-3EC1-4C48-A3AB-325DF7C0E1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24085C-17D4-4940-9BD4-E45CF49F265D}" type="datetimeFigureOut">
              <a:rPr lang="en-GB" smtClean="0"/>
              <a:t>04/05/2023</a:t>
            </a:fld>
            <a:endParaRPr lang="en-GB"/>
          </a:p>
        </p:txBody>
      </p:sp>
      <p:sp>
        <p:nvSpPr>
          <p:cNvPr id="5" name="Footer Placeholder 4">
            <a:extLst>
              <a:ext uri="{FF2B5EF4-FFF2-40B4-BE49-F238E27FC236}">
                <a16:creationId xmlns:a16="http://schemas.microsoft.com/office/drawing/2014/main" id="{10D193DD-441F-4233-84E7-2B8E3135E7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B55801E-F21C-43C7-8D0F-5A3A768EBB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BE15E3-C22B-43AB-BCBC-894D1A9C78C2}" type="slidenum">
              <a:rPr lang="en-GB" smtClean="0"/>
              <a:t>‹#›</a:t>
            </a:fld>
            <a:endParaRPr lang="en-GB"/>
          </a:p>
        </p:txBody>
      </p:sp>
    </p:spTree>
    <p:extLst>
      <p:ext uri="{BB962C8B-B14F-4D97-AF65-F5344CB8AC3E}">
        <p14:creationId xmlns:p14="http://schemas.microsoft.com/office/powerpoint/2010/main" val="2402229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1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7.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3.xml"/></Relationships>
</file>

<file path=ppt/slides/_rels/slide149.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50.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3.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9.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60.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3.xml"/></Relationships>
</file>

<file path=ppt/slides/_rels/slide161.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3.xml"/></Relationships>
</file>

<file path=ppt/slides/_rels/slide163.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3.xml"/></Relationships>
</file>

<file path=ppt/slides/_rels/slide164.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3.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8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21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21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22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22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22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22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22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22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227.xml.rels><?xml version="1.0" encoding="UTF-8" standalone="yes"?>
<Relationships xmlns="http://schemas.openxmlformats.org/package/2006/relationships"><Relationship Id="rId3" Type="http://schemas.openxmlformats.org/officeDocument/2006/relationships/hyperlink" Target="https://www.etymonline.com/word/sure#etymonline_v_22407" TargetMode="External"/><Relationship Id="rId2" Type="http://schemas.openxmlformats.org/officeDocument/2006/relationships/notesSlide" Target="../notesSlides/notesSlide44.xml"/><Relationship Id="rId1" Type="http://schemas.openxmlformats.org/officeDocument/2006/relationships/slideLayout" Target="../slideLayouts/slideLayout7.xml"/><Relationship Id="rId6" Type="http://schemas.openxmlformats.org/officeDocument/2006/relationships/hyperlink" Target="https://www.etymonline.com/word/rudesby?ref=etymonline_crossreference" TargetMode="External"/><Relationship Id="rId5" Type="http://schemas.openxmlformats.org/officeDocument/2006/relationships/hyperlink" Target="https://www.etymonline.com/word/sugar?ref=etymonline_crossreference#etymonline_v_22320" TargetMode="External"/><Relationship Id="rId4" Type="http://schemas.openxmlformats.org/officeDocument/2006/relationships/hyperlink" Target="https://www.etymonline.com/word/secure?ref=etymonline_crossreference#etymonline_v_23092" TargetMode="External"/></Relationships>
</file>

<file path=ppt/slides/_rels/slide228.xml.rels><?xml version="1.0" encoding="UTF-8" standalone="yes"?>
<Relationships xmlns="http://schemas.openxmlformats.org/package/2006/relationships"><Relationship Id="rId3" Type="http://schemas.openxmlformats.org/officeDocument/2006/relationships/hyperlink" Target="https://www.etymonline.com/word/most#etymonline_v_18404" TargetMode="External"/><Relationship Id="rId2" Type="http://schemas.openxmlformats.org/officeDocument/2006/relationships/notesSlide" Target="../notesSlides/notesSlide45.xml"/><Relationship Id="rId1" Type="http://schemas.openxmlformats.org/officeDocument/2006/relationships/slideLayout" Target="../slideLayouts/slideLayout7.xml"/><Relationship Id="rId6" Type="http://schemas.openxmlformats.org/officeDocument/2006/relationships/hyperlink" Target="https://www.etymonline.com/word/much?ref=etymonline_crossreference" TargetMode="External"/><Relationship Id="rId5" Type="http://schemas.openxmlformats.org/officeDocument/2006/relationships/hyperlink" Target="https://www.etymonline.com/word/mickle?ref=etymonline_crossreference" TargetMode="External"/><Relationship Id="rId4" Type="http://schemas.openxmlformats.org/officeDocument/2006/relationships/hyperlink" Target="https://www.etymonline.com/word/more?ref=etymonline_crossreference" TargetMode="External"/></Relationships>
</file>

<file path=ppt/slides/_rels/slide22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23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92607-E334-409C-8872-AB6363C33D0F}"/>
              </a:ext>
            </a:extLst>
          </p:cNvPr>
          <p:cNvSpPr>
            <a:spLocks noGrp="1"/>
          </p:cNvSpPr>
          <p:nvPr>
            <p:ph type="ctrTitle"/>
          </p:nvPr>
        </p:nvSpPr>
        <p:spPr/>
        <p:txBody>
          <a:bodyPr/>
          <a:lstStyle/>
          <a:p>
            <a:r>
              <a:rPr lang="en-GB" dirty="0">
                <a:latin typeface="Twinkl Cursive Looped" panose="02000000000000000000" pitchFamily="2" charset="0"/>
              </a:rPr>
              <a:t>Spelling Y2</a:t>
            </a:r>
          </a:p>
        </p:txBody>
      </p:sp>
      <p:sp>
        <p:nvSpPr>
          <p:cNvPr id="3" name="Subtitle 2">
            <a:extLst>
              <a:ext uri="{FF2B5EF4-FFF2-40B4-BE49-F238E27FC236}">
                <a16:creationId xmlns:a16="http://schemas.microsoft.com/office/drawing/2014/main" id="{9B667196-C5B4-45FC-B5E8-3B190D7A595C}"/>
              </a:ext>
            </a:extLst>
          </p:cNvPr>
          <p:cNvSpPr>
            <a:spLocks noGrp="1"/>
          </p:cNvSpPr>
          <p:nvPr>
            <p:ph type="subTitle" idx="1"/>
          </p:nvPr>
        </p:nvSpPr>
        <p:spPr/>
        <p:txBody>
          <a:bodyPr>
            <a:normAutofit lnSpcReduction="10000"/>
          </a:bodyPr>
          <a:lstStyle/>
          <a:p>
            <a:r>
              <a:rPr lang="en-GB" dirty="0">
                <a:latin typeface="Twinkl Cursive Looped" panose="02000000000000000000" pitchFamily="2" charset="0"/>
              </a:rPr>
              <a:t>Mastering spellings: building on the foundations of phonics </a:t>
            </a:r>
          </a:p>
          <a:p>
            <a:endParaRPr lang="en-GB" dirty="0">
              <a:latin typeface="Twinkl Cursive Looped" panose="02000000000000000000" pitchFamily="2" charset="0"/>
            </a:endParaRPr>
          </a:p>
          <a:p>
            <a:r>
              <a:rPr lang="en-GB" dirty="0">
                <a:latin typeface="Twinkl Cursive Looped" panose="02000000000000000000" pitchFamily="2" charset="0"/>
              </a:rPr>
              <a:t>Summer 2</a:t>
            </a:r>
          </a:p>
          <a:p>
            <a:r>
              <a:rPr lang="en-GB" dirty="0">
                <a:latin typeface="Twinkl Cursive Looped" panose="02000000000000000000" pitchFamily="2" charset="0"/>
              </a:rPr>
              <a:t>Week 1</a:t>
            </a:r>
          </a:p>
          <a:p>
            <a:endParaRPr lang="en-GB" dirty="0"/>
          </a:p>
          <a:p>
            <a:endParaRPr lang="en-GB" dirty="0"/>
          </a:p>
        </p:txBody>
      </p:sp>
    </p:spTree>
    <p:extLst>
      <p:ext uri="{BB962C8B-B14F-4D97-AF65-F5344CB8AC3E}">
        <p14:creationId xmlns:p14="http://schemas.microsoft.com/office/powerpoint/2010/main" val="3945579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1453243"/>
            <a:ext cx="10515600" cy="1481650"/>
          </a:xfrm>
        </p:spPr>
        <p:txBody>
          <a:bodyPr>
            <a:normAutofit fontScale="90000"/>
          </a:bodyPr>
          <a:lstStyle/>
          <a:p>
            <a:pPr algn="ctr"/>
            <a:r>
              <a:rPr lang="en-GB" dirty="0">
                <a:latin typeface="Twinkl Cursive Looped" panose="02000000000000000000" pitchFamily="2" charset="0"/>
              </a:rPr>
              <a:t>children  </a:t>
            </a:r>
            <a:br>
              <a:rPr lang="en-GB" dirty="0">
                <a:latin typeface="Twinkl Cursive Looped" panose="02000000000000000000" pitchFamily="2" charset="0"/>
              </a:rPr>
            </a:br>
            <a:br>
              <a:rPr lang="en-GB" dirty="0">
                <a:latin typeface="Twinkl Cursive Looped" panose="02000000000000000000" pitchFamily="2" charset="0"/>
              </a:rPr>
            </a:br>
            <a:endParaRPr lang="en-GB" dirty="0">
              <a:latin typeface="Twinkl Cursive Looped" panose="02000000000000000000" pitchFamily="2" charset="0"/>
            </a:endParaRPr>
          </a:p>
        </p:txBody>
      </p:sp>
      <p:sp>
        <p:nvSpPr>
          <p:cNvPr id="6" name="TextBox 5">
            <a:extLst>
              <a:ext uri="{FF2B5EF4-FFF2-40B4-BE49-F238E27FC236}">
                <a16:creationId xmlns:a16="http://schemas.microsoft.com/office/drawing/2014/main" id="{472778C4-20C4-03A0-0CBE-CDBE2A89D96F}"/>
              </a:ext>
            </a:extLst>
          </p:cNvPr>
          <p:cNvSpPr txBox="1"/>
          <p:nvPr/>
        </p:nvSpPr>
        <p:spPr>
          <a:xfrm>
            <a:off x="1050471" y="4566844"/>
            <a:ext cx="10515600" cy="1015663"/>
          </a:xfrm>
          <a:prstGeom prst="rect">
            <a:avLst/>
          </a:prstGeom>
          <a:noFill/>
        </p:spPr>
        <p:txBody>
          <a:bodyPr wrap="square">
            <a:spAutoFit/>
          </a:bodyPr>
          <a:lstStyle/>
          <a:p>
            <a:r>
              <a:rPr lang="en-GB" sz="6000" dirty="0">
                <a:latin typeface="Twinkl Cursive Looped" panose="02000000000000000000" pitchFamily="2" charset="0"/>
              </a:rPr>
              <a:t>Definition – young people</a:t>
            </a:r>
          </a:p>
        </p:txBody>
      </p:sp>
      <p:sp>
        <p:nvSpPr>
          <p:cNvPr id="8" name="TextBox 7">
            <a:extLst>
              <a:ext uri="{FF2B5EF4-FFF2-40B4-BE49-F238E27FC236}">
                <a16:creationId xmlns:a16="http://schemas.microsoft.com/office/drawing/2014/main" id="{7937B726-E3AE-054B-79D6-733678F02E7D}"/>
              </a:ext>
            </a:extLst>
          </p:cNvPr>
          <p:cNvSpPr txBox="1"/>
          <p:nvPr/>
        </p:nvSpPr>
        <p:spPr>
          <a:xfrm>
            <a:off x="2497591" y="5220091"/>
            <a:ext cx="6098720" cy="369332"/>
          </a:xfrm>
          <a:prstGeom prst="rect">
            <a:avLst/>
          </a:prstGeom>
          <a:noFill/>
        </p:spPr>
        <p:txBody>
          <a:bodyPr wrap="square">
            <a:spAutoFit/>
          </a:bodyPr>
          <a:lstStyle/>
          <a:p>
            <a:endParaRPr lang="en-GB" dirty="0"/>
          </a:p>
        </p:txBody>
      </p:sp>
      <p:sp>
        <p:nvSpPr>
          <p:cNvPr id="11" name="TextBox 10">
            <a:extLst>
              <a:ext uri="{FF2B5EF4-FFF2-40B4-BE49-F238E27FC236}">
                <a16:creationId xmlns:a16="http://schemas.microsoft.com/office/drawing/2014/main" id="{FC99D1E3-6778-AFF3-5A31-B0706DE17237}"/>
              </a:ext>
            </a:extLst>
          </p:cNvPr>
          <p:cNvSpPr txBox="1"/>
          <p:nvPr/>
        </p:nvSpPr>
        <p:spPr>
          <a:xfrm>
            <a:off x="838200" y="2565561"/>
            <a:ext cx="10515600" cy="1015663"/>
          </a:xfrm>
          <a:prstGeom prst="rect">
            <a:avLst/>
          </a:prstGeom>
          <a:noFill/>
        </p:spPr>
        <p:txBody>
          <a:bodyPr wrap="square">
            <a:spAutoFit/>
          </a:bodyPr>
          <a:lstStyle/>
          <a:p>
            <a:pPr algn="ctr"/>
            <a:r>
              <a:rPr lang="en-GB" sz="6000" dirty="0">
                <a:latin typeface="Twinkl Cursive Looped" panose="02000000000000000000" pitchFamily="2" charset="0"/>
              </a:rPr>
              <a:t>NOUN</a:t>
            </a:r>
          </a:p>
        </p:txBody>
      </p:sp>
      <p:pic>
        <p:nvPicPr>
          <p:cNvPr id="3" name="Picture 2" descr="Free Child Clipart, Download Free Child Clipart png images, Free ClipArts  on Clipart Library">
            <a:extLst>
              <a:ext uri="{FF2B5EF4-FFF2-40B4-BE49-F238E27FC236}">
                <a16:creationId xmlns:a16="http://schemas.microsoft.com/office/drawing/2014/main" id="{F7287AC9-F971-C0FC-EC75-0A8B044D4A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5107" y="625928"/>
            <a:ext cx="3543300"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3426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11" grpId="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The suffix</a:t>
            </a:r>
            <a:br>
              <a:rPr lang="en-GB" dirty="0">
                <a:latin typeface="Twinkl Cursive Looped" panose="02000000000000000000" pitchFamily="2" charset="0"/>
              </a:rPr>
            </a:br>
            <a:r>
              <a:rPr lang="en-GB" dirty="0">
                <a:latin typeface="Twinkl Cursive Looped" panose="02000000000000000000" pitchFamily="2" charset="0"/>
              </a:rPr>
              <a:t>-</a:t>
            </a:r>
            <a:r>
              <a:rPr lang="en-GB" dirty="0" err="1">
                <a:latin typeface="Twinkl Cursive Looped" panose="02000000000000000000" pitchFamily="2" charset="0"/>
              </a:rPr>
              <a:t>el</a:t>
            </a:r>
            <a:endParaRPr lang="en-GB" dirty="0">
              <a:latin typeface="Twinkl Cursive Looped" panose="02000000000000000000" pitchFamily="2" charset="0"/>
            </a:endParaRPr>
          </a:p>
        </p:txBody>
      </p:sp>
    </p:spTree>
    <p:extLst>
      <p:ext uri="{BB962C8B-B14F-4D97-AF65-F5344CB8AC3E}">
        <p14:creationId xmlns:p14="http://schemas.microsoft.com/office/powerpoint/2010/main" val="69479409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el</a:t>
            </a:r>
            <a:endParaRPr lang="en-GB" dirty="0">
              <a:latin typeface="Twinkl Cursive Looped" panose="02000000000000000000" pitchFamily="2" charset="0"/>
            </a:endParaRPr>
          </a:p>
        </p:txBody>
      </p:sp>
    </p:spTree>
    <p:extLst>
      <p:ext uri="{BB962C8B-B14F-4D97-AF65-F5344CB8AC3E}">
        <p14:creationId xmlns:p14="http://schemas.microsoft.com/office/powerpoint/2010/main" val="286104920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968829" y="5513782"/>
            <a:ext cx="10515600" cy="1481650"/>
          </a:xfrm>
        </p:spPr>
        <p:txBody>
          <a:bodyPr>
            <a:normAutofit fontScale="90000"/>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el</a:t>
            </a:r>
            <a:r>
              <a:rPr lang="en-GB" dirty="0">
                <a:latin typeface="Twinkl Cursive Looped" panose="02000000000000000000" pitchFamily="2" charset="0"/>
              </a:rPr>
              <a:t> </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The –</a:t>
            </a:r>
            <a:r>
              <a:rPr lang="en-GB" dirty="0" err="1">
                <a:latin typeface="Twinkl Cursive Looped" panose="02000000000000000000" pitchFamily="2" charset="0"/>
              </a:rPr>
              <a:t>el</a:t>
            </a:r>
            <a:r>
              <a:rPr lang="en-GB" dirty="0">
                <a:latin typeface="Twinkl Cursive Looped" panose="02000000000000000000" pitchFamily="2" charset="0"/>
              </a:rPr>
              <a:t> spelling is much less common than –le. </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The –</a:t>
            </a:r>
            <a:r>
              <a:rPr lang="en-GB" dirty="0" err="1">
                <a:latin typeface="Twinkl Cursive Looped" panose="02000000000000000000" pitchFamily="2" charset="0"/>
              </a:rPr>
              <a:t>el</a:t>
            </a:r>
            <a:r>
              <a:rPr lang="en-GB" dirty="0">
                <a:latin typeface="Twinkl Cursive Looped" panose="02000000000000000000" pitchFamily="2" charset="0"/>
              </a:rPr>
              <a:t> spelling is used after m, n, r, s, v, w and more often than not after s.</a:t>
            </a:r>
            <a:br>
              <a:rPr lang="en-GB" dirty="0">
                <a:latin typeface="Twinkl Cursive Looped" panose="02000000000000000000" pitchFamily="2" charset="0"/>
              </a:rPr>
            </a:br>
            <a:endParaRPr lang="en-GB" i="1" dirty="0">
              <a:latin typeface="Twinkl Cursive Looped" panose="02000000000000000000" pitchFamily="2" charset="0"/>
            </a:endParaRPr>
          </a:p>
        </p:txBody>
      </p:sp>
    </p:spTree>
    <p:extLst>
      <p:ext uri="{BB962C8B-B14F-4D97-AF65-F5344CB8AC3E}">
        <p14:creationId xmlns:p14="http://schemas.microsoft.com/office/powerpoint/2010/main" val="157635656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camel </a:t>
            </a:r>
          </a:p>
        </p:txBody>
      </p:sp>
      <p:sp>
        <p:nvSpPr>
          <p:cNvPr id="3" name="Rectangle 2">
            <a:extLst>
              <a:ext uri="{FF2B5EF4-FFF2-40B4-BE49-F238E27FC236}">
                <a16:creationId xmlns:a16="http://schemas.microsoft.com/office/drawing/2014/main" id="{13BB5EC0-7A96-4D29-A835-6FAE896C31A4}"/>
              </a:ext>
            </a:extLst>
          </p:cNvPr>
          <p:cNvSpPr/>
          <p:nvPr/>
        </p:nvSpPr>
        <p:spPr>
          <a:xfrm>
            <a:off x="6825342" y="3447370"/>
            <a:ext cx="734787"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 descr="Camel PNG Clip Art Best WEB Clipart_pics - Clip Art Library">
            <a:extLst>
              <a:ext uri="{FF2B5EF4-FFF2-40B4-BE49-F238E27FC236}">
                <a16:creationId xmlns:a16="http://schemas.microsoft.com/office/drawing/2014/main" id="{4D7D40B4-2E1D-4838-BFE6-F8E22C777B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639" y="575582"/>
            <a:ext cx="2419350" cy="1885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8723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tunnel</a:t>
            </a:r>
          </a:p>
        </p:txBody>
      </p:sp>
      <p:sp>
        <p:nvSpPr>
          <p:cNvPr id="3" name="Rectangle 2">
            <a:extLst>
              <a:ext uri="{FF2B5EF4-FFF2-40B4-BE49-F238E27FC236}">
                <a16:creationId xmlns:a16="http://schemas.microsoft.com/office/drawing/2014/main" id="{0366E0B6-702E-4814-82C6-08CA2D13F3C9}"/>
              </a:ext>
            </a:extLst>
          </p:cNvPr>
          <p:cNvSpPr/>
          <p:nvPr/>
        </p:nvSpPr>
        <p:spPr>
          <a:xfrm>
            <a:off x="6580416" y="3673929"/>
            <a:ext cx="685798" cy="68044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8610" name="Picture 2" descr="Railroad Tunnel Vector Design Illustration Isolated On White Background  Stock Illustration - Download Image Now - iStock">
            <a:extLst>
              <a:ext uri="{FF2B5EF4-FFF2-40B4-BE49-F238E27FC236}">
                <a16:creationId xmlns:a16="http://schemas.microsoft.com/office/drawing/2014/main" id="{9E097CDA-3C22-58A6-00A1-9B65A1A1E0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138" y="463324"/>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779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86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squirrel</a:t>
            </a:r>
          </a:p>
        </p:txBody>
      </p:sp>
      <p:sp>
        <p:nvSpPr>
          <p:cNvPr id="3" name="Rectangle 2">
            <a:extLst>
              <a:ext uri="{FF2B5EF4-FFF2-40B4-BE49-F238E27FC236}">
                <a16:creationId xmlns:a16="http://schemas.microsoft.com/office/drawing/2014/main" id="{4BCBA2DA-E95C-434C-BE81-320E182AE5EF}"/>
              </a:ext>
            </a:extLst>
          </p:cNvPr>
          <p:cNvSpPr/>
          <p:nvPr/>
        </p:nvSpPr>
        <p:spPr>
          <a:xfrm>
            <a:off x="6776359" y="3673930"/>
            <a:ext cx="718456" cy="64778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0658" name="Picture 2" descr="red squirrel clip art - Clip Art Library">
            <a:extLst>
              <a:ext uri="{FF2B5EF4-FFF2-40B4-BE49-F238E27FC236}">
                <a16:creationId xmlns:a16="http://schemas.microsoft.com/office/drawing/2014/main" id="{7A839E72-509C-4FB4-7161-8389BD13FF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23" y="425224"/>
            <a:ext cx="2295525" cy="1990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2453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06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travel</a:t>
            </a:r>
          </a:p>
        </p:txBody>
      </p:sp>
      <p:sp>
        <p:nvSpPr>
          <p:cNvPr id="3" name="Rectangle 2">
            <a:extLst>
              <a:ext uri="{FF2B5EF4-FFF2-40B4-BE49-F238E27FC236}">
                <a16:creationId xmlns:a16="http://schemas.microsoft.com/office/drawing/2014/main" id="{162CC6E8-06E9-4F6E-A75B-C2FED721CE28}"/>
              </a:ext>
            </a:extLst>
          </p:cNvPr>
          <p:cNvSpPr/>
          <p:nvPr/>
        </p:nvSpPr>
        <p:spPr>
          <a:xfrm>
            <a:off x="6498774" y="3673929"/>
            <a:ext cx="685798" cy="64778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1682" name="Picture 2" descr="Art Clip Travel Stock Illustrations – 54,316 Art Clip Travel Stock  Illustrations, Vectors &amp; Clipart - Dreamstime">
            <a:extLst>
              <a:ext uri="{FF2B5EF4-FFF2-40B4-BE49-F238E27FC236}">
                <a16:creationId xmlns:a16="http://schemas.microsoft.com/office/drawing/2014/main" id="{220372BC-21F3-C55B-5FE3-719BCF8D05A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629"/>
          <a:stretch/>
        </p:blipFill>
        <p:spPr bwMode="auto">
          <a:xfrm>
            <a:off x="777420" y="871025"/>
            <a:ext cx="2066925" cy="20191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4185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6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143456907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The suffixes </a:t>
            </a:r>
            <a:br>
              <a:rPr lang="en-GB" dirty="0">
                <a:latin typeface="Twinkl Cursive Looped" panose="02000000000000000000" pitchFamily="2" charset="0"/>
              </a:rPr>
            </a:br>
            <a:r>
              <a:rPr lang="en-GB" dirty="0">
                <a:latin typeface="Twinkl Cursive Looped" panose="02000000000000000000" pitchFamily="2" charset="0"/>
              </a:rPr>
              <a:t> -</a:t>
            </a:r>
            <a:r>
              <a:rPr lang="en-GB" dirty="0" err="1">
                <a:latin typeface="Twinkl Cursive Looped" panose="02000000000000000000" pitchFamily="2" charset="0"/>
              </a:rPr>
              <a:t>ing</a:t>
            </a:r>
            <a:r>
              <a:rPr lang="en-GB" dirty="0">
                <a:latin typeface="Twinkl Cursive Looped" panose="02000000000000000000" pitchFamily="2" charset="0"/>
              </a:rPr>
              <a:t>   -ed  -er   -</a:t>
            </a:r>
            <a:r>
              <a:rPr lang="en-GB" dirty="0" err="1">
                <a:latin typeface="Twinkl Cursive Looped" panose="02000000000000000000" pitchFamily="2" charset="0"/>
              </a:rPr>
              <a:t>est</a:t>
            </a:r>
            <a:endParaRPr lang="en-GB" dirty="0">
              <a:latin typeface="Twinkl Cursive Looped" panose="02000000000000000000" pitchFamily="2" charset="0"/>
            </a:endParaRPr>
          </a:p>
        </p:txBody>
      </p:sp>
    </p:spTree>
    <p:extLst>
      <p:ext uri="{BB962C8B-B14F-4D97-AF65-F5344CB8AC3E}">
        <p14:creationId xmlns:p14="http://schemas.microsoft.com/office/powerpoint/2010/main" val="117273112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ing</a:t>
            </a:r>
            <a:endParaRPr lang="en-GB" dirty="0">
              <a:latin typeface="Twinkl Cursive Looped" panose="02000000000000000000" pitchFamily="2" charset="0"/>
            </a:endParaRPr>
          </a:p>
        </p:txBody>
      </p:sp>
    </p:spTree>
    <p:extLst>
      <p:ext uri="{BB962C8B-B14F-4D97-AF65-F5344CB8AC3E}">
        <p14:creationId xmlns:p14="http://schemas.microsoft.com/office/powerpoint/2010/main" val="1597074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r>
              <a:rPr lang="en-GB" dirty="0">
                <a:highlight>
                  <a:srgbClr val="FFFF00"/>
                </a:highlight>
                <a:latin typeface="Twinkl Cursive Looped" panose="02000000000000000000" pitchFamily="2" charset="0"/>
              </a:rPr>
              <a:t>Children</a:t>
            </a:r>
            <a:r>
              <a:rPr lang="en-GB" dirty="0">
                <a:latin typeface="Twinkl Cursive Looped" panose="02000000000000000000" pitchFamily="2" charset="0"/>
              </a:rPr>
              <a:t> enjoy spelling sessions.  </a:t>
            </a:r>
          </a:p>
        </p:txBody>
      </p:sp>
      <p:sp>
        <p:nvSpPr>
          <p:cNvPr id="3" name="Title 1">
            <a:extLst>
              <a:ext uri="{FF2B5EF4-FFF2-40B4-BE49-F238E27FC236}">
                <a16:creationId xmlns:a16="http://schemas.microsoft.com/office/drawing/2014/main" id="{5FDD4F99-8FA8-32A8-4554-9C760032C85A}"/>
              </a:ext>
            </a:extLst>
          </p:cNvPr>
          <p:cNvSpPr txBox="1">
            <a:spLocks/>
          </p:cNvSpPr>
          <p:nvPr/>
        </p:nvSpPr>
        <p:spPr>
          <a:xfrm>
            <a:off x="1094014" y="3642729"/>
            <a:ext cx="2808514" cy="969496"/>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3809071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-ed</a:t>
            </a:r>
          </a:p>
        </p:txBody>
      </p:sp>
    </p:spTree>
    <p:extLst>
      <p:ext uri="{BB962C8B-B14F-4D97-AF65-F5344CB8AC3E}">
        <p14:creationId xmlns:p14="http://schemas.microsoft.com/office/powerpoint/2010/main" val="355503115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-er</a:t>
            </a:r>
          </a:p>
        </p:txBody>
      </p:sp>
    </p:spTree>
    <p:extLst>
      <p:ext uri="{BB962C8B-B14F-4D97-AF65-F5344CB8AC3E}">
        <p14:creationId xmlns:p14="http://schemas.microsoft.com/office/powerpoint/2010/main" val="18454150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est</a:t>
            </a:r>
            <a:endParaRPr lang="en-GB" dirty="0">
              <a:latin typeface="Twinkl Cursive Looped" panose="02000000000000000000" pitchFamily="2" charset="0"/>
            </a:endParaRPr>
          </a:p>
        </p:txBody>
      </p:sp>
    </p:spTree>
    <p:extLst>
      <p:ext uri="{BB962C8B-B14F-4D97-AF65-F5344CB8AC3E}">
        <p14:creationId xmlns:p14="http://schemas.microsoft.com/office/powerpoint/2010/main" val="117203093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17550" y="4142182"/>
            <a:ext cx="10515600" cy="1481650"/>
          </a:xfrm>
        </p:spPr>
        <p:txBody>
          <a:bodyPr>
            <a:normAutofit fontScale="90000"/>
          </a:bodyPr>
          <a:lstStyle/>
          <a:p>
            <a:pPr algn="ctr"/>
            <a:r>
              <a:rPr lang="en-GB" dirty="0">
                <a:latin typeface="Twinkl Cursive Looped" panose="02000000000000000000" pitchFamily="2" charset="0"/>
              </a:rPr>
              <a:t>  -</a:t>
            </a:r>
            <a:r>
              <a:rPr lang="en-GB" dirty="0" err="1">
                <a:latin typeface="Twinkl Cursive Looped" panose="02000000000000000000" pitchFamily="2" charset="0"/>
              </a:rPr>
              <a:t>ing</a:t>
            </a:r>
            <a:r>
              <a:rPr lang="en-GB" dirty="0">
                <a:latin typeface="Twinkl Cursive Looped" panose="02000000000000000000" pitchFamily="2" charset="0"/>
              </a:rPr>
              <a:t>  -ed  -er  -</a:t>
            </a:r>
            <a:r>
              <a:rPr lang="en-GB" dirty="0" err="1">
                <a:latin typeface="Twinkl Cursive Looped" panose="02000000000000000000" pitchFamily="2" charset="0"/>
              </a:rPr>
              <a:t>est</a:t>
            </a:r>
            <a:r>
              <a:rPr lang="en-GB" dirty="0">
                <a:latin typeface="Twinkl Cursive Looped" panose="02000000000000000000" pitchFamily="2" charset="0"/>
              </a:rPr>
              <a:t> </a:t>
            </a:r>
            <a:br>
              <a:rPr lang="en-GB" dirty="0">
                <a:latin typeface="Twinkl Cursive Looped" panose="02000000000000000000" pitchFamily="2" charset="0"/>
              </a:rPr>
            </a:br>
            <a:r>
              <a:rPr lang="en-GB" dirty="0">
                <a:latin typeface="Twinkl Cursive Looped" panose="02000000000000000000" pitchFamily="2" charset="0"/>
              </a:rPr>
              <a:t>words ending in vowel consonant </a:t>
            </a:r>
            <a:br>
              <a:rPr lang="en-GB" dirty="0">
                <a:latin typeface="Twinkl Cursive Looped" panose="02000000000000000000" pitchFamily="2" charset="0"/>
              </a:rPr>
            </a:br>
            <a:r>
              <a:rPr lang="en-GB" dirty="0">
                <a:latin typeface="Twinkl Cursive Looped" panose="02000000000000000000" pitchFamily="2" charset="0"/>
              </a:rPr>
              <a:t> </a:t>
            </a:r>
            <a:r>
              <a:rPr lang="en-GB" i="1" dirty="0">
                <a:latin typeface="Twinkl Cursive Looped" panose="02000000000000000000" pitchFamily="2" charset="0"/>
              </a:rPr>
              <a:t>double the consonant and add the suffix</a:t>
            </a:r>
          </a:p>
        </p:txBody>
      </p:sp>
    </p:spTree>
    <p:extLst>
      <p:ext uri="{BB962C8B-B14F-4D97-AF65-F5344CB8AC3E}">
        <p14:creationId xmlns:p14="http://schemas.microsoft.com/office/powerpoint/2010/main" val="90210423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1268354"/>
            <a:ext cx="10515600" cy="1481650"/>
          </a:xfrm>
        </p:spPr>
        <p:txBody>
          <a:bodyPr>
            <a:normAutofit/>
          </a:bodyPr>
          <a:lstStyle/>
          <a:p>
            <a:pPr algn="ctr"/>
            <a:r>
              <a:rPr lang="en-GB" dirty="0">
                <a:latin typeface="Twinkl Cursive Looped" panose="02000000000000000000" pitchFamily="2" charset="0"/>
              </a:rPr>
              <a:t>vowel + consonant = </a:t>
            </a:r>
          </a:p>
        </p:txBody>
      </p:sp>
      <p:sp>
        <p:nvSpPr>
          <p:cNvPr id="3" name="Title 1">
            <a:extLst>
              <a:ext uri="{FF2B5EF4-FFF2-40B4-BE49-F238E27FC236}">
                <a16:creationId xmlns:a16="http://schemas.microsoft.com/office/drawing/2014/main" id="{53E17BA1-34AA-F46E-1C74-9476B42FCE63}"/>
              </a:ext>
            </a:extLst>
          </p:cNvPr>
          <p:cNvSpPr txBox="1">
            <a:spLocks/>
          </p:cNvSpPr>
          <p:nvPr/>
        </p:nvSpPr>
        <p:spPr>
          <a:xfrm>
            <a:off x="1006929" y="3755740"/>
            <a:ext cx="10515600" cy="1481650"/>
          </a:xfrm>
          <a:prstGeom prst="rect">
            <a:avLst/>
          </a:prstGeom>
        </p:spPr>
        <p:txBody>
          <a:bodyPr vert="horz" lIns="91440" tIns="45720" rIns="91440" bIns="45720" rtlCol="0" anchor="b">
            <a:normAutofit fontScale="975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consonant + suffix</a:t>
            </a:r>
          </a:p>
        </p:txBody>
      </p:sp>
    </p:spTree>
    <p:extLst>
      <p:ext uri="{BB962C8B-B14F-4D97-AF65-F5344CB8AC3E}">
        <p14:creationId xmlns:p14="http://schemas.microsoft.com/office/powerpoint/2010/main" val="63145094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patted </a:t>
            </a:r>
            <a:endParaRPr lang="en-GB" i="1" dirty="0">
              <a:latin typeface="Twinkl Cursive Looped" panose="02000000000000000000" pitchFamily="2" charset="0"/>
            </a:endParaRPr>
          </a:p>
        </p:txBody>
      </p:sp>
      <p:sp>
        <p:nvSpPr>
          <p:cNvPr id="3" name="Rectangle 2">
            <a:extLst>
              <a:ext uri="{FF2B5EF4-FFF2-40B4-BE49-F238E27FC236}">
                <a16:creationId xmlns:a16="http://schemas.microsoft.com/office/drawing/2014/main" id="{CADDE2D9-BBEE-4B60-9EA8-8BE166E5866C}"/>
              </a:ext>
            </a:extLst>
          </p:cNvPr>
          <p:cNvSpPr/>
          <p:nvPr/>
        </p:nvSpPr>
        <p:spPr>
          <a:xfrm>
            <a:off x="6096000" y="3698304"/>
            <a:ext cx="1186543" cy="67979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 descr="pat clipart - Clip Art Library">
            <a:extLst>
              <a:ext uri="{FF2B5EF4-FFF2-40B4-BE49-F238E27FC236}">
                <a16:creationId xmlns:a16="http://schemas.microsoft.com/office/drawing/2014/main" id="{0AFF2A09-7665-1A13-A2C6-BD0734EDA0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270" y="451078"/>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0895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humming</a:t>
            </a:r>
            <a:r>
              <a:rPr lang="en-GB" dirty="0"/>
              <a:t> </a:t>
            </a:r>
            <a:r>
              <a:rPr lang="en-GB" dirty="0">
                <a:solidFill>
                  <a:schemeClr val="bg1"/>
                </a:solidFill>
              </a:rPr>
              <a:t>n</a:t>
            </a:r>
            <a:endParaRPr lang="en-GB" i="1" dirty="0">
              <a:solidFill>
                <a:schemeClr val="bg1"/>
              </a:solidFill>
            </a:endParaRPr>
          </a:p>
        </p:txBody>
      </p:sp>
      <p:sp>
        <p:nvSpPr>
          <p:cNvPr id="3" name="Rectangle 2">
            <a:extLst>
              <a:ext uri="{FF2B5EF4-FFF2-40B4-BE49-F238E27FC236}">
                <a16:creationId xmlns:a16="http://schemas.microsoft.com/office/drawing/2014/main" id="{B8ADA5B7-6E68-4607-8157-D542A9E80543}"/>
              </a:ext>
            </a:extLst>
          </p:cNvPr>
          <p:cNvSpPr/>
          <p:nvPr/>
        </p:nvSpPr>
        <p:spPr>
          <a:xfrm>
            <a:off x="5731329" y="3641272"/>
            <a:ext cx="1796141" cy="76220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 descr="Singercute Cartoon Girl Singing Isolated On Stock Vector (Royalty Free)  244517212 | Shutterstock">
            <a:extLst>
              <a:ext uri="{FF2B5EF4-FFF2-40B4-BE49-F238E27FC236}">
                <a16:creationId xmlns:a16="http://schemas.microsoft.com/office/drawing/2014/main" id="{7156D71D-A259-DD0A-5964-6BE77EDFA5C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0270"/>
          <a:stretch/>
        </p:blipFill>
        <p:spPr bwMode="auto">
          <a:xfrm>
            <a:off x="413657" y="392568"/>
            <a:ext cx="2057400" cy="19914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7699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saddest</a:t>
            </a:r>
          </a:p>
        </p:txBody>
      </p:sp>
      <p:sp>
        <p:nvSpPr>
          <p:cNvPr id="3" name="Rectangle 2">
            <a:extLst>
              <a:ext uri="{FF2B5EF4-FFF2-40B4-BE49-F238E27FC236}">
                <a16:creationId xmlns:a16="http://schemas.microsoft.com/office/drawing/2014/main" id="{8423529B-2619-4C00-BACD-5C5E084218E0}"/>
              </a:ext>
            </a:extLst>
          </p:cNvPr>
          <p:cNvSpPr/>
          <p:nvPr/>
        </p:nvSpPr>
        <p:spPr>
          <a:xfrm>
            <a:off x="6096001" y="3624943"/>
            <a:ext cx="1398814" cy="76116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 descr="English grammar for comparatives and superlatives with word sad Stock Vector  Image &amp; Art - Alamy">
            <a:extLst>
              <a:ext uri="{FF2B5EF4-FFF2-40B4-BE49-F238E27FC236}">
                <a16:creationId xmlns:a16="http://schemas.microsoft.com/office/drawing/2014/main" id="{5A060DEA-BE9F-1CC8-08C9-AE012936204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6785" b="18982"/>
          <a:stretch/>
        </p:blipFill>
        <p:spPr bwMode="auto">
          <a:xfrm>
            <a:off x="500063" y="718456"/>
            <a:ext cx="3423154" cy="1355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8796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01485" y="3116315"/>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pa</a:t>
            </a:r>
            <a:r>
              <a:rPr lang="en-GB" dirty="0">
                <a:highlight>
                  <a:srgbClr val="FFFF00"/>
                </a:highlight>
                <a:latin typeface="Twinkl Cursive Looped" panose="02000000000000000000" pitchFamily="2" charset="0"/>
              </a:rPr>
              <a:t>t</a:t>
            </a:r>
            <a:r>
              <a:rPr lang="en-GB" dirty="0">
                <a:latin typeface="Twinkl Cursive Looped" panose="02000000000000000000" pitchFamily="2" charset="0"/>
              </a:rPr>
              <a:t> -&gt;</a:t>
            </a:r>
            <a:r>
              <a:rPr lang="en-GB" dirty="0">
                <a:highlight>
                  <a:srgbClr val="FFFF00"/>
                </a:highlight>
                <a:latin typeface="Twinkl Cursive Looped" panose="02000000000000000000" pitchFamily="2" charset="0"/>
              </a:rPr>
              <a:t>t</a:t>
            </a:r>
            <a:r>
              <a:rPr lang="en-GB" dirty="0">
                <a:latin typeface="Twinkl Cursive Looped" panose="02000000000000000000" pitchFamily="2" charset="0"/>
              </a:rPr>
              <a:t> + ed = patted</a:t>
            </a:r>
            <a:br>
              <a:rPr lang="en-GB" dirty="0">
                <a:latin typeface="Twinkl Cursive Looped" panose="02000000000000000000" pitchFamily="2" charset="0"/>
              </a:rPr>
            </a:br>
            <a:br>
              <a:rPr lang="en-GB" dirty="0">
                <a:latin typeface="Twinkl Cursive Looped" panose="02000000000000000000" pitchFamily="2" charset="0"/>
              </a:rPr>
            </a:br>
            <a:endParaRPr lang="en-GB" i="1" dirty="0">
              <a:latin typeface="Twinkl Cursive Looped" panose="02000000000000000000" pitchFamily="2" charset="0"/>
            </a:endParaRPr>
          </a:p>
        </p:txBody>
      </p:sp>
      <p:pic>
        <p:nvPicPr>
          <p:cNvPr id="72706" name="Picture 2" descr="pat clipart - Clip Art Library">
            <a:extLst>
              <a:ext uri="{FF2B5EF4-FFF2-40B4-BE49-F238E27FC236}">
                <a16:creationId xmlns:a16="http://schemas.microsoft.com/office/drawing/2014/main" id="{EAAFA0E4-3ECB-2EFE-AA2E-51851FC6D1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270" y="451078"/>
            <a:ext cx="2619375" cy="17430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CB9EB66-FD8C-D15A-54DD-6A7FEA642054}"/>
              </a:ext>
            </a:extLst>
          </p:cNvPr>
          <p:cNvSpPr txBox="1"/>
          <p:nvPr/>
        </p:nvSpPr>
        <p:spPr>
          <a:xfrm>
            <a:off x="0" y="4935252"/>
            <a:ext cx="12017828" cy="1938992"/>
          </a:xfrm>
          <a:prstGeom prst="rect">
            <a:avLst/>
          </a:prstGeom>
          <a:noFill/>
        </p:spPr>
        <p:txBody>
          <a:bodyPr wrap="square">
            <a:spAutoFit/>
          </a:bodyPr>
          <a:lstStyle/>
          <a:p>
            <a:r>
              <a:rPr lang="en-GB" sz="6000" dirty="0">
                <a:latin typeface="Twinkl Cursive Looped" panose="02000000000000000000" pitchFamily="2" charset="0"/>
              </a:rPr>
              <a:t>Definition – touch gentle with hand</a:t>
            </a:r>
            <a:endParaRPr lang="en-GB" sz="6000" dirty="0"/>
          </a:p>
        </p:txBody>
      </p:sp>
      <p:sp>
        <p:nvSpPr>
          <p:cNvPr id="6" name="TextBox 5">
            <a:extLst>
              <a:ext uri="{FF2B5EF4-FFF2-40B4-BE49-F238E27FC236}">
                <a16:creationId xmlns:a16="http://schemas.microsoft.com/office/drawing/2014/main" id="{19B38C1E-D3F1-2D00-0F01-9CB774AEFD35}"/>
              </a:ext>
            </a:extLst>
          </p:cNvPr>
          <p:cNvSpPr txBox="1"/>
          <p:nvPr/>
        </p:nvSpPr>
        <p:spPr>
          <a:xfrm>
            <a:off x="3992336" y="751980"/>
            <a:ext cx="6286500" cy="1200329"/>
          </a:xfrm>
          <a:prstGeom prst="rect">
            <a:avLst/>
          </a:prstGeom>
          <a:noFill/>
        </p:spPr>
        <p:txBody>
          <a:bodyPr wrap="square">
            <a:spAutoFit/>
          </a:bodyPr>
          <a:lstStyle/>
          <a:p>
            <a:r>
              <a:rPr lang="en-GB" sz="7200" dirty="0">
                <a:latin typeface="Twinkl Cursive Looped" panose="02000000000000000000" pitchFamily="2" charset="0"/>
              </a:rPr>
              <a:t>patted</a:t>
            </a:r>
            <a:endParaRPr lang="en-GB" sz="7200" dirty="0"/>
          </a:p>
        </p:txBody>
      </p:sp>
      <p:sp>
        <p:nvSpPr>
          <p:cNvPr id="8" name="TextBox 7">
            <a:extLst>
              <a:ext uri="{FF2B5EF4-FFF2-40B4-BE49-F238E27FC236}">
                <a16:creationId xmlns:a16="http://schemas.microsoft.com/office/drawing/2014/main" id="{8003344E-9500-0D59-084F-458899FBD6AB}"/>
              </a:ext>
            </a:extLst>
          </p:cNvPr>
          <p:cNvSpPr txBox="1"/>
          <p:nvPr/>
        </p:nvSpPr>
        <p:spPr>
          <a:xfrm>
            <a:off x="3992336" y="3369969"/>
            <a:ext cx="6286500" cy="1323439"/>
          </a:xfrm>
          <a:prstGeom prst="rect">
            <a:avLst/>
          </a:prstGeom>
          <a:noFill/>
        </p:spPr>
        <p:txBody>
          <a:bodyPr wrap="square">
            <a:spAutoFit/>
          </a:bodyPr>
          <a:lstStyle/>
          <a:p>
            <a:r>
              <a:rPr lang="en-GB" sz="8000" dirty="0">
                <a:latin typeface="Twinkl Cursive Looped" panose="02000000000000000000" pitchFamily="2" charset="0"/>
              </a:rPr>
              <a:t>VERB</a:t>
            </a:r>
            <a:endParaRPr lang="en-GB" sz="8000" dirty="0"/>
          </a:p>
        </p:txBody>
      </p:sp>
    </p:spTree>
    <p:extLst>
      <p:ext uri="{BB962C8B-B14F-4D97-AF65-F5344CB8AC3E}">
        <p14:creationId xmlns:p14="http://schemas.microsoft.com/office/powerpoint/2010/main" val="2839210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270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8" grpId="0"/>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hu</a:t>
            </a:r>
            <a:r>
              <a:rPr lang="en-GB" dirty="0">
                <a:highlight>
                  <a:srgbClr val="FFFF00"/>
                </a:highlight>
                <a:latin typeface="Twinkl Cursive Looped" panose="02000000000000000000" pitchFamily="2" charset="0"/>
              </a:rPr>
              <a:t>m</a:t>
            </a:r>
            <a:r>
              <a:rPr lang="en-GB" dirty="0">
                <a:latin typeface="Twinkl Cursive Looped" panose="02000000000000000000" pitchFamily="2" charset="0"/>
              </a:rPr>
              <a:t> -&gt;</a:t>
            </a:r>
            <a:r>
              <a:rPr lang="en-GB" dirty="0">
                <a:highlight>
                  <a:srgbClr val="FFFF00"/>
                </a:highlight>
                <a:latin typeface="Twinkl Cursive Looped" panose="02000000000000000000" pitchFamily="2" charset="0"/>
              </a:rPr>
              <a:t>m</a:t>
            </a:r>
            <a:r>
              <a:rPr lang="en-GB" dirty="0">
                <a:latin typeface="Twinkl Cursive Looped" panose="02000000000000000000" pitchFamily="2" charset="0"/>
              </a:rPr>
              <a:t> + </a:t>
            </a:r>
            <a:r>
              <a:rPr lang="en-GB" dirty="0" err="1">
                <a:latin typeface="Twinkl Cursive Looped" panose="02000000000000000000" pitchFamily="2" charset="0"/>
              </a:rPr>
              <a:t>ing</a:t>
            </a:r>
            <a:r>
              <a:rPr lang="en-GB" dirty="0">
                <a:latin typeface="Twinkl Cursive Looped" panose="02000000000000000000" pitchFamily="2" charset="0"/>
              </a:rPr>
              <a:t> = humming</a:t>
            </a:r>
            <a:br>
              <a:rPr lang="en-GB" dirty="0">
                <a:latin typeface="Twinkl Cursive Looped" panose="02000000000000000000" pitchFamily="2" charset="0"/>
              </a:rPr>
            </a:br>
            <a:br>
              <a:rPr lang="en-GB" dirty="0">
                <a:latin typeface="Twinkl Cursive Looped" panose="02000000000000000000" pitchFamily="2" charset="0"/>
              </a:rPr>
            </a:br>
            <a:endParaRPr lang="en-GB" i="1" dirty="0">
              <a:latin typeface="Twinkl Cursive Looped" panose="02000000000000000000" pitchFamily="2" charset="0"/>
            </a:endParaRPr>
          </a:p>
        </p:txBody>
      </p:sp>
      <p:pic>
        <p:nvPicPr>
          <p:cNvPr id="38914" name="Picture 2" descr="Singercute Cartoon Girl Singing Isolated On Stock Vector (Royalty Free)  244517212 | Shutterstock">
            <a:extLst>
              <a:ext uri="{FF2B5EF4-FFF2-40B4-BE49-F238E27FC236}">
                <a16:creationId xmlns:a16="http://schemas.microsoft.com/office/drawing/2014/main" id="{D8B61CE3-DF5F-27E9-2CCA-3F01C3AB860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0270"/>
          <a:stretch/>
        </p:blipFill>
        <p:spPr bwMode="auto">
          <a:xfrm>
            <a:off x="413657" y="392568"/>
            <a:ext cx="2057400" cy="199140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CEBF37D-73CA-AF10-F1BD-E1EF5C1FE633}"/>
              </a:ext>
            </a:extLst>
          </p:cNvPr>
          <p:cNvSpPr txBox="1"/>
          <p:nvPr/>
        </p:nvSpPr>
        <p:spPr>
          <a:xfrm>
            <a:off x="163286" y="5074662"/>
            <a:ext cx="11413671" cy="923330"/>
          </a:xfrm>
          <a:prstGeom prst="rect">
            <a:avLst/>
          </a:prstGeom>
          <a:noFill/>
        </p:spPr>
        <p:txBody>
          <a:bodyPr wrap="square">
            <a:spAutoFit/>
          </a:bodyPr>
          <a:lstStyle/>
          <a:p>
            <a:r>
              <a:rPr lang="en-GB" sz="5400" dirty="0">
                <a:latin typeface="Twinkl Cursive Looped" panose="02000000000000000000" pitchFamily="2" charset="0"/>
              </a:rPr>
              <a:t>Definition – sing with closed lips</a:t>
            </a:r>
            <a:endParaRPr lang="en-GB" sz="5400" dirty="0"/>
          </a:p>
        </p:txBody>
      </p:sp>
      <p:sp>
        <p:nvSpPr>
          <p:cNvPr id="6" name="TextBox 5">
            <a:extLst>
              <a:ext uri="{FF2B5EF4-FFF2-40B4-BE49-F238E27FC236}">
                <a16:creationId xmlns:a16="http://schemas.microsoft.com/office/drawing/2014/main" id="{5DA1E6BC-FB21-FE5B-2619-406B15882E4E}"/>
              </a:ext>
            </a:extLst>
          </p:cNvPr>
          <p:cNvSpPr txBox="1"/>
          <p:nvPr/>
        </p:nvSpPr>
        <p:spPr>
          <a:xfrm>
            <a:off x="3882118" y="517463"/>
            <a:ext cx="6098720" cy="1015663"/>
          </a:xfrm>
          <a:prstGeom prst="rect">
            <a:avLst/>
          </a:prstGeom>
          <a:noFill/>
        </p:spPr>
        <p:txBody>
          <a:bodyPr wrap="square">
            <a:spAutoFit/>
          </a:bodyPr>
          <a:lstStyle/>
          <a:p>
            <a:r>
              <a:rPr lang="en-GB" sz="6000" dirty="0">
                <a:latin typeface="Twinkl Cursive Looped" panose="02000000000000000000" pitchFamily="2" charset="0"/>
              </a:rPr>
              <a:t>humming</a:t>
            </a:r>
            <a:endParaRPr lang="en-GB" sz="6000" dirty="0"/>
          </a:p>
        </p:txBody>
      </p:sp>
      <p:sp>
        <p:nvSpPr>
          <p:cNvPr id="8" name="TextBox 7">
            <a:extLst>
              <a:ext uri="{FF2B5EF4-FFF2-40B4-BE49-F238E27FC236}">
                <a16:creationId xmlns:a16="http://schemas.microsoft.com/office/drawing/2014/main" id="{58CF8E78-B3D1-A1A8-A640-9591F5FC6C89}"/>
              </a:ext>
            </a:extLst>
          </p:cNvPr>
          <p:cNvSpPr txBox="1"/>
          <p:nvPr/>
        </p:nvSpPr>
        <p:spPr>
          <a:xfrm>
            <a:off x="4305754" y="3475161"/>
            <a:ext cx="6180364" cy="923330"/>
          </a:xfrm>
          <a:prstGeom prst="rect">
            <a:avLst/>
          </a:prstGeom>
          <a:noFill/>
        </p:spPr>
        <p:txBody>
          <a:bodyPr wrap="square">
            <a:spAutoFit/>
          </a:bodyPr>
          <a:lstStyle/>
          <a:p>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VERB</a:t>
            </a:r>
            <a:endParaRPr lang="en-GB" dirty="0"/>
          </a:p>
        </p:txBody>
      </p:sp>
    </p:spTree>
    <p:extLst>
      <p:ext uri="{BB962C8B-B14F-4D97-AF65-F5344CB8AC3E}">
        <p14:creationId xmlns:p14="http://schemas.microsoft.com/office/powerpoint/2010/main" val="2940611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9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The suffix</a:t>
            </a:r>
            <a:br>
              <a:rPr lang="en-GB" dirty="0">
                <a:latin typeface="Twinkl Cursive Looped" panose="02000000000000000000" pitchFamily="2" charset="0"/>
              </a:rPr>
            </a:br>
            <a:r>
              <a:rPr lang="en-GB" dirty="0">
                <a:latin typeface="Twinkl Cursive Looped" panose="02000000000000000000" pitchFamily="2" charset="0"/>
              </a:rPr>
              <a:t>-le</a:t>
            </a:r>
          </a:p>
        </p:txBody>
      </p:sp>
    </p:spTree>
    <p:extLst>
      <p:ext uri="{BB962C8B-B14F-4D97-AF65-F5344CB8AC3E}">
        <p14:creationId xmlns:p14="http://schemas.microsoft.com/office/powerpoint/2010/main" val="4130972434"/>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15786" y="3107443"/>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sa</a:t>
            </a:r>
            <a:r>
              <a:rPr lang="en-GB" dirty="0">
                <a:highlight>
                  <a:srgbClr val="FFFF00"/>
                </a:highlight>
                <a:latin typeface="Twinkl Cursive Looped" panose="02000000000000000000" pitchFamily="2" charset="0"/>
              </a:rPr>
              <a:t>d</a:t>
            </a:r>
            <a:r>
              <a:rPr lang="en-GB" dirty="0">
                <a:latin typeface="Twinkl Cursive Looped" panose="02000000000000000000" pitchFamily="2" charset="0"/>
              </a:rPr>
              <a:t> -&gt;</a:t>
            </a:r>
            <a:r>
              <a:rPr lang="en-GB" dirty="0">
                <a:highlight>
                  <a:srgbClr val="FFFF00"/>
                </a:highlight>
                <a:latin typeface="Twinkl Cursive Looped" panose="02000000000000000000" pitchFamily="2" charset="0"/>
              </a:rPr>
              <a:t>d</a:t>
            </a:r>
            <a:r>
              <a:rPr lang="en-GB" dirty="0">
                <a:latin typeface="Twinkl Cursive Looped" panose="02000000000000000000" pitchFamily="2" charset="0"/>
              </a:rPr>
              <a:t> + </a:t>
            </a:r>
            <a:r>
              <a:rPr lang="en-GB" dirty="0" err="1">
                <a:latin typeface="Twinkl Cursive Looped" panose="02000000000000000000" pitchFamily="2" charset="0"/>
              </a:rPr>
              <a:t>est</a:t>
            </a:r>
            <a:r>
              <a:rPr lang="en-GB" dirty="0">
                <a:latin typeface="Twinkl Cursive Looped" panose="02000000000000000000" pitchFamily="2" charset="0"/>
              </a:rPr>
              <a:t> = saddest</a:t>
            </a:r>
            <a:br>
              <a:rPr lang="en-GB" dirty="0">
                <a:latin typeface="Twinkl Cursive Looped" panose="02000000000000000000" pitchFamily="2" charset="0"/>
              </a:rPr>
            </a:br>
            <a:br>
              <a:rPr lang="en-GB" dirty="0">
                <a:latin typeface="Twinkl Cursive Looped" panose="02000000000000000000" pitchFamily="2" charset="0"/>
              </a:rPr>
            </a:br>
            <a:endParaRPr lang="en-GB" i="1" dirty="0">
              <a:latin typeface="Twinkl Cursive Looped" panose="02000000000000000000" pitchFamily="2" charset="0"/>
            </a:endParaRPr>
          </a:p>
        </p:txBody>
      </p:sp>
      <p:pic>
        <p:nvPicPr>
          <p:cNvPr id="35842" name="Picture 2" descr="English grammar for comparatives and superlatives with word sad Stock Vector  Image &amp; Art - Alamy">
            <a:extLst>
              <a:ext uri="{FF2B5EF4-FFF2-40B4-BE49-F238E27FC236}">
                <a16:creationId xmlns:a16="http://schemas.microsoft.com/office/drawing/2014/main" id="{ACA85439-46C1-5622-A54F-C9FA7AD7513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6785" b="18982"/>
          <a:stretch/>
        </p:blipFill>
        <p:spPr bwMode="auto">
          <a:xfrm>
            <a:off x="500063" y="718456"/>
            <a:ext cx="3423154" cy="135527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29027761-19D3-3FA8-7B8A-4B57AA4F2AEC}"/>
              </a:ext>
            </a:extLst>
          </p:cNvPr>
          <p:cNvSpPr txBox="1"/>
          <p:nvPr/>
        </p:nvSpPr>
        <p:spPr>
          <a:xfrm>
            <a:off x="179613" y="5145252"/>
            <a:ext cx="10989129" cy="1107996"/>
          </a:xfrm>
          <a:prstGeom prst="rect">
            <a:avLst/>
          </a:prstGeom>
          <a:noFill/>
        </p:spPr>
        <p:txBody>
          <a:bodyPr wrap="square">
            <a:spAutoFit/>
          </a:bodyPr>
          <a:lstStyle/>
          <a:p>
            <a:r>
              <a:rPr lang="en-GB" sz="6600" dirty="0">
                <a:latin typeface="Twinkl Cursive Looped" panose="02000000000000000000" pitchFamily="2" charset="0"/>
              </a:rPr>
              <a:t>Definition – most unhappy</a:t>
            </a:r>
            <a:endParaRPr lang="en-GB" sz="6600" dirty="0"/>
          </a:p>
        </p:txBody>
      </p:sp>
      <p:sp>
        <p:nvSpPr>
          <p:cNvPr id="6" name="TextBox 5">
            <a:extLst>
              <a:ext uri="{FF2B5EF4-FFF2-40B4-BE49-F238E27FC236}">
                <a16:creationId xmlns:a16="http://schemas.microsoft.com/office/drawing/2014/main" id="{B4B942E0-A4FA-F2B4-F0D9-65928777DF34}"/>
              </a:ext>
            </a:extLst>
          </p:cNvPr>
          <p:cNvSpPr txBox="1"/>
          <p:nvPr/>
        </p:nvSpPr>
        <p:spPr>
          <a:xfrm>
            <a:off x="4743450" y="1026760"/>
            <a:ext cx="6221186" cy="1107996"/>
          </a:xfrm>
          <a:prstGeom prst="rect">
            <a:avLst/>
          </a:prstGeom>
          <a:noFill/>
        </p:spPr>
        <p:txBody>
          <a:bodyPr wrap="square">
            <a:spAutoFit/>
          </a:bodyPr>
          <a:lstStyle/>
          <a:p>
            <a:r>
              <a:rPr lang="en-GB" sz="6600" dirty="0">
                <a:latin typeface="Twinkl Cursive Looped" panose="02000000000000000000" pitchFamily="2" charset="0"/>
              </a:rPr>
              <a:t>saddest</a:t>
            </a:r>
            <a:endParaRPr lang="en-GB" sz="6600" dirty="0"/>
          </a:p>
        </p:txBody>
      </p:sp>
      <p:sp>
        <p:nvSpPr>
          <p:cNvPr id="7" name="TextBox 6">
            <a:extLst>
              <a:ext uri="{FF2B5EF4-FFF2-40B4-BE49-F238E27FC236}">
                <a16:creationId xmlns:a16="http://schemas.microsoft.com/office/drawing/2014/main" id="{C0EFB7C7-6ECA-0B24-34A4-45414775061B}"/>
              </a:ext>
            </a:extLst>
          </p:cNvPr>
          <p:cNvSpPr txBox="1"/>
          <p:nvPr/>
        </p:nvSpPr>
        <p:spPr>
          <a:xfrm>
            <a:off x="4503965" y="3909295"/>
            <a:ext cx="6221186" cy="1107996"/>
          </a:xfrm>
          <a:prstGeom prst="rect">
            <a:avLst/>
          </a:prstGeom>
          <a:noFill/>
        </p:spPr>
        <p:txBody>
          <a:bodyPr wrap="square">
            <a:spAutoFit/>
          </a:bodyPr>
          <a:lstStyle/>
          <a:p>
            <a:r>
              <a:rPr lang="en-GB" sz="6600" dirty="0">
                <a:latin typeface="Twinkl Cursive Looped" panose="02000000000000000000" pitchFamily="2" charset="0"/>
              </a:rPr>
              <a:t>ADJECTIVE</a:t>
            </a:r>
            <a:endParaRPr lang="en-GB" sz="6600" dirty="0"/>
          </a:p>
        </p:txBody>
      </p:sp>
    </p:spTree>
    <p:extLst>
      <p:ext uri="{BB962C8B-B14F-4D97-AF65-F5344CB8AC3E}">
        <p14:creationId xmlns:p14="http://schemas.microsoft.com/office/powerpoint/2010/main" val="2449743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8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7" grpId="0"/>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I patted my pocket to find my pencil</a:t>
            </a:r>
            <a:r>
              <a:rPr lang="en-GB" dirty="0"/>
              <a:t>.</a:t>
            </a:r>
            <a:endParaRPr lang="en-GB" i="1" dirty="0"/>
          </a:p>
        </p:txBody>
      </p:sp>
      <p:sp>
        <p:nvSpPr>
          <p:cNvPr id="3" name="Title 1">
            <a:extLst>
              <a:ext uri="{FF2B5EF4-FFF2-40B4-BE49-F238E27FC236}">
                <a16:creationId xmlns:a16="http://schemas.microsoft.com/office/drawing/2014/main" id="{508E1D9E-F4E6-2116-E25C-F8D39BCC18B4}"/>
              </a:ext>
            </a:extLst>
          </p:cNvPr>
          <p:cNvSpPr txBox="1">
            <a:spLocks/>
          </p:cNvSpPr>
          <p:nvPr/>
        </p:nvSpPr>
        <p:spPr>
          <a:xfrm>
            <a:off x="2057399" y="2944252"/>
            <a:ext cx="2090057" cy="969496"/>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______</a:t>
            </a:r>
            <a:endParaRPr kumimoji="0" lang="en-GB" sz="6000" b="0" i="1"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881255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The humming bird’s wings beat very quickly.</a:t>
            </a:r>
            <a:endParaRPr lang="en-GB" i="1" dirty="0">
              <a:latin typeface="Twinkl Cursive Looped" panose="02000000000000000000" pitchFamily="2" charset="0"/>
            </a:endParaRPr>
          </a:p>
        </p:txBody>
      </p:sp>
      <p:sp>
        <p:nvSpPr>
          <p:cNvPr id="3" name="Title 1">
            <a:extLst>
              <a:ext uri="{FF2B5EF4-FFF2-40B4-BE49-F238E27FC236}">
                <a16:creationId xmlns:a16="http://schemas.microsoft.com/office/drawing/2014/main" id="{313A47FA-C180-B4ED-E76B-D0DC0D4C12CD}"/>
              </a:ext>
            </a:extLst>
          </p:cNvPr>
          <p:cNvSpPr txBox="1">
            <a:spLocks/>
          </p:cNvSpPr>
          <p:nvPr/>
        </p:nvSpPr>
        <p:spPr>
          <a:xfrm>
            <a:off x="2661557" y="2852154"/>
            <a:ext cx="2808514" cy="969496"/>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_______</a:t>
            </a:r>
            <a:endParaRPr kumimoji="0" lang="en-GB" sz="6000" b="0" i="1"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636442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It is the saddest time when we leave school. </a:t>
            </a:r>
            <a:endParaRPr lang="en-GB" i="1" dirty="0">
              <a:latin typeface="Twinkl Cursive Looped" panose="02000000000000000000" pitchFamily="2" charset="0"/>
            </a:endParaRPr>
          </a:p>
        </p:txBody>
      </p:sp>
      <p:sp>
        <p:nvSpPr>
          <p:cNvPr id="3" name="Title 1">
            <a:extLst>
              <a:ext uri="{FF2B5EF4-FFF2-40B4-BE49-F238E27FC236}">
                <a16:creationId xmlns:a16="http://schemas.microsoft.com/office/drawing/2014/main" id="{0962CED4-1856-9258-38A8-CCB5549D7E26}"/>
              </a:ext>
            </a:extLst>
          </p:cNvPr>
          <p:cNvSpPr txBox="1">
            <a:spLocks/>
          </p:cNvSpPr>
          <p:nvPr/>
        </p:nvSpPr>
        <p:spPr>
          <a:xfrm>
            <a:off x="3967842" y="2712001"/>
            <a:ext cx="2563585" cy="969496"/>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_______</a:t>
            </a:r>
            <a:endParaRPr kumimoji="0" lang="en-GB" sz="6000" b="0" i="1"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3183988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72303531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most</a:t>
            </a: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endParaRPr lang="en-GB" i="1" dirty="0">
              <a:latin typeface="Twinkl Cursive Looped" panose="02000000000000000000" pitchFamily="2" charset="0"/>
            </a:endParaRPr>
          </a:p>
        </p:txBody>
      </p:sp>
      <p:pic>
        <p:nvPicPr>
          <p:cNvPr id="14338" name="Picture 2" descr="Download More Clip Art - More And Less Clipart PNG Image with No Background  - PNGkey.com">
            <a:extLst>
              <a:ext uri="{FF2B5EF4-FFF2-40B4-BE49-F238E27FC236}">
                <a16:creationId xmlns:a16="http://schemas.microsoft.com/office/drawing/2014/main" id="{ED2F2AC5-FD38-5463-2FBB-AE14566AB1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052" y="610961"/>
            <a:ext cx="2828925" cy="16192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960C9F2-6D8B-3E63-89C7-E19901350DC1}"/>
              </a:ext>
            </a:extLst>
          </p:cNvPr>
          <p:cNvSpPr txBox="1"/>
          <p:nvPr/>
        </p:nvSpPr>
        <p:spPr>
          <a:xfrm>
            <a:off x="632052" y="4751369"/>
            <a:ext cx="10890250" cy="1323439"/>
          </a:xfrm>
          <a:prstGeom prst="rect">
            <a:avLst/>
          </a:prstGeom>
          <a:noFill/>
        </p:spPr>
        <p:txBody>
          <a:bodyPr wrap="square">
            <a:spAutoFit/>
          </a:bodyPr>
          <a:lstStyle/>
          <a:p>
            <a:r>
              <a:rPr lang="en-GB" sz="4000" dirty="0">
                <a:latin typeface="Twinkl Cursive Looped" panose="02000000000000000000" pitchFamily="2" charset="0"/>
              </a:rPr>
              <a:t>Definition - greatest in amount, quantity, or degree</a:t>
            </a:r>
          </a:p>
        </p:txBody>
      </p:sp>
      <p:sp>
        <p:nvSpPr>
          <p:cNvPr id="5" name="TextBox 4">
            <a:extLst>
              <a:ext uri="{FF2B5EF4-FFF2-40B4-BE49-F238E27FC236}">
                <a16:creationId xmlns:a16="http://schemas.microsoft.com/office/drawing/2014/main" id="{FBE45249-8ACE-7F8C-D766-AD2E84026BDC}"/>
              </a:ext>
            </a:extLst>
          </p:cNvPr>
          <p:cNvSpPr txBox="1"/>
          <p:nvPr/>
        </p:nvSpPr>
        <p:spPr>
          <a:xfrm>
            <a:off x="980395" y="2891931"/>
            <a:ext cx="10890250" cy="707886"/>
          </a:xfrm>
          <a:prstGeom prst="rect">
            <a:avLst/>
          </a:prstGeom>
          <a:noFill/>
        </p:spPr>
        <p:txBody>
          <a:bodyPr wrap="square">
            <a:spAutoFit/>
          </a:bodyPr>
          <a:lstStyle/>
          <a:p>
            <a:pPr algn="ctr"/>
            <a:r>
              <a:rPr lang="en-GB" sz="4000" dirty="0">
                <a:latin typeface="Twinkl Cursive Looped" panose="02000000000000000000" pitchFamily="2" charset="0"/>
              </a:rPr>
              <a:t>DETERMINER</a:t>
            </a:r>
          </a:p>
        </p:txBody>
      </p:sp>
    </p:spTree>
    <p:extLst>
      <p:ext uri="{BB962C8B-B14F-4D97-AF65-F5344CB8AC3E}">
        <p14:creationId xmlns:p14="http://schemas.microsoft.com/office/powerpoint/2010/main" val="1793631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4300" y="3080825"/>
            <a:ext cx="12306300" cy="1481650"/>
          </a:xfrm>
        </p:spPr>
        <p:txBody>
          <a:bodyPr>
            <a:normAutofit fontScale="90000"/>
          </a:bodyPr>
          <a:lstStyle/>
          <a:p>
            <a:pPr algn="ctr"/>
            <a:br>
              <a:rPr lang="en-GB" dirty="0"/>
            </a:br>
            <a:r>
              <a:rPr lang="en-GB" dirty="0">
                <a:latin typeface="Twinkl Cursive Looped" panose="02000000000000000000" pitchFamily="2" charset="0"/>
              </a:rPr>
              <a:t>Children love spelling quizzes the   most. </a:t>
            </a:r>
            <a:endParaRPr lang="en-GB" i="1" dirty="0">
              <a:latin typeface="Twinkl Cursive Looped" panose="02000000000000000000" pitchFamily="2" charset="0"/>
            </a:endParaRPr>
          </a:p>
        </p:txBody>
      </p:sp>
      <p:sp>
        <p:nvSpPr>
          <p:cNvPr id="4" name="Title 1">
            <a:extLst>
              <a:ext uri="{FF2B5EF4-FFF2-40B4-BE49-F238E27FC236}">
                <a16:creationId xmlns:a16="http://schemas.microsoft.com/office/drawing/2014/main" id="{9EEC1FE0-ADE6-F2B5-4F32-60B5058D2AED}"/>
              </a:ext>
            </a:extLst>
          </p:cNvPr>
          <p:cNvSpPr txBox="1">
            <a:spLocks/>
          </p:cNvSpPr>
          <p:nvPr/>
        </p:nvSpPr>
        <p:spPr>
          <a:xfrm>
            <a:off x="5197928" y="3592979"/>
            <a:ext cx="1681843" cy="969496"/>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a:t>
            </a:r>
            <a:endParaRPr lang="en-GB" i="1" dirty="0"/>
          </a:p>
        </p:txBody>
      </p:sp>
    </p:spTree>
    <p:extLst>
      <p:ext uri="{BB962C8B-B14F-4D97-AF65-F5344CB8AC3E}">
        <p14:creationId xmlns:p14="http://schemas.microsoft.com/office/powerpoint/2010/main" val="1420335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566738" y="484582"/>
            <a:ext cx="10515600" cy="1481650"/>
          </a:xfrm>
        </p:spPr>
        <p:txBody>
          <a:bodyPr>
            <a:normAutofit/>
          </a:bodyPr>
          <a:lstStyle/>
          <a:p>
            <a:pPr algn="ctr"/>
            <a:r>
              <a:rPr lang="en-GB" dirty="0">
                <a:latin typeface="Twinkl Cursive Looped" panose="02000000000000000000" pitchFamily="2" charset="0"/>
              </a:rPr>
              <a:t>sure</a:t>
            </a:r>
            <a:endParaRPr lang="en-GB" i="1" dirty="0"/>
          </a:p>
        </p:txBody>
      </p:sp>
      <p:pic>
        <p:nvPicPr>
          <p:cNvPr id="15362" name="Picture 2" descr="5,913 Sure Stock Illustrations, Cliparts and Royalty Free Sure Vectors">
            <a:extLst>
              <a:ext uri="{FF2B5EF4-FFF2-40B4-BE49-F238E27FC236}">
                <a16:creationId xmlns:a16="http://schemas.microsoft.com/office/drawing/2014/main" id="{673EC751-62A8-EE8A-BCCE-DC68134CAC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6738" y="300038"/>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B94F49B-A63F-C09F-59E1-C19BAE724634}"/>
              </a:ext>
            </a:extLst>
          </p:cNvPr>
          <p:cNvSpPr txBox="1"/>
          <p:nvPr/>
        </p:nvSpPr>
        <p:spPr>
          <a:xfrm>
            <a:off x="681717" y="5056805"/>
            <a:ext cx="10944225" cy="1446550"/>
          </a:xfrm>
          <a:prstGeom prst="rect">
            <a:avLst/>
          </a:prstGeom>
          <a:noFill/>
        </p:spPr>
        <p:txBody>
          <a:bodyPr wrap="square">
            <a:spAutoFit/>
          </a:bodyPr>
          <a:lstStyle/>
          <a:p>
            <a:r>
              <a:rPr lang="en-GB" sz="4400" b="0" i="0" dirty="0">
                <a:solidFill>
                  <a:srgbClr val="111111"/>
                </a:solidFill>
                <a:effectLst/>
                <a:latin typeface="Twinkl Cursive Looped" panose="02000000000000000000" pitchFamily="2" charset="0"/>
              </a:rPr>
              <a:t>Definition - completely confident that one is right</a:t>
            </a:r>
            <a:endParaRPr lang="en-GB" sz="4400" dirty="0">
              <a:latin typeface="Twinkl Cursive Looped" panose="02000000000000000000" pitchFamily="2" charset="0"/>
            </a:endParaRPr>
          </a:p>
        </p:txBody>
      </p:sp>
      <p:sp>
        <p:nvSpPr>
          <p:cNvPr id="5" name="Title 1">
            <a:extLst>
              <a:ext uri="{FF2B5EF4-FFF2-40B4-BE49-F238E27FC236}">
                <a16:creationId xmlns:a16="http://schemas.microsoft.com/office/drawing/2014/main" id="{F231B096-4B6D-8B24-D4E0-81576E406B42}"/>
              </a:ext>
            </a:extLst>
          </p:cNvPr>
          <p:cNvSpPr txBox="1">
            <a:spLocks/>
          </p:cNvSpPr>
          <p:nvPr/>
        </p:nvSpPr>
        <p:spPr>
          <a:xfrm>
            <a:off x="681717" y="2436638"/>
            <a:ext cx="1051560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ADJECTIVE</a:t>
            </a:r>
            <a:endParaRPr lang="en-GB" i="1" dirty="0"/>
          </a:p>
        </p:txBody>
      </p:sp>
    </p:spTree>
    <p:extLst>
      <p:ext uri="{BB962C8B-B14F-4D97-AF65-F5344CB8AC3E}">
        <p14:creationId xmlns:p14="http://schemas.microsoft.com/office/powerpoint/2010/main" val="1037540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br>
            <a:r>
              <a:rPr lang="en-GB" dirty="0">
                <a:latin typeface="Twinkl Cursive Looped" panose="02000000000000000000" pitchFamily="2" charset="0"/>
              </a:rPr>
              <a:t>The runner was sure he won.</a:t>
            </a:r>
            <a:br>
              <a:rPr lang="en-GB" dirty="0"/>
            </a:br>
            <a:endParaRPr lang="en-GB" i="1" dirty="0"/>
          </a:p>
        </p:txBody>
      </p:sp>
      <p:sp>
        <p:nvSpPr>
          <p:cNvPr id="3" name="Title 1">
            <a:extLst>
              <a:ext uri="{FF2B5EF4-FFF2-40B4-BE49-F238E27FC236}">
                <a16:creationId xmlns:a16="http://schemas.microsoft.com/office/drawing/2014/main" id="{AE6798E3-5AA1-2B0F-C187-848FE5FAD8F4}"/>
              </a:ext>
            </a:extLst>
          </p:cNvPr>
          <p:cNvSpPr txBox="1">
            <a:spLocks/>
          </p:cNvSpPr>
          <p:nvPr/>
        </p:nvSpPr>
        <p:spPr>
          <a:xfrm>
            <a:off x="6455229" y="2852154"/>
            <a:ext cx="1611086" cy="969496"/>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a:t>
            </a:r>
            <a:endParaRPr lang="en-GB" i="1" dirty="0"/>
          </a:p>
        </p:txBody>
      </p:sp>
    </p:spTree>
    <p:extLst>
      <p:ext uri="{BB962C8B-B14F-4D97-AF65-F5344CB8AC3E}">
        <p14:creationId xmlns:p14="http://schemas.microsoft.com/office/powerpoint/2010/main" val="487949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684145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17550" y="4142182"/>
            <a:ext cx="10515600" cy="1481650"/>
          </a:xfrm>
        </p:spPr>
        <p:txBody>
          <a:bodyPr>
            <a:normAutofit fontScale="90000"/>
          </a:bodyPr>
          <a:lstStyle/>
          <a:p>
            <a:pPr algn="ctr"/>
            <a:r>
              <a:rPr lang="en-GB" dirty="0">
                <a:latin typeface="Twinkl Cursive Looped" panose="02000000000000000000" pitchFamily="2" charset="0"/>
              </a:rPr>
              <a:t>-le </a:t>
            </a:r>
            <a:br>
              <a:rPr lang="en-GB" dirty="0">
                <a:latin typeface="Twinkl Cursive Looped" panose="02000000000000000000" pitchFamily="2" charset="0"/>
              </a:rPr>
            </a:br>
            <a:r>
              <a:rPr lang="en-GB" dirty="0">
                <a:latin typeface="Twinkl Cursive Looped" panose="02000000000000000000" pitchFamily="2" charset="0"/>
              </a:rPr>
              <a:t>this is the most common</a:t>
            </a:r>
            <a:br>
              <a:rPr lang="en-GB" dirty="0">
                <a:latin typeface="Twinkl Cursive Looped" panose="02000000000000000000" pitchFamily="2" charset="0"/>
              </a:rPr>
            </a:br>
            <a:r>
              <a:rPr lang="en-GB" dirty="0">
                <a:latin typeface="Twinkl Cursive Looped" panose="02000000000000000000" pitchFamily="2" charset="0"/>
              </a:rPr>
              <a:t> </a:t>
            </a:r>
            <a:r>
              <a:rPr lang="en-GB" i="1" dirty="0">
                <a:latin typeface="Twinkl Cursive Looped" panose="02000000000000000000" pitchFamily="2" charset="0"/>
              </a:rPr>
              <a:t>suffix to use</a:t>
            </a:r>
          </a:p>
        </p:txBody>
      </p:sp>
    </p:spTree>
    <p:extLst>
      <p:ext uri="{BB962C8B-B14F-4D97-AF65-F5344CB8AC3E}">
        <p14:creationId xmlns:p14="http://schemas.microsoft.com/office/powerpoint/2010/main" val="3963545113"/>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Can you spot the spelling rule words and the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120274717"/>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2757" y="930729"/>
            <a:ext cx="10711543" cy="4980213"/>
          </a:xfrm>
        </p:spPr>
        <p:txBody>
          <a:bodyPr>
            <a:noAutofit/>
          </a:bodyPr>
          <a:lstStyle/>
          <a:p>
            <a:pPr algn="l"/>
            <a:r>
              <a:rPr lang="en-GB" sz="4000" dirty="0">
                <a:solidFill>
                  <a:srgbClr val="000000"/>
                </a:solidFill>
                <a:effectLst/>
                <a:latin typeface="Twinkl Cursive Looped" panose="02000000000000000000" pitchFamily="2" charset="0"/>
                <a:ea typeface="Times New Roman" panose="02020603050405020304" pitchFamily="18" charset="0"/>
              </a:rPr>
              <a:t>Most children learn about the North and South poles.  They learn that scientists are sure that the massive ice sheets are melting because of global warming.  The saddest thing is that not everyone believes this.  World Leaders have cried out to people to recognise climate change and how people can be happiest if they begin to help the planet. Babies deserve to grow up in a healthy world. </a:t>
            </a:r>
            <a:endParaRPr lang="en-GB" sz="5400" i="0" dirty="0">
              <a:solidFill>
                <a:srgbClr val="333333"/>
              </a:solidFill>
              <a:effectLst/>
              <a:latin typeface="Twinkl Cursive Looped" panose="02000000000000000000" pitchFamily="2" charset="0"/>
            </a:endParaRPr>
          </a:p>
        </p:txBody>
      </p:sp>
    </p:spTree>
    <p:extLst>
      <p:ext uri="{BB962C8B-B14F-4D97-AF65-F5344CB8AC3E}">
        <p14:creationId xmlns:p14="http://schemas.microsoft.com/office/powerpoint/2010/main" val="2236207966"/>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2757" y="930729"/>
            <a:ext cx="10711543" cy="4980213"/>
          </a:xfrm>
        </p:spPr>
        <p:txBody>
          <a:bodyPr>
            <a:noAutofit/>
          </a:bodyPr>
          <a:lstStyle/>
          <a:p>
            <a:pPr algn="l"/>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Most</a:t>
            </a:r>
            <a:r>
              <a:rPr lang="en-GB" sz="4000" dirty="0">
                <a:solidFill>
                  <a:srgbClr val="000000"/>
                </a:solidFill>
                <a:effectLst/>
                <a:latin typeface="Twinkl Cursive Looped" panose="02000000000000000000" pitchFamily="2" charset="0"/>
                <a:ea typeface="Times New Roman" panose="02020603050405020304" pitchFamily="18" charset="0"/>
              </a:rPr>
              <a:t> children learn about the North and South poles.  They learn that scientists are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sure</a:t>
            </a:r>
            <a:r>
              <a:rPr lang="en-GB" sz="4000" dirty="0">
                <a:solidFill>
                  <a:srgbClr val="000000"/>
                </a:solidFill>
                <a:effectLst/>
                <a:latin typeface="Twinkl Cursive Looped" panose="02000000000000000000" pitchFamily="2" charset="0"/>
                <a:ea typeface="Times New Roman" panose="02020603050405020304" pitchFamily="18" charset="0"/>
              </a:rPr>
              <a:t> that the massive ice sheets are melting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because</a:t>
            </a:r>
            <a:r>
              <a:rPr lang="en-GB" sz="4000" dirty="0">
                <a:solidFill>
                  <a:srgbClr val="000000"/>
                </a:solidFill>
                <a:effectLst/>
                <a:latin typeface="Twinkl Cursive Looped" panose="02000000000000000000" pitchFamily="2" charset="0"/>
                <a:ea typeface="Times New Roman" panose="02020603050405020304" pitchFamily="18" charset="0"/>
              </a:rPr>
              <a:t> of global warming.  The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saddest</a:t>
            </a:r>
            <a:r>
              <a:rPr lang="en-GB" sz="4000" dirty="0">
                <a:solidFill>
                  <a:srgbClr val="000000"/>
                </a:solidFill>
                <a:effectLst/>
                <a:latin typeface="Twinkl Cursive Looped" panose="02000000000000000000" pitchFamily="2" charset="0"/>
                <a:ea typeface="Times New Roman" panose="02020603050405020304" pitchFamily="18" charset="0"/>
              </a:rPr>
              <a:t> thing is that not everyone believes this.  World Leaders have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cried</a:t>
            </a:r>
            <a:r>
              <a:rPr lang="en-GB" sz="4000" dirty="0">
                <a:solidFill>
                  <a:srgbClr val="000000"/>
                </a:solidFill>
                <a:effectLst/>
                <a:latin typeface="Twinkl Cursive Looped" panose="02000000000000000000" pitchFamily="2" charset="0"/>
                <a:ea typeface="Times New Roman" panose="02020603050405020304" pitchFamily="18" charset="0"/>
              </a:rPr>
              <a:t> out to people to recognise climate change and how people can be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happiest</a:t>
            </a:r>
            <a:r>
              <a:rPr lang="en-GB" sz="4000" dirty="0">
                <a:solidFill>
                  <a:srgbClr val="000000"/>
                </a:solidFill>
                <a:effectLst/>
                <a:latin typeface="Twinkl Cursive Looped" panose="02000000000000000000" pitchFamily="2" charset="0"/>
                <a:ea typeface="Times New Roman" panose="02020603050405020304" pitchFamily="18" charset="0"/>
              </a:rPr>
              <a:t> if they begin to help the planet.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Babies</a:t>
            </a:r>
            <a:r>
              <a:rPr lang="en-GB" sz="4000" dirty="0">
                <a:solidFill>
                  <a:srgbClr val="000000"/>
                </a:solidFill>
                <a:effectLst/>
                <a:latin typeface="Twinkl Cursive Looped" panose="02000000000000000000" pitchFamily="2" charset="0"/>
                <a:ea typeface="Times New Roman" panose="02020603050405020304" pitchFamily="18" charset="0"/>
              </a:rPr>
              <a:t> deserve to grow up in a healthy world. </a:t>
            </a:r>
            <a:endParaRPr lang="en-GB" sz="5400" i="0" dirty="0">
              <a:solidFill>
                <a:srgbClr val="333333"/>
              </a:solidFill>
              <a:effectLst/>
              <a:latin typeface="Twinkl Cursive Looped" panose="02000000000000000000" pitchFamily="2" charset="0"/>
            </a:endParaRPr>
          </a:p>
        </p:txBody>
      </p:sp>
    </p:spTree>
    <p:extLst>
      <p:ext uri="{BB962C8B-B14F-4D97-AF65-F5344CB8AC3E}">
        <p14:creationId xmlns:p14="http://schemas.microsoft.com/office/powerpoint/2010/main" val="54937813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424231567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2901724"/>
            <a:ext cx="10515600" cy="2852737"/>
          </a:xfrm>
        </p:spPr>
        <p:txBody>
          <a:bodyPr>
            <a:normAutofit fontScale="90000"/>
          </a:bodyPr>
          <a:lstStyle/>
          <a:p>
            <a:r>
              <a:rPr lang="en-GB" sz="6000" dirty="0">
                <a:solidFill>
                  <a:srgbClr val="000000"/>
                </a:solidFill>
                <a:effectLst/>
                <a:latin typeface="Twinkl Cursive Looped" panose="02000000000000000000" pitchFamily="2" charset="0"/>
                <a:ea typeface="Times New Roman" panose="02020603050405020304" pitchFamily="18" charset="0"/>
              </a:rPr>
              <a:t>World Leaders have cried out to people to recognise climate change and how people can be happiest if they begin to help the planet. </a:t>
            </a:r>
            <a:endParaRPr lang="en-GB" dirty="0"/>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62616010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469571" y="1518558"/>
            <a:ext cx="9046029" cy="3416320"/>
          </a:xfrm>
          <a:prstGeom prst="rect">
            <a:avLst/>
          </a:prstGeom>
          <a:noFill/>
        </p:spPr>
        <p:txBody>
          <a:bodyPr wrap="square" rtlCol="0">
            <a:spAutoFit/>
          </a:bodyPr>
          <a:lstStyle/>
          <a:p>
            <a:r>
              <a:rPr lang="en-GB" sz="7200" dirty="0">
                <a:latin typeface="Twinkl Cursive Looped" panose="02000000000000000000" pitchFamily="2" charset="0"/>
              </a:rPr>
              <a:t>Year 2  - Summer 2</a:t>
            </a:r>
          </a:p>
          <a:p>
            <a:r>
              <a:rPr lang="en-GB" sz="7200" dirty="0">
                <a:latin typeface="Twinkl Cursive Looped" panose="02000000000000000000" pitchFamily="2" charset="0"/>
              </a:rPr>
              <a:t>Week 1 - Thursday</a:t>
            </a:r>
          </a:p>
          <a:p>
            <a:endParaRPr lang="en-GB" sz="7200" dirty="0"/>
          </a:p>
        </p:txBody>
      </p:sp>
    </p:spTree>
    <p:extLst>
      <p:ext uri="{BB962C8B-B14F-4D97-AF65-F5344CB8AC3E}">
        <p14:creationId xmlns:p14="http://schemas.microsoft.com/office/powerpoint/2010/main" val="1302720053"/>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0343BB2-C896-FDD5-3E2C-174665DEB496}"/>
              </a:ext>
            </a:extLst>
          </p:cNvPr>
          <p:cNvPicPr>
            <a:picLocks noChangeAspect="1"/>
          </p:cNvPicPr>
          <p:nvPr/>
        </p:nvPicPr>
        <p:blipFill rotWithShape="1">
          <a:blip r:embed="rId2"/>
          <a:srcRect l="16206" t="13315" r="14554" b="7361"/>
          <a:stretch/>
        </p:blipFill>
        <p:spPr>
          <a:xfrm>
            <a:off x="620484" y="195942"/>
            <a:ext cx="10270673" cy="6615345"/>
          </a:xfrm>
          <a:prstGeom prst="rect">
            <a:avLst/>
          </a:prstGeom>
        </p:spPr>
      </p:pic>
    </p:spTree>
    <p:extLst>
      <p:ext uri="{BB962C8B-B14F-4D97-AF65-F5344CB8AC3E}">
        <p14:creationId xmlns:p14="http://schemas.microsoft.com/office/powerpoint/2010/main" val="3369511570"/>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318218492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1382829323"/>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1453243"/>
            <a:ext cx="10515600" cy="1481650"/>
          </a:xfrm>
        </p:spPr>
        <p:txBody>
          <a:bodyPr>
            <a:normAutofit fontScale="90000"/>
          </a:bodyPr>
          <a:lstStyle/>
          <a:p>
            <a:pPr algn="ctr"/>
            <a:r>
              <a:rPr lang="en-GB" dirty="0">
                <a:latin typeface="Twinkl Cursive Looped" panose="02000000000000000000" pitchFamily="2" charset="0"/>
              </a:rPr>
              <a:t>because  </a:t>
            </a:r>
            <a:br>
              <a:rPr lang="en-GB" dirty="0">
                <a:latin typeface="Twinkl Cursive Looped" panose="02000000000000000000" pitchFamily="2" charset="0"/>
              </a:rPr>
            </a:br>
            <a:br>
              <a:rPr lang="en-GB" dirty="0">
                <a:latin typeface="Twinkl Cursive Looped" panose="02000000000000000000" pitchFamily="2" charset="0"/>
              </a:rPr>
            </a:br>
            <a:endParaRPr lang="en-GB" dirty="0">
              <a:latin typeface="Twinkl Cursive Looped" panose="02000000000000000000" pitchFamily="2" charset="0"/>
            </a:endParaRPr>
          </a:p>
        </p:txBody>
      </p:sp>
      <p:pic>
        <p:nvPicPr>
          <p:cNvPr id="1026" name="Picture 2" descr="question clipart - Clip Art Library">
            <a:extLst>
              <a:ext uri="{FF2B5EF4-FFF2-40B4-BE49-F238E27FC236}">
                <a16:creationId xmlns:a16="http://schemas.microsoft.com/office/drawing/2014/main" id="{6E0BE8C7-87AA-F638-5DFB-5CB965A26A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066" y="257856"/>
            <a:ext cx="1914525" cy="23907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472778C4-20C4-03A0-0CBE-CDBE2A89D96F}"/>
              </a:ext>
            </a:extLst>
          </p:cNvPr>
          <p:cNvSpPr txBox="1"/>
          <p:nvPr/>
        </p:nvSpPr>
        <p:spPr>
          <a:xfrm>
            <a:off x="1050471" y="4566844"/>
            <a:ext cx="10515600" cy="1015663"/>
          </a:xfrm>
          <a:prstGeom prst="rect">
            <a:avLst/>
          </a:prstGeom>
          <a:noFill/>
        </p:spPr>
        <p:txBody>
          <a:bodyPr wrap="square">
            <a:spAutoFit/>
          </a:bodyPr>
          <a:lstStyle/>
          <a:p>
            <a:r>
              <a:rPr lang="en-GB" sz="6000" dirty="0">
                <a:latin typeface="Twinkl Cursive Looped" panose="02000000000000000000" pitchFamily="2" charset="0"/>
              </a:rPr>
              <a:t>Definition – giving a reason </a:t>
            </a:r>
          </a:p>
        </p:txBody>
      </p:sp>
      <p:sp>
        <p:nvSpPr>
          <p:cNvPr id="8" name="TextBox 7">
            <a:extLst>
              <a:ext uri="{FF2B5EF4-FFF2-40B4-BE49-F238E27FC236}">
                <a16:creationId xmlns:a16="http://schemas.microsoft.com/office/drawing/2014/main" id="{7937B726-E3AE-054B-79D6-733678F02E7D}"/>
              </a:ext>
            </a:extLst>
          </p:cNvPr>
          <p:cNvSpPr txBox="1"/>
          <p:nvPr/>
        </p:nvSpPr>
        <p:spPr>
          <a:xfrm>
            <a:off x="2497591" y="5220091"/>
            <a:ext cx="6098720" cy="369332"/>
          </a:xfrm>
          <a:prstGeom prst="rect">
            <a:avLst/>
          </a:prstGeom>
          <a:noFill/>
        </p:spPr>
        <p:txBody>
          <a:bodyPr wrap="square">
            <a:spAutoFit/>
          </a:bodyPr>
          <a:lstStyle/>
          <a:p>
            <a:endParaRPr lang="en-GB" dirty="0"/>
          </a:p>
        </p:txBody>
      </p:sp>
      <p:sp>
        <p:nvSpPr>
          <p:cNvPr id="11" name="TextBox 10">
            <a:extLst>
              <a:ext uri="{FF2B5EF4-FFF2-40B4-BE49-F238E27FC236}">
                <a16:creationId xmlns:a16="http://schemas.microsoft.com/office/drawing/2014/main" id="{FC99D1E3-6778-AFF3-5A31-B0706DE17237}"/>
              </a:ext>
            </a:extLst>
          </p:cNvPr>
          <p:cNvSpPr txBox="1"/>
          <p:nvPr/>
        </p:nvSpPr>
        <p:spPr>
          <a:xfrm>
            <a:off x="838200" y="2565561"/>
            <a:ext cx="10515600" cy="1015663"/>
          </a:xfrm>
          <a:prstGeom prst="rect">
            <a:avLst/>
          </a:prstGeom>
          <a:noFill/>
        </p:spPr>
        <p:txBody>
          <a:bodyPr wrap="square">
            <a:spAutoFit/>
          </a:bodyPr>
          <a:lstStyle/>
          <a:p>
            <a:pPr algn="ctr"/>
            <a:r>
              <a:rPr lang="en-GB" sz="6000" dirty="0">
                <a:latin typeface="Twinkl Cursive Looped" panose="02000000000000000000" pitchFamily="2" charset="0"/>
              </a:rPr>
              <a:t>CONJUNCTION</a:t>
            </a:r>
          </a:p>
        </p:txBody>
      </p:sp>
    </p:spTree>
    <p:extLst>
      <p:ext uri="{BB962C8B-B14F-4D97-AF65-F5344CB8AC3E}">
        <p14:creationId xmlns:p14="http://schemas.microsoft.com/office/powerpoint/2010/main" val="1654954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a:t>
            </a:r>
          </a:p>
        </p:txBody>
      </p:sp>
    </p:spTree>
    <p:extLst>
      <p:ext uri="{BB962C8B-B14F-4D97-AF65-F5344CB8AC3E}">
        <p14:creationId xmlns:p14="http://schemas.microsoft.com/office/powerpoint/2010/main" val="15405512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C871456-2C0A-F88C-25A6-9017216AD6E6}"/>
              </a:ext>
            </a:extLst>
          </p:cNvPr>
          <p:cNvSpPr txBox="1"/>
          <p:nvPr/>
        </p:nvSpPr>
        <p:spPr>
          <a:xfrm>
            <a:off x="653142" y="3244334"/>
            <a:ext cx="10842171" cy="1938992"/>
          </a:xfrm>
          <a:prstGeom prst="rect">
            <a:avLst/>
          </a:prstGeom>
          <a:noFill/>
        </p:spPr>
        <p:txBody>
          <a:bodyPr wrap="square">
            <a:spAutoFit/>
          </a:bodyPr>
          <a:lstStyle/>
          <a:p>
            <a:r>
              <a:rPr lang="en-GB" sz="6000" dirty="0">
                <a:latin typeface="Twinkl Cursive Looped" panose="02000000000000000000" pitchFamily="2" charset="0"/>
              </a:rPr>
              <a:t>I am hungry </a:t>
            </a:r>
            <a:r>
              <a:rPr lang="en-GB" sz="6000" dirty="0">
                <a:highlight>
                  <a:srgbClr val="FFFF00"/>
                </a:highlight>
                <a:latin typeface="Twinkl Cursive Looped" panose="02000000000000000000" pitchFamily="2" charset="0"/>
              </a:rPr>
              <a:t>because</a:t>
            </a:r>
            <a:r>
              <a:rPr lang="en-GB" sz="6000" dirty="0">
                <a:latin typeface="Twinkl Cursive Looped" panose="02000000000000000000" pitchFamily="2" charset="0"/>
              </a:rPr>
              <a:t> I missed breakfast. </a:t>
            </a:r>
            <a:endParaRPr lang="en-GB" sz="6000" dirty="0"/>
          </a:p>
        </p:txBody>
      </p:sp>
      <p:sp>
        <p:nvSpPr>
          <p:cNvPr id="5" name="Title 1">
            <a:extLst>
              <a:ext uri="{FF2B5EF4-FFF2-40B4-BE49-F238E27FC236}">
                <a16:creationId xmlns:a16="http://schemas.microsoft.com/office/drawing/2014/main" id="{F8F917EE-E76B-2809-17CB-ECC3F96ADE29}"/>
              </a:ext>
            </a:extLst>
          </p:cNvPr>
          <p:cNvSpPr txBox="1">
            <a:spLocks/>
          </p:cNvSpPr>
          <p:nvPr/>
        </p:nvSpPr>
        <p:spPr>
          <a:xfrm>
            <a:off x="5143500" y="3244335"/>
            <a:ext cx="2808514" cy="969496"/>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a:t>
            </a:r>
            <a:endParaRPr lang="en-GB" i="1" dirty="0"/>
          </a:p>
        </p:txBody>
      </p:sp>
    </p:spTree>
    <p:extLst>
      <p:ext uri="{BB962C8B-B14F-4D97-AF65-F5344CB8AC3E}">
        <p14:creationId xmlns:p14="http://schemas.microsoft.com/office/powerpoint/2010/main" val="2732100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166637525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1453243"/>
            <a:ext cx="10515600" cy="1481650"/>
          </a:xfrm>
        </p:spPr>
        <p:txBody>
          <a:bodyPr>
            <a:normAutofit fontScale="90000"/>
          </a:bodyPr>
          <a:lstStyle/>
          <a:p>
            <a:pPr algn="ctr"/>
            <a:r>
              <a:rPr lang="en-GB" dirty="0">
                <a:latin typeface="Twinkl Cursive Looped" panose="02000000000000000000" pitchFamily="2" charset="0"/>
              </a:rPr>
              <a:t>children  </a:t>
            </a:r>
            <a:br>
              <a:rPr lang="en-GB" dirty="0">
                <a:latin typeface="Twinkl Cursive Looped" panose="02000000000000000000" pitchFamily="2" charset="0"/>
              </a:rPr>
            </a:br>
            <a:br>
              <a:rPr lang="en-GB" dirty="0">
                <a:latin typeface="Twinkl Cursive Looped" panose="02000000000000000000" pitchFamily="2" charset="0"/>
              </a:rPr>
            </a:br>
            <a:endParaRPr lang="en-GB" dirty="0">
              <a:latin typeface="Twinkl Cursive Looped" panose="02000000000000000000" pitchFamily="2" charset="0"/>
            </a:endParaRPr>
          </a:p>
        </p:txBody>
      </p:sp>
      <p:sp>
        <p:nvSpPr>
          <p:cNvPr id="6" name="TextBox 5">
            <a:extLst>
              <a:ext uri="{FF2B5EF4-FFF2-40B4-BE49-F238E27FC236}">
                <a16:creationId xmlns:a16="http://schemas.microsoft.com/office/drawing/2014/main" id="{472778C4-20C4-03A0-0CBE-CDBE2A89D96F}"/>
              </a:ext>
            </a:extLst>
          </p:cNvPr>
          <p:cNvSpPr txBox="1"/>
          <p:nvPr/>
        </p:nvSpPr>
        <p:spPr>
          <a:xfrm>
            <a:off x="1050471" y="4566844"/>
            <a:ext cx="10515600" cy="1015663"/>
          </a:xfrm>
          <a:prstGeom prst="rect">
            <a:avLst/>
          </a:prstGeom>
          <a:noFill/>
        </p:spPr>
        <p:txBody>
          <a:bodyPr wrap="square">
            <a:spAutoFit/>
          </a:bodyPr>
          <a:lstStyle/>
          <a:p>
            <a:r>
              <a:rPr lang="en-GB" sz="6000" dirty="0">
                <a:latin typeface="Twinkl Cursive Looped" panose="02000000000000000000" pitchFamily="2" charset="0"/>
              </a:rPr>
              <a:t>Definition – young people</a:t>
            </a:r>
          </a:p>
        </p:txBody>
      </p:sp>
      <p:sp>
        <p:nvSpPr>
          <p:cNvPr id="8" name="TextBox 7">
            <a:extLst>
              <a:ext uri="{FF2B5EF4-FFF2-40B4-BE49-F238E27FC236}">
                <a16:creationId xmlns:a16="http://schemas.microsoft.com/office/drawing/2014/main" id="{7937B726-E3AE-054B-79D6-733678F02E7D}"/>
              </a:ext>
            </a:extLst>
          </p:cNvPr>
          <p:cNvSpPr txBox="1"/>
          <p:nvPr/>
        </p:nvSpPr>
        <p:spPr>
          <a:xfrm>
            <a:off x="2497591" y="5220091"/>
            <a:ext cx="6098720" cy="369332"/>
          </a:xfrm>
          <a:prstGeom prst="rect">
            <a:avLst/>
          </a:prstGeom>
          <a:noFill/>
        </p:spPr>
        <p:txBody>
          <a:bodyPr wrap="square">
            <a:spAutoFit/>
          </a:bodyPr>
          <a:lstStyle/>
          <a:p>
            <a:endParaRPr lang="en-GB" dirty="0"/>
          </a:p>
        </p:txBody>
      </p:sp>
      <p:sp>
        <p:nvSpPr>
          <p:cNvPr id="11" name="TextBox 10">
            <a:extLst>
              <a:ext uri="{FF2B5EF4-FFF2-40B4-BE49-F238E27FC236}">
                <a16:creationId xmlns:a16="http://schemas.microsoft.com/office/drawing/2014/main" id="{FC99D1E3-6778-AFF3-5A31-B0706DE17237}"/>
              </a:ext>
            </a:extLst>
          </p:cNvPr>
          <p:cNvSpPr txBox="1"/>
          <p:nvPr/>
        </p:nvSpPr>
        <p:spPr>
          <a:xfrm>
            <a:off x="838200" y="2565561"/>
            <a:ext cx="10515600" cy="1015663"/>
          </a:xfrm>
          <a:prstGeom prst="rect">
            <a:avLst/>
          </a:prstGeom>
          <a:noFill/>
        </p:spPr>
        <p:txBody>
          <a:bodyPr wrap="square">
            <a:spAutoFit/>
          </a:bodyPr>
          <a:lstStyle/>
          <a:p>
            <a:pPr algn="ctr"/>
            <a:r>
              <a:rPr lang="en-GB" sz="6000" dirty="0">
                <a:latin typeface="Twinkl Cursive Looped" panose="02000000000000000000" pitchFamily="2" charset="0"/>
              </a:rPr>
              <a:t>NOUN</a:t>
            </a:r>
          </a:p>
        </p:txBody>
      </p:sp>
      <p:pic>
        <p:nvPicPr>
          <p:cNvPr id="3" name="Picture 2" descr="Free Child Clipart, Download Free Child Clipart png images, Free ClipArts  on Clipart Library">
            <a:extLst>
              <a:ext uri="{FF2B5EF4-FFF2-40B4-BE49-F238E27FC236}">
                <a16:creationId xmlns:a16="http://schemas.microsoft.com/office/drawing/2014/main" id="{F7287AC9-F971-C0FC-EC75-0A8B044D4A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5107" y="625928"/>
            <a:ext cx="3543300"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3364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11" grpId="0"/>
    </p:bld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r>
              <a:rPr lang="en-GB" dirty="0">
                <a:highlight>
                  <a:srgbClr val="FFFF00"/>
                </a:highlight>
                <a:latin typeface="Twinkl Cursive Looped" panose="02000000000000000000" pitchFamily="2" charset="0"/>
              </a:rPr>
              <a:t>Children</a:t>
            </a:r>
            <a:r>
              <a:rPr lang="en-GB" dirty="0">
                <a:latin typeface="Twinkl Cursive Looped" panose="02000000000000000000" pitchFamily="2" charset="0"/>
              </a:rPr>
              <a:t> enjoy spelling sessions.  </a:t>
            </a:r>
          </a:p>
        </p:txBody>
      </p:sp>
      <p:sp>
        <p:nvSpPr>
          <p:cNvPr id="3" name="Title 1">
            <a:extLst>
              <a:ext uri="{FF2B5EF4-FFF2-40B4-BE49-F238E27FC236}">
                <a16:creationId xmlns:a16="http://schemas.microsoft.com/office/drawing/2014/main" id="{5FDD4F99-8FA8-32A8-4554-9C760032C85A}"/>
              </a:ext>
            </a:extLst>
          </p:cNvPr>
          <p:cNvSpPr txBox="1">
            <a:spLocks/>
          </p:cNvSpPr>
          <p:nvPr/>
        </p:nvSpPr>
        <p:spPr>
          <a:xfrm>
            <a:off x="1094014" y="3642729"/>
            <a:ext cx="2808514" cy="969496"/>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1375974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The suffix</a:t>
            </a:r>
            <a:br>
              <a:rPr lang="en-GB" dirty="0">
                <a:latin typeface="Twinkl Cursive Looped" panose="02000000000000000000" pitchFamily="2" charset="0"/>
              </a:rPr>
            </a:br>
            <a:r>
              <a:rPr lang="en-GB" dirty="0">
                <a:latin typeface="Twinkl Cursive Looped" panose="02000000000000000000" pitchFamily="2" charset="0"/>
              </a:rPr>
              <a:t>-</a:t>
            </a:r>
            <a:r>
              <a:rPr lang="en-GB" dirty="0" err="1">
                <a:latin typeface="Twinkl Cursive Looped" panose="02000000000000000000" pitchFamily="2" charset="0"/>
              </a:rPr>
              <a:t>el</a:t>
            </a:r>
            <a:endParaRPr lang="en-GB" dirty="0">
              <a:latin typeface="Twinkl Cursive Looped" panose="02000000000000000000" pitchFamily="2" charset="0"/>
            </a:endParaRPr>
          </a:p>
        </p:txBody>
      </p:sp>
    </p:spTree>
    <p:extLst>
      <p:ext uri="{BB962C8B-B14F-4D97-AF65-F5344CB8AC3E}">
        <p14:creationId xmlns:p14="http://schemas.microsoft.com/office/powerpoint/2010/main" val="1748648252"/>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el</a:t>
            </a:r>
            <a:endParaRPr lang="en-GB" dirty="0">
              <a:latin typeface="Twinkl Cursive Looped" panose="02000000000000000000" pitchFamily="2" charset="0"/>
            </a:endParaRPr>
          </a:p>
        </p:txBody>
      </p:sp>
    </p:spTree>
    <p:extLst>
      <p:ext uri="{BB962C8B-B14F-4D97-AF65-F5344CB8AC3E}">
        <p14:creationId xmlns:p14="http://schemas.microsoft.com/office/powerpoint/2010/main" val="3947377683"/>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968829" y="5513782"/>
            <a:ext cx="10515600" cy="1481650"/>
          </a:xfrm>
        </p:spPr>
        <p:txBody>
          <a:bodyPr>
            <a:normAutofit fontScale="90000"/>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el</a:t>
            </a:r>
            <a:r>
              <a:rPr lang="en-GB" dirty="0">
                <a:latin typeface="Twinkl Cursive Looped" panose="02000000000000000000" pitchFamily="2" charset="0"/>
              </a:rPr>
              <a:t> </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The –</a:t>
            </a:r>
            <a:r>
              <a:rPr lang="en-GB" dirty="0" err="1">
                <a:latin typeface="Twinkl Cursive Looped" panose="02000000000000000000" pitchFamily="2" charset="0"/>
              </a:rPr>
              <a:t>el</a:t>
            </a:r>
            <a:r>
              <a:rPr lang="en-GB" dirty="0">
                <a:latin typeface="Twinkl Cursive Looped" panose="02000000000000000000" pitchFamily="2" charset="0"/>
              </a:rPr>
              <a:t> spelling is much less common than –le. </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The –</a:t>
            </a:r>
            <a:r>
              <a:rPr lang="en-GB" dirty="0" err="1">
                <a:latin typeface="Twinkl Cursive Looped" panose="02000000000000000000" pitchFamily="2" charset="0"/>
              </a:rPr>
              <a:t>el</a:t>
            </a:r>
            <a:r>
              <a:rPr lang="en-GB" dirty="0">
                <a:latin typeface="Twinkl Cursive Looped" panose="02000000000000000000" pitchFamily="2" charset="0"/>
              </a:rPr>
              <a:t> spelling is used after m, n, r, s, v, w and more often than not after s.</a:t>
            </a:r>
            <a:br>
              <a:rPr lang="en-GB" dirty="0">
                <a:latin typeface="Twinkl Cursive Looped" panose="02000000000000000000" pitchFamily="2" charset="0"/>
              </a:rPr>
            </a:br>
            <a:endParaRPr lang="en-GB" i="1" dirty="0">
              <a:latin typeface="Twinkl Cursive Looped" panose="02000000000000000000" pitchFamily="2" charset="0"/>
            </a:endParaRPr>
          </a:p>
        </p:txBody>
      </p:sp>
    </p:spTree>
    <p:extLst>
      <p:ext uri="{BB962C8B-B14F-4D97-AF65-F5344CB8AC3E}">
        <p14:creationId xmlns:p14="http://schemas.microsoft.com/office/powerpoint/2010/main" val="2116710695"/>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towel</a:t>
            </a:r>
          </a:p>
        </p:txBody>
      </p:sp>
      <p:sp>
        <p:nvSpPr>
          <p:cNvPr id="3" name="Rectangle 2">
            <a:extLst>
              <a:ext uri="{FF2B5EF4-FFF2-40B4-BE49-F238E27FC236}">
                <a16:creationId xmlns:a16="http://schemas.microsoft.com/office/drawing/2014/main" id="{13BB5EC0-7A96-4D29-A835-6FAE896C31A4}"/>
              </a:ext>
            </a:extLst>
          </p:cNvPr>
          <p:cNvSpPr/>
          <p:nvPr/>
        </p:nvSpPr>
        <p:spPr>
          <a:xfrm>
            <a:off x="6743699" y="3447370"/>
            <a:ext cx="734787"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3730" name="Picture 2" descr="8,744 Cartoon Of The Bath Towel Illustrations &amp; Clip Art - iStock">
            <a:extLst>
              <a:ext uri="{FF2B5EF4-FFF2-40B4-BE49-F238E27FC236}">
                <a16:creationId xmlns:a16="http://schemas.microsoft.com/office/drawing/2014/main" id="{56F4808A-249E-CCA0-DED9-8B83538EBD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052" y="44699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1652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7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tinsel</a:t>
            </a:r>
          </a:p>
        </p:txBody>
      </p:sp>
      <p:sp>
        <p:nvSpPr>
          <p:cNvPr id="3" name="Rectangle 2">
            <a:extLst>
              <a:ext uri="{FF2B5EF4-FFF2-40B4-BE49-F238E27FC236}">
                <a16:creationId xmlns:a16="http://schemas.microsoft.com/office/drawing/2014/main" id="{0366E0B6-702E-4814-82C6-08CA2D13F3C9}"/>
              </a:ext>
            </a:extLst>
          </p:cNvPr>
          <p:cNvSpPr/>
          <p:nvPr/>
        </p:nvSpPr>
        <p:spPr>
          <a:xfrm>
            <a:off x="6384473" y="3673929"/>
            <a:ext cx="685798" cy="68044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4754" name="Picture 2" descr="christmas #tinsel - Christmas Tinsel Garland, HD Png Download , Transparent  Png Image - PNGitem">
            <a:extLst>
              <a:ext uri="{FF2B5EF4-FFF2-40B4-BE49-F238E27FC236}">
                <a16:creationId xmlns:a16="http://schemas.microsoft.com/office/drawing/2014/main" id="{64BEB585-2250-72A7-7AA9-1124F09872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3131" y="581706"/>
            <a:ext cx="3019425" cy="1514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0065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47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bagel</a:t>
            </a:r>
          </a:p>
        </p:txBody>
      </p:sp>
      <p:sp>
        <p:nvSpPr>
          <p:cNvPr id="3" name="Rectangle 2">
            <a:extLst>
              <a:ext uri="{FF2B5EF4-FFF2-40B4-BE49-F238E27FC236}">
                <a16:creationId xmlns:a16="http://schemas.microsoft.com/office/drawing/2014/main" id="{4BCBA2DA-E95C-434C-BE81-320E182AE5EF}"/>
              </a:ext>
            </a:extLst>
          </p:cNvPr>
          <p:cNvSpPr/>
          <p:nvPr/>
        </p:nvSpPr>
        <p:spPr>
          <a:xfrm>
            <a:off x="6482444" y="3690259"/>
            <a:ext cx="718456" cy="64778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5778" name="Picture 2" descr="bagel clipart - Clip Art Library">
            <a:extLst>
              <a:ext uri="{FF2B5EF4-FFF2-40B4-BE49-F238E27FC236}">
                <a16:creationId xmlns:a16="http://schemas.microsoft.com/office/drawing/2014/main" id="{498347E7-3659-3EF5-9C7C-A0BAE6B1C7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9985" y="613683"/>
            <a:ext cx="2238375" cy="2038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8516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57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apple</a:t>
            </a:r>
          </a:p>
        </p:txBody>
      </p:sp>
      <p:sp>
        <p:nvSpPr>
          <p:cNvPr id="3" name="Rectangle 2">
            <a:extLst>
              <a:ext uri="{FF2B5EF4-FFF2-40B4-BE49-F238E27FC236}">
                <a16:creationId xmlns:a16="http://schemas.microsoft.com/office/drawing/2014/main" id="{13BB5EC0-7A96-4D29-A835-6FAE896C31A4}"/>
              </a:ext>
            </a:extLst>
          </p:cNvPr>
          <p:cNvSpPr/>
          <p:nvPr/>
        </p:nvSpPr>
        <p:spPr>
          <a:xfrm>
            <a:off x="6743699" y="3545341"/>
            <a:ext cx="734787"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74" name="Picture 2" descr="Apple Varieties - USApple">
            <a:extLst>
              <a:ext uri="{FF2B5EF4-FFF2-40B4-BE49-F238E27FC236}">
                <a16:creationId xmlns:a16="http://schemas.microsoft.com/office/drawing/2014/main" id="{DA64835A-198B-828D-7999-18935D9FA6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438" y="512309"/>
            <a:ext cx="1588633" cy="15886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6472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vowel</a:t>
            </a:r>
          </a:p>
        </p:txBody>
      </p:sp>
      <p:sp>
        <p:nvSpPr>
          <p:cNvPr id="3" name="Rectangle 2">
            <a:extLst>
              <a:ext uri="{FF2B5EF4-FFF2-40B4-BE49-F238E27FC236}">
                <a16:creationId xmlns:a16="http://schemas.microsoft.com/office/drawing/2014/main" id="{162CC6E8-06E9-4F6E-A75B-C2FED721CE28}"/>
              </a:ext>
            </a:extLst>
          </p:cNvPr>
          <p:cNvSpPr/>
          <p:nvPr/>
        </p:nvSpPr>
        <p:spPr>
          <a:xfrm>
            <a:off x="6515102" y="3673929"/>
            <a:ext cx="685798" cy="64778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6804" name="Picture 4" descr="5,916 Vowel Images, Stock Photos &amp; Vectors | Shutterstock">
            <a:extLst>
              <a:ext uri="{FF2B5EF4-FFF2-40B4-BE49-F238E27FC236}">
                <a16:creationId xmlns:a16="http://schemas.microsoft.com/office/drawing/2014/main" id="{AAF00ED4-6EE6-AD0F-BA4B-29D96C98D6F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1665" b="7830"/>
          <a:stretch/>
        </p:blipFill>
        <p:spPr bwMode="auto">
          <a:xfrm>
            <a:off x="368754" y="751114"/>
            <a:ext cx="4039960" cy="1692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9865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68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190737398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The suffixes </a:t>
            </a:r>
            <a:br>
              <a:rPr lang="en-GB" dirty="0">
                <a:latin typeface="Twinkl Cursive Looped" panose="02000000000000000000" pitchFamily="2" charset="0"/>
              </a:rPr>
            </a:br>
            <a:r>
              <a:rPr lang="en-GB" dirty="0">
                <a:latin typeface="Twinkl Cursive Looped" panose="02000000000000000000" pitchFamily="2" charset="0"/>
              </a:rPr>
              <a:t>-</a:t>
            </a:r>
            <a:r>
              <a:rPr lang="en-GB" dirty="0" err="1">
                <a:latin typeface="Twinkl Cursive Looped" panose="02000000000000000000" pitchFamily="2" charset="0"/>
              </a:rPr>
              <a:t>ing</a:t>
            </a:r>
            <a:r>
              <a:rPr lang="en-GB" dirty="0">
                <a:latin typeface="Twinkl Cursive Looped" panose="02000000000000000000" pitchFamily="2" charset="0"/>
              </a:rPr>
              <a:t>   -ed   -er   -</a:t>
            </a:r>
            <a:r>
              <a:rPr lang="en-GB" dirty="0" err="1">
                <a:latin typeface="Twinkl Cursive Looped" panose="02000000000000000000" pitchFamily="2" charset="0"/>
              </a:rPr>
              <a:t>est</a:t>
            </a:r>
            <a:endParaRPr lang="en-GB" dirty="0">
              <a:latin typeface="Twinkl Cursive Looped" panose="02000000000000000000" pitchFamily="2" charset="0"/>
            </a:endParaRPr>
          </a:p>
        </p:txBody>
      </p:sp>
    </p:spTree>
    <p:extLst>
      <p:ext uri="{BB962C8B-B14F-4D97-AF65-F5344CB8AC3E}">
        <p14:creationId xmlns:p14="http://schemas.microsoft.com/office/powerpoint/2010/main" val="26249050"/>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ing</a:t>
            </a:r>
            <a:endParaRPr lang="en-GB" dirty="0">
              <a:latin typeface="Twinkl Cursive Looped" panose="02000000000000000000" pitchFamily="2" charset="0"/>
            </a:endParaRPr>
          </a:p>
        </p:txBody>
      </p:sp>
    </p:spTree>
    <p:extLst>
      <p:ext uri="{BB962C8B-B14F-4D97-AF65-F5344CB8AC3E}">
        <p14:creationId xmlns:p14="http://schemas.microsoft.com/office/powerpoint/2010/main" val="1596655768"/>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-ed</a:t>
            </a:r>
          </a:p>
        </p:txBody>
      </p:sp>
    </p:spTree>
    <p:extLst>
      <p:ext uri="{BB962C8B-B14F-4D97-AF65-F5344CB8AC3E}">
        <p14:creationId xmlns:p14="http://schemas.microsoft.com/office/powerpoint/2010/main" val="20614794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-er</a:t>
            </a:r>
          </a:p>
        </p:txBody>
      </p:sp>
    </p:spTree>
    <p:extLst>
      <p:ext uri="{BB962C8B-B14F-4D97-AF65-F5344CB8AC3E}">
        <p14:creationId xmlns:p14="http://schemas.microsoft.com/office/powerpoint/2010/main" val="178455486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est</a:t>
            </a:r>
            <a:endParaRPr lang="en-GB" dirty="0">
              <a:latin typeface="Twinkl Cursive Looped" panose="02000000000000000000" pitchFamily="2" charset="0"/>
            </a:endParaRPr>
          </a:p>
        </p:txBody>
      </p:sp>
    </p:spTree>
    <p:extLst>
      <p:ext uri="{BB962C8B-B14F-4D97-AF65-F5344CB8AC3E}">
        <p14:creationId xmlns:p14="http://schemas.microsoft.com/office/powerpoint/2010/main" val="307050076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17550" y="4142182"/>
            <a:ext cx="10515600" cy="1481650"/>
          </a:xfrm>
        </p:spPr>
        <p:txBody>
          <a:bodyPr>
            <a:normAutofit fontScale="90000"/>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ing</a:t>
            </a:r>
            <a:r>
              <a:rPr lang="en-GB" dirty="0">
                <a:latin typeface="Twinkl Cursive Looped" panose="02000000000000000000" pitchFamily="2" charset="0"/>
              </a:rPr>
              <a:t>   -ed   -er   -</a:t>
            </a:r>
            <a:r>
              <a:rPr lang="en-GB" dirty="0" err="1">
                <a:latin typeface="Twinkl Cursive Looped" panose="02000000000000000000" pitchFamily="2" charset="0"/>
              </a:rPr>
              <a:t>est</a:t>
            </a:r>
            <a:r>
              <a:rPr lang="en-GB" dirty="0">
                <a:latin typeface="Twinkl Cursive Looped" panose="02000000000000000000" pitchFamily="2" charset="0"/>
              </a:rPr>
              <a:t> </a:t>
            </a:r>
            <a:br>
              <a:rPr lang="en-GB" dirty="0">
                <a:latin typeface="Twinkl Cursive Looped" panose="02000000000000000000" pitchFamily="2" charset="0"/>
              </a:rPr>
            </a:br>
            <a:r>
              <a:rPr lang="en-GB" dirty="0">
                <a:latin typeface="Twinkl Cursive Looped" panose="02000000000000000000" pitchFamily="2" charset="0"/>
              </a:rPr>
              <a:t>if the word ends in an e</a:t>
            </a:r>
            <a:br>
              <a:rPr lang="en-GB" dirty="0">
                <a:latin typeface="Twinkl Cursive Looped" panose="02000000000000000000" pitchFamily="2" charset="0"/>
              </a:rPr>
            </a:br>
            <a:r>
              <a:rPr lang="en-GB" dirty="0">
                <a:latin typeface="Twinkl Cursive Looped" panose="02000000000000000000" pitchFamily="2" charset="0"/>
              </a:rPr>
              <a:t> </a:t>
            </a:r>
            <a:r>
              <a:rPr lang="en-GB" i="1" dirty="0">
                <a:latin typeface="Twinkl Cursive Looped" panose="02000000000000000000" pitchFamily="2" charset="0"/>
              </a:rPr>
              <a:t>remove the e and add the suffix</a:t>
            </a:r>
          </a:p>
        </p:txBody>
      </p:sp>
    </p:spTree>
    <p:extLst>
      <p:ext uri="{BB962C8B-B14F-4D97-AF65-F5344CB8AC3E}">
        <p14:creationId xmlns:p14="http://schemas.microsoft.com/office/powerpoint/2010/main" val="469706631"/>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403871"/>
            <a:ext cx="10515600" cy="1481650"/>
          </a:xfrm>
        </p:spPr>
        <p:txBody>
          <a:bodyPr>
            <a:normAutofit fontScale="90000"/>
          </a:bodyPr>
          <a:lstStyle/>
          <a:p>
            <a:pPr algn="ctr"/>
            <a:r>
              <a:rPr lang="en-GB" dirty="0">
                <a:latin typeface="Twinkl Cursive Looped" panose="02000000000000000000" pitchFamily="2" charset="0"/>
              </a:rPr>
              <a:t>Word ends in e – take off the e and add </a:t>
            </a:r>
            <a:r>
              <a:rPr lang="en-GB" dirty="0" err="1">
                <a:latin typeface="Twinkl Cursive Looped" panose="02000000000000000000" pitchFamily="2" charset="0"/>
              </a:rPr>
              <a:t>ing</a:t>
            </a:r>
            <a:endParaRPr lang="en-GB" dirty="0">
              <a:latin typeface="Twinkl Cursive Looped" panose="02000000000000000000" pitchFamily="2" charset="0"/>
            </a:endParaRPr>
          </a:p>
        </p:txBody>
      </p:sp>
      <p:sp>
        <p:nvSpPr>
          <p:cNvPr id="4" name="Title 1">
            <a:extLst>
              <a:ext uri="{FF2B5EF4-FFF2-40B4-BE49-F238E27FC236}">
                <a16:creationId xmlns:a16="http://schemas.microsoft.com/office/drawing/2014/main" id="{DE7C8621-B3D6-4261-4EA8-80E8D55570C4}"/>
              </a:ext>
            </a:extLst>
          </p:cNvPr>
          <p:cNvSpPr txBox="1">
            <a:spLocks/>
          </p:cNvSpPr>
          <p:nvPr/>
        </p:nvSpPr>
        <p:spPr>
          <a:xfrm>
            <a:off x="838200" y="2178504"/>
            <a:ext cx="10515600" cy="1481650"/>
          </a:xfrm>
          <a:prstGeom prst="rect">
            <a:avLst/>
          </a:prstGeom>
        </p:spPr>
        <p:txBody>
          <a:bodyPr vert="horz" lIns="91440" tIns="45720" rIns="91440" bIns="45720" rtlCol="0" anchor="b">
            <a:normAutofit fontScale="900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Word ends in e – take off the e and add ed</a:t>
            </a:r>
          </a:p>
        </p:txBody>
      </p:sp>
      <p:sp>
        <p:nvSpPr>
          <p:cNvPr id="5" name="Title 1">
            <a:extLst>
              <a:ext uri="{FF2B5EF4-FFF2-40B4-BE49-F238E27FC236}">
                <a16:creationId xmlns:a16="http://schemas.microsoft.com/office/drawing/2014/main" id="{6CACBAD1-6F45-C736-4069-E0CCCAE7BA6F}"/>
              </a:ext>
            </a:extLst>
          </p:cNvPr>
          <p:cNvSpPr txBox="1">
            <a:spLocks/>
          </p:cNvSpPr>
          <p:nvPr/>
        </p:nvSpPr>
        <p:spPr>
          <a:xfrm>
            <a:off x="838200" y="3953137"/>
            <a:ext cx="10515600" cy="1481650"/>
          </a:xfrm>
          <a:prstGeom prst="rect">
            <a:avLst/>
          </a:prstGeom>
        </p:spPr>
        <p:txBody>
          <a:bodyPr vert="horz" lIns="91440" tIns="45720" rIns="91440" bIns="45720" rtlCol="0" anchor="b">
            <a:normAutofit fontScale="900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Word ends in e – take off the e and add er</a:t>
            </a:r>
          </a:p>
        </p:txBody>
      </p:sp>
      <p:sp>
        <p:nvSpPr>
          <p:cNvPr id="6" name="Title 1">
            <a:extLst>
              <a:ext uri="{FF2B5EF4-FFF2-40B4-BE49-F238E27FC236}">
                <a16:creationId xmlns:a16="http://schemas.microsoft.com/office/drawing/2014/main" id="{B0F3B013-DA7D-95F6-F904-0E1B0A50D23E}"/>
              </a:ext>
            </a:extLst>
          </p:cNvPr>
          <p:cNvSpPr txBox="1">
            <a:spLocks/>
          </p:cNvSpPr>
          <p:nvPr/>
        </p:nvSpPr>
        <p:spPr>
          <a:xfrm>
            <a:off x="838200" y="5376350"/>
            <a:ext cx="10515600" cy="1481650"/>
          </a:xfrm>
          <a:prstGeom prst="rect">
            <a:avLst/>
          </a:prstGeom>
        </p:spPr>
        <p:txBody>
          <a:bodyPr vert="horz" lIns="91440" tIns="45720" rIns="91440" bIns="45720" rtlCol="0" anchor="b">
            <a:normAutofit fontScale="900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Word ends in e – take off the e and add </a:t>
            </a:r>
            <a:r>
              <a:rPr lang="en-GB" dirty="0" err="1">
                <a:latin typeface="Twinkl Cursive Looped" panose="02000000000000000000" pitchFamily="2" charset="0"/>
              </a:rPr>
              <a:t>est</a:t>
            </a:r>
            <a:endParaRPr lang="en-GB" dirty="0">
              <a:latin typeface="Twinkl Cursive Looped" panose="02000000000000000000" pitchFamily="2" charset="0"/>
            </a:endParaRPr>
          </a:p>
        </p:txBody>
      </p:sp>
    </p:spTree>
    <p:extLst>
      <p:ext uri="{BB962C8B-B14F-4D97-AF65-F5344CB8AC3E}">
        <p14:creationId xmlns:p14="http://schemas.microsoft.com/office/powerpoint/2010/main" val="2084820585"/>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hiking</a:t>
            </a:r>
            <a:endParaRPr lang="en-GB" i="1" dirty="0">
              <a:latin typeface="Twinkl Cursive Looped" panose="02000000000000000000" pitchFamily="2" charset="0"/>
            </a:endParaRPr>
          </a:p>
        </p:txBody>
      </p:sp>
      <p:sp>
        <p:nvSpPr>
          <p:cNvPr id="3" name="Rectangle 2">
            <a:extLst>
              <a:ext uri="{FF2B5EF4-FFF2-40B4-BE49-F238E27FC236}">
                <a16:creationId xmlns:a16="http://schemas.microsoft.com/office/drawing/2014/main" id="{CADDE2D9-BBEE-4B60-9EA8-8BE166E5866C}"/>
              </a:ext>
            </a:extLst>
          </p:cNvPr>
          <p:cNvSpPr/>
          <p:nvPr/>
        </p:nvSpPr>
        <p:spPr>
          <a:xfrm>
            <a:off x="6089650" y="3698304"/>
            <a:ext cx="1008289" cy="67979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 descr="Free hiker-silhouette Clipart - Free Clipart Graphics, Images and Photos.  Public Domain Clipart. | Vbs themes, Free clip art, Hiking tattoo">
            <a:extLst>
              <a:ext uri="{FF2B5EF4-FFF2-40B4-BE49-F238E27FC236}">
                <a16:creationId xmlns:a16="http://schemas.microsoft.com/office/drawing/2014/main" id="{09437108-0902-47E8-8E19-DA50B040B6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770" y="297996"/>
            <a:ext cx="1781175" cy="2571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3139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table</a:t>
            </a:r>
          </a:p>
        </p:txBody>
      </p:sp>
      <p:sp>
        <p:nvSpPr>
          <p:cNvPr id="3" name="Rectangle 2">
            <a:extLst>
              <a:ext uri="{FF2B5EF4-FFF2-40B4-BE49-F238E27FC236}">
                <a16:creationId xmlns:a16="http://schemas.microsoft.com/office/drawing/2014/main" id="{0366E0B6-702E-4814-82C6-08CA2D13F3C9}"/>
              </a:ext>
            </a:extLst>
          </p:cNvPr>
          <p:cNvSpPr/>
          <p:nvPr/>
        </p:nvSpPr>
        <p:spPr>
          <a:xfrm>
            <a:off x="6384473" y="3673929"/>
            <a:ext cx="685798" cy="68044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098" name="Picture 2" descr="EKEDALEN oak, Extendable table, Min. length: 120 cm - IKEA">
            <a:extLst>
              <a:ext uri="{FF2B5EF4-FFF2-40B4-BE49-F238E27FC236}">
                <a16:creationId xmlns:a16="http://schemas.microsoft.com/office/drawing/2014/main" id="{6BF5FF2C-F4E3-955A-17E1-AEA944C587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052" y="544967"/>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8356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hiked</a:t>
            </a:r>
            <a:r>
              <a:rPr lang="en-GB" dirty="0"/>
              <a:t> </a:t>
            </a:r>
            <a:r>
              <a:rPr lang="en-GB" dirty="0">
                <a:solidFill>
                  <a:schemeClr val="bg1"/>
                </a:solidFill>
              </a:rPr>
              <a:t>n</a:t>
            </a:r>
            <a:endParaRPr lang="en-GB" i="1" dirty="0">
              <a:solidFill>
                <a:schemeClr val="bg1"/>
              </a:solidFill>
            </a:endParaRPr>
          </a:p>
        </p:txBody>
      </p:sp>
      <p:sp>
        <p:nvSpPr>
          <p:cNvPr id="3" name="Rectangle 2">
            <a:extLst>
              <a:ext uri="{FF2B5EF4-FFF2-40B4-BE49-F238E27FC236}">
                <a16:creationId xmlns:a16="http://schemas.microsoft.com/office/drawing/2014/main" id="{B8ADA5B7-6E68-4607-8157-D542A9E80543}"/>
              </a:ext>
            </a:extLst>
          </p:cNvPr>
          <p:cNvSpPr/>
          <p:nvPr/>
        </p:nvSpPr>
        <p:spPr>
          <a:xfrm>
            <a:off x="5878287" y="3641272"/>
            <a:ext cx="1045028" cy="76220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2" descr="Rock Climbing Clip Art Vector Graphics Illustration - Hiking Mountain Clip  Art, HD Png Download , Transparent Png Image - PNGitem">
            <a:extLst>
              <a:ext uri="{FF2B5EF4-FFF2-40B4-BE49-F238E27FC236}">
                <a16:creationId xmlns:a16="http://schemas.microsoft.com/office/drawing/2014/main" id="{0927686B-128D-A7FA-93C2-AFF2591E1D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647" y="626609"/>
            <a:ext cx="2381250" cy="1914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697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hiker</a:t>
            </a:r>
            <a:endParaRPr lang="en-GB" i="1" dirty="0">
              <a:latin typeface="Twinkl Cursive Looped" panose="02000000000000000000" pitchFamily="2" charset="0"/>
            </a:endParaRPr>
          </a:p>
        </p:txBody>
      </p:sp>
      <p:sp>
        <p:nvSpPr>
          <p:cNvPr id="3" name="Rectangle 2">
            <a:extLst>
              <a:ext uri="{FF2B5EF4-FFF2-40B4-BE49-F238E27FC236}">
                <a16:creationId xmlns:a16="http://schemas.microsoft.com/office/drawing/2014/main" id="{8423529B-2619-4C00-BACD-5C5E084218E0}"/>
              </a:ext>
            </a:extLst>
          </p:cNvPr>
          <p:cNvSpPr/>
          <p:nvPr/>
        </p:nvSpPr>
        <p:spPr>
          <a:xfrm>
            <a:off x="6283484" y="3624943"/>
            <a:ext cx="1064373" cy="76116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2" descr="Hiking Free Vector Art - Hiking Clipart Black And White – Stunning free  transparent png clipart images free download">
            <a:extLst>
              <a:ext uri="{FF2B5EF4-FFF2-40B4-BE49-F238E27FC236}">
                <a16:creationId xmlns:a16="http://schemas.microsoft.com/office/drawing/2014/main" id="{D40DC978-27AD-5865-8553-131E33C07F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825" y="510268"/>
            <a:ext cx="1581150" cy="2886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9611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hik</a:t>
            </a:r>
            <a:r>
              <a:rPr lang="en-GB" dirty="0">
                <a:highlight>
                  <a:srgbClr val="FFFF00"/>
                </a:highlight>
                <a:latin typeface="Twinkl Cursive Looped" panose="02000000000000000000" pitchFamily="2" charset="0"/>
              </a:rPr>
              <a:t>e</a:t>
            </a:r>
            <a:r>
              <a:rPr lang="en-GB" dirty="0">
                <a:latin typeface="Twinkl Cursive Looped" panose="02000000000000000000" pitchFamily="2" charset="0"/>
              </a:rPr>
              <a:t> - e + </a:t>
            </a:r>
            <a:r>
              <a:rPr lang="en-GB" dirty="0" err="1">
                <a:latin typeface="Twinkl Cursive Looped" panose="02000000000000000000" pitchFamily="2" charset="0"/>
              </a:rPr>
              <a:t>ing</a:t>
            </a:r>
            <a:r>
              <a:rPr lang="en-GB" dirty="0">
                <a:latin typeface="Twinkl Cursive Looped" panose="02000000000000000000" pitchFamily="2" charset="0"/>
              </a:rPr>
              <a:t> = hiking</a:t>
            </a:r>
            <a:br>
              <a:rPr lang="en-GB" dirty="0">
                <a:latin typeface="Twinkl Cursive Looped" panose="02000000000000000000" pitchFamily="2" charset="0"/>
              </a:rPr>
            </a:br>
            <a:br>
              <a:rPr lang="en-GB" dirty="0">
                <a:latin typeface="Twinkl Cursive Looped" panose="02000000000000000000" pitchFamily="2" charset="0"/>
              </a:rPr>
            </a:br>
            <a:endParaRPr lang="en-GB" i="1" dirty="0">
              <a:latin typeface="Twinkl Cursive Looped" panose="02000000000000000000" pitchFamily="2" charset="0"/>
            </a:endParaRPr>
          </a:p>
        </p:txBody>
      </p:sp>
      <p:pic>
        <p:nvPicPr>
          <p:cNvPr id="77826" name="Picture 2" descr="Free hiker-silhouette Clipart - Free Clipart Graphics, Images and Photos.  Public Domain Clipart. | Vbs themes, Free clip art, Hiking tattoo">
            <a:extLst>
              <a:ext uri="{FF2B5EF4-FFF2-40B4-BE49-F238E27FC236}">
                <a16:creationId xmlns:a16="http://schemas.microsoft.com/office/drawing/2014/main" id="{8D5369C5-003F-0BB1-4ED7-9337EB6B11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770" y="297996"/>
            <a:ext cx="1781175" cy="25717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378A33BC-AC06-7C48-F301-7AAD7258B61A}"/>
              </a:ext>
            </a:extLst>
          </p:cNvPr>
          <p:cNvSpPr txBox="1"/>
          <p:nvPr/>
        </p:nvSpPr>
        <p:spPr>
          <a:xfrm>
            <a:off x="3784147" y="297996"/>
            <a:ext cx="6098720" cy="1323439"/>
          </a:xfrm>
          <a:prstGeom prst="rect">
            <a:avLst/>
          </a:prstGeom>
          <a:noFill/>
        </p:spPr>
        <p:txBody>
          <a:bodyPr wrap="square">
            <a:spAutoFit/>
          </a:bodyPr>
          <a:lstStyle/>
          <a:p>
            <a:r>
              <a:rPr lang="en-GB" sz="8000" dirty="0">
                <a:latin typeface="Twinkl Cursive Looped" panose="02000000000000000000" pitchFamily="2" charset="0"/>
              </a:rPr>
              <a:t>hiking</a:t>
            </a:r>
            <a:endParaRPr lang="en-GB" sz="8000" dirty="0"/>
          </a:p>
        </p:txBody>
      </p:sp>
      <p:sp>
        <p:nvSpPr>
          <p:cNvPr id="6" name="TextBox 5">
            <a:extLst>
              <a:ext uri="{FF2B5EF4-FFF2-40B4-BE49-F238E27FC236}">
                <a16:creationId xmlns:a16="http://schemas.microsoft.com/office/drawing/2014/main" id="{51B83F0E-880F-CF7C-04F6-B4420695D16E}"/>
              </a:ext>
            </a:extLst>
          </p:cNvPr>
          <p:cNvSpPr txBox="1"/>
          <p:nvPr/>
        </p:nvSpPr>
        <p:spPr>
          <a:xfrm>
            <a:off x="114300" y="4960036"/>
            <a:ext cx="12077700" cy="2123658"/>
          </a:xfrm>
          <a:prstGeom prst="rect">
            <a:avLst/>
          </a:prstGeom>
          <a:noFill/>
        </p:spPr>
        <p:txBody>
          <a:bodyPr wrap="square">
            <a:spAutoFit/>
          </a:bodyPr>
          <a:lstStyle/>
          <a:p>
            <a:r>
              <a:rPr lang="en-GB" sz="6600" dirty="0">
                <a:latin typeface="Twinkl Cursive Looped" panose="02000000000000000000" pitchFamily="2" charset="0"/>
              </a:rPr>
              <a:t>Definition – going on a long walk</a:t>
            </a:r>
            <a:endParaRPr lang="en-GB" sz="6600" dirty="0"/>
          </a:p>
        </p:txBody>
      </p:sp>
      <p:sp>
        <p:nvSpPr>
          <p:cNvPr id="7" name="TextBox 6">
            <a:extLst>
              <a:ext uri="{FF2B5EF4-FFF2-40B4-BE49-F238E27FC236}">
                <a16:creationId xmlns:a16="http://schemas.microsoft.com/office/drawing/2014/main" id="{17CFD3EE-F086-D9B3-25FA-BD96E8963887}"/>
              </a:ext>
            </a:extLst>
          </p:cNvPr>
          <p:cNvSpPr txBox="1"/>
          <p:nvPr/>
        </p:nvSpPr>
        <p:spPr>
          <a:xfrm>
            <a:off x="4083504" y="3429000"/>
            <a:ext cx="6098720" cy="1323439"/>
          </a:xfrm>
          <a:prstGeom prst="rect">
            <a:avLst/>
          </a:prstGeom>
          <a:noFill/>
        </p:spPr>
        <p:txBody>
          <a:bodyPr wrap="square">
            <a:spAutoFit/>
          </a:bodyPr>
          <a:lstStyle/>
          <a:p>
            <a:r>
              <a:rPr lang="en-GB" sz="8000" dirty="0">
                <a:latin typeface="Twinkl Cursive Looped" panose="02000000000000000000" pitchFamily="2" charset="0"/>
              </a:rPr>
              <a:t>VERB</a:t>
            </a:r>
            <a:endParaRPr lang="en-GB" sz="8000" dirty="0"/>
          </a:p>
        </p:txBody>
      </p:sp>
    </p:spTree>
    <p:extLst>
      <p:ext uri="{BB962C8B-B14F-4D97-AF65-F5344CB8AC3E}">
        <p14:creationId xmlns:p14="http://schemas.microsoft.com/office/powerpoint/2010/main" val="162121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78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7" grpId="0"/>
    </p:bld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251857" y="2834209"/>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hik</a:t>
            </a:r>
            <a:r>
              <a:rPr lang="en-GB" dirty="0">
                <a:highlight>
                  <a:srgbClr val="FFFF00"/>
                </a:highlight>
                <a:latin typeface="Twinkl Cursive Looped" panose="02000000000000000000" pitchFamily="2" charset="0"/>
              </a:rPr>
              <a:t>e</a:t>
            </a:r>
            <a:r>
              <a:rPr lang="en-GB" dirty="0">
                <a:latin typeface="Twinkl Cursive Looped" panose="02000000000000000000" pitchFamily="2" charset="0"/>
              </a:rPr>
              <a:t> -e + ed = hiked</a:t>
            </a:r>
            <a:br>
              <a:rPr lang="en-GB" dirty="0">
                <a:latin typeface="Twinkl Cursive Looped" panose="02000000000000000000" pitchFamily="2" charset="0"/>
              </a:rPr>
            </a:br>
            <a:br>
              <a:rPr lang="en-GB" dirty="0">
                <a:latin typeface="Twinkl Cursive Looped" panose="02000000000000000000" pitchFamily="2" charset="0"/>
              </a:rPr>
            </a:br>
            <a:endParaRPr lang="en-GB" i="1" dirty="0">
              <a:latin typeface="Twinkl Cursive Looped" panose="02000000000000000000" pitchFamily="2" charset="0"/>
            </a:endParaRPr>
          </a:p>
        </p:txBody>
      </p:sp>
      <p:pic>
        <p:nvPicPr>
          <p:cNvPr id="23554" name="Picture 2" descr="Rock Climbing Clip Art Vector Graphics Illustration - Hiking Mountain Clip  Art, HD Png Download , Transparent Png Image - PNGitem">
            <a:extLst>
              <a:ext uri="{FF2B5EF4-FFF2-40B4-BE49-F238E27FC236}">
                <a16:creationId xmlns:a16="http://schemas.microsoft.com/office/drawing/2014/main" id="{4E52FC71-10AA-A4CE-A886-2E17EDBF46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647" y="626609"/>
            <a:ext cx="2381250" cy="19145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9D5AD22-2751-3A9C-46F3-7BFC9BE370D1}"/>
              </a:ext>
            </a:extLst>
          </p:cNvPr>
          <p:cNvSpPr txBox="1"/>
          <p:nvPr/>
        </p:nvSpPr>
        <p:spPr>
          <a:xfrm>
            <a:off x="4192361" y="435820"/>
            <a:ext cx="6098720" cy="1323439"/>
          </a:xfrm>
          <a:prstGeom prst="rect">
            <a:avLst/>
          </a:prstGeom>
          <a:noFill/>
        </p:spPr>
        <p:txBody>
          <a:bodyPr wrap="square">
            <a:spAutoFit/>
          </a:bodyPr>
          <a:lstStyle/>
          <a:p>
            <a:r>
              <a:rPr lang="en-GB" sz="8000" dirty="0">
                <a:latin typeface="Twinkl Cursive Looped" panose="02000000000000000000" pitchFamily="2" charset="0"/>
              </a:rPr>
              <a:t>hiked</a:t>
            </a:r>
            <a:endParaRPr lang="en-GB" sz="8000" dirty="0"/>
          </a:p>
        </p:txBody>
      </p:sp>
      <p:sp>
        <p:nvSpPr>
          <p:cNvPr id="5" name="TextBox 4">
            <a:extLst>
              <a:ext uri="{FF2B5EF4-FFF2-40B4-BE49-F238E27FC236}">
                <a16:creationId xmlns:a16="http://schemas.microsoft.com/office/drawing/2014/main" id="{A2EA176F-AF3C-6882-945F-08B8C314C55D}"/>
              </a:ext>
            </a:extLst>
          </p:cNvPr>
          <p:cNvSpPr txBox="1"/>
          <p:nvPr/>
        </p:nvSpPr>
        <p:spPr>
          <a:xfrm>
            <a:off x="4377418" y="2923206"/>
            <a:ext cx="6098720" cy="1323439"/>
          </a:xfrm>
          <a:prstGeom prst="rect">
            <a:avLst/>
          </a:prstGeom>
          <a:noFill/>
        </p:spPr>
        <p:txBody>
          <a:bodyPr wrap="square">
            <a:spAutoFit/>
          </a:bodyPr>
          <a:lstStyle/>
          <a:p>
            <a:r>
              <a:rPr lang="en-GB" sz="8000" dirty="0">
                <a:latin typeface="Twinkl Cursive Looped" panose="02000000000000000000" pitchFamily="2" charset="0"/>
              </a:rPr>
              <a:t>VERB</a:t>
            </a:r>
            <a:endParaRPr lang="en-GB" sz="8000" dirty="0"/>
          </a:p>
        </p:txBody>
      </p:sp>
      <p:sp>
        <p:nvSpPr>
          <p:cNvPr id="7" name="TextBox 6">
            <a:extLst>
              <a:ext uri="{FF2B5EF4-FFF2-40B4-BE49-F238E27FC236}">
                <a16:creationId xmlns:a16="http://schemas.microsoft.com/office/drawing/2014/main" id="{8979C367-F06D-13BE-3E7C-384EFAE32550}"/>
              </a:ext>
            </a:extLst>
          </p:cNvPr>
          <p:cNvSpPr txBox="1"/>
          <p:nvPr/>
        </p:nvSpPr>
        <p:spPr>
          <a:xfrm>
            <a:off x="158749" y="4608934"/>
            <a:ext cx="11608708" cy="1938992"/>
          </a:xfrm>
          <a:prstGeom prst="rect">
            <a:avLst/>
          </a:prstGeom>
          <a:noFill/>
        </p:spPr>
        <p:txBody>
          <a:bodyPr wrap="square">
            <a:spAutoFit/>
          </a:bodyPr>
          <a:lstStyle/>
          <a:p>
            <a:r>
              <a:rPr lang="en-GB" sz="6000" dirty="0">
                <a:latin typeface="Twinkl Cursive Looped" panose="02000000000000000000" pitchFamily="2" charset="0"/>
              </a:rPr>
              <a:t>Definition – walked a long distance</a:t>
            </a:r>
            <a:endParaRPr lang="en-GB" sz="6000" dirty="0"/>
          </a:p>
        </p:txBody>
      </p:sp>
    </p:spTree>
    <p:extLst>
      <p:ext uri="{BB962C8B-B14F-4D97-AF65-F5344CB8AC3E}">
        <p14:creationId xmlns:p14="http://schemas.microsoft.com/office/powerpoint/2010/main" val="989922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7" grpId="0"/>
    </p:bld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4109525"/>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hik</a:t>
            </a:r>
            <a:r>
              <a:rPr lang="en-GB" dirty="0">
                <a:highlight>
                  <a:srgbClr val="FFFF00"/>
                </a:highlight>
                <a:latin typeface="Twinkl Cursive Looped" panose="02000000000000000000" pitchFamily="2" charset="0"/>
              </a:rPr>
              <a:t>e</a:t>
            </a:r>
            <a:r>
              <a:rPr lang="en-GB" dirty="0">
                <a:latin typeface="Twinkl Cursive Looped" panose="02000000000000000000" pitchFamily="2" charset="0"/>
              </a:rPr>
              <a:t> -e + er = hiker  </a:t>
            </a:r>
            <a:br>
              <a:rPr lang="en-GB" dirty="0">
                <a:latin typeface="Twinkl Cursive Looped" panose="02000000000000000000" pitchFamily="2" charset="0"/>
              </a:rPr>
            </a:br>
            <a:endParaRPr lang="en-GB" i="1" dirty="0">
              <a:latin typeface="Twinkl Cursive Looped" panose="02000000000000000000" pitchFamily="2" charset="0"/>
            </a:endParaRPr>
          </a:p>
        </p:txBody>
      </p:sp>
      <p:pic>
        <p:nvPicPr>
          <p:cNvPr id="20482" name="Picture 2" descr="Hiking Free Vector Art - Hiking Clipart Black And White – Stunning free  transparent png clipart images free download">
            <a:extLst>
              <a:ext uri="{FF2B5EF4-FFF2-40B4-BE49-F238E27FC236}">
                <a16:creationId xmlns:a16="http://schemas.microsoft.com/office/drawing/2014/main" id="{16DDF904-37D2-D285-645C-DCCB7A938D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825" y="510268"/>
            <a:ext cx="1581150" cy="28860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B93330C-1448-55BB-EA1C-CF59CD48AD22}"/>
              </a:ext>
            </a:extLst>
          </p:cNvPr>
          <p:cNvSpPr txBox="1"/>
          <p:nvPr/>
        </p:nvSpPr>
        <p:spPr>
          <a:xfrm>
            <a:off x="4306661" y="360466"/>
            <a:ext cx="6098720" cy="1323439"/>
          </a:xfrm>
          <a:prstGeom prst="rect">
            <a:avLst/>
          </a:prstGeom>
          <a:noFill/>
        </p:spPr>
        <p:txBody>
          <a:bodyPr wrap="square">
            <a:spAutoFit/>
          </a:bodyPr>
          <a:lstStyle/>
          <a:p>
            <a:r>
              <a:rPr lang="en-GB" sz="8000" dirty="0">
                <a:latin typeface="Twinkl Cursive Looped" panose="02000000000000000000" pitchFamily="2" charset="0"/>
              </a:rPr>
              <a:t>hiker</a:t>
            </a:r>
            <a:endParaRPr lang="en-GB" sz="8000" dirty="0"/>
          </a:p>
        </p:txBody>
      </p:sp>
      <p:sp>
        <p:nvSpPr>
          <p:cNvPr id="5" name="TextBox 4">
            <a:extLst>
              <a:ext uri="{FF2B5EF4-FFF2-40B4-BE49-F238E27FC236}">
                <a16:creationId xmlns:a16="http://schemas.microsoft.com/office/drawing/2014/main" id="{E28FFD83-4CB3-14C0-4916-2101C1320A45}"/>
              </a:ext>
            </a:extLst>
          </p:cNvPr>
          <p:cNvSpPr txBox="1"/>
          <p:nvPr/>
        </p:nvSpPr>
        <p:spPr>
          <a:xfrm>
            <a:off x="3936547" y="2180980"/>
            <a:ext cx="6098720" cy="1323439"/>
          </a:xfrm>
          <a:prstGeom prst="rect">
            <a:avLst/>
          </a:prstGeom>
          <a:noFill/>
        </p:spPr>
        <p:txBody>
          <a:bodyPr wrap="square">
            <a:spAutoFit/>
          </a:bodyPr>
          <a:lstStyle/>
          <a:p>
            <a:r>
              <a:rPr lang="en-GB" sz="8000" dirty="0">
                <a:latin typeface="Twinkl Cursive Looped" panose="02000000000000000000" pitchFamily="2" charset="0"/>
              </a:rPr>
              <a:t>NOUN</a:t>
            </a:r>
            <a:endParaRPr lang="en-GB" sz="8000" dirty="0"/>
          </a:p>
        </p:txBody>
      </p:sp>
      <p:sp>
        <p:nvSpPr>
          <p:cNvPr id="7" name="TextBox 6">
            <a:extLst>
              <a:ext uri="{FF2B5EF4-FFF2-40B4-BE49-F238E27FC236}">
                <a16:creationId xmlns:a16="http://schemas.microsoft.com/office/drawing/2014/main" id="{984A9BCE-83E4-439C-5DF8-464905D3EB24}"/>
              </a:ext>
            </a:extLst>
          </p:cNvPr>
          <p:cNvSpPr txBox="1"/>
          <p:nvPr/>
        </p:nvSpPr>
        <p:spPr>
          <a:xfrm>
            <a:off x="228602" y="5103674"/>
            <a:ext cx="11462656" cy="1754326"/>
          </a:xfrm>
          <a:prstGeom prst="rect">
            <a:avLst/>
          </a:prstGeom>
          <a:noFill/>
        </p:spPr>
        <p:txBody>
          <a:bodyPr wrap="square">
            <a:spAutoFit/>
          </a:bodyPr>
          <a:lstStyle/>
          <a:p>
            <a:r>
              <a:rPr lang="en-GB" sz="5400" dirty="0">
                <a:latin typeface="Twinkl Cursive Looped" panose="02000000000000000000" pitchFamily="2" charset="0"/>
              </a:rPr>
              <a:t>Definition – a person who walks a long distance</a:t>
            </a:r>
            <a:endParaRPr lang="en-GB" sz="5400" dirty="0"/>
          </a:p>
        </p:txBody>
      </p:sp>
    </p:spTree>
    <p:extLst>
      <p:ext uri="{BB962C8B-B14F-4D97-AF65-F5344CB8AC3E}">
        <p14:creationId xmlns:p14="http://schemas.microsoft.com/office/powerpoint/2010/main" val="70517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8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7" grpId="0"/>
    </p:bld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The man was hiking up a hill</a:t>
            </a:r>
            <a:r>
              <a:rPr lang="en-GB" dirty="0"/>
              <a:t>.</a:t>
            </a:r>
            <a:endParaRPr lang="en-GB" i="1" dirty="0"/>
          </a:p>
        </p:txBody>
      </p:sp>
      <p:sp>
        <p:nvSpPr>
          <p:cNvPr id="3" name="Title 1">
            <a:extLst>
              <a:ext uri="{FF2B5EF4-FFF2-40B4-BE49-F238E27FC236}">
                <a16:creationId xmlns:a16="http://schemas.microsoft.com/office/drawing/2014/main" id="{ADABB18D-5130-CC4E-385D-F99DEAC4B717}"/>
              </a:ext>
            </a:extLst>
          </p:cNvPr>
          <p:cNvSpPr txBox="1">
            <a:spLocks/>
          </p:cNvSpPr>
          <p:nvPr/>
        </p:nvSpPr>
        <p:spPr>
          <a:xfrm>
            <a:off x="5802085" y="3592979"/>
            <a:ext cx="2280557" cy="969496"/>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a:t>
            </a:r>
            <a:endParaRPr lang="en-GB" i="1" dirty="0"/>
          </a:p>
        </p:txBody>
      </p:sp>
    </p:spTree>
    <p:extLst>
      <p:ext uri="{BB962C8B-B14F-4D97-AF65-F5344CB8AC3E}">
        <p14:creationId xmlns:p14="http://schemas.microsoft.com/office/powerpoint/2010/main" val="4059955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He hiked to the very top.</a:t>
            </a:r>
            <a:endParaRPr lang="en-GB" i="1" dirty="0"/>
          </a:p>
        </p:txBody>
      </p:sp>
      <p:sp>
        <p:nvSpPr>
          <p:cNvPr id="3" name="Title 1">
            <a:extLst>
              <a:ext uri="{FF2B5EF4-FFF2-40B4-BE49-F238E27FC236}">
                <a16:creationId xmlns:a16="http://schemas.microsoft.com/office/drawing/2014/main" id="{C3CF701D-D5FB-6564-51BE-72E65BA0FAE4}"/>
              </a:ext>
            </a:extLst>
          </p:cNvPr>
          <p:cNvSpPr txBox="1">
            <a:spLocks/>
          </p:cNvSpPr>
          <p:nvPr/>
        </p:nvSpPr>
        <p:spPr>
          <a:xfrm>
            <a:off x="3107870" y="3592979"/>
            <a:ext cx="1986643" cy="969496"/>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3491429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The hiker was tired. </a:t>
            </a:r>
            <a:endParaRPr lang="en-GB" i="1" dirty="0">
              <a:latin typeface="Twinkl Cursive Looped" panose="02000000000000000000" pitchFamily="2" charset="0"/>
            </a:endParaRPr>
          </a:p>
        </p:txBody>
      </p:sp>
      <p:sp>
        <p:nvSpPr>
          <p:cNvPr id="3" name="Title 1">
            <a:extLst>
              <a:ext uri="{FF2B5EF4-FFF2-40B4-BE49-F238E27FC236}">
                <a16:creationId xmlns:a16="http://schemas.microsoft.com/office/drawing/2014/main" id="{E9660935-4AF3-9023-BC4F-DA8813F8064C}"/>
              </a:ext>
            </a:extLst>
          </p:cNvPr>
          <p:cNvSpPr txBox="1">
            <a:spLocks/>
          </p:cNvSpPr>
          <p:nvPr/>
        </p:nvSpPr>
        <p:spPr>
          <a:xfrm>
            <a:off x="4234542" y="3592979"/>
            <a:ext cx="1709057" cy="969496"/>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684207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527416782"/>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most</a:t>
            </a: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endParaRPr lang="en-GB" i="1" dirty="0">
              <a:latin typeface="Twinkl Cursive Looped" panose="02000000000000000000" pitchFamily="2" charset="0"/>
            </a:endParaRPr>
          </a:p>
        </p:txBody>
      </p:sp>
      <p:pic>
        <p:nvPicPr>
          <p:cNvPr id="14338" name="Picture 2" descr="Download More Clip Art - More And Less Clipart PNG Image with No Background  - PNGkey.com">
            <a:extLst>
              <a:ext uri="{FF2B5EF4-FFF2-40B4-BE49-F238E27FC236}">
                <a16:creationId xmlns:a16="http://schemas.microsoft.com/office/drawing/2014/main" id="{ED2F2AC5-FD38-5463-2FBB-AE14566AB1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052" y="610961"/>
            <a:ext cx="2828925" cy="16192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960C9F2-6D8B-3E63-89C7-E19901350DC1}"/>
              </a:ext>
            </a:extLst>
          </p:cNvPr>
          <p:cNvSpPr txBox="1"/>
          <p:nvPr/>
        </p:nvSpPr>
        <p:spPr>
          <a:xfrm>
            <a:off x="632052" y="4751369"/>
            <a:ext cx="10890250" cy="1323439"/>
          </a:xfrm>
          <a:prstGeom prst="rect">
            <a:avLst/>
          </a:prstGeom>
          <a:noFill/>
        </p:spPr>
        <p:txBody>
          <a:bodyPr wrap="square">
            <a:spAutoFit/>
          </a:bodyPr>
          <a:lstStyle/>
          <a:p>
            <a:r>
              <a:rPr lang="en-GB" sz="4000" dirty="0">
                <a:latin typeface="Twinkl Cursive Looped" panose="02000000000000000000" pitchFamily="2" charset="0"/>
              </a:rPr>
              <a:t>Definition - greatest in amount, quantity, or degree</a:t>
            </a:r>
          </a:p>
        </p:txBody>
      </p:sp>
      <p:sp>
        <p:nvSpPr>
          <p:cNvPr id="5" name="TextBox 4">
            <a:extLst>
              <a:ext uri="{FF2B5EF4-FFF2-40B4-BE49-F238E27FC236}">
                <a16:creationId xmlns:a16="http://schemas.microsoft.com/office/drawing/2014/main" id="{FBE45249-8ACE-7F8C-D766-AD2E84026BDC}"/>
              </a:ext>
            </a:extLst>
          </p:cNvPr>
          <p:cNvSpPr txBox="1"/>
          <p:nvPr/>
        </p:nvSpPr>
        <p:spPr>
          <a:xfrm>
            <a:off x="980395" y="2891931"/>
            <a:ext cx="10890250" cy="707886"/>
          </a:xfrm>
          <a:prstGeom prst="rect">
            <a:avLst/>
          </a:prstGeom>
          <a:noFill/>
        </p:spPr>
        <p:txBody>
          <a:bodyPr wrap="square">
            <a:spAutoFit/>
          </a:bodyPr>
          <a:lstStyle/>
          <a:p>
            <a:pPr algn="ctr"/>
            <a:r>
              <a:rPr lang="en-GB" sz="4000" dirty="0">
                <a:latin typeface="Twinkl Cursive Looped" panose="02000000000000000000" pitchFamily="2" charset="0"/>
              </a:rPr>
              <a:t>DETERMINER</a:t>
            </a:r>
          </a:p>
        </p:txBody>
      </p:sp>
    </p:spTree>
    <p:extLst>
      <p:ext uri="{BB962C8B-B14F-4D97-AF65-F5344CB8AC3E}">
        <p14:creationId xmlns:p14="http://schemas.microsoft.com/office/powerpoint/2010/main" val="700075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bottle</a:t>
            </a:r>
          </a:p>
        </p:txBody>
      </p:sp>
      <p:sp>
        <p:nvSpPr>
          <p:cNvPr id="3" name="Rectangle 2">
            <a:extLst>
              <a:ext uri="{FF2B5EF4-FFF2-40B4-BE49-F238E27FC236}">
                <a16:creationId xmlns:a16="http://schemas.microsoft.com/office/drawing/2014/main" id="{4BCBA2DA-E95C-434C-BE81-320E182AE5EF}"/>
              </a:ext>
            </a:extLst>
          </p:cNvPr>
          <p:cNvSpPr/>
          <p:nvPr/>
        </p:nvSpPr>
        <p:spPr>
          <a:xfrm>
            <a:off x="6482444" y="3690259"/>
            <a:ext cx="718456" cy="64778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122" name="Picture 2" descr="Metal Water Bottle, GREY">
            <a:extLst>
              <a:ext uri="{FF2B5EF4-FFF2-40B4-BE49-F238E27FC236}">
                <a16:creationId xmlns:a16="http://schemas.microsoft.com/office/drawing/2014/main" id="{CFEB4631-94FF-000F-5E36-5FDA54DD43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823" y="594800"/>
            <a:ext cx="1838325" cy="2486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7061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4300" y="3080825"/>
            <a:ext cx="12306300" cy="1481650"/>
          </a:xfrm>
        </p:spPr>
        <p:txBody>
          <a:bodyPr>
            <a:normAutofit fontScale="90000"/>
          </a:bodyPr>
          <a:lstStyle/>
          <a:p>
            <a:pPr algn="ctr"/>
            <a:br>
              <a:rPr lang="en-GB" dirty="0"/>
            </a:br>
            <a:r>
              <a:rPr lang="en-GB" dirty="0">
                <a:latin typeface="Twinkl Cursive Looped" panose="02000000000000000000" pitchFamily="2" charset="0"/>
              </a:rPr>
              <a:t>Children love spelling quizzes the   most. </a:t>
            </a:r>
            <a:endParaRPr lang="en-GB" i="1" dirty="0">
              <a:latin typeface="Twinkl Cursive Looped" panose="02000000000000000000" pitchFamily="2" charset="0"/>
            </a:endParaRPr>
          </a:p>
        </p:txBody>
      </p:sp>
      <p:sp>
        <p:nvSpPr>
          <p:cNvPr id="4" name="Title 1">
            <a:extLst>
              <a:ext uri="{FF2B5EF4-FFF2-40B4-BE49-F238E27FC236}">
                <a16:creationId xmlns:a16="http://schemas.microsoft.com/office/drawing/2014/main" id="{9EEC1FE0-ADE6-F2B5-4F32-60B5058D2AED}"/>
              </a:ext>
            </a:extLst>
          </p:cNvPr>
          <p:cNvSpPr txBox="1">
            <a:spLocks/>
          </p:cNvSpPr>
          <p:nvPr/>
        </p:nvSpPr>
        <p:spPr>
          <a:xfrm>
            <a:off x="5197928" y="3592979"/>
            <a:ext cx="1681843" cy="969496"/>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a:t>
            </a:r>
            <a:endParaRPr lang="en-GB" i="1" dirty="0"/>
          </a:p>
        </p:txBody>
      </p:sp>
    </p:spTree>
    <p:extLst>
      <p:ext uri="{BB962C8B-B14F-4D97-AF65-F5344CB8AC3E}">
        <p14:creationId xmlns:p14="http://schemas.microsoft.com/office/powerpoint/2010/main" val="1058673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566738" y="484582"/>
            <a:ext cx="10515600" cy="1481650"/>
          </a:xfrm>
        </p:spPr>
        <p:txBody>
          <a:bodyPr>
            <a:normAutofit/>
          </a:bodyPr>
          <a:lstStyle/>
          <a:p>
            <a:pPr algn="ctr"/>
            <a:r>
              <a:rPr lang="en-GB" dirty="0">
                <a:latin typeface="Twinkl Cursive Looped" panose="02000000000000000000" pitchFamily="2" charset="0"/>
              </a:rPr>
              <a:t>sure</a:t>
            </a:r>
            <a:endParaRPr lang="en-GB" i="1" dirty="0"/>
          </a:p>
        </p:txBody>
      </p:sp>
      <p:pic>
        <p:nvPicPr>
          <p:cNvPr id="15362" name="Picture 2" descr="5,913 Sure Stock Illustrations, Cliparts and Royalty Free Sure Vectors">
            <a:extLst>
              <a:ext uri="{FF2B5EF4-FFF2-40B4-BE49-F238E27FC236}">
                <a16:creationId xmlns:a16="http://schemas.microsoft.com/office/drawing/2014/main" id="{673EC751-62A8-EE8A-BCCE-DC68134CAC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6738" y="300038"/>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B94F49B-A63F-C09F-59E1-C19BAE724634}"/>
              </a:ext>
            </a:extLst>
          </p:cNvPr>
          <p:cNvSpPr txBox="1"/>
          <p:nvPr/>
        </p:nvSpPr>
        <p:spPr>
          <a:xfrm>
            <a:off x="681717" y="5056805"/>
            <a:ext cx="10944225" cy="1446550"/>
          </a:xfrm>
          <a:prstGeom prst="rect">
            <a:avLst/>
          </a:prstGeom>
          <a:noFill/>
        </p:spPr>
        <p:txBody>
          <a:bodyPr wrap="square">
            <a:spAutoFit/>
          </a:bodyPr>
          <a:lstStyle/>
          <a:p>
            <a:r>
              <a:rPr lang="en-GB" sz="4400" b="0" i="0" dirty="0">
                <a:solidFill>
                  <a:srgbClr val="111111"/>
                </a:solidFill>
                <a:effectLst/>
                <a:latin typeface="Twinkl Cursive Looped" panose="02000000000000000000" pitchFamily="2" charset="0"/>
              </a:rPr>
              <a:t>Definition - completely confident that one is right</a:t>
            </a:r>
            <a:endParaRPr lang="en-GB" sz="4400" dirty="0">
              <a:latin typeface="Twinkl Cursive Looped" panose="02000000000000000000" pitchFamily="2" charset="0"/>
            </a:endParaRPr>
          </a:p>
        </p:txBody>
      </p:sp>
      <p:sp>
        <p:nvSpPr>
          <p:cNvPr id="5" name="Title 1">
            <a:extLst>
              <a:ext uri="{FF2B5EF4-FFF2-40B4-BE49-F238E27FC236}">
                <a16:creationId xmlns:a16="http://schemas.microsoft.com/office/drawing/2014/main" id="{F231B096-4B6D-8B24-D4E0-81576E406B42}"/>
              </a:ext>
            </a:extLst>
          </p:cNvPr>
          <p:cNvSpPr txBox="1">
            <a:spLocks/>
          </p:cNvSpPr>
          <p:nvPr/>
        </p:nvSpPr>
        <p:spPr>
          <a:xfrm>
            <a:off x="681717" y="2436638"/>
            <a:ext cx="1051560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ADJECTIVE</a:t>
            </a:r>
            <a:endParaRPr lang="en-GB" i="1" dirty="0"/>
          </a:p>
        </p:txBody>
      </p:sp>
    </p:spTree>
    <p:extLst>
      <p:ext uri="{BB962C8B-B14F-4D97-AF65-F5344CB8AC3E}">
        <p14:creationId xmlns:p14="http://schemas.microsoft.com/office/powerpoint/2010/main" val="3371266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br>
            <a:r>
              <a:rPr lang="en-GB" dirty="0">
                <a:latin typeface="Twinkl Cursive Looped" panose="02000000000000000000" pitchFamily="2" charset="0"/>
              </a:rPr>
              <a:t>The runner was sure he won.</a:t>
            </a:r>
            <a:br>
              <a:rPr lang="en-GB" dirty="0"/>
            </a:br>
            <a:endParaRPr lang="en-GB" i="1" dirty="0"/>
          </a:p>
        </p:txBody>
      </p:sp>
      <p:sp>
        <p:nvSpPr>
          <p:cNvPr id="3" name="Title 1">
            <a:extLst>
              <a:ext uri="{FF2B5EF4-FFF2-40B4-BE49-F238E27FC236}">
                <a16:creationId xmlns:a16="http://schemas.microsoft.com/office/drawing/2014/main" id="{AE6798E3-5AA1-2B0F-C187-848FE5FAD8F4}"/>
              </a:ext>
            </a:extLst>
          </p:cNvPr>
          <p:cNvSpPr txBox="1">
            <a:spLocks/>
          </p:cNvSpPr>
          <p:nvPr/>
        </p:nvSpPr>
        <p:spPr>
          <a:xfrm>
            <a:off x="6455229" y="2852154"/>
            <a:ext cx="1611086" cy="969496"/>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a:t>
            </a:r>
            <a:endParaRPr lang="en-GB" i="1" dirty="0"/>
          </a:p>
        </p:txBody>
      </p:sp>
    </p:spTree>
    <p:extLst>
      <p:ext uri="{BB962C8B-B14F-4D97-AF65-F5344CB8AC3E}">
        <p14:creationId xmlns:p14="http://schemas.microsoft.com/office/powerpoint/2010/main" val="21290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301370673"/>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Can you spot the spelling rule words and the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387214923"/>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2757" y="930729"/>
            <a:ext cx="10711543" cy="4980213"/>
          </a:xfrm>
        </p:spPr>
        <p:txBody>
          <a:bodyPr>
            <a:noAutofit/>
          </a:bodyPr>
          <a:lstStyle/>
          <a:p>
            <a:pPr algn="l"/>
            <a:r>
              <a:rPr lang="en-GB" sz="4000" dirty="0">
                <a:solidFill>
                  <a:srgbClr val="000000"/>
                </a:solidFill>
                <a:effectLst/>
                <a:latin typeface="Twinkl Cursive Looped" panose="02000000000000000000" pitchFamily="2" charset="0"/>
                <a:ea typeface="Times New Roman" panose="02020603050405020304" pitchFamily="18" charset="0"/>
              </a:rPr>
              <a:t>Most children learn about the North and South poles.  They learn that scientists are sure that the massive ice sheets are melting because of global warming.  The saddest thing is that not everyone believes this.  World Leaders have cried out to people to recognise climate change and how people can be happiest if they begin to help the planet. Babies deserve to grow up in a healthy world. </a:t>
            </a:r>
            <a:endParaRPr lang="en-GB" sz="5400" i="0" dirty="0">
              <a:solidFill>
                <a:srgbClr val="333333"/>
              </a:solidFill>
              <a:effectLst/>
              <a:latin typeface="Twinkl Cursive Looped" panose="02000000000000000000" pitchFamily="2" charset="0"/>
            </a:endParaRPr>
          </a:p>
        </p:txBody>
      </p:sp>
    </p:spTree>
    <p:extLst>
      <p:ext uri="{BB962C8B-B14F-4D97-AF65-F5344CB8AC3E}">
        <p14:creationId xmlns:p14="http://schemas.microsoft.com/office/powerpoint/2010/main" val="4176112445"/>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2757" y="930729"/>
            <a:ext cx="10711543" cy="4980213"/>
          </a:xfrm>
        </p:spPr>
        <p:txBody>
          <a:bodyPr>
            <a:noAutofit/>
          </a:bodyPr>
          <a:lstStyle/>
          <a:p>
            <a:pPr algn="l"/>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Most</a:t>
            </a:r>
            <a:r>
              <a:rPr lang="en-GB" sz="4000" dirty="0">
                <a:solidFill>
                  <a:srgbClr val="000000"/>
                </a:solidFill>
                <a:effectLst/>
                <a:latin typeface="Twinkl Cursive Looped" panose="02000000000000000000" pitchFamily="2" charset="0"/>
                <a:ea typeface="Times New Roman" panose="02020603050405020304" pitchFamily="18" charset="0"/>
              </a:rPr>
              <a:t> children learn about the North and South poles.  They learn that scientists are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sure</a:t>
            </a:r>
            <a:r>
              <a:rPr lang="en-GB" sz="4000" dirty="0">
                <a:solidFill>
                  <a:srgbClr val="000000"/>
                </a:solidFill>
                <a:effectLst/>
                <a:latin typeface="Twinkl Cursive Looped" panose="02000000000000000000" pitchFamily="2" charset="0"/>
                <a:ea typeface="Times New Roman" panose="02020603050405020304" pitchFamily="18" charset="0"/>
              </a:rPr>
              <a:t> that the massive ice sheets are melting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because</a:t>
            </a:r>
            <a:r>
              <a:rPr lang="en-GB" sz="4000" dirty="0">
                <a:solidFill>
                  <a:srgbClr val="000000"/>
                </a:solidFill>
                <a:effectLst/>
                <a:latin typeface="Twinkl Cursive Looped" panose="02000000000000000000" pitchFamily="2" charset="0"/>
                <a:ea typeface="Times New Roman" panose="02020603050405020304" pitchFamily="18" charset="0"/>
              </a:rPr>
              <a:t> of global warming.  The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saddest</a:t>
            </a:r>
            <a:r>
              <a:rPr lang="en-GB" sz="4000" dirty="0">
                <a:solidFill>
                  <a:srgbClr val="000000"/>
                </a:solidFill>
                <a:effectLst/>
                <a:latin typeface="Twinkl Cursive Looped" panose="02000000000000000000" pitchFamily="2" charset="0"/>
                <a:ea typeface="Times New Roman" panose="02020603050405020304" pitchFamily="18" charset="0"/>
              </a:rPr>
              <a:t> thing is that not everyone believes this.  World Leaders have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cried</a:t>
            </a:r>
            <a:r>
              <a:rPr lang="en-GB" sz="4000" dirty="0">
                <a:solidFill>
                  <a:srgbClr val="000000"/>
                </a:solidFill>
                <a:effectLst/>
                <a:latin typeface="Twinkl Cursive Looped" panose="02000000000000000000" pitchFamily="2" charset="0"/>
                <a:ea typeface="Times New Roman" panose="02020603050405020304" pitchFamily="18" charset="0"/>
              </a:rPr>
              <a:t> out to people to recognise climate change and how people can be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happiest</a:t>
            </a:r>
            <a:r>
              <a:rPr lang="en-GB" sz="4000" dirty="0">
                <a:solidFill>
                  <a:srgbClr val="000000"/>
                </a:solidFill>
                <a:effectLst/>
                <a:latin typeface="Twinkl Cursive Looped" panose="02000000000000000000" pitchFamily="2" charset="0"/>
                <a:ea typeface="Times New Roman" panose="02020603050405020304" pitchFamily="18" charset="0"/>
              </a:rPr>
              <a:t> if they begin to help the planet.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Babies</a:t>
            </a:r>
            <a:r>
              <a:rPr lang="en-GB" sz="4000" dirty="0">
                <a:solidFill>
                  <a:srgbClr val="000000"/>
                </a:solidFill>
                <a:effectLst/>
                <a:latin typeface="Twinkl Cursive Looped" panose="02000000000000000000" pitchFamily="2" charset="0"/>
                <a:ea typeface="Times New Roman" panose="02020603050405020304" pitchFamily="18" charset="0"/>
              </a:rPr>
              <a:t> deserve to grow up in a healthy world. </a:t>
            </a:r>
            <a:endParaRPr lang="en-GB" sz="5400" i="0" dirty="0">
              <a:solidFill>
                <a:srgbClr val="333333"/>
              </a:solidFill>
              <a:effectLst/>
              <a:latin typeface="Twinkl Cursive Looped" panose="02000000000000000000" pitchFamily="2" charset="0"/>
            </a:endParaRPr>
          </a:p>
        </p:txBody>
      </p:sp>
    </p:spTree>
    <p:extLst>
      <p:ext uri="{BB962C8B-B14F-4D97-AF65-F5344CB8AC3E}">
        <p14:creationId xmlns:p14="http://schemas.microsoft.com/office/powerpoint/2010/main" val="2128167011"/>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399347795"/>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2901724"/>
            <a:ext cx="10515600" cy="2852737"/>
          </a:xfrm>
        </p:spPr>
        <p:txBody>
          <a:bodyPr/>
          <a:lstStyle/>
          <a:p>
            <a:r>
              <a:rPr lang="en-GB" sz="6000" dirty="0">
                <a:solidFill>
                  <a:srgbClr val="000000"/>
                </a:solidFill>
                <a:effectLst/>
                <a:latin typeface="Twinkl Cursive Looped" panose="02000000000000000000" pitchFamily="2" charset="0"/>
                <a:ea typeface="Times New Roman" panose="02020603050405020304" pitchFamily="18" charset="0"/>
              </a:rPr>
              <a:t>Babies deserve to grow up in a healthy world. </a:t>
            </a:r>
            <a:endParaRPr lang="en-GB" dirty="0"/>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3871409262"/>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469571" y="1518558"/>
            <a:ext cx="9046029" cy="3416320"/>
          </a:xfrm>
          <a:prstGeom prst="rect">
            <a:avLst/>
          </a:prstGeom>
          <a:noFill/>
        </p:spPr>
        <p:txBody>
          <a:bodyPr wrap="square" rtlCol="0">
            <a:spAutoFit/>
          </a:bodyPr>
          <a:lstStyle/>
          <a:p>
            <a:r>
              <a:rPr lang="en-GB" sz="7200" dirty="0">
                <a:latin typeface="Twinkl Cursive Looped" panose="02000000000000000000" pitchFamily="2" charset="0"/>
              </a:rPr>
              <a:t>Year 2  - Summer 2</a:t>
            </a:r>
          </a:p>
          <a:p>
            <a:r>
              <a:rPr lang="en-GB" sz="7200" dirty="0">
                <a:latin typeface="Twinkl Cursive Looped" panose="02000000000000000000" pitchFamily="2" charset="0"/>
              </a:rPr>
              <a:t>Week 1 - Friday</a:t>
            </a:r>
          </a:p>
          <a:p>
            <a:endParaRPr lang="en-GB" sz="7200" dirty="0"/>
          </a:p>
        </p:txBody>
      </p:sp>
    </p:spTree>
    <p:extLst>
      <p:ext uri="{BB962C8B-B14F-4D97-AF65-F5344CB8AC3E}">
        <p14:creationId xmlns:p14="http://schemas.microsoft.com/office/powerpoint/2010/main" val="42141649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little</a:t>
            </a:r>
          </a:p>
        </p:txBody>
      </p:sp>
      <p:sp>
        <p:nvSpPr>
          <p:cNvPr id="3" name="Rectangle 2">
            <a:extLst>
              <a:ext uri="{FF2B5EF4-FFF2-40B4-BE49-F238E27FC236}">
                <a16:creationId xmlns:a16="http://schemas.microsoft.com/office/drawing/2014/main" id="{162CC6E8-06E9-4F6E-A75B-C2FED721CE28}"/>
              </a:ext>
            </a:extLst>
          </p:cNvPr>
          <p:cNvSpPr/>
          <p:nvPr/>
        </p:nvSpPr>
        <p:spPr>
          <a:xfrm>
            <a:off x="6286502" y="3673929"/>
            <a:ext cx="685798" cy="64778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146" name="Picture 2" descr="900+ Small Size Clip Art | Royalty Free - GoGraph">
            <a:extLst>
              <a:ext uri="{FF2B5EF4-FFF2-40B4-BE49-F238E27FC236}">
                <a16:creationId xmlns:a16="http://schemas.microsoft.com/office/drawing/2014/main" id="{F7CB47E1-BE80-4D33-E2DE-968B00EBA8D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525"/>
          <a:stretch/>
        </p:blipFill>
        <p:spPr bwMode="auto">
          <a:xfrm>
            <a:off x="831850" y="714375"/>
            <a:ext cx="2581275" cy="16206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5325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5BF358C-E91E-21A7-05F3-D2130F3651A2}"/>
              </a:ext>
            </a:extLst>
          </p:cNvPr>
          <p:cNvPicPr>
            <a:picLocks noChangeAspect="1"/>
          </p:cNvPicPr>
          <p:nvPr/>
        </p:nvPicPr>
        <p:blipFill rotWithShape="1">
          <a:blip r:embed="rId2"/>
          <a:srcRect l="16206" t="13315" r="14554" b="7361"/>
          <a:stretch/>
        </p:blipFill>
        <p:spPr>
          <a:xfrm>
            <a:off x="620484" y="195942"/>
            <a:ext cx="10270673" cy="6615345"/>
          </a:xfrm>
          <a:prstGeom prst="rect">
            <a:avLst/>
          </a:prstGeom>
        </p:spPr>
      </p:pic>
    </p:spTree>
    <p:extLst>
      <p:ext uri="{BB962C8B-B14F-4D97-AF65-F5344CB8AC3E}">
        <p14:creationId xmlns:p14="http://schemas.microsoft.com/office/powerpoint/2010/main" val="3612933789"/>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Old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108502788"/>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because</a:t>
            </a:r>
          </a:p>
        </p:txBody>
      </p:sp>
    </p:spTree>
    <p:extLst>
      <p:ext uri="{BB962C8B-B14F-4D97-AF65-F5344CB8AC3E}">
        <p14:creationId xmlns:p14="http://schemas.microsoft.com/office/powerpoint/2010/main" val="3866864438"/>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children</a:t>
            </a:r>
          </a:p>
        </p:txBody>
      </p:sp>
    </p:spTree>
    <p:extLst>
      <p:ext uri="{BB962C8B-B14F-4D97-AF65-F5344CB8AC3E}">
        <p14:creationId xmlns:p14="http://schemas.microsoft.com/office/powerpoint/2010/main" val="3221187074"/>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Old spelling rule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463393091"/>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table</a:t>
            </a:r>
          </a:p>
        </p:txBody>
      </p:sp>
    </p:spTree>
    <p:extLst>
      <p:ext uri="{BB962C8B-B14F-4D97-AF65-F5344CB8AC3E}">
        <p14:creationId xmlns:p14="http://schemas.microsoft.com/office/powerpoint/2010/main" val="2916884084"/>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apple</a:t>
            </a:r>
          </a:p>
        </p:txBody>
      </p:sp>
    </p:spTree>
    <p:extLst>
      <p:ext uri="{BB962C8B-B14F-4D97-AF65-F5344CB8AC3E}">
        <p14:creationId xmlns:p14="http://schemas.microsoft.com/office/powerpoint/2010/main" val="1612179683"/>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bottle</a:t>
            </a:r>
          </a:p>
        </p:txBody>
      </p:sp>
    </p:spTree>
    <p:extLst>
      <p:ext uri="{BB962C8B-B14F-4D97-AF65-F5344CB8AC3E}">
        <p14:creationId xmlns:p14="http://schemas.microsoft.com/office/powerpoint/2010/main" val="421385825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little</a:t>
            </a:r>
          </a:p>
        </p:txBody>
      </p:sp>
    </p:spTree>
    <p:extLst>
      <p:ext uri="{BB962C8B-B14F-4D97-AF65-F5344CB8AC3E}">
        <p14:creationId xmlns:p14="http://schemas.microsoft.com/office/powerpoint/2010/main" val="4118669830"/>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middle</a:t>
            </a:r>
          </a:p>
        </p:txBody>
      </p:sp>
    </p:spTree>
    <p:extLst>
      <p:ext uri="{BB962C8B-B14F-4D97-AF65-F5344CB8AC3E}">
        <p14:creationId xmlns:p14="http://schemas.microsoft.com/office/powerpoint/2010/main" val="22421838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3148969883"/>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wobble</a:t>
            </a:r>
          </a:p>
        </p:txBody>
      </p:sp>
    </p:spTree>
    <p:extLst>
      <p:ext uri="{BB962C8B-B14F-4D97-AF65-F5344CB8AC3E}">
        <p14:creationId xmlns:p14="http://schemas.microsoft.com/office/powerpoint/2010/main" val="680978058"/>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multiple</a:t>
            </a:r>
          </a:p>
        </p:txBody>
      </p:sp>
    </p:spTree>
    <p:extLst>
      <p:ext uri="{BB962C8B-B14F-4D97-AF65-F5344CB8AC3E}">
        <p14:creationId xmlns:p14="http://schemas.microsoft.com/office/powerpoint/2010/main" val="4064547850"/>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dazzle</a:t>
            </a:r>
          </a:p>
        </p:txBody>
      </p:sp>
    </p:spTree>
    <p:extLst>
      <p:ext uri="{BB962C8B-B14F-4D97-AF65-F5344CB8AC3E}">
        <p14:creationId xmlns:p14="http://schemas.microsoft.com/office/powerpoint/2010/main" val="606007093"/>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camel</a:t>
            </a:r>
          </a:p>
        </p:txBody>
      </p:sp>
    </p:spTree>
    <p:extLst>
      <p:ext uri="{BB962C8B-B14F-4D97-AF65-F5344CB8AC3E}">
        <p14:creationId xmlns:p14="http://schemas.microsoft.com/office/powerpoint/2010/main" val="3045267707"/>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tunnel</a:t>
            </a:r>
          </a:p>
        </p:txBody>
      </p:sp>
    </p:spTree>
    <p:extLst>
      <p:ext uri="{BB962C8B-B14F-4D97-AF65-F5344CB8AC3E}">
        <p14:creationId xmlns:p14="http://schemas.microsoft.com/office/powerpoint/2010/main" val="3828583464"/>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squirrel</a:t>
            </a:r>
          </a:p>
        </p:txBody>
      </p:sp>
    </p:spTree>
    <p:extLst>
      <p:ext uri="{BB962C8B-B14F-4D97-AF65-F5344CB8AC3E}">
        <p14:creationId xmlns:p14="http://schemas.microsoft.com/office/powerpoint/2010/main" val="2974311952"/>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travel</a:t>
            </a:r>
          </a:p>
        </p:txBody>
      </p:sp>
    </p:spTree>
    <p:extLst>
      <p:ext uri="{BB962C8B-B14F-4D97-AF65-F5344CB8AC3E}">
        <p14:creationId xmlns:p14="http://schemas.microsoft.com/office/powerpoint/2010/main" val="3931376148"/>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towel</a:t>
            </a:r>
          </a:p>
        </p:txBody>
      </p:sp>
    </p:spTree>
    <p:extLst>
      <p:ext uri="{BB962C8B-B14F-4D97-AF65-F5344CB8AC3E}">
        <p14:creationId xmlns:p14="http://schemas.microsoft.com/office/powerpoint/2010/main" val="2444606345"/>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tinsel</a:t>
            </a:r>
          </a:p>
        </p:txBody>
      </p:sp>
    </p:spTree>
    <p:extLst>
      <p:ext uri="{BB962C8B-B14F-4D97-AF65-F5344CB8AC3E}">
        <p14:creationId xmlns:p14="http://schemas.microsoft.com/office/powerpoint/2010/main" val="1324528779"/>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bagel</a:t>
            </a:r>
          </a:p>
        </p:txBody>
      </p:sp>
    </p:spTree>
    <p:extLst>
      <p:ext uri="{BB962C8B-B14F-4D97-AF65-F5344CB8AC3E}">
        <p14:creationId xmlns:p14="http://schemas.microsoft.com/office/powerpoint/2010/main" val="1969759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469571" y="1518558"/>
            <a:ext cx="9046029" cy="3416320"/>
          </a:xfrm>
          <a:prstGeom prst="rect">
            <a:avLst/>
          </a:prstGeom>
          <a:noFill/>
        </p:spPr>
        <p:txBody>
          <a:bodyPr wrap="square" rtlCol="0">
            <a:spAutoFit/>
          </a:bodyPr>
          <a:lstStyle/>
          <a:p>
            <a:r>
              <a:rPr lang="en-GB" sz="7200" dirty="0">
                <a:latin typeface="Twinkl Cursive Looped" panose="02000000000000000000" pitchFamily="2" charset="0"/>
              </a:rPr>
              <a:t>Year 2  - Summer 2</a:t>
            </a:r>
          </a:p>
          <a:p>
            <a:r>
              <a:rPr lang="en-GB" sz="7200" dirty="0">
                <a:latin typeface="Twinkl Cursive Looped" panose="02000000000000000000" pitchFamily="2" charset="0"/>
              </a:rPr>
              <a:t>Week 1 - Monday</a:t>
            </a:r>
          </a:p>
          <a:p>
            <a:endParaRPr lang="en-GB" sz="7200" dirty="0"/>
          </a:p>
        </p:txBody>
      </p:sp>
    </p:spTree>
    <p:extLst>
      <p:ext uri="{BB962C8B-B14F-4D97-AF65-F5344CB8AC3E}">
        <p14:creationId xmlns:p14="http://schemas.microsoft.com/office/powerpoint/2010/main" val="8643767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The suffix </a:t>
            </a:r>
            <a:br>
              <a:rPr lang="en-GB" dirty="0">
                <a:latin typeface="Twinkl Cursive Looped" panose="02000000000000000000" pitchFamily="2" charset="0"/>
              </a:rPr>
            </a:br>
            <a:r>
              <a:rPr lang="en-GB" dirty="0">
                <a:latin typeface="Twinkl Cursive Looped" panose="02000000000000000000" pitchFamily="2" charset="0"/>
              </a:rPr>
              <a:t>-</a:t>
            </a:r>
            <a:r>
              <a:rPr lang="en-GB" dirty="0" err="1">
                <a:latin typeface="Twinkl Cursive Looped" panose="02000000000000000000" pitchFamily="2" charset="0"/>
              </a:rPr>
              <a:t>ies</a:t>
            </a:r>
            <a:endParaRPr lang="en-GB" dirty="0">
              <a:latin typeface="Twinkl Cursive Looped" panose="02000000000000000000" pitchFamily="2" charset="0"/>
            </a:endParaRPr>
          </a:p>
        </p:txBody>
      </p:sp>
    </p:spTree>
    <p:extLst>
      <p:ext uri="{BB962C8B-B14F-4D97-AF65-F5344CB8AC3E}">
        <p14:creationId xmlns:p14="http://schemas.microsoft.com/office/powerpoint/2010/main" val="3375751367"/>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vowel</a:t>
            </a:r>
          </a:p>
        </p:txBody>
      </p:sp>
    </p:spTree>
    <p:extLst>
      <p:ext uri="{BB962C8B-B14F-4D97-AF65-F5344CB8AC3E}">
        <p14:creationId xmlns:p14="http://schemas.microsoft.com/office/powerpoint/2010/main" val="1181387038"/>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spelling rule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422474783"/>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flies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648704156"/>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tries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413045715"/>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babies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938272345"/>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copier</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824879269"/>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cried</a:t>
            </a:r>
          </a:p>
        </p:txBody>
      </p:sp>
    </p:spTree>
    <p:extLst>
      <p:ext uri="{BB962C8B-B14F-4D97-AF65-F5344CB8AC3E}">
        <p14:creationId xmlns:p14="http://schemas.microsoft.com/office/powerpoint/2010/main" val="805782854"/>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happiest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306067830"/>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patted</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792669322"/>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humming</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3789535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17550" y="4142182"/>
            <a:ext cx="10515600" cy="1481650"/>
          </a:xfrm>
        </p:spPr>
        <p:txBody>
          <a:bodyPr>
            <a:normAutofit fontScale="90000"/>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ies</a:t>
            </a:r>
            <a:r>
              <a:rPr lang="en-GB" dirty="0">
                <a:latin typeface="Twinkl Cursive Looped" panose="02000000000000000000" pitchFamily="2" charset="0"/>
              </a:rPr>
              <a:t> </a:t>
            </a:r>
            <a:br>
              <a:rPr lang="en-GB" dirty="0">
                <a:latin typeface="Twinkl Cursive Looped" panose="02000000000000000000" pitchFamily="2" charset="0"/>
              </a:rPr>
            </a:br>
            <a:r>
              <a:rPr lang="en-GB" dirty="0">
                <a:latin typeface="Twinkl Cursive Looped" panose="02000000000000000000" pitchFamily="2" charset="0"/>
              </a:rPr>
              <a:t>if a noun or verb ends in y</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 </a:t>
            </a:r>
            <a:r>
              <a:rPr lang="en-GB" i="1" dirty="0">
                <a:latin typeface="Twinkl Cursive Looped" panose="02000000000000000000" pitchFamily="2" charset="0"/>
              </a:rPr>
              <a:t>change the y to an </a:t>
            </a:r>
            <a:r>
              <a:rPr lang="en-GB" i="1" dirty="0" err="1">
                <a:latin typeface="Twinkl Cursive Looped" panose="02000000000000000000" pitchFamily="2" charset="0"/>
              </a:rPr>
              <a:t>i</a:t>
            </a:r>
            <a:br>
              <a:rPr lang="en-GB" i="1" dirty="0">
                <a:latin typeface="Twinkl Cursive Looped" panose="02000000000000000000" pitchFamily="2" charset="0"/>
              </a:rPr>
            </a:br>
            <a:r>
              <a:rPr lang="en-GB" i="1" dirty="0">
                <a:latin typeface="Twinkl Cursive Looped" panose="02000000000000000000" pitchFamily="2" charset="0"/>
              </a:rPr>
              <a:t>and add es</a:t>
            </a:r>
          </a:p>
        </p:txBody>
      </p:sp>
    </p:spTree>
    <p:extLst>
      <p:ext uri="{BB962C8B-B14F-4D97-AF65-F5344CB8AC3E}">
        <p14:creationId xmlns:p14="http://schemas.microsoft.com/office/powerpoint/2010/main" val="208395676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saddest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670349578"/>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hiking</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304861550"/>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hiked</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759821407"/>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hiker</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893025048"/>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750055451"/>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most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335409816"/>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sure</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844813666"/>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75758" y="2274838"/>
            <a:ext cx="9046029" cy="2308324"/>
          </a:xfrm>
          <a:prstGeom prst="rect">
            <a:avLst/>
          </a:prstGeom>
          <a:noFill/>
        </p:spPr>
        <p:txBody>
          <a:bodyPr wrap="square" rtlCol="0">
            <a:spAutoFit/>
          </a:bodyPr>
          <a:lstStyle/>
          <a:p>
            <a:r>
              <a:rPr lang="en-GB" sz="7200" dirty="0">
                <a:latin typeface="Twinkl Cursive Looped" panose="02000000000000000000" pitchFamily="2" charset="0"/>
              </a:rPr>
              <a:t>Quick Quiz time…</a:t>
            </a:r>
          </a:p>
          <a:p>
            <a:endParaRPr lang="en-GB" sz="7200" dirty="0"/>
          </a:p>
        </p:txBody>
      </p:sp>
    </p:spTree>
    <p:extLst>
      <p:ext uri="{BB962C8B-B14F-4D97-AF65-F5344CB8AC3E}">
        <p14:creationId xmlns:p14="http://schemas.microsoft.com/office/powerpoint/2010/main" val="3625788919"/>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642258" y="560338"/>
            <a:ext cx="11168742" cy="4370427"/>
          </a:xfrm>
          <a:prstGeom prst="rect">
            <a:avLst/>
          </a:prstGeom>
          <a:noFill/>
        </p:spPr>
        <p:txBody>
          <a:bodyPr wrap="square" rtlCol="0">
            <a:spAutoFit/>
          </a:bodyPr>
          <a:lstStyle/>
          <a:p>
            <a:r>
              <a:rPr lang="en-GB" sz="7200" dirty="0">
                <a:latin typeface="Twinkl Cursive Looped" panose="02000000000000000000" pitchFamily="2" charset="0"/>
              </a:rPr>
              <a:t>Did you get them correct?</a:t>
            </a:r>
          </a:p>
          <a:p>
            <a:r>
              <a:rPr lang="en-GB" sz="4400" i="1" dirty="0">
                <a:latin typeface="Twinkl Cursive Looped" panose="02000000000000000000" pitchFamily="2" charset="0"/>
              </a:rPr>
              <a:t>Edit your work.</a:t>
            </a:r>
          </a:p>
          <a:p>
            <a:pPr algn="ctr"/>
            <a:endParaRPr lang="en-GB" sz="5400" dirty="0">
              <a:latin typeface="Twinkl Cursive Looped" panose="02000000000000000000" pitchFamily="2" charset="0"/>
            </a:endParaRPr>
          </a:p>
          <a:p>
            <a:pPr algn="ctr"/>
            <a:r>
              <a:rPr lang="en-GB" sz="5400" dirty="0">
                <a:latin typeface="Twinkl Cursive Looped" panose="02000000000000000000" pitchFamily="2" charset="0"/>
              </a:rPr>
              <a:t>table bagel because children most sure flies cried saddest hiker</a:t>
            </a:r>
          </a:p>
        </p:txBody>
      </p:sp>
    </p:spTree>
    <p:extLst>
      <p:ext uri="{BB962C8B-B14F-4D97-AF65-F5344CB8AC3E}">
        <p14:creationId xmlns:p14="http://schemas.microsoft.com/office/powerpoint/2010/main" val="3886991875"/>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75758" y="2274838"/>
            <a:ext cx="9046029" cy="2308324"/>
          </a:xfrm>
          <a:prstGeom prst="rect">
            <a:avLst/>
          </a:prstGeom>
          <a:noFill/>
        </p:spPr>
        <p:txBody>
          <a:bodyPr wrap="square" rtlCol="0">
            <a:spAutoFit/>
          </a:bodyPr>
          <a:lstStyle/>
          <a:p>
            <a:r>
              <a:rPr lang="en-GB" sz="7200" dirty="0">
                <a:latin typeface="Twinkl Cursive Looped" panose="02000000000000000000" pitchFamily="2" charset="0"/>
              </a:rPr>
              <a:t>Word class time…</a:t>
            </a:r>
          </a:p>
          <a:p>
            <a:endParaRPr lang="en-GB" sz="7200" dirty="0"/>
          </a:p>
        </p:txBody>
      </p:sp>
    </p:spTree>
    <p:extLst>
      <p:ext uri="{BB962C8B-B14F-4D97-AF65-F5344CB8AC3E}">
        <p14:creationId xmlns:p14="http://schemas.microsoft.com/office/powerpoint/2010/main" val="13016179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1268354"/>
            <a:ext cx="10515600" cy="1481650"/>
          </a:xfrm>
        </p:spPr>
        <p:txBody>
          <a:bodyPr>
            <a:normAutofit fontScale="90000"/>
          </a:bodyPr>
          <a:lstStyle/>
          <a:p>
            <a:pPr algn="ctr"/>
            <a:r>
              <a:rPr lang="en-GB" dirty="0">
                <a:latin typeface="Twinkl Cursive Looped" panose="02000000000000000000" pitchFamily="2" charset="0"/>
              </a:rPr>
              <a:t>Noun ending in y – change y to an </a:t>
            </a:r>
            <a:r>
              <a:rPr lang="en-GB" dirty="0" err="1">
                <a:latin typeface="Twinkl Cursive Looped" panose="02000000000000000000" pitchFamily="2" charset="0"/>
              </a:rPr>
              <a:t>i</a:t>
            </a:r>
            <a:r>
              <a:rPr lang="en-GB" dirty="0">
                <a:latin typeface="Twinkl Cursive Looped" panose="02000000000000000000" pitchFamily="2" charset="0"/>
              </a:rPr>
              <a:t> and add es</a:t>
            </a:r>
          </a:p>
        </p:txBody>
      </p:sp>
      <p:sp>
        <p:nvSpPr>
          <p:cNvPr id="3" name="Title 1">
            <a:extLst>
              <a:ext uri="{FF2B5EF4-FFF2-40B4-BE49-F238E27FC236}">
                <a16:creationId xmlns:a16="http://schemas.microsoft.com/office/drawing/2014/main" id="{53E17BA1-34AA-F46E-1C74-9476B42FCE63}"/>
              </a:ext>
            </a:extLst>
          </p:cNvPr>
          <p:cNvSpPr txBox="1">
            <a:spLocks/>
          </p:cNvSpPr>
          <p:nvPr/>
        </p:nvSpPr>
        <p:spPr>
          <a:xfrm>
            <a:off x="1006929" y="3755740"/>
            <a:ext cx="10515600" cy="1481650"/>
          </a:xfrm>
          <a:prstGeom prst="rect">
            <a:avLst/>
          </a:prstGeom>
        </p:spPr>
        <p:txBody>
          <a:bodyPr vert="horz" lIns="91440" tIns="45720" rIns="91440" bIns="45720" rtlCol="0" anchor="b">
            <a:normAutofit fontScale="900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Verb ending in y – change y to an </a:t>
            </a:r>
            <a:r>
              <a:rPr lang="en-GB" dirty="0" err="1">
                <a:latin typeface="Twinkl Cursive Looped" panose="02000000000000000000" pitchFamily="2" charset="0"/>
              </a:rPr>
              <a:t>i</a:t>
            </a:r>
            <a:r>
              <a:rPr lang="en-GB" dirty="0">
                <a:latin typeface="Twinkl Cursive Looped" panose="02000000000000000000" pitchFamily="2" charset="0"/>
              </a:rPr>
              <a:t> and add es</a:t>
            </a:r>
          </a:p>
        </p:txBody>
      </p:sp>
    </p:spTree>
    <p:extLst>
      <p:ext uri="{BB962C8B-B14F-4D97-AF65-F5344CB8AC3E}">
        <p14:creationId xmlns:p14="http://schemas.microsoft.com/office/powerpoint/2010/main" val="1511516154"/>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963386" y="2274838"/>
            <a:ext cx="10842171" cy="1938992"/>
          </a:xfrm>
          <a:prstGeom prst="rect">
            <a:avLst/>
          </a:prstGeom>
          <a:noFill/>
        </p:spPr>
        <p:txBody>
          <a:bodyPr wrap="square" rtlCol="0">
            <a:spAutoFit/>
          </a:bodyPr>
          <a:lstStyle/>
          <a:p>
            <a:r>
              <a:rPr lang="en-GB" sz="4800" dirty="0">
                <a:latin typeface="Twinkl Cursive Looped" panose="02000000000000000000" pitchFamily="2" charset="0"/>
              </a:rPr>
              <a:t>Children love spelling quizzes the most.</a:t>
            </a:r>
          </a:p>
          <a:p>
            <a:endParaRPr lang="en-GB" sz="7200" dirty="0"/>
          </a:p>
        </p:txBody>
      </p:sp>
    </p:spTree>
    <p:extLst>
      <p:ext uri="{BB962C8B-B14F-4D97-AF65-F5344CB8AC3E}">
        <p14:creationId xmlns:p14="http://schemas.microsoft.com/office/powerpoint/2010/main" val="694825332"/>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68728" y="4070981"/>
            <a:ext cx="11800115" cy="1877437"/>
          </a:xfrm>
          <a:prstGeom prst="rect">
            <a:avLst/>
          </a:prstGeom>
          <a:noFill/>
        </p:spPr>
        <p:txBody>
          <a:bodyPr wrap="square" rtlCol="0">
            <a:spAutoFit/>
          </a:bodyPr>
          <a:lstStyle/>
          <a:p>
            <a:r>
              <a:rPr lang="en-GB" sz="4400" dirty="0">
                <a:solidFill>
                  <a:srgbClr val="FF0000"/>
                </a:solidFill>
                <a:latin typeface="Twinkl Cursive Looped" panose="02000000000000000000" pitchFamily="2" charset="0"/>
              </a:rPr>
              <a:t>noun</a:t>
            </a:r>
            <a:r>
              <a:rPr lang="en-GB" sz="4400" dirty="0">
                <a:latin typeface="Twinkl Cursive Looped" panose="02000000000000000000" pitchFamily="2" charset="0"/>
              </a:rPr>
              <a:t> </a:t>
            </a:r>
            <a:r>
              <a:rPr lang="en-GB" sz="4400" dirty="0">
                <a:solidFill>
                  <a:srgbClr val="0070C0"/>
                </a:solidFill>
                <a:latin typeface="Twinkl Cursive Looped" panose="02000000000000000000" pitchFamily="2" charset="0"/>
              </a:rPr>
              <a:t>verb </a:t>
            </a:r>
            <a:r>
              <a:rPr lang="en-GB" sz="4400" dirty="0">
                <a:solidFill>
                  <a:srgbClr val="7030A0"/>
                </a:solidFill>
                <a:latin typeface="Twinkl Cursive Looped" panose="02000000000000000000" pitchFamily="2" charset="0"/>
              </a:rPr>
              <a:t>adjective</a:t>
            </a:r>
            <a:r>
              <a:rPr lang="en-GB" sz="4400" dirty="0">
                <a:latin typeface="Twinkl Cursive Looped" panose="02000000000000000000" pitchFamily="2" charset="0"/>
              </a:rPr>
              <a:t> </a:t>
            </a:r>
            <a:r>
              <a:rPr lang="en-GB" sz="4400" dirty="0">
                <a:solidFill>
                  <a:srgbClr val="FF0000"/>
                </a:solidFill>
                <a:latin typeface="Twinkl Cursive Looped" panose="02000000000000000000" pitchFamily="2" charset="0"/>
              </a:rPr>
              <a:t>noun </a:t>
            </a:r>
            <a:r>
              <a:rPr lang="en-GB" sz="4400" dirty="0">
                <a:solidFill>
                  <a:schemeClr val="bg1">
                    <a:lumMod val="75000"/>
                  </a:schemeClr>
                </a:solidFill>
                <a:latin typeface="Twinkl Cursive Looped" panose="02000000000000000000" pitchFamily="2" charset="0"/>
              </a:rPr>
              <a:t>determiner</a:t>
            </a:r>
            <a:r>
              <a:rPr lang="en-GB" sz="4400" dirty="0">
                <a:solidFill>
                  <a:srgbClr val="FF0000"/>
                </a:solidFill>
                <a:latin typeface="Twinkl Cursive Looped" panose="02000000000000000000" pitchFamily="2" charset="0"/>
              </a:rPr>
              <a:t> </a:t>
            </a:r>
            <a:r>
              <a:rPr lang="en-GB" sz="4400" dirty="0">
                <a:solidFill>
                  <a:srgbClr val="00B050"/>
                </a:solidFill>
                <a:latin typeface="Twinkl Cursive Looped" panose="02000000000000000000" pitchFamily="2" charset="0"/>
              </a:rPr>
              <a:t>adverb</a:t>
            </a:r>
          </a:p>
          <a:p>
            <a:endParaRPr lang="en-GB" sz="7200" dirty="0"/>
          </a:p>
        </p:txBody>
      </p:sp>
      <p:sp>
        <p:nvSpPr>
          <p:cNvPr id="3" name="TextBox 2">
            <a:extLst>
              <a:ext uri="{FF2B5EF4-FFF2-40B4-BE49-F238E27FC236}">
                <a16:creationId xmlns:a16="http://schemas.microsoft.com/office/drawing/2014/main" id="{E500F0D3-C8EE-77CA-D8A5-2252D46724AA}"/>
              </a:ext>
            </a:extLst>
          </p:cNvPr>
          <p:cNvSpPr txBox="1"/>
          <p:nvPr/>
        </p:nvSpPr>
        <p:spPr>
          <a:xfrm>
            <a:off x="674913" y="1305342"/>
            <a:ext cx="10842171" cy="1938992"/>
          </a:xfrm>
          <a:prstGeom prst="rect">
            <a:avLst/>
          </a:prstGeom>
          <a:noFill/>
        </p:spPr>
        <p:txBody>
          <a:bodyPr wrap="square" rtlCol="0">
            <a:spAutoFit/>
          </a:bodyPr>
          <a:lstStyle/>
          <a:p>
            <a:r>
              <a:rPr lang="en-GB" sz="4800" dirty="0">
                <a:latin typeface="Twinkl Cursive Looped" panose="02000000000000000000" pitchFamily="2" charset="0"/>
              </a:rPr>
              <a:t>Children love spelling quizzes the most.</a:t>
            </a:r>
          </a:p>
          <a:p>
            <a:endParaRPr lang="en-GB" sz="7200" dirty="0"/>
          </a:p>
        </p:txBody>
      </p:sp>
    </p:spTree>
    <p:extLst>
      <p:ext uri="{BB962C8B-B14F-4D97-AF65-F5344CB8AC3E}">
        <p14:creationId xmlns:p14="http://schemas.microsoft.com/office/powerpoint/2010/main" val="2625843251"/>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68728" y="4070981"/>
            <a:ext cx="11800115" cy="1877437"/>
          </a:xfrm>
          <a:prstGeom prst="rect">
            <a:avLst/>
          </a:prstGeom>
          <a:noFill/>
        </p:spPr>
        <p:txBody>
          <a:bodyPr wrap="square" rtlCol="0">
            <a:spAutoFit/>
          </a:bodyPr>
          <a:lstStyle/>
          <a:p>
            <a:r>
              <a:rPr lang="en-GB" sz="4400" dirty="0">
                <a:solidFill>
                  <a:srgbClr val="FF0000"/>
                </a:solidFill>
                <a:highlight>
                  <a:srgbClr val="FFFF00"/>
                </a:highlight>
                <a:latin typeface="Twinkl Cursive Looped" panose="02000000000000000000" pitchFamily="2" charset="0"/>
              </a:rPr>
              <a:t>noun</a:t>
            </a:r>
            <a:r>
              <a:rPr lang="en-GB" sz="4400" dirty="0">
                <a:latin typeface="Twinkl Cursive Looped" panose="02000000000000000000" pitchFamily="2" charset="0"/>
              </a:rPr>
              <a:t> </a:t>
            </a:r>
            <a:r>
              <a:rPr lang="en-GB" sz="4400" dirty="0">
                <a:solidFill>
                  <a:srgbClr val="0070C0"/>
                </a:solidFill>
                <a:latin typeface="Twinkl Cursive Looped" panose="02000000000000000000" pitchFamily="2" charset="0"/>
              </a:rPr>
              <a:t>verb </a:t>
            </a:r>
            <a:r>
              <a:rPr lang="en-GB" sz="4400" dirty="0">
                <a:solidFill>
                  <a:srgbClr val="7030A0"/>
                </a:solidFill>
                <a:latin typeface="Twinkl Cursive Looped" panose="02000000000000000000" pitchFamily="2" charset="0"/>
              </a:rPr>
              <a:t>adjective</a:t>
            </a:r>
            <a:r>
              <a:rPr lang="en-GB" sz="4400" dirty="0">
                <a:latin typeface="Twinkl Cursive Looped" panose="02000000000000000000" pitchFamily="2" charset="0"/>
              </a:rPr>
              <a:t> </a:t>
            </a:r>
            <a:r>
              <a:rPr lang="en-GB" sz="4400" dirty="0">
                <a:solidFill>
                  <a:srgbClr val="FF0000"/>
                </a:solidFill>
                <a:latin typeface="Twinkl Cursive Looped" panose="02000000000000000000" pitchFamily="2" charset="0"/>
              </a:rPr>
              <a:t>noun </a:t>
            </a:r>
            <a:r>
              <a:rPr lang="en-GB" sz="4400" dirty="0">
                <a:solidFill>
                  <a:schemeClr val="bg1">
                    <a:lumMod val="75000"/>
                  </a:schemeClr>
                </a:solidFill>
                <a:latin typeface="Twinkl Cursive Looped" panose="02000000000000000000" pitchFamily="2" charset="0"/>
              </a:rPr>
              <a:t>determiner</a:t>
            </a:r>
            <a:r>
              <a:rPr lang="en-GB" sz="4400" dirty="0">
                <a:solidFill>
                  <a:srgbClr val="FF0000"/>
                </a:solidFill>
                <a:latin typeface="Twinkl Cursive Looped" panose="02000000000000000000" pitchFamily="2" charset="0"/>
              </a:rPr>
              <a:t> </a:t>
            </a:r>
            <a:r>
              <a:rPr lang="en-GB" sz="4400" dirty="0">
                <a:solidFill>
                  <a:srgbClr val="00B050"/>
                </a:solidFill>
                <a:latin typeface="Twinkl Cursive Looped" panose="02000000000000000000" pitchFamily="2" charset="0"/>
              </a:rPr>
              <a:t>adverb</a:t>
            </a:r>
          </a:p>
          <a:p>
            <a:endParaRPr lang="en-GB" sz="7200" dirty="0"/>
          </a:p>
        </p:txBody>
      </p:sp>
      <p:sp>
        <p:nvSpPr>
          <p:cNvPr id="3" name="TextBox 2">
            <a:extLst>
              <a:ext uri="{FF2B5EF4-FFF2-40B4-BE49-F238E27FC236}">
                <a16:creationId xmlns:a16="http://schemas.microsoft.com/office/drawing/2014/main" id="{E500F0D3-C8EE-77CA-D8A5-2252D46724AA}"/>
              </a:ext>
            </a:extLst>
          </p:cNvPr>
          <p:cNvSpPr txBox="1"/>
          <p:nvPr/>
        </p:nvSpPr>
        <p:spPr>
          <a:xfrm>
            <a:off x="674913" y="1305342"/>
            <a:ext cx="10842171" cy="1938992"/>
          </a:xfrm>
          <a:prstGeom prst="rect">
            <a:avLst/>
          </a:prstGeom>
          <a:noFill/>
        </p:spPr>
        <p:txBody>
          <a:bodyPr wrap="square" rtlCol="0">
            <a:spAutoFit/>
          </a:bodyPr>
          <a:lstStyle/>
          <a:p>
            <a:r>
              <a:rPr lang="en-GB" sz="4800" dirty="0">
                <a:highlight>
                  <a:srgbClr val="FFFF00"/>
                </a:highlight>
                <a:latin typeface="Twinkl Cursive Looped" panose="02000000000000000000" pitchFamily="2" charset="0"/>
              </a:rPr>
              <a:t>Children</a:t>
            </a:r>
            <a:r>
              <a:rPr lang="en-GB" sz="4800" dirty="0">
                <a:latin typeface="Twinkl Cursive Looped" panose="02000000000000000000" pitchFamily="2" charset="0"/>
              </a:rPr>
              <a:t> love spelling quizzes the most.</a:t>
            </a:r>
          </a:p>
          <a:p>
            <a:endParaRPr lang="en-GB" sz="7200" dirty="0"/>
          </a:p>
        </p:txBody>
      </p:sp>
    </p:spTree>
    <p:extLst>
      <p:ext uri="{BB962C8B-B14F-4D97-AF65-F5344CB8AC3E}">
        <p14:creationId xmlns:p14="http://schemas.microsoft.com/office/powerpoint/2010/main" val="597368843"/>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5944" y="2274838"/>
            <a:ext cx="11740242" cy="3323987"/>
          </a:xfrm>
          <a:prstGeom prst="rect">
            <a:avLst/>
          </a:prstGeom>
          <a:noFill/>
        </p:spPr>
        <p:txBody>
          <a:bodyPr wrap="square" rtlCol="0">
            <a:spAutoFit/>
          </a:bodyPr>
          <a:lstStyle/>
          <a:p>
            <a:r>
              <a:rPr lang="en-GB" sz="6600" dirty="0">
                <a:latin typeface="Twinkl Cursive Looped" panose="02000000000000000000" pitchFamily="2" charset="0"/>
              </a:rPr>
              <a:t>The runner was sure he won.</a:t>
            </a:r>
          </a:p>
          <a:p>
            <a:endParaRPr lang="en-GB" sz="7200" dirty="0">
              <a:latin typeface="Twinkl Cursive Looped" panose="02000000000000000000" pitchFamily="2" charset="0"/>
            </a:endParaRPr>
          </a:p>
          <a:p>
            <a:endParaRPr lang="en-GB" sz="7200" dirty="0"/>
          </a:p>
        </p:txBody>
      </p:sp>
    </p:spTree>
    <p:extLst>
      <p:ext uri="{BB962C8B-B14F-4D97-AF65-F5344CB8AC3E}">
        <p14:creationId xmlns:p14="http://schemas.microsoft.com/office/powerpoint/2010/main" val="1181201419"/>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5944" y="2274838"/>
            <a:ext cx="11740242" cy="2893100"/>
          </a:xfrm>
          <a:prstGeom prst="rect">
            <a:avLst/>
          </a:prstGeom>
          <a:noFill/>
        </p:spPr>
        <p:txBody>
          <a:bodyPr wrap="square" rtlCol="0">
            <a:spAutoFit/>
          </a:bodyPr>
          <a:lstStyle/>
          <a:p>
            <a:r>
              <a:rPr lang="en-GB" sz="6600" dirty="0">
                <a:latin typeface="Twinkl Cursive Looped" panose="02000000000000000000" pitchFamily="2" charset="0"/>
              </a:rPr>
              <a:t>The runner was sure he won.</a:t>
            </a:r>
          </a:p>
          <a:p>
            <a:r>
              <a:rPr lang="en-GB" sz="4400" dirty="0">
                <a:solidFill>
                  <a:schemeClr val="tx1">
                    <a:lumMod val="65000"/>
                    <a:lumOff val="35000"/>
                  </a:schemeClr>
                </a:solidFill>
                <a:latin typeface="Twinkl Cursive Looped" panose="02000000000000000000" pitchFamily="2" charset="0"/>
              </a:rPr>
              <a:t>determiner</a:t>
            </a:r>
            <a:r>
              <a:rPr lang="en-GB" sz="4400" dirty="0">
                <a:solidFill>
                  <a:srgbClr val="FF0000"/>
                </a:solidFill>
                <a:latin typeface="Twinkl Cursive Looped" panose="02000000000000000000" pitchFamily="2" charset="0"/>
              </a:rPr>
              <a:t> noun</a:t>
            </a:r>
            <a:r>
              <a:rPr lang="en-GB" sz="4400" dirty="0">
                <a:latin typeface="Twinkl Cursive Looped" panose="02000000000000000000" pitchFamily="2" charset="0"/>
              </a:rPr>
              <a:t> </a:t>
            </a:r>
            <a:r>
              <a:rPr lang="en-GB" sz="4400" dirty="0">
                <a:solidFill>
                  <a:srgbClr val="0070C0"/>
                </a:solidFill>
                <a:latin typeface="Twinkl Cursive Looped" panose="02000000000000000000" pitchFamily="2" charset="0"/>
              </a:rPr>
              <a:t>verb</a:t>
            </a:r>
            <a:r>
              <a:rPr lang="en-GB" sz="4400" dirty="0">
                <a:latin typeface="Twinkl Cursive Looped" panose="02000000000000000000" pitchFamily="2" charset="0"/>
              </a:rPr>
              <a:t> </a:t>
            </a:r>
            <a:r>
              <a:rPr lang="en-GB" sz="4400" dirty="0">
                <a:solidFill>
                  <a:schemeClr val="tx1">
                    <a:lumMod val="65000"/>
                    <a:lumOff val="35000"/>
                  </a:schemeClr>
                </a:solidFill>
                <a:latin typeface="Twinkl Cursive Looped" panose="02000000000000000000" pitchFamily="2" charset="0"/>
              </a:rPr>
              <a:t>determiner</a:t>
            </a:r>
            <a:r>
              <a:rPr lang="en-GB" sz="4400" dirty="0">
                <a:latin typeface="Twinkl Cursive Looped" panose="02000000000000000000" pitchFamily="2" charset="0"/>
              </a:rPr>
              <a:t> </a:t>
            </a:r>
            <a:r>
              <a:rPr lang="en-GB" sz="4400" dirty="0">
                <a:solidFill>
                  <a:schemeClr val="accent2">
                    <a:lumMod val="40000"/>
                    <a:lumOff val="60000"/>
                  </a:schemeClr>
                </a:solidFill>
                <a:latin typeface="Twinkl Cursive Looped" panose="02000000000000000000" pitchFamily="2" charset="0"/>
              </a:rPr>
              <a:t>pronoun</a:t>
            </a:r>
            <a:r>
              <a:rPr lang="en-GB" sz="4400" dirty="0">
                <a:solidFill>
                  <a:srgbClr val="FF0000"/>
                </a:solidFill>
                <a:latin typeface="Twinkl Cursive Looped" panose="02000000000000000000" pitchFamily="2" charset="0"/>
              </a:rPr>
              <a:t> </a:t>
            </a:r>
            <a:r>
              <a:rPr lang="en-GB" sz="4400" dirty="0">
                <a:solidFill>
                  <a:schemeClr val="accent1"/>
                </a:solidFill>
                <a:latin typeface="Twinkl Cursive Looped" panose="02000000000000000000" pitchFamily="2" charset="0"/>
              </a:rPr>
              <a:t>verb</a:t>
            </a:r>
          </a:p>
          <a:p>
            <a:endParaRPr lang="en-GB" sz="7200" dirty="0"/>
          </a:p>
        </p:txBody>
      </p:sp>
    </p:spTree>
    <p:extLst>
      <p:ext uri="{BB962C8B-B14F-4D97-AF65-F5344CB8AC3E}">
        <p14:creationId xmlns:p14="http://schemas.microsoft.com/office/powerpoint/2010/main" val="2468947006"/>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14300" y="2044005"/>
            <a:ext cx="12192000" cy="2769989"/>
          </a:xfrm>
          <a:prstGeom prst="rect">
            <a:avLst/>
          </a:prstGeom>
          <a:noFill/>
        </p:spPr>
        <p:txBody>
          <a:bodyPr wrap="square" rtlCol="0">
            <a:spAutoFit/>
          </a:bodyPr>
          <a:lstStyle/>
          <a:p>
            <a:r>
              <a:rPr lang="en-GB" sz="6600" dirty="0">
                <a:latin typeface="Twinkl Cursive Looped" panose="02000000000000000000" pitchFamily="2" charset="0"/>
              </a:rPr>
              <a:t>The runner was </a:t>
            </a:r>
            <a:r>
              <a:rPr lang="en-GB" sz="6600" dirty="0">
                <a:highlight>
                  <a:srgbClr val="FFFF00"/>
                </a:highlight>
                <a:latin typeface="Twinkl Cursive Looped" panose="02000000000000000000" pitchFamily="2" charset="0"/>
              </a:rPr>
              <a:t>sure</a:t>
            </a:r>
            <a:r>
              <a:rPr lang="en-GB" sz="6600" dirty="0">
                <a:latin typeface="Twinkl Cursive Looped" panose="02000000000000000000" pitchFamily="2" charset="0"/>
              </a:rPr>
              <a:t> he won.</a:t>
            </a:r>
          </a:p>
          <a:p>
            <a:r>
              <a:rPr lang="en-GB" sz="3600" dirty="0">
                <a:solidFill>
                  <a:schemeClr val="tx1">
                    <a:lumMod val="65000"/>
                    <a:lumOff val="35000"/>
                  </a:schemeClr>
                </a:solidFill>
                <a:latin typeface="Twinkl Cursive Looped" panose="02000000000000000000" pitchFamily="2" charset="0"/>
              </a:rPr>
              <a:t>determiner</a:t>
            </a:r>
            <a:r>
              <a:rPr lang="en-GB" sz="3600" dirty="0">
                <a:solidFill>
                  <a:srgbClr val="FF0000"/>
                </a:solidFill>
                <a:latin typeface="Twinkl Cursive Looped" panose="02000000000000000000" pitchFamily="2" charset="0"/>
              </a:rPr>
              <a:t> noun</a:t>
            </a:r>
            <a:r>
              <a:rPr lang="en-GB" sz="3600" dirty="0">
                <a:latin typeface="Twinkl Cursive Looped" panose="02000000000000000000" pitchFamily="2" charset="0"/>
              </a:rPr>
              <a:t> </a:t>
            </a:r>
            <a:r>
              <a:rPr lang="en-GB" sz="3600" dirty="0">
                <a:solidFill>
                  <a:srgbClr val="0070C0"/>
                </a:solidFill>
                <a:latin typeface="Twinkl Cursive Looped" panose="02000000000000000000" pitchFamily="2" charset="0"/>
              </a:rPr>
              <a:t>verb  </a:t>
            </a:r>
            <a:r>
              <a:rPr lang="en-GB" sz="3600" dirty="0">
                <a:solidFill>
                  <a:srgbClr val="00B050"/>
                </a:solidFill>
                <a:highlight>
                  <a:srgbClr val="FFFF00"/>
                </a:highlight>
                <a:latin typeface="Twinkl Cursive Looped" panose="02000000000000000000" pitchFamily="2" charset="0"/>
              </a:rPr>
              <a:t>adverb</a:t>
            </a:r>
            <a:r>
              <a:rPr lang="en-GB" sz="3600" dirty="0">
                <a:solidFill>
                  <a:srgbClr val="0070C0"/>
                </a:solidFill>
                <a:latin typeface="Twinkl Cursive Looped" panose="02000000000000000000" pitchFamily="2" charset="0"/>
              </a:rPr>
              <a:t> </a:t>
            </a:r>
            <a:r>
              <a:rPr lang="en-GB" sz="3600" dirty="0">
                <a:solidFill>
                  <a:schemeClr val="tx1">
                    <a:lumMod val="65000"/>
                    <a:lumOff val="35000"/>
                  </a:schemeClr>
                </a:solidFill>
                <a:latin typeface="Twinkl Cursive Looped" panose="02000000000000000000" pitchFamily="2" charset="0"/>
              </a:rPr>
              <a:t>determiner</a:t>
            </a:r>
            <a:r>
              <a:rPr lang="en-GB" sz="3600" dirty="0">
                <a:latin typeface="Twinkl Cursive Looped" panose="02000000000000000000" pitchFamily="2" charset="0"/>
              </a:rPr>
              <a:t> </a:t>
            </a:r>
            <a:r>
              <a:rPr lang="en-GB" sz="3600" dirty="0">
                <a:solidFill>
                  <a:schemeClr val="accent2">
                    <a:lumMod val="40000"/>
                    <a:lumOff val="60000"/>
                  </a:schemeClr>
                </a:solidFill>
                <a:latin typeface="Twinkl Cursive Looped" panose="02000000000000000000" pitchFamily="2" charset="0"/>
              </a:rPr>
              <a:t>pronoun</a:t>
            </a:r>
            <a:r>
              <a:rPr lang="en-GB" sz="3600" dirty="0">
                <a:solidFill>
                  <a:srgbClr val="FF0000"/>
                </a:solidFill>
                <a:latin typeface="Twinkl Cursive Looped" panose="02000000000000000000" pitchFamily="2" charset="0"/>
              </a:rPr>
              <a:t> </a:t>
            </a:r>
            <a:r>
              <a:rPr lang="en-GB" sz="3600" dirty="0">
                <a:solidFill>
                  <a:schemeClr val="accent1"/>
                </a:solidFill>
                <a:latin typeface="Twinkl Cursive Looped" panose="02000000000000000000" pitchFamily="2" charset="0"/>
              </a:rPr>
              <a:t>verb</a:t>
            </a:r>
          </a:p>
          <a:p>
            <a:endParaRPr lang="en-GB" sz="7200" dirty="0"/>
          </a:p>
        </p:txBody>
      </p:sp>
    </p:spTree>
    <p:extLst>
      <p:ext uri="{BB962C8B-B14F-4D97-AF65-F5344CB8AC3E}">
        <p14:creationId xmlns:p14="http://schemas.microsoft.com/office/powerpoint/2010/main" val="34512739"/>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5944" y="2274838"/>
            <a:ext cx="11740242" cy="4524315"/>
          </a:xfrm>
          <a:prstGeom prst="rect">
            <a:avLst/>
          </a:prstGeom>
          <a:noFill/>
        </p:spPr>
        <p:txBody>
          <a:bodyPr wrap="square" rtlCol="0">
            <a:spAutoFit/>
          </a:bodyPr>
          <a:lstStyle/>
          <a:p>
            <a:r>
              <a:rPr lang="en-GB" sz="7200" dirty="0">
                <a:latin typeface="Twinkl Cursive Looped" panose="02000000000000000000" pitchFamily="2" charset="0"/>
              </a:rPr>
              <a:t>Etymology </a:t>
            </a:r>
          </a:p>
          <a:p>
            <a:endParaRPr lang="en-GB" sz="7200" dirty="0">
              <a:solidFill>
                <a:srgbClr val="FF0000"/>
              </a:solidFill>
              <a:latin typeface="Twinkl Cursive Looped" panose="02000000000000000000" pitchFamily="2" charset="0"/>
            </a:endParaRPr>
          </a:p>
          <a:p>
            <a:r>
              <a:rPr lang="en-GB" sz="7200" dirty="0">
                <a:solidFill>
                  <a:srgbClr val="FF0000"/>
                </a:solidFill>
                <a:latin typeface="Twinkl Cursive Looped" panose="02000000000000000000" pitchFamily="2" charset="0"/>
              </a:rPr>
              <a:t>The history of a word….</a:t>
            </a:r>
            <a:endParaRPr lang="en-GB" sz="4800" dirty="0">
              <a:solidFill>
                <a:srgbClr val="FF0000"/>
              </a:solidFill>
              <a:latin typeface="Twinkl Cursive Looped" panose="02000000000000000000" pitchFamily="2" charset="0"/>
            </a:endParaRPr>
          </a:p>
          <a:p>
            <a:endParaRPr lang="en-GB" sz="7200" dirty="0"/>
          </a:p>
        </p:txBody>
      </p:sp>
    </p:spTree>
    <p:extLst>
      <p:ext uri="{BB962C8B-B14F-4D97-AF65-F5344CB8AC3E}">
        <p14:creationId xmlns:p14="http://schemas.microsoft.com/office/powerpoint/2010/main" val="2837496174"/>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451758" y="1458409"/>
            <a:ext cx="11740242" cy="3416320"/>
          </a:xfrm>
          <a:prstGeom prst="rect">
            <a:avLst/>
          </a:prstGeom>
          <a:noFill/>
        </p:spPr>
        <p:txBody>
          <a:bodyPr wrap="square" rtlCol="0">
            <a:spAutoFit/>
          </a:bodyPr>
          <a:lstStyle/>
          <a:p>
            <a:r>
              <a:rPr lang="en-GB" b="1" dirty="0">
                <a:solidFill>
                  <a:srgbClr val="83001D"/>
                </a:solidFill>
                <a:effectLst/>
                <a:hlinkClick r:id="rId3" tooltip="Origin and meaning of sure"/>
              </a:rPr>
              <a:t>sure (adj.)</a:t>
            </a:r>
            <a:endParaRPr lang="en-GB" dirty="0">
              <a:effectLst/>
            </a:endParaRPr>
          </a:p>
          <a:p>
            <a:r>
              <a:rPr lang="en-GB" dirty="0">
                <a:effectLst/>
              </a:rPr>
              <a:t>early 13c., "safe against attack, secure," later "firm, reliable" (c. 1300); "mentally certain, confident" (mid-14c.); "firm, strong, resolute" (c. 1400), from Old French </a:t>
            </a:r>
            <a:r>
              <a:rPr lang="en-GB" i="1" dirty="0" err="1">
                <a:effectLst/>
              </a:rPr>
              <a:t>seur</a:t>
            </a:r>
            <a:r>
              <a:rPr lang="en-GB" dirty="0">
                <a:effectLst/>
              </a:rPr>
              <a:t>, </a:t>
            </a:r>
            <a:r>
              <a:rPr lang="en-GB" i="1" dirty="0">
                <a:effectLst/>
              </a:rPr>
              <a:t>sur</a:t>
            </a:r>
            <a:r>
              <a:rPr lang="en-GB" dirty="0">
                <a:effectLst/>
              </a:rPr>
              <a:t> "safe, secure; undoubted, dependable, trustworthy" (12c.), from Latin </a:t>
            </a:r>
            <a:r>
              <a:rPr lang="en-GB" i="1" dirty="0" err="1">
                <a:effectLst/>
              </a:rPr>
              <a:t>securus</a:t>
            </a:r>
            <a:r>
              <a:rPr lang="en-GB" dirty="0">
                <a:effectLst/>
              </a:rPr>
              <a:t> "free from care, untroubled, heedless, safe" (see </a:t>
            </a:r>
            <a:r>
              <a:rPr lang="en-GB" b="1" dirty="0">
                <a:solidFill>
                  <a:srgbClr val="83001D"/>
                </a:solidFill>
                <a:effectLst/>
                <a:hlinkClick r:id="rId4" tooltip="Etymology, meaning and definition of secure "/>
              </a:rPr>
              <a:t>secure</a:t>
            </a:r>
            <a:r>
              <a:rPr lang="en-GB" dirty="0">
                <a:effectLst/>
              </a:rPr>
              <a:t> (adj.)). Pronunciation development is that of </a:t>
            </a:r>
            <a:r>
              <a:rPr lang="en-GB" b="1" dirty="0">
                <a:solidFill>
                  <a:srgbClr val="83001D"/>
                </a:solidFill>
                <a:effectLst/>
                <a:hlinkClick r:id="rId5" tooltip="Etymology, meaning and definition of sugar "/>
              </a:rPr>
              <a:t>sugar</a:t>
            </a:r>
            <a:r>
              <a:rPr lang="en-GB" dirty="0">
                <a:effectLst/>
              </a:rPr>
              <a:t> (n.).</a:t>
            </a:r>
            <a:br>
              <a:rPr lang="en-GB" dirty="0">
                <a:effectLst/>
              </a:rPr>
            </a:br>
            <a:br>
              <a:rPr lang="en-GB" dirty="0">
                <a:effectLst/>
              </a:rPr>
            </a:br>
            <a:r>
              <a:rPr lang="en-GB" dirty="0">
                <a:effectLst/>
              </a:rPr>
              <a:t>As an affirmative meaning "yes, certainly" it dates from 1803, from Middle English meanings "firmly established; having no doubt," and phrases like </a:t>
            </a:r>
            <a:r>
              <a:rPr lang="en-GB" i="1" dirty="0">
                <a:effectLst/>
              </a:rPr>
              <a:t>to be sure</a:t>
            </a:r>
            <a:r>
              <a:rPr lang="en-GB" dirty="0">
                <a:effectLst/>
              </a:rPr>
              <a:t> (1650s), </a:t>
            </a:r>
            <a:r>
              <a:rPr lang="en-GB" i="1" dirty="0">
                <a:effectLst/>
              </a:rPr>
              <a:t>sure enough</a:t>
            </a:r>
            <a:r>
              <a:rPr lang="en-GB" dirty="0">
                <a:effectLst/>
              </a:rPr>
              <a:t> (1540s), and </a:t>
            </a:r>
            <a:r>
              <a:rPr lang="en-GB" i="1" dirty="0">
                <a:effectLst/>
              </a:rPr>
              <a:t>for sure</a:t>
            </a:r>
            <a:r>
              <a:rPr lang="en-GB" dirty="0">
                <a:effectLst/>
              </a:rPr>
              <a:t> (1580s). The use as an adverb meaning "assuredly" goes back to early 14c. </a:t>
            </a:r>
            <a:r>
              <a:rPr lang="en-GB" i="1" dirty="0">
                <a:effectLst/>
              </a:rPr>
              <a:t>Sure-footed</a:t>
            </a:r>
            <a:r>
              <a:rPr lang="en-GB" dirty="0">
                <a:effectLst/>
              </a:rPr>
              <a:t> is from 1630s, literal and figurative; </a:t>
            </a:r>
            <a:r>
              <a:rPr lang="en-GB" i="1" dirty="0">
                <a:effectLst/>
              </a:rPr>
              <a:t>sure thing</a:t>
            </a:r>
            <a:r>
              <a:rPr lang="en-GB" dirty="0">
                <a:effectLst/>
              </a:rPr>
              <a:t> dates from 1836. In 16c.-17c., </a:t>
            </a:r>
            <a:r>
              <a:rPr lang="en-GB" i="1" dirty="0" err="1">
                <a:effectLst/>
              </a:rPr>
              <a:t>Suresby</a:t>
            </a:r>
            <a:r>
              <a:rPr lang="en-GB" dirty="0">
                <a:effectLst/>
              </a:rPr>
              <a:t> was an appellation for a person to be depended upon (see </a:t>
            </a:r>
            <a:r>
              <a:rPr lang="en-GB" b="1" dirty="0">
                <a:solidFill>
                  <a:srgbClr val="83001D"/>
                </a:solidFill>
                <a:effectLst/>
                <a:hlinkClick r:id="rId6" tooltip="Etymology, meaning and definition of rudesby "/>
              </a:rPr>
              <a:t>rudesby</a:t>
            </a:r>
            <a:r>
              <a:rPr lang="en-GB" dirty="0">
                <a:effectLst/>
              </a:rPr>
              <a:t>).</a:t>
            </a:r>
          </a:p>
          <a:p>
            <a:br>
              <a:rPr lang="en-GB" b="1" dirty="0">
                <a:solidFill>
                  <a:srgbClr val="83001D"/>
                </a:solidFill>
                <a:effectLst/>
                <a:hlinkClick r:id="rId3"/>
              </a:rPr>
            </a:br>
            <a:endParaRPr lang="en-GB"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558172481"/>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225879" y="544009"/>
            <a:ext cx="11740242" cy="4247317"/>
          </a:xfrm>
          <a:prstGeom prst="rect">
            <a:avLst/>
          </a:prstGeom>
          <a:noFill/>
        </p:spPr>
        <p:txBody>
          <a:bodyPr wrap="square" rtlCol="0">
            <a:spAutoFit/>
          </a:bodyPr>
          <a:lstStyle/>
          <a:p>
            <a:pPr algn="l"/>
            <a:r>
              <a:rPr lang="en-GB" b="1" i="0" dirty="0">
                <a:solidFill>
                  <a:srgbClr val="83001D"/>
                </a:solidFill>
                <a:effectLst/>
                <a:latin typeface="Georgia" panose="02040502050405020303" pitchFamily="18" charset="0"/>
                <a:hlinkClick r:id="rId3" tooltip="Origin and meaning of most"/>
              </a:rPr>
              <a:t>most (adj.)</a:t>
            </a:r>
            <a:endParaRPr lang="en-GB" b="0" i="0" dirty="0">
              <a:effectLst/>
              <a:latin typeface="Georgia" panose="02040502050405020303" pitchFamily="18" charset="0"/>
            </a:endParaRPr>
          </a:p>
          <a:p>
            <a:pPr algn="l"/>
            <a:r>
              <a:rPr lang="en-GB" b="0" i="0" dirty="0">
                <a:effectLst/>
                <a:latin typeface="Georgia" panose="02040502050405020303" pitchFamily="18" charset="0"/>
              </a:rPr>
              <a:t>Old English </a:t>
            </a:r>
            <a:r>
              <a:rPr lang="en-GB" b="0" i="1" dirty="0">
                <a:effectLst/>
                <a:latin typeface="Georgia" panose="02040502050405020303" pitchFamily="18" charset="0"/>
              </a:rPr>
              <a:t>mast</a:t>
            </a:r>
            <a:r>
              <a:rPr lang="en-GB" b="0" i="0" dirty="0">
                <a:effectLst/>
                <a:latin typeface="Georgia" panose="02040502050405020303" pitchFamily="18" charset="0"/>
              </a:rPr>
              <a:t> "greatest in number, amount, or extent; largest," earlier </a:t>
            </a:r>
            <a:r>
              <a:rPr lang="en-GB" b="0" i="1" dirty="0" err="1">
                <a:effectLst/>
                <a:latin typeface="Georgia" panose="02040502050405020303" pitchFamily="18" charset="0"/>
              </a:rPr>
              <a:t>mæst</a:t>
            </a:r>
            <a:r>
              <a:rPr lang="en-GB" b="0" i="0" dirty="0">
                <a:effectLst/>
                <a:latin typeface="Georgia" panose="02040502050405020303" pitchFamily="18" charset="0"/>
              </a:rPr>
              <a:t>, from Proto-Germanic </a:t>
            </a:r>
            <a:r>
              <a:rPr lang="en-GB" b="0" i="1" dirty="0">
                <a:effectLst/>
                <a:latin typeface="Georgia" panose="02040502050405020303" pitchFamily="18" charset="0"/>
              </a:rPr>
              <a:t>*</a:t>
            </a:r>
            <a:r>
              <a:rPr lang="en-GB" b="0" i="1" dirty="0" err="1">
                <a:effectLst/>
                <a:latin typeface="Georgia" panose="02040502050405020303" pitchFamily="18" charset="0"/>
              </a:rPr>
              <a:t>maistaz</a:t>
            </a:r>
            <a:r>
              <a:rPr lang="en-GB" b="0" i="0" dirty="0">
                <a:effectLst/>
                <a:latin typeface="Georgia" panose="02040502050405020303" pitchFamily="18" charset="0"/>
              </a:rPr>
              <a:t> (source also of Old Saxon </a:t>
            </a:r>
            <a:r>
              <a:rPr lang="en-GB" b="0" i="1" dirty="0" err="1">
                <a:effectLst/>
                <a:latin typeface="Georgia" panose="02040502050405020303" pitchFamily="18" charset="0"/>
              </a:rPr>
              <a:t>mest</a:t>
            </a:r>
            <a:r>
              <a:rPr lang="en-GB" b="0" i="0" dirty="0">
                <a:effectLst/>
                <a:latin typeface="Georgia" panose="02040502050405020303" pitchFamily="18" charset="0"/>
              </a:rPr>
              <a:t>, Old Frisian </a:t>
            </a:r>
            <a:r>
              <a:rPr lang="en-GB" b="0" i="1" dirty="0">
                <a:effectLst/>
                <a:latin typeface="Georgia" panose="02040502050405020303" pitchFamily="18" charset="0"/>
              </a:rPr>
              <a:t>mast</a:t>
            </a:r>
            <a:r>
              <a:rPr lang="en-GB" b="0" i="0" dirty="0">
                <a:effectLst/>
                <a:latin typeface="Georgia" panose="02040502050405020303" pitchFamily="18" charset="0"/>
              </a:rPr>
              <a:t>, Old Norse </a:t>
            </a:r>
            <a:r>
              <a:rPr lang="en-GB" b="0" i="1" dirty="0" err="1">
                <a:effectLst/>
                <a:latin typeface="Georgia" panose="02040502050405020303" pitchFamily="18" charset="0"/>
              </a:rPr>
              <a:t>mestr</a:t>
            </a:r>
            <a:r>
              <a:rPr lang="en-GB" b="0" i="0" dirty="0">
                <a:effectLst/>
                <a:latin typeface="Georgia" panose="02040502050405020303" pitchFamily="18" charset="0"/>
              </a:rPr>
              <a:t>, Dutch </a:t>
            </a:r>
            <a:r>
              <a:rPr lang="en-GB" b="0" i="1" dirty="0" err="1">
                <a:effectLst/>
                <a:latin typeface="Georgia" panose="02040502050405020303" pitchFamily="18" charset="0"/>
              </a:rPr>
              <a:t>meest</a:t>
            </a:r>
            <a:r>
              <a:rPr lang="en-GB" b="0" i="0" dirty="0">
                <a:effectLst/>
                <a:latin typeface="Georgia" panose="02040502050405020303" pitchFamily="18" charset="0"/>
              </a:rPr>
              <a:t>, German </a:t>
            </a:r>
            <a:r>
              <a:rPr lang="en-GB" b="0" i="1" dirty="0" err="1">
                <a:effectLst/>
                <a:latin typeface="Georgia" panose="02040502050405020303" pitchFamily="18" charset="0"/>
              </a:rPr>
              <a:t>meist</a:t>
            </a:r>
            <a:r>
              <a:rPr lang="en-GB" b="0" i="0" dirty="0">
                <a:effectLst/>
                <a:latin typeface="Georgia" panose="02040502050405020303" pitchFamily="18" charset="0"/>
              </a:rPr>
              <a:t>, Gothic </a:t>
            </a:r>
            <a:r>
              <a:rPr lang="en-GB" b="0" i="1" dirty="0" err="1">
                <a:effectLst/>
                <a:latin typeface="Georgia" panose="02040502050405020303" pitchFamily="18" charset="0"/>
              </a:rPr>
              <a:t>maists</a:t>
            </a:r>
            <a:r>
              <a:rPr lang="en-GB" b="0" i="0" dirty="0">
                <a:effectLst/>
                <a:latin typeface="Georgia" panose="02040502050405020303" pitchFamily="18" charset="0"/>
              </a:rPr>
              <a:t> "most"), superlative form of Proto-Germanic </a:t>
            </a:r>
            <a:r>
              <a:rPr lang="en-GB" b="0" i="1" dirty="0">
                <a:effectLst/>
                <a:latin typeface="Georgia" panose="02040502050405020303" pitchFamily="18" charset="0"/>
              </a:rPr>
              <a:t>*</a:t>
            </a:r>
            <a:r>
              <a:rPr lang="en-GB" b="0" i="1" dirty="0" err="1">
                <a:effectLst/>
                <a:latin typeface="Georgia" panose="02040502050405020303" pitchFamily="18" charset="0"/>
              </a:rPr>
              <a:t>maiz</a:t>
            </a:r>
            <a:r>
              <a:rPr lang="en-GB" b="0" i="0" dirty="0">
                <a:effectLst/>
                <a:latin typeface="Georgia" panose="02040502050405020303" pitchFamily="18" charset="0"/>
              </a:rPr>
              <a:t>, root of Old English </a:t>
            </a:r>
            <a:r>
              <a:rPr lang="en-GB" b="0" i="1" dirty="0">
                <a:effectLst/>
                <a:latin typeface="Georgia" panose="02040502050405020303" pitchFamily="18" charset="0"/>
              </a:rPr>
              <a:t>ma, mara</a:t>
            </a:r>
            <a:r>
              <a:rPr lang="en-GB" b="0" i="0" dirty="0">
                <a:effectLst/>
                <a:latin typeface="Georgia" panose="02040502050405020303" pitchFamily="18" charset="0"/>
              </a:rPr>
              <a:t> (see </a:t>
            </a:r>
            <a:r>
              <a:rPr lang="en-GB" b="1" i="0" dirty="0">
                <a:solidFill>
                  <a:srgbClr val="83001D"/>
                </a:solidFill>
                <a:effectLst/>
                <a:latin typeface="Georgia" panose="02040502050405020303" pitchFamily="18" charset="0"/>
                <a:hlinkClick r:id="rId4" tooltip="Etymology, meaning and definition of more "/>
              </a:rPr>
              <a:t>more</a:t>
            </a:r>
            <a:r>
              <a:rPr lang="en-GB" b="0" i="0" dirty="0">
                <a:effectLst/>
                <a:latin typeface="Georgia" panose="02040502050405020303" pitchFamily="18" charset="0"/>
              </a:rPr>
              <a:t>). Used in Old English as superlative of </a:t>
            </a:r>
            <a:r>
              <a:rPr lang="en-GB" b="0" i="1" dirty="0" err="1">
                <a:effectLst/>
                <a:latin typeface="Georgia" panose="02040502050405020303" pitchFamily="18" charset="0"/>
              </a:rPr>
              <a:t>micel</a:t>
            </a:r>
            <a:r>
              <a:rPr lang="en-GB" b="0" i="0" dirty="0">
                <a:effectLst/>
                <a:latin typeface="Georgia" panose="02040502050405020303" pitchFamily="18" charset="0"/>
              </a:rPr>
              <a:t> "great, large" (see </a:t>
            </a:r>
            <a:r>
              <a:rPr lang="en-GB" b="1" i="0" dirty="0">
                <a:solidFill>
                  <a:srgbClr val="83001D"/>
                </a:solidFill>
                <a:effectLst/>
                <a:latin typeface="Georgia" panose="02040502050405020303" pitchFamily="18" charset="0"/>
                <a:hlinkClick r:id="rId5" tooltip="Etymology, meaning and definition of mickle "/>
              </a:rPr>
              <a:t>mickle</a:t>
            </a:r>
            <a:r>
              <a:rPr lang="en-GB" b="0" i="0" dirty="0">
                <a:effectLst/>
                <a:latin typeface="Georgia" panose="02040502050405020303" pitchFamily="18" charset="0"/>
              </a:rPr>
              <a:t>), hence, in later use, superlative of </a:t>
            </a:r>
            <a:r>
              <a:rPr lang="en-GB" b="1" i="0" dirty="0">
                <a:solidFill>
                  <a:srgbClr val="83001D"/>
                </a:solidFill>
                <a:effectLst/>
                <a:latin typeface="Georgia" panose="02040502050405020303" pitchFamily="18" charset="0"/>
                <a:hlinkClick r:id="rId6" tooltip="Etymology, meaning and definition of much "/>
              </a:rPr>
              <a:t>much</a:t>
            </a:r>
            <a:r>
              <a:rPr lang="en-GB" b="0" i="0" dirty="0">
                <a:effectLst/>
                <a:latin typeface="Georgia" panose="02040502050405020303" pitchFamily="18" charset="0"/>
              </a:rPr>
              <a:t>. The vowel has been influenced by </a:t>
            </a:r>
            <a:r>
              <a:rPr lang="en-GB" b="0" i="1" dirty="0">
                <a:effectLst/>
                <a:latin typeface="Georgia" panose="02040502050405020303" pitchFamily="18" charset="0"/>
              </a:rPr>
              <a:t>more</a:t>
            </a:r>
            <a:r>
              <a:rPr lang="en-GB" b="0" i="0" dirty="0">
                <a:effectLst/>
                <a:latin typeface="Georgia" panose="02040502050405020303" pitchFamily="18" charset="0"/>
              </a:rPr>
              <a:t>.</a:t>
            </a:r>
          </a:p>
          <a:p>
            <a:pPr algn="l"/>
            <a:r>
              <a:rPr lang="en-GB" b="0" i="0" dirty="0">
                <a:effectLst/>
                <a:latin typeface="Georgia" panose="02040502050405020303" pitchFamily="18" charset="0"/>
              </a:rPr>
              <a:t>Original sense of "greatest" survives in phrase </a:t>
            </a:r>
            <a:r>
              <a:rPr lang="en-GB" b="1" i="1" dirty="0">
                <a:effectLst/>
                <a:latin typeface="Georgia" panose="02040502050405020303" pitchFamily="18" charset="0"/>
              </a:rPr>
              <a:t>for the most part</a:t>
            </a:r>
            <a:r>
              <a:rPr lang="en-GB" b="0" i="0" dirty="0">
                <a:effectLst/>
                <a:latin typeface="Georgia" panose="02040502050405020303" pitchFamily="18" charset="0"/>
              </a:rPr>
              <a:t> (mid-14c.; late Old English had </a:t>
            </a:r>
            <a:r>
              <a:rPr lang="en-GB" b="0" i="1" dirty="0" err="1">
                <a:effectLst/>
                <a:latin typeface="Georgia" panose="02040502050405020303" pitchFamily="18" charset="0"/>
              </a:rPr>
              <a:t>þa</a:t>
            </a:r>
            <a:r>
              <a:rPr lang="en-GB" b="0" i="1" dirty="0">
                <a:effectLst/>
                <a:latin typeface="Georgia" panose="02040502050405020303" pitchFamily="18" charset="0"/>
              </a:rPr>
              <a:t> </a:t>
            </a:r>
            <a:r>
              <a:rPr lang="en-GB" b="0" i="1" dirty="0" err="1">
                <a:effectLst/>
                <a:latin typeface="Georgia" panose="02040502050405020303" pitchFamily="18" charset="0"/>
              </a:rPr>
              <a:t>mæste</a:t>
            </a:r>
            <a:r>
              <a:rPr lang="en-GB" b="0" i="1" dirty="0">
                <a:effectLst/>
                <a:latin typeface="Georgia" panose="02040502050405020303" pitchFamily="18" charset="0"/>
              </a:rPr>
              <a:t> </a:t>
            </a:r>
            <a:r>
              <a:rPr lang="en-GB" b="0" i="1" dirty="0" err="1">
                <a:effectLst/>
                <a:latin typeface="Georgia" panose="02040502050405020303" pitchFamily="18" charset="0"/>
              </a:rPr>
              <a:t>dæl</a:t>
            </a:r>
            <a:r>
              <a:rPr lang="en-GB" b="0" i="0" dirty="0">
                <a:effectLst/>
                <a:latin typeface="Georgia" panose="02040502050405020303" pitchFamily="18" charset="0"/>
              </a:rPr>
              <a:t>). Slang </a:t>
            </a:r>
            <a:r>
              <a:rPr lang="en-GB" b="1" i="1" dirty="0">
                <a:effectLst/>
                <a:latin typeface="Georgia" panose="02040502050405020303" pitchFamily="18" charset="0"/>
              </a:rPr>
              <a:t>the most</a:t>
            </a:r>
            <a:r>
              <a:rPr lang="en-GB" b="0" i="0" dirty="0">
                <a:effectLst/>
                <a:latin typeface="Georgia" panose="02040502050405020303" pitchFamily="18" charset="0"/>
              </a:rPr>
              <a:t> meaning "the best, extremely good" is attested from 1953. Also used as an adverb in Old English and in late Old English as a noun, "the greatest or greater number." The sense of "greatest value or advantage" in the phrase </a:t>
            </a:r>
            <a:r>
              <a:rPr lang="en-GB" b="1" i="1" dirty="0">
                <a:effectLst/>
                <a:latin typeface="Georgia" panose="02040502050405020303" pitchFamily="18" charset="0"/>
              </a:rPr>
              <a:t>make the most of</a:t>
            </a:r>
            <a:r>
              <a:rPr lang="en-GB" b="0" i="0" dirty="0">
                <a:effectLst/>
                <a:latin typeface="Georgia" panose="02040502050405020303" pitchFamily="18" charset="0"/>
              </a:rPr>
              <a:t> (something) is by 1520s. Related: </a:t>
            </a:r>
            <a:r>
              <a:rPr lang="en-GB" b="0" i="1" dirty="0">
                <a:effectLst/>
                <a:latin typeface="Georgia" panose="02040502050405020303" pitchFamily="18" charset="0"/>
              </a:rPr>
              <a:t>Mostly</a:t>
            </a:r>
            <a:r>
              <a:rPr lang="en-GB" b="0" i="0" dirty="0">
                <a:effectLst/>
                <a:latin typeface="Georgia" panose="02040502050405020303" pitchFamily="18" charset="0"/>
              </a:rPr>
              <a:t>.</a:t>
            </a:r>
          </a:p>
          <a:p>
            <a:pPr algn="l"/>
            <a:r>
              <a:rPr lang="en-GB" b="0" i="0" dirty="0">
                <a:effectLst/>
                <a:latin typeface="Georgia" panose="02040502050405020303" pitchFamily="18" charset="0"/>
              </a:rPr>
              <a:t>Double superlative </a:t>
            </a:r>
            <a:r>
              <a:rPr lang="en-GB" b="1" i="1" dirty="0" err="1">
                <a:effectLst/>
                <a:latin typeface="Georgia" panose="02040502050405020303" pitchFamily="18" charset="0"/>
              </a:rPr>
              <a:t>mostest</a:t>
            </a:r>
            <a:r>
              <a:rPr lang="en-GB" b="0" i="0" dirty="0">
                <a:effectLst/>
                <a:latin typeface="Georgia" panose="02040502050405020303" pitchFamily="18" charset="0"/>
              </a:rPr>
              <a:t> "greatest amount or degree" is by 1849 in U.S. Southern and African-American vernacular. The formula for victory in battle attributed to famously unschooled Confederate Lt. Gen. Nathan Bedford Forrest is first attested (1886) as </a:t>
            </a:r>
            <a:r>
              <a:rPr lang="en-GB" b="0" i="1" dirty="0">
                <a:effectLst/>
                <a:latin typeface="Georgia" panose="02040502050405020303" pitchFamily="18" charset="0"/>
              </a:rPr>
              <a:t>Git thar the fastest with the </a:t>
            </a:r>
            <a:r>
              <a:rPr lang="en-GB" b="0" i="1" dirty="0" err="1">
                <a:effectLst/>
                <a:latin typeface="Georgia" panose="02040502050405020303" pitchFamily="18" charset="0"/>
              </a:rPr>
              <a:t>mostest</a:t>
            </a:r>
            <a:r>
              <a:rPr lang="en-GB" b="0" i="1" dirty="0">
                <a:effectLst/>
                <a:latin typeface="Georgia" panose="02040502050405020303" pitchFamily="18" charset="0"/>
              </a:rPr>
              <a:t> men</a:t>
            </a:r>
            <a:r>
              <a:rPr lang="en-GB" b="0" i="0" dirty="0">
                <a:effectLst/>
                <a:latin typeface="Georgia" panose="02040502050405020303" pitchFamily="18" charset="0"/>
              </a:rPr>
              <a:t>.</a:t>
            </a:r>
          </a:p>
          <a:p>
            <a:pPr algn="l"/>
            <a:r>
              <a:rPr lang="en-GB" b="0" i="0" dirty="0">
                <a:effectLst/>
                <a:latin typeface="Georgia" panose="02040502050405020303" pitchFamily="18" charset="0"/>
              </a:rPr>
              <a:t>From 15c.-17c. English also had </a:t>
            </a:r>
            <a:r>
              <a:rPr lang="en-GB" b="0" i="1" dirty="0" err="1">
                <a:effectLst/>
                <a:latin typeface="Georgia" panose="02040502050405020303" pitchFamily="18" charset="0"/>
              </a:rPr>
              <a:t>mostwhat</a:t>
            </a:r>
            <a:r>
              <a:rPr lang="en-GB" b="0" i="0" dirty="0">
                <a:effectLst/>
                <a:latin typeface="Georgia" panose="02040502050405020303" pitchFamily="18" charset="0"/>
              </a:rPr>
              <a:t> "for the most part," </a:t>
            </a:r>
            <a:r>
              <a:rPr lang="en-GB" b="0" i="1" dirty="0" err="1">
                <a:effectLst/>
                <a:latin typeface="Georgia" panose="02040502050405020303" pitchFamily="18" charset="0"/>
              </a:rPr>
              <a:t>mostwhen</a:t>
            </a:r>
            <a:r>
              <a:rPr lang="en-GB" b="0" i="0" dirty="0">
                <a:effectLst/>
                <a:latin typeface="Georgia" panose="02040502050405020303" pitchFamily="18" charset="0"/>
              </a:rPr>
              <a:t> "on most occasions," </a:t>
            </a:r>
            <a:r>
              <a:rPr lang="en-GB" b="0" i="1" dirty="0" err="1">
                <a:effectLst/>
                <a:latin typeface="Georgia" panose="02040502050405020303" pitchFamily="18" charset="0"/>
              </a:rPr>
              <a:t>mostwhere</a:t>
            </a:r>
            <a:r>
              <a:rPr lang="en-GB" b="0" i="0" dirty="0">
                <a:effectLst/>
                <a:latin typeface="Georgia" panose="02040502050405020303" pitchFamily="18" charset="0"/>
              </a:rPr>
              <a:t> "in most places."</a:t>
            </a:r>
          </a:p>
        </p:txBody>
      </p:sp>
    </p:spTree>
    <p:extLst>
      <p:ext uri="{BB962C8B-B14F-4D97-AF65-F5344CB8AC3E}">
        <p14:creationId xmlns:p14="http://schemas.microsoft.com/office/powerpoint/2010/main" val="812214958"/>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225879" y="1050195"/>
            <a:ext cx="11740242" cy="4524315"/>
          </a:xfrm>
          <a:prstGeom prst="rect">
            <a:avLst/>
          </a:prstGeom>
          <a:noFill/>
        </p:spPr>
        <p:txBody>
          <a:bodyPr wrap="square" rtlCol="0">
            <a:spAutoFit/>
          </a:bodyPr>
          <a:lstStyle/>
          <a:p>
            <a:r>
              <a:rPr lang="en-GB" sz="7200" dirty="0">
                <a:latin typeface="Twinkl Cursive Looped" panose="02000000000000000000" pitchFamily="2" charset="0"/>
              </a:rPr>
              <a:t>Let’s </a:t>
            </a:r>
            <a:r>
              <a:rPr lang="en-GB" sz="7200" i="1" dirty="0">
                <a:latin typeface="Twinkl Cursive Looped" panose="02000000000000000000" pitchFamily="2" charset="0"/>
              </a:rPr>
              <a:t>investigate….</a:t>
            </a:r>
          </a:p>
          <a:p>
            <a:endParaRPr lang="en-GB" sz="7200" i="1" dirty="0">
              <a:latin typeface="Twinkl Cursive Looped" panose="02000000000000000000" pitchFamily="2" charset="0"/>
            </a:endParaRPr>
          </a:p>
          <a:p>
            <a:r>
              <a:rPr lang="en-GB" sz="7200" i="1" dirty="0">
                <a:latin typeface="Twinkl Cursive Looped" panose="02000000000000000000" pitchFamily="2" charset="0"/>
              </a:rPr>
              <a:t>Can you find words linked to sure and most?</a:t>
            </a:r>
          </a:p>
        </p:txBody>
      </p:sp>
    </p:spTree>
    <p:extLst>
      <p:ext uri="{BB962C8B-B14F-4D97-AF65-F5344CB8AC3E}">
        <p14:creationId xmlns:p14="http://schemas.microsoft.com/office/powerpoint/2010/main" val="40273909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ies</a:t>
            </a:r>
            <a:endParaRPr lang="en-GB" dirty="0">
              <a:latin typeface="Twinkl Cursive Looped" panose="02000000000000000000" pitchFamily="2" charset="0"/>
            </a:endParaRPr>
          </a:p>
        </p:txBody>
      </p:sp>
    </p:spTree>
    <p:extLst>
      <p:ext uri="{BB962C8B-B14F-4D97-AF65-F5344CB8AC3E}">
        <p14:creationId xmlns:p14="http://schemas.microsoft.com/office/powerpoint/2010/main" val="2638338362"/>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669473" y="821595"/>
            <a:ext cx="11740242" cy="5816977"/>
          </a:xfrm>
          <a:prstGeom prst="rect">
            <a:avLst/>
          </a:prstGeom>
          <a:noFill/>
        </p:spPr>
        <p:txBody>
          <a:bodyPr wrap="square" rtlCol="0">
            <a:spAutoFit/>
          </a:bodyPr>
          <a:lstStyle/>
          <a:p>
            <a:r>
              <a:rPr lang="en-GB" sz="7200" dirty="0">
                <a:latin typeface="Twinkl Cursive Looped" panose="02000000000000000000" pitchFamily="2" charset="0"/>
              </a:rPr>
              <a:t>Words linked to sure…</a:t>
            </a:r>
          </a:p>
          <a:p>
            <a:pPr algn="l">
              <a:buFont typeface="Arial" panose="020B0604020202020204" pitchFamily="34" charset="0"/>
              <a:buChar char="•"/>
            </a:pPr>
            <a:r>
              <a:rPr lang="en-GB" sz="6000" b="0" i="0" dirty="0">
                <a:solidFill>
                  <a:srgbClr val="202124"/>
                </a:solidFill>
                <a:effectLst/>
                <a:latin typeface="Twinkl Cursive Looped" panose="02000000000000000000" pitchFamily="2" charset="0"/>
              </a:rPr>
              <a:t>Ensure</a:t>
            </a:r>
          </a:p>
          <a:p>
            <a:pPr algn="l">
              <a:buFont typeface="Arial" panose="020B0604020202020204" pitchFamily="34" charset="0"/>
              <a:buChar char="•"/>
            </a:pPr>
            <a:r>
              <a:rPr lang="en-GB" sz="6000" dirty="0">
                <a:solidFill>
                  <a:srgbClr val="202124"/>
                </a:solidFill>
                <a:latin typeface="Twinkl Cursive Looped" panose="02000000000000000000" pitchFamily="2" charset="0"/>
              </a:rPr>
              <a:t>Insure</a:t>
            </a:r>
          </a:p>
          <a:p>
            <a:pPr algn="l">
              <a:buFont typeface="Arial" panose="020B0604020202020204" pitchFamily="34" charset="0"/>
              <a:buChar char="•"/>
            </a:pPr>
            <a:r>
              <a:rPr lang="en-GB" sz="6000" dirty="0">
                <a:solidFill>
                  <a:srgbClr val="202124"/>
                </a:solidFill>
                <a:latin typeface="Twinkl Cursive Looped" panose="02000000000000000000" pitchFamily="2" charset="0"/>
              </a:rPr>
              <a:t>Secure</a:t>
            </a:r>
          </a:p>
          <a:p>
            <a:pPr algn="l">
              <a:buFont typeface="Arial" panose="020B0604020202020204" pitchFamily="34" charset="0"/>
              <a:buChar char="•"/>
            </a:pPr>
            <a:r>
              <a:rPr lang="en-GB" sz="6000" dirty="0">
                <a:solidFill>
                  <a:srgbClr val="202124"/>
                </a:solidFill>
                <a:latin typeface="Twinkl Cursive Looped" panose="02000000000000000000" pitchFamily="2" charset="0"/>
              </a:rPr>
              <a:t>Unsure</a:t>
            </a:r>
          </a:p>
          <a:p>
            <a:pPr algn="l">
              <a:buFont typeface="Arial" panose="020B0604020202020204" pitchFamily="34" charset="0"/>
              <a:buChar char="•"/>
            </a:pPr>
            <a:r>
              <a:rPr lang="en-GB" sz="6000" dirty="0">
                <a:solidFill>
                  <a:srgbClr val="202124"/>
                </a:solidFill>
                <a:latin typeface="Twinkl Cursive Looped" panose="02000000000000000000" pitchFamily="2" charset="0"/>
              </a:rPr>
              <a:t>Surely </a:t>
            </a:r>
            <a:endParaRPr lang="en-GB" sz="6000" dirty="0">
              <a:solidFill>
                <a:srgbClr val="FF0000"/>
              </a:solidFill>
              <a:latin typeface="Twinkl Cursive Looped" panose="02000000000000000000" pitchFamily="2" charset="0"/>
            </a:endParaRPr>
          </a:p>
        </p:txBody>
      </p:sp>
    </p:spTree>
    <p:extLst>
      <p:ext uri="{BB962C8B-B14F-4D97-AF65-F5344CB8AC3E}">
        <p14:creationId xmlns:p14="http://schemas.microsoft.com/office/powerpoint/2010/main" val="1758391887"/>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669473" y="821595"/>
            <a:ext cx="11740242" cy="6924973"/>
          </a:xfrm>
          <a:prstGeom prst="rect">
            <a:avLst/>
          </a:prstGeom>
          <a:noFill/>
        </p:spPr>
        <p:txBody>
          <a:bodyPr wrap="square" rtlCol="0">
            <a:spAutoFit/>
          </a:bodyPr>
          <a:lstStyle/>
          <a:p>
            <a:r>
              <a:rPr lang="en-GB" sz="7200" dirty="0">
                <a:latin typeface="Twinkl Cursive Looped" panose="02000000000000000000" pitchFamily="2" charset="0"/>
              </a:rPr>
              <a:t>Words linked to most…</a:t>
            </a:r>
          </a:p>
          <a:p>
            <a:pPr algn="l">
              <a:buFont typeface="Arial" panose="020B0604020202020204" pitchFamily="34" charset="0"/>
              <a:buChar char="•"/>
            </a:pPr>
            <a:r>
              <a:rPr lang="en-GB" sz="6000" dirty="0">
                <a:solidFill>
                  <a:srgbClr val="202124"/>
                </a:solidFill>
                <a:latin typeface="Twinkl Cursive Looped" panose="02000000000000000000" pitchFamily="2" charset="0"/>
              </a:rPr>
              <a:t>Bottom-most</a:t>
            </a:r>
          </a:p>
          <a:p>
            <a:pPr algn="l">
              <a:buFont typeface="Arial" panose="020B0604020202020204" pitchFamily="34" charset="0"/>
              <a:buChar char="•"/>
            </a:pPr>
            <a:r>
              <a:rPr lang="en-GB" sz="6000" b="0" i="0" dirty="0">
                <a:solidFill>
                  <a:srgbClr val="202124"/>
                </a:solidFill>
                <a:effectLst/>
                <a:latin typeface="Twinkl Cursive Looped" panose="02000000000000000000" pitchFamily="2" charset="0"/>
              </a:rPr>
              <a:t>Uppermost</a:t>
            </a:r>
          </a:p>
          <a:p>
            <a:pPr algn="l">
              <a:buFont typeface="Arial" panose="020B0604020202020204" pitchFamily="34" charset="0"/>
              <a:buChar char="•"/>
            </a:pPr>
            <a:r>
              <a:rPr lang="en-GB" sz="6000" b="0" i="0" dirty="0">
                <a:solidFill>
                  <a:srgbClr val="202124"/>
                </a:solidFill>
                <a:effectLst/>
                <a:latin typeface="Twinkl Cursive Looped" panose="02000000000000000000" pitchFamily="2" charset="0"/>
              </a:rPr>
              <a:t>Western</a:t>
            </a:r>
            <a:r>
              <a:rPr lang="en-GB" sz="6000" dirty="0">
                <a:solidFill>
                  <a:srgbClr val="202124"/>
                </a:solidFill>
                <a:latin typeface="Twinkl Cursive Looped" panose="02000000000000000000" pitchFamily="2" charset="0"/>
              </a:rPr>
              <a:t>most</a:t>
            </a:r>
          </a:p>
          <a:p>
            <a:pPr algn="l">
              <a:buFont typeface="Arial" panose="020B0604020202020204" pitchFamily="34" charset="0"/>
              <a:buChar char="•"/>
            </a:pPr>
            <a:r>
              <a:rPr lang="en-GB" sz="6000" b="0" i="0" dirty="0">
                <a:solidFill>
                  <a:srgbClr val="202124"/>
                </a:solidFill>
                <a:effectLst/>
                <a:latin typeface="Twinkl Cursive Looped" panose="02000000000000000000" pitchFamily="2" charset="0"/>
              </a:rPr>
              <a:t>Southernmost </a:t>
            </a:r>
          </a:p>
          <a:p>
            <a:pPr algn="l">
              <a:buFont typeface="Arial" panose="020B0604020202020204" pitchFamily="34" charset="0"/>
              <a:buChar char="•"/>
            </a:pPr>
            <a:r>
              <a:rPr lang="en-GB" sz="6000" dirty="0">
                <a:solidFill>
                  <a:srgbClr val="202124"/>
                </a:solidFill>
                <a:latin typeface="Twinkl Cursive Looped" panose="02000000000000000000" pitchFamily="2" charset="0"/>
              </a:rPr>
              <a:t>Lowermost </a:t>
            </a:r>
            <a:endParaRPr lang="en-GB" sz="6000" b="0" i="0" dirty="0">
              <a:solidFill>
                <a:srgbClr val="202124"/>
              </a:solidFill>
              <a:effectLst/>
              <a:latin typeface="Twinkl Cursive Looped" panose="02000000000000000000" pitchFamily="2" charset="0"/>
            </a:endParaRPr>
          </a:p>
          <a:p>
            <a:pPr algn="l">
              <a:buFont typeface="Arial" panose="020B0604020202020204" pitchFamily="34" charset="0"/>
              <a:buChar char="•"/>
            </a:pPr>
            <a:endParaRPr lang="en-GB" sz="7200" dirty="0">
              <a:solidFill>
                <a:srgbClr val="FF0000"/>
              </a:solidFill>
              <a:latin typeface="Twinkl Cursive Looped" panose="02000000000000000000" pitchFamily="2" charset="0"/>
            </a:endParaRPr>
          </a:p>
        </p:txBody>
      </p:sp>
    </p:spTree>
    <p:extLst>
      <p:ext uri="{BB962C8B-B14F-4D97-AF65-F5344CB8AC3E}">
        <p14:creationId xmlns:p14="http://schemas.microsoft.com/office/powerpoint/2010/main" val="40280168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flies</a:t>
            </a:r>
            <a:endParaRPr lang="en-GB" i="1" dirty="0">
              <a:latin typeface="Twinkl Cursive Looped" panose="02000000000000000000" pitchFamily="2" charset="0"/>
            </a:endParaRPr>
          </a:p>
        </p:txBody>
      </p:sp>
      <p:sp>
        <p:nvSpPr>
          <p:cNvPr id="3" name="Rectangle 2">
            <a:extLst>
              <a:ext uri="{FF2B5EF4-FFF2-40B4-BE49-F238E27FC236}">
                <a16:creationId xmlns:a16="http://schemas.microsoft.com/office/drawing/2014/main" id="{CADDE2D9-BBEE-4B60-9EA8-8BE166E5866C}"/>
              </a:ext>
            </a:extLst>
          </p:cNvPr>
          <p:cNvSpPr/>
          <p:nvPr/>
        </p:nvSpPr>
        <p:spPr>
          <a:xfrm>
            <a:off x="5882368" y="3698304"/>
            <a:ext cx="1008289" cy="67979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4" descr="Fly Clipart &amp; Fly Clip Art Images - HDClipartAll">
            <a:extLst>
              <a:ext uri="{FF2B5EF4-FFF2-40B4-BE49-F238E27FC236}">
                <a16:creationId xmlns:a16="http://schemas.microsoft.com/office/drawing/2014/main" id="{B940D3F9-0F26-71A1-8BAC-56BC483D01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875" y="313133"/>
            <a:ext cx="1990725" cy="2295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1321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tries</a:t>
            </a:r>
            <a:r>
              <a:rPr lang="en-GB" dirty="0"/>
              <a:t> </a:t>
            </a:r>
            <a:r>
              <a:rPr lang="en-GB" dirty="0">
                <a:solidFill>
                  <a:schemeClr val="bg1"/>
                </a:solidFill>
              </a:rPr>
              <a:t>n</a:t>
            </a:r>
            <a:endParaRPr lang="en-GB" i="1" dirty="0">
              <a:solidFill>
                <a:schemeClr val="bg1"/>
              </a:solidFill>
            </a:endParaRPr>
          </a:p>
        </p:txBody>
      </p:sp>
      <p:sp>
        <p:nvSpPr>
          <p:cNvPr id="3" name="Rectangle 2">
            <a:extLst>
              <a:ext uri="{FF2B5EF4-FFF2-40B4-BE49-F238E27FC236}">
                <a16:creationId xmlns:a16="http://schemas.microsoft.com/office/drawing/2014/main" id="{B8ADA5B7-6E68-4607-8157-D542A9E80543}"/>
              </a:ext>
            </a:extLst>
          </p:cNvPr>
          <p:cNvSpPr/>
          <p:nvPr/>
        </p:nvSpPr>
        <p:spPr>
          <a:xfrm>
            <a:off x="5649687" y="3641272"/>
            <a:ext cx="1045028" cy="76220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 descr="Free Trying Cliparts, Download Free Trying Cliparts png images, Free  ClipArts on Clipart Library">
            <a:extLst>
              <a:ext uri="{FF2B5EF4-FFF2-40B4-BE49-F238E27FC236}">
                <a16:creationId xmlns:a16="http://schemas.microsoft.com/office/drawing/2014/main" id="{6E6D9AF8-1173-1E14-0082-9656853E85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290" y="445868"/>
            <a:ext cx="2247900" cy="2038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0523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babies</a:t>
            </a:r>
            <a:endParaRPr lang="en-GB" i="1" dirty="0">
              <a:latin typeface="Twinkl Cursive Looped" panose="02000000000000000000" pitchFamily="2" charset="0"/>
            </a:endParaRPr>
          </a:p>
        </p:txBody>
      </p:sp>
      <p:sp>
        <p:nvSpPr>
          <p:cNvPr id="3" name="Rectangle 2">
            <a:extLst>
              <a:ext uri="{FF2B5EF4-FFF2-40B4-BE49-F238E27FC236}">
                <a16:creationId xmlns:a16="http://schemas.microsoft.com/office/drawing/2014/main" id="{8423529B-2619-4C00-BACD-5C5E084218E0}"/>
              </a:ext>
            </a:extLst>
          </p:cNvPr>
          <p:cNvSpPr/>
          <p:nvPr/>
        </p:nvSpPr>
        <p:spPr>
          <a:xfrm>
            <a:off x="6283484" y="3624943"/>
            <a:ext cx="1064373" cy="76116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74002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598118"/>
            <a:ext cx="10515600" cy="1481650"/>
          </a:xfrm>
        </p:spPr>
        <p:txBody>
          <a:bodyPr>
            <a:normAutofit fontScale="90000"/>
          </a:bodyPr>
          <a:lstStyle/>
          <a:p>
            <a:pPr algn="ctr"/>
            <a:r>
              <a:rPr lang="en-GB" dirty="0">
                <a:latin typeface="Twinkl Cursive Looped" panose="02000000000000000000" pitchFamily="2" charset="0"/>
              </a:rPr>
              <a:t>flies</a:t>
            </a:r>
            <a:br>
              <a:rPr lang="en-GB" dirty="0">
                <a:latin typeface="Twinkl Cursive Looped" panose="02000000000000000000" pitchFamily="2" charset="0"/>
              </a:rPr>
            </a:br>
            <a:endParaRPr lang="en-GB" i="1" dirty="0">
              <a:latin typeface="Twinkl Cursive Looped" panose="02000000000000000000" pitchFamily="2" charset="0"/>
            </a:endParaRPr>
          </a:p>
        </p:txBody>
      </p:sp>
      <p:pic>
        <p:nvPicPr>
          <p:cNvPr id="7170" name="Picture 2" descr="Flies Clip Art - Flies Image">
            <a:extLst>
              <a:ext uri="{FF2B5EF4-FFF2-40B4-BE49-F238E27FC236}">
                <a16:creationId xmlns:a16="http://schemas.microsoft.com/office/drawing/2014/main" id="{8F4D5FC8-7E06-970A-3C77-43E6545ED0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1757" y="481693"/>
            <a:ext cx="2667000" cy="17145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E7C94940-C41F-1172-E30E-B39D0EBBA2B5}"/>
              </a:ext>
            </a:extLst>
          </p:cNvPr>
          <p:cNvSpPr txBox="1"/>
          <p:nvPr/>
        </p:nvSpPr>
        <p:spPr>
          <a:xfrm>
            <a:off x="870857" y="2011527"/>
            <a:ext cx="914400" cy="369332"/>
          </a:xfrm>
          <a:prstGeom prst="rect">
            <a:avLst/>
          </a:prstGeom>
          <a:noFill/>
        </p:spPr>
        <p:txBody>
          <a:bodyPr wrap="square" rtlCol="0">
            <a:spAutoFit/>
          </a:bodyPr>
          <a:lstStyle/>
          <a:p>
            <a:r>
              <a:rPr lang="en-GB" dirty="0">
                <a:latin typeface="Twinkl Cursive Looped" panose="02000000000000000000" pitchFamily="2" charset="0"/>
              </a:rPr>
              <a:t>noun</a:t>
            </a:r>
          </a:p>
        </p:txBody>
      </p:sp>
      <p:sp>
        <p:nvSpPr>
          <p:cNvPr id="6" name="TextBox 5">
            <a:extLst>
              <a:ext uri="{FF2B5EF4-FFF2-40B4-BE49-F238E27FC236}">
                <a16:creationId xmlns:a16="http://schemas.microsoft.com/office/drawing/2014/main" id="{4B73F41D-2B2E-C97C-71E3-20199483BE1B}"/>
              </a:ext>
            </a:extLst>
          </p:cNvPr>
          <p:cNvSpPr txBox="1"/>
          <p:nvPr/>
        </p:nvSpPr>
        <p:spPr>
          <a:xfrm>
            <a:off x="10744880" y="2804600"/>
            <a:ext cx="880382" cy="369332"/>
          </a:xfrm>
          <a:prstGeom prst="rect">
            <a:avLst/>
          </a:prstGeom>
          <a:noFill/>
        </p:spPr>
        <p:txBody>
          <a:bodyPr wrap="square" rtlCol="0">
            <a:spAutoFit/>
          </a:bodyPr>
          <a:lstStyle/>
          <a:p>
            <a:r>
              <a:rPr lang="en-GB" dirty="0">
                <a:latin typeface="Twinkl Cursive Looped" panose="02000000000000000000" pitchFamily="2" charset="0"/>
              </a:rPr>
              <a:t>verb</a:t>
            </a:r>
          </a:p>
        </p:txBody>
      </p:sp>
      <p:pic>
        <p:nvPicPr>
          <p:cNvPr id="7172" name="Picture 4" descr="Fly Clipart &amp; Fly Clip Art Images - HDClipartAll">
            <a:extLst>
              <a:ext uri="{FF2B5EF4-FFF2-40B4-BE49-F238E27FC236}">
                <a16:creationId xmlns:a16="http://schemas.microsoft.com/office/drawing/2014/main" id="{3BC474BA-7B3F-FA76-CE42-0336D57124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49518" y="509075"/>
            <a:ext cx="1990725" cy="22955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84E8E6F-1BE7-0AC6-2736-B2C73B5122B1}"/>
              </a:ext>
            </a:extLst>
          </p:cNvPr>
          <p:cNvSpPr txBox="1"/>
          <p:nvPr/>
        </p:nvSpPr>
        <p:spPr>
          <a:xfrm>
            <a:off x="2649654" y="2705351"/>
            <a:ext cx="7099864" cy="1569660"/>
          </a:xfrm>
          <a:prstGeom prst="rect">
            <a:avLst/>
          </a:prstGeom>
          <a:noFill/>
        </p:spPr>
        <p:txBody>
          <a:bodyPr wrap="square">
            <a:spAutoFit/>
          </a:bodyPr>
          <a:lstStyle/>
          <a:p>
            <a:r>
              <a:rPr lang="en-GB" sz="6000" dirty="0">
                <a:latin typeface="Twinkl Cursive Looped" panose="02000000000000000000" pitchFamily="2" charset="0"/>
              </a:rPr>
              <a:t>fl</a:t>
            </a:r>
            <a:r>
              <a:rPr lang="en-GB" sz="6000" dirty="0">
                <a:highlight>
                  <a:srgbClr val="FFFF00"/>
                </a:highlight>
                <a:latin typeface="Twinkl Cursive Looped" panose="02000000000000000000" pitchFamily="2" charset="0"/>
              </a:rPr>
              <a:t>y</a:t>
            </a:r>
            <a:r>
              <a:rPr lang="en-GB" sz="6000" dirty="0">
                <a:latin typeface="Twinkl Cursive Looped" panose="02000000000000000000" pitchFamily="2" charset="0"/>
              </a:rPr>
              <a:t> -&gt;</a:t>
            </a:r>
            <a:r>
              <a:rPr lang="en-GB" sz="6000" dirty="0" err="1">
                <a:highlight>
                  <a:srgbClr val="FFFF00"/>
                </a:highlight>
                <a:latin typeface="Twinkl Cursive Looped" panose="02000000000000000000" pitchFamily="2" charset="0"/>
              </a:rPr>
              <a:t>i</a:t>
            </a:r>
            <a:r>
              <a:rPr lang="en-GB" sz="6000" dirty="0">
                <a:latin typeface="Twinkl Cursive Looped" panose="02000000000000000000" pitchFamily="2" charset="0"/>
              </a:rPr>
              <a:t> + es = flies</a:t>
            </a:r>
            <a:br>
              <a:rPr lang="en-GB" dirty="0">
                <a:latin typeface="Twinkl Cursive Looped" panose="02000000000000000000" pitchFamily="2" charset="0"/>
              </a:rPr>
            </a:br>
            <a:br>
              <a:rPr lang="en-GB" dirty="0">
                <a:latin typeface="Twinkl Cursive Looped" panose="02000000000000000000" pitchFamily="2" charset="0"/>
              </a:rPr>
            </a:br>
            <a:endParaRPr lang="en-GB" dirty="0"/>
          </a:p>
        </p:txBody>
      </p:sp>
      <p:sp>
        <p:nvSpPr>
          <p:cNvPr id="8" name="TextBox 7">
            <a:extLst>
              <a:ext uri="{FF2B5EF4-FFF2-40B4-BE49-F238E27FC236}">
                <a16:creationId xmlns:a16="http://schemas.microsoft.com/office/drawing/2014/main" id="{F5C04886-A3D8-5661-B674-235A2BB5D691}"/>
              </a:ext>
            </a:extLst>
          </p:cNvPr>
          <p:cNvSpPr txBox="1"/>
          <p:nvPr/>
        </p:nvSpPr>
        <p:spPr>
          <a:xfrm>
            <a:off x="856569" y="4320890"/>
            <a:ext cx="10293123" cy="1938992"/>
          </a:xfrm>
          <a:prstGeom prst="rect">
            <a:avLst/>
          </a:prstGeom>
          <a:noFill/>
        </p:spPr>
        <p:txBody>
          <a:bodyPr wrap="square">
            <a:spAutoFit/>
          </a:bodyPr>
          <a:lstStyle/>
          <a:p>
            <a:r>
              <a:rPr lang="en-GB" sz="4000" dirty="0">
                <a:latin typeface="Twinkl Cursive Looped" panose="02000000000000000000" pitchFamily="2" charset="0"/>
              </a:rPr>
              <a:t>Definition</a:t>
            </a:r>
            <a:br>
              <a:rPr lang="en-GB" sz="4000" dirty="0">
                <a:latin typeface="Twinkl Cursive Looped" panose="02000000000000000000" pitchFamily="2" charset="0"/>
              </a:rPr>
            </a:br>
            <a:r>
              <a:rPr lang="en-GB" sz="4000" dirty="0">
                <a:latin typeface="Twinkl Cursive Looped" panose="02000000000000000000" pitchFamily="2" charset="0"/>
              </a:rPr>
              <a:t>noun – more than one fly </a:t>
            </a:r>
            <a:br>
              <a:rPr lang="en-GB" sz="4000" dirty="0">
                <a:latin typeface="Twinkl Cursive Looped" panose="02000000000000000000" pitchFamily="2" charset="0"/>
              </a:rPr>
            </a:br>
            <a:r>
              <a:rPr lang="en-GB" sz="4000" dirty="0">
                <a:latin typeface="Twinkl Cursive Looped" panose="02000000000000000000" pitchFamily="2" charset="0"/>
              </a:rPr>
              <a:t>verb – moves through the air</a:t>
            </a:r>
            <a:endParaRPr lang="en-GB" sz="4000" dirty="0"/>
          </a:p>
        </p:txBody>
      </p:sp>
    </p:spTree>
    <p:extLst>
      <p:ext uri="{BB962C8B-B14F-4D97-AF65-F5344CB8AC3E}">
        <p14:creationId xmlns:p14="http://schemas.microsoft.com/office/powerpoint/2010/main" val="92714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P spid="5" grpId="0"/>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598118"/>
            <a:ext cx="10515600" cy="1481650"/>
          </a:xfrm>
        </p:spPr>
        <p:txBody>
          <a:bodyPr>
            <a:normAutofit fontScale="90000"/>
          </a:bodyPr>
          <a:lstStyle/>
          <a:p>
            <a:pPr algn="ctr"/>
            <a:r>
              <a:rPr lang="en-GB" dirty="0">
                <a:latin typeface="Twinkl Cursive Looped" panose="02000000000000000000" pitchFamily="2" charset="0"/>
              </a:rPr>
              <a:t>tries</a:t>
            </a:r>
            <a:br>
              <a:rPr lang="en-GB" dirty="0">
                <a:latin typeface="Twinkl Cursive Looped" panose="02000000000000000000" pitchFamily="2" charset="0"/>
              </a:rPr>
            </a:br>
            <a:endParaRPr lang="en-GB" i="1" dirty="0">
              <a:latin typeface="Twinkl Cursive Looped" panose="02000000000000000000" pitchFamily="2" charset="0"/>
            </a:endParaRPr>
          </a:p>
        </p:txBody>
      </p:sp>
      <p:sp>
        <p:nvSpPr>
          <p:cNvPr id="3" name="TextBox 2">
            <a:extLst>
              <a:ext uri="{FF2B5EF4-FFF2-40B4-BE49-F238E27FC236}">
                <a16:creationId xmlns:a16="http://schemas.microsoft.com/office/drawing/2014/main" id="{E7C94940-C41F-1172-E30E-B39D0EBBA2B5}"/>
              </a:ext>
            </a:extLst>
          </p:cNvPr>
          <p:cNvSpPr txBox="1"/>
          <p:nvPr/>
        </p:nvSpPr>
        <p:spPr>
          <a:xfrm>
            <a:off x="870857" y="2011527"/>
            <a:ext cx="914400" cy="369332"/>
          </a:xfrm>
          <a:prstGeom prst="rect">
            <a:avLst/>
          </a:prstGeom>
          <a:noFill/>
        </p:spPr>
        <p:txBody>
          <a:bodyPr wrap="square" rtlCol="0">
            <a:spAutoFit/>
          </a:bodyPr>
          <a:lstStyle/>
          <a:p>
            <a:r>
              <a:rPr lang="en-GB" dirty="0">
                <a:latin typeface="Twinkl Cursive Looped" panose="02000000000000000000" pitchFamily="2" charset="0"/>
              </a:rPr>
              <a:t>noun</a:t>
            </a:r>
          </a:p>
        </p:txBody>
      </p:sp>
      <p:sp>
        <p:nvSpPr>
          <p:cNvPr id="6" name="TextBox 5">
            <a:extLst>
              <a:ext uri="{FF2B5EF4-FFF2-40B4-BE49-F238E27FC236}">
                <a16:creationId xmlns:a16="http://schemas.microsoft.com/office/drawing/2014/main" id="{4B73F41D-2B2E-C97C-71E3-20199483BE1B}"/>
              </a:ext>
            </a:extLst>
          </p:cNvPr>
          <p:cNvSpPr txBox="1"/>
          <p:nvPr/>
        </p:nvSpPr>
        <p:spPr>
          <a:xfrm>
            <a:off x="10744880" y="2804600"/>
            <a:ext cx="880382" cy="369332"/>
          </a:xfrm>
          <a:prstGeom prst="rect">
            <a:avLst/>
          </a:prstGeom>
          <a:noFill/>
        </p:spPr>
        <p:txBody>
          <a:bodyPr wrap="square" rtlCol="0">
            <a:spAutoFit/>
          </a:bodyPr>
          <a:lstStyle/>
          <a:p>
            <a:r>
              <a:rPr lang="en-GB" dirty="0">
                <a:latin typeface="Twinkl Cursive Looped" panose="02000000000000000000" pitchFamily="2" charset="0"/>
              </a:rPr>
              <a:t>verb</a:t>
            </a:r>
          </a:p>
        </p:txBody>
      </p:sp>
      <p:sp>
        <p:nvSpPr>
          <p:cNvPr id="5" name="TextBox 4">
            <a:extLst>
              <a:ext uri="{FF2B5EF4-FFF2-40B4-BE49-F238E27FC236}">
                <a16:creationId xmlns:a16="http://schemas.microsoft.com/office/drawing/2014/main" id="{584E8E6F-1BE7-0AC6-2736-B2C73B5122B1}"/>
              </a:ext>
            </a:extLst>
          </p:cNvPr>
          <p:cNvSpPr txBox="1"/>
          <p:nvPr/>
        </p:nvSpPr>
        <p:spPr>
          <a:xfrm>
            <a:off x="2649654" y="2705351"/>
            <a:ext cx="7099864" cy="1569660"/>
          </a:xfrm>
          <a:prstGeom prst="rect">
            <a:avLst/>
          </a:prstGeom>
          <a:noFill/>
        </p:spPr>
        <p:txBody>
          <a:bodyPr wrap="square">
            <a:spAutoFit/>
          </a:bodyPr>
          <a:lstStyle/>
          <a:p>
            <a:r>
              <a:rPr lang="en-GB" sz="6000" dirty="0">
                <a:highlight>
                  <a:srgbClr val="FFFF00"/>
                </a:highlight>
                <a:latin typeface="Twinkl Cursive Looped" panose="02000000000000000000" pitchFamily="2" charset="0"/>
              </a:rPr>
              <a:t>try</a:t>
            </a:r>
            <a:r>
              <a:rPr lang="en-GB" sz="6000" dirty="0">
                <a:latin typeface="Twinkl Cursive Looped" panose="02000000000000000000" pitchFamily="2" charset="0"/>
              </a:rPr>
              <a:t> -&gt;</a:t>
            </a:r>
            <a:r>
              <a:rPr lang="en-GB" sz="6000" dirty="0" err="1">
                <a:highlight>
                  <a:srgbClr val="FFFF00"/>
                </a:highlight>
                <a:latin typeface="Twinkl Cursive Looped" panose="02000000000000000000" pitchFamily="2" charset="0"/>
              </a:rPr>
              <a:t>i</a:t>
            </a:r>
            <a:r>
              <a:rPr lang="en-GB" sz="6000" dirty="0">
                <a:latin typeface="Twinkl Cursive Looped" panose="02000000000000000000" pitchFamily="2" charset="0"/>
              </a:rPr>
              <a:t> + es = tries</a:t>
            </a:r>
            <a:br>
              <a:rPr lang="en-GB" dirty="0">
                <a:latin typeface="Twinkl Cursive Looped" panose="02000000000000000000" pitchFamily="2" charset="0"/>
              </a:rPr>
            </a:br>
            <a:br>
              <a:rPr lang="en-GB" dirty="0">
                <a:latin typeface="Twinkl Cursive Looped" panose="02000000000000000000" pitchFamily="2" charset="0"/>
              </a:rPr>
            </a:br>
            <a:endParaRPr lang="en-GB" dirty="0"/>
          </a:p>
        </p:txBody>
      </p:sp>
      <p:sp>
        <p:nvSpPr>
          <p:cNvPr id="8" name="TextBox 7">
            <a:extLst>
              <a:ext uri="{FF2B5EF4-FFF2-40B4-BE49-F238E27FC236}">
                <a16:creationId xmlns:a16="http://schemas.microsoft.com/office/drawing/2014/main" id="{F5C04886-A3D8-5661-B674-235A2BB5D691}"/>
              </a:ext>
            </a:extLst>
          </p:cNvPr>
          <p:cNvSpPr txBox="1"/>
          <p:nvPr/>
        </p:nvSpPr>
        <p:spPr>
          <a:xfrm>
            <a:off x="856569" y="4320890"/>
            <a:ext cx="10293123" cy="1938992"/>
          </a:xfrm>
          <a:prstGeom prst="rect">
            <a:avLst/>
          </a:prstGeom>
          <a:noFill/>
        </p:spPr>
        <p:txBody>
          <a:bodyPr wrap="square">
            <a:spAutoFit/>
          </a:bodyPr>
          <a:lstStyle/>
          <a:p>
            <a:r>
              <a:rPr lang="en-GB" sz="4000" dirty="0">
                <a:latin typeface="Twinkl Cursive Looped" panose="02000000000000000000" pitchFamily="2" charset="0"/>
              </a:rPr>
              <a:t>Definition</a:t>
            </a:r>
            <a:br>
              <a:rPr lang="en-GB" sz="4000" dirty="0">
                <a:latin typeface="Twinkl Cursive Looped" panose="02000000000000000000" pitchFamily="2" charset="0"/>
              </a:rPr>
            </a:br>
            <a:r>
              <a:rPr lang="en-GB" sz="4000" dirty="0">
                <a:latin typeface="Twinkl Cursive Looped" panose="02000000000000000000" pitchFamily="2" charset="0"/>
              </a:rPr>
              <a:t>Noun - a score in rugby</a:t>
            </a:r>
            <a:br>
              <a:rPr lang="en-GB" sz="4000" dirty="0">
                <a:latin typeface="Twinkl Cursive Looped" panose="02000000000000000000" pitchFamily="2" charset="0"/>
              </a:rPr>
            </a:br>
            <a:r>
              <a:rPr lang="en-GB" sz="4000" dirty="0">
                <a:latin typeface="Twinkl Cursive Looped" panose="02000000000000000000" pitchFamily="2" charset="0"/>
              </a:rPr>
              <a:t>verb – making an effort</a:t>
            </a:r>
            <a:endParaRPr lang="en-GB" sz="4000" dirty="0"/>
          </a:p>
        </p:txBody>
      </p:sp>
      <p:pic>
        <p:nvPicPr>
          <p:cNvPr id="4" name="Picture 4" descr="Illustration Of A Female Rugby Player Scoring A Goal Royalty Free SVG,  Cliparts, Vectors, And Stock Illustration. Image 31123267.">
            <a:extLst>
              <a:ext uri="{FF2B5EF4-FFF2-40B4-BE49-F238E27FC236}">
                <a16:creationId xmlns:a16="http://schemas.microsoft.com/office/drawing/2014/main" id="{8D536B22-B86F-0FE3-78A5-AFDB22E69C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957" y="68427"/>
            <a:ext cx="2362200" cy="19431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Free Trying Cliparts, Download Free Trying Cliparts png images, Free  ClipArts on Clipart Library">
            <a:extLst>
              <a:ext uri="{FF2B5EF4-FFF2-40B4-BE49-F238E27FC236}">
                <a16:creationId xmlns:a16="http://schemas.microsoft.com/office/drawing/2014/main" id="{26A811D3-EF1D-B25F-07B7-CE93959977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77362" y="396882"/>
            <a:ext cx="2247900" cy="2038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7842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P spid="5" grpId="0"/>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598118"/>
            <a:ext cx="10515600" cy="1481650"/>
          </a:xfrm>
        </p:spPr>
        <p:txBody>
          <a:bodyPr>
            <a:normAutofit fontScale="90000"/>
          </a:bodyPr>
          <a:lstStyle/>
          <a:p>
            <a:pPr algn="ctr"/>
            <a:r>
              <a:rPr lang="en-GB" dirty="0">
                <a:latin typeface="Twinkl Cursive Looped" panose="02000000000000000000" pitchFamily="2" charset="0"/>
              </a:rPr>
              <a:t>babies</a:t>
            </a:r>
            <a:br>
              <a:rPr lang="en-GB" dirty="0">
                <a:latin typeface="Twinkl Cursive Looped" panose="02000000000000000000" pitchFamily="2" charset="0"/>
              </a:rPr>
            </a:br>
            <a:endParaRPr lang="en-GB" i="1" dirty="0">
              <a:latin typeface="Twinkl Cursive Looped" panose="02000000000000000000" pitchFamily="2" charset="0"/>
            </a:endParaRPr>
          </a:p>
        </p:txBody>
      </p:sp>
      <p:sp>
        <p:nvSpPr>
          <p:cNvPr id="3" name="TextBox 2">
            <a:extLst>
              <a:ext uri="{FF2B5EF4-FFF2-40B4-BE49-F238E27FC236}">
                <a16:creationId xmlns:a16="http://schemas.microsoft.com/office/drawing/2014/main" id="{E7C94940-C41F-1172-E30E-B39D0EBBA2B5}"/>
              </a:ext>
            </a:extLst>
          </p:cNvPr>
          <p:cNvSpPr txBox="1"/>
          <p:nvPr/>
        </p:nvSpPr>
        <p:spPr>
          <a:xfrm>
            <a:off x="870857" y="2011527"/>
            <a:ext cx="914400" cy="369332"/>
          </a:xfrm>
          <a:prstGeom prst="rect">
            <a:avLst/>
          </a:prstGeom>
          <a:noFill/>
        </p:spPr>
        <p:txBody>
          <a:bodyPr wrap="square" rtlCol="0">
            <a:spAutoFit/>
          </a:bodyPr>
          <a:lstStyle/>
          <a:p>
            <a:r>
              <a:rPr lang="en-GB" dirty="0">
                <a:latin typeface="Twinkl Cursive Looped" panose="02000000000000000000" pitchFamily="2" charset="0"/>
              </a:rPr>
              <a:t>noun</a:t>
            </a:r>
          </a:p>
        </p:txBody>
      </p:sp>
      <p:sp>
        <p:nvSpPr>
          <p:cNvPr id="6" name="TextBox 5">
            <a:extLst>
              <a:ext uri="{FF2B5EF4-FFF2-40B4-BE49-F238E27FC236}">
                <a16:creationId xmlns:a16="http://schemas.microsoft.com/office/drawing/2014/main" id="{4B73F41D-2B2E-C97C-71E3-20199483BE1B}"/>
              </a:ext>
            </a:extLst>
          </p:cNvPr>
          <p:cNvSpPr txBox="1"/>
          <p:nvPr/>
        </p:nvSpPr>
        <p:spPr>
          <a:xfrm>
            <a:off x="10744880" y="2804600"/>
            <a:ext cx="880382" cy="369332"/>
          </a:xfrm>
          <a:prstGeom prst="rect">
            <a:avLst/>
          </a:prstGeom>
          <a:noFill/>
        </p:spPr>
        <p:txBody>
          <a:bodyPr wrap="square" rtlCol="0">
            <a:spAutoFit/>
          </a:bodyPr>
          <a:lstStyle/>
          <a:p>
            <a:r>
              <a:rPr lang="en-GB" dirty="0">
                <a:latin typeface="Twinkl Cursive Looped" panose="02000000000000000000" pitchFamily="2" charset="0"/>
              </a:rPr>
              <a:t>verb</a:t>
            </a:r>
          </a:p>
        </p:txBody>
      </p:sp>
      <p:sp>
        <p:nvSpPr>
          <p:cNvPr id="5" name="TextBox 4">
            <a:extLst>
              <a:ext uri="{FF2B5EF4-FFF2-40B4-BE49-F238E27FC236}">
                <a16:creationId xmlns:a16="http://schemas.microsoft.com/office/drawing/2014/main" id="{584E8E6F-1BE7-0AC6-2736-B2C73B5122B1}"/>
              </a:ext>
            </a:extLst>
          </p:cNvPr>
          <p:cNvSpPr txBox="1"/>
          <p:nvPr/>
        </p:nvSpPr>
        <p:spPr>
          <a:xfrm>
            <a:off x="1785257" y="2705351"/>
            <a:ext cx="7964261" cy="1569660"/>
          </a:xfrm>
          <a:prstGeom prst="rect">
            <a:avLst/>
          </a:prstGeom>
          <a:noFill/>
        </p:spPr>
        <p:txBody>
          <a:bodyPr wrap="square">
            <a:spAutoFit/>
          </a:bodyPr>
          <a:lstStyle/>
          <a:p>
            <a:r>
              <a:rPr lang="en-GB" sz="6000" dirty="0">
                <a:highlight>
                  <a:srgbClr val="FFFF00"/>
                </a:highlight>
                <a:latin typeface="Twinkl Cursive Looped" panose="02000000000000000000" pitchFamily="2" charset="0"/>
              </a:rPr>
              <a:t>baby</a:t>
            </a:r>
            <a:r>
              <a:rPr lang="en-GB" sz="6000" dirty="0">
                <a:latin typeface="Twinkl Cursive Looped" panose="02000000000000000000" pitchFamily="2" charset="0"/>
              </a:rPr>
              <a:t> -&gt;</a:t>
            </a:r>
            <a:r>
              <a:rPr lang="en-GB" sz="6000" dirty="0" err="1">
                <a:highlight>
                  <a:srgbClr val="FFFF00"/>
                </a:highlight>
                <a:latin typeface="Twinkl Cursive Looped" panose="02000000000000000000" pitchFamily="2" charset="0"/>
              </a:rPr>
              <a:t>i</a:t>
            </a:r>
            <a:r>
              <a:rPr lang="en-GB" sz="6000" dirty="0">
                <a:latin typeface="Twinkl Cursive Looped" panose="02000000000000000000" pitchFamily="2" charset="0"/>
              </a:rPr>
              <a:t> + es = babies</a:t>
            </a:r>
            <a:br>
              <a:rPr lang="en-GB" dirty="0">
                <a:latin typeface="Twinkl Cursive Looped" panose="02000000000000000000" pitchFamily="2" charset="0"/>
              </a:rPr>
            </a:br>
            <a:br>
              <a:rPr lang="en-GB" dirty="0">
                <a:latin typeface="Twinkl Cursive Looped" panose="02000000000000000000" pitchFamily="2" charset="0"/>
              </a:rPr>
            </a:br>
            <a:endParaRPr lang="en-GB" dirty="0"/>
          </a:p>
        </p:txBody>
      </p:sp>
      <p:sp>
        <p:nvSpPr>
          <p:cNvPr id="8" name="TextBox 7">
            <a:extLst>
              <a:ext uri="{FF2B5EF4-FFF2-40B4-BE49-F238E27FC236}">
                <a16:creationId xmlns:a16="http://schemas.microsoft.com/office/drawing/2014/main" id="{F5C04886-A3D8-5661-B674-235A2BB5D691}"/>
              </a:ext>
            </a:extLst>
          </p:cNvPr>
          <p:cNvSpPr txBox="1"/>
          <p:nvPr/>
        </p:nvSpPr>
        <p:spPr>
          <a:xfrm>
            <a:off x="856569" y="4320890"/>
            <a:ext cx="10293123" cy="1938992"/>
          </a:xfrm>
          <a:prstGeom prst="rect">
            <a:avLst/>
          </a:prstGeom>
          <a:noFill/>
        </p:spPr>
        <p:txBody>
          <a:bodyPr wrap="square">
            <a:spAutoFit/>
          </a:bodyPr>
          <a:lstStyle/>
          <a:p>
            <a:r>
              <a:rPr lang="en-GB" sz="4000" dirty="0">
                <a:latin typeface="Twinkl Cursive Looped" panose="02000000000000000000" pitchFamily="2" charset="0"/>
              </a:rPr>
              <a:t>Definition</a:t>
            </a:r>
            <a:br>
              <a:rPr lang="en-GB" sz="4000" dirty="0">
                <a:latin typeface="Twinkl Cursive Looped" panose="02000000000000000000" pitchFamily="2" charset="0"/>
              </a:rPr>
            </a:br>
            <a:r>
              <a:rPr lang="en-GB" sz="4000" dirty="0">
                <a:latin typeface="Twinkl Cursive Looped" panose="02000000000000000000" pitchFamily="2" charset="0"/>
              </a:rPr>
              <a:t>noun – more than one baby</a:t>
            </a:r>
            <a:br>
              <a:rPr lang="en-GB" sz="4000" dirty="0">
                <a:latin typeface="Twinkl Cursive Looped" panose="02000000000000000000" pitchFamily="2" charset="0"/>
              </a:rPr>
            </a:br>
            <a:r>
              <a:rPr lang="en-GB" sz="4000" dirty="0">
                <a:latin typeface="Twinkl Cursive Looped" panose="02000000000000000000" pitchFamily="2" charset="0"/>
              </a:rPr>
              <a:t>verb – treating someone like a baby</a:t>
            </a:r>
            <a:endParaRPr lang="en-GB" sz="4000" dirty="0"/>
          </a:p>
        </p:txBody>
      </p:sp>
      <p:pic>
        <p:nvPicPr>
          <p:cNvPr id="9" name="Picture 2" descr="2,519 Diverse Babies Illustrations &amp; Clip Art - iStock">
            <a:extLst>
              <a:ext uri="{FF2B5EF4-FFF2-40B4-BE49-F238E27FC236}">
                <a16:creationId xmlns:a16="http://schemas.microsoft.com/office/drawing/2014/main" id="{EF584440-6294-941B-74E6-B9963EA9FE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94" y="53068"/>
            <a:ext cx="1996849" cy="199684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Adult Character Like a Baby. Stock Illustration - Illustration of bottle,  adult: 39236951">
            <a:extLst>
              <a:ext uri="{FF2B5EF4-FFF2-40B4-BE49-F238E27FC236}">
                <a16:creationId xmlns:a16="http://schemas.microsoft.com/office/drawing/2014/main" id="{22F5653E-9F95-10AD-6071-BBA97478980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2609"/>
          <a:stretch/>
        </p:blipFill>
        <p:spPr bwMode="auto">
          <a:xfrm>
            <a:off x="9868447" y="283598"/>
            <a:ext cx="2067059" cy="1733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0948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P spid="5"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6E6E800-997A-F351-E222-76387F2E1708}"/>
              </a:ext>
            </a:extLst>
          </p:cNvPr>
          <p:cNvSpPr txBox="1"/>
          <p:nvPr/>
        </p:nvSpPr>
        <p:spPr>
          <a:xfrm>
            <a:off x="6096000" y="1243791"/>
            <a:ext cx="6098720" cy="646331"/>
          </a:xfrm>
          <a:prstGeom prst="rect">
            <a:avLst/>
          </a:prstGeom>
          <a:noFill/>
        </p:spPr>
        <p:txBody>
          <a:bodyPr wrap="square">
            <a:spAutoFit/>
          </a:bodyPr>
          <a:lstStyle/>
          <a:p>
            <a:r>
              <a:rPr lang="en-GB" dirty="0"/>
              <a:t>The –le spelling is the most common spelling for this sound at the end of words.</a:t>
            </a:r>
          </a:p>
        </p:txBody>
      </p:sp>
      <p:sp>
        <p:nvSpPr>
          <p:cNvPr id="6" name="TextBox 5">
            <a:extLst>
              <a:ext uri="{FF2B5EF4-FFF2-40B4-BE49-F238E27FC236}">
                <a16:creationId xmlns:a16="http://schemas.microsoft.com/office/drawing/2014/main" id="{6901029A-9598-E896-D897-5EEA56C4E623}"/>
              </a:ext>
            </a:extLst>
          </p:cNvPr>
          <p:cNvSpPr txBox="1"/>
          <p:nvPr/>
        </p:nvSpPr>
        <p:spPr>
          <a:xfrm>
            <a:off x="387805" y="320461"/>
            <a:ext cx="6098720" cy="646331"/>
          </a:xfrm>
          <a:prstGeom prst="rect">
            <a:avLst/>
          </a:prstGeom>
          <a:noFill/>
        </p:spPr>
        <p:txBody>
          <a:bodyPr wrap="square">
            <a:spAutoFit/>
          </a:bodyPr>
          <a:lstStyle/>
          <a:p>
            <a:r>
              <a:rPr lang="en-GB" dirty="0"/>
              <a:t>The –</a:t>
            </a:r>
            <a:r>
              <a:rPr lang="en-GB" dirty="0" err="1"/>
              <a:t>el</a:t>
            </a:r>
            <a:r>
              <a:rPr lang="en-GB" dirty="0"/>
              <a:t> spelling is much less common than –le. The –</a:t>
            </a:r>
            <a:r>
              <a:rPr lang="en-GB" dirty="0" err="1"/>
              <a:t>el</a:t>
            </a:r>
            <a:r>
              <a:rPr lang="en-GB" dirty="0"/>
              <a:t> spelling is used after m, n, r, s, v, w and more often than not after s.</a:t>
            </a:r>
          </a:p>
        </p:txBody>
      </p:sp>
      <p:sp>
        <p:nvSpPr>
          <p:cNvPr id="8" name="TextBox 7">
            <a:extLst>
              <a:ext uri="{FF2B5EF4-FFF2-40B4-BE49-F238E27FC236}">
                <a16:creationId xmlns:a16="http://schemas.microsoft.com/office/drawing/2014/main" id="{68171C71-1725-8B64-958E-6D0335F39766}"/>
              </a:ext>
            </a:extLst>
          </p:cNvPr>
          <p:cNvSpPr txBox="1"/>
          <p:nvPr/>
        </p:nvSpPr>
        <p:spPr>
          <a:xfrm>
            <a:off x="662669" y="2477006"/>
            <a:ext cx="6098720" cy="923330"/>
          </a:xfrm>
          <a:prstGeom prst="rect">
            <a:avLst/>
          </a:prstGeom>
          <a:noFill/>
        </p:spPr>
        <p:txBody>
          <a:bodyPr wrap="square">
            <a:spAutoFit/>
          </a:bodyPr>
          <a:lstStyle/>
          <a:p>
            <a:r>
              <a:rPr lang="en-GB" dirty="0"/>
              <a:t>The –e at the end of the root word is dropped before –</a:t>
            </a:r>
            <a:r>
              <a:rPr lang="en-GB" dirty="0" err="1"/>
              <a:t>ing</a:t>
            </a:r>
            <a:r>
              <a:rPr lang="en-GB" dirty="0"/>
              <a:t>, –ed, –er, –</a:t>
            </a:r>
            <a:r>
              <a:rPr lang="en-GB" dirty="0" err="1"/>
              <a:t>est</a:t>
            </a:r>
            <a:r>
              <a:rPr lang="en-GB" dirty="0"/>
              <a:t>, –y or any other suffix beginning with a vowel letter is added. Exception: being</a:t>
            </a:r>
          </a:p>
        </p:txBody>
      </p:sp>
      <p:sp>
        <p:nvSpPr>
          <p:cNvPr id="11" name="TextBox 10">
            <a:extLst>
              <a:ext uri="{FF2B5EF4-FFF2-40B4-BE49-F238E27FC236}">
                <a16:creationId xmlns:a16="http://schemas.microsoft.com/office/drawing/2014/main" id="{A3288232-A83C-F785-EE16-76C7E1292BB1}"/>
              </a:ext>
            </a:extLst>
          </p:cNvPr>
          <p:cNvSpPr txBox="1"/>
          <p:nvPr/>
        </p:nvSpPr>
        <p:spPr>
          <a:xfrm>
            <a:off x="5972176" y="3400336"/>
            <a:ext cx="6098720" cy="923330"/>
          </a:xfrm>
          <a:prstGeom prst="rect">
            <a:avLst/>
          </a:prstGeom>
          <a:noFill/>
        </p:spPr>
        <p:txBody>
          <a:bodyPr wrap="square">
            <a:spAutoFit/>
          </a:bodyPr>
          <a:lstStyle/>
          <a:p>
            <a:r>
              <a:rPr lang="en-GB" dirty="0"/>
              <a:t>The y is changed to </a:t>
            </a:r>
            <a:r>
              <a:rPr lang="en-GB" dirty="0" err="1"/>
              <a:t>i</a:t>
            </a:r>
            <a:r>
              <a:rPr lang="en-GB" dirty="0"/>
              <a:t> before –ed, –er and –</a:t>
            </a:r>
            <a:r>
              <a:rPr lang="en-GB" dirty="0" err="1"/>
              <a:t>est</a:t>
            </a:r>
            <a:r>
              <a:rPr lang="en-GB" dirty="0"/>
              <a:t> are added, but not before – </a:t>
            </a:r>
            <a:r>
              <a:rPr lang="en-GB" dirty="0" err="1"/>
              <a:t>ing</a:t>
            </a:r>
            <a:r>
              <a:rPr lang="en-GB" dirty="0"/>
              <a:t> as this would result in ii. The only ordinary words with ii are skiing and taxiing. </a:t>
            </a:r>
          </a:p>
        </p:txBody>
      </p:sp>
      <p:sp>
        <p:nvSpPr>
          <p:cNvPr id="12" name="TextBox 11">
            <a:extLst>
              <a:ext uri="{FF2B5EF4-FFF2-40B4-BE49-F238E27FC236}">
                <a16:creationId xmlns:a16="http://schemas.microsoft.com/office/drawing/2014/main" id="{9DD3F497-AED8-264B-B001-B3576B2EBF00}"/>
              </a:ext>
            </a:extLst>
          </p:cNvPr>
          <p:cNvSpPr txBox="1"/>
          <p:nvPr/>
        </p:nvSpPr>
        <p:spPr>
          <a:xfrm>
            <a:off x="779689" y="4323666"/>
            <a:ext cx="6098720" cy="369332"/>
          </a:xfrm>
          <a:prstGeom prst="rect">
            <a:avLst/>
          </a:prstGeom>
          <a:noFill/>
        </p:spPr>
        <p:txBody>
          <a:bodyPr wrap="square">
            <a:spAutoFit/>
          </a:bodyPr>
          <a:lstStyle/>
          <a:p>
            <a:r>
              <a:rPr lang="en-GB" dirty="0"/>
              <a:t>The y is changed to </a:t>
            </a:r>
            <a:r>
              <a:rPr lang="en-GB" dirty="0" err="1"/>
              <a:t>i</a:t>
            </a:r>
            <a:r>
              <a:rPr lang="en-GB" dirty="0"/>
              <a:t> before –es is added.</a:t>
            </a:r>
          </a:p>
        </p:txBody>
      </p:sp>
      <p:sp>
        <p:nvSpPr>
          <p:cNvPr id="14" name="TextBox 13">
            <a:extLst>
              <a:ext uri="{FF2B5EF4-FFF2-40B4-BE49-F238E27FC236}">
                <a16:creationId xmlns:a16="http://schemas.microsoft.com/office/drawing/2014/main" id="{DBF96032-9AB2-8A8B-F01F-2F37B8756D0B}"/>
              </a:ext>
            </a:extLst>
          </p:cNvPr>
          <p:cNvSpPr txBox="1"/>
          <p:nvPr/>
        </p:nvSpPr>
        <p:spPr>
          <a:xfrm>
            <a:off x="5612947" y="5246996"/>
            <a:ext cx="6098720" cy="1200329"/>
          </a:xfrm>
          <a:prstGeom prst="rect">
            <a:avLst/>
          </a:prstGeom>
          <a:noFill/>
        </p:spPr>
        <p:txBody>
          <a:bodyPr wrap="square">
            <a:spAutoFit/>
          </a:bodyPr>
          <a:lstStyle/>
          <a:p>
            <a:r>
              <a:rPr lang="en-GB" dirty="0"/>
              <a:t>The last consonant letter of the root word is doubled to keep the /æ/, /ɛ/, /ɪ ɒ /, / / and /ʌ/ sound (i.e. to keep the vowel ‘short’). Exception: The letter ‘x’ is never doubled: mixing, mixed, boxer, sixes.</a:t>
            </a:r>
          </a:p>
        </p:txBody>
      </p:sp>
    </p:spTree>
    <p:extLst>
      <p:ext uri="{BB962C8B-B14F-4D97-AF65-F5344CB8AC3E}">
        <p14:creationId xmlns:p14="http://schemas.microsoft.com/office/powerpoint/2010/main" val="7352583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A bird flies across the sky</a:t>
            </a:r>
            <a:r>
              <a:rPr lang="en-GB" dirty="0"/>
              <a:t>.</a:t>
            </a:r>
            <a:endParaRPr lang="en-GB" i="1" dirty="0"/>
          </a:p>
        </p:txBody>
      </p:sp>
      <p:sp>
        <p:nvSpPr>
          <p:cNvPr id="3" name="Title 1">
            <a:extLst>
              <a:ext uri="{FF2B5EF4-FFF2-40B4-BE49-F238E27FC236}">
                <a16:creationId xmlns:a16="http://schemas.microsoft.com/office/drawing/2014/main" id="{9713CB21-1344-FC21-188B-CA33D4788AE4}"/>
              </a:ext>
            </a:extLst>
          </p:cNvPr>
          <p:cNvSpPr txBox="1">
            <a:spLocks/>
          </p:cNvSpPr>
          <p:nvPr/>
        </p:nvSpPr>
        <p:spPr>
          <a:xfrm>
            <a:off x="3951514" y="3592979"/>
            <a:ext cx="1551214" cy="969496"/>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650291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Everyone tries hard at school.</a:t>
            </a:r>
            <a:endParaRPr lang="en-GB" i="1" dirty="0">
              <a:latin typeface="Twinkl Cursive Looped" panose="02000000000000000000" pitchFamily="2" charset="0"/>
            </a:endParaRPr>
          </a:p>
        </p:txBody>
      </p:sp>
      <p:sp>
        <p:nvSpPr>
          <p:cNvPr id="3" name="Title 1">
            <a:extLst>
              <a:ext uri="{FF2B5EF4-FFF2-40B4-BE49-F238E27FC236}">
                <a16:creationId xmlns:a16="http://schemas.microsoft.com/office/drawing/2014/main" id="{231AACC9-1D52-36AB-7872-EFE0A9ECDE73}"/>
              </a:ext>
            </a:extLst>
          </p:cNvPr>
          <p:cNvSpPr txBox="1">
            <a:spLocks/>
          </p:cNvSpPr>
          <p:nvPr/>
        </p:nvSpPr>
        <p:spPr>
          <a:xfrm>
            <a:off x="4294416" y="3592979"/>
            <a:ext cx="1665514" cy="969496"/>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690732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The babies were crying loudly for their food.</a:t>
            </a:r>
            <a:endParaRPr lang="en-GB" i="1" dirty="0">
              <a:latin typeface="Twinkl Cursive Looped" panose="02000000000000000000" pitchFamily="2" charset="0"/>
            </a:endParaRPr>
          </a:p>
        </p:txBody>
      </p:sp>
      <p:sp>
        <p:nvSpPr>
          <p:cNvPr id="3" name="Title 1">
            <a:extLst>
              <a:ext uri="{FF2B5EF4-FFF2-40B4-BE49-F238E27FC236}">
                <a16:creationId xmlns:a16="http://schemas.microsoft.com/office/drawing/2014/main" id="{1E8D8E9A-2050-8B3E-5A50-8F110C47080D}"/>
              </a:ext>
            </a:extLst>
          </p:cNvPr>
          <p:cNvSpPr txBox="1">
            <a:spLocks/>
          </p:cNvSpPr>
          <p:nvPr/>
        </p:nvSpPr>
        <p:spPr>
          <a:xfrm>
            <a:off x="2351314" y="2852154"/>
            <a:ext cx="2041072" cy="969496"/>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a:t>
            </a:r>
            <a:endParaRPr lang="en-GB" i="1" dirty="0"/>
          </a:p>
        </p:txBody>
      </p:sp>
    </p:spTree>
    <p:extLst>
      <p:ext uri="{BB962C8B-B14F-4D97-AF65-F5344CB8AC3E}">
        <p14:creationId xmlns:p14="http://schemas.microsoft.com/office/powerpoint/2010/main" val="3894938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7610667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most</a:t>
            </a: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endParaRPr lang="en-GB" i="1" dirty="0">
              <a:latin typeface="Twinkl Cursive Looped" panose="02000000000000000000" pitchFamily="2" charset="0"/>
            </a:endParaRPr>
          </a:p>
        </p:txBody>
      </p:sp>
      <p:pic>
        <p:nvPicPr>
          <p:cNvPr id="14338" name="Picture 2" descr="Download More Clip Art - More And Less Clipart PNG Image with No Background  - PNGkey.com">
            <a:extLst>
              <a:ext uri="{FF2B5EF4-FFF2-40B4-BE49-F238E27FC236}">
                <a16:creationId xmlns:a16="http://schemas.microsoft.com/office/drawing/2014/main" id="{ED2F2AC5-FD38-5463-2FBB-AE14566AB1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052" y="610961"/>
            <a:ext cx="2828925" cy="16192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960C9F2-6D8B-3E63-89C7-E19901350DC1}"/>
              </a:ext>
            </a:extLst>
          </p:cNvPr>
          <p:cNvSpPr txBox="1"/>
          <p:nvPr/>
        </p:nvSpPr>
        <p:spPr>
          <a:xfrm>
            <a:off x="632052" y="4751369"/>
            <a:ext cx="10890250" cy="1323439"/>
          </a:xfrm>
          <a:prstGeom prst="rect">
            <a:avLst/>
          </a:prstGeom>
          <a:noFill/>
        </p:spPr>
        <p:txBody>
          <a:bodyPr wrap="square">
            <a:spAutoFit/>
          </a:bodyPr>
          <a:lstStyle/>
          <a:p>
            <a:r>
              <a:rPr lang="en-GB" sz="4000" dirty="0">
                <a:latin typeface="Twinkl Cursive Looped" panose="02000000000000000000" pitchFamily="2" charset="0"/>
              </a:rPr>
              <a:t>Definition - greatest in amount, quantity, or degree</a:t>
            </a:r>
          </a:p>
        </p:txBody>
      </p:sp>
      <p:sp>
        <p:nvSpPr>
          <p:cNvPr id="5" name="TextBox 4">
            <a:extLst>
              <a:ext uri="{FF2B5EF4-FFF2-40B4-BE49-F238E27FC236}">
                <a16:creationId xmlns:a16="http://schemas.microsoft.com/office/drawing/2014/main" id="{FBE45249-8ACE-7F8C-D766-AD2E84026BDC}"/>
              </a:ext>
            </a:extLst>
          </p:cNvPr>
          <p:cNvSpPr txBox="1"/>
          <p:nvPr/>
        </p:nvSpPr>
        <p:spPr>
          <a:xfrm>
            <a:off x="980395" y="2891931"/>
            <a:ext cx="10890250" cy="707886"/>
          </a:xfrm>
          <a:prstGeom prst="rect">
            <a:avLst/>
          </a:prstGeom>
          <a:noFill/>
        </p:spPr>
        <p:txBody>
          <a:bodyPr wrap="square">
            <a:spAutoFit/>
          </a:bodyPr>
          <a:lstStyle/>
          <a:p>
            <a:pPr algn="ctr"/>
            <a:r>
              <a:rPr lang="en-GB" sz="4000" dirty="0">
                <a:latin typeface="Twinkl Cursive Looped" panose="02000000000000000000" pitchFamily="2" charset="0"/>
              </a:rPr>
              <a:t>DETERMINER</a:t>
            </a:r>
          </a:p>
        </p:txBody>
      </p:sp>
    </p:spTree>
    <p:extLst>
      <p:ext uri="{BB962C8B-B14F-4D97-AF65-F5344CB8AC3E}">
        <p14:creationId xmlns:p14="http://schemas.microsoft.com/office/powerpoint/2010/main" val="1594218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4300" y="3080825"/>
            <a:ext cx="12306300" cy="1481650"/>
          </a:xfrm>
        </p:spPr>
        <p:txBody>
          <a:bodyPr>
            <a:normAutofit fontScale="90000"/>
          </a:bodyPr>
          <a:lstStyle/>
          <a:p>
            <a:pPr algn="ctr"/>
            <a:br>
              <a:rPr lang="en-GB" dirty="0"/>
            </a:br>
            <a:r>
              <a:rPr lang="en-GB" dirty="0">
                <a:latin typeface="Twinkl Cursive Looped" panose="02000000000000000000" pitchFamily="2" charset="0"/>
              </a:rPr>
              <a:t>Children love spelling quizzes the   most. </a:t>
            </a:r>
            <a:endParaRPr lang="en-GB" i="1" dirty="0">
              <a:latin typeface="Twinkl Cursive Looped" panose="02000000000000000000" pitchFamily="2" charset="0"/>
            </a:endParaRPr>
          </a:p>
        </p:txBody>
      </p:sp>
      <p:sp>
        <p:nvSpPr>
          <p:cNvPr id="4" name="Title 1">
            <a:extLst>
              <a:ext uri="{FF2B5EF4-FFF2-40B4-BE49-F238E27FC236}">
                <a16:creationId xmlns:a16="http://schemas.microsoft.com/office/drawing/2014/main" id="{9EEC1FE0-ADE6-F2B5-4F32-60B5058D2AED}"/>
              </a:ext>
            </a:extLst>
          </p:cNvPr>
          <p:cNvSpPr txBox="1">
            <a:spLocks/>
          </p:cNvSpPr>
          <p:nvPr/>
        </p:nvSpPr>
        <p:spPr>
          <a:xfrm>
            <a:off x="5197928" y="3592979"/>
            <a:ext cx="1681843" cy="969496"/>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a:t>
            </a:r>
            <a:endParaRPr lang="en-GB" i="1" dirty="0"/>
          </a:p>
        </p:txBody>
      </p:sp>
    </p:spTree>
    <p:extLst>
      <p:ext uri="{BB962C8B-B14F-4D97-AF65-F5344CB8AC3E}">
        <p14:creationId xmlns:p14="http://schemas.microsoft.com/office/powerpoint/2010/main" val="1935590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566738" y="484582"/>
            <a:ext cx="10515600" cy="1481650"/>
          </a:xfrm>
        </p:spPr>
        <p:txBody>
          <a:bodyPr>
            <a:normAutofit/>
          </a:bodyPr>
          <a:lstStyle/>
          <a:p>
            <a:pPr algn="ctr"/>
            <a:r>
              <a:rPr lang="en-GB" dirty="0">
                <a:latin typeface="Twinkl Cursive Looped" panose="02000000000000000000" pitchFamily="2" charset="0"/>
              </a:rPr>
              <a:t>sure</a:t>
            </a:r>
            <a:endParaRPr lang="en-GB" i="1" dirty="0"/>
          </a:p>
        </p:txBody>
      </p:sp>
      <p:pic>
        <p:nvPicPr>
          <p:cNvPr id="15362" name="Picture 2" descr="5,913 Sure Stock Illustrations, Cliparts and Royalty Free Sure Vectors">
            <a:extLst>
              <a:ext uri="{FF2B5EF4-FFF2-40B4-BE49-F238E27FC236}">
                <a16:creationId xmlns:a16="http://schemas.microsoft.com/office/drawing/2014/main" id="{673EC751-62A8-EE8A-BCCE-DC68134CAC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6738" y="300038"/>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B94F49B-A63F-C09F-59E1-C19BAE724634}"/>
              </a:ext>
            </a:extLst>
          </p:cNvPr>
          <p:cNvSpPr txBox="1"/>
          <p:nvPr/>
        </p:nvSpPr>
        <p:spPr>
          <a:xfrm>
            <a:off x="681717" y="5056805"/>
            <a:ext cx="10944225" cy="1446550"/>
          </a:xfrm>
          <a:prstGeom prst="rect">
            <a:avLst/>
          </a:prstGeom>
          <a:noFill/>
        </p:spPr>
        <p:txBody>
          <a:bodyPr wrap="square">
            <a:spAutoFit/>
          </a:bodyPr>
          <a:lstStyle/>
          <a:p>
            <a:r>
              <a:rPr lang="en-GB" sz="4400" b="0" i="0" dirty="0">
                <a:solidFill>
                  <a:srgbClr val="111111"/>
                </a:solidFill>
                <a:effectLst/>
                <a:latin typeface="Twinkl Cursive Looped" panose="02000000000000000000" pitchFamily="2" charset="0"/>
              </a:rPr>
              <a:t>Definition - completely confident that one is right</a:t>
            </a:r>
            <a:endParaRPr lang="en-GB" sz="4400" dirty="0">
              <a:latin typeface="Twinkl Cursive Looped" panose="02000000000000000000" pitchFamily="2" charset="0"/>
            </a:endParaRPr>
          </a:p>
        </p:txBody>
      </p:sp>
      <p:sp>
        <p:nvSpPr>
          <p:cNvPr id="5" name="Title 1">
            <a:extLst>
              <a:ext uri="{FF2B5EF4-FFF2-40B4-BE49-F238E27FC236}">
                <a16:creationId xmlns:a16="http://schemas.microsoft.com/office/drawing/2014/main" id="{F231B096-4B6D-8B24-D4E0-81576E406B42}"/>
              </a:ext>
            </a:extLst>
          </p:cNvPr>
          <p:cNvSpPr txBox="1">
            <a:spLocks/>
          </p:cNvSpPr>
          <p:nvPr/>
        </p:nvSpPr>
        <p:spPr>
          <a:xfrm>
            <a:off x="681717" y="2436638"/>
            <a:ext cx="1051560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ADJECTIVE</a:t>
            </a:r>
            <a:endParaRPr lang="en-GB" i="1" dirty="0"/>
          </a:p>
        </p:txBody>
      </p:sp>
    </p:spTree>
    <p:extLst>
      <p:ext uri="{BB962C8B-B14F-4D97-AF65-F5344CB8AC3E}">
        <p14:creationId xmlns:p14="http://schemas.microsoft.com/office/powerpoint/2010/main" val="2238747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br>
            <a:r>
              <a:rPr lang="en-GB" dirty="0">
                <a:latin typeface="Twinkl Cursive Looped" panose="02000000000000000000" pitchFamily="2" charset="0"/>
              </a:rPr>
              <a:t>The runner was sure he won.</a:t>
            </a:r>
            <a:br>
              <a:rPr lang="en-GB" dirty="0"/>
            </a:br>
            <a:endParaRPr lang="en-GB" i="1" dirty="0"/>
          </a:p>
        </p:txBody>
      </p:sp>
      <p:sp>
        <p:nvSpPr>
          <p:cNvPr id="3" name="Title 1">
            <a:extLst>
              <a:ext uri="{FF2B5EF4-FFF2-40B4-BE49-F238E27FC236}">
                <a16:creationId xmlns:a16="http://schemas.microsoft.com/office/drawing/2014/main" id="{AE6798E3-5AA1-2B0F-C187-848FE5FAD8F4}"/>
              </a:ext>
            </a:extLst>
          </p:cNvPr>
          <p:cNvSpPr txBox="1">
            <a:spLocks/>
          </p:cNvSpPr>
          <p:nvPr/>
        </p:nvSpPr>
        <p:spPr>
          <a:xfrm>
            <a:off x="6455229" y="2852154"/>
            <a:ext cx="1611086" cy="969496"/>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a:t>
            </a:r>
            <a:endParaRPr lang="en-GB" i="1" dirty="0"/>
          </a:p>
        </p:txBody>
      </p:sp>
    </p:spTree>
    <p:extLst>
      <p:ext uri="{BB962C8B-B14F-4D97-AF65-F5344CB8AC3E}">
        <p14:creationId xmlns:p14="http://schemas.microsoft.com/office/powerpoint/2010/main" val="3666642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4768626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Can you spot the spelling rule words and the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743821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0D20242-EA34-F9A3-77DC-21814AA3C991}"/>
              </a:ext>
            </a:extLst>
          </p:cNvPr>
          <p:cNvPicPr>
            <a:picLocks noChangeAspect="1"/>
          </p:cNvPicPr>
          <p:nvPr/>
        </p:nvPicPr>
        <p:blipFill rotWithShape="1">
          <a:blip r:embed="rId2"/>
          <a:srcRect l="16206" t="13315" r="14554" b="7361"/>
          <a:stretch/>
        </p:blipFill>
        <p:spPr>
          <a:xfrm>
            <a:off x="620484" y="195942"/>
            <a:ext cx="10270673" cy="6615345"/>
          </a:xfrm>
          <a:prstGeom prst="rect">
            <a:avLst/>
          </a:prstGeom>
        </p:spPr>
      </p:pic>
    </p:spTree>
    <p:extLst>
      <p:ext uri="{BB962C8B-B14F-4D97-AF65-F5344CB8AC3E}">
        <p14:creationId xmlns:p14="http://schemas.microsoft.com/office/powerpoint/2010/main" val="39559133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2757" y="930729"/>
            <a:ext cx="10711543" cy="4980213"/>
          </a:xfrm>
        </p:spPr>
        <p:txBody>
          <a:bodyPr>
            <a:noAutofit/>
          </a:bodyPr>
          <a:lstStyle/>
          <a:p>
            <a:pPr algn="l"/>
            <a:r>
              <a:rPr lang="en-GB" sz="4000" dirty="0">
                <a:solidFill>
                  <a:srgbClr val="000000"/>
                </a:solidFill>
                <a:effectLst/>
                <a:latin typeface="Twinkl Cursive Looped" panose="02000000000000000000" pitchFamily="2" charset="0"/>
                <a:ea typeface="Times New Roman" panose="02020603050405020304" pitchFamily="18" charset="0"/>
              </a:rPr>
              <a:t>Most children learn about the North and South poles.  They learn that scientists are sure that the massive ice sheets are melting because of global warming.  The saddest thing is that not everyone believes this.  World Leaders have cried out to people to recognise climate change and how people can be happiest if they begin to help the planet. Babies deserve to grow up in a healthy world. </a:t>
            </a:r>
            <a:endParaRPr lang="en-GB" sz="5400" i="0" dirty="0">
              <a:solidFill>
                <a:srgbClr val="333333"/>
              </a:solidFill>
              <a:effectLst/>
              <a:latin typeface="Twinkl Cursive Looped" panose="02000000000000000000" pitchFamily="2" charset="0"/>
            </a:endParaRPr>
          </a:p>
        </p:txBody>
      </p:sp>
    </p:spTree>
    <p:extLst>
      <p:ext uri="{BB962C8B-B14F-4D97-AF65-F5344CB8AC3E}">
        <p14:creationId xmlns:p14="http://schemas.microsoft.com/office/powerpoint/2010/main" val="24335001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2757" y="930729"/>
            <a:ext cx="10711543" cy="4980213"/>
          </a:xfrm>
        </p:spPr>
        <p:txBody>
          <a:bodyPr>
            <a:noAutofit/>
          </a:bodyPr>
          <a:lstStyle/>
          <a:p>
            <a:pPr algn="l"/>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Most</a:t>
            </a:r>
            <a:r>
              <a:rPr lang="en-GB" sz="4000" dirty="0">
                <a:solidFill>
                  <a:srgbClr val="000000"/>
                </a:solidFill>
                <a:effectLst/>
                <a:latin typeface="Twinkl Cursive Looped" panose="02000000000000000000" pitchFamily="2" charset="0"/>
                <a:ea typeface="Times New Roman" panose="02020603050405020304" pitchFamily="18" charset="0"/>
              </a:rPr>
              <a:t> children learn about the North and South poles.  They learn that scientists are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sure</a:t>
            </a:r>
            <a:r>
              <a:rPr lang="en-GB" sz="4000" dirty="0">
                <a:solidFill>
                  <a:srgbClr val="000000"/>
                </a:solidFill>
                <a:effectLst/>
                <a:latin typeface="Twinkl Cursive Looped" panose="02000000000000000000" pitchFamily="2" charset="0"/>
                <a:ea typeface="Times New Roman" panose="02020603050405020304" pitchFamily="18" charset="0"/>
              </a:rPr>
              <a:t> that the massive ice sheets are melting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because</a:t>
            </a:r>
            <a:r>
              <a:rPr lang="en-GB" sz="4000" dirty="0">
                <a:solidFill>
                  <a:srgbClr val="000000"/>
                </a:solidFill>
                <a:effectLst/>
                <a:latin typeface="Twinkl Cursive Looped" panose="02000000000000000000" pitchFamily="2" charset="0"/>
                <a:ea typeface="Times New Roman" panose="02020603050405020304" pitchFamily="18" charset="0"/>
              </a:rPr>
              <a:t> of global warming.  The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saddest</a:t>
            </a:r>
            <a:r>
              <a:rPr lang="en-GB" sz="4000" dirty="0">
                <a:solidFill>
                  <a:srgbClr val="000000"/>
                </a:solidFill>
                <a:effectLst/>
                <a:latin typeface="Twinkl Cursive Looped" panose="02000000000000000000" pitchFamily="2" charset="0"/>
                <a:ea typeface="Times New Roman" panose="02020603050405020304" pitchFamily="18" charset="0"/>
              </a:rPr>
              <a:t> thing is that not everyone believes this.  World Leaders have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cried</a:t>
            </a:r>
            <a:r>
              <a:rPr lang="en-GB" sz="4000" dirty="0">
                <a:solidFill>
                  <a:srgbClr val="000000"/>
                </a:solidFill>
                <a:effectLst/>
                <a:latin typeface="Twinkl Cursive Looped" panose="02000000000000000000" pitchFamily="2" charset="0"/>
                <a:ea typeface="Times New Roman" panose="02020603050405020304" pitchFamily="18" charset="0"/>
              </a:rPr>
              <a:t> out to people to recognise climate change and how people can be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happiest</a:t>
            </a:r>
            <a:r>
              <a:rPr lang="en-GB" sz="4000" dirty="0">
                <a:solidFill>
                  <a:srgbClr val="000000"/>
                </a:solidFill>
                <a:effectLst/>
                <a:latin typeface="Twinkl Cursive Looped" panose="02000000000000000000" pitchFamily="2" charset="0"/>
                <a:ea typeface="Times New Roman" panose="02020603050405020304" pitchFamily="18" charset="0"/>
              </a:rPr>
              <a:t> if they begin to help the planet.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Babies</a:t>
            </a:r>
            <a:r>
              <a:rPr lang="en-GB" sz="4000" dirty="0">
                <a:solidFill>
                  <a:srgbClr val="000000"/>
                </a:solidFill>
                <a:effectLst/>
                <a:latin typeface="Twinkl Cursive Looped" panose="02000000000000000000" pitchFamily="2" charset="0"/>
                <a:ea typeface="Times New Roman" panose="02020603050405020304" pitchFamily="18" charset="0"/>
              </a:rPr>
              <a:t> deserve to grow up in a healthy world. </a:t>
            </a:r>
            <a:endParaRPr lang="en-GB" sz="5400" i="0" dirty="0">
              <a:solidFill>
                <a:srgbClr val="333333"/>
              </a:solidFill>
              <a:effectLst/>
              <a:latin typeface="Twinkl Cursive Looped" panose="02000000000000000000" pitchFamily="2" charset="0"/>
            </a:endParaRPr>
          </a:p>
        </p:txBody>
      </p:sp>
    </p:spTree>
    <p:extLst>
      <p:ext uri="{BB962C8B-B14F-4D97-AF65-F5344CB8AC3E}">
        <p14:creationId xmlns:p14="http://schemas.microsoft.com/office/powerpoint/2010/main" val="9962788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5342335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2901724"/>
            <a:ext cx="10515600" cy="2852737"/>
          </a:xfrm>
        </p:spPr>
        <p:txBody>
          <a:bodyPr/>
          <a:lstStyle/>
          <a:p>
            <a:r>
              <a:rPr lang="en-GB" sz="6000" dirty="0">
                <a:solidFill>
                  <a:srgbClr val="000000"/>
                </a:solidFill>
                <a:effectLst/>
                <a:latin typeface="Twinkl Cursive Looped" panose="02000000000000000000" pitchFamily="2" charset="0"/>
                <a:ea typeface="Times New Roman" panose="02020603050405020304" pitchFamily="18" charset="0"/>
              </a:rPr>
              <a:t>Most children learn about the North and South poles. </a:t>
            </a:r>
            <a:endParaRPr lang="en-GB" dirty="0"/>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9582885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469571" y="1518558"/>
            <a:ext cx="9046029" cy="3416320"/>
          </a:xfrm>
          <a:prstGeom prst="rect">
            <a:avLst/>
          </a:prstGeom>
          <a:noFill/>
        </p:spPr>
        <p:txBody>
          <a:bodyPr wrap="square" rtlCol="0">
            <a:spAutoFit/>
          </a:bodyPr>
          <a:lstStyle/>
          <a:p>
            <a:r>
              <a:rPr lang="en-GB" sz="7200" dirty="0">
                <a:latin typeface="Twinkl Cursive Looped" panose="02000000000000000000" pitchFamily="2" charset="0"/>
              </a:rPr>
              <a:t>Year 2  - Summer 2</a:t>
            </a:r>
          </a:p>
          <a:p>
            <a:r>
              <a:rPr lang="en-GB" sz="7200" dirty="0">
                <a:latin typeface="Twinkl Cursive Looped" panose="02000000000000000000" pitchFamily="2" charset="0"/>
              </a:rPr>
              <a:t>Week 1 - Tuesday</a:t>
            </a:r>
          </a:p>
          <a:p>
            <a:endParaRPr lang="en-GB" sz="7200" dirty="0"/>
          </a:p>
        </p:txBody>
      </p:sp>
    </p:spTree>
    <p:extLst>
      <p:ext uri="{BB962C8B-B14F-4D97-AF65-F5344CB8AC3E}">
        <p14:creationId xmlns:p14="http://schemas.microsoft.com/office/powerpoint/2010/main" val="36347645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FE89B43-2184-95D1-7BF0-23D2C2B80AB5}"/>
              </a:ext>
            </a:extLst>
          </p:cNvPr>
          <p:cNvPicPr>
            <a:picLocks noChangeAspect="1"/>
          </p:cNvPicPr>
          <p:nvPr/>
        </p:nvPicPr>
        <p:blipFill rotWithShape="1">
          <a:blip r:embed="rId2"/>
          <a:srcRect l="16206" t="13315" r="14554" b="7361"/>
          <a:stretch/>
        </p:blipFill>
        <p:spPr>
          <a:xfrm>
            <a:off x="620484" y="195942"/>
            <a:ext cx="10270673" cy="6615345"/>
          </a:xfrm>
          <a:prstGeom prst="rect">
            <a:avLst/>
          </a:prstGeom>
        </p:spPr>
      </p:pic>
    </p:spTree>
    <p:extLst>
      <p:ext uri="{BB962C8B-B14F-4D97-AF65-F5344CB8AC3E}">
        <p14:creationId xmlns:p14="http://schemas.microsoft.com/office/powerpoint/2010/main" val="2001798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8265225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19293413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1453243"/>
            <a:ext cx="10515600" cy="1481650"/>
          </a:xfrm>
        </p:spPr>
        <p:txBody>
          <a:bodyPr>
            <a:normAutofit fontScale="90000"/>
          </a:bodyPr>
          <a:lstStyle/>
          <a:p>
            <a:pPr algn="ctr"/>
            <a:r>
              <a:rPr lang="en-GB" dirty="0">
                <a:latin typeface="Twinkl Cursive Looped" panose="02000000000000000000" pitchFamily="2" charset="0"/>
              </a:rPr>
              <a:t>because  </a:t>
            </a:r>
            <a:br>
              <a:rPr lang="en-GB" dirty="0">
                <a:latin typeface="Twinkl Cursive Looped" panose="02000000000000000000" pitchFamily="2" charset="0"/>
              </a:rPr>
            </a:br>
            <a:br>
              <a:rPr lang="en-GB" dirty="0">
                <a:latin typeface="Twinkl Cursive Looped" panose="02000000000000000000" pitchFamily="2" charset="0"/>
              </a:rPr>
            </a:br>
            <a:endParaRPr lang="en-GB" dirty="0">
              <a:latin typeface="Twinkl Cursive Looped" panose="02000000000000000000" pitchFamily="2" charset="0"/>
            </a:endParaRPr>
          </a:p>
        </p:txBody>
      </p:sp>
      <p:pic>
        <p:nvPicPr>
          <p:cNvPr id="1026" name="Picture 2" descr="question clipart - Clip Art Library">
            <a:extLst>
              <a:ext uri="{FF2B5EF4-FFF2-40B4-BE49-F238E27FC236}">
                <a16:creationId xmlns:a16="http://schemas.microsoft.com/office/drawing/2014/main" id="{6E0BE8C7-87AA-F638-5DFB-5CB965A26A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066" y="257856"/>
            <a:ext cx="1914525" cy="23907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472778C4-20C4-03A0-0CBE-CDBE2A89D96F}"/>
              </a:ext>
            </a:extLst>
          </p:cNvPr>
          <p:cNvSpPr txBox="1"/>
          <p:nvPr/>
        </p:nvSpPr>
        <p:spPr>
          <a:xfrm>
            <a:off x="1050471" y="4566844"/>
            <a:ext cx="10515600" cy="101566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giving a reason </a:t>
            </a:r>
          </a:p>
        </p:txBody>
      </p:sp>
      <p:sp>
        <p:nvSpPr>
          <p:cNvPr id="8" name="TextBox 7">
            <a:extLst>
              <a:ext uri="{FF2B5EF4-FFF2-40B4-BE49-F238E27FC236}">
                <a16:creationId xmlns:a16="http://schemas.microsoft.com/office/drawing/2014/main" id="{7937B726-E3AE-054B-79D6-733678F02E7D}"/>
              </a:ext>
            </a:extLst>
          </p:cNvPr>
          <p:cNvSpPr txBox="1"/>
          <p:nvPr/>
        </p:nvSpPr>
        <p:spPr>
          <a:xfrm>
            <a:off x="2497591" y="5220091"/>
            <a:ext cx="6098720"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FC99D1E3-6778-AFF3-5A31-B0706DE17237}"/>
              </a:ext>
            </a:extLst>
          </p:cNvPr>
          <p:cNvSpPr txBox="1"/>
          <p:nvPr/>
        </p:nvSpPr>
        <p:spPr>
          <a:xfrm>
            <a:off x="838200" y="2565561"/>
            <a:ext cx="10515600" cy="1015663"/>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CONJUNCTION</a:t>
            </a:r>
          </a:p>
        </p:txBody>
      </p:sp>
    </p:spTree>
    <p:extLst>
      <p:ext uri="{BB962C8B-B14F-4D97-AF65-F5344CB8AC3E}">
        <p14:creationId xmlns:p14="http://schemas.microsoft.com/office/powerpoint/2010/main" val="531192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11"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C871456-2C0A-F88C-25A6-9017216AD6E6}"/>
              </a:ext>
            </a:extLst>
          </p:cNvPr>
          <p:cNvSpPr txBox="1"/>
          <p:nvPr/>
        </p:nvSpPr>
        <p:spPr>
          <a:xfrm>
            <a:off x="653142" y="3244334"/>
            <a:ext cx="10842171" cy="193899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I am hungry </a:t>
            </a:r>
            <a:r>
              <a:rPr kumimoji="0" lang="en-GB" sz="6000" b="0" i="0" u="none" strike="noStrike" kern="1200" cap="none" spc="0" normalizeH="0" baseline="0" noProof="0" dirty="0">
                <a:ln>
                  <a:noFill/>
                </a:ln>
                <a:solidFill>
                  <a:prstClr val="black"/>
                </a:solidFill>
                <a:effectLst/>
                <a:highlight>
                  <a:srgbClr val="FFFF00"/>
                </a:highlight>
                <a:uLnTx/>
                <a:uFillTx/>
                <a:latin typeface="Twinkl Cursive Looped" panose="02000000000000000000" pitchFamily="2" charset="0"/>
                <a:ea typeface="+mn-ea"/>
                <a:cs typeface="+mn-cs"/>
              </a:rPr>
              <a:t>because</a:t>
            </a: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 I missed breakfast. </a:t>
            </a:r>
            <a:endParaRPr kumimoji="0" lang="en-GB" sz="6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itle 1">
            <a:extLst>
              <a:ext uri="{FF2B5EF4-FFF2-40B4-BE49-F238E27FC236}">
                <a16:creationId xmlns:a16="http://schemas.microsoft.com/office/drawing/2014/main" id="{F8F917EE-E76B-2809-17CB-ECC3F96ADE29}"/>
              </a:ext>
            </a:extLst>
          </p:cNvPr>
          <p:cNvSpPr txBox="1">
            <a:spLocks/>
          </p:cNvSpPr>
          <p:nvPr/>
        </p:nvSpPr>
        <p:spPr>
          <a:xfrm>
            <a:off x="5143500" y="3244335"/>
            <a:ext cx="2808514" cy="969496"/>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_______</a:t>
            </a:r>
            <a:endParaRPr kumimoji="0" lang="en-GB" sz="6000" b="0" i="1"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1652052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37862369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15066355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1453243"/>
            <a:ext cx="10515600" cy="1481650"/>
          </a:xfrm>
        </p:spPr>
        <p:txBody>
          <a:bodyPr>
            <a:normAutofit fontScale="90000"/>
          </a:bodyPr>
          <a:lstStyle/>
          <a:p>
            <a:pPr algn="ctr"/>
            <a:r>
              <a:rPr lang="en-GB" dirty="0">
                <a:latin typeface="Twinkl Cursive Looped" panose="02000000000000000000" pitchFamily="2" charset="0"/>
              </a:rPr>
              <a:t>children  </a:t>
            </a:r>
            <a:br>
              <a:rPr lang="en-GB" dirty="0">
                <a:latin typeface="Twinkl Cursive Looped" panose="02000000000000000000" pitchFamily="2" charset="0"/>
              </a:rPr>
            </a:br>
            <a:br>
              <a:rPr lang="en-GB" dirty="0">
                <a:latin typeface="Twinkl Cursive Looped" panose="02000000000000000000" pitchFamily="2" charset="0"/>
              </a:rPr>
            </a:br>
            <a:endParaRPr lang="en-GB" dirty="0">
              <a:latin typeface="Twinkl Cursive Looped" panose="02000000000000000000" pitchFamily="2" charset="0"/>
            </a:endParaRPr>
          </a:p>
        </p:txBody>
      </p:sp>
      <p:sp>
        <p:nvSpPr>
          <p:cNvPr id="6" name="TextBox 5">
            <a:extLst>
              <a:ext uri="{FF2B5EF4-FFF2-40B4-BE49-F238E27FC236}">
                <a16:creationId xmlns:a16="http://schemas.microsoft.com/office/drawing/2014/main" id="{472778C4-20C4-03A0-0CBE-CDBE2A89D96F}"/>
              </a:ext>
            </a:extLst>
          </p:cNvPr>
          <p:cNvSpPr txBox="1"/>
          <p:nvPr/>
        </p:nvSpPr>
        <p:spPr>
          <a:xfrm>
            <a:off x="1050471" y="4566844"/>
            <a:ext cx="10515600" cy="101566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young people</a:t>
            </a:r>
          </a:p>
        </p:txBody>
      </p:sp>
      <p:sp>
        <p:nvSpPr>
          <p:cNvPr id="8" name="TextBox 7">
            <a:extLst>
              <a:ext uri="{FF2B5EF4-FFF2-40B4-BE49-F238E27FC236}">
                <a16:creationId xmlns:a16="http://schemas.microsoft.com/office/drawing/2014/main" id="{7937B726-E3AE-054B-79D6-733678F02E7D}"/>
              </a:ext>
            </a:extLst>
          </p:cNvPr>
          <p:cNvSpPr txBox="1"/>
          <p:nvPr/>
        </p:nvSpPr>
        <p:spPr>
          <a:xfrm>
            <a:off x="2497591" y="5220091"/>
            <a:ext cx="6098720"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FC99D1E3-6778-AFF3-5A31-B0706DE17237}"/>
              </a:ext>
            </a:extLst>
          </p:cNvPr>
          <p:cNvSpPr txBox="1"/>
          <p:nvPr/>
        </p:nvSpPr>
        <p:spPr>
          <a:xfrm>
            <a:off x="838200" y="2565561"/>
            <a:ext cx="10515600" cy="1015663"/>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NOUN</a:t>
            </a:r>
          </a:p>
        </p:txBody>
      </p:sp>
      <p:pic>
        <p:nvPicPr>
          <p:cNvPr id="3" name="Picture 2" descr="Free Child Clipart, Download Free Child Clipart png images, Free ClipArts  on Clipart Library">
            <a:extLst>
              <a:ext uri="{FF2B5EF4-FFF2-40B4-BE49-F238E27FC236}">
                <a16:creationId xmlns:a16="http://schemas.microsoft.com/office/drawing/2014/main" id="{F7287AC9-F971-C0FC-EC75-0A8B044D4A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5107" y="625928"/>
            <a:ext cx="3543300"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5682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11"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r>
              <a:rPr lang="en-GB" dirty="0">
                <a:highlight>
                  <a:srgbClr val="FFFF00"/>
                </a:highlight>
                <a:latin typeface="Twinkl Cursive Looped" panose="02000000000000000000" pitchFamily="2" charset="0"/>
              </a:rPr>
              <a:t>Children</a:t>
            </a:r>
            <a:r>
              <a:rPr lang="en-GB" dirty="0">
                <a:latin typeface="Twinkl Cursive Looped" panose="02000000000000000000" pitchFamily="2" charset="0"/>
              </a:rPr>
              <a:t> enjoy spelling sessions.  </a:t>
            </a:r>
          </a:p>
        </p:txBody>
      </p:sp>
      <p:sp>
        <p:nvSpPr>
          <p:cNvPr id="3" name="Title 1">
            <a:extLst>
              <a:ext uri="{FF2B5EF4-FFF2-40B4-BE49-F238E27FC236}">
                <a16:creationId xmlns:a16="http://schemas.microsoft.com/office/drawing/2014/main" id="{5FDD4F99-8FA8-32A8-4554-9C760032C85A}"/>
              </a:ext>
            </a:extLst>
          </p:cNvPr>
          <p:cNvSpPr txBox="1">
            <a:spLocks/>
          </p:cNvSpPr>
          <p:nvPr/>
        </p:nvSpPr>
        <p:spPr>
          <a:xfrm>
            <a:off x="1094014" y="3642729"/>
            <a:ext cx="2808514" cy="969496"/>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________</a:t>
            </a:r>
            <a:endParaRPr kumimoji="0" lang="en-GB" sz="6000" b="0" i="1"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1355685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The suffix</a:t>
            </a:r>
            <a:br>
              <a:rPr lang="en-GB" dirty="0">
                <a:latin typeface="Twinkl Cursive Looped" panose="02000000000000000000" pitchFamily="2" charset="0"/>
              </a:rPr>
            </a:br>
            <a:r>
              <a:rPr lang="en-GB" dirty="0">
                <a:latin typeface="Twinkl Cursive Looped" panose="02000000000000000000" pitchFamily="2" charset="0"/>
              </a:rPr>
              <a:t>-le</a:t>
            </a:r>
          </a:p>
        </p:txBody>
      </p:sp>
    </p:spTree>
    <p:extLst>
      <p:ext uri="{BB962C8B-B14F-4D97-AF65-F5344CB8AC3E}">
        <p14:creationId xmlns:p14="http://schemas.microsoft.com/office/powerpoint/2010/main" val="307900717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a:t>
            </a:r>
          </a:p>
        </p:txBody>
      </p:sp>
    </p:spTree>
    <p:extLst>
      <p:ext uri="{BB962C8B-B14F-4D97-AF65-F5344CB8AC3E}">
        <p14:creationId xmlns:p14="http://schemas.microsoft.com/office/powerpoint/2010/main" val="14885188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17550" y="4142182"/>
            <a:ext cx="10515600" cy="1481650"/>
          </a:xfrm>
        </p:spPr>
        <p:txBody>
          <a:bodyPr>
            <a:normAutofit fontScale="90000"/>
          </a:bodyPr>
          <a:lstStyle/>
          <a:p>
            <a:pPr algn="ctr"/>
            <a:r>
              <a:rPr lang="en-GB" dirty="0">
                <a:latin typeface="Twinkl Cursive Looped" panose="02000000000000000000" pitchFamily="2" charset="0"/>
              </a:rPr>
              <a:t>-le </a:t>
            </a:r>
            <a:br>
              <a:rPr lang="en-GB" dirty="0">
                <a:latin typeface="Twinkl Cursive Looped" panose="02000000000000000000" pitchFamily="2" charset="0"/>
              </a:rPr>
            </a:br>
            <a:r>
              <a:rPr lang="en-GB" dirty="0">
                <a:latin typeface="Twinkl Cursive Looped" panose="02000000000000000000" pitchFamily="2" charset="0"/>
              </a:rPr>
              <a:t>this is the most common</a:t>
            </a:r>
            <a:br>
              <a:rPr lang="en-GB" dirty="0">
                <a:latin typeface="Twinkl Cursive Looped" panose="02000000000000000000" pitchFamily="2" charset="0"/>
              </a:rPr>
            </a:br>
            <a:r>
              <a:rPr lang="en-GB" dirty="0">
                <a:latin typeface="Twinkl Cursive Looped" panose="02000000000000000000" pitchFamily="2" charset="0"/>
              </a:rPr>
              <a:t> </a:t>
            </a:r>
            <a:r>
              <a:rPr lang="en-GB" i="1" dirty="0">
                <a:latin typeface="Twinkl Cursive Looped" panose="02000000000000000000" pitchFamily="2" charset="0"/>
              </a:rPr>
              <a:t>suffix to use</a:t>
            </a:r>
          </a:p>
        </p:txBody>
      </p:sp>
    </p:spTree>
    <p:extLst>
      <p:ext uri="{BB962C8B-B14F-4D97-AF65-F5344CB8AC3E}">
        <p14:creationId xmlns:p14="http://schemas.microsoft.com/office/powerpoint/2010/main" val="15886636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middle</a:t>
            </a:r>
          </a:p>
        </p:txBody>
      </p:sp>
      <p:sp>
        <p:nvSpPr>
          <p:cNvPr id="3" name="Rectangle 2">
            <a:extLst>
              <a:ext uri="{FF2B5EF4-FFF2-40B4-BE49-F238E27FC236}">
                <a16:creationId xmlns:a16="http://schemas.microsoft.com/office/drawing/2014/main" id="{13BB5EC0-7A96-4D29-A835-6FAE896C31A4}"/>
              </a:ext>
            </a:extLst>
          </p:cNvPr>
          <p:cNvSpPr/>
          <p:nvPr/>
        </p:nvSpPr>
        <p:spPr>
          <a:xfrm>
            <a:off x="6972299" y="3561670"/>
            <a:ext cx="734787"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386" name="Picture 2" descr="Middle Picture for Classroom / Therapy Use - Great Middle Clipart">
            <a:extLst>
              <a:ext uri="{FF2B5EF4-FFF2-40B4-BE49-F238E27FC236}">
                <a16:creationId xmlns:a16="http://schemas.microsoft.com/office/drawing/2014/main" id="{D6224A9C-C5EF-17A9-7749-B91C4F53B6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3310" y="463324"/>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95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wobble</a:t>
            </a:r>
          </a:p>
        </p:txBody>
      </p:sp>
      <p:sp>
        <p:nvSpPr>
          <p:cNvPr id="3" name="Rectangle 2">
            <a:extLst>
              <a:ext uri="{FF2B5EF4-FFF2-40B4-BE49-F238E27FC236}">
                <a16:creationId xmlns:a16="http://schemas.microsoft.com/office/drawing/2014/main" id="{0366E0B6-702E-4814-82C6-08CA2D13F3C9}"/>
              </a:ext>
            </a:extLst>
          </p:cNvPr>
          <p:cNvSpPr/>
          <p:nvPr/>
        </p:nvSpPr>
        <p:spPr>
          <a:xfrm>
            <a:off x="6743702" y="3641271"/>
            <a:ext cx="685798" cy="68044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3490" name="Picture 2" descr="Wobble Vector Art Stock Images | Depositphotos">
            <a:extLst>
              <a:ext uri="{FF2B5EF4-FFF2-40B4-BE49-F238E27FC236}">
                <a16:creationId xmlns:a16="http://schemas.microsoft.com/office/drawing/2014/main" id="{3F635846-7E6C-E9EE-7B54-B085FC831E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457" y="491899"/>
            <a:ext cx="1981200" cy="2314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3973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34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multiple</a:t>
            </a:r>
          </a:p>
        </p:txBody>
      </p:sp>
      <p:sp>
        <p:nvSpPr>
          <p:cNvPr id="3" name="Rectangle 2">
            <a:extLst>
              <a:ext uri="{FF2B5EF4-FFF2-40B4-BE49-F238E27FC236}">
                <a16:creationId xmlns:a16="http://schemas.microsoft.com/office/drawing/2014/main" id="{4BCBA2DA-E95C-434C-BE81-320E182AE5EF}"/>
              </a:ext>
            </a:extLst>
          </p:cNvPr>
          <p:cNvSpPr/>
          <p:nvPr/>
        </p:nvSpPr>
        <p:spPr>
          <a:xfrm>
            <a:off x="6890658" y="3690259"/>
            <a:ext cx="718456" cy="64778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4514" name="Picture 2" descr="Multiple Bear Clip Art at Clker.com - vector clip art online, royalty free  &amp; public domain">
            <a:extLst>
              <a:ext uri="{FF2B5EF4-FFF2-40B4-BE49-F238E27FC236}">
                <a16:creationId xmlns:a16="http://schemas.microsoft.com/office/drawing/2014/main" id="{2E83A445-CDA4-38B7-EB18-82BB55707A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427" y="695325"/>
            <a:ext cx="2238375" cy="2038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6313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45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dazzle</a:t>
            </a:r>
          </a:p>
        </p:txBody>
      </p:sp>
      <p:sp>
        <p:nvSpPr>
          <p:cNvPr id="3" name="Rectangle 2">
            <a:extLst>
              <a:ext uri="{FF2B5EF4-FFF2-40B4-BE49-F238E27FC236}">
                <a16:creationId xmlns:a16="http://schemas.microsoft.com/office/drawing/2014/main" id="{162CC6E8-06E9-4F6E-A75B-C2FED721CE28}"/>
              </a:ext>
            </a:extLst>
          </p:cNvPr>
          <p:cNvSpPr/>
          <p:nvPr/>
        </p:nvSpPr>
        <p:spPr>
          <a:xfrm>
            <a:off x="6596745" y="3657600"/>
            <a:ext cx="685798" cy="64778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5538" name="Picture 2" descr="900+ Dazzle Clip Art | Royalty Free - GoGraph">
            <a:extLst>
              <a:ext uri="{FF2B5EF4-FFF2-40B4-BE49-F238E27FC236}">
                <a16:creationId xmlns:a16="http://schemas.microsoft.com/office/drawing/2014/main" id="{E513ECB1-5D2A-5B01-69F0-68550AAD042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0439"/>
          <a:stretch/>
        </p:blipFill>
        <p:spPr bwMode="auto">
          <a:xfrm>
            <a:off x="810077" y="508227"/>
            <a:ext cx="1714500" cy="16634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1998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55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23430041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210218887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The suffixes </a:t>
            </a:r>
            <a:br>
              <a:rPr lang="en-GB" dirty="0">
                <a:latin typeface="Twinkl Cursive Looped" panose="02000000000000000000" pitchFamily="2" charset="0"/>
              </a:rPr>
            </a:br>
            <a:r>
              <a:rPr lang="en-GB" dirty="0">
                <a:latin typeface="Twinkl Cursive Looped" panose="02000000000000000000" pitchFamily="2" charset="0"/>
              </a:rPr>
              <a:t>-ed   -er  -</a:t>
            </a:r>
            <a:r>
              <a:rPr lang="en-GB" dirty="0" err="1">
                <a:latin typeface="Twinkl Cursive Looped" panose="02000000000000000000" pitchFamily="2" charset="0"/>
              </a:rPr>
              <a:t>est</a:t>
            </a:r>
            <a:r>
              <a:rPr lang="en-GB" dirty="0">
                <a:latin typeface="Twinkl Cursive Looped" panose="02000000000000000000" pitchFamily="2" charset="0"/>
              </a:rPr>
              <a:t> </a:t>
            </a:r>
          </a:p>
        </p:txBody>
      </p:sp>
    </p:spTree>
    <p:extLst>
      <p:ext uri="{BB962C8B-B14F-4D97-AF65-F5344CB8AC3E}">
        <p14:creationId xmlns:p14="http://schemas.microsoft.com/office/powerpoint/2010/main" val="383315946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-ed</a:t>
            </a:r>
          </a:p>
        </p:txBody>
      </p:sp>
    </p:spTree>
    <p:extLst>
      <p:ext uri="{BB962C8B-B14F-4D97-AF65-F5344CB8AC3E}">
        <p14:creationId xmlns:p14="http://schemas.microsoft.com/office/powerpoint/2010/main" val="298004255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-er</a:t>
            </a:r>
          </a:p>
        </p:txBody>
      </p:sp>
    </p:spTree>
    <p:extLst>
      <p:ext uri="{BB962C8B-B14F-4D97-AF65-F5344CB8AC3E}">
        <p14:creationId xmlns:p14="http://schemas.microsoft.com/office/powerpoint/2010/main" val="136527467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a:t>
            </a:r>
            <a:r>
              <a:rPr lang="en-GB" dirty="0" err="1">
                <a:latin typeface="Twinkl Cursive Looped" panose="02000000000000000000" pitchFamily="2" charset="0"/>
              </a:rPr>
              <a:t>est</a:t>
            </a:r>
            <a:endParaRPr lang="en-GB" dirty="0">
              <a:latin typeface="Twinkl Cursive Looped" panose="02000000000000000000" pitchFamily="2" charset="0"/>
            </a:endParaRPr>
          </a:p>
        </p:txBody>
      </p:sp>
    </p:spTree>
    <p:extLst>
      <p:ext uri="{BB962C8B-B14F-4D97-AF65-F5344CB8AC3E}">
        <p14:creationId xmlns:p14="http://schemas.microsoft.com/office/powerpoint/2010/main" val="395235723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17550" y="4142182"/>
            <a:ext cx="10515600" cy="1481650"/>
          </a:xfrm>
        </p:spPr>
        <p:txBody>
          <a:bodyPr>
            <a:normAutofit fontScale="90000"/>
          </a:bodyPr>
          <a:lstStyle/>
          <a:p>
            <a:pPr algn="ctr"/>
            <a:r>
              <a:rPr lang="en-GB" dirty="0">
                <a:latin typeface="Twinkl Cursive Looped" panose="02000000000000000000" pitchFamily="2" charset="0"/>
              </a:rPr>
              <a:t>-ed   -er   -</a:t>
            </a:r>
            <a:r>
              <a:rPr lang="en-GB" dirty="0" err="1">
                <a:latin typeface="Twinkl Cursive Looped" panose="02000000000000000000" pitchFamily="2" charset="0"/>
              </a:rPr>
              <a:t>est</a:t>
            </a:r>
            <a:r>
              <a:rPr lang="en-GB" dirty="0">
                <a:latin typeface="Twinkl Cursive Looped" panose="02000000000000000000" pitchFamily="2" charset="0"/>
              </a:rPr>
              <a:t>  </a:t>
            </a:r>
            <a:br>
              <a:rPr lang="en-GB" dirty="0">
                <a:latin typeface="Twinkl Cursive Looped" panose="02000000000000000000" pitchFamily="2" charset="0"/>
              </a:rPr>
            </a:br>
            <a:r>
              <a:rPr lang="en-GB" dirty="0">
                <a:latin typeface="Twinkl Cursive Looped" panose="02000000000000000000" pitchFamily="2" charset="0"/>
              </a:rPr>
              <a:t>if the word ends consonant y</a:t>
            </a:r>
            <a:br>
              <a:rPr lang="en-GB" dirty="0">
                <a:latin typeface="Twinkl Cursive Looped" panose="02000000000000000000" pitchFamily="2" charset="0"/>
              </a:rPr>
            </a:br>
            <a:r>
              <a:rPr lang="en-GB" dirty="0">
                <a:latin typeface="Twinkl Cursive Looped" panose="02000000000000000000" pitchFamily="2" charset="0"/>
              </a:rPr>
              <a:t> </a:t>
            </a:r>
            <a:r>
              <a:rPr lang="en-GB" i="1" dirty="0">
                <a:latin typeface="Twinkl Cursive Looped" panose="02000000000000000000" pitchFamily="2" charset="0"/>
              </a:rPr>
              <a:t>change the y to an </a:t>
            </a:r>
            <a:r>
              <a:rPr lang="en-GB" i="1" dirty="0" err="1">
                <a:latin typeface="Twinkl Cursive Looped" panose="02000000000000000000" pitchFamily="2" charset="0"/>
              </a:rPr>
              <a:t>i</a:t>
            </a:r>
            <a:br>
              <a:rPr lang="en-GB" i="1" dirty="0">
                <a:latin typeface="Twinkl Cursive Looped" panose="02000000000000000000" pitchFamily="2" charset="0"/>
              </a:rPr>
            </a:br>
            <a:r>
              <a:rPr lang="en-GB" i="1" dirty="0">
                <a:latin typeface="Twinkl Cursive Looped" panose="02000000000000000000" pitchFamily="2" charset="0"/>
              </a:rPr>
              <a:t>and add suffix</a:t>
            </a:r>
          </a:p>
        </p:txBody>
      </p:sp>
    </p:spTree>
    <p:extLst>
      <p:ext uri="{BB962C8B-B14F-4D97-AF65-F5344CB8AC3E}">
        <p14:creationId xmlns:p14="http://schemas.microsoft.com/office/powerpoint/2010/main" val="378638168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598883"/>
            <a:ext cx="10515600" cy="1481650"/>
          </a:xfrm>
        </p:spPr>
        <p:txBody>
          <a:bodyPr>
            <a:normAutofit fontScale="90000"/>
          </a:bodyPr>
          <a:lstStyle/>
          <a:p>
            <a:pPr algn="ctr"/>
            <a:r>
              <a:rPr lang="en-GB" dirty="0">
                <a:latin typeface="Twinkl Cursive Looped" panose="02000000000000000000" pitchFamily="2" charset="0"/>
              </a:rPr>
              <a:t>word ending in consonant y – change y to an </a:t>
            </a:r>
            <a:r>
              <a:rPr lang="en-GB" dirty="0" err="1">
                <a:latin typeface="Twinkl Cursive Looped" panose="02000000000000000000" pitchFamily="2" charset="0"/>
              </a:rPr>
              <a:t>i</a:t>
            </a:r>
            <a:r>
              <a:rPr lang="en-GB" dirty="0">
                <a:latin typeface="Twinkl Cursive Looped" panose="02000000000000000000" pitchFamily="2" charset="0"/>
              </a:rPr>
              <a:t> and add ed</a:t>
            </a:r>
          </a:p>
        </p:txBody>
      </p:sp>
      <p:sp>
        <p:nvSpPr>
          <p:cNvPr id="3" name="Title 1">
            <a:extLst>
              <a:ext uri="{FF2B5EF4-FFF2-40B4-BE49-F238E27FC236}">
                <a16:creationId xmlns:a16="http://schemas.microsoft.com/office/drawing/2014/main" id="{53E17BA1-34AA-F46E-1C74-9476B42FCE63}"/>
              </a:ext>
            </a:extLst>
          </p:cNvPr>
          <p:cNvSpPr txBox="1">
            <a:spLocks/>
          </p:cNvSpPr>
          <p:nvPr/>
        </p:nvSpPr>
        <p:spPr>
          <a:xfrm>
            <a:off x="1072243" y="2688175"/>
            <a:ext cx="10515600" cy="1481650"/>
          </a:xfrm>
          <a:prstGeom prst="rect">
            <a:avLst/>
          </a:prstGeom>
        </p:spPr>
        <p:txBody>
          <a:bodyPr vert="horz" lIns="91440" tIns="45720" rIns="91440" bIns="45720" rtlCol="0" anchor="b">
            <a:normAutofit fontScale="900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word ending in consonant y – change y to an </a:t>
            </a:r>
            <a:r>
              <a:rPr lang="en-GB" dirty="0" err="1">
                <a:latin typeface="Twinkl Cursive Looped" panose="02000000000000000000" pitchFamily="2" charset="0"/>
              </a:rPr>
              <a:t>i</a:t>
            </a:r>
            <a:r>
              <a:rPr lang="en-GB" dirty="0">
                <a:latin typeface="Twinkl Cursive Looped" panose="02000000000000000000" pitchFamily="2" charset="0"/>
              </a:rPr>
              <a:t> and add er</a:t>
            </a:r>
          </a:p>
        </p:txBody>
      </p:sp>
      <p:sp>
        <p:nvSpPr>
          <p:cNvPr id="4" name="Title 1">
            <a:extLst>
              <a:ext uri="{FF2B5EF4-FFF2-40B4-BE49-F238E27FC236}">
                <a16:creationId xmlns:a16="http://schemas.microsoft.com/office/drawing/2014/main" id="{693F5AEB-979D-79AB-091C-60A7CF92A282}"/>
              </a:ext>
            </a:extLst>
          </p:cNvPr>
          <p:cNvSpPr txBox="1">
            <a:spLocks/>
          </p:cNvSpPr>
          <p:nvPr/>
        </p:nvSpPr>
        <p:spPr>
          <a:xfrm>
            <a:off x="925286" y="4636718"/>
            <a:ext cx="10515600" cy="1481650"/>
          </a:xfrm>
          <a:prstGeom prst="rect">
            <a:avLst/>
          </a:prstGeom>
        </p:spPr>
        <p:txBody>
          <a:bodyPr vert="horz" lIns="91440" tIns="45720" rIns="91440" bIns="45720" rtlCol="0" anchor="b">
            <a:normAutofit fontScale="900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word ending in consonant y – change y to an </a:t>
            </a:r>
            <a:r>
              <a:rPr lang="en-GB" dirty="0" err="1">
                <a:latin typeface="Twinkl Cursive Looped" panose="02000000000000000000" pitchFamily="2" charset="0"/>
              </a:rPr>
              <a:t>i</a:t>
            </a:r>
            <a:r>
              <a:rPr lang="en-GB" dirty="0">
                <a:latin typeface="Twinkl Cursive Looped" panose="02000000000000000000" pitchFamily="2" charset="0"/>
              </a:rPr>
              <a:t> and add </a:t>
            </a:r>
            <a:r>
              <a:rPr lang="en-GB" dirty="0" err="1">
                <a:latin typeface="Twinkl Cursive Looped" panose="02000000000000000000" pitchFamily="2" charset="0"/>
              </a:rPr>
              <a:t>est</a:t>
            </a:r>
            <a:endParaRPr lang="en-GB" dirty="0">
              <a:latin typeface="Twinkl Cursive Looped" panose="02000000000000000000" pitchFamily="2" charset="0"/>
            </a:endParaRPr>
          </a:p>
        </p:txBody>
      </p:sp>
    </p:spTree>
    <p:extLst>
      <p:ext uri="{BB962C8B-B14F-4D97-AF65-F5344CB8AC3E}">
        <p14:creationId xmlns:p14="http://schemas.microsoft.com/office/powerpoint/2010/main" val="262301714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er</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67261884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copier</a:t>
            </a:r>
            <a:br>
              <a:rPr lang="en-GB" dirty="0">
                <a:latin typeface="Twinkl Cursive Looped" panose="02000000000000000000" pitchFamily="2" charset="0"/>
              </a:rPr>
            </a:br>
            <a:endParaRPr lang="en-GB" i="1" dirty="0">
              <a:latin typeface="Twinkl Cursive Looped" panose="02000000000000000000" pitchFamily="2" charset="0"/>
            </a:endParaRPr>
          </a:p>
        </p:txBody>
      </p:sp>
      <p:sp>
        <p:nvSpPr>
          <p:cNvPr id="3" name="Rectangle 2">
            <a:extLst>
              <a:ext uri="{FF2B5EF4-FFF2-40B4-BE49-F238E27FC236}">
                <a16:creationId xmlns:a16="http://schemas.microsoft.com/office/drawing/2014/main" id="{967B16CC-C4EA-2A60-72D9-AC9CAEDAEFBF}"/>
              </a:ext>
            </a:extLst>
          </p:cNvPr>
          <p:cNvSpPr/>
          <p:nvPr/>
        </p:nvSpPr>
        <p:spPr>
          <a:xfrm>
            <a:off x="6414112" y="2922814"/>
            <a:ext cx="1064373" cy="76116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 descr="888 Copier Clipart Illustrations &amp; Clip Art - iStock">
            <a:extLst>
              <a:ext uri="{FF2B5EF4-FFF2-40B4-BE49-F238E27FC236}">
                <a16:creationId xmlns:a16="http://schemas.microsoft.com/office/drawing/2014/main" id="{9268B23A-C375-91B1-F8E9-6ACEFB5BE0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395" y="44699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5794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cried</a:t>
            </a:r>
            <a:r>
              <a:rPr lang="en-GB" dirty="0"/>
              <a:t> </a:t>
            </a:r>
            <a:r>
              <a:rPr lang="en-GB" dirty="0">
                <a:solidFill>
                  <a:schemeClr val="bg1"/>
                </a:solidFill>
              </a:rPr>
              <a:t>n</a:t>
            </a:r>
            <a:endParaRPr lang="en-GB" i="1" dirty="0">
              <a:solidFill>
                <a:schemeClr val="bg1"/>
              </a:solidFill>
            </a:endParaRPr>
          </a:p>
        </p:txBody>
      </p:sp>
      <p:sp>
        <p:nvSpPr>
          <p:cNvPr id="3" name="Rectangle 2">
            <a:extLst>
              <a:ext uri="{FF2B5EF4-FFF2-40B4-BE49-F238E27FC236}">
                <a16:creationId xmlns:a16="http://schemas.microsoft.com/office/drawing/2014/main" id="{B8ADA5B7-6E68-4607-8157-D542A9E80543}"/>
              </a:ext>
            </a:extLst>
          </p:cNvPr>
          <p:cNvSpPr/>
          <p:nvPr/>
        </p:nvSpPr>
        <p:spPr>
          <a:xfrm>
            <a:off x="5861959" y="3657600"/>
            <a:ext cx="1045028" cy="76220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 descr="Sad Face Psd78749 - Crying Faces Clip Art PNG Image | Transparent PNG Free  Download on SeekPNG">
            <a:extLst>
              <a:ext uri="{FF2B5EF4-FFF2-40B4-BE49-F238E27FC236}">
                <a16:creationId xmlns:a16="http://schemas.microsoft.com/office/drawing/2014/main" id="{F84FE042-2E2F-C13D-E09D-CC58B4C3A3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3670" y="276225"/>
            <a:ext cx="2085975" cy="2190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1637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1453243"/>
            <a:ext cx="10515600" cy="1481650"/>
          </a:xfrm>
        </p:spPr>
        <p:txBody>
          <a:bodyPr>
            <a:normAutofit fontScale="90000"/>
          </a:bodyPr>
          <a:lstStyle/>
          <a:p>
            <a:pPr algn="ctr"/>
            <a:r>
              <a:rPr lang="en-GB" dirty="0">
                <a:latin typeface="Twinkl Cursive Looped" panose="02000000000000000000" pitchFamily="2" charset="0"/>
              </a:rPr>
              <a:t>because  </a:t>
            </a:r>
            <a:br>
              <a:rPr lang="en-GB" dirty="0">
                <a:latin typeface="Twinkl Cursive Looped" panose="02000000000000000000" pitchFamily="2" charset="0"/>
              </a:rPr>
            </a:br>
            <a:br>
              <a:rPr lang="en-GB" dirty="0">
                <a:latin typeface="Twinkl Cursive Looped" panose="02000000000000000000" pitchFamily="2" charset="0"/>
              </a:rPr>
            </a:br>
            <a:endParaRPr lang="en-GB" dirty="0">
              <a:latin typeface="Twinkl Cursive Looped" panose="02000000000000000000" pitchFamily="2" charset="0"/>
            </a:endParaRPr>
          </a:p>
        </p:txBody>
      </p:sp>
      <p:pic>
        <p:nvPicPr>
          <p:cNvPr id="1026" name="Picture 2" descr="question clipart - Clip Art Library">
            <a:extLst>
              <a:ext uri="{FF2B5EF4-FFF2-40B4-BE49-F238E27FC236}">
                <a16:creationId xmlns:a16="http://schemas.microsoft.com/office/drawing/2014/main" id="{6E0BE8C7-87AA-F638-5DFB-5CB965A26A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066" y="257856"/>
            <a:ext cx="1914525" cy="23907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472778C4-20C4-03A0-0CBE-CDBE2A89D96F}"/>
              </a:ext>
            </a:extLst>
          </p:cNvPr>
          <p:cNvSpPr txBox="1"/>
          <p:nvPr/>
        </p:nvSpPr>
        <p:spPr>
          <a:xfrm>
            <a:off x="1050471" y="4566844"/>
            <a:ext cx="10515600" cy="1015663"/>
          </a:xfrm>
          <a:prstGeom prst="rect">
            <a:avLst/>
          </a:prstGeom>
          <a:noFill/>
        </p:spPr>
        <p:txBody>
          <a:bodyPr wrap="square">
            <a:spAutoFit/>
          </a:bodyPr>
          <a:lstStyle/>
          <a:p>
            <a:r>
              <a:rPr lang="en-GB" sz="6000" dirty="0">
                <a:latin typeface="Twinkl Cursive Looped" panose="02000000000000000000" pitchFamily="2" charset="0"/>
              </a:rPr>
              <a:t>Definition – giving a reason </a:t>
            </a:r>
          </a:p>
        </p:txBody>
      </p:sp>
      <p:sp>
        <p:nvSpPr>
          <p:cNvPr id="8" name="TextBox 7">
            <a:extLst>
              <a:ext uri="{FF2B5EF4-FFF2-40B4-BE49-F238E27FC236}">
                <a16:creationId xmlns:a16="http://schemas.microsoft.com/office/drawing/2014/main" id="{7937B726-E3AE-054B-79D6-733678F02E7D}"/>
              </a:ext>
            </a:extLst>
          </p:cNvPr>
          <p:cNvSpPr txBox="1"/>
          <p:nvPr/>
        </p:nvSpPr>
        <p:spPr>
          <a:xfrm>
            <a:off x="2497591" y="5220091"/>
            <a:ext cx="6098720" cy="369332"/>
          </a:xfrm>
          <a:prstGeom prst="rect">
            <a:avLst/>
          </a:prstGeom>
          <a:noFill/>
        </p:spPr>
        <p:txBody>
          <a:bodyPr wrap="square">
            <a:spAutoFit/>
          </a:bodyPr>
          <a:lstStyle/>
          <a:p>
            <a:endParaRPr lang="en-GB" dirty="0"/>
          </a:p>
        </p:txBody>
      </p:sp>
      <p:sp>
        <p:nvSpPr>
          <p:cNvPr id="11" name="TextBox 10">
            <a:extLst>
              <a:ext uri="{FF2B5EF4-FFF2-40B4-BE49-F238E27FC236}">
                <a16:creationId xmlns:a16="http://schemas.microsoft.com/office/drawing/2014/main" id="{FC99D1E3-6778-AFF3-5A31-B0706DE17237}"/>
              </a:ext>
            </a:extLst>
          </p:cNvPr>
          <p:cNvSpPr txBox="1"/>
          <p:nvPr/>
        </p:nvSpPr>
        <p:spPr>
          <a:xfrm>
            <a:off x="838200" y="2565561"/>
            <a:ext cx="10515600" cy="1015663"/>
          </a:xfrm>
          <a:prstGeom prst="rect">
            <a:avLst/>
          </a:prstGeom>
          <a:noFill/>
        </p:spPr>
        <p:txBody>
          <a:bodyPr wrap="square">
            <a:spAutoFit/>
          </a:bodyPr>
          <a:lstStyle/>
          <a:p>
            <a:pPr algn="ctr"/>
            <a:r>
              <a:rPr lang="en-GB" sz="6000" dirty="0">
                <a:latin typeface="Twinkl Cursive Looped" panose="02000000000000000000" pitchFamily="2" charset="0"/>
              </a:rPr>
              <a:t>CONJUNCTION</a:t>
            </a:r>
          </a:p>
        </p:txBody>
      </p:sp>
    </p:spTree>
    <p:extLst>
      <p:ext uri="{BB962C8B-B14F-4D97-AF65-F5344CB8AC3E}">
        <p14:creationId xmlns:p14="http://schemas.microsoft.com/office/powerpoint/2010/main" val="153914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11"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happiest</a:t>
            </a:r>
            <a:endParaRPr lang="en-GB" i="1" dirty="0">
              <a:latin typeface="Twinkl Cursive Looped" panose="02000000000000000000" pitchFamily="2" charset="0"/>
            </a:endParaRPr>
          </a:p>
        </p:txBody>
      </p:sp>
      <p:sp>
        <p:nvSpPr>
          <p:cNvPr id="3" name="Rectangle 2">
            <a:extLst>
              <a:ext uri="{FF2B5EF4-FFF2-40B4-BE49-F238E27FC236}">
                <a16:creationId xmlns:a16="http://schemas.microsoft.com/office/drawing/2014/main" id="{8423529B-2619-4C00-BACD-5C5E084218E0}"/>
              </a:ext>
            </a:extLst>
          </p:cNvPr>
          <p:cNvSpPr/>
          <p:nvPr/>
        </p:nvSpPr>
        <p:spPr>
          <a:xfrm>
            <a:off x="6626384" y="3641271"/>
            <a:ext cx="1064373" cy="76116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2" descr="happiest clipart - Clip Art Library">
            <a:extLst>
              <a:ext uri="{FF2B5EF4-FFF2-40B4-BE49-F238E27FC236}">
                <a16:creationId xmlns:a16="http://schemas.microsoft.com/office/drawing/2014/main" id="{34B05285-E5B8-876B-1911-4139721FB1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842" y="526597"/>
            <a:ext cx="2162175" cy="2114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4511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517650" y="2046158"/>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co</a:t>
            </a:r>
            <a:r>
              <a:rPr lang="en-GB" dirty="0">
                <a:highlight>
                  <a:srgbClr val="00FF00"/>
                </a:highlight>
                <a:latin typeface="Twinkl Cursive Looped" panose="02000000000000000000" pitchFamily="2" charset="0"/>
              </a:rPr>
              <a:t>p</a:t>
            </a:r>
            <a:r>
              <a:rPr lang="en-GB" dirty="0">
                <a:highlight>
                  <a:srgbClr val="FFFF00"/>
                </a:highlight>
                <a:latin typeface="Twinkl Cursive Looped" panose="02000000000000000000" pitchFamily="2" charset="0"/>
              </a:rPr>
              <a:t>y</a:t>
            </a:r>
            <a:r>
              <a:rPr lang="en-GB" dirty="0">
                <a:latin typeface="Twinkl Cursive Looped" panose="02000000000000000000" pitchFamily="2" charset="0"/>
              </a:rPr>
              <a:t> -&gt;</a:t>
            </a:r>
            <a:r>
              <a:rPr lang="en-GB" dirty="0" err="1">
                <a:highlight>
                  <a:srgbClr val="FFFF00"/>
                </a:highlight>
                <a:latin typeface="Twinkl Cursive Looped" panose="02000000000000000000" pitchFamily="2" charset="0"/>
              </a:rPr>
              <a:t>i</a:t>
            </a:r>
            <a:r>
              <a:rPr lang="en-GB" dirty="0">
                <a:latin typeface="Twinkl Cursive Looped" panose="02000000000000000000" pitchFamily="2" charset="0"/>
              </a:rPr>
              <a:t> + er = copier</a:t>
            </a:r>
            <a:endParaRPr lang="en-GB" i="1" dirty="0">
              <a:latin typeface="Twinkl Cursive Looped" panose="02000000000000000000" pitchFamily="2" charset="0"/>
            </a:endParaRPr>
          </a:p>
        </p:txBody>
      </p:sp>
      <p:pic>
        <p:nvPicPr>
          <p:cNvPr id="66562" name="Picture 2" descr="888 Copier Clipart Illustrations &amp; Clip Art - iStock">
            <a:extLst>
              <a:ext uri="{FF2B5EF4-FFF2-40B4-BE49-F238E27FC236}">
                <a16:creationId xmlns:a16="http://schemas.microsoft.com/office/drawing/2014/main" id="{6E3379C6-CC93-7066-7ECB-80FC8E413B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395" y="446995"/>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2E54C1EA-F475-04DE-5B4A-F5898B14A9A2}"/>
              </a:ext>
            </a:extLst>
          </p:cNvPr>
          <p:cNvSpPr txBox="1"/>
          <p:nvPr/>
        </p:nvSpPr>
        <p:spPr>
          <a:xfrm>
            <a:off x="130628" y="5497677"/>
            <a:ext cx="11216821" cy="769441"/>
          </a:xfrm>
          <a:prstGeom prst="rect">
            <a:avLst/>
          </a:prstGeom>
          <a:noFill/>
        </p:spPr>
        <p:txBody>
          <a:bodyPr wrap="square">
            <a:spAutoFit/>
          </a:bodyPr>
          <a:lstStyle/>
          <a:p>
            <a:r>
              <a:rPr lang="en-GB" sz="4400" dirty="0">
                <a:latin typeface="Twinkl Cursive Looped" panose="02000000000000000000" pitchFamily="2" charset="0"/>
              </a:rPr>
              <a:t>Definition – a machine that makes copies</a:t>
            </a:r>
            <a:endParaRPr lang="en-GB" sz="4400" dirty="0"/>
          </a:p>
        </p:txBody>
      </p:sp>
      <p:sp>
        <p:nvSpPr>
          <p:cNvPr id="6" name="TextBox 5">
            <a:extLst>
              <a:ext uri="{FF2B5EF4-FFF2-40B4-BE49-F238E27FC236}">
                <a16:creationId xmlns:a16="http://schemas.microsoft.com/office/drawing/2014/main" id="{B2DC411F-93E7-A096-B30C-412F45B37638}"/>
              </a:ext>
            </a:extLst>
          </p:cNvPr>
          <p:cNvSpPr txBox="1"/>
          <p:nvPr/>
        </p:nvSpPr>
        <p:spPr>
          <a:xfrm>
            <a:off x="4514851" y="699073"/>
            <a:ext cx="6155870" cy="1446550"/>
          </a:xfrm>
          <a:prstGeom prst="rect">
            <a:avLst/>
          </a:prstGeom>
          <a:noFill/>
        </p:spPr>
        <p:txBody>
          <a:bodyPr wrap="square">
            <a:spAutoFit/>
          </a:bodyPr>
          <a:lstStyle/>
          <a:p>
            <a:r>
              <a:rPr lang="en-GB" sz="8800" dirty="0">
                <a:latin typeface="Twinkl Cursive Looped" panose="02000000000000000000" pitchFamily="2" charset="0"/>
              </a:rPr>
              <a:t>copier</a:t>
            </a:r>
            <a:endParaRPr lang="en-GB" sz="8800" dirty="0"/>
          </a:p>
        </p:txBody>
      </p:sp>
      <p:sp>
        <p:nvSpPr>
          <p:cNvPr id="8" name="TextBox 7">
            <a:extLst>
              <a:ext uri="{FF2B5EF4-FFF2-40B4-BE49-F238E27FC236}">
                <a16:creationId xmlns:a16="http://schemas.microsoft.com/office/drawing/2014/main" id="{801488E0-6C5F-DC2D-95CD-F6D92168D508}"/>
              </a:ext>
            </a:extLst>
          </p:cNvPr>
          <p:cNvSpPr txBox="1"/>
          <p:nvPr/>
        </p:nvSpPr>
        <p:spPr>
          <a:xfrm>
            <a:off x="4514851" y="4129850"/>
            <a:ext cx="6155870" cy="923330"/>
          </a:xfrm>
          <a:prstGeom prst="rect">
            <a:avLst/>
          </a:prstGeom>
          <a:noFill/>
        </p:spPr>
        <p:txBody>
          <a:bodyPr wrap="square">
            <a:spAutoFit/>
          </a:bodyPr>
          <a:lstStyle/>
          <a:p>
            <a:r>
              <a:rPr lang="en-GB" sz="5400" dirty="0">
                <a:latin typeface="Twinkl Cursive Looped" panose="02000000000000000000" pitchFamily="2" charset="0"/>
              </a:rPr>
              <a:t>NOUN</a:t>
            </a:r>
            <a:endParaRPr lang="en-GB" sz="5400" dirty="0"/>
          </a:p>
        </p:txBody>
      </p:sp>
    </p:spTree>
    <p:extLst>
      <p:ext uri="{BB962C8B-B14F-4D97-AF65-F5344CB8AC3E}">
        <p14:creationId xmlns:p14="http://schemas.microsoft.com/office/powerpoint/2010/main" val="3887951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656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8"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49" y="2478588"/>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c</a:t>
            </a:r>
            <a:r>
              <a:rPr lang="en-GB" dirty="0">
                <a:highlight>
                  <a:srgbClr val="00FF00"/>
                </a:highlight>
                <a:latin typeface="Twinkl Cursive Looped" panose="02000000000000000000" pitchFamily="2" charset="0"/>
              </a:rPr>
              <a:t>r</a:t>
            </a:r>
            <a:r>
              <a:rPr lang="en-GB" dirty="0">
                <a:highlight>
                  <a:srgbClr val="FFFF00"/>
                </a:highlight>
                <a:latin typeface="Twinkl Cursive Looped" panose="02000000000000000000" pitchFamily="2" charset="0"/>
              </a:rPr>
              <a:t>y</a:t>
            </a:r>
            <a:r>
              <a:rPr lang="en-GB" dirty="0">
                <a:latin typeface="Twinkl Cursive Looped" panose="02000000000000000000" pitchFamily="2" charset="0"/>
              </a:rPr>
              <a:t> -&gt;</a:t>
            </a:r>
            <a:r>
              <a:rPr lang="en-GB" dirty="0" err="1">
                <a:highlight>
                  <a:srgbClr val="FFFF00"/>
                </a:highlight>
                <a:latin typeface="Twinkl Cursive Looped" panose="02000000000000000000" pitchFamily="2" charset="0"/>
              </a:rPr>
              <a:t>i</a:t>
            </a:r>
            <a:r>
              <a:rPr lang="en-GB" dirty="0">
                <a:latin typeface="Twinkl Cursive Looped" panose="02000000000000000000" pitchFamily="2" charset="0"/>
              </a:rPr>
              <a:t> + ed = cried</a:t>
            </a:r>
            <a:br>
              <a:rPr lang="en-GB" dirty="0">
                <a:latin typeface="Twinkl Cursive Looped" panose="02000000000000000000" pitchFamily="2" charset="0"/>
              </a:rPr>
            </a:br>
            <a:endParaRPr lang="en-GB" i="1" dirty="0">
              <a:latin typeface="Twinkl Cursive Looped" panose="02000000000000000000" pitchFamily="2" charset="0"/>
            </a:endParaRPr>
          </a:p>
        </p:txBody>
      </p:sp>
      <p:pic>
        <p:nvPicPr>
          <p:cNvPr id="54274" name="Picture 2" descr="Sad Face Psd78749 - Crying Faces Clip Art PNG Image | Transparent PNG Free  Download on SeekPNG">
            <a:extLst>
              <a:ext uri="{FF2B5EF4-FFF2-40B4-BE49-F238E27FC236}">
                <a16:creationId xmlns:a16="http://schemas.microsoft.com/office/drawing/2014/main" id="{B5054565-78E1-87D3-1A7B-4D4F8604C5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3670" y="276225"/>
            <a:ext cx="2085975" cy="21907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7379504-10DC-9829-A5C1-6E3266BD983E}"/>
              </a:ext>
            </a:extLst>
          </p:cNvPr>
          <p:cNvSpPr txBox="1"/>
          <p:nvPr/>
        </p:nvSpPr>
        <p:spPr>
          <a:xfrm>
            <a:off x="4682218" y="1002268"/>
            <a:ext cx="6098720" cy="1200329"/>
          </a:xfrm>
          <a:prstGeom prst="rect">
            <a:avLst/>
          </a:prstGeom>
          <a:noFill/>
        </p:spPr>
        <p:txBody>
          <a:bodyPr wrap="square">
            <a:spAutoFit/>
          </a:bodyPr>
          <a:lstStyle/>
          <a:p>
            <a:r>
              <a:rPr lang="en-GB" sz="7200" dirty="0">
                <a:latin typeface="Twinkl Cursive Looped" panose="02000000000000000000" pitchFamily="2" charset="0"/>
              </a:rPr>
              <a:t>cried</a:t>
            </a:r>
            <a:endParaRPr lang="en-GB" sz="7200" dirty="0"/>
          </a:p>
        </p:txBody>
      </p:sp>
      <p:sp>
        <p:nvSpPr>
          <p:cNvPr id="6" name="TextBox 5">
            <a:extLst>
              <a:ext uri="{FF2B5EF4-FFF2-40B4-BE49-F238E27FC236}">
                <a16:creationId xmlns:a16="http://schemas.microsoft.com/office/drawing/2014/main" id="{0E7F3BAD-2EBA-98C5-25BB-67233AF3CA07}"/>
              </a:ext>
            </a:extLst>
          </p:cNvPr>
          <p:cNvSpPr txBox="1"/>
          <p:nvPr/>
        </p:nvSpPr>
        <p:spPr>
          <a:xfrm>
            <a:off x="831849" y="5071371"/>
            <a:ext cx="9471479" cy="1107996"/>
          </a:xfrm>
          <a:prstGeom prst="rect">
            <a:avLst/>
          </a:prstGeom>
          <a:noFill/>
        </p:spPr>
        <p:txBody>
          <a:bodyPr wrap="square">
            <a:spAutoFit/>
          </a:bodyPr>
          <a:lstStyle/>
          <a:p>
            <a:r>
              <a:rPr lang="en-GB" sz="6600" dirty="0">
                <a:latin typeface="Twinkl Cursive Looped" panose="02000000000000000000" pitchFamily="2" charset="0"/>
              </a:rPr>
              <a:t>Definition – shed tear</a:t>
            </a:r>
            <a:endParaRPr lang="en-GB" sz="6600" dirty="0"/>
          </a:p>
        </p:txBody>
      </p:sp>
      <p:sp>
        <p:nvSpPr>
          <p:cNvPr id="8" name="TextBox 7">
            <a:extLst>
              <a:ext uri="{FF2B5EF4-FFF2-40B4-BE49-F238E27FC236}">
                <a16:creationId xmlns:a16="http://schemas.microsoft.com/office/drawing/2014/main" id="{A2EF5B6F-EE7E-3DAC-F8AA-E66668CBCF14}"/>
              </a:ext>
            </a:extLst>
          </p:cNvPr>
          <p:cNvSpPr txBox="1"/>
          <p:nvPr/>
        </p:nvSpPr>
        <p:spPr>
          <a:xfrm>
            <a:off x="5058227" y="3461050"/>
            <a:ext cx="2673351" cy="1107996"/>
          </a:xfrm>
          <a:prstGeom prst="rect">
            <a:avLst/>
          </a:prstGeom>
          <a:noFill/>
        </p:spPr>
        <p:txBody>
          <a:bodyPr wrap="square">
            <a:spAutoFit/>
          </a:bodyPr>
          <a:lstStyle/>
          <a:p>
            <a:r>
              <a:rPr lang="en-GB" sz="6600" dirty="0">
                <a:latin typeface="Twinkl Cursive Looped" panose="02000000000000000000" pitchFamily="2" charset="0"/>
              </a:rPr>
              <a:t>VERB</a:t>
            </a:r>
            <a:endParaRPr lang="en-GB" sz="6600" dirty="0"/>
          </a:p>
        </p:txBody>
      </p:sp>
    </p:spTree>
    <p:extLst>
      <p:ext uri="{BB962C8B-B14F-4D97-AF65-F5344CB8AC3E}">
        <p14:creationId xmlns:p14="http://schemas.microsoft.com/office/powerpoint/2010/main" val="412819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42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8"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r>
              <a:rPr lang="en-GB" dirty="0">
                <a:latin typeface="Twinkl Cursive Looped" panose="02000000000000000000" pitchFamily="2" charset="0"/>
              </a:rPr>
              <a:t>hap</a:t>
            </a:r>
            <a:r>
              <a:rPr lang="en-GB" dirty="0">
                <a:highlight>
                  <a:srgbClr val="00FF00"/>
                </a:highlight>
                <a:latin typeface="Twinkl Cursive Looped" panose="02000000000000000000" pitchFamily="2" charset="0"/>
              </a:rPr>
              <a:t>p</a:t>
            </a:r>
            <a:r>
              <a:rPr lang="en-GB" dirty="0">
                <a:highlight>
                  <a:srgbClr val="FFFF00"/>
                </a:highlight>
                <a:latin typeface="Twinkl Cursive Looped" panose="02000000000000000000" pitchFamily="2" charset="0"/>
              </a:rPr>
              <a:t>y</a:t>
            </a:r>
            <a:r>
              <a:rPr lang="en-GB" dirty="0">
                <a:latin typeface="Twinkl Cursive Looped" panose="02000000000000000000" pitchFamily="2" charset="0"/>
              </a:rPr>
              <a:t> -&gt;</a:t>
            </a:r>
            <a:r>
              <a:rPr lang="en-GB" dirty="0" err="1">
                <a:highlight>
                  <a:srgbClr val="FFFF00"/>
                </a:highlight>
                <a:latin typeface="Twinkl Cursive Looped" panose="02000000000000000000" pitchFamily="2" charset="0"/>
              </a:rPr>
              <a:t>i</a:t>
            </a:r>
            <a:r>
              <a:rPr lang="en-GB" dirty="0">
                <a:latin typeface="Twinkl Cursive Looped" panose="02000000000000000000" pitchFamily="2" charset="0"/>
              </a:rPr>
              <a:t> + </a:t>
            </a:r>
            <a:r>
              <a:rPr lang="en-GB" dirty="0" err="1">
                <a:latin typeface="Twinkl Cursive Looped" panose="02000000000000000000" pitchFamily="2" charset="0"/>
              </a:rPr>
              <a:t>est</a:t>
            </a:r>
            <a:r>
              <a:rPr lang="en-GB" dirty="0">
                <a:latin typeface="Twinkl Cursive Looped" panose="02000000000000000000" pitchFamily="2" charset="0"/>
              </a:rPr>
              <a:t> = happiest</a:t>
            </a:r>
            <a:br>
              <a:rPr lang="en-GB" dirty="0">
                <a:latin typeface="Twinkl Cursive Looped" panose="02000000000000000000" pitchFamily="2" charset="0"/>
              </a:rPr>
            </a:br>
            <a:endParaRPr lang="en-GB" i="1" dirty="0">
              <a:latin typeface="Twinkl Cursive Looped" panose="02000000000000000000" pitchFamily="2" charset="0"/>
            </a:endParaRPr>
          </a:p>
        </p:txBody>
      </p:sp>
      <p:pic>
        <p:nvPicPr>
          <p:cNvPr id="51202" name="Picture 2" descr="happiest clipart - Clip Art Library">
            <a:extLst>
              <a:ext uri="{FF2B5EF4-FFF2-40B4-BE49-F238E27FC236}">
                <a16:creationId xmlns:a16="http://schemas.microsoft.com/office/drawing/2014/main" id="{25F1E331-2AE6-B78E-B335-55F5882C7D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842" y="526597"/>
            <a:ext cx="2162175" cy="21145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3372A4A2-60D3-BCDC-ADD9-9D1932E80F38}"/>
              </a:ext>
            </a:extLst>
          </p:cNvPr>
          <p:cNvSpPr txBox="1"/>
          <p:nvPr/>
        </p:nvSpPr>
        <p:spPr>
          <a:xfrm>
            <a:off x="3963761" y="795048"/>
            <a:ext cx="6098720" cy="1200329"/>
          </a:xfrm>
          <a:prstGeom prst="rect">
            <a:avLst/>
          </a:prstGeom>
          <a:noFill/>
        </p:spPr>
        <p:txBody>
          <a:bodyPr wrap="square">
            <a:spAutoFit/>
          </a:bodyPr>
          <a:lstStyle/>
          <a:p>
            <a:r>
              <a:rPr lang="en-GB" sz="7200" dirty="0">
                <a:latin typeface="Twinkl Cursive Looped" panose="02000000000000000000" pitchFamily="2" charset="0"/>
              </a:rPr>
              <a:t>happiest</a:t>
            </a:r>
            <a:endParaRPr lang="en-GB" sz="7200" dirty="0"/>
          </a:p>
        </p:txBody>
      </p:sp>
      <p:sp>
        <p:nvSpPr>
          <p:cNvPr id="6" name="TextBox 5">
            <a:extLst>
              <a:ext uri="{FF2B5EF4-FFF2-40B4-BE49-F238E27FC236}">
                <a16:creationId xmlns:a16="http://schemas.microsoft.com/office/drawing/2014/main" id="{6A9EA290-F8DB-97A4-22B3-A6D53286B6C7}"/>
              </a:ext>
            </a:extLst>
          </p:cNvPr>
          <p:cNvSpPr txBox="1"/>
          <p:nvPr/>
        </p:nvSpPr>
        <p:spPr>
          <a:xfrm>
            <a:off x="415925" y="5508954"/>
            <a:ext cx="11360150" cy="1107996"/>
          </a:xfrm>
          <a:prstGeom prst="rect">
            <a:avLst/>
          </a:prstGeom>
          <a:noFill/>
        </p:spPr>
        <p:txBody>
          <a:bodyPr wrap="square">
            <a:spAutoFit/>
          </a:bodyPr>
          <a:lstStyle/>
          <a:p>
            <a:r>
              <a:rPr lang="en-GB" sz="6600" dirty="0">
                <a:latin typeface="Twinkl Cursive Looped" panose="02000000000000000000" pitchFamily="2" charset="0"/>
              </a:rPr>
              <a:t>Definition – showing pleasure</a:t>
            </a:r>
            <a:endParaRPr lang="en-GB" sz="6600" dirty="0"/>
          </a:p>
        </p:txBody>
      </p:sp>
      <p:sp>
        <p:nvSpPr>
          <p:cNvPr id="7" name="TextBox 6">
            <a:extLst>
              <a:ext uri="{FF2B5EF4-FFF2-40B4-BE49-F238E27FC236}">
                <a16:creationId xmlns:a16="http://schemas.microsoft.com/office/drawing/2014/main" id="{31F2C0FE-E3E4-55D8-DD1C-9F6E800EBBA6}"/>
              </a:ext>
            </a:extLst>
          </p:cNvPr>
          <p:cNvSpPr txBox="1"/>
          <p:nvPr/>
        </p:nvSpPr>
        <p:spPr>
          <a:xfrm>
            <a:off x="4133171" y="4169980"/>
            <a:ext cx="4814887" cy="1107996"/>
          </a:xfrm>
          <a:prstGeom prst="rect">
            <a:avLst/>
          </a:prstGeom>
          <a:noFill/>
        </p:spPr>
        <p:txBody>
          <a:bodyPr wrap="square">
            <a:spAutoFit/>
          </a:bodyPr>
          <a:lstStyle/>
          <a:p>
            <a:r>
              <a:rPr lang="en-GB" sz="6600" dirty="0">
                <a:latin typeface="Twinkl Cursive Looped" panose="02000000000000000000" pitchFamily="2" charset="0"/>
              </a:rPr>
              <a:t>ADJECTIVE</a:t>
            </a:r>
            <a:endParaRPr lang="en-GB" sz="6600" dirty="0"/>
          </a:p>
        </p:txBody>
      </p:sp>
    </p:spTree>
    <p:extLst>
      <p:ext uri="{BB962C8B-B14F-4D97-AF65-F5344CB8AC3E}">
        <p14:creationId xmlns:p14="http://schemas.microsoft.com/office/powerpoint/2010/main" val="65702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0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7"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A copier machine is used in school</a:t>
            </a:r>
            <a:r>
              <a:rPr lang="en-GB" dirty="0"/>
              <a:t>.</a:t>
            </a:r>
            <a:endParaRPr lang="en-GB" i="1" dirty="0"/>
          </a:p>
        </p:txBody>
      </p:sp>
    </p:spTree>
    <p:extLst>
      <p:ext uri="{BB962C8B-B14F-4D97-AF65-F5344CB8AC3E}">
        <p14:creationId xmlns:p14="http://schemas.microsoft.com/office/powerpoint/2010/main" val="52002142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A copier machine is used in school</a:t>
            </a:r>
            <a:r>
              <a:rPr lang="en-GB" dirty="0"/>
              <a:t>.</a:t>
            </a:r>
            <a:endParaRPr lang="en-GB" i="1" dirty="0"/>
          </a:p>
        </p:txBody>
      </p:sp>
      <p:sp>
        <p:nvSpPr>
          <p:cNvPr id="3" name="Title 1">
            <a:extLst>
              <a:ext uri="{FF2B5EF4-FFF2-40B4-BE49-F238E27FC236}">
                <a16:creationId xmlns:a16="http://schemas.microsoft.com/office/drawing/2014/main" id="{62881113-F7F7-5D27-C261-4CD71BE3BD0C}"/>
              </a:ext>
            </a:extLst>
          </p:cNvPr>
          <p:cNvSpPr txBox="1">
            <a:spLocks/>
          </p:cNvSpPr>
          <p:nvPr/>
        </p:nvSpPr>
        <p:spPr>
          <a:xfrm>
            <a:off x="2634342" y="2944252"/>
            <a:ext cx="1921329" cy="969496"/>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a:t>
            </a:r>
            <a:endParaRPr lang="en-GB" i="1" dirty="0"/>
          </a:p>
        </p:txBody>
      </p:sp>
    </p:spTree>
    <p:extLst>
      <p:ext uri="{BB962C8B-B14F-4D97-AF65-F5344CB8AC3E}">
        <p14:creationId xmlns:p14="http://schemas.microsoft.com/office/powerpoint/2010/main" val="172278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The man cried with happiness when he got married.</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29339763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The man cried with happiness when he got married.</a:t>
            </a:r>
            <a:endParaRPr lang="en-GB" i="1" dirty="0">
              <a:latin typeface="Twinkl Cursive Looped" panose="02000000000000000000" pitchFamily="2" charset="0"/>
            </a:endParaRPr>
          </a:p>
        </p:txBody>
      </p:sp>
      <p:sp>
        <p:nvSpPr>
          <p:cNvPr id="3" name="Title 1">
            <a:extLst>
              <a:ext uri="{FF2B5EF4-FFF2-40B4-BE49-F238E27FC236}">
                <a16:creationId xmlns:a16="http://schemas.microsoft.com/office/drawing/2014/main" id="{197B19AA-BC6D-5A31-2621-9EC93527EE5B}"/>
              </a:ext>
            </a:extLst>
          </p:cNvPr>
          <p:cNvSpPr txBox="1">
            <a:spLocks/>
          </p:cNvSpPr>
          <p:nvPr/>
        </p:nvSpPr>
        <p:spPr>
          <a:xfrm>
            <a:off x="4407807" y="2727565"/>
            <a:ext cx="1681843" cy="969496"/>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872160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It was the happiest day of their lives.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48190658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It was the happiest day of their lives.</a:t>
            </a:r>
            <a:endParaRPr lang="en-GB" i="1" dirty="0">
              <a:latin typeface="Twinkl Cursive Looped" panose="02000000000000000000" pitchFamily="2" charset="0"/>
            </a:endParaRPr>
          </a:p>
        </p:txBody>
      </p:sp>
      <p:sp>
        <p:nvSpPr>
          <p:cNvPr id="3" name="Title 1">
            <a:extLst>
              <a:ext uri="{FF2B5EF4-FFF2-40B4-BE49-F238E27FC236}">
                <a16:creationId xmlns:a16="http://schemas.microsoft.com/office/drawing/2014/main" id="{636832C8-AA41-DF0B-525D-1D7A1BCC53AC}"/>
              </a:ext>
            </a:extLst>
          </p:cNvPr>
          <p:cNvSpPr txBox="1">
            <a:spLocks/>
          </p:cNvSpPr>
          <p:nvPr/>
        </p:nvSpPr>
        <p:spPr>
          <a:xfrm>
            <a:off x="4544785" y="2852154"/>
            <a:ext cx="2852058" cy="969496"/>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3216196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C871456-2C0A-F88C-25A6-9017216AD6E6}"/>
              </a:ext>
            </a:extLst>
          </p:cNvPr>
          <p:cNvSpPr txBox="1"/>
          <p:nvPr/>
        </p:nvSpPr>
        <p:spPr>
          <a:xfrm>
            <a:off x="653142" y="3244334"/>
            <a:ext cx="10842171" cy="1938992"/>
          </a:xfrm>
          <a:prstGeom prst="rect">
            <a:avLst/>
          </a:prstGeom>
          <a:noFill/>
        </p:spPr>
        <p:txBody>
          <a:bodyPr wrap="square">
            <a:spAutoFit/>
          </a:bodyPr>
          <a:lstStyle/>
          <a:p>
            <a:r>
              <a:rPr lang="en-GB" sz="6000" dirty="0">
                <a:latin typeface="Twinkl Cursive Looped" panose="02000000000000000000" pitchFamily="2" charset="0"/>
              </a:rPr>
              <a:t>I am hungry </a:t>
            </a:r>
            <a:r>
              <a:rPr lang="en-GB" sz="6000" dirty="0">
                <a:highlight>
                  <a:srgbClr val="FFFF00"/>
                </a:highlight>
                <a:latin typeface="Twinkl Cursive Looped" panose="02000000000000000000" pitchFamily="2" charset="0"/>
              </a:rPr>
              <a:t>because</a:t>
            </a:r>
            <a:r>
              <a:rPr lang="en-GB" sz="6000" dirty="0">
                <a:latin typeface="Twinkl Cursive Looped" panose="02000000000000000000" pitchFamily="2" charset="0"/>
              </a:rPr>
              <a:t> I missed breakfast. </a:t>
            </a:r>
            <a:endParaRPr lang="en-GB" sz="6000" dirty="0"/>
          </a:p>
        </p:txBody>
      </p:sp>
      <p:sp>
        <p:nvSpPr>
          <p:cNvPr id="5" name="Title 1">
            <a:extLst>
              <a:ext uri="{FF2B5EF4-FFF2-40B4-BE49-F238E27FC236}">
                <a16:creationId xmlns:a16="http://schemas.microsoft.com/office/drawing/2014/main" id="{F8F917EE-E76B-2809-17CB-ECC3F96ADE29}"/>
              </a:ext>
            </a:extLst>
          </p:cNvPr>
          <p:cNvSpPr txBox="1">
            <a:spLocks/>
          </p:cNvSpPr>
          <p:nvPr/>
        </p:nvSpPr>
        <p:spPr>
          <a:xfrm>
            <a:off x="5143500" y="3244335"/>
            <a:ext cx="2808514" cy="969496"/>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a:t>
            </a:r>
            <a:endParaRPr lang="en-GB" i="1" dirty="0"/>
          </a:p>
        </p:txBody>
      </p:sp>
    </p:spTree>
    <p:extLst>
      <p:ext uri="{BB962C8B-B14F-4D97-AF65-F5344CB8AC3E}">
        <p14:creationId xmlns:p14="http://schemas.microsoft.com/office/powerpoint/2010/main" val="3947952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37657221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most</a:t>
            </a: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endParaRPr lang="en-GB" i="1" dirty="0">
              <a:latin typeface="Twinkl Cursive Looped" panose="02000000000000000000" pitchFamily="2" charset="0"/>
            </a:endParaRPr>
          </a:p>
        </p:txBody>
      </p:sp>
      <p:pic>
        <p:nvPicPr>
          <p:cNvPr id="14338" name="Picture 2" descr="Download More Clip Art - More And Less Clipart PNG Image with No Background  - PNGkey.com">
            <a:extLst>
              <a:ext uri="{FF2B5EF4-FFF2-40B4-BE49-F238E27FC236}">
                <a16:creationId xmlns:a16="http://schemas.microsoft.com/office/drawing/2014/main" id="{ED2F2AC5-FD38-5463-2FBB-AE14566AB1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052" y="610961"/>
            <a:ext cx="2828925" cy="16192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960C9F2-6D8B-3E63-89C7-E19901350DC1}"/>
              </a:ext>
            </a:extLst>
          </p:cNvPr>
          <p:cNvSpPr txBox="1"/>
          <p:nvPr/>
        </p:nvSpPr>
        <p:spPr>
          <a:xfrm>
            <a:off x="632052" y="4751369"/>
            <a:ext cx="10890250" cy="1323439"/>
          </a:xfrm>
          <a:prstGeom prst="rect">
            <a:avLst/>
          </a:prstGeom>
          <a:noFill/>
        </p:spPr>
        <p:txBody>
          <a:bodyPr wrap="square">
            <a:spAutoFit/>
          </a:bodyPr>
          <a:lstStyle/>
          <a:p>
            <a:r>
              <a:rPr lang="en-GB" sz="4000" dirty="0">
                <a:latin typeface="Twinkl Cursive Looped" panose="02000000000000000000" pitchFamily="2" charset="0"/>
              </a:rPr>
              <a:t>Definition - greatest in amount, quantity, or degree</a:t>
            </a:r>
          </a:p>
        </p:txBody>
      </p:sp>
      <p:sp>
        <p:nvSpPr>
          <p:cNvPr id="5" name="TextBox 4">
            <a:extLst>
              <a:ext uri="{FF2B5EF4-FFF2-40B4-BE49-F238E27FC236}">
                <a16:creationId xmlns:a16="http://schemas.microsoft.com/office/drawing/2014/main" id="{FBE45249-8ACE-7F8C-D766-AD2E84026BDC}"/>
              </a:ext>
            </a:extLst>
          </p:cNvPr>
          <p:cNvSpPr txBox="1"/>
          <p:nvPr/>
        </p:nvSpPr>
        <p:spPr>
          <a:xfrm>
            <a:off x="980395" y="2891931"/>
            <a:ext cx="10890250" cy="707886"/>
          </a:xfrm>
          <a:prstGeom prst="rect">
            <a:avLst/>
          </a:prstGeom>
          <a:noFill/>
        </p:spPr>
        <p:txBody>
          <a:bodyPr wrap="square">
            <a:spAutoFit/>
          </a:bodyPr>
          <a:lstStyle/>
          <a:p>
            <a:pPr algn="ctr"/>
            <a:r>
              <a:rPr lang="en-GB" sz="4000" dirty="0">
                <a:latin typeface="Twinkl Cursive Looped" panose="02000000000000000000" pitchFamily="2" charset="0"/>
              </a:rPr>
              <a:t>DETERMINER</a:t>
            </a:r>
          </a:p>
        </p:txBody>
      </p:sp>
    </p:spTree>
    <p:extLst>
      <p:ext uri="{BB962C8B-B14F-4D97-AF65-F5344CB8AC3E}">
        <p14:creationId xmlns:p14="http://schemas.microsoft.com/office/powerpoint/2010/main" val="2609877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4300" y="3080825"/>
            <a:ext cx="12306300" cy="1481650"/>
          </a:xfrm>
        </p:spPr>
        <p:txBody>
          <a:bodyPr>
            <a:normAutofit fontScale="90000"/>
          </a:bodyPr>
          <a:lstStyle/>
          <a:p>
            <a:pPr algn="ctr"/>
            <a:br>
              <a:rPr lang="en-GB" dirty="0"/>
            </a:br>
            <a:r>
              <a:rPr lang="en-GB" dirty="0">
                <a:latin typeface="Twinkl Cursive Looped" panose="02000000000000000000" pitchFamily="2" charset="0"/>
              </a:rPr>
              <a:t>Children love spelling quizzes the   most. </a:t>
            </a:r>
            <a:endParaRPr lang="en-GB" i="1" dirty="0">
              <a:latin typeface="Twinkl Cursive Looped" panose="02000000000000000000" pitchFamily="2" charset="0"/>
            </a:endParaRPr>
          </a:p>
        </p:txBody>
      </p:sp>
      <p:sp>
        <p:nvSpPr>
          <p:cNvPr id="4" name="Title 1">
            <a:extLst>
              <a:ext uri="{FF2B5EF4-FFF2-40B4-BE49-F238E27FC236}">
                <a16:creationId xmlns:a16="http://schemas.microsoft.com/office/drawing/2014/main" id="{9EEC1FE0-ADE6-F2B5-4F32-60B5058D2AED}"/>
              </a:ext>
            </a:extLst>
          </p:cNvPr>
          <p:cNvSpPr txBox="1">
            <a:spLocks/>
          </p:cNvSpPr>
          <p:nvPr/>
        </p:nvSpPr>
        <p:spPr>
          <a:xfrm>
            <a:off x="5197928" y="3592979"/>
            <a:ext cx="1681843" cy="969496"/>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a:t>
            </a:r>
            <a:endParaRPr lang="en-GB" i="1" dirty="0"/>
          </a:p>
        </p:txBody>
      </p:sp>
    </p:spTree>
    <p:extLst>
      <p:ext uri="{BB962C8B-B14F-4D97-AF65-F5344CB8AC3E}">
        <p14:creationId xmlns:p14="http://schemas.microsoft.com/office/powerpoint/2010/main" val="4002994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566738" y="484582"/>
            <a:ext cx="10515600" cy="1481650"/>
          </a:xfrm>
        </p:spPr>
        <p:txBody>
          <a:bodyPr>
            <a:normAutofit/>
          </a:bodyPr>
          <a:lstStyle/>
          <a:p>
            <a:pPr algn="ctr"/>
            <a:r>
              <a:rPr lang="en-GB" dirty="0">
                <a:latin typeface="Twinkl Cursive Looped" panose="02000000000000000000" pitchFamily="2" charset="0"/>
              </a:rPr>
              <a:t>sure</a:t>
            </a:r>
            <a:endParaRPr lang="en-GB" i="1" dirty="0"/>
          </a:p>
        </p:txBody>
      </p:sp>
      <p:pic>
        <p:nvPicPr>
          <p:cNvPr id="15362" name="Picture 2" descr="5,913 Sure Stock Illustrations, Cliparts and Royalty Free Sure Vectors">
            <a:extLst>
              <a:ext uri="{FF2B5EF4-FFF2-40B4-BE49-F238E27FC236}">
                <a16:creationId xmlns:a16="http://schemas.microsoft.com/office/drawing/2014/main" id="{673EC751-62A8-EE8A-BCCE-DC68134CAC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6738" y="300038"/>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B94F49B-A63F-C09F-59E1-C19BAE724634}"/>
              </a:ext>
            </a:extLst>
          </p:cNvPr>
          <p:cNvSpPr txBox="1"/>
          <p:nvPr/>
        </p:nvSpPr>
        <p:spPr>
          <a:xfrm>
            <a:off x="681717" y="5056805"/>
            <a:ext cx="10944225" cy="1446550"/>
          </a:xfrm>
          <a:prstGeom prst="rect">
            <a:avLst/>
          </a:prstGeom>
          <a:noFill/>
        </p:spPr>
        <p:txBody>
          <a:bodyPr wrap="square">
            <a:spAutoFit/>
          </a:bodyPr>
          <a:lstStyle/>
          <a:p>
            <a:r>
              <a:rPr lang="en-GB" sz="4400" b="0" i="0" dirty="0">
                <a:solidFill>
                  <a:srgbClr val="111111"/>
                </a:solidFill>
                <a:effectLst/>
                <a:latin typeface="Twinkl Cursive Looped" panose="02000000000000000000" pitchFamily="2" charset="0"/>
              </a:rPr>
              <a:t>Definition - completely confident that one is right</a:t>
            </a:r>
            <a:endParaRPr lang="en-GB" sz="4400" dirty="0">
              <a:latin typeface="Twinkl Cursive Looped" panose="02000000000000000000" pitchFamily="2" charset="0"/>
            </a:endParaRPr>
          </a:p>
        </p:txBody>
      </p:sp>
      <p:sp>
        <p:nvSpPr>
          <p:cNvPr id="5" name="Title 1">
            <a:extLst>
              <a:ext uri="{FF2B5EF4-FFF2-40B4-BE49-F238E27FC236}">
                <a16:creationId xmlns:a16="http://schemas.microsoft.com/office/drawing/2014/main" id="{F231B096-4B6D-8B24-D4E0-81576E406B42}"/>
              </a:ext>
            </a:extLst>
          </p:cNvPr>
          <p:cNvSpPr txBox="1">
            <a:spLocks/>
          </p:cNvSpPr>
          <p:nvPr/>
        </p:nvSpPr>
        <p:spPr>
          <a:xfrm>
            <a:off x="681717" y="2436638"/>
            <a:ext cx="1051560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ADJECTIVE</a:t>
            </a:r>
            <a:endParaRPr lang="en-GB" i="1" dirty="0"/>
          </a:p>
        </p:txBody>
      </p:sp>
    </p:spTree>
    <p:extLst>
      <p:ext uri="{BB962C8B-B14F-4D97-AF65-F5344CB8AC3E}">
        <p14:creationId xmlns:p14="http://schemas.microsoft.com/office/powerpoint/2010/main" val="2185100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br>
            <a:r>
              <a:rPr lang="en-GB" dirty="0">
                <a:latin typeface="Twinkl Cursive Looped" panose="02000000000000000000" pitchFamily="2" charset="0"/>
              </a:rPr>
              <a:t>The runner was sure he won.</a:t>
            </a:r>
            <a:br>
              <a:rPr lang="en-GB" dirty="0"/>
            </a:br>
            <a:endParaRPr lang="en-GB" i="1" dirty="0"/>
          </a:p>
        </p:txBody>
      </p:sp>
      <p:sp>
        <p:nvSpPr>
          <p:cNvPr id="3" name="Title 1">
            <a:extLst>
              <a:ext uri="{FF2B5EF4-FFF2-40B4-BE49-F238E27FC236}">
                <a16:creationId xmlns:a16="http://schemas.microsoft.com/office/drawing/2014/main" id="{AE6798E3-5AA1-2B0F-C187-848FE5FAD8F4}"/>
              </a:ext>
            </a:extLst>
          </p:cNvPr>
          <p:cNvSpPr txBox="1">
            <a:spLocks/>
          </p:cNvSpPr>
          <p:nvPr/>
        </p:nvSpPr>
        <p:spPr>
          <a:xfrm>
            <a:off x="6455229" y="2852154"/>
            <a:ext cx="1611086" cy="969496"/>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a:t>
            </a:r>
            <a:endParaRPr lang="en-GB" i="1" dirty="0"/>
          </a:p>
        </p:txBody>
      </p:sp>
    </p:spTree>
    <p:extLst>
      <p:ext uri="{BB962C8B-B14F-4D97-AF65-F5344CB8AC3E}">
        <p14:creationId xmlns:p14="http://schemas.microsoft.com/office/powerpoint/2010/main" val="57777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9691695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Can you spot the spelling rule words and the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36971984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2757" y="930729"/>
            <a:ext cx="10711543" cy="4980213"/>
          </a:xfrm>
        </p:spPr>
        <p:txBody>
          <a:bodyPr>
            <a:noAutofit/>
          </a:bodyPr>
          <a:lstStyle/>
          <a:p>
            <a:pPr algn="l"/>
            <a:r>
              <a:rPr lang="en-GB" sz="4000" dirty="0">
                <a:solidFill>
                  <a:srgbClr val="000000"/>
                </a:solidFill>
                <a:effectLst/>
                <a:latin typeface="Twinkl Cursive Looped" panose="02000000000000000000" pitchFamily="2" charset="0"/>
                <a:ea typeface="Times New Roman" panose="02020603050405020304" pitchFamily="18" charset="0"/>
              </a:rPr>
              <a:t>Most children learn about the North and South poles.  They learn that scientists are sure that the massive ice sheets are melting because of global warming.  The saddest thing is that not everyone believes this.  World Leaders have cried out to people to recognise climate change and how people can be happiest if they begin to help the planet. Babies deserve to grow up in a healthy world. </a:t>
            </a:r>
            <a:endParaRPr lang="en-GB" sz="5400" i="0" dirty="0">
              <a:solidFill>
                <a:srgbClr val="333333"/>
              </a:solidFill>
              <a:effectLst/>
              <a:latin typeface="Twinkl Cursive Looped" panose="02000000000000000000" pitchFamily="2" charset="0"/>
            </a:endParaRPr>
          </a:p>
        </p:txBody>
      </p:sp>
    </p:spTree>
    <p:extLst>
      <p:ext uri="{BB962C8B-B14F-4D97-AF65-F5344CB8AC3E}">
        <p14:creationId xmlns:p14="http://schemas.microsoft.com/office/powerpoint/2010/main" val="395464598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2757" y="930729"/>
            <a:ext cx="10711543" cy="4980213"/>
          </a:xfrm>
        </p:spPr>
        <p:txBody>
          <a:bodyPr>
            <a:noAutofit/>
          </a:bodyPr>
          <a:lstStyle/>
          <a:p>
            <a:pPr algn="l"/>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Most</a:t>
            </a:r>
            <a:r>
              <a:rPr lang="en-GB" sz="4000" dirty="0">
                <a:solidFill>
                  <a:srgbClr val="000000"/>
                </a:solidFill>
                <a:effectLst/>
                <a:latin typeface="Twinkl Cursive Looped" panose="02000000000000000000" pitchFamily="2" charset="0"/>
                <a:ea typeface="Times New Roman" panose="02020603050405020304" pitchFamily="18" charset="0"/>
              </a:rPr>
              <a:t> children learn about the North and South poles.  They learn that scientists are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sure</a:t>
            </a:r>
            <a:r>
              <a:rPr lang="en-GB" sz="4000" dirty="0">
                <a:solidFill>
                  <a:srgbClr val="000000"/>
                </a:solidFill>
                <a:effectLst/>
                <a:latin typeface="Twinkl Cursive Looped" panose="02000000000000000000" pitchFamily="2" charset="0"/>
                <a:ea typeface="Times New Roman" panose="02020603050405020304" pitchFamily="18" charset="0"/>
              </a:rPr>
              <a:t> that the massive ice sheets are melting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because</a:t>
            </a:r>
            <a:r>
              <a:rPr lang="en-GB" sz="4000" dirty="0">
                <a:solidFill>
                  <a:srgbClr val="000000"/>
                </a:solidFill>
                <a:effectLst/>
                <a:latin typeface="Twinkl Cursive Looped" panose="02000000000000000000" pitchFamily="2" charset="0"/>
                <a:ea typeface="Times New Roman" panose="02020603050405020304" pitchFamily="18" charset="0"/>
              </a:rPr>
              <a:t> of global warming.  The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saddest</a:t>
            </a:r>
            <a:r>
              <a:rPr lang="en-GB" sz="4000" dirty="0">
                <a:solidFill>
                  <a:srgbClr val="000000"/>
                </a:solidFill>
                <a:effectLst/>
                <a:latin typeface="Twinkl Cursive Looped" panose="02000000000000000000" pitchFamily="2" charset="0"/>
                <a:ea typeface="Times New Roman" panose="02020603050405020304" pitchFamily="18" charset="0"/>
              </a:rPr>
              <a:t> thing is that not everyone believes this.  World Leaders have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cried</a:t>
            </a:r>
            <a:r>
              <a:rPr lang="en-GB" sz="4000" dirty="0">
                <a:solidFill>
                  <a:srgbClr val="000000"/>
                </a:solidFill>
                <a:effectLst/>
                <a:latin typeface="Twinkl Cursive Looped" panose="02000000000000000000" pitchFamily="2" charset="0"/>
                <a:ea typeface="Times New Roman" panose="02020603050405020304" pitchFamily="18" charset="0"/>
              </a:rPr>
              <a:t> out to people to recognise climate change and how people can be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happiest</a:t>
            </a:r>
            <a:r>
              <a:rPr lang="en-GB" sz="4000" dirty="0">
                <a:solidFill>
                  <a:srgbClr val="000000"/>
                </a:solidFill>
                <a:effectLst/>
                <a:latin typeface="Twinkl Cursive Looped" panose="02000000000000000000" pitchFamily="2" charset="0"/>
                <a:ea typeface="Times New Roman" panose="02020603050405020304" pitchFamily="18" charset="0"/>
              </a:rPr>
              <a:t> if they begin to help the planet.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Babies</a:t>
            </a:r>
            <a:r>
              <a:rPr lang="en-GB" sz="4000" dirty="0">
                <a:solidFill>
                  <a:srgbClr val="000000"/>
                </a:solidFill>
                <a:effectLst/>
                <a:latin typeface="Twinkl Cursive Looped" panose="02000000000000000000" pitchFamily="2" charset="0"/>
                <a:ea typeface="Times New Roman" panose="02020603050405020304" pitchFamily="18" charset="0"/>
              </a:rPr>
              <a:t> deserve to grow up in a healthy world. </a:t>
            </a:r>
            <a:endParaRPr lang="en-GB" sz="5400" i="0" dirty="0">
              <a:solidFill>
                <a:srgbClr val="333333"/>
              </a:solidFill>
              <a:effectLst/>
              <a:latin typeface="Twinkl Cursive Looped" panose="02000000000000000000" pitchFamily="2" charset="0"/>
            </a:endParaRPr>
          </a:p>
        </p:txBody>
      </p:sp>
    </p:spTree>
    <p:extLst>
      <p:ext uri="{BB962C8B-B14F-4D97-AF65-F5344CB8AC3E}">
        <p14:creationId xmlns:p14="http://schemas.microsoft.com/office/powerpoint/2010/main" val="276225944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4224863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76000396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2901724"/>
            <a:ext cx="10515600" cy="2852737"/>
          </a:xfrm>
        </p:spPr>
        <p:txBody>
          <a:bodyPr>
            <a:normAutofit fontScale="90000"/>
          </a:bodyPr>
          <a:lstStyle/>
          <a:p>
            <a:r>
              <a:rPr lang="en-GB" sz="6000" dirty="0">
                <a:solidFill>
                  <a:srgbClr val="000000"/>
                </a:solidFill>
                <a:effectLst/>
                <a:latin typeface="Twinkl Cursive Looped" panose="02000000000000000000" pitchFamily="2" charset="0"/>
                <a:ea typeface="Times New Roman" panose="02020603050405020304" pitchFamily="18" charset="0"/>
              </a:rPr>
              <a:t>They learn that scientists are sure that the massive ice sheets are melting because of global warming. </a:t>
            </a:r>
            <a:endParaRPr lang="en-GB" dirty="0"/>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269231182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469571" y="1518558"/>
            <a:ext cx="9046029" cy="3416320"/>
          </a:xfrm>
          <a:prstGeom prst="rect">
            <a:avLst/>
          </a:prstGeom>
          <a:noFill/>
        </p:spPr>
        <p:txBody>
          <a:bodyPr wrap="square" rtlCol="0">
            <a:spAutoFit/>
          </a:bodyPr>
          <a:lstStyle/>
          <a:p>
            <a:r>
              <a:rPr lang="en-GB" sz="7200" dirty="0">
                <a:latin typeface="Twinkl Cursive Looped" panose="02000000000000000000" pitchFamily="2" charset="0"/>
              </a:rPr>
              <a:t>Year 2  - Summer 2</a:t>
            </a:r>
          </a:p>
          <a:p>
            <a:r>
              <a:rPr lang="en-GB" sz="7200" dirty="0">
                <a:latin typeface="Twinkl Cursive Looped" panose="02000000000000000000" pitchFamily="2" charset="0"/>
              </a:rPr>
              <a:t>Week 1 - Wednesday</a:t>
            </a:r>
          </a:p>
          <a:p>
            <a:endParaRPr lang="en-GB" sz="7200" dirty="0"/>
          </a:p>
        </p:txBody>
      </p:sp>
    </p:spTree>
    <p:extLst>
      <p:ext uri="{BB962C8B-B14F-4D97-AF65-F5344CB8AC3E}">
        <p14:creationId xmlns:p14="http://schemas.microsoft.com/office/powerpoint/2010/main" val="402592131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4CC12E3-7825-C08C-1B7A-189FE7D7FC47}"/>
              </a:ext>
            </a:extLst>
          </p:cNvPr>
          <p:cNvPicPr>
            <a:picLocks noChangeAspect="1"/>
          </p:cNvPicPr>
          <p:nvPr/>
        </p:nvPicPr>
        <p:blipFill rotWithShape="1">
          <a:blip r:embed="rId2"/>
          <a:srcRect l="16206" t="13315" r="14554" b="7361"/>
          <a:stretch/>
        </p:blipFill>
        <p:spPr>
          <a:xfrm>
            <a:off x="620484" y="195942"/>
            <a:ext cx="10270673" cy="6615345"/>
          </a:xfrm>
          <a:prstGeom prst="rect">
            <a:avLst/>
          </a:prstGeom>
        </p:spPr>
      </p:pic>
    </p:spTree>
    <p:extLst>
      <p:ext uri="{BB962C8B-B14F-4D97-AF65-F5344CB8AC3E}">
        <p14:creationId xmlns:p14="http://schemas.microsoft.com/office/powerpoint/2010/main" val="8805335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402804882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252841199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1453243"/>
            <a:ext cx="10515600" cy="1481650"/>
          </a:xfrm>
        </p:spPr>
        <p:txBody>
          <a:bodyPr>
            <a:normAutofit fontScale="90000"/>
          </a:bodyPr>
          <a:lstStyle/>
          <a:p>
            <a:pPr algn="ctr"/>
            <a:r>
              <a:rPr lang="en-GB" dirty="0">
                <a:latin typeface="Twinkl Cursive Looped" panose="02000000000000000000" pitchFamily="2" charset="0"/>
              </a:rPr>
              <a:t>because  </a:t>
            </a:r>
            <a:br>
              <a:rPr lang="en-GB" dirty="0">
                <a:latin typeface="Twinkl Cursive Looped" panose="02000000000000000000" pitchFamily="2" charset="0"/>
              </a:rPr>
            </a:br>
            <a:br>
              <a:rPr lang="en-GB" dirty="0">
                <a:latin typeface="Twinkl Cursive Looped" panose="02000000000000000000" pitchFamily="2" charset="0"/>
              </a:rPr>
            </a:br>
            <a:endParaRPr lang="en-GB" dirty="0">
              <a:latin typeface="Twinkl Cursive Looped" panose="02000000000000000000" pitchFamily="2" charset="0"/>
            </a:endParaRPr>
          </a:p>
        </p:txBody>
      </p:sp>
      <p:pic>
        <p:nvPicPr>
          <p:cNvPr id="1026" name="Picture 2" descr="question clipart - Clip Art Library">
            <a:extLst>
              <a:ext uri="{FF2B5EF4-FFF2-40B4-BE49-F238E27FC236}">
                <a16:creationId xmlns:a16="http://schemas.microsoft.com/office/drawing/2014/main" id="{6E0BE8C7-87AA-F638-5DFB-5CB965A26A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066" y="257856"/>
            <a:ext cx="1914525" cy="23907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472778C4-20C4-03A0-0CBE-CDBE2A89D96F}"/>
              </a:ext>
            </a:extLst>
          </p:cNvPr>
          <p:cNvSpPr txBox="1"/>
          <p:nvPr/>
        </p:nvSpPr>
        <p:spPr>
          <a:xfrm>
            <a:off x="1050471" y="4566844"/>
            <a:ext cx="10515600" cy="1015663"/>
          </a:xfrm>
          <a:prstGeom prst="rect">
            <a:avLst/>
          </a:prstGeom>
          <a:noFill/>
        </p:spPr>
        <p:txBody>
          <a:bodyPr wrap="square">
            <a:spAutoFit/>
          </a:bodyPr>
          <a:lstStyle/>
          <a:p>
            <a:r>
              <a:rPr lang="en-GB" sz="6000" dirty="0">
                <a:latin typeface="Twinkl Cursive Looped" panose="02000000000000000000" pitchFamily="2" charset="0"/>
              </a:rPr>
              <a:t>Definition – giving a reason </a:t>
            </a:r>
          </a:p>
        </p:txBody>
      </p:sp>
      <p:sp>
        <p:nvSpPr>
          <p:cNvPr id="8" name="TextBox 7">
            <a:extLst>
              <a:ext uri="{FF2B5EF4-FFF2-40B4-BE49-F238E27FC236}">
                <a16:creationId xmlns:a16="http://schemas.microsoft.com/office/drawing/2014/main" id="{7937B726-E3AE-054B-79D6-733678F02E7D}"/>
              </a:ext>
            </a:extLst>
          </p:cNvPr>
          <p:cNvSpPr txBox="1"/>
          <p:nvPr/>
        </p:nvSpPr>
        <p:spPr>
          <a:xfrm>
            <a:off x="2497591" y="5220091"/>
            <a:ext cx="6098720" cy="369332"/>
          </a:xfrm>
          <a:prstGeom prst="rect">
            <a:avLst/>
          </a:prstGeom>
          <a:noFill/>
        </p:spPr>
        <p:txBody>
          <a:bodyPr wrap="square">
            <a:spAutoFit/>
          </a:bodyPr>
          <a:lstStyle/>
          <a:p>
            <a:endParaRPr lang="en-GB" dirty="0"/>
          </a:p>
        </p:txBody>
      </p:sp>
      <p:sp>
        <p:nvSpPr>
          <p:cNvPr id="11" name="TextBox 10">
            <a:extLst>
              <a:ext uri="{FF2B5EF4-FFF2-40B4-BE49-F238E27FC236}">
                <a16:creationId xmlns:a16="http://schemas.microsoft.com/office/drawing/2014/main" id="{FC99D1E3-6778-AFF3-5A31-B0706DE17237}"/>
              </a:ext>
            </a:extLst>
          </p:cNvPr>
          <p:cNvSpPr txBox="1"/>
          <p:nvPr/>
        </p:nvSpPr>
        <p:spPr>
          <a:xfrm>
            <a:off x="838200" y="2565561"/>
            <a:ext cx="10515600" cy="1015663"/>
          </a:xfrm>
          <a:prstGeom prst="rect">
            <a:avLst/>
          </a:prstGeom>
          <a:noFill/>
        </p:spPr>
        <p:txBody>
          <a:bodyPr wrap="square">
            <a:spAutoFit/>
          </a:bodyPr>
          <a:lstStyle/>
          <a:p>
            <a:pPr algn="ctr"/>
            <a:r>
              <a:rPr lang="en-GB" sz="6000" dirty="0">
                <a:latin typeface="Twinkl Cursive Looped" panose="02000000000000000000" pitchFamily="2" charset="0"/>
              </a:rPr>
              <a:t>CONJUNCTION</a:t>
            </a:r>
          </a:p>
        </p:txBody>
      </p:sp>
    </p:spTree>
    <p:extLst>
      <p:ext uri="{BB962C8B-B14F-4D97-AF65-F5344CB8AC3E}">
        <p14:creationId xmlns:p14="http://schemas.microsoft.com/office/powerpoint/2010/main" val="3595820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11" grpId="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C871456-2C0A-F88C-25A6-9017216AD6E6}"/>
              </a:ext>
            </a:extLst>
          </p:cNvPr>
          <p:cNvSpPr txBox="1"/>
          <p:nvPr/>
        </p:nvSpPr>
        <p:spPr>
          <a:xfrm>
            <a:off x="653142" y="3244334"/>
            <a:ext cx="10842171" cy="1938992"/>
          </a:xfrm>
          <a:prstGeom prst="rect">
            <a:avLst/>
          </a:prstGeom>
          <a:noFill/>
        </p:spPr>
        <p:txBody>
          <a:bodyPr wrap="square">
            <a:spAutoFit/>
          </a:bodyPr>
          <a:lstStyle/>
          <a:p>
            <a:r>
              <a:rPr lang="en-GB" sz="6000" dirty="0">
                <a:latin typeface="Twinkl Cursive Looped" panose="02000000000000000000" pitchFamily="2" charset="0"/>
              </a:rPr>
              <a:t>I am hungry </a:t>
            </a:r>
            <a:r>
              <a:rPr lang="en-GB" sz="6000" dirty="0">
                <a:highlight>
                  <a:srgbClr val="FFFF00"/>
                </a:highlight>
                <a:latin typeface="Twinkl Cursive Looped" panose="02000000000000000000" pitchFamily="2" charset="0"/>
              </a:rPr>
              <a:t>because</a:t>
            </a:r>
            <a:r>
              <a:rPr lang="en-GB" sz="6000" dirty="0">
                <a:latin typeface="Twinkl Cursive Looped" panose="02000000000000000000" pitchFamily="2" charset="0"/>
              </a:rPr>
              <a:t> I missed breakfast. </a:t>
            </a:r>
            <a:endParaRPr lang="en-GB" sz="6000" dirty="0"/>
          </a:p>
        </p:txBody>
      </p:sp>
      <p:sp>
        <p:nvSpPr>
          <p:cNvPr id="5" name="Title 1">
            <a:extLst>
              <a:ext uri="{FF2B5EF4-FFF2-40B4-BE49-F238E27FC236}">
                <a16:creationId xmlns:a16="http://schemas.microsoft.com/office/drawing/2014/main" id="{F8F917EE-E76B-2809-17CB-ECC3F96ADE29}"/>
              </a:ext>
            </a:extLst>
          </p:cNvPr>
          <p:cNvSpPr txBox="1">
            <a:spLocks/>
          </p:cNvSpPr>
          <p:nvPr/>
        </p:nvSpPr>
        <p:spPr>
          <a:xfrm>
            <a:off x="5143500" y="3244335"/>
            <a:ext cx="2808514" cy="969496"/>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a:t>
            </a:r>
            <a:endParaRPr lang="en-GB" i="1" dirty="0"/>
          </a:p>
        </p:txBody>
      </p:sp>
    </p:spTree>
    <p:extLst>
      <p:ext uri="{BB962C8B-B14F-4D97-AF65-F5344CB8AC3E}">
        <p14:creationId xmlns:p14="http://schemas.microsoft.com/office/powerpoint/2010/main" val="4045255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86700400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1453243"/>
            <a:ext cx="10515600" cy="1481650"/>
          </a:xfrm>
        </p:spPr>
        <p:txBody>
          <a:bodyPr>
            <a:normAutofit fontScale="90000"/>
          </a:bodyPr>
          <a:lstStyle/>
          <a:p>
            <a:pPr algn="ctr"/>
            <a:r>
              <a:rPr lang="en-GB" dirty="0">
                <a:latin typeface="Twinkl Cursive Looped" panose="02000000000000000000" pitchFamily="2" charset="0"/>
              </a:rPr>
              <a:t>children  </a:t>
            </a:r>
            <a:br>
              <a:rPr lang="en-GB" dirty="0">
                <a:latin typeface="Twinkl Cursive Looped" panose="02000000000000000000" pitchFamily="2" charset="0"/>
              </a:rPr>
            </a:br>
            <a:br>
              <a:rPr lang="en-GB" dirty="0">
                <a:latin typeface="Twinkl Cursive Looped" panose="02000000000000000000" pitchFamily="2" charset="0"/>
              </a:rPr>
            </a:br>
            <a:endParaRPr lang="en-GB" dirty="0">
              <a:latin typeface="Twinkl Cursive Looped" panose="02000000000000000000" pitchFamily="2" charset="0"/>
            </a:endParaRPr>
          </a:p>
        </p:txBody>
      </p:sp>
      <p:sp>
        <p:nvSpPr>
          <p:cNvPr id="6" name="TextBox 5">
            <a:extLst>
              <a:ext uri="{FF2B5EF4-FFF2-40B4-BE49-F238E27FC236}">
                <a16:creationId xmlns:a16="http://schemas.microsoft.com/office/drawing/2014/main" id="{472778C4-20C4-03A0-0CBE-CDBE2A89D96F}"/>
              </a:ext>
            </a:extLst>
          </p:cNvPr>
          <p:cNvSpPr txBox="1"/>
          <p:nvPr/>
        </p:nvSpPr>
        <p:spPr>
          <a:xfrm>
            <a:off x="1050471" y="4566844"/>
            <a:ext cx="10515600" cy="1015663"/>
          </a:xfrm>
          <a:prstGeom prst="rect">
            <a:avLst/>
          </a:prstGeom>
          <a:noFill/>
        </p:spPr>
        <p:txBody>
          <a:bodyPr wrap="square">
            <a:spAutoFit/>
          </a:bodyPr>
          <a:lstStyle/>
          <a:p>
            <a:r>
              <a:rPr lang="en-GB" sz="6000" dirty="0">
                <a:latin typeface="Twinkl Cursive Looped" panose="02000000000000000000" pitchFamily="2" charset="0"/>
              </a:rPr>
              <a:t>Definition – young people</a:t>
            </a:r>
          </a:p>
        </p:txBody>
      </p:sp>
      <p:sp>
        <p:nvSpPr>
          <p:cNvPr id="8" name="TextBox 7">
            <a:extLst>
              <a:ext uri="{FF2B5EF4-FFF2-40B4-BE49-F238E27FC236}">
                <a16:creationId xmlns:a16="http://schemas.microsoft.com/office/drawing/2014/main" id="{7937B726-E3AE-054B-79D6-733678F02E7D}"/>
              </a:ext>
            </a:extLst>
          </p:cNvPr>
          <p:cNvSpPr txBox="1"/>
          <p:nvPr/>
        </p:nvSpPr>
        <p:spPr>
          <a:xfrm>
            <a:off x="2497591" y="5220091"/>
            <a:ext cx="6098720" cy="369332"/>
          </a:xfrm>
          <a:prstGeom prst="rect">
            <a:avLst/>
          </a:prstGeom>
          <a:noFill/>
        </p:spPr>
        <p:txBody>
          <a:bodyPr wrap="square">
            <a:spAutoFit/>
          </a:bodyPr>
          <a:lstStyle/>
          <a:p>
            <a:endParaRPr lang="en-GB" dirty="0"/>
          </a:p>
        </p:txBody>
      </p:sp>
      <p:sp>
        <p:nvSpPr>
          <p:cNvPr id="11" name="TextBox 10">
            <a:extLst>
              <a:ext uri="{FF2B5EF4-FFF2-40B4-BE49-F238E27FC236}">
                <a16:creationId xmlns:a16="http://schemas.microsoft.com/office/drawing/2014/main" id="{FC99D1E3-6778-AFF3-5A31-B0706DE17237}"/>
              </a:ext>
            </a:extLst>
          </p:cNvPr>
          <p:cNvSpPr txBox="1"/>
          <p:nvPr/>
        </p:nvSpPr>
        <p:spPr>
          <a:xfrm>
            <a:off x="838200" y="2565561"/>
            <a:ext cx="10515600" cy="1015663"/>
          </a:xfrm>
          <a:prstGeom prst="rect">
            <a:avLst/>
          </a:prstGeom>
          <a:noFill/>
        </p:spPr>
        <p:txBody>
          <a:bodyPr wrap="square">
            <a:spAutoFit/>
          </a:bodyPr>
          <a:lstStyle/>
          <a:p>
            <a:pPr algn="ctr"/>
            <a:r>
              <a:rPr lang="en-GB" sz="6000" dirty="0">
                <a:latin typeface="Twinkl Cursive Looped" panose="02000000000000000000" pitchFamily="2" charset="0"/>
              </a:rPr>
              <a:t>NOUN</a:t>
            </a:r>
          </a:p>
        </p:txBody>
      </p:sp>
      <p:pic>
        <p:nvPicPr>
          <p:cNvPr id="3" name="Picture 2" descr="Free Child Clipart, Download Free Child Clipart png images, Free ClipArts  on Clipart Library">
            <a:extLst>
              <a:ext uri="{FF2B5EF4-FFF2-40B4-BE49-F238E27FC236}">
                <a16:creationId xmlns:a16="http://schemas.microsoft.com/office/drawing/2014/main" id="{F7287AC9-F971-C0FC-EC75-0A8B044D4A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5107" y="625928"/>
            <a:ext cx="3543300"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2972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11" grpId="0"/>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r>
              <a:rPr lang="en-GB" dirty="0">
                <a:highlight>
                  <a:srgbClr val="FFFF00"/>
                </a:highlight>
                <a:latin typeface="Twinkl Cursive Looped" panose="02000000000000000000" pitchFamily="2" charset="0"/>
              </a:rPr>
              <a:t>Children</a:t>
            </a:r>
            <a:r>
              <a:rPr lang="en-GB" dirty="0">
                <a:latin typeface="Twinkl Cursive Looped" panose="02000000000000000000" pitchFamily="2" charset="0"/>
              </a:rPr>
              <a:t> enjoy spelling sessions.  </a:t>
            </a:r>
          </a:p>
        </p:txBody>
      </p:sp>
      <p:sp>
        <p:nvSpPr>
          <p:cNvPr id="3" name="Title 1">
            <a:extLst>
              <a:ext uri="{FF2B5EF4-FFF2-40B4-BE49-F238E27FC236}">
                <a16:creationId xmlns:a16="http://schemas.microsoft.com/office/drawing/2014/main" id="{5FDD4F99-8FA8-32A8-4554-9C760032C85A}"/>
              </a:ext>
            </a:extLst>
          </p:cNvPr>
          <p:cNvSpPr txBox="1">
            <a:spLocks/>
          </p:cNvSpPr>
          <p:nvPr/>
        </p:nvSpPr>
        <p:spPr>
          <a:xfrm>
            <a:off x="1094014" y="3642729"/>
            <a:ext cx="2808514" cy="969496"/>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1186528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3819</Words>
  <Application>Microsoft Office PowerPoint</Application>
  <PresentationFormat>Widescreen</PresentationFormat>
  <Paragraphs>509</Paragraphs>
  <Slides>231</Slides>
  <Notes>48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231</vt:i4>
      </vt:variant>
    </vt:vector>
  </HeadingPairs>
  <TitlesOfParts>
    <vt:vector size="237" baseType="lpstr">
      <vt:lpstr>Arial</vt:lpstr>
      <vt:lpstr>Calibri</vt:lpstr>
      <vt:lpstr>Calibri Light</vt:lpstr>
      <vt:lpstr>Georgia</vt:lpstr>
      <vt:lpstr>Twinkl Cursive Looped</vt:lpstr>
      <vt:lpstr>Office Theme</vt:lpstr>
      <vt:lpstr>Spelling Y2</vt:lpstr>
      <vt:lpstr>PowerPoint Presentation</vt:lpstr>
      <vt:lpstr>PowerPoint Presentation</vt:lpstr>
      <vt:lpstr>PowerPoint Presentation</vt:lpstr>
      <vt:lpstr>Let’s Revisit and Review…</vt:lpstr>
      <vt:lpstr>Do you remember this challenge word?</vt:lpstr>
      <vt:lpstr>because    </vt:lpstr>
      <vt:lpstr>PowerPoint Presentation</vt:lpstr>
      <vt:lpstr>Do you remember this challenge word?</vt:lpstr>
      <vt:lpstr>children    </vt:lpstr>
      <vt:lpstr>  Children enjoy spelling sessions.  </vt:lpstr>
      <vt:lpstr>The suffix -le</vt:lpstr>
      <vt:lpstr>-le  this is the most common  suffix to use</vt:lpstr>
      <vt:lpstr>-le</vt:lpstr>
      <vt:lpstr>apple</vt:lpstr>
      <vt:lpstr>table</vt:lpstr>
      <vt:lpstr>bottle</vt:lpstr>
      <vt:lpstr>little</vt:lpstr>
      <vt:lpstr>Let’s Teach and Practise</vt:lpstr>
      <vt:lpstr>The suffix  -ies</vt:lpstr>
      <vt:lpstr>-ies  if a noun or verb ends in y   change the y to an i and add es</vt:lpstr>
      <vt:lpstr>Noun ending in y – change y to an i and add es</vt:lpstr>
      <vt:lpstr>-ies</vt:lpstr>
      <vt:lpstr>flies</vt:lpstr>
      <vt:lpstr>tries n</vt:lpstr>
      <vt:lpstr>babies</vt:lpstr>
      <vt:lpstr>flies </vt:lpstr>
      <vt:lpstr>tries </vt:lpstr>
      <vt:lpstr>babies </vt:lpstr>
      <vt:lpstr>A bird flies across the sky.</vt:lpstr>
      <vt:lpstr>Everyone tries hard at school.</vt:lpstr>
      <vt:lpstr>The babies were crying loudly for their food.</vt:lpstr>
      <vt:lpstr>New CHALLENGE words.</vt:lpstr>
      <vt:lpstr>most   </vt:lpstr>
      <vt:lpstr> Children love spelling quizzes the   most. </vt:lpstr>
      <vt:lpstr>sure</vt:lpstr>
      <vt:lpstr> The runner was sure he won. </vt:lpstr>
      <vt:lpstr>Let’s Practise and Apply.</vt:lpstr>
      <vt:lpstr>Can you spot the spelling rule words and the challenge words?</vt:lpstr>
      <vt:lpstr>Most children learn about the North and South poles.  They learn that scientists are sure that the massive ice sheets are melting because of global warming.  The saddest thing is that not everyone believes this.  World Leaders have cried out to people to recognise climate change and how people can be happiest if they begin to help the planet. Babies deserve to grow up in a healthy world. </vt:lpstr>
      <vt:lpstr>Most children learn about the North and South poles.  They learn that scientists are sure that the massive ice sheets are melting because of global warming.  The saddest thing is that not everyone believes this.  World Leaders have cried out to people to recognise climate change and how people can be happiest if they begin to help the planet. Babies deserve to grow up in a healthy world. </vt:lpstr>
      <vt:lpstr>Write this sentence as I dictate it to you.</vt:lpstr>
      <vt:lpstr>Most children learn about the North and South poles. </vt:lpstr>
      <vt:lpstr>PowerPoint Presentation</vt:lpstr>
      <vt:lpstr>PowerPoint Presentation</vt:lpstr>
      <vt:lpstr>Let’s Revisit and Review…</vt:lpstr>
      <vt:lpstr>Do you remember this challenge word?</vt:lpstr>
      <vt:lpstr>because    </vt:lpstr>
      <vt:lpstr>PowerPoint Presentation</vt:lpstr>
      <vt:lpstr>Do you remember this challenge word?</vt:lpstr>
      <vt:lpstr>children    </vt:lpstr>
      <vt:lpstr>  Children enjoy spelling sessions.  </vt:lpstr>
      <vt:lpstr>The suffix -le</vt:lpstr>
      <vt:lpstr>-le</vt:lpstr>
      <vt:lpstr>-le  this is the most common  suffix to use</vt:lpstr>
      <vt:lpstr>middle</vt:lpstr>
      <vt:lpstr>wobble</vt:lpstr>
      <vt:lpstr>multiple</vt:lpstr>
      <vt:lpstr>dazzle</vt:lpstr>
      <vt:lpstr>Let’s Teach and Practise</vt:lpstr>
      <vt:lpstr>The suffixes  -ed   -er  -est </vt:lpstr>
      <vt:lpstr>-ed</vt:lpstr>
      <vt:lpstr>-er</vt:lpstr>
      <vt:lpstr>-est</vt:lpstr>
      <vt:lpstr>-ed   -er   -est   if the word ends consonant y  change the y to an i and add suffix</vt:lpstr>
      <vt:lpstr>word ending in consonant y – change y to an i and add ed</vt:lpstr>
      <vt:lpstr>er</vt:lpstr>
      <vt:lpstr>copier </vt:lpstr>
      <vt:lpstr>cried n</vt:lpstr>
      <vt:lpstr>happiest</vt:lpstr>
      <vt:lpstr> copy -&gt;i + er = copier</vt:lpstr>
      <vt:lpstr> cry -&gt;i + ed = cried </vt:lpstr>
      <vt:lpstr> happy -&gt;i + est = happiest </vt:lpstr>
      <vt:lpstr>A copier machine is used in school.</vt:lpstr>
      <vt:lpstr>A copier machine is used in school.</vt:lpstr>
      <vt:lpstr>The man cried with happiness when he got married.</vt:lpstr>
      <vt:lpstr>The man cried with happiness when he got married.</vt:lpstr>
      <vt:lpstr>It was the happiest day of their lives.</vt:lpstr>
      <vt:lpstr>It was the happiest day of their lives.</vt:lpstr>
      <vt:lpstr>New CHALLENGE words.</vt:lpstr>
      <vt:lpstr>most   </vt:lpstr>
      <vt:lpstr> Children love spelling quizzes the   most. </vt:lpstr>
      <vt:lpstr>sure</vt:lpstr>
      <vt:lpstr> The runner was sure he won. </vt:lpstr>
      <vt:lpstr>Let’s Practise and Apply.</vt:lpstr>
      <vt:lpstr>Can you spot the spelling rule words and the challenge words?</vt:lpstr>
      <vt:lpstr>Most children learn about the North and South poles.  They learn that scientists are sure that the massive ice sheets are melting because of global warming.  The saddest thing is that not everyone believes this.  World Leaders have cried out to people to recognise climate change and how people can be happiest if they begin to help the planet. Babies deserve to grow up in a healthy world. </vt:lpstr>
      <vt:lpstr>Most children learn about the North and South poles.  They learn that scientists are sure that the massive ice sheets are melting because of global warming.  The saddest thing is that not everyone believes this.  World Leaders have cried out to people to recognise climate change and how people can be happiest if they begin to help the planet. Babies deserve to grow up in a healthy world. </vt:lpstr>
      <vt:lpstr>Write this sentence as I dictate it to you.</vt:lpstr>
      <vt:lpstr>They learn that scientists are sure that the massive ice sheets are melting because of global warming. </vt:lpstr>
      <vt:lpstr>PowerPoint Presentation</vt:lpstr>
      <vt:lpstr>PowerPoint Presentation</vt:lpstr>
      <vt:lpstr>Let’s Revisit and Review…</vt:lpstr>
      <vt:lpstr>Do you remember this challenge word?</vt:lpstr>
      <vt:lpstr>because    </vt:lpstr>
      <vt:lpstr>PowerPoint Presentation</vt:lpstr>
      <vt:lpstr>Do you remember this challenge word?</vt:lpstr>
      <vt:lpstr>children    </vt:lpstr>
      <vt:lpstr>  Children enjoy spelling sessions.  </vt:lpstr>
      <vt:lpstr>The suffix -el</vt:lpstr>
      <vt:lpstr>-el</vt:lpstr>
      <vt:lpstr>-el   The –el spelling is much less common than –le.   The –el spelling is used after m, n, r, s, v, w and more often than not after s. </vt:lpstr>
      <vt:lpstr>camel </vt:lpstr>
      <vt:lpstr>tunnel</vt:lpstr>
      <vt:lpstr>squirrel</vt:lpstr>
      <vt:lpstr>travel</vt:lpstr>
      <vt:lpstr>Let’s Teach and Practise</vt:lpstr>
      <vt:lpstr>The suffixes   -ing   -ed  -er   -est</vt:lpstr>
      <vt:lpstr>-ing</vt:lpstr>
      <vt:lpstr>-ed</vt:lpstr>
      <vt:lpstr>-er</vt:lpstr>
      <vt:lpstr>-est</vt:lpstr>
      <vt:lpstr>  -ing  -ed  -er  -est  words ending in vowel consonant   double the consonant and add the suffix</vt:lpstr>
      <vt:lpstr>vowel + consonant = </vt:lpstr>
      <vt:lpstr>patted </vt:lpstr>
      <vt:lpstr>humming n</vt:lpstr>
      <vt:lpstr>saddest</vt:lpstr>
      <vt:lpstr> pat -&gt;t + ed = patted  </vt:lpstr>
      <vt:lpstr> hum -&gt;m + ing = humming  </vt:lpstr>
      <vt:lpstr> sad -&gt;d + est = saddest  </vt:lpstr>
      <vt:lpstr>I patted my pocket to find my pencil.</vt:lpstr>
      <vt:lpstr>The humming bird’s wings beat very quickly.</vt:lpstr>
      <vt:lpstr>It is the saddest time when we leave school. </vt:lpstr>
      <vt:lpstr>New CHALLENGE words.</vt:lpstr>
      <vt:lpstr>most   </vt:lpstr>
      <vt:lpstr> Children love spelling quizzes the   most. </vt:lpstr>
      <vt:lpstr>sure</vt:lpstr>
      <vt:lpstr> The runner was sure he won. </vt:lpstr>
      <vt:lpstr>Let’s Practise and Apply.</vt:lpstr>
      <vt:lpstr>Can you spot the spelling rule words and the challenge words?</vt:lpstr>
      <vt:lpstr>Most children learn about the North and South poles.  They learn that scientists are sure that the massive ice sheets are melting because of global warming.  The saddest thing is that not everyone believes this.  World Leaders have cried out to people to recognise climate change and how people can be happiest if they begin to help the planet. Babies deserve to grow up in a healthy world. </vt:lpstr>
      <vt:lpstr>Most children learn about the North and South poles.  They learn that scientists are sure that the massive ice sheets are melting because of global warming.  The saddest thing is that not everyone believes this.  World Leaders have cried out to people to recognise climate change and how people can be happiest if they begin to help the planet. Babies deserve to grow up in a healthy world. </vt:lpstr>
      <vt:lpstr>Write this sentence as I dictate it to you.</vt:lpstr>
      <vt:lpstr>World Leaders have cried out to people to recognise climate change and how people can be happiest if they begin to help the planet. </vt:lpstr>
      <vt:lpstr>PowerPoint Presentation</vt:lpstr>
      <vt:lpstr>PowerPoint Presentation</vt:lpstr>
      <vt:lpstr>Let’s Revisit and Review…</vt:lpstr>
      <vt:lpstr>Do you remember this challenge word?</vt:lpstr>
      <vt:lpstr>because    </vt:lpstr>
      <vt:lpstr>PowerPoint Presentation</vt:lpstr>
      <vt:lpstr>Do you remember this challenge word?</vt:lpstr>
      <vt:lpstr>children    </vt:lpstr>
      <vt:lpstr>  Children enjoy spelling sessions.  </vt:lpstr>
      <vt:lpstr>The suffix -el</vt:lpstr>
      <vt:lpstr>-el</vt:lpstr>
      <vt:lpstr>-el   The –el spelling is much less common than –le.   The –el spelling is used after m, n, r, s, v, w and more often than not after s. </vt:lpstr>
      <vt:lpstr>towel</vt:lpstr>
      <vt:lpstr>tinsel</vt:lpstr>
      <vt:lpstr>bagel</vt:lpstr>
      <vt:lpstr>vowel</vt:lpstr>
      <vt:lpstr>Let’s Teach and Practise</vt:lpstr>
      <vt:lpstr>The suffixes  -ing   -ed   -er   -est</vt:lpstr>
      <vt:lpstr>-ing</vt:lpstr>
      <vt:lpstr>-ed</vt:lpstr>
      <vt:lpstr>-er</vt:lpstr>
      <vt:lpstr>-est</vt:lpstr>
      <vt:lpstr>-ing   -ed   -er   -est  if the word ends in an e  remove the e and add the suffix</vt:lpstr>
      <vt:lpstr>Word ends in e – take off the e and add ing</vt:lpstr>
      <vt:lpstr>hiking</vt:lpstr>
      <vt:lpstr>hiked n</vt:lpstr>
      <vt:lpstr>hiker</vt:lpstr>
      <vt:lpstr> hike - e + ing = hiking  </vt:lpstr>
      <vt:lpstr> hike -e + ed = hiked  </vt:lpstr>
      <vt:lpstr> hike -e + er = hiker   </vt:lpstr>
      <vt:lpstr>The man was hiking up a hill.</vt:lpstr>
      <vt:lpstr>He hiked to the very top.</vt:lpstr>
      <vt:lpstr>The hiker was tired. </vt:lpstr>
      <vt:lpstr>New CHALLENGE words.</vt:lpstr>
      <vt:lpstr>most   </vt:lpstr>
      <vt:lpstr> Children love spelling quizzes the   most. </vt:lpstr>
      <vt:lpstr>sure</vt:lpstr>
      <vt:lpstr> The runner was sure he won. </vt:lpstr>
      <vt:lpstr>Let’s Practise and Apply.</vt:lpstr>
      <vt:lpstr>Can you spot the spelling rule words and the challenge words?</vt:lpstr>
      <vt:lpstr>Most children learn about the North and South poles.  They learn that scientists are sure that the massive ice sheets are melting because of global warming.  The saddest thing is that not everyone believes this.  World Leaders have cried out to people to recognise climate change and how people can be happiest if they begin to help the planet. Babies deserve to grow up in a healthy world. </vt:lpstr>
      <vt:lpstr>Most children learn about the North and South poles.  They learn that scientists are sure that the massive ice sheets are melting because of global warming.  The saddest thing is that not everyone believes this.  World Leaders have cried out to people to recognise climate change and how people can be happiest if they begin to help the planet. Babies deserve to grow up in a healthy world. </vt:lpstr>
      <vt:lpstr>Write this sentence as I dictate it to you.</vt:lpstr>
      <vt:lpstr>Babies deserve to grow up in a healthy world. </vt:lpstr>
      <vt:lpstr>PowerPoint Presentation</vt:lpstr>
      <vt:lpstr>PowerPoint Presentation</vt:lpstr>
      <vt:lpstr>Old challenge words…</vt:lpstr>
      <vt:lpstr>because</vt:lpstr>
      <vt:lpstr>children</vt:lpstr>
      <vt:lpstr>Old spelling rule words…</vt:lpstr>
      <vt:lpstr>table</vt:lpstr>
      <vt:lpstr>apple</vt:lpstr>
      <vt:lpstr>bottle</vt:lpstr>
      <vt:lpstr>little</vt:lpstr>
      <vt:lpstr>middle</vt:lpstr>
      <vt:lpstr>wobble</vt:lpstr>
      <vt:lpstr>multiple</vt:lpstr>
      <vt:lpstr>dazzle</vt:lpstr>
      <vt:lpstr>camel</vt:lpstr>
      <vt:lpstr>tunnel</vt:lpstr>
      <vt:lpstr>squirrel</vt:lpstr>
      <vt:lpstr>travel</vt:lpstr>
      <vt:lpstr>towel</vt:lpstr>
      <vt:lpstr>tinsel</vt:lpstr>
      <vt:lpstr>bagel</vt:lpstr>
      <vt:lpstr>vowel</vt:lpstr>
      <vt:lpstr>New spelling rule words…</vt:lpstr>
      <vt:lpstr>flies</vt:lpstr>
      <vt:lpstr>tries</vt:lpstr>
      <vt:lpstr>babies</vt:lpstr>
      <vt:lpstr>copier</vt:lpstr>
      <vt:lpstr>cried</vt:lpstr>
      <vt:lpstr>happiest</vt:lpstr>
      <vt:lpstr>patted</vt:lpstr>
      <vt:lpstr>humming</vt:lpstr>
      <vt:lpstr>saddest</vt:lpstr>
      <vt:lpstr>hiking</vt:lpstr>
      <vt:lpstr>hiked</vt:lpstr>
      <vt:lpstr>hiker</vt:lpstr>
      <vt:lpstr>New challenge words…</vt:lpstr>
      <vt:lpstr>most</vt:lpstr>
      <vt:lpstr>sure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Spelling Y3</dc:title>
  <dc:creator>Kelly Stokes</dc:creator>
  <cp:lastModifiedBy>Kelly Stokes</cp:lastModifiedBy>
  <cp:revision>5</cp:revision>
  <cp:lastPrinted>2022-05-27T07:40:55Z</cp:lastPrinted>
  <dcterms:created xsi:type="dcterms:W3CDTF">2022-03-23T13:56:57Z</dcterms:created>
  <dcterms:modified xsi:type="dcterms:W3CDTF">2023-05-04T07:10:16Z</dcterms:modified>
</cp:coreProperties>
</file>