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8"/>
  </p:notesMasterIdLst>
  <p:sldIdLst>
    <p:sldId id="256" r:id="rId2"/>
    <p:sldId id="322" r:id="rId3"/>
    <p:sldId id="1688" r:id="rId4"/>
    <p:sldId id="258" r:id="rId5"/>
    <p:sldId id="333" r:id="rId6"/>
    <p:sldId id="336" r:id="rId7"/>
    <p:sldId id="335" r:id="rId8"/>
    <p:sldId id="337" r:id="rId9"/>
    <p:sldId id="339" r:id="rId10"/>
    <p:sldId id="1448" r:id="rId11"/>
    <p:sldId id="259" r:id="rId12"/>
    <p:sldId id="260" r:id="rId13"/>
    <p:sldId id="261" r:id="rId14"/>
    <p:sldId id="1449" r:id="rId15"/>
    <p:sldId id="1450" r:id="rId16"/>
    <p:sldId id="1451" r:id="rId17"/>
    <p:sldId id="267" r:id="rId18"/>
    <p:sldId id="605" r:id="rId19"/>
    <p:sldId id="606" r:id="rId20"/>
    <p:sldId id="607" r:id="rId21"/>
    <p:sldId id="282" r:id="rId22"/>
    <p:sldId id="285" r:id="rId23"/>
    <p:sldId id="284" r:id="rId24"/>
    <p:sldId id="1452" r:id="rId25"/>
    <p:sldId id="1453" r:id="rId26"/>
    <p:sldId id="1454" r:id="rId27"/>
    <p:sldId id="614" r:id="rId28"/>
    <p:sldId id="300" r:id="rId29"/>
    <p:sldId id="1182" r:id="rId30"/>
    <p:sldId id="303" r:id="rId31"/>
    <p:sldId id="1461" r:id="rId32"/>
    <p:sldId id="1186" r:id="rId33"/>
    <p:sldId id="1464" r:id="rId34"/>
    <p:sldId id="314" r:id="rId35"/>
    <p:sldId id="304" r:id="rId36"/>
    <p:sldId id="318" r:id="rId37"/>
    <p:sldId id="316" r:id="rId38"/>
    <p:sldId id="1467" r:id="rId39"/>
    <p:sldId id="331" r:id="rId40"/>
    <p:sldId id="332" r:id="rId41"/>
    <p:sldId id="323" r:id="rId42"/>
    <p:sldId id="1689" r:id="rId43"/>
    <p:sldId id="1471" r:id="rId44"/>
    <p:sldId id="1472" r:id="rId45"/>
    <p:sldId id="1710" r:id="rId46"/>
    <p:sldId id="1711" r:id="rId47"/>
    <p:sldId id="1712" r:id="rId48"/>
    <p:sldId id="1713" r:id="rId49"/>
    <p:sldId id="1714" r:id="rId50"/>
    <p:sldId id="1480" r:id="rId51"/>
    <p:sldId id="1481" r:id="rId52"/>
    <p:sldId id="1482" r:id="rId53"/>
    <p:sldId id="1677" r:id="rId54"/>
    <p:sldId id="1678" r:id="rId55"/>
    <p:sldId id="1679" r:id="rId56"/>
    <p:sldId id="1492" r:id="rId57"/>
    <p:sldId id="1493" r:id="rId58"/>
    <p:sldId id="1494" r:id="rId59"/>
    <p:sldId id="1495" r:id="rId60"/>
    <p:sldId id="1497" r:id="rId61"/>
    <p:sldId id="1499" r:id="rId62"/>
    <p:sldId id="1501" r:id="rId63"/>
    <p:sldId id="1504" r:id="rId64"/>
    <p:sldId id="1507" r:id="rId65"/>
    <p:sldId id="1510" r:id="rId66"/>
    <p:sldId id="1511" r:id="rId67"/>
    <p:sldId id="1514" r:id="rId68"/>
    <p:sldId id="1517" r:id="rId69"/>
    <p:sldId id="1520" r:id="rId70"/>
    <p:sldId id="1725" r:id="rId71"/>
    <p:sldId id="1726" r:id="rId72"/>
    <p:sldId id="1727" r:id="rId73"/>
    <p:sldId id="1728" r:id="rId74"/>
    <p:sldId id="1533" r:id="rId75"/>
    <p:sldId id="1534" r:id="rId76"/>
    <p:sldId id="1535" r:id="rId77"/>
    <p:sldId id="1536" r:id="rId78"/>
    <p:sldId id="1537" r:id="rId79"/>
    <p:sldId id="1538" r:id="rId80"/>
    <p:sldId id="1469" r:id="rId81"/>
    <p:sldId id="1539" r:id="rId82"/>
    <p:sldId id="1540" r:id="rId83"/>
    <p:sldId id="1541" r:id="rId84"/>
    <p:sldId id="1715" r:id="rId85"/>
    <p:sldId id="1716" r:id="rId86"/>
    <p:sldId id="1717" r:id="rId87"/>
    <p:sldId id="1718" r:id="rId88"/>
    <p:sldId id="1719" r:id="rId89"/>
    <p:sldId id="1549" r:id="rId90"/>
    <p:sldId id="1550" r:id="rId91"/>
    <p:sldId id="1551" r:id="rId92"/>
    <p:sldId id="1554" r:id="rId93"/>
    <p:sldId id="1690" r:id="rId94"/>
    <p:sldId id="1560" r:id="rId95"/>
    <p:sldId id="1561" r:id="rId96"/>
    <p:sldId id="1562" r:id="rId97"/>
    <p:sldId id="1563" r:id="rId98"/>
    <p:sldId id="1564" r:id="rId99"/>
    <p:sldId id="1566" r:id="rId100"/>
    <p:sldId id="1568" r:id="rId101"/>
    <p:sldId id="1570" r:id="rId102"/>
    <p:sldId id="1691" r:id="rId103"/>
    <p:sldId id="1692" r:id="rId104"/>
    <p:sldId id="1693" r:id="rId105"/>
    <p:sldId id="1580" r:id="rId106"/>
    <p:sldId id="1697" r:id="rId107"/>
    <p:sldId id="1586" r:id="rId108"/>
    <p:sldId id="1589" r:id="rId109"/>
    <p:sldId id="1729" r:id="rId110"/>
    <p:sldId id="1730" r:id="rId111"/>
    <p:sldId id="1731" r:id="rId112"/>
    <p:sldId id="1732" r:id="rId113"/>
    <p:sldId id="1602" r:id="rId114"/>
    <p:sldId id="1603" r:id="rId115"/>
    <p:sldId id="1604" r:id="rId116"/>
    <p:sldId id="1605" r:id="rId117"/>
    <p:sldId id="1606" r:id="rId118"/>
    <p:sldId id="1607" r:id="rId119"/>
    <p:sldId id="1468" r:id="rId120"/>
    <p:sldId id="1686" r:id="rId121"/>
    <p:sldId id="1609" r:id="rId122"/>
    <p:sldId id="1610" r:id="rId123"/>
    <p:sldId id="1720" r:id="rId124"/>
    <p:sldId id="1721" r:id="rId125"/>
    <p:sldId id="1722" r:id="rId126"/>
    <p:sldId id="1723" r:id="rId127"/>
    <p:sldId id="1724" r:id="rId128"/>
    <p:sldId id="1618" r:id="rId129"/>
    <p:sldId id="1619" r:id="rId130"/>
    <p:sldId id="1620" r:id="rId131"/>
    <p:sldId id="1623" r:id="rId132"/>
    <p:sldId id="1626" r:id="rId133"/>
    <p:sldId id="1629" r:id="rId134"/>
    <p:sldId id="1630" r:id="rId135"/>
    <p:sldId id="1631" r:id="rId136"/>
    <p:sldId id="1632" r:id="rId137"/>
    <p:sldId id="1633" r:id="rId138"/>
    <p:sldId id="1635" r:id="rId139"/>
    <p:sldId id="1637" r:id="rId140"/>
    <p:sldId id="1639" r:id="rId141"/>
    <p:sldId id="1700" r:id="rId142"/>
    <p:sldId id="1644" r:id="rId143"/>
    <p:sldId id="1701" r:id="rId144"/>
    <p:sldId id="1649" r:id="rId145"/>
    <p:sldId id="1652" r:id="rId146"/>
    <p:sldId id="1655" r:id="rId147"/>
    <p:sldId id="1658" r:id="rId148"/>
    <p:sldId id="1733" r:id="rId149"/>
    <p:sldId id="1734" r:id="rId150"/>
    <p:sldId id="1735" r:id="rId151"/>
    <p:sldId id="1736" r:id="rId152"/>
    <p:sldId id="1671" r:id="rId153"/>
    <p:sldId id="1672" r:id="rId154"/>
    <p:sldId id="1673" r:id="rId155"/>
    <p:sldId id="1674" r:id="rId156"/>
    <p:sldId id="1675" r:id="rId157"/>
    <p:sldId id="1676" r:id="rId158"/>
    <p:sldId id="328" r:id="rId159"/>
    <p:sldId id="1687" r:id="rId160"/>
    <p:sldId id="595" r:id="rId161"/>
    <p:sldId id="551" r:id="rId162"/>
    <p:sldId id="552" r:id="rId163"/>
    <p:sldId id="596" r:id="rId164"/>
    <p:sldId id="553" r:id="rId165"/>
    <p:sldId id="554" r:id="rId166"/>
    <p:sldId id="555" r:id="rId167"/>
    <p:sldId id="556" r:id="rId168"/>
    <p:sldId id="562" r:id="rId169"/>
    <p:sldId id="563" r:id="rId170"/>
    <p:sldId id="564" r:id="rId171"/>
    <p:sldId id="565" r:id="rId172"/>
    <p:sldId id="569" r:id="rId173"/>
    <p:sldId id="570" r:id="rId174"/>
    <p:sldId id="571" r:id="rId175"/>
    <p:sldId id="572" r:id="rId176"/>
    <p:sldId id="594" r:id="rId177"/>
    <p:sldId id="557" r:id="rId178"/>
    <p:sldId id="558" r:id="rId179"/>
    <p:sldId id="559" r:id="rId180"/>
    <p:sldId id="566" r:id="rId181"/>
    <p:sldId id="567" r:id="rId182"/>
    <p:sldId id="568" r:id="rId183"/>
    <p:sldId id="573" r:id="rId184"/>
    <p:sldId id="574" r:id="rId185"/>
    <p:sldId id="575" r:id="rId186"/>
    <p:sldId id="580" r:id="rId187"/>
    <p:sldId id="581" r:id="rId188"/>
    <p:sldId id="582" r:id="rId189"/>
    <p:sldId id="560" r:id="rId190"/>
    <p:sldId id="593" r:id="rId191"/>
    <p:sldId id="561" r:id="rId192"/>
    <p:sldId id="550" r:id="rId193"/>
    <p:sldId id="597" r:id="rId194"/>
    <p:sldId id="583" r:id="rId195"/>
    <p:sldId id="584" r:id="rId196"/>
    <p:sldId id="1161" r:id="rId197"/>
    <p:sldId id="1708" r:id="rId198"/>
    <p:sldId id="586" r:id="rId199"/>
    <p:sldId id="587" r:id="rId200"/>
    <p:sldId id="1709" r:id="rId201"/>
    <p:sldId id="590" r:id="rId202"/>
    <p:sldId id="591" r:id="rId203"/>
    <p:sldId id="592" r:id="rId204"/>
    <p:sldId id="598" r:id="rId205"/>
    <p:sldId id="602" r:id="rId206"/>
    <p:sldId id="1447" r:id="rId20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57FD2-A383-4BE8-85E0-56918174E58C}" v="9" dt="2023-05-04T10:59:07.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1447" autoAdjust="0"/>
  </p:normalViewPr>
  <p:slideViewPr>
    <p:cSldViewPr snapToGrid="0">
      <p:cViewPr varScale="1">
        <p:scale>
          <a:sx n="59" d="100"/>
          <a:sy n="59" d="100"/>
        </p:scale>
        <p:origin x="4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47257FD2-A383-4BE8-85E0-56918174E58C}"/>
    <pc:docChg chg="modSld">
      <pc:chgData name="Kelly Stokes" userId="3e5c5154-569e-4d81-aa91-4f91841cdfa9" providerId="ADAL" clId="{47257FD2-A383-4BE8-85E0-56918174E58C}" dt="2023-05-04T10:59:07.390" v="80"/>
      <pc:docMkLst>
        <pc:docMk/>
      </pc:docMkLst>
      <pc:sldChg chg="modSp mod">
        <pc:chgData name="Kelly Stokes" userId="3e5c5154-569e-4d81-aa91-4f91841cdfa9" providerId="ADAL" clId="{47257FD2-A383-4BE8-85E0-56918174E58C}" dt="2023-05-04T10:57:33.536" v="10" actId="6549"/>
        <pc:sldMkLst>
          <pc:docMk/>
          <pc:sldMk cId="3945579917" sldId="256"/>
        </pc:sldMkLst>
        <pc:spChg chg="mod">
          <ac:chgData name="Kelly Stokes" userId="3e5c5154-569e-4d81-aa91-4f91841cdfa9" providerId="ADAL" clId="{47257FD2-A383-4BE8-85E0-56918174E58C}" dt="2023-05-04T10:57:28.925" v="1" actId="20577"/>
          <ac:spMkLst>
            <pc:docMk/>
            <pc:sldMk cId="3945579917" sldId="256"/>
            <ac:spMk id="2" creationId="{7EB92607-E334-409C-8872-AB6363C33D0F}"/>
          </ac:spMkLst>
        </pc:spChg>
        <pc:spChg chg="mod">
          <ac:chgData name="Kelly Stokes" userId="3e5c5154-569e-4d81-aa91-4f91841cdfa9" providerId="ADAL" clId="{47257FD2-A383-4BE8-85E0-56918174E58C}" dt="2023-05-04T10:57:33.536" v="10" actId="6549"/>
          <ac:spMkLst>
            <pc:docMk/>
            <pc:sldMk cId="3945579917" sldId="256"/>
            <ac:spMk id="3" creationId="{9B667196-C5B4-45FC-B5E8-3B190D7A595C}"/>
          </ac:spMkLst>
        </pc:spChg>
      </pc:sldChg>
      <pc:sldChg chg="modSp mod">
        <pc:chgData name="Kelly Stokes" userId="3e5c5154-569e-4d81-aa91-4f91841cdfa9" providerId="ADAL" clId="{47257FD2-A383-4BE8-85E0-56918174E58C}" dt="2023-05-04T10:57:41.159" v="24" actId="20577"/>
        <pc:sldMkLst>
          <pc:docMk/>
          <pc:sldMk cId="864376776" sldId="322"/>
        </pc:sldMkLst>
        <pc:spChg chg="mod">
          <ac:chgData name="Kelly Stokes" userId="3e5c5154-569e-4d81-aa91-4f91841cdfa9" providerId="ADAL" clId="{47257FD2-A383-4BE8-85E0-56918174E58C}" dt="2023-05-04T10:57:41.159" v="24" actId="20577"/>
          <ac:spMkLst>
            <pc:docMk/>
            <pc:sldMk cId="864376776" sldId="322"/>
            <ac:spMk id="2" creationId="{02FB8773-AD3E-2543-510F-CEE32E75C793}"/>
          </ac:spMkLst>
        </pc:spChg>
      </pc:sldChg>
      <pc:sldChg chg="modSp mod">
        <pc:chgData name="Kelly Stokes" userId="3e5c5154-569e-4d81-aa91-4f91841cdfa9" providerId="ADAL" clId="{47257FD2-A383-4BE8-85E0-56918174E58C}" dt="2023-05-04T10:58:16.991" v="40" actId="20577"/>
        <pc:sldMkLst>
          <pc:docMk/>
          <pc:sldMk cId="3634764576" sldId="323"/>
        </pc:sldMkLst>
        <pc:spChg chg="mod">
          <ac:chgData name="Kelly Stokes" userId="3e5c5154-569e-4d81-aa91-4f91841cdfa9" providerId="ADAL" clId="{47257FD2-A383-4BE8-85E0-56918174E58C}" dt="2023-05-04T10:58:16.991" v="40" actId="20577"/>
          <ac:spMkLst>
            <pc:docMk/>
            <pc:sldMk cId="3634764576" sldId="323"/>
            <ac:spMk id="2" creationId="{02FB8773-AD3E-2543-510F-CEE32E75C793}"/>
          </ac:spMkLst>
        </pc:spChg>
      </pc:sldChg>
      <pc:sldChg chg="modSp mod">
        <pc:chgData name="Kelly Stokes" userId="3e5c5154-569e-4d81-aa91-4f91841cdfa9" providerId="ADAL" clId="{47257FD2-A383-4BE8-85E0-56918174E58C}" dt="2023-05-04T10:59:04.777" v="78" actId="20577"/>
        <pc:sldMkLst>
          <pc:docMk/>
          <pc:sldMk cId="4214164962" sldId="328"/>
        </pc:sldMkLst>
        <pc:spChg chg="mod">
          <ac:chgData name="Kelly Stokes" userId="3e5c5154-569e-4d81-aa91-4f91841cdfa9" providerId="ADAL" clId="{47257FD2-A383-4BE8-85E0-56918174E58C}" dt="2023-05-04T10:59:04.777" v="78" actId="20577"/>
          <ac:spMkLst>
            <pc:docMk/>
            <pc:sldMk cId="4214164962" sldId="328"/>
            <ac:spMk id="2" creationId="{02FB8773-AD3E-2543-510F-CEE32E75C793}"/>
          </ac:spMkLst>
        </pc:spChg>
      </pc:sldChg>
      <pc:sldChg chg="modSp mod">
        <pc:chgData name="Kelly Stokes" userId="3e5c5154-569e-4d81-aa91-4f91841cdfa9" providerId="ADAL" clId="{47257FD2-A383-4BE8-85E0-56918174E58C}" dt="2023-05-04T10:58:48.170" v="66" actId="20577"/>
        <pc:sldMkLst>
          <pc:docMk/>
          <pc:sldMk cId="2512235482" sldId="1468"/>
        </pc:sldMkLst>
        <pc:spChg chg="mod">
          <ac:chgData name="Kelly Stokes" userId="3e5c5154-569e-4d81-aa91-4f91841cdfa9" providerId="ADAL" clId="{47257FD2-A383-4BE8-85E0-56918174E58C}" dt="2023-05-04T10:58:48.170" v="66" actId="20577"/>
          <ac:spMkLst>
            <pc:docMk/>
            <pc:sldMk cId="2512235482" sldId="1468"/>
            <ac:spMk id="2" creationId="{02FB8773-AD3E-2543-510F-CEE32E75C793}"/>
          </ac:spMkLst>
        </pc:spChg>
      </pc:sldChg>
      <pc:sldChg chg="modSp mod">
        <pc:chgData name="Kelly Stokes" userId="3e5c5154-569e-4d81-aa91-4f91841cdfa9" providerId="ADAL" clId="{47257FD2-A383-4BE8-85E0-56918174E58C}" dt="2023-05-04T10:58:34.397" v="54" actId="20577"/>
        <pc:sldMkLst>
          <pc:docMk/>
          <pc:sldMk cId="2213409228" sldId="1469"/>
        </pc:sldMkLst>
        <pc:spChg chg="mod">
          <ac:chgData name="Kelly Stokes" userId="3e5c5154-569e-4d81-aa91-4f91841cdfa9" providerId="ADAL" clId="{47257FD2-A383-4BE8-85E0-56918174E58C}" dt="2023-05-04T10:58:34.397" v="54" actId="20577"/>
          <ac:spMkLst>
            <pc:docMk/>
            <pc:sldMk cId="2213409228" sldId="1469"/>
            <ac:spMk id="2" creationId="{02FB8773-AD3E-2543-510F-CEE32E75C793}"/>
          </ac:spMkLst>
        </pc:spChg>
      </pc:sldChg>
      <pc:sldChg chg="addSp delSp modSp">
        <pc:chgData name="Kelly Stokes" userId="3e5c5154-569e-4d81-aa91-4f91841cdfa9" providerId="ADAL" clId="{47257FD2-A383-4BE8-85E0-56918174E58C}" dt="2023-05-04T10:58:37.283" v="56"/>
        <pc:sldMkLst>
          <pc:docMk/>
          <pc:sldMk cId="4253569734" sldId="1539"/>
        </pc:sldMkLst>
        <pc:picChg chg="add mod">
          <ac:chgData name="Kelly Stokes" userId="3e5c5154-569e-4d81-aa91-4f91841cdfa9" providerId="ADAL" clId="{47257FD2-A383-4BE8-85E0-56918174E58C}" dt="2023-05-04T10:58:37.283" v="56"/>
          <ac:picMkLst>
            <pc:docMk/>
            <pc:sldMk cId="4253569734" sldId="1539"/>
            <ac:picMk id="2" creationId="{5444FE71-A8A7-0EB0-916C-19ED9B65C8BC}"/>
          </ac:picMkLst>
        </pc:picChg>
        <pc:picChg chg="del">
          <ac:chgData name="Kelly Stokes" userId="3e5c5154-569e-4d81-aa91-4f91841cdfa9" providerId="ADAL" clId="{47257FD2-A383-4BE8-85E0-56918174E58C}" dt="2023-05-04T10:58:36.829" v="55" actId="478"/>
          <ac:picMkLst>
            <pc:docMk/>
            <pc:sldMk cId="4253569734" sldId="1539"/>
            <ac:picMk id="52226" creationId="{993D79AF-2733-7A1D-EAE1-9CBD0C4B6C16}"/>
          </ac:picMkLst>
        </pc:picChg>
      </pc:sldChg>
      <pc:sldChg chg="addSp delSp modSp">
        <pc:chgData name="Kelly Stokes" userId="3e5c5154-569e-4d81-aa91-4f91841cdfa9" providerId="ADAL" clId="{47257FD2-A383-4BE8-85E0-56918174E58C}" dt="2023-05-04T10:58:52.244" v="68"/>
        <pc:sldMkLst>
          <pc:docMk/>
          <pc:sldMk cId="1615152325" sldId="1686"/>
        </pc:sldMkLst>
        <pc:picChg chg="add mod">
          <ac:chgData name="Kelly Stokes" userId="3e5c5154-569e-4d81-aa91-4f91841cdfa9" providerId="ADAL" clId="{47257FD2-A383-4BE8-85E0-56918174E58C}" dt="2023-05-04T10:58:52.244" v="68"/>
          <ac:picMkLst>
            <pc:docMk/>
            <pc:sldMk cId="1615152325" sldId="1686"/>
            <ac:picMk id="2" creationId="{4A6366EA-834A-B0B6-A747-A0241611B5DA}"/>
          </ac:picMkLst>
        </pc:picChg>
        <pc:picChg chg="del">
          <ac:chgData name="Kelly Stokes" userId="3e5c5154-569e-4d81-aa91-4f91841cdfa9" providerId="ADAL" clId="{47257FD2-A383-4BE8-85E0-56918174E58C}" dt="2023-05-04T10:58:51.870" v="67" actId="478"/>
          <ac:picMkLst>
            <pc:docMk/>
            <pc:sldMk cId="1615152325" sldId="1686"/>
            <ac:picMk id="52226" creationId="{993D79AF-2733-7A1D-EAE1-9CBD0C4B6C16}"/>
          </ac:picMkLst>
        </pc:picChg>
      </pc:sldChg>
      <pc:sldChg chg="addSp delSp modSp">
        <pc:chgData name="Kelly Stokes" userId="3e5c5154-569e-4d81-aa91-4f91841cdfa9" providerId="ADAL" clId="{47257FD2-A383-4BE8-85E0-56918174E58C}" dt="2023-05-04T10:59:07.390" v="80"/>
        <pc:sldMkLst>
          <pc:docMk/>
          <pc:sldMk cId="4158673314" sldId="1687"/>
        </pc:sldMkLst>
        <pc:picChg chg="add mod">
          <ac:chgData name="Kelly Stokes" userId="3e5c5154-569e-4d81-aa91-4f91841cdfa9" providerId="ADAL" clId="{47257FD2-A383-4BE8-85E0-56918174E58C}" dt="2023-05-04T10:59:07.390" v="80"/>
          <ac:picMkLst>
            <pc:docMk/>
            <pc:sldMk cId="4158673314" sldId="1687"/>
            <ac:picMk id="2" creationId="{953FBB77-76D2-C262-5813-DEA5E61AFCC2}"/>
          </ac:picMkLst>
        </pc:picChg>
        <pc:picChg chg="del">
          <ac:chgData name="Kelly Stokes" userId="3e5c5154-569e-4d81-aa91-4f91841cdfa9" providerId="ADAL" clId="{47257FD2-A383-4BE8-85E0-56918174E58C}" dt="2023-05-04T10:59:07.035" v="79" actId="478"/>
          <ac:picMkLst>
            <pc:docMk/>
            <pc:sldMk cId="4158673314" sldId="1687"/>
            <ac:picMk id="52226" creationId="{993D79AF-2733-7A1D-EAE1-9CBD0C4B6C16}"/>
          </ac:picMkLst>
        </pc:picChg>
      </pc:sldChg>
      <pc:sldChg chg="addSp delSp modSp mod">
        <pc:chgData name="Kelly Stokes" userId="3e5c5154-569e-4d81-aa91-4f91841cdfa9" providerId="ADAL" clId="{47257FD2-A383-4BE8-85E0-56918174E58C}" dt="2023-05-04T10:57:56.480" v="30" actId="14100"/>
        <pc:sldMkLst>
          <pc:docMk/>
          <pc:sldMk cId="3089124999" sldId="1688"/>
        </pc:sldMkLst>
        <pc:picChg chg="add mod modCrop">
          <ac:chgData name="Kelly Stokes" userId="3e5c5154-569e-4d81-aa91-4f91841cdfa9" providerId="ADAL" clId="{47257FD2-A383-4BE8-85E0-56918174E58C}" dt="2023-05-04T10:57:56.480" v="30" actId="14100"/>
          <ac:picMkLst>
            <pc:docMk/>
            <pc:sldMk cId="3089124999" sldId="1688"/>
            <ac:picMk id="3" creationId="{3718AC66-B479-669C-A892-F31F2DE1DDAB}"/>
          </ac:picMkLst>
        </pc:picChg>
        <pc:picChg chg="del">
          <ac:chgData name="Kelly Stokes" userId="3e5c5154-569e-4d81-aa91-4f91841cdfa9" providerId="ADAL" clId="{47257FD2-A383-4BE8-85E0-56918174E58C}" dt="2023-05-04T10:57:43.327" v="25" actId="478"/>
          <ac:picMkLst>
            <pc:docMk/>
            <pc:sldMk cId="3089124999" sldId="1688"/>
            <ac:picMk id="52226" creationId="{993D79AF-2733-7A1D-EAE1-9CBD0C4B6C16}"/>
          </ac:picMkLst>
        </pc:picChg>
      </pc:sldChg>
      <pc:sldChg chg="addSp delSp modSp">
        <pc:chgData name="Kelly Stokes" userId="3e5c5154-569e-4d81-aa91-4f91841cdfa9" providerId="ADAL" clId="{47257FD2-A383-4BE8-85E0-56918174E58C}" dt="2023-05-04T10:58:19.659" v="42"/>
        <pc:sldMkLst>
          <pc:docMk/>
          <pc:sldMk cId="944845364" sldId="1689"/>
        </pc:sldMkLst>
        <pc:picChg chg="add mod">
          <ac:chgData name="Kelly Stokes" userId="3e5c5154-569e-4d81-aa91-4f91841cdfa9" providerId="ADAL" clId="{47257FD2-A383-4BE8-85E0-56918174E58C}" dt="2023-05-04T10:58:19.659" v="42"/>
          <ac:picMkLst>
            <pc:docMk/>
            <pc:sldMk cId="944845364" sldId="1689"/>
            <ac:picMk id="2" creationId="{AC4E5133-C35F-946D-27DB-486A608C199D}"/>
          </ac:picMkLst>
        </pc:picChg>
        <pc:picChg chg="del">
          <ac:chgData name="Kelly Stokes" userId="3e5c5154-569e-4d81-aa91-4f91841cdfa9" providerId="ADAL" clId="{47257FD2-A383-4BE8-85E0-56918174E58C}" dt="2023-05-04T10:58:19.258" v="41" actId="478"/>
          <ac:picMkLst>
            <pc:docMk/>
            <pc:sldMk cId="944845364" sldId="1689"/>
            <ac:picMk id="52226" creationId="{993D79AF-2733-7A1D-EAE1-9CBD0C4B6C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04/05/2023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the same as Y2 Summer 2 as this is a revisit and review half term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 being forehead </a:t>
            </a:r>
          </a:p>
        </p:txBody>
      </p:sp>
      <p:sp>
        <p:nvSpPr>
          <p:cNvPr id="4" name="Slide Number Placeholder 3"/>
          <p:cNvSpPr>
            <a:spLocks noGrp="1"/>
          </p:cNvSpPr>
          <p:nvPr>
            <p:ph type="sldNum" sz="quarter" idx="5"/>
          </p:nvPr>
        </p:nvSpPr>
        <p:spPr/>
        <p:txBody>
          <a:bodyPr/>
          <a:lstStyle/>
          <a:p>
            <a:fld id="{A370640F-E73A-4148-92BA-D1C70A966614}" type="slidenum">
              <a:rPr lang="en-GB" smtClean="0"/>
              <a:t>26</a:t>
            </a:fld>
            <a:endParaRPr lang="en-GB"/>
          </a:p>
        </p:txBody>
      </p:sp>
    </p:spTree>
    <p:extLst>
      <p:ext uri="{BB962C8B-B14F-4D97-AF65-F5344CB8AC3E}">
        <p14:creationId xmlns:p14="http://schemas.microsoft.com/office/powerpoint/2010/main" val="248685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41</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a:p>
        </p:txBody>
      </p:sp>
    </p:spTree>
    <p:extLst>
      <p:ext uri="{BB962C8B-B14F-4D97-AF65-F5344CB8AC3E}">
        <p14:creationId xmlns:p14="http://schemas.microsoft.com/office/powerpoint/2010/main" val="44619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4111365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41437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238891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426702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3824072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51</a:t>
            </a:fld>
            <a:endParaRPr lang="en-GB"/>
          </a:p>
        </p:txBody>
      </p:sp>
    </p:spTree>
    <p:extLst>
      <p:ext uri="{BB962C8B-B14F-4D97-AF65-F5344CB8AC3E}">
        <p14:creationId xmlns:p14="http://schemas.microsoft.com/office/powerpoint/2010/main" val="82003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 being forehead </a:t>
            </a:r>
          </a:p>
        </p:txBody>
      </p:sp>
      <p:sp>
        <p:nvSpPr>
          <p:cNvPr id="4" name="Slide Number Placeholder 3"/>
          <p:cNvSpPr>
            <a:spLocks noGrp="1"/>
          </p:cNvSpPr>
          <p:nvPr>
            <p:ph type="sldNum" sz="quarter" idx="5"/>
          </p:nvPr>
        </p:nvSpPr>
        <p:spPr/>
        <p:txBody>
          <a:bodyPr/>
          <a:lstStyle/>
          <a:p>
            <a:fld id="{A370640F-E73A-4148-92BA-D1C70A966614}" type="slidenum">
              <a:rPr lang="en-GB" smtClean="0"/>
              <a:t>65</a:t>
            </a:fld>
            <a:endParaRPr lang="en-GB"/>
          </a:p>
        </p:txBody>
      </p:sp>
    </p:spTree>
    <p:extLst>
      <p:ext uri="{BB962C8B-B14F-4D97-AF65-F5344CB8AC3E}">
        <p14:creationId xmlns:p14="http://schemas.microsoft.com/office/powerpoint/2010/main" val="81406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Dangerous storms hit the island for hour after hour.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4055301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3107325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96108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495925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3558534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388760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1110159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229688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90</a:t>
            </a:fld>
            <a:endParaRPr lang="en-GB"/>
          </a:p>
        </p:txBody>
      </p:sp>
    </p:spTree>
    <p:extLst>
      <p:ext uri="{BB962C8B-B14F-4D97-AF65-F5344CB8AC3E}">
        <p14:creationId xmlns:p14="http://schemas.microsoft.com/office/powerpoint/2010/main" val="240852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 being forehead </a:t>
            </a:r>
          </a:p>
        </p:txBody>
      </p:sp>
      <p:sp>
        <p:nvSpPr>
          <p:cNvPr id="4" name="Slide Number Placeholder 3"/>
          <p:cNvSpPr>
            <a:spLocks noGrp="1"/>
          </p:cNvSpPr>
          <p:nvPr>
            <p:ph type="sldNum" sz="quarter" idx="5"/>
          </p:nvPr>
        </p:nvSpPr>
        <p:spPr/>
        <p:txBody>
          <a:bodyPr/>
          <a:lstStyle/>
          <a:p>
            <a:fld id="{A370640F-E73A-4148-92BA-D1C70A966614}" type="slidenum">
              <a:rPr lang="en-GB" smtClean="0"/>
              <a:t>104</a:t>
            </a:fld>
            <a:endParaRPr lang="en-GB"/>
          </a:p>
        </p:txBody>
      </p:sp>
    </p:spTree>
    <p:extLst>
      <p:ext uri="{BB962C8B-B14F-4D97-AF65-F5344CB8AC3E}">
        <p14:creationId xmlns:p14="http://schemas.microsoft.com/office/powerpoint/2010/main" val="2449932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Their homes can be smashed, including their bedrooms and bathrooms.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98536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2917998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1335351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3076134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659553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3267276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3663100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1446227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a:p>
        </p:txBody>
      </p:sp>
    </p:spTree>
    <p:extLst>
      <p:ext uri="{BB962C8B-B14F-4D97-AF65-F5344CB8AC3E}">
        <p14:creationId xmlns:p14="http://schemas.microsoft.com/office/powerpoint/2010/main" val="287814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 being forehead </a:t>
            </a:r>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1734201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Families then need to find their belongings by searching in the wreckage for their football, hairbrush and toothbrush.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4159547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Cry reply pretty beautiful half hour raindrop bookcase sunlight pancake</a:t>
            </a:r>
          </a:p>
        </p:txBody>
      </p:sp>
      <p:sp>
        <p:nvSpPr>
          <p:cNvPr id="4" name="Slide Number Placeholder 3"/>
          <p:cNvSpPr>
            <a:spLocks noGrp="1"/>
          </p:cNvSpPr>
          <p:nvPr>
            <p:ph type="sldNum" sz="quarter" idx="5"/>
          </p:nvPr>
        </p:nvSpPr>
        <p:spPr/>
        <p:txBody>
          <a:bodyPr/>
          <a:lstStyle/>
          <a:p>
            <a:fld id="{A370640F-E73A-4148-92BA-D1C70A966614}" type="slidenum">
              <a:rPr lang="en-GB" smtClean="0"/>
              <a:t>192</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193</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194</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195</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187201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760914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2514897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631569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359476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309453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a:p>
        </p:txBody>
      </p:sp>
    </p:spTree>
    <p:extLst>
      <p:ext uri="{BB962C8B-B14F-4D97-AF65-F5344CB8AC3E}">
        <p14:creationId xmlns:p14="http://schemas.microsoft.com/office/powerpoint/2010/main" val="375578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0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2.jpeg"/><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1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Y2</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2</a:t>
            </a:r>
          </a:p>
          <a:p>
            <a:r>
              <a:rPr lang="en-GB" dirty="0">
                <a:latin typeface="Twinkl Cursive Looped" panose="02000000000000000000" pitchFamily="2" charset="0"/>
              </a:rPr>
              <a:t>Week 4</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butterfly was beautiful. </a:t>
            </a:r>
          </a:p>
        </p:txBody>
      </p:sp>
      <p:sp>
        <p:nvSpPr>
          <p:cNvPr id="3" name="Title 1">
            <a:extLst>
              <a:ext uri="{FF2B5EF4-FFF2-40B4-BE49-F238E27FC236}">
                <a16:creationId xmlns:a16="http://schemas.microsoft.com/office/drawing/2014/main" id="{42EE7D8D-2928-8CBA-DE78-187F7F412B4C}"/>
              </a:ext>
            </a:extLst>
          </p:cNvPr>
          <p:cNvSpPr txBox="1">
            <a:spLocks/>
          </p:cNvSpPr>
          <p:nvPr/>
        </p:nvSpPr>
        <p:spPr>
          <a:xfrm>
            <a:off x="7380512" y="3575957"/>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_________</a:t>
            </a:r>
            <a:endParaRPr lang="en-GB" sz="3600" i="1" dirty="0"/>
          </a:p>
        </p:txBody>
      </p:sp>
    </p:spTree>
    <p:extLst>
      <p:ext uri="{BB962C8B-B14F-4D97-AF65-F5344CB8AC3E}">
        <p14:creationId xmlns:p14="http://schemas.microsoft.com/office/powerpoint/2010/main" val="32155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news</a:t>
            </a:r>
            <a:r>
              <a:rPr lang="en-GB" dirty="0">
                <a:latin typeface="Twinkl Cursive Looped" panose="02000000000000000000" pitchFamily="2" charset="0"/>
              </a:rPr>
              <a:t>paper</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845630"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95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pan</a:t>
            </a:r>
            <a:r>
              <a:rPr lang="en-GB" dirty="0">
                <a:latin typeface="Twinkl Cursive Looped" panose="02000000000000000000" pitchFamily="2" charset="0"/>
              </a:rPr>
              <a:t>cake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949044" y="3657600"/>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76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coloured make up for lips</a:t>
            </a:r>
            <a:endParaRPr lang="en-GB" i="1" dirty="0">
              <a:latin typeface="Twinkl Cursive Looped" panose="02000000000000000000" pitchFamily="2" charset="0"/>
            </a:endParaRPr>
          </a:p>
        </p:txBody>
      </p:sp>
      <p:sp>
        <p:nvSpPr>
          <p:cNvPr id="7" name="TextBox 6">
            <a:extLst>
              <a:ext uri="{FF2B5EF4-FFF2-40B4-BE49-F238E27FC236}">
                <a16:creationId xmlns:a16="http://schemas.microsoft.com/office/drawing/2014/main" id="{62E937A3-5647-4754-DAA4-3BD151B36D97}"/>
              </a:ext>
            </a:extLst>
          </p:cNvPr>
          <p:cNvSpPr txBox="1"/>
          <p:nvPr/>
        </p:nvSpPr>
        <p:spPr>
          <a:xfrm>
            <a:off x="3274559" y="1284905"/>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28674" name="Picture 2" descr="Free Lipstick Clipart Transparent, Download Free Lipstick Clipart  Transparent png images, Free ClipArts on Clipart Library">
            <a:extLst>
              <a:ext uri="{FF2B5EF4-FFF2-40B4-BE49-F238E27FC236}">
                <a16:creationId xmlns:a16="http://schemas.microsoft.com/office/drawing/2014/main" id="{292E9023-F502-9679-8093-C1F5675D5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65" y="637384"/>
            <a:ext cx="2538636" cy="97478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stick clipart - Clip Art Library">
            <a:extLst>
              <a:ext uri="{FF2B5EF4-FFF2-40B4-BE49-F238E27FC236}">
                <a16:creationId xmlns:a16="http://schemas.microsoft.com/office/drawing/2014/main" id="{8DF9C6E1-1442-1B38-8254-D2CF7E2BC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Red Lipstick Clip Art Free PNG Image｜Illustoon">
            <a:extLst>
              <a:ext uri="{FF2B5EF4-FFF2-40B4-BE49-F238E27FC236}">
                <a16:creationId xmlns:a16="http://schemas.microsoft.com/office/drawing/2014/main" id="{F10847D2-8D48-6843-3FE1-CB0ADCE8CF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966"/>
          <a:stretch/>
        </p:blipFill>
        <p:spPr bwMode="auto">
          <a:xfrm>
            <a:off x="7230154" y="106424"/>
            <a:ext cx="2143125" cy="2036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27DAAE-8F6F-F7B9-690C-0704D0089CCD}"/>
              </a:ext>
            </a:extLst>
          </p:cNvPr>
          <p:cNvSpPr txBox="1"/>
          <p:nvPr/>
        </p:nvSpPr>
        <p:spPr>
          <a:xfrm>
            <a:off x="4355647" y="199179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lipstick</a:t>
            </a:r>
            <a:endParaRPr lang="en-GB" dirty="0"/>
          </a:p>
        </p:txBody>
      </p:sp>
      <p:sp>
        <p:nvSpPr>
          <p:cNvPr id="6" name="TextBox 5">
            <a:extLst>
              <a:ext uri="{FF2B5EF4-FFF2-40B4-BE49-F238E27FC236}">
                <a16:creationId xmlns:a16="http://schemas.microsoft.com/office/drawing/2014/main" id="{BBFE2622-8458-1D68-2869-531CC84B1361}"/>
              </a:ext>
            </a:extLst>
          </p:cNvPr>
          <p:cNvSpPr txBox="1"/>
          <p:nvPr/>
        </p:nvSpPr>
        <p:spPr>
          <a:xfrm>
            <a:off x="2608490" y="3031780"/>
            <a:ext cx="818469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lip + stick = lipstick</a:t>
            </a:r>
            <a:endParaRPr lang="en-GB" dirty="0"/>
          </a:p>
        </p:txBody>
      </p:sp>
      <p:sp>
        <p:nvSpPr>
          <p:cNvPr id="9" name="TextBox 8">
            <a:extLst>
              <a:ext uri="{FF2B5EF4-FFF2-40B4-BE49-F238E27FC236}">
                <a16:creationId xmlns:a16="http://schemas.microsoft.com/office/drawing/2014/main" id="{474832BB-0A08-25CF-410B-4E3F1FD69D6C}"/>
              </a:ext>
            </a:extLst>
          </p:cNvPr>
          <p:cNvSpPr txBox="1"/>
          <p:nvPr/>
        </p:nvSpPr>
        <p:spPr>
          <a:xfrm>
            <a:off x="4355647" y="420406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541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6" grpId="0"/>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994" y="5437038"/>
            <a:ext cx="12121244"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printed paper containing news</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D8A3AD7C-C62D-9439-E92B-80D8B68674A9}"/>
              </a:ext>
            </a:extLst>
          </p:cNvPr>
          <p:cNvSpPr txBox="1"/>
          <p:nvPr/>
        </p:nvSpPr>
        <p:spPr>
          <a:xfrm>
            <a:off x="2247900" y="965767"/>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27650" name="Picture 2" descr="Free Clipart: News | enki">
            <a:extLst>
              <a:ext uri="{FF2B5EF4-FFF2-40B4-BE49-F238E27FC236}">
                <a16:creationId xmlns:a16="http://schemas.microsoft.com/office/drawing/2014/main" id="{0FBAF429-9561-8FA7-7E21-63A488508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221" y="2635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Free News Cliparts, Download Free News Cliparts png images, Free ClipArts  on Clipart Library">
            <a:extLst>
              <a:ext uri="{FF2B5EF4-FFF2-40B4-BE49-F238E27FC236}">
                <a16:creationId xmlns:a16="http://schemas.microsoft.com/office/drawing/2014/main" id="{4BB6678A-FFDA-F6DB-11E6-CB5CD3E6D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537"/>
            <a:ext cx="22479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Paper clip art free free clipart images 2 - Cliparting.com">
            <a:extLst>
              <a:ext uri="{FF2B5EF4-FFF2-40B4-BE49-F238E27FC236}">
                <a16:creationId xmlns:a16="http://schemas.microsoft.com/office/drawing/2014/main" id="{FD8EA080-E4C1-B68C-9402-EA6065180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654" y="429169"/>
            <a:ext cx="2962275" cy="1543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91B627-6CD7-6E18-678A-C1EED4EFDCC8}"/>
              </a:ext>
            </a:extLst>
          </p:cNvPr>
          <p:cNvSpPr txBox="1"/>
          <p:nvPr/>
        </p:nvSpPr>
        <p:spPr>
          <a:xfrm>
            <a:off x="4182861" y="212272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newspaper</a:t>
            </a:r>
            <a:endParaRPr lang="en-GB" dirty="0"/>
          </a:p>
        </p:txBody>
      </p:sp>
      <p:sp>
        <p:nvSpPr>
          <p:cNvPr id="7" name="TextBox 6">
            <a:extLst>
              <a:ext uri="{FF2B5EF4-FFF2-40B4-BE49-F238E27FC236}">
                <a16:creationId xmlns:a16="http://schemas.microsoft.com/office/drawing/2014/main" id="{E42E3584-EF59-C12A-A259-7E7F7853C4D0}"/>
              </a:ext>
            </a:extLst>
          </p:cNvPr>
          <p:cNvSpPr txBox="1"/>
          <p:nvPr/>
        </p:nvSpPr>
        <p:spPr>
          <a:xfrm>
            <a:off x="1360716" y="3033616"/>
            <a:ext cx="1076052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news + paper = newspaper</a:t>
            </a:r>
            <a:endParaRPr lang="en-GB" dirty="0"/>
          </a:p>
        </p:txBody>
      </p:sp>
      <p:sp>
        <p:nvSpPr>
          <p:cNvPr id="9" name="TextBox 8">
            <a:extLst>
              <a:ext uri="{FF2B5EF4-FFF2-40B4-BE49-F238E27FC236}">
                <a16:creationId xmlns:a16="http://schemas.microsoft.com/office/drawing/2014/main" id="{54F3E010-910F-6796-1DD0-765AA7696E84}"/>
              </a:ext>
            </a:extLst>
          </p:cNvPr>
          <p:cNvSpPr txBox="1"/>
          <p:nvPr/>
        </p:nvSpPr>
        <p:spPr>
          <a:xfrm>
            <a:off x="4910818" y="398191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9296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599708"/>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Definition – a thin, flat cake of batter, fried on both sides in a pan and typically rolled up with a sweet or savoury filling</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BBD03F9D-DCC9-A2EF-CAB8-48258E9AE588}"/>
              </a:ext>
            </a:extLst>
          </p:cNvPr>
          <p:cNvSpPr txBox="1"/>
          <p:nvPr/>
        </p:nvSpPr>
        <p:spPr>
          <a:xfrm>
            <a:off x="2265589" y="1002217"/>
            <a:ext cx="6098720" cy="369332"/>
          </a:xfrm>
          <a:prstGeom prst="rect">
            <a:avLst/>
          </a:prstGeom>
          <a:noFill/>
        </p:spPr>
        <p:txBody>
          <a:bodyPr wrap="square">
            <a:spAutoFit/>
          </a:bodyPr>
          <a:lstStyle/>
          <a:p>
            <a:r>
              <a:rPr lang="en-GB" dirty="0"/>
              <a:t>+                                                         = </a:t>
            </a:r>
          </a:p>
        </p:txBody>
      </p:sp>
      <p:pic>
        <p:nvPicPr>
          <p:cNvPr id="26626" name="Picture 2" descr="Sauce Pan Clip Art Vector Illustration Isolated Stock Vector - Illustration  of illustartion, clip: 199315786">
            <a:extLst>
              <a:ext uri="{FF2B5EF4-FFF2-40B4-BE49-F238E27FC236}">
                <a16:creationId xmlns:a16="http://schemas.microsoft.com/office/drawing/2014/main" id="{CB23FF93-3D70-A8A8-4AB7-30E09A223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47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Free Free Cake Clipart, Download Free Free Cake Clipart png images, Free  ClipArts on Clipart Library">
            <a:extLst>
              <a:ext uri="{FF2B5EF4-FFF2-40B4-BE49-F238E27FC236}">
                <a16:creationId xmlns:a16="http://schemas.microsoft.com/office/drawing/2014/main" id="{D5EE5626-AA28-D90F-7FED-31A9B7A44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707" y="1153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12,468 Pancake Illustrations &amp; Clip Art - iStock">
            <a:extLst>
              <a:ext uri="{FF2B5EF4-FFF2-40B4-BE49-F238E27FC236}">
                <a16:creationId xmlns:a16="http://schemas.microsoft.com/office/drawing/2014/main" id="{F81EE252-CF6B-F4C0-818C-4FC4B27D5D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6766" y="36611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4431A7-B492-6AA3-8FD1-58A77AF14978}"/>
              </a:ext>
            </a:extLst>
          </p:cNvPr>
          <p:cNvSpPr txBox="1"/>
          <p:nvPr/>
        </p:nvSpPr>
        <p:spPr>
          <a:xfrm>
            <a:off x="4649561" y="246360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pancake</a:t>
            </a:r>
            <a:endParaRPr lang="en-GB" dirty="0"/>
          </a:p>
        </p:txBody>
      </p:sp>
      <p:sp>
        <p:nvSpPr>
          <p:cNvPr id="7" name="TextBox 6">
            <a:extLst>
              <a:ext uri="{FF2B5EF4-FFF2-40B4-BE49-F238E27FC236}">
                <a16:creationId xmlns:a16="http://schemas.microsoft.com/office/drawing/2014/main" id="{069712AF-1F9C-E7F6-D8DF-53934DA3A420}"/>
              </a:ext>
            </a:extLst>
          </p:cNvPr>
          <p:cNvSpPr txBox="1"/>
          <p:nvPr/>
        </p:nvSpPr>
        <p:spPr>
          <a:xfrm>
            <a:off x="2238375" y="3284609"/>
            <a:ext cx="7715249"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pan + cake = pancake</a:t>
            </a:r>
            <a:endParaRPr lang="en-GB" dirty="0"/>
          </a:p>
        </p:txBody>
      </p:sp>
      <p:sp>
        <p:nvSpPr>
          <p:cNvPr id="11" name="TextBox 10">
            <a:extLst>
              <a:ext uri="{FF2B5EF4-FFF2-40B4-BE49-F238E27FC236}">
                <a16:creationId xmlns:a16="http://schemas.microsoft.com/office/drawing/2014/main" id="{27D43AB9-D9AA-A0C6-8632-89DDE5634EEA}"/>
              </a:ext>
            </a:extLst>
          </p:cNvPr>
          <p:cNvSpPr txBox="1"/>
          <p:nvPr/>
        </p:nvSpPr>
        <p:spPr>
          <a:xfrm>
            <a:off x="4649561" y="417150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5252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1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A lipstick is a piece of make-up.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4994D48-734F-A4E2-4220-47D2F75E15E4}"/>
              </a:ext>
            </a:extLst>
          </p:cNvPr>
          <p:cNvSpPr txBox="1">
            <a:spLocks/>
          </p:cNvSpPr>
          <p:nvPr/>
        </p:nvSpPr>
        <p:spPr>
          <a:xfrm>
            <a:off x="1910443" y="3462421"/>
            <a:ext cx="2237014"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200" dirty="0">
                <a:latin typeface="Twinkl Cursive Looped" panose="02000000000000000000" pitchFamily="2" charset="0"/>
              </a:rPr>
              <a:t>________</a:t>
            </a:r>
            <a:endParaRPr lang="en-GB" sz="3200" i="1" dirty="0"/>
          </a:p>
        </p:txBody>
      </p:sp>
    </p:spTree>
    <p:extLst>
      <p:ext uri="{BB962C8B-B14F-4D97-AF65-F5344CB8AC3E}">
        <p14:creationId xmlns:p14="http://schemas.microsoft.com/office/powerpoint/2010/main" val="36583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newspaper headline grabbed their attention.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F43B7DE-417E-FF8D-6CC5-0E043430A5A5}"/>
              </a:ext>
            </a:extLst>
          </p:cNvPr>
          <p:cNvSpPr txBox="1">
            <a:spLocks/>
          </p:cNvSpPr>
          <p:nvPr/>
        </p:nvSpPr>
        <p:spPr>
          <a:xfrm>
            <a:off x="2514600" y="2721596"/>
            <a:ext cx="3249386"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_________</a:t>
            </a:r>
            <a:endParaRPr lang="en-GB" sz="4400" i="1" dirty="0"/>
          </a:p>
        </p:txBody>
      </p:sp>
    </p:spTree>
    <p:extLst>
      <p:ext uri="{BB962C8B-B14F-4D97-AF65-F5344CB8AC3E}">
        <p14:creationId xmlns:p14="http://schemas.microsoft.com/office/powerpoint/2010/main" val="39069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On pancake day, people make pancakes.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7CE520E-FDB2-7392-8569-86EE23E45E85}"/>
              </a:ext>
            </a:extLst>
          </p:cNvPr>
          <p:cNvSpPr txBox="1">
            <a:spLocks/>
          </p:cNvSpPr>
          <p:nvPr/>
        </p:nvSpPr>
        <p:spPr>
          <a:xfrm>
            <a:off x="2645228" y="2878973"/>
            <a:ext cx="2579915"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_______</a:t>
            </a:r>
            <a:endParaRPr lang="en-GB" sz="4400" i="1" dirty="0"/>
          </a:p>
        </p:txBody>
      </p:sp>
    </p:spTree>
    <p:extLst>
      <p:ext uri="{BB962C8B-B14F-4D97-AF65-F5344CB8AC3E}">
        <p14:creationId xmlns:p14="http://schemas.microsoft.com/office/powerpoint/2010/main" val="394259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545899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415" y="5219868"/>
            <a:ext cx="1198517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either of two equal or corresponding parts into which something is or can be divided </a:t>
            </a:r>
            <a:endParaRPr lang="en-GB" i="1" dirty="0">
              <a:latin typeface="Twinkl Cursive Looped" panose="02000000000000000000" pitchFamily="2" charset="0"/>
            </a:endParaRPr>
          </a:p>
        </p:txBody>
      </p:sp>
      <p:pic>
        <p:nvPicPr>
          <p:cNvPr id="10242" name="Picture 2" descr="30,154 &quot;half cake&quot; Images, Stock Photos &amp; Vectors | Shutterstock">
            <a:extLst>
              <a:ext uri="{FF2B5EF4-FFF2-40B4-BE49-F238E27FC236}">
                <a16:creationId xmlns:a16="http://schemas.microsoft.com/office/drawing/2014/main" id="{24286791-9EC9-4DC2-8EBA-110B1B6557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99"/>
          <a:stretch/>
        </p:blipFill>
        <p:spPr bwMode="auto">
          <a:xfrm>
            <a:off x="831850" y="156482"/>
            <a:ext cx="2524125" cy="16396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action One Half Clip Art - Fraction Of 1 2 - Free Transparent PNG Clipart  Images Download">
            <a:extLst>
              <a:ext uri="{FF2B5EF4-FFF2-40B4-BE49-F238E27FC236}">
                <a16:creationId xmlns:a16="http://schemas.microsoft.com/office/drawing/2014/main" id="{01B06D6A-264D-9573-5124-56FA6C5A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385" y="247734"/>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14FD4A-F79F-3684-661A-19CD12D28AA5}"/>
              </a:ext>
            </a:extLst>
          </p:cNvPr>
          <p:cNvSpPr txBox="1"/>
          <p:nvPr/>
        </p:nvSpPr>
        <p:spPr>
          <a:xfrm>
            <a:off x="4780190" y="7804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half </a:t>
            </a:r>
            <a:endParaRPr lang="en-GB" dirty="0"/>
          </a:p>
        </p:txBody>
      </p:sp>
      <p:sp>
        <p:nvSpPr>
          <p:cNvPr id="5" name="TextBox 4">
            <a:extLst>
              <a:ext uri="{FF2B5EF4-FFF2-40B4-BE49-F238E27FC236}">
                <a16:creationId xmlns:a16="http://schemas.microsoft.com/office/drawing/2014/main" id="{84D64C0D-7744-A35E-A7C4-7118584D3100}"/>
              </a:ext>
            </a:extLst>
          </p:cNvPr>
          <p:cNvSpPr txBox="1"/>
          <p:nvPr/>
        </p:nvSpPr>
        <p:spPr>
          <a:xfrm>
            <a:off x="4780190" y="24633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65944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-y</a:t>
            </a: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Half of the cake was eaten by the teacher.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5BF3DAD-4A2F-0E57-BB15-8FF0B9B84E85}"/>
              </a:ext>
            </a:extLst>
          </p:cNvPr>
          <p:cNvSpPr txBox="1">
            <a:spLocks/>
          </p:cNvSpPr>
          <p:nvPr/>
        </p:nvSpPr>
        <p:spPr>
          <a:xfrm>
            <a:off x="604157" y="2720832"/>
            <a:ext cx="1910443"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28662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0015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period of time equal to a twenty-fourth part of a day and night and divided into 60 minutes</a:t>
            </a:r>
            <a:endParaRPr lang="en-GB" i="1" dirty="0"/>
          </a:p>
        </p:txBody>
      </p:sp>
      <p:pic>
        <p:nvPicPr>
          <p:cNvPr id="11266" name="Picture 2" descr="900+ One Hour Clip Art | Royalty Free - GoGraph">
            <a:extLst>
              <a:ext uri="{FF2B5EF4-FFF2-40B4-BE49-F238E27FC236}">
                <a16:creationId xmlns:a16="http://schemas.microsoft.com/office/drawing/2014/main" id="{BC466926-567B-F5C9-9A6D-D7DBF8008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82"/>
          <a:stretch/>
        </p:blipFill>
        <p:spPr bwMode="auto">
          <a:xfrm>
            <a:off x="9251950" y="509588"/>
            <a:ext cx="2095500" cy="203766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ipart Clock Teaching Resources | Teachers Pay Teachers">
            <a:extLst>
              <a:ext uri="{FF2B5EF4-FFF2-40B4-BE49-F238E27FC236}">
                <a16:creationId xmlns:a16="http://schemas.microsoft.com/office/drawing/2014/main" id="{2BE294C1-04EA-CBC5-9A59-74589AB93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1" y="413740"/>
            <a:ext cx="3524930" cy="1980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DD5B35-D9B5-EFB9-DAD5-3E34417F2CC5}"/>
              </a:ext>
            </a:extLst>
          </p:cNvPr>
          <p:cNvSpPr txBox="1"/>
          <p:nvPr/>
        </p:nvSpPr>
        <p:spPr>
          <a:xfrm>
            <a:off x="5248730" y="5127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hour</a:t>
            </a:r>
            <a:endParaRPr lang="en-GB" dirty="0"/>
          </a:p>
        </p:txBody>
      </p:sp>
      <p:sp>
        <p:nvSpPr>
          <p:cNvPr id="5" name="TextBox 4">
            <a:extLst>
              <a:ext uri="{FF2B5EF4-FFF2-40B4-BE49-F238E27FC236}">
                <a16:creationId xmlns:a16="http://schemas.microsoft.com/office/drawing/2014/main" id="{E665BC2D-7182-DA40-C657-508E25D2FF66}"/>
              </a:ext>
            </a:extLst>
          </p:cNvPr>
          <p:cNvSpPr txBox="1"/>
          <p:nvPr/>
        </p:nvSpPr>
        <p:spPr>
          <a:xfrm>
            <a:off x="5261430" y="213112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3827598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lesson lasted an hour. </a:t>
            </a:r>
            <a:br>
              <a:rPr lang="en-GB" dirty="0"/>
            </a:br>
            <a:endParaRPr lang="en-GB" i="1" dirty="0"/>
          </a:p>
        </p:txBody>
      </p:sp>
      <p:sp>
        <p:nvSpPr>
          <p:cNvPr id="3" name="Title 1">
            <a:extLst>
              <a:ext uri="{FF2B5EF4-FFF2-40B4-BE49-F238E27FC236}">
                <a16:creationId xmlns:a16="http://schemas.microsoft.com/office/drawing/2014/main" id="{2F2C4B72-3B14-8C2B-A9BF-CF8072108748}"/>
              </a:ext>
            </a:extLst>
          </p:cNvPr>
          <p:cNvSpPr txBox="1">
            <a:spLocks/>
          </p:cNvSpPr>
          <p:nvPr/>
        </p:nvSpPr>
        <p:spPr>
          <a:xfrm>
            <a:off x="8376556" y="2862262"/>
            <a:ext cx="1665516" cy="1133475"/>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43838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30902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053983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a:t>
            </a:r>
          </a:p>
        </p:txBody>
      </p:sp>
    </p:spTree>
    <p:extLst>
      <p:ext uri="{BB962C8B-B14F-4D97-AF65-F5344CB8AC3E}">
        <p14:creationId xmlns:p14="http://schemas.microsoft.com/office/powerpoint/2010/main" val="42064803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beautiful</a:t>
            </a:r>
            <a:r>
              <a:rPr lang="en-GB" sz="4000" dirty="0">
                <a:solidFill>
                  <a:srgbClr val="000000"/>
                </a:solidFill>
                <a:effectLst/>
                <a:latin typeface="Twinkl Cursive Looped" panose="02000000000000000000" pitchFamily="2" charset="0"/>
                <a:ea typeface="Times New Roman" panose="02020603050405020304" pitchFamily="18" charset="0"/>
              </a:rPr>
              <a:t> island in the Caribbean.  Between August and October is the hurricane season.  Dangerous storms hit the island for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 </a:t>
            </a:r>
            <a:r>
              <a:rPr lang="en-GB" sz="4000" dirty="0">
                <a:solidFill>
                  <a:srgbClr val="000000"/>
                </a:solidFill>
                <a:effectLst/>
                <a:latin typeface="Twinkl Cursive Looped" panose="02000000000000000000" pitchFamily="2" charset="0"/>
                <a:ea typeface="Times New Roman" panose="02020603050405020304" pitchFamily="18" charset="0"/>
              </a:rPr>
              <a:t>after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a:t>
            </a:r>
            <a:r>
              <a:rPr lang="en-GB" sz="4000" dirty="0">
                <a:solidFill>
                  <a:srgbClr val="000000"/>
                </a:solidFill>
                <a:effectLst/>
                <a:latin typeface="Twinkl Cursive Looped" panose="02000000000000000000" pitchFamily="2" charset="0"/>
                <a:ea typeface="Times New Roman" panose="02020603050405020304" pitchFamily="18" charset="0"/>
              </a:rPr>
              <a:t>.  They begin over the sea and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pretty</a:t>
            </a:r>
            <a:r>
              <a:rPr lang="en-GB" sz="4000" dirty="0">
                <a:solidFill>
                  <a:srgbClr val="000000"/>
                </a:solidFill>
                <a:effectLst/>
                <a:latin typeface="Twinkl Cursive Looped" panose="02000000000000000000" pitchFamily="2" charset="0"/>
                <a:ea typeface="Times New Roman" panose="02020603050405020304" pitchFamily="18" charset="0"/>
              </a:rPr>
              <a:t> dreadful for those living on the island.  Their homes can be smashed, including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bedrooms</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bathrooms</a:t>
            </a:r>
            <a:r>
              <a:rPr lang="en-GB" sz="4000" dirty="0">
                <a:solidFill>
                  <a:srgbClr val="000000"/>
                </a:solidFill>
                <a:effectLst/>
                <a:latin typeface="Twinkl Cursive Looped" panose="02000000000000000000" pitchFamily="2" charset="0"/>
                <a:ea typeface="Times New Roman" panose="02020603050405020304" pitchFamily="18" charset="0"/>
              </a:rPr>
              <a:t>.  Their belongings can get flung across the land.  Families then need to find their belongings by searching in the wreckage for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football, hairbrush and toothbrush</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3965549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084264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Their homes can be smashed, including their bedrooms and bathrooms.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845904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2  - Summer 2</a:t>
            </a:r>
          </a:p>
          <a:p>
            <a:r>
              <a:rPr lang="en-GB" sz="7200" dirty="0">
                <a:latin typeface="Twinkl Cursive Looped" panose="02000000000000000000" pitchFamily="2" charset="0"/>
              </a:rPr>
              <a:t>Week 4 - Thursday</a:t>
            </a:r>
          </a:p>
          <a:p>
            <a:endParaRPr lang="en-GB" sz="7200" dirty="0"/>
          </a:p>
        </p:txBody>
      </p:sp>
    </p:spTree>
    <p:extLst>
      <p:ext uri="{BB962C8B-B14F-4D97-AF65-F5344CB8AC3E}">
        <p14:creationId xmlns:p14="http://schemas.microsoft.com/office/powerpoint/2010/main" val="251223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-y</a:t>
            </a: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6366EA-834A-B0B6-A747-A0241611B5DA}"/>
              </a:ext>
            </a:extLst>
          </p:cNvPr>
          <p:cNvPicPr>
            <a:picLocks noChangeAspect="1"/>
          </p:cNvPicPr>
          <p:nvPr/>
        </p:nvPicPr>
        <p:blipFill rotWithShape="1">
          <a:blip r:embed="rId2"/>
          <a:srcRect l="15670" t="11648" r="15491" b="7360"/>
          <a:stretch/>
        </p:blipFill>
        <p:spPr>
          <a:xfrm>
            <a:off x="408214" y="-1"/>
            <a:ext cx="10352315" cy="6847833"/>
          </a:xfrm>
          <a:prstGeom prst="rect">
            <a:avLst/>
          </a:prstGeom>
        </p:spPr>
      </p:pic>
    </p:spTree>
    <p:extLst>
      <p:ext uri="{BB962C8B-B14F-4D97-AF65-F5344CB8AC3E}">
        <p14:creationId xmlns:p14="http://schemas.microsoft.com/office/powerpoint/2010/main" val="16151523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1493492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6535199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6135" y="486812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attractive in a delicate way</a:t>
            </a:r>
          </a:p>
        </p:txBody>
      </p:sp>
      <p:pic>
        <p:nvPicPr>
          <p:cNvPr id="3" name="Picture 2" descr="My Design - Pretty Flower Flowers Clipart is a free transparent background  clipart image uploaded by All Ego. Do… | Flower art, Flower painting, Flower  illustration">
            <a:extLst>
              <a:ext uri="{FF2B5EF4-FFF2-40B4-BE49-F238E27FC236}">
                <a16:creationId xmlns:a16="http://schemas.microsoft.com/office/drawing/2014/main" id="{96FDA32E-2332-1943-8EE5-1FBAF301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35" y="508228"/>
            <a:ext cx="1971675" cy="231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5AFAD-14FE-3064-A802-C38E155ED601}"/>
              </a:ext>
            </a:extLst>
          </p:cNvPr>
          <p:cNvSpPr txBox="1"/>
          <p:nvPr/>
        </p:nvSpPr>
        <p:spPr>
          <a:xfrm>
            <a:off x="4698547"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pretty</a:t>
            </a:r>
            <a:endParaRPr lang="en-GB" dirty="0"/>
          </a:p>
        </p:txBody>
      </p:sp>
      <p:sp>
        <p:nvSpPr>
          <p:cNvPr id="7" name="TextBox 6">
            <a:extLst>
              <a:ext uri="{FF2B5EF4-FFF2-40B4-BE49-F238E27FC236}">
                <a16:creationId xmlns:a16="http://schemas.microsoft.com/office/drawing/2014/main" id="{EE38A7A5-CACC-C603-A76E-6B5DE66755C5}"/>
              </a:ext>
            </a:extLst>
          </p:cNvPr>
          <p:cNvSpPr txBox="1"/>
          <p:nvPr/>
        </p:nvSpPr>
        <p:spPr>
          <a:xfrm>
            <a:off x="4225018"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28155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flower was pretty.  </a:t>
            </a:r>
          </a:p>
        </p:txBody>
      </p:sp>
      <p:sp>
        <p:nvSpPr>
          <p:cNvPr id="4" name="Title 1">
            <a:extLst>
              <a:ext uri="{FF2B5EF4-FFF2-40B4-BE49-F238E27FC236}">
                <a16:creationId xmlns:a16="http://schemas.microsoft.com/office/drawing/2014/main" id="{59B9C3E8-ED62-AD2F-D01A-54BB2A4642BE}"/>
              </a:ext>
            </a:extLst>
          </p:cNvPr>
          <p:cNvSpPr txBox="1">
            <a:spLocks/>
          </p:cNvSpPr>
          <p:nvPr/>
        </p:nvSpPr>
        <p:spPr>
          <a:xfrm>
            <a:off x="7511141" y="3592979"/>
            <a:ext cx="1861457" cy="969496"/>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1246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7270918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72181" y="482447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pleasing to the eye</a:t>
            </a:r>
          </a:p>
        </p:txBody>
      </p:sp>
      <p:pic>
        <p:nvPicPr>
          <p:cNvPr id="2050" name="Picture 2" descr="Pin on ✿*MARIPOSAS*✿">
            <a:extLst>
              <a:ext uri="{FF2B5EF4-FFF2-40B4-BE49-F238E27FC236}">
                <a16:creationId xmlns:a16="http://schemas.microsoft.com/office/drawing/2014/main" id="{76963ECE-321E-971C-ECFB-B9B2E0CD3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81" y="662668"/>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351C53-DC88-72E5-2266-D704614C36CE}"/>
              </a:ext>
            </a:extLst>
          </p:cNvPr>
          <p:cNvSpPr txBox="1"/>
          <p:nvPr/>
        </p:nvSpPr>
        <p:spPr>
          <a:xfrm>
            <a:off x="4829175" y="5518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beautiful</a:t>
            </a:r>
            <a:endParaRPr lang="en-GB" dirty="0"/>
          </a:p>
        </p:txBody>
      </p:sp>
      <p:sp>
        <p:nvSpPr>
          <p:cNvPr id="6" name="TextBox 5">
            <a:extLst>
              <a:ext uri="{FF2B5EF4-FFF2-40B4-BE49-F238E27FC236}">
                <a16:creationId xmlns:a16="http://schemas.microsoft.com/office/drawing/2014/main" id="{0A85C558-EFD7-1C1D-5CF6-F341CC939D2E}"/>
              </a:ext>
            </a:extLst>
          </p:cNvPr>
          <p:cNvSpPr txBox="1"/>
          <p:nvPr/>
        </p:nvSpPr>
        <p:spPr>
          <a:xfrm>
            <a:off x="4641395" y="29747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240233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butterfly was beautiful. </a:t>
            </a:r>
          </a:p>
        </p:txBody>
      </p:sp>
      <p:sp>
        <p:nvSpPr>
          <p:cNvPr id="3" name="Title 1">
            <a:extLst>
              <a:ext uri="{FF2B5EF4-FFF2-40B4-BE49-F238E27FC236}">
                <a16:creationId xmlns:a16="http://schemas.microsoft.com/office/drawing/2014/main" id="{42EE7D8D-2928-8CBA-DE78-187F7F412B4C}"/>
              </a:ext>
            </a:extLst>
          </p:cNvPr>
          <p:cNvSpPr txBox="1">
            <a:spLocks/>
          </p:cNvSpPr>
          <p:nvPr/>
        </p:nvSpPr>
        <p:spPr>
          <a:xfrm>
            <a:off x="7380512" y="3575957"/>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_________</a:t>
            </a:r>
            <a:endParaRPr lang="en-GB" sz="3600" i="1" dirty="0"/>
          </a:p>
        </p:txBody>
      </p:sp>
    </p:spTree>
    <p:extLst>
      <p:ext uri="{BB962C8B-B14F-4D97-AF65-F5344CB8AC3E}">
        <p14:creationId xmlns:p14="http://schemas.microsoft.com/office/powerpoint/2010/main" val="124482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-y</a:t>
            </a:r>
          </a:p>
        </p:txBody>
      </p:sp>
    </p:spTree>
    <p:extLst>
      <p:ext uri="{BB962C8B-B14F-4D97-AF65-F5344CB8AC3E}">
        <p14:creationId xmlns:p14="http://schemas.microsoft.com/office/powerpoint/2010/main" val="364355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-y</a:t>
            </a:r>
          </a:p>
        </p:txBody>
      </p:sp>
    </p:spTree>
    <p:extLst>
      <p:ext uri="{BB962C8B-B14F-4D97-AF65-F5344CB8AC3E}">
        <p14:creationId xmlns:p14="http://schemas.microsoft.com/office/powerpoint/2010/main" val="106446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-y </a:t>
            </a:r>
            <a:br>
              <a:rPr lang="en-GB" dirty="0">
                <a:latin typeface="Twinkl Cursive Looped" panose="02000000000000000000" pitchFamily="2" charset="0"/>
              </a:rPr>
            </a:br>
            <a:r>
              <a:rPr lang="en-GB" dirty="0">
                <a:latin typeface="Twinkl Cursive Looped" panose="02000000000000000000" pitchFamily="2" charset="0"/>
              </a:rPr>
              <a:t>This is by far the most common</a:t>
            </a:r>
            <a:br>
              <a:rPr lang="en-GB" dirty="0">
                <a:latin typeface="Twinkl Cursive Looped" panose="02000000000000000000" pitchFamily="2" charset="0"/>
              </a:rPr>
            </a:br>
            <a:r>
              <a:rPr lang="en-GB" dirty="0">
                <a:latin typeface="Twinkl Cursive Looped" panose="02000000000000000000" pitchFamily="2" charset="0"/>
              </a:rPr>
              <a:t>spelling for this sound at the end of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-y </a:t>
            </a:r>
            <a:br>
              <a:rPr lang="en-GB" dirty="0">
                <a:latin typeface="Twinkl Cursive Looped" panose="02000000000000000000" pitchFamily="2" charset="0"/>
              </a:rPr>
            </a:br>
            <a:r>
              <a:rPr lang="en-GB" dirty="0">
                <a:latin typeface="Twinkl Cursive Looped" panose="02000000000000000000" pitchFamily="2" charset="0"/>
              </a:rPr>
              <a:t>This is by far the most common</a:t>
            </a:r>
            <a:br>
              <a:rPr lang="en-GB" dirty="0">
                <a:latin typeface="Twinkl Cursive Looped" panose="02000000000000000000" pitchFamily="2" charset="0"/>
              </a:rPr>
            </a:br>
            <a:r>
              <a:rPr lang="en-GB" dirty="0">
                <a:latin typeface="Twinkl Cursive Looped" panose="02000000000000000000" pitchFamily="2" charset="0"/>
              </a:rPr>
              <a:t>spelling for this sound at the end of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249082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try</a:t>
            </a:r>
          </a:p>
        </p:txBody>
      </p:sp>
      <p:sp>
        <p:nvSpPr>
          <p:cNvPr id="3" name="Rectangle 2">
            <a:extLst>
              <a:ext uri="{FF2B5EF4-FFF2-40B4-BE49-F238E27FC236}">
                <a16:creationId xmlns:a16="http://schemas.microsoft.com/office/drawing/2014/main" id="{13BB5EC0-7A96-4D29-A835-6FAE896C31A4}"/>
              </a:ext>
            </a:extLst>
          </p:cNvPr>
          <p:cNvSpPr/>
          <p:nvPr/>
        </p:nvSpPr>
        <p:spPr>
          <a:xfrm>
            <a:off x="6515099" y="3690257"/>
            <a:ext cx="62048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2" name="Picture 2" descr="Free Trying Cliparts, Download Free Trying Cliparts png images, Free  ClipArts on Clipart Library">
            <a:extLst>
              <a:ext uri="{FF2B5EF4-FFF2-40B4-BE49-F238E27FC236}">
                <a16:creationId xmlns:a16="http://schemas.microsoft.com/office/drawing/2014/main" id="{DF1E007C-D176-F6AD-F187-327D748CC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17" y="445634"/>
            <a:ext cx="2228850"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091102-144F-4737-7E68-69DF7A9C416A}"/>
              </a:ext>
            </a:extLst>
          </p:cNvPr>
          <p:cNvSpPr txBox="1"/>
          <p:nvPr/>
        </p:nvSpPr>
        <p:spPr>
          <a:xfrm>
            <a:off x="1420586" y="3102429"/>
            <a:ext cx="604012" cy="369332"/>
          </a:xfrm>
          <a:prstGeom prst="rect">
            <a:avLst/>
          </a:prstGeom>
          <a:noFill/>
        </p:spPr>
        <p:txBody>
          <a:bodyPr wrap="none" rtlCol="0">
            <a:spAutoFit/>
          </a:bodyPr>
          <a:lstStyle/>
          <a:p>
            <a:r>
              <a:rPr lang="en-GB" dirty="0">
                <a:latin typeface="Twinkl Cursive Looped" panose="02000000000000000000" pitchFamily="2" charset="0"/>
              </a:rPr>
              <a:t>verb</a:t>
            </a:r>
          </a:p>
        </p:txBody>
      </p:sp>
      <p:sp>
        <p:nvSpPr>
          <p:cNvPr id="7" name="TextBox 6">
            <a:extLst>
              <a:ext uri="{FF2B5EF4-FFF2-40B4-BE49-F238E27FC236}">
                <a16:creationId xmlns:a16="http://schemas.microsoft.com/office/drawing/2014/main" id="{593BC2E6-4370-E617-8834-8F7F1BC17AA7}"/>
              </a:ext>
            </a:extLst>
          </p:cNvPr>
          <p:cNvSpPr txBox="1"/>
          <p:nvPr/>
        </p:nvSpPr>
        <p:spPr>
          <a:xfrm>
            <a:off x="10194472" y="2592431"/>
            <a:ext cx="694421" cy="369332"/>
          </a:xfrm>
          <a:prstGeom prst="rect">
            <a:avLst/>
          </a:prstGeom>
          <a:noFill/>
        </p:spPr>
        <p:txBody>
          <a:bodyPr wrap="none" rtlCol="0">
            <a:spAutoFit/>
          </a:bodyPr>
          <a:lstStyle/>
          <a:p>
            <a:r>
              <a:rPr lang="en-GB" dirty="0">
                <a:latin typeface="Twinkl Cursive Looped" panose="02000000000000000000" pitchFamily="2" charset="0"/>
              </a:rPr>
              <a:t>noun</a:t>
            </a:r>
          </a:p>
        </p:txBody>
      </p:sp>
      <p:pic>
        <p:nvPicPr>
          <p:cNvPr id="20484" name="Picture 4" descr="Illustration Of A Male Rugby Player Scoring A Goal Royalty Free SVG,  Cliparts, Vectors, And Stock Illustration. Image 31123321.">
            <a:extLst>
              <a:ext uri="{FF2B5EF4-FFF2-40B4-BE49-F238E27FC236}">
                <a16:creationId xmlns:a16="http://schemas.microsoft.com/office/drawing/2014/main" id="{A1F2ADBC-36CB-A16A-CA76-AC222FA22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338" y="569459"/>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6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terrify</a:t>
            </a:r>
          </a:p>
        </p:txBody>
      </p:sp>
      <p:sp>
        <p:nvSpPr>
          <p:cNvPr id="3" name="Rectangle 2">
            <a:extLst>
              <a:ext uri="{FF2B5EF4-FFF2-40B4-BE49-F238E27FC236}">
                <a16:creationId xmlns:a16="http://schemas.microsoft.com/office/drawing/2014/main" id="{0366E0B6-702E-4814-82C6-08CA2D13F3C9}"/>
              </a:ext>
            </a:extLst>
          </p:cNvPr>
          <p:cNvSpPr/>
          <p:nvPr/>
        </p:nvSpPr>
        <p:spPr>
          <a:xfrm>
            <a:off x="6651171" y="3817484"/>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58" name="Picture 2" descr="Terrified Clipart | Free Download Clip Art | Free Clip Art | on ... -  ClipArt Best - ClipArt Best">
            <a:extLst>
              <a:ext uri="{FF2B5EF4-FFF2-40B4-BE49-F238E27FC236}">
                <a16:creationId xmlns:a16="http://schemas.microsoft.com/office/drawing/2014/main" id="{0E162EA4-C261-FABA-18CD-88906D11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9" y="6266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1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apply</a:t>
            </a:r>
          </a:p>
        </p:txBody>
      </p:sp>
      <p:sp>
        <p:nvSpPr>
          <p:cNvPr id="3" name="Rectangle 2">
            <a:extLst>
              <a:ext uri="{FF2B5EF4-FFF2-40B4-BE49-F238E27FC236}">
                <a16:creationId xmlns:a16="http://schemas.microsoft.com/office/drawing/2014/main" id="{4BCBA2DA-E95C-434C-BE81-320E182AE5EF}"/>
              </a:ext>
            </a:extLst>
          </p:cNvPr>
          <p:cNvSpPr/>
          <p:nvPr/>
        </p:nvSpPr>
        <p:spPr>
          <a:xfrm>
            <a:off x="6613073" y="3914691"/>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434" name="Picture 2" descr="college application - Clip Art Library">
            <a:extLst>
              <a:ext uri="{FF2B5EF4-FFF2-40B4-BE49-F238E27FC236}">
                <a16:creationId xmlns:a16="http://schemas.microsoft.com/office/drawing/2014/main" id="{71AACD29-BA53-BCCE-D4DA-B45624EDB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67" y="44699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2506155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Compound Words</a:t>
            </a:r>
          </a:p>
        </p:txBody>
      </p:sp>
    </p:spTree>
    <p:extLst>
      <p:ext uri="{BB962C8B-B14F-4D97-AF65-F5344CB8AC3E}">
        <p14:creationId xmlns:p14="http://schemas.microsoft.com/office/powerpoint/2010/main" val="29668206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Compound Words</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14722209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Compound Words</a:t>
            </a:r>
            <a:br>
              <a:rPr lang="en-GB" dirty="0">
                <a:latin typeface="Twinkl Cursive Looped" panose="02000000000000000000" pitchFamily="2" charset="0"/>
              </a:rPr>
            </a:br>
            <a:r>
              <a:rPr lang="en-GB" dirty="0">
                <a:latin typeface="Twinkl Cursive Looped" panose="02000000000000000000" pitchFamily="2" charset="0"/>
              </a:rPr>
              <a:t>Two or more words that have been grouped together to create a new word that has a different, individual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5893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hair</a:t>
            </a:r>
            <a:r>
              <a:rPr lang="en-GB" dirty="0">
                <a:latin typeface="Twinkl Cursive Looped" panose="02000000000000000000" pitchFamily="2" charset="0"/>
              </a:rPr>
              <a:t>brush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828394" y="3821650"/>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78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bath</a:t>
            </a:r>
            <a:r>
              <a:rPr lang="en-GB" dirty="0">
                <a:latin typeface="Twinkl Cursive Looped" panose="02000000000000000000" pitchFamily="2" charset="0"/>
              </a:rPr>
              <a:t>room</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31330"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50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cry</a:t>
            </a:r>
          </a:p>
        </p:txBody>
      </p:sp>
      <p:sp>
        <p:nvSpPr>
          <p:cNvPr id="3" name="Rectangle 2">
            <a:extLst>
              <a:ext uri="{FF2B5EF4-FFF2-40B4-BE49-F238E27FC236}">
                <a16:creationId xmlns:a16="http://schemas.microsoft.com/office/drawing/2014/main" id="{13BB5EC0-7A96-4D29-A835-6FAE896C31A4}"/>
              </a:ext>
            </a:extLst>
          </p:cNvPr>
          <p:cNvSpPr/>
          <p:nvPr/>
        </p:nvSpPr>
        <p:spPr>
          <a:xfrm>
            <a:off x="6515099" y="3690257"/>
            <a:ext cx="62048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y Huge Freebie - Clip Art Crying Face, HD Png Download - kindpng">
            <a:extLst>
              <a:ext uri="{FF2B5EF4-FFF2-40B4-BE49-F238E27FC236}">
                <a16:creationId xmlns:a16="http://schemas.microsoft.com/office/drawing/2014/main" id="{A2068265-6114-CA3F-0CC3-74BBBCB37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771013"/>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7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sun</a:t>
            </a:r>
            <a:r>
              <a:rPr lang="en-GB" dirty="0">
                <a:latin typeface="Twinkl Cursive Looped" panose="02000000000000000000" pitchFamily="2" charset="0"/>
              </a:rPr>
              <a:t>light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932716" y="3657600"/>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321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67275"/>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brush for smoothing hair</a:t>
            </a:r>
            <a:endParaRPr lang="en-GB" i="1" dirty="0">
              <a:latin typeface="Twinkl Cursive Looped" panose="02000000000000000000" pitchFamily="2" charset="0"/>
            </a:endParaRPr>
          </a:p>
        </p:txBody>
      </p:sp>
      <p:sp>
        <p:nvSpPr>
          <p:cNvPr id="7" name="TextBox 6">
            <a:extLst>
              <a:ext uri="{FF2B5EF4-FFF2-40B4-BE49-F238E27FC236}">
                <a16:creationId xmlns:a16="http://schemas.microsoft.com/office/drawing/2014/main" id="{62E937A3-5647-4754-DAA4-3BD151B36D97}"/>
              </a:ext>
            </a:extLst>
          </p:cNvPr>
          <p:cNvSpPr txBox="1"/>
          <p:nvPr/>
        </p:nvSpPr>
        <p:spPr>
          <a:xfrm>
            <a:off x="3274559" y="1284905"/>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17410" name="Picture 2" descr="Curly Hair PNG Images, Transparent Curly Hair Image Download - PNGitem">
            <a:extLst>
              <a:ext uri="{FF2B5EF4-FFF2-40B4-BE49-F238E27FC236}">
                <a16:creationId xmlns:a16="http://schemas.microsoft.com/office/drawing/2014/main" id="{1283B2C6-0E45-9DD8-52C4-7DE8BEBDF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10" y="329717"/>
            <a:ext cx="19335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Paint Brush Clip Art - Paint Brush Cartoon Clipart, HD Png Download ,  Transparent Png Image - PNGitem">
            <a:extLst>
              <a:ext uri="{FF2B5EF4-FFF2-40B4-BE49-F238E27FC236}">
                <a16:creationId xmlns:a16="http://schemas.microsoft.com/office/drawing/2014/main" id="{F525A247-048E-BF58-72F4-4677F8F51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744" y="14800"/>
            <a:ext cx="16954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air Brush Clipart Stock Illustrations – 732 Hair Brush Clipart Stock  Illustrations, Vectors &amp; Clipart - Dreamstime">
            <a:extLst>
              <a:ext uri="{FF2B5EF4-FFF2-40B4-BE49-F238E27FC236}">
                <a16:creationId xmlns:a16="http://schemas.microsoft.com/office/drawing/2014/main" id="{DF359F56-837A-4EB1-7E58-C43163D72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134" y="148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B32974-A430-95D2-87A7-53B1022DBA97}"/>
              </a:ext>
            </a:extLst>
          </p:cNvPr>
          <p:cNvSpPr txBox="1"/>
          <p:nvPr/>
        </p:nvSpPr>
        <p:spPr>
          <a:xfrm>
            <a:off x="4092539" y="271037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hairbrush</a:t>
            </a:r>
            <a:endParaRPr lang="en-GB" dirty="0"/>
          </a:p>
        </p:txBody>
      </p:sp>
      <p:sp>
        <p:nvSpPr>
          <p:cNvPr id="6" name="TextBox 5">
            <a:extLst>
              <a:ext uri="{FF2B5EF4-FFF2-40B4-BE49-F238E27FC236}">
                <a16:creationId xmlns:a16="http://schemas.microsoft.com/office/drawing/2014/main" id="{014D39D4-F724-AFE8-0DE5-A15E746F5E99}"/>
              </a:ext>
            </a:extLst>
          </p:cNvPr>
          <p:cNvSpPr txBox="1"/>
          <p:nvPr/>
        </p:nvSpPr>
        <p:spPr>
          <a:xfrm>
            <a:off x="2286085" y="3525181"/>
            <a:ext cx="8560253"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hair + brush = hairbrush</a:t>
            </a:r>
            <a:endParaRPr lang="en-GB" dirty="0"/>
          </a:p>
        </p:txBody>
      </p:sp>
      <p:sp>
        <p:nvSpPr>
          <p:cNvPr id="9" name="TextBox 8">
            <a:extLst>
              <a:ext uri="{FF2B5EF4-FFF2-40B4-BE49-F238E27FC236}">
                <a16:creationId xmlns:a16="http://schemas.microsoft.com/office/drawing/2014/main" id="{819F9BE7-9B68-0B8F-ABF8-EAF2A91DD2CE}"/>
              </a:ext>
            </a:extLst>
          </p:cNvPr>
          <p:cNvSpPr txBox="1"/>
          <p:nvPr/>
        </p:nvSpPr>
        <p:spPr>
          <a:xfrm>
            <a:off x="4437290" y="433452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0964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6" grpId="0"/>
      <p:bldP spid="9"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7708"/>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room containing a bath or shower with a toilet</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D8A3AD7C-C62D-9439-E92B-80D8B68674A9}"/>
              </a:ext>
            </a:extLst>
          </p:cNvPr>
          <p:cNvSpPr txBox="1"/>
          <p:nvPr/>
        </p:nvSpPr>
        <p:spPr>
          <a:xfrm>
            <a:off x="3040290" y="919467"/>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16386" name="Picture 2" descr="52,059 Bathtub Illustrations &amp; Clip Art - iStock">
            <a:extLst>
              <a:ext uri="{FF2B5EF4-FFF2-40B4-BE49-F238E27FC236}">
                <a16:creationId xmlns:a16="http://schemas.microsoft.com/office/drawing/2014/main" id="{79BD4298-A783-C77D-D346-47DEE084C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3" y="369637"/>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52,278 Empty Room Stock Vector Illustration and Royalty Free Empty Room  Clipart">
            <a:extLst>
              <a:ext uri="{FF2B5EF4-FFF2-40B4-BE49-F238E27FC236}">
                <a16:creationId xmlns:a16="http://schemas.microsoft.com/office/drawing/2014/main" id="{7E3A5545-C0B1-6088-4FF0-A3EB06F2B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796" y="369637"/>
            <a:ext cx="280035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Free Bathroom Cliparts, Download Free Bathroom Cliparts png images, Free  ClipArts on Clipart Library">
            <a:extLst>
              <a:ext uri="{FF2B5EF4-FFF2-40B4-BE49-F238E27FC236}">
                <a16:creationId xmlns:a16="http://schemas.microsoft.com/office/drawing/2014/main" id="{2F03821B-14C7-544F-FB82-784D62EDB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518" y="307724"/>
            <a:ext cx="2590800" cy="1762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413C58-0A8B-EA2A-F36C-DDA4267033FE}"/>
              </a:ext>
            </a:extLst>
          </p:cNvPr>
          <p:cNvSpPr txBox="1"/>
          <p:nvPr/>
        </p:nvSpPr>
        <p:spPr>
          <a:xfrm>
            <a:off x="4132598" y="206984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bathroom</a:t>
            </a:r>
            <a:endParaRPr lang="en-GB" dirty="0"/>
          </a:p>
        </p:txBody>
      </p:sp>
      <p:sp>
        <p:nvSpPr>
          <p:cNvPr id="7" name="TextBox 6">
            <a:extLst>
              <a:ext uri="{FF2B5EF4-FFF2-40B4-BE49-F238E27FC236}">
                <a16:creationId xmlns:a16="http://schemas.microsoft.com/office/drawing/2014/main" id="{B0DD4843-2E15-51BE-3A1C-64742DBC127D}"/>
              </a:ext>
            </a:extLst>
          </p:cNvPr>
          <p:cNvSpPr txBox="1"/>
          <p:nvPr/>
        </p:nvSpPr>
        <p:spPr>
          <a:xfrm>
            <a:off x="1791380" y="2985605"/>
            <a:ext cx="8609239"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bath + room = bathroom</a:t>
            </a:r>
            <a:endParaRPr lang="en-GB" dirty="0"/>
          </a:p>
        </p:txBody>
      </p:sp>
      <p:sp>
        <p:nvSpPr>
          <p:cNvPr id="9" name="TextBox 8">
            <a:extLst>
              <a:ext uri="{FF2B5EF4-FFF2-40B4-BE49-F238E27FC236}">
                <a16:creationId xmlns:a16="http://schemas.microsoft.com/office/drawing/2014/main" id="{A8294E01-A2DA-9092-6663-E88A8DCC0AF8}"/>
              </a:ext>
            </a:extLst>
          </p:cNvPr>
          <p:cNvSpPr txBox="1"/>
          <p:nvPr/>
        </p:nvSpPr>
        <p:spPr>
          <a:xfrm>
            <a:off x="4301899" y="39961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24129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10681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light from the sun</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BBD03F9D-DCC9-A2EF-CAB8-48258E9AE588}"/>
              </a:ext>
            </a:extLst>
          </p:cNvPr>
          <p:cNvSpPr txBox="1"/>
          <p:nvPr/>
        </p:nvSpPr>
        <p:spPr>
          <a:xfrm>
            <a:off x="3046640" y="969560"/>
            <a:ext cx="6098720" cy="369332"/>
          </a:xfrm>
          <a:prstGeom prst="rect">
            <a:avLst/>
          </a:prstGeom>
          <a:noFill/>
        </p:spPr>
        <p:txBody>
          <a:bodyPr wrap="square">
            <a:spAutoFit/>
          </a:bodyPr>
          <a:lstStyle/>
          <a:p>
            <a:r>
              <a:rPr lang="en-GB" dirty="0"/>
              <a:t>+                                                         = </a:t>
            </a:r>
          </a:p>
        </p:txBody>
      </p:sp>
      <p:pic>
        <p:nvPicPr>
          <p:cNvPr id="15362" name="Picture 2" descr="41,386 Sun Clipart Illustrations &amp; Clip Art - iStock">
            <a:extLst>
              <a:ext uri="{FF2B5EF4-FFF2-40B4-BE49-F238E27FC236}">
                <a16:creationId xmlns:a16="http://schemas.microsoft.com/office/drawing/2014/main" id="{DD375947-DC53-00E5-72D5-0D6E1C372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31" y="114359"/>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Free Light Bulb Clipart Transparent, Download Free Light Bulb Clipart  Transparent png images, Free ClipArts on Clipart Library">
            <a:extLst>
              <a:ext uri="{FF2B5EF4-FFF2-40B4-BE49-F238E27FC236}">
                <a16:creationId xmlns:a16="http://schemas.microsoft.com/office/drawing/2014/main" id="{F497D9D6-4838-33AA-528B-6DDB945AA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370" y="153029"/>
            <a:ext cx="193357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ow old is the sunlight you see? - WonderDome Planetarium">
            <a:extLst>
              <a:ext uri="{FF2B5EF4-FFF2-40B4-BE49-F238E27FC236}">
                <a16:creationId xmlns:a16="http://schemas.microsoft.com/office/drawing/2014/main" id="{AAB125B3-804C-DCB7-8335-464B43758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115" y="362009"/>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36D6FA-8EC2-4680-C6EE-94A8C8BFFB43}"/>
              </a:ext>
            </a:extLst>
          </p:cNvPr>
          <p:cNvSpPr txBox="1"/>
          <p:nvPr/>
        </p:nvSpPr>
        <p:spPr>
          <a:xfrm>
            <a:off x="3588204" y="271502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sunlight</a:t>
            </a:r>
            <a:endParaRPr lang="en-GB" dirty="0"/>
          </a:p>
        </p:txBody>
      </p:sp>
      <p:sp>
        <p:nvSpPr>
          <p:cNvPr id="7" name="TextBox 6">
            <a:extLst>
              <a:ext uri="{FF2B5EF4-FFF2-40B4-BE49-F238E27FC236}">
                <a16:creationId xmlns:a16="http://schemas.microsoft.com/office/drawing/2014/main" id="{522FBB8C-5593-DA3D-2D81-C7959543B3F2}"/>
              </a:ext>
            </a:extLst>
          </p:cNvPr>
          <p:cNvSpPr txBox="1"/>
          <p:nvPr/>
        </p:nvSpPr>
        <p:spPr>
          <a:xfrm>
            <a:off x="1825852" y="3579876"/>
            <a:ext cx="882151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sun + light = sunlight</a:t>
            </a:r>
            <a:endParaRPr lang="en-GB" dirty="0"/>
          </a:p>
        </p:txBody>
      </p:sp>
      <p:sp>
        <p:nvSpPr>
          <p:cNvPr id="9" name="TextBox 8">
            <a:extLst>
              <a:ext uri="{FF2B5EF4-FFF2-40B4-BE49-F238E27FC236}">
                <a16:creationId xmlns:a16="http://schemas.microsoft.com/office/drawing/2014/main" id="{EC04EBC9-A887-D73B-F16E-3076ADAA0951}"/>
              </a:ext>
            </a:extLst>
          </p:cNvPr>
          <p:cNvSpPr txBox="1"/>
          <p:nvPr/>
        </p:nvSpPr>
        <p:spPr>
          <a:xfrm>
            <a:off x="3816804" y="459553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34544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hairbrush was used to detangle the horse’s mane.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4C5C5966-D50D-69DF-752F-109272AE6BF8}"/>
              </a:ext>
            </a:extLst>
          </p:cNvPr>
          <p:cNvSpPr txBox="1">
            <a:spLocks/>
          </p:cNvSpPr>
          <p:nvPr/>
        </p:nvSpPr>
        <p:spPr>
          <a:xfrm>
            <a:off x="3281136" y="2721596"/>
            <a:ext cx="3282950"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000" dirty="0">
                <a:latin typeface="Twinkl Cursive Looped" panose="02000000000000000000" pitchFamily="2" charset="0"/>
              </a:rPr>
              <a:t>_________</a:t>
            </a:r>
            <a:endParaRPr lang="en-GB" sz="4000" i="1" dirty="0"/>
          </a:p>
        </p:txBody>
      </p:sp>
    </p:spTree>
    <p:extLst>
      <p:ext uri="{BB962C8B-B14F-4D97-AF65-F5344CB8AC3E}">
        <p14:creationId xmlns:p14="http://schemas.microsoft.com/office/powerpoint/2010/main" val="23426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Water was splashed all over the floor of the bathroom.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87FB858-5430-45BC-416A-BB511C73A858}"/>
              </a:ext>
            </a:extLst>
          </p:cNvPr>
          <p:cNvSpPr txBox="1">
            <a:spLocks/>
          </p:cNvSpPr>
          <p:nvPr/>
        </p:nvSpPr>
        <p:spPr>
          <a:xfrm>
            <a:off x="6368143" y="3652324"/>
            <a:ext cx="2808514"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000" dirty="0">
                <a:latin typeface="Twinkl Cursive Looped" panose="02000000000000000000" pitchFamily="2" charset="0"/>
              </a:rPr>
              <a:t>________</a:t>
            </a:r>
            <a:endParaRPr lang="en-GB" sz="4000" i="1" dirty="0"/>
          </a:p>
        </p:txBody>
      </p:sp>
    </p:spTree>
    <p:extLst>
      <p:ext uri="{BB962C8B-B14F-4D97-AF65-F5344CB8AC3E}">
        <p14:creationId xmlns:p14="http://schemas.microsoft.com/office/powerpoint/2010/main" val="114571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sunlight shone through the rain creating a rainbow.</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B93B9F1-A829-56BD-A0FD-0C57178F9F23}"/>
              </a:ext>
            </a:extLst>
          </p:cNvPr>
          <p:cNvSpPr txBox="1">
            <a:spLocks/>
          </p:cNvSpPr>
          <p:nvPr/>
        </p:nvSpPr>
        <p:spPr>
          <a:xfrm>
            <a:off x="2530929" y="2721596"/>
            <a:ext cx="2808514"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000" dirty="0">
                <a:latin typeface="Twinkl Cursive Looped" panose="02000000000000000000" pitchFamily="2" charset="0"/>
              </a:rPr>
              <a:t>________</a:t>
            </a:r>
            <a:endParaRPr lang="en-GB" sz="4000" i="1" dirty="0"/>
          </a:p>
        </p:txBody>
      </p:sp>
    </p:spTree>
    <p:extLst>
      <p:ext uri="{BB962C8B-B14F-4D97-AF65-F5344CB8AC3E}">
        <p14:creationId xmlns:p14="http://schemas.microsoft.com/office/powerpoint/2010/main" val="38376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96816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415" y="5219868"/>
            <a:ext cx="1198517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either of two equal or corresponding parts into which something is or can be divided </a:t>
            </a:r>
            <a:endParaRPr lang="en-GB" i="1" dirty="0">
              <a:latin typeface="Twinkl Cursive Looped" panose="02000000000000000000" pitchFamily="2" charset="0"/>
            </a:endParaRPr>
          </a:p>
        </p:txBody>
      </p:sp>
      <p:pic>
        <p:nvPicPr>
          <p:cNvPr id="10242" name="Picture 2" descr="30,154 &quot;half cake&quot; Images, Stock Photos &amp; Vectors | Shutterstock">
            <a:extLst>
              <a:ext uri="{FF2B5EF4-FFF2-40B4-BE49-F238E27FC236}">
                <a16:creationId xmlns:a16="http://schemas.microsoft.com/office/drawing/2014/main" id="{24286791-9EC9-4DC2-8EBA-110B1B6557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99"/>
          <a:stretch/>
        </p:blipFill>
        <p:spPr bwMode="auto">
          <a:xfrm>
            <a:off x="831850" y="156482"/>
            <a:ext cx="2524125" cy="16396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action One Half Clip Art - Fraction Of 1 2 - Free Transparent PNG Clipart  Images Download">
            <a:extLst>
              <a:ext uri="{FF2B5EF4-FFF2-40B4-BE49-F238E27FC236}">
                <a16:creationId xmlns:a16="http://schemas.microsoft.com/office/drawing/2014/main" id="{01B06D6A-264D-9573-5124-56FA6C5A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385" y="247734"/>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14FD4A-F79F-3684-661A-19CD12D28AA5}"/>
              </a:ext>
            </a:extLst>
          </p:cNvPr>
          <p:cNvSpPr txBox="1"/>
          <p:nvPr/>
        </p:nvSpPr>
        <p:spPr>
          <a:xfrm>
            <a:off x="4780190" y="7804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half </a:t>
            </a:r>
            <a:endParaRPr lang="en-GB" dirty="0"/>
          </a:p>
        </p:txBody>
      </p:sp>
      <p:sp>
        <p:nvSpPr>
          <p:cNvPr id="5" name="TextBox 4">
            <a:extLst>
              <a:ext uri="{FF2B5EF4-FFF2-40B4-BE49-F238E27FC236}">
                <a16:creationId xmlns:a16="http://schemas.microsoft.com/office/drawing/2014/main" id="{84D64C0D-7744-A35E-A7C4-7118584D3100}"/>
              </a:ext>
            </a:extLst>
          </p:cNvPr>
          <p:cNvSpPr txBox="1"/>
          <p:nvPr/>
        </p:nvSpPr>
        <p:spPr>
          <a:xfrm>
            <a:off x="4780190" y="24633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424913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Half of the cake was eaten by the teacher.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5BF3DAD-4A2F-0E57-BB15-8FF0B9B84E85}"/>
              </a:ext>
            </a:extLst>
          </p:cNvPr>
          <p:cNvSpPr txBox="1">
            <a:spLocks/>
          </p:cNvSpPr>
          <p:nvPr/>
        </p:nvSpPr>
        <p:spPr>
          <a:xfrm>
            <a:off x="604157" y="2720832"/>
            <a:ext cx="1910443"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253911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fly</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865705"/>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Free Fly Cliparts, Download Free Fly Cliparts png images, Free ClipArts on  Clipart Library">
            <a:extLst>
              <a:ext uri="{FF2B5EF4-FFF2-40B4-BE49-F238E27FC236}">
                <a16:creationId xmlns:a16="http://schemas.microsoft.com/office/drawing/2014/main" id="{E88F12DA-46AF-6A70-03D3-757F1951F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880550"/>
            <a:ext cx="20764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Flying Plane Aircraft Vector In Airplane Clipart - Cartoon Transparent  Background Airplane, HD Png Download - kindpng">
            <a:extLst>
              <a:ext uri="{FF2B5EF4-FFF2-40B4-BE49-F238E27FC236}">
                <a16:creationId xmlns:a16="http://schemas.microsoft.com/office/drawing/2014/main" id="{1C1092AD-4AC6-027E-673C-FE7EEFF41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243" y="1025978"/>
            <a:ext cx="2781300" cy="1638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DCFDEC-E625-2998-63BE-AF0D195846F4}"/>
              </a:ext>
            </a:extLst>
          </p:cNvPr>
          <p:cNvSpPr txBox="1"/>
          <p:nvPr/>
        </p:nvSpPr>
        <p:spPr>
          <a:xfrm>
            <a:off x="1094014" y="3543300"/>
            <a:ext cx="694421" cy="369332"/>
          </a:xfrm>
          <a:prstGeom prst="rect">
            <a:avLst/>
          </a:prstGeom>
          <a:noFill/>
        </p:spPr>
        <p:txBody>
          <a:bodyPr wrap="none" rtlCol="0">
            <a:spAutoFit/>
          </a:bodyPr>
          <a:lstStyle/>
          <a:p>
            <a:r>
              <a:rPr lang="en-GB" dirty="0">
                <a:latin typeface="Twinkl Cursive Looped" panose="02000000000000000000" pitchFamily="2" charset="0"/>
              </a:rPr>
              <a:t>noun</a:t>
            </a:r>
          </a:p>
        </p:txBody>
      </p:sp>
      <p:sp>
        <p:nvSpPr>
          <p:cNvPr id="7" name="TextBox 6">
            <a:extLst>
              <a:ext uri="{FF2B5EF4-FFF2-40B4-BE49-F238E27FC236}">
                <a16:creationId xmlns:a16="http://schemas.microsoft.com/office/drawing/2014/main" id="{1660F3C2-3E9C-8D86-B6CE-4CC031D576AC}"/>
              </a:ext>
            </a:extLst>
          </p:cNvPr>
          <p:cNvSpPr txBox="1"/>
          <p:nvPr/>
        </p:nvSpPr>
        <p:spPr>
          <a:xfrm>
            <a:off x="9608682" y="3158404"/>
            <a:ext cx="604653" cy="369332"/>
          </a:xfrm>
          <a:prstGeom prst="rect">
            <a:avLst/>
          </a:prstGeom>
          <a:noFill/>
        </p:spPr>
        <p:txBody>
          <a:bodyPr wrap="none" rtlCol="0">
            <a:spAutoFit/>
          </a:bodyPr>
          <a:lstStyle/>
          <a:p>
            <a:r>
              <a:rPr lang="en-GB" dirty="0">
                <a:latin typeface="Twinkl Cursive Looped" panose="02000000000000000000" pitchFamily="2" charset="0"/>
              </a:rPr>
              <a:t>verb</a:t>
            </a:r>
          </a:p>
        </p:txBody>
      </p:sp>
    </p:spTree>
    <p:extLst>
      <p:ext uri="{BB962C8B-B14F-4D97-AF65-F5344CB8AC3E}">
        <p14:creationId xmlns:p14="http://schemas.microsoft.com/office/powerpoint/2010/main" val="37284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0015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period of time equal to a twenty-fourth part of a day and night and divided into 60 minutes</a:t>
            </a:r>
            <a:endParaRPr lang="en-GB" i="1" dirty="0"/>
          </a:p>
        </p:txBody>
      </p:sp>
      <p:pic>
        <p:nvPicPr>
          <p:cNvPr id="11266" name="Picture 2" descr="900+ One Hour Clip Art | Royalty Free - GoGraph">
            <a:extLst>
              <a:ext uri="{FF2B5EF4-FFF2-40B4-BE49-F238E27FC236}">
                <a16:creationId xmlns:a16="http://schemas.microsoft.com/office/drawing/2014/main" id="{BC466926-567B-F5C9-9A6D-D7DBF8008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82"/>
          <a:stretch/>
        </p:blipFill>
        <p:spPr bwMode="auto">
          <a:xfrm>
            <a:off x="9251950" y="509588"/>
            <a:ext cx="2095500" cy="203766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ipart Clock Teaching Resources | Teachers Pay Teachers">
            <a:extLst>
              <a:ext uri="{FF2B5EF4-FFF2-40B4-BE49-F238E27FC236}">
                <a16:creationId xmlns:a16="http://schemas.microsoft.com/office/drawing/2014/main" id="{2BE294C1-04EA-CBC5-9A59-74589AB93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1" y="413740"/>
            <a:ext cx="3524930" cy="1980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DD5B35-D9B5-EFB9-DAD5-3E34417F2CC5}"/>
              </a:ext>
            </a:extLst>
          </p:cNvPr>
          <p:cNvSpPr txBox="1"/>
          <p:nvPr/>
        </p:nvSpPr>
        <p:spPr>
          <a:xfrm>
            <a:off x="5248730" y="5127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hour</a:t>
            </a:r>
            <a:endParaRPr lang="en-GB" dirty="0"/>
          </a:p>
        </p:txBody>
      </p:sp>
      <p:sp>
        <p:nvSpPr>
          <p:cNvPr id="5" name="TextBox 4">
            <a:extLst>
              <a:ext uri="{FF2B5EF4-FFF2-40B4-BE49-F238E27FC236}">
                <a16:creationId xmlns:a16="http://schemas.microsoft.com/office/drawing/2014/main" id="{E665BC2D-7182-DA40-C657-508E25D2FF66}"/>
              </a:ext>
            </a:extLst>
          </p:cNvPr>
          <p:cNvSpPr txBox="1"/>
          <p:nvPr/>
        </p:nvSpPr>
        <p:spPr>
          <a:xfrm>
            <a:off x="5261430" y="213112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186518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lesson lasted an hour. </a:t>
            </a:r>
            <a:br>
              <a:rPr lang="en-GB" dirty="0"/>
            </a:br>
            <a:endParaRPr lang="en-GB" i="1" dirty="0"/>
          </a:p>
        </p:txBody>
      </p:sp>
      <p:sp>
        <p:nvSpPr>
          <p:cNvPr id="3" name="Title 1">
            <a:extLst>
              <a:ext uri="{FF2B5EF4-FFF2-40B4-BE49-F238E27FC236}">
                <a16:creationId xmlns:a16="http://schemas.microsoft.com/office/drawing/2014/main" id="{2F2C4B72-3B14-8C2B-A9BF-CF8072108748}"/>
              </a:ext>
            </a:extLst>
          </p:cNvPr>
          <p:cNvSpPr txBox="1">
            <a:spLocks/>
          </p:cNvSpPr>
          <p:nvPr/>
        </p:nvSpPr>
        <p:spPr>
          <a:xfrm>
            <a:off x="8376556" y="2862262"/>
            <a:ext cx="1665516" cy="1133475"/>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376144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0538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883892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a:t>
            </a:r>
          </a:p>
        </p:txBody>
      </p:sp>
    </p:spTree>
    <p:extLst>
      <p:ext uri="{BB962C8B-B14F-4D97-AF65-F5344CB8AC3E}">
        <p14:creationId xmlns:p14="http://schemas.microsoft.com/office/powerpoint/2010/main" val="35826592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beautiful</a:t>
            </a:r>
            <a:r>
              <a:rPr lang="en-GB" sz="4000" dirty="0">
                <a:solidFill>
                  <a:srgbClr val="000000"/>
                </a:solidFill>
                <a:effectLst/>
                <a:latin typeface="Twinkl Cursive Looped" panose="02000000000000000000" pitchFamily="2" charset="0"/>
                <a:ea typeface="Times New Roman" panose="02020603050405020304" pitchFamily="18" charset="0"/>
              </a:rPr>
              <a:t> island in the Caribbean.  Between August and October is the hurricane season.  Dangerous storms hit the island for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 </a:t>
            </a:r>
            <a:r>
              <a:rPr lang="en-GB" sz="4000" dirty="0">
                <a:solidFill>
                  <a:srgbClr val="000000"/>
                </a:solidFill>
                <a:effectLst/>
                <a:latin typeface="Twinkl Cursive Looped" panose="02000000000000000000" pitchFamily="2" charset="0"/>
                <a:ea typeface="Times New Roman" panose="02020603050405020304" pitchFamily="18" charset="0"/>
              </a:rPr>
              <a:t>after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a:t>
            </a:r>
            <a:r>
              <a:rPr lang="en-GB" sz="4000" dirty="0">
                <a:solidFill>
                  <a:srgbClr val="000000"/>
                </a:solidFill>
                <a:effectLst/>
                <a:latin typeface="Twinkl Cursive Looped" panose="02000000000000000000" pitchFamily="2" charset="0"/>
                <a:ea typeface="Times New Roman" panose="02020603050405020304" pitchFamily="18" charset="0"/>
              </a:rPr>
              <a:t>.  They begin over the sea and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pretty</a:t>
            </a:r>
            <a:r>
              <a:rPr lang="en-GB" sz="4000" dirty="0">
                <a:solidFill>
                  <a:srgbClr val="000000"/>
                </a:solidFill>
                <a:effectLst/>
                <a:latin typeface="Twinkl Cursive Looped" panose="02000000000000000000" pitchFamily="2" charset="0"/>
                <a:ea typeface="Times New Roman" panose="02020603050405020304" pitchFamily="18" charset="0"/>
              </a:rPr>
              <a:t> dreadful for those living on the island.  Their homes can be smashed, including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bedrooms</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bathrooms</a:t>
            </a:r>
            <a:r>
              <a:rPr lang="en-GB" sz="4000" dirty="0">
                <a:solidFill>
                  <a:srgbClr val="000000"/>
                </a:solidFill>
                <a:effectLst/>
                <a:latin typeface="Twinkl Cursive Looped" panose="02000000000000000000" pitchFamily="2" charset="0"/>
                <a:ea typeface="Times New Roman" panose="02020603050405020304" pitchFamily="18" charset="0"/>
              </a:rPr>
              <a:t>.  Their belongings can get flung across the land.  Families then need to find their belongings by searching in the wreckage for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football, hairbrush and toothbrush</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40973190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7306211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Families then need to find their belongings by searching in the wreckage for their football, hairbrush and toothbrush.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118019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2  - Summer 2</a:t>
            </a:r>
          </a:p>
          <a:p>
            <a:r>
              <a:rPr lang="en-GB" sz="7200" dirty="0">
                <a:latin typeface="Twinkl Cursive Looped" panose="02000000000000000000" pitchFamily="2" charset="0"/>
              </a:rPr>
              <a:t>Week 4 -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3FBB77-76D2-C262-5813-DEA5E61AFCC2}"/>
              </a:ext>
            </a:extLst>
          </p:cNvPr>
          <p:cNvPicPr>
            <a:picLocks noChangeAspect="1"/>
          </p:cNvPicPr>
          <p:nvPr/>
        </p:nvPicPr>
        <p:blipFill rotWithShape="1">
          <a:blip r:embed="rId2"/>
          <a:srcRect l="15670" t="11648" r="15491" b="7360"/>
          <a:stretch/>
        </p:blipFill>
        <p:spPr>
          <a:xfrm>
            <a:off x="408214" y="-1"/>
            <a:ext cx="10352315" cy="6847833"/>
          </a:xfrm>
          <a:prstGeom prst="rect">
            <a:avLst/>
          </a:prstGeom>
        </p:spPr>
      </p:pic>
    </p:spTree>
    <p:extLst>
      <p:ext uri="{BB962C8B-B14F-4D97-AF65-F5344CB8AC3E}">
        <p14:creationId xmlns:p14="http://schemas.microsoft.com/office/powerpoint/2010/main" val="415867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dry</a:t>
            </a:r>
          </a:p>
        </p:txBody>
      </p:sp>
      <p:sp>
        <p:nvSpPr>
          <p:cNvPr id="3" name="Rectangle 2">
            <a:extLst>
              <a:ext uri="{FF2B5EF4-FFF2-40B4-BE49-F238E27FC236}">
                <a16:creationId xmlns:a16="http://schemas.microsoft.com/office/drawing/2014/main" id="{4BCBA2DA-E95C-434C-BE81-320E182AE5EF}"/>
              </a:ext>
            </a:extLst>
          </p:cNvPr>
          <p:cNvSpPr/>
          <p:nvPr/>
        </p:nvSpPr>
        <p:spPr>
          <a:xfrm>
            <a:off x="6253844" y="3914691"/>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Free Dry Cliparts, Download Free Dry Cliparts png images, Free ClipArts on  Clipart Library">
            <a:extLst>
              <a:ext uri="{FF2B5EF4-FFF2-40B4-BE49-F238E27FC236}">
                <a16:creationId xmlns:a16="http://schemas.microsoft.com/office/drawing/2014/main" id="{D653B3ED-11A0-107E-3D5B-345843B8F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90" y="506866"/>
            <a:ext cx="230505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pretty</a:t>
            </a:r>
          </a:p>
        </p:txBody>
      </p:sp>
    </p:spTree>
    <p:extLst>
      <p:ext uri="{BB962C8B-B14F-4D97-AF65-F5344CB8AC3E}">
        <p14:creationId xmlns:p14="http://schemas.microsoft.com/office/powerpoint/2010/main" val="386686443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beautiful</a:t>
            </a:r>
          </a:p>
        </p:txBody>
      </p:sp>
    </p:spTree>
    <p:extLst>
      <p:ext uri="{BB962C8B-B14F-4D97-AF65-F5344CB8AC3E}">
        <p14:creationId xmlns:p14="http://schemas.microsoft.com/office/powerpoint/2010/main" val="32211870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cry</a:t>
            </a:r>
          </a:p>
        </p:txBody>
      </p:sp>
    </p:spTree>
    <p:extLst>
      <p:ext uri="{BB962C8B-B14F-4D97-AF65-F5344CB8AC3E}">
        <p14:creationId xmlns:p14="http://schemas.microsoft.com/office/powerpoint/2010/main" val="291688408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fly</a:t>
            </a:r>
          </a:p>
        </p:txBody>
      </p:sp>
    </p:spTree>
    <p:extLst>
      <p:ext uri="{BB962C8B-B14F-4D97-AF65-F5344CB8AC3E}">
        <p14:creationId xmlns:p14="http://schemas.microsoft.com/office/powerpoint/2010/main" val="16121796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dry</a:t>
            </a:r>
          </a:p>
        </p:txBody>
      </p:sp>
    </p:spTree>
    <p:extLst>
      <p:ext uri="{BB962C8B-B14F-4D97-AF65-F5344CB8AC3E}">
        <p14:creationId xmlns:p14="http://schemas.microsoft.com/office/powerpoint/2010/main" val="42138582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reply</a:t>
            </a:r>
          </a:p>
        </p:txBody>
      </p:sp>
    </p:spTree>
    <p:extLst>
      <p:ext uri="{BB962C8B-B14F-4D97-AF65-F5344CB8AC3E}">
        <p14:creationId xmlns:p14="http://schemas.microsoft.com/office/powerpoint/2010/main" val="411866983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sly</a:t>
            </a:r>
          </a:p>
        </p:txBody>
      </p:sp>
    </p:spTree>
    <p:extLst>
      <p:ext uri="{BB962C8B-B14F-4D97-AF65-F5344CB8AC3E}">
        <p14:creationId xmlns:p14="http://schemas.microsoft.com/office/powerpoint/2010/main" val="22421838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shy</a:t>
            </a:r>
          </a:p>
        </p:txBody>
      </p:sp>
    </p:spTree>
    <p:extLst>
      <p:ext uri="{BB962C8B-B14F-4D97-AF65-F5344CB8AC3E}">
        <p14:creationId xmlns:p14="http://schemas.microsoft.com/office/powerpoint/2010/main" val="680978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sky</a:t>
            </a:r>
          </a:p>
        </p:txBody>
      </p:sp>
    </p:spTree>
    <p:extLst>
      <p:ext uri="{BB962C8B-B14F-4D97-AF65-F5344CB8AC3E}">
        <p14:creationId xmlns:p14="http://schemas.microsoft.com/office/powerpoint/2010/main" val="406454785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multiply</a:t>
            </a:r>
          </a:p>
        </p:txBody>
      </p:sp>
    </p:spTree>
    <p:extLst>
      <p:ext uri="{BB962C8B-B14F-4D97-AF65-F5344CB8AC3E}">
        <p14:creationId xmlns:p14="http://schemas.microsoft.com/office/powerpoint/2010/main" val="60600709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fry</a:t>
            </a:r>
          </a:p>
        </p:txBody>
      </p:sp>
    </p:spTree>
    <p:extLst>
      <p:ext uri="{BB962C8B-B14F-4D97-AF65-F5344CB8AC3E}">
        <p14:creationId xmlns:p14="http://schemas.microsoft.com/office/powerpoint/2010/main" val="304526770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try</a:t>
            </a:r>
          </a:p>
        </p:txBody>
      </p:sp>
    </p:spTree>
    <p:extLst>
      <p:ext uri="{BB962C8B-B14F-4D97-AF65-F5344CB8AC3E}">
        <p14:creationId xmlns:p14="http://schemas.microsoft.com/office/powerpoint/2010/main" val="38285834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terrify</a:t>
            </a:r>
          </a:p>
        </p:txBody>
      </p:sp>
    </p:spTree>
    <p:extLst>
      <p:ext uri="{BB962C8B-B14F-4D97-AF65-F5344CB8AC3E}">
        <p14:creationId xmlns:p14="http://schemas.microsoft.com/office/powerpoint/2010/main" val="297431195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apply</a:t>
            </a:r>
          </a:p>
        </p:txBody>
      </p:sp>
    </p:spTree>
    <p:extLst>
      <p:ext uri="{BB962C8B-B14F-4D97-AF65-F5344CB8AC3E}">
        <p14:creationId xmlns:p14="http://schemas.microsoft.com/office/powerpoint/2010/main" val="39313761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bedroom</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football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eyebrow</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Compound Words</a:t>
            </a:r>
          </a:p>
        </p:txBody>
      </p:sp>
    </p:spTree>
    <p:extLst>
      <p:ext uri="{BB962C8B-B14F-4D97-AF65-F5344CB8AC3E}">
        <p14:creationId xmlns:p14="http://schemas.microsoft.com/office/powerpoint/2010/main" val="337575136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raindrop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bookcase</a:t>
            </a:r>
          </a:p>
        </p:txBody>
      </p:sp>
    </p:spTree>
    <p:extLst>
      <p:ext uri="{BB962C8B-B14F-4D97-AF65-F5344CB8AC3E}">
        <p14:creationId xmlns:p14="http://schemas.microsoft.com/office/powerpoint/2010/main" val="80578285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toothbrush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lipstick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newspaper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pancake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hairbrush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bathroom</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sunlight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Compound Words</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half</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4370427"/>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cry reply pretty beautiful half hour raindrop bookcase sunlight pancake</a:t>
            </a:r>
          </a:p>
        </p:txBody>
      </p:sp>
    </p:spTree>
    <p:extLst>
      <p:ext uri="{BB962C8B-B14F-4D97-AF65-F5344CB8AC3E}">
        <p14:creationId xmlns:p14="http://schemas.microsoft.com/office/powerpoint/2010/main" val="388699187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2677656"/>
          </a:xfrm>
          <a:prstGeom prst="rect">
            <a:avLst/>
          </a:prstGeom>
          <a:noFill/>
        </p:spPr>
        <p:txBody>
          <a:bodyPr wrap="square" rtlCol="0">
            <a:spAutoFit/>
          </a:bodyPr>
          <a:lstStyle/>
          <a:p>
            <a:r>
              <a:rPr lang="en-GB" sz="4800" dirty="0">
                <a:latin typeface="Twinkl Cursive Looped" panose="02000000000000000000" pitchFamily="2" charset="0"/>
              </a:rPr>
              <a:t>Half of the cake was eaten by the teacher.</a:t>
            </a:r>
          </a:p>
          <a:p>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expanded noun phrase  </a:t>
            </a:r>
            <a:r>
              <a:rPr lang="en-GB" sz="4400" dirty="0">
                <a:solidFill>
                  <a:srgbClr val="00B050"/>
                </a:solidFill>
                <a:latin typeface="Twinkl Cursive Looped" panose="02000000000000000000" pitchFamily="2" charset="0"/>
              </a:rPr>
              <a:t>verb </a:t>
            </a:r>
            <a:r>
              <a:rPr lang="en-GB" sz="4400" dirty="0">
                <a:solidFill>
                  <a:srgbClr val="FF0000"/>
                </a:solidFill>
                <a:latin typeface="Twinkl Cursive Looped" panose="02000000000000000000" pitchFamily="2" charset="0"/>
              </a:rPr>
              <a:t>noun phrase  </a:t>
            </a: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6" y="1817523"/>
            <a:ext cx="11517087" cy="1938992"/>
          </a:xfrm>
          <a:prstGeom prst="rect">
            <a:avLst/>
          </a:prstGeom>
          <a:noFill/>
        </p:spPr>
        <p:txBody>
          <a:bodyPr wrap="square" rtlCol="0">
            <a:spAutoFit/>
          </a:bodyPr>
          <a:lstStyle/>
          <a:p>
            <a:r>
              <a:rPr lang="en-GB" sz="4800" dirty="0">
                <a:solidFill>
                  <a:srgbClr val="FF0000"/>
                </a:solidFill>
                <a:latin typeface="Twinkl Cursive Looped" panose="02000000000000000000" pitchFamily="2" charset="0"/>
              </a:rPr>
              <a:t>Half of the cake </a:t>
            </a:r>
            <a:r>
              <a:rPr lang="en-GB" sz="4800" dirty="0">
                <a:solidFill>
                  <a:srgbClr val="00B050"/>
                </a:solidFill>
                <a:latin typeface="Twinkl Cursive Looped" panose="02000000000000000000" pitchFamily="2" charset="0"/>
              </a:rPr>
              <a:t>was eaten by </a:t>
            </a:r>
            <a:r>
              <a:rPr lang="en-GB" sz="4800" dirty="0">
                <a:solidFill>
                  <a:srgbClr val="FF0000"/>
                </a:solidFill>
                <a:latin typeface="Twinkl Cursive Looped" panose="02000000000000000000" pitchFamily="2" charset="0"/>
              </a:rPr>
              <a:t>the teacher</a:t>
            </a:r>
            <a:r>
              <a:rPr lang="en-GB" sz="4800" dirty="0">
                <a:latin typeface="Twinkl Cursive Looped" panose="02000000000000000000" pitchFamily="2" charset="0"/>
              </a:rPr>
              <a:t>.</a:t>
            </a:r>
          </a:p>
          <a:p>
            <a:endParaRPr lang="en-GB" sz="7200" dirty="0"/>
          </a:p>
        </p:txBody>
      </p:sp>
    </p:spTree>
    <p:extLst>
      <p:ext uri="{BB962C8B-B14F-4D97-AF65-F5344CB8AC3E}">
        <p14:creationId xmlns:p14="http://schemas.microsoft.com/office/powerpoint/2010/main" val="207391606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expanded noun phrase  </a:t>
            </a:r>
            <a:r>
              <a:rPr lang="en-GB" sz="4400" dirty="0">
                <a:solidFill>
                  <a:srgbClr val="00B050"/>
                </a:solidFill>
                <a:latin typeface="Twinkl Cursive Looped" panose="02000000000000000000" pitchFamily="2" charset="0"/>
              </a:rPr>
              <a:t>verb </a:t>
            </a:r>
            <a:r>
              <a:rPr lang="en-GB" sz="4400" dirty="0">
                <a:solidFill>
                  <a:srgbClr val="FF0000"/>
                </a:solidFill>
                <a:latin typeface="Twinkl Cursive Looped" panose="02000000000000000000" pitchFamily="2" charset="0"/>
              </a:rPr>
              <a:t>noun phrase  </a:t>
            </a: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6" y="1817523"/>
            <a:ext cx="11517087" cy="1938992"/>
          </a:xfrm>
          <a:prstGeom prst="rect">
            <a:avLst/>
          </a:prstGeom>
          <a:noFill/>
        </p:spPr>
        <p:txBody>
          <a:bodyPr wrap="square" rtlCol="0">
            <a:spAutoFit/>
          </a:bodyPr>
          <a:lstStyle/>
          <a:p>
            <a:r>
              <a:rPr lang="en-GB" sz="4800" dirty="0">
                <a:solidFill>
                  <a:srgbClr val="FF0000"/>
                </a:solidFill>
                <a:highlight>
                  <a:srgbClr val="FFFF00"/>
                </a:highlight>
                <a:latin typeface="Twinkl Cursive Looped" panose="02000000000000000000" pitchFamily="2" charset="0"/>
              </a:rPr>
              <a:t>Half</a:t>
            </a:r>
            <a:r>
              <a:rPr lang="en-GB" sz="4800" dirty="0">
                <a:solidFill>
                  <a:srgbClr val="FF0000"/>
                </a:solidFill>
                <a:latin typeface="Twinkl Cursive Looped" panose="02000000000000000000" pitchFamily="2" charset="0"/>
              </a:rPr>
              <a:t> of the cake </a:t>
            </a:r>
            <a:r>
              <a:rPr lang="en-GB" sz="4800" dirty="0">
                <a:solidFill>
                  <a:srgbClr val="00B050"/>
                </a:solidFill>
                <a:latin typeface="Twinkl Cursive Looped" panose="02000000000000000000" pitchFamily="2" charset="0"/>
              </a:rPr>
              <a:t>was eaten by </a:t>
            </a:r>
            <a:r>
              <a:rPr lang="en-GB" sz="4800" dirty="0">
                <a:solidFill>
                  <a:srgbClr val="FF0000"/>
                </a:solidFill>
                <a:latin typeface="Twinkl Cursive Looped" panose="02000000000000000000" pitchFamily="2" charset="0"/>
              </a:rPr>
              <a:t>the teacher</a:t>
            </a:r>
            <a:r>
              <a:rPr lang="en-GB" sz="4800" dirty="0">
                <a:latin typeface="Twinkl Cursive Looped" panose="02000000000000000000" pitchFamily="2" charset="0"/>
              </a:rPr>
              <a:t>.</a:t>
            </a:r>
          </a:p>
          <a:p>
            <a:endParaRPr lang="en-GB" sz="7200" dirty="0"/>
          </a:p>
        </p:txBody>
      </p:sp>
    </p:spTree>
    <p:extLst>
      <p:ext uri="{BB962C8B-B14F-4D97-AF65-F5344CB8AC3E}">
        <p14:creationId xmlns:p14="http://schemas.microsoft.com/office/powerpoint/2010/main" val="352747075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323987"/>
          </a:xfrm>
          <a:prstGeom prst="rect">
            <a:avLst/>
          </a:prstGeom>
          <a:noFill/>
        </p:spPr>
        <p:txBody>
          <a:bodyPr wrap="square" rtlCol="0">
            <a:spAutoFit/>
          </a:bodyPr>
          <a:lstStyle/>
          <a:p>
            <a:r>
              <a:rPr lang="en-GB" sz="6600" dirty="0">
                <a:latin typeface="Twinkl Cursive Looped" panose="02000000000000000000" pitchFamily="2" charset="0"/>
              </a:rPr>
              <a:t>The lesson lasted an hour.</a:t>
            </a:r>
          </a:p>
          <a:p>
            <a:endParaRPr lang="en-GB" sz="72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139321"/>
          </a:xfrm>
          <a:prstGeom prst="rect">
            <a:avLst/>
          </a:prstGeom>
          <a:noFill/>
        </p:spPr>
        <p:txBody>
          <a:bodyPr wrap="square" rtlCol="0">
            <a:spAutoFit/>
          </a:bodyPr>
          <a:lstStyle/>
          <a:p>
            <a:pPr algn="ctr"/>
            <a:r>
              <a:rPr lang="en-GB" sz="6600" dirty="0">
                <a:latin typeface="Twinkl Cursive Looped" panose="02000000000000000000" pitchFamily="2" charset="0"/>
              </a:rPr>
              <a:t>The lesson lasted an hour.</a:t>
            </a:r>
          </a:p>
          <a:p>
            <a:r>
              <a:rPr lang="en-GB" sz="4400" dirty="0">
                <a:solidFill>
                  <a:srgbClr val="FF0000"/>
                </a:solidFill>
                <a:latin typeface="Twinkl Cursive Looped" panose="02000000000000000000" pitchFamily="2" charset="0"/>
              </a:rPr>
              <a:t>     </a:t>
            </a:r>
            <a:r>
              <a:rPr lang="en-GB" sz="6000" dirty="0">
                <a:solidFill>
                  <a:schemeClr val="bg1">
                    <a:lumMod val="65000"/>
                  </a:schemeClr>
                </a:solidFill>
                <a:latin typeface="Twinkl Cursive Looped" panose="02000000000000000000" pitchFamily="2" charset="0"/>
              </a:rPr>
              <a:t>determiner </a:t>
            </a:r>
            <a:r>
              <a:rPr lang="en-GB" sz="6000" dirty="0">
                <a:solidFill>
                  <a:srgbClr val="FF0000"/>
                </a:solidFill>
                <a:latin typeface="Twinkl Cursive Looped" panose="02000000000000000000" pitchFamily="2" charset="0"/>
              </a:rPr>
              <a:t>noun</a:t>
            </a:r>
            <a:r>
              <a:rPr lang="en-GB" sz="6000" dirty="0">
                <a:latin typeface="Twinkl Cursive Looped" panose="02000000000000000000" pitchFamily="2" charset="0"/>
              </a:rPr>
              <a:t> </a:t>
            </a:r>
            <a:r>
              <a:rPr lang="en-GB" sz="6000" dirty="0">
                <a:solidFill>
                  <a:srgbClr val="0070C0"/>
                </a:solidFill>
                <a:latin typeface="Twinkl Cursive Looped" panose="02000000000000000000" pitchFamily="2" charset="0"/>
              </a:rPr>
              <a:t>verb</a:t>
            </a:r>
            <a:r>
              <a:rPr lang="en-GB" sz="6000" dirty="0">
                <a:latin typeface="Twinkl Cursive Looped" panose="02000000000000000000" pitchFamily="2" charset="0"/>
              </a:rPr>
              <a:t> </a:t>
            </a:r>
            <a:r>
              <a:rPr lang="en-GB" sz="6000" dirty="0">
                <a:solidFill>
                  <a:srgbClr val="7030A0"/>
                </a:solidFill>
                <a:latin typeface="Twinkl Cursive Looped" panose="02000000000000000000" pitchFamily="2" charset="0"/>
              </a:rPr>
              <a:t>adverbial</a:t>
            </a:r>
            <a:endParaRPr lang="en-GB" sz="4400" dirty="0">
              <a:solidFill>
                <a:srgbClr val="7030A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46894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2  - Summer 2</a:t>
            </a:r>
          </a:p>
          <a:p>
            <a:r>
              <a:rPr lang="en-GB" sz="7200" dirty="0">
                <a:latin typeface="Twinkl Cursive Looped" panose="02000000000000000000" pitchFamily="2" charset="0"/>
              </a:rPr>
              <a:t>Week 4 -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Compound Words</a:t>
            </a:r>
            <a:br>
              <a:rPr lang="en-GB" dirty="0">
                <a:latin typeface="Twinkl Cursive Looped" panose="02000000000000000000" pitchFamily="2" charset="0"/>
              </a:rPr>
            </a:br>
            <a:r>
              <a:rPr lang="en-GB" dirty="0">
                <a:latin typeface="Twinkl Cursive Looped" panose="02000000000000000000" pitchFamily="2" charset="0"/>
              </a:rPr>
              <a:t>Two or more words that have been grouped together to create a new word that has a different, individual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139321"/>
          </a:xfrm>
          <a:prstGeom prst="rect">
            <a:avLst/>
          </a:prstGeom>
          <a:noFill/>
        </p:spPr>
        <p:txBody>
          <a:bodyPr wrap="square" rtlCol="0">
            <a:spAutoFit/>
          </a:bodyPr>
          <a:lstStyle/>
          <a:p>
            <a:pPr algn="ctr"/>
            <a:r>
              <a:rPr lang="en-GB" sz="6600" dirty="0">
                <a:latin typeface="Twinkl Cursive Looped" panose="02000000000000000000" pitchFamily="2" charset="0"/>
              </a:rPr>
              <a:t>The lesson lasted an </a:t>
            </a:r>
            <a:r>
              <a:rPr lang="en-GB" sz="6600" dirty="0">
                <a:highlight>
                  <a:srgbClr val="FFFF00"/>
                </a:highlight>
                <a:latin typeface="Twinkl Cursive Looped" panose="02000000000000000000" pitchFamily="2" charset="0"/>
              </a:rPr>
              <a:t>hour</a:t>
            </a:r>
            <a:r>
              <a:rPr lang="en-GB" sz="6600" dirty="0">
                <a:latin typeface="Twinkl Cursive Looped" panose="02000000000000000000" pitchFamily="2" charset="0"/>
              </a:rPr>
              <a:t>.</a:t>
            </a:r>
          </a:p>
          <a:p>
            <a:r>
              <a:rPr lang="en-GB" sz="4400" dirty="0">
                <a:solidFill>
                  <a:srgbClr val="FF0000"/>
                </a:solidFill>
                <a:latin typeface="Twinkl Cursive Looped" panose="02000000000000000000" pitchFamily="2" charset="0"/>
              </a:rPr>
              <a:t>     </a:t>
            </a:r>
            <a:r>
              <a:rPr lang="en-GB" sz="6000" dirty="0">
                <a:solidFill>
                  <a:schemeClr val="bg1">
                    <a:lumMod val="65000"/>
                  </a:schemeClr>
                </a:solidFill>
                <a:latin typeface="Twinkl Cursive Looped" panose="02000000000000000000" pitchFamily="2" charset="0"/>
              </a:rPr>
              <a:t>determiner </a:t>
            </a:r>
            <a:r>
              <a:rPr lang="en-GB" sz="6000" dirty="0">
                <a:solidFill>
                  <a:srgbClr val="FF0000"/>
                </a:solidFill>
                <a:latin typeface="Twinkl Cursive Looped" panose="02000000000000000000" pitchFamily="2" charset="0"/>
              </a:rPr>
              <a:t>noun</a:t>
            </a:r>
            <a:r>
              <a:rPr lang="en-GB" sz="6000" dirty="0">
                <a:latin typeface="Twinkl Cursive Looped" panose="02000000000000000000" pitchFamily="2" charset="0"/>
              </a:rPr>
              <a:t> </a:t>
            </a:r>
            <a:r>
              <a:rPr lang="en-GB" sz="6000" dirty="0">
                <a:solidFill>
                  <a:srgbClr val="0070C0"/>
                </a:solidFill>
                <a:latin typeface="Twinkl Cursive Looped" panose="02000000000000000000" pitchFamily="2" charset="0"/>
              </a:rPr>
              <a:t>verb</a:t>
            </a:r>
            <a:r>
              <a:rPr lang="en-GB" sz="6000" dirty="0">
                <a:latin typeface="Twinkl Cursive Looped" panose="02000000000000000000" pitchFamily="2" charset="0"/>
              </a:rPr>
              <a:t> </a:t>
            </a:r>
            <a:r>
              <a:rPr lang="en-GB" sz="6000" dirty="0">
                <a:solidFill>
                  <a:srgbClr val="7030A0"/>
                </a:solidFill>
                <a:latin typeface="Twinkl Cursive Looped" panose="02000000000000000000" pitchFamily="2" charset="0"/>
              </a:rPr>
              <a:t>adverbial</a:t>
            </a:r>
            <a:endParaRPr lang="en-GB" sz="4400" dirty="0">
              <a:solidFill>
                <a:srgbClr val="7030A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18093287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968552"/>
            <a:ext cx="11740242" cy="4247317"/>
          </a:xfrm>
          <a:prstGeom prst="rect">
            <a:avLst/>
          </a:prstGeom>
          <a:noFill/>
        </p:spPr>
        <p:txBody>
          <a:bodyPr wrap="square" rtlCol="0">
            <a:spAutoFit/>
          </a:bodyPr>
          <a:lstStyle/>
          <a:p>
            <a:r>
              <a:rPr lang="en-GB" sz="1800">
                <a:effectLst/>
                <a:latin typeface="Calibri" panose="020F0502020204030204" pitchFamily="34" charset="0"/>
                <a:ea typeface="Calibri" panose="020F0502020204030204" pitchFamily="34" charset="0"/>
              </a:rPr>
              <a:t>half </a:t>
            </a:r>
          </a:p>
          <a:p>
            <a:r>
              <a:rPr lang="en-GB" sz="1800">
                <a:effectLst/>
                <a:latin typeface="Calibri" panose="020F0502020204030204" pitchFamily="34" charset="0"/>
                <a:ea typeface="Calibri" panose="020F0502020204030204" pitchFamily="34" charset="0"/>
              </a:rPr>
              <a:t>Old English half, halb (Mercian), healf (W. Saxon) "side, part," not necessarily of equal division (original sense preserved in behalf), from Proto-Germanic *halba- "something divided" (source also of Old Saxon halba, Old Norse halfr, Old Frisian, Middle Dutch half, German halb, Gothic halbs "half"), a word of no certain etymology. Perhaps from PIE root *skel- (1) "to cut," or perhaps a substratum word. Noun, adjective, and adverb all were in Old English.</a:t>
            </a:r>
          </a:p>
          <a:p>
            <a:endParaRPr lang="en-GB" sz="1800">
              <a:effectLst/>
              <a:latin typeface="Calibri" panose="020F05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Used also in Old English phrases, as in modern German, to mean "one half unit less than," for example þridda healf "two and a half," literally "half third." The construction in two and a half, etc., is first recorded c. 1200. Of time, in half past ten, etc., first attested 1750; in Scottish, the half often is prefixed to the following hour (as in German, halb elf = "ten thirty").</a:t>
            </a:r>
          </a:p>
          <a:p>
            <a:endParaRPr lang="en-GB" sz="1800">
              <a:effectLst/>
              <a:latin typeface="Calibri" panose="020F05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To go off half-cocked in the figurative sense "speak or act too hastily" (1833) is in allusion to firearms going off prematurely; half-cocked in a literal sense "with the cock lifted to the first catch, at which position the trigger does not act" is recorded by 1750. In 1770 it was noted as a synonym for "drunk." Bartlett ("Dictionary of Americanisms," 1848) writes that it was "a metaphorical expression borrowed from the language of sportsmen, and is applied to a person who attempts a thing in a hurry without due preparation, and consequently fails."</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92995"/>
            <a:ext cx="11740242" cy="5262979"/>
          </a:xfrm>
          <a:prstGeom prst="rect">
            <a:avLst/>
          </a:prstGeom>
          <a:noFill/>
        </p:spPr>
        <p:txBody>
          <a:bodyPr wrap="square" rtlCol="0">
            <a:spAutoFit/>
          </a:bodyPr>
          <a:lstStyle/>
          <a:p>
            <a:pPr algn="l"/>
            <a:r>
              <a:rPr lang="en-GB" sz="1400" b="1" i="0" dirty="0">
                <a:solidFill>
                  <a:srgbClr val="83001D"/>
                </a:solidFill>
                <a:effectLst/>
                <a:latin typeface="Georgia" panose="02040502050405020303" pitchFamily="18" charset="0"/>
              </a:rPr>
              <a:t>hour (n.)</a:t>
            </a:r>
          </a:p>
          <a:p>
            <a:pPr algn="l"/>
            <a:r>
              <a:rPr lang="en-GB" sz="1400" b="1" i="0" dirty="0">
                <a:solidFill>
                  <a:srgbClr val="83001D"/>
                </a:solidFill>
                <a:effectLst/>
                <a:latin typeface="Georgia" panose="02040502050405020303" pitchFamily="18" charset="0"/>
              </a:rPr>
              <a:t>c. 1200, "divine office prescribed for each of the seven canonical hours; the daily service at the canonical hours;" c. 1300, "time of day appointed for prayer, one of the seven canonical hours," from Old French ore, </a:t>
            </a:r>
            <a:r>
              <a:rPr lang="en-GB" sz="1400" b="1" i="0" dirty="0" err="1">
                <a:solidFill>
                  <a:srgbClr val="83001D"/>
                </a:solidFill>
                <a:effectLst/>
                <a:latin typeface="Georgia" panose="02040502050405020303" pitchFamily="18" charset="0"/>
              </a:rPr>
              <a:t>hore</a:t>
            </a:r>
            <a:r>
              <a:rPr lang="en-GB" sz="1400" b="1" i="0" dirty="0">
                <a:solidFill>
                  <a:srgbClr val="83001D"/>
                </a:solidFill>
                <a:effectLst/>
                <a:latin typeface="Georgia" panose="02040502050405020303" pitchFamily="18" charset="0"/>
              </a:rPr>
              <a:t> "canonical hour; one-twelfth of a day" (sunrise to sunset), from Latin hora "an hour;" poetically "time of year, season," from Greek </a:t>
            </a:r>
            <a:r>
              <a:rPr lang="en-GB" sz="1400" b="1" i="0" dirty="0" err="1">
                <a:solidFill>
                  <a:srgbClr val="83001D"/>
                </a:solidFill>
                <a:effectLst/>
                <a:latin typeface="Georgia" panose="02040502050405020303" pitchFamily="18" charset="0"/>
              </a:rPr>
              <a:t>hōra</a:t>
            </a:r>
            <a:r>
              <a:rPr lang="en-GB" sz="1400" b="1" i="0" dirty="0">
                <a:solidFill>
                  <a:srgbClr val="83001D"/>
                </a:solidFill>
                <a:effectLst/>
                <a:latin typeface="Georgia" panose="02040502050405020303" pitchFamily="18" charset="0"/>
              </a:rPr>
              <a:t> a word used to indicate any limited time within a year, month, or day (from PIE *</a:t>
            </a:r>
            <a:r>
              <a:rPr lang="en-GB" sz="1400" b="1" i="0" dirty="0" err="1">
                <a:solidFill>
                  <a:srgbClr val="83001D"/>
                </a:solidFill>
                <a:effectLst/>
                <a:latin typeface="Georgia" panose="02040502050405020303" pitchFamily="18" charset="0"/>
              </a:rPr>
              <a:t>yor</a:t>
            </a:r>
            <a:r>
              <a:rPr lang="en-GB" sz="1400" b="1" i="0" dirty="0">
                <a:solidFill>
                  <a:srgbClr val="83001D"/>
                </a:solidFill>
                <a:effectLst/>
                <a:latin typeface="Georgia" panose="02040502050405020303" pitchFamily="18" charset="0"/>
              </a:rPr>
              <a:t>-a-, from root *</a:t>
            </a:r>
            <a:r>
              <a:rPr lang="en-GB" sz="1400" b="1" i="0" dirty="0" err="1">
                <a:solidFill>
                  <a:srgbClr val="83001D"/>
                </a:solidFill>
                <a:effectLst/>
                <a:latin typeface="Georgia" panose="02040502050405020303" pitchFamily="18" charset="0"/>
              </a:rPr>
              <a:t>yer</a:t>
            </a:r>
            <a:r>
              <a:rPr lang="en-GB" sz="1400" b="1" i="0" dirty="0">
                <a:solidFill>
                  <a:srgbClr val="83001D"/>
                </a:solidFill>
                <a:effectLst/>
                <a:latin typeface="Georgia" panose="02040502050405020303" pitchFamily="18" charset="0"/>
              </a:rPr>
              <a:t>- "year, season;" see year).</a:t>
            </a:r>
          </a:p>
          <a:p>
            <a:pPr algn="l"/>
            <a:endParaRPr lang="en-GB" sz="1400" b="1" i="0" dirty="0">
              <a:solidFill>
                <a:srgbClr val="83001D"/>
              </a:solidFill>
              <a:effectLst/>
              <a:latin typeface="Georgia" panose="02040502050405020303" pitchFamily="18" charset="0"/>
            </a:endParaRPr>
          </a:p>
          <a:p>
            <a:pPr algn="l"/>
            <a:r>
              <a:rPr lang="en-GB" sz="1400" b="1" i="0" dirty="0">
                <a:solidFill>
                  <a:srgbClr val="83001D"/>
                </a:solidFill>
                <a:effectLst/>
                <a:latin typeface="Georgia" panose="02040502050405020303" pitchFamily="18" charset="0"/>
              </a:rPr>
              <a:t>Church sense is oldest in English. Meaning "one of the 24 equal parts of a natural solar day (time from one sunrise to the next), equal hour; definite time of day or night reckoned in equal hours," and that of "one of the 12 equal parts of an artificial day (sunrise to sunset) or night, varying in duration according to the season; definite time of day or night reckoned in unequal hours" are from late 14c. In the Middle Ages the planets were held to rule over the unequal hours. As late as 16c. distinction sometimes was made in English between temporary (unequal) hours and sidereal (equal) ones. Meaning "time of a particular happening; the time for a given activity" (as in hour of death) is mid-14c.</a:t>
            </a:r>
          </a:p>
          <a:p>
            <a:pPr algn="l"/>
            <a:endParaRPr lang="en-GB" sz="1400" b="1" i="0" dirty="0">
              <a:solidFill>
                <a:srgbClr val="83001D"/>
              </a:solidFill>
              <a:effectLst/>
              <a:latin typeface="Georgia" panose="02040502050405020303" pitchFamily="18" charset="0"/>
            </a:endParaRPr>
          </a:p>
          <a:p>
            <a:pPr algn="l"/>
            <a:r>
              <a:rPr lang="en-GB" sz="1400" b="1" i="0" dirty="0">
                <a:solidFill>
                  <a:srgbClr val="83001D"/>
                </a:solidFill>
                <a:effectLst/>
                <a:latin typeface="Georgia" panose="02040502050405020303" pitchFamily="18" charset="0"/>
              </a:rPr>
              <a:t>The h- has persisted in this word despite not being pronounced since Roman times. Replaced Old English </a:t>
            </a:r>
            <a:r>
              <a:rPr lang="en-GB" sz="1400" b="1" i="0" dirty="0" err="1">
                <a:solidFill>
                  <a:srgbClr val="83001D"/>
                </a:solidFill>
                <a:effectLst/>
                <a:latin typeface="Georgia" panose="02040502050405020303" pitchFamily="18" charset="0"/>
              </a:rPr>
              <a:t>tid</a:t>
            </a:r>
            <a:r>
              <a:rPr lang="en-GB" sz="1400" b="1" i="0" dirty="0">
                <a:solidFill>
                  <a:srgbClr val="83001D"/>
                </a:solidFill>
                <a:effectLst/>
                <a:latin typeface="Georgia" panose="02040502050405020303" pitchFamily="18" charset="0"/>
              </a:rPr>
              <a:t>, literally "time" (see tide (n.)) and </a:t>
            </a:r>
            <a:r>
              <a:rPr lang="en-GB" sz="1400" b="1" i="0" dirty="0" err="1">
                <a:solidFill>
                  <a:srgbClr val="83001D"/>
                </a:solidFill>
                <a:effectLst/>
                <a:latin typeface="Georgia" panose="02040502050405020303" pitchFamily="18" charset="0"/>
              </a:rPr>
              <a:t>stund</a:t>
            </a:r>
            <a:r>
              <a:rPr lang="en-GB" sz="1400" b="1" i="0" dirty="0">
                <a:solidFill>
                  <a:srgbClr val="83001D"/>
                </a:solidFill>
                <a:effectLst/>
                <a:latin typeface="Georgia" panose="02040502050405020303" pitchFamily="18" charset="0"/>
              </a:rPr>
              <a:t> "period of time, point of time, hour," from Proto-Germanic *</a:t>
            </a:r>
            <a:r>
              <a:rPr lang="en-GB" sz="1400" b="1" i="0" dirty="0" err="1">
                <a:solidFill>
                  <a:srgbClr val="83001D"/>
                </a:solidFill>
                <a:effectLst/>
                <a:latin typeface="Georgia" panose="02040502050405020303" pitchFamily="18" charset="0"/>
              </a:rPr>
              <a:t>stundo</a:t>
            </a:r>
            <a:r>
              <a:rPr lang="en-GB" sz="1400" b="1" i="0" dirty="0">
                <a:solidFill>
                  <a:srgbClr val="83001D"/>
                </a:solidFill>
                <a:effectLst/>
                <a:latin typeface="Georgia" panose="02040502050405020303" pitchFamily="18" charset="0"/>
              </a:rPr>
              <a:t> (compare German </a:t>
            </a:r>
            <a:r>
              <a:rPr lang="en-GB" sz="1400" b="1" i="0" dirty="0" err="1">
                <a:solidFill>
                  <a:srgbClr val="83001D"/>
                </a:solidFill>
                <a:effectLst/>
                <a:latin typeface="Georgia" panose="02040502050405020303" pitchFamily="18" charset="0"/>
              </a:rPr>
              <a:t>Stunde</a:t>
            </a:r>
            <a:r>
              <a:rPr lang="en-GB" sz="1400" b="1" i="0" dirty="0">
                <a:solidFill>
                  <a:srgbClr val="83001D"/>
                </a:solidFill>
                <a:effectLst/>
                <a:latin typeface="Georgia" panose="02040502050405020303" pitchFamily="18" charset="0"/>
              </a:rPr>
              <a:t> "hour"), which is of uncertain origin. German </a:t>
            </a:r>
            <a:r>
              <a:rPr lang="en-GB" sz="1400" b="1" i="0" dirty="0" err="1">
                <a:solidFill>
                  <a:srgbClr val="83001D"/>
                </a:solidFill>
                <a:effectLst/>
                <a:latin typeface="Georgia" panose="02040502050405020303" pitchFamily="18" charset="0"/>
              </a:rPr>
              <a:t>Uhr</a:t>
            </a:r>
            <a:r>
              <a:rPr lang="en-GB" sz="1400" b="1" i="0" dirty="0">
                <a:solidFill>
                  <a:srgbClr val="83001D"/>
                </a:solidFill>
                <a:effectLst/>
                <a:latin typeface="Georgia" panose="02040502050405020303" pitchFamily="18" charset="0"/>
              </a:rPr>
              <a:t> likewise is from French.</a:t>
            </a:r>
          </a:p>
          <a:p>
            <a:pPr algn="l"/>
            <a:endParaRPr lang="en-GB" sz="1400" b="1" i="0" dirty="0">
              <a:solidFill>
                <a:srgbClr val="83001D"/>
              </a:solidFill>
              <a:effectLst/>
              <a:latin typeface="Georgia" panose="02040502050405020303" pitchFamily="18" charset="0"/>
            </a:endParaRPr>
          </a:p>
          <a:p>
            <a:pPr algn="l"/>
            <a:r>
              <a:rPr lang="en-GB" sz="1400" b="1" i="0" dirty="0">
                <a:solidFill>
                  <a:srgbClr val="83001D"/>
                </a:solidFill>
                <a:effectLst/>
                <a:latin typeface="Georgia" panose="02040502050405020303" pitchFamily="18" charset="0"/>
              </a:rPr>
              <a:t>Greek hora could mean "a season; 'the season' (spring or summer)." In classical times it sometimes meant "a part of the day," such as morning, evening, noon, night. The Greek astronomers apparently borrowed the notion of dividing the day into twelve parts (mentioned in Herodotus) from the Babylonians. Night continued to be divided into four watches (see watch (n.)); but because the amount of daylight changed throughout the year, the hours were not fixed or of equal length.</a:t>
            </a:r>
          </a:p>
          <a:p>
            <a:pPr algn="l"/>
            <a:endParaRPr lang="en-GB" sz="1400" b="1" i="0" dirty="0">
              <a:solidFill>
                <a:srgbClr val="83001D"/>
              </a:solidFill>
              <a:effectLst/>
              <a:latin typeface="Georgia" panose="02040502050405020303" pitchFamily="18" charset="0"/>
            </a:endParaRPr>
          </a:p>
          <a:p>
            <a:pPr algn="l"/>
            <a:r>
              <a:rPr lang="en-GB" sz="1400" b="1" i="0" dirty="0">
                <a:solidFill>
                  <a:srgbClr val="83001D"/>
                </a:solidFill>
                <a:effectLst/>
                <a:latin typeface="Georgia" panose="02040502050405020303" pitchFamily="18" charset="0"/>
              </a:rPr>
              <a:t>As a measure of distance ("the distance that can be covered in an hour") it is recorded from 1785. At all hours "at all times" is from early 15c. For small hours (those with low numbers) see wee (adj.).</a:t>
            </a:r>
            <a:endParaRPr lang="en-GB" sz="1400" b="0" i="0" dirty="0">
              <a:effectLst/>
              <a:latin typeface="Georgia" panose="02040502050405020303" pitchFamily="18" charset="0"/>
            </a:endParaRPr>
          </a:p>
        </p:txBody>
      </p:sp>
    </p:spTree>
    <p:extLst>
      <p:ext uri="{BB962C8B-B14F-4D97-AF65-F5344CB8AC3E}">
        <p14:creationId xmlns:p14="http://schemas.microsoft.com/office/powerpoint/2010/main" val="8122149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4524315"/>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words linked to half and hour?</a:t>
            </a:r>
          </a:p>
        </p:txBody>
      </p:sp>
    </p:spTree>
    <p:extLst>
      <p:ext uri="{BB962C8B-B14F-4D97-AF65-F5344CB8AC3E}">
        <p14:creationId xmlns:p14="http://schemas.microsoft.com/office/powerpoint/2010/main" val="40273909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Words linked to half…</a:t>
            </a:r>
          </a:p>
          <a:p>
            <a:pPr algn="l">
              <a:buFont typeface="Arial" panose="020B0604020202020204" pitchFamily="34" charset="0"/>
              <a:buChar char="•"/>
            </a:pPr>
            <a:r>
              <a:rPr lang="en-GB" sz="4800" b="0" i="0" dirty="0">
                <a:solidFill>
                  <a:srgbClr val="202124"/>
                </a:solidFill>
                <a:effectLst/>
                <a:latin typeface="Twinkl Cursive Looped" panose="02000000000000000000" pitchFamily="2" charset="0"/>
              </a:rPr>
              <a:t>Half-measure</a:t>
            </a:r>
          </a:p>
          <a:p>
            <a:pPr algn="l">
              <a:buFont typeface="Arial" panose="020B0604020202020204" pitchFamily="34" charset="0"/>
              <a:buChar char="•"/>
            </a:pPr>
            <a:r>
              <a:rPr lang="en-GB" sz="4800" dirty="0">
                <a:solidFill>
                  <a:srgbClr val="202124"/>
                </a:solidFill>
                <a:latin typeface="Twinkl Cursive Looped" panose="02000000000000000000" pitchFamily="2" charset="0"/>
              </a:rPr>
              <a:t>Half-moon</a:t>
            </a:r>
          </a:p>
          <a:p>
            <a:pPr algn="l">
              <a:buFont typeface="Arial" panose="020B0604020202020204" pitchFamily="34" charset="0"/>
              <a:buChar char="•"/>
            </a:pPr>
            <a:r>
              <a:rPr lang="en-GB" sz="4800" dirty="0">
                <a:solidFill>
                  <a:srgbClr val="202124"/>
                </a:solidFill>
                <a:latin typeface="Twinkl Cursive Looped" panose="02000000000000000000" pitchFamily="2" charset="0"/>
              </a:rPr>
              <a:t>Half-mast</a:t>
            </a:r>
          </a:p>
          <a:p>
            <a:pPr algn="l">
              <a:buFont typeface="Arial" panose="020B0604020202020204" pitchFamily="34" charset="0"/>
              <a:buChar char="•"/>
            </a:pPr>
            <a:r>
              <a:rPr lang="en-GB" sz="4800" dirty="0">
                <a:solidFill>
                  <a:srgbClr val="202124"/>
                </a:solidFill>
                <a:latin typeface="Twinkl Cursive Looped" panose="02000000000000000000" pitchFamily="2" charset="0"/>
              </a:rPr>
              <a:t>Half-price</a:t>
            </a:r>
          </a:p>
          <a:p>
            <a:pPr algn="l">
              <a:buFont typeface="Arial" panose="020B0604020202020204" pitchFamily="34" charset="0"/>
              <a:buChar char="•"/>
            </a:pPr>
            <a:r>
              <a:rPr lang="en-GB" sz="4800" dirty="0">
                <a:solidFill>
                  <a:srgbClr val="202124"/>
                </a:solidFill>
                <a:latin typeface="Twinkl Cursive Looped" panose="02000000000000000000" pitchFamily="2" charset="0"/>
              </a:rPr>
              <a:t>Half-truth</a:t>
            </a:r>
          </a:p>
          <a:p>
            <a:pPr algn="l">
              <a:buFont typeface="Arial" panose="020B0604020202020204" pitchFamily="34" charset="0"/>
              <a:buChar char="•"/>
            </a:pPr>
            <a:r>
              <a:rPr lang="en-GB" sz="4800" dirty="0">
                <a:solidFill>
                  <a:srgbClr val="202124"/>
                </a:solidFill>
                <a:latin typeface="Twinkl Cursive Looped" panose="02000000000000000000" pitchFamily="2" charset="0"/>
              </a:rPr>
              <a:t>Half-brother </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Words linked to hour…</a:t>
            </a:r>
          </a:p>
          <a:p>
            <a:pPr algn="l">
              <a:buFont typeface="Arial" panose="020B0604020202020204" pitchFamily="34" charset="0"/>
              <a:buChar char="•"/>
            </a:pPr>
            <a:r>
              <a:rPr lang="en-GB" sz="4800" dirty="0">
                <a:solidFill>
                  <a:srgbClr val="202124"/>
                </a:solidFill>
                <a:latin typeface="Twinkl Cursive Looped" panose="02000000000000000000" pitchFamily="2" charset="0"/>
              </a:rPr>
              <a:t>Hourly</a:t>
            </a:r>
          </a:p>
          <a:p>
            <a:pPr algn="l">
              <a:buFont typeface="Arial" panose="020B0604020202020204" pitchFamily="34" charset="0"/>
              <a:buChar char="•"/>
            </a:pPr>
            <a:r>
              <a:rPr lang="en-GB" sz="4800" dirty="0">
                <a:solidFill>
                  <a:srgbClr val="202124"/>
                </a:solidFill>
                <a:latin typeface="Twinkl Cursive Looped" panose="02000000000000000000" pitchFamily="2" charset="0"/>
              </a:rPr>
              <a:t>Hourlong</a:t>
            </a:r>
          </a:p>
          <a:p>
            <a:pPr algn="l">
              <a:buFont typeface="Arial" panose="020B0604020202020204" pitchFamily="34" charset="0"/>
              <a:buChar char="•"/>
            </a:pPr>
            <a:r>
              <a:rPr lang="en-GB" sz="4800" dirty="0">
                <a:solidFill>
                  <a:srgbClr val="202124"/>
                </a:solidFill>
                <a:latin typeface="Twinkl Cursive Looped" panose="02000000000000000000" pitchFamily="2" charset="0"/>
              </a:rPr>
              <a:t>Hourglass</a:t>
            </a:r>
          </a:p>
          <a:p>
            <a:pPr algn="l">
              <a:buFont typeface="Arial" panose="020B0604020202020204" pitchFamily="34" charset="0"/>
              <a:buChar char="•"/>
            </a:pPr>
            <a:r>
              <a:rPr lang="en-GB" sz="4800" dirty="0" err="1">
                <a:solidFill>
                  <a:srgbClr val="202124"/>
                </a:solidFill>
                <a:latin typeface="Twinkl Cursive Looped" panose="02000000000000000000" pitchFamily="2" charset="0"/>
              </a:rPr>
              <a:t>Horometry</a:t>
            </a:r>
            <a:r>
              <a:rPr lang="en-GB" sz="4800" dirty="0">
                <a:solidFill>
                  <a:srgbClr val="202124"/>
                </a:solidFill>
                <a:latin typeface="Twinkl Cursive Looped" panose="02000000000000000000" pitchFamily="2" charset="0"/>
              </a:rPr>
              <a:t> (art of the measurement of time)</a:t>
            </a:r>
          </a:p>
          <a:p>
            <a:pPr algn="l">
              <a:buFont typeface="Arial" panose="020B0604020202020204" pitchFamily="34" charset="0"/>
              <a:buChar char="•"/>
            </a:pPr>
            <a:r>
              <a:rPr lang="en-GB" sz="4800" dirty="0">
                <a:solidFill>
                  <a:srgbClr val="202124"/>
                </a:solidFill>
                <a:latin typeface="Twinkl Cursive Looped" panose="02000000000000000000" pitchFamily="2" charset="0"/>
              </a:rPr>
              <a:t>Horologer (clockmaker)</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4991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bed</a:t>
            </a:r>
            <a:r>
              <a:rPr lang="en-GB" dirty="0">
                <a:latin typeface="Twinkl Cursive Looped" panose="02000000000000000000" pitchFamily="2" charset="0"/>
              </a:rPr>
              <a:t>room</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828394" y="3821650"/>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foot</a:t>
            </a:r>
            <a:r>
              <a:rPr lang="en-GB" dirty="0">
                <a:latin typeface="Twinkl Cursive Looped" panose="02000000000000000000" pitchFamily="2" charset="0"/>
              </a:rPr>
              <a:t>ball</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845630"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eye</a:t>
            </a:r>
            <a:r>
              <a:rPr lang="en-GB" dirty="0">
                <a:latin typeface="Twinkl Cursive Looped" panose="02000000000000000000" pitchFamily="2" charset="0"/>
              </a:rPr>
              <a:t>brow</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818416" y="3657600"/>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28600" y="5191499"/>
            <a:ext cx="111252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room for sleeping in</a:t>
            </a:r>
            <a:endParaRPr lang="en-GB" i="1" dirty="0">
              <a:latin typeface="Twinkl Cursive Looped" panose="02000000000000000000" pitchFamily="2" charset="0"/>
            </a:endParaRPr>
          </a:p>
        </p:txBody>
      </p:sp>
      <p:pic>
        <p:nvPicPr>
          <p:cNvPr id="7170" name="Picture 2" descr="Free Bed Cliparts, Download Free Bed Cliparts png images, Free ClipArts on  Clipart Library">
            <a:extLst>
              <a:ext uri="{FF2B5EF4-FFF2-40B4-BE49-F238E27FC236}">
                <a16:creationId xmlns:a16="http://schemas.microsoft.com/office/drawing/2014/main" id="{FA6D88C7-F53E-B1F7-5C20-89D3E050C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84" y="664709"/>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52,278 Empty Room Stock Vector Illustration and Royalty Free Empty Room  Clipart">
            <a:extLst>
              <a:ext uri="{FF2B5EF4-FFF2-40B4-BE49-F238E27FC236}">
                <a16:creationId xmlns:a16="http://schemas.microsoft.com/office/drawing/2014/main" id="{87EFEB25-5B5A-2BD9-0430-072B4E8E8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782" y="664709"/>
            <a:ext cx="2800350" cy="1638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E937A3-5647-4754-DAA4-3BD151B36D97}"/>
              </a:ext>
            </a:extLst>
          </p:cNvPr>
          <p:cNvSpPr txBox="1"/>
          <p:nvPr/>
        </p:nvSpPr>
        <p:spPr>
          <a:xfrm>
            <a:off x="3274559" y="1284905"/>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7174" name="Picture 6" descr="5,958 Bedroom Window Illustrations &amp; Clip Art - iStock">
            <a:extLst>
              <a:ext uri="{FF2B5EF4-FFF2-40B4-BE49-F238E27FC236}">
                <a16:creationId xmlns:a16="http://schemas.microsoft.com/office/drawing/2014/main" id="{F14D0DBF-7EE7-21A0-0216-DF56543C8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829" y="14800"/>
            <a:ext cx="4320990" cy="34596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E04561-8FFE-4D5F-C53F-ADE9F51474F4}"/>
              </a:ext>
            </a:extLst>
          </p:cNvPr>
          <p:cNvSpPr txBox="1"/>
          <p:nvPr/>
        </p:nvSpPr>
        <p:spPr>
          <a:xfrm>
            <a:off x="4149456" y="2355657"/>
            <a:ext cx="611505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bedroom</a:t>
            </a:r>
            <a:endParaRPr lang="en-GB" dirty="0"/>
          </a:p>
        </p:txBody>
      </p:sp>
      <p:sp>
        <p:nvSpPr>
          <p:cNvPr id="6" name="TextBox 5">
            <a:extLst>
              <a:ext uri="{FF2B5EF4-FFF2-40B4-BE49-F238E27FC236}">
                <a16:creationId xmlns:a16="http://schemas.microsoft.com/office/drawing/2014/main" id="{96DC96EC-C047-E58A-E59A-3F323BCACB61}"/>
              </a:ext>
            </a:extLst>
          </p:cNvPr>
          <p:cNvSpPr txBox="1"/>
          <p:nvPr/>
        </p:nvSpPr>
        <p:spPr>
          <a:xfrm>
            <a:off x="1850571" y="3232809"/>
            <a:ext cx="8601075"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bed + room = bedroom</a:t>
            </a:r>
            <a:endParaRPr lang="en-GB" dirty="0"/>
          </a:p>
        </p:txBody>
      </p:sp>
      <p:sp>
        <p:nvSpPr>
          <p:cNvPr id="9" name="TextBox 8">
            <a:extLst>
              <a:ext uri="{FF2B5EF4-FFF2-40B4-BE49-F238E27FC236}">
                <a16:creationId xmlns:a16="http://schemas.microsoft.com/office/drawing/2014/main" id="{1C851F55-A0F3-D206-005C-1D28530449D4}"/>
              </a:ext>
            </a:extLst>
          </p:cNvPr>
          <p:cNvSpPr txBox="1"/>
          <p:nvPr/>
        </p:nvSpPr>
        <p:spPr>
          <a:xfrm>
            <a:off x="4660361" y="4417443"/>
            <a:ext cx="611505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41495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4" y="5376350"/>
            <a:ext cx="12012386"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any game involving kicking a ball </a:t>
            </a:r>
            <a:endParaRPr lang="en-GB" i="1" dirty="0">
              <a:latin typeface="Twinkl Cursive Looped" panose="02000000000000000000" pitchFamily="2" charset="0"/>
            </a:endParaRPr>
          </a:p>
        </p:txBody>
      </p:sp>
      <p:pic>
        <p:nvPicPr>
          <p:cNvPr id="8194" name="Picture 2" descr="Free Clipart: Foot | Deluge">
            <a:extLst>
              <a:ext uri="{FF2B5EF4-FFF2-40B4-BE49-F238E27FC236}">
                <a16:creationId xmlns:a16="http://schemas.microsoft.com/office/drawing/2014/main" id="{286402B1-6764-B32E-0FCE-90FB08C09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28" y="315006"/>
            <a:ext cx="950162" cy="1301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A3AD7C-C62D-9439-E92B-80D8B68674A9}"/>
              </a:ext>
            </a:extLst>
          </p:cNvPr>
          <p:cNvSpPr txBox="1"/>
          <p:nvPr/>
        </p:nvSpPr>
        <p:spPr>
          <a:xfrm>
            <a:off x="1939018" y="965768"/>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8196" name="Picture 4" descr="clipart ball - Clip Art Library | Clip art, Clip art library, Clipart black  and white">
            <a:extLst>
              <a:ext uri="{FF2B5EF4-FFF2-40B4-BE49-F238E27FC236}">
                <a16:creationId xmlns:a16="http://schemas.microsoft.com/office/drawing/2014/main" id="{AC434CBA-2411-C57F-5DE4-C54E5AB17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654" y="375045"/>
            <a:ext cx="134237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ransparent Soccer Ball Clip Art Free PNG Image｜Illustoon">
            <a:extLst>
              <a:ext uri="{FF2B5EF4-FFF2-40B4-BE49-F238E27FC236}">
                <a16:creationId xmlns:a16="http://schemas.microsoft.com/office/drawing/2014/main" id="{F1789208-00AF-AD53-2F68-6EB5CD34D7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901" b="12261"/>
          <a:stretch/>
        </p:blipFill>
        <p:spPr bwMode="auto">
          <a:xfrm>
            <a:off x="6903215" y="79006"/>
            <a:ext cx="3073880" cy="22696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6DF363-7503-B65B-2F23-62C6A27A6A3C}"/>
              </a:ext>
            </a:extLst>
          </p:cNvPr>
          <p:cNvSpPr txBox="1"/>
          <p:nvPr/>
        </p:nvSpPr>
        <p:spPr>
          <a:xfrm>
            <a:off x="4437290" y="187314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football</a:t>
            </a:r>
            <a:endParaRPr lang="en-GB" dirty="0"/>
          </a:p>
        </p:txBody>
      </p:sp>
      <p:sp>
        <p:nvSpPr>
          <p:cNvPr id="7" name="TextBox 6">
            <a:extLst>
              <a:ext uri="{FF2B5EF4-FFF2-40B4-BE49-F238E27FC236}">
                <a16:creationId xmlns:a16="http://schemas.microsoft.com/office/drawing/2014/main" id="{0C754071-8D49-3AD9-D168-F14DD90064C5}"/>
              </a:ext>
            </a:extLst>
          </p:cNvPr>
          <p:cNvSpPr txBox="1"/>
          <p:nvPr/>
        </p:nvSpPr>
        <p:spPr>
          <a:xfrm>
            <a:off x="2816654" y="2778297"/>
            <a:ext cx="896846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foot + ball = football</a:t>
            </a:r>
            <a:endParaRPr lang="en-GB" dirty="0"/>
          </a:p>
        </p:txBody>
      </p:sp>
      <p:sp>
        <p:nvSpPr>
          <p:cNvPr id="9" name="TextBox 8">
            <a:extLst>
              <a:ext uri="{FF2B5EF4-FFF2-40B4-BE49-F238E27FC236}">
                <a16:creationId xmlns:a16="http://schemas.microsoft.com/office/drawing/2014/main" id="{3F50F96E-DEAA-FE18-9F3F-BB282478E26E}"/>
              </a:ext>
            </a:extLst>
          </p:cNvPr>
          <p:cNvSpPr txBox="1"/>
          <p:nvPr/>
        </p:nvSpPr>
        <p:spPr>
          <a:xfrm>
            <a:off x="5123090" y="392806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6355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493" y="5392679"/>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strip of hair above the eye</a:t>
            </a:r>
            <a:endParaRPr lang="en-GB" i="1" dirty="0">
              <a:latin typeface="Twinkl Cursive Looped" panose="02000000000000000000" pitchFamily="2" charset="0"/>
            </a:endParaRPr>
          </a:p>
        </p:txBody>
      </p:sp>
      <p:pic>
        <p:nvPicPr>
          <p:cNvPr id="9218" name="Picture 2" descr="Eye Icon Vector Illustration Stock Illustration - Download Image Now -  iStock">
            <a:extLst>
              <a:ext uri="{FF2B5EF4-FFF2-40B4-BE49-F238E27FC236}">
                <a16:creationId xmlns:a16="http://schemas.microsoft.com/office/drawing/2014/main" id="{E5CA8C23-115C-195B-B61E-048E21EC9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300038"/>
            <a:ext cx="1773691" cy="17736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D03F9D-DCC9-A2EF-CAB8-48258E9AE588}"/>
              </a:ext>
            </a:extLst>
          </p:cNvPr>
          <p:cNvSpPr txBox="1"/>
          <p:nvPr/>
        </p:nvSpPr>
        <p:spPr>
          <a:xfrm>
            <a:off x="2265589" y="1002217"/>
            <a:ext cx="6098720" cy="369332"/>
          </a:xfrm>
          <a:prstGeom prst="rect">
            <a:avLst/>
          </a:prstGeom>
          <a:noFill/>
        </p:spPr>
        <p:txBody>
          <a:bodyPr wrap="square">
            <a:spAutoFit/>
          </a:bodyPr>
          <a:lstStyle/>
          <a:p>
            <a:r>
              <a:rPr lang="en-GB" dirty="0"/>
              <a:t>+                                                         = </a:t>
            </a:r>
          </a:p>
        </p:txBody>
      </p:sp>
      <p:pic>
        <p:nvPicPr>
          <p:cNvPr id="9220" name="Picture 4" descr="Forehead | ClipArt ETC">
            <a:extLst>
              <a:ext uri="{FF2B5EF4-FFF2-40B4-BE49-F238E27FC236}">
                <a16:creationId xmlns:a16="http://schemas.microsoft.com/office/drawing/2014/main" id="{7BD60D9F-68BE-4484-9FBC-197AB5E9E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196" y="599395"/>
            <a:ext cx="2284270" cy="117497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9,583 Eyebrow Illustrations &amp; Clip Art - iStock">
            <a:extLst>
              <a:ext uri="{FF2B5EF4-FFF2-40B4-BE49-F238E27FC236}">
                <a16:creationId xmlns:a16="http://schemas.microsoft.com/office/drawing/2014/main" id="{B07EB585-7D4E-A60A-46D1-C994B458E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2888"/>
            <a:ext cx="333375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626564-FF6D-6033-66D3-4AE067141E35}"/>
              </a:ext>
            </a:extLst>
          </p:cNvPr>
          <p:cNvSpPr txBox="1"/>
          <p:nvPr/>
        </p:nvSpPr>
        <p:spPr>
          <a:xfrm>
            <a:off x="4502603" y="166936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eyebrow</a:t>
            </a:r>
            <a:endParaRPr lang="en-GB" dirty="0"/>
          </a:p>
        </p:txBody>
      </p:sp>
      <p:sp>
        <p:nvSpPr>
          <p:cNvPr id="7" name="TextBox 6">
            <a:extLst>
              <a:ext uri="{FF2B5EF4-FFF2-40B4-BE49-F238E27FC236}">
                <a16:creationId xmlns:a16="http://schemas.microsoft.com/office/drawing/2014/main" id="{A946C5F4-EE78-E2C3-850E-1A553434A6E1}"/>
              </a:ext>
            </a:extLst>
          </p:cNvPr>
          <p:cNvSpPr txBox="1"/>
          <p:nvPr/>
        </p:nvSpPr>
        <p:spPr>
          <a:xfrm>
            <a:off x="2481943" y="2566420"/>
            <a:ext cx="774382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eye + brow = eyebrow </a:t>
            </a:r>
            <a:endParaRPr lang="en-GB" dirty="0"/>
          </a:p>
        </p:txBody>
      </p:sp>
      <p:sp>
        <p:nvSpPr>
          <p:cNvPr id="9" name="TextBox 8">
            <a:extLst>
              <a:ext uri="{FF2B5EF4-FFF2-40B4-BE49-F238E27FC236}">
                <a16:creationId xmlns:a16="http://schemas.microsoft.com/office/drawing/2014/main" id="{320CF306-1F12-E780-5B38-3C3A6BDC325B}"/>
              </a:ext>
            </a:extLst>
          </p:cNvPr>
          <p:cNvSpPr txBox="1"/>
          <p:nvPr/>
        </p:nvSpPr>
        <p:spPr>
          <a:xfrm>
            <a:off x="4713515" y="368912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32866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bedroom was full of books to read at night.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4436EA4-3F4E-C54A-7006-B1C47B2FA114}"/>
              </a:ext>
            </a:extLst>
          </p:cNvPr>
          <p:cNvSpPr txBox="1">
            <a:spLocks/>
          </p:cNvSpPr>
          <p:nvPr/>
        </p:nvSpPr>
        <p:spPr>
          <a:xfrm>
            <a:off x="2367641" y="2720832"/>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_______</a:t>
            </a:r>
            <a:endParaRPr lang="en-GB" sz="4400" i="1" dirty="0"/>
          </a:p>
        </p:txBody>
      </p:sp>
    </p:spTree>
    <p:extLst>
      <p:ext uri="{BB962C8B-B14F-4D97-AF65-F5344CB8AC3E}">
        <p14:creationId xmlns:p14="http://schemas.microsoft.com/office/powerpoint/2010/main" val="20255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football match was competitive.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9387AAAC-AA02-5DA9-C959-3E818CF8E08B}"/>
              </a:ext>
            </a:extLst>
          </p:cNvPr>
          <p:cNvSpPr txBox="1">
            <a:spLocks/>
          </p:cNvSpPr>
          <p:nvPr/>
        </p:nvSpPr>
        <p:spPr>
          <a:xfrm>
            <a:off x="3706584" y="2720832"/>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000" dirty="0">
                <a:latin typeface="Twinkl Cursive Looped" panose="02000000000000000000" pitchFamily="2" charset="0"/>
              </a:rPr>
              <a:t>________</a:t>
            </a:r>
            <a:endParaRPr lang="en-GB" sz="4000" i="1" dirty="0"/>
          </a:p>
        </p:txBody>
      </p:sp>
    </p:spTree>
    <p:extLst>
      <p:ext uri="{BB962C8B-B14F-4D97-AF65-F5344CB8AC3E}">
        <p14:creationId xmlns:p14="http://schemas.microsoft.com/office/powerpoint/2010/main" val="5473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raise just one eyebrow?</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113905C8-7E1C-A642-F326-B304C8A4656C}"/>
              </a:ext>
            </a:extLst>
          </p:cNvPr>
          <p:cNvSpPr txBox="1">
            <a:spLocks/>
          </p:cNvSpPr>
          <p:nvPr/>
        </p:nvSpPr>
        <p:spPr>
          <a:xfrm>
            <a:off x="8164284" y="3429000"/>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_______</a:t>
            </a:r>
            <a:endParaRPr lang="en-GB" sz="4400" i="1" dirty="0"/>
          </a:p>
        </p:txBody>
      </p:sp>
    </p:spTree>
    <p:extLst>
      <p:ext uri="{BB962C8B-B14F-4D97-AF65-F5344CB8AC3E}">
        <p14:creationId xmlns:p14="http://schemas.microsoft.com/office/powerpoint/2010/main" val="21840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18AC66-B479-669C-A892-F31F2DE1DDAB}"/>
              </a:ext>
            </a:extLst>
          </p:cNvPr>
          <p:cNvPicPr>
            <a:picLocks noChangeAspect="1"/>
          </p:cNvPicPr>
          <p:nvPr/>
        </p:nvPicPr>
        <p:blipFill rotWithShape="1">
          <a:blip r:embed="rId2"/>
          <a:srcRect l="15670" t="11648" r="15491" b="7360"/>
          <a:stretch/>
        </p:blipFill>
        <p:spPr>
          <a:xfrm>
            <a:off x="408214" y="-1"/>
            <a:ext cx="10352315" cy="6847833"/>
          </a:xfrm>
          <a:prstGeom prst="rect">
            <a:avLst/>
          </a:prstGeom>
        </p:spPr>
      </p:pic>
    </p:spTree>
    <p:extLst>
      <p:ext uri="{BB962C8B-B14F-4D97-AF65-F5344CB8AC3E}">
        <p14:creationId xmlns:p14="http://schemas.microsoft.com/office/powerpoint/2010/main" val="308912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415" y="5219868"/>
            <a:ext cx="1198517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either of two equal or corresponding parts into which something is or can be divided </a:t>
            </a:r>
            <a:endParaRPr lang="en-GB" i="1" dirty="0">
              <a:latin typeface="Twinkl Cursive Looped" panose="02000000000000000000" pitchFamily="2" charset="0"/>
            </a:endParaRPr>
          </a:p>
        </p:txBody>
      </p:sp>
      <p:pic>
        <p:nvPicPr>
          <p:cNvPr id="10242" name="Picture 2" descr="30,154 &quot;half cake&quot; Images, Stock Photos &amp; Vectors | Shutterstock">
            <a:extLst>
              <a:ext uri="{FF2B5EF4-FFF2-40B4-BE49-F238E27FC236}">
                <a16:creationId xmlns:a16="http://schemas.microsoft.com/office/drawing/2014/main" id="{24286791-9EC9-4DC2-8EBA-110B1B6557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99"/>
          <a:stretch/>
        </p:blipFill>
        <p:spPr bwMode="auto">
          <a:xfrm>
            <a:off x="831850" y="156482"/>
            <a:ext cx="2524125" cy="16396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action One Half Clip Art - Fraction Of 1 2 - Free Transparent PNG Clipart  Images Download">
            <a:extLst>
              <a:ext uri="{FF2B5EF4-FFF2-40B4-BE49-F238E27FC236}">
                <a16:creationId xmlns:a16="http://schemas.microsoft.com/office/drawing/2014/main" id="{01B06D6A-264D-9573-5124-56FA6C5A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385" y="247734"/>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14FD4A-F79F-3684-661A-19CD12D28AA5}"/>
              </a:ext>
            </a:extLst>
          </p:cNvPr>
          <p:cNvSpPr txBox="1"/>
          <p:nvPr/>
        </p:nvSpPr>
        <p:spPr>
          <a:xfrm>
            <a:off x="4780190" y="7804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half </a:t>
            </a:r>
            <a:endParaRPr lang="en-GB" dirty="0"/>
          </a:p>
        </p:txBody>
      </p:sp>
      <p:sp>
        <p:nvSpPr>
          <p:cNvPr id="5" name="TextBox 4">
            <a:extLst>
              <a:ext uri="{FF2B5EF4-FFF2-40B4-BE49-F238E27FC236}">
                <a16:creationId xmlns:a16="http://schemas.microsoft.com/office/drawing/2014/main" id="{84D64C0D-7744-A35E-A7C4-7118584D3100}"/>
              </a:ext>
            </a:extLst>
          </p:cNvPr>
          <p:cNvSpPr txBox="1"/>
          <p:nvPr/>
        </p:nvSpPr>
        <p:spPr>
          <a:xfrm>
            <a:off x="4780190" y="24633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59353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Half of the cake was eaten by the teacher.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5BF3DAD-4A2F-0E57-BB15-8FF0B9B84E85}"/>
              </a:ext>
            </a:extLst>
          </p:cNvPr>
          <p:cNvSpPr txBox="1">
            <a:spLocks/>
          </p:cNvSpPr>
          <p:nvPr/>
        </p:nvSpPr>
        <p:spPr>
          <a:xfrm>
            <a:off x="604157" y="2720832"/>
            <a:ext cx="1910443"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263932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0015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period of time equal to a twenty-fourth part of a day and night and divided into 60 minutes</a:t>
            </a:r>
            <a:endParaRPr lang="en-GB" i="1" dirty="0"/>
          </a:p>
        </p:txBody>
      </p:sp>
      <p:pic>
        <p:nvPicPr>
          <p:cNvPr id="11266" name="Picture 2" descr="900+ One Hour Clip Art | Royalty Free - GoGraph">
            <a:extLst>
              <a:ext uri="{FF2B5EF4-FFF2-40B4-BE49-F238E27FC236}">
                <a16:creationId xmlns:a16="http://schemas.microsoft.com/office/drawing/2014/main" id="{BC466926-567B-F5C9-9A6D-D7DBF8008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82"/>
          <a:stretch/>
        </p:blipFill>
        <p:spPr bwMode="auto">
          <a:xfrm>
            <a:off x="9251950" y="509588"/>
            <a:ext cx="2095500" cy="203766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ipart Clock Teaching Resources | Teachers Pay Teachers">
            <a:extLst>
              <a:ext uri="{FF2B5EF4-FFF2-40B4-BE49-F238E27FC236}">
                <a16:creationId xmlns:a16="http://schemas.microsoft.com/office/drawing/2014/main" id="{2BE294C1-04EA-CBC5-9A59-74589AB93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1" y="413740"/>
            <a:ext cx="3524930" cy="1980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DD5B35-D9B5-EFB9-DAD5-3E34417F2CC5}"/>
              </a:ext>
            </a:extLst>
          </p:cNvPr>
          <p:cNvSpPr txBox="1"/>
          <p:nvPr/>
        </p:nvSpPr>
        <p:spPr>
          <a:xfrm>
            <a:off x="5248730" y="5127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hour</a:t>
            </a:r>
            <a:endParaRPr lang="en-GB" dirty="0"/>
          </a:p>
        </p:txBody>
      </p:sp>
      <p:sp>
        <p:nvSpPr>
          <p:cNvPr id="5" name="TextBox 4">
            <a:extLst>
              <a:ext uri="{FF2B5EF4-FFF2-40B4-BE49-F238E27FC236}">
                <a16:creationId xmlns:a16="http://schemas.microsoft.com/office/drawing/2014/main" id="{E665BC2D-7182-DA40-C657-508E25D2FF66}"/>
              </a:ext>
            </a:extLst>
          </p:cNvPr>
          <p:cNvSpPr txBox="1"/>
          <p:nvPr/>
        </p:nvSpPr>
        <p:spPr>
          <a:xfrm>
            <a:off x="5261430" y="213112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78676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lesson lasted an hour. </a:t>
            </a:r>
            <a:br>
              <a:rPr lang="en-GB" dirty="0"/>
            </a:br>
            <a:endParaRPr lang="en-GB" i="1" dirty="0"/>
          </a:p>
        </p:txBody>
      </p:sp>
      <p:sp>
        <p:nvSpPr>
          <p:cNvPr id="3" name="Title 1">
            <a:extLst>
              <a:ext uri="{FF2B5EF4-FFF2-40B4-BE49-F238E27FC236}">
                <a16:creationId xmlns:a16="http://schemas.microsoft.com/office/drawing/2014/main" id="{2F2C4B72-3B14-8C2B-A9BF-CF8072108748}"/>
              </a:ext>
            </a:extLst>
          </p:cNvPr>
          <p:cNvSpPr txBox="1">
            <a:spLocks/>
          </p:cNvSpPr>
          <p:nvPr/>
        </p:nvSpPr>
        <p:spPr>
          <a:xfrm>
            <a:off x="8376556" y="2862262"/>
            <a:ext cx="1665516" cy="1133475"/>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168281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a:t>
            </a:r>
          </a:p>
        </p:txBody>
      </p:sp>
    </p:spTree>
    <p:extLst>
      <p:ext uri="{BB962C8B-B14F-4D97-AF65-F5344CB8AC3E}">
        <p14:creationId xmlns:p14="http://schemas.microsoft.com/office/powerpoint/2010/main" val="2433500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beautiful</a:t>
            </a:r>
            <a:r>
              <a:rPr lang="en-GB" sz="4000" dirty="0">
                <a:solidFill>
                  <a:srgbClr val="000000"/>
                </a:solidFill>
                <a:effectLst/>
                <a:latin typeface="Twinkl Cursive Looped" panose="02000000000000000000" pitchFamily="2" charset="0"/>
                <a:ea typeface="Times New Roman" panose="02020603050405020304" pitchFamily="18" charset="0"/>
              </a:rPr>
              <a:t> island in the Caribbean.  Between August and October is the hurricane season.  Dangerous storms hit the island for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 </a:t>
            </a:r>
            <a:r>
              <a:rPr lang="en-GB" sz="4000" dirty="0">
                <a:solidFill>
                  <a:srgbClr val="000000"/>
                </a:solidFill>
                <a:effectLst/>
                <a:latin typeface="Twinkl Cursive Looped" panose="02000000000000000000" pitchFamily="2" charset="0"/>
                <a:ea typeface="Times New Roman" panose="02020603050405020304" pitchFamily="18" charset="0"/>
              </a:rPr>
              <a:t>after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a:t>
            </a:r>
            <a:r>
              <a:rPr lang="en-GB" sz="4000" dirty="0">
                <a:solidFill>
                  <a:srgbClr val="000000"/>
                </a:solidFill>
                <a:effectLst/>
                <a:latin typeface="Twinkl Cursive Looped" panose="02000000000000000000" pitchFamily="2" charset="0"/>
                <a:ea typeface="Times New Roman" panose="02020603050405020304" pitchFamily="18" charset="0"/>
              </a:rPr>
              <a:t>.  They begin over the sea and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pretty</a:t>
            </a:r>
            <a:r>
              <a:rPr lang="en-GB" sz="4000" dirty="0">
                <a:solidFill>
                  <a:srgbClr val="000000"/>
                </a:solidFill>
                <a:effectLst/>
                <a:latin typeface="Twinkl Cursive Looped" panose="02000000000000000000" pitchFamily="2" charset="0"/>
                <a:ea typeface="Times New Roman" panose="02020603050405020304" pitchFamily="18" charset="0"/>
              </a:rPr>
              <a:t> dreadful for those living on the island.  Their homes can be smashed, including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bedrooms</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bathrooms</a:t>
            </a:r>
            <a:r>
              <a:rPr lang="en-GB" sz="4000" dirty="0">
                <a:solidFill>
                  <a:srgbClr val="000000"/>
                </a:solidFill>
                <a:effectLst/>
                <a:latin typeface="Twinkl Cursive Looped" panose="02000000000000000000" pitchFamily="2" charset="0"/>
                <a:ea typeface="Times New Roman" panose="02020603050405020304" pitchFamily="18" charset="0"/>
              </a:rPr>
              <a:t>.  Their belongings can get flung across the land.  Families then need to find their belongings by searching in the wreckage for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football, hairbrush and toothbrush</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2059717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2  - Summer 2</a:t>
            </a:r>
          </a:p>
          <a:p>
            <a:r>
              <a:rPr lang="en-GB" sz="7200" dirty="0">
                <a:latin typeface="Twinkl Cursive Looped" panose="02000000000000000000" pitchFamily="2" charset="0"/>
              </a:rPr>
              <a:t>Week 4 -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4E5133-C35F-946D-27DB-486A608C199D}"/>
              </a:ext>
            </a:extLst>
          </p:cNvPr>
          <p:cNvPicPr>
            <a:picLocks noChangeAspect="1"/>
          </p:cNvPicPr>
          <p:nvPr/>
        </p:nvPicPr>
        <p:blipFill rotWithShape="1">
          <a:blip r:embed="rId2"/>
          <a:srcRect l="15670" t="11648" r="15491" b="7360"/>
          <a:stretch/>
        </p:blipFill>
        <p:spPr>
          <a:xfrm>
            <a:off x="408214" y="-1"/>
            <a:ext cx="10352315" cy="6847833"/>
          </a:xfrm>
          <a:prstGeom prst="rect">
            <a:avLst/>
          </a:prstGeom>
        </p:spPr>
      </p:pic>
    </p:spTree>
    <p:extLst>
      <p:ext uri="{BB962C8B-B14F-4D97-AF65-F5344CB8AC3E}">
        <p14:creationId xmlns:p14="http://schemas.microsoft.com/office/powerpoint/2010/main" val="944845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887072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63869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6135" y="486812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attractive in a delicate way</a:t>
            </a:r>
          </a:p>
        </p:txBody>
      </p:sp>
      <p:pic>
        <p:nvPicPr>
          <p:cNvPr id="3" name="Picture 2" descr="My Design - Pretty Flower Flowers Clipart is a free transparent background  clipart image uploaded by All Ego. Do… | Flower art, Flower painting, Flower  illustration">
            <a:extLst>
              <a:ext uri="{FF2B5EF4-FFF2-40B4-BE49-F238E27FC236}">
                <a16:creationId xmlns:a16="http://schemas.microsoft.com/office/drawing/2014/main" id="{96FDA32E-2332-1943-8EE5-1FBAF301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35" y="508228"/>
            <a:ext cx="1971675" cy="231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5AFAD-14FE-3064-A802-C38E155ED601}"/>
              </a:ext>
            </a:extLst>
          </p:cNvPr>
          <p:cNvSpPr txBox="1"/>
          <p:nvPr/>
        </p:nvSpPr>
        <p:spPr>
          <a:xfrm>
            <a:off x="4698547"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pretty</a:t>
            </a:r>
            <a:endParaRPr lang="en-GB" dirty="0"/>
          </a:p>
        </p:txBody>
      </p:sp>
      <p:sp>
        <p:nvSpPr>
          <p:cNvPr id="7" name="TextBox 6">
            <a:extLst>
              <a:ext uri="{FF2B5EF4-FFF2-40B4-BE49-F238E27FC236}">
                <a16:creationId xmlns:a16="http://schemas.microsoft.com/office/drawing/2014/main" id="{EE38A7A5-CACC-C603-A76E-6B5DE66755C5}"/>
              </a:ext>
            </a:extLst>
          </p:cNvPr>
          <p:cNvSpPr txBox="1"/>
          <p:nvPr/>
        </p:nvSpPr>
        <p:spPr>
          <a:xfrm>
            <a:off x="4225018"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36433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flower was pretty.  </a:t>
            </a:r>
          </a:p>
        </p:txBody>
      </p:sp>
      <p:sp>
        <p:nvSpPr>
          <p:cNvPr id="4" name="Title 1">
            <a:extLst>
              <a:ext uri="{FF2B5EF4-FFF2-40B4-BE49-F238E27FC236}">
                <a16:creationId xmlns:a16="http://schemas.microsoft.com/office/drawing/2014/main" id="{59B9C3E8-ED62-AD2F-D01A-54BB2A4642BE}"/>
              </a:ext>
            </a:extLst>
          </p:cNvPr>
          <p:cNvSpPr txBox="1">
            <a:spLocks/>
          </p:cNvSpPr>
          <p:nvPr/>
        </p:nvSpPr>
        <p:spPr>
          <a:xfrm>
            <a:off x="7511141" y="3592979"/>
            <a:ext cx="1861457" cy="969496"/>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19101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928046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72181" y="482447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pleasing to the eye</a:t>
            </a:r>
          </a:p>
        </p:txBody>
      </p:sp>
      <p:pic>
        <p:nvPicPr>
          <p:cNvPr id="2050" name="Picture 2" descr="Pin on ✿*MARIPOSAS*✿">
            <a:extLst>
              <a:ext uri="{FF2B5EF4-FFF2-40B4-BE49-F238E27FC236}">
                <a16:creationId xmlns:a16="http://schemas.microsoft.com/office/drawing/2014/main" id="{76963ECE-321E-971C-ECFB-B9B2E0CD3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81" y="662668"/>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351C53-DC88-72E5-2266-D704614C36CE}"/>
              </a:ext>
            </a:extLst>
          </p:cNvPr>
          <p:cNvSpPr txBox="1"/>
          <p:nvPr/>
        </p:nvSpPr>
        <p:spPr>
          <a:xfrm>
            <a:off x="4829175" y="5518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beautiful</a:t>
            </a:r>
            <a:endParaRPr lang="en-GB" dirty="0"/>
          </a:p>
        </p:txBody>
      </p:sp>
      <p:sp>
        <p:nvSpPr>
          <p:cNvPr id="6" name="TextBox 5">
            <a:extLst>
              <a:ext uri="{FF2B5EF4-FFF2-40B4-BE49-F238E27FC236}">
                <a16:creationId xmlns:a16="http://schemas.microsoft.com/office/drawing/2014/main" id="{0A85C558-EFD7-1C1D-5CF6-F341CC939D2E}"/>
              </a:ext>
            </a:extLst>
          </p:cNvPr>
          <p:cNvSpPr txBox="1"/>
          <p:nvPr/>
        </p:nvSpPr>
        <p:spPr>
          <a:xfrm>
            <a:off x="4641395" y="29747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1914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butterfly was beautiful. </a:t>
            </a:r>
          </a:p>
        </p:txBody>
      </p:sp>
      <p:sp>
        <p:nvSpPr>
          <p:cNvPr id="3" name="Title 1">
            <a:extLst>
              <a:ext uri="{FF2B5EF4-FFF2-40B4-BE49-F238E27FC236}">
                <a16:creationId xmlns:a16="http://schemas.microsoft.com/office/drawing/2014/main" id="{42EE7D8D-2928-8CBA-DE78-187F7F412B4C}"/>
              </a:ext>
            </a:extLst>
          </p:cNvPr>
          <p:cNvSpPr txBox="1">
            <a:spLocks/>
          </p:cNvSpPr>
          <p:nvPr/>
        </p:nvSpPr>
        <p:spPr>
          <a:xfrm>
            <a:off x="7380512" y="3575957"/>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_________</a:t>
            </a:r>
            <a:endParaRPr lang="en-GB" sz="3600" i="1" dirty="0"/>
          </a:p>
        </p:txBody>
      </p:sp>
    </p:spTree>
    <p:extLst>
      <p:ext uri="{BB962C8B-B14F-4D97-AF65-F5344CB8AC3E}">
        <p14:creationId xmlns:p14="http://schemas.microsoft.com/office/powerpoint/2010/main" val="42806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-y</a:t>
            </a:r>
          </a:p>
        </p:txBody>
      </p:sp>
    </p:spTree>
    <p:extLst>
      <p:ext uri="{BB962C8B-B14F-4D97-AF65-F5344CB8AC3E}">
        <p14:creationId xmlns:p14="http://schemas.microsoft.com/office/powerpoint/2010/main" val="326795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-y</a:t>
            </a:r>
          </a:p>
        </p:txBody>
      </p:sp>
    </p:spTree>
    <p:extLst>
      <p:ext uri="{BB962C8B-B14F-4D97-AF65-F5344CB8AC3E}">
        <p14:creationId xmlns:p14="http://schemas.microsoft.com/office/powerpoint/2010/main" val="3757890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-y </a:t>
            </a:r>
            <a:br>
              <a:rPr lang="en-GB" dirty="0">
                <a:latin typeface="Twinkl Cursive Looped" panose="02000000000000000000" pitchFamily="2" charset="0"/>
              </a:rPr>
            </a:br>
            <a:r>
              <a:rPr lang="en-GB" dirty="0">
                <a:latin typeface="Twinkl Cursive Looped" panose="02000000000000000000" pitchFamily="2" charset="0"/>
              </a:rPr>
              <a:t>This is by far the most common</a:t>
            </a:r>
            <a:br>
              <a:rPr lang="en-GB" dirty="0">
                <a:latin typeface="Twinkl Cursive Looped" panose="02000000000000000000" pitchFamily="2" charset="0"/>
              </a:rPr>
            </a:br>
            <a:r>
              <a:rPr lang="en-GB" dirty="0">
                <a:latin typeface="Twinkl Cursive Looped" panose="02000000000000000000" pitchFamily="2" charset="0"/>
              </a:rPr>
              <a:t>spelling for this sound at the end of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52577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reply</a:t>
            </a:r>
          </a:p>
        </p:txBody>
      </p:sp>
      <p:sp>
        <p:nvSpPr>
          <p:cNvPr id="3" name="Rectangle 2">
            <a:extLst>
              <a:ext uri="{FF2B5EF4-FFF2-40B4-BE49-F238E27FC236}">
                <a16:creationId xmlns:a16="http://schemas.microsoft.com/office/drawing/2014/main" id="{13BB5EC0-7A96-4D29-A835-6FAE896C31A4}"/>
              </a:ext>
            </a:extLst>
          </p:cNvPr>
          <p:cNvSpPr/>
          <p:nvPr/>
        </p:nvSpPr>
        <p:spPr>
          <a:xfrm>
            <a:off x="6809013" y="3673928"/>
            <a:ext cx="62048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290" name="Picture 2" descr="find the perfect clip-art? | Clipart Panda - Free Clipart Images">
            <a:extLst>
              <a:ext uri="{FF2B5EF4-FFF2-40B4-BE49-F238E27FC236}">
                <a16:creationId xmlns:a16="http://schemas.microsoft.com/office/drawing/2014/main" id="{6F704645-5284-9A4B-27A2-69C1FB344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14" y="398010"/>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7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sly</a:t>
            </a:r>
          </a:p>
        </p:txBody>
      </p:sp>
      <p:sp>
        <p:nvSpPr>
          <p:cNvPr id="3" name="Rectangle 2">
            <a:extLst>
              <a:ext uri="{FF2B5EF4-FFF2-40B4-BE49-F238E27FC236}">
                <a16:creationId xmlns:a16="http://schemas.microsoft.com/office/drawing/2014/main" id="{0366E0B6-702E-4814-82C6-08CA2D13F3C9}"/>
              </a:ext>
            </a:extLst>
          </p:cNvPr>
          <p:cNvSpPr/>
          <p:nvPr/>
        </p:nvSpPr>
        <p:spPr>
          <a:xfrm>
            <a:off x="6226628" y="3877867"/>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106" name="Picture 2" descr="Free Sly Cliparts, Download Free Sly Cliparts png images, Free ClipArts on  Clipart Library">
            <a:extLst>
              <a:ext uri="{FF2B5EF4-FFF2-40B4-BE49-F238E27FC236}">
                <a16:creationId xmlns:a16="http://schemas.microsoft.com/office/drawing/2014/main" id="{EC47768D-FBC8-BA02-979A-C9BD16FAE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60" y="391886"/>
            <a:ext cx="20002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shy</a:t>
            </a:r>
          </a:p>
        </p:txBody>
      </p:sp>
      <p:sp>
        <p:nvSpPr>
          <p:cNvPr id="3" name="Rectangle 2">
            <a:extLst>
              <a:ext uri="{FF2B5EF4-FFF2-40B4-BE49-F238E27FC236}">
                <a16:creationId xmlns:a16="http://schemas.microsoft.com/office/drawing/2014/main" id="{4BCBA2DA-E95C-434C-BE81-320E182AE5EF}"/>
              </a:ext>
            </a:extLst>
          </p:cNvPr>
          <p:cNvSpPr/>
          <p:nvPr/>
        </p:nvSpPr>
        <p:spPr>
          <a:xfrm>
            <a:off x="6253844" y="3914691"/>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130" name="Picture 2" descr="Free Shy Cliparts, Download Free Shy Cliparts png images, Free ClipArts on  Clipart Library">
            <a:extLst>
              <a:ext uri="{FF2B5EF4-FFF2-40B4-BE49-F238E27FC236}">
                <a16:creationId xmlns:a16="http://schemas.microsoft.com/office/drawing/2014/main" id="{DC048DED-93CE-A634-6E2C-37750D7BA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89" y="604325"/>
            <a:ext cx="18478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2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880834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Compound Words</a:t>
            </a:r>
          </a:p>
        </p:txBody>
      </p:sp>
    </p:spTree>
    <p:extLst>
      <p:ext uri="{BB962C8B-B14F-4D97-AF65-F5344CB8AC3E}">
        <p14:creationId xmlns:p14="http://schemas.microsoft.com/office/powerpoint/2010/main" val="1705994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Compound Words</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1650825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Compound Words</a:t>
            </a:r>
            <a:br>
              <a:rPr lang="en-GB" dirty="0">
                <a:latin typeface="Twinkl Cursive Looped" panose="02000000000000000000" pitchFamily="2" charset="0"/>
              </a:rPr>
            </a:br>
            <a:r>
              <a:rPr lang="en-GB" dirty="0">
                <a:latin typeface="Twinkl Cursive Looped" panose="02000000000000000000" pitchFamily="2" charset="0"/>
              </a:rPr>
              <a:t>Two or more words that have been grouped together to create a new word that has a different, individual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487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6135" y="486812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attractive in a delicate way</a:t>
            </a:r>
          </a:p>
        </p:txBody>
      </p:sp>
      <p:pic>
        <p:nvPicPr>
          <p:cNvPr id="3" name="Picture 2" descr="My Design - Pretty Flower Flowers Clipart is a free transparent background  clipart image uploaded by All Ego. Do… | Flower art, Flower painting, Flower  illustration">
            <a:extLst>
              <a:ext uri="{FF2B5EF4-FFF2-40B4-BE49-F238E27FC236}">
                <a16:creationId xmlns:a16="http://schemas.microsoft.com/office/drawing/2014/main" id="{96FDA32E-2332-1943-8EE5-1FBAF301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35" y="508228"/>
            <a:ext cx="1971675" cy="231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5AFAD-14FE-3064-A802-C38E155ED601}"/>
              </a:ext>
            </a:extLst>
          </p:cNvPr>
          <p:cNvSpPr txBox="1"/>
          <p:nvPr/>
        </p:nvSpPr>
        <p:spPr>
          <a:xfrm>
            <a:off x="4698547"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pretty</a:t>
            </a:r>
            <a:endParaRPr lang="en-GB" dirty="0"/>
          </a:p>
        </p:txBody>
      </p:sp>
      <p:sp>
        <p:nvSpPr>
          <p:cNvPr id="7" name="TextBox 6">
            <a:extLst>
              <a:ext uri="{FF2B5EF4-FFF2-40B4-BE49-F238E27FC236}">
                <a16:creationId xmlns:a16="http://schemas.microsoft.com/office/drawing/2014/main" id="{EE38A7A5-CACC-C603-A76E-6B5DE66755C5}"/>
              </a:ext>
            </a:extLst>
          </p:cNvPr>
          <p:cNvSpPr txBox="1"/>
          <p:nvPr/>
        </p:nvSpPr>
        <p:spPr>
          <a:xfrm>
            <a:off x="4225018"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rain</a:t>
            </a:r>
            <a:r>
              <a:rPr lang="en-GB" dirty="0">
                <a:latin typeface="Twinkl Cursive Looped" panose="02000000000000000000" pitchFamily="2" charset="0"/>
              </a:rPr>
              <a:t>drop</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089650" y="3674693"/>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817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book</a:t>
            </a:r>
            <a:r>
              <a:rPr lang="en-GB" dirty="0">
                <a:latin typeface="Twinkl Cursive Looped" panose="02000000000000000000" pitchFamily="2" charset="0"/>
              </a:rPr>
              <a:t>case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845630"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609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tooth</a:t>
            </a:r>
            <a:r>
              <a:rPr lang="en-GB" dirty="0">
                <a:latin typeface="Twinkl Cursive Looped" panose="02000000000000000000" pitchFamily="2" charset="0"/>
              </a:rPr>
              <a:t>brush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096000" y="3657600"/>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380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single drop of rain</a:t>
            </a:r>
            <a:endParaRPr lang="en-GB" i="1" dirty="0">
              <a:latin typeface="Twinkl Cursive Looped" panose="02000000000000000000" pitchFamily="2" charset="0"/>
            </a:endParaRPr>
          </a:p>
        </p:txBody>
      </p:sp>
      <p:sp>
        <p:nvSpPr>
          <p:cNvPr id="7" name="TextBox 6">
            <a:extLst>
              <a:ext uri="{FF2B5EF4-FFF2-40B4-BE49-F238E27FC236}">
                <a16:creationId xmlns:a16="http://schemas.microsoft.com/office/drawing/2014/main" id="{62E937A3-5647-4754-DAA4-3BD151B36D97}"/>
              </a:ext>
            </a:extLst>
          </p:cNvPr>
          <p:cNvSpPr txBox="1"/>
          <p:nvPr/>
        </p:nvSpPr>
        <p:spPr>
          <a:xfrm>
            <a:off x="3274559" y="1284905"/>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49154" name="Picture 2" descr="Rain clipart free clipart images - Cliparting.com">
            <a:extLst>
              <a:ext uri="{FF2B5EF4-FFF2-40B4-BE49-F238E27FC236}">
                <a16:creationId xmlns:a16="http://schemas.microsoft.com/office/drawing/2014/main" id="{588215C2-3A8B-D78B-B820-D238E1BC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483"/>
          <a:stretch/>
        </p:blipFill>
        <p:spPr bwMode="auto">
          <a:xfrm>
            <a:off x="608921" y="322482"/>
            <a:ext cx="2209800" cy="1767576"/>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Water Drop Clip Art Droplets Clipart Transparent Png - Water Drop Clipart,  Png Download - kindpng">
            <a:extLst>
              <a:ext uri="{FF2B5EF4-FFF2-40B4-BE49-F238E27FC236}">
                <a16:creationId xmlns:a16="http://schemas.microsoft.com/office/drawing/2014/main" id="{D3C35300-099E-59F2-4947-C8F73C1B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938" y="303967"/>
            <a:ext cx="199072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Gravity Experiments for Kids - Galileo and Isaac Newton">
            <a:extLst>
              <a:ext uri="{FF2B5EF4-FFF2-40B4-BE49-F238E27FC236}">
                <a16:creationId xmlns:a16="http://schemas.microsoft.com/office/drawing/2014/main" id="{B98285D8-EA2C-654E-DB0A-67252C02D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549" y="180141"/>
            <a:ext cx="17907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BABE25-7FDA-A814-0497-9E95D5E3253A}"/>
              </a:ext>
            </a:extLst>
          </p:cNvPr>
          <p:cNvSpPr txBox="1"/>
          <p:nvPr/>
        </p:nvSpPr>
        <p:spPr>
          <a:xfrm>
            <a:off x="3800475" y="268859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raindrop</a:t>
            </a:r>
            <a:endParaRPr lang="en-GB" dirty="0"/>
          </a:p>
        </p:txBody>
      </p:sp>
      <p:sp>
        <p:nvSpPr>
          <p:cNvPr id="6" name="TextBox 5">
            <a:extLst>
              <a:ext uri="{FF2B5EF4-FFF2-40B4-BE49-F238E27FC236}">
                <a16:creationId xmlns:a16="http://schemas.microsoft.com/office/drawing/2014/main" id="{DA327944-B59A-8F26-9391-8A6A81397DC6}"/>
              </a:ext>
            </a:extLst>
          </p:cNvPr>
          <p:cNvSpPr txBox="1"/>
          <p:nvPr/>
        </p:nvSpPr>
        <p:spPr>
          <a:xfrm>
            <a:off x="2171699" y="3565819"/>
            <a:ext cx="8304439"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rain + drop = raindrop</a:t>
            </a:r>
            <a:endParaRPr lang="en-GB" dirty="0"/>
          </a:p>
        </p:txBody>
      </p:sp>
      <p:sp>
        <p:nvSpPr>
          <p:cNvPr id="9" name="TextBox 8">
            <a:extLst>
              <a:ext uri="{FF2B5EF4-FFF2-40B4-BE49-F238E27FC236}">
                <a16:creationId xmlns:a16="http://schemas.microsoft.com/office/drawing/2014/main" id="{3E472CAE-DCD0-12C0-B5FE-9A46A33D106C}"/>
              </a:ext>
            </a:extLst>
          </p:cNvPr>
          <p:cNvSpPr txBox="1"/>
          <p:nvPr/>
        </p:nvSpPr>
        <p:spPr>
          <a:xfrm>
            <a:off x="4168549" y="464783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8497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6"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5140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shelves for books</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D8A3AD7C-C62D-9439-E92B-80D8B68674A9}"/>
              </a:ext>
            </a:extLst>
          </p:cNvPr>
          <p:cNvSpPr txBox="1"/>
          <p:nvPr/>
        </p:nvSpPr>
        <p:spPr>
          <a:xfrm>
            <a:off x="2341435" y="949285"/>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50178" name="Picture 2" descr="Closed book clip art free clipart images - Cliparting.com">
            <a:extLst>
              <a:ext uri="{FF2B5EF4-FFF2-40B4-BE49-F238E27FC236}">
                <a16:creationId xmlns:a16="http://schemas.microsoft.com/office/drawing/2014/main" id="{EA9BC459-7402-1F41-324B-E29BBBEC1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3" y="422503"/>
            <a:ext cx="2059741" cy="1086530"/>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Free Open Case Cliparts, Download Free Open Case Cliparts png images, Free  ClipArts on Clipart Library">
            <a:extLst>
              <a:ext uri="{FF2B5EF4-FFF2-40B4-BE49-F238E27FC236}">
                <a16:creationId xmlns:a16="http://schemas.microsoft.com/office/drawing/2014/main" id="{258B8EF0-377D-1E4A-82B8-F286A1DF5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122" y="224943"/>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Free Clipart: Bookcase | Machovka">
            <a:extLst>
              <a:ext uri="{FF2B5EF4-FFF2-40B4-BE49-F238E27FC236}">
                <a16:creationId xmlns:a16="http://schemas.microsoft.com/office/drawing/2014/main" id="{9221259F-49C8-B128-6EA7-EBB45946A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5223" y="422503"/>
            <a:ext cx="2228850"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AE110C-2466-340F-28C9-F5CAB17B2616}"/>
              </a:ext>
            </a:extLst>
          </p:cNvPr>
          <p:cNvSpPr txBox="1"/>
          <p:nvPr/>
        </p:nvSpPr>
        <p:spPr>
          <a:xfrm>
            <a:off x="3455353" y="257262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bookcase</a:t>
            </a:r>
            <a:endParaRPr lang="en-GB" dirty="0"/>
          </a:p>
        </p:txBody>
      </p:sp>
      <p:sp>
        <p:nvSpPr>
          <p:cNvPr id="7" name="TextBox 6">
            <a:extLst>
              <a:ext uri="{FF2B5EF4-FFF2-40B4-BE49-F238E27FC236}">
                <a16:creationId xmlns:a16="http://schemas.microsoft.com/office/drawing/2014/main" id="{0C622260-043F-901C-91AD-E9E3ED1AB1CA}"/>
              </a:ext>
            </a:extLst>
          </p:cNvPr>
          <p:cNvSpPr txBox="1"/>
          <p:nvPr/>
        </p:nvSpPr>
        <p:spPr>
          <a:xfrm>
            <a:off x="2132204" y="3491814"/>
            <a:ext cx="8609239"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book + case = bookcase </a:t>
            </a:r>
            <a:endParaRPr lang="en-GB" dirty="0"/>
          </a:p>
        </p:txBody>
      </p:sp>
      <p:sp>
        <p:nvSpPr>
          <p:cNvPr id="9" name="TextBox 8">
            <a:extLst>
              <a:ext uri="{FF2B5EF4-FFF2-40B4-BE49-F238E27FC236}">
                <a16:creationId xmlns:a16="http://schemas.microsoft.com/office/drawing/2014/main" id="{D56A2B8D-8050-98D6-7DD8-88381A6321C2}"/>
              </a:ext>
            </a:extLst>
          </p:cNvPr>
          <p:cNvSpPr txBox="1"/>
          <p:nvPr/>
        </p:nvSpPr>
        <p:spPr>
          <a:xfrm>
            <a:off x="3718832" y="454091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7845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small brush to clean teeth</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BBD03F9D-DCC9-A2EF-CAB8-48258E9AE588}"/>
              </a:ext>
            </a:extLst>
          </p:cNvPr>
          <p:cNvSpPr txBox="1"/>
          <p:nvPr/>
        </p:nvSpPr>
        <p:spPr>
          <a:xfrm>
            <a:off x="2143125" y="1024547"/>
            <a:ext cx="6098720" cy="369332"/>
          </a:xfrm>
          <a:prstGeom prst="rect">
            <a:avLst/>
          </a:prstGeom>
          <a:noFill/>
        </p:spPr>
        <p:txBody>
          <a:bodyPr wrap="square">
            <a:spAutoFit/>
          </a:bodyPr>
          <a:lstStyle/>
          <a:p>
            <a:r>
              <a:rPr lang="en-GB" dirty="0"/>
              <a:t>+                                                         = </a:t>
            </a:r>
          </a:p>
        </p:txBody>
      </p:sp>
      <p:pic>
        <p:nvPicPr>
          <p:cNvPr id="51202" name="Picture 2" descr="153,694 Tooth Illustrations &amp; Clip Art - iStock">
            <a:extLst>
              <a:ext uri="{FF2B5EF4-FFF2-40B4-BE49-F238E27FC236}">
                <a16:creationId xmlns:a16="http://schemas.microsoft.com/office/drawing/2014/main" id="{E900D1B8-74C1-5987-2181-5AF23C184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3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air Brush Clipart Stock Illustrations – 732 Hair Brush Clipart Stock  Illustrations, Vectors &amp; Clipart - Dreamstime">
            <a:extLst>
              <a:ext uri="{FF2B5EF4-FFF2-40B4-BE49-F238E27FC236}">
                <a16:creationId xmlns:a16="http://schemas.microsoft.com/office/drawing/2014/main" id="{EAD64F8D-983A-272F-5564-C663741AC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195" y="30301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descr="Free Tooth Brush Pictures, Download Free Tooth Brush Pictures png images,  Free ClipArts on Clipart Library">
            <a:extLst>
              <a:ext uri="{FF2B5EF4-FFF2-40B4-BE49-F238E27FC236}">
                <a16:creationId xmlns:a16="http://schemas.microsoft.com/office/drawing/2014/main" id="{FB285E4B-4ADD-B75B-BE12-E34F81E174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0" y="443932"/>
            <a:ext cx="3086100" cy="1485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3E6579-325C-5409-BB33-936251C0CDBE}"/>
              </a:ext>
            </a:extLst>
          </p:cNvPr>
          <p:cNvSpPr txBox="1"/>
          <p:nvPr/>
        </p:nvSpPr>
        <p:spPr>
          <a:xfrm>
            <a:off x="3499757" y="233773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toothbrush</a:t>
            </a:r>
            <a:endParaRPr lang="en-GB" dirty="0"/>
          </a:p>
        </p:txBody>
      </p:sp>
      <p:sp>
        <p:nvSpPr>
          <p:cNvPr id="7" name="TextBox 6">
            <a:extLst>
              <a:ext uri="{FF2B5EF4-FFF2-40B4-BE49-F238E27FC236}">
                <a16:creationId xmlns:a16="http://schemas.microsoft.com/office/drawing/2014/main" id="{4D98733C-B64A-7532-44E5-0B01DE2B902F}"/>
              </a:ext>
            </a:extLst>
          </p:cNvPr>
          <p:cNvSpPr txBox="1"/>
          <p:nvPr/>
        </p:nvSpPr>
        <p:spPr>
          <a:xfrm>
            <a:off x="1191986" y="3224626"/>
            <a:ext cx="110000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tooth + brush = toothbrush</a:t>
            </a:r>
            <a:endParaRPr lang="en-GB" dirty="0"/>
          </a:p>
        </p:txBody>
      </p:sp>
      <p:sp>
        <p:nvSpPr>
          <p:cNvPr id="9" name="TextBox 8">
            <a:extLst>
              <a:ext uri="{FF2B5EF4-FFF2-40B4-BE49-F238E27FC236}">
                <a16:creationId xmlns:a16="http://schemas.microsoft.com/office/drawing/2014/main" id="{88AEDF6B-B11A-C4F0-47F7-49AFEFA574BE}"/>
              </a:ext>
            </a:extLst>
          </p:cNvPr>
          <p:cNvSpPr txBox="1"/>
          <p:nvPr/>
        </p:nvSpPr>
        <p:spPr>
          <a:xfrm>
            <a:off x="4571320" y="424028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3797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raindrop fell onto the windowsill.</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FCE86CB-C0FC-567A-5EE0-09CE44BB91DA}"/>
              </a:ext>
            </a:extLst>
          </p:cNvPr>
          <p:cNvSpPr txBox="1">
            <a:spLocks/>
          </p:cNvSpPr>
          <p:nvPr/>
        </p:nvSpPr>
        <p:spPr>
          <a:xfrm>
            <a:off x="3543300" y="2721596"/>
            <a:ext cx="2552700"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a:t>
            </a:r>
            <a:endParaRPr lang="en-GB" sz="3600" i="1" dirty="0"/>
          </a:p>
        </p:txBody>
      </p:sp>
    </p:spTree>
    <p:extLst>
      <p:ext uri="{BB962C8B-B14F-4D97-AF65-F5344CB8AC3E}">
        <p14:creationId xmlns:p14="http://schemas.microsoft.com/office/powerpoint/2010/main" val="264379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All the classic books were on the bookcase.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E136E3A-B560-09FE-2E1D-DBDF764DF49D}"/>
              </a:ext>
            </a:extLst>
          </p:cNvPr>
          <p:cNvSpPr txBox="1">
            <a:spLocks/>
          </p:cNvSpPr>
          <p:nvPr/>
        </p:nvSpPr>
        <p:spPr>
          <a:xfrm>
            <a:off x="4653642" y="3652325"/>
            <a:ext cx="2710543"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a:t>
            </a:r>
            <a:endParaRPr lang="en-GB" sz="3600" i="1" dirty="0"/>
          </a:p>
        </p:txBody>
      </p:sp>
    </p:spTree>
    <p:extLst>
      <p:ext uri="{BB962C8B-B14F-4D97-AF65-F5344CB8AC3E}">
        <p14:creationId xmlns:p14="http://schemas.microsoft.com/office/powerpoint/2010/main" val="21424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electric toothbrush kept his teeth clean.</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BF18EB2F-CDDA-58C8-C84F-BEBF66A0A764}"/>
              </a:ext>
            </a:extLst>
          </p:cNvPr>
          <p:cNvSpPr txBox="1">
            <a:spLocks/>
          </p:cNvSpPr>
          <p:nvPr/>
        </p:nvSpPr>
        <p:spPr>
          <a:xfrm>
            <a:off x="4819649" y="2530798"/>
            <a:ext cx="3442607"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__________</a:t>
            </a:r>
            <a:endParaRPr lang="en-GB" sz="3600" i="1" dirty="0"/>
          </a:p>
        </p:txBody>
      </p:sp>
    </p:spTree>
    <p:extLst>
      <p:ext uri="{BB962C8B-B14F-4D97-AF65-F5344CB8AC3E}">
        <p14:creationId xmlns:p14="http://schemas.microsoft.com/office/powerpoint/2010/main" val="408236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6308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flower was pretty.  </a:t>
            </a:r>
          </a:p>
        </p:txBody>
      </p:sp>
      <p:sp>
        <p:nvSpPr>
          <p:cNvPr id="4" name="Title 1">
            <a:extLst>
              <a:ext uri="{FF2B5EF4-FFF2-40B4-BE49-F238E27FC236}">
                <a16:creationId xmlns:a16="http://schemas.microsoft.com/office/drawing/2014/main" id="{59B9C3E8-ED62-AD2F-D01A-54BB2A4642BE}"/>
              </a:ext>
            </a:extLst>
          </p:cNvPr>
          <p:cNvSpPr txBox="1">
            <a:spLocks/>
          </p:cNvSpPr>
          <p:nvPr/>
        </p:nvSpPr>
        <p:spPr>
          <a:xfrm>
            <a:off x="7511141" y="3592979"/>
            <a:ext cx="1861457" cy="969496"/>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539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415" y="5219868"/>
            <a:ext cx="1198517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either of two equal or corresponding parts into which something is or can be divided </a:t>
            </a:r>
            <a:endParaRPr lang="en-GB" i="1" dirty="0">
              <a:latin typeface="Twinkl Cursive Looped" panose="02000000000000000000" pitchFamily="2" charset="0"/>
            </a:endParaRPr>
          </a:p>
        </p:txBody>
      </p:sp>
      <p:pic>
        <p:nvPicPr>
          <p:cNvPr id="10242" name="Picture 2" descr="30,154 &quot;half cake&quot; Images, Stock Photos &amp; Vectors | Shutterstock">
            <a:extLst>
              <a:ext uri="{FF2B5EF4-FFF2-40B4-BE49-F238E27FC236}">
                <a16:creationId xmlns:a16="http://schemas.microsoft.com/office/drawing/2014/main" id="{24286791-9EC9-4DC2-8EBA-110B1B6557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99"/>
          <a:stretch/>
        </p:blipFill>
        <p:spPr bwMode="auto">
          <a:xfrm>
            <a:off x="831850" y="156482"/>
            <a:ext cx="2524125" cy="16396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action One Half Clip Art - Fraction Of 1 2 - Free Transparent PNG Clipart  Images Download">
            <a:extLst>
              <a:ext uri="{FF2B5EF4-FFF2-40B4-BE49-F238E27FC236}">
                <a16:creationId xmlns:a16="http://schemas.microsoft.com/office/drawing/2014/main" id="{01B06D6A-264D-9573-5124-56FA6C5A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385" y="247734"/>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14FD4A-F79F-3684-661A-19CD12D28AA5}"/>
              </a:ext>
            </a:extLst>
          </p:cNvPr>
          <p:cNvSpPr txBox="1"/>
          <p:nvPr/>
        </p:nvSpPr>
        <p:spPr>
          <a:xfrm>
            <a:off x="4780190" y="7804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half </a:t>
            </a:r>
            <a:endParaRPr lang="en-GB" dirty="0"/>
          </a:p>
        </p:txBody>
      </p:sp>
      <p:sp>
        <p:nvSpPr>
          <p:cNvPr id="5" name="TextBox 4">
            <a:extLst>
              <a:ext uri="{FF2B5EF4-FFF2-40B4-BE49-F238E27FC236}">
                <a16:creationId xmlns:a16="http://schemas.microsoft.com/office/drawing/2014/main" id="{84D64C0D-7744-A35E-A7C4-7118584D3100}"/>
              </a:ext>
            </a:extLst>
          </p:cNvPr>
          <p:cNvSpPr txBox="1"/>
          <p:nvPr/>
        </p:nvSpPr>
        <p:spPr>
          <a:xfrm>
            <a:off x="4780190" y="24633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17142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Half of the cake was eaten by the teacher.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5BF3DAD-4A2F-0E57-BB15-8FF0B9B84E85}"/>
              </a:ext>
            </a:extLst>
          </p:cNvPr>
          <p:cNvSpPr txBox="1">
            <a:spLocks/>
          </p:cNvSpPr>
          <p:nvPr/>
        </p:nvSpPr>
        <p:spPr>
          <a:xfrm>
            <a:off x="604157" y="2720832"/>
            <a:ext cx="1910443"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364405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0015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period of time equal to a twenty-fourth part of a day and night and divided into 60 minutes</a:t>
            </a:r>
            <a:endParaRPr lang="en-GB" i="1" dirty="0"/>
          </a:p>
        </p:txBody>
      </p:sp>
      <p:pic>
        <p:nvPicPr>
          <p:cNvPr id="11266" name="Picture 2" descr="900+ One Hour Clip Art | Royalty Free - GoGraph">
            <a:extLst>
              <a:ext uri="{FF2B5EF4-FFF2-40B4-BE49-F238E27FC236}">
                <a16:creationId xmlns:a16="http://schemas.microsoft.com/office/drawing/2014/main" id="{BC466926-567B-F5C9-9A6D-D7DBF8008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82"/>
          <a:stretch/>
        </p:blipFill>
        <p:spPr bwMode="auto">
          <a:xfrm>
            <a:off x="9251950" y="509588"/>
            <a:ext cx="2095500" cy="203766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ipart Clock Teaching Resources | Teachers Pay Teachers">
            <a:extLst>
              <a:ext uri="{FF2B5EF4-FFF2-40B4-BE49-F238E27FC236}">
                <a16:creationId xmlns:a16="http://schemas.microsoft.com/office/drawing/2014/main" id="{2BE294C1-04EA-CBC5-9A59-74589AB93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1" y="413740"/>
            <a:ext cx="3524930" cy="1980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DD5B35-D9B5-EFB9-DAD5-3E34417F2CC5}"/>
              </a:ext>
            </a:extLst>
          </p:cNvPr>
          <p:cNvSpPr txBox="1"/>
          <p:nvPr/>
        </p:nvSpPr>
        <p:spPr>
          <a:xfrm>
            <a:off x="5248730" y="5127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hour</a:t>
            </a:r>
            <a:endParaRPr lang="en-GB" dirty="0"/>
          </a:p>
        </p:txBody>
      </p:sp>
      <p:sp>
        <p:nvSpPr>
          <p:cNvPr id="5" name="TextBox 4">
            <a:extLst>
              <a:ext uri="{FF2B5EF4-FFF2-40B4-BE49-F238E27FC236}">
                <a16:creationId xmlns:a16="http://schemas.microsoft.com/office/drawing/2014/main" id="{E665BC2D-7182-DA40-C657-508E25D2FF66}"/>
              </a:ext>
            </a:extLst>
          </p:cNvPr>
          <p:cNvSpPr txBox="1"/>
          <p:nvPr/>
        </p:nvSpPr>
        <p:spPr>
          <a:xfrm>
            <a:off x="5261430" y="213112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525867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lesson lasted an hour. </a:t>
            </a:r>
            <a:br>
              <a:rPr lang="en-GB" dirty="0"/>
            </a:br>
            <a:endParaRPr lang="en-GB" i="1" dirty="0"/>
          </a:p>
        </p:txBody>
      </p:sp>
      <p:sp>
        <p:nvSpPr>
          <p:cNvPr id="3" name="Title 1">
            <a:extLst>
              <a:ext uri="{FF2B5EF4-FFF2-40B4-BE49-F238E27FC236}">
                <a16:creationId xmlns:a16="http://schemas.microsoft.com/office/drawing/2014/main" id="{2F2C4B72-3B14-8C2B-A9BF-CF8072108748}"/>
              </a:ext>
            </a:extLst>
          </p:cNvPr>
          <p:cNvSpPr txBox="1">
            <a:spLocks/>
          </p:cNvSpPr>
          <p:nvPr/>
        </p:nvSpPr>
        <p:spPr>
          <a:xfrm>
            <a:off x="8376556" y="2862262"/>
            <a:ext cx="1665516" cy="1133475"/>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371569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772489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797313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a:t>
            </a:r>
          </a:p>
        </p:txBody>
      </p:sp>
    </p:spTree>
    <p:extLst>
      <p:ext uri="{BB962C8B-B14F-4D97-AF65-F5344CB8AC3E}">
        <p14:creationId xmlns:p14="http://schemas.microsoft.com/office/powerpoint/2010/main" val="3502114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beautiful</a:t>
            </a:r>
            <a:r>
              <a:rPr lang="en-GB" sz="4000" dirty="0">
                <a:solidFill>
                  <a:srgbClr val="000000"/>
                </a:solidFill>
                <a:effectLst/>
                <a:latin typeface="Twinkl Cursive Looped" panose="02000000000000000000" pitchFamily="2" charset="0"/>
                <a:ea typeface="Times New Roman" panose="02020603050405020304" pitchFamily="18" charset="0"/>
              </a:rPr>
              <a:t> island in the Caribbean.  Between August and October is the hurricane season.  Dangerous storms hit the island for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 </a:t>
            </a:r>
            <a:r>
              <a:rPr lang="en-GB" sz="4000" dirty="0">
                <a:solidFill>
                  <a:srgbClr val="000000"/>
                </a:solidFill>
                <a:effectLst/>
                <a:latin typeface="Twinkl Cursive Looped" panose="02000000000000000000" pitchFamily="2" charset="0"/>
                <a:ea typeface="Times New Roman" panose="02020603050405020304" pitchFamily="18" charset="0"/>
              </a:rPr>
              <a:t>after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a:t>
            </a:r>
            <a:r>
              <a:rPr lang="en-GB" sz="4000" dirty="0">
                <a:solidFill>
                  <a:srgbClr val="000000"/>
                </a:solidFill>
                <a:effectLst/>
                <a:latin typeface="Twinkl Cursive Looped" panose="02000000000000000000" pitchFamily="2" charset="0"/>
                <a:ea typeface="Times New Roman" panose="02020603050405020304" pitchFamily="18" charset="0"/>
              </a:rPr>
              <a:t>.  They begin over the sea and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pretty</a:t>
            </a:r>
            <a:r>
              <a:rPr lang="en-GB" sz="4000" dirty="0">
                <a:solidFill>
                  <a:srgbClr val="000000"/>
                </a:solidFill>
                <a:effectLst/>
                <a:latin typeface="Twinkl Cursive Looped" panose="02000000000000000000" pitchFamily="2" charset="0"/>
                <a:ea typeface="Times New Roman" panose="02020603050405020304" pitchFamily="18" charset="0"/>
              </a:rPr>
              <a:t> dreadful for those living on the island.  Their homes can be smashed, including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bedrooms</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bathrooms</a:t>
            </a:r>
            <a:r>
              <a:rPr lang="en-GB" sz="4000" dirty="0">
                <a:solidFill>
                  <a:srgbClr val="000000"/>
                </a:solidFill>
                <a:effectLst/>
                <a:latin typeface="Twinkl Cursive Looped" panose="02000000000000000000" pitchFamily="2" charset="0"/>
                <a:ea typeface="Times New Roman" panose="02020603050405020304" pitchFamily="18" charset="0"/>
              </a:rPr>
              <a:t>.  Their belongings can get flung across the land.  Families then need to find their belongings by searching in the wreckage for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football, hairbrush and toothbrush</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20197232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666871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Dangerous storms hit the island for hour after hour.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17401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2  - Summer 2</a:t>
            </a:r>
          </a:p>
          <a:p>
            <a:r>
              <a:rPr lang="en-GB" sz="7200" dirty="0">
                <a:latin typeface="Twinkl Cursive Looped" panose="02000000000000000000" pitchFamily="2" charset="0"/>
              </a:rPr>
              <a:t>Week 4 - Wednesday</a:t>
            </a:r>
          </a:p>
          <a:p>
            <a:endParaRPr lang="en-GB" sz="7200" dirty="0"/>
          </a:p>
        </p:txBody>
      </p:sp>
    </p:spTree>
    <p:extLst>
      <p:ext uri="{BB962C8B-B14F-4D97-AF65-F5344CB8AC3E}">
        <p14:creationId xmlns:p14="http://schemas.microsoft.com/office/powerpoint/2010/main" val="22134092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44FE71-A8A7-0EB0-916C-19ED9B65C8BC}"/>
              </a:ext>
            </a:extLst>
          </p:cNvPr>
          <p:cNvPicPr>
            <a:picLocks noChangeAspect="1"/>
          </p:cNvPicPr>
          <p:nvPr/>
        </p:nvPicPr>
        <p:blipFill rotWithShape="1">
          <a:blip r:embed="rId2"/>
          <a:srcRect l="15670" t="11648" r="15491" b="7360"/>
          <a:stretch/>
        </p:blipFill>
        <p:spPr>
          <a:xfrm>
            <a:off x="408214" y="-1"/>
            <a:ext cx="10352315" cy="6847833"/>
          </a:xfrm>
          <a:prstGeom prst="rect">
            <a:avLst/>
          </a:prstGeom>
        </p:spPr>
      </p:pic>
    </p:spTree>
    <p:extLst>
      <p:ext uri="{BB962C8B-B14F-4D97-AF65-F5344CB8AC3E}">
        <p14:creationId xmlns:p14="http://schemas.microsoft.com/office/powerpoint/2010/main" val="42535697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5671712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157819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6135" y="486812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attractive in a delicate way</a:t>
            </a:r>
          </a:p>
        </p:txBody>
      </p:sp>
      <p:pic>
        <p:nvPicPr>
          <p:cNvPr id="3" name="Picture 2" descr="My Design - Pretty Flower Flowers Clipart is a free transparent background  clipart image uploaded by All Ego. Do… | Flower art, Flower painting, Flower  illustration">
            <a:extLst>
              <a:ext uri="{FF2B5EF4-FFF2-40B4-BE49-F238E27FC236}">
                <a16:creationId xmlns:a16="http://schemas.microsoft.com/office/drawing/2014/main" id="{96FDA32E-2332-1943-8EE5-1FBAF301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35" y="508228"/>
            <a:ext cx="1971675" cy="231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5AFAD-14FE-3064-A802-C38E155ED601}"/>
              </a:ext>
            </a:extLst>
          </p:cNvPr>
          <p:cNvSpPr txBox="1"/>
          <p:nvPr/>
        </p:nvSpPr>
        <p:spPr>
          <a:xfrm>
            <a:off x="4698547"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pretty</a:t>
            </a:r>
            <a:endParaRPr lang="en-GB" dirty="0"/>
          </a:p>
        </p:txBody>
      </p:sp>
      <p:sp>
        <p:nvSpPr>
          <p:cNvPr id="7" name="TextBox 6">
            <a:extLst>
              <a:ext uri="{FF2B5EF4-FFF2-40B4-BE49-F238E27FC236}">
                <a16:creationId xmlns:a16="http://schemas.microsoft.com/office/drawing/2014/main" id="{EE38A7A5-CACC-C603-A76E-6B5DE66755C5}"/>
              </a:ext>
            </a:extLst>
          </p:cNvPr>
          <p:cNvSpPr txBox="1"/>
          <p:nvPr/>
        </p:nvSpPr>
        <p:spPr>
          <a:xfrm>
            <a:off x="4225018"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6062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flower was pretty.  </a:t>
            </a:r>
          </a:p>
        </p:txBody>
      </p:sp>
      <p:sp>
        <p:nvSpPr>
          <p:cNvPr id="4" name="Title 1">
            <a:extLst>
              <a:ext uri="{FF2B5EF4-FFF2-40B4-BE49-F238E27FC236}">
                <a16:creationId xmlns:a16="http://schemas.microsoft.com/office/drawing/2014/main" id="{59B9C3E8-ED62-AD2F-D01A-54BB2A4642BE}"/>
              </a:ext>
            </a:extLst>
          </p:cNvPr>
          <p:cNvSpPr txBox="1">
            <a:spLocks/>
          </p:cNvSpPr>
          <p:nvPr/>
        </p:nvSpPr>
        <p:spPr>
          <a:xfrm>
            <a:off x="7511141" y="3592979"/>
            <a:ext cx="1861457" cy="969496"/>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52098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1048785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72181" y="482447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pleasing to the eye</a:t>
            </a:r>
          </a:p>
        </p:txBody>
      </p:sp>
      <p:pic>
        <p:nvPicPr>
          <p:cNvPr id="2050" name="Picture 2" descr="Pin on ✿*MARIPOSAS*✿">
            <a:extLst>
              <a:ext uri="{FF2B5EF4-FFF2-40B4-BE49-F238E27FC236}">
                <a16:creationId xmlns:a16="http://schemas.microsoft.com/office/drawing/2014/main" id="{76963ECE-321E-971C-ECFB-B9B2E0CD3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81" y="662668"/>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351C53-DC88-72E5-2266-D704614C36CE}"/>
              </a:ext>
            </a:extLst>
          </p:cNvPr>
          <p:cNvSpPr txBox="1"/>
          <p:nvPr/>
        </p:nvSpPr>
        <p:spPr>
          <a:xfrm>
            <a:off x="4829175" y="5518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beautiful</a:t>
            </a:r>
            <a:endParaRPr lang="en-GB" dirty="0"/>
          </a:p>
        </p:txBody>
      </p:sp>
      <p:sp>
        <p:nvSpPr>
          <p:cNvPr id="6" name="TextBox 5">
            <a:extLst>
              <a:ext uri="{FF2B5EF4-FFF2-40B4-BE49-F238E27FC236}">
                <a16:creationId xmlns:a16="http://schemas.microsoft.com/office/drawing/2014/main" id="{0A85C558-EFD7-1C1D-5CF6-F341CC939D2E}"/>
              </a:ext>
            </a:extLst>
          </p:cNvPr>
          <p:cNvSpPr txBox="1"/>
          <p:nvPr/>
        </p:nvSpPr>
        <p:spPr>
          <a:xfrm>
            <a:off x="4641395" y="29747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262910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butterfly was beautiful. </a:t>
            </a:r>
          </a:p>
        </p:txBody>
      </p:sp>
      <p:sp>
        <p:nvSpPr>
          <p:cNvPr id="3" name="Title 1">
            <a:extLst>
              <a:ext uri="{FF2B5EF4-FFF2-40B4-BE49-F238E27FC236}">
                <a16:creationId xmlns:a16="http://schemas.microsoft.com/office/drawing/2014/main" id="{42EE7D8D-2928-8CBA-DE78-187F7F412B4C}"/>
              </a:ext>
            </a:extLst>
          </p:cNvPr>
          <p:cNvSpPr txBox="1">
            <a:spLocks/>
          </p:cNvSpPr>
          <p:nvPr/>
        </p:nvSpPr>
        <p:spPr>
          <a:xfrm>
            <a:off x="7380512" y="3575957"/>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_________</a:t>
            </a:r>
            <a:endParaRPr lang="en-GB" sz="3600" i="1" dirty="0"/>
          </a:p>
        </p:txBody>
      </p:sp>
    </p:spTree>
    <p:extLst>
      <p:ext uri="{BB962C8B-B14F-4D97-AF65-F5344CB8AC3E}">
        <p14:creationId xmlns:p14="http://schemas.microsoft.com/office/powerpoint/2010/main" val="37398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-y</a:t>
            </a:r>
          </a:p>
        </p:txBody>
      </p:sp>
    </p:spTree>
    <p:extLst>
      <p:ext uri="{BB962C8B-B14F-4D97-AF65-F5344CB8AC3E}">
        <p14:creationId xmlns:p14="http://schemas.microsoft.com/office/powerpoint/2010/main" val="290717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72181" y="482447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pleasing to the eye</a:t>
            </a:r>
          </a:p>
        </p:txBody>
      </p:sp>
      <p:pic>
        <p:nvPicPr>
          <p:cNvPr id="2050" name="Picture 2" descr="Pin on ✿*MARIPOSAS*✿">
            <a:extLst>
              <a:ext uri="{FF2B5EF4-FFF2-40B4-BE49-F238E27FC236}">
                <a16:creationId xmlns:a16="http://schemas.microsoft.com/office/drawing/2014/main" id="{76963ECE-321E-971C-ECFB-B9B2E0CD3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81" y="662668"/>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351C53-DC88-72E5-2266-D704614C36CE}"/>
              </a:ext>
            </a:extLst>
          </p:cNvPr>
          <p:cNvSpPr txBox="1"/>
          <p:nvPr/>
        </p:nvSpPr>
        <p:spPr>
          <a:xfrm>
            <a:off x="4829175" y="5518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beautiful</a:t>
            </a:r>
            <a:endParaRPr lang="en-GB" dirty="0"/>
          </a:p>
        </p:txBody>
      </p:sp>
      <p:sp>
        <p:nvSpPr>
          <p:cNvPr id="6" name="TextBox 5">
            <a:extLst>
              <a:ext uri="{FF2B5EF4-FFF2-40B4-BE49-F238E27FC236}">
                <a16:creationId xmlns:a16="http://schemas.microsoft.com/office/drawing/2014/main" id="{0A85C558-EFD7-1C1D-5CF6-F341CC939D2E}"/>
              </a:ext>
            </a:extLst>
          </p:cNvPr>
          <p:cNvSpPr txBox="1"/>
          <p:nvPr/>
        </p:nvSpPr>
        <p:spPr>
          <a:xfrm>
            <a:off x="4641395" y="29747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-y</a:t>
            </a:r>
          </a:p>
        </p:txBody>
      </p:sp>
    </p:spTree>
    <p:extLst>
      <p:ext uri="{BB962C8B-B14F-4D97-AF65-F5344CB8AC3E}">
        <p14:creationId xmlns:p14="http://schemas.microsoft.com/office/powerpoint/2010/main" val="18252882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-y </a:t>
            </a:r>
            <a:br>
              <a:rPr lang="en-GB" dirty="0">
                <a:latin typeface="Twinkl Cursive Looped" panose="02000000000000000000" pitchFamily="2" charset="0"/>
              </a:rPr>
            </a:br>
            <a:r>
              <a:rPr lang="en-GB" dirty="0">
                <a:latin typeface="Twinkl Cursive Looped" panose="02000000000000000000" pitchFamily="2" charset="0"/>
              </a:rPr>
              <a:t>This is by far the most common</a:t>
            </a:r>
            <a:br>
              <a:rPr lang="en-GB" dirty="0">
                <a:latin typeface="Twinkl Cursive Looped" panose="02000000000000000000" pitchFamily="2" charset="0"/>
              </a:rPr>
            </a:br>
            <a:r>
              <a:rPr lang="en-GB" dirty="0">
                <a:latin typeface="Twinkl Cursive Looped" panose="02000000000000000000" pitchFamily="2" charset="0"/>
              </a:rPr>
              <a:t>spelling for this sound at the end of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956654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sky</a:t>
            </a:r>
          </a:p>
        </p:txBody>
      </p:sp>
      <p:sp>
        <p:nvSpPr>
          <p:cNvPr id="3" name="Rectangle 2">
            <a:extLst>
              <a:ext uri="{FF2B5EF4-FFF2-40B4-BE49-F238E27FC236}">
                <a16:creationId xmlns:a16="http://schemas.microsoft.com/office/drawing/2014/main" id="{13BB5EC0-7A96-4D29-A835-6FAE896C31A4}"/>
              </a:ext>
            </a:extLst>
          </p:cNvPr>
          <p:cNvSpPr/>
          <p:nvPr/>
        </p:nvSpPr>
        <p:spPr>
          <a:xfrm>
            <a:off x="6515099" y="3690257"/>
            <a:ext cx="62048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746" name="Picture 2" descr="Free Blue Sky Clipart, Download Free Blue Sky Clipart png images, Free  ClipArts on Clipart Library">
            <a:extLst>
              <a:ext uri="{FF2B5EF4-FFF2-40B4-BE49-F238E27FC236}">
                <a16:creationId xmlns:a16="http://schemas.microsoft.com/office/drawing/2014/main" id="{128648BA-59BD-D5BB-C8B4-FFF570AC8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95" y="482373"/>
            <a:ext cx="32099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2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multiply</a:t>
            </a:r>
          </a:p>
        </p:txBody>
      </p:sp>
      <p:sp>
        <p:nvSpPr>
          <p:cNvPr id="3" name="Rectangle 2">
            <a:extLst>
              <a:ext uri="{FF2B5EF4-FFF2-40B4-BE49-F238E27FC236}">
                <a16:creationId xmlns:a16="http://schemas.microsoft.com/office/drawing/2014/main" id="{0366E0B6-702E-4814-82C6-08CA2D13F3C9}"/>
              </a:ext>
            </a:extLst>
          </p:cNvPr>
          <p:cNvSpPr/>
          <p:nvPr/>
        </p:nvSpPr>
        <p:spPr>
          <a:xfrm>
            <a:off x="7075714" y="382165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346" name="Picture 2" descr="People multiplying one to many to many. | CanStock">
            <a:extLst>
              <a:ext uri="{FF2B5EF4-FFF2-40B4-BE49-F238E27FC236}">
                <a16:creationId xmlns:a16="http://schemas.microsoft.com/office/drawing/2014/main" id="{427154F9-03E8-76D5-E8A9-B49EC50F2F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97"/>
          <a:stretch/>
        </p:blipFill>
        <p:spPr bwMode="auto">
          <a:xfrm>
            <a:off x="831850" y="532039"/>
            <a:ext cx="2533650" cy="1655990"/>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math multiplication clip art - Clip Art Library">
            <a:extLst>
              <a:ext uri="{FF2B5EF4-FFF2-40B4-BE49-F238E27FC236}">
                <a16:creationId xmlns:a16="http://schemas.microsoft.com/office/drawing/2014/main" id="{FD6B8D9C-1240-BF9C-2D97-7C6F0D05D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035" y="388484"/>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fry</a:t>
            </a:r>
          </a:p>
        </p:txBody>
      </p:sp>
      <p:sp>
        <p:nvSpPr>
          <p:cNvPr id="3" name="Rectangle 2">
            <a:extLst>
              <a:ext uri="{FF2B5EF4-FFF2-40B4-BE49-F238E27FC236}">
                <a16:creationId xmlns:a16="http://schemas.microsoft.com/office/drawing/2014/main" id="{4BCBA2DA-E95C-434C-BE81-320E182AE5EF}"/>
              </a:ext>
            </a:extLst>
          </p:cNvPr>
          <p:cNvSpPr/>
          <p:nvPr/>
        </p:nvSpPr>
        <p:spPr>
          <a:xfrm>
            <a:off x="6253844" y="3914691"/>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698" name="Picture 2" descr="Clip Art Frying Pan Stock Illustrations – 428 Clip Art Frying Pan Stock  Illustrations, Vectors &amp; Clipart - Dreamstime">
            <a:extLst>
              <a:ext uri="{FF2B5EF4-FFF2-40B4-BE49-F238E27FC236}">
                <a16:creationId xmlns:a16="http://schemas.microsoft.com/office/drawing/2014/main" id="{3EEA7DC7-8AD0-01C4-DC51-9F6D00F68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70" y="438831"/>
            <a:ext cx="2850016" cy="201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1934179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Compound Words</a:t>
            </a:r>
          </a:p>
        </p:txBody>
      </p:sp>
    </p:spTree>
    <p:extLst>
      <p:ext uri="{BB962C8B-B14F-4D97-AF65-F5344CB8AC3E}">
        <p14:creationId xmlns:p14="http://schemas.microsoft.com/office/powerpoint/2010/main" val="21760166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Compound Words</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4341673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Compound Words</a:t>
            </a:r>
            <a:br>
              <a:rPr lang="en-GB" dirty="0">
                <a:latin typeface="Twinkl Cursive Looped" panose="02000000000000000000" pitchFamily="2" charset="0"/>
              </a:rPr>
            </a:br>
            <a:r>
              <a:rPr lang="en-GB" dirty="0">
                <a:latin typeface="Twinkl Cursive Looped" panose="02000000000000000000" pitchFamily="2" charset="0"/>
              </a:rPr>
              <a:t>Two or more words that have been grouped together to create a new word that has a different, individual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393449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lip</a:t>
            </a:r>
            <a:r>
              <a:rPr lang="en-GB" dirty="0">
                <a:latin typeface="Twinkl Cursive Looped" panose="02000000000000000000" pitchFamily="2" charset="0"/>
              </a:rPr>
              <a:t>stick</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795737"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381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3980</Words>
  <Application>Microsoft Office PowerPoint</Application>
  <PresentationFormat>Widescreen</PresentationFormat>
  <Paragraphs>510</Paragraphs>
  <Slides>206</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206</vt:i4>
      </vt:variant>
    </vt:vector>
  </HeadingPairs>
  <TitlesOfParts>
    <vt:vector size="212" baseType="lpstr">
      <vt:lpstr>Arial</vt:lpstr>
      <vt:lpstr>Calibri</vt:lpstr>
      <vt:lpstr>Calibri Light</vt:lpstr>
      <vt:lpstr>Georgia</vt:lpstr>
      <vt:lpstr>Twinkl Cursive Looped</vt:lpstr>
      <vt:lpstr>Office Theme</vt:lpstr>
      <vt:lpstr>Spelling Y2</vt:lpstr>
      <vt:lpstr>PowerPoint Presentation</vt:lpstr>
      <vt:lpstr>PowerPoint Presentation</vt:lpstr>
      <vt:lpstr>Let’s Revisit and Review…</vt:lpstr>
      <vt:lpstr>Do you remember this challenge word?</vt:lpstr>
      <vt:lpstr>   Definition – attractive in a delicate way</vt:lpstr>
      <vt:lpstr>   The flower was pretty.  </vt:lpstr>
      <vt:lpstr>Do you remember this challenge word?</vt:lpstr>
      <vt:lpstr>   Definition – pleasing to the eye</vt:lpstr>
      <vt:lpstr> The butterfly was beautiful. </vt:lpstr>
      <vt:lpstr>Words ending -y</vt:lpstr>
      <vt:lpstr>-y</vt:lpstr>
      <vt:lpstr>-y  This is by far the most common spelling for this sound at the end of words.</vt:lpstr>
      <vt:lpstr>cry</vt:lpstr>
      <vt:lpstr>fly</vt:lpstr>
      <vt:lpstr>dry</vt:lpstr>
      <vt:lpstr>Let’s Teach and Practise</vt:lpstr>
      <vt:lpstr>Compound Words</vt:lpstr>
      <vt:lpstr>Compound Words</vt:lpstr>
      <vt:lpstr>Compound Words Two or more words that have been grouped together to create a new word that has a different, individual meaning.</vt:lpstr>
      <vt:lpstr>bedroom</vt:lpstr>
      <vt:lpstr>football n</vt:lpstr>
      <vt:lpstr>eyebrow</vt:lpstr>
      <vt:lpstr>   Definition – a room for sleeping in</vt:lpstr>
      <vt:lpstr>   Definition – any game involving kicking a ball </vt:lpstr>
      <vt:lpstr>   Definition – a strip of hair above the eye</vt:lpstr>
      <vt:lpstr> The bedroom was full of books to read at night.</vt:lpstr>
      <vt:lpstr>The football match was competitive.</vt:lpstr>
      <vt:lpstr>Can you raise just one eyebrow?</vt:lpstr>
      <vt:lpstr>New CHALLENGE words.</vt:lpstr>
      <vt:lpstr> Definition - either of two equal or corresponding parts into which something is or can be divided </vt:lpstr>
      <vt:lpstr>Half of the cake was eaten by the teacher. </vt:lpstr>
      <vt:lpstr> Definition - a period of time equal to a twenty-fourth part of a day and night and divided into 60 minutes</vt:lpstr>
      <vt:lpstr> The lesson lasted an hour.  </vt:lpstr>
      <vt:lpstr>Let’s Practise and Apply.</vt:lpstr>
      <vt:lpstr>Can you spot the spelling rule words and the challenge words?</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Write this sentence as I dictate it to you.</vt:lpstr>
      <vt:lpstr>Haiti is half of a beautiful island in the Caribbean. </vt:lpstr>
      <vt:lpstr>PowerPoint Presentation</vt:lpstr>
      <vt:lpstr>PowerPoint Presentation</vt:lpstr>
      <vt:lpstr>Let’s Revisit and Review…</vt:lpstr>
      <vt:lpstr>Do you remember this challenge word?</vt:lpstr>
      <vt:lpstr>   Definition – attractive in a delicate way</vt:lpstr>
      <vt:lpstr>   The flower was pretty.  </vt:lpstr>
      <vt:lpstr>Do you remember this challenge word?</vt:lpstr>
      <vt:lpstr>   Definition – pleasing to the eye</vt:lpstr>
      <vt:lpstr> The butterfly was beautiful. </vt:lpstr>
      <vt:lpstr>Words ending -y</vt:lpstr>
      <vt:lpstr>-y</vt:lpstr>
      <vt:lpstr>-y  This is by far the most common spelling for this sound at the end of words.</vt:lpstr>
      <vt:lpstr>reply</vt:lpstr>
      <vt:lpstr>sly</vt:lpstr>
      <vt:lpstr>shy</vt:lpstr>
      <vt:lpstr>Let’s Teach and Practise</vt:lpstr>
      <vt:lpstr>Compound Words</vt:lpstr>
      <vt:lpstr>Compound Words</vt:lpstr>
      <vt:lpstr>Compound Words Two or more words that have been grouped together to create a new word that has a different, individual meaning.</vt:lpstr>
      <vt:lpstr>raindrop</vt:lpstr>
      <vt:lpstr>bookcase n</vt:lpstr>
      <vt:lpstr>toothbrush</vt:lpstr>
      <vt:lpstr>   Definition – a single drop of rain</vt:lpstr>
      <vt:lpstr>   Definition – shelves for books</vt:lpstr>
      <vt:lpstr>   Definition – a small brush to clean teeth</vt:lpstr>
      <vt:lpstr> The raindrop fell onto the windowsill.</vt:lpstr>
      <vt:lpstr>All the classic books were on the bookcase.</vt:lpstr>
      <vt:lpstr>The electric toothbrush kept his teeth clean.</vt:lpstr>
      <vt:lpstr>New CHALLENGE words.</vt:lpstr>
      <vt:lpstr> Definition - either of two equal or corresponding parts into which something is or can be divided </vt:lpstr>
      <vt:lpstr>Half of the cake was eaten by the teacher. </vt:lpstr>
      <vt:lpstr> Definition - a period of time equal to a twenty-fourth part of a day and night and divided into 60 minutes</vt:lpstr>
      <vt:lpstr> The lesson lasted an hour.  </vt:lpstr>
      <vt:lpstr>Let’s Practise and Apply.</vt:lpstr>
      <vt:lpstr>Can you spot the spelling rule words and the challenge words?</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Write this sentence as I dictate it to you.</vt:lpstr>
      <vt:lpstr>Dangerous storms hit the island for hour after hour. </vt:lpstr>
      <vt:lpstr>PowerPoint Presentation</vt:lpstr>
      <vt:lpstr>PowerPoint Presentation</vt:lpstr>
      <vt:lpstr>Let’s Revisit and Review…</vt:lpstr>
      <vt:lpstr>Do you remember this challenge word?</vt:lpstr>
      <vt:lpstr>   Definition – attractive in a delicate way</vt:lpstr>
      <vt:lpstr>   The flower was pretty.  </vt:lpstr>
      <vt:lpstr>Do you remember this challenge word?</vt:lpstr>
      <vt:lpstr>   Definition – pleasing to the eye</vt:lpstr>
      <vt:lpstr> The butterfly was beautiful. </vt:lpstr>
      <vt:lpstr>Words ending -y</vt:lpstr>
      <vt:lpstr>-y</vt:lpstr>
      <vt:lpstr>-y  This is by far the most common spelling for this sound at the end of words.</vt:lpstr>
      <vt:lpstr>sky</vt:lpstr>
      <vt:lpstr>multiply</vt:lpstr>
      <vt:lpstr>fry</vt:lpstr>
      <vt:lpstr>Let’s Teach and Practise</vt:lpstr>
      <vt:lpstr>Compound Words</vt:lpstr>
      <vt:lpstr>Compound Words</vt:lpstr>
      <vt:lpstr>Compound Words Two or more words that have been grouped together to create a new word that has a different, individual meaning.</vt:lpstr>
      <vt:lpstr>lipstick</vt:lpstr>
      <vt:lpstr>newspaper n</vt:lpstr>
      <vt:lpstr>pancake</vt:lpstr>
      <vt:lpstr>   Definition – coloured make up for lips</vt:lpstr>
      <vt:lpstr>   Definition – a printed paper containing news</vt:lpstr>
      <vt:lpstr>   Definition – a thin, flat cake of batter, fried on both sides in a pan and typically rolled up with a sweet or savoury filling</vt:lpstr>
      <vt:lpstr> A lipstick is a piece of make-up. </vt:lpstr>
      <vt:lpstr>The newspaper headline grabbed their attention. </vt:lpstr>
      <vt:lpstr>On pancake day, people make pancakes. </vt:lpstr>
      <vt:lpstr>New CHALLENGE words.</vt:lpstr>
      <vt:lpstr> Definition - either of two equal or corresponding parts into which something is or can be divided </vt:lpstr>
      <vt:lpstr>Half of the cake was eaten by the teacher. </vt:lpstr>
      <vt:lpstr> Definition - a period of time equal to a twenty-fourth part of a day and night and divided into 60 minutes</vt:lpstr>
      <vt:lpstr> The lesson lasted an hour.  </vt:lpstr>
      <vt:lpstr>Let’s Practise and Apply.</vt:lpstr>
      <vt:lpstr>Can you spot the spelling rule words and the challenge words?</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Write this sentence as I dictate it to you.</vt:lpstr>
      <vt:lpstr>Their homes can be smashed, including their bedrooms and bathrooms.</vt:lpstr>
      <vt:lpstr>PowerPoint Presentation</vt:lpstr>
      <vt:lpstr>PowerPoint Presentation</vt:lpstr>
      <vt:lpstr>Let’s Revisit and Review…</vt:lpstr>
      <vt:lpstr>Do you remember this challenge word?</vt:lpstr>
      <vt:lpstr>   Definition – attractive in a delicate way</vt:lpstr>
      <vt:lpstr>   The flower was pretty.  </vt:lpstr>
      <vt:lpstr>Do you remember this challenge word?</vt:lpstr>
      <vt:lpstr>   Definition – pleasing to the eye</vt:lpstr>
      <vt:lpstr> The butterfly was beautiful. </vt:lpstr>
      <vt:lpstr>Words ending -y</vt:lpstr>
      <vt:lpstr>-y</vt:lpstr>
      <vt:lpstr>-y  This is by far the most common spelling for this sound at the end of words.</vt:lpstr>
      <vt:lpstr>try</vt:lpstr>
      <vt:lpstr>terrify</vt:lpstr>
      <vt:lpstr>apply</vt:lpstr>
      <vt:lpstr>Let’s Teach and Practise</vt:lpstr>
      <vt:lpstr>Compound Words</vt:lpstr>
      <vt:lpstr>Compound Words</vt:lpstr>
      <vt:lpstr>Compound Words Two or more words that have been grouped together to create a new word that has a different, individual meaning.</vt:lpstr>
      <vt:lpstr>hairbrush</vt:lpstr>
      <vt:lpstr>bathroom n</vt:lpstr>
      <vt:lpstr>sunlight</vt:lpstr>
      <vt:lpstr>  Definition – a brush for smoothing hair</vt:lpstr>
      <vt:lpstr>   Definition – a room containing a bath or shower with a toilet</vt:lpstr>
      <vt:lpstr>   Definition – light from the sun</vt:lpstr>
      <vt:lpstr> The hairbrush was used to detangle the horse’s mane.</vt:lpstr>
      <vt:lpstr>Water was splashed all over the floor of the bathroom. </vt:lpstr>
      <vt:lpstr>The sunlight shone through the rain creating a rainbow.</vt:lpstr>
      <vt:lpstr>New CHALLENGE words.</vt:lpstr>
      <vt:lpstr> Definition - either of two equal or corresponding parts into which something is or can be divided </vt:lpstr>
      <vt:lpstr>Half of the cake was eaten by the teacher. </vt:lpstr>
      <vt:lpstr> Definition - a period of time equal to a twenty-fourth part of a day and night and divided into 60 minutes</vt:lpstr>
      <vt:lpstr> The lesson lasted an hour.  </vt:lpstr>
      <vt:lpstr>Let’s Practise and Apply.</vt:lpstr>
      <vt:lpstr>Can you spot the spelling rule words and the challenge words?</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Write this sentence as I dictate it to you.</vt:lpstr>
      <vt:lpstr>Families then need to find their belongings by searching in the wreckage for their football, hairbrush and toothbrush. </vt:lpstr>
      <vt:lpstr>PowerPoint Presentation</vt:lpstr>
      <vt:lpstr>PowerPoint Presentation</vt:lpstr>
      <vt:lpstr>Old challenge words…</vt:lpstr>
      <vt:lpstr>pretty</vt:lpstr>
      <vt:lpstr>beautiful</vt:lpstr>
      <vt:lpstr>Old spelling rule words…</vt:lpstr>
      <vt:lpstr>cry</vt:lpstr>
      <vt:lpstr>fly</vt:lpstr>
      <vt:lpstr>dry</vt:lpstr>
      <vt:lpstr>reply</vt:lpstr>
      <vt:lpstr>sly</vt:lpstr>
      <vt:lpstr>shy</vt:lpstr>
      <vt:lpstr>sky</vt:lpstr>
      <vt:lpstr>multiply</vt:lpstr>
      <vt:lpstr>fry</vt:lpstr>
      <vt:lpstr>try</vt:lpstr>
      <vt:lpstr>terrify</vt:lpstr>
      <vt:lpstr>apply</vt:lpstr>
      <vt:lpstr>New spelling rule words…</vt:lpstr>
      <vt:lpstr>bedroom</vt:lpstr>
      <vt:lpstr>football</vt:lpstr>
      <vt:lpstr>eyebrow</vt:lpstr>
      <vt:lpstr>raindrop</vt:lpstr>
      <vt:lpstr>bookcase</vt:lpstr>
      <vt:lpstr>toothbrush</vt:lpstr>
      <vt:lpstr>lipstick</vt:lpstr>
      <vt:lpstr>newspaper</vt:lpstr>
      <vt:lpstr>pancake</vt:lpstr>
      <vt:lpstr>hairbrush</vt:lpstr>
      <vt:lpstr>bathroom</vt:lpstr>
      <vt:lpstr>sunlight</vt:lpstr>
      <vt:lpstr>New challenge words…</vt:lpstr>
      <vt:lpstr>half</vt:lpstr>
      <vt:lpstr>hour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8</cp:revision>
  <cp:lastPrinted>2022-05-27T07:40:55Z</cp:lastPrinted>
  <dcterms:created xsi:type="dcterms:W3CDTF">2022-03-23T13:56:57Z</dcterms:created>
  <dcterms:modified xsi:type="dcterms:W3CDTF">2023-05-04T10:59:13Z</dcterms:modified>
</cp:coreProperties>
</file>