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7"/>
  </p:notesMasterIdLst>
  <p:sldIdLst>
    <p:sldId id="256" r:id="rId2"/>
    <p:sldId id="322" r:id="rId3"/>
    <p:sldId id="604" r:id="rId4"/>
    <p:sldId id="258" r:id="rId5"/>
    <p:sldId id="333" r:id="rId6"/>
    <p:sldId id="336" r:id="rId7"/>
    <p:sldId id="335" r:id="rId8"/>
    <p:sldId id="337" r:id="rId9"/>
    <p:sldId id="340" r:id="rId10"/>
    <p:sldId id="1448" r:id="rId11"/>
    <p:sldId id="259" r:id="rId12"/>
    <p:sldId id="260" r:id="rId13"/>
    <p:sldId id="261" r:id="rId14"/>
    <p:sldId id="1163" r:id="rId15"/>
    <p:sldId id="1164" r:id="rId16"/>
    <p:sldId id="1165" r:id="rId17"/>
    <p:sldId id="1166" r:id="rId18"/>
    <p:sldId id="267" r:id="rId19"/>
    <p:sldId id="605" r:id="rId20"/>
    <p:sldId id="606" r:id="rId21"/>
    <p:sldId id="607" r:id="rId22"/>
    <p:sldId id="1167" r:id="rId23"/>
    <p:sldId id="282" r:id="rId24"/>
    <p:sldId id="285" r:id="rId25"/>
    <p:sldId id="284" r:id="rId26"/>
    <p:sldId id="1172" r:id="rId27"/>
    <p:sldId id="1174" r:id="rId28"/>
    <p:sldId id="1177" r:id="rId29"/>
    <p:sldId id="614" r:id="rId30"/>
    <p:sldId id="300" r:id="rId31"/>
    <p:sldId id="1182" r:id="rId32"/>
    <p:sldId id="303" r:id="rId33"/>
    <p:sldId id="1185" r:id="rId34"/>
    <p:sldId id="1186" r:id="rId35"/>
    <p:sldId id="1189" r:id="rId36"/>
    <p:sldId id="314" r:id="rId37"/>
    <p:sldId id="304" r:id="rId38"/>
    <p:sldId id="318" r:id="rId39"/>
    <p:sldId id="316" r:id="rId40"/>
    <p:sldId id="1192" r:id="rId41"/>
    <p:sldId id="331" r:id="rId42"/>
    <p:sldId id="332" r:id="rId43"/>
    <p:sldId id="323" r:id="rId44"/>
    <p:sldId id="1193" r:id="rId45"/>
    <p:sldId id="1194" r:id="rId46"/>
    <p:sldId id="1195" r:id="rId47"/>
    <p:sldId id="1449" r:id="rId48"/>
    <p:sldId id="1450" r:id="rId49"/>
    <p:sldId id="1451" r:id="rId50"/>
    <p:sldId id="1452" r:id="rId51"/>
    <p:sldId id="1453" r:id="rId52"/>
    <p:sldId id="1203" r:id="rId53"/>
    <p:sldId id="1204" r:id="rId54"/>
    <p:sldId id="1205" r:id="rId55"/>
    <p:sldId id="1208" r:id="rId56"/>
    <p:sldId id="1211" r:id="rId57"/>
    <p:sldId id="1214" r:id="rId58"/>
    <p:sldId id="1217" r:id="rId59"/>
    <p:sldId id="1218" r:id="rId60"/>
    <p:sldId id="1219" r:id="rId61"/>
    <p:sldId id="1220" r:id="rId62"/>
    <p:sldId id="1221" r:id="rId63"/>
    <p:sldId id="1222" r:id="rId64"/>
    <p:sldId id="1224" r:id="rId65"/>
    <p:sldId id="1226" r:id="rId66"/>
    <p:sldId id="1228" r:id="rId67"/>
    <p:sldId id="1414" r:id="rId68"/>
    <p:sldId id="1415" r:id="rId69"/>
    <p:sldId id="1416" r:id="rId70"/>
    <p:sldId id="1420" r:id="rId71"/>
    <p:sldId id="1418" r:id="rId72"/>
    <p:sldId id="1244" r:id="rId73"/>
    <p:sldId id="1247" r:id="rId74"/>
    <p:sldId id="1464" r:id="rId75"/>
    <p:sldId id="1465" r:id="rId76"/>
    <p:sldId id="1466" r:id="rId77"/>
    <p:sldId id="1467" r:id="rId78"/>
    <p:sldId id="1260" r:id="rId79"/>
    <p:sldId id="1261" r:id="rId80"/>
    <p:sldId id="1262" r:id="rId81"/>
    <p:sldId id="1263" r:id="rId82"/>
    <p:sldId id="1264" r:id="rId83"/>
    <p:sldId id="1265" r:id="rId84"/>
    <p:sldId id="1267" r:id="rId85"/>
    <p:sldId id="1268" r:id="rId86"/>
    <p:sldId id="1269" r:id="rId87"/>
    <p:sldId id="1270" r:id="rId88"/>
    <p:sldId id="1454" r:id="rId89"/>
    <p:sldId id="1455" r:id="rId90"/>
    <p:sldId id="1456" r:id="rId91"/>
    <p:sldId id="1457" r:id="rId92"/>
    <p:sldId id="1458" r:id="rId93"/>
    <p:sldId id="1278" r:id="rId94"/>
    <p:sldId id="1279" r:id="rId95"/>
    <p:sldId id="1280" r:id="rId96"/>
    <p:sldId id="1283" r:id="rId97"/>
    <p:sldId id="1286" r:id="rId98"/>
    <p:sldId id="1289" r:id="rId99"/>
    <p:sldId id="1293" r:id="rId100"/>
    <p:sldId id="1294" r:id="rId101"/>
    <p:sldId id="1295" r:id="rId102"/>
    <p:sldId id="1296" r:id="rId103"/>
    <p:sldId id="1297" r:id="rId104"/>
    <p:sldId id="1299" r:id="rId105"/>
    <p:sldId id="1301" r:id="rId106"/>
    <p:sldId id="1303" r:id="rId107"/>
    <p:sldId id="1425" r:id="rId108"/>
    <p:sldId id="1426" r:id="rId109"/>
    <p:sldId id="1427" r:id="rId110"/>
    <p:sldId id="1313" r:id="rId111"/>
    <p:sldId id="1316" r:id="rId112"/>
    <p:sldId id="1319" r:id="rId113"/>
    <p:sldId id="1322" r:id="rId114"/>
    <p:sldId id="1468" r:id="rId115"/>
    <p:sldId id="1469" r:id="rId116"/>
    <p:sldId id="1470" r:id="rId117"/>
    <p:sldId id="1471" r:id="rId118"/>
    <p:sldId id="1335" r:id="rId119"/>
    <p:sldId id="1336" r:id="rId120"/>
    <p:sldId id="1337" r:id="rId121"/>
    <p:sldId id="1338" r:id="rId122"/>
    <p:sldId id="1339" r:id="rId123"/>
    <p:sldId id="1340" r:id="rId124"/>
    <p:sldId id="1266" r:id="rId125"/>
    <p:sldId id="1341" r:id="rId126"/>
    <p:sldId id="1342" r:id="rId127"/>
    <p:sldId id="1343" r:id="rId128"/>
    <p:sldId id="1459" r:id="rId129"/>
    <p:sldId id="1460" r:id="rId130"/>
    <p:sldId id="1461" r:id="rId131"/>
    <p:sldId id="1462" r:id="rId132"/>
    <p:sldId id="1463" r:id="rId133"/>
    <p:sldId id="1351" r:id="rId134"/>
    <p:sldId id="1352" r:id="rId135"/>
    <p:sldId id="1353" r:id="rId136"/>
    <p:sldId id="1356" r:id="rId137"/>
    <p:sldId id="1359" r:id="rId138"/>
    <p:sldId id="1434" r:id="rId139"/>
    <p:sldId id="1366" r:id="rId140"/>
    <p:sldId id="1367" r:id="rId141"/>
    <p:sldId id="1368" r:id="rId142"/>
    <p:sldId id="1369" r:id="rId143"/>
    <p:sldId id="1370" r:id="rId144"/>
    <p:sldId id="1372" r:id="rId145"/>
    <p:sldId id="1374" r:id="rId146"/>
    <p:sldId id="1376" r:id="rId147"/>
    <p:sldId id="1435" r:id="rId148"/>
    <p:sldId id="1436" r:id="rId149"/>
    <p:sldId id="1437" r:id="rId150"/>
    <p:sldId id="1386" r:id="rId151"/>
    <p:sldId id="1389" r:id="rId152"/>
    <p:sldId id="1392" r:id="rId153"/>
    <p:sldId id="1395" r:id="rId154"/>
    <p:sldId id="1472" r:id="rId155"/>
    <p:sldId id="1473" r:id="rId156"/>
    <p:sldId id="1474" r:id="rId157"/>
    <p:sldId id="1475" r:id="rId158"/>
    <p:sldId id="1408" r:id="rId159"/>
    <p:sldId id="1409" r:id="rId160"/>
    <p:sldId id="1410" r:id="rId161"/>
    <p:sldId id="1411" r:id="rId162"/>
    <p:sldId id="1412" r:id="rId163"/>
    <p:sldId id="1413" r:id="rId164"/>
    <p:sldId id="328" r:id="rId165"/>
    <p:sldId id="1160" r:id="rId166"/>
    <p:sldId id="595" r:id="rId167"/>
    <p:sldId id="551" r:id="rId168"/>
    <p:sldId id="552" r:id="rId169"/>
    <p:sldId id="596" r:id="rId170"/>
    <p:sldId id="553" r:id="rId171"/>
    <p:sldId id="554" r:id="rId172"/>
    <p:sldId id="555" r:id="rId173"/>
    <p:sldId id="556" r:id="rId174"/>
    <p:sldId id="562" r:id="rId175"/>
    <p:sldId id="563" r:id="rId176"/>
    <p:sldId id="564" r:id="rId177"/>
    <p:sldId id="565" r:id="rId178"/>
    <p:sldId id="569" r:id="rId179"/>
    <p:sldId id="570" r:id="rId180"/>
    <p:sldId id="571" r:id="rId181"/>
    <p:sldId id="572" r:id="rId182"/>
    <p:sldId id="576" r:id="rId183"/>
    <p:sldId id="577" r:id="rId184"/>
    <p:sldId id="594" r:id="rId185"/>
    <p:sldId id="557" r:id="rId186"/>
    <p:sldId id="558" r:id="rId187"/>
    <p:sldId id="559" r:id="rId188"/>
    <p:sldId id="566" r:id="rId189"/>
    <p:sldId id="567" r:id="rId190"/>
    <p:sldId id="568" r:id="rId191"/>
    <p:sldId id="573" r:id="rId192"/>
    <p:sldId id="574" r:id="rId193"/>
    <p:sldId id="575" r:id="rId194"/>
    <p:sldId id="580" r:id="rId195"/>
    <p:sldId id="581" r:id="rId196"/>
    <p:sldId id="582" r:id="rId197"/>
    <p:sldId id="1444" r:id="rId198"/>
    <p:sldId id="560" r:id="rId199"/>
    <p:sldId id="593" r:id="rId200"/>
    <p:sldId id="561" r:id="rId201"/>
    <p:sldId id="550" r:id="rId202"/>
    <p:sldId id="597" r:id="rId203"/>
    <p:sldId id="583" r:id="rId204"/>
    <p:sldId id="584" r:id="rId205"/>
    <p:sldId id="1161" r:id="rId206"/>
    <p:sldId id="1445" r:id="rId207"/>
    <p:sldId id="586" r:id="rId208"/>
    <p:sldId id="587" r:id="rId209"/>
    <p:sldId id="1446" r:id="rId210"/>
    <p:sldId id="590" r:id="rId211"/>
    <p:sldId id="591" r:id="rId212"/>
    <p:sldId id="592" r:id="rId213"/>
    <p:sldId id="598" r:id="rId214"/>
    <p:sldId id="602" r:id="rId215"/>
    <p:sldId id="1447" r:id="rId21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A20BD9-8B49-43E7-8974-2B3834340513}" v="4" dt="2023-05-04T08:39:29.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4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notesMaster" Target="notesMasters/notesMaster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viewProps" Target="view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microsoft.com/office/2016/11/relationships/changesInfo" Target="changesInfos/changesInfo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microsoft.com/office/2015/10/relationships/revisionInfo" Target="revisionInfo.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66A20BD9-8B49-43E7-8974-2B3834340513}"/>
    <pc:docChg chg="custSel modSld">
      <pc:chgData name="Kelly Stokes" userId="3e5c5154-569e-4d81-aa91-4f91841cdfa9" providerId="ADAL" clId="{66A20BD9-8B49-43E7-8974-2B3834340513}" dt="2023-05-04T08:39:29.515" v="77"/>
      <pc:docMkLst>
        <pc:docMk/>
      </pc:docMkLst>
      <pc:sldChg chg="modSp mod">
        <pc:chgData name="Kelly Stokes" userId="3e5c5154-569e-4d81-aa91-4f91841cdfa9" providerId="ADAL" clId="{66A20BD9-8B49-43E7-8974-2B3834340513}" dt="2023-05-04T08:37:56.298" v="19" actId="20577"/>
        <pc:sldMkLst>
          <pc:docMk/>
          <pc:sldMk cId="3945579917" sldId="256"/>
        </pc:sldMkLst>
        <pc:spChg chg="mod">
          <ac:chgData name="Kelly Stokes" userId="3e5c5154-569e-4d81-aa91-4f91841cdfa9" providerId="ADAL" clId="{66A20BD9-8B49-43E7-8974-2B3834340513}" dt="2023-05-04T08:37:51.142" v="1" actId="20577"/>
          <ac:spMkLst>
            <pc:docMk/>
            <pc:sldMk cId="3945579917" sldId="256"/>
            <ac:spMk id="2" creationId="{7EB92607-E334-409C-8872-AB6363C33D0F}"/>
          </ac:spMkLst>
        </pc:spChg>
        <pc:spChg chg="mod">
          <ac:chgData name="Kelly Stokes" userId="3e5c5154-569e-4d81-aa91-4f91841cdfa9" providerId="ADAL" clId="{66A20BD9-8B49-43E7-8974-2B3834340513}" dt="2023-05-04T08:37:56.298" v="19" actId="20577"/>
          <ac:spMkLst>
            <pc:docMk/>
            <pc:sldMk cId="3945579917" sldId="256"/>
            <ac:spMk id="3" creationId="{9B667196-C5B4-45FC-B5E8-3B190D7A595C}"/>
          </ac:spMkLst>
        </pc:spChg>
      </pc:sldChg>
      <pc:sldChg chg="modSp mod">
        <pc:chgData name="Kelly Stokes" userId="3e5c5154-569e-4d81-aa91-4f91841cdfa9" providerId="ADAL" clId="{66A20BD9-8B49-43E7-8974-2B3834340513}" dt="2023-05-04T08:38:01.946" v="29" actId="20577"/>
        <pc:sldMkLst>
          <pc:docMk/>
          <pc:sldMk cId="864376776" sldId="322"/>
        </pc:sldMkLst>
        <pc:spChg chg="mod">
          <ac:chgData name="Kelly Stokes" userId="3e5c5154-569e-4d81-aa91-4f91841cdfa9" providerId="ADAL" clId="{66A20BD9-8B49-43E7-8974-2B3834340513}" dt="2023-05-04T08:38:01.946" v="29" actId="20577"/>
          <ac:spMkLst>
            <pc:docMk/>
            <pc:sldMk cId="864376776" sldId="322"/>
            <ac:spMk id="2" creationId="{02FB8773-AD3E-2543-510F-CEE32E75C793}"/>
          </ac:spMkLst>
        </pc:spChg>
      </pc:sldChg>
      <pc:sldChg chg="modSp mod">
        <pc:chgData name="Kelly Stokes" userId="3e5c5154-569e-4d81-aa91-4f91841cdfa9" providerId="ADAL" clId="{66A20BD9-8B49-43E7-8974-2B3834340513}" dt="2023-05-04T08:38:13.981" v="39" actId="20577"/>
        <pc:sldMkLst>
          <pc:docMk/>
          <pc:sldMk cId="3634764576" sldId="323"/>
        </pc:sldMkLst>
        <pc:spChg chg="mod">
          <ac:chgData name="Kelly Stokes" userId="3e5c5154-569e-4d81-aa91-4f91841cdfa9" providerId="ADAL" clId="{66A20BD9-8B49-43E7-8974-2B3834340513}" dt="2023-05-04T08:38:13.981" v="39" actId="20577"/>
          <ac:spMkLst>
            <pc:docMk/>
            <pc:sldMk cId="3634764576" sldId="323"/>
            <ac:spMk id="2" creationId="{02FB8773-AD3E-2543-510F-CEE32E75C793}"/>
          </ac:spMkLst>
        </pc:spChg>
      </pc:sldChg>
      <pc:sldChg chg="modSp mod">
        <pc:chgData name="Kelly Stokes" userId="3e5c5154-569e-4d81-aa91-4f91841cdfa9" providerId="ADAL" clId="{66A20BD9-8B49-43E7-8974-2B3834340513}" dt="2023-05-04T08:39:26.376" v="75" actId="20577"/>
        <pc:sldMkLst>
          <pc:docMk/>
          <pc:sldMk cId="4214164962" sldId="328"/>
        </pc:sldMkLst>
        <pc:spChg chg="mod">
          <ac:chgData name="Kelly Stokes" userId="3e5c5154-569e-4d81-aa91-4f91841cdfa9" providerId="ADAL" clId="{66A20BD9-8B49-43E7-8974-2B3834340513}" dt="2023-05-04T08:39:26.376" v="75" actId="20577"/>
          <ac:spMkLst>
            <pc:docMk/>
            <pc:sldMk cId="4214164962" sldId="328"/>
            <ac:spMk id="2" creationId="{02FB8773-AD3E-2543-510F-CEE32E75C793}"/>
          </ac:spMkLst>
        </pc:spChg>
      </pc:sldChg>
      <pc:sldChg chg="addSp delSp modSp mod">
        <pc:chgData name="Kelly Stokes" userId="3e5c5154-569e-4d81-aa91-4f91841cdfa9" providerId="ADAL" clId="{66A20BD9-8B49-43E7-8974-2B3834340513}" dt="2023-05-04T08:38:31.057" v="45" actId="14100"/>
        <pc:sldMkLst>
          <pc:docMk/>
          <pc:sldMk cId="3955913320" sldId="604"/>
        </pc:sldMkLst>
        <pc:picChg chg="add mod modCrop">
          <ac:chgData name="Kelly Stokes" userId="3e5c5154-569e-4d81-aa91-4f91841cdfa9" providerId="ADAL" clId="{66A20BD9-8B49-43E7-8974-2B3834340513}" dt="2023-05-04T08:38:31.057" v="45" actId="14100"/>
          <ac:picMkLst>
            <pc:docMk/>
            <pc:sldMk cId="3955913320" sldId="604"/>
            <ac:picMk id="3" creationId="{120B9E45-2428-2AF9-4D81-F3D40BDED4AA}"/>
          </ac:picMkLst>
        </pc:picChg>
        <pc:picChg chg="del">
          <ac:chgData name="Kelly Stokes" userId="3e5c5154-569e-4d81-aa91-4f91841cdfa9" providerId="ADAL" clId="{66A20BD9-8B49-43E7-8974-2B3834340513}" dt="2023-05-04T08:38:17.586" v="40" actId="478"/>
          <ac:picMkLst>
            <pc:docMk/>
            <pc:sldMk cId="3955913320" sldId="604"/>
            <ac:picMk id="4" creationId="{3BD4FE6B-BCF4-5297-AC14-DD2BE7F2476A}"/>
          </ac:picMkLst>
        </pc:picChg>
      </pc:sldChg>
      <pc:sldChg chg="addSp delSp modSp mod">
        <pc:chgData name="Kelly Stokes" userId="3e5c5154-569e-4d81-aa91-4f91841cdfa9" providerId="ADAL" clId="{66A20BD9-8B49-43E7-8974-2B3834340513}" dt="2023-05-04T08:39:29.515" v="77"/>
        <pc:sldMkLst>
          <pc:docMk/>
          <pc:sldMk cId="772341090" sldId="1160"/>
        </pc:sldMkLst>
        <pc:picChg chg="add mod">
          <ac:chgData name="Kelly Stokes" userId="3e5c5154-569e-4d81-aa91-4f91841cdfa9" providerId="ADAL" clId="{66A20BD9-8B49-43E7-8974-2B3834340513}" dt="2023-05-04T08:39:29.515" v="77"/>
          <ac:picMkLst>
            <pc:docMk/>
            <pc:sldMk cId="772341090" sldId="1160"/>
            <ac:picMk id="2" creationId="{73C77733-1EE9-2746-A441-25801D97E615}"/>
          </ac:picMkLst>
        </pc:picChg>
        <pc:picChg chg="del">
          <ac:chgData name="Kelly Stokes" userId="3e5c5154-569e-4d81-aa91-4f91841cdfa9" providerId="ADAL" clId="{66A20BD9-8B49-43E7-8974-2B3834340513}" dt="2023-05-04T08:39:29.062" v="76" actId="478"/>
          <ac:picMkLst>
            <pc:docMk/>
            <pc:sldMk cId="772341090" sldId="1160"/>
            <ac:picMk id="3" creationId="{2AF1CE9E-7603-A788-8C28-C7EE3B3B7BE4}"/>
          </ac:picMkLst>
        </pc:picChg>
      </pc:sldChg>
      <pc:sldChg chg="addSp delSp modSp mod">
        <pc:chgData name="Kelly Stokes" userId="3e5c5154-569e-4d81-aa91-4f91841cdfa9" providerId="ADAL" clId="{66A20BD9-8B49-43E7-8974-2B3834340513}" dt="2023-05-04T08:38:43.273" v="47"/>
        <pc:sldMkLst>
          <pc:docMk/>
          <pc:sldMk cId="3590917712" sldId="1193"/>
        </pc:sldMkLst>
        <pc:picChg chg="add mod">
          <ac:chgData name="Kelly Stokes" userId="3e5c5154-569e-4d81-aa91-4f91841cdfa9" providerId="ADAL" clId="{66A20BD9-8B49-43E7-8974-2B3834340513}" dt="2023-05-04T08:38:43.273" v="47"/>
          <ac:picMkLst>
            <pc:docMk/>
            <pc:sldMk cId="3590917712" sldId="1193"/>
            <ac:picMk id="2" creationId="{2B086EBB-8EE0-6238-B4E1-30854DDC470D}"/>
          </ac:picMkLst>
        </pc:picChg>
        <pc:picChg chg="del">
          <ac:chgData name="Kelly Stokes" userId="3e5c5154-569e-4d81-aa91-4f91841cdfa9" providerId="ADAL" clId="{66A20BD9-8B49-43E7-8974-2B3834340513}" dt="2023-05-04T08:38:42.834" v="46" actId="478"/>
          <ac:picMkLst>
            <pc:docMk/>
            <pc:sldMk cId="3590917712" sldId="1193"/>
            <ac:picMk id="4" creationId="{3BD4FE6B-BCF4-5297-AC14-DD2BE7F2476A}"/>
          </ac:picMkLst>
        </pc:picChg>
      </pc:sldChg>
      <pc:sldChg chg="modSp mod">
        <pc:chgData name="Kelly Stokes" userId="3e5c5154-569e-4d81-aa91-4f91841cdfa9" providerId="ADAL" clId="{66A20BD9-8B49-43E7-8974-2B3834340513}" dt="2023-05-04T08:39:10.804" v="65" actId="20577"/>
        <pc:sldMkLst>
          <pc:docMk/>
          <pc:sldMk cId="3963300321" sldId="1266"/>
        </pc:sldMkLst>
        <pc:spChg chg="mod">
          <ac:chgData name="Kelly Stokes" userId="3e5c5154-569e-4d81-aa91-4f91841cdfa9" providerId="ADAL" clId="{66A20BD9-8B49-43E7-8974-2B3834340513}" dt="2023-05-04T08:39:10.804" v="65" actId="20577"/>
          <ac:spMkLst>
            <pc:docMk/>
            <pc:sldMk cId="3963300321" sldId="1266"/>
            <ac:spMk id="2" creationId="{02FB8773-AD3E-2543-510F-CEE32E75C793}"/>
          </ac:spMkLst>
        </pc:spChg>
      </pc:sldChg>
      <pc:sldChg chg="modSp mod">
        <pc:chgData name="Kelly Stokes" userId="3e5c5154-569e-4d81-aa91-4f91841cdfa9" providerId="ADAL" clId="{66A20BD9-8B49-43E7-8974-2B3834340513}" dt="2023-05-04T08:38:56.878" v="55" actId="20577"/>
        <pc:sldMkLst>
          <pc:docMk/>
          <pc:sldMk cId="3710434177" sldId="1267"/>
        </pc:sldMkLst>
        <pc:spChg chg="mod">
          <ac:chgData name="Kelly Stokes" userId="3e5c5154-569e-4d81-aa91-4f91841cdfa9" providerId="ADAL" clId="{66A20BD9-8B49-43E7-8974-2B3834340513}" dt="2023-05-04T08:38:56.878" v="55" actId="20577"/>
          <ac:spMkLst>
            <pc:docMk/>
            <pc:sldMk cId="3710434177" sldId="1267"/>
            <ac:spMk id="2" creationId="{02FB8773-AD3E-2543-510F-CEE32E75C793}"/>
          </ac:spMkLst>
        </pc:spChg>
      </pc:sldChg>
      <pc:sldChg chg="addSp delSp modSp mod">
        <pc:chgData name="Kelly Stokes" userId="3e5c5154-569e-4d81-aa91-4f91841cdfa9" providerId="ADAL" clId="{66A20BD9-8B49-43E7-8974-2B3834340513}" dt="2023-05-04T08:38:59.742" v="57"/>
        <pc:sldMkLst>
          <pc:docMk/>
          <pc:sldMk cId="3085107717" sldId="1268"/>
        </pc:sldMkLst>
        <pc:picChg chg="add mod">
          <ac:chgData name="Kelly Stokes" userId="3e5c5154-569e-4d81-aa91-4f91841cdfa9" providerId="ADAL" clId="{66A20BD9-8B49-43E7-8974-2B3834340513}" dt="2023-05-04T08:38:59.742" v="57"/>
          <ac:picMkLst>
            <pc:docMk/>
            <pc:sldMk cId="3085107717" sldId="1268"/>
            <ac:picMk id="2" creationId="{7F10F9D6-FE03-0658-B4CB-C7F08ADB19FC}"/>
          </ac:picMkLst>
        </pc:picChg>
        <pc:picChg chg="del">
          <ac:chgData name="Kelly Stokes" userId="3e5c5154-569e-4d81-aa91-4f91841cdfa9" providerId="ADAL" clId="{66A20BD9-8B49-43E7-8974-2B3834340513}" dt="2023-05-04T08:38:59.338" v="56" actId="478"/>
          <ac:picMkLst>
            <pc:docMk/>
            <pc:sldMk cId="3085107717" sldId="1268"/>
            <ac:picMk id="4" creationId="{3BD4FE6B-BCF4-5297-AC14-DD2BE7F2476A}"/>
          </ac:picMkLst>
        </pc:picChg>
      </pc:sldChg>
      <pc:sldChg chg="addSp delSp modSp mod">
        <pc:chgData name="Kelly Stokes" userId="3e5c5154-569e-4d81-aa91-4f91841cdfa9" providerId="ADAL" clId="{66A20BD9-8B49-43E7-8974-2B3834340513}" dt="2023-05-04T08:39:13.946" v="67"/>
        <pc:sldMkLst>
          <pc:docMk/>
          <pc:sldMk cId="3907128217" sldId="1341"/>
        </pc:sldMkLst>
        <pc:picChg chg="add mod">
          <ac:chgData name="Kelly Stokes" userId="3e5c5154-569e-4d81-aa91-4f91841cdfa9" providerId="ADAL" clId="{66A20BD9-8B49-43E7-8974-2B3834340513}" dt="2023-05-04T08:39:13.946" v="67"/>
          <ac:picMkLst>
            <pc:docMk/>
            <pc:sldMk cId="3907128217" sldId="1341"/>
            <ac:picMk id="2" creationId="{A112DEC1-5E36-3A57-5061-F988A494551C}"/>
          </ac:picMkLst>
        </pc:picChg>
        <pc:picChg chg="del">
          <ac:chgData name="Kelly Stokes" userId="3e5c5154-569e-4d81-aa91-4f91841cdfa9" providerId="ADAL" clId="{66A20BD9-8B49-43E7-8974-2B3834340513}" dt="2023-05-04T08:39:13.610" v="66" actId="478"/>
          <ac:picMkLst>
            <pc:docMk/>
            <pc:sldMk cId="3907128217" sldId="1341"/>
            <ac:picMk id="4" creationId="{3BD4FE6B-BCF4-5297-AC14-DD2BE7F2476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2109064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1972005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1661058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1593809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2587659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893030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Merriment is found when it rains as people are cheerful as it is used for drinking and watering their crops.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951133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7405896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42376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37806331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2591106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2980531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7426599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92</a:t>
            </a:fld>
            <a:endParaRPr lang="en-GB"/>
          </a:p>
        </p:txBody>
      </p:sp>
    </p:spTree>
    <p:extLst>
      <p:ext uri="{BB962C8B-B14F-4D97-AF65-F5344CB8AC3E}">
        <p14:creationId xmlns:p14="http://schemas.microsoft.com/office/powerpoint/2010/main" val="31511149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Sadness is growing though as the rains are becoming less and less reliable.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3043627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78685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8479182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1262078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413951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5860004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13799613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24467296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Quickly, crops that once were plentiful are now scarce.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12590421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pencil until great steak break father enjoyment happiness playful slowly</a:t>
            </a:r>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30678047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41193546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210</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211</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214</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3594767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Kenya is a great country on the equator.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 enjoyed eating the steak.  </a:t>
            </a:r>
          </a:p>
        </p:txBody>
      </p:sp>
      <p:sp>
        <p:nvSpPr>
          <p:cNvPr id="3" name="Title 1">
            <a:extLst>
              <a:ext uri="{FF2B5EF4-FFF2-40B4-BE49-F238E27FC236}">
                <a16:creationId xmlns:a16="http://schemas.microsoft.com/office/drawing/2014/main" id="{5F0052D4-8960-7DA8-4730-2DED73EA1CF0}"/>
              </a:ext>
            </a:extLst>
          </p:cNvPr>
          <p:cNvSpPr txBox="1">
            <a:spLocks/>
          </p:cNvSpPr>
          <p:nvPr/>
        </p:nvSpPr>
        <p:spPr>
          <a:xfrm>
            <a:off x="9339945" y="3429000"/>
            <a:ext cx="2188026"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9232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4479357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11413264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If a suffix starts with a consonant</a:t>
            </a:r>
            <a:br>
              <a:rPr lang="en-GB" dirty="0">
                <a:latin typeface="Twinkl Cursive Looped" panose="02000000000000000000" pitchFamily="2" charset="0"/>
              </a:rPr>
            </a:br>
            <a:r>
              <a:rPr lang="en-GB" dirty="0">
                <a:latin typeface="Twinkl Cursive Looped" panose="02000000000000000000" pitchFamily="2" charset="0"/>
              </a:rPr>
              <a:t>letter, it is added straight on to most root words without any change to the last letter of those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19458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65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Exceptions:</a:t>
            </a:r>
            <a:br>
              <a:rPr lang="en-GB" dirty="0">
                <a:latin typeface="Twinkl Cursive Looped" panose="02000000000000000000" pitchFamily="2" charset="0"/>
              </a:rPr>
            </a:br>
            <a:r>
              <a:rPr lang="en-GB" dirty="0">
                <a:latin typeface="Twinkl Cursive Looped" panose="02000000000000000000" pitchFamily="2" charset="0"/>
              </a:rPr>
              <a:t>(1) argument</a:t>
            </a:r>
            <a:br>
              <a:rPr lang="en-GB" dirty="0">
                <a:latin typeface="Twinkl Cursive Looped" panose="02000000000000000000" pitchFamily="2" charset="0"/>
              </a:rPr>
            </a:br>
            <a:r>
              <a:rPr lang="en-GB" dirty="0">
                <a:latin typeface="Twinkl Cursive Looped" panose="02000000000000000000" pitchFamily="2" charset="0"/>
              </a:rPr>
              <a:t>(2) root words ending in –y with a consonant before it but only if the root word has more than one</a:t>
            </a:r>
            <a:br>
              <a:rPr lang="en-GB" dirty="0">
                <a:latin typeface="Twinkl Cursive Looped" panose="02000000000000000000" pitchFamily="2" charset="0"/>
              </a:rPr>
            </a:br>
            <a:r>
              <a:rPr lang="en-GB" dirty="0">
                <a:latin typeface="Twinkl Cursive Looped" panose="02000000000000000000" pitchFamily="2" charset="0"/>
              </a:rPr>
              <a:t>syllable.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89770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playful</a:t>
            </a:r>
          </a:p>
        </p:txBody>
      </p:sp>
      <p:sp>
        <p:nvSpPr>
          <p:cNvPr id="3" name="Rectangle 2">
            <a:extLst>
              <a:ext uri="{FF2B5EF4-FFF2-40B4-BE49-F238E27FC236}">
                <a16:creationId xmlns:a16="http://schemas.microsoft.com/office/drawing/2014/main" id="{CADDE2D9-BBEE-4B60-9EA8-8BE166E5866C}"/>
              </a:ext>
            </a:extLst>
          </p:cNvPr>
          <p:cNvSpPr/>
          <p:nvPr/>
        </p:nvSpPr>
        <p:spPr>
          <a:xfrm>
            <a:off x="6399893" y="3673929"/>
            <a:ext cx="1176564" cy="82751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7656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286501" y="3641272"/>
            <a:ext cx="1812470"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946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cheerful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55230" y="3641272"/>
            <a:ext cx="1251856"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030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554354"/>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play + </a:t>
            </a:r>
            <a:r>
              <a:rPr lang="en-GB" dirty="0" err="1">
                <a:latin typeface="Twinkl Cursive Looped" panose="02000000000000000000" pitchFamily="2" charset="0"/>
              </a:rPr>
              <a:t>ful</a:t>
            </a:r>
            <a:r>
              <a:rPr lang="en-GB" dirty="0">
                <a:latin typeface="Twinkl Cursive Looped" panose="02000000000000000000" pitchFamily="2" charset="0"/>
              </a:rPr>
              <a:t> = playful</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8914" name="Picture 2" descr="900+ Playful Clip Art | Royalty Free - GoGraph">
            <a:extLst>
              <a:ext uri="{FF2B5EF4-FFF2-40B4-BE49-F238E27FC236}">
                <a16:creationId xmlns:a16="http://schemas.microsoft.com/office/drawing/2014/main" id="{766BBE1F-631C-261C-98BA-52E7C19912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030"/>
          <a:stretch/>
        </p:blipFill>
        <p:spPr bwMode="auto">
          <a:xfrm>
            <a:off x="530679" y="713696"/>
            <a:ext cx="2476500" cy="16539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0345F97-E488-EC10-64DA-BA18045863E2}"/>
              </a:ext>
            </a:extLst>
          </p:cNvPr>
          <p:cNvSpPr txBox="1"/>
          <p:nvPr/>
        </p:nvSpPr>
        <p:spPr>
          <a:xfrm>
            <a:off x="4322990" y="205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playful</a:t>
            </a:r>
            <a:endParaRPr lang="en-GB" dirty="0"/>
          </a:p>
        </p:txBody>
      </p:sp>
      <p:sp>
        <p:nvSpPr>
          <p:cNvPr id="6" name="TextBox 5">
            <a:extLst>
              <a:ext uri="{FF2B5EF4-FFF2-40B4-BE49-F238E27FC236}">
                <a16:creationId xmlns:a16="http://schemas.microsoft.com/office/drawing/2014/main" id="{C28625D0-6004-4E02-7EA1-4BDCB41F8C7D}"/>
              </a:ext>
            </a:extLst>
          </p:cNvPr>
          <p:cNvSpPr txBox="1"/>
          <p:nvPr/>
        </p:nvSpPr>
        <p:spPr>
          <a:xfrm>
            <a:off x="207509" y="5636472"/>
            <a:ext cx="1177698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fond of games</a:t>
            </a:r>
            <a:endParaRPr lang="en-GB" dirty="0"/>
          </a:p>
        </p:txBody>
      </p:sp>
      <p:sp>
        <p:nvSpPr>
          <p:cNvPr id="7" name="TextBox 6">
            <a:extLst>
              <a:ext uri="{FF2B5EF4-FFF2-40B4-BE49-F238E27FC236}">
                <a16:creationId xmlns:a16="http://schemas.microsoft.com/office/drawing/2014/main" id="{2C34B564-BFCC-FF00-F4B8-704250C85FDF}"/>
              </a:ext>
            </a:extLst>
          </p:cNvPr>
          <p:cNvSpPr txBox="1"/>
          <p:nvPr/>
        </p:nvSpPr>
        <p:spPr>
          <a:xfrm>
            <a:off x="4322990" y="398252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13993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660294"/>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plent</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 y +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ful</a:t>
            </a:r>
            <a:r>
              <a:rPr lang="en-GB" dirty="0">
                <a:latin typeface="Twinkl Cursive Looped" panose="02000000000000000000" pitchFamily="2" charset="0"/>
              </a:rPr>
              <a:t> = plentiful</a:t>
            </a:r>
            <a:endParaRPr lang="en-GB" i="1" dirty="0">
              <a:latin typeface="Twinkl Cursive Looped" panose="02000000000000000000" pitchFamily="2" charset="0"/>
            </a:endParaRPr>
          </a:p>
        </p:txBody>
      </p:sp>
      <p:pic>
        <p:nvPicPr>
          <p:cNvPr id="37890" name="Picture 2" descr="Public Domain Clip Art Photos and Images: Sunflower State Flower of Kansas Clip  Art">
            <a:extLst>
              <a:ext uri="{FF2B5EF4-FFF2-40B4-BE49-F238E27FC236}">
                <a16:creationId xmlns:a16="http://schemas.microsoft.com/office/drawing/2014/main" id="{10FBCBEF-5116-13E4-4AAA-207F509995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441552"/>
            <a:ext cx="2600325" cy="1762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9372960-063A-AD6D-B212-EFE9544208F0}"/>
              </a:ext>
            </a:extLst>
          </p:cNvPr>
          <p:cNvSpPr txBox="1"/>
          <p:nvPr/>
        </p:nvSpPr>
        <p:spPr>
          <a:xfrm>
            <a:off x="4061732" y="3069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plentiful</a:t>
            </a:r>
            <a:endParaRPr lang="en-GB" dirty="0"/>
          </a:p>
        </p:txBody>
      </p:sp>
      <p:sp>
        <p:nvSpPr>
          <p:cNvPr id="6" name="TextBox 5">
            <a:extLst>
              <a:ext uri="{FF2B5EF4-FFF2-40B4-BE49-F238E27FC236}">
                <a16:creationId xmlns:a16="http://schemas.microsoft.com/office/drawing/2014/main" id="{08219E8D-949B-05AC-0632-12C58E848E31}"/>
              </a:ext>
            </a:extLst>
          </p:cNvPr>
          <p:cNvSpPr txBox="1"/>
          <p:nvPr/>
        </p:nvSpPr>
        <p:spPr>
          <a:xfrm>
            <a:off x="306161" y="54007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lots </a:t>
            </a:r>
            <a:endParaRPr lang="en-GB" dirty="0"/>
          </a:p>
        </p:txBody>
      </p:sp>
      <p:sp>
        <p:nvSpPr>
          <p:cNvPr id="7" name="TextBox 6">
            <a:extLst>
              <a:ext uri="{FF2B5EF4-FFF2-40B4-BE49-F238E27FC236}">
                <a16:creationId xmlns:a16="http://schemas.microsoft.com/office/drawing/2014/main" id="{DD3875A2-1162-A7D0-A2DD-87E30F4E9DFE}"/>
              </a:ext>
            </a:extLst>
          </p:cNvPr>
          <p:cNvSpPr txBox="1"/>
          <p:nvPr/>
        </p:nvSpPr>
        <p:spPr>
          <a:xfrm>
            <a:off x="4230460" y="35814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2007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213757" y="1689293"/>
            <a:ext cx="10515600" cy="1481650"/>
          </a:xfrm>
        </p:spPr>
        <p:txBody>
          <a:bodyPr>
            <a:normAutofit/>
          </a:bodyPr>
          <a:lstStyle/>
          <a:p>
            <a:pPr algn="ctr"/>
            <a:r>
              <a:rPr lang="en-GB" dirty="0">
                <a:latin typeface="Twinkl Cursive Looped" panose="02000000000000000000" pitchFamily="2" charset="0"/>
              </a:rPr>
              <a:t>cheer + </a:t>
            </a:r>
            <a:r>
              <a:rPr lang="en-GB" dirty="0" err="1">
                <a:latin typeface="Twinkl Cursive Looped" panose="02000000000000000000" pitchFamily="2" charset="0"/>
              </a:rPr>
              <a:t>ful</a:t>
            </a:r>
            <a:r>
              <a:rPr lang="en-GB" dirty="0">
                <a:latin typeface="Twinkl Cursive Looped" panose="02000000000000000000" pitchFamily="2" charset="0"/>
              </a:rPr>
              <a:t> = cheerful</a:t>
            </a:r>
            <a:endParaRPr lang="en-GB" i="1" dirty="0">
              <a:latin typeface="Twinkl Cursive Looped" panose="02000000000000000000" pitchFamily="2" charset="0"/>
            </a:endParaRPr>
          </a:p>
        </p:txBody>
      </p:sp>
      <p:pic>
        <p:nvPicPr>
          <p:cNvPr id="35842" name="Picture 2" descr="Happy clip art free free clipart images clipartcow 2 - Clipartix">
            <a:extLst>
              <a:ext uri="{FF2B5EF4-FFF2-40B4-BE49-F238E27FC236}">
                <a16:creationId xmlns:a16="http://schemas.microsoft.com/office/drawing/2014/main" id="{39D1C3E7-AD68-D9AD-E2A0-0E0CF3AAF9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732" y="495300"/>
            <a:ext cx="2305050"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DDB4D5-0955-D29C-5C6A-29A3AD1D4D14}"/>
              </a:ext>
            </a:extLst>
          </p:cNvPr>
          <p:cNvSpPr txBox="1"/>
          <p:nvPr/>
        </p:nvSpPr>
        <p:spPr>
          <a:xfrm>
            <a:off x="4274004" y="3412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cheerful</a:t>
            </a:r>
            <a:endParaRPr lang="en-GB" dirty="0"/>
          </a:p>
        </p:txBody>
      </p:sp>
      <p:sp>
        <p:nvSpPr>
          <p:cNvPr id="6" name="TextBox 5">
            <a:extLst>
              <a:ext uri="{FF2B5EF4-FFF2-40B4-BE49-F238E27FC236}">
                <a16:creationId xmlns:a16="http://schemas.microsoft.com/office/drawing/2014/main" id="{57022273-F4FB-2CA6-FB32-3C50BB26AC66}"/>
              </a:ext>
            </a:extLst>
          </p:cNvPr>
          <p:cNvSpPr txBox="1"/>
          <p:nvPr/>
        </p:nvSpPr>
        <p:spPr>
          <a:xfrm>
            <a:off x="502104" y="5347037"/>
            <a:ext cx="1065031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noticeably happy </a:t>
            </a:r>
            <a:endParaRPr lang="en-GB" dirty="0"/>
          </a:p>
        </p:txBody>
      </p:sp>
      <p:sp>
        <p:nvSpPr>
          <p:cNvPr id="7" name="TextBox 6">
            <a:extLst>
              <a:ext uri="{FF2B5EF4-FFF2-40B4-BE49-F238E27FC236}">
                <a16:creationId xmlns:a16="http://schemas.microsoft.com/office/drawing/2014/main" id="{04E166C8-628B-2DCE-F0AE-5767D03CDF3B}"/>
              </a:ext>
            </a:extLst>
          </p:cNvPr>
          <p:cNvSpPr txBox="1"/>
          <p:nvPr/>
        </p:nvSpPr>
        <p:spPr>
          <a:xfrm>
            <a:off x="4274004" y="368584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546362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-il</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 was in a playful mood.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62C9990-51A2-C467-F74E-774F562349E4}"/>
              </a:ext>
            </a:extLst>
          </p:cNvPr>
          <p:cNvSpPr txBox="1">
            <a:spLocks/>
          </p:cNvSpPr>
          <p:nvPr/>
        </p:nvSpPr>
        <p:spPr>
          <a:xfrm>
            <a:off x="6694715" y="3771900"/>
            <a:ext cx="2253342" cy="87739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1768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plentiful food at the picnic.</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D1CE850-856C-02B0-0C4F-7DBBEF0CA1DD}"/>
              </a:ext>
            </a:extLst>
          </p:cNvPr>
          <p:cNvSpPr txBox="1">
            <a:spLocks/>
          </p:cNvSpPr>
          <p:nvPr/>
        </p:nvSpPr>
        <p:spPr>
          <a:xfrm>
            <a:off x="4718958" y="2939143"/>
            <a:ext cx="2596242" cy="88250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2564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“What a cheerful class!” said the headteacher.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E77103D-ED6A-00AB-56D3-0C9A490BB4A6}"/>
              </a:ext>
            </a:extLst>
          </p:cNvPr>
          <p:cNvSpPr txBox="1">
            <a:spLocks/>
          </p:cNvSpPr>
          <p:nvPr/>
        </p:nvSpPr>
        <p:spPr>
          <a:xfrm>
            <a:off x="3869873" y="2890157"/>
            <a:ext cx="2400298" cy="93149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7482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6796138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2" y="474770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pause in work or during an activity or event</a:t>
            </a:r>
            <a:endParaRPr lang="en-GB" i="1" dirty="0">
              <a:latin typeface="Twinkl Cursive Looped" panose="02000000000000000000" pitchFamily="2" charset="0"/>
            </a:endParaRPr>
          </a:p>
        </p:txBody>
      </p:sp>
      <p:pic>
        <p:nvPicPr>
          <p:cNvPr id="16386" name="Picture 2" descr="900+ Playtime Clip Art | Royalty Free - GoGraph">
            <a:extLst>
              <a:ext uri="{FF2B5EF4-FFF2-40B4-BE49-F238E27FC236}">
                <a16:creationId xmlns:a16="http://schemas.microsoft.com/office/drawing/2014/main" id="{2AB7905C-0619-53DC-E565-C2FE2C5E7B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40"/>
          <a:stretch/>
        </p:blipFill>
        <p:spPr bwMode="auto">
          <a:xfrm>
            <a:off x="438150" y="628650"/>
            <a:ext cx="3268436" cy="15408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C8EBCF-5BFB-E33D-E23E-1403130ECC4C}"/>
              </a:ext>
            </a:extLst>
          </p:cNvPr>
          <p:cNvSpPr txBox="1"/>
          <p:nvPr/>
        </p:nvSpPr>
        <p:spPr>
          <a:xfrm>
            <a:off x="4763861" y="38340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break</a:t>
            </a:r>
            <a:endParaRPr lang="en-GB" dirty="0"/>
          </a:p>
        </p:txBody>
      </p:sp>
      <p:sp>
        <p:nvSpPr>
          <p:cNvPr id="8" name="TextBox 7">
            <a:extLst>
              <a:ext uri="{FF2B5EF4-FFF2-40B4-BE49-F238E27FC236}">
                <a16:creationId xmlns:a16="http://schemas.microsoft.com/office/drawing/2014/main" id="{6618CB8A-3669-DA14-A0F2-AE09524B6F7F}"/>
              </a:ext>
            </a:extLst>
          </p:cNvPr>
          <p:cNvSpPr txBox="1"/>
          <p:nvPr/>
        </p:nvSpPr>
        <p:spPr>
          <a:xfrm>
            <a:off x="47638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10541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During break, children go outside.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F2FD52-3711-60C2-1A1F-40055941957F}"/>
              </a:ext>
            </a:extLst>
          </p:cNvPr>
          <p:cNvSpPr txBox="1">
            <a:spLocks/>
          </p:cNvSpPr>
          <p:nvPr/>
        </p:nvSpPr>
        <p:spPr>
          <a:xfrm>
            <a:off x="3167744" y="3734827"/>
            <a:ext cx="1779813"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88017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7692" y="5154554"/>
            <a:ext cx="11594193" cy="1481650"/>
          </a:xfrm>
        </p:spPr>
        <p:txBody>
          <a:bodyPr>
            <a:normAutofit fontScale="90000"/>
          </a:bodyPr>
          <a:lstStyle/>
          <a:p>
            <a:pPr algn="ctr"/>
            <a:r>
              <a:rPr lang="en-GB" dirty="0">
                <a:latin typeface="Twinkl Cursive Looped" panose="02000000000000000000" pitchFamily="2" charset="0"/>
              </a:rPr>
              <a:t>Definition - a man in relation to his child or children</a:t>
            </a:r>
            <a:endParaRPr lang="en-GB" i="1" dirty="0"/>
          </a:p>
        </p:txBody>
      </p:sp>
      <p:pic>
        <p:nvPicPr>
          <p:cNvPr id="17410" name="Picture 2" descr="Father &amp; Son Royalty Free Vector Clip Art Illustration - Black Father And  Son Clipart Transparent PNG - 286x480 - Free Download on NicePNG">
            <a:extLst>
              <a:ext uri="{FF2B5EF4-FFF2-40B4-BE49-F238E27FC236}">
                <a16:creationId xmlns:a16="http://schemas.microsoft.com/office/drawing/2014/main" id="{9D11802B-3751-A793-D7B0-085F9FD91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27" y="555852"/>
            <a:ext cx="3624943" cy="24654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F049697-4691-E44D-5815-A60B9F71C999}"/>
              </a:ext>
            </a:extLst>
          </p:cNvPr>
          <p:cNvSpPr txBox="1"/>
          <p:nvPr/>
        </p:nvSpPr>
        <p:spPr>
          <a:xfrm>
            <a:off x="4490356" y="6829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father</a:t>
            </a:r>
            <a:endParaRPr lang="en-GB" dirty="0"/>
          </a:p>
        </p:txBody>
      </p:sp>
      <p:sp>
        <p:nvSpPr>
          <p:cNvPr id="5" name="TextBox 4">
            <a:extLst>
              <a:ext uri="{FF2B5EF4-FFF2-40B4-BE49-F238E27FC236}">
                <a16:creationId xmlns:a16="http://schemas.microsoft.com/office/drawing/2014/main" id="{574FE18C-9D23-9C5B-5CBB-9B14313BB916}"/>
              </a:ext>
            </a:extLst>
          </p:cNvPr>
          <p:cNvSpPr txBox="1"/>
          <p:nvPr/>
        </p:nvSpPr>
        <p:spPr>
          <a:xfrm>
            <a:off x="4490356" y="265969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410351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My father is lovely. </a:t>
            </a:r>
            <a:br>
              <a:rPr lang="en-GB" dirty="0"/>
            </a:br>
            <a:endParaRPr lang="en-GB" i="1" dirty="0"/>
          </a:p>
        </p:txBody>
      </p:sp>
      <p:sp>
        <p:nvSpPr>
          <p:cNvPr id="3" name="Title 1">
            <a:extLst>
              <a:ext uri="{FF2B5EF4-FFF2-40B4-BE49-F238E27FC236}">
                <a16:creationId xmlns:a16="http://schemas.microsoft.com/office/drawing/2014/main" id="{109E10AF-6A0B-A44A-A941-B22C129C294A}"/>
              </a:ext>
            </a:extLst>
          </p:cNvPr>
          <p:cNvSpPr txBox="1">
            <a:spLocks/>
          </p:cNvSpPr>
          <p:nvPr/>
        </p:nvSpPr>
        <p:spPr>
          <a:xfrm>
            <a:off x="4309837" y="2994002"/>
            <a:ext cx="1779813" cy="82764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62205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4826018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683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01396241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country on the equator.  Some parts are hot and wet, but much of it is dry.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Merriment</a:t>
            </a:r>
            <a:r>
              <a:rPr lang="en-GB" sz="4000" dirty="0">
                <a:solidFill>
                  <a:srgbClr val="000000"/>
                </a:solidFill>
                <a:effectLst/>
                <a:latin typeface="Twinkl Cursive Looped" panose="02000000000000000000" pitchFamily="2" charset="0"/>
                <a:ea typeface="Times New Roman" panose="02020603050405020304" pitchFamily="18" charset="0"/>
              </a:rPr>
              <a:t> is found when it rains as people are cheerful as it is used for drinking and watering their crops.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Sadness</a:t>
            </a:r>
            <a:r>
              <a:rPr lang="en-GB" sz="4000" dirty="0">
                <a:solidFill>
                  <a:srgbClr val="000000"/>
                </a:solidFill>
                <a:effectLst/>
                <a:latin typeface="Twinkl Cursive Looped" panose="02000000000000000000" pitchFamily="2" charset="0"/>
                <a:ea typeface="Times New Roman" panose="02020603050405020304" pitchFamily="18" charset="0"/>
              </a:rPr>
              <a:t> is growing though as the rains are becoming less and less reliable.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Quickly</a:t>
            </a:r>
            <a:r>
              <a:rPr lang="en-GB" sz="4000" dirty="0">
                <a:solidFill>
                  <a:srgbClr val="000000"/>
                </a:solidFill>
                <a:effectLst/>
                <a:latin typeface="Twinkl Cursive Looped" panose="02000000000000000000" pitchFamily="2" charset="0"/>
                <a:ea typeface="Times New Roman" panose="02020603050405020304" pitchFamily="18" charset="0"/>
              </a:rPr>
              <a:t>, crops that once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165593308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217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Sadness is growing though as the rains are becoming less and less reliable.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1554349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396330032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112DEC1-5E36-3A57-5061-F988A494551C}"/>
              </a:ext>
            </a:extLst>
          </p:cNvPr>
          <p:cNvPicPr>
            <a:picLocks noChangeAspect="1"/>
          </p:cNvPicPr>
          <p:nvPr/>
        </p:nvPicPr>
        <p:blipFill rotWithShape="1">
          <a:blip r:embed="rId2"/>
          <a:srcRect l="15938" t="11648" r="14553" b="6884"/>
          <a:stretch/>
        </p:blipFill>
        <p:spPr>
          <a:xfrm>
            <a:off x="506185" y="114300"/>
            <a:ext cx="10123715" cy="6671118"/>
          </a:xfrm>
          <a:prstGeom prst="rect">
            <a:avLst/>
          </a:prstGeom>
        </p:spPr>
      </p:pic>
    </p:spTree>
    <p:extLst>
      <p:ext uri="{BB962C8B-B14F-4D97-AF65-F5344CB8AC3E}">
        <p14:creationId xmlns:p14="http://schemas.microsoft.com/office/powerpoint/2010/main" val="390712821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7950085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3028635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71979" y="4909625"/>
            <a:ext cx="10515600" cy="1481650"/>
          </a:xfrm>
        </p:spPr>
        <p:txBody>
          <a:bodyPr>
            <a:normAutofit/>
          </a:bodyPr>
          <a:lstStyle/>
          <a:p>
            <a:pPr algn="ctr"/>
            <a:r>
              <a:rPr lang="en-GB" dirty="0">
                <a:latin typeface="Twinkl Cursive Looped" panose="02000000000000000000" pitchFamily="2" charset="0"/>
              </a:rPr>
              <a:t>Definition – large and grand</a:t>
            </a:r>
          </a:p>
        </p:txBody>
      </p:sp>
      <p:pic>
        <p:nvPicPr>
          <p:cNvPr id="3" name="Picture 2" descr="Free Great Cliparts, Download Free Great Cliparts png images, Free ClipArts  on Clipart Library">
            <a:extLst>
              <a:ext uri="{FF2B5EF4-FFF2-40B4-BE49-F238E27FC236}">
                <a16:creationId xmlns:a16="http://schemas.microsoft.com/office/drawing/2014/main" id="{1ECE34B2-1771-66F4-D200-0A1F22821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979" y="619125"/>
            <a:ext cx="2333625" cy="19621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9A48AADE-EFEA-5503-53DB-61E65CE96CE8}"/>
              </a:ext>
            </a:extLst>
          </p:cNvPr>
          <p:cNvSpPr txBox="1">
            <a:spLocks/>
          </p:cNvSpPr>
          <p:nvPr/>
        </p:nvSpPr>
        <p:spPr>
          <a:xfrm>
            <a:off x="657679" y="61912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great  </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5" name="Title 1">
            <a:extLst>
              <a:ext uri="{FF2B5EF4-FFF2-40B4-BE49-F238E27FC236}">
                <a16:creationId xmlns:a16="http://schemas.microsoft.com/office/drawing/2014/main" id="{006FE469-AFB7-7213-B4A2-63BE6F863AA9}"/>
              </a:ext>
            </a:extLst>
          </p:cNvPr>
          <p:cNvSpPr txBox="1">
            <a:spLocks/>
          </p:cNvSpPr>
          <p:nvPr/>
        </p:nvSpPr>
        <p:spPr>
          <a:xfrm>
            <a:off x="838200" y="2795076"/>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609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was a great day.  </a:t>
            </a:r>
          </a:p>
        </p:txBody>
      </p:sp>
      <p:sp>
        <p:nvSpPr>
          <p:cNvPr id="3" name="Title 1">
            <a:extLst>
              <a:ext uri="{FF2B5EF4-FFF2-40B4-BE49-F238E27FC236}">
                <a16:creationId xmlns:a16="http://schemas.microsoft.com/office/drawing/2014/main" id="{7611332C-D7D3-4A47-053E-FA0FDE22509A}"/>
              </a:ext>
            </a:extLst>
          </p:cNvPr>
          <p:cNvSpPr txBox="1">
            <a:spLocks/>
          </p:cNvSpPr>
          <p:nvPr/>
        </p:nvSpPr>
        <p:spPr>
          <a:xfrm>
            <a:off x="5796641" y="3592979"/>
            <a:ext cx="18614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4850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r>
              <a:rPr lang="en-GB" dirty="0">
                <a:latin typeface="Twinkl Cursive Looped" panose="02000000000000000000" pitchFamily="2" charset="0"/>
              </a:rPr>
              <a:t>There are not many of these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06627985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NOUN</a:t>
            </a:r>
          </a:p>
        </p:txBody>
      </p:sp>
      <p:pic>
        <p:nvPicPr>
          <p:cNvPr id="2050" name="Picture 2" descr="transparent meat clipart - Clip Art Library">
            <a:extLst>
              <a:ext uri="{FF2B5EF4-FFF2-40B4-BE49-F238E27FC236}">
                <a16:creationId xmlns:a16="http://schemas.microsoft.com/office/drawing/2014/main" id="{BCB4ACA2-E6FD-7B69-A58D-774AD62C9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93" y="782411"/>
            <a:ext cx="3038475" cy="15049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C705BFEC-E078-7B77-6E0F-3CB9F6D0BD11}"/>
              </a:ext>
            </a:extLst>
          </p:cNvPr>
          <p:cNvSpPr txBox="1">
            <a:spLocks/>
          </p:cNvSpPr>
          <p:nvPr/>
        </p:nvSpPr>
        <p:spPr>
          <a:xfrm>
            <a:off x="839107" y="22876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steak</a:t>
            </a:r>
          </a:p>
        </p:txBody>
      </p:sp>
      <p:sp>
        <p:nvSpPr>
          <p:cNvPr id="4" name="Title 1">
            <a:extLst>
              <a:ext uri="{FF2B5EF4-FFF2-40B4-BE49-F238E27FC236}">
                <a16:creationId xmlns:a16="http://schemas.microsoft.com/office/drawing/2014/main" id="{70F63C5C-2916-3EF6-88C7-22BA14E0C692}"/>
              </a:ext>
            </a:extLst>
          </p:cNvPr>
          <p:cNvSpPr txBox="1">
            <a:spLocks/>
          </p:cNvSpPr>
          <p:nvPr/>
        </p:nvSpPr>
        <p:spPr>
          <a:xfrm>
            <a:off x="233135" y="501303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Definition – a piece of meat</a:t>
            </a:r>
          </a:p>
        </p:txBody>
      </p:sp>
    </p:spTree>
    <p:extLst>
      <p:ext uri="{BB962C8B-B14F-4D97-AF65-F5344CB8AC3E}">
        <p14:creationId xmlns:p14="http://schemas.microsoft.com/office/powerpoint/2010/main" val="144177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 enjoyed eating the steak.  </a:t>
            </a:r>
          </a:p>
        </p:txBody>
      </p:sp>
      <p:sp>
        <p:nvSpPr>
          <p:cNvPr id="3" name="Title 1">
            <a:extLst>
              <a:ext uri="{FF2B5EF4-FFF2-40B4-BE49-F238E27FC236}">
                <a16:creationId xmlns:a16="http://schemas.microsoft.com/office/drawing/2014/main" id="{5F0052D4-8960-7DA8-4730-2DED73EA1CF0}"/>
              </a:ext>
            </a:extLst>
          </p:cNvPr>
          <p:cNvSpPr txBox="1">
            <a:spLocks/>
          </p:cNvSpPr>
          <p:nvPr/>
        </p:nvSpPr>
        <p:spPr>
          <a:xfrm>
            <a:off x="9339945" y="3429000"/>
            <a:ext cx="2188026"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3419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-il</a:t>
            </a:r>
          </a:p>
        </p:txBody>
      </p:sp>
    </p:spTree>
    <p:extLst>
      <p:ext uri="{BB962C8B-B14F-4D97-AF65-F5344CB8AC3E}">
        <p14:creationId xmlns:p14="http://schemas.microsoft.com/office/powerpoint/2010/main" val="72796369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3006609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r>
              <a:rPr lang="en-GB" dirty="0">
                <a:latin typeface="Twinkl Cursive Looped" panose="02000000000000000000" pitchFamily="2" charset="0"/>
              </a:rPr>
              <a:t>There are not many of these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3986423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Brazil</a:t>
            </a:r>
          </a:p>
        </p:txBody>
      </p:sp>
      <p:sp>
        <p:nvSpPr>
          <p:cNvPr id="3" name="Rectangle 2">
            <a:extLst>
              <a:ext uri="{FF2B5EF4-FFF2-40B4-BE49-F238E27FC236}">
                <a16:creationId xmlns:a16="http://schemas.microsoft.com/office/drawing/2014/main" id="{13BB5EC0-7A96-4D29-A835-6FAE896C31A4}"/>
              </a:ext>
            </a:extLst>
          </p:cNvPr>
          <p:cNvSpPr/>
          <p:nvPr/>
        </p:nvSpPr>
        <p:spPr>
          <a:xfrm>
            <a:off x="6890656"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Free Brazil Cliparts, Download Free Brazil Cliparts png images, Free  ClipArts on Clipart Library">
            <a:extLst>
              <a:ext uri="{FF2B5EF4-FFF2-40B4-BE49-F238E27FC236}">
                <a16:creationId xmlns:a16="http://schemas.microsoft.com/office/drawing/2014/main" id="{5DD477CA-F012-D391-FF4F-242C63A3B4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981" y="72270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63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stencil</a:t>
            </a:r>
          </a:p>
        </p:txBody>
      </p:sp>
      <p:sp>
        <p:nvSpPr>
          <p:cNvPr id="3" name="Rectangle 2">
            <a:extLst>
              <a:ext uri="{FF2B5EF4-FFF2-40B4-BE49-F238E27FC236}">
                <a16:creationId xmlns:a16="http://schemas.microsoft.com/office/drawing/2014/main" id="{0366E0B6-702E-4814-82C6-08CA2D13F3C9}"/>
              </a:ext>
            </a:extLst>
          </p:cNvPr>
          <p:cNvSpPr/>
          <p:nvPr/>
        </p:nvSpPr>
        <p:spPr>
          <a:xfrm>
            <a:off x="6743701"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326 Plastic Stencil Photos - Free &amp; Royalty-Free Stock Photos from  Dreamstime">
            <a:extLst>
              <a:ext uri="{FF2B5EF4-FFF2-40B4-BE49-F238E27FC236}">
                <a16:creationId xmlns:a16="http://schemas.microsoft.com/office/drawing/2014/main" id="{BEFA0C0E-22DB-E733-D8FC-622079A803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554"/>
          <a:stretch/>
        </p:blipFill>
        <p:spPr bwMode="auto">
          <a:xfrm>
            <a:off x="439510" y="534081"/>
            <a:ext cx="3198404" cy="2013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96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civil</a:t>
            </a:r>
          </a:p>
        </p:txBody>
      </p:sp>
      <p:sp>
        <p:nvSpPr>
          <p:cNvPr id="3" name="Rectangle 2">
            <a:extLst>
              <a:ext uri="{FF2B5EF4-FFF2-40B4-BE49-F238E27FC236}">
                <a16:creationId xmlns:a16="http://schemas.microsoft.com/office/drawing/2014/main" id="{4BCBA2DA-E95C-434C-BE81-320E182AE5EF}"/>
              </a:ext>
            </a:extLst>
          </p:cNvPr>
          <p:cNvSpPr/>
          <p:nvPr/>
        </p:nvSpPr>
        <p:spPr>
          <a:xfrm>
            <a:off x="6319158" y="3706587"/>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42" name="Picture 2" descr="36 Woman Civil Engineer Illustrations &amp; Clip Art - iStock">
            <a:extLst>
              <a:ext uri="{FF2B5EF4-FFF2-40B4-BE49-F238E27FC236}">
                <a16:creationId xmlns:a16="http://schemas.microsoft.com/office/drawing/2014/main" id="{45D839DE-B5F9-D2AC-479D-EBB5AA36F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959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7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686522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pencil</a:t>
            </a:r>
          </a:p>
        </p:txBody>
      </p:sp>
      <p:sp>
        <p:nvSpPr>
          <p:cNvPr id="3" name="Rectangle 2">
            <a:extLst>
              <a:ext uri="{FF2B5EF4-FFF2-40B4-BE49-F238E27FC236}">
                <a16:creationId xmlns:a16="http://schemas.microsoft.com/office/drawing/2014/main" id="{13BB5EC0-7A96-4D29-A835-6FAE896C31A4}"/>
              </a:ext>
            </a:extLst>
          </p:cNvPr>
          <p:cNvSpPr/>
          <p:nvPr/>
        </p:nvSpPr>
        <p:spPr>
          <a:xfrm>
            <a:off x="6890656"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Yellow Pencil Clip Art Free PNG Image｜Illustoon">
            <a:extLst>
              <a:ext uri="{FF2B5EF4-FFF2-40B4-BE49-F238E27FC236}">
                <a16:creationId xmlns:a16="http://schemas.microsoft.com/office/drawing/2014/main" id="{829086E9-6477-12E9-DA99-90DB1EC7C8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72"/>
          <a:stretch/>
        </p:blipFill>
        <p:spPr bwMode="auto">
          <a:xfrm>
            <a:off x="485095" y="561297"/>
            <a:ext cx="2143125" cy="2002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35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5370947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ly</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761392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If a suffix starts with a consonant</a:t>
            </a:r>
            <a:br>
              <a:rPr lang="en-GB" dirty="0">
                <a:latin typeface="Twinkl Cursive Looped" panose="02000000000000000000" pitchFamily="2" charset="0"/>
              </a:rPr>
            </a:br>
            <a:r>
              <a:rPr lang="en-GB" dirty="0">
                <a:latin typeface="Twinkl Cursive Looped" panose="02000000000000000000" pitchFamily="2" charset="0"/>
              </a:rPr>
              <a:t>letter, it is added straight on to most root words without any change to the last letter of those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976730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65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a:t>
            </a:r>
            <a:br>
              <a:rPr lang="en-GB" dirty="0">
                <a:latin typeface="Twinkl Cursive Looped" panose="02000000000000000000" pitchFamily="2" charset="0"/>
              </a:rPr>
            </a:br>
            <a:r>
              <a:rPr lang="en-GB" dirty="0">
                <a:latin typeface="Twinkl Cursive Looped" panose="02000000000000000000" pitchFamily="2" charset="0"/>
              </a:rPr>
              <a:t>(1) argument</a:t>
            </a:r>
            <a:br>
              <a:rPr lang="en-GB" dirty="0">
                <a:latin typeface="Twinkl Cursive Looped" panose="02000000000000000000" pitchFamily="2" charset="0"/>
              </a:rPr>
            </a:br>
            <a:r>
              <a:rPr lang="en-GB" dirty="0">
                <a:latin typeface="Twinkl Cursive Looped" panose="02000000000000000000" pitchFamily="2" charset="0"/>
              </a:rPr>
              <a:t>(2) root words ending in –y with a consonant before it but only if the root word has more than one</a:t>
            </a:r>
            <a:br>
              <a:rPr lang="en-GB" dirty="0">
                <a:latin typeface="Twinkl Cursive Looped" panose="02000000000000000000" pitchFamily="2" charset="0"/>
              </a:rPr>
            </a:br>
            <a:r>
              <a:rPr lang="en-GB" dirty="0">
                <a:latin typeface="Twinkl Cursive Looped" panose="02000000000000000000" pitchFamily="2" charset="0"/>
              </a:rPr>
              <a:t>syllable.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0002919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happily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742794" y="3698304"/>
            <a:ext cx="75202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689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slowly</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253843" y="3641272"/>
            <a:ext cx="767443"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794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quickly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62057" y="3624943"/>
            <a:ext cx="751114"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54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7815" y="1905806"/>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happily</a:t>
            </a:r>
            <a:endParaRPr lang="en-GB" i="1" dirty="0">
              <a:latin typeface="Twinkl Cursive Looped" panose="02000000000000000000" pitchFamily="2" charset="0"/>
            </a:endParaRPr>
          </a:p>
        </p:txBody>
      </p:sp>
      <p:pic>
        <p:nvPicPr>
          <p:cNvPr id="24578" name="Picture 2" descr="12+ Happy Children Clipart - Preview : Preschooler Clipa | HDClipartAll">
            <a:extLst>
              <a:ext uri="{FF2B5EF4-FFF2-40B4-BE49-F238E27FC236}">
                <a16:creationId xmlns:a16="http://schemas.microsoft.com/office/drawing/2014/main" id="{CDD709DB-7B05-A138-745D-51C35488FC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613003"/>
            <a:ext cx="2771775" cy="1647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F2B6A8-3323-DEEA-ADD2-6653621E1AE8}"/>
              </a:ext>
            </a:extLst>
          </p:cNvPr>
          <p:cNvSpPr txBox="1"/>
          <p:nvPr/>
        </p:nvSpPr>
        <p:spPr>
          <a:xfrm>
            <a:off x="4176032" y="4212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happily</a:t>
            </a:r>
            <a:endParaRPr lang="en-GB" dirty="0"/>
          </a:p>
        </p:txBody>
      </p:sp>
      <p:sp>
        <p:nvSpPr>
          <p:cNvPr id="6" name="TextBox 5">
            <a:extLst>
              <a:ext uri="{FF2B5EF4-FFF2-40B4-BE49-F238E27FC236}">
                <a16:creationId xmlns:a16="http://schemas.microsoft.com/office/drawing/2014/main" id="{833754FB-71B3-5655-08E8-4F1DAF8BC35D}"/>
              </a:ext>
            </a:extLst>
          </p:cNvPr>
          <p:cNvSpPr txBox="1"/>
          <p:nvPr/>
        </p:nvSpPr>
        <p:spPr>
          <a:xfrm>
            <a:off x="366713" y="5337998"/>
            <a:ext cx="10515599"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in a happy way </a:t>
            </a:r>
            <a:endParaRPr lang="en-GB" dirty="0"/>
          </a:p>
        </p:txBody>
      </p:sp>
      <p:sp>
        <p:nvSpPr>
          <p:cNvPr id="7" name="TextBox 6">
            <a:extLst>
              <a:ext uri="{FF2B5EF4-FFF2-40B4-BE49-F238E27FC236}">
                <a16:creationId xmlns:a16="http://schemas.microsoft.com/office/drawing/2014/main" id="{9F8EF7E0-5CC6-C17F-B955-49872447402F}"/>
              </a:ext>
            </a:extLst>
          </p:cNvPr>
          <p:cNvSpPr txBox="1"/>
          <p:nvPr/>
        </p:nvSpPr>
        <p:spPr>
          <a:xfrm>
            <a:off x="4361089" y="38548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99235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15786" y="1291570"/>
            <a:ext cx="10515600" cy="1481650"/>
          </a:xfrm>
        </p:spPr>
        <p:txBody>
          <a:bodyPr>
            <a:normAutofit/>
          </a:bodyPr>
          <a:lstStyle/>
          <a:p>
            <a:pPr algn="ctr"/>
            <a:r>
              <a:rPr lang="en-GB" dirty="0">
                <a:latin typeface="Twinkl Cursive Looped" panose="02000000000000000000" pitchFamily="2" charset="0"/>
              </a:rPr>
              <a:t>slow + </a:t>
            </a:r>
            <a:r>
              <a:rPr lang="en-GB" dirty="0" err="1">
                <a:latin typeface="Twinkl Cursive Looped" panose="02000000000000000000" pitchFamily="2" charset="0"/>
              </a:rPr>
              <a:t>ly</a:t>
            </a:r>
            <a:r>
              <a:rPr lang="en-GB" dirty="0">
                <a:latin typeface="Twinkl Cursive Looped" panose="02000000000000000000" pitchFamily="2" charset="0"/>
              </a:rPr>
              <a:t> = slowly</a:t>
            </a:r>
            <a:endParaRPr lang="en-GB" i="1" dirty="0">
              <a:latin typeface="Twinkl Cursive Looped" panose="02000000000000000000" pitchFamily="2" charset="0"/>
            </a:endParaRPr>
          </a:p>
        </p:txBody>
      </p:sp>
      <p:pic>
        <p:nvPicPr>
          <p:cNvPr id="23554" name="Picture 2" descr="slow turtle clipart - Clip Art Library">
            <a:extLst>
              <a:ext uri="{FF2B5EF4-FFF2-40B4-BE49-F238E27FC236}">
                <a16:creationId xmlns:a16="http://schemas.microsoft.com/office/drawing/2014/main" id="{DFC16B54-6DA7-C8F1-4C21-674A0F037F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5" y="685121"/>
            <a:ext cx="2743200" cy="16668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8AE1DA-BBD7-298E-2DCD-74CCF343B201}"/>
              </a:ext>
            </a:extLst>
          </p:cNvPr>
          <p:cNvSpPr txBox="1"/>
          <p:nvPr/>
        </p:nvSpPr>
        <p:spPr>
          <a:xfrm>
            <a:off x="4861832" y="5028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slowly</a:t>
            </a:r>
            <a:endParaRPr lang="en-GB" dirty="0"/>
          </a:p>
        </p:txBody>
      </p:sp>
      <p:sp>
        <p:nvSpPr>
          <p:cNvPr id="6" name="TextBox 5">
            <a:extLst>
              <a:ext uri="{FF2B5EF4-FFF2-40B4-BE49-F238E27FC236}">
                <a16:creationId xmlns:a16="http://schemas.microsoft.com/office/drawing/2014/main" id="{BF0F92E3-CC27-9FE7-93F5-7C7CEED1D56F}"/>
              </a:ext>
            </a:extLst>
          </p:cNvPr>
          <p:cNvSpPr txBox="1"/>
          <p:nvPr/>
        </p:nvSpPr>
        <p:spPr>
          <a:xfrm>
            <a:off x="206148" y="5509532"/>
            <a:ext cx="1177970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move very slow </a:t>
            </a:r>
            <a:endParaRPr lang="en-GB" dirty="0"/>
          </a:p>
        </p:txBody>
      </p:sp>
      <p:sp>
        <p:nvSpPr>
          <p:cNvPr id="7" name="TextBox 6">
            <a:extLst>
              <a:ext uri="{FF2B5EF4-FFF2-40B4-BE49-F238E27FC236}">
                <a16:creationId xmlns:a16="http://schemas.microsoft.com/office/drawing/2014/main" id="{843A61AB-F6FD-B439-8C41-66AE304959F0}"/>
              </a:ext>
            </a:extLst>
          </p:cNvPr>
          <p:cNvSpPr txBox="1"/>
          <p:nvPr/>
        </p:nvSpPr>
        <p:spPr>
          <a:xfrm>
            <a:off x="4655003" y="35344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95535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02858" y="1244326"/>
            <a:ext cx="10515600" cy="1481650"/>
          </a:xfrm>
        </p:spPr>
        <p:txBody>
          <a:bodyPr>
            <a:normAutofit/>
          </a:bodyPr>
          <a:lstStyle/>
          <a:p>
            <a:pPr algn="ctr"/>
            <a:r>
              <a:rPr lang="en-GB" dirty="0">
                <a:latin typeface="Twinkl Cursive Looped" panose="02000000000000000000" pitchFamily="2" charset="0"/>
              </a:rPr>
              <a:t>quick + </a:t>
            </a:r>
            <a:r>
              <a:rPr lang="en-GB" dirty="0" err="1">
                <a:latin typeface="Twinkl Cursive Looped" panose="02000000000000000000" pitchFamily="2" charset="0"/>
              </a:rPr>
              <a:t>ly</a:t>
            </a:r>
            <a:r>
              <a:rPr lang="en-GB" dirty="0">
                <a:latin typeface="Twinkl Cursive Looped" panose="02000000000000000000" pitchFamily="2" charset="0"/>
              </a:rPr>
              <a:t> = quickly</a:t>
            </a:r>
            <a:endParaRPr lang="en-GB" i="1" dirty="0">
              <a:latin typeface="Twinkl Cursive Looped" panose="02000000000000000000" pitchFamily="2" charset="0"/>
            </a:endParaRPr>
          </a:p>
        </p:txBody>
      </p:sp>
      <p:pic>
        <p:nvPicPr>
          <p:cNvPr id="21506" name="Picture 2" descr="900+ Quick Clip Art | Royalty Free - GoGraph">
            <a:extLst>
              <a:ext uri="{FF2B5EF4-FFF2-40B4-BE49-F238E27FC236}">
                <a16:creationId xmlns:a16="http://schemas.microsoft.com/office/drawing/2014/main" id="{799A68F5-22F7-50EC-DE44-FB873E04A9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60"/>
          <a:stretch/>
        </p:blipFill>
        <p:spPr bwMode="auto">
          <a:xfrm>
            <a:off x="573542" y="560614"/>
            <a:ext cx="2619375"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EB19E89-0CB6-24D1-4C32-A5CC91AD1F23}"/>
              </a:ext>
            </a:extLst>
          </p:cNvPr>
          <p:cNvSpPr txBox="1"/>
          <p:nvPr/>
        </p:nvSpPr>
        <p:spPr>
          <a:xfrm>
            <a:off x="4306661" y="28577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quickly</a:t>
            </a:r>
            <a:endParaRPr lang="en-GB" dirty="0"/>
          </a:p>
        </p:txBody>
      </p:sp>
      <p:sp>
        <p:nvSpPr>
          <p:cNvPr id="6" name="TextBox 5">
            <a:extLst>
              <a:ext uri="{FF2B5EF4-FFF2-40B4-BE49-F238E27FC236}">
                <a16:creationId xmlns:a16="http://schemas.microsoft.com/office/drawing/2014/main" id="{3DE27ABA-2D26-08D2-60F2-DBFE5A559583}"/>
              </a:ext>
            </a:extLst>
          </p:cNvPr>
          <p:cNvSpPr txBox="1"/>
          <p:nvPr/>
        </p:nvSpPr>
        <p:spPr>
          <a:xfrm>
            <a:off x="831850" y="555656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fast</a:t>
            </a:r>
            <a:endParaRPr lang="en-GB" dirty="0"/>
          </a:p>
        </p:txBody>
      </p:sp>
      <p:sp>
        <p:nvSpPr>
          <p:cNvPr id="7" name="TextBox 6">
            <a:extLst>
              <a:ext uri="{FF2B5EF4-FFF2-40B4-BE49-F238E27FC236}">
                <a16:creationId xmlns:a16="http://schemas.microsoft.com/office/drawing/2014/main" id="{5984240B-1CD5-B61B-F76E-F5E1B9C88CCB}"/>
              </a:ext>
            </a:extLst>
          </p:cNvPr>
          <p:cNvSpPr txBox="1"/>
          <p:nvPr/>
        </p:nvSpPr>
        <p:spPr>
          <a:xfrm>
            <a:off x="4306661" y="346530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04750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fossil</a:t>
            </a:r>
          </a:p>
        </p:txBody>
      </p:sp>
      <p:sp>
        <p:nvSpPr>
          <p:cNvPr id="3" name="Rectangle 2">
            <a:extLst>
              <a:ext uri="{FF2B5EF4-FFF2-40B4-BE49-F238E27FC236}">
                <a16:creationId xmlns:a16="http://schemas.microsoft.com/office/drawing/2014/main" id="{0366E0B6-702E-4814-82C6-08CA2D13F3C9}"/>
              </a:ext>
            </a:extLst>
          </p:cNvPr>
          <p:cNvSpPr/>
          <p:nvPr/>
        </p:nvSpPr>
        <p:spPr>
          <a:xfrm>
            <a:off x="6547758"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4,941 Dinosaur Fossil Illustrations &amp; Clip Art - iStock">
            <a:extLst>
              <a:ext uri="{FF2B5EF4-FFF2-40B4-BE49-F238E27FC236}">
                <a16:creationId xmlns:a16="http://schemas.microsoft.com/office/drawing/2014/main" id="{0794B96A-8FAB-941D-C21E-0F8374EFF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659" y="440192"/>
            <a:ext cx="3191555" cy="2510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402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happily sang the songs in the choir.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C299AD0-DA0F-040C-A90F-DDF70EDE8F26}"/>
              </a:ext>
            </a:extLst>
          </p:cNvPr>
          <p:cNvSpPr txBox="1">
            <a:spLocks/>
          </p:cNvSpPr>
          <p:nvPr/>
        </p:nvSpPr>
        <p:spPr>
          <a:xfrm>
            <a:off x="3004458" y="2955471"/>
            <a:ext cx="2383971"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4820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Slowly, the snail moved across the leaf.</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EA981290-98D7-E21D-CD19-6928AC9C86A3}"/>
              </a:ext>
            </a:extLst>
          </p:cNvPr>
          <p:cNvSpPr txBox="1">
            <a:spLocks/>
          </p:cNvSpPr>
          <p:nvPr/>
        </p:nvSpPr>
        <p:spPr>
          <a:xfrm>
            <a:off x="1436915" y="3080824"/>
            <a:ext cx="2024742" cy="72373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6843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Quickly, the hare raised through the fields.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85EEBEF-DFA9-E703-3F3D-D91136970A5E}"/>
              </a:ext>
            </a:extLst>
          </p:cNvPr>
          <p:cNvSpPr txBox="1">
            <a:spLocks/>
          </p:cNvSpPr>
          <p:nvPr/>
        </p:nvSpPr>
        <p:spPr>
          <a:xfrm>
            <a:off x="1110343" y="2857499"/>
            <a:ext cx="2400299" cy="97971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8996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017662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2" y="474770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pause in work or during an activity or event</a:t>
            </a:r>
            <a:endParaRPr lang="en-GB" i="1" dirty="0">
              <a:latin typeface="Twinkl Cursive Looped" panose="02000000000000000000" pitchFamily="2" charset="0"/>
            </a:endParaRPr>
          </a:p>
        </p:txBody>
      </p:sp>
      <p:pic>
        <p:nvPicPr>
          <p:cNvPr id="16386" name="Picture 2" descr="900+ Playtime Clip Art | Royalty Free - GoGraph">
            <a:extLst>
              <a:ext uri="{FF2B5EF4-FFF2-40B4-BE49-F238E27FC236}">
                <a16:creationId xmlns:a16="http://schemas.microsoft.com/office/drawing/2014/main" id="{2AB7905C-0619-53DC-E565-C2FE2C5E7B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40"/>
          <a:stretch/>
        </p:blipFill>
        <p:spPr bwMode="auto">
          <a:xfrm>
            <a:off x="438150" y="628650"/>
            <a:ext cx="3268436" cy="15408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C8EBCF-5BFB-E33D-E23E-1403130ECC4C}"/>
              </a:ext>
            </a:extLst>
          </p:cNvPr>
          <p:cNvSpPr txBox="1"/>
          <p:nvPr/>
        </p:nvSpPr>
        <p:spPr>
          <a:xfrm>
            <a:off x="4763861" y="38340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break</a:t>
            </a:r>
            <a:endParaRPr lang="en-GB" dirty="0"/>
          </a:p>
        </p:txBody>
      </p:sp>
      <p:sp>
        <p:nvSpPr>
          <p:cNvPr id="8" name="TextBox 7">
            <a:extLst>
              <a:ext uri="{FF2B5EF4-FFF2-40B4-BE49-F238E27FC236}">
                <a16:creationId xmlns:a16="http://schemas.microsoft.com/office/drawing/2014/main" id="{6618CB8A-3669-DA14-A0F2-AE09524B6F7F}"/>
              </a:ext>
            </a:extLst>
          </p:cNvPr>
          <p:cNvSpPr txBox="1"/>
          <p:nvPr/>
        </p:nvSpPr>
        <p:spPr>
          <a:xfrm>
            <a:off x="47638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42965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During break, children go outside.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F2FD52-3711-60C2-1A1F-40055941957F}"/>
              </a:ext>
            </a:extLst>
          </p:cNvPr>
          <p:cNvSpPr txBox="1">
            <a:spLocks/>
          </p:cNvSpPr>
          <p:nvPr/>
        </p:nvSpPr>
        <p:spPr>
          <a:xfrm>
            <a:off x="3167744" y="3734827"/>
            <a:ext cx="1779813"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05957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7692" y="5154554"/>
            <a:ext cx="11594193" cy="1481650"/>
          </a:xfrm>
        </p:spPr>
        <p:txBody>
          <a:bodyPr>
            <a:normAutofit fontScale="90000"/>
          </a:bodyPr>
          <a:lstStyle/>
          <a:p>
            <a:pPr algn="ctr"/>
            <a:r>
              <a:rPr lang="en-GB" dirty="0">
                <a:latin typeface="Twinkl Cursive Looped" panose="02000000000000000000" pitchFamily="2" charset="0"/>
              </a:rPr>
              <a:t>Definition - a man in relation to his child or children</a:t>
            </a:r>
            <a:endParaRPr lang="en-GB" i="1" dirty="0"/>
          </a:p>
        </p:txBody>
      </p:sp>
      <p:pic>
        <p:nvPicPr>
          <p:cNvPr id="17410" name="Picture 2" descr="Father &amp; Son Royalty Free Vector Clip Art Illustration - Black Father And  Son Clipart Transparent PNG - 286x480 - Free Download on NicePNG">
            <a:extLst>
              <a:ext uri="{FF2B5EF4-FFF2-40B4-BE49-F238E27FC236}">
                <a16:creationId xmlns:a16="http://schemas.microsoft.com/office/drawing/2014/main" id="{9D11802B-3751-A793-D7B0-085F9FD91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27" y="555852"/>
            <a:ext cx="3624943" cy="24654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F049697-4691-E44D-5815-A60B9F71C999}"/>
              </a:ext>
            </a:extLst>
          </p:cNvPr>
          <p:cNvSpPr txBox="1"/>
          <p:nvPr/>
        </p:nvSpPr>
        <p:spPr>
          <a:xfrm>
            <a:off x="4490356" y="6829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father</a:t>
            </a:r>
            <a:endParaRPr lang="en-GB" dirty="0"/>
          </a:p>
        </p:txBody>
      </p:sp>
      <p:sp>
        <p:nvSpPr>
          <p:cNvPr id="5" name="TextBox 4">
            <a:extLst>
              <a:ext uri="{FF2B5EF4-FFF2-40B4-BE49-F238E27FC236}">
                <a16:creationId xmlns:a16="http://schemas.microsoft.com/office/drawing/2014/main" id="{574FE18C-9D23-9C5B-5CBB-9B14313BB916}"/>
              </a:ext>
            </a:extLst>
          </p:cNvPr>
          <p:cNvSpPr txBox="1"/>
          <p:nvPr/>
        </p:nvSpPr>
        <p:spPr>
          <a:xfrm>
            <a:off x="4490356" y="265969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36572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My father is lovely. </a:t>
            </a:r>
            <a:br>
              <a:rPr lang="en-GB" dirty="0"/>
            </a:br>
            <a:endParaRPr lang="en-GB" i="1" dirty="0"/>
          </a:p>
        </p:txBody>
      </p:sp>
      <p:sp>
        <p:nvSpPr>
          <p:cNvPr id="3" name="Title 1">
            <a:extLst>
              <a:ext uri="{FF2B5EF4-FFF2-40B4-BE49-F238E27FC236}">
                <a16:creationId xmlns:a16="http://schemas.microsoft.com/office/drawing/2014/main" id="{109E10AF-6A0B-A44A-A941-B22C129C294A}"/>
              </a:ext>
            </a:extLst>
          </p:cNvPr>
          <p:cNvSpPr txBox="1">
            <a:spLocks/>
          </p:cNvSpPr>
          <p:nvPr/>
        </p:nvSpPr>
        <p:spPr>
          <a:xfrm>
            <a:off x="4309837" y="2994002"/>
            <a:ext cx="1779813" cy="82764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6100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962258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24709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nostril</a:t>
            </a:r>
          </a:p>
        </p:txBody>
      </p:sp>
      <p:sp>
        <p:nvSpPr>
          <p:cNvPr id="3" name="Rectangle 2">
            <a:extLst>
              <a:ext uri="{FF2B5EF4-FFF2-40B4-BE49-F238E27FC236}">
                <a16:creationId xmlns:a16="http://schemas.microsoft.com/office/drawing/2014/main" id="{4BCBA2DA-E95C-434C-BE81-320E182AE5EF}"/>
              </a:ext>
            </a:extLst>
          </p:cNvPr>
          <p:cNvSpPr/>
          <p:nvPr/>
        </p:nvSpPr>
        <p:spPr>
          <a:xfrm>
            <a:off x="6743701"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a:extLst>
              <a:ext uri="{FF2B5EF4-FFF2-40B4-BE49-F238E27FC236}">
                <a16:creationId xmlns:a16="http://schemas.microsoft.com/office/drawing/2014/main" id="{1280B276-51CD-594C-08F8-BCE5CA3776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02104"/>
            <a:ext cx="1857375"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48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157808570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country on the equator.  Some parts are hot and wet, but much of it is dry.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Merriment</a:t>
            </a:r>
            <a:r>
              <a:rPr lang="en-GB" sz="4000" dirty="0">
                <a:solidFill>
                  <a:srgbClr val="000000"/>
                </a:solidFill>
                <a:effectLst/>
                <a:latin typeface="Twinkl Cursive Looped" panose="02000000000000000000" pitchFamily="2" charset="0"/>
                <a:ea typeface="Times New Roman" panose="02020603050405020304" pitchFamily="18" charset="0"/>
              </a:rPr>
              <a:t> is found when it rains as people are cheerful as it is used for drinking and watering their crops.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Sadness</a:t>
            </a:r>
            <a:r>
              <a:rPr lang="en-GB" sz="4000" dirty="0">
                <a:solidFill>
                  <a:srgbClr val="000000"/>
                </a:solidFill>
                <a:effectLst/>
                <a:latin typeface="Twinkl Cursive Looped" panose="02000000000000000000" pitchFamily="2" charset="0"/>
                <a:ea typeface="Times New Roman" panose="02020603050405020304" pitchFamily="18" charset="0"/>
              </a:rPr>
              <a:t> is growing though as the rains are becoming less and less reliable.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Quickly</a:t>
            </a:r>
            <a:r>
              <a:rPr lang="en-GB" sz="4000" dirty="0">
                <a:solidFill>
                  <a:srgbClr val="000000"/>
                </a:solidFill>
                <a:effectLst/>
                <a:latin typeface="Twinkl Cursive Looped" panose="02000000000000000000" pitchFamily="2" charset="0"/>
                <a:ea typeface="Times New Roman" panose="02020603050405020304" pitchFamily="18" charset="0"/>
              </a:rPr>
              <a:t>, crops that once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395737230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2406580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Quickly, crops that once were plentiful are now scarce.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3587502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3C77733-1EE9-2746-A441-25801D97E615}"/>
              </a:ext>
            </a:extLst>
          </p:cNvPr>
          <p:cNvPicPr>
            <a:picLocks noChangeAspect="1"/>
          </p:cNvPicPr>
          <p:nvPr/>
        </p:nvPicPr>
        <p:blipFill rotWithShape="1">
          <a:blip r:embed="rId2"/>
          <a:srcRect l="15938" t="11648" r="14553" b="6884"/>
          <a:stretch/>
        </p:blipFill>
        <p:spPr>
          <a:xfrm>
            <a:off x="506185" y="114300"/>
            <a:ext cx="10123715" cy="6671118"/>
          </a:xfrm>
          <a:prstGeom prst="rect">
            <a:avLst/>
          </a:prstGeom>
        </p:spPr>
      </p:pic>
    </p:spTree>
    <p:extLst>
      <p:ext uri="{BB962C8B-B14F-4D97-AF65-F5344CB8AC3E}">
        <p14:creationId xmlns:p14="http://schemas.microsoft.com/office/powerpoint/2010/main" val="7723410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p>
        </p:txBody>
      </p:sp>
    </p:spTree>
    <p:extLst>
      <p:ext uri="{BB962C8B-B14F-4D97-AF65-F5344CB8AC3E}">
        <p14:creationId xmlns:p14="http://schemas.microsoft.com/office/powerpoint/2010/main" val="386686443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steak</a:t>
            </a:r>
          </a:p>
        </p:txBody>
      </p:sp>
    </p:spTree>
    <p:extLst>
      <p:ext uri="{BB962C8B-B14F-4D97-AF65-F5344CB8AC3E}">
        <p14:creationId xmlns:p14="http://schemas.microsoft.com/office/powerpoint/2010/main" val="322118707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pupil</a:t>
            </a:r>
          </a:p>
        </p:txBody>
      </p:sp>
      <p:sp>
        <p:nvSpPr>
          <p:cNvPr id="3" name="Rectangle 2">
            <a:extLst>
              <a:ext uri="{FF2B5EF4-FFF2-40B4-BE49-F238E27FC236}">
                <a16:creationId xmlns:a16="http://schemas.microsoft.com/office/drawing/2014/main" id="{162CC6E8-06E9-4F6E-A75B-C2FED721CE28}"/>
              </a:ext>
            </a:extLst>
          </p:cNvPr>
          <p:cNvSpPr/>
          <p:nvPr/>
        </p:nvSpPr>
        <p:spPr>
          <a:xfrm>
            <a:off x="6498773"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Pin on Products">
            <a:extLst>
              <a:ext uri="{FF2B5EF4-FFF2-40B4-BE49-F238E27FC236}">
                <a16:creationId xmlns:a16="http://schemas.microsoft.com/office/drawing/2014/main" id="{F54452FF-C16A-7147-ADB1-AF20E9E9E7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28"/>
          <a:stretch/>
        </p:blipFill>
        <p:spPr bwMode="auto">
          <a:xfrm>
            <a:off x="698046" y="555853"/>
            <a:ext cx="2305050" cy="1779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640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pencil</a:t>
            </a:r>
          </a:p>
        </p:txBody>
      </p:sp>
    </p:spTree>
    <p:extLst>
      <p:ext uri="{BB962C8B-B14F-4D97-AF65-F5344CB8AC3E}">
        <p14:creationId xmlns:p14="http://schemas.microsoft.com/office/powerpoint/2010/main" val="291688408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fossil</a:t>
            </a:r>
          </a:p>
        </p:txBody>
      </p:sp>
    </p:spTree>
    <p:extLst>
      <p:ext uri="{BB962C8B-B14F-4D97-AF65-F5344CB8AC3E}">
        <p14:creationId xmlns:p14="http://schemas.microsoft.com/office/powerpoint/2010/main" val="161217968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nostril</a:t>
            </a:r>
          </a:p>
        </p:txBody>
      </p:sp>
    </p:spTree>
    <p:extLst>
      <p:ext uri="{BB962C8B-B14F-4D97-AF65-F5344CB8AC3E}">
        <p14:creationId xmlns:p14="http://schemas.microsoft.com/office/powerpoint/2010/main" val="421385825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pupil</a:t>
            </a:r>
          </a:p>
        </p:txBody>
      </p:sp>
    </p:spTree>
    <p:extLst>
      <p:ext uri="{BB962C8B-B14F-4D97-AF65-F5344CB8AC3E}">
        <p14:creationId xmlns:p14="http://schemas.microsoft.com/office/powerpoint/2010/main" val="411866983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fulfil</a:t>
            </a:r>
          </a:p>
        </p:txBody>
      </p:sp>
    </p:spTree>
    <p:extLst>
      <p:ext uri="{BB962C8B-B14F-4D97-AF65-F5344CB8AC3E}">
        <p14:creationId xmlns:p14="http://schemas.microsoft.com/office/powerpoint/2010/main" val="224218389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until</a:t>
            </a:r>
          </a:p>
        </p:txBody>
      </p:sp>
    </p:spTree>
    <p:extLst>
      <p:ext uri="{BB962C8B-B14F-4D97-AF65-F5344CB8AC3E}">
        <p14:creationId xmlns:p14="http://schemas.microsoft.com/office/powerpoint/2010/main" val="68097805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basil</a:t>
            </a:r>
          </a:p>
        </p:txBody>
      </p:sp>
    </p:spTree>
    <p:extLst>
      <p:ext uri="{BB962C8B-B14F-4D97-AF65-F5344CB8AC3E}">
        <p14:creationId xmlns:p14="http://schemas.microsoft.com/office/powerpoint/2010/main" val="40645478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lentil</a:t>
            </a:r>
          </a:p>
        </p:txBody>
      </p:sp>
    </p:spTree>
    <p:extLst>
      <p:ext uri="{BB962C8B-B14F-4D97-AF65-F5344CB8AC3E}">
        <p14:creationId xmlns:p14="http://schemas.microsoft.com/office/powerpoint/2010/main" val="60600709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gerbil</a:t>
            </a:r>
          </a:p>
        </p:txBody>
      </p:sp>
    </p:spTree>
    <p:extLst>
      <p:ext uri="{BB962C8B-B14F-4D97-AF65-F5344CB8AC3E}">
        <p14:creationId xmlns:p14="http://schemas.microsoft.com/office/powerpoint/2010/main" val="304526770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peril</a:t>
            </a:r>
          </a:p>
        </p:txBody>
      </p:sp>
    </p:spTree>
    <p:extLst>
      <p:ext uri="{BB962C8B-B14F-4D97-AF65-F5344CB8AC3E}">
        <p14:creationId xmlns:p14="http://schemas.microsoft.com/office/powerpoint/2010/main" val="3828583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devil</a:t>
            </a:r>
          </a:p>
        </p:txBody>
      </p:sp>
    </p:spTree>
    <p:extLst>
      <p:ext uri="{BB962C8B-B14F-4D97-AF65-F5344CB8AC3E}">
        <p14:creationId xmlns:p14="http://schemas.microsoft.com/office/powerpoint/2010/main" val="297431195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Brazil</a:t>
            </a:r>
          </a:p>
        </p:txBody>
      </p:sp>
    </p:spTree>
    <p:extLst>
      <p:ext uri="{BB962C8B-B14F-4D97-AF65-F5344CB8AC3E}">
        <p14:creationId xmlns:p14="http://schemas.microsoft.com/office/powerpoint/2010/main" val="393137614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stencil</a:t>
            </a:r>
          </a:p>
        </p:txBody>
      </p:sp>
    </p:spTree>
    <p:extLst>
      <p:ext uri="{BB962C8B-B14F-4D97-AF65-F5344CB8AC3E}">
        <p14:creationId xmlns:p14="http://schemas.microsoft.com/office/powerpoint/2010/main" val="244460634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civil</a:t>
            </a:r>
          </a:p>
        </p:txBody>
      </p:sp>
    </p:spTree>
    <p:extLst>
      <p:ext uri="{BB962C8B-B14F-4D97-AF65-F5344CB8AC3E}">
        <p14:creationId xmlns:p14="http://schemas.microsoft.com/office/powerpoint/2010/main" val="132452877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enjoyment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argument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merriment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happiness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happiness</a:t>
            </a:r>
          </a:p>
        </p:txBody>
      </p:sp>
    </p:spTree>
    <p:extLst>
      <p:ext uri="{BB962C8B-B14F-4D97-AF65-F5344CB8AC3E}">
        <p14:creationId xmlns:p14="http://schemas.microsoft.com/office/powerpoint/2010/main" val="805782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ment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sadness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plainness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playful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cheerful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slowly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quickly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594821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ment</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pencil until great steak break father enjoyment happiness playful slowly</a:t>
            </a:r>
          </a:p>
        </p:txBody>
      </p:sp>
    </p:spTree>
    <p:extLst>
      <p:ext uri="{BB962C8B-B14F-4D97-AF65-F5344CB8AC3E}">
        <p14:creationId xmlns:p14="http://schemas.microsoft.com/office/powerpoint/2010/main" val="38869918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During break, children go outside.</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92D050"/>
                </a:solidFill>
                <a:latin typeface="Twinkl Cursive Looped" panose="02000000000000000000" pitchFamily="2" charset="0"/>
              </a:rPr>
              <a:t>      adverb</a:t>
            </a:r>
            <a:r>
              <a:rPr lang="en-GB" sz="4400" dirty="0">
                <a:solidFill>
                  <a:srgbClr val="FF0000"/>
                </a:solidFill>
                <a:latin typeface="Twinkl Cursive Looped" panose="02000000000000000000" pitchFamily="2" charset="0"/>
              </a:rPr>
              <a:t> noun </a:t>
            </a:r>
            <a:r>
              <a:rPr lang="en-GB" sz="4400" dirty="0" err="1">
                <a:solidFill>
                  <a:srgbClr val="FF0000"/>
                </a:solidFill>
                <a:latin typeface="Twinkl Cursive Looped" panose="02000000000000000000" pitchFamily="2" charset="0"/>
              </a:rPr>
              <a:t>noun</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verb</a:t>
            </a:r>
            <a:r>
              <a:rPr lang="en-GB" sz="4400" dirty="0">
                <a:solidFill>
                  <a:srgbClr val="FF0000"/>
                </a:solidFill>
                <a:latin typeface="Twinkl Cursive Looped" panose="02000000000000000000" pitchFamily="2" charset="0"/>
              </a:rPr>
              <a:t> </a:t>
            </a:r>
            <a:r>
              <a:rPr lang="en-GB" sz="4400" dirty="0">
                <a:solidFill>
                  <a:schemeClr val="accent4">
                    <a:lumMod val="75000"/>
                  </a:schemeClr>
                </a:solidFill>
                <a:latin typeface="Twinkl Cursive Looped" panose="02000000000000000000" pitchFamily="2" charset="0"/>
              </a:rPr>
              <a:t>preposition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During break, children go outside.</a:t>
            </a:r>
          </a:p>
          <a:p>
            <a:endParaRPr lang="en-GB" sz="7200" dirty="0"/>
          </a:p>
        </p:txBody>
      </p:sp>
    </p:spTree>
    <p:extLst>
      <p:ext uri="{BB962C8B-B14F-4D97-AF65-F5344CB8AC3E}">
        <p14:creationId xmlns:p14="http://schemas.microsoft.com/office/powerpoint/2010/main" val="207391606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92D050"/>
                </a:solidFill>
                <a:latin typeface="Twinkl Cursive Looped" panose="02000000000000000000" pitchFamily="2" charset="0"/>
              </a:rPr>
              <a:t>      adverb</a:t>
            </a:r>
            <a:r>
              <a:rPr lang="en-GB" sz="4400" dirty="0">
                <a:solidFill>
                  <a:srgbClr val="FF0000"/>
                </a:solidFill>
                <a:latin typeface="Twinkl Cursive Looped" panose="02000000000000000000" pitchFamily="2" charset="0"/>
              </a:rPr>
              <a:t> </a:t>
            </a:r>
            <a:r>
              <a:rPr lang="en-GB" sz="4400" dirty="0">
                <a:solidFill>
                  <a:srgbClr val="FF0000"/>
                </a:solidFill>
                <a:highlight>
                  <a:srgbClr val="FFFF00"/>
                </a:highlight>
                <a:latin typeface="Twinkl Cursive Looped" panose="02000000000000000000" pitchFamily="2" charset="0"/>
              </a:rPr>
              <a:t>noun</a:t>
            </a:r>
            <a:r>
              <a:rPr lang="en-GB" sz="4400" dirty="0">
                <a:solidFill>
                  <a:srgbClr val="FF0000"/>
                </a:solidFill>
                <a:latin typeface="Twinkl Cursive Looped" panose="02000000000000000000" pitchFamily="2" charset="0"/>
              </a:rPr>
              <a:t> </a:t>
            </a:r>
            <a:r>
              <a:rPr lang="en-GB" sz="4400" dirty="0" err="1">
                <a:solidFill>
                  <a:srgbClr val="FF0000"/>
                </a:solidFill>
                <a:latin typeface="Twinkl Cursive Looped" panose="02000000000000000000" pitchFamily="2" charset="0"/>
              </a:rPr>
              <a:t>noun</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verb</a:t>
            </a:r>
            <a:r>
              <a:rPr lang="en-GB" sz="4400" dirty="0">
                <a:solidFill>
                  <a:srgbClr val="FF0000"/>
                </a:solidFill>
                <a:latin typeface="Twinkl Cursive Looped" panose="02000000000000000000" pitchFamily="2" charset="0"/>
              </a:rPr>
              <a:t> </a:t>
            </a:r>
            <a:r>
              <a:rPr lang="en-GB" sz="4400" dirty="0">
                <a:solidFill>
                  <a:schemeClr val="accent4">
                    <a:lumMod val="75000"/>
                  </a:schemeClr>
                </a:solidFill>
                <a:latin typeface="Twinkl Cursive Looped" panose="02000000000000000000" pitchFamily="2" charset="0"/>
              </a:rPr>
              <a:t>preposition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During </a:t>
            </a:r>
            <a:r>
              <a:rPr lang="en-GB" sz="4800" dirty="0">
                <a:highlight>
                  <a:srgbClr val="FFFF00"/>
                </a:highlight>
                <a:latin typeface="Twinkl Cursive Looped" panose="02000000000000000000" pitchFamily="2" charset="0"/>
              </a:rPr>
              <a:t>break</a:t>
            </a:r>
            <a:r>
              <a:rPr lang="en-GB" sz="4800" dirty="0">
                <a:latin typeface="Twinkl Cursive Looped" panose="02000000000000000000" pitchFamily="2" charset="0"/>
              </a:rPr>
              <a:t>, children go outside.</a:t>
            </a:r>
          </a:p>
          <a:p>
            <a:endParaRPr lang="en-GB" sz="7200" dirty="0"/>
          </a:p>
        </p:txBody>
      </p:sp>
    </p:spTree>
    <p:extLst>
      <p:ext uri="{BB962C8B-B14F-4D97-AF65-F5344CB8AC3E}">
        <p14:creationId xmlns:p14="http://schemas.microsoft.com/office/powerpoint/2010/main" val="192259114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323987"/>
          </a:xfrm>
          <a:prstGeom prst="rect">
            <a:avLst/>
          </a:prstGeom>
          <a:noFill/>
        </p:spPr>
        <p:txBody>
          <a:bodyPr wrap="square" rtlCol="0">
            <a:spAutoFit/>
          </a:bodyPr>
          <a:lstStyle/>
          <a:p>
            <a:r>
              <a:rPr lang="en-GB" sz="6600" dirty="0">
                <a:latin typeface="Twinkl Cursive Looped" panose="02000000000000000000" pitchFamily="2" charset="0"/>
              </a:rPr>
              <a:t>My father is lovely.</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pPr algn="ctr"/>
            <a:r>
              <a:rPr lang="en-GB" sz="6600" dirty="0">
                <a:latin typeface="Twinkl Cursive Looped" panose="02000000000000000000" pitchFamily="2" charset="0"/>
              </a:rPr>
              <a:t>My father is lovely.</a:t>
            </a:r>
          </a:p>
          <a:p>
            <a:r>
              <a:rPr lang="en-GB" sz="4400" dirty="0">
                <a:solidFill>
                  <a:srgbClr val="FF0000"/>
                </a:solidFill>
                <a:latin typeface="Twinkl Cursive Looped" panose="02000000000000000000" pitchFamily="2" charset="0"/>
              </a:rPr>
              <a:t>     </a:t>
            </a:r>
            <a:r>
              <a:rPr lang="en-GB" sz="6000" dirty="0">
                <a:solidFill>
                  <a:schemeClr val="bg1">
                    <a:lumMod val="65000"/>
                  </a:schemeClr>
                </a:solidFill>
                <a:latin typeface="Twinkl Cursive Looped" panose="02000000000000000000" pitchFamily="2" charset="0"/>
              </a:rPr>
              <a:t>determiner </a:t>
            </a: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rgbClr val="7030A0"/>
                </a:solidFill>
                <a:latin typeface="Twinkl Cursive Looped" panose="02000000000000000000" pitchFamily="2" charset="0"/>
              </a:rPr>
              <a:t>adjective</a:t>
            </a:r>
            <a:endParaRPr lang="en-GB" sz="44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pPr algn="ctr"/>
            <a:r>
              <a:rPr lang="en-GB" sz="6600" dirty="0">
                <a:latin typeface="Twinkl Cursive Looped" panose="02000000000000000000" pitchFamily="2" charset="0"/>
              </a:rPr>
              <a:t>My </a:t>
            </a:r>
            <a:r>
              <a:rPr lang="en-GB" sz="6600" dirty="0">
                <a:highlight>
                  <a:srgbClr val="FFFF00"/>
                </a:highlight>
                <a:latin typeface="Twinkl Cursive Looped" panose="02000000000000000000" pitchFamily="2" charset="0"/>
              </a:rPr>
              <a:t>father</a:t>
            </a:r>
            <a:r>
              <a:rPr lang="en-GB" sz="6600" dirty="0">
                <a:latin typeface="Twinkl Cursive Looped" panose="02000000000000000000" pitchFamily="2" charset="0"/>
              </a:rPr>
              <a:t> is lovely.</a:t>
            </a:r>
          </a:p>
          <a:p>
            <a:r>
              <a:rPr lang="en-GB" sz="4400" dirty="0">
                <a:solidFill>
                  <a:srgbClr val="FF0000"/>
                </a:solidFill>
                <a:latin typeface="Twinkl Cursive Looped" panose="02000000000000000000" pitchFamily="2" charset="0"/>
              </a:rPr>
              <a:t>     </a:t>
            </a:r>
            <a:r>
              <a:rPr lang="en-GB" sz="6000" dirty="0">
                <a:solidFill>
                  <a:schemeClr val="bg1">
                    <a:lumMod val="65000"/>
                  </a:schemeClr>
                </a:solidFill>
                <a:latin typeface="Twinkl Cursive Looped" panose="02000000000000000000" pitchFamily="2" charset="0"/>
              </a:rPr>
              <a:t>determiner </a:t>
            </a:r>
            <a:r>
              <a:rPr lang="en-GB" sz="6000" dirty="0">
                <a:solidFill>
                  <a:srgbClr val="FF0000"/>
                </a:solidFill>
                <a:highlight>
                  <a:srgbClr val="FFFF00"/>
                </a:highlight>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rgbClr val="7030A0"/>
                </a:solidFill>
                <a:latin typeface="Twinkl Cursive Looped" panose="02000000000000000000" pitchFamily="2" charset="0"/>
              </a:rPr>
              <a:t>adjective</a:t>
            </a:r>
            <a:endParaRPr lang="en-GB" sz="44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662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ment</a:t>
            </a:r>
            <a:br>
              <a:rPr lang="en-GB" dirty="0">
                <a:latin typeface="Twinkl Cursive Looped" panose="02000000000000000000" pitchFamily="2" charset="0"/>
              </a:rPr>
            </a:br>
            <a:r>
              <a:rPr lang="en-GB" dirty="0">
                <a:latin typeface="Twinkl Cursive Looped" panose="02000000000000000000" pitchFamily="2" charset="0"/>
              </a:rPr>
              <a:t>If a suffix starts with a consonant</a:t>
            </a:r>
            <a:br>
              <a:rPr lang="en-GB" dirty="0">
                <a:latin typeface="Twinkl Cursive Looped" panose="02000000000000000000" pitchFamily="2" charset="0"/>
              </a:rPr>
            </a:br>
            <a:r>
              <a:rPr lang="en-GB" dirty="0">
                <a:latin typeface="Twinkl Cursive Looped" panose="02000000000000000000" pitchFamily="2" charset="0"/>
              </a:rPr>
              <a:t>letter, it is added straight on to most root words without any change to the last letter of those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52123"/>
            <a:ext cx="11740242" cy="6186309"/>
          </a:xfrm>
          <a:prstGeom prst="rect">
            <a:avLst/>
          </a:prstGeom>
          <a:noFill/>
        </p:spPr>
        <p:txBody>
          <a:bodyPr wrap="square" rtlCol="0">
            <a:spAutoFit/>
          </a:bodyPr>
          <a:lstStyle/>
          <a:p>
            <a:r>
              <a:rPr lang="en-GB" b="1">
                <a:solidFill>
                  <a:srgbClr val="83001D"/>
                </a:solidFill>
                <a:effectLst/>
              </a:rPr>
              <a:t>break (v.)</a:t>
            </a:r>
          </a:p>
          <a:p>
            <a:r>
              <a:rPr lang="en-GB" b="1">
                <a:solidFill>
                  <a:srgbClr val="83001D"/>
                </a:solidFill>
                <a:effectLst/>
              </a:rPr>
              <a:t>Old English brecan "to divide solid matter violently into parts or fragments; to injure, violate (a promise, etc.), destroy, curtail; to break into, rush into; to burst forth, spring out; to subdue, tame" (class IV strong verb; past tense bræc, past participle brocen), from Proto-Germanic *brekanan (source also of Old Frisian breka, Dutch breken, Old High German brehhan, German brechen, Gothic brikan), from PIE root *bhreg- "to break."</a:t>
            </a:r>
          </a:p>
          <a:p>
            <a:endParaRPr lang="en-GB" b="1">
              <a:solidFill>
                <a:srgbClr val="83001D"/>
              </a:solidFill>
              <a:effectLst/>
            </a:endParaRPr>
          </a:p>
          <a:p>
            <a:r>
              <a:rPr lang="en-GB" b="1">
                <a:solidFill>
                  <a:srgbClr val="83001D"/>
                </a:solidFill>
                <a:effectLst/>
              </a:rPr>
              <a:t>Closely related to breach (n.), brake (n.1), brick (n.). The old past tense brake is obsolete or archaic; past participle is broken, but shortened form broke is attested from 14c. and was "exceedingly common" [OED] 17c.-18c.</a:t>
            </a:r>
          </a:p>
          <a:p>
            <a:endParaRPr lang="en-GB" b="1">
              <a:solidFill>
                <a:srgbClr val="83001D"/>
              </a:solidFill>
              <a:effectLst/>
            </a:endParaRPr>
          </a:p>
          <a:p>
            <a:r>
              <a:rPr lang="en-GB" b="1">
                <a:solidFill>
                  <a:srgbClr val="83001D"/>
                </a:solidFill>
                <a:effectLst/>
              </a:rPr>
              <a:t>Of bones in Old English. Formerly also of cloth, paper, etc. Meaning "escape by breaking an enclosure" is from late 14c. Intransitive sense "be or become separated into fragments or parts under action of some force" is from late 12c. Meaning "lessen, impair" is from late 15c. Meaning "make a first and partial disclosure" is from early 13c. Meaning "destroy continuity or completeness" in any way is from 1741. Of coins or bills, "to convert to smaller units of currency," by 1882. In reference to the heart from early 13c. (intransitive); to break (someone's) heart is late 14c.</a:t>
            </a:r>
          </a:p>
          <a:p>
            <a:endParaRPr lang="en-GB" b="1">
              <a:solidFill>
                <a:srgbClr val="83001D"/>
              </a:solidFill>
              <a:effectLst/>
            </a:endParaRPr>
          </a:p>
          <a:p>
            <a:r>
              <a:rPr lang="en-GB" b="1">
                <a:solidFill>
                  <a:srgbClr val="83001D"/>
                </a:solidFill>
                <a:effectLst/>
              </a:rPr>
              <a:t>Break bread "share food" (with) is from late 14c. To break ground is from 1670s as "to dig, plow," from 1709 in the figurative sense "begin to execute a plan." To break the ice "overcome the feeling of restraint in a new acquaintanceship" is from c. 1600, in reference to the "coldness" of encounters of strangers. Break wind first attested 1550s. To break (something) out (1890s) probably is an image from dock work, of freeing cargo before unloading it.</a:t>
            </a:r>
          </a:p>
          <a:p>
            <a:endParaRPr lang="en-GB" b="1">
              <a:solidFill>
                <a:srgbClr val="83001D"/>
              </a:solidFill>
              <a:effectLst/>
            </a:endParaRPr>
          </a:p>
          <a:p>
            <a:r>
              <a:rPr lang="en-GB" b="1">
                <a:solidFill>
                  <a:srgbClr val="83001D"/>
                </a:solidFill>
                <a:effectLst/>
              </a:rPr>
              <a:t>The ironic theatrical good luck formula break a leg (by 1948, said to be from at least 1920s) has parallels in German Hals- und Beinbruch "break your neck and leg," and Italian in bocca al lupo.</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576666"/>
            <a:ext cx="11740242" cy="4801314"/>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rPr>
              <a:t>father (n.)</a:t>
            </a:r>
          </a:p>
          <a:p>
            <a:pPr algn="l"/>
            <a:r>
              <a:rPr lang="en-GB" b="1" i="0" dirty="0">
                <a:solidFill>
                  <a:srgbClr val="83001D"/>
                </a:solidFill>
                <a:effectLst/>
                <a:latin typeface="Georgia" panose="02040502050405020303" pitchFamily="18" charset="0"/>
              </a:rPr>
              <a:t>Origin and meaning of father</a:t>
            </a:r>
          </a:p>
          <a:p>
            <a:pPr algn="l"/>
            <a:r>
              <a:rPr lang="en-GB" b="1" i="0" dirty="0">
                <a:solidFill>
                  <a:srgbClr val="83001D"/>
                </a:solidFill>
                <a:effectLst/>
                <a:latin typeface="Georgia" panose="02040502050405020303" pitchFamily="18" charset="0"/>
              </a:rPr>
              <a:t>Old English </a:t>
            </a:r>
            <a:r>
              <a:rPr lang="en-GB" b="1" i="0" dirty="0" err="1">
                <a:solidFill>
                  <a:srgbClr val="83001D"/>
                </a:solidFill>
                <a:effectLst/>
                <a:latin typeface="Georgia" panose="02040502050405020303" pitchFamily="18" charset="0"/>
              </a:rPr>
              <a:t>fæder</a:t>
            </a:r>
            <a:r>
              <a:rPr lang="en-GB" b="1" i="0" dirty="0">
                <a:solidFill>
                  <a:srgbClr val="83001D"/>
                </a:solidFill>
                <a:effectLst/>
                <a:latin typeface="Georgia" panose="02040502050405020303" pitchFamily="18" charset="0"/>
              </a:rPr>
              <a:t> "he who begets a child, nearest male ancestor;" also "any lineal male ancestor; the Supreme Being," and by late Old English, "one who exercises parental care over another," from Proto-Germanic *fader (source also of Old Saxon </a:t>
            </a:r>
            <a:r>
              <a:rPr lang="en-GB" b="1" i="0" dirty="0" err="1">
                <a:solidFill>
                  <a:srgbClr val="83001D"/>
                </a:solidFill>
                <a:effectLst/>
                <a:latin typeface="Georgia" panose="02040502050405020303" pitchFamily="18" charset="0"/>
              </a:rPr>
              <a:t>fadar</a:t>
            </a:r>
            <a:r>
              <a:rPr lang="en-GB" b="1" i="0" dirty="0">
                <a:solidFill>
                  <a:srgbClr val="83001D"/>
                </a:solidFill>
                <a:effectLst/>
                <a:latin typeface="Georgia" panose="02040502050405020303" pitchFamily="18" charset="0"/>
              </a:rPr>
              <a:t>, Old Frisian </a:t>
            </a:r>
            <a:r>
              <a:rPr lang="en-GB" b="1" i="0" dirty="0" err="1">
                <a:solidFill>
                  <a:srgbClr val="83001D"/>
                </a:solidFill>
                <a:effectLst/>
                <a:latin typeface="Georgia" panose="02040502050405020303" pitchFamily="18" charset="0"/>
              </a:rPr>
              <a:t>feder</a:t>
            </a:r>
            <a:r>
              <a:rPr lang="en-GB" b="1" i="0" dirty="0">
                <a:solidFill>
                  <a:srgbClr val="83001D"/>
                </a:solidFill>
                <a:effectLst/>
                <a:latin typeface="Georgia" panose="02040502050405020303" pitchFamily="18" charset="0"/>
              </a:rPr>
              <a:t>, Dutch </a:t>
            </a:r>
            <a:r>
              <a:rPr lang="en-GB" b="1" i="0" dirty="0" err="1">
                <a:solidFill>
                  <a:srgbClr val="83001D"/>
                </a:solidFill>
                <a:effectLst/>
                <a:latin typeface="Georgia" panose="02040502050405020303" pitchFamily="18" charset="0"/>
              </a:rPr>
              <a:t>vader</a:t>
            </a:r>
            <a:r>
              <a:rPr lang="en-GB" b="1" i="0" dirty="0">
                <a:solidFill>
                  <a:srgbClr val="83001D"/>
                </a:solidFill>
                <a:effectLst/>
                <a:latin typeface="Georgia" panose="02040502050405020303" pitchFamily="18" charset="0"/>
              </a:rPr>
              <a:t>, Old Norse </a:t>
            </a:r>
            <a:r>
              <a:rPr lang="en-GB" b="1" i="0" dirty="0" err="1">
                <a:solidFill>
                  <a:srgbClr val="83001D"/>
                </a:solidFill>
                <a:effectLst/>
                <a:latin typeface="Georgia" panose="02040502050405020303" pitchFamily="18" charset="0"/>
              </a:rPr>
              <a:t>faðir</a:t>
            </a:r>
            <a:r>
              <a:rPr lang="en-GB" b="1" i="0" dirty="0">
                <a:solidFill>
                  <a:srgbClr val="83001D"/>
                </a:solidFill>
                <a:effectLst/>
                <a:latin typeface="Georgia" panose="02040502050405020303" pitchFamily="18" charset="0"/>
              </a:rPr>
              <a:t>, Old High German </a:t>
            </a:r>
            <a:r>
              <a:rPr lang="en-GB" b="1" i="0" dirty="0" err="1">
                <a:solidFill>
                  <a:srgbClr val="83001D"/>
                </a:solidFill>
                <a:effectLst/>
                <a:latin typeface="Georgia" panose="02040502050405020303" pitchFamily="18" charset="0"/>
              </a:rPr>
              <a:t>fatar</a:t>
            </a:r>
            <a:r>
              <a:rPr lang="en-GB" b="1" i="0" dirty="0">
                <a:solidFill>
                  <a:srgbClr val="83001D"/>
                </a:solidFill>
                <a:effectLst/>
                <a:latin typeface="Georgia" panose="02040502050405020303" pitchFamily="18" charset="0"/>
              </a:rPr>
              <a:t>, German </a:t>
            </a:r>
            <a:r>
              <a:rPr lang="en-GB" b="1" i="0" dirty="0" err="1">
                <a:solidFill>
                  <a:srgbClr val="83001D"/>
                </a:solidFill>
                <a:effectLst/>
                <a:latin typeface="Georgia" panose="02040502050405020303" pitchFamily="18" charset="0"/>
              </a:rPr>
              <a:t>vater</a:t>
            </a:r>
            <a:r>
              <a:rPr lang="en-GB" b="1" i="0" dirty="0">
                <a:solidFill>
                  <a:srgbClr val="83001D"/>
                </a:solidFill>
                <a:effectLst/>
                <a:latin typeface="Georgia" panose="02040502050405020303" pitchFamily="18" charset="0"/>
              </a:rPr>
              <a:t>; in Gothic usually expressed by atta), from PIE *</a:t>
            </a:r>
            <a:r>
              <a:rPr lang="en-GB" b="1" i="0" dirty="0" err="1">
                <a:solidFill>
                  <a:srgbClr val="83001D"/>
                </a:solidFill>
                <a:effectLst/>
                <a:latin typeface="Georgia" panose="02040502050405020303" pitchFamily="18" charset="0"/>
              </a:rPr>
              <a:t>pəter</a:t>
            </a:r>
            <a:r>
              <a:rPr lang="en-GB" b="1" i="0" dirty="0">
                <a:solidFill>
                  <a:srgbClr val="83001D"/>
                </a:solidFill>
                <a:effectLst/>
                <a:latin typeface="Georgia" panose="02040502050405020303" pitchFamily="18" charset="0"/>
              </a:rPr>
              <a:t>- "father" (source also of Sanskrit </a:t>
            </a:r>
            <a:r>
              <a:rPr lang="en-GB" b="1" i="0" dirty="0" err="1">
                <a:solidFill>
                  <a:srgbClr val="83001D"/>
                </a:solidFill>
                <a:effectLst/>
                <a:latin typeface="Georgia" panose="02040502050405020303" pitchFamily="18" charset="0"/>
              </a:rPr>
              <a:t>pitar</a:t>
            </a:r>
            <a:r>
              <a:rPr lang="en-GB" b="1" i="0" dirty="0">
                <a:solidFill>
                  <a:srgbClr val="83001D"/>
                </a:solidFill>
                <a:effectLst/>
                <a:latin typeface="Georgia" panose="02040502050405020303" pitchFamily="18" charset="0"/>
              </a:rPr>
              <a:t>-, Greek pater, Latin pater, Old Persian pita, Old Irish </a:t>
            </a:r>
            <a:r>
              <a:rPr lang="en-GB" b="1" i="0" dirty="0" err="1">
                <a:solidFill>
                  <a:srgbClr val="83001D"/>
                </a:solidFill>
                <a:effectLst/>
                <a:latin typeface="Georgia" panose="02040502050405020303" pitchFamily="18" charset="0"/>
              </a:rPr>
              <a:t>athir</a:t>
            </a:r>
            <a:r>
              <a:rPr lang="en-GB" b="1" i="0" dirty="0">
                <a:solidFill>
                  <a:srgbClr val="83001D"/>
                </a:solidFill>
                <a:effectLst/>
                <a:latin typeface="Georgia" panose="02040502050405020303" pitchFamily="18" charset="0"/>
              </a:rPr>
              <a:t> "father"), presumably from baby-speak sound "pa." The ending formerly was regarded as an agent-noun affix.</a:t>
            </a:r>
          </a:p>
          <a:p>
            <a:pPr algn="l"/>
            <a:endParaRPr lang="en-GB" b="1" i="0" dirty="0">
              <a:solidFill>
                <a:srgbClr val="83001D"/>
              </a:solidFill>
              <a:effectLst/>
              <a:latin typeface="Georgia" panose="02040502050405020303" pitchFamily="18" charset="0"/>
            </a:endParaRPr>
          </a:p>
          <a:p>
            <a:pPr algn="l"/>
            <a:r>
              <a:rPr lang="en-GB" b="1" i="0" dirty="0">
                <a:solidFill>
                  <a:srgbClr val="83001D"/>
                </a:solidFill>
                <a:effectLst/>
                <a:latin typeface="Georgia" panose="02040502050405020303" pitchFamily="18" charset="0"/>
              </a:rPr>
              <a:t>The classic example of Grimm's Law, where PIE "p-" becomes Germanic "f-." Spelling with -</a:t>
            </a:r>
            <a:r>
              <a:rPr lang="en-GB" b="1" i="0" dirty="0" err="1">
                <a:solidFill>
                  <a:srgbClr val="83001D"/>
                </a:solidFill>
                <a:effectLst/>
                <a:latin typeface="Georgia" panose="02040502050405020303" pitchFamily="18" charset="0"/>
              </a:rPr>
              <a:t>th</a:t>
            </a:r>
            <a:r>
              <a:rPr lang="en-GB" b="1" i="0" dirty="0">
                <a:solidFill>
                  <a:srgbClr val="83001D"/>
                </a:solidFill>
                <a:effectLst/>
                <a:latin typeface="Georgia" panose="02040502050405020303" pitchFamily="18" charset="0"/>
              </a:rPr>
              <a:t>- (15c.) reflects widespread phonetic shift in Middle English that turned -der to -</a:t>
            </a:r>
            <a:r>
              <a:rPr lang="en-GB" b="1" i="0" dirty="0" err="1">
                <a:solidFill>
                  <a:srgbClr val="83001D"/>
                </a:solidFill>
                <a:effectLst/>
                <a:latin typeface="Georgia" panose="02040502050405020303" pitchFamily="18" charset="0"/>
              </a:rPr>
              <a:t>ther</a:t>
            </a:r>
            <a:r>
              <a:rPr lang="en-GB" b="1" i="0" dirty="0">
                <a:solidFill>
                  <a:srgbClr val="83001D"/>
                </a:solidFill>
                <a:effectLst/>
                <a:latin typeface="Georgia" panose="02040502050405020303" pitchFamily="18" charset="0"/>
              </a:rPr>
              <a:t> in many words, perhaps reinforced in this case by Old Norse forms; spelling caught up to pronunciation in 1500s (compare mother (n.), weather (n.), hither, gather). As a title of various Church dignitaries from c. 1300; meaning "creator, inventor, author" is from mid-14c.; that of "anything that gives rise to something else" is from late 14c. As a respectful title for an older man, recorded from 1550s. Father-figure is from 1954. Fathers "leading men, elders" is from 1580s.</a:t>
            </a:r>
            <a:endParaRPr lang="en-GB" b="0" i="0" dirty="0">
              <a:effectLst/>
              <a:latin typeface="Georgia" panose="02040502050405020303" pitchFamily="18" charset="0"/>
            </a:endParaRPr>
          </a:p>
        </p:txBody>
      </p:sp>
    </p:spTree>
    <p:extLst>
      <p:ext uri="{BB962C8B-B14F-4D97-AF65-F5344CB8AC3E}">
        <p14:creationId xmlns:p14="http://schemas.microsoft.com/office/powerpoint/2010/main" val="81221495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break and father?</a:t>
            </a:r>
          </a:p>
        </p:txBody>
      </p:sp>
    </p:spTree>
    <p:extLst>
      <p:ext uri="{BB962C8B-B14F-4D97-AF65-F5344CB8AC3E}">
        <p14:creationId xmlns:p14="http://schemas.microsoft.com/office/powerpoint/2010/main" val="4027390957"/>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break…</a:t>
            </a:r>
          </a:p>
          <a:p>
            <a:pPr algn="l">
              <a:buFont typeface="Arial" panose="020B0604020202020204" pitchFamily="34" charset="0"/>
              <a:buChar char="•"/>
            </a:pPr>
            <a:r>
              <a:rPr lang="en-GB" sz="4800" b="0" i="0" dirty="0">
                <a:solidFill>
                  <a:srgbClr val="202124"/>
                </a:solidFill>
                <a:effectLst/>
                <a:latin typeface="Twinkl Cursive Looped" panose="02000000000000000000" pitchFamily="2" charset="0"/>
              </a:rPr>
              <a:t>brake</a:t>
            </a:r>
          </a:p>
          <a:p>
            <a:pPr algn="l">
              <a:buFont typeface="Arial" panose="020B0604020202020204" pitchFamily="34" charset="0"/>
              <a:buChar char="•"/>
            </a:pPr>
            <a:r>
              <a:rPr lang="en-GB" sz="4800" dirty="0">
                <a:solidFill>
                  <a:srgbClr val="202124"/>
                </a:solidFill>
                <a:latin typeface="Twinkl Cursive Looped" panose="02000000000000000000" pitchFamily="2" charset="0"/>
              </a:rPr>
              <a:t>breakfast</a:t>
            </a:r>
          </a:p>
          <a:p>
            <a:pPr algn="l">
              <a:buFont typeface="Arial" panose="020B0604020202020204" pitchFamily="34" charset="0"/>
              <a:buChar char="•"/>
            </a:pPr>
            <a:r>
              <a:rPr lang="en-GB" sz="4800" dirty="0">
                <a:solidFill>
                  <a:srgbClr val="202124"/>
                </a:solidFill>
                <a:latin typeface="Twinkl Cursive Looped" panose="02000000000000000000" pitchFamily="2" charset="0"/>
              </a:rPr>
              <a:t>back-breaking</a:t>
            </a:r>
          </a:p>
          <a:p>
            <a:pPr algn="l">
              <a:buFont typeface="Arial" panose="020B0604020202020204" pitchFamily="34" charset="0"/>
              <a:buChar char="•"/>
            </a:pPr>
            <a:r>
              <a:rPr lang="en-GB" sz="4800" dirty="0">
                <a:solidFill>
                  <a:srgbClr val="202124"/>
                </a:solidFill>
                <a:latin typeface="Twinkl Cursive Looped" panose="02000000000000000000" pitchFamily="2" charset="0"/>
              </a:rPr>
              <a:t>breakneck</a:t>
            </a:r>
          </a:p>
          <a:p>
            <a:pPr algn="l">
              <a:buFont typeface="Arial" panose="020B0604020202020204" pitchFamily="34" charset="0"/>
              <a:buChar char="•"/>
            </a:pPr>
            <a:r>
              <a:rPr lang="en-GB" sz="4800" dirty="0">
                <a:solidFill>
                  <a:srgbClr val="202124"/>
                </a:solidFill>
                <a:latin typeface="Twinkl Cursive Looped" panose="02000000000000000000" pitchFamily="2" charset="0"/>
              </a:rPr>
              <a:t>breakwater</a:t>
            </a:r>
          </a:p>
          <a:p>
            <a:pPr algn="l">
              <a:buFont typeface="Arial" panose="020B0604020202020204" pitchFamily="34" charset="0"/>
              <a:buChar char="•"/>
            </a:pPr>
            <a:r>
              <a:rPr lang="en-GB" sz="4800" dirty="0">
                <a:solidFill>
                  <a:srgbClr val="202124"/>
                </a:solidFill>
                <a:latin typeface="Twinkl Cursive Looped" panose="02000000000000000000" pitchFamily="2" charset="0"/>
              </a:rPr>
              <a:t>breakable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father…</a:t>
            </a:r>
          </a:p>
          <a:p>
            <a:pPr algn="l">
              <a:buFont typeface="Arial" panose="020B0604020202020204" pitchFamily="34" charset="0"/>
              <a:buChar char="•"/>
            </a:pPr>
            <a:r>
              <a:rPr lang="en-GB" sz="4800" dirty="0">
                <a:solidFill>
                  <a:srgbClr val="202124"/>
                </a:solidFill>
                <a:latin typeface="Twinkl Cursive Looped" panose="02000000000000000000" pitchFamily="2" charset="0"/>
              </a:rPr>
              <a:t>f</a:t>
            </a:r>
            <a:r>
              <a:rPr lang="en-GB" sz="4800" b="0" i="0" dirty="0">
                <a:solidFill>
                  <a:srgbClr val="202124"/>
                </a:solidFill>
                <a:effectLst/>
                <a:latin typeface="Twinkl Cursive Looped" panose="02000000000000000000" pitchFamily="2" charset="0"/>
              </a:rPr>
              <a:t>ather as verb – to father a child</a:t>
            </a:r>
          </a:p>
          <a:p>
            <a:pPr algn="l">
              <a:buFont typeface="Arial" panose="020B0604020202020204" pitchFamily="34" charset="0"/>
              <a:buChar char="•"/>
            </a:pPr>
            <a:r>
              <a:rPr lang="en-GB" sz="4800" dirty="0">
                <a:solidFill>
                  <a:srgbClr val="202124"/>
                </a:solidFill>
                <a:latin typeface="Twinkl Cursive Looped" panose="02000000000000000000" pitchFamily="2" charset="0"/>
              </a:rPr>
              <a:t>father-in-law</a:t>
            </a:r>
          </a:p>
          <a:p>
            <a:pPr algn="l">
              <a:buFont typeface="Arial" panose="020B0604020202020204" pitchFamily="34" charset="0"/>
              <a:buChar char="•"/>
            </a:pPr>
            <a:r>
              <a:rPr lang="en-GB" sz="4800" dirty="0">
                <a:solidFill>
                  <a:srgbClr val="202124"/>
                </a:solidFill>
                <a:latin typeface="Twinkl Cursive Looped" panose="02000000000000000000" pitchFamily="2" charset="0"/>
              </a:rPr>
              <a:t>fatherhood</a:t>
            </a:r>
          </a:p>
          <a:p>
            <a:pPr algn="l">
              <a:buFont typeface="Arial" panose="020B0604020202020204" pitchFamily="34" charset="0"/>
              <a:buChar char="•"/>
            </a:pPr>
            <a:r>
              <a:rPr lang="en-GB" sz="4800" dirty="0">
                <a:solidFill>
                  <a:srgbClr val="202124"/>
                </a:solidFill>
                <a:latin typeface="Twinkl Cursive Looped" panose="02000000000000000000" pitchFamily="2" charset="0"/>
              </a:rPr>
              <a:t>stepfather</a:t>
            </a:r>
          </a:p>
          <a:p>
            <a:pPr algn="l">
              <a:buFont typeface="Arial" panose="020B0604020202020204" pitchFamily="34" charset="0"/>
              <a:buChar char="•"/>
            </a:pPr>
            <a:r>
              <a:rPr lang="en-GB" sz="4800" dirty="0">
                <a:solidFill>
                  <a:srgbClr val="202124"/>
                </a:solidFill>
                <a:latin typeface="Twinkl Cursive Looped" panose="02000000000000000000" pitchFamily="2" charset="0"/>
              </a:rPr>
              <a:t>fatherless</a:t>
            </a:r>
          </a:p>
          <a:p>
            <a:pPr algn="l">
              <a:buFont typeface="Arial" panose="020B0604020202020204" pitchFamily="34" charset="0"/>
              <a:buChar char="•"/>
            </a:pPr>
            <a:r>
              <a:rPr lang="en-GB" sz="4800" dirty="0">
                <a:solidFill>
                  <a:srgbClr val="202124"/>
                </a:solidFill>
                <a:latin typeface="Twinkl Cursive Looped" panose="02000000000000000000" pitchFamily="2" charset="0"/>
              </a:rPr>
              <a:t>patriarch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4049918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65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ment</a:t>
            </a:r>
            <a:br>
              <a:rPr lang="en-GB" dirty="0">
                <a:latin typeface="Twinkl Cursive Looped" panose="02000000000000000000" pitchFamily="2" charset="0"/>
              </a:rPr>
            </a:br>
            <a:r>
              <a:rPr lang="en-GB" dirty="0">
                <a:latin typeface="Twinkl Cursive Looped" panose="02000000000000000000" pitchFamily="2" charset="0"/>
              </a:rPr>
              <a:t>Exceptions:</a:t>
            </a:r>
            <a:br>
              <a:rPr lang="en-GB" dirty="0">
                <a:latin typeface="Twinkl Cursive Looped" panose="02000000000000000000" pitchFamily="2" charset="0"/>
              </a:rPr>
            </a:br>
            <a:r>
              <a:rPr lang="en-GB" dirty="0">
                <a:latin typeface="Twinkl Cursive Looped" panose="02000000000000000000" pitchFamily="2" charset="0"/>
              </a:rPr>
              <a:t>(1) argument</a:t>
            </a:r>
            <a:br>
              <a:rPr lang="en-GB" dirty="0">
                <a:latin typeface="Twinkl Cursive Looped" panose="02000000000000000000" pitchFamily="2" charset="0"/>
              </a:rPr>
            </a:br>
            <a:r>
              <a:rPr lang="en-GB" dirty="0">
                <a:latin typeface="Twinkl Cursive Looped" panose="02000000000000000000" pitchFamily="2" charset="0"/>
              </a:rPr>
              <a:t>(2) root words ending in –y with a consonant before it but only if the root word has more than one</a:t>
            </a:r>
            <a:br>
              <a:rPr lang="en-GB" dirty="0">
                <a:latin typeface="Twinkl Cursive Looped" panose="02000000000000000000" pitchFamily="2" charset="0"/>
              </a:rPr>
            </a:br>
            <a:r>
              <a:rPr lang="en-GB" dirty="0">
                <a:latin typeface="Twinkl Cursive Looped" panose="02000000000000000000" pitchFamily="2" charset="0"/>
              </a:rPr>
              <a:t>syllable.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4286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enjoyment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220279" y="3681976"/>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argument</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763987" y="3641272"/>
            <a:ext cx="1812470"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merriment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096001" y="3624943"/>
            <a:ext cx="1872342"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72936" y="1665779"/>
            <a:ext cx="10515600" cy="1481650"/>
          </a:xfrm>
        </p:spPr>
        <p:txBody>
          <a:bodyPr>
            <a:normAutofit/>
          </a:bodyPr>
          <a:lstStyle/>
          <a:p>
            <a:pPr algn="ctr"/>
            <a:r>
              <a:rPr lang="en-GB" dirty="0">
                <a:latin typeface="Twinkl Cursive Looped" panose="02000000000000000000" pitchFamily="2" charset="0"/>
              </a:rPr>
              <a:t>enjoy + </a:t>
            </a:r>
            <a:r>
              <a:rPr lang="en-GB" dirty="0" err="1">
                <a:latin typeface="Twinkl Cursive Looped" panose="02000000000000000000" pitchFamily="2" charset="0"/>
              </a:rPr>
              <a:t>ment</a:t>
            </a:r>
            <a:r>
              <a:rPr lang="en-GB" dirty="0">
                <a:latin typeface="Twinkl Cursive Looped" panose="02000000000000000000" pitchFamily="2" charset="0"/>
              </a:rPr>
              <a:t> = enjoyment</a:t>
            </a:r>
            <a:endParaRPr lang="en-GB" i="1" dirty="0">
              <a:latin typeface="Twinkl Cursive Looped" panose="02000000000000000000" pitchFamily="2" charset="0"/>
            </a:endParaRPr>
          </a:p>
        </p:txBody>
      </p:sp>
      <p:pic>
        <p:nvPicPr>
          <p:cNvPr id="3" name="Picture 2" descr="celebrating clipart - Clip Art Library">
            <a:extLst>
              <a:ext uri="{FF2B5EF4-FFF2-40B4-BE49-F238E27FC236}">
                <a16:creationId xmlns:a16="http://schemas.microsoft.com/office/drawing/2014/main" id="{7E7D4B86-1E60-1E94-62AC-809411B443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609600"/>
            <a:ext cx="3543300" cy="1295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3DB2252-C9AA-5813-3F14-0FFAC41BAE4F}"/>
              </a:ext>
            </a:extLst>
          </p:cNvPr>
          <p:cNvSpPr txBox="1"/>
          <p:nvPr/>
        </p:nvSpPr>
        <p:spPr>
          <a:xfrm>
            <a:off x="4322990" y="4144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enjoyment</a:t>
            </a:r>
            <a:endParaRPr lang="en-GB" dirty="0"/>
          </a:p>
        </p:txBody>
      </p:sp>
      <p:sp>
        <p:nvSpPr>
          <p:cNvPr id="7" name="TextBox 6">
            <a:extLst>
              <a:ext uri="{FF2B5EF4-FFF2-40B4-BE49-F238E27FC236}">
                <a16:creationId xmlns:a16="http://schemas.microsoft.com/office/drawing/2014/main" id="{270872A4-F8FE-D53F-0A2F-722FA60D3EA6}"/>
              </a:ext>
            </a:extLst>
          </p:cNvPr>
          <p:cNvSpPr txBox="1"/>
          <p:nvPr/>
        </p:nvSpPr>
        <p:spPr>
          <a:xfrm>
            <a:off x="552450" y="4864747"/>
            <a:ext cx="11563350" cy="193899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taking pleasure in something </a:t>
            </a:r>
            <a:endParaRPr lang="en-GB" dirty="0"/>
          </a:p>
        </p:txBody>
      </p:sp>
      <p:sp>
        <p:nvSpPr>
          <p:cNvPr id="8" name="TextBox 7">
            <a:extLst>
              <a:ext uri="{FF2B5EF4-FFF2-40B4-BE49-F238E27FC236}">
                <a16:creationId xmlns:a16="http://schemas.microsoft.com/office/drawing/2014/main" id="{63072ADD-0EFE-F5B0-5721-B347524B3F5A}"/>
              </a:ext>
            </a:extLst>
          </p:cNvPr>
          <p:cNvSpPr txBox="1"/>
          <p:nvPr/>
        </p:nvSpPr>
        <p:spPr>
          <a:xfrm>
            <a:off x="3767819" y="349825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69288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1" y="2619121"/>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argu</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 e + </a:t>
            </a:r>
            <a:r>
              <a:rPr lang="en-GB" dirty="0" err="1">
                <a:latin typeface="Twinkl Cursive Looped" panose="02000000000000000000" pitchFamily="2" charset="0"/>
              </a:rPr>
              <a:t>ment</a:t>
            </a:r>
            <a:r>
              <a:rPr lang="en-GB" dirty="0">
                <a:latin typeface="Twinkl Cursive Looped" panose="02000000000000000000" pitchFamily="2" charset="0"/>
              </a:rPr>
              <a:t> = argument</a:t>
            </a:r>
            <a:br>
              <a:rPr lang="en-GB" dirty="0">
                <a:latin typeface="Twinkl Cursive Looped" panose="02000000000000000000" pitchFamily="2" charset="0"/>
              </a:rPr>
            </a:br>
            <a:r>
              <a:rPr lang="en-GB" dirty="0">
                <a:latin typeface="Twinkl Cursive Looped" panose="02000000000000000000" pitchFamily="2" charset="0"/>
              </a:rPr>
              <a:t> </a:t>
            </a:r>
            <a:endParaRPr lang="en-GB" i="1" dirty="0">
              <a:latin typeface="Twinkl Cursive Looped" panose="02000000000000000000" pitchFamily="2" charset="0"/>
            </a:endParaRPr>
          </a:p>
        </p:txBody>
      </p:sp>
      <p:pic>
        <p:nvPicPr>
          <p:cNvPr id="4" name="Picture 2" descr="Arguments Clipart and Stock Illustrations. 9,479 Arguments vector EPS  illustrations and drawings available to search from thousands of royalty  free clip art graphic designers.">
            <a:extLst>
              <a:ext uri="{FF2B5EF4-FFF2-40B4-BE49-F238E27FC236}">
                <a16:creationId xmlns:a16="http://schemas.microsoft.com/office/drawing/2014/main" id="{2101FCF6-EF74-6A1B-2ED7-D395E4970C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00"/>
          <a:stretch/>
        </p:blipFill>
        <p:spPr bwMode="auto">
          <a:xfrm>
            <a:off x="421821" y="419100"/>
            <a:ext cx="2400300"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4EE635C-A56E-DF63-945E-07419985E578}"/>
              </a:ext>
            </a:extLst>
          </p:cNvPr>
          <p:cNvSpPr txBox="1"/>
          <p:nvPr/>
        </p:nvSpPr>
        <p:spPr>
          <a:xfrm>
            <a:off x="4012746" y="4191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argument</a:t>
            </a:r>
            <a:endParaRPr lang="en-GB" dirty="0"/>
          </a:p>
        </p:txBody>
      </p:sp>
      <p:sp>
        <p:nvSpPr>
          <p:cNvPr id="9" name="TextBox 8">
            <a:extLst>
              <a:ext uri="{FF2B5EF4-FFF2-40B4-BE49-F238E27FC236}">
                <a16:creationId xmlns:a16="http://schemas.microsoft.com/office/drawing/2014/main" id="{497DB2E9-C6AD-6BFF-B2F4-4420CACEB151}"/>
              </a:ext>
            </a:extLst>
          </p:cNvPr>
          <p:cNvSpPr txBox="1"/>
          <p:nvPr/>
        </p:nvSpPr>
        <p:spPr>
          <a:xfrm>
            <a:off x="209550" y="4784273"/>
            <a:ext cx="11772900" cy="193899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an angry exchange of words </a:t>
            </a:r>
            <a:endParaRPr lang="en-GB" dirty="0"/>
          </a:p>
        </p:txBody>
      </p:sp>
      <p:sp>
        <p:nvSpPr>
          <p:cNvPr id="11" name="TextBox 10">
            <a:extLst>
              <a:ext uri="{FF2B5EF4-FFF2-40B4-BE49-F238E27FC236}">
                <a16:creationId xmlns:a16="http://schemas.microsoft.com/office/drawing/2014/main" id="{826CCBE8-2954-40C8-9392-86EE047B6D26}"/>
              </a:ext>
            </a:extLst>
          </p:cNvPr>
          <p:cNvSpPr txBox="1"/>
          <p:nvPr/>
        </p:nvSpPr>
        <p:spPr>
          <a:xfrm>
            <a:off x="4904015" y="3674127"/>
            <a:ext cx="6319156" cy="1107996"/>
          </a:xfrm>
          <a:prstGeom prst="rect">
            <a:avLst/>
          </a:prstGeom>
          <a:noFill/>
        </p:spPr>
        <p:txBody>
          <a:bodyPr wrap="square">
            <a:spAutoFit/>
          </a:bodyPr>
          <a:lstStyle/>
          <a:p>
            <a:r>
              <a:rPr lang="en-GB" sz="6600" dirty="0">
                <a:latin typeface="Twinkl Cursive Looped" panose="02000000000000000000" pitchFamily="2" charset="0"/>
              </a:rPr>
              <a:t>NOUN</a:t>
            </a:r>
            <a:endParaRPr lang="en-GB" sz="6600" dirty="0"/>
          </a:p>
        </p:txBody>
      </p:sp>
    </p:spTree>
    <p:extLst>
      <p:ext uri="{BB962C8B-B14F-4D97-AF65-F5344CB8AC3E}">
        <p14:creationId xmlns:p14="http://schemas.microsoft.com/office/powerpoint/2010/main" val="354091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084782"/>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merr</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ment</a:t>
            </a:r>
            <a:r>
              <a:rPr lang="en-GB" dirty="0">
                <a:latin typeface="Twinkl Cursive Looped" panose="02000000000000000000" pitchFamily="2" charset="0"/>
              </a:rPr>
              <a:t> = merriment</a:t>
            </a:r>
            <a:endParaRPr lang="en-GB" i="1" dirty="0">
              <a:latin typeface="Twinkl Cursive Looped" panose="02000000000000000000" pitchFamily="2" charset="0"/>
            </a:endParaRPr>
          </a:p>
        </p:txBody>
      </p:sp>
      <p:pic>
        <p:nvPicPr>
          <p:cNvPr id="14338" name="Picture 2" descr="merriment stock photos, vectors and video footage | Crushpixel">
            <a:extLst>
              <a:ext uri="{FF2B5EF4-FFF2-40B4-BE49-F238E27FC236}">
                <a16:creationId xmlns:a16="http://schemas.microsoft.com/office/drawing/2014/main" id="{C81604DD-96FB-3E7A-7FA2-E1F83E3B64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7143"/>
          <a:stretch/>
        </p:blipFill>
        <p:spPr bwMode="auto">
          <a:xfrm>
            <a:off x="176892" y="1251522"/>
            <a:ext cx="5578929" cy="133894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E4D5112-29A7-3D0F-D715-88EA93E8E42C}"/>
              </a:ext>
            </a:extLst>
          </p:cNvPr>
          <p:cNvSpPr txBox="1"/>
          <p:nvPr/>
        </p:nvSpPr>
        <p:spPr>
          <a:xfrm>
            <a:off x="3637190" y="54672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merriment</a:t>
            </a:r>
            <a:endParaRPr lang="en-GB" dirty="0"/>
          </a:p>
        </p:txBody>
      </p:sp>
      <p:pic>
        <p:nvPicPr>
          <p:cNvPr id="6" name="Picture 5">
            <a:extLst>
              <a:ext uri="{FF2B5EF4-FFF2-40B4-BE49-F238E27FC236}">
                <a16:creationId xmlns:a16="http://schemas.microsoft.com/office/drawing/2014/main" id="{0424A233-E3AF-58F4-3C94-D9812E2826AA}"/>
              </a:ext>
            </a:extLst>
          </p:cNvPr>
          <p:cNvPicPr>
            <a:picLocks noChangeAspect="1"/>
          </p:cNvPicPr>
          <p:nvPr/>
        </p:nvPicPr>
        <p:blipFill>
          <a:blip r:embed="rId3"/>
          <a:stretch>
            <a:fillRect/>
          </a:stretch>
        </p:blipFill>
        <p:spPr>
          <a:xfrm>
            <a:off x="636350" y="5332069"/>
            <a:ext cx="5694158" cy="1450974"/>
          </a:xfrm>
          <a:prstGeom prst="rect">
            <a:avLst/>
          </a:prstGeom>
        </p:spPr>
      </p:pic>
      <p:sp>
        <p:nvSpPr>
          <p:cNvPr id="7" name="TextBox 6">
            <a:extLst>
              <a:ext uri="{FF2B5EF4-FFF2-40B4-BE49-F238E27FC236}">
                <a16:creationId xmlns:a16="http://schemas.microsoft.com/office/drawing/2014/main" id="{312DF720-5987-0A39-6ECF-0BFB54074BF4}"/>
              </a:ext>
            </a:extLst>
          </p:cNvPr>
          <p:cNvSpPr txBox="1"/>
          <p:nvPr/>
        </p:nvSpPr>
        <p:spPr>
          <a:xfrm>
            <a:off x="3756933" y="389186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2581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enjoyment was seen on the faces of the children.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3396C25-9C06-5360-BA6C-9FAA053F6B9D}"/>
              </a:ext>
            </a:extLst>
          </p:cNvPr>
          <p:cNvSpPr txBox="1">
            <a:spLocks/>
          </p:cNvSpPr>
          <p:nvPr/>
        </p:nvSpPr>
        <p:spPr>
          <a:xfrm>
            <a:off x="2579916" y="2852154"/>
            <a:ext cx="3516083"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0B9E45-2428-2AF9-4D81-F3D40BDED4AA}"/>
              </a:ext>
            </a:extLst>
          </p:cNvPr>
          <p:cNvPicPr>
            <a:picLocks noChangeAspect="1"/>
          </p:cNvPicPr>
          <p:nvPr/>
        </p:nvPicPr>
        <p:blipFill rotWithShape="1">
          <a:blip r:embed="rId2"/>
          <a:srcRect l="15938" t="11648" r="14553" b="6884"/>
          <a:stretch/>
        </p:blipFill>
        <p:spPr>
          <a:xfrm>
            <a:off x="506185" y="114300"/>
            <a:ext cx="10123715" cy="667111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teacher won the argument.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6E22F44-FF5A-C448-0296-44D8E1E05922}"/>
              </a:ext>
            </a:extLst>
          </p:cNvPr>
          <p:cNvSpPr txBox="1">
            <a:spLocks/>
          </p:cNvSpPr>
          <p:nvPr/>
        </p:nvSpPr>
        <p:spPr>
          <a:xfrm>
            <a:off x="7690759" y="3592979"/>
            <a:ext cx="2922812"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a merriment on the school trip.</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0156951-FCA9-01A7-765E-43C7851FB997}"/>
              </a:ext>
            </a:extLst>
          </p:cNvPr>
          <p:cNvSpPr txBox="1">
            <a:spLocks/>
          </p:cNvSpPr>
          <p:nvPr/>
        </p:nvSpPr>
        <p:spPr>
          <a:xfrm>
            <a:off x="5372101" y="2944252"/>
            <a:ext cx="3233055"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2" y="474770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pause in work or during an activity or event</a:t>
            </a:r>
            <a:endParaRPr lang="en-GB" i="1" dirty="0">
              <a:latin typeface="Twinkl Cursive Looped" panose="02000000000000000000" pitchFamily="2" charset="0"/>
            </a:endParaRPr>
          </a:p>
        </p:txBody>
      </p:sp>
      <p:pic>
        <p:nvPicPr>
          <p:cNvPr id="16386" name="Picture 2" descr="900+ Playtime Clip Art | Royalty Free - GoGraph">
            <a:extLst>
              <a:ext uri="{FF2B5EF4-FFF2-40B4-BE49-F238E27FC236}">
                <a16:creationId xmlns:a16="http://schemas.microsoft.com/office/drawing/2014/main" id="{2AB7905C-0619-53DC-E565-C2FE2C5E7B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40"/>
          <a:stretch/>
        </p:blipFill>
        <p:spPr bwMode="auto">
          <a:xfrm>
            <a:off x="438150" y="628650"/>
            <a:ext cx="3268436" cy="15408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C8EBCF-5BFB-E33D-E23E-1403130ECC4C}"/>
              </a:ext>
            </a:extLst>
          </p:cNvPr>
          <p:cNvSpPr txBox="1"/>
          <p:nvPr/>
        </p:nvSpPr>
        <p:spPr>
          <a:xfrm>
            <a:off x="4763861" y="38340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break</a:t>
            </a:r>
            <a:endParaRPr lang="en-GB" dirty="0"/>
          </a:p>
        </p:txBody>
      </p:sp>
      <p:sp>
        <p:nvSpPr>
          <p:cNvPr id="8" name="TextBox 7">
            <a:extLst>
              <a:ext uri="{FF2B5EF4-FFF2-40B4-BE49-F238E27FC236}">
                <a16:creationId xmlns:a16="http://schemas.microsoft.com/office/drawing/2014/main" id="{6618CB8A-3669-DA14-A0F2-AE09524B6F7F}"/>
              </a:ext>
            </a:extLst>
          </p:cNvPr>
          <p:cNvSpPr txBox="1"/>
          <p:nvPr/>
        </p:nvSpPr>
        <p:spPr>
          <a:xfrm>
            <a:off x="47638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4072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During break, children go outside.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F2FD52-3711-60C2-1A1F-40055941957F}"/>
              </a:ext>
            </a:extLst>
          </p:cNvPr>
          <p:cNvSpPr txBox="1">
            <a:spLocks/>
          </p:cNvSpPr>
          <p:nvPr/>
        </p:nvSpPr>
        <p:spPr>
          <a:xfrm>
            <a:off x="3167744" y="3734827"/>
            <a:ext cx="1779813"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63932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7692" y="5154554"/>
            <a:ext cx="11594193" cy="1481650"/>
          </a:xfrm>
        </p:spPr>
        <p:txBody>
          <a:bodyPr>
            <a:normAutofit fontScale="90000"/>
          </a:bodyPr>
          <a:lstStyle/>
          <a:p>
            <a:pPr algn="ctr"/>
            <a:r>
              <a:rPr lang="en-GB" dirty="0">
                <a:latin typeface="Twinkl Cursive Looped" panose="02000000000000000000" pitchFamily="2" charset="0"/>
              </a:rPr>
              <a:t>Definition - a man in relation to his child or children</a:t>
            </a:r>
            <a:endParaRPr lang="en-GB" i="1" dirty="0"/>
          </a:p>
        </p:txBody>
      </p:sp>
      <p:pic>
        <p:nvPicPr>
          <p:cNvPr id="17410" name="Picture 2" descr="Father &amp; Son Royalty Free Vector Clip Art Illustration - Black Father And  Son Clipart Transparent PNG - 286x480 - Free Download on NicePNG">
            <a:extLst>
              <a:ext uri="{FF2B5EF4-FFF2-40B4-BE49-F238E27FC236}">
                <a16:creationId xmlns:a16="http://schemas.microsoft.com/office/drawing/2014/main" id="{9D11802B-3751-A793-D7B0-085F9FD91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27" y="555852"/>
            <a:ext cx="3624943" cy="24654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F049697-4691-E44D-5815-A60B9F71C999}"/>
              </a:ext>
            </a:extLst>
          </p:cNvPr>
          <p:cNvSpPr txBox="1"/>
          <p:nvPr/>
        </p:nvSpPr>
        <p:spPr>
          <a:xfrm>
            <a:off x="4490356" y="6829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father</a:t>
            </a:r>
            <a:endParaRPr lang="en-GB" dirty="0"/>
          </a:p>
        </p:txBody>
      </p:sp>
      <p:sp>
        <p:nvSpPr>
          <p:cNvPr id="5" name="TextBox 4">
            <a:extLst>
              <a:ext uri="{FF2B5EF4-FFF2-40B4-BE49-F238E27FC236}">
                <a16:creationId xmlns:a16="http://schemas.microsoft.com/office/drawing/2014/main" id="{574FE18C-9D23-9C5B-5CBB-9B14313BB916}"/>
              </a:ext>
            </a:extLst>
          </p:cNvPr>
          <p:cNvSpPr txBox="1"/>
          <p:nvPr/>
        </p:nvSpPr>
        <p:spPr>
          <a:xfrm>
            <a:off x="4490356" y="265969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07848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My father is lovely. </a:t>
            </a:r>
            <a:br>
              <a:rPr lang="en-GB" dirty="0"/>
            </a:br>
            <a:endParaRPr lang="en-GB" i="1" dirty="0"/>
          </a:p>
        </p:txBody>
      </p:sp>
      <p:sp>
        <p:nvSpPr>
          <p:cNvPr id="3" name="Title 1">
            <a:extLst>
              <a:ext uri="{FF2B5EF4-FFF2-40B4-BE49-F238E27FC236}">
                <a16:creationId xmlns:a16="http://schemas.microsoft.com/office/drawing/2014/main" id="{109E10AF-6A0B-A44A-A941-B22C129C294A}"/>
              </a:ext>
            </a:extLst>
          </p:cNvPr>
          <p:cNvSpPr txBox="1">
            <a:spLocks/>
          </p:cNvSpPr>
          <p:nvPr/>
        </p:nvSpPr>
        <p:spPr>
          <a:xfrm>
            <a:off x="4309837" y="2994002"/>
            <a:ext cx="1779813" cy="82764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country on the equator.  Some parts are hot and wet, but much of it is dry.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Merriment</a:t>
            </a:r>
            <a:r>
              <a:rPr lang="en-GB" sz="4000" dirty="0">
                <a:solidFill>
                  <a:srgbClr val="000000"/>
                </a:solidFill>
                <a:effectLst/>
                <a:latin typeface="Twinkl Cursive Looped" panose="02000000000000000000" pitchFamily="2" charset="0"/>
                <a:ea typeface="Times New Roman" panose="02020603050405020304" pitchFamily="18" charset="0"/>
              </a:rPr>
              <a:t> is found when it rains as people are cheerful as it is used for drinking and watering their crops.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Sadness</a:t>
            </a:r>
            <a:r>
              <a:rPr lang="en-GB" sz="4000" dirty="0">
                <a:solidFill>
                  <a:srgbClr val="000000"/>
                </a:solidFill>
                <a:effectLst/>
                <a:latin typeface="Twinkl Cursive Looped" panose="02000000000000000000" pitchFamily="2" charset="0"/>
                <a:ea typeface="Times New Roman" panose="02020603050405020304" pitchFamily="18" charset="0"/>
              </a:rPr>
              <a:t> is growing though as the rains are becoming less and less reliable.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Quickly</a:t>
            </a:r>
            <a:r>
              <a:rPr lang="en-GB" sz="4000" dirty="0">
                <a:solidFill>
                  <a:srgbClr val="000000"/>
                </a:solidFill>
                <a:effectLst/>
                <a:latin typeface="Twinkl Cursive Looped" panose="02000000000000000000" pitchFamily="2" charset="0"/>
                <a:ea typeface="Times New Roman" panose="02020603050405020304" pitchFamily="18" charset="0"/>
              </a:rPr>
              <a:t>, crops that once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16973512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Kenya is a great country on the equator.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B086EBB-8EE0-6238-B4E1-30854DDC470D}"/>
              </a:ext>
            </a:extLst>
          </p:cNvPr>
          <p:cNvPicPr>
            <a:picLocks noChangeAspect="1"/>
          </p:cNvPicPr>
          <p:nvPr/>
        </p:nvPicPr>
        <p:blipFill rotWithShape="1">
          <a:blip r:embed="rId2"/>
          <a:srcRect l="15938" t="11648" r="14553" b="6884"/>
          <a:stretch/>
        </p:blipFill>
        <p:spPr>
          <a:xfrm>
            <a:off x="506185" y="114300"/>
            <a:ext cx="10123715" cy="6671118"/>
          </a:xfrm>
          <a:prstGeom prst="rect">
            <a:avLst/>
          </a:prstGeom>
        </p:spPr>
      </p:pic>
    </p:spTree>
    <p:extLst>
      <p:ext uri="{BB962C8B-B14F-4D97-AF65-F5344CB8AC3E}">
        <p14:creationId xmlns:p14="http://schemas.microsoft.com/office/powerpoint/2010/main" val="3590917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737462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02256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71979" y="4909625"/>
            <a:ext cx="10515600" cy="1481650"/>
          </a:xfrm>
        </p:spPr>
        <p:txBody>
          <a:bodyPr>
            <a:normAutofit/>
          </a:bodyPr>
          <a:lstStyle/>
          <a:p>
            <a:pPr algn="ctr"/>
            <a:r>
              <a:rPr lang="en-GB" dirty="0">
                <a:latin typeface="Twinkl Cursive Looped" panose="02000000000000000000" pitchFamily="2" charset="0"/>
              </a:rPr>
              <a:t>Definition – large and grand</a:t>
            </a:r>
          </a:p>
        </p:txBody>
      </p:sp>
      <p:pic>
        <p:nvPicPr>
          <p:cNvPr id="3" name="Picture 2" descr="Free Great Cliparts, Download Free Great Cliparts png images, Free ClipArts  on Clipart Library">
            <a:extLst>
              <a:ext uri="{FF2B5EF4-FFF2-40B4-BE49-F238E27FC236}">
                <a16:creationId xmlns:a16="http://schemas.microsoft.com/office/drawing/2014/main" id="{1ECE34B2-1771-66F4-D200-0A1F22821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979" y="619125"/>
            <a:ext cx="2333625" cy="19621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9A48AADE-EFEA-5503-53DB-61E65CE96CE8}"/>
              </a:ext>
            </a:extLst>
          </p:cNvPr>
          <p:cNvSpPr txBox="1">
            <a:spLocks/>
          </p:cNvSpPr>
          <p:nvPr/>
        </p:nvSpPr>
        <p:spPr>
          <a:xfrm>
            <a:off x="657679" y="61912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great  </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5" name="Title 1">
            <a:extLst>
              <a:ext uri="{FF2B5EF4-FFF2-40B4-BE49-F238E27FC236}">
                <a16:creationId xmlns:a16="http://schemas.microsoft.com/office/drawing/2014/main" id="{006FE469-AFB7-7213-B4A2-63BE6F863AA9}"/>
              </a:ext>
            </a:extLst>
          </p:cNvPr>
          <p:cNvSpPr txBox="1">
            <a:spLocks/>
          </p:cNvSpPr>
          <p:nvPr/>
        </p:nvSpPr>
        <p:spPr>
          <a:xfrm>
            <a:off x="838200" y="2795076"/>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15134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was a great day.  </a:t>
            </a:r>
          </a:p>
        </p:txBody>
      </p:sp>
      <p:sp>
        <p:nvSpPr>
          <p:cNvPr id="3" name="Title 1">
            <a:extLst>
              <a:ext uri="{FF2B5EF4-FFF2-40B4-BE49-F238E27FC236}">
                <a16:creationId xmlns:a16="http://schemas.microsoft.com/office/drawing/2014/main" id="{7611332C-D7D3-4A47-053E-FA0FDE22509A}"/>
              </a:ext>
            </a:extLst>
          </p:cNvPr>
          <p:cNvSpPr txBox="1">
            <a:spLocks/>
          </p:cNvSpPr>
          <p:nvPr/>
        </p:nvSpPr>
        <p:spPr>
          <a:xfrm>
            <a:off x="5796641" y="3592979"/>
            <a:ext cx="18614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8322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475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NOUN</a:t>
            </a:r>
          </a:p>
        </p:txBody>
      </p:sp>
      <p:pic>
        <p:nvPicPr>
          <p:cNvPr id="2050" name="Picture 2" descr="transparent meat clipart - Clip Art Library">
            <a:extLst>
              <a:ext uri="{FF2B5EF4-FFF2-40B4-BE49-F238E27FC236}">
                <a16:creationId xmlns:a16="http://schemas.microsoft.com/office/drawing/2014/main" id="{BCB4ACA2-E6FD-7B69-A58D-774AD62C9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93" y="782411"/>
            <a:ext cx="3038475" cy="15049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C705BFEC-E078-7B77-6E0F-3CB9F6D0BD11}"/>
              </a:ext>
            </a:extLst>
          </p:cNvPr>
          <p:cNvSpPr txBox="1">
            <a:spLocks/>
          </p:cNvSpPr>
          <p:nvPr/>
        </p:nvSpPr>
        <p:spPr>
          <a:xfrm>
            <a:off x="839107" y="22876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steak</a:t>
            </a:r>
          </a:p>
        </p:txBody>
      </p:sp>
      <p:sp>
        <p:nvSpPr>
          <p:cNvPr id="4" name="Title 1">
            <a:extLst>
              <a:ext uri="{FF2B5EF4-FFF2-40B4-BE49-F238E27FC236}">
                <a16:creationId xmlns:a16="http://schemas.microsoft.com/office/drawing/2014/main" id="{70F63C5C-2916-3EF6-88C7-22BA14E0C692}"/>
              </a:ext>
            </a:extLst>
          </p:cNvPr>
          <p:cNvSpPr txBox="1">
            <a:spLocks/>
          </p:cNvSpPr>
          <p:nvPr/>
        </p:nvSpPr>
        <p:spPr>
          <a:xfrm>
            <a:off x="233135" y="501303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Definition – a piece of meat</a:t>
            </a:r>
          </a:p>
        </p:txBody>
      </p:sp>
    </p:spTree>
    <p:extLst>
      <p:ext uri="{BB962C8B-B14F-4D97-AF65-F5344CB8AC3E}">
        <p14:creationId xmlns:p14="http://schemas.microsoft.com/office/powerpoint/2010/main" val="390054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 enjoyed eating the steak.  </a:t>
            </a:r>
          </a:p>
        </p:txBody>
      </p:sp>
      <p:sp>
        <p:nvSpPr>
          <p:cNvPr id="3" name="Title 1">
            <a:extLst>
              <a:ext uri="{FF2B5EF4-FFF2-40B4-BE49-F238E27FC236}">
                <a16:creationId xmlns:a16="http://schemas.microsoft.com/office/drawing/2014/main" id="{5F0052D4-8960-7DA8-4730-2DED73EA1CF0}"/>
              </a:ext>
            </a:extLst>
          </p:cNvPr>
          <p:cNvSpPr txBox="1">
            <a:spLocks/>
          </p:cNvSpPr>
          <p:nvPr/>
        </p:nvSpPr>
        <p:spPr>
          <a:xfrm>
            <a:off x="9339945" y="3429000"/>
            <a:ext cx="2188026"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3990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-il</a:t>
            </a:r>
          </a:p>
        </p:txBody>
      </p:sp>
    </p:spTree>
    <p:extLst>
      <p:ext uri="{BB962C8B-B14F-4D97-AF65-F5344CB8AC3E}">
        <p14:creationId xmlns:p14="http://schemas.microsoft.com/office/powerpoint/2010/main" val="4188940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294068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r>
              <a:rPr lang="en-GB" dirty="0">
                <a:latin typeface="Twinkl Cursive Looped" panose="02000000000000000000" pitchFamily="2" charset="0"/>
              </a:rPr>
              <a:t>There are not many of these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387776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fulfil</a:t>
            </a:r>
          </a:p>
        </p:txBody>
      </p:sp>
      <p:sp>
        <p:nvSpPr>
          <p:cNvPr id="3" name="Rectangle 2">
            <a:extLst>
              <a:ext uri="{FF2B5EF4-FFF2-40B4-BE49-F238E27FC236}">
                <a16:creationId xmlns:a16="http://schemas.microsoft.com/office/drawing/2014/main" id="{13BB5EC0-7A96-4D29-A835-6FAE896C31A4}"/>
              </a:ext>
            </a:extLst>
          </p:cNvPr>
          <p:cNvSpPr/>
          <p:nvPr/>
        </p:nvSpPr>
        <p:spPr>
          <a:xfrm>
            <a:off x="6776356"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Fulfill Stock Illustrations – 1,449 Fulfill Stock Illustrations, Vectors &amp;  Clipart - Dreamstime">
            <a:extLst>
              <a:ext uri="{FF2B5EF4-FFF2-40B4-BE49-F238E27FC236}">
                <a16:creationId xmlns:a16="http://schemas.microsoft.com/office/drawing/2014/main" id="{F2D4FA0D-C9BC-2B1F-FCA2-BBCC93D059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650"/>
          <a:stretch/>
        </p:blipFill>
        <p:spPr bwMode="auto">
          <a:xfrm>
            <a:off x="386442" y="681038"/>
            <a:ext cx="2062844"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0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until</a:t>
            </a:r>
          </a:p>
        </p:txBody>
      </p:sp>
      <p:sp>
        <p:nvSpPr>
          <p:cNvPr id="3" name="Rectangle 2">
            <a:extLst>
              <a:ext uri="{FF2B5EF4-FFF2-40B4-BE49-F238E27FC236}">
                <a16:creationId xmlns:a16="http://schemas.microsoft.com/office/drawing/2014/main" id="{0366E0B6-702E-4814-82C6-08CA2D13F3C9}"/>
              </a:ext>
            </a:extLst>
          </p:cNvPr>
          <p:cNvSpPr/>
          <p:nvPr/>
        </p:nvSpPr>
        <p:spPr>
          <a:xfrm>
            <a:off x="6466115"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110 Days Until Clip Art | Royalty Free - GoGraph">
            <a:extLst>
              <a:ext uri="{FF2B5EF4-FFF2-40B4-BE49-F238E27FC236}">
                <a16:creationId xmlns:a16="http://schemas.microsoft.com/office/drawing/2014/main" id="{F82993EC-2259-3D14-DB9B-163B55E34B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69"/>
          <a:stretch/>
        </p:blipFill>
        <p:spPr bwMode="auto">
          <a:xfrm>
            <a:off x="632052" y="659946"/>
            <a:ext cx="1914525" cy="169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basil</a:t>
            </a:r>
          </a:p>
        </p:txBody>
      </p:sp>
      <p:sp>
        <p:nvSpPr>
          <p:cNvPr id="3" name="Rectangle 2">
            <a:extLst>
              <a:ext uri="{FF2B5EF4-FFF2-40B4-BE49-F238E27FC236}">
                <a16:creationId xmlns:a16="http://schemas.microsoft.com/office/drawing/2014/main" id="{4BCBA2DA-E95C-434C-BE81-320E182AE5EF}"/>
              </a:ext>
            </a:extLst>
          </p:cNvPr>
          <p:cNvSpPr/>
          <p:nvPr/>
        </p:nvSpPr>
        <p:spPr>
          <a:xfrm>
            <a:off x="6417130"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basil leaf clip art - Clip Art Library">
            <a:extLst>
              <a:ext uri="{FF2B5EF4-FFF2-40B4-BE49-F238E27FC236}">
                <a16:creationId xmlns:a16="http://schemas.microsoft.com/office/drawing/2014/main" id="{627629F7-A098-3ACD-3DDC-2A218D925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551" y="464004"/>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24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lentil</a:t>
            </a:r>
          </a:p>
        </p:txBody>
      </p:sp>
      <p:sp>
        <p:nvSpPr>
          <p:cNvPr id="3" name="Rectangle 2">
            <a:extLst>
              <a:ext uri="{FF2B5EF4-FFF2-40B4-BE49-F238E27FC236}">
                <a16:creationId xmlns:a16="http://schemas.microsoft.com/office/drawing/2014/main" id="{162CC6E8-06E9-4F6E-A75B-C2FED721CE28}"/>
              </a:ext>
            </a:extLst>
          </p:cNvPr>
          <p:cNvSpPr/>
          <p:nvPr/>
        </p:nvSpPr>
        <p:spPr>
          <a:xfrm>
            <a:off x="6498773"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4274" name="Picture 2" descr="Lentils Collection Stock Illustrations – 208 Lentils Collection Stock  Illustrations, Vectors &amp; Clipart - Dreamstime">
            <a:extLst>
              <a:ext uri="{FF2B5EF4-FFF2-40B4-BE49-F238E27FC236}">
                <a16:creationId xmlns:a16="http://schemas.microsoft.com/office/drawing/2014/main" id="{2E75DB3E-41B3-29EF-CFB1-68FB0ADB65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98" y="608239"/>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70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46409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71979" y="4909625"/>
            <a:ext cx="10515600" cy="1481650"/>
          </a:xfrm>
        </p:spPr>
        <p:txBody>
          <a:bodyPr>
            <a:normAutofit/>
          </a:bodyPr>
          <a:lstStyle/>
          <a:p>
            <a:pPr algn="ctr"/>
            <a:r>
              <a:rPr lang="en-GB" dirty="0">
                <a:latin typeface="Twinkl Cursive Looped" panose="02000000000000000000" pitchFamily="2" charset="0"/>
              </a:rPr>
              <a:t>Definition – large and grand</a:t>
            </a:r>
          </a:p>
        </p:txBody>
      </p:sp>
      <p:pic>
        <p:nvPicPr>
          <p:cNvPr id="3" name="Picture 2" descr="Free Great Cliparts, Download Free Great Cliparts png images, Free ClipArts  on Clipart Library">
            <a:extLst>
              <a:ext uri="{FF2B5EF4-FFF2-40B4-BE49-F238E27FC236}">
                <a16:creationId xmlns:a16="http://schemas.microsoft.com/office/drawing/2014/main" id="{1ECE34B2-1771-66F4-D200-0A1F22821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979" y="619125"/>
            <a:ext cx="2333625" cy="19621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9A48AADE-EFEA-5503-53DB-61E65CE96CE8}"/>
              </a:ext>
            </a:extLst>
          </p:cNvPr>
          <p:cNvSpPr txBox="1">
            <a:spLocks/>
          </p:cNvSpPr>
          <p:nvPr/>
        </p:nvSpPr>
        <p:spPr>
          <a:xfrm>
            <a:off x="657679" y="61912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great  </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5" name="Title 1">
            <a:extLst>
              <a:ext uri="{FF2B5EF4-FFF2-40B4-BE49-F238E27FC236}">
                <a16:creationId xmlns:a16="http://schemas.microsoft.com/office/drawing/2014/main" id="{006FE469-AFB7-7213-B4A2-63BE6F863AA9}"/>
              </a:ext>
            </a:extLst>
          </p:cNvPr>
          <p:cNvSpPr txBox="1">
            <a:spLocks/>
          </p:cNvSpPr>
          <p:nvPr/>
        </p:nvSpPr>
        <p:spPr>
          <a:xfrm>
            <a:off x="838200" y="2795076"/>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-ness</a:t>
            </a:r>
          </a:p>
        </p:txBody>
      </p:sp>
    </p:spTree>
    <p:extLst>
      <p:ext uri="{BB962C8B-B14F-4D97-AF65-F5344CB8AC3E}">
        <p14:creationId xmlns:p14="http://schemas.microsoft.com/office/powerpoint/2010/main" val="26184379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-ness</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3684071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-ness</a:t>
            </a:r>
            <a:br>
              <a:rPr lang="en-GB" dirty="0">
                <a:latin typeface="Twinkl Cursive Looped" panose="02000000000000000000" pitchFamily="2" charset="0"/>
              </a:rPr>
            </a:br>
            <a:r>
              <a:rPr lang="en-GB" dirty="0">
                <a:latin typeface="Twinkl Cursive Looped" panose="02000000000000000000" pitchFamily="2" charset="0"/>
              </a:rPr>
              <a:t>If a suffix starts with a consonant</a:t>
            </a:r>
            <a:br>
              <a:rPr lang="en-GB" dirty="0">
                <a:latin typeface="Twinkl Cursive Looped" panose="02000000000000000000" pitchFamily="2" charset="0"/>
              </a:rPr>
            </a:br>
            <a:r>
              <a:rPr lang="en-GB" dirty="0">
                <a:latin typeface="Twinkl Cursive Looped" panose="02000000000000000000" pitchFamily="2" charset="0"/>
              </a:rPr>
              <a:t>letter, it is added straight on to most root words without any change to the last letter of those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8577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65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ment</a:t>
            </a:r>
            <a:br>
              <a:rPr lang="en-GB" dirty="0">
                <a:latin typeface="Twinkl Cursive Looped" panose="02000000000000000000" pitchFamily="2" charset="0"/>
              </a:rPr>
            </a:br>
            <a:r>
              <a:rPr lang="en-GB" dirty="0">
                <a:latin typeface="Twinkl Cursive Looped" panose="02000000000000000000" pitchFamily="2" charset="0"/>
              </a:rPr>
              <a:t>Exceptions:</a:t>
            </a:r>
            <a:br>
              <a:rPr lang="en-GB" dirty="0">
                <a:latin typeface="Twinkl Cursive Looped" panose="02000000000000000000" pitchFamily="2" charset="0"/>
              </a:rPr>
            </a:br>
            <a:r>
              <a:rPr lang="en-GB" dirty="0">
                <a:latin typeface="Twinkl Cursive Looped" panose="02000000000000000000" pitchFamily="2" charset="0"/>
              </a:rPr>
              <a:t>(1) argument</a:t>
            </a:r>
            <a:br>
              <a:rPr lang="en-GB" dirty="0">
                <a:latin typeface="Twinkl Cursive Looped" panose="02000000000000000000" pitchFamily="2" charset="0"/>
              </a:rPr>
            </a:br>
            <a:r>
              <a:rPr lang="en-GB" dirty="0">
                <a:latin typeface="Twinkl Cursive Looped" panose="02000000000000000000" pitchFamily="2" charset="0"/>
              </a:rPr>
              <a:t>(2) root words ending in –y with a consonant before it but only if the root word has more than one</a:t>
            </a:r>
            <a:br>
              <a:rPr lang="en-GB" dirty="0">
                <a:latin typeface="Twinkl Cursive Looped" panose="02000000000000000000" pitchFamily="2" charset="0"/>
              </a:rPr>
            </a:br>
            <a:r>
              <a:rPr lang="en-GB" dirty="0">
                <a:latin typeface="Twinkl Cursive Looped" panose="02000000000000000000" pitchFamily="2" charset="0"/>
              </a:rPr>
              <a:t>syllable.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25265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happiness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34579" y="3698305"/>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1723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sadness</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98673" y="3641272"/>
            <a:ext cx="1812470"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462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plainness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26629" y="3641271"/>
            <a:ext cx="1872342"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855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66321" y="1656219"/>
            <a:ext cx="11053536" cy="1481650"/>
          </a:xfrm>
        </p:spPr>
        <p:txBody>
          <a:bodyPr>
            <a:normAutofit fontScale="90000"/>
          </a:bodyPr>
          <a:lstStyle/>
          <a:p>
            <a:pPr algn="ctr"/>
            <a:r>
              <a:rPr lang="en-GB" dirty="0">
                <a:latin typeface="Twinkl Cursive Looped" panose="02000000000000000000" pitchFamily="2" charset="0"/>
              </a:rPr>
              <a:t>happy – y + </a:t>
            </a:r>
            <a:r>
              <a:rPr lang="en-GB" dirty="0" err="1">
                <a:latin typeface="Twinkl Cursive Looped" panose="02000000000000000000" pitchFamily="2" charset="0"/>
              </a:rPr>
              <a:t>i</a:t>
            </a:r>
            <a:r>
              <a:rPr lang="en-GB" dirty="0">
                <a:latin typeface="Twinkl Cursive Looped" panose="02000000000000000000" pitchFamily="2" charset="0"/>
              </a:rPr>
              <a:t> + ness = happiness</a:t>
            </a:r>
            <a:endParaRPr lang="en-GB" i="1" dirty="0">
              <a:latin typeface="Twinkl Cursive Looped" panose="02000000000000000000" pitchFamily="2" charset="0"/>
            </a:endParaRPr>
          </a:p>
        </p:txBody>
      </p:sp>
      <p:pic>
        <p:nvPicPr>
          <p:cNvPr id="53250" name="Picture 2" descr="Happy Kids Jumping Together During A Sunny Day Stock Illustration -  Download Image Now - iStock">
            <a:extLst>
              <a:ext uri="{FF2B5EF4-FFF2-40B4-BE49-F238E27FC236}">
                <a16:creationId xmlns:a16="http://schemas.microsoft.com/office/drawing/2014/main" id="{93466C5D-5FF7-CE6F-A8E9-30832285F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98" y="161244"/>
            <a:ext cx="2964316" cy="209833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D8F064E-CF42-C5EE-0D7B-990B63739BF8}"/>
              </a:ext>
            </a:extLst>
          </p:cNvPr>
          <p:cNvSpPr txBox="1"/>
          <p:nvPr/>
        </p:nvSpPr>
        <p:spPr>
          <a:xfrm>
            <a:off x="3963761" y="46507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happiness</a:t>
            </a:r>
            <a:endParaRPr lang="en-GB" dirty="0"/>
          </a:p>
        </p:txBody>
      </p:sp>
      <p:sp>
        <p:nvSpPr>
          <p:cNvPr id="6" name="TextBox 5">
            <a:extLst>
              <a:ext uri="{FF2B5EF4-FFF2-40B4-BE49-F238E27FC236}">
                <a16:creationId xmlns:a16="http://schemas.microsoft.com/office/drawing/2014/main" id="{445E7A74-CACF-5AD3-9C95-BAC84E1825AD}"/>
              </a:ext>
            </a:extLst>
          </p:cNvPr>
          <p:cNvSpPr txBox="1"/>
          <p:nvPr/>
        </p:nvSpPr>
        <p:spPr>
          <a:xfrm>
            <a:off x="440871" y="4588341"/>
            <a:ext cx="11478986" cy="193899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the state of being happy </a:t>
            </a:r>
            <a:endParaRPr lang="en-GB" dirty="0"/>
          </a:p>
        </p:txBody>
      </p:sp>
      <p:sp>
        <p:nvSpPr>
          <p:cNvPr id="7" name="TextBox 6">
            <a:extLst>
              <a:ext uri="{FF2B5EF4-FFF2-40B4-BE49-F238E27FC236}">
                <a16:creationId xmlns:a16="http://schemas.microsoft.com/office/drawing/2014/main" id="{2F00C756-F8F1-F173-3CF7-1A289B2F0A46}"/>
              </a:ext>
            </a:extLst>
          </p:cNvPr>
          <p:cNvSpPr txBox="1"/>
          <p:nvPr/>
        </p:nvSpPr>
        <p:spPr>
          <a:xfrm>
            <a:off x="4197804" y="330167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47865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13732" y="1409868"/>
            <a:ext cx="10515600" cy="1481650"/>
          </a:xfrm>
        </p:spPr>
        <p:txBody>
          <a:bodyPr>
            <a:normAutofit/>
          </a:bodyPr>
          <a:lstStyle/>
          <a:p>
            <a:pPr algn="ctr"/>
            <a:r>
              <a:rPr lang="en-GB" dirty="0">
                <a:latin typeface="Twinkl Cursive Looped" panose="02000000000000000000" pitchFamily="2" charset="0"/>
              </a:rPr>
              <a:t>sad + ness = sadness</a:t>
            </a:r>
            <a:endParaRPr lang="en-GB" i="1" dirty="0">
              <a:latin typeface="Twinkl Cursive Looped" panose="02000000000000000000" pitchFamily="2" charset="0"/>
            </a:endParaRPr>
          </a:p>
        </p:txBody>
      </p:sp>
      <p:pic>
        <p:nvPicPr>
          <p:cNvPr id="52226" name="Picture 2" descr="Sadness Inside Out PNG Clip-Art Image​ | Gallery Yopriceville -  High-Quality Free Images and Transparent PNG Clipart">
            <a:extLst>
              <a:ext uri="{FF2B5EF4-FFF2-40B4-BE49-F238E27FC236}">
                <a16:creationId xmlns:a16="http://schemas.microsoft.com/office/drawing/2014/main" id="{E88EE2BB-1D01-76AD-DAD7-FD479F3731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668" y="472168"/>
            <a:ext cx="1885950" cy="2419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0095F75-1647-1D84-A0C4-CDB4CA375D95}"/>
              </a:ext>
            </a:extLst>
          </p:cNvPr>
          <p:cNvSpPr txBox="1"/>
          <p:nvPr/>
        </p:nvSpPr>
        <p:spPr>
          <a:xfrm>
            <a:off x="3833133" y="1942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sadness</a:t>
            </a:r>
            <a:endParaRPr lang="en-GB" dirty="0"/>
          </a:p>
        </p:txBody>
      </p:sp>
      <p:sp>
        <p:nvSpPr>
          <p:cNvPr id="6" name="TextBox 5">
            <a:extLst>
              <a:ext uri="{FF2B5EF4-FFF2-40B4-BE49-F238E27FC236}">
                <a16:creationId xmlns:a16="http://schemas.microsoft.com/office/drawing/2014/main" id="{9BB81DC7-0DB0-C4DE-E4F9-D66DAE020129}"/>
              </a:ext>
            </a:extLst>
          </p:cNvPr>
          <p:cNvSpPr txBox="1"/>
          <p:nvPr/>
        </p:nvSpPr>
        <p:spPr>
          <a:xfrm>
            <a:off x="268514" y="5417676"/>
            <a:ext cx="1164227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the state of being sad</a:t>
            </a:r>
            <a:endParaRPr lang="en-GB" dirty="0"/>
          </a:p>
        </p:txBody>
      </p:sp>
      <p:sp>
        <p:nvSpPr>
          <p:cNvPr id="7" name="TextBox 6">
            <a:extLst>
              <a:ext uri="{FF2B5EF4-FFF2-40B4-BE49-F238E27FC236}">
                <a16:creationId xmlns:a16="http://schemas.microsoft.com/office/drawing/2014/main" id="{3E353A29-C4DC-EF54-9CB3-E017ED2B169F}"/>
              </a:ext>
            </a:extLst>
          </p:cNvPr>
          <p:cNvSpPr txBox="1"/>
          <p:nvPr/>
        </p:nvSpPr>
        <p:spPr>
          <a:xfrm>
            <a:off x="3833133" y="36467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60184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199" y="2051646"/>
            <a:ext cx="10515600" cy="1481650"/>
          </a:xfrm>
        </p:spPr>
        <p:txBody>
          <a:bodyPr>
            <a:normAutofit/>
          </a:bodyPr>
          <a:lstStyle/>
          <a:p>
            <a:pPr algn="ctr"/>
            <a:r>
              <a:rPr lang="en-GB" dirty="0">
                <a:latin typeface="Twinkl Cursive Looped" panose="02000000000000000000" pitchFamily="2" charset="0"/>
              </a:rPr>
              <a:t>plain + ness = plainness</a:t>
            </a:r>
            <a:endParaRPr lang="en-GB" i="1" dirty="0">
              <a:latin typeface="Twinkl Cursive Looped" panose="02000000000000000000" pitchFamily="2" charset="0"/>
            </a:endParaRPr>
          </a:p>
        </p:txBody>
      </p:sp>
      <p:pic>
        <p:nvPicPr>
          <p:cNvPr id="50178" name="Picture 2" descr="clipart pattern on shirt - Clip Art Library">
            <a:extLst>
              <a:ext uri="{FF2B5EF4-FFF2-40B4-BE49-F238E27FC236}">
                <a16:creationId xmlns:a16="http://schemas.microsoft.com/office/drawing/2014/main" id="{D0D63E38-A624-C018-4ADE-87ED547C49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423182"/>
            <a:ext cx="2085975" cy="2190750"/>
          </a:xfrm>
          <a:prstGeom prst="rect">
            <a:avLst/>
          </a:prstGeom>
          <a:noFill/>
          <a:extLst>
            <a:ext uri="{909E8E84-426E-40DD-AFC4-6F175D3DCCD1}">
              <a14:hiddenFill xmlns:a14="http://schemas.microsoft.com/office/drawing/2010/main">
                <a:solidFill>
                  <a:srgbClr val="FFFFFF"/>
                </a:solidFill>
              </a14:hiddenFill>
            </a:ext>
          </a:extLst>
        </p:spPr>
      </p:pic>
      <p:pic>
        <p:nvPicPr>
          <p:cNvPr id="50180" name="Picture 4" descr="Printed T Shirt Button Top - Shirt And Pants Clipart – Stunning free  transparent png clipart images free download">
            <a:extLst>
              <a:ext uri="{FF2B5EF4-FFF2-40B4-BE49-F238E27FC236}">
                <a16:creationId xmlns:a16="http://schemas.microsoft.com/office/drawing/2014/main" id="{A812CFA8-8303-A724-B895-1DE231C224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046" y="518432"/>
            <a:ext cx="2181225" cy="209550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5A2D6E91-CDD1-571E-3DF2-C0D43AB29DCC}"/>
              </a:ext>
            </a:extLst>
          </p:cNvPr>
          <p:cNvCxnSpPr/>
          <p:nvPr/>
        </p:nvCxnSpPr>
        <p:spPr>
          <a:xfrm flipV="1">
            <a:off x="366713" y="518432"/>
            <a:ext cx="1772330" cy="230641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82EDF96-6646-8D9D-D8A9-2B3F0083369D}"/>
              </a:ext>
            </a:extLst>
          </p:cNvPr>
          <p:cNvSpPr txBox="1"/>
          <p:nvPr/>
        </p:nvSpPr>
        <p:spPr>
          <a:xfrm>
            <a:off x="5232629" y="3252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plainness</a:t>
            </a:r>
            <a:endParaRPr lang="en-GB" dirty="0"/>
          </a:p>
        </p:txBody>
      </p:sp>
      <p:sp>
        <p:nvSpPr>
          <p:cNvPr id="7" name="TextBox 6">
            <a:extLst>
              <a:ext uri="{FF2B5EF4-FFF2-40B4-BE49-F238E27FC236}">
                <a16:creationId xmlns:a16="http://schemas.microsoft.com/office/drawing/2014/main" id="{6B57A1B1-6993-5E0C-657E-D9E2B4B71DAA}"/>
              </a:ext>
            </a:extLst>
          </p:cNvPr>
          <p:cNvSpPr txBox="1"/>
          <p:nvPr/>
        </p:nvSpPr>
        <p:spPr>
          <a:xfrm>
            <a:off x="335756" y="5517126"/>
            <a:ext cx="1152048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not patterned </a:t>
            </a:r>
            <a:endParaRPr lang="en-GB" dirty="0"/>
          </a:p>
        </p:txBody>
      </p:sp>
      <p:sp>
        <p:nvSpPr>
          <p:cNvPr id="8" name="TextBox 7">
            <a:extLst>
              <a:ext uri="{FF2B5EF4-FFF2-40B4-BE49-F238E27FC236}">
                <a16:creationId xmlns:a16="http://schemas.microsoft.com/office/drawing/2014/main" id="{DE2DD850-16CF-09E6-AEE1-C6768014CB01}"/>
              </a:ext>
            </a:extLst>
          </p:cNvPr>
          <p:cNvSpPr txBox="1"/>
          <p:nvPr/>
        </p:nvSpPr>
        <p:spPr>
          <a:xfrm>
            <a:off x="4193043" y="401737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60422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was a great day.  </a:t>
            </a:r>
          </a:p>
        </p:txBody>
      </p:sp>
      <p:sp>
        <p:nvSpPr>
          <p:cNvPr id="3" name="Title 1">
            <a:extLst>
              <a:ext uri="{FF2B5EF4-FFF2-40B4-BE49-F238E27FC236}">
                <a16:creationId xmlns:a16="http://schemas.microsoft.com/office/drawing/2014/main" id="{7611332C-D7D3-4A47-053E-FA0FDE22509A}"/>
              </a:ext>
            </a:extLst>
          </p:cNvPr>
          <p:cNvSpPr txBox="1">
            <a:spLocks/>
          </p:cNvSpPr>
          <p:nvPr/>
        </p:nvSpPr>
        <p:spPr>
          <a:xfrm>
            <a:off x="5796641" y="3592979"/>
            <a:ext cx="18614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happiness of the class was the teacher’s priority.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A0DCF56-80FF-636B-87F5-DD7BE30A8B6C}"/>
              </a:ext>
            </a:extLst>
          </p:cNvPr>
          <p:cNvSpPr txBox="1">
            <a:spLocks/>
          </p:cNvSpPr>
          <p:nvPr/>
        </p:nvSpPr>
        <p:spPr>
          <a:xfrm>
            <a:off x="2661558" y="2994002"/>
            <a:ext cx="3184071"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7662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sadness when the lesson ended.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5199B-F946-A9B3-E1B2-C3DA7464676B}"/>
              </a:ext>
            </a:extLst>
          </p:cNvPr>
          <p:cNvSpPr txBox="1">
            <a:spLocks/>
          </p:cNvSpPr>
          <p:nvPr/>
        </p:nvSpPr>
        <p:spPr>
          <a:xfrm>
            <a:off x="4963887" y="2820427"/>
            <a:ext cx="2498270"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849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plainness of the food was clear as it was lacking in flavour.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DD4F09-EBA0-AA95-756F-C6710CC2320B}"/>
              </a:ext>
            </a:extLst>
          </p:cNvPr>
          <p:cNvSpPr txBox="1">
            <a:spLocks/>
          </p:cNvSpPr>
          <p:nvPr/>
        </p:nvSpPr>
        <p:spPr>
          <a:xfrm>
            <a:off x="2808516" y="2994002"/>
            <a:ext cx="2857498" cy="82764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861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456649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86922" y="474770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pause in work or during an activity or event</a:t>
            </a:r>
            <a:endParaRPr lang="en-GB" i="1" dirty="0">
              <a:latin typeface="Twinkl Cursive Looped" panose="02000000000000000000" pitchFamily="2" charset="0"/>
            </a:endParaRPr>
          </a:p>
        </p:txBody>
      </p:sp>
      <p:pic>
        <p:nvPicPr>
          <p:cNvPr id="16386" name="Picture 2" descr="900+ Playtime Clip Art | Royalty Free - GoGraph">
            <a:extLst>
              <a:ext uri="{FF2B5EF4-FFF2-40B4-BE49-F238E27FC236}">
                <a16:creationId xmlns:a16="http://schemas.microsoft.com/office/drawing/2014/main" id="{2AB7905C-0619-53DC-E565-C2FE2C5E7B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40"/>
          <a:stretch/>
        </p:blipFill>
        <p:spPr bwMode="auto">
          <a:xfrm>
            <a:off x="438150" y="628650"/>
            <a:ext cx="3268436" cy="15408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C8EBCF-5BFB-E33D-E23E-1403130ECC4C}"/>
              </a:ext>
            </a:extLst>
          </p:cNvPr>
          <p:cNvSpPr txBox="1"/>
          <p:nvPr/>
        </p:nvSpPr>
        <p:spPr>
          <a:xfrm>
            <a:off x="4763861" y="38340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break</a:t>
            </a:r>
            <a:endParaRPr lang="en-GB" dirty="0"/>
          </a:p>
        </p:txBody>
      </p:sp>
      <p:sp>
        <p:nvSpPr>
          <p:cNvPr id="8" name="TextBox 7">
            <a:extLst>
              <a:ext uri="{FF2B5EF4-FFF2-40B4-BE49-F238E27FC236}">
                <a16:creationId xmlns:a16="http://schemas.microsoft.com/office/drawing/2014/main" id="{6618CB8A-3669-DA14-A0F2-AE09524B6F7F}"/>
              </a:ext>
            </a:extLst>
          </p:cNvPr>
          <p:cNvSpPr txBox="1"/>
          <p:nvPr/>
        </p:nvSpPr>
        <p:spPr>
          <a:xfrm>
            <a:off x="47638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4034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During break, children go outside.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8F2FD52-3711-60C2-1A1F-40055941957F}"/>
              </a:ext>
            </a:extLst>
          </p:cNvPr>
          <p:cNvSpPr txBox="1">
            <a:spLocks/>
          </p:cNvSpPr>
          <p:nvPr/>
        </p:nvSpPr>
        <p:spPr>
          <a:xfrm>
            <a:off x="3167744" y="3734827"/>
            <a:ext cx="1779813" cy="82764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4728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7692" y="5154554"/>
            <a:ext cx="11594193" cy="1481650"/>
          </a:xfrm>
        </p:spPr>
        <p:txBody>
          <a:bodyPr>
            <a:normAutofit fontScale="90000"/>
          </a:bodyPr>
          <a:lstStyle/>
          <a:p>
            <a:pPr algn="ctr"/>
            <a:r>
              <a:rPr lang="en-GB" dirty="0">
                <a:latin typeface="Twinkl Cursive Looped" panose="02000000000000000000" pitchFamily="2" charset="0"/>
              </a:rPr>
              <a:t>Definition - a man in relation to his child or children</a:t>
            </a:r>
            <a:endParaRPr lang="en-GB" i="1" dirty="0"/>
          </a:p>
        </p:txBody>
      </p:sp>
      <p:pic>
        <p:nvPicPr>
          <p:cNvPr id="17410" name="Picture 2" descr="Father &amp; Son Royalty Free Vector Clip Art Illustration - Black Father And  Son Clipart Transparent PNG - 286x480 - Free Download on NicePNG">
            <a:extLst>
              <a:ext uri="{FF2B5EF4-FFF2-40B4-BE49-F238E27FC236}">
                <a16:creationId xmlns:a16="http://schemas.microsoft.com/office/drawing/2014/main" id="{9D11802B-3751-A793-D7B0-085F9FD91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27" y="555852"/>
            <a:ext cx="3624943" cy="24654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F049697-4691-E44D-5815-A60B9F71C999}"/>
              </a:ext>
            </a:extLst>
          </p:cNvPr>
          <p:cNvSpPr txBox="1"/>
          <p:nvPr/>
        </p:nvSpPr>
        <p:spPr>
          <a:xfrm>
            <a:off x="4490356" y="6829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father</a:t>
            </a:r>
            <a:endParaRPr lang="en-GB" dirty="0"/>
          </a:p>
        </p:txBody>
      </p:sp>
      <p:sp>
        <p:nvSpPr>
          <p:cNvPr id="5" name="TextBox 4">
            <a:extLst>
              <a:ext uri="{FF2B5EF4-FFF2-40B4-BE49-F238E27FC236}">
                <a16:creationId xmlns:a16="http://schemas.microsoft.com/office/drawing/2014/main" id="{574FE18C-9D23-9C5B-5CBB-9B14313BB916}"/>
              </a:ext>
            </a:extLst>
          </p:cNvPr>
          <p:cNvSpPr txBox="1"/>
          <p:nvPr/>
        </p:nvSpPr>
        <p:spPr>
          <a:xfrm>
            <a:off x="4490356" y="265969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06956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My father is lovely. </a:t>
            </a:r>
            <a:br>
              <a:rPr lang="en-GB" dirty="0"/>
            </a:br>
            <a:endParaRPr lang="en-GB" i="1" dirty="0"/>
          </a:p>
        </p:txBody>
      </p:sp>
      <p:sp>
        <p:nvSpPr>
          <p:cNvPr id="3" name="Title 1">
            <a:extLst>
              <a:ext uri="{FF2B5EF4-FFF2-40B4-BE49-F238E27FC236}">
                <a16:creationId xmlns:a16="http://schemas.microsoft.com/office/drawing/2014/main" id="{109E10AF-6A0B-A44A-A941-B22C129C294A}"/>
              </a:ext>
            </a:extLst>
          </p:cNvPr>
          <p:cNvSpPr txBox="1">
            <a:spLocks/>
          </p:cNvSpPr>
          <p:nvPr/>
        </p:nvSpPr>
        <p:spPr>
          <a:xfrm>
            <a:off x="4309837" y="2994002"/>
            <a:ext cx="1779813" cy="82764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4904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68154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8982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507295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Kenya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country on the equator.  Some parts are hot and wet, but much of it is dry.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Merriment</a:t>
            </a:r>
            <a:r>
              <a:rPr lang="en-GB" sz="4000" dirty="0">
                <a:solidFill>
                  <a:srgbClr val="000000"/>
                </a:solidFill>
                <a:effectLst/>
                <a:latin typeface="Twinkl Cursive Looped" panose="02000000000000000000" pitchFamily="2" charset="0"/>
                <a:ea typeface="Times New Roman" panose="02020603050405020304" pitchFamily="18" charset="0"/>
              </a:rPr>
              <a:t> is found when it rains as people are cheerful as it is used for drinking and watering their crops.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Sadness</a:t>
            </a:r>
            <a:r>
              <a:rPr lang="en-GB" sz="4000" dirty="0">
                <a:solidFill>
                  <a:srgbClr val="000000"/>
                </a:solidFill>
                <a:effectLst/>
                <a:latin typeface="Twinkl Cursive Looped" panose="02000000000000000000" pitchFamily="2" charset="0"/>
                <a:ea typeface="Times New Roman" panose="02020603050405020304" pitchFamily="18" charset="0"/>
              </a:rPr>
              <a:t> is growing though as the rains are becoming less and less reliable.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Quickly</a:t>
            </a:r>
            <a:r>
              <a:rPr lang="en-GB" sz="4000" dirty="0">
                <a:solidFill>
                  <a:srgbClr val="000000"/>
                </a:solidFill>
                <a:effectLst/>
                <a:latin typeface="Twinkl Cursive Looped" panose="02000000000000000000" pitchFamily="2" charset="0"/>
                <a:ea typeface="Times New Roman" panose="02020603050405020304" pitchFamily="18" charset="0"/>
              </a:rPr>
              <a:t>, crops that once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are now scarce. </a:t>
            </a:r>
            <a:br>
              <a:rPr lang="en-GB" sz="4000" dirty="0">
                <a:solidFill>
                  <a:srgbClr val="000000"/>
                </a:solidFill>
                <a:effectLst/>
                <a:latin typeface="Twinkl Cursive Looped" panose="02000000000000000000" pitchFamily="2" charset="0"/>
                <a:ea typeface="Times New Roman" panose="02020603050405020304" pitchFamily="18" charset="0"/>
              </a:rPr>
            </a:b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4550716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143368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Merriment is found when it rains as people are cheerful as it is used for drinking and watering their crops.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527849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7104341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10F9D6-FE03-0658-B4CB-C7F08ADB19FC}"/>
              </a:ext>
            </a:extLst>
          </p:cNvPr>
          <p:cNvPicPr>
            <a:picLocks noChangeAspect="1"/>
          </p:cNvPicPr>
          <p:nvPr/>
        </p:nvPicPr>
        <p:blipFill rotWithShape="1">
          <a:blip r:embed="rId2"/>
          <a:srcRect l="15938" t="11648" r="14553" b="6884"/>
          <a:stretch/>
        </p:blipFill>
        <p:spPr>
          <a:xfrm>
            <a:off x="506185" y="114300"/>
            <a:ext cx="10123715" cy="6671118"/>
          </a:xfrm>
          <a:prstGeom prst="rect">
            <a:avLst/>
          </a:prstGeom>
        </p:spPr>
      </p:pic>
    </p:spTree>
    <p:extLst>
      <p:ext uri="{BB962C8B-B14F-4D97-AF65-F5344CB8AC3E}">
        <p14:creationId xmlns:p14="http://schemas.microsoft.com/office/powerpoint/2010/main" val="30851077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988632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189412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71979" y="4909625"/>
            <a:ext cx="10515600" cy="1481650"/>
          </a:xfrm>
        </p:spPr>
        <p:txBody>
          <a:bodyPr>
            <a:normAutofit/>
          </a:bodyPr>
          <a:lstStyle/>
          <a:p>
            <a:pPr algn="ctr"/>
            <a:r>
              <a:rPr lang="en-GB" dirty="0">
                <a:latin typeface="Twinkl Cursive Looped" panose="02000000000000000000" pitchFamily="2" charset="0"/>
              </a:rPr>
              <a:t>Definition – large and grand</a:t>
            </a:r>
          </a:p>
        </p:txBody>
      </p:sp>
      <p:pic>
        <p:nvPicPr>
          <p:cNvPr id="3" name="Picture 2" descr="Free Great Cliparts, Download Free Great Cliparts png images, Free ClipArts  on Clipart Library">
            <a:extLst>
              <a:ext uri="{FF2B5EF4-FFF2-40B4-BE49-F238E27FC236}">
                <a16:creationId xmlns:a16="http://schemas.microsoft.com/office/drawing/2014/main" id="{1ECE34B2-1771-66F4-D200-0A1F22821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979" y="619125"/>
            <a:ext cx="2333625" cy="19621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9A48AADE-EFEA-5503-53DB-61E65CE96CE8}"/>
              </a:ext>
            </a:extLst>
          </p:cNvPr>
          <p:cNvSpPr txBox="1">
            <a:spLocks/>
          </p:cNvSpPr>
          <p:nvPr/>
        </p:nvSpPr>
        <p:spPr>
          <a:xfrm>
            <a:off x="657679" y="61912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great  </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5" name="Title 1">
            <a:extLst>
              <a:ext uri="{FF2B5EF4-FFF2-40B4-BE49-F238E27FC236}">
                <a16:creationId xmlns:a16="http://schemas.microsoft.com/office/drawing/2014/main" id="{006FE469-AFB7-7213-B4A2-63BE6F863AA9}"/>
              </a:ext>
            </a:extLst>
          </p:cNvPr>
          <p:cNvSpPr txBox="1">
            <a:spLocks/>
          </p:cNvSpPr>
          <p:nvPr/>
        </p:nvSpPr>
        <p:spPr>
          <a:xfrm>
            <a:off x="838200" y="2795076"/>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29408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was a great day.  </a:t>
            </a:r>
          </a:p>
        </p:txBody>
      </p:sp>
      <p:sp>
        <p:nvSpPr>
          <p:cNvPr id="3" name="Title 1">
            <a:extLst>
              <a:ext uri="{FF2B5EF4-FFF2-40B4-BE49-F238E27FC236}">
                <a16:creationId xmlns:a16="http://schemas.microsoft.com/office/drawing/2014/main" id="{7611332C-D7D3-4A47-053E-FA0FDE22509A}"/>
              </a:ext>
            </a:extLst>
          </p:cNvPr>
          <p:cNvSpPr txBox="1">
            <a:spLocks/>
          </p:cNvSpPr>
          <p:nvPr/>
        </p:nvSpPr>
        <p:spPr>
          <a:xfrm>
            <a:off x="5796641" y="3592979"/>
            <a:ext cx="18614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4894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NOUN</a:t>
            </a:r>
          </a:p>
        </p:txBody>
      </p:sp>
      <p:pic>
        <p:nvPicPr>
          <p:cNvPr id="2050" name="Picture 2" descr="transparent meat clipart - Clip Art Library">
            <a:extLst>
              <a:ext uri="{FF2B5EF4-FFF2-40B4-BE49-F238E27FC236}">
                <a16:creationId xmlns:a16="http://schemas.microsoft.com/office/drawing/2014/main" id="{BCB4ACA2-E6FD-7B69-A58D-774AD62C9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93" y="782411"/>
            <a:ext cx="3038475" cy="15049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C705BFEC-E078-7B77-6E0F-3CB9F6D0BD11}"/>
              </a:ext>
            </a:extLst>
          </p:cNvPr>
          <p:cNvSpPr txBox="1">
            <a:spLocks/>
          </p:cNvSpPr>
          <p:nvPr/>
        </p:nvSpPr>
        <p:spPr>
          <a:xfrm>
            <a:off x="839107" y="22876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steak</a:t>
            </a:r>
          </a:p>
        </p:txBody>
      </p:sp>
      <p:sp>
        <p:nvSpPr>
          <p:cNvPr id="4" name="Title 1">
            <a:extLst>
              <a:ext uri="{FF2B5EF4-FFF2-40B4-BE49-F238E27FC236}">
                <a16:creationId xmlns:a16="http://schemas.microsoft.com/office/drawing/2014/main" id="{70F63C5C-2916-3EF6-88C7-22BA14E0C692}"/>
              </a:ext>
            </a:extLst>
          </p:cNvPr>
          <p:cNvSpPr txBox="1">
            <a:spLocks/>
          </p:cNvSpPr>
          <p:nvPr/>
        </p:nvSpPr>
        <p:spPr>
          <a:xfrm>
            <a:off x="233135" y="501303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Definition – a piece of meat</a:t>
            </a:r>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7716772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NOUN</a:t>
            </a:r>
          </a:p>
        </p:txBody>
      </p:sp>
      <p:pic>
        <p:nvPicPr>
          <p:cNvPr id="2050" name="Picture 2" descr="transparent meat clipart - Clip Art Library">
            <a:extLst>
              <a:ext uri="{FF2B5EF4-FFF2-40B4-BE49-F238E27FC236}">
                <a16:creationId xmlns:a16="http://schemas.microsoft.com/office/drawing/2014/main" id="{BCB4ACA2-E6FD-7B69-A58D-774AD62C9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93" y="782411"/>
            <a:ext cx="3038475" cy="15049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C705BFEC-E078-7B77-6E0F-3CB9F6D0BD11}"/>
              </a:ext>
            </a:extLst>
          </p:cNvPr>
          <p:cNvSpPr txBox="1">
            <a:spLocks/>
          </p:cNvSpPr>
          <p:nvPr/>
        </p:nvSpPr>
        <p:spPr>
          <a:xfrm>
            <a:off x="839107" y="22876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steak</a:t>
            </a:r>
          </a:p>
        </p:txBody>
      </p:sp>
      <p:sp>
        <p:nvSpPr>
          <p:cNvPr id="4" name="Title 1">
            <a:extLst>
              <a:ext uri="{FF2B5EF4-FFF2-40B4-BE49-F238E27FC236}">
                <a16:creationId xmlns:a16="http://schemas.microsoft.com/office/drawing/2014/main" id="{70F63C5C-2916-3EF6-88C7-22BA14E0C692}"/>
              </a:ext>
            </a:extLst>
          </p:cNvPr>
          <p:cNvSpPr txBox="1">
            <a:spLocks/>
          </p:cNvSpPr>
          <p:nvPr/>
        </p:nvSpPr>
        <p:spPr>
          <a:xfrm>
            <a:off x="233135" y="501303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Definition – a piece of meat</a:t>
            </a:r>
          </a:p>
        </p:txBody>
      </p:sp>
    </p:spTree>
    <p:extLst>
      <p:ext uri="{BB962C8B-B14F-4D97-AF65-F5344CB8AC3E}">
        <p14:creationId xmlns:p14="http://schemas.microsoft.com/office/powerpoint/2010/main" val="205649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 enjoyed eating the steak.  </a:t>
            </a:r>
          </a:p>
        </p:txBody>
      </p:sp>
      <p:sp>
        <p:nvSpPr>
          <p:cNvPr id="3" name="Title 1">
            <a:extLst>
              <a:ext uri="{FF2B5EF4-FFF2-40B4-BE49-F238E27FC236}">
                <a16:creationId xmlns:a16="http://schemas.microsoft.com/office/drawing/2014/main" id="{5F0052D4-8960-7DA8-4730-2DED73EA1CF0}"/>
              </a:ext>
            </a:extLst>
          </p:cNvPr>
          <p:cNvSpPr txBox="1">
            <a:spLocks/>
          </p:cNvSpPr>
          <p:nvPr/>
        </p:nvSpPr>
        <p:spPr>
          <a:xfrm>
            <a:off x="9339945" y="3429000"/>
            <a:ext cx="2188026"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8359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-il</a:t>
            </a:r>
          </a:p>
        </p:txBody>
      </p:sp>
    </p:spTree>
    <p:extLst>
      <p:ext uri="{BB962C8B-B14F-4D97-AF65-F5344CB8AC3E}">
        <p14:creationId xmlns:p14="http://schemas.microsoft.com/office/powerpoint/2010/main" val="829506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349006167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r>
              <a:rPr lang="en-GB" dirty="0">
                <a:latin typeface="Twinkl Cursive Looped" panose="02000000000000000000" pitchFamily="2" charset="0"/>
              </a:rPr>
              <a:t>There are not many of these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68346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gerbil</a:t>
            </a:r>
          </a:p>
        </p:txBody>
      </p:sp>
      <p:sp>
        <p:nvSpPr>
          <p:cNvPr id="3" name="Rectangle 2">
            <a:extLst>
              <a:ext uri="{FF2B5EF4-FFF2-40B4-BE49-F238E27FC236}">
                <a16:creationId xmlns:a16="http://schemas.microsoft.com/office/drawing/2014/main" id="{13BB5EC0-7A96-4D29-A835-6FAE896C31A4}"/>
              </a:ext>
            </a:extLst>
          </p:cNvPr>
          <p:cNvSpPr/>
          <p:nvPr/>
        </p:nvSpPr>
        <p:spPr>
          <a:xfrm>
            <a:off x="6890656"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034" name="Picture 2" descr="gerbil clipart - Clip Art Library">
            <a:extLst>
              <a:ext uri="{FF2B5EF4-FFF2-40B4-BE49-F238E27FC236}">
                <a16:creationId xmlns:a16="http://schemas.microsoft.com/office/drawing/2014/main" id="{90D973FC-A44C-D60F-BAA8-41E82A3DA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24" y="845684"/>
            <a:ext cx="23717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08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Danger stock vector. Illustration of source, instance - 54562372">
            <a:extLst>
              <a:ext uri="{FF2B5EF4-FFF2-40B4-BE49-F238E27FC236}">
                <a16:creationId xmlns:a16="http://schemas.microsoft.com/office/drawing/2014/main" id="{A1B9DB61-D99F-E1E4-A1A0-EC9683518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079" y="717097"/>
            <a:ext cx="26289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29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devil</a:t>
            </a:r>
          </a:p>
        </p:txBody>
      </p:sp>
      <p:sp>
        <p:nvSpPr>
          <p:cNvPr id="3" name="Rectangle 2">
            <a:extLst>
              <a:ext uri="{FF2B5EF4-FFF2-40B4-BE49-F238E27FC236}">
                <a16:creationId xmlns:a16="http://schemas.microsoft.com/office/drawing/2014/main" id="{4BCBA2DA-E95C-434C-BE81-320E182AE5EF}"/>
              </a:ext>
            </a:extLst>
          </p:cNvPr>
          <p:cNvSpPr/>
          <p:nvPr/>
        </p:nvSpPr>
        <p:spPr>
          <a:xfrm>
            <a:off x="6449787"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Clip Art Library Stock Demon Clip Art Horrible Transprent - Devil Horns Clip  Art | Full Size PNG Download | SeekPNG">
            <a:extLst>
              <a:ext uri="{FF2B5EF4-FFF2-40B4-BE49-F238E27FC236}">
                <a16:creationId xmlns:a16="http://schemas.microsoft.com/office/drawing/2014/main" id="{A1A32BAF-7EF8-21B8-824C-07ACBD06C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8" y="637495"/>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11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16559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3716</Words>
  <Application>Microsoft Office PowerPoint</Application>
  <PresentationFormat>Widescreen</PresentationFormat>
  <Paragraphs>486</Paragraphs>
  <Slides>215</Slides>
  <Notes>51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215</vt:i4>
      </vt:variant>
    </vt:vector>
  </HeadingPairs>
  <TitlesOfParts>
    <vt:vector size="221" baseType="lpstr">
      <vt:lpstr>Arial</vt:lpstr>
      <vt:lpstr>Calibri</vt:lpstr>
      <vt:lpstr>Calibri Light</vt:lpstr>
      <vt:lpstr>Georgia</vt:lpstr>
      <vt:lpstr>Twinkl Cursive Looped</vt:lpstr>
      <vt:lpstr>Office Theme</vt:lpstr>
      <vt:lpstr>Spelling Y2</vt:lpstr>
      <vt:lpstr>PowerPoint Presentation</vt:lpstr>
      <vt:lpstr>PowerPoint Presentation</vt:lpstr>
      <vt:lpstr>Let’s Revisit and Review…</vt:lpstr>
      <vt:lpstr>Do you remember this challenge word?</vt:lpstr>
      <vt:lpstr>Definition – large and grand</vt:lpstr>
      <vt:lpstr>   It was a great day.  </vt:lpstr>
      <vt:lpstr>Do you remember this challenge word?</vt:lpstr>
      <vt:lpstr>NOUN</vt:lpstr>
      <vt:lpstr> The dog enjoyed eating the steak.  </vt:lpstr>
      <vt:lpstr>Words ending -il</vt:lpstr>
      <vt:lpstr>-il</vt:lpstr>
      <vt:lpstr>-il  There are not many of these words.</vt:lpstr>
      <vt:lpstr>pencil</vt:lpstr>
      <vt:lpstr>fossil</vt:lpstr>
      <vt:lpstr>nostril</vt:lpstr>
      <vt:lpstr>pupil</vt:lpstr>
      <vt:lpstr>Let’s Teach and Practise</vt:lpstr>
      <vt:lpstr>The suffix -ment</vt:lpstr>
      <vt:lpstr>-ment</vt:lpstr>
      <vt:lpstr>-ment If a suffix starts with a consonant letter, it is added straight on to most root words without any change to the last letter of those words.</vt:lpstr>
      <vt:lpstr>-ment Exceptions: (1) argument (2) root words ending in –y with a consonant before it but only if the root word has more than one syllable. </vt:lpstr>
      <vt:lpstr>enjoyment</vt:lpstr>
      <vt:lpstr>argument n</vt:lpstr>
      <vt:lpstr>merriment</vt:lpstr>
      <vt:lpstr>enjoy + ment = enjoyment</vt:lpstr>
      <vt:lpstr> argue - e + ment = argument  </vt:lpstr>
      <vt:lpstr> merry – y +i + ment = merriment</vt:lpstr>
      <vt:lpstr> The enjoyment was seen on the faces of the children.</vt:lpstr>
      <vt:lpstr>The teacher won the argument.</vt:lpstr>
      <vt:lpstr>There was a merriment on the school trip.</vt:lpstr>
      <vt:lpstr>New CHALLENGE words.</vt:lpstr>
      <vt:lpstr> Definition - a pause in work or during an activity or event</vt:lpstr>
      <vt:lpstr>During break, children go outside. </vt:lpstr>
      <vt:lpstr>Definition - a man in relation to his child or children</vt:lpstr>
      <vt:lpstr> My father is lovely.  </vt:lpstr>
      <vt:lpstr>Let’s Practise and Apply.</vt:lpstr>
      <vt:lpstr>Can you spot the spelling rule words and the challenge words?</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Write this sentence as I dictate it to you.</vt:lpstr>
      <vt:lpstr>Kenya is a great country on the equator. </vt:lpstr>
      <vt:lpstr>PowerPoint Presentation</vt:lpstr>
      <vt:lpstr>PowerPoint Presentation</vt:lpstr>
      <vt:lpstr>Let’s Revisit and Review…</vt:lpstr>
      <vt:lpstr>Do you remember this challenge word?</vt:lpstr>
      <vt:lpstr>Definition – large and grand</vt:lpstr>
      <vt:lpstr>   It was a great day.  </vt:lpstr>
      <vt:lpstr>Do you remember this challenge word?</vt:lpstr>
      <vt:lpstr>NOUN</vt:lpstr>
      <vt:lpstr> The dog enjoyed eating the steak.  </vt:lpstr>
      <vt:lpstr>Words ending -il</vt:lpstr>
      <vt:lpstr>-il</vt:lpstr>
      <vt:lpstr>-il  There are not many of these words.</vt:lpstr>
      <vt:lpstr>fulfil</vt:lpstr>
      <vt:lpstr>until</vt:lpstr>
      <vt:lpstr>basil</vt:lpstr>
      <vt:lpstr>lentil</vt:lpstr>
      <vt:lpstr>Let’s Teach and Practise</vt:lpstr>
      <vt:lpstr>The suffix -ness</vt:lpstr>
      <vt:lpstr>-ness</vt:lpstr>
      <vt:lpstr>-ness If a suffix starts with a consonant letter, it is added straight on to most root words without any change to the last letter of those words.</vt:lpstr>
      <vt:lpstr>-ment Exceptions: (1) argument (2) root words ending in –y with a consonant before it but only if the root word has more than one syllable. </vt:lpstr>
      <vt:lpstr>happiness</vt:lpstr>
      <vt:lpstr>sadness n</vt:lpstr>
      <vt:lpstr>plainness</vt:lpstr>
      <vt:lpstr>happy – y + i + ness = happiness</vt:lpstr>
      <vt:lpstr>sad + ness = sadness</vt:lpstr>
      <vt:lpstr>plain + ness = plainness</vt:lpstr>
      <vt:lpstr> The happiness of the class was the teacher’s priority.</vt:lpstr>
      <vt:lpstr>There was sadness when the lesson ended.</vt:lpstr>
      <vt:lpstr>The plainness of the food was clear as it was lacking in flavour. </vt:lpstr>
      <vt:lpstr>New CHALLENGE words.</vt:lpstr>
      <vt:lpstr> Definition - a pause in work or during an activity or event</vt:lpstr>
      <vt:lpstr>During break, children go outside. </vt:lpstr>
      <vt:lpstr>Definition - a man in relation to his child or children</vt:lpstr>
      <vt:lpstr> My father is lovely.  </vt:lpstr>
      <vt:lpstr>Let’s Practise and Apply.</vt:lpstr>
      <vt:lpstr>Can you spot the spelling rule words and the challenge words?</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Write this sentence as I dictate it to you.</vt:lpstr>
      <vt:lpstr>Merriment is found when it rains as people are cheerful as it is used for drinking and watering their crops. </vt:lpstr>
      <vt:lpstr>PowerPoint Presentation</vt:lpstr>
      <vt:lpstr>PowerPoint Presentation</vt:lpstr>
      <vt:lpstr>Let’s Revisit and Review…</vt:lpstr>
      <vt:lpstr>Do you remember this challenge word?</vt:lpstr>
      <vt:lpstr>Definition – large and grand</vt:lpstr>
      <vt:lpstr>   It was a great day.  </vt:lpstr>
      <vt:lpstr>Do you remember this challenge word?</vt:lpstr>
      <vt:lpstr>NOUN</vt:lpstr>
      <vt:lpstr> The dog enjoyed eating the steak.  </vt:lpstr>
      <vt:lpstr>Words ending -il</vt:lpstr>
      <vt:lpstr>-il</vt:lpstr>
      <vt:lpstr>-il  There are not many of these words.</vt:lpstr>
      <vt:lpstr>gerbil</vt:lpstr>
      <vt:lpstr>peril</vt:lpstr>
      <vt:lpstr>devil</vt:lpstr>
      <vt:lpstr>Let’s Teach and Practise</vt:lpstr>
      <vt:lpstr>The suffix -ful</vt:lpstr>
      <vt:lpstr>-ful</vt:lpstr>
      <vt:lpstr>-ful If a suffix starts with a consonant letter, it is added straight on to most root words without any change to the last letter of those words.</vt:lpstr>
      <vt:lpstr>-ful Exceptions: (1) argument (2) root words ending in –y with a consonant before it but only if the root word has more than one syllable. </vt:lpstr>
      <vt:lpstr>playful</vt:lpstr>
      <vt:lpstr>plentiful n</vt:lpstr>
      <vt:lpstr>cheerful</vt:lpstr>
      <vt:lpstr> play + ful = playful  </vt:lpstr>
      <vt:lpstr> plenty – y + i + ful = plentiful</vt:lpstr>
      <vt:lpstr>cheer + ful = cheerful</vt:lpstr>
      <vt:lpstr> The dog was in a playful mood. </vt:lpstr>
      <vt:lpstr>There was plentiful food at the picnic.</vt:lpstr>
      <vt:lpstr>“What a cheerful class!” said the headteacher.</vt:lpstr>
      <vt:lpstr>New CHALLENGE words.</vt:lpstr>
      <vt:lpstr> Definition - a pause in work or during an activity or event</vt:lpstr>
      <vt:lpstr>During break, children go outside. </vt:lpstr>
      <vt:lpstr>Definition - a man in relation to his child or children</vt:lpstr>
      <vt:lpstr> My father is lovely.  </vt:lpstr>
      <vt:lpstr>Let’s Practise and Apply.</vt:lpstr>
      <vt:lpstr>Can you spot the spelling rule words and the challenge words?</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Write this sentence as I dictate it to you.</vt:lpstr>
      <vt:lpstr>Sadness is growing though as the rains are becoming less and less reliable. </vt:lpstr>
      <vt:lpstr>PowerPoint Presentation</vt:lpstr>
      <vt:lpstr>PowerPoint Presentation</vt:lpstr>
      <vt:lpstr>Let’s Revisit and Review…</vt:lpstr>
      <vt:lpstr>Do you remember this challenge word?</vt:lpstr>
      <vt:lpstr>Definition – large and grand</vt:lpstr>
      <vt:lpstr>   It was a great day.  </vt:lpstr>
      <vt:lpstr>Do you remember this challenge word?</vt:lpstr>
      <vt:lpstr>NOUN</vt:lpstr>
      <vt:lpstr> The dog enjoyed eating the steak.  </vt:lpstr>
      <vt:lpstr>Words ending -il</vt:lpstr>
      <vt:lpstr>-il</vt:lpstr>
      <vt:lpstr>-il  There are not many of these words.</vt:lpstr>
      <vt:lpstr>Brazil</vt:lpstr>
      <vt:lpstr>stencil</vt:lpstr>
      <vt:lpstr>civil</vt:lpstr>
      <vt:lpstr>Let’s Teach and Practise</vt:lpstr>
      <vt:lpstr>The suffix -ly</vt:lpstr>
      <vt:lpstr>-ly</vt:lpstr>
      <vt:lpstr>-ly If a suffix starts with a consonant letter, it is added straight on to most root words without any change to the last letter of those words.</vt:lpstr>
      <vt:lpstr>-ly Exceptions: (1) argument (2) root words ending in –y with a consonant before it but only if the root word has more than one syllable. </vt:lpstr>
      <vt:lpstr>happily</vt:lpstr>
      <vt:lpstr>slowly n</vt:lpstr>
      <vt:lpstr>quickly</vt:lpstr>
      <vt:lpstr>happy –y +i + ly = happily</vt:lpstr>
      <vt:lpstr>slow + ly = slowly</vt:lpstr>
      <vt:lpstr>quick + ly = quickly</vt:lpstr>
      <vt:lpstr>They happily sang the songs in the choir. </vt:lpstr>
      <vt:lpstr>Slowly, the snail moved across the leaf.</vt:lpstr>
      <vt:lpstr>Quickly, the hare raised through the fields.</vt:lpstr>
      <vt:lpstr>New CHALLENGE words.</vt:lpstr>
      <vt:lpstr> Definition - a pause in work or during an activity or event</vt:lpstr>
      <vt:lpstr>During break, children go outside. </vt:lpstr>
      <vt:lpstr>Definition - a man in relation to his child or children</vt:lpstr>
      <vt:lpstr> My father is lovely.  </vt:lpstr>
      <vt:lpstr>Let’s Practise and Apply.</vt:lpstr>
      <vt:lpstr>Can you spot the spelling rule words and the challenge words?</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Global Warming – weather   Global Warming – weather   Kenya is a great country on the equator.  Some parts are hot and wet, but much of it is dry.  Merriment is found when it rains as people are cheerful as it is used for drinking and watering their crops.  Sadness is growing though as the rains are becoming less and less reliable.  Quickly, crops that once were plentiful are now scarce.  </vt:lpstr>
      <vt:lpstr>Write this sentence as I dictate it to you.</vt:lpstr>
      <vt:lpstr>Quickly, crops that once were plentiful are now scarce. </vt:lpstr>
      <vt:lpstr>PowerPoint Presentation</vt:lpstr>
      <vt:lpstr>PowerPoint Presentation</vt:lpstr>
      <vt:lpstr>Old challenge words…</vt:lpstr>
      <vt:lpstr>great</vt:lpstr>
      <vt:lpstr>steak</vt:lpstr>
      <vt:lpstr>Old spelling rule words…</vt:lpstr>
      <vt:lpstr>pencil</vt:lpstr>
      <vt:lpstr>fossil</vt:lpstr>
      <vt:lpstr>nostril</vt:lpstr>
      <vt:lpstr>pupil</vt:lpstr>
      <vt:lpstr>fulfil</vt:lpstr>
      <vt:lpstr>until</vt:lpstr>
      <vt:lpstr>basil</vt:lpstr>
      <vt:lpstr>lentil</vt:lpstr>
      <vt:lpstr>gerbil</vt:lpstr>
      <vt:lpstr>peril</vt:lpstr>
      <vt:lpstr>devil</vt:lpstr>
      <vt:lpstr>Brazil</vt:lpstr>
      <vt:lpstr>stencil</vt:lpstr>
      <vt:lpstr>civil</vt:lpstr>
      <vt:lpstr>New spelling rule words…</vt:lpstr>
      <vt:lpstr>enjoyment</vt:lpstr>
      <vt:lpstr>argument</vt:lpstr>
      <vt:lpstr>merriment</vt:lpstr>
      <vt:lpstr>happiness</vt:lpstr>
      <vt:lpstr>happiness</vt:lpstr>
      <vt:lpstr>sadness</vt:lpstr>
      <vt:lpstr>plainness</vt:lpstr>
      <vt:lpstr>playful</vt:lpstr>
      <vt:lpstr>plentiful</vt:lpstr>
      <vt:lpstr>cheerful</vt:lpstr>
      <vt:lpstr>happily</vt:lpstr>
      <vt:lpstr>slowly</vt:lpstr>
      <vt:lpstr>quickly</vt:lpstr>
      <vt:lpstr>New challenge words…</vt:lpstr>
      <vt:lpstr>break</vt:lpstr>
      <vt:lpstr>father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2023-05-04T08:39:34Z</dcterms:modified>
</cp:coreProperties>
</file>