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4"/>
  </p:notesMasterIdLst>
  <p:sldIdLst>
    <p:sldId id="256" r:id="rId2"/>
    <p:sldId id="322" r:id="rId3"/>
    <p:sldId id="257" r:id="rId4"/>
    <p:sldId id="258" r:id="rId5"/>
    <p:sldId id="333" r:id="rId6"/>
    <p:sldId id="334" r:id="rId7"/>
    <p:sldId id="336" r:id="rId8"/>
    <p:sldId id="335" r:id="rId9"/>
    <p:sldId id="337" r:id="rId10"/>
    <p:sldId id="338" r:id="rId11"/>
    <p:sldId id="339" r:id="rId12"/>
    <p:sldId id="340" r:id="rId13"/>
    <p:sldId id="259" r:id="rId14"/>
    <p:sldId id="260" r:id="rId15"/>
    <p:sldId id="261" r:id="rId16"/>
    <p:sldId id="266" r:id="rId17"/>
    <p:sldId id="262" r:id="rId18"/>
    <p:sldId id="278" r:id="rId19"/>
    <p:sldId id="289" r:id="rId20"/>
    <p:sldId id="263" r:id="rId21"/>
    <p:sldId id="279" r:id="rId22"/>
    <p:sldId id="290" r:id="rId23"/>
    <p:sldId id="264" r:id="rId24"/>
    <p:sldId id="280" r:id="rId25"/>
    <p:sldId id="291" r:id="rId26"/>
    <p:sldId id="281" r:id="rId27"/>
    <p:sldId id="265" r:id="rId28"/>
    <p:sldId id="292" r:id="rId29"/>
    <p:sldId id="267" r:id="rId30"/>
    <p:sldId id="268" r:id="rId31"/>
    <p:sldId id="270" r:id="rId32"/>
    <p:sldId id="269" r:id="rId33"/>
    <p:sldId id="272" r:id="rId34"/>
    <p:sldId id="282" r:id="rId35"/>
    <p:sldId id="273" r:id="rId36"/>
    <p:sldId id="285" r:id="rId37"/>
    <p:sldId id="271" r:id="rId38"/>
    <p:sldId id="284" r:id="rId39"/>
    <p:sldId id="274" r:id="rId40"/>
    <p:sldId id="277" r:id="rId41"/>
    <p:sldId id="275" r:id="rId42"/>
    <p:sldId id="286" r:id="rId43"/>
    <p:sldId id="287" r:id="rId44"/>
    <p:sldId id="288" r:id="rId45"/>
    <p:sldId id="276" r:id="rId46"/>
    <p:sldId id="293" r:id="rId47"/>
    <p:sldId id="294" r:id="rId48"/>
    <p:sldId id="295" r:id="rId49"/>
    <p:sldId id="296" r:id="rId50"/>
    <p:sldId id="297" r:id="rId51"/>
    <p:sldId id="299" r:id="rId52"/>
    <p:sldId id="298" r:id="rId53"/>
    <p:sldId id="300" r:id="rId54"/>
    <p:sldId id="302" r:id="rId55"/>
    <p:sldId id="301" r:id="rId56"/>
    <p:sldId id="303" r:id="rId57"/>
    <p:sldId id="306" r:id="rId58"/>
    <p:sldId id="307" r:id="rId59"/>
    <p:sldId id="308" r:id="rId60"/>
    <p:sldId id="311" r:id="rId61"/>
    <p:sldId id="312" r:id="rId62"/>
    <p:sldId id="309" r:id="rId63"/>
    <p:sldId id="310" r:id="rId64"/>
    <p:sldId id="313" r:id="rId65"/>
    <p:sldId id="314" r:id="rId66"/>
    <p:sldId id="315" r:id="rId67"/>
    <p:sldId id="304" r:id="rId68"/>
    <p:sldId id="318" r:id="rId69"/>
    <p:sldId id="316" r:id="rId70"/>
    <p:sldId id="330" r:id="rId71"/>
    <p:sldId id="331" r:id="rId72"/>
    <p:sldId id="332" r:id="rId73"/>
    <p:sldId id="323" r:id="rId74"/>
    <p:sldId id="321"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324" r:id="rId145"/>
    <p:sldId id="325"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 id="438" r:id="rId175"/>
    <p:sldId id="439" r:id="rId176"/>
    <p:sldId id="440" r:id="rId177"/>
    <p:sldId id="441" r:id="rId178"/>
    <p:sldId id="442" r:id="rId179"/>
    <p:sldId id="443" r:id="rId180"/>
    <p:sldId id="444" r:id="rId181"/>
    <p:sldId id="445" r:id="rId182"/>
    <p:sldId id="446" r:id="rId183"/>
    <p:sldId id="447" r:id="rId184"/>
    <p:sldId id="448" r:id="rId185"/>
    <p:sldId id="449" r:id="rId186"/>
    <p:sldId id="450" r:id="rId187"/>
    <p:sldId id="451" r:id="rId188"/>
    <p:sldId id="452" r:id="rId189"/>
    <p:sldId id="453" r:id="rId190"/>
    <p:sldId id="454" r:id="rId191"/>
    <p:sldId id="455" r:id="rId192"/>
    <p:sldId id="456" r:id="rId193"/>
    <p:sldId id="457" r:id="rId194"/>
    <p:sldId id="458" r:id="rId195"/>
    <p:sldId id="459" r:id="rId196"/>
    <p:sldId id="460" r:id="rId197"/>
    <p:sldId id="461" r:id="rId198"/>
    <p:sldId id="462" r:id="rId199"/>
    <p:sldId id="463" r:id="rId200"/>
    <p:sldId id="464" r:id="rId201"/>
    <p:sldId id="465" r:id="rId202"/>
    <p:sldId id="466" r:id="rId203"/>
    <p:sldId id="467" r:id="rId204"/>
    <p:sldId id="468" r:id="rId205"/>
    <p:sldId id="469" r:id="rId206"/>
    <p:sldId id="470" r:id="rId207"/>
    <p:sldId id="471" r:id="rId208"/>
    <p:sldId id="472" r:id="rId209"/>
    <p:sldId id="473" r:id="rId210"/>
    <p:sldId id="474" r:id="rId211"/>
    <p:sldId id="475" r:id="rId212"/>
    <p:sldId id="476" r:id="rId213"/>
    <p:sldId id="477" r:id="rId214"/>
    <p:sldId id="478" r:id="rId215"/>
    <p:sldId id="326" r:id="rId216"/>
    <p:sldId id="327" r:id="rId217"/>
    <p:sldId id="479" r:id="rId218"/>
    <p:sldId id="480" r:id="rId219"/>
    <p:sldId id="481" r:id="rId220"/>
    <p:sldId id="482" r:id="rId221"/>
    <p:sldId id="483" r:id="rId222"/>
    <p:sldId id="484" r:id="rId223"/>
    <p:sldId id="485" r:id="rId224"/>
    <p:sldId id="486" r:id="rId225"/>
    <p:sldId id="487" r:id="rId226"/>
    <p:sldId id="488" r:id="rId227"/>
    <p:sldId id="489" r:id="rId228"/>
    <p:sldId id="490" r:id="rId229"/>
    <p:sldId id="491" r:id="rId230"/>
    <p:sldId id="492" r:id="rId231"/>
    <p:sldId id="493" r:id="rId232"/>
    <p:sldId id="494" r:id="rId233"/>
    <p:sldId id="495" r:id="rId234"/>
    <p:sldId id="496" r:id="rId235"/>
    <p:sldId id="497" r:id="rId236"/>
    <p:sldId id="498" r:id="rId237"/>
    <p:sldId id="499" r:id="rId238"/>
    <p:sldId id="500" r:id="rId239"/>
    <p:sldId id="501" r:id="rId240"/>
    <p:sldId id="502" r:id="rId241"/>
    <p:sldId id="503" r:id="rId242"/>
    <p:sldId id="504" r:id="rId243"/>
    <p:sldId id="505" r:id="rId244"/>
    <p:sldId id="506" r:id="rId245"/>
    <p:sldId id="507" r:id="rId246"/>
    <p:sldId id="508" r:id="rId247"/>
    <p:sldId id="509" r:id="rId248"/>
    <p:sldId id="510" r:id="rId249"/>
    <p:sldId id="511" r:id="rId250"/>
    <p:sldId id="512" r:id="rId251"/>
    <p:sldId id="513" r:id="rId252"/>
    <p:sldId id="514" r:id="rId253"/>
    <p:sldId id="515" r:id="rId254"/>
    <p:sldId id="516" r:id="rId255"/>
    <p:sldId id="517" r:id="rId256"/>
    <p:sldId id="518" r:id="rId257"/>
    <p:sldId id="519" r:id="rId258"/>
    <p:sldId id="520" r:id="rId259"/>
    <p:sldId id="521" r:id="rId260"/>
    <p:sldId id="522" r:id="rId261"/>
    <p:sldId id="523" r:id="rId262"/>
    <p:sldId id="524" r:id="rId263"/>
    <p:sldId id="525" r:id="rId264"/>
    <p:sldId id="526" r:id="rId265"/>
    <p:sldId id="527" r:id="rId266"/>
    <p:sldId id="528" r:id="rId267"/>
    <p:sldId id="529" r:id="rId268"/>
    <p:sldId id="530" r:id="rId269"/>
    <p:sldId id="531" r:id="rId270"/>
    <p:sldId id="532" r:id="rId271"/>
    <p:sldId id="533" r:id="rId272"/>
    <p:sldId id="534" r:id="rId273"/>
    <p:sldId id="535" r:id="rId274"/>
    <p:sldId id="536" r:id="rId275"/>
    <p:sldId id="537" r:id="rId276"/>
    <p:sldId id="538" r:id="rId277"/>
    <p:sldId id="539" r:id="rId278"/>
    <p:sldId id="540" r:id="rId279"/>
    <p:sldId id="541" r:id="rId280"/>
    <p:sldId id="542" r:id="rId281"/>
    <p:sldId id="543" r:id="rId282"/>
    <p:sldId id="544" r:id="rId283"/>
    <p:sldId id="545" r:id="rId284"/>
    <p:sldId id="546" r:id="rId285"/>
    <p:sldId id="547" r:id="rId286"/>
    <p:sldId id="328" r:id="rId287"/>
    <p:sldId id="329" r:id="rId288"/>
    <p:sldId id="548" r:id="rId289"/>
    <p:sldId id="595" r:id="rId290"/>
    <p:sldId id="551" r:id="rId291"/>
    <p:sldId id="552" r:id="rId292"/>
    <p:sldId id="596" r:id="rId293"/>
    <p:sldId id="553" r:id="rId294"/>
    <p:sldId id="554" r:id="rId295"/>
    <p:sldId id="555" r:id="rId296"/>
    <p:sldId id="556" r:id="rId297"/>
    <p:sldId id="562" r:id="rId298"/>
    <p:sldId id="563" r:id="rId299"/>
    <p:sldId id="564" r:id="rId300"/>
    <p:sldId id="565" r:id="rId301"/>
    <p:sldId id="569" r:id="rId302"/>
    <p:sldId id="570" r:id="rId303"/>
    <p:sldId id="571" r:id="rId304"/>
    <p:sldId id="572" r:id="rId305"/>
    <p:sldId id="576" r:id="rId306"/>
    <p:sldId id="577" r:id="rId307"/>
    <p:sldId id="578" r:id="rId308"/>
    <p:sldId id="579" r:id="rId309"/>
    <p:sldId id="594" r:id="rId310"/>
    <p:sldId id="557" r:id="rId311"/>
    <p:sldId id="558" r:id="rId312"/>
    <p:sldId id="559" r:id="rId313"/>
    <p:sldId id="566" r:id="rId314"/>
    <p:sldId id="567" r:id="rId315"/>
    <p:sldId id="568" r:id="rId316"/>
    <p:sldId id="573" r:id="rId317"/>
    <p:sldId id="574" r:id="rId318"/>
    <p:sldId id="575" r:id="rId319"/>
    <p:sldId id="580" r:id="rId320"/>
    <p:sldId id="581" r:id="rId321"/>
    <p:sldId id="582" r:id="rId322"/>
    <p:sldId id="560" r:id="rId323"/>
    <p:sldId id="593" r:id="rId324"/>
    <p:sldId id="561" r:id="rId325"/>
    <p:sldId id="550" r:id="rId326"/>
    <p:sldId id="597" r:id="rId327"/>
    <p:sldId id="583" r:id="rId328"/>
    <p:sldId id="584" r:id="rId329"/>
    <p:sldId id="585" r:id="rId330"/>
    <p:sldId id="588" r:id="rId331"/>
    <p:sldId id="586" r:id="rId332"/>
    <p:sldId id="587" r:id="rId333"/>
    <p:sldId id="589" r:id="rId334"/>
    <p:sldId id="590" r:id="rId335"/>
    <p:sldId id="591" r:id="rId336"/>
    <p:sldId id="592" r:id="rId337"/>
    <p:sldId id="598" r:id="rId338"/>
    <p:sldId id="602" r:id="rId339"/>
    <p:sldId id="603" r:id="rId340"/>
    <p:sldId id="599" r:id="rId341"/>
    <p:sldId id="600" r:id="rId342"/>
    <p:sldId id="601" r:id="rId343"/>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DF107-895D-4282-AB03-44AEB2C6460A}" v="142" dt="2022-07-05T15:50:5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1" d="100"/>
          <a:sy n="51" d="100"/>
        </p:scale>
        <p:origin x="12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tableStyles" Target="tableStyle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microsoft.com/office/2015/10/relationships/revisionInfo" Target="revisionInfo.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presProps" Target="pres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theme" Target="theme/theme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09/12/2022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with the prefix un and challenge words  – I say, we say, you say</a:t>
            </a:r>
          </a:p>
          <a:p>
            <a:r>
              <a:rPr lang="en-GB" dirty="0"/>
              <a:t>Ask children to write words only in their spelling book</a:t>
            </a:r>
          </a:p>
          <a:p>
            <a:endParaRPr lang="en-GB" dirty="0"/>
          </a:p>
          <a:p>
            <a:r>
              <a:rPr lang="en-GB" dirty="0"/>
              <a:t>Introduce the new spelling rule of mis prefix </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32</a:t>
            </a:fld>
            <a:endParaRPr lang="en-GB"/>
          </a:p>
        </p:txBody>
      </p:sp>
    </p:spTree>
    <p:extLst>
      <p:ext uri="{BB962C8B-B14F-4D97-AF65-F5344CB8AC3E}">
        <p14:creationId xmlns:p14="http://schemas.microsoft.com/office/powerpoint/2010/main" val="42749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actual weather we get depends on how our planet is changing.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71</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with the prefix un and challenge words  – I say, we say, you say</a:t>
            </a:r>
          </a:p>
          <a:p>
            <a:r>
              <a:rPr lang="en-GB" dirty="0"/>
              <a:t>Ask children to write words only in their spelling book</a:t>
            </a:r>
          </a:p>
          <a:p>
            <a:endParaRPr lang="en-GB" dirty="0"/>
          </a:p>
          <a:p>
            <a:r>
              <a:rPr lang="en-GB" dirty="0"/>
              <a:t>Introduce the new spelling rule of mis prefix </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314740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121132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414347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260963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405355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1291042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374318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1266371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103</a:t>
            </a:fld>
            <a:endParaRPr lang="en-GB"/>
          </a:p>
        </p:txBody>
      </p:sp>
    </p:spTree>
    <p:extLst>
      <p:ext uri="{BB962C8B-B14F-4D97-AF65-F5344CB8AC3E}">
        <p14:creationId xmlns:p14="http://schemas.microsoft.com/office/powerpoint/2010/main" val="1796361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We need to learn more about our climate so we do not mistreat our planet and misuse its resources.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142</a:t>
            </a:fld>
            <a:endParaRPr lang="en-GB"/>
          </a:p>
        </p:txBody>
      </p:sp>
    </p:spTree>
    <p:extLst>
      <p:ext uri="{BB962C8B-B14F-4D97-AF65-F5344CB8AC3E}">
        <p14:creationId xmlns:p14="http://schemas.microsoft.com/office/powerpoint/2010/main" val="1271916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with the prefix un and challenge words  – I say, we say, you say</a:t>
            </a:r>
          </a:p>
          <a:p>
            <a:r>
              <a:rPr lang="en-GB" dirty="0"/>
              <a:t>Ask children to write words only in their spelling book</a:t>
            </a:r>
          </a:p>
          <a:p>
            <a:endParaRPr lang="en-GB" dirty="0"/>
          </a:p>
          <a:p>
            <a:r>
              <a:rPr lang="en-GB" dirty="0"/>
              <a:t>Introduce the new spelling rule of mis prefix </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198144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240992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148</a:t>
            </a:fld>
            <a:endParaRPr lang="en-GB"/>
          </a:p>
        </p:txBody>
      </p:sp>
    </p:spTree>
    <p:extLst>
      <p:ext uri="{BB962C8B-B14F-4D97-AF65-F5344CB8AC3E}">
        <p14:creationId xmlns:p14="http://schemas.microsoft.com/office/powerpoint/2010/main" val="3712648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1612959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3904182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151</a:t>
            </a:fld>
            <a:endParaRPr lang="en-GB"/>
          </a:p>
        </p:txBody>
      </p:sp>
    </p:spTree>
    <p:extLst>
      <p:ext uri="{BB962C8B-B14F-4D97-AF65-F5344CB8AC3E}">
        <p14:creationId xmlns:p14="http://schemas.microsoft.com/office/powerpoint/2010/main" val="4122438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a:p>
        </p:txBody>
      </p:sp>
    </p:spTree>
    <p:extLst>
      <p:ext uri="{BB962C8B-B14F-4D97-AF65-F5344CB8AC3E}">
        <p14:creationId xmlns:p14="http://schemas.microsoft.com/office/powerpoint/2010/main" val="118178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967238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a:p>
        </p:txBody>
      </p:sp>
    </p:spTree>
    <p:extLst>
      <p:ext uri="{BB962C8B-B14F-4D97-AF65-F5344CB8AC3E}">
        <p14:creationId xmlns:p14="http://schemas.microsoft.com/office/powerpoint/2010/main" val="4175093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a:p>
        </p:txBody>
      </p:sp>
    </p:spTree>
    <p:extLst>
      <p:ext uri="{BB962C8B-B14F-4D97-AF65-F5344CB8AC3E}">
        <p14:creationId xmlns:p14="http://schemas.microsoft.com/office/powerpoint/2010/main" val="3648012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174</a:t>
            </a:fld>
            <a:endParaRPr lang="en-GB"/>
          </a:p>
        </p:txBody>
      </p:sp>
    </p:spTree>
    <p:extLst>
      <p:ext uri="{BB962C8B-B14F-4D97-AF65-F5344CB8AC3E}">
        <p14:creationId xmlns:p14="http://schemas.microsoft.com/office/powerpoint/2010/main" val="1792728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In the past, we have misunderstood how to care for our world.</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1206409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with the prefix un and challenge words  – I say, we say, you say</a:t>
            </a:r>
          </a:p>
          <a:p>
            <a:r>
              <a:rPr lang="en-GB" dirty="0"/>
              <a:t>Ask children to write words only in their spelling book</a:t>
            </a:r>
          </a:p>
          <a:p>
            <a:endParaRPr lang="en-GB" dirty="0"/>
          </a:p>
          <a:p>
            <a:r>
              <a:rPr lang="en-GB" dirty="0"/>
              <a:t>Introduce the new spelling rule of mis prefix </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1145300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218</a:t>
            </a:fld>
            <a:endParaRPr lang="en-GB"/>
          </a:p>
        </p:txBody>
      </p:sp>
    </p:spTree>
    <p:extLst>
      <p:ext uri="{BB962C8B-B14F-4D97-AF65-F5344CB8AC3E}">
        <p14:creationId xmlns:p14="http://schemas.microsoft.com/office/powerpoint/2010/main" val="3923336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219</a:t>
            </a:fld>
            <a:endParaRPr lang="en-GB"/>
          </a:p>
        </p:txBody>
      </p:sp>
    </p:spTree>
    <p:extLst>
      <p:ext uri="{BB962C8B-B14F-4D97-AF65-F5344CB8AC3E}">
        <p14:creationId xmlns:p14="http://schemas.microsoft.com/office/powerpoint/2010/main" val="257087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220</a:t>
            </a:fld>
            <a:endParaRPr lang="en-GB"/>
          </a:p>
        </p:txBody>
      </p:sp>
    </p:spTree>
    <p:extLst>
      <p:ext uri="{BB962C8B-B14F-4D97-AF65-F5344CB8AC3E}">
        <p14:creationId xmlns:p14="http://schemas.microsoft.com/office/powerpoint/2010/main" val="3026547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3494688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222</a:t>
            </a:fld>
            <a:endParaRPr lang="en-GB"/>
          </a:p>
        </p:txBody>
      </p:sp>
    </p:spTree>
    <p:extLst>
      <p:ext uri="{BB962C8B-B14F-4D97-AF65-F5344CB8AC3E}">
        <p14:creationId xmlns:p14="http://schemas.microsoft.com/office/powerpoint/2010/main" val="111177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a:p>
        </p:txBody>
      </p:sp>
    </p:spTree>
    <p:extLst>
      <p:ext uri="{BB962C8B-B14F-4D97-AF65-F5344CB8AC3E}">
        <p14:creationId xmlns:p14="http://schemas.microsoft.com/office/powerpoint/2010/main" val="3336114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224</a:t>
            </a:fld>
            <a:endParaRPr lang="en-GB"/>
          </a:p>
        </p:txBody>
      </p:sp>
    </p:spTree>
    <p:extLst>
      <p:ext uri="{BB962C8B-B14F-4D97-AF65-F5344CB8AC3E}">
        <p14:creationId xmlns:p14="http://schemas.microsoft.com/office/powerpoint/2010/main" val="3251431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225</a:t>
            </a:fld>
            <a:endParaRPr lang="en-GB"/>
          </a:p>
        </p:txBody>
      </p:sp>
    </p:spTree>
    <p:extLst>
      <p:ext uri="{BB962C8B-B14F-4D97-AF65-F5344CB8AC3E}">
        <p14:creationId xmlns:p14="http://schemas.microsoft.com/office/powerpoint/2010/main" val="2043537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245</a:t>
            </a:fld>
            <a:endParaRPr lang="en-GB"/>
          </a:p>
        </p:txBody>
      </p:sp>
    </p:spTree>
    <p:extLst>
      <p:ext uri="{BB962C8B-B14F-4D97-AF65-F5344CB8AC3E}">
        <p14:creationId xmlns:p14="http://schemas.microsoft.com/office/powerpoint/2010/main" val="3570414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We have misread the signs that have led to climate change.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284</a:t>
            </a:fld>
            <a:endParaRPr lang="en-GB"/>
          </a:p>
        </p:txBody>
      </p:sp>
    </p:spTree>
    <p:extLst>
      <p:ext uri="{BB962C8B-B14F-4D97-AF65-F5344CB8AC3E}">
        <p14:creationId xmlns:p14="http://schemas.microsoft.com/office/powerpoint/2010/main" val="1858295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286</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a:p>
            <a:r>
              <a:rPr lang="en-GB" dirty="0"/>
              <a:t>Quiz to be done in books for 10 words</a:t>
            </a:r>
          </a:p>
        </p:txBody>
      </p:sp>
      <p:sp>
        <p:nvSpPr>
          <p:cNvPr id="4" name="Slide Number Placeholder 3"/>
          <p:cNvSpPr>
            <a:spLocks noGrp="1"/>
          </p:cNvSpPr>
          <p:nvPr>
            <p:ph type="sldNum" sz="quarter" idx="5"/>
          </p:nvPr>
        </p:nvSpPr>
        <p:spPr/>
        <p:txBody>
          <a:bodyPr/>
          <a:lstStyle/>
          <a:p>
            <a:fld id="{A370640F-E73A-4148-92BA-D1C70A966614}" type="slidenum">
              <a:rPr lang="en-GB" smtClean="0"/>
              <a:t>288</a:t>
            </a:fld>
            <a:endParaRPr lang="en-GB"/>
          </a:p>
        </p:txBody>
      </p:sp>
    </p:spTree>
    <p:extLst>
      <p:ext uri="{BB962C8B-B14F-4D97-AF65-F5344CB8AC3E}">
        <p14:creationId xmlns:p14="http://schemas.microsoft.com/office/powerpoint/2010/main" val="885409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290</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291</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unhappy undress unable actual learn mishap mistreat misprint mislead mistrust </a:t>
            </a:r>
          </a:p>
        </p:txBody>
      </p:sp>
      <p:sp>
        <p:nvSpPr>
          <p:cNvPr id="4" name="Slide Number Placeholder 3"/>
          <p:cNvSpPr>
            <a:spLocks noGrp="1"/>
          </p:cNvSpPr>
          <p:nvPr>
            <p:ph type="sldNum" sz="quarter" idx="5"/>
          </p:nvPr>
        </p:nvSpPr>
        <p:spPr/>
        <p:txBody>
          <a:bodyPr/>
          <a:lstStyle/>
          <a:p>
            <a:fld id="{A370640F-E73A-4148-92BA-D1C70A966614}" type="slidenum">
              <a:rPr lang="en-GB" smtClean="0"/>
              <a:t>325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unhappy undress unable actual learn mishap mistreat misprint mislead mistrust </a:t>
            </a:r>
          </a:p>
        </p:txBody>
      </p:sp>
      <p:sp>
        <p:nvSpPr>
          <p:cNvPr id="4" name="Slide Number Placeholder 3"/>
          <p:cNvSpPr>
            <a:spLocks noGrp="1"/>
          </p:cNvSpPr>
          <p:nvPr>
            <p:ph type="sldNum" sz="quarter" idx="5"/>
          </p:nvPr>
        </p:nvSpPr>
        <p:spPr/>
        <p:txBody>
          <a:bodyPr/>
          <a:lstStyle/>
          <a:p>
            <a:fld id="{A370640F-E73A-4148-92BA-D1C70A966614}" type="slidenum">
              <a:rPr lang="en-GB" smtClean="0"/>
              <a:t>326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328</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329</a:t>
            </a:fld>
            <a:endParaRPr lang="en-GB"/>
          </a:p>
        </p:txBody>
      </p:sp>
    </p:spTree>
    <p:extLst>
      <p:ext uri="{BB962C8B-B14F-4D97-AF65-F5344CB8AC3E}">
        <p14:creationId xmlns:p14="http://schemas.microsoft.com/office/powerpoint/2010/main" val="2361917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330</a:t>
            </a:fld>
            <a:endParaRPr lang="en-GB"/>
          </a:p>
        </p:txBody>
      </p:sp>
    </p:spTree>
    <p:extLst>
      <p:ext uri="{BB962C8B-B14F-4D97-AF65-F5344CB8AC3E}">
        <p14:creationId xmlns:p14="http://schemas.microsoft.com/office/powerpoint/2010/main" val="7385210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331</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332</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333</a:t>
            </a:fld>
            <a:endParaRPr lang="en-GB"/>
          </a:p>
        </p:txBody>
      </p:sp>
    </p:spTree>
    <p:extLst>
      <p:ext uri="{BB962C8B-B14F-4D97-AF65-F5344CB8AC3E}">
        <p14:creationId xmlns:p14="http://schemas.microsoft.com/office/powerpoint/2010/main" val="22927649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334</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335</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336</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337</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338</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339</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340</a:t>
            </a:fld>
            <a:endParaRPr lang="en-GB"/>
          </a:p>
        </p:txBody>
      </p:sp>
    </p:spTree>
    <p:extLst>
      <p:ext uri="{BB962C8B-B14F-4D97-AF65-F5344CB8AC3E}">
        <p14:creationId xmlns:p14="http://schemas.microsoft.com/office/powerpoint/2010/main" val="30430460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341</a:t>
            </a:fld>
            <a:endParaRPr lang="en-GB"/>
          </a:p>
        </p:txBody>
      </p:sp>
    </p:spTree>
    <p:extLst>
      <p:ext uri="{BB962C8B-B14F-4D97-AF65-F5344CB8AC3E}">
        <p14:creationId xmlns:p14="http://schemas.microsoft.com/office/powerpoint/2010/main" val="6941201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342</a:t>
            </a:fld>
            <a:endParaRPr lang="en-GB"/>
          </a:p>
        </p:txBody>
      </p:sp>
    </p:spTree>
    <p:extLst>
      <p:ext uri="{BB962C8B-B14F-4D97-AF65-F5344CB8AC3E}">
        <p14:creationId xmlns:p14="http://schemas.microsoft.com/office/powerpoint/2010/main" val="383772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211453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09/12/2022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09/12/2022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3" Type="http://schemas.openxmlformats.org/officeDocument/2006/relationships/hyperlink" Target="https://www.etymonline.com/word/caught#etymonline_v_25902"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hyperlink" Target="https://www.etymonline.com/word/latch?ref=etymonline_crossreference#etymonline_v_2093" TargetMode="External"/><Relationship Id="rId4" Type="http://schemas.openxmlformats.org/officeDocument/2006/relationships/hyperlink" Target="https://www.etymonline.com/word/catch?ref=etymonline_crossreference#etymonline_v_5481" TargetMode="External"/></Relationships>
</file>

<file path=ppt/slides/_rels/slide336.xml.rels><?xml version="1.0" encoding="UTF-8" standalone="yes"?>
<Relationships xmlns="http://schemas.openxmlformats.org/package/2006/relationships"><Relationship Id="rId3" Type="http://schemas.openxmlformats.org/officeDocument/2006/relationships/hyperlink" Target="https://www.etymonline.com/word/eight#etymonline_v_1047"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hyperlink" Target="https://www.etymonline.com/word/piece?ref=etymonline_crossreference" TargetMode="External"/><Relationship Id="rId4" Type="http://schemas.openxmlformats.org/officeDocument/2006/relationships/hyperlink" Target="https://www.etymonline.com/word/fight?ref=etymonline_crossreference#etymonline_v_5926" TargetMode="Externa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of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2</a:t>
            </a:r>
          </a:p>
          <a:p>
            <a:r>
              <a:rPr lang="en-GB" dirty="0">
                <a:latin typeface="Twinkl Cursive Looped"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140627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017635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16539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199352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rmAutofit fontScale="90000"/>
          </a:bodyPr>
          <a:lstStyle/>
          <a:p>
            <a:pPr algn="ctr"/>
            <a:r>
              <a:rPr lang="en-GB" dirty="0">
                <a:latin typeface="Twinkl Cursive Looped" panose="02000000000000000000" pitchFamily="2" charset="0"/>
              </a:rPr>
              <a:t>mis-</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r>
              <a:rPr lang="en-GB" dirty="0">
                <a:latin typeface="Twinkl Cursive Looped" panose="02000000000000000000" pitchFamily="2" charset="0"/>
              </a:rPr>
              <a:t> </a:t>
            </a:r>
            <a:br>
              <a:rPr lang="en-GB" dirty="0">
                <a:latin typeface="Twinkl Cursive Looped" panose="02000000000000000000" pitchFamily="2" charset="0"/>
              </a:rPr>
            </a:br>
            <a:r>
              <a:rPr lang="en-GB" i="1" dirty="0">
                <a:latin typeface="Twinkl Cursive Looped" panose="02000000000000000000" pitchFamily="2" charset="0"/>
              </a:rPr>
              <a:t>‘not’</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19990964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misbehave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136530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misbehave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347482" y="3698304"/>
            <a:ext cx="116494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1328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620399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57700" y="3641272"/>
            <a:ext cx="1186345"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4439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misprint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19610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misprint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732269" y="3624943"/>
            <a:ext cx="119500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419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 gain knowledge   </a:t>
            </a:r>
          </a:p>
        </p:txBody>
      </p:sp>
    </p:spTree>
    <p:extLst>
      <p:ext uri="{BB962C8B-B14F-4D97-AF65-F5344CB8AC3E}">
        <p14:creationId xmlns:p14="http://schemas.microsoft.com/office/powerpoint/2010/main" val="673813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misbehave</a:t>
            </a:r>
            <a:br>
              <a:rPr lang="en-GB" dirty="0">
                <a:latin typeface="Twinkl Cursive Looped" panose="02000000000000000000" pitchFamily="2" charset="0"/>
              </a:rPr>
            </a:br>
            <a:r>
              <a:rPr lang="en-GB" dirty="0">
                <a:latin typeface="Twinkl Cursive Looped" panose="02000000000000000000" pitchFamily="2" charset="0"/>
              </a:rPr>
              <a:t>mis + behave = misbehave</a:t>
            </a:r>
            <a:endParaRPr lang="en-GB" i="1" dirty="0">
              <a:latin typeface="Twinkl Cursive Looped" panose="02000000000000000000" pitchFamily="2" charset="0"/>
            </a:endParaRPr>
          </a:p>
        </p:txBody>
      </p:sp>
      <p:pic>
        <p:nvPicPr>
          <p:cNvPr id="11266" name="Picture 2" descr="310 Misbehave Clip Art | Royalty Free - GoGraph">
            <a:extLst>
              <a:ext uri="{FF2B5EF4-FFF2-40B4-BE49-F238E27FC236}">
                <a16:creationId xmlns:a16="http://schemas.microsoft.com/office/drawing/2014/main" id="{82D99CDB-68A7-99AD-4587-FDDFE167F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01"/>
          <a:stretch/>
        </p:blipFill>
        <p:spPr bwMode="auto">
          <a:xfrm>
            <a:off x="573542" y="545646"/>
            <a:ext cx="28479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051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a:latin typeface="Twinkl Cursive Looped" panose="02000000000000000000" pitchFamily="2" charset="0"/>
              </a:rPr>
              <a:t>misbehave</a:t>
            </a:r>
            <a:br>
              <a:rPr lang="en-GB" dirty="0">
                <a:latin typeface="Twinkl Cursive Looped" panose="02000000000000000000" pitchFamily="2" charset="0"/>
              </a:rPr>
            </a:br>
            <a:r>
              <a:rPr lang="en-GB" dirty="0">
                <a:latin typeface="Twinkl Cursive Looped" panose="02000000000000000000" pitchFamily="2" charset="0"/>
              </a:rPr>
              <a:t>mis + behave = misbehave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behave badly</a:t>
            </a:r>
            <a:endParaRPr lang="en-GB" i="1" dirty="0">
              <a:latin typeface="Twinkl Cursive Looped" panose="02000000000000000000" pitchFamily="2" charset="0"/>
            </a:endParaRPr>
          </a:p>
        </p:txBody>
      </p:sp>
      <p:pic>
        <p:nvPicPr>
          <p:cNvPr id="4" name="Picture 2" descr="310 Misbehave Clip Art | Royalty Free - GoGraph">
            <a:extLst>
              <a:ext uri="{FF2B5EF4-FFF2-40B4-BE49-F238E27FC236}">
                <a16:creationId xmlns:a16="http://schemas.microsoft.com/office/drawing/2014/main" id="{9B1479F5-75BA-3CD1-11CE-720B47E559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01"/>
          <a:stretch/>
        </p:blipFill>
        <p:spPr bwMode="auto">
          <a:xfrm>
            <a:off x="508228" y="366032"/>
            <a:ext cx="28479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56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258029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mistrust </a:t>
            </a:r>
            <a:br>
              <a:rPr lang="en-GB" dirty="0">
                <a:latin typeface="Twinkl Cursive Looped" panose="02000000000000000000" pitchFamily="2" charset="0"/>
              </a:rPr>
            </a:br>
            <a:r>
              <a:rPr lang="en-GB" dirty="0">
                <a:latin typeface="Twinkl Cursive Looped" panose="02000000000000000000" pitchFamily="2" charset="0"/>
              </a:rPr>
              <a:t>mis + trust = mistrust</a:t>
            </a:r>
            <a:endParaRPr lang="en-GB" i="1" dirty="0">
              <a:latin typeface="Twinkl Cursive Looped" panose="02000000000000000000" pitchFamily="2" charset="0"/>
            </a:endParaRPr>
          </a:p>
        </p:txBody>
      </p:sp>
      <p:pic>
        <p:nvPicPr>
          <p:cNvPr id="12290" name="Picture 2" descr="Doubtful Emoticon by yayayoyo | GraphicRiver">
            <a:extLst>
              <a:ext uri="{FF2B5EF4-FFF2-40B4-BE49-F238E27FC236}">
                <a16:creationId xmlns:a16="http://schemas.microsoft.com/office/drawing/2014/main" id="{173640F6-1391-9105-6B19-3D08AF85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93" y="351745"/>
            <a:ext cx="196215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121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mistrust </a:t>
            </a:r>
            <a:br>
              <a:rPr lang="en-GB" dirty="0">
                <a:latin typeface="Twinkl Cursive Looped" panose="02000000000000000000" pitchFamily="2" charset="0"/>
              </a:rPr>
            </a:br>
            <a:r>
              <a:rPr lang="en-GB" dirty="0">
                <a:latin typeface="Twinkl Cursive Looped" panose="02000000000000000000" pitchFamily="2" charset="0"/>
              </a:rPr>
              <a:t>mis + trust = mistrust</a:t>
            </a:r>
            <a:br>
              <a:rPr lang="en-GB" dirty="0">
                <a:latin typeface="Twinkl Cursive Looped" panose="02000000000000000000" pitchFamily="2" charset="0"/>
              </a:rPr>
            </a:br>
            <a:r>
              <a:rPr lang="en-GB" dirty="0">
                <a:latin typeface="Twinkl Cursive Looped" panose="02000000000000000000" pitchFamily="2" charset="0"/>
              </a:rPr>
              <a:t>Definition – not trusting</a:t>
            </a:r>
            <a:endParaRPr lang="en-GB" i="1" dirty="0">
              <a:latin typeface="Twinkl Cursive Looped" panose="02000000000000000000" pitchFamily="2" charset="0"/>
            </a:endParaRPr>
          </a:p>
        </p:txBody>
      </p:sp>
      <p:pic>
        <p:nvPicPr>
          <p:cNvPr id="4" name="Picture 2" descr="Doubtful Emoticon by yayayoyo | GraphicRiver">
            <a:extLst>
              <a:ext uri="{FF2B5EF4-FFF2-40B4-BE49-F238E27FC236}">
                <a16:creationId xmlns:a16="http://schemas.microsoft.com/office/drawing/2014/main" id="{9EF59198-86D4-82A1-3415-525D12A2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65" y="302759"/>
            <a:ext cx="196215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25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misprint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07248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misprint</a:t>
            </a:r>
            <a:br>
              <a:rPr lang="en-GB" dirty="0">
                <a:latin typeface="Twinkl Cursive Looped" panose="02000000000000000000" pitchFamily="2" charset="0"/>
              </a:rPr>
            </a:br>
            <a:r>
              <a:rPr lang="en-GB" dirty="0">
                <a:latin typeface="Twinkl Cursive Looped" panose="02000000000000000000" pitchFamily="2" charset="0"/>
              </a:rPr>
              <a:t>mis + print = misprint</a:t>
            </a:r>
            <a:endParaRPr lang="en-GB" i="1" dirty="0">
              <a:latin typeface="Twinkl Cursive Looped" panose="02000000000000000000" pitchFamily="2" charset="0"/>
            </a:endParaRPr>
          </a:p>
        </p:txBody>
      </p:sp>
      <p:pic>
        <p:nvPicPr>
          <p:cNvPr id="14338" name="Picture 2" descr="What Does &quot;Not a Valid Win32 Application&quot; Mean? | Techwalla">
            <a:extLst>
              <a:ext uri="{FF2B5EF4-FFF2-40B4-BE49-F238E27FC236}">
                <a16:creationId xmlns:a16="http://schemas.microsoft.com/office/drawing/2014/main" id="{1D5D7A57-4491-1016-A9F8-80EDAD939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6" y="41501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4752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50296"/>
            <a:ext cx="10515600" cy="1481650"/>
          </a:xfrm>
        </p:spPr>
        <p:txBody>
          <a:bodyPr>
            <a:normAutofit fontScale="90000"/>
          </a:bodyPr>
          <a:lstStyle/>
          <a:p>
            <a:pPr algn="ctr"/>
            <a:r>
              <a:rPr lang="en-GB" dirty="0">
                <a:latin typeface="Twinkl Cursive Looped" panose="02000000000000000000" pitchFamily="2" charset="0"/>
              </a:rPr>
              <a:t>misprint</a:t>
            </a:r>
            <a:br>
              <a:rPr lang="en-GB" dirty="0">
                <a:latin typeface="Twinkl Cursive Looped" panose="02000000000000000000" pitchFamily="2" charset="0"/>
              </a:rPr>
            </a:br>
            <a:r>
              <a:rPr lang="en-GB" dirty="0">
                <a:latin typeface="Twinkl Cursive Looped" panose="02000000000000000000" pitchFamily="2" charset="0"/>
              </a:rPr>
              <a:t>mis + print = misprint</a:t>
            </a:r>
            <a:br>
              <a:rPr lang="en-GB" dirty="0">
                <a:latin typeface="Twinkl Cursive Looped" panose="02000000000000000000" pitchFamily="2" charset="0"/>
              </a:rPr>
            </a:br>
            <a:r>
              <a:rPr lang="en-GB" dirty="0">
                <a:latin typeface="Twinkl Cursive Looped" panose="02000000000000000000" pitchFamily="2" charset="0"/>
              </a:rPr>
              <a:t>Definition – an error in printing</a:t>
            </a:r>
            <a:endParaRPr lang="en-GB" i="1" dirty="0">
              <a:latin typeface="Twinkl Cursive Looped" panose="02000000000000000000" pitchFamily="2" charset="0"/>
            </a:endParaRPr>
          </a:p>
        </p:txBody>
      </p:sp>
      <p:pic>
        <p:nvPicPr>
          <p:cNvPr id="4" name="Picture 2" descr="What Does &quot;Not a Valid Win32 Application&quot; Mean? | Techwalla">
            <a:extLst>
              <a:ext uri="{FF2B5EF4-FFF2-40B4-BE49-F238E27FC236}">
                <a16:creationId xmlns:a16="http://schemas.microsoft.com/office/drawing/2014/main" id="{D66804D8-9F5B-6A19-4256-5D0A65487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6" y="41501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972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Do not misbehave in class</a:t>
            </a:r>
            <a:r>
              <a:rPr lang="en-GB" dirty="0"/>
              <a:t>.</a:t>
            </a:r>
            <a:endParaRPr lang="en-GB" i="1" dirty="0"/>
          </a:p>
        </p:txBody>
      </p:sp>
    </p:spTree>
    <p:extLst>
      <p:ext uri="{BB962C8B-B14F-4D97-AF65-F5344CB8AC3E}">
        <p14:creationId xmlns:p14="http://schemas.microsoft.com/office/powerpoint/2010/main" val="26930807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Do not _________ in class.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7036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love to </a:t>
            </a:r>
            <a:r>
              <a:rPr lang="en-GB" dirty="0">
                <a:highlight>
                  <a:srgbClr val="FFFF00"/>
                </a:highlight>
                <a:latin typeface="Twinkl Cursive Looped" panose="02000000000000000000" pitchFamily="2" charset="0"/>
              </a:rPr>
              <a:t>learn</a:t>
            </a:r>
            <a:r>
              <a:rPr lang="en-GB" dirty="0">
                <a:latin typeface="Twinkl Cursive Looped" panose="02000000000000000000" pitchFamily="2" charset="0"/>
              </a:rPr>
              <a:t> my spellings.  </a:t>
            </a:r>
          </a:p>
        </p:txBody>
      </p:sp>
      <p:pic>
        <p:nvPicPr>
          <p:cNvPr id="3074" name="Picture 2" descr="clip art learn | Discovery Fourth Grade News Flash">
            <a:extLst>
              <a:ext uri="{FF2B5EF4-FFF2-40B4-BE49-F238E27FC236}">
                <a16:creationId xmlns:a16="http://schemas.microsoft.com/office/drawing/2014/main" id="{0D63B46D-C42D-E928-8E01-EFEC8BF764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13"/>
          <a:stretch/>
        </p:blipFill>
        <p:spPr bwMode="auto">
          <a:xfrm>
            <a:off x="455840" y="241598"/>
            <a:ext cx="2156732" cy="283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718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Do not misbehave in class.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896872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mistrust the computer to save my work.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31257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________ the computer to save my work.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46100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mistrust the computer to save my work.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656150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a misprint in my book.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680678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1216821" cy="1481650"/>
          </a:xfrm>
        </p:spPr>
        <p:txBody>
          <a:bodyPr>
            <a:normAutofit fontScale="90000"/>
          </a:bodyPr>
          <a:lstStyle/>
          <a:p>
            <a:pPr algn="ctr"/>
            <a:r>
              <a:rPr lang="en-GB" dirty="0">
                <a:latin typeface="Twinkl Cursive Looped" panose="02000000000000000000" pitchFamily="2" charset="0"/>
              </a:rPr>
              <a:t>There was a ________ in my book.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0919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a misprint in my book.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487053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492934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181433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1357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un-</a:t>
            </a:r>
          </a:p>
        </p:txBody>
      </p:sp>
    </p:spTree>
    <p:extLst>
      <p:ext uri="{BB962C8B-B14F-4D97-AF65-F5344CB8AC3E}">
        <p14:creationId xmlns:p14="http://schemas.microsoft.com/office/powerpoint/2010/main" val="4130972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pic>
        <p:nvPicPr>
          <p:cNvPr id="8194" name="Picture 2" descr="Gold Number 8 Stock Photo - Download Image Now - iStock">
            <a:extLst>
              <a:ext uri="{FF2B5EF4-FFF2-40B4-BE49-F238E27FC236}">
                <a16:creationId xmlns:a16="http://schemas.microsoft.com/office/drawing/2014/main" id="{D385CFC9-1324-4433-8D87-17A710257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48" y="585787"/>
            <a:ext cx="3103701" cy="24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92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number _____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404494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fontScale="90000"/>
          </a:bodyPr>
          <a:lstStyle/>
          <a:p>
            <a:pPr algn="ctr"/>
            <a:br>
              <a:rPr lang="en-GB" dirty="0"/>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67500FEA-230F-42CE-B40D-6D55365C5AA7}"/>
              </a:ext>
            </a:extLst>
          </p:cNvPr>
          <p:cNvSpPr/>
          <p:nvPr/>
        </p:nvSpPr>
        <p:spPr>
          <a:xfrm>
            <a:off x="4545496" y="2955471"/>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24728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330515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r>
              <a:rPr lang="en-GB" dirty="0"/>
              <a:t>.</a:t>
            </a:r>
            <a:br>
              <a:rPr lang="en-GB" dirty="0"/>
            </a:br>
            <a:endParaRPr lang="en-GB" i="1" dirty="0"/>
          </a:p>
        </p:txBody>
      </p:sp>
    </p:spTree>
    <p:extLst>
      <p:ext uri="{BB962C8B-B14F-4D97-AF65-F5344CB8AC3E}">
        <p14:creationId xmlns:p14="http://schemas.microsoft.com/office/powerpoint/2010/main" val="33022425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br>
              <a:rPr lang="en-GB" dirty="0"/>
            </a:br>
            <a:endParaRPr lang="en-GB" i="1" dirty="0"/>
          </a:p>
        </p:txBody>
      </p:sp>
      <p:pic>
        <p:nvPicPr>
          <p:cNvPr id="9218" name="Picture 2" descr="Catch Cliparts - Cliparts Zone">
            <a:extLst>
              <a:ext uri="{FF2B5EF4-FFF2-40B4-BE49-F238E27FC236}">
                <a16:creationId xmlns:a16="http://schemas.microsoft.com/office/drawing/2014/main" id="{DEAD0D4E-9EE4-4DC0-8D22-89D37B724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8" y="206652"/>
            <a:ext cx="2966830" cy="25622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ng ~ Fish Alive - Storynory">
            <a:extLst>
              <a:ext uri="{FF2B5EF4-FFF2-40B4-BE49-F238E27FC236}">
                <a16:creationId xmlns:a16="http://schemas.microsoft.com/office/drawing/2014/main" id="{E9C83FE8-9845-EF64-8B12-70703BCFD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264" y="200519"/>
            <a:ext cx="3465028" cy="25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26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______ was huge.</a:t>
            </a:r>
            <a:br>
              <a:rPr lang="en-GB" dirty="0"/>
            </a:br>
            <a:endParaRPr lang="en-GB" i="1" dirty="0"/>
          </a:p>
        </p:txBody>
      </p:sp>
    </p:spTree>
    <p:extLst>
      <p:ext uri="{BB962C8B-B14F-4D97-AF65-F5344CB8AC3E}">
        <p14:creationId xmlns:p14="http://schemas.microsoft.com/office/powerpoint/2010/main" val="1986449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caught was huge.</a:t>
            </a:r>
            <a:br>
              <a:rPr lang="en-GB" dirty="0"/>
            </a:b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5159829" y="2922814"/>
            <a:ext cx="2188027" cy="832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9876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406209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7190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t>
            </a:r>
          </a:p>
        </p:txBody>
      </p:sp>
    </p:spTree>
    <p:extLst>
      <p:ext uri="{BB962C8B-B14F-4D97-AF65-F5344CB8AC3E}">
        <p14:creationId xmlns:p14="http://schemas.microsoft.com/office/powerpoint/2010/main" val="15405512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5939188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All around the world the climate is different.  Some places are hot and dry.  Some are cold and wet.  The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actual</a:t>
            </a:r>
            <a:r>
              <a:rPr lang="en-GB" sz="4000" dirty="0">
                <a:solidFill>
                  <a:srgbClr val="000000"/>
                </a:solidFill>
                <a:effectLst/>
                <a:latin typeface="Twinkl Cursive Looped" panose="02000000000000000000" pitchFamily="2" charset="0"/>
                <a:ea typeface="Times New Roman" panose="02020603050405020304" pitchFamily="18" charset="0"/>
              </a:rPr>
              <a:t> weather we get depends on how our planet is changing.  We need to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learn</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4000" dirty="0">
                <a:solidFill>
                  <a:srgbClr val="000000"/>
                </a:solidFill>
                <a:effectLst/>
                <a:latin typeface="Twinkl Cursive Looped" panose="02000000000000000000" pitchFamily="2" charset="0"/>
                <a:ea typeface="Times New Roman" panose="02020603050405020304" pitchFamily="18" charset="0"/>
              </a:rPr>
              <a:t>more about our climate so we do not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mistreat</a:t>
            </a:r>
            <a:r>
              <a:rPr lang="en-GB" sz="4000" dirty="0">
                <a:solidFill>
                  <a:srgbClr val="000000"/>
                </a:solidFill>
                <a:effectLst/>
                <a:latin typeface="Twinkl Cursive Looped" panose="02000000000000000000" pitchFamily="2" charset="0"/>
                <a:ea typeface="Times New Roman" panose="02020603050405020304" pitchFamily="18" charset="0"/>
              </a:rPr>
              <a:t> our planet and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misuse</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4000" dirty="0">
                <a:solidFill>
                  <a:srgbClr val="000000"/>
                </a:solidFill>
                <a:effectLst/>
                <a:latin typeface="Twinkl Cursive Looped" panose="02000000000000000000" pitchFamily="2" charset="0"/>
                <a:ea typeface="Times New Roman" panose="02020603050405020304" pitchFamily="18" charset="0"/>
              </a:rPr>
              <a:t>its resources.  In the past, we have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misunderstood</a:t>
            </a:r>
            <a:r>
              <a:rPr lang="en-GB" sz="4000" dirty="0">
                <a:solidFill>
                  <a:srgbClr val="000000"/>
                </a:solidFill>
                <a:effectLst/>
                <a:latin typeface="Twinkl Cursive Looped" panose="02000000000000000000" pitchFamily="2" charset="0"/>
                <a:ea typeface="Times New Roman" panose="02020603050405020304" pitchFamily="18" charset="0"/>
              </a:rPr>
              <a:t> how to care for our world and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misread</a:t>
            </a:r>
            <a:r>
              <a:rPr lang="en-GB" sz="4000" dirty="0">
                <a:solidFill>
                  <a:srgbClr val="000000"/>
                </a:solidFill>
                <a:effectLst/>
                <a:latin typeface="Twinkl Cursive Looped" panose="02000000000000000000" pitchFamily="2" charset="0"/>
                <a:ea typeface="Times New Roman" panose="02020603050405020304" pitchFamily="18" charset="0"/>
              </a:rPr>
              <a:t> the signs that have led to climate change. </a:t>
            </a:r>
            <a:endParaRPr lang="en-GB" sz="54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2028521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721126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We need to learn more about our climate so we do not mistreat our planet and misuse its resources.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38985752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1 - Wednesday</a:t>
            </a:r>
          </a:p>
          <a:p>
            <a:endParaRPr lang="en-GB" sz="7200" dirty="0"/>
          </a:p>
        </p:txBody>
      </p:sp>
    </p:spTree>
    <p:extLst>
      <p:ext uri="{BB962C8B-B14F-4D97-AF65-F5344CB8AC3E}">
        <p14:creationId xmlns:p14="http://schemas.microsoft.com/office/powerpoint/2010/main" val="40259213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286A0D-A3D0-0D54-973E-987AF58E1949}"/>
              </a:ext>
            </a:extLst>
          </p:cNvPr>
          <p:cNvPicPr>
            <a:picLocks noChangeAspect="1"/>
          </p:cNvPicPr>
          <p:nvPr/>
        </p:nvPicPr>
        <p:blipFill rotWithShape="1">
          <a:blip r:embed="rId2"/>
          <a:srcRect l="15670" t="13077" r="14420" b="10219"/>
          <a:stretch/>
        </p:blipFill>
        <p:spPr>
          <a:xfrm>
            <a:off x="537185" y="-1"/>
            <a:ext cx="11117630" cy="6858001"/>
          </a:xfrm>
          <a:prstGeom prst="rect">
            <a:avLst/>
          </a:prstGeom>
        </p:spPr>
      </p:pic>
    </p:spTree>
    <p:extLst>
      <p:ext uri="{BB962C8B-B14F-4D97-AF65-F5344CB8AC3E}">
        <p14:creationId xmlns:p14="http://schemas.microsoft.com/office/powerpoint/2010/main" val="42242159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3064621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3871498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3683639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  </a:t>
            </a:r>
          </a:p>
        </p:txBody>
      </p:sp>
    </p:spTree>
    <p:extLst>
      <p:ext uri="{BB962C8B-B14F-4D97-AF65-F5344CB8AC3E}">
        <p14:creationId xmlns:p14="http://schemas.microsoft.com/office/powerpoint/2010/main" val="198846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un- </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a:t>
            </a:r>
            <a:r>
              <a:rPr lang="en-GB" i="1" dirty="0">
                <a:latin typeface="Twinkl Cursive Looped" panose="02000000000000000000" pitchFamily="2" charset="0"/>
              </a:rPr>
              <a:t>‘not’ </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39635451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My mum says I behave like an 80 year old, but my </a:t>
            </a:r>
            <a:r>
              <a:rPr lang="en-GB" dirty="0">
                <a:highlight>
                  <a:srgbClr val="FFFF00"/>
                </a:highlight>
                <a:latin typeface="Twinkl Cursive Looped" panose="02000000000000000000" pitchFamily="2" charset="0"/>
              </a:rPr>
              <a:t>actual</a:t>
            </a:r>
            <a:r>
              <a:rPr lang="en-GB" dirty="0">
                <a:latin typeface="Twinkl Cursive Looped" panose="02000000000000000000" pitchFamily="2" charset="0"/>
              </a:rPr>
              <a:t> age is 7.  </a:t>
            </a:r>
          </a:p>
        </p:txBody>
      </p:sp>
      <p:pic>
        <p:nvPicPr>
          <p:cNvPr id="2050" name="Picture 2" descr="Fake Real Stock Illustrations – 1,211 Fake Real Stock Illustrations,  Vectors &amp; Clipart - Dreamstime">
            <a:extLst>
              <a:ext uri="{FF2B5EF4-FFF2-40B4-BE49-F238E27FC236}">
                <a16:creationId xmlns:a16="http://schemas.microsoft.com/office/drawing/2014/main" id="{00E5BA3E-36C1-FAC4-70DE-675FD68F7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8" t="12847" r="8648" b="16439"/>
          <a:stretch/>
        </p:blipFill>
        <p:spPr bwMode="auto">
          <a:xfrm>
            <a:off x="489858" y="375557"/>
            <a:ext cx="2707752" cy="180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944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6162161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32184695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 gain knowledge   </a:t>
            </a:r>
          </a:p>
        </p:txBody>
      </p:sp>
    </p:spTree>
    <p:extLst>
      <p:ext uri="{BB962C8B-B14F-4D97-AF65-F5344CB8AC3E}">
        <p14:creationId xmlns:p14="http://schemas.microsoft.com/office/powerpoint/2010/main" val="19002664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love to </a:t>
            </a:r>
            <a:r>
              <a:rPr lang="en-GB" dirty="0">
                <a:highlight>
                  <a:srgbClr val="FFFF00"/>
                </a:highlight>
                <a:latin typeface="Twinkl Cursive Looped" panose="02000000000000000000" pitchFamily="2" charset="0"/>
              </a:rPr>
              <a:t>learn</a:t>
            </a:r>
            <a:r>
              <a:rPr lang="en-GB" dirty="0">
                <a:latin typeface="Twinkl Cursive Looped" panose="02000000000000000000" pitchFamily="2" charset="0"/>
              </a:rPr>
              <a:t> my spellings.  </a:t>
            </a:r>
          </a:p>
        </p:txBody>
      </p:sp>
      <p:pic>
        <p:nvPicPr>
          <p:cNvPr id="3074" name="Picture 2" descr="clip art learn | Discovery Fourth Grade News Flash">
            <a:extLst>
              <a:ext uri="{FF2B5EF4-FFF2-40B4-BE49-F238E27FC236}">
                <a16:creationId xmlns:a16="http://schemas.microsoft.com/office/drawing/2014/main" id="{0D63B46D-C42D-E928-8E01-EFEC8BF764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13"/>
          <a:stretch/>
        </p:blipFill>
        <p:spPr bwMode="auto">
          <a:xfrm>
            <a:off x="455840" y="241598"/>
            <a:ext cx="2156732" cy="283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9400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un-</a:t>
            </a:r>
          </a:p>
        </p:txBody>
      </p:sp>
    </p:spTree>
    <p:extLst>
      <p:ext uri="{BB962C8B-B14F-4D97-AF65-F5344CB8AC3E}">
        <p14:creationId xmlns:p14="http://schemas.microsoft.com/office/powerpoint/2010/main" val="16538357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t>
            </a:r>
          </a:p>
        </p:txBody>
      </p:sp>
    </p:spTree>
    <p:extLst>
      <p:ext uri="{BB962C8B-B14F-4D97-AF65-F5344CB8AC3E}">
        <p14:creationId xmlns:p14="http://schemas.microsoft.com/office/powerpoint/2010/main" val="1837042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un- </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a:t>
            </a:r>
            <a:r>
              <a:rPr lang="en-GB" i="1" dirty="0">
                <a:latin typeface="Twinkl Cursive Looped" panose="02000000000000000000" pitchFamily="2" charset="0"/>
              </a:rPr>
              <a:t>‘not’ </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12765846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 + root</a:t>
            </a:r>
          </a:p>
        </p:txBody>
      </p:sp>
    </p:spTree>
    <p:extLst>
      <p:ext uri="{BB962C8B-B14F-4D97-AF65-F5344CB8AC3E}">
        <p14:creationId xmlns:p14="http://schemas.microsoft.com/office/powerpoint/2010/main" val="152353826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unsure</a:t>
            </a:r>
          </a:p>
        </p:txBody>
      </p:sp>
    </p:spTree>
    <p:extLst>
      <p:ext uri="{BB962C8B-B14F-4D97-AF65-F5344CB8AC3E}">
        <p14:creationId xmlns:p14="http://schemas.microsoft.com/office/powerpoint/2010/main" val="143139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 + root</a:t>
            </a:r>
          </a:p>
        </p:txBody>
      </p:sp>
    </p:spTree>
    <p:extLst>
      <p:ext uri="{BB962C8B-B14F-4D97-AF65-F5344CB8AC3E}">
        <p14:creationId xmlns:p14="http://schemas.microsoft.com/office/powerpoint/2010/main" val="38618574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unsure</a:t>
            </a:r>
          </a:p>
        </p:txBody>
      </p:sp>
      <p:sp>
        <p:nvSpPr>
          <p:cNvPr id="3" name="Rectangle 2">
            <a:extLst>
              <a:ext uri="{FF2B5EF4-FFF2-40B4-BE49-F238E27FC236}">
                <a16:creationId xmlns:a16="http://schemas.microsoft.com/office/drawing/2014/main" id="{13BB5EC0-7A96-4D29-A835-6FAE896C31A4}"/>
              </a:ext>
            </a:extLst>
          </p:cNvPr>
          <p:cNvSpPr/>
          <p:nvPr/>
        </p:nvSpPr>
        <p:spPr>
          <a:xfrm>
            <a:off x="5274128" y="3429000"/>
            <a:ext cx="9470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2335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unsure</a:t>
            </a:r>
          </a:p>
        </p:txBody>
      </p:sp>
      <p:sp>
        <p:nvSpPr>
          <p:cNvPr id="3" name="Rectangle 2">
            <a:extLst>
              <a:ext uri="{FF2B5EF4-FFF2-40B4-BE49-F238E27FC236}">
                <a16:creationId xmlns:a16="http://schemas.microsoft.com/office/drawing/2014/main" id="{13BB5EC0-7A96-4D29-A835-6FAE896C31A4}"/>
              </a:ext>
            </a:extLst>
          </p:cNvPr>
          <p:cNvSpPr/>
          <p:nvPr/>
        </p:nvSpPr>
        <p:spPr>
          <a:xfrm>
            <a:off x="4963887" y="3673930"/>
            <a:ext cx="90623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Unsure Clipart Vector Graphics. 3,548 Unsure EPS clip art vector and stock  illustrations available to search from thousands of royalty free  illustrators">
            <a:extLst>
              <a:ext uri="{FF2B5EF4-FFF2-40B4-BE49-F238E27FC236}">
                <a16:creationId xmlns:a16="http://schemas.microsoft.com/office/drawing/2014/main" id="{897238B4-3EAF-F003-1A74-FD3D6DFEC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43"/>
          <a:stretch/>
        </p:blipFill>
        <p:spPr bwMode="auto">
          <a:xfrm>
            <a:off x="597354" y="819831"/>
            <a:ext cx="2343150" cy="185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7024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unstable</a:t>
            </a:r>
          </a:p>
        </p:txBody>
      </p:sp>
    </p:spTree>
    <p:extLst>
      <p:ext uri="{BB962C8B-B14F-4D97-AF65-F5344CB8AC3E}">
        <p14:creationId xmlns:p14="http://schemas.microsoft.com/office/powerpoint/2010/main" val="1912107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unstable</a:t>
            </a:r>
          </a:p>
        </p:txBody>
      </p:sp>
      <p:sp>
        <p:nvSpPr>
          <p:cNvPr id="3" name="Rectangle 2">
            <a:extLst>
              <a:ext uri="{FF2B5EF4-FFF2-40B4-BE49-F238E27FC236}">
                <a16:creationId xmlns:a16="http://schemas.microsoft.com/office/drawing/2014/main" id="{0366E0B6-702E-4814-82C6-08CA2D13F3C9}"/>
              </a:ext>
            </a:extLst>
          </p:cNvPr>
          <p:cNvSpPr/>
          <p:nvPr/>
        </p:nvSpPr>
        <p:spPr>
          <a:xfrm>
            <a:off x="4686301" y="3657601"/>
            <a:ext cx="90481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72922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unstable</a:t>
            </a:r>
          </a:p>
        </p:txBody>
      </p:sp>
      <p:sp>
        <p:nvSpPr>
          <p:cNvPr id="3" name="Rectangle 2">
            <a:extLst>
              <a:ext uri="{FF2B5EF4-FFF2-40B4-BE49-F238E27FC236}">
                <a16:creationId xmlns:a16="http://schemas.microsoft.com/office/drawing/2014/main" id="{0366E0B6-702E-4814-82C6-08CA2D13F3C9}"/>
              </a:ext>
            </a:extLst>
          </p:cNvPr>
          <p:cNvSpPr/>
          <p:nvPr/>
        </p:nvSpPr>
        <p:spPr>
          <a:xfrm>
            <a:off x="4702629" y="3706587"/>
            <a:ext cx="839501"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506" name="Picture 2" descr="Unstable Structure Stock Illustrations – 300 Unstable Structure Stock  Illustrations, Vectors &amp; Clipart - Dreamstime">
            <a:extLst>
              <a:ext uri="{FF2B5EF4-FFF2-40B4-BE49-F238E27FC236}">
                <a16:creationId xmlns:a16="http://schemas.microsoft.com/office/drawing/2014/main" id="{B35259AB-62DF-5E65-7D57-4C08B91E7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27" y="503799"/>
            <a:ext cx="1979159" cy="285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538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unaware</a:t>
            </a:r>
          </a:p>
        </p:txBody>
      </p:sp>
    </p:spTree>
    <p:extLst>
      <p:ext uri="{BB962C8B-B14F-4D97-AF65-F5344CB8AC3E}">
        <p14:creationId xmlns:p14="http://schemas.microsoft.com/office/powerpoint/2010/main" val="36311370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unaware</a:t>
            </a:r>
          </a:p>
        </p:txBody>
      </p:sp>
      <p:sp>
        <p:nvSpPr>
          <p:cNvPr id="3" name="Rectangle 2">
            <a:extLst>
              <a:ext uri="{FF2B5EF4-FFF2-40B4-BE49-F238E27FC236}">
                <a16:creationId xmlns:a16="http://schemas.microsoft.com/office/drawing/2014/main" id="{4BCBA2DA-E95C-434C-BE81-320E182AE5EF}"/>
              </a:ext>
            </a:extLst>
          </p:cNvPr>
          <p:cNvSpPr/>
          <p:nvPr/>
        </p:nvSpPr>
        <p:spPr>
          <a:xfrm>
            <a:off x="4637315" y="3805323"/>
            <a:ext cx="886594"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16007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unaware</a:t>
            </a:r>
          </a:p>
        </p:txBody>
      </p:sp>
      <p:sp>
        <p:nvSpPr>
          <p:cNvPr id="3" name="Rectangle 2">
            <a:extLst>
              <a:ext uri="{FF2B5EF4-FFF2-40B4-BE49-F238E27FC236}">
                <a16:creationId xmlns:a16="http://schemas.microsoft.com/office/drawing/2014/main" id="{4BCBA2DA-E95C-434C-BE81-320E182AE5EF}"/>
              </a:ext>
            </a:extLst>
          </p:cNvPr>
          <p:cNvSpPr/>
          <p:nvPr/>
        </p:nvSpPr>
        <p:spPr>
          <a:xfrm>
            <a:off x="4637315" y="3821650"/>
            <a:ext cx="870266" cy="631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0" name="Picture 2" descr="Unaware Stock Illustrations – 495 Unaware Stock Illustrations, Vectors &amp;  Clipart - Dreamstime">
            <a:extLst>
              <a:ext uri="{FF2B5EF4-FFF2-40B4-BE49-F238E27FC236}">
                <a16:creationId xmlns:a16="http://schemas.microsoft.com/office/drawing/2014/main" id="{A249CEEB-BA49-2D12-F364-14C43C829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923" y="6429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93113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undecided</a:t>
            </a:r>
          </a:p>
        </p:txBody>
      </p:sp>
    </p:spTree>
    <p:extLst>
      <p:ext uri="{BB962C8B-B14F-4D97-AF65-F5344CB8AC3E}">
        <p14:creationId xmlns:p14="http://schemas.microsoft.com/office/powerpoint/2010/main" val="5181088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undecided</a:t>
            </a:r>
          </a:p>
        </p:txBody>
      </p:sp>
      <p:sp>
        <p:nvSpPr>
          <p:cNvPr id="3" name="Rectangle 2">
            <a:extLst>
              <a:ext uri="{FF2B5EF4-FFF2-40B4-BE49-F238E27FC236}">
                <a16:creationId xmlns:a16="http://schemas.microsoft.com/office/drawing/2014/main" id="{162CC6E8-06E9-4F6E-A75B-C2FED721CE28}"/>
              </a:ext>
            </a:extLst>
          </p:cNvPr>
          <p:cNvSpPr/>
          <p:nvPr/>
        </p:nvSpPr>
        <p:spPr>
          <a:xfrm>
            <a:off x="4457701" y="3821650"/>
            <a:ext cx="857960"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55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unhappy</a:t>
            </a:r>
          </a:p>
        </p:txBody>
      </p:sp>
    </p:spTree>
    <p:extLst>
      <p:ext uri="{BB962C8B-B14F-4D97-AF65-F5344CB8AC3E}">
        <p14:creationId xmlns:p14="http://schemas.microsoft.com/office/powerpoint/2010/main" val="337554601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undecided</a:t>
            </a:r>
          </a:p>
        </p:txBody>
      </p:sp>
      <p:sp>
        <p:nvSpPr>
          <p:cNvPr id="3" name="Rectangle 2">
            <a:extLst>
              <a:ext uri="{FF2B5EF4-FFF2-40B4-BE49-F238E27FC236}">
                <a16:creationId xmlns:a16="http://schemas.microsoft.com/office/drawing/2014/main" id="{162CC6E8-06E9-4F6E-A75B-C2FED721CE28}"/>
              </a:ext>
            </a:extLst>
          </p:cNvPr>
          <p:cNvSpPr/>
          <p:nvPr/>
        </p:nvSpPr>
        <p:spPr>
          <a:xfrm>
            <a:off x="4408715" y="3805322"/>
            <a:ext cx="890617" cy="6151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554" name="Picture 2">
            <a:extLst>
              <a:ext uri="{FF2B5EF4-FFF2-40B4-BE49-F238E27FC236}">
                <a16:creationId xmlns:a16="http://schemas.microsoft.com/office/drawing/2014/main" id="{6DB42546-4C1C-752C-B9BE-103626966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06" y="608920"/>
            <a:ext cx="2983793" cy="216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225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6924706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108513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5268784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rmAutofit fontScale="90000"/>
          </a:bodyPr>
          <a:lstStyle/>
          <a:p>
            <a:pPr algn="ctr"/>
            <a:r>
              <a:rPr lang="en-GB" dirty="0">
                <a:latin typeface="Twinkl Cursive Looped" panose="02000000000000000000" pitchFamily="2" charset="0"/>
              </a:rPr>
              <a:t>mis-</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r>
              <a:rPr lang="en-GB" dirty="0">
                <a:latin typeface="Twinkl Cursive Looped" panose="02000000000000000000" pitchFamily="2" charset="0"/>
              </a:rPr>
              <a:t> </a:t>
            </a:r>
            <a:br>
              <a:rPr lang="en-GB" dirty="0">
                <a:latin typeface="Twinkl Cursive Looped" panose="02000000000000000000" pitchFamily="2" charset="0"/>
              </a:rPr>
            </a:br>
            <a:r>
              <a:rPr lang="en-GB" i="1" dirty="0">
                <a:latin typeface="Twinkl Cursive Looped" panose="02000000000000000000" pitchFamily="2" charset="0"/>
              </a:rPr>
              <a:t>‘not’</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19810234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249719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misuse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931051" y="3681975"/>
            <a:ext cx="116494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196238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8296440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359728" y="3641271"/>
            <a:ext cx="1186345"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2222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misheard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9669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unhappy</a:t>
            </a:r>
          </a:p>
        </p:txBody>
      </p:sp>
      <p:sp>
        <p:nvSpPr>
          <p:cNvPr id="3" name="Rectangle 2">
            <a:extLst>
              <a:ext uri="{FF2B5EF4-FFF2-40B4-BE49-F238E27FC236}">
                <a16:creationId xmlns:a16="http://schemas.microsoft.com/office/drawing/2014/main" id="{13BB5EC0-7A96-4D29-A835-6FAE896C31A4}"/>
              </a:ext>
            </a:extLst>
          </p:cNvPr>
          <p:cNvSpPr/>
          <p:nvPr/>
        </p:nvSpPr>
        <p:spPr>
          <a:xfrm>
            <a:off x="4849585" y="3429000"/>
            <a:ext cx="9470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misheard</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585312" y="3608615"/>
            <a:ext cx="119500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29266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misuse</a:t>
            </a:r>
            <a:br>
              <a:rPr lang="en-GB" dirty="0">
                <a:latin typeface="Twinkl Cursive Looped" panose="02000000000000000000" pitchFamily="2" charset="0"/>
              </a:rPr>
            </a:br>
            <a:r>
              <a:rPr lang="en-GB" dirty="0">
                <a:latin typeface="Twinkl Cursive Looped" panose="02000000000000000000" pitchFamily="2" charset="0"/>
              </a:rPr>
              <a:t>mis + use = misuse</a:t>
            </a:r>
            <a:endParaRPr lang="en-GB" i="1" dirty="0">
              <a:latin typeface="Twinkl Cursive Looped" panose="02000000000000000000" pitchFamily="2" charset="0"/>
            </a:endParaRPr>
          </a:p>
        </p:txBody>
      </p:sp>
      <p:pic>
        <p:nvPicPr>
          <p:cNvPr id="24578" name="Picture 2" descr="Free Drug Awareness Cliparts, Download Free Drug Awareness Cliparts png  images, Free ClipArts on Clipart Library">
            <a:extLst>
              <a:ext uri="{FF2B5EF4-FFF2-40B4-BE49-F238E27FC236}">
                <a16:creationId xmlns:a16="http://schemas.microsoft.com/office/drawing/2014/main" id="{5C5ED8EE-79DA-EEF3-E9E2-5C7B4BCA1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922564"/>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5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a:latin typeface="Twinkl Cursive Looped" panose="02000000000000000000" pitchFamily="2" charset="0"/>
              </a:rPr>
              <a:t>misuse</a:t>
            </a:r>
            <a:br>
              <a:rPr lang="en-GB" dirty="0">
                <a:latin typeface="Twinkl Cursive Looped" panose="02000000000000000000" pitchFamily="2" charset="0"/>
              </a:rPr>
            </a:br>
            <a:r>
              <a:rPr lang="en-GB" dirty="0">
                <a:latin typeface="Twinkl Cursive Looped" panose="02000000000000000000" pitchFamily="2" charset="0"/>
              </a:rPr>
              <a:t>mis + use = misuse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use things in the wrong way</a:t>
            </a:r>
            <a:endParaRPr lang="en-GB" i="1" dirty="0">
              <a:latin typeface="Twinkl Cursive Looped" panose="02000000000000000000" pitchFamily="2" charset="0"/>
            </a:endParaRPr>
          </a:p>
        </p:txBody>
      </p:sp>
      <p:pic>
        <p:nvPicPr>
          <p:cNvPr id="4" name="Picture 2" descr="Free Drug Awareness Cliparts, Download Free Drug Awareness Cliparts png  images, Free ClipArts on Clipart Library">
            <a:extLst>
              <a:ext uri="{FF2B5EF4-FFF2-40B4-BE49-F238E27FC236}">
                <a16:creationId xmlns:a16="http://schemas.microsoft.com/office/drawing/2014/main" id="{645963EE-AF4C-79FC-05CB-B41CEE7E8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285750"/>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7153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5572273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misplace </a:t>
            </a:r>
            <a:br>
              <a:rPr lang="en-GB" dirty="0">
                <a:latin typeface="Twinkl Cursive Looped" panose="02000000000000000000" pitchFamily="2" charset="0"/>
              </a:rPr>
            </a:br>
            <a:r>
              <a:rPr lang="en-GB" dirty="0">
                <a:latin typeface="Twinkl Cursive Looped" panose="02000000000000000000" pitchFamily="2" charset="0"/>
              </a:rPr>
              <a:t>mis + place = misplace</a:t>
            </a:r>
            <a:endParaRPr lang="en-GB" i="1" dirty="0">
              <a:latin typeface="Twinkl Cursive Looped" panose="02000000000000000000" pitchFamily="2" charset="0"/>
            </a:endParaRPr>
          </a:p>
        </p:txBody>
      </p:sp>
      <p:pic>
        <p:nvPicPr>
          <p:cNvPr id="25602" name="Picture 2" descr="518 Misplaced Stock Illustrations, Images &amp; Vectors | Shutterstock">
            <a:extLst>
              <a:ext uri="{FF2B5EF4-FFF2-40B4-BE49-F238E27FC236}">
                <a16:creationId xmlns:a16="http://schemas.microsoft.com/office/drawing/2014/main" id="{0BC4B5D4-1D3D-FF55-C90A-1CD0C1333D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7"/>
          <a:stretch/>
        </p:blipFill>
        <p:spPr bwMode="auto">
          <a:xfrm>
            <a:off x="831850" y="572181"/>
            <a:ext cx="2057400" cy="205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3630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misplace </a:t>
            </a:r>
            <a:br>
              <a:rPr lang="en-GB" dirty="0">
                <a:latin typeface="Twinkl Cursive Looped" panose="02000000000000000000" pitchFamily="2" charset="0"/>
              </a:rPr>
            </a:br>
            <a:r>
              <a:rPr lang="en-GB" dirty="0">
                <a:latin typeface="Twinkl Cursive Looped" panose="02000000000000000000" pitchFamily="2" charset="0"/>
              </a:rPr>
              <a:t>mis + place = misplace</a:t>
            </a:r>
            <a:br>
              <a:rPr lang="en-GB" dirty="0">
                <a:latin typeface="Twinkl Cursive Looped" panose="02000000000000000000" pitchFamily="2" charset="0"/>
              </a:rPr>
            </a:br>
            <a:r>
              <a:rPr lang="en-GB" dirty="0">
                <a:latin typeface="Twinkl Cursive Looped" panose="02000000000000000000" pitchFamily="2" charset="0"/>
              </a:rPr>
              <a:t>Definition – put an object in the wrong place</a:t>
            </a:r>
            <a:endParaRPr lang="en-GB" i="1" dirty="0">
              <a:latin typeface="Twinkl Cursive Looped" panose="02000000000000000000" pitchFamily="2" charset="0"/>
            </a:endParaRPr>
          </a:p>
        </p:txBody>
      </p:sp>
      <p:pic>
        <p:nvPicPr>
          <p:cNvPr id="4" name="Picture 2" descr="518 Misplaced Stock Illustrations, Images &amp; Vectors | Shutterstock">
            <a:extLst>
              <a:ext uri="{FF2B5EF4-FFF2-40B4-BE49-F238E27FC236}">
                <a16:creationId xmlns:a16="http://schemas.microsoft.com/office/drawing/2014/main" id="{4C981D9B-1BBC-7BC9-C369-7D32F7F9E5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7"/>
          <a:stretch/>
        </p:blipFill>
        <p:spPr bwMode="auto">
          <a:xfrm>
            <a:off x="456293" y="506867"/>
            <a:ext cx="2057400" cy="205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135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misheard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429630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misheard</a:t>
            </a:r>
            <a:br>
              <a:rPr lang="en-GB" dirty="0">
                <a:latin typeface="Twinkl Cursive Looped" panose="02000000000000000000" pitchFamily="2" charset="0"/>
              </a:rPr>
            </a:br>
            <a:r>
              <a:rPr lang="en-GB" dirty="0">
                <a:latin typeface="Twinkl Cursive Looped" panose="02000000000000000000" pitchFamily="2" charset="0"/>
              </a:rPr>
              <a:t>mis + heard = misheard</a:t>
            </a:r>
            <a:endParaRPr lang="en-GB" i="1" dirty="0">
              <a:latin typeface="Twinkl Cursive Looped" panose="02000000000000000000" pitchFamily="2" charset="0"/>
            </a:endParaRPr>
          </a:p>
        </p:txBody>
      </p:sp>
      <p:pic>
        <p:nvPicPr>
          <p:cNvPr id="27650" name="Picture 2" descr="Mishear Picture for Classroom / Therapy Use - Great Mishear Clipart">
            <a:extLst>
              <a:ext uri="{FF2B5EF4-FFF2-40B4-BE49-F238E27FC236}">
                <a16:creationId xmlns:a16="http://schemas.microsoft.com/office/drawing/2014/main" id="{C795A93B-E237-D294-DC1F-B930604AB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1" y="493939"/>
            <a:ext cx="2363561" cy="236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946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50296"/>
            <a:ext cx="10515600" cy="1481650"/>
          </a:xfrm>
        </p:spPr>
        <p:txBody>
          <a:bodyPr>
            <a:normAutofit fontScale="90000"/>
          </a:bodyPr>
          <a:lstStyle/>
          <a:p>
            <a:pPr algn="ctr"/>
            <a:r>
              <a:rPr lang="en-GB" dirty="0">
                <a:latin typeface="Twinkl Cursive Looped" panose="02000000000000000000" pitchFamily="2" charset="0"/>
              </a:rPr>
              <a:t>misheard</a:t>
            </a:r>
            <a:br>
              <a:rPr lang="en-GB" dirty="0">
                <a:latin typeface="Twinkl Cursive Looped" panose="02000000000000000000" pitchFamily="2" charset="0"/>
              </a:rPr>
            </a:br>
            <a:r>
              <a:rPr lang="en-GB" dirty="0">
                <a:latin typeface="Twinkl Cursive Looped" panose="02000000000000000000" pitchFamily="2" charset="0"/>
              </a:rPr>
              <a:t>mis + heard = misheard</a:t>
            </a:r>
            <a:br>
              <a:rPr lang="en-GB" dirty="0">
                <a:latin typeface="Twinkl Cursive Looped" panose="02000000000000000000" pitchFamily="2" charset="0"/>
              </a:rPr>
            </a:br>
            <a:r>
              <a:rPr lang="en-GB" dirty="0">
                <a:latin typeface="Twinkl Cursive Looped" panose="02000000000000000000" pitchFamily="2" charset="0"/>
              </a:rPr>
              <a:t>Definition – fail to hear correctly</a:t>
            </a:r>
            <a:endParaRPr lang="en-GB" i="1" dirty="0">
              <a:latin typeface="Twinkl Cursive Looped" panose="02000000000000000000" pitchFamily="2" charset="0"/>
            </a:endParaRPr>
          </a:p>
        </p:txBody>
      </p:sp>
      <p:pic>
        <p:nvPicPr>
          <p:cNvPr id="4" name="Picture 2" descr="Mishear Picture for Classroom / Therapy Use - Great Mishear Clipart">
            <a:extLst>
              <a:ext uri="{FF2B5EF4-FFF2-40B4-BE49-F238E27FC236}">
                <a16:creationId xmlns:a16="http://schemas.microsoft.com/office/drawing/2014/main" id="{FED58F5B-4C67-D8A3-D25A-D56AF48BD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1" y="493939"/>
            <a:ext cx="2363561" cy="236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1490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not misuse the computers in lessons</a:t>
            </a:r>
            <a:r>
              <a:rPr lang="en-GB" dirty="0"/>
              <a:t>.</a:t>
            </a:r>
            <a:endParaRPr lang="en-GB" i="1" dirty="0"/>
          </a:p>
        </p:txBody>
      </p:sp>
    </p:spTree>
    <p:extLst>
      <p:ext uri="{BB962C8B-B14F-4D97-AF65-F5344CB8AC3E}">
        <p14:creationId xmlns:p14="http://schemas.microsoft.com/office/powerpoint/2010/main" val="221565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unhappy</a:t>
            </a:r>
          </a:p>
        </p:txBody>
      </p:sp>
      <p:sp>
        <p:nvSpPr>
          <p:cNvPr id="3" name="Rectangle 2">
            <a:extLst>
              <a:ext uri="{FF2B5EF4-FFF2-40B4-BE49-F238E27FC236}">
                <a16:creationId xmlns:a16="http://schemas.microsoft.com/office/drawing/2014/main" id="{13BB5EC0-7A96-4D29-A835-6FAE896C31A4}"/>
              </a:ext>
            </a:extLst>
          </p:cNvPr>
          <p:cNvSpPr/>
          <p:nvPr/>
        </p:nvSpPr>
        <p:spPr>
          <a:xfrm>
            <a:off x="4588330" y="3690258"/>
            <a:ext cx="90623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Sad face unhappy face clipart kid - Cliparting.com">
            <a:extLst>
              <a:ext uri="{FF2B5EF4-FFF2-40B4-BE49-F238E27FC236}">
                <a16:creationId xmlns:a16="http://schemas.microsoft.com/office/drawing/2014/main" id="{4AAC6EFD-3A16-4F1E-9CEC-C04ABA8E8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300038"/>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6667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not ______ the computers in lessons.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193317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not misuse the computers in lessons.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5137391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Freya was worried she would misplace her trumpet on the music trip.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09729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Freya was worried she would ________ her trumpet on the music trip.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5203502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Freya was worried she would misplace her trumpet on the music trip.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9493111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think you misheard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0998982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1216821" cy="1481650"/>
          </a:xfrm>
        </p:spPr>
        <p:txBody>
          <a:bodyPr>
            <a:normAutofit/>
          </a:bodyPr>
          <a:lstStyle/>
          <a:p>
            <a:pPr algn="ctr"/>
            <a:r>
              <a:rPr lang="en-GB" dirty="0">
                <a:latin typeface="Twinkl Cursive Looped" panose="02000000000000000000" pitchFamily="2" charset="0"/>
              </a:rPr>
              <a:t>I think you ________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979607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think you misheard 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2671631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794096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1196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1 -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unfold</a:t>
            </a:r>
          </a:p>
        </p:txBody>
      </p:sp>
    </p:spTree>
    <p:extLst>
      <p:ext uri="{BB962C8B-B14F-4D97-AF65-F5344CB8AC3E}">
        <p14:creationId xmlns:p14="http://schemas.microsoft.com/office/powerpoint/2010/main" val="19600234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9522170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pic>
        <p:nvPicPr>
          <p:cNvPr id="8194" name="Picture 2" descr="Gold Number 8 Stock Photo - Download Image Now - iStock">
            <a:extLst>
              <a:ext uri="{FF2B5EF4-FFF2-40B4-BE49-F238E27FC236}">
                <a16:creationId xmlns:a16="http://schemas.microsoft.com/office/drawing/2014/main" id="{D385CFC9-1324-4433-8D87-17A710257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48" y="585787"/>
            <a:ext cx="3103701" cy="24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73006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number _____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1417170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fontScale="90000"/>
          </a:bodyPr>
          <a:lstStyle/>
          <a:p>
            <a:pPr algn="ctr"/>
            <a:br>
              <a:rPr lang="en-GB" dirty="0"/>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67500FEA-230F-42CE-B40D-6D55365C5AA7}"/>
              </a:ext>
            </a:extLst>
          </p:cNvPr>
          <p:cNvSpPr/>
          <p:nvPr/>
        </p:nvSpPr>
        <p:spPr>
          <a:xfrm>
            <a:off x="4545496" y="2955471"/>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980903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567576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r>
              <a:rPr lang="en-GB" dirty="0"/>
              <a:t>.</a:t>
            </a:r>
            <a:br>
              <a:rPr lang="en-GB" dirty="0"/>
            </a:br>
            <a:endParaRPr lang="en-GB" i="1" dirty="0"/>
          </a:p>
        </p:txBody>
      </p:sp>
    </p:spTree>
    <p:extLst>
      <p:ext uri="{BB962C8B-B14F-4D97-AF65-F5344CB8AC3E}">
        <p14:creationId xmlns:p14="http://schemas.microsoft.com/office/powerpoint/2010/main" val="35318773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br>
              <a:rPr lang="en-GB" dirty="0"/>
            </a:br>
            <a:endParaRPr lang="en-GB" i="1" dirty="0"/>
          </a:p>
        </p:txBody>
      </p:sp>
      <p:pic>
        <p:nvPicPr>
          <p:cNvPr id="9218" name="Picture 2" descr="Catch Cliparts - Cliparts Zone">
            <a:extLst>
              <a:ext uri="{FF2B5EF4-FFF2-40B4-BE49-F238E27FC236}">
                <a16:creationId xmlns:a16="http://schemas.microsoft.com/office/drawing/2014/main" id="{DEAD0D4E-9EE4-4DC0-8D22-89D37B724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8" y="206652"/>
            <a:ext cx="2966830" cy="25622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ng ~ Fish Alive - Storynory">
            <a:extLst>
              <a:ext uri="{FF2B5EF4-FFF2-40B4-BE49-F238E27FC236}">
                <a16:creationId xmlns:a16="http://schemas.microsoft.com/office/drawing/2014/main" id="{E9C83FE8-9845-EF64-8B12-70703BCFD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264" y="200519"/>
            <a:ext cx="3465028" cy="25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485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______ was huge.</a:t>
            </a:r>
            <a:br>
              <a:rPr lang="en-GB" dirty="0"/>
            </a:br>
            <a:endParaRPr lang="en-GB" i="1" dirty="0"/>
          </a:p>
        </p:txBody>
      </p:sp>
    </p:spTree>
    <p:extLst>
      <p:ext uri="{BB962C8B-B14F-4D97-AF65-F5344CB8AC3E}">
        <p14:creationId xmlns:p14="http://schemas.microsoft.com/office/powerpoint/2010/main" val="37220537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caught was huge.</a:t>
            </a:r>
            <a:br>
              <a:rPr lang="en-GB" dirty="0"/>
            </a:b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5159829" y="2922814"/>
            <a:ext cx="2188027" cy="832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592957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82930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unfold</a:t>
            </a:r>
          </a:p>
        </p:txBody>
      </p:sp>
      <p:sp>
        <p:nvSpPr>
          <p:cNvPr id="3" name="Rectangle 2">
            <a:extLst>
              <a:ext uri="{FF2B5EF4-FFF2-40B4-BE49-F238E27FC236}">
                <a16:creationId xmlns:a16="http://schemas.microsoft.com/office/drawing/2014/main" id="{0366E0B6-702E-4814-82C6-08CA2D13F3C9}"/>
              </a:ext>
            </a:extLst>
          </p:cNvPr>
          <p:cNvSpPr/>
          <p:nvPr/>
        </p:nvSpPr>
        <p:spPr>
          <a:xfrm>
            <a:off x="4996544" y="3755572"/>
            <a:ext cx="90481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8305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8496277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66381970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All around the world the climate is different.  Some places are hot and dry.  Some are cold and wet.  The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actual</a:t>
            </a:r>
            <a:r>
              <a:rPr lang="en-GB" sz="4000" dirty="0">
                <a:solidFill>
                  <a:srgbClr val="000000"/>
                </a:solidFill>
                <a:effectLst/>
                <a:latin typeface="Twinkl Cursive Looped" panose="02000000000000000000" pitchFamily="2" charset="0"/>
                <a:ea typeface="Times New Roman" panose="02020603050405020304" pitchFamily="18" charset="0"/>
              </a:rPr>
              <a:t> weather we get depends on how our planet is changing.  We need to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learn</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4000" dirty="0">
                <a:solidFill>
                  <a:srgbClr val="000000"/>
                </a:solidFill>
                <a:effectLst/>
                <a:latin typeface="Twinkl Cursive Looped" panose="02000000000000000000" pitchFamily="2" charset="0"/>
                <a:ea typeface="Times New Roman" panose="02020603050405020304" pitchFamily="18" charset="0"/>
              </a:rPr>
              <a:t>more about our climate so we do not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mistreat</a:t>
            </a:r>
            <a:r>
              <a:rPr lang="en-GB" sz="4000" dirty="0">
                <a:solidFill>
                  <a:srgbClr val="000000"/>
                </a:solidFill>
                <a:effectLst/>
                <a:latin typeface="Twinkl Cursive Looped" panose="02000000000000000000" pitchFamily="2" charset="0"/>
                <a:ea typeface="Times New Roman" panose="02020603050405020304" pitchFamily="18" charset="0"/>
              </a:rPr>
              <a:t> our planet and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misuse</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4000" dirty="0">
                <a:solidFill>
                  <a:srgbClr val="000000"/>
                </a:solidFill>
                <a:effectLst/>
                <a:latin typeface="Twinkl Cursive Looped" panose="02000000000000000000" pitchFamily="2" charset="0"/>
                <a:ea typeface="Times New Roman" panose="02020603050405020304" pitchFamily="18" charset="0"/>
              </a:rPr>
              <a:t>its resources.  In the past, we have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misunderstood</a:t>
            </a:r>
            <a:r>
              <a:rPr lang="en-GB" sz="4000" dirty="0">
                <a:solidFill>
                  <a:srgbClr val="000000"/>
                </a:solidFill>
                <a:effectLst/>
                <a:latin typeface="Twinkl Cursive Looped" panose="02000000000000000000" pitchFamily="2" charset="0"/>
                <a:ea typeface="Times New Roman" panose="02020603050405020304" pitchFamily="18" charset="0"/>
              </a:rPr>
              <a:t> how to care for our world and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misread</a:t>
            </a:r>
            <a:r>
              <a:rPr lang="en-GB" sz="4000" dirty="0">
                <a:solidFill>
                  <a:srgbClr val="000000"/>
                </a:solidFill>
                <a:effectLst/>
                <a:latin typeface="Twinkl Cursive Looped" panose="02000000000000000000" pitchFamily="2" charset="0"/>
                <a:ea typeface="Times New Roman" panose="02020603050405020304" pitchFamily="18" charset="0"/>
              </a:rPr>
              <a:t> the signs that have led to climate change. </a:t>
            </a:r>
            <a:endParaRPr lang="en-GB" sz="54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19024780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5982602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In the past, we have misunderstood how to care for our world.</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6005509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1 - Thursday</a:t>
            </a:r>
          </a:p>
          <a:p>
            <a:endParaRPr lang="en-GB" sz="7200" dirty="0"/>
          </a:p>
        </p:txBody>
      </p:sp>
    </p:spTree>
    <p:extLst>
      <p:ext uri="{BB962C8B-B14F-4D97-AF65-F5344CB8AC3E}">
        <p14:creationId xmlns:p14="http://schemas.microsoft.com/office/powerpoint/2010/main" val="359531499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286A0D-A3D0-0D54-973E-987AF58E1949}"/>
              </a:ext>
            </a:extLst>
          </p:cNvPr>
          <p:cNvPicPr>
            <a:picLocks noChangeAspect="1"/>
          </p:cNvPicPr>
          <p:nvPr/>
        </p:nvPicPr>
        <p:blipFill rotWithShape="1">
          <a:blip r:embed="rId2"/>
          <a:srcRect l="15670" t="13077" r="14420" b="10219"/>
          <a:stretch/>
        </p:blipFill>
        <p:spPr>
          <a:xfrm>
            <a:off x="537185" y="-1"/>
            <a:ext cx="11117630" cy="6858001"/>
          </a:xfrm>
          <a:prstGeom prst="rect">
            <a:avLst/>
          </a:prstGeom>
        </p:spPr>
      </p:pic>
    </p:spTree>
    <p:extLst>
      <p:ext uri="{BB962C8B-B14F-4D97-AF65-F5344CB8AC3E}">
        <p14:creationId xmlns:p14="http://schemas.microsoft.com/office/powerpoint/2010/main" val="4574267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23315982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01271339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4073399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unfold</a:t>
            </a:r>
          </a:p>
        </p:txBody>
      </p:sp>
      <p:sp>
        <p:nvSpPr>
          <p:cNvPr id="3" name="Rectangle 2">
            <a:extLst>
              <a:ext uri="{FF2B5EF4-FFF2-40B4-BE49-F238E27FC236}">
                <a16:creationId xmlns:a16="http://schemas.microsoft.com/office/drawing/2014/main" id="{0366E0B6-702E-4814-82C6-08CA2D13F3C9}"/>
              </a:ext>
            </a:extLst>
          </p:cNvPr>
          <p:cNvSpPr/>
          <p:nvPr/>
        </p:nvSpPr>
        <p:spPr>
          <a:xfrm>
            <a:off x="5045529" y="3755572"/>
            <a:ext cx="839501"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Unfold Cartoon Stock Illustrations – 115 Unfold Cartoon Stock  Illustrations, Vectors &amp; Clipart - Dreamstime">
            <a:extLst>
              <a:ext uri="{FF2B5EF4-FFF2-40B4-BE49-F238E27FC236}">
                <a16:creationId xmlns:a16="http://schemas.microsoft.com/office/drawing/2014/main" id="{84EB2697-19E4-46A4-A33F-7270283F8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528637"/>
            <a:ext cx="4196557"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9833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  </a:t>
            </a:r>
          </a:p>
        </p:txBody>
      </p:sp>
    </p:spTree>
    <p:extLst>
      <p:ext uri="{BB962C8B-B14F-4D97-AF65-F5344CB8AC3E}">
        <p14:creationId xmlns:p14="http://schemas.microsoft.com/office/powerpoint/2010/main" val="110202462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My mum says I behave like an 80 year old, but my </a:t>
            </a:r>
            <a:r>
              <a:rPr lang="en-GB" dirty="0">
                <a:highlight>
                  <a:srgbClr val="FFFF00"/>
                </a:highlight>
                <a:latin typeface="Twinkl Cursive Looped" panose="02000000000000000000" pitchFamily="2" charset="0"/>
              </a:rPr>
              <a:t>actual</a:t>
            </a:r>
            <a:r>
              <a:rPr lang="en-GB" dirty="0">
                <a:latin typeface="Twinkl Cursive Looped" panose="02000000000000000000" pitchFamily="2" charset="0"/>
              </a:rPr>
              <a:t> age is 7.  </a:t>
            </a:r>
          </a:p>
        </p:txBody>
      </p:sp>
      <p:pic>
        <p:nvPicPr>
          <p:cNvPr id="2050" name="Picture 2" descr="Fake Real Stock Illustrations – 1,211 Fake Real Stock Illustrations,  Vectors &amp; Clipart - Dreamstime">
            <a:extLst>
              <a:ext uri="{FF2B5EF4-FFF2-40B4-BE49-F238E27FC236}">
                <a16:creationId xmlns:a16="http://schemas.microsoft.com/office/drawing/2014/main" id="{00E5BA3E-36C1-FAC4-70DE-675FD68F7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8" t="12847" r="8648" b="16439"/>
          <a:stretch/>
        </p:blipFill>
        <p:spPr bwMode="auto">
          <a:xfrm>
            <a:off x="489858" y="375557"/>
            <a:ext cx="2707752" cy="180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0511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2437150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324352082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 gain knowledge   </a:t>
            </a:r>
          </a:p>
        </p:txBody>
      </p:sp>
    </p:spTree>
    <p:extLst>
      <p:ext uri="{BB962C8B-B14F-4D97-AF65-F5344CB8AC3E}">
        <p14:creationId xmlns:p14="http://schemas.microsoft.com/office/powerpoint/2010/main" val="77358190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love to </a:t>
            </a:r>
            <a:r>
              <a:rPr lang="en-GB" dirty="0">
                <a:highlight>
                  <a:srgbClr val="FFFF00"/>
                </a:highlight>
                <a:latin typeface="Twinkl Cursive Looped" panose="02000000000000000000" pitchFamily="2" charset="0"/>
              </a:rPr>
              <a:t>learn</a:t>
            </a:r>
            <a:r>
              <a:rPr lang="en-GB" dirty="0">
                <a:latin typeface="Twinkl Cursive Looped" panose="02000000000000000000" pitchFamily="2" charset="0"/>
              </a:rPr>
              <a:t> my spellings.  </a:t>
            </a:r>
          </a:p>
        </p:txBody>
      </p:sp>
      <p:pic>
        <p:nvPicPr>
          <p:cNvPr id="3074" name="Picture 2" descr="clip art learn | Discovery Fourth Grade News Flash">
            <a:extLst>
              <a:ext uri="{FF2B5EF4-FFF2-40B4-BE49-F238E27FC236}">
                <a16:creationId xmlns:a16="http://schemas.microsoft.com/office/drawing/2014/main" id="{0D63B46D-C42D-E928-8E01-EFEC8BF764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13"/>
          <a:stretch/>
        </p:blipFill>
        <p:spPr bwMode="auto">
          <a:xfrm>
            <a:off x="455840" y="241598"/>
            <a:ext cx="2156732" cy="283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8917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un-</a:t>
            </a:r>
          </a:p>
        </p:txBody>
      </p:sp>
    </p:spTree>
    <p:extLst>
      <p:ext uri="{BB962C8B-B14F-4D97-AF65-F5344CB8AC3E}">
        <p14:creationId xmlns:p14="http://schemas.microsoft.com/office/powerpoint/2010/main" val="238769664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t>
            </a:r>
          </a:p>
        </p:txBody>
      </p:sp>
    </p:spTree>
    <p:extLst>
      <p:ext uri="{BB962C8B-B14F-4D97-AF65-F5344CB8AC3E}">
        <p14:creationId xmlns:p14="http://schemas.microsoft.com/office/powerpoint/2010/main" val="131226664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un- </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a:t>
            </a:r>
            <a:r>
              <a:rPr lang="en-GB" i="1" dirty="0">
                <a:latin typeface="Twinkl Cursive Looped" panose="02000000000000000000" pitchFamily="2" charset="0"/>
              </a:rPr>
              <a:t>‘not’ </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21063585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 + root</a:t>
            </a:r>
          </a:p>
        </p:txBody>
      </p:sp>
    </p:spTree>
    <p:extLst>
      <p:ext uri="{BB962C8B-B14F-4D97-AF65-F5344CB8AC3E}">
        <p14:creationId xmlns:p14="http://schemas.microsoft.com/office/powerpoint/2010/main" val="321438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unpack</a:t>
            </a:r>
          </a:p>
        </p:txBody>
      </p:sp>
    </p:spTree>
    <p:extLst>
      <p:ext uri="{BB962C8B-B14F-4D97-AF65-F5344CB8AC3E}">
        <p14:creationId xmlns:p14="http://schemas.microsoft.com/office/powerpoint/2010/main" val="211791367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untidy</a:t>
            </a:r>
          </a:p>
        </p:txBody>
      </p:sp>
    </p:spTree>
    <p:extLst>
      <p:ext uri="{BB962C8B-B14F-4D97-AF65-F5344CB8AC3E}">
        <p14:creationId xmlns:p14="http://schemas.microsoft.com/office/powerpoint/2010/main" val="410431336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untidy</a:t>
            </a:r>
          </a:p>
        </p:txBody>
      </p:sp>
      <p:sp>
        <p:nvSpPr>
          <p:cNvPr id="3" name="Rectangle 2">
            <a:extLst>
              <a:ext uri="{FF2B5EF4-FFF2-40B4-BE49-F238E27FC236}">
                <a16:creationId xmlns:a16="http://schemas.microsoft.com/office/drawing/2014/main" id="{13BB5EC0-7A96-4D29-A835-6FAE896C31A4}"/>
              </a:ext>
            </a:extLst>
          </p:cNvPr>
          <p:cNvSpPr/>
          <p:nvPr/>
        </p:nvSpPr>
        <p:spPr>
          <a:xfrm>
            <a:off x="5274128" y="3429000"/>
            <a:ext cx="9470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37100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untidy</a:t>
            </a:r>
          </a:p>
        </p:txBody>
      </p:sp>
      <p:sp>
        <p:nvSpPr>
          <p:cNvPr id="3" name="Rectangle 2">
            <a:extLst>
              <a:ext uri="{FF2B5EF4-FFF2-40B4-BE49-F238E27FC236}">
                <a16:creationId xmlns:a16="http://schemas.microsoft.com/office/drawing/2014/main" id="{13BB5EC0-7A96-4D29-A835-6FAE896C31A4}"/>
              </a:ext>
            </a:extLst>
          </p:cNvPr>
          <p:cNvSpPr/>
          <p:nvPr/>
        </p:nvSpPr>
        <p:spPr>
          <a:xfrm>
            <a:off x="4963887" y="3673930"/>
            <a:ext cx="90623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986" name="Picture 2" descr="900+ Messy Room Clip Art | Royalty Free - GoGraph">
            <a:extLst>
              <a:ext uri="{FF2B5EF4-FFF2-40B4-BE49-F238E27FC236}">
                <a16:creationId xmlns:a16="http://schemas.microsoft.com/office/drawing/2014/main" id="{0DE7FA2A-27AA-EC06-473F-DED191405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68"/>
          <a:stretch/>
        </p:blipFill>
        <p:spPr bwMode="auto">
          <a:xfrm>
            <a:off x="406174" y="627289"/>
            <a:ext cx="3104469" cy="245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5439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unlocked</a:t>
            </a:r>
          </a:p>
        </p:txBody>
      </p:sp>
    </p:spTree>
    <p:extLst>
      <p:ext uri="{BB962C8B-B14F-4D97-AF65-F5344CB8AC3E}">
        <p14:creationId xmlns:p14="http://schemas.microsoft.com/office/powerpoint/2010/main" val="160702711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unlocked</a:t>
            </a:r>
          </a:p>
        </p:txBody>
      </p:sp>
      <p:sp>
        <p:nvSpPr>
          <p:cNvPr id="3" name="Rectangle 2">
            <a:extLst>
              <a:ext uri="{FF2B5EF4-FFF2-40B4-BE49-F238E27FC236}">
                <a16:creationId xmlns:a16="http://schemas.microsoft.com/office/drawing/2014/main" id="{0366E0B6-702E-4814-82C6-08CA2D13F3C9}"/>
              </a:ext>
            </a:extLst>
          </p:cNvPr>
          <p:cNvSpPr/>
          <p:nvPr/>
        </p:nvSpPr>
        <p:spPr>
          <a:xfrm>
            <a:off x="4604658" y="3657601"/>
            <a:ext cx="90481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139580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unlocked</a:t>
            </a:r>
          </a:p>
        </p:txBody>
      </p:sp>
      <p:sp>
        <p:nvSpPr>
          <p:cNvPr id="3" name="Rectangle 2">
            <a:extLst>
              <a:ext uri="{FF2B5EF4-FFF2-40B4-BE49-F238E27FC236}">
                <a16:creationId xmlns:a16="http://schemas.microsoft.com/office/drawing/2014/main" id="{0366E0B6-702E-4814-82C6-08CA2D13F3C9}"/>
              </a:ext>
            </a:extLst>
          </p:cNvPr>
          <p:cNvSpPr/>
          <p:nvPr/>
        </p:nvSpPr>
        <p:spPr>
          <a:xfrm>
            <a:off x="4653644" y="3657601"/>
            <a:ext cx="839501"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62" name="Picture 2" descr="lock and key clipart free - Clip Art Library">
            <a:extLst>
              <a:ext uri="{FF2B5EF4-FFF2-40B4-BE49-F238E27FC236}">
                <a16:creationId xmlns:a16="http://schemas.microsoft.com/office/drawing/2014/main" id="{FF7438B1-F0EB-F15A-BAFB-9DCDD7DF6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842450"/>
            <a:ext cx="203835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7848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unsafe</a:t>
            </a:r>
          </a:p>
        </p:txBody>
      </p:sp>
    </p:spTree>
    <p:extLst>
      <p:ext uri="{BB962C8B-B14F-4D97-AF65-F5344CB8AC3E}">
        <p14:creationId xmlns:p14="http://schemas.microsoft.com/office/powerpoint/2010/main" val="53051142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unsafe</a:t>
            </a:r>
          </a:p>
        </p:txBody>
      </p:sp>
      <p:sp>
        <p:nvSpPr>
          <p:cNvPr id="3" name="Rectangle 2">
            <a:extLst>
              <a:ext uri="{FF2B5EF4-FFF2-40B4-BE49-F238E27FC236}">
                <a16:creationId xmlns:a16="http://schemas.microsoft.com/office/drawing/2014/main" id="{4BCBA2DA-E95C-434C-BE81-320E182AE5EF}"/>
              </a:ext>
            </a:extLst>
          </p:cNvPr>
          <p:cNvSpPr/>
          <p:nvPr/>
        </p:nvSpPr>
        <p:spPr>
          <a:xfrm>
            <a:off x="4947558" y="3821650"/>
            <a:ext cx="886594"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16268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unsafe</a:t>
            </a:r>
          </a:p>
        </p:txBody>
      </p:sp>
      <p:sp>
        <p:nvSpPr>
          <p:cNvPr id="3" name="Rectangle 2">
            <a:extLst>
              <a:ext uri="{FF2B5EF4-FFF2-40B4-BE49-F238E27FC236}">
                <a16:creationId xmlns:a16="http://schemas.microsoft.com/office/drawing/2014/main" id="{4BCBA2DA-E95C-434C-BE81-320E182AE5EF}"/>
              </a:ext>
            </a:extLst>
          </p:cNvPr>
          <p:cNvSpPr/>
          <p:nvPr/>
        </p:nvSpPr>
        <p:spPr>
          <a:xfrm>
            <a:off x="4963887" y="3806086"/>
            <a:ext cx="870266" cy="631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938" name="Picture 2" descr="6,031 Unsafe Stock Vector Illustration and Royalty Free Unsafe Clipart">
            <a:extLst>
              <a:ext uri="{FF2B5EF4-FFF2-40B4-BE49-F238E27FC236}">
                <a16:creationId xmlns:a16="http://schemas.microsoft.com/office/drawing/2014/main" id="{E8855180-40F0-DFF0-9487-ACE8167F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03" y="489177"/>
            <a:ext cx="2720068" cy="268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3723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unzip</a:t>
            </a:r>
          </a:p>
        </p:txBody>
      </p:sp>
    </p:spTree>
    <p:extLst>
      <p:ext uri="{BB962C8B-B14F-4D97-AF65-F5344CB8AC3E}">
        <p14:creationId xmlns:p14="http://schemas.microsoft.com/office/powerpoint/2010/main" val="152300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unpack</a:t>
            </a:r>
          </a:p>
        </p:txBody>
      </p:sp>
      <p:sp>
        <p:nvSpPr>
          <p:cNvPr id="3" name="Rectangle 2">
            <a:extLst>
              <a:ext uri="{FF2B5EF4-FFF2-40B4-BE49-F238E27FC236}">
                <a16:creationId xmlns:a16="http://schemas.microsoft.com/office/drawing/2014/main" id="{4BCBA2DA-E95C-434C-BE81-320E182AE5EF}"/>
              </a:ext>
            </a:extLst>
          </p:cNvPr>
          <p:cNvSpPr/>
          <p:nvPr/>
        </p:nvSpPr>
        <p:spPr>
          <a:xfrm>
            <a:off x="4882244" y="3788230"/>
            <a:ext cx="886594"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07314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unzip</a:t>
            </a:r>
          </a:p>
        </p:txBody>
      </p:sp>
      <p:sp>
        <p:nvSpPr>
          <p:cNvPr id="3" name="Rectangle 2">
            <a:extLst>
              <a:ext uri="{FF2B5EF4-FFF2-40B4-BE49-F238E27FC236}">
                <a16:creationId xmlns:a16="http://schemas.microsoft.com/office/drawing/2014/main" id="{162CC6E8-06E9-4F6E-A75B-C2FED721CE28}"/>
              </a:ext>
            </a:extLst>
          </p:cNvPr>
          <p:cNvSpPr/>
          <p:nvPr/>
        </p:nvSpPr>
        <p:spPr>
          <a:xfrm>
            <a:off x="5231690" y="3821650"/>
            <a:ext cx="857960"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050416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unzip</a:t>
            </a:r>
          </a:p>
        </p:txBody>
      </p:sp>
      <p:sp>
        <p:nvSpPr>
          <p:cNvPr id="3" name="Rectangle 2">
            <a:extLst>
              <a:ext uri="{FF2B5EF4-FFF2-40B4-BE49-F238E27FC236}">
                <a16:creationId xmlns:a16="http://schemas.microsoft.com/office/drawing/2014/main" id="{162CC6E8-06E9-4F6E-A75B-C2FED721CE28}"/>
              </a:ext>
            </a:extLst>
          </p:cNvPr>
          <p:cNvSpPr/>
          <p:nvPr/>
        </p:nvSpPr>
        <p:spPr>
          <a:xfrm>
            <a:off x="5199033" y="3806086"/>
            <a:ext cx="890617" cy="6151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914" name="Picture 2" descr="900+ Unzipped Clip Art | Royalty Free - GoGraph">
            <a:extLst>
              <a:ext uri="{FF2B5EF4-FFF2-40B4-BE49-F238E27FC236}">
                <a16:creationId xmlns:a16="http://schemas.microsoft.com/office/drawing/2014/main" id="{862DEC29-AC3A-0EAB-0535-13F4A163F9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145"/>
          <a:stretch/>
        </p:blipFill>
        <p:spPr bwMode="auto">
          <a:xfrm>
            <a:off x="761191" y="845685"/>
            <a:ext cx="2716795" cy="305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2017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3946095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6423177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6882746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rmAutofit fontScale="90000"/>
          </a:bodyPr>
          <a:lstStyle/>
          <a:p>
            <a:pPr algn="ctr"/>
            <a:r>
              <a:rPr lang="en-GB" dirty="0">
                <a:latin typeface="Twinkl Cursive Looped" panose="02000000000000000000" pitchFamily="2" charset="0"/>
              </a:rPr>
              <a:t>mis-</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r>
              <a:rPr lang="en-GB" dirty="0">
                <a:latin typeface="Twinkl Cursive Looped" panose="02000000000000000000" pitchFamily="2" charset="0"/>
              </a:rPr>
              <a:t> </a:t>
            </a:r>
            <a:br>
              <a:rPr lang="en-GB" dirty="0">
                <a:latin typeface="Twinkl Cursive Looped" panose="02000000000000000000" pitchFamily="2" charset="0"/>
              </a:rPr>
            </a:br>
            <a:r>
              <a:rPr lang="en-GB" i="1" dirty="0">
                <a:latin typeface="Twinkl Cursive Looped" panose="02000000000000000000" pitchFamily="2" charset="0"/>
              </a:rPr>
              <a:t>‘not’</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117048013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misread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9878658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misread</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800422" y="3681975"/>
            <a:ext cx="116494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28772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misunderstood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0066623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misunderstood</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3380014" y="3657600"/>
            <a:ext cx="1186345"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126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unpack</a:t>
            </a:r>
          </a:p>
        </p:txBody>
      </p:sp>
      <p:sp>
        <p:nvSpPr>
          <p:cNvPr id="3" name="Rectangle 2">
            <a:extLst>
              <a:ext uri="{FF2B5EF4-FFF2-40B4-BE49-F238E27FC236}">
                <a16:creationId xmlns:a16="http://schemas.microsoft.com/office/drawing/2014/main" id="{4BCBA2DA-E95C-434C-BE81-320E182AE5EF}"/>
              </a:ext>
            </a:extLst>
          </p:cNvPr>
          <p:cNvSpPr/>
          <p:nvPr/>
        </p:nvSpPr>
        <p:spPr>
          <a:xfrm>
            <a:off x="4898572" y="3804558"/>
            <a:ext cx="870266" cy="631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Helping Prospective Clients Unpack Their Suitcase Of Misconceptions">
            <a:extLst>
              <a:ext uri="{FF2B5EF4-FFF2-40B4-BE49-F238E27FC236}">
                <a16:creationId xmlns:a16="http://schemas.microsoft.com/office/drawing/2014/main" id="{D10E72CB-7BD8-4041-8333-23CF897B0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6" y="223836"/>
            <a:ext cx="4278090"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5314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9685075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748598" y="3657601"/>
            <a:ext cx="119500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19141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misread</a:t>
            </a:r>
            <a:br>
              <a:rPr lang="en-GB" dirty="0">
                <a:latin typeface="Twinkl Cursive Looped" panose="02000000000000000000" pitchFamily="2" charset="0"/>
              </a:rPr>
            </a:br>
            <a:r>
              <a:rPr lang="en-GB" dirty="0">
                <a:latin typeface="Twinkl Cursive Looped" panose="02000000000000000000" pitchFamily="2" charset="0"/>
              </a:rPr>
              <a:t>mis + read = misread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8902451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a:latin typeface="Twinkl Cursive Looped" panose="02000000000000000000" pitchFamily="2" charset="0"/>
              </a:rPr>
              <a:t>misread</a:t>
            </a:r>
            <a:br>
              <a:rPr lang="en-GB" dirty="0">
                <a:latin typeface="Twinkl Cursive Looped" panose="02000000000000000000" pitchFamily="2" charset="0"/>
              </a:rPr>
            </a:br>
            <a:r>
              <a:rPr lang="en-GB" dirty="0">
                <a:latin typeface="Twinkl Cursive Looped" panose="02000000000000000000" pitchFamily="2" charset="0"/>
              </a:rPr>
              <a:t>mis + read = misread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read things wrongly</a:t>
            </a:r>
            <a:endParaRPr lang="en-GB" i="1" dirty="0">
              <a:latin typeface="Twinkl Cursive Looped" panose="02000000000000000000" pitchFamily="2" charset="0"/>
            </a:endParaRPr>
          </a:p>
        </p:txBody>
      </p:sp>
      <p:pic>
        <p:nvPicPr>
          <p:cNvPr id="36866" name="Picture 2" descr="Right And Wrong Way Royalty Free SVG, Cliparts, Vectors, And Stock  Illustration. Image 16105656.">
            <a:extLst>
              <a:ext uri="{FF2B5EF4-FFF2-40B4-BE49-F238E27FC236}">
                <a16:creationId xmlns:a16="http://schemas.microsoft.com/office/drawing/2014/main" id="{7E3650A5-AFA4-AA41-224F-08F272FF5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1" y="573542"/>
            <a:ext cx="19716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28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misunderstood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214508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999182"/>
            <a:ext cx="10972800" cy="1481650"/>
          </a:xfrm>
        </p:spPr>
        <p:txBody>
          <a:bodyPr>
            <a:normAutofit fontScale="90000"/>
          </a:bodyPr>
          <a:lstStyle/>
          <a:p>
            <a:pPr algn="ctr"/>
            <a:r>
              <a:rPr lang="en-GB" dirty="0">
                <a:latin typeface="Twinkl Cursive Looped" panose="02000000000000000000" pitchFamily="2" charset="0"/>
              </a:rPr>
              <a:t>misunderstood</a:t>
            </a:r>
            <a:br>
              <a:rPr lang="en-GB" dirty="0">
                <a:latin typeface="Twinkl Cursive Looped" panose="02000000000000000000" pitchFamily="2" charset="0"/>
              </a:rPr>
            </a:br>
            <a:r>
              <a:rPr lang="en-GB" dirty="0">
                <a:latin typeface="Twinkl Cursive Looped" panose="02000000000000000000" pitchFamily="2" charset="0"/>
              </a:rPr>
              <a:t>mis + understood = misunderstood</a:t>
            </a:r>
            <a:endParaRPr lang="en-GB" i="1" dirty="0">
              <a:latin typeface="Twinkl Cursive Looped" panose="02000000000000000000" pitchFamily="2" charset="0"/>
            </a:endParaRPr>
          </a:p>
        </p:txBody>
      </p:sp>
      <p:pic>
        <p:nvPicPr>
          <p:cNvPr id="34818" name="Picture 2" descr="Misunderstanding Stock Illustrations – 2,963 Misunderstanding Stock  Illustrations, Vectors &amp; Clipart - Dreamstime">
            <a:extLst>
              <a:ext uri="{FF2B5EF4-FFF2-40B4-BE49-F238E27FC236}">
                <a16:creationId xmlns:a16="http://schemas.microsoft.com/office/drawing/2014/main" id="{6CE06C4A-BCC2-80AE-213E-A6925B9D2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70" y="8429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1702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49" y="3080825"/>
            <a:ext cx="10973707" cy="1481650"/>
          </a:xfrm>
        </p:spPr>
        <p:txBody>
          <a:bodyPr>
            <a:normAutofit fontScale="90000"/>
          </a:bodyPr>
          <a:lstStyle/>
          <a:p>
            <a:pPr algn="ctr"/>
            <a:r>
              <a:rPr lang="en-GB" dirty="0">
                <a:latin typeface="Twinkl Cursive Looped" panose="02000000000000000000" pitchFamily="2" charset="0"/>
              </a:rPr>
              <a:t>misunderstood </a:t>
            </a:r>
            <a:br>
              <a:rPr lang="en-GB" dirty="0">
                <a:latin typeface="Twinkl Cursive Looped" panose="02000000000000000000" pitchFamily="2" charset="0"/>
              </a:rPr>
            </a:br>
            <a:r>
              <a:rPr lang="en-GB" dirty="0">
                <a:latin typeface="Twinkl Cursive Looped" panose="02000000000000000000" pitchFamily="2" charset="0"/>
              </a:rPr>
              <a:t>mis + understood = misunderstood</a:t>
            </a:r>
            <a:br>
              <a:rPr lang="en-GB" dirty="0">
                <a:latin typeface="Twinkl Cursive Looped" panose="02000000000000000000" pitchFamily="2" charset="0"/>
              </a:rPr>
            </a:br>
            <a:r>
              <a:rPr lang="en-GB" dirty="0">
                <a:latin typeface="Twinkl Cursive Looped" panose="02000000000000000000" pitchFamily="2" charset="0"/>
              </a:rPr>
              <a:t>Definition – not understood</a:t>
            </a:r>
            <a:endParaRPr lang="en-GB" i="1" dirty="0">
              <a:latin typeface="Twinkl Cursive Looped" panose="02000000000000000000" pitchFamily="2" charset="0"/>
            </a:endParaRPr>
          </a:p>
        </p:txBody>
      </p:sp>
      <p:pic>
        <p:nvPicPr>
          <p:cNvPr id="33794" name="Picture 2" descr="Misunderstanding Stock Illustrations – 2,963 Misunderstanding Stock  Illustrations, Vectors &amp; Clipart - Dreamstime">
            <a:extLst>
              <a:ext uri="{FF2B5EF4-FFF2-40B4-BE49-F238E27FC236}">
                <a16:creationId xmlns:a16="http://schemas.microsoft.com/office/drawing/2014/main" id="{BE42DB2C-7AB1-E7CB-D23C-4310EF5D1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42" y="3857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2496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9355193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mislead</a:t>
            </a:r>
            <a:br>
              <a:rPr lang="en-GB" dirty="0">
                <a:latin typeface="Twinkl Cursive Looped" panose="02000000000000000000" pitchFamily="2" charset="0"/>
              </a:rPr>
            </a:br>
            <a:r>
              <a:rPr lang="en-GB" dirty="0">
                <a:latin typeface="Twinkl Cursive Looped" panose="02000000000000000000" pitchFamily="2" charset="0"/>
              </a:rPr>
              <a:t>mis + lead = mislead</a:t>
            </a:r>
            <a:endParaRPr lang="en-GB" i="1" dirty="0">
              <a:latin typeface="Twinkl Cursive Looped" panose="02000000000000000000" pitchFamily="2" charset="0"/>
            </a:endParaRPr>
          </a:p>
        </p:txBody>
      </p:sp>
      <p:pic>
        <p:nvPicPr>
          <p:cNvPr id="32770" name="Picture 2" descr="Free Content Royalty-free Clip Art - Misled Definition - Free Transparent  PNG Clipart Images Download">
            <a:extLst>
              <a:ext uri="{FF2B5EF4-FFF2-40B4-BE49-F238E27FC236}">
                <a16:creationId xmlns:a16="http://schemas.microsoft.com/office/drawing/2014/main" id="{129A672F-0826-59FF-1B0E-AAD3FD89B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84" y="466725"/>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614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50296"/>
            <a:ext cx="10515600" cy="1481650"/>
          </a:xfrm>
        </p:spPr>
        <p:txBody>
          <a:bodyPr>
            <a:normAutofit fontScale="90000"/>
          </a:bodyPr>
          <a:lstStyle/>
          <a:p>
            <a:pPr algn="ctr"/>
            <a:r>
              <a:rPr lang="en-GB" dirty="0">
                <a:latin typeface="Twinkl Cursive Looped" panose="02000000000000000000" pitchFamily="2" charset="0"/>
              </a:rPr>
              <a:t>mislead</a:t>
            </a:r>
            <a:br>
              <a:rPr lang="en-GB" dirty="0">
                <a:latin typeface="Twinkl Cursive Looped" panose="02000000000000000000" pitchFamily="2" charset="0"/>
              </a:rPr>
            </a:br>
            <a:r>
              <a:rPr lang="en-GB" dirty="0">
                <a:latin typeface="Twinkl Cursive Looped" panose="02000000000000000000" pitchFamily="2" charset="0"/>
              </a:rPr>
              <a:t>mis + lead = mislead</a:t>
            </a:r>
            <a:br>
              <a:rPr lang="en-GB" dirty="0">
                <a:latin typeface="Twinkl Cursive Looped" panose="02000000000000000000" pitchFamily="2" charset="0"/>
              </a:rPr>
            </a:br>
            <a:r>
              <a:rPr lang="en-GB" dirty="0">
                <a:latin typeface="Twinkl Cursive Looped" panose="02000000000000000000" pitchFamily="2" charset="0"/>
              </a:rPr>
              <a:t>Definition – have a wrong idea</a:t>
            </a:r>
            <a:endParaRPr lang="en-GB" i="1" dirty="0">
              <a:latin typeface="Twinkl Cursive Looped" panose="02000000000000000000" pitchFamily="2" charset="0"/>
            </a:endParaRPr>
          </a:p>
        </p:txBody>
      </p:sp>
      <p:pic>
        <p:nvPicPr>
          <p:cNvPr id="31746" name="Picture 2" descr="Free Content Royalty-free Clip Art - Misled Definition - Free Transparent  PNG Clipart Images Download">
            <a:extLst>
              <a:ext uri="{FF2B5EF4-FFF2-40B4-BE49-F238E27FC236}">
                <a16:creationId xmlns:a16="http://schemas.microsoft.com/office/drawing/2014/main" id="{E3DD5C43-5E99-3B54-1FE0-5DD1A2B4F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606879"/>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3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unkind</a:t>
            </a:r>
          </a:p>
        </p:txBody>
      </p:sp>
    </p:spTree>
    <p:extLst>
      <p:ext uri="{BB962C8B-B14F-4D97-AF65-F5344CB8AC3E}">
        <p14:creationId xmlns:p14="http://schemas.microsoft.com/office/powerpoint/2010/main" val="320266045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misread my lines in the school play</a:t>
            </a:r>
            <a:r>
              <a:rPr lang="en-GB" dirty="0"/>
              <a:t>.</a:t>
            </a:r>
            <a:endParaRPr lang="en-GB" i="1" dirty="0"/>
          </a:p>
        </p:txBody>
      </p:sp>
    </p:spTree>
    <p:extLst>
      <p:ext uri="{BB962C8B-B14F-4D97-AF65-F5344CB8AC3E}">
        <p14:creationId xmlns:p14="http://schemas.microsoft.com/office/powerpoint/2010/main" val="288240098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_______ my lines in the school play.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7504242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misread my lines in the school play.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536419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Confusion can lead to being misunderstood.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0756175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Confusion can lead to being _____________.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6421444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Confusion can lead to being misunderstood.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479234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statement was not intended to 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1593555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1216821" cy="1481650"/>
          </a:xfrm>
        </p:spPr>
        <p:txBody>
          <a:bodyPr>
            <a:normAutofit fontScale="90000"/>
          </a:bodyPr>
          <a:lstStyle/>
          <a:p>
            <a:pPr algn="ctr"/>
            <a:r>
              <a:rPr lang="en-GB" dirty="0">
                <a:latin typeface="Twinkl Cursive Looped" panose="02000000000000000000" pitchFamily="2" charset="0"/>
              </a:rPr>
              <a:t>The statement was not intended to 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4546945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statement was not intended to 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468606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3458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unkind</a:t>
            </a:r>
          </a:p>
        </p:txBody>
      </p:sp>
      <p:sp>
        <p:nvSpPr>
          <p:cNvPr id="3" name="Rectangle 2">
            <a:extLst>
              <a:ext uri="{FF2B5EF4-FFF2-40B4-BE49-F238E27FC236}">
                <a16:creationId xmlns:a16="http://schemas.microsoft.com/office/drawing/2014/main" id="{162CC6E8-06E9-4F6E-A75B-C2FED721CE28}"/>
              </a:ext>
            </a:extLst>
          </p:cNvPr>
          <p:cNvSpPr/>
          <p:nvPr/>
        </p:nvSpPr>
        <p:spPr>
          <a:xfrm>
            <a:off x="4963887" y="3788230"/>
            <a:ext cx="857960"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380940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6159506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5574766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pic>
        <p:nvPicPr>
          <p:cNvPr id="8194" name="Picture 2" descr="Gold Number 8 Stock Photo - Download Image Now - iStock">
            <a:extLst>
              <a:ext uri="{FF2B5EF4-FFF2-40B4-BE49-F238E27FC236}">
                <a16:creationId xmlns:a16="http://schemas.microsoft.com/office/drawing/2014/main" id="{D385CFC9-1324-4433-8D87-17A710257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48" y="585787"/>
            <a:ext cx="3103701" cy="24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5575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number _____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4554102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fontScale="90000"/>
          </a:bodyPr>
          <a:lstStyle/>
          <a:p>
            <a:pPr algn="ctr"/>
            <a:br>
              <a:rPr lang="en-GB" dirty="0"/>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67500FEA-230F-42CE-B40D-6D55365C5AA7}"/>
              </a:ext>
            </a:extLst>
          </p:cNvPr>
          <p:cNvSpPr/>
          <p:nvPr/>
        </p:nvSpPr>
        <p:spPr>
          <a:xfrm>
            <a:off x="4545496" y="2955471"/>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80116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1419419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r>
              <a:rPr lang="en-GB" dirty="0"/>
              <a:t>.</a:t>
            </a:r>
            <a:br>
              <a:rPr lang="en-GB" dirty="0"/>
            </a:br>
            <a:endParaRPr lang="en-GB" i="1" dirty="0"/>
          </a:p>
        </p:txBody>
      </p:sp>
    </p:spTree>
    <p:extLst>
      <p:ext uri="{BB962C8B-B14F-4D97-AF65-F5344CB8AC3E}">
        <p14:creationId xmlns:p14="http://schemas.microsoft.com/office/powerpoint/2010/main" val="158289360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br>
              <a:rPr lang="en-GB" dirty="0"/>
            </a:br>
            <a:endParaRPr lang="en-GB" i="1" dirty="0"/>
          </a:p>
        </p:txBody>
      </p:sp>
      <p:pic>
        <p:nvPicPr>
          <p:cNvPr id="9218" name="Picture 2" descr="Catch Cliparts - Cliparts Zone">
            <a:extLst>
              <a:ext uri="{FF2B5EF4-FFF2-40B4-BE49-F238E27FC236}">
                <a16:creationId xmlns:a16="http://schemas.microsoft.com/office/drawing/2014/main" id="{DEAD0D4E-9EE4-4DC0-8D22-89D37B724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8" y="206652"/>
            <a:ext cx="2966830" cy="25622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ng ~ Fish Alive - Storynory">
            <a:extLst>
              <a:ext uri="{FF2B5EF4-FFF2-40B4-BE49-F238E27FC236}">
                <a16:creationId xmlns:a16="http://schemas.microsoft.com/office/drawing/2014/main" id="{E9C83FE8-9845-EF64-8B12-70703BCFD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264" y="200519"/>
            <a:ext cx="3465028" cy="25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1561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______ was huge.</a:t>
            </a:r>
            <a:br>
              <a:rPr lang="en-GB" dirty="0"/>
            </a:br>
            <a:endParaRPr lang="en-GB" i="1" dirty="0"/>
          </a:p>
        </p:txBody>
      </p:sp>
    </p:spTree>
    <p:extLst>
      <p:ext uri="{BB962C8B-B14F-4D97-AF65-F5344CB8AC3E}">
        <p14:creationId xmlns:p14="http://schemas.microsoft.com/office/powerpoint/2010/main" val="186540530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caught was huge.</a:t>
            </a:r>
            <a:br>
              <a:rPr lang="en-GB" dirty="0"/>
            </a:b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5159829" y="2922814"/>
            <a:ext cx="2188027" cy="832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598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unkind</a:t>
            </a:r>
          </a:p>
        </p:txBody>
      </p:sp>
      <p:sp>
        <p:nvSpPr>
          <p:cNvPr id="3" name="Rectangle 2">
            <a:extLst>
              <a:ext uri="{FF2B5EF4-FFF2-40B4-BE49-F238E27FC236}">
                <a16:creationId xmlns:a16="http://schemas.microsoft.com/office/drawing/2014/main" id="{162CC6E8-06E9-4F6E-A75B-C2FED721CE28}"/>
              </a:ext>
            </a:extLst>
          </p:cNvPr>
          <p:cNvSpPr/>
          <p:nvPr/>
        </p:nvSpPr>
        <p:spPr>
          <a:xfrm>
            <a:off x="4931229" y="3820886"/>
            <a:ext cx="890617" cy="6151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44,384 Behavior Cliparts, Stock Vector and Royalty Free Behavior  Illustrations">
            <a:extLst>
              <a:ext uri="{FF2B5EF4-FFF2-40B4-BE49-F238E27FC236}">
                <a16:creationId xmlns:a16="http://schemas.microsoft.com/office/drawing/2014/main" id="{20B359FD-8271-493D-BC04-0E0C273CF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 y="347662"/>
            <a:ext cx="3833813" cy="304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5936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2949474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4629796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16485796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All around the world the climate is different.  Some places are hot and dry.  Some are cold and wet.  The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actual</a:t>
            </a:r>
            <a:r>
              <a:rPr lang="en-GB" sz="4000" dirty="0">
                <a:solidFill>
                  <a:srgbClr val="000000"/>
                </a:solidFill>
                <a:effectLst/>
                <a:latin typeface="Twinkl Cursive Looped" panose="02000000000000000000" pitchFamily="2" charset="0"/>
                <a:ea typeface="Times New Roman" panose="02020603050405020304" pitchFamily="18" charset="0"/>
              </a:rPr>
              <a:t> weather we get depends on how our planet is changing.  We need to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learn</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4000" dirty="0">
                <a:solidFill>
                  <a:srgbClr val="000000"/>
                </a:solidFill>
                <a:effectLst/>
                <a:latin typeface="Twinkl Cursive Looped" panose="02000000000000000000" pitchFamily="2" charset="0"/>
                <a:ea typeface="Times New Roman" panose="02020603050405020304" pitchFamily="18" charset="0"/>
              </a:rPr>
              <a:t>more about our climate so we do not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mistreat</a:t>
            </a:r>
            <a:r>
              <a:rPr lang="en-GB" sz="4000" dirty="0">
                <a:solidFill>
                  <a:srgbClr val="000000"/>
                </a:solidFill>
                <a:effectLst/>
                <a:latin typeface="Twinkl Cursive Looped" panose="02000000000000000000" pitchFamily="2" charset="0"/>
                <a:ea typeface="Times New Roman" panose="02020603050405020304" pitchFamily="18" charset="0"/>
              </a:rPr>
              <a:t> our planet and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misuse</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4000" dirty="0">
                <a:solidFill>
                  <a:srgbClr val="000000"/>
                </a:solidFill>
                <a:effectLst/>
                <a:latin typeface="Twinkl Cursive Looped" panose="02000000000000000000" pitchFamily="2" charset="0"/>
                <a:ea typeface="Times New Roman" panose="02020603050405020304" pitchFamily="18" charset="0"/>
              </a:rPr>
              <a:t>its resources.  In the past, we have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misunderstood</a:t>
            </a:r>
            <a:r>
              <a:rPr lang="en-GB" sz="4000" dirty="0">
                <a:solidFill>
                  <a:srgbClr val="000000"/>
                </a:solidFill>
                <a:effectLst/>
                <a:latin typeface="Twinkl Cursive Looped" panose="02000000000000000000" pitchFamily="2" charset="0"/>
                <a:ea typeface="Times New Roman" panose="02020603050405020304" pitchFamily="18" charset="0"/>
              </a:rPr>
              <a:t> how to care for our world and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misread</a:t>
            </a:r>
            <a:r>
              <a:rPr lang="en-GB" sz="4000" dirty="0">
                <a:solidFill>
                  <a:srgbClr val="000000"/>
                </a:solidFill>
                <a:effectLst/>
                <a:latin typeface="Twinkl Cursive Looped" panose="02000000000000000000" pitchFamily="2" charset="0"/>
                <a:ea typeface="Times New Roman" panose="02020603050405020304" pitchFamily="18" charset="0"/>
              </a:rPr>
              <a:t> the signs that have led to climate change. </a:t>
            </a:r>
            <a:endParaRPr lang="en-GB" sz="54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92576299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888194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We have misread the signs that have led to climate change.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4538544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286A0D-A3D0-0D54-973E-987AF58E1949}"/>
              </a:ext>
            </a:extLst>
          </p:cNvPr>
          <p:cNvPicPr>
            <a:picLocks noChangeAspect="1"/>
          </p:cNvPicPr>
          <p:nvPr/>
        </p:nvPicPr>
        <p:blipFill rotWithShape="1">
          <a:blip r:embed="rId2"/>
          <a:srcRect l="15670" t="13077" r="14420" b="10219"/>
          <a:stretch/>
        </p:blipFill>
        <p:spPr>
          <a:xfrm>
            <a:off x="537185" y="-1"/>
            <a:ext cx="11117630" cy="6858001"/>
          </a:xfrm>
          <a:prstGeom prst="rect">
            <a:avLst/>
          </a:prstGeom>
        </p:spPr>
      </p:pic>
    </p:spTree>
    <p:extLst>
      <p:ext uri="{BB962C8B-B14F-4D97-AF65-F5344CB8AC3E}">
        <p14:creationId xmlns:p14="http://schemas.microsoft.com/office/powerpoint/2010/main" val="81202279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32138894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386686443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322118707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unhappy</a:t>
            </a:r>
          </a:p>
        </p:txBody>
      </p:sp>
    </p:spTree>
    <p:extLst>
      <p:ext uri="{BB962C8B-B14F-4D97-AF65-F5344CB8AC3E}">
        <p14:creationId xmlns:p14="http://schemas.microsoft.com/office/powerpoint/2010/main" val="291688408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unfold</a:t>
            </a:r>
          </a:p>
        </p:txBody>
      </p:sp>
    </p:spTree>
    <p:extLst>
      <p:ext uri="{BB962C8B-B14F-4D97-AF65-F5344CB8AC3E}">
        <p14:creationId xmlns:p14="http://schemas.microsoft.com/office/powerpoint/2010/main" val="161217968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unpack</a:t>
            </a:r>
          </a:p>
        </p:txBody>
      </p:sp>
    </p:spTree>
    <p:extLst>
      <p:ext uri="{BB962C8B-B14F-4D97-AF65-F5344CB8AC3E}">
        <p14:creationId xmlns:p14="http://schemas.microsoft.com/office/powerpoint/2010/main" val="421385825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unkind</a:t>
            </a:r>
          </a:p>
        </p:txBody>
      </p:sp>
    </p:spTree>
    <p:extLst>
      <p:ext uri="{BB962C8B-B14F-4D97-AF65-F5344CB8AC3E}">
        <p14:creationId xmlns:p14="http://schemas.microsoft.com/office/powerpoint/2010/main" val="411866983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unwell</a:t>
            </a:r>
          </a:p>
        </p:txBody>
      </p:sp>
    </p:spTree>
    <p:extLst>
      <p:ext uri="{BB962C8B-B14F-4D97-AF65-F5344CB8AC3E}">
        <p14:creationId xmlns:p14="http://schemas.microsoft.com/office/powerpoint/2010/main" val="224218389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undress</a:t>
            </a:r>
          </a:p>
        </p:txBody>
      </p:sp>
    </p:spTree>
    <p:extLst>
      <p:ext uri="{BB962C8B-B14F-4D97-AF65-F5344CB8AC3E}">
        <p14:creationId xmlns:p14="http://schemas.microsoft.com/office/powerpoint/2010/main" val="68097805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unfair</a:t>
            </a:r>
          </a:p>
        </p:txBody>
      </p:sp>
    </p:spTree>
    <p:extLst>
      <p:ext uri="{BB962C8B-B14F-4D97-AF65-F5344CB8AC3E}">
        <p14:creationId xmlns:p14="http://schemas.microsoft.com/office/powerpoint/2010/main" val="406454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286A0D-A3D0-0D54-973E-987AF58E1949}"/>
              </a:ext>
            </a:extLst>
          </p:cNvPr>
          <p:cNvPicPr>
            <a:picLocks noChangeAspect="1"/>
          </p:cNvPicPr>
          <p:nvPr/>
        </p:nvPicPr>
        <p:blipFill rotWithShape="1">
          <a:blip r:embed="rId2"/>
          <a:srcRect l="15670" t="13077" r="14420" b="10219"/>
          <a:stretch/>
        </p:blipFill>
        <p:spPr>
          <a:xfrm>
            <a:off x="537185" y="-1"/>
            <a:ext cx="11117630" cy="6858001"/>
          </a:xfrm>
          <a:prstGeom prst="rect">
            <a:avLst/>
          </a:prstGeom>
        </p:spPr>
      </p:pic>
    </p:spTree>
    <p:extLst>
      <p:ext uri="{BB962C8B-B14F-4D97-AF65-F5344CB8AC3E}">
        <p14:creationId xmlns:p14="http://schemas.microsoft.com/office/powerpoint/2010/main" val="73525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420382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unable</a:t>
            </a:r>
          </a:p>
        </p:txBody>
      </p:sp>
    </p:spTree>
    <p:extLst>
      <p:ext uri="{BB962C8B-B14F-4D97-AF65-F5344CB8AC3E}">
        <p14:creationId xmlns:p14="http://schemas.microsoft.com/office/powerpoint/2010/main" val="60600709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unsure</a:t>
            </a:r>
          </a:p>
        </p:txBody>
      </p:sp>
    </p:spTree>
    <p:extLst>
      <p:ext uri="{BB962C8B-B14F-4D97-AF65-F5344CB8AC3E}">
        <p14:creationId xmlns:p14="http://schemas.microsoft.com/office/powerpoint/2010/main" val="304526770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unstable</a:t>
            </a:r>
          </a:p>
        </p:txBody>
      </p:sp>
    </p:spTree>
    <p:extLst>
      <p:ext uri="{BB962C8B-B14F-4D97-AF65-F5344CB8AC3E}">
        <p14:creationId xmlns:p14="http://schemas.microsoft.com/office/powerpoint/2010/main" val="382858346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unaware</a:t>
            </a:r>
          </a:p>
        </p:txBody>
      </p:sp>
    </p:spTree>
    <p:extLst>
      <p:ext uri="{BB962C8B-B14F-4D97-AF65-F5344CB8AC3E}">
        <p14:creationId xmlns:p14="http://schemas.microsoft.com/office/powerpoint/2010/main" val="297431195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undecided</a:t>
            </a:r>
          </a:p>
        </p:txBody>
      </p:sp>
    </p:spTree>
    <p:extLst>
      <p:ext uri="{BB962C8B-B14F-4D97-AF65-F5344CB8AC3E}">
        <p14:creationId xmlns:p14="http://schemas.microsoft.com/office/powerpoint/2010/main" val="393137614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untidy</a:t>
            </a:r>
          </a:p>
        </p:txBody>
      </p:sp>
    </p:spTree>
    <p:extLst>
      <p:ext uri="{BB962C8B-B14F-4D97-AF65-F5344CB8AC3E}">
        <p14:creationId xmlns:p14="http://schemas.microsoft.com/office/powerpoint/2010/main" val="244460634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unlocked</a:t>
            </a:r>
          </a:p>
        </p:txBody>
      </p:sp>
    </p:spTree>
    <p:extLst>
      <p:ext uri="{BB962C8B-B14F-4D97-AF65-F5344CB8AC3E}">
        <p14:creationId xmlns:p14="http://schemas.microsoft.com/office/powerpoint/2010/main" val="132452877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unsafe</a:t>
            </a:r>
          </a:p>
        </p:txBody>
      </p:sp>
    </p:spTree>
    <p:extLst>
      <p:ext uri="{BB962C8B-B14F-4D97-AF65-F5344CB8AC3E}">
        <p14:creationId xmlns:p14="http://schemas.microsoft.com/office/powerpoint/2010/main" val="196975933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unzip</a:t>
            </a:r>
          </a:p>
        </p:txBody>
      </p:sp>
    </p:spTree>
    <p:extLst>
      <p:ext uri="{BB962C8B-B14F-4D97-AF65-F5344CB8AC3E}">
        <p14:creationId xmlns:p14="http://schemas.microsoft.com/office/powerpoint/2010/main" val="118138703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9352617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misspell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mishap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misbehave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mistrust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0578285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misprint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misplace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misheard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misread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rmAutofit fontScale="90000"/>
          </a:bodyPr>
          <a:lstStyle/>
          <a:p>
            <a:pPr algn="ctr"/>
            <a:r>
              <a:rPr lang="en-GB" dirty="0">
                <a:latin typeface="Twinkl Cursive Looped" panose="02000000000000000000" pitchFamily="2" charset="0"/>
              </a:rPr>
              <a:t>mis-</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r>
              <a:rPr lang="en-GB" dirty="0">
                <a:latin typeface="Twinkl Cursive Looped" panose="02000000000000000000" pitchFamily="2" charset="0"/>
              </a:rPr>
              <a:t> </a:t>
            </a:r>
            <a:br>
              <a:rPr lang="en-GB" dirty="0">
                <a:latin typeface="Twinkl Cursive Looped" panose="02000000000000000000" pitchFamily="2" charset="0"/>
              </a:rPr>
            </a:br>
            <a:r>
              <a:rPr lang="en-GB" i="1" dirty="0">
                <a:latin typeface="Twinkl Cursive Looped" panose="02000000000000000000" pitchFamily="2" charset="0"/>
              </a:rPr>
              <a:t>‘not’</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413564360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misunderstood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mislead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unhappy undress unable actual learn mishap mistreat misprint mislead mistrust</a:t>
            </a:r>
            <a:endParaRPr lang="en-GB" sz="7200" dirty="0"/>
          </a:p>
        </p:txBody>
      </p:sp>
    </p:spTree>
    <p:extLst>
      <p:ext uri="{BB962C8B-B14F-4D97-AF65-F5344CB8AC3E}">
        <p14:creationId xmlns:p14="http://schemas.microsoft.com/office/powerpoint/2010/main" val="388699187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2308324"/>
          </a:xfrm>
          <a:prstGeom prst="rect">
            <a:avLst/>
          </a:prstGeom>
          <a:noFill/>
        </p:spPr>
        <p:txBody>
          <a:bodyPr wrap="square" rtlCol="0">
            <a:spAutoFit/>
          </a:bodyPr>
          <a:lstStyle/>
          <a:p>
            <a:r>
              <a:rPr lang="en-GB" sz="7200" dirty="0">
                <a:latin typeface="Twinkl Cursive Looped" panose="02000000000000000000" pitchFamily="2" charset="0"/>
              </a:rPr>
              <a:t>Spiders have eight legs.</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4339650"/>
          </a:xfrm>
          <a:prstGeom prst="rect">
            <a:avLst/>
          </a:prstGeom>
          <a:noFill/>
        </p:spPr>
        <p:txBody>
          <a:bodyPr wrap="square" rtlCol="0">
            <a:spAutoFit/>
          </a:bodyPr>
          <a:lstStyle/>
          <a:p>
            <a:r>
              <a:rPr lang="en-GB" sz="7200" dirty="0">
                <a:latin typeface="Twinkl Cursive Looped" panose="02000000000000000000" pitchFamily="2" charset="0"/>
              </a:rPr>
              <a:t>Spiders have eight legs.</a:t>
            </a:r>
          </a:p>
          <a:p>
            <a:endParaRPr lang="en-GB" sz="7200" dirty="0">
              <a:latin typeface="Twinkl Cursive Looped" panose="02000000000000000000" pitchFamily="2" charset="0"/>
            </a:endParaRPr>
          </a:p>
          <a:p>
            <a:r>
              <a:rPr lang="en-GB" sz="6000" dirty="0">
                <a:solidFill>
                  <a:srgbClr val="FF0000"/>
                </a:solidFill>
                <a:latin typeface="Twinkl Cursive Looped" panose="02000000000000000000" pitchFamily="2" charset="0"/>
              </a:rPr>
              <a:t>noun</a:t>
            </a:r>
            <a:r>
              <a:rPr lang="en-GB" sz="6000" dirty="0">
                <a:latin typeface="Twinkl Cursive Looped" panose="02000000000000000000" pitchFamily="2" charset="0"/>
              </a:rPr>
              <a:t>    </a:t>
            </a:r>
            <a:r>
              <a:rPr lang="en-GB" sz="6000" dirty="0">
                <a:solidFill>
                  <a:srgbClr val="0070C0"/>
                </a:solidFill>
                <a:latin typeface="Twinkl Cursive Looped" panose="02000000000000000000" pitchFamily="2" charset="0"/>
              </a:rPr>
              <a:t>verb</a:t>
            </a:r>
            <a:r>
              <a:rPr lang="en-GB" sz="6000" dirty="0">
                <a:latin typeface="Twinkl Cursive Looped" panose="02000000000000000000" pitchFamily="2" charset="0"/>
              </a:rPr>
              <a:t>  </a:t>
            </a:r>
            <a:r>
              <a:rPr lang="en-GB" sz="6000" dirty="0">
                <a:solidFill>
                  <a:srgbClr val="7030A0"/>
                </a:solidFill>
                <a:latin typeface="Twinkl Cursive Looped" panose="02000000000000000000" pitchFamily="2" charset="0"/>
              </a:rPr>
              <a:t>adjective</a:t>
            </a:r>
            <a:r>
              <a:rPr lang="en-GB" sz="6000" dirty="0">
                <a:latin typeface="Twinkl Cursive Looped" panose="02000000000000000000" pitchFamily="2" charset="0"/>
              </a:rPr>
              <a:t>  </a:t>
            </a:r>
            <a:r>
              <a:rPr lang="en-GB" sz="6000" dirty="0">
                <a:solidFill>
                  <a:srgbClr val="FF0000"/>
                </a:solidFill>
                <a:latin typeface="Twinkl Cursive Looped" panose="02000000000000000000" pitchFamily="2" charset="0"/>
              </a:rPr>
              <a:t>noun</a:t>
            </a:r>
          </a:p>
          <a:p>
            <a:endParaRPr lang="en-GB" sz="7200" dirty="0"/>
          </a:p>
        </p:txBody>
      </p:sp>
    </p:spTree>
    <p:extLst>
      <p:ext uri="{BB962C8B-B14F-4D97-AF65-F5344CB8AC3E}">
        <p14:creationId xmlns:p14="http://schemas.microsoft.com/office/powerpoint/2010/main" val="59736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misspell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058401" cy="4339650"/>
          </a:xfrm>
          <a:prstGeom prst="rect">
            <a:avLst/>
          </a:prstGeom>
          <a:noFill/>
        </p:spPr>
        <p:txBody>
          <a:bodyPr wrap="square" rtlCol="0">
            <a:spAutoFit/>
          </a:bodyPr>
          <a:lstStyle/>
          <a:p>
            <a:r>
              <a:rPr lang="en-GB" sz="7200" dirty="0">
                <a:latin typeface="Twinkl Cursive Looped" panose="02000000000000000000" pitchFamily="2" charset="0"/>
              </a:rPr>
              <a:t>Spiders have </a:t>
            </a:r>
            <a:r>
              <a:rPr lang="en-GB" sz="7200" dirty="0">
                <a:highlight>
                  <a:srgbClr val="FFFF00"/>
                </a:highlight>
                <a:latin typeface="Twinkl Cursive Looped" panose="02000000000000000000" pitchFamily="2" charset="0"/>
              </a:rPr>
              <a:t>eight</a:t>
            </a:r>
            <a:r>
              <a:rPr lang="en-GB" sz="7200" dirty="0">
                <a:latin typeface="Twinkl Cursive Looped" panose="02000000000000000000" pitchFamily="2" charset="0"/>
              </a:rPr>
              <a:t> legs.</a:t>
            </a:r>
          </a:p>
          <a:p>
            <a:endParaRPr lang="en-GB" sz="7200" dirty="0">
              <a:latin typeface="Twinkl Cursive Looped" panose="02000000000000000000" pitchFamily="2" charset="0"/>
            </a:endParaRPr>
          </a:p>
          <a:p>
            <a:r>
              <a:rPr lang="en-GB" sz="6000" dirty="0">
                <a:solidFill>
                  <a:srgbClr val="FF0000"/>
                </a:solidFill>
                <a:latin typeface="Twinkl Cursive Looped" panose="02000000000000000000" pitchFamily="2" charset="0"/>
              </a:rPr>
              <a:t>noun</a:t>
            </a:r>
            <a:r>
              <a:rPr lang="en-GB" sz="6000" dirty="0">
                <a:latin typeface="Twinkl Cursive Looped" panose="02000000000000000000" pitchFamily="2" charset="0"/>
              </a:rPr>
              <a:t>    </a:t>
            </a:r>
            <a:r>
              <a:rPr lang="en-GB" sz="6000" dirty="0">
                <a:solidFill>
                  <a:srgbClr val="0070C0"/>
                </a:solidFill>
                <a:latin typeface="Twinkl Cursive Looped" panose="02000000000000000000" pitchFamily="2" charset="0"/>
              </a:rPr>
              <a:t>verb</a:t>
            </a:r>
            <a:r>
              <a:rPr lang="en-GB" sz="6000" dirty="0">
                <a:latin typeface="Twinkl Cursive Looped" panose="02000000000000000000" pitchFamily="2" charset="0"/>
              </a:rPr>
              <a:t>  </a:t>
            </a:r>
            <a:r>
              <a:rPr lang="en-GB" sz="6000" dirty="0">
                <a:solidFill>
                  <a:srgbClr val="7030A0"/>
                </a:solidFill>
                <a:highlight>
                  <a:srgbClr val="FFFF00"/>
                </a:highlight>
                <a:latin typeface="Twinkl Cursive Looped" panose="02000000000000000000" pitchFamily="2" charset="0"/>
              </a:rPr>
              <a:t>adjective</a:t>
            </a:r>
            <a:r>
              <a:rPr lang="en-GB" sz="6000" dirty="0">
                <a:latin typeface="Twinkl Cursive Looped" panose="02000000000000000000" pitchFamily="2" charset="0"/>
              </a:rPr>
              <a:t>  </a:t>
            </a:r>
            <a:r>
              <a:rPr lang="en-GB" sz="6000" dirty="0">
                <a:solidFill>
                  <a:srgbClr val="FF0000"/>
                </a:solidFill>
                <a:latin typeface="Twinkl Cursive Looped" panose="02000000000000000000" pitchFamily="2" charset="0"/>
              </a:rPr>
              <a:t>noun</a:t>
            </a:r>
          </a:p>
          <a:p>
            <a:endParaRPr lang="en-GB" sz="7200" dirty="0"/>
          </a:p>
        </p:txBody>
      </p:sp>
    </p:spTree>
    <p:extLst>
      <p:ext uri="{BB962C8B-B14F-4D97-AF65-F5344CB8AC3E}">
        <p14:creationId xmlns:p14="http://schemas.microsoft.com/office/powerpoint/2010/main" val="244544122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416320"/>
          </a:xfrm>
          <a:prstGeom prst="rect">
            <a:avLst/>
          </a:prstGeom>
          <a:noFill/>
        </p:spPr>
        <p:txBody>
          <a:bodyPr wrap="square" rtlCol="0">
            <a:spAutoFit/>
          </a:bodyPr>
          <a:lstStyle/>
          <a:p>
            <a:r>
              <a:rPr lang="en-GB" sz="7200" dirty="0">
                <a:latin typeface="Twinkl Cursive Looped" panose="02000000000000000000" pitchFamily="2" charset="0"/>
              </a:rPr>
              <a:t>The spider caught a fly.</a:t>
            </a:r>
          </a:p>
          <a:p>
            <a:endParaRPr lang="en-GB" sz="72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154984"/>
          </a:xfrm>
          <a:prstGeom prst="rect">
            <a:avLst/>
          </a:prstGeom>
          <a:noFill/>
        </p:spPr>
        <p:txBody>
          <a:bodyPr wrap="square" rtlCol="0">
            <a:spAutoFit/>
          </a:bodyPr>
          <a:lstStyle/>
          <a:p>
            <a:r>
              <a:rPr lang="en-GB" sz="7200" dirty="0">
                <a:latin typeface="Twinkl Cursive Looped" panose="02000000000000000000" pitchFamily="2" charset="0"/>
              </a:rPr>
              <a:t>The spider caught a fly.</a:t>
            </a:r>
          </a:p>
          <a:p>
            <a:endParaRPr lang="en-GB" sz="7200" dirty="0">
              <a:latin typeface="Twinkl Cursive Looped" panose="02000000000000000000" pitchFamily="2" charset="0"/>
            </a:endParaRPr>
          </a:p>
          <a:p>
            <a:r>
              <a:rPr lang="en-GB" sz="4800" dirty="0">
                <a:solidFill>
                  <a:schemeClr val="tx1">
                    <a:lumMod val="65000"/>
                    <a:lumOff val="35000"/>
                  </a:schemeClr>
                </a:solidFill>
                <a:latin typeface="Twinkl Cursive Looped" panose="02000000000000000000" pitchFamily="2" charset="0"/>
              </a:rPr>
              <a:t>determiner</a:t>
            </a:r>
            <a:r>
              <a:rPr lang="en-GB" sz="4800" dirty="0">
                <a:solidFill>
                  <a:srgbClr val="FF0000"/>
                </a:solidFill>
                <a:latin typeface="Twinkl Cursive Looped" panose="02000000000000000000" pitchFamily="2" charset="0"/>
              </a:rPr>
              <a:t> noun</a:t>
            </a:r>
            <a:r>
              <a:rPr lang="en-GB" sz="4800" dirty="0">
                <a:latin typeface="Twinkl Cursive Looped" panose="02000000000000000000" pitchFamily="2" charset="0"/>
              </a:rPr>
              <a:t>    </a:t>
            </a:r>
            <a:r>
              <a:rPr lang="en-GB" sz="4800" dirty="0">
                <a:solidFill>
                  <a:srgbClr val="0070C0"/>
                </a:solidFill>
                <a:latin typeface="Twinkl Cursive Looped" panose="02000000000000000000" pitchFamily="2" charset="0"/>
              </a:rPr>
              <a:t>verb</a:t>
            </a:r>
            <a:r>
              <a:rPr lang="en-GB" sz="4800" dirty="0">
                <a:latin typeface="Twinkl Cursive Looped" panose="02000000000000000000" pitchFamily="2" charset="0"/>
              </a:rPr>
              <a:t>  </a:t>
            </a:r>
            <a:r>
              <a:rPr lang="en-GB" sz="4800" dirty="0">
                <a:solidFill>
                  <a:schemeClr val="tx1">
                    <a:lumMod val="65000"/>
                    <a:lumOff val="35000"/>
                  </a:schemeClr>
                </a:solidFill>
                <a:latin typeface="Twinkl Cursive Looped" panose="02000000000000000000" pitchFamily="2" charset="0"/>
              </a:rPr>
              <a:t>determiner</a:t>
            </a:r>
            <a:r>
              <a:rPr lang="en-GB" sz="4800" dirty="0">
                <a:latin typeface="Twinkl Cursive Looped" panose="02000000000000000000" pitchFamily="2" charset="0"/>
              </a:rPr>
              <a:t>  </a:t>
            </a:r>
            <a:r>
              <a:rPr lang="en-GB" sz="4800" dirty="0">
                <a:solidFill>
                  <a:srgbClr val="FF0000"/>
                </a:solidFill>
                <a:latin typeface="Twinkl Cursive Looped" panose="02000000000000000000" pitchFamily="2" charset="0"/>
              </a:rPr>
              <a:t>noun</a:t>
            </a: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154984"/>
          </a:xfrm>
          <a:prstGeom prst="rect">
            <a:avLst/>
          </a:prstGeom>
          <a:noFill/>
        </p:spPr>
        <p:txBody>
          <a:bodyPr wrap="square" rtlCol="0">
            <a:spAutoFit/>
          </a:bodyPr>
          <a:lstStyle/>
          <a:p>
            <a:r>
              <a:rPr lang="en-GB" sz="7200" dirty="0">
                <a:latin typeface="Twinkl Cursive Looped" panose="02000000000000000000" pitchFamily="2" charset="0"/>
              </a:rPr>
              <a:t>The spider </a:t>
            </a:r>
            <a:r>
              <a:rPr lang="en-GB" sz="7200" dirty="0">
                <a:highlight>
                  <a:srgbClr val="FFFF00"/>
                </a:highlight>
                <a:latin typeface="Twinkl Cursive Looped" panose="02000000000000000000" pitchFamily="2" charset="0"/>
              </a:rPr>
              <a:t>caught</a:t>
            </a:r>
            <a:r>
              <a:rPr lang="en-GB" sz="7200" dirty="0">
                <a:latin typeface="Twinkl Cursive Looped" panose="02000000000000000000" pitchFamily="2" charset="0"/>
              </a:rPr>
              <a:t> a fly.</a:t>
            </a:r>
          </a:p>
          <a:p>
            <a:endParaRPr lang="en-GB" sz="7200" dirty="0">
              <a:latin typeface="Twinkl Cursive Looped" panose="02000000000000000000" pitchFamily="2" charset="0"/>
            </a:endParaRPr>
          </a:p>
          <a:p>
            <a:r>
              <a:rPr lang="en-GB" sz="4800" dirty="0">
                <a:solidFill>
                  <a:schemeClr val="tx1">
                    <a:lumMod val="65000"/>
                    <a:lumOff val="35000"/>
                  </a:schemeClr>
                </a:solidFill>
                <a:latin typeface="Twinkl Cursive Looped" panose="02000000000000000000" pitchFamily="2" charset="0"/>
              </a:rPr>
              <a:t>determiner</a:t>
            </a:r>
            <a:r>
              <a:rPr lang="en-GB" sz="4800" dirty="0">
                <a:solidFill>
                  <a:srgbClr val="FF0000"/>
                </a:solidFill>
                <a:latin typeface="Twinkl Cursive Looped" panose="02000000000000000000" pitchFamily="2" charset="0"/>
              </a:rPr>
              <a:t> noun</a:t>
            </a:r>
            <a:r>
              <a:rPr lang="en-GB" sz="4800" dirty="0">
                <a:latin typeface="Twinkl Cursive Looped" panose="02000000000000000000" pitchFamily="2" charset="0"/>
              </a:rPr>
              <a:t>    </a:t>
            </a:r>
            <a:r>
              <a:rPr lang="en-GB" sz="4800" dirty="0">
                <a:solidFill>
                  <a:srgbClr val="0070C0"/>
                </a:solidFill>
                <a:highlight>
                  <a:srgbClr val="FFFF00"/>
                </a:highlight>
                <a:latin typeface="Twinkl Cursive Looped" panose="02000000000000000000" pitchFamily="2" charset="0"/>
              </a:rPr>
              <a:t>verb</a:t>
            </a:r>
            <a:r>
              <a:rPr lang="en-GB" sz="4800" dirty="0">
                <a:latin typeface="Twinkl Cursive Looped" panose="02000000000000000000" pitchFamily="2" charset="0"/>
              </a:rPr>
              <a:t>  </a:t>
            </a:r>
            <a:r>
              <a:rPr lang="en-GB" sz="4800" dirty="0">
                <a:solidFill>
                  <a:schemeClr val="tx1">
                    <a:lumMod val="65000"/>
                    <a:lumOff val="35000"/>
                  </a:schemeClr>
                </a:solidFill>
                <a:latin typeface="Twinkl Cursive Looped" panose="02000000000000000000" pitchFamily="2" charset="0"/>
              </a:rPr>
              <a:t>determiner</a:t>
            </a:r>
            <a:r>
              <a:rPr lang="en-GB" sz="4800" dirty="0">
                <a:latin typeface="Twinkl Cursive Looped" panose="02000000000000000000" pitchFamily="2" charset="0"/>
              </a:rPr>
              <a:t>  </a:t>
            </a:r>
            <a:r>
              <a:rPr lang="en-GB" sz="4800" dirty="0">
                <a:solidFill>
                  <a:srgbClr val="FF0000"/>
                </a:solidFill>
                <a:latin typeface="Twinkl Cursive Looped" panose="02000000000000000000" pitchFamily="2" charset="0"/>
              </a:rPr>
              <a:t>noun</a:t>
            </a:r>
          </a:p>
          <a:p>
            <a:endParaRPr lang="en-GB" sz="7200" dirty="0"/>
          </a:p>
        </p:txBody>
      </p:sp>
    </p:spTree>
    <p:extLst>
      <p:ext uri="{BB962C8B-B14F-4D97-AF65-F5344CB8AC3E}">
        <p14:creationId xmlns:p14="http://schemas.microsoft.com/office/powerpoint/2010/main" val="1170947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3693319"/>
          </a:xfrm>
          <a:prstGeom prst="rect">
            <a:avLst/>
          </a:prstGeom>
          <a:noFill/>
        </p:spPr>
        <p:txBody>
          <a:bodyPr wrap="square" rtlCol="0">
            <a:spAutoFit/>
          </a:bodyPr>
          <a:lstStyle/>
          <a:p>
            <a:r>
              <a:rPr lang="en-GB" sz="1800" b="1" u="sng" dirty="0">
                <a:solidFill>
                  <a:srgbClr val="83001D"/>
                </a:solidFill>
                <a:effectLst/>
                <a:latin typeface="Georgia" panose="02040502050405020303" pitchFamily="18" charset="0"/>
                <a:ea typeface="Times New Roman" panose="02020603050405020304" pitchFamily="18" charset="0"/>
                <a:cs typeface="Times New Roman" panose="02020603050405020304" pitchFamily="18" charset="0"/>
                <a:hlinkClick r:id="rId3" tooltip="Origin and meaning of caught"/>
              </a:rPr>
              <a:t>caught </a:t>
            </a:r>
            <a:r>
              <a:rPr lang="en-GB" sz="1800" dirty="0">
                <a:effectLst/>
                <a:latin typeface="Times New Roman" panose="02020603050405020304" pitchFamily="18" charset="0"/>
                <a:ea typeface="Times New Roman" panose="02020603050405020304" pitchFamily="18" charset="0"/>
              </a:rPr>
              <a:t> - verb</a:t>
            </a:r>
          </a:p>
          <a:p>
            <a:endPar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past tense and past participle of </a:t>
            </a:r>
            <a:r>
              <a:rPr lang="en-GB" sz="1800" b="1" u="sng" dirty="0">
                <a:solidFill>
                  <a:srgbClr val="83001D"/>
                </a:solidFill>
                <a:effectLst/>
                <a:latin typeface="Georgia" panose="02040502050405020303" pitchFamily="18" charset="0"/>
                <a:ea typeface="Times New Roman" panose="02020603050405020304" pitchFamily="18" charset="0"/>
                <a:cs typeface="Times New Roman" panose="02020603050405020304" pitchFamily="18" charset="0"/>
                <a:hlinkClick r:id="rId4" tooltip="Etymology, meaning and definition of catch "/>
              </a:rPr>
              <a:t>catch</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(v.), attested from 14c., predominant after c. 1800, replacing earlier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catched</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p>
          <a:p>
            <a:endPar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 rare instance of an English strong verb with a French origin.</a:t>
            </a:r>
          </a:p>
          <a:p>
            <a:endPar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This might have been by influence of Middle English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lacchen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(see </a:t>
            </a:r>
            <a:r>
              <a:rPr lang="en-GB" sz="1800" b="1" u="sng" dirty="0">
                <a:solidFill>
                  <a:srgbClr val="83001D"/>
                </a:solidFill>
                <a:effectLst/>
                <a:latin typeface="Georgia" panose="02040502050405020303" pitchFamily="18" charset="0"/>
                <a:ea typeface="Times New Roman" panose="02020603050405020304" pitchFamily="18" charset="0"/>
                <a:cs typeface="Times New Roman" panose="02020603050405020304" pitchFamily="18" charset="0"/>
                <a:hlinkClick r:id="rId5" tooltip="Etymology, meaning and definition of latch "/>
              </a:rPr>
              <a:t>latch</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(v.)), which also then meant "to catch" and was more or less a synonym of </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catch</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(as their noun forms remain), and which then had past tense forms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lahte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lauhte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laught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p>
          <a:p>
            <a:endPar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endPar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The influence would have happened before </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latch</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switched to its modern weak conjugation.</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44009"/>
            <a:ext cx="11740242" cy="5632311"/>
          </a:xfrm>
          <a:prstGeom prst="rect">
            <a:avLst/>
          </a:prstGeom>
          <a:noFill/>
        </p:spPr>
        <p:txBody>
          <a:bodyPr wrap="square" rtlCol="0">
            <a:spAutoFit/>
          </a:bodyPr>
          <a:lstStyle/>
          <a:p>
            <a:r>
              <a:rPr lang="en-GB" sz="1800" b="1" u="sng" dirty="0">
                <a:solidFill>
                  <a:srgbClr val="83001D"/>
                </a:solidFill>
                <a:effectLst/>
                <a:latin typeface="Georgia" panose="02040502050405020303" pitchFamily="18" charset="0"/>
                <a:ea typeface="Times New Roman" panose="02020603050405020304" pitchFamily="18" charset="0"/>
                <a:cs typeface="Times New Roman" panose="02020603050405020304" pitchFamily="18" charset="0"/>
                <a:hlinkClick r:id="rId3" tooltip="Origin and meaning of eight"/>
              </a:rPr>
              <a:t>eight (adj., n.)</a:t>
            </a: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 more than seven, twice four; the number which is one more than seven; a symbol representing this number;”</a:t>
            </a:r>
          </a:p>
          <a:p>
            <a:endPar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r>
              <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L</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ate 14c.,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eighte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earlier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ehte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(c. 1200), from Old English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eahta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æhta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from Proto-Germanic </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akhto</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(source also of Old Saxon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ahto</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Old Frisian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ahta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Old Norse </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atta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Swedish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åtta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Dutch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acht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Old High German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Ahto</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German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acht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Gothic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ahtau</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from PIE </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okto</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(u)</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"eight" (source also of Sanskrit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astau</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Avestan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ashta</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Greek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okto</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Latin </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octo</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Old Irish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ocht</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-n</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Breton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eiz</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Old Church Slavonic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osmi</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Lithuanian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aštuoni</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p>
          <a:p>
            <a:endPar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From the Latin word come Italian </a:t>
            </a:r>
            <a:r>
              <a:rPr lang="en-GB"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otto</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Spanish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ocho</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Old French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oit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Modern French </a:t>
            </a:r>
            <a:r>
              <a:rPr lang="en-GB" sz="1800" i="1"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huit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For spelling, see </a:t>
            </a:r>
            <a:r>
              <a:rPr lang="en-GB" sz="1800" b="1" u="sng" dirty="0">
                <a:solidFill>
                  <a:srgbClr val="83001D"/>
                </a:solidFill>
                <a:effectLst/>
                <a:latin typeface="Georgia" panose="02040502050405020303" pitchFamily="18" charset="0"/>
                <a:ea typeface="Times New Roman" panose="02020603050405020304" pitchFamily="18" charset="0"/>
                <a:cs typeface="Times New Roman" panose="02020603050405020304" pitchFamily="18" charset="0"/>
                <a:hlinkClick r:id="rId4" tooltip="Etymology, meaning and definition of fight "/>
              </a:rPr>
              <a:t>fight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(v.). </a:t>
            </a:r>
          </a:p>
          <a:p>
            <a:endPar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Meaning "eight-man crew of a rowing boat" is from 1847. </a:t>
            </a:r>
          </a:p>
          <a:p>
            <a:endPar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The Spanish </a:t>
            </a:r>
            <a:r>
              <a:rPr lang="en-GB" sz="1800" b="1"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piece of eight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(1690s) was so called because it was worth eight reals (see </a:t>
            </a:r>
            <a:r>
              <a:rPr lang="en-GB" sz="1800" b="1" u="sng" dirty="0">
                <a:solidFill>
                  <a:srgbClr val="83001D"/>
                </a:solidFill>
                <a:effectLst/>
                <a:latin typeface="Georgia" panose="02040502050405020303" pitchFamily="18" charset="0"/>
                <a:ea typeface="Times New Roman" panose="02020603050405020304" pitchFamily="18" charset="0"/>
                <a:cs typeface="Times New Roman" panose="02020603050405020304" pitchFamily="18" charset="0"/>
                <a:hlinkClick r:id="rId5" tooltip="Etymology, meaning and definition of piece "/>
              </a:rPr>
              <a:t>piece</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(n.)). </a:t>
            </a:r>
          </a:p>
          <a:p>
            <a:endParaRPr lang="en-GB" b="1"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r>
              <a:rPr lang="en-GB" sz="1800" b="1"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Figure (of) eight</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as the shape of a race course, etc., attested from c. 1600. </a:t>
            </a:r>
          </a:p>
          <a:p>
            <a:endParaRPr lang="en-GB" dirty="0">
              <a:solidFill>
                <a:srgbClr val="000000"/>
              </a:solidFill>
              <a:latin typeface="Georgia" panose="02040502050405020303" pitchFamily="18"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To be </a:t>
            </a:r>
            <a:r>
              <a:rPr lang="en-GB" sz="1800" b="1"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behind the eight ball</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"in trouble" (1932) is a metaphor from shooting pool. </a:t>
            </a:r>
          </a:p>
          <a:p>
            <a:endParaRPr lang="en-GB" sz="1800" b="1"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r>
              <a:rPr lang="en-GB" sz="1800" b="1"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Eight hours</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as the ideal length of a fair working day is recorded by 1845.</a:t>
            </a:r>
            <a:r>
              <a:rPr lang="en-GB" sz="1800" dirty="0">
                <a:solidFill>
                  <a:srgbClr val="000000"/>
                </a:solidFill>
                <a:effectLst/>
                <a:latin typeface="Times New Roman" panose="02020603050405020304" pitchFamily="18" charset="0"/>
                <a:ea typeface="Times New Roman" panose="02020603050405020304" pitchFamily="18" charset="0"/>
              </a:rPr>
              <a:t> </a:t>
            </a:r>
            <a:endParaRPr lang="en-GB" sz="7200" dirty="0"/>
          </a:p>
        </p:txBody>
      </p:sp>
    </p:spTree>
    <p:extLst>
      <p:ext uri="{BB962C8B-B14F-4D97-AF65-F5344CB8AC3E}">
        <p14:creationId xmlns:p14="http://schemas.microsoft.com/office/powerpoint/2010/main" val="81221495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synonyms?</a:t>
            </a:r>
          </a:p>
          <a:p>
            <a:r>
              <a:rPr lang="en-GB" sz="7200" i="1" dirty="0">
                <a:latin typeface="Twinkl Cursive Looped" panose="02000000000000000000" pitchFamily="2" charset="0"/>
              </a:rPr>
              <a:t>Can you create questions? </a:t>
            </a: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739095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524315"/>
          </a:xfrm>
          <a:prstGeom prst="rect">
            <a:avLst/>
          </a:prstGeom>
          <a:noFill/>
        </p:spPr>
        <p:txBody>
          <a:bodyPr wrap="square" rtlCol="0">
            <a:spAutoFit/>
          </a:bodyPr>
          <a:lstStyle/>
          <a:p>
            <a:r>
              <a:rPr lang="en-GB" sz="7200" dirty="0">
                <a:latin typeface="Twinkl Cursive Looped" panose="02000000000000000000" pitchFamily="2" charset="0"/>
              </a:rPr>
              <a:t>Synonyms of eight…</a:t>
            </a:r>
          </a:p>
          <a:p>
            <a:pPr algn="l">
              <a:buFont typeface="Arial" panose="020B0604020202020204" pitchFamily="34" charset="0"/>
              <a:buChar char="•"/>
            </a:pPr>
            <a:r>
              <a:rPr lang="en-GB" sz="7200" b="0" i="0" dirty="0">
                <a:solidFill>
                  <a:srgbClr val="202124"/>
                </a:solidFill>
                <a:effectLst/>
                <a:latin typeface="Twinkl Cursive Looped" panose="02000000000000000000" pitchFamily="2" charset="0"/>
              </a:rPr>
              <a:t>octadic</a:t>
            </a:r>
          </a:p>
          <a:p>
            <a:pPr algn="l">
              <a:buFont typeface="Arial" panose="020B0604020202020204" pitchFamily="34" charset="0"/>
              <a:buChar char="•"/>
            </a:pPr>
            <a:r>
              <a:rPr lang="en-GB" sz="7200" b="0" i="0" dirty="0">
                <a:solidFill>
                  <a:srgbClr val="202124"/>
                </a:solidFill>
                <a:effectLst/>
                <a:latin typeface="Twinkl Cursive Looped" panose="02000000000000000000" pitchFamily="2" charset="0"/>
              </a:rPr>
              <a:t>octagonal</a:t>
            </a:r>
          </a:p>
          <a:p>
            <a:pPr algn="l">
              <a:buFont typeface="Arial" panose="020B0604020202020204" pitchFamily="34" charset="0"/>
              <a:buChar char="•"/>
            </a:pPr>
            <a:r>
              <a:rPr lang="en-GB" sz="7200" b="0" i="0" dirty="0">
                <a:solidFill>
                  <a:srgbClr val="202124"/>
                </a:solidFill>
                <a:effectLst/>
                <a:latin typeface="Twinkl Cursive Looped" panose="02000000000000000000" pitchFamily="2" charset="0"/>
              </a:rPr>
              <a:t>octennial</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Synonyms of caught…</a:t>
            </a:r>
          </a:p>
          <a:p>
            <a:pPr algn="l">
              <a:buFont typeface="Arial" panose="020B0604020202020204" pitchFamily="34" charset="0"/>
              <a:buChar char="•"/>
            </a:pPr>
            <a:r>
              <a:rPr lang="en-GB" sz="7200" dirty="0">
                <a:solidFill>
                  <a:srgbClr val="202124"/>
                </a:solidFill>
                <a:latin typeface="Twinkl Cursive Looped" panose="02000000000000000000" pitchFamily="2" charset="0"/>
              </a:rPr>
              <a:t>s</a:t>
            </a:r>
            <a:r>
              <a:rPr lang="en-GB" sz="7200" b="0" i="0" dirty="0">
                <a:solidFill>
                  <a:srgbClr val="202124"/>
                </a:solidFill>
                <a:effectLst/>
                <a:latin typeface="Twinkl Cursive Looped" panose="02000000000000000000" pitchFamily="2" charset="0"/>
              </a:rPr>
              <a:t>eized</a:t>
            </a:r>
          </a:p>
          <a:p>
            <a:pPr algn="l">
              <a:buFont typeface="Arial" panose="020B0604020202020204" pitchFamily="34" charset="0"/>
              <a:buChar char="•"/>
            </a:pPr>
            <a:r>
              <a:rPr lang="en-GB" sz="7200" dirty="0">
                <a:solidFill>
                  <a:srgbClr val="202124"/>
                </a:solidFill>
                <a:latin typeface="Twinkl Cursive Looped" panose="02000000000000000000" pitchFamily="2" charset="0"/>
              </a:rPr>
              <a:t>grabbed</a:t>
            </a:r>
          </a:p>
          <a:p>
            <a:pPr algn="l">
              <a:buFont typeface="Arial" panose="020B0604020202020204" pitchFamily="34" charset="0"/>
              <a:buChar char="•"/>
            </a:pPr>
            <a:r>
              <a:rPr lang="en-GB" sz="7200" dirty="0">
                <a:solidFill>
                  <a:srgbClr val="202124"/>
                </a:solidFill>
                <a:latin typeface="Twinkl Cursive Looped" panose="02000000000000000000" pitchFamily="2" charset="0"/>
              </a:rPr>
              <a:t>grasped</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801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misspell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772025" y="3763618"/>
            <a:ext cx="116494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6740307"/>
          </a:xfrm>
          <a:prstGeom prst="rect">
            <a:avLst/>
          </a:prstGeom>
          <a:noFill/>
        </p:spPr>
        <p:txBody>
          <a:bodyPr wrap="square" rtlCol="0">
            <a:spAutoFit/>
          </a:bodyPr>
          <a:lstStyle/>
          <a:p>
            <a:r>
              <a:rPr lang="en-GB" sz="6000" dirty="0">
                <a:latin typeface="Twinkl Cursive Looped" panose="02000000000000000000" pitchFamily="2" charset="0"/>
              </a:rPr>
              <a:t>Investigate ways of creating questions for other children using the words eight and caught.   </a:t>
            </a:r>
          </a:p>
          <a:p>
            <a:endParaRPr lang="en-GB" sz="6000" dirty="0">
              <a:latin typeface="Twinkl Cursive Looped" panose="02000000000000000000" pitchFamily="2" charset="0"/>
            </a:endParaRPr>
          </a:p>
          <a:p>
            <a:r>
              <a:rPr lang="en-GB" sz="6000" dirty="0">
                <a:latin typeface="Twinkl Cursive Looped" panose="02000000000000000000" pitchFamily="2" charset="0"/>
              </a:rPr>
              <a:t>Think about a mark scheme to show if they are correct.</a:t>
            </a:r>
            <a:endParaRPr lang="en-GB" sz="6000" i="1" dirty="0">
              <a:latin typeface="Twinkl Cursive Looped"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19551508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3693319"/>
          </a:xfrm>
          <a:prstGeom prst="rect">
            <a:avLst/>
          </a:prstGeom>
          <a:noFill/>
        </p:spPr>
        <p:txBody>
          <a:bodyPr wrap="square" rtlCol="0">
            <a:spAutoFit/>
          </a:bodyPr>
          <a:lstStyle/>
          <a:p>
            <a:r>
              <a:rPr lang="en-GB" sz="1800" b="1" dirty="0">
                <a:solidFill>
                  <a:srgbClr val="000000"/>
                </a:solidFill>
                <a:effectLst/>
                <a:latin typeface="Twinkl Cursive Looped" panose="02000000000000000000" pitchFamily="2" charset="0"/>
                <a:ea typeface="Times New Roman" panose="02020603050405020304" pitchFamily="18" charset="0"/>
              </a:rPr>
              <a:t>Example…</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Some children have written down the word eight and misspelled it.</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Can you explain where these children have gone wrong with their spelling?</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      </a:t>
            </a:r>
            <a:r>
              <a:rPr lang="en-GB" sz="1800" b="1" dirty="0" err="1">
                <a:solidFill>
                  <a:srgbClr val="000000"/>
                </a:solidFill>
                <a:effectLst/>
                <a:latin typeface="Twinkl Cursive Looped" panose="02000000000000000000" pitchFamily="2" charset="0"/>
                <a:ea typeface="Times New Roman" panose="02020603050405020304" pitchFamily="18" charset="0"/>
              </a:rPr>
              <a:t>ieght</a:t>
            </a:r>
            <a:r>
              <a:rPr lang="en-GB" sz="1800" b="1" dirty="0">
                <a:solidFill>
                  <a:srgbClr val="000000"/>
                </a:solidFill>
                <a:effectLst/>
                <a:latin typeface="Twinkl Cursive Looped" panose="02000000000000000000" pitchFamily="2" charset="0"/>
                <a:ea typeface="Times New Roman" panose="02020603050405020304" pitchFamily="18" charset="0"/>
              </a:rPr>
              <a:t>     </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	    ate   </a:t>
            </a:r>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		     </a:t>
            </a:r>
            <a:r>
              <a:rPr lang="en-GB" sz="1800" b="1" dirty="0" err="1">
                <a:solidFill>
                  <a:srgbClr val="000000"/>
                </a:solidFill>
                <a:effectLst/>
                <a:latin typeface="Twinkl Cursive Looped" panose="02000000000000000000" pitchFamily="2" charset="0"/>
                <a:ea typeface="Times New Roman" panose="02020603050405020304" pitchFamily="18" charset="0"/>
              </a:rPr>
              <a:t>eitgh</a:t>
            </a:r>
            <a:r>
              <a:rPr lang="en-GB" sz="1800" b="1" dirty="0">
                <a:solidFill>
                  <a:srgbClr val="000000"/>
                </a:solidFill>
                <a:effectLst/>
                <a:latin typeface="Twinkl Cursive Looped" panose="02000000000000000000" pitchFamily="2" charset="0"/>
                <a:ea typeface="Times New Roman" panose="02020603050405020304" pitchFamily="18" charset="0"/>
              </a:rPr>
              <a:t>     </a:t>
            </a:r>
          </a:p>
          <a:p>
            <a:r>
              <a:rPr lang="en-GB" b="1" dirty="0">
                <a:solidFill>
                  <a:srgbClr val="000000"/>
                </a:solidFill>
                <a:latin typeface="Twinkl Cursive Looped" panose="02000000000000000000" pitchFamily="2" charset="0"/>
                <a:ea typeface="Times New Roman" panose="02020603050405020304" pitchFamily="18" charset="0"/>
              </a:rPr>
              <a:t>			         </a:t>
            </a:r>
            <a:r>
              <a:rPr lang="en-GB" sz="1800" b="1" dirty="0" err="1">
                <a:solidFill>
                  <a:srgbClr val="000000"/>
                </a:solidFill>
                <a:effectLst/>
                <a:latin typeface="Twinkl Cursive Looped" panose="02000000000000000000" pitchFamily="2" charset="0"/>
                <a:ea typeface="Times New Roman" panose="02020603050405020304" pitchFamily="18" charset="0"/>
              </a:rPr>
              <a:t>eigh</a:t>
            </a:r>
            <a:r>
              <a:rPr lang="en-GB" sz="1800" b="1" dirty="0">
                <a:solidFill>
                  <a:srgbClr val="000000"/>
                </a:solidFill>
                <a:effectLst/>
                <a:latin typeface="Twinkl Cursive Looped" panose="02000000000000000000" pitchFamily="2" charset="0"/>
                <a:ea typeface="Times New Roman" panose="02020603050405020304" pitchFamily="18" charset="0"/>
              </a:rPr>
              <a:t>    </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					 </a:t>
            </a:r>
            <a:r>
              <a:rPr lang="en-GB" sz="1800" b="1" dirty="0" err="1">
                <a:solidFill>
                  <a:srgbClr val="000000"/>
                </a:solidFill>
                <a:effectLst/>
                <a:latin typeface="Twinkl Cursive Looped" panose="02000000000000000000" pitchFamily="2" charset="0"/>
                <a:ea typeface="Times New Roman" panose="02020603050405020304" pitchFamily="18" charset="0"/>
              </a:rPr>
              <a:t>eit</a:t>
            </a:r>
            <a:r>
              <a:rPr lang="en-GB" sz="1800" b="1" dirty="0">
                <a:solidFill>
                  <a:srgbClr val="000000"/>
                </a:solidFill>
                <a:effectLst/>
                <a:latin typeface="Twinkl Cursive Looped" panose="02000000000000000000" pitchFamily="2" charset="0"/>
                <a:ea typeface="Times New Roman" panose="02020603050405020304" pitchFamily="18" charset="0"/>
              </a:rPr>
              <a:t> </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19578160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4247317"/>
          </a:xfrm>
          <a:prstGeom prst="rect">
            <a:avLst/>
          </a:prstGeom>
          <a:noFill/>
        </p:spPr>
        <p:txBody>
          <a:bodyPr wrap="square" rtlCol="0">
            <a:spAutoFit/>
          </a:bodyPr>
          <a:lstStyle/>
          <a:p>
            <a:r>
              <a:rPr lang="en-GB" sz="1800" b="1" dirty="0">
                <a:solidFill>
                  <a:srgbClr val="000000"/>
                </a:solidFill>
                <a:effectLst/>
                <a:latin typeface="Twinkl Cursive Looped" panose="02000000000000000000" pitchFamily="2" charset="0"/>
                <a:ea typeface="Times New Roman" panose="02020603050405020304" pitchFamily="18" charset="0"/>
              </a:rPr>
              <a:t>Example…</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Some children have written down the word eight and misspelled it.</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Can you explain where these children have gone wrong with their spelling?</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      </a:t>
            </a:r>
            <a:r>
              <a:rPr lang="en-GB" sz="1800" b="1" dirty="0" err="1">
                <a:solidFill>
                  <a:srgbClr val="000000"/>
                </a:solidFill>
                <a:effectLst/>
                <a:latin typeface="Twinkl Cursive Looped" panose="02000000000000000000" pitchFamily="2" charset="0"/>
                <a:ea typeface="Times New Roman" panose="02020603050405020304" pitchFamily="18" charset="0"/>
              </a:rPr>
              <a:t>ieght</a:t>
            </a:r>
            <a:r>
              <a:rPr lang="en-GB" sz="1800" b="1" dirty="0">
                <a:solidFill>
                  <a:srgbClr val="000000"/>
                </a:solidFill>
                <a:effectLst/>
                <a:latin typeface="Twinkl Cursive Looped" panose="02000000000000000000" pitchFamily="2" charset="0"/>
                <a:ea typeface="Times New Roman" panose="02020603050405020304" pitchFamily="18" charset="0"/>
              </a:rPr>
              <a:t>       - </a:t>
            </a:r>
            <a:r>
              <a:rPr lang="en-GB" sz="1800" b="1" dirty="0">
                <a:solidFill>
                  <a:srgbClr val="000000"/>
                </a:solidFill>
                <a:effectLst/>
                <a:highlight>
                  <a:srgbClr val="FFFF00"/>
                </a:highlight>
                <a:latin typeface="Twinkl Cursive Looped" panose="02000000000000000000" pitchFamily="2" charset="0"/>
                <a:ea typeface="Times New Roman" panose="02020603050405020304" pitchFamily="18" charset="0"/>
              </a:rPr>
              <a:t>They have the </a:t>
            </a:r>
            <a:r>
              <a:rPr lang="en-GB" sz="1800" b="1" dirty="0" err="1">
                <a:solidFill>
                  <a:srgbClr val="000000"/>
                </a:solidFill>
                <a:effectLst/>
                <a:highlight>
                  <a:srgbClr val="FFFF00"/>
                </a:highlight>
                <a:latin typeface="Twinkl Cursive Looped" panose="02000000000000000000" pitchFamily="2" charset="0"/>
                <a:ea typeface="Times New Roman" panose="02020603050405020304" pitchFamily="18" charset="0"/>
              </a:rPr>
              <a:t>ie</a:t>
            </a:r>
            <a:r>
              <a:rPr lang="en-GB" sz="1800" b="1" dirty="0">
                <a:solidFill>
                  <a:srgbClr val="000000"/>
                </a:solidFill>
                <a:effectLst/>
                <a:highlight>
                  <a:srgbClr val="FFFF00"/>
                </a:highlight>
                <a:latin typeface="Twinkl Cursive Looped" panose="02000000000000000000" pitchFamily="2" charset="0"/>
                <a:ea typeface="Times New Roman" panose="02020603050405020304" pitchFamily="18" charset="0"/>
              </a:rPr>
              <a:t> the wrong way round.</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	    ate   - </a:t>
            </a:r>
            <a:r>
              <a:rPr lang="en-GB" sz="1800" b="1" dirty="0">
                <a:solidFill>
                  <a:srgbClr val="000000"/>
                </a:solidFill>
                <a:effectLst/>
                <a:highlight>
                  <a:srgbClr val="FFFF00"/>
                </a:highlight>
                <a:latin typeface="Twinkl Cursive Looped" panose="02000000000000000000" pitchFamily="2" charset="0"/>
                <a:ea typeface="Times New Roman" panose="02020603050405020304" pitchFamily="18" charset="0"/>
              </a:rPr>
              <a:t>They have used the homophone for the verb to eat.</a:t>
            </a:r>
            <a:endParaRPr lang="en-GB" b="1" dirty="0">
              <a:solidFill>
                <a:srgbClr val="000000"/>
              </a:solidFill>
              <a:highlight>
                <a:srgbClr val="FFFF00"/>
              </a:highlight>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		</a:t>
            </a:r>
          </a:p>
          <a:p>
            <a:r>
              <a:rPr lang="en-GB" b="1" dirty="0">
                <a:solidFill>
                  <a:srgbClr val="000000"/>
                </a:solidFill>
                <a:latin typeface="Twinkl Cursive Looped" panose="02000000000000000000" pitchFamily="2" charset="0"/>
                <a:ea typeface="Times New Roman" panose="02020603050405020304" pitchFamily="18" charset="0"/>
              </a:rPr>
              <a:t>		</a:t>
            </a:r>
            <a:r>
              <a:rPr lang="en-GB" sz="1800" b="1" dirty="0">
                <a:solidFill>
                  <a:srgbClr val="000000"/>
                </a:solidFill>
                <a:effectLst/>
                <a:latin typeface="Twinkl Cursive Looped" panose="02000000000000000000" pitchFamily="2" charset="0"/>
                <a:ea typeface="Times New Roman" panose="02020603050405020304" pitchFamily="18" charset="0"/>
              </a:rPr>
              <a:t>     </a:t>
            </a:r>
            <a:r>
              <a:rPr lang="en-GB" sz="1800" b="1" dirty="0" err="1">
                <a:solidFill>
                  <a:srgbClr val="000000"/>
                </a:solidFill>
                <a:effectLst/>
                <a:latin typeface="Twinkl Cursive Looped" panose="02000000000000000000" pitchFamily="2" charset="0"/>
                <a:ea typeface="Times New Roman" panose="02020603050405020304" pitchFamily="18" charset="0"/>
              </a:rPr>
              <a:t>eitgh</a:t>
            </a:r>
            <a:r>
              <a:rPr lang="en-GB" sz="1800" b="1" dirty="0">
                <a:solidFill>
                  <a:srgbClr val="000000"/>
                </a:solidFill>
                <a:effectLst/>
                <a:latin typeface="Twinkl Cursive Looped" panose="02000000000000000000" pitchFamily="2" charset="0"/>
                <a:ea typeface="Times New Roman" panose="02020603050405020304" pitchFamily="18" charset="0"/>
              </a:rPr>
              <a:t>     -</a:t>
            </a:r>
          </a:p>
          <a:p>
            <a:endParaRPr lang="en-GB" sz="1800" b="1" dirty="0">
              <a:solidFill>
                <a:srgbClr val="000000"/>
              </a:solidFill>
              <a:effectLst/>
              <a:latin typeface="Twinkl Cursive Looped" panose="02000000000000000000" pitchFamily="2" charset="0"/>
              <a:ea typeface="Times New Roman" panose="02020603050405020304" pitchFamily="18" charset="0"/>
            </a:endParaRPr>
          </a:p>
          <a:p>
            <a:r>
              <a:rPr lang="en-GB" b="1" dirty="0">
                <a:solidFill>
                  <a:srgbClr val="000000"/>
                </a:solidFill>
                <a:latin typeface="Twinkl Cursive Looped" panose="02000000000000000000" pitchFamily="2" charset="0"/>
                <a:ea typeface="Times New Roman" panose="02020603050405020304" pitchFamily="18" charset="0"/>
              </a:rPr>
              <a:t>			         </a:t>
            </a:r>
            <a:r>
              <a:rPr lang="en-GB" sz="1800" b="1" dirty="0" err="1">
                <a:solidFill>
                  <a:srgbClr val="000000"/>
                </a:solidFill>
                <a:effectLst/>
                <a:latin typeface="Twinkl Cursive Looped" panose="02000000000000000000" pitchFamily="2" charset="0"/>
                <a:ea typeface="Times New Roman" panose="02020603050405020304" pitchFamily="18" charset="0"/>
              </a:rPr>
              <a:t>eigh</a:t>
            </a:r>
            <a:r>
              <a:rPr lang="en-GB" sz="1800" b="1" dirty="0">
                <a:solidFill>
                  <a:srgbClr val="000000"/>
                </a:solidFill>
                <a:effectLst/>
                <a:latin typeface="Twinkl Cursive Looped" panose="02000000000000000000" pitchFamily="2" charset="0"/>
                <a:ea typeface="Times New Roman" panose="02020603050405020304" pitchFamily="18" charset="0"/>
              </a:rPr>
              <a:t>    </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					 </a:t>
            </a:r>
            <a:r>
              <a:rPr lang="en-GB" sz="1800" b="1" dirty="0" err="1">
                <a:solidFill>
                  <a:srgbClr val="000000"/>
                </a:solidFill>
                <a:effectLst/>
                <a:latin typeface="Twinkl Cursive Looped" panose="02000000000000000000" pitchFamily="2" charset="0"/>
                <a:ea typeface="Times New Roman" panose="02020603050405020304" pitchFamily="18" charset="0"/>
              </a:rPr>
              <a:t>eit</a:t>
            </a:r>
            <a:r>
              <a:rPr lang="en-GB" sz="1800" b="1" dirty="0">
                <a:solidFill>
                  <a:srgbClr val="000000"/>
                </a:solidFill>
                <a:effectLst/>
                <a:latin typeface="Twinkl Cursive Looped" panose="02000000000000000000" pitchFamily="2" charset="0"/>
                <a:ea typeface="Times New Roman" panose="02020603050405020304" pitchFamily="18" charset="0"/>
              </a:rPr>
              <a:t> </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40539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mishap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806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mishap</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572000" y="3739243"/>
            <a:ext cx="1186345"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2963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732269" y="3624943"/>
            <a:ext cx="119500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002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misspell</a:t>
            </a:r>
            <a:br>
              <a:rPr lang="en-GB" dirty="0">
                <a:latin typeface="Twinkl Cursive Looped" panose="02000000000000000000" pitchFamily="2" charset="0"/>
              </a:rPr>
            </a:br>
            <a:r>
              <a:rPr lang="en-GB" dirty="0">
                <a:latin typeface="Twinkl Cursive Looped" panose="02000000000000000000" pitchFamily="2" charset="0"/>
              </a:rPr>
              <a:t>mis + spell = misspell</a:t>
            </a:r>
            <a:endParaRPr lang="en-GB" i="1" dirty="0">
              <a:latin typeface="Twinkl Cursive Looped" panose="02000000000000000000" pitchFamily="2" charset="0"/>
            </a:endParaRPr>
          </a:p>
        </p:txBody>
      </p:sp>
      <p:pic>
        <p:nvPicPr>
          <p:cNvPr id="1026" name="Picture 2" descr="Top 10 Misspelled Words">
            <a:extLst>
              <a:ext uri="{FF2B5EF4-FFF2-40B4-BE49-F238E27FC236}">
                <a16:creationId xmlns:a16="http://schemas.microsoft.com/office/drawing/2014/main" id="{AD0BAA95-2B21-4121-928D-A26BDCCC3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86" y="679588"/>
            <a:ext cx="4142145" cy="175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1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a:latin typeface="Twinkl Cursive Looped" panose="02000000000000000000" pitchFamily="2" charset="0"/>
              </a:rPr>
              <a:t>misspell</a:t>
            </a:r>
            <a:br>
              <a:rPr lang="en-GB" dirty="0">
                <a:latin typeface="Twinkl Cursive Looped" panose="02000000000000000000" pitchFamily="2" charset="0"/>
              </a:rPr>
            </a:br>
            <a:r>
              <a:rPr lang="en-GB" dirty="0">
                <a:latin typeface="Twinkl Cursive Looped" panose="02000000000000000000" pitchFamily="2" charset="0"/>
              </a:rPr>
              <a:t>mis + spell = misspell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spelling a word incorrectly</a:t>
            </a:r>
            <a:endParaRPr lang="en-GB" i="1" dirty="0">
              <a:latin typeface="Twinkl Cursive Looped" panose="02000000000000000000" pitchFamily="2" charset="0"/>
            </a:endParaRPr>
          </a:p>
        </p:txBody>
      </p:sp>
      <p:pic>
        <p:nvPicPr>
          <p:cNvPr id="1026" name="Picture 2" descr="Top 10 Misspelled Words">
            <a:extLst>
              <a:ext uri="{FF2B5EF4-FFF2-40B4-BE49-F238E27FC236}">
                <a16:creationId xmlns:a16="http://schemas.microsoft.com/office/drawing/2014/main" id="{AD0BAA95-2B21-4121-928D-A26BDCCC3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89" y="385673"/>
            <a:ext cx="4142145" cy="175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7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mishap</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95074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mishap </a:t>
            </a:r>
            <a:br>
              <a:rPr lang="en-GB" dirty="0">
                <a:latin typeface="Twinkl Cursive Looped" panose="02000000000000000000" pitchFamily="2" charset="0"/>
              </a:rPr>
            </a:br>
            <a:r>
              <a:rPr lang="en-GB" dirty="0">
                <a:latin typeface="Twinkl Cursive Looped" panose="02000000000000000000" pitchFamily="2" charset="0"/>
              </a:rPr>
              <a:t>mis + hap = mishap</a:t>
            </a:r>
            <a:endParaRPr lang="en-GB" i="1" dirty="0">
              <a:latin typeface="Twinkl Cursive Looped" panose="02000000000000000000" pitchFamily="2" charset="0"/>
            </a:endParaRPr>
          </a:p>
        </p:txBody>
      </p:sp>
      <p:pic>
        <p:nvPicPr>
          <p:cNvPr id="2050" name="Picture 2" descr="Mishap Illustrations and Clip | Clipart Panda - Free Clipart Images">
            <a:extLst>
              <a:ext uri="{FF2B5EF4-FFF2-40B4-BE49-F238E27FC236}">
                <a16:creationId xmlns:a16="http://schemas.microsoft.com/office/drawing/2014/main" id="{87177FAD-389F-4E17-9C7E-6D09F83D6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19" y="353253"/>
            <a:ext cx="2727572" cy="272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06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mishap </a:t>
            </a:r>
            <a:br>
              <a:rPr lang="en-GB" dirty="0">
                <a:latin typeface="Twinkl Cursive Looped" panose="02000000000000000000" pitchFamily="2" charset="0"/>
              </a:rPr>
            </a:br>
            <a:r>
              <a:rPr lang="en-GB" dirty="0">
                <a:latin typeface="Twinkl Cursive Looped" panose="02000000000000000000" pitchFamily="2" charset="0"/>
              </a:rPr>
              <a:t>mis + hap = mishap</a:t>
            </a:r>
            <a:br>
              <a:rPr lang="en-GB" dirty="0">
                <a:latin typeface="Twinkl Cursive Looped" panose="02000000000000000000" pitchFamily="2" charset="0"/>
              </a:rPr>
            </a:br>
            <a:r>
              <a:rPr lang="en-GB" dirty="0">
                <a:latin typeface="Twinkl Cursive Looped" panose="02000000000000000000" pitchFamily="2" charset="0"/>
              </a:rPr>
              <a:t>Definition – an unlucky accident</a:t>
            </a:r>
            <a:endParaRPr lang="en-GB" i="1" dirty="0">
              <a:latin typeface="Twinkl Cursive Looped" panose="02000000000000000000" pitchFamily="2" charset="0"/>
            </a:endParaRPr>
          </a:p>
        </p:txBody>
      </p:sp>
      <p:pic>
        <p:nvPicPr>
          <p:cNvPr id="2050" name="Picture 2" descr="Mishap Illustrations and Clip | Clipart Panda - Free Clipart Images">
            <a:extLst>
              <a:ext uri="{FF2B5EF4-FFF2-40B4-BE49-F238E27FC236}">
                <a16:creationId xmlns:a16="http://schemas.microsoft.com/office/drawing/2014/main" id="{87177FAD-389F-4E17-9C7E-6D09F83D6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19" y="353253"/>
            <a:ext cx="2727572" cy="272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52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mistreat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8954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mistreat</a:t>
            </a:r>
            <a:br>
              <a:rPr lang="en-GB" dirty="0">
                <a:latin typeface="Twinkl Cursive Looped" panose="02000000000000000000" pitchFamily="2" charset="0"/>
              </a:rPr>
            </a:br>
            <a:r>
              <a:rPr lang="en-GB" dirty="0">
                <a:latin typeface="Twinkl Cursive Looped" panose="02000000000000000000" pitchFamily="2" charset="0"/>
              </a:rPr>
              <a:t>mis + treat = mistreat</a:t>
            </a:r>
            <a:endParaRPr lang="en-GB" i="1" dirty="0">
              <a:latin typeface="Twinkl Cursive Looped" panose="02000000000000000000" pitchFamily="2" charset="0"/>
            </a:endParaRPr>
          </a:p>
        </p:txBody>
      </p:sp>
      <p:pic>
        <p:nvPicPr>
          <p:cNvPr id="7170" name="Picture 2" descr="abuse of power clipart - Clip Art Library">
            <a:extLst>
              <a:ext uri="{FF2B5EF4-FFF2-40B4-BE49-F238E27FC236}">
                <a16:creationId xmlns:a16="http://schemas.microsoft.com/office/drawing/2014/main" id="{4F3B5712-98CE-45E8-878D-D4446EC0B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27" y="298381"/>
            <a:ext cx="5156208" cy="175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9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50296"/>
            <a:ext cx="10515600" cy="1481650"/>
          </a:xfrm>
        </p:spPr>
        <p:txBody>
          <a:bodyPr>
            <a:normAutofit fontScale="90000"/>
          </a:bodyPr>
          <a:lstStyle/>
          <a:p>
            <a:pPr algn="ctr"/>
            <a:r>
              <a:rPr lang="en-GB" dirty="0">
                <a:latin typeface="Twinkl Cursive Looped" panose="02000000000000000000" pitchFamily="2" charset="0"/>
              </a:rPr>
              <a:t>mistreat</a:t>
            </a:r>
            <a:br>
              <a:rPr lang="en-GB" dirty="0">
                <a:latin typeface="Twinkl Cursive Looped" panose="02000000000000000000" pitchFamily="2" charset="0"/>
              </a:rPr>
            </a:br>
            <a:r>
              <a:rPr lang="en-GB" dirty="0">
                <a:latin typeface="Twinkl Cursive Looped" panose="02000000000000000000" pitchFamily="2" charset="0"/>
              </a:rPr>
              <a:t>mis + treat = mistreat</a:t>
            </a:r>
            <a:br>
              <a:rPr lang="en-GB" dirty="0">
                <a:latin typeface="Twinkl Cursive Looped" panose="02000000000000000000" pitchFamily="2" charset="0"/>
              </a:rPr>
            </a:br>
            <a:r>
              <a:rPr lang="en-GB" dirty="0">
                <a:latin typeface="Twinkl Cursive Looped" panose="02000000000000000000" pitchFamily="2" charset="0"/>
              </a:rPr>
              <a:t>Definition – to treat a person badly </a:t>
            </a:r>
            <a:endParaRPr lang="en-GB" i="1" dirty="0">
              <a:latin typeface="Twinkl Cursive Looped" panose="02000000000000000000" pitchFamily="2" charset="0"/>
            </a:endParaRPr>
          </a:p>
        </p:txBody>
      </p:sp>
      <p:pic>
        <p:nvPicPr>
          <p:cNvPr id="7170" name="Picture 2" descr="abuse of power clipart - Clip Art Library">
            <a:extLst>
              <a:ext uri="{FF2B5EF4-FFF2-40B4-BE49-F238E27FC236}">
                <a16:creationId xmlns:a16="http://schemas.microsoft.com/office/drawing/2014/main" id="{4F3B5712-98CE-45E8-878D-D4446EC0B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70" y="118767"/>
            <a:ext cx="5156208" cy="175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98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Many words are easy to misspell</a:t>
            </a:r>
            <a:r>
              <a:rPr lang="en-GB" dirty="0"/>
              <a:t>.</a:t>
            </a:r>
            <a:endParaRPr lang="en-GB" i="1" dirty="0"/>
          </a:p>
        </p:txBody>
      </p:sp>
    </p:spTree>
    <p:extLst>
      <p:ext uri="{BB962C8B-B14F-4D97-AF65-F5344CB8AC3E}">
        <p14:creationId xmlns:p14="http://schemas.microsoft.com/office/powerpoint/2010/main" val="1645874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Many words are easy to ________.</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8867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Many words are easy to misspell.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7525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 mishap is a mistake.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29123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 ______ is a mistake.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9848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 mishap is a mistake.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57220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mistreat an animal.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7390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1216821" cy="1481650"/>
          </a:xfrm>
        </p:spPr>
        <p:txBody>
          <a:bodyPr>
            <a:normAutofit fontScale="90000"/>
          </a:bodyPr>
          <a:lstStyle/>
          <a:p>
            <a:pPr algn="ctr"/>
            <a:r>
              <a:rPr lang="en-GB" dirty="0">
                <a:latin typeface="Twinkl Cursive Looped" panose="02000000000000000000" pitchFamily="2" charset="0"/>
              </a:rPr>
              <a:t>Please do not ________ an animal.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3479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Please do not mistreat an animal.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09810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eight</a:t>
            </a:r>
            <a:br>
              <a:rPr lang="en-GB" dirty="0">
                <a:latin typeface="Twinkl Cursive Looped" panose="02000000000000000000" pitchFamily="2" charset="0"/>
              </a:rPr>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pic>
        <p:nvPicPr>
          <p:cNvPr id="8194" name="Picture 2" descr="Gold Number 8 Stock Photo - Download Image Now - iStock">
            <a:extLst>
              <a:ext uri="{FF2B5EF4-FFF2-40B4-BE49-F238E27FC236}">
                <a16:creationId xmlns:a16="http://schemas.microsoft.com/office/drawing/2014/main" id="{D385CFC9-1324-4433-8D87-17A710257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48" y="585787"/>
            <a:ext cx="3103701" cy="24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1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number _____ is one more than seven.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488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fontScale="90000"/>
          </a:bodyPr>
          <a:lstStyle/>
          <a:p>
            <a:pPr algn="ctr"/>
            <a:br>
              <a:rPr lang="en-GB" dirty="0"/>
            </a:br>
            <a:r>
              <a:rPr lang="en-GB" dirty="0">
                <a:latin typeface="Twinkl Cursive Looped" panose="02000000000000000000" pitchFamily="2" charset="0"/>
              </a:rPr>
              <a:t>The number eight is one more than seven.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67500FEA-230F-42CE-B40D-6D55365C5AA7}"/>
              </a:ext>
            </a:extLst>
          </p:cNvPr>
          <p:cNvSpPr/>
          <p:nvPr/>
        </p:nvSpPr>
        <p:spPr>
          <a:xfrm>
            <a:off x="4545496" y="2955471"/>
            <a:ext cx="1550504" cy="741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590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r>
              <a:rPr lang="en-GB" dirty="0"/>
              <a:t>.</a:t>
            </a:r>
            <a:br>
              <a:rPr lang="en-GB" dirty="0"/>
            </a:b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caught</a:t>
            </a:r>
            <a:br>
              <a:rPr lang="en-GB" dirty="0">
                <a:latin typeface="Twinkl Cursive Looped" panose="02000000000000000000" pitchFamily="2" charset="0"/>
              </a:rPr>
            </a:br>
            <a:r>
              <a:rPr lang="en-GB" dirty="0">
                <a:latin typeface="Twinkl Cursive Looped" panose="02000000000000000000" pitchFamily="2" charset="0"/>
              </a:rPr>
              <a:t>The fish he caught was huge.</a:t>
            </a:r>
            <a:br>
              <a:rPr lang="en-GB" dirty="0"/>
            </a:br>
            <a:endParaRPr lang="en-GB" i="1" dirty="0"/>
          </a:p>
        </p:txBody>
      </p:sp>
      <p:pic>
        <p:nvPicPr>
          <p:cNvPr id="9218" name="Picture 2" descr="Catch Cliparts - Cliparts Zone">
            <a:extLst>
              <a:ext uri="{FF2B5EF4-FFF2-40B4-BE49-F238E27FC236}">
                <a16:creationId xmlns:a16="http://schemas.microsoft.com/office/drawing/2014/main" id="{DEAD0D4E-9EE4-4DC0-8D22-89D37B724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8" y="206652"/>
            <a:ext cx="2966830" cy="25622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ng ~ Fish Alive - Storynory">
            <a:extLst>
              <a:ext uri="{FF2B5EF4-FFF2-40B4-BE49-F238E27FC236}">
                <a16:creationId xmlns:a16="http://schemas.microsoft.com/office/drawing/2014/main" id="{E9C83FE8-9845-EF64-8B12-70703BCFD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264" y="200519"/>
            <a:ext cx="3465028" cy="25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47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______ was huge.</a:t>
            </a:r>
            <a:br>
              <a:rPr lang="en-GB" dirty="0"/>
            </a:br>
            <a:endParaRPr lang="en-GB" i="1" dirty="0"/>
          </a:p>
        </p:txBody>
      </p:sp>
    </p:spTree>
    <p:extLst>
      <p:ext uri="{BB962C8B-B14F-4D97-AF65-F5344CB8AC3E}">
        <p14:creationId xmlns:p14="http://schemas.microsoft.com/office/powerpoint/2010/main" val="1682815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fish he caught was huge.</a:t>
            </a:r>
            <a:br>
              <a:rPr lang="en-GB" dirty="0"/>
            </a:br>
            <a:endParaRPr lang="en-GB" i="1" dirty="0"/>
          </a:p>
        </p:txBody>
      </p:sp>
      <p:sp>
        <p:nvSpPr>
          <p:cNvPr id="4" name="Rectangle 3">
            <a:extLst>
              <a:ext uri="{FF2B5EF4-FFF2-40B4-BE49-F238E27FC236}">
                <a16:creationId xmlns:a16="http://schemas.microsoft.com/office/drawing/2014/main" id="{32A507C5-F654-47EC-A31E-01C2B69BBEFA}"/>
              </a:ext>
            </a:extLst>
          </p:cNvPr>
          <p:cNvSpPr/>
          <p:nvPr/>
        </p:nvSpPr>
        <p:spPr>
          <a:xfrm>
            <a:off x="5159829" y="2922814"/>
            <a:ext cx="2188027" cy="832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6642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  </a:t>
            </a: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All around the world the climate is different.  Some places are hot and dry.  Some are cold and wet.  The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actual</a:t>
            </a:r>
            <a:r>
              <a:rPr lang="en-GB" sz="4000" dirty="0">
                <a:solidFill>
                  <a:srgbClr val="000000"/>
                </a:solidFill>
                <a:effectLst/>
                <a:latin typeface="Twinkl Cursive Looped" panose="02000000000000000000" pitchFamily="2" charset="0"/>
                <a:ea typeface="Times New Roman" panose="02020603050405020304" pitchFamily="18" charset="0"/>
              </a:rPr>
              <a:t> weather we get depends on how our planet is changing.  We need to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learn</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4000" dirty="0">
                <a:solidFill>
                  <a:srgbClr val="000000"/>
                </a:solidFill>
                <a:effectLst/>
                <a:latin typeface="Twinkl Cursive Looped" panose="02000000000000000000" pitchFamily="2" charset="0"/>
                <a:ea typeface="Times New Roman" panose="02020603050405020304" pitchFamily="18" charset="0"/>
              </a:rPr>
              <a:t>more about our climate so we do not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mistreat</a:t>
            </a:r>
            <a:r>
              <a:rPr lang="en-GB" sz="4000" dirty="0">
                <a:solidFill>
                  <a:srgbClr val="000000"/>
                </a:solidFill>
                <a:effectLst/>
                <a:latin typeface="Twinkl Cursive Looped" panose="02000000000000000000" pitchFamily="2" charset="0"/>
                <a:ea typeface="Times New Roman" panose="02020603050405020304" pitchFamily="18" charset="0"/>
              </a:rPr>
              <a:t> our planet and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misuse</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4000" dirty="0">
                <a:solidFill>
                  <a:srgbClr val="000000"/>
                </a:solidFill>
                <a:effectLst/>
                <a:latin typeface="Twinkl Cursive Looped" panose="02000000000000000000" pitchFamily="2" charset="0"/>
                <a:ea typeface="Times New Roman" panose="02020603050405020304" pitchFamily="18" charset="0"/>
              </a:rPr>
              <a:t>its resources.  In the past, we have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misunderstood</a:t>
            </a:r>
            <a:r>
              <a:rPr lang="en-GB" sz="4000" dirty="0">
                <a:solidFill>
                  <a:srgbClr val="000000"/>
                </a:solidFill>
                <a:effectLst/>
                <a:latin typeface="Twinkl Cursive Looped" panose="02000000000000000000" pitchFamily="2" charset="0"/>
                <a:ea typeface="Times New Roman" panose="02020603050405020304" pitchFamily="18" charset="0"/>
              </a:rPr>
              <a:t> how to care for our world and </a:t>
            </a:r>
            <a:r>
              <a:rPr lang="en-GB" sz="4000" b="1" dirty="0">
                <a:solidFill>
                  <a:srgbClr val="000000"/>
                </a:solidFill>
                <a:effectLst/>
                <a:highlight>
                  <a:srgbClr val="FFFF00"/>
                </a:highlight>
                <a:latin typeface="Twinkl Cursive Looped" panose="02000000000000000000" pitchFamily="2" charset="0"/>
                <a:ea typeface="Times New Roman" panose="02020603050405020304" pitchFamily="18" charset="0"/>
              </a:rPr>
              <a:t>misread</a:t>
            </a:r>
            <a:r>
              <a:rPr lang="en-GB" sz="4000" dirty="0">
                <a:solidFill>
                  <a:srgbClr val="000000"/>
                </a:solidFill>
                <a:effectLst/>
                <a:latin typeface="Twinkl Cursive Looped" panose="02000000000000000000" pitchFamily="2" charset="0"/>
                <a:ea typeface="Times New Roman" panose="02020603050405020304" pitchFamily="18" charset="0"/>
              </a:rPr>
              <a:t> the signs that have led to climate change. </a:t>
            </a:r>
            <a:endParaRPr lang="en-GB" sz="54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797088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actual weather we get depends on how our planet is changing.</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Autumn 2</a:t>
            </a:r>
          </a:p>
          <a:p>
            <a:r>
              <a:rPr lang="en-GB" sz="7200" dirty="0">
                <a:latin typeface="Twinkl Cursive Looped" panose="02000000000000000000" pitchFamily="2" charset="0"/>
              </a:rPr>
              <a:t>Week 1 -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286A0D-A3D0-0D54-973E-987AF58E1949}"/>
              </a:ext>
            </a:extLst>
          </p:cNvPr>
          <p:cNvPicPr>
            <a:picLocks noChangeAspect="1"/>
          </p:cNvPicPr>
          <p:nvPr/>
        </p:nvPicPr>
        <p:blipFill rotWithShape="1">
          <a:blip r:embed="rId2"/>
          <a:srcRect l="15670" t="13077" r="14420" b="10219"/>
          <a:stretch/>
        </p:blipFill>
        <p:spPr>
          <a:xfrm>
            <a:off x="537185" y="-1"/>
            <a:ext cx="11117630" cy="6858001"/>
          </a:xfrm>
          <a:prstGeom prst="rect">
            <a:avLst/>
          </a:prstGeom>
        </p:spPr>
      </p:pic>
    </p:spTree>
    <p:extLst>
      <p:ext uri="{BB962C8B-B14F-4D97-AF65-F5344CB8AC3E}">
        <p14:creationId xmlns:p14="http://schemas.microsoft.com/office/powerpoint/2010/main" val="2068379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075234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168261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actual</a:t>
            </a:r>
          </a:p>
        </p:txBody>
      </p:sp>
    </p:spTree>
    <p:extLst>
      <p:ext uri="{BB962C8B-B14F-4D97-AF65-F5344CB8AC3E}">
        <p14:creationId xmlns:p14="http://schemas.microsoft.com/office/powerpoint/2010/main" val="403790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real  </a:t>
            </a:r>
          </a:p>
        </p:txBody>
      </p:sp>
    </p:spTree>
    <p:extLst>
      <p:ext uri="{BB962C8B-B14F-4D97-AF65-F5344CB8AC3E}">
        <p14:creationId xmlns:p14="http://schemas.microsoft.com/office/powerpoint/2010/main" val="26189102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My mum says I behave like an 80 year old, but my </a:t>
            </a:r>
            <a:r>
              <a:rPr lang="en-GB" dirty="0">
                <a:highlight>
                  <a:srgbClr val="FFFF00"/>
                </a:highlight>
                <a:latin typeface="Twinkl Cursive Looped" panose="02000000000000000000" pitchFamily="2" charset="0"/>
              </a:rPr>
              <a:t>actual</a:t>
            </a:r>
            <a:r>
              <a:rPr lang="en-GB" dirty="0">
                <a:latin typeface="Twinkl Cursive Looped" panose="02000000000000000000" pitchFamily="2" charset="0"/>
              </a:rPr>
              <a:t> age is 7.  </a:t>
            </a:r>
          </a:p>
        </p:txBody>
      </p:sp>
      <p:pic>
        <p:nvPicPr>
          <p:cNvPr id="2050" name="Picture 2" descr="Fake Real Stock Illustrations – 1,211 Fake Real Stock Illustrations,  Vectors &amp; Clipart - Dreamstime">
            <a:extLst>
              <a:ext uri="{FF2B5EF4-FFF2-40B4-BE49-F238E27FC236}">
                <a16:creationId xmlns:a16="http://schemas.microsoft.com/office/drawing/2014/main" id="{00E5BA3E-36C1-FAC4-70DE-675FD68F7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8" t="12847" r="8648" b="16439"/>
          <a:stretch/>
        </p:blipFill>
        <p:spPr bwMode="auto">
          <a:xfrm>
            <a:off x="489858" y="375557"/>
            <a:ext cx="2707752" cy="180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9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actual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My mum says I behave like an 80 year old, but my </a:t>
            </a:r>
            <a:r>
              <a:rPr lang="en-GB" dirty="0">
                <a:highlight>
                  <a:srgbClr val="FFFF00"/>
                </a:highlight>
                <a:latin typeface="Twinkl Cursive Looped" panose="02000000000000000000" pitchFamily="2" charset="0"/>
              </a:rPr>
              <a:t>actual</a:t>
            </a:r>
            <a:r>
              <a:rPr lang="en-GB" dirty="0">
                <a:latin typeface="Twinkl Cursive Looped" panose="02000000000000000000" pitchFamily="2" charset="0"/>
              </a:rPr>
              <a:t> age is 7.  </a:t>
            </a:r>
          </a:p>
        </p:txBody>
      </p:sp>
      <p:pic>
        <p:nvPicPr>
          <p:cNvPr id="2050" name="Picture 2" descr="Fake Real Stock Illustrations – 1,211 Fake Real Stock Illustrations,  Vectors &amp; Clipart - Dreamstime">
            <a:extLst>
              <a:ext uri="{FF2B5EF4-FFF2-40B4-BE49-F238E27FC236}">
                <a16:creationId xmlns:a16="http://schemas.microsoft.com/office/drawing/2014/main" id="{00E5BA3E-36C1-FAC4-70DE-675FD68F7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8" t="12847" r="8648" b="16439"/>
          <a:stretch/>
        </p:blipFill>
        <p:spPr bwMode="auto">
          <a:xfrm>
            <a:off x="489858" y="375557"/>
            <a:ext cx="2707752" cy="180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4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5143158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learn</a:t>
            </a:r>
          </a:p>
        </p:txBody>
      </p:sp>
    </p:spTree>
    <p:extLst>
      <p:ext uri="{BB962C8B-B14F-4D97-AF65-F5344CB8AC3E}">
        <p14:creationId xmlns:p14="http://schemas.microsoft.com/office/powerpoint/2010/main" val="987346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 gain knowledge   </a:t>
            </a:r>
          </a:p>
        </p:txBody>
      </p:sp>
    </p:spTree>
    <p:extLst>
      <p:ext uri="{BB962C8B-B14F-4D97-AF65-F5344CB8AC3E}">
        <p14:creationId xmlns:p14="http://schemas.microsoft.com/office/powerpoint/2010/main" val="40546532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learn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love to </a:t>
            </a:r>
            <a:r>
              <a:rPr lang="en-GB" dirty="0">
                <a:highlight>
                  <a:srgbClr val="FFFF00"/>
                </a:highlight>
                <a:latin typeface="Twinkl Cursive Looped" panose="02000000000000000000" pitchFamily="2" charset="0"/>
              </a:rPr>
              <a:t>learn</a:t>
            </a:r>
            <a:r>
              <a:rPr lang="en-GB" dirty="0">
                <a:latin typeface="Twinkl Cursive Looped" panose="02000000000000000000" pitchFamily="2" charset="0"/>
              </a:rPr>
              <a:t> my spellings.  </a:t>
            </a:r>
          </a:p>
        </p:txBody>
      </p:sp>
      <p:pic>
        <p:nvPicPr>
          <p:cNvPr id="3074" name="Picture 2" descr="clip art learn | Discovery Fourth Grade News Flash">
            <a:extLst>
              <a:ext uri="{FF2B5EF4-FFF2-40B4-BE49-F238E27FC236}">
                <a16:creationId xmlns:a16="http://schemas.microsoft.com/office/drawing/2014/main" id="{0D63B46D-C42D-E928-8E01-EFEC8BF764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13"/>
          <a:stretch/>
        </p:blipFill>
        <p:spPr bwMode="auto">
          <a:xfrm>
            <a:off x="455840" y="241598"/>
            <a:ext cx="2156732" cy="283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335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 </a:t>
            </a:r>
            <a:br>
              <a:rPr lang="en-GB" dirty="0">
                <a:latin typeface="Twinkl Cursive Looped" panose="02000000000000000000" pitchFamily="2" charset="0"/>
              </a:rPr>
            </a:br>
            <a:r>
              <a:rPr lang="en-GB" dirty="0">
                <a:latin typeface="Twinkl Cursive Looped" panose="02000000000000000000" pitchFamily="2" charset="0"/>
              </a:rPr>
              <a:t>un-</a:t>
            </a:r>
          </a:p>
        </p:txBody>
      </p:sp>
    </p:spTree>
    <p:extLst>
      <p:ext uri="{BB962C8B-B14F-4D97-AF65-F5344CB8AC3E}">
        <p14:creationId xmlns:p14="http://schemas.microsoft.com/office/powerpoint/2010/main" val="36089699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t>
            </a:r>
          </a:p>
        </p:txBody>
      </p:sp>
    </p:spTree>
    <p:extLst>
      <p:ext uri="{BB962C8B-B14F-4D97-AF65-F5344CB8AC3E}">
        <p14:creationId xmlns:p14="http://schemas.microsoft.com/office/powerpoint/2010/main" val="17465110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un- </a:t>
            </a:r>
            <a:br>
              <a:rPr lang="en-GB" dirty="0">
                <a:latin typeface="Twinkl Cursive Looped" panose="02000000000000000000" pitchFamily="2" charset="0"/>
              </a:rPr>
            </a:br>
            <a:r>
              <a:rPr lang="en-GB" dirty="0">
                <a:latin typeface="Twinkl Cursive Looped" panose="02000000000000000000" pitchFamily="2" charset="0"/>
              </a:rPr>
              <a:t>means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a:t>
            </a:r>
            <a:r>
              <a:rPr lang="en-GB" i="1" dirty="0">
                <a:latin typeface="Twinkl Cursive Looped" panose="02000000000000000000" pitchFamily="2" charset="0"/>
              </a:rPr>
              <a:t>‘not’ </a:t>
            </a:r>
            <a:br>
              <a:rPr lang="en-GB" i="1" dirty="0">
                <a:latin typeface="Twinkl Cursive Looped" panose="02000000000000000000" pitchFamily="2" charset="0"/>
              </a:rPr>
            </a:br>
            <a:br>
              <a:rPr lang="en-GB" i="1" dirty="0">
                <a:latin typeface="Twinkl Cursive Looped" panose="02000000000000000000" pitchFamily="2" charset="0"/>
              </a:rPr>
            </a:br>
            <a:r>
              <a:rPr lang="en-GB" i="1" dirty="0">
                <a:latin typeface="Twinkl Cursive Looped" panose="02000000000000000000" pitchFamily="2" charset="0"/>
              </a:rPr>
              <a:t>‘opposite’</a:t>
            </a:r>
          </a:p>
        </p:txBody>
      </p:sp>
    </p:spTree>
    <p:extLst>
      <p:ext uri="{BB962C8B-B14F-4D97-AF65-F5344CB8AC3E}">
        <p14:creationId xmlns:p14="http://schemas.microsoft.com/office/powerpoint/2010/main" val="1727798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 + root</a:t>
            </a:r>
          </a:p>
        </p:txBody>
      </p:sp>
    </p:spTree>
    <p:extLst>
      <p:ext uri="{BB962C8B-B14F-4D97-AF65-F5344CB8AC3E}">
        <p14:creationId xmlns:p14="http://schemas.microsoft.com/office/powerpoint/2010/main" val="32959223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unwell</a:t>
            </a:r>
          </a:p>
        </p:txBody>
      </p:sp>
    </p:spTree>
    <p:extLst>
      <p:ext uri="{BB962C8B-B14F-4D97-AF65-F5344CB8AC3E}">
        <p14:creationId xmlns:p14="http://schemas.microsoft.com/office/powerpoint/2010/main" val="24317661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 unwell   </a:t>
            </a:r>
          </a:p>
        </p:txBody>
      </p:sp>
      <p:sp>
        <p:nvSpPr>
          <p:cNvPr id="3" name="Rectangle 2">
            <a:extLst>
              <a:ext uri="{FF2B5EF4-FFF2-40B4-BE49-F238E27FC236}">
                <a16:creationId xmlns:a16="http://schemas.microsoft.com/office/drawing/2014/main" id="{13BB5EC0-7A96-4D29-A835-6FAE896C31A4}"/>
              </a:ext>
            </a:extLst>
          </p:cNvPr>
          <p:cNvSpPr/>
          <p:nvPr/>
        </p:nvSpPr>
        <p:spPr>
          <a:xfrm>
            <a:off x="5148943" y="3429001"/>
            <a:ext cx="1121228" cy="9980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170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unwell</a:t>
            </a:r>
          </a:p>
        </p:txBody>
      </p:sp>
      <p:sp>
        <p:nvSpPr>
          <p:cNvPr id="3" name="Rectangle 2">
            <a:extLst>
              <a:ext uri="{FF2B5EF4-FFF2-40B4-BE49-F238E27FC236}">
                <a16:creationId xmlns:a16="http://schemas.microsoft.com/office/drawing/2014/main" id="{13BB5EC0-7A96-4D29-A835-6FAE896C31A4}"/>
              </a:ext>
            </a:extLst>
          </p:cNvPr>
          <p:cNvSpPr/>
          <p:nvPr/>
        </p:nvSpPr>
        <p:spPr>
          <a:xfrm>
            <a:off x="4996544" y="3624943"/>
            <a:ext cx="906236"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smiley sick - Clip Art Library">
            <a:extLst>
              <a:ext uri="{FF2B5EF4-FFF2-40B4-BE49-F238E27FC236}">
                <a16:creationId xmlns:a16="http://schemas.microsoft.com/office/drawing/2014/main" id="{73D72840-64FB-E16A-496E-7E879EB56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99" y="608920"/>
            <a:ext cx="20097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993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undress</a:t>
            </a:r>
          </a:p>
        </p:txBody>
      </p:sp>
    </p:spTree>
    <p:extLst>
      <p:ext uri="{BB962C8B-B14F-4D97-AF65-F5344CB8AC3E}">
        <p14:creationId xmlns:p14="http://schemas.microsoft.com/office/powerpoint/2010/main" val="2776725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undress</a:t>
            </a:r>
          </a:p>
        </p:txBody>
      </p:sp>
      <p:sp>
        <p:nvSpPr>
          <p:cNvPr id="3" name="Rectangle 2">
            <a:extLst>
              <a:ext uri="{FF2B5EF4-FFF2-40B4-BE49-F238E27FC236}">
                <a16:creationId xmlns:a16="http://schemas.microsoft.com/office/drawing/2014/main" id="{0366E0B6-702E-4814-82C6-08CA2D13F3C9}"/>
              </a:ext>
            </a:extLst>
          </p:cNvPr>
          <p:cNvSpPr/>
          <p:nvPr/>
        </p:nvSpPr>
        <p:spPr>
          <a:xfrm>
            <a:off x="4849587" y="3706586"/>
            <a:ext cx="90481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68169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undress</a:t>
            </a:r>
          </a:p>
        </p:txBody>
      </p:sp>
      <p:sp>
        <p:nvSpPr>
          <p:cNvPr id="3" name="Rectangle 2">
            <a:extLst>
              <a:ext uri="{FF2B5EF4-FFF2-40B4-BE49-F238E27FC236}">
                <a16:creationId xmlns:a16="http://schemas.microsoft.com/office/drawing/2014/main" id="{0366E0B6-702E-4814-82C6-08CA2D13F3C9}"/>
              </a:ext>
            </a:extLst>
          </p:cNvPr>
          <p:cNvSpPr/>
          <p:nvPr/>
        </p:nvSpPr>
        <p:spPr>
          <a:xfrm>
            <a:off x="4833257" y="3821650"/>
            <a:ext cx="839501"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Sexy Fashion Man Getting Undress Buy This Stock Photo - Undress Clipart, HD  Png Download - kindpng">
            <a:extLst>
              <a:ext uri="{FF2B5EF4-FFF2-40B4-BE49-F238E27FC236}">
                <a16:creationId xmlns:a16="http://schemas.microsoft.com/office/drawing/2014/main" id="{539A676A-E447-1BBC-6930-63C357000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655185"/>
            <a:ext cx="2589772" cy="195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293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unfair</a:t>
            </a:r>
          </a:p>
        </p:txBody>
      </p:sp>
    </p:spTree>
    <p:extLst>
      <p:ext uri="{BB962C8B-B14F-4D97-AF65-F5344CB8AC3E}">
        <p14:creationId xmlns:p14="http://schemas.microsoft.com/office/powerpoint/2010/main" val="1108797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unfair </a:t>
            </a:r>
          </a:p>
        </p:txBody>
      </p:sp>
      <p:sp>
        <p:nvSpPr>
          <p:cNvPr id="3" name="Rectangle 2">
            <a:extLst>
              <a:ext uri="{FF2B5EF4-FFF2-40B4-BE49-F238E27FC236}">
                <a16:creationId xmlns:a16="http://schemas.microsoft.com/office/drawing/2014/main" id="{4BCBA2DA-E95C-434C-BE81-320E182AE5EF}"/>
              </a:ext>
            </a:extLst>
          </p:cNvPr>
          <p:cNvSpPr/>
          <p:nvPr/>
        </p:nvSpPr>
        <p:spPr>
          <a:xfrm>
            <a:off x="5061858" y="3821650"/>
            <a:ext cx="886594"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07060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unfair</a:t>
            </a:r>
          </a:p>
        </p:txBody>
      </p:sp>
      <p:sp>
        <p:nvSpPr>
          <p:cNvPr id="3" name="Rectangle 2">
            <a:extLst>
              <a:ext uri="{FF2B5EF4-FFF2-40B4-BE49-F238E27FC236}">
                <a16:creationId xmlns:a16="http://schemas.microsoft.com/office/drawing/2014/main" id="{4BCBA2DA-E95C-434C-BE81-320E182AE5EF}"/>
              </a:ext>
            </a:extLst>
          </p:cNvPr>
          <p:cNvSpPr/>
          <p:nvPr/>
        </p:nvSpPr>
        <p:spPr>
          <a:xfrm>
            <a:off x="5061857" y="3805322"/>
            <a:ext cx="870266" cy="6314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3,815 Unfair work Images, Stock Photos &amp; Vectors | Shutterstock">
            <a:extLst>
              <a:ext uri="{FF2B5EF4-FFF2-40B4-BE49-F238E27FC236}">
                <a16:creationId xmlns:a16="http://schemas.microsoft.com/office/drawing/2014/main" id="{A768046F-C96A-6655-2D2E-FFBD60E781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3"/>
          <a:stretch/>
        </p:blipFill>
        <p:spPr bwMode="auto">
          <a:xfrm>
            <a:off x="831850" y="585773"/>
            <a:ext cx="2698976" cy="249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8898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unable</a:t>
            </a:r>
          </a:p>
        </p:txBody>
      </p:sp>
    </p:spTree>
    <p:extLst>
      <p:ext uri="{BB962C8B-B14F-4D97-AF65-F5344CB8AC3E}">
        <p14:creationId xmlns:p14="http://schemas.microsoft.com/office/powerpoint/2010/main" val="4683390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unable</a:t>
            </a:r>
          </a:p>
        </p:txBody>
      </p:sp>
      <p:sp>
        <p:nvSpPr>
          <p:cNvPr id="3" name="Rectangle 2">
            <a:extLst>
              <a:ext uri="{FF2B5EF4-FFF2-40B4-BE49-F238E27FC236}">
                <a16:creationId xmlns:a16="http://schemas.microsoft.com/office/drawing/2014/main" id="{162CC6E8-06E9-4F6E-A75B-C2FED721CE28}"/>
              </a:ext>
            </a:extLst>
          </p:cNvPr>
          <p:cNvSpPr/>
          <p:nvPr/>
        </p:nvSpPr>
        <p:spPr>
          <a:xfrm>
            <a:off x="4963887" y="3788230"/>
            <a:ext cx="857960"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12419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unable</a:t>
            </a:r>
          </a:p>
        </p:txBody>
      </p:sp>
      <p:sp>
        <p:nvSpPr>
          <p:cNvPr id="3" name="Rectangle 2">
            <a:extLst>
              <a:ext uri="{FF2B5EF4-FFF2-40B4-BE49-F238E27FC236}">
                <a16:creationId xmlns:a16="http://schemas.microsoft.com/office/drawing/2014/main" id="{162CC6E8-06E9-4F6E-A75B-C2FED721CE28}"/>
              </a:ext>
            </a:extLst>
          </p:cNvPr>
          <p:cNvSpPr/>
          <p:nvPr/>
        </p:nvSpPr>
        <p:spPr>
          <a:xfrm>
            <a:off x="4931229" y="3820886"/>
            <a:ext cx="890617" cy="6151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Push Clipart and Stock Illustrations. 254,114 Push vector EPS illustrations  and drawings available to search from thousands of royalty free clip art  graphic designers.">
            <a:extLst>
              <a:ext uri="{FF2B5EF4-FFF2-40B4-BE49-F238E27FC236}">
                <a16:creationId xmlns:a16="http://schemas.microsoft.com/office/drawing/2014/main" id="{2DC8AB5F-5E52-BE2E-5850-7429467864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68"/>
          <a:stretch/>
        </p:blipFill>
        <p:spPr bwMode="auto">
          <a:xfrm>
            <a:off x="681718" y="679678"/>
            <a:ext cx="2076450" cy="196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0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3863</Words>
  <Application>Microsoft Office PowerPoint</Application>
  <PresentationFormat>Widescreen</PresentationFormat>
  <Paragraphs>580</Paragraphs>
  <Slides>342</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342</vt:i4>
      </vt:variant>
    </vt:vector>
  </HeadingPairs>
  <TitlesOfParts>
    <vt:vector size="349" baseType="lpstr">
      <vt:lpstr>Arial</vt:lpstr>
      <vt:lpstr>Calibri</vt:lpstr>
      <vt:lpstr>Calibri Light</vt:lpstr>
      <vt:lpstr>Georgia</vt:lpstr>
      <vt:lpstr>Times New Roman</vt:lpstr>
      <vt:lpstr>Twinkl Cursive Looped</vt:lpstr>
      <vt:lpstr>Office Theme</vt:lpstr>
      <vt:lpstr>Spelling Y3</vt:lpstr>
      <vt:lpstr>PowerPoint Presentation</vt:lpstr>
      <vt:lpstr>PowerPoint Presentation</vt:lpstr>
      <vt:lpstr>Let’s Revisit and Review…</vt:lpstr>
      <vt:lpstr>Do you remember this challenge word?</vt:lpstr>
      <vt:lpstr>actual</vt:lpstr>
      <vt:lpstr>actual   Definition - real  </vt:lpstr>
      <vt:lpstr>actual    My mum says I behave like an 80 year old, but my actual age is 7.  </vt:lpstr>
      <vt:lpstr>Do you remember this challenge word?</vt:lpstr>
      <vt:lpstr>learn</vt:lpstr>
      <vt:lpstr>learn   Definition - to gain knowledge   </vt:lpstr>
      <vt:lpstr>learn  I love to learn my spellings.  </vt:lpstr>
      <vt:lpstr>The prefix  un-</vt:lpstr>
      <vt:lpstr>un</vt:lpstr>
      <vt:lpstr>un-  means   ‘not’   ‘opposite’</vt:lpstr>
      <vt:lpstr>un + root</vt:lpstr>
      <vt:lpstr>unhappy</vt:lpstr>
      <vt:lpstr>unhappy</vt:lpstr>
      <vt:lpstr>unhappy</vt:lpstr>
      <vt:lpstr>unfold</vt:lpstr>
      <vt:lpstr>unfold</vt:lpstr>
      <vt:lpstr>unfold</vt:lpstr>
      <vt:lpstr>unpack</vt:lpstr>
      <vt:lpstr>unpack</vt:lpstr>
      <vt:lpstr>unpack</vt:lpstr>
      <vt:lpstr>unkind</vt:lpstr>
      <vt:lpstr>unkind</vt:lpstr>
      <vt:lpstr>unkind</vt:lpstr>
      <vt:lpstr>Let’s Teach and Practise</vt:lpstr>
      <vt:lpstr>The prefix mis-</vt:lpstr>
      <vt:lpstr>mis-</vt:lpstr>
      <vt:lpstr>mis- means   ‘not’  ‘opposite’</vt:lpstr>
      <vt:lpstr>misspell</vt:lpstr>
      <vt:lpstr>misspell</vt:lpstr>
      <vt:lpstr>mishap</vt:lpstr>
      <vt:lpstr>mishap n</vt:lpstr>
      <vt:lpstr>mistreat</vt:lpstr>
      <vt:lpstr>mistreat</vt:lpstr>
      <vt:lpstr>misspell mis + spell = misspell</vt:lpstr>
      <vt:lpstr>misspell mis + spell = misspell  Definition – spelling a word incorrectly</vt:lpstr>
      <vt:lpstr>mishap</vt:lpstr>
      <vt:lpstr>mishap  mis + hap = mishap</vt:lpstr>
      <vt:lpstr>mishap  mis + hap = mishap Definition – an unlucky accident</vt:lpstr>
      <vt:lpstr>mistreat</vt:lpstr>
      <vt:lpstr>mistreat mis + treat = mistreat</vt:lpstr>
      <vt:lpstr>mistreat mis + treat = mistreat Definition – to treat a person badly </vt:lpstr>
      <vt:lpstr>Many words are easy to misspell.</vt:lpstr>
      <vt:lpstr>Many words are easy to ________.</vt:lpstr>
      <vt:lpstr>Many words are easy to misspell.</vt:lpstr>
      <vt:lpstr>A mishap is a mistake.</vt:lpstr>
      <vt:lpstr>A ______ is a mistake.</vt:lpstr>
      <vt:lpstr>A mishap is a mistake.</vt:lpstr>
      <vt:lpstr>Please do not mistreat an animal.</vt:lpstr>
      <vt:lpstr>Please do not ________ an animal.</vt:lpstr>
      <vt:lpstr>Please do not mistreat an animal.</vt:lpstr>
      <vt:lpstr>New CHALLENGE words.</vt:lpstr>
      <vt:lpstr>eight</vt:lpstr>
      <vt:lpstr>eight The number eight is one more than seven.</vt:lpstr>
      <vt:lpstr>eight The number eight is one more than seven.</vt:lpstr>
      <vt:lpstr> The number _____ is one more than seven.</vt:lpstr>
      <vt:lpstr> The number eight is one more than seven.</vt:lpstr>
      <vt:lpstr>caught</vt:lpstr>
      <vt:lpstr>caught The fish he caught was huge. </vt:lpstr>
      <vt:lpstr>caught The fish he caught was huge. </vt:lpstr>
      <vt:lpstr> The fish he ______ was huge. </vt:lpstr>
      <vt:lpstr> The fish he caught was huge. </vt:lpstr>
      <vt:lpstr>Let’s Practise and Apply.</vt:lpstr>
      <vt:lpstr>Can you spot the spelling rule words and the challenge words?</vt:lpstr>
      <vt:lpstr>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vt:lpstr>
      <vt:lpstr>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vt:lpstr>
      <vt:lpstr>Write this sentence as I dictate it to you.</vt:lpstr>
      <vt:lpstr>The actual weather we get depends on how our planet is changing.</vt:lpstr>
      <vt:lpstr>PowerPoint Presentation</vt:lpstr>
      <vt:lpstr>PowerPoint Presentation</vt:lpstr>
      <vt:lpstr>Let’s Revisit and Review…</vt:lpstr>
      <vt:lpstr>Do you remember this challenge word?</vt:lpstr>
      <vt:lpstr>actual</vt:lpstr>
      <vt:lpstr>actual   Definition - real  </vt:lpstr>
      <vt:lpstr>actual    My mum says I behave like an 80 year old, but my actual age is 7.  </vt:lpstr>
      <vt:lpstr>Do you remember this challenge word?</vt:lpstr>
      <vt:lpstr>learn</vt:lpstr>
      <vt:lpstr>learn   Definition - to gain knowledge   </vt:lpstr>
      <vt:lpstr>learn  I love to learn my spellings.  </vt:lpstr>
      <vt:lpstr>The prefix  un-</vt:lpstr>
      <vt:lpstr>un</vt:lpstr>
      <vt:lpstr>un-  means   ‘not’   ‘opposite’</vt:lpstr>
      <vt:lpstr>un + root</vt:lpstr>
      <vt:lpstr>unwell</vt:lpstr>
      <vt:lpstr> unwell   </vt:lpstr>
      <vt:lpstr>unwell</vt:lpstr>
      <vt:lpstr>undress</vt:lpstr>
      <vt:lpstr>undress</vt:lpstr>
      <vt:lpstr>undress</vt:lpstr>
      <vt:lpstr>unfair</vt:lpstr>
      <vt:lpstr>unfair </vt:lpstr>
      <vt:lpstr>unfair</vt:lpstr>
      <vt:lpstr>unable</vt:lpstr>
      <vt:lpstr>unable</vt:lpstr>
      <vt:lpstr>unable</vt:lpstr>
      <vt:lpstr>Let’s Teach and Practise</vt:lpstr>
      <vt:lpstr>The prefix mis-</vt:lpstr>
      <vt:lpstr>mis-</vt:lpstr>
      <vt:lpstr>mis- means   ‘not’  ‘opposite’</vt:lpstr>
      <vt:lpstr>misbehave</vt:lpstr>
      <vt:lpstr>misbehave</vt:lpstr>
      <vt:lpstr>mistrust</vt:lpstr>
      <vt:lpstr>mistrust n</vt:lpstr>
      <vt:lpstr>misprint</vt:lpstr>
      <vt:lpstr>misprint</vt:lpstr>
      <vt:lpstr>misbehave mis + behave = misbehave</vt:lpstr>
      <vt:lpstr>misbehave mis + behave = misbehave  Definition – behave badly</vt:lpstr>
      <vt:lpstr>mistrust</vt:lpstr>
      <vt:lpstr>mistrust  mis + trust = mistrust</vt:lpstr>
      <vt:lpstr>mistrust  mis + trust = mistrust Definition – not trusting</vt:lpstr>
      <vt:lpstr>misprint</vt:lpstr>
      <vt:lpstr>misprint mis + print = misprint</vt:lpstr>
      <vt:lpstr>misprint mis + print = misprint Definition – an error in printing</vt:lpstr>
      <vt:lpstr>Do not misbehave in class.</vt:lpstr>
      <vt:lpstr>Do not _________ in class.</vt:lpstr>
      <vt:lpstr>Do not misbehave in class.</vt:lpstr>
      <vt:lpstr>I mistrust the computer to save my work.</vt:lpstr>
      <vt:lpstr>I ________ the computer to save my work.</vt:lpstr>
      <vt:lpstr>I mistrust the computer to save my work.</vt:lpstr>
      <vt:lpstr>There was a misprint in my book.</vt:lpstr>
      <vt:lpstr>There was a ________ in my book.</vt:lpstr>
      <vt:lpstr>There was a misprint in my book.</vt:lpstr>
      <vt:lpstr>New CHALLENGE words.</vt:lpstr>
      <vt:lpstr>eight</vt:lpstr>
      <vt:lpstr>eight The number eight is one more than seven.</vt:lpstr>
      <vt:lpstr>eight The number eight is one more than seven.</vt:lpstr>
      <vt:lpstr> The number _____ is one more than seven.</vt:lpstr>
      <vt:lpstr> The number eight is one more than seven.</vt:lpstr>
      <vt:lpstr>caught</vt:lpstr>
      <vt:lpstr>caught The fish he caught was huge. </vt:lpstr>
      <vt:lpstr>caught The fish he caught was huge. </vt:lpstr>
      <vt:lpstr> The fish he ______ was huge. </vt:lpstr>
      <vt:lpstr> The fish he caught was huge. </vt:lpstr>
      <vt:lpstr>Let’s Practise and Apply.</vt:lpstr>
      <vt:lpstr>Can you spot the spelling rule words and the challenge words?</vt:lpstr>
      <vt:lpstr>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vt:lpstr>
      <vt:lpstr>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vt:lpstr>
      <vt:lpstr>Write this sentence as I dictate it to you.</vt:lpstr>
      <vt:lpstr>We need to learn more about our climate so we do not mistreat our planet and misuse its resources.</vt:lpstr>
      <vt:lpstr>PowerPoint Presentation</vt:lpstr>
      <vt:lpstr>PowerPoint Presentation</vt:lpstr>
      <vt:lpstr>Let’s Revisit and Review…</vt:lpstr>
      <vt:lpstr>Do you remember this challenge word?</vt:lpstr>
      <vt:lpstr>actual</vt:lpstr>
      <vt:lpstr>actual   Definition - real  </vt:lpstr>
      <vt:lpstr>actual    My mum says I behave like an 80 year old, but my actual age is 7.  </vt:lpstr>
      <vt:lpstr>Do you remember this challenge word?</vt:lpstr>
      <vt:lpstr>learn</vt:lpstr>
      <vt:lpstr>learn   Definition - to gain knowledge   </vt:lpstr>
      <vt:lpstr>learn  I love to learn my spellings.  </vt:lpstr>
      <vt:lpstr>The prefix  un-</vt:lpstr>
      <vt:lpstr>un</vt:lpstr>
      <vt:lpstr>un-  means   ‘not’   ‘opposite’</vt:lpstr>
      <vt:lpstr>un + root</vt:lpstr>
      <vt:lpstr>unsure</vt:lpstr>
      <vt:lpstr>unsure</vt:lpstr>
      <vt:lpstr>unsure</vt:lpstr>
      <vt:lpstr>unstable</vt:lpstr>
      <vt:lpstr>unstable</vt:lpstr>
      <vt:lpstr>unstable</vt:lpstr>
      <vt:lpstr>unaware</vt:lpstr>
      <vt:lpstr>unaware</vt:lpstr>
      <vt:lpstr>unaware</vt:lpstr>
      <vt:lpstr>undecided</vt:lpstr>
      <vt:lpstr>undecided</vt:lpstr>
      <vt:lpstr>undecided</vt:lpstr>
      <vt:lpstr>Let’s Teach and Practise</vt:lpstr>
      <vt:lpstr>The prefix mis-</vt:lpstr>
      <vt:lpstr>mis-</vt:lpstr>
      <vt:lpstr>mis- means   ‘not’  ‘opposite’</vt:lpstr>
      <vt:lpstr>misuse</vt:lpstr>
      <vt:lpstr>misuse</vt:lpstr>
      <vt:lpstr>misplace</vt:lpstr>
      <vt:lpstr>misplace n</vt:lpstr>
      <vt:lpstr>misheard</vt:lpstr>
      <vt:lpstr>misheard</vt:lpstr>
      <vt:lpstr>misuse mis + use = misuse</vt:lpstr>
      <vt:lpstr>misuse mis + use = misuse  Definition – use things in the wrong way</vt:lpstr>
      <vt:lpstr>misplace</vt:lpstr>
      <vt:lpstr>misplace  mis + place = misplace</vt:lpstr>
      <vt:lpstr>misplace  mis + place = misplace Definition – put an object in the wrong place</vt:lpstr>
      <vt:lpstr>misheard</vt:lpstr>
      <vt:lpstr>misheard mis + heard = misheard</vt:lpstr>
      <vt:lpstr>misheard mis + heard = misheard Definition – fail to hear correctly</vt:lpstr>
      <vt:lpstr>Do not misuse the computers in lessons.</vt:lpstr>
      <vt:lpstr>Do not ______ the computers in lessons. </vt:lpstr>
      <vt:lpstr>Do not misuse the computers in lessons.</vt:lpstr>
      <vt:lpstr>Freya was worried she would misplace her trumpet on the music trip.</vt:lpstr>
      <vt:lpstr>Freya was worried she would ________ her trumpet on the music trip.</vt:lpstr>
      <vt:lpstr>Freya was worried she would misplace her trumpet on the music trip.</vt:lpstr>
      <vt:lpstr>I think you misheard me.</vt:lpstr>
      <vt:lpstr>I think you ________ me.</vt:lpstr>
      <vt:lpstr>I think you misheard me.</vt:lpstr>
      <vt:lpstr>New CHALLENGE words.</vt:lpstr>
      <vt:lpstr>eight</vt:lpstr>
      <vt:lpstr>eight The number eight is one more than seven.</vt:lpstr>
      <vt:lpstr>eight The number eight is one more than seven.</vt:lpstr>
      <vt:lpstr> The number _____ is one more than seven.</vt:lpstr>
      <vt:lpstr> The number eight is one more than seven.</vt:lpstr>
      <vt:lpstr>caught</vt:lpstr>
      <vt:lpstr>caught The fish he caught was huge. </vt:lpstr>
      <vt:lpstr>caught The fish he caught was huge. </vt:lpstr>
      <vt:lpstr> The fish he ______ was huge. </vt:lpstr>
      <vt:lpstr> The fish he caught was huge. </vt:lpstr>
      <vt:lpstr>Let’s Practise and Apply.</vt:lpstr>
      <vt:lpstr>Can you spot the spelling rule words and the challenge words?</vt:lpstr>
      <vt:lpstr>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vt:lpstr>
      <vt:lpstr>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vt:lpstr>
      <vt:lpstr>Write this sentence as I dictate it to you.</vt:lpstr>
      <vt:lpstr>In the past, we have misunderstood how to care for our world.</vt:lpstr>
      <vt:lpstr>PowerPoint Presentation</vt:lpstr>
      <vt:lpstr>PowerPoint Presentation</vt:lpstr>
      <vt:lpstr>Let’s Revisit and Review…</vt:lpstr>
      <vt:lpstr>Do you remember this challenge word?</vt:lpstr>
      <vt:lpstr>actual</vt:lpstr>
      <vt:lpstr>actual   Definition - real  </vt:lpstr>
      <vt:lpstr>actual    My mum says I behave like an 80 year old, but my actual age is 7.  </vt:lpstr>
      <vt:lpstr>Do you remember this challenge word?</vt:lpstr>
      <vt:lpstr>learn</vt:lpstr>
      <vt:lpstr>learn   Definition - to gain knowledge   </vt:lpstr>
      <vt:lpstr>learn  I love to learn my spellings.  </vt:lpstr>
      <vt:lpstr>The prefix  un-</vt:lpstr>
      <vt:lpstr>un</vt:lpstr>
      <vt:lpstr>un-  means   ‘not’   ‘opposite’</vt:lpstr>
      <vt:lpstr>un + root</vt:lpstr>
      <vt:lpstr>untidy</vt:lpstr>
      <vt:lpstr>untidy</vt:lpstr>
      <vt:lpstr>untidy</vt:lpstr>
      <vt:lpstr>unlocked</vt:lpstr>
      <vt:lpstr>unlocked</vt:lpstr>
      <vt:lpstr>unlocked</vt:lpstr>
      <vt:lpstr>unsafe</vt:lpstr>
      <vt:lpstr>unsafe</vt:lpstr>
      <vt:lpstr>unsafe</vt:lpstr>
      <vt:lpstr>unzip</vt:lpstr>
      <vt:lpstr>unzip</vt:lpstr>
      <vt:lpstr>unzip</vt:lpstr>
      <vt:lpstr>Let’s Teach and Practise</vt:lpstr>
      <vt:lpstr>The prefix mis-</vt:lpstr>
      <vt:lpstr>mis-</vt:lpstr>
      <vt:lpstr>mis- means   ‘not’  ‘opposite’</vt:lpstr>
      <vt:lpstr>misread</vt:lpstr>
      <vt:lpstr>misread</vt:lpstr>
      <vt:lpstr>misunderstood</vt:lpstr>
      <vt:lpstr>misunderstood n</vt:lpstr>
      <vt:lpstr>mislead</vt:lpstr>
      <vt:lpstr>mislead</vt:lpstr>
      <vt:lpstr>misread mis + read = misread</vt:lpstr>
      <vt:lpstr>misread mis + read = misread  Definition – read things wrongly</vt:lpstr>
      <vt:lpstr>misunderstood</vt:lpstr>
      <vt:lpstr>misunderstood mis + understood = misunderstood</vt:lpstr>
      <vt:lpstr>misunderstood  mis + understood = misunderstood Definition – not understood</vt:lpstr>
      <vt:lpstr>mislead</vt:lpstr>
      <vt:lpstr>mislead mis + lead = mislead</vt:lpstr>
      <vt:lpstr>mislead mis + lead = mislead Definition – have a wrong idea</vt:lpstr>
      <vt:lpstr>I misread my lines in the school play.</vt:lpstr>
      <vt:lpstr>I _______ my lines in the school play. </vt:lpstr>
      <vt:lpstr>I misread my lines in the school play.</vt:lpstr>
      <vt:lpstr>Confusion can lead to being misunderstood.</vt:lpstr>
      <vt:lpstr>Confusion can lead to being _____________.</vt:lpstr>
      <vt:lpstr>Confusion can lead to being misunderstood.</vt:lpstr>
      <vt:lpstr>The statement was not intended to mislead.</vt:lpstr>
      <vt:lpstr>The statement was not intended to _______.</vt:lpstr>
      <vt:lpstr>The statement was not intended to mislead.</vt:lpstr>
      <vt:lpstr>New CHALLENGE words.</vt:lpstr>
      <vt:lpstr>eight</vt:lpstr>
      <vt:lpstr>eight The number eight is one more than seven.</vt:lpstr>
      <vt:lpstr>eight The number eight is one more than seven.</vt:lpstr>
      <vt:lpstr> The number _____ is one more than seven.</vt:lpstr>
      <vt:lpstr> The number eight is one more than seven.</vt:lpstr>
      <vt:lpstr>caught</vt:lpstr>
      <vt:lpstr>caught The fish he caught was huge. </vt:lpstr>
      <vt:lpstr>caught The fish he caught was huge. </vt:lpstr>
      <vt:lpstr> The fish he ______ was huge. </vt:lpstr>
      <vt:lpstr> The fish he caught was huge. </vt:lpstr>
      <vt:lpstr>Let’s Practise and Apply.</vt:lpstr>
      <vt:lpstr>Can you spot the spelling rule words and the challenge words?</vt:lpstr>
      <vt:lpstr>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vt:lpstr>
      <vt:lpstr>All around the world the climate is different.  Some places are hot and dry.  Some are cold and wet.  The actual weather we get depends on how our planet is changing.  We need to learn more about our climate so we do not mistreat our planet and misuse its resources.  In the past, we have misunderstood how to care for our world and misread the signs that have led to climate change. </vt:lpstr>
      <vt:lpstr>Write this sentence as I dictate it to you.</vt:lpstr>
      <vt:lpstr>We have misread the signs that have led to climate change. </vt:lpstr>
      <vt:lpstr>PowerPoint Presentation</vt:lpstr>
      <vt:lpstr>PowerPoint Presentation</vt:lpstr>
      <vt:lpstr>PowerPoint Presentation</vt:lpstr>
      <vt:lpstr>Old challenge words…</vt:lpstr>
      <vt:lpstr>actual</vt:lpstr>
      <vt:lpstr>learn</vt:lpstr>
      <vt:lpstr>Old spelling rule words…</vt:lpstr>
      <vt:lpstr>unhappy</vt:lpstr>
      <vt:lpstr>unfold</vt:lpstr>
      <vt:lpstr>unpack</vt:lpstr>
      <vt:lpstr>unkind</vt:lpstr>
      <vt:lpstr>unwell</vt:lpstr>
      <vt:lpstr>undress</vt:lpstr>
      <vt:lpstr>unfair</vt:lpstr>
      <vt:lpstr>unable</vt:lpstr>
      <vt:lpstr>unsure</vt:lpstr>
      <vt:lpstr>unstable</vt:lpstr>
      <vt:lpstr>unaware</vt:lpstr>
      <vt:lpstr>undecided</vt:lpstr>
      <vt:lpstr>untidy</vt:lpstr>
      <vt:lpstr>unlocked</vt:lpstr>
      <vt:lpstr>unsafe</vt:lpstr>
      <vt:lpstr>unzip</vt:lpstr>
      <vt:lpstr>New spelling rule words…</vt:lpstr>
      <vt:lpstr>misspell</vt:lpstr>
      <vt:lpstr>mishap</vt:lpstr>
      <vt:lpstr>mistreat</vt:lpstr>
      <vt:lpstr>misbehave</vt:lpstr>
      <vt:lpstr>mistrust</vt:lpstr>
      <vt:lpstr>misprint</vt:lpstr>
      <vt:lpstr>misuse</vt:lpstr>
      <vt:lpstr>misplace</vt:lpstr>
      <vt:lpstr>misheard</vt:lpstr>
      <vt:lpstr>misread</vt:lpstr>
      <vt:lpstr>misunderstood</vt:lpstr>
      <vt:lpstr>mislead</vt:lpstr>
      <vt:lpstr>New challenge words…</vt:lpstr>
      <vt:lpstr>eight</vt:lpstr>
      <vt:lpstr>caught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3</cp:revision>
  <cp:lastPrinted>2022-05-27T07:40:55Z</cp:lastPrinted>
  <dcterms:created xsi:type="dcterms:W3CDTF">2022-03-23T13:56:57Z</dcterms:created>
  <dcterms:modified xsi:type="dcterms:W3CDTF">2022-12-09T10:15:38Z</dcterms:modified>
</cp:coreProperties>
</file>