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4"/>
  </p:notesMasterIdLst>
  <p:sldIdLst>
    <p:sldId id="256" r:id="rId2"/>
    <p:sldId id="322" r:id="rId3"/>
    <p:sldId id="604" r:id="rId4"/>
    <p:sldId id="2546" r:id="rId5"/>
    <p:sldId id="2917" r:id="rId6"/>
    <p:sldId id="335" r:id="rId7"/>
    <p:sldId id="896" r:id="rId8"/>
    <p:sldId id="337" r:id="rId9"/>
    <p:sldId id="897" r:id="rId10"/>
    <p:sldId id="340" r:id="rId11"/>
    <p:sldId id="259" r:id="rId12"/>
    <p:sldId id="261" r:id="rId13"/>
    <p:sldId id="260" r:id="rId14"/>
    <p:sldId id="609" r:id="rId15"/>
    <p:sldId id="610" r:id="rId16"/>
    <p:sldId id="611" r:id="rId17"/>
    <p:sldId id="612" r:id="rId18"/>
    <p:sldId id="267" r:id="rId19"/>
    <p:sldId id="605" r:id="rId20"/>
    <p:sldId id="607" r:id="rId21"/>
    <p:sldId id="608" r:id="rId22"/>
    <p:sldId id="606" r:id="rId23"/>
    <p:sldId id="282" r:id="rId24"/>
    <p:sldId id="285" r:id="rId25"/>
    <p:sldId id="284" r:id="rId26"/>
    <p:sldId id="613" r:id="rId27"/>
    <p:sldId id="898" r:id="rId28"/>
    <p:sldId id="899" r:id="rId29"/>
    <p:sldId id="622" r:id="rId30"/>
    <p:sldId id="623" r:id="rId31"/>
    <p:sldId id="625" r:id="rId32"/>
    <p:sldId id="303" r:id="rId33"/>
    <p:sldId id="308" r:id="rId34"/>
    <p:sldId id="312" r:id="rId35"/>
    <p:sldId id="313" r:id="rId36"/>
    <p:sldId id="315" r:id="rId37"/>
    <p:sldId id="2518" r:id="rId38"/>
    <p:sldId id="2519" r:id="rId39"/>
    <p:sldId id="1694" r:id="rId40"/>
    <p:sldId id="1695" r:id="rId41"/>
    <p:sldId id="1697" r:id="rId42"/>
    <p:sldId id="1698" r:id="rId43"/>
    <p:sldId id="1699" r:id="rId44"/>
    <p:sldId id="1700" r:id="rId45"/>
    <p:sldId id="1701" r:id="rId46"/>
    <p:sldId id="2508" r:id="rId47"/>
    <p:sldId id="2510" r:id="rId48"/>
    <p:sldId id="2574" r:id="rId49"/>
    <p:sldId id="2924" r:id="rId50"/>
    <p:sldId id="334" r:id="rId51"/>
    <p:sldId id="336" r:id="rId52"/>
    <p:sldId id="3219" r:id="rId53"/>
    <p:sldId id="3220" r:id="rId54"/>
    <p:sldId id="339" r:id="rId55"/>
    <p:sldId id="3221" r:id="rId56"/>
    <p:sldId id="3222" r:id="rId57"/>
    <p:sldId id="3223" r:id="rId58"/>
    <p:sldId id="3224" r:id="rId59"/>
    <p:sldId id="3225" r:id="rId60"/>
    <p:sldId id="3226" r:id="rId61"/>
    <p:sldId id="3227" r:id="rId62"/>
    <p:sldId id="3228" r:id="rId63"/>
    <p:sldId id="3229" r:id="rId64"/>
    <p:sldId id="3230" r:id="rId65"/>
    <p:sldId id="3231" r:id="rId66"/>
    <p:sldId id="3232" r:id="rId67"/>
    <p:sldId id="3233" r:id="rId68"/>
    <p:sldId id="3234" r:id="rId69"/>
    <p:sldId id="3235" r:id="rId70"/>
    <p:sldId id="614" r:id="rId71"/>
    <p:sldId id="901" r:id="rId72"/>
    <p:sldId id="903" r:id="rId73"/>
    <p:sldId id="294" r:id="rId74"/>
    <p:sldId id="297" r:id="rId75"/>
    <p:sldId id="300" r:id="rId76"/>
    <p:sldId id="3236" r:id="rId77"/>
    <p:sldId id="911" r:id="rId78"/>
    <p:sldId id="307" r:id="rId79"/>
    <p:sldId id="914" r:id="rId80"/>
    <p:sldId id="314" r:id="rId81"/>
    <p:sldId id="2525" r:id="rId82"/>
    <p:sldId id="2526" r:id="rId83"/>
    <p:sldId id="3295" r:id="rId84"/>
    <p:sldId id="3296" r:id="rId85"/>
    <p:sldId id="3297" r:id="rId86"/>
    <p:sldId id="1717" r:id="rId87"/>
    <p:sldId id="3298" r:id="rId88"/>
    <p:sldId id="2511" r:id="rId89"/>
    <p:sldId id="2509" r:id="rId90"/>
    <p:sldId id="2613" r:id="rId91"/>
    <p:sldId id="2942" r:id="rId92"/>
    <p:sldId id="3237" r:id="rId93"/>
    <p:sldId id="3238" r:id="rId94"/>
    <p:sldId id="3239" r:id="rId95"/>
    <p:sldId id="3240" r:id="rId96"/>
    <p:sldId id="1448" r:id="rId97"/>
    <p:sldId id="3241" r:id="rId98"/>
    <p:sldId id="3242" r:id="rId99"/>
    <p:sldId id="3243" r:id="rId100"/>
    <p:sldId id="1163" r:id="rId101"/>
    <p:sldId id="1164" r:id="rId102"/>
    <p:sldId id="1165" r:id="rId103"/>
    <p:sldId id="1166" r:id="rId104"/>
    <p:sldId id="3244" r:id="rId105"/>
    <p:sldId id="3245" r:id="rId106"/>
    <p:sldId id="3246" r:id="rId107"/>
    <p:sldId id="3247" r:id="rId108"/>
    <p:sldId id="1167" r:id="rId109"/>
    <p:sldId id="3248" r:id="rId110"/>
    <p:sldId id="3249" r:id="rId111"/>
    <p:sldId id="3250" r:id="rId112"/>
    <p:sldId id="1172" r:id="rId113"/>
    <p:sldId id="1174" r:id="rId114"/>
    <p:sldId id="1177" r:id="rId115"/>
    <p:sldId id="3251" r:id="rId116"/>
    <p:sldId id="3252" r:id="rId117"/>
    <p:sldId id="1182" r:id="rId118"/>
    <p:sldId id="3253" r:id="rId119"/>
    <p:sldId id="1185" r:id="rId120"/>
    <p:sldId id="1186" r:id="rId121"/>
    <p:sldId id="1189" r:id="rId122"/>
    <p:sldId id="3254" r:id="rId123"/>
    <p:sldId id="2532" r:id="rId124"/>
    <p:sldId id="2533" r:id="rId125"/>
    <p:sldId id="1740" r:id="rId126"/>
    <p:sldId id="1741" r:id="rId127"/>
    <p:sldId id="1742" r:id="rId128"/>
    <p:sldId id="1745" r:id="rId129"/>
    <p:sldId id="1744" r:id="rId130"/>
    <p:sldId id="2512" r:id="rId131"/>
    <p:sldId id="2513" r:id="rId132"/>
    <p:sldId id="2652" r:id="rId133"/>
    <p:sldId id="2962" r:id="rId134"/>
    <p:sldId id="3255" r:id="rId135"/>
    <p:sldId id="3256" r:id="rId136"/>
    <p:sldId id="3257" r:id="rId137"/>
    <p:sldId id="3258" r:id="rId138"/>
    <p:sldId id="3259" r:id="rId139"/>
    <p:sldId id="3260" r:id="rId140"/>
    <p:sldId id="3261" r:id="rId141"/>
    <p:sldId id="3262" r:id="rId142"/>
    <p:sldId id="1449" r:id="rId143"/>
    <p:sldId id="1450" r:id="rId144"/>
    <p:sldId id="1451" r:id="rId145"/>
    <p:sldId id="3263" r:id="rId146"/>
    <p:sldId id="3264" r:id="rId147"/>
    <p:sldId id="3265" r:id="rId148"/>
    <p:sldId id="3266" r:id="rId149"/>
    <p:sldId id="3267" r:id="rId150"/>
    <p:sldId id="3268" r:id="rId151"/>
    <p:sldId id="3269" r:id="rId152"/>
    <p:sldId id="1452" r:id="rId153"/>
    <p:sldId id="1453" r:id="rId154"/>
    <p:sldId id="1454" r:id="rId155"/>
    <p:sldId id="3270" r:id="rId156"/>
    <p:sldId id="3271" r:id="rId157"/>
    <p:sldId id="3272" r:id="rId158"/>
    <p:sldId id="3273" r:id="rId159"/>
    <p:sldId id="1461" r:id="rId160"/>
    <p:sldId id="3274" r:id="rId161"/>
    <p:sldId id="1464" r:id="rId162"/>
    <p:sldId id="3275" r:id="rId163"/>
    <p:sldId id="2539" r:id="rId164"/>
    <p:sldId id="2540" r:id="rId165"/>
    <p:sldId id="1753" r:id="rId166"/>
    <p:sldId id="1754" r:id="rId167"/>
    <p:sldId id="1755" r:id="rId168"/>
    <p:sldId id="1756" r:id="rId169"/>
    <p:sldId id="1757" r:id="rId170"/>
    <p:sldId id="2514" r:id="rId171"/>
    <p:sldId id="2515" r:id="rId172"/>
    <p:sldId id="258" r:id="rId173"/>
    <p:sldId id="333" r:id="rId174"/>
    <p:sldId id="3276" r:id="rId175"/>
    <p:sldId id="3277" r:id="rId176"/>
    <p:sldId id="3278" r:id="rId177"/>
    <p:sldId id="3279" r:id="rId178"/>
    <p:sldId id="3280" r:id="rId179"/>
    <p:sldId id="3281" r:id="rId180"/>
    <p:sldId id="1711" r:id="rId181"/>
    <p:sldId id="3282" r:id="rId182"/>
    <p:sldId id="3283" r:id="rId183"/>
    <p:sldId id="1712" r:id="rId184"/>
    <p:sldId id="1713" r:id="rId185"/>
    <p:sldId id="1714" r:id="rId186"/>
    <p:sldId id="3284" r:id="rId187"/>
    <p:sldId id="3285" r:id="rId188"/>
    <p:sldId id="3286" r:id="rId189"/>
    <p:sldId id="3287" r:id="rId190"/>
    <p:sldId id="1715" r:id="rId191"/>
    <p:sldId id="1716" r:id="rId192"/>
    <p:sldId id="3288" r:id="rId193"/>
    <p:sldId id="1718" r:id="rId194"/>
    <p:sldId id="1720" r:id="rId195"/>
    <p:sldId id="1721" r:id="rId196"/>
    <p:sldId id="1724" r:id="rId197"/>
    <p:sldId id="1727" r:id="rId198"/>
    <p:sldId id="3289" r:id="rId199"/>
    <p:sldId id="3290" r:id="rId200"/>
    <p:sldId id="3291" r:id="rId201"/>
    <p:sldId id="3292" r:id="rId202"/>
    <p:sldId id="1734" r:id="rId203"/>
    <p:sldId id="3293" r:id="rId204"/>
    <p:sldId id="1737" r:id="rId205"/>
    <p:sldId id="3294" r:id="rId206"/>
    <p:sldId id="304" r:id="rId207"/>
    <p:sldId id="318" r:id="rId208"/>
    <p:sldId id="1995" r:id="rId209"/>
    <p:sldId id="1996" r:id="rId210"/>
    <p:sldId id="1997" r:id="rId211"/>
    <p:sldId id="2000" r:id="rId212"/>
    <p:sldId id="1999" r:id="rId213"/>
  </p:sldIdLst>
  <p:sldSz cx="12192000" cy="6858000"/>
  <p:notesSz cx="6742113" cy="98758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AD449D6-4688-4AD5-A4D9-554FF03BA957}" v="5" dt="2023-05-04T12:15:56.5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2" autoAdjust="0"/>
    <p:restoredTop sz="81447" autoAdjust="0"/>
  </p:normalViewPr>
  <p:slideViewPr>
    <p:cSldViewPr snapToGrid="0">
      <p:cViewPr varScale="1">
        <p:scale>
          <a:sx n="59" d="100"/>
          <a:sy n="59" d="100"/>
        </p:scale>
        <p:origin x="41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81" Type="http://schemas.openxmlformats.org/officeDocument/2006/relationships/slide" Target="slides/slide180.xml"/><Relationship Id="rId216" Type="http://schemas.openxmlformats.org/officeDocument/2006/relationships/viewProps" Target="viewProps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92" Type="http://schemas.openxmlformats.org/officeDocument/2006/relationships/slide" Target="slides/slide191.xml"/><Relationship Id="rId206" Type="http://schemas.openxmlformats.org/officeDocument/2006/relationships/slide" Target="slides/slide205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182" Type="http://schemas.openxmlformats.org/officeDocument/2006/relationships/slide" Target="slides/slide181.xml"/><Relationship Id="rId217" Type="http://schemas.openxmlformats.org/officeDocument/2006/relationships/theme" Target="theme/theme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5" Type="http://schemas.openxmlformats.org/officeDocument/2006/relationships/slide" Target="slides/slide64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51" Type="http://schemas.openxmlformats.org/officeDocument/2006/relationships/slide" Target="slides/slide150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207" Type="http://schemas.openxmlformats.org/officeDocument/2006/relationships/slide" Target="slides/slide206.xml"/><Relationship Id="rId13" Type="http://schemas.openxmlformats.org/officeDocument/2006/relationships/slide" Target="slides/slide12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20" Type="http://schemas.openxmlformats.org/officeDocument/2006/relationships/slide" Target="slides/slide119.xml"/><Relationship Id="rId141" Type="http://schemas.openxmlformats.org/officeDocument/2006/relationships/slide" Target="slides/slide140.xml"/><Relationship Id="rId7" Type="http://schemas.openxmlformats.org/officeDocument/2006/relationships/slide" Target="slides/slide6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18" Type="http://schemas.openxmlformats.org/officeDocument/2006/relationships/tableStyles" Target="tableStyles.xml"/><Relationship Id="rId24" Type="http://schemas.openxmlformats.org/officeDocument/2006/relationships/slide" Target="slides/slide23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31" Type="http://schemas.openxmlformats.org/officeDocument/2006/relationships/slide" Target="slides/slide130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208" Type="http://schemas.openxmlformats.org/officeDocument/2006/relationships/slide" Target="slides/slide207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189" Type="http://schemas.openxmlformats.org/officeDocument/2006/relationships/slide" Target="slides/slide188.xml"/><Relationship Id="rId219" Type="http://schemas.microsoft.com/office/2016/11/relationships/changesInfo" Target="changesInfos/changesInfo1.xml"/><Relationship Id="rId3" Type="http://schemas.openxmlformats.org/officeDocument/2006/relationships/slide" Target="slides/slide2.xml"/><Relationship Id="rId214" Type="http://schemas.openxmlformats.org/officeDocument/2006/relationships/notesMaster" Target="notesMasters/notesMaster1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5" Type="http://schemas.openxmlformats.org/officeDocument/2006/relationships/slide" Target="slides/slide194.xml"/><Relationship Id="rId209" Type="http://schemas.openxmlformats.org/officeDocument/2006/relationships/slide" Target="slides/slide208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220" Type="http://schemas.microsoft.com/office/2015/10/relationships/revisionInfo" Target="revisionInfo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10" Type="http://schemas.openxmlformats.org/officeDocument/2006/relationships/slide" Target="slides/slide209.xml"/><Relationship Id="rId215" Type="http://schemas.openxmlformats.org/officeDocument/2006/relationships/presProps" Target="presProps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96" Type="http://schemas.openxmlformats.org/officeDocument/2006/relationships/slide" Target="slides/slide195.xml"/><Relationship Id="rId200" Type="http://schemas.openxmlformats.org/officeDocument/2006/relationships/slide" Target="slides/slide199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211" Type="http://schemas.openxmlformats.org/officeDocument/2006/relationships/slide" Target="slides/slide210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97" Type="http://schemas.openxmlformats.org/officeDocument/2006/relationships/slide" Target="slides/slide196.xml"/><Relationship Id="rId201" Type="http://schemas.openxmlformats.org/officeDocument/2006/relationships/slide" Target="slides/slide200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87" Type="http://schemas.openxmlformats.org/officeDocument/2006/relationships/slide" Target="slides/slide186.xml"/><Relationship Id="rId1" Type="http://schemas.openxmlformats.org/officeDocument/2006/relationships/slideMaster" Target="slideMasters/slideMaster1.xml"/><Relationship Id="rId212" Type="http://schemas.openxmlformats.org/officeDocument/2006/relationships/slide" Target="slides/slide211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60" Type="http://schemas.openxmlformats.org/officeDocument/2006/relationships/slide" Target="slides/slide59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202" Type="http://schemas.openxmlformats.org/officeDocument/2006/relationships/slide" Target="slides/slide201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104" Type="http://schemas.openxmlformats.org/officeDocument/2006/relationships/slide" Target="slides/slide103.xml"/><Relationship Id="rId125" Type="http://schemas.openxmlformats.org/officeDocument/2006/relationships/slide" Target="slides/slide124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13" Type="http://schemas.openxmlformats.org/officeDocument/2006/relationships/slide" Target="slides/slide212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115" Type="http://schemas.openxmlformats.org/officeDocument/2006/relationships/slide" Target="slides/slide114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9" Type="http://schemas.openxmlformats.org/officeDocument/2006/relationships/slide" Target="slides/slide198.xml"/><Relationship Id="rId203" Type="http://schemas.openxmlformats.org/officeDocument/2006/relationships/slide" Target="slides/slide202.xml"/><Relationship Id="rId19" Type="http://schemas.openxmlformats.org/officeDocument/2006/relationships/slide" Target="slides/slide1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lly Stokes" userId="3e5c5154-569e-4d81-aa91-4f91841cdfa9" providerId="ADAL" clId="{DAD449D6-4688-4AD5-A4D9-554FF03BA957}"/>
    <pc:docChg chg="custSel modSld">
      <pc:chgData name="Kelly Stokes" userId="3e5c5154-569e-4d81-aa91-4f91841cdfa9" providerId="ADAL" clId="{DAD449D6-4688-4AD5-A4D9-554FF03BA957}" dt="2023-05-04T12:15:56.578" v="88"/>
      <pc:docMkLst>
        <pc:docMk/>
      </pc:docMkLst>
      <pc:sldChg chg="modSp mod">
        <pc:chgData name="Kelly Stokes" userId="3e5c5154-569e-4d81-aa91-4f91841cdfa9" providerId="ADAL" clId="{DAD449D6-4688-4AD5-A4D9-554FF03BA957}" dt="2023-05-04T12:13:48.282" v="9" actId="20577"/>
        <pc:sldMkLst>
          <pc:docMk/>
          <pc:sldMk cId="3945579917" sldId="256"/>
        </pc:sldMkLst>
        <pc:spChg chg="mod">
          <ac:chgData name="Kelly Stokes" userId="3e5c5154-569e-4d81-aa91-4f91841cdfa9" providerId="ADAL" clId="{DAD449D6-4688-4AD5-A4D9-554FF03BA957}" dt="2023-05-04T12:13:44.914" v="1" actId="20577"/>
          <ac:spMkLst>
            <pc:docMk/>
            <pc:sldMk cId="3945579917" sldId="256"/>
            <ac:spMk id="2" creationId="{7EB92607-E334-409C-8872-AB6363C33D0F}"/>
          </ac:spMkLst>
        </pc:spChg>
        <pc:spChg chg="mod">
          <ac:chgData name="Kelly Stokes" userId="3e5c5154-569e-4d81-aa91-4f91841cdfa9" providerId="ADAL" clId="{DAD449D6-4688-4AD5-A4D9-554FF03BA957}" dt="2023-05-04T12:13:48.282" v="9" actId="20577"/>
          <ac:spMkLst>
            <pc:docMk/>
            <pc:sldMk cId="3945579917" sldId="256"/>
            <ac:spMk id="3" creationId="{9B667196-C5B4-45FC-B5E8-3B190D7A595C}"/>
          </ac:spMkLst>
        </pc:spChg>
      </pc:sldChg>
      <pc:sldChg chg="modSp mod">
        <pc:chgData name="Kelly Stokes" userId="3e5c5154-569e-4d81-aa91-4f91841cdfa9" providerId="ADAL" clId="{DAD449D6-4688-4AD5-A4D9-554FF03BA957}" dt="2023-05-04T12:13:56.359" v="19" actId="20577"/>
        <pc:sldMkLst>
          <pc:docMk/>
          <pc:sldMk cId="864376776" sldId="322"/>
        </pc:sldMkLst>
        <pc:spChg chg="mod">
          <ac:chgData name="Kelly Stokes" userId="3e5c5154-569e-4d81-aa91-4f91841cdfa9" providerId="ADAL" clId="{DAD449D6-4688-4AD5-A4D9-554FF03BA957}" dt="2023-05-04T12:13:56.359" v="19" actId="20577"/>
          <ac:spMkLst>
            <pc:docMk/>
            <pc:sldMk cId="864376776" sldId="322"/>
            <ac:spMk id="2" creationId="{02FB8773-AD3E-2543-510F-CEE32E75C793}"/>
          </ac:spMkLst>
        </pc:spChg>
      </pc:sldChg>
      <pc:sldChg chg="addSp delSp modSp mod">
        <pc:chgData name="Kelly Stokes" userId="3e5c5154-569e-4d81-aa91-4f91841cdfa9" providerId="ADAL" clId="{DAD449D6-4688-4AD5-A4D9-554FF03BA957}" dt="2023-05-04T12:13:58.890" v="21"/>
        <pc:sldMkLst>
          <pc:docMk/>
          <pc:sldMk cId="3955913320" sldId="604"/>
        </pc:sldMkLst>
        <pc:picChg chg="del">
          <ac:chgData name="Kelly Stokes" userId="3e5c5154-569e-4d81-aa91-4f91841cdfa9" providerId="ADAL" clId="{DAD449D6-4688-4AD5-A4D9-554FF03BA957}" dt="2023-05-04T12:13:58.281" v="20" actId="478"/>
          <ac:picMkLst>
            <pc:docMk/>
            <pc:sldMk cId="3955913320" sldId="604"/>
            <ac:picMk id="3" creationId="{54E1056E-D7AF-F81F-2F18-342D254479E6}"/>
          </ac:picMkLst>
        </pc:picChg>
        <pc:picChg chg="add mod">
          <ac:chgData name="Kelly Stokes" userId="3e5c5154-569e-4d81-aa91-4f91841cdfa9" providerId="ADAL" clId="{DAD449D6-4688-4AD5-A4D9-554FF03BA957}" dt="2023-05-04T12:13:58.890" v="21"/>
          <ac:picMkLst>
            <pc:docMk/>
            <pc:sldMk cId="3955913320" sldId="604"/>
            <ac:picMk id="5" creationId="{60AD2FBC-1DEC-C8C7-A140-2A0BA36EEABB}"/>
          </ac:picMkLst>
        </pc:picChg>
      </pc:sldChg>
      <pc:sldChg chg="modSp mod">
        <pc:chgData name="Kelly Stokes" userId="3e5c5154-569e-4d81-aa91-4f91841cdfa9" providerId="ADAL" clId="{DAD449D6-4688-4AD5-A4D9-554FF03BA957}" dt="2023-05-04T12:15:04.915" v="33" actId="20577"/>
        <pc:sldMkLst>
          <pc:docMk/>
          <pc:sldMk cId="2942521307" sldId="2508"/>
        </pc:sldMkLst>
        <pc:spChg chg="mod">
          <ac:chgData name="Kelly Stokes" userId="3e5c5154-569e-4d81-aa91-4f91841cdfa9" providerId="ADAL" clId="{DAD449D6-4688-4AD5-A4D9-554FF03BA957}" dt="2023-05-04T12:15:04.915" v="33" actId="20577"/>
          <ac:spMkLst>
            <pc:docMk/>
            <pc:sldMk cId="2942521307" sldId="2508"/>
            <ac:spMk id="2" creationId="{02FB8773-AD3E-2543-510F-CEE32E75C793}"/>
          </ac:spMkLst>
        </pc:spChg>
      </pc:sldChg>
      <pc:sldChg chg="addSp delSp modSp mod">
        <pc:chgData name="Kelly Stokes" userId="3e5c5154-569e-4d81-aa91-4f91841cdfa9" providerId="ADAL" clId="{DAD449D6-4688-4AD5-A4D9-554FF03BA957}" dt="2023-05-04T12:15:26.881" v="60"/>
        <pc:sldMkLst>
          <pc:docMk/>
          <pc:sldMk cId="3917742093" sldId="2509"/>
        </pc:sldMkLst>
        <pc:picChg chg="add mod">
          <ac:chgData name="Kelly Stokes" userId="3e5c5154-569e-4d81-aa91-4f91841cdfa9" providerId="ADAL" clId="{DAD449D6-4688-4AD5-A4D9-554FF03BA957}" dt="2023-05-04T12:15:26.881" v="60"/>
          <ac:picMkLst>
            <pc:docMk/>
            <pc:sldMk cId="3917742093" sldId="2509"/>
            <ac:picMk id="2" creationId="{B3F3491D-0170-DD57-6007-40E6B6A58817}"/>
          </ac:picMkLst>
        </pc:picChg>
        <pc:picChg chg="del">
          <ac:chgData name="Kelly Stokes" userId="3e5c5154-569e-4d81-aa91-4f91841cdfa9" providerId="ADAL" clId="{DAD449D6-4688-4AD5-A4D9-554FF03BA957}" dt="2023-05-04T12:15:26.453" v="59" actId="478"/>
          <ac:picMkLst>
            <pc:docMk/>
            <pc:sldMk cId="3917742093" sldId="2509"/>
            <ac:picMk id="3" creationId="{699733A1-6359-14B8-AA19-B6D720B49CAD}"/>
          </ac:picMkLst>
        </pc:picChg>
      </pc:sldChg>
      <pc:sldChg chg="addSp delSp modSp mod">
        <pc:chgData name="Kelly Stokes" userId="3e5c5154-569e-4d81-aa91-4f91841cdfa9" providerId="ADAL" clId="{DAD449D6-4688-4AD5-A4D9-554FF03BA957}" dt="2023-05-04T12:15:08.065" v="35"/>
        <pc:sldMkLst>
          <pc:docMk/>
          <pc:sldMk cId="1315889409" sldId="2510"/>
        </pc:sldMkLst>
        <pc:picChg chg="add mod">
          <ac:chgData name="Kelly Stokes" userId="3e5c5154-569e-4d81-aa91-4f91841cdfa9" providerId="ADAL" clId="{DAD449D6-4688-4AD5-A4D9-554FF03BA957}" dt="2023-05-04T12:15:08.065" v="35"/>
          <ac:picMkLst>
            <pc:docMk/>
            <pc:sldMk cId="1315889409" sldId="2510"/>
            <ac:picMk id="2" creationId="{EFEB5025-F6A8-B8E3-65ED-9D470909A432}"/>
          </ac:picMkLst>
        </pc:picChg>
        <pc:picChg chg="del">
          <ac:chgData name="Kelly Stokes" userId="3e5c5154-569e-4d81-aa91-4f91841cdfa9" providerId="ADAL" clId="{DAD449D6-4688-4AD5-A4D9-554FF03BA957}" dt="2023-05-04T12:15:07.694" v="34" actId="478"/>
          <ac:picMkLst>
            <pc:docMk/>
            <pc:sldMk cId="1315889409" sldId="2510"/>
            <ac:picMk id="4" creationId="{0B04108D-5EFE-6DCE-39DC-CCA32E7344B9}"/>
          </ac:picMkLst>
        </pc:picChg>
      </pc:sldChg>
      <pc:sldChg chg="modSp mod">
        <pc:chgData name="Kelly Stokes" userId="3e5c5154-569e-4d81-aa91-4f91841cdfa9" providerId="ADAL" clId="{DAD449D6-4688-4AD5-A4D9-554FF03BA957}" dt="2023-05-04T12:15:23.878" v="58" actId="20577"/>
        <pc:sldMkLst>
          <pc:docMk/>
          <pc:sldMk cId="2775180122" sldId="2511"/>
        </pc:sldMkLst>
        <pc:spChg chg="mod">
          <ac:chgData name="Kelly Stokes" userId="3e5c5154-569e-4d81-aa91-4f91841cdfa9" providerId="ADAL" clId="{DAD449D6-4688-4AD5-A4D9-554FF03BA957}" dt="2023-05-04T12:15:23.878" v="58" actId="20577"/>
          <ac:spMkLst>
            <pc:docMk/>
            <pc:sldMk cId="2775180122" sldId="2511"/>
            <ac:spMk id="2" creationId="{02FB8773-AD3E-2543-510F-CEE32E75C793}"/>
          </ac:spMkLst>
        </pc:spChg>
      </pc:sldChg>
      <pc:sldChg chg="modSp mod">
        <pc:chgData name="Kelly Stokes" userId="3e5c5154-569e-4d81-aa91-4f91841cdfa9" providerId="ADAL" clId="{DAD449D6-4688-4AD5-A4D9-554FF03BA957}" dt="2023-05-04T12:15:39.511" v="70" actId="20577"/>
        <pc:sldMkLst>
          <pc:docMk/>
          <pc:sldMk cId="3162211198" sldId="2512"/>
        </pc:sldMkLst>
        <pc:spChg chg="mod">
          <ac:chgData name="Kelly Stokes" userId="3e5c5154-569e-4d81-aa91-4f91841cdfa9" providerId="ADAL" clId="{DAD449D6-4688-4AD5-A4D9-554FF03BA957}" dt="2023-05-04T12:15:39.511" v="70" actId="20577"/>
          <ac:spMkLst>
            <pc:docMk/>
            <pc:sldMk cId="3162211198" sldId="2512"/>
            <ac:spMk id="2" creationId="{02FB8773-AD3E-2543-510F-CEE32E75C793}"/>
          </ac:spMkLst>
        </pc:spChg>
      </pc:sldChg>
      <pc:sldChg chg="addSp delSp modSp mod">
        <pc:chgData name="Kelly Stokes" userId="3e5c5154-569e-4d81-aa91-4f91841cdfa9" providerId="ADAL" clId="{DAD449D6-4688-4AD5-A4D9-554FF03BA957}" dt="2023-05-04T12:15:42.106" v="72"/>
        <pc:sldMkLst>
          <pc:docMk/>
          <pc:sldMk cId="927953685" sldId="2513"/>
        </pc:sldMkLst>
        <pc:picChg chg="add mod">
          <ac:chgData name="Kelly Stokes" userId="3e5c5154-569e-4d81-aa91-4f91841cdfa9" providerId="ADAL" clId="{DAD449D6-4688-4AD5-A4D9-554FF03BA957}" dt="2023-05-04T12:15:42.106" v="72"/>
          <ac:picMkLst>
            <pc:docMk/>
            <pc:sldMk cId="927953685" sldId="2513"/>
            <ac:picMk id="2" creationId="{E442D41F-B5F9-3A66-8464-36EDAAD9E232}"/>
          </ac:picMkLst>
        </pc:picChg>
        <pc:picChg chg="del">
          <ac:chgData name="Kelly Stokes" userId="3e5c5154-569e-4d81-aa91-4f91841cdfa9" providerId="ADAL" clId="{DAD449D6-4688-4AD5-A4D9-554FF03BA957}" dt="2023-05-04T12:15:41.719" v="71" actId="478"/>
          <ac:picMkLst>
            <pc:docMk/>
            <pc:sldMk cId="927953685" sldId="2513"/>
            <ac:picMk id="3" creationId="{7BF7FB12-7A17-D482-AE24-D1B3AE987860}"/>
          </ac:picMkLst>
        </pc:picChg>
      </pc:sldChg>
      <pc:sldChg chg="modSp mod">
        <pc:chgData name="Kelly Stokes" userId="3e5c5154-569e-4d81-aa91-4f91841cdfa9" providerId="ADAL" clId="{DAD449D6-4688-4AD5-A4D9-554FF03BA957}" dt="2023-05-04T12:15:53.049" v="86" actId="20577"/>
        <pc:sldMkLst>
          <pc:docMk/>
          <pc:sldMk cId="998141047" sldId="2514"/>
        </pc:sldMkLst>
        <pc:spChg chg="mod">
          <ac:chgData name="Kelly Stokes" userId="3e5c5154-569e-4d81-aa91-4f91841cdfa9" providerId="ADAL" clId="{DAD449D6-4688-4AD5-A4D9-554FF03BA957}" dt="2023-05-04T12:15:53.049" v="86" actId="20577"/>
          <ac:spMkLst>
            <pc:docMk/>
            <pc:sldMk cId="998141047" sldId="2514"/>
            <ac:spMk id="2" creationId="{02FB8773-AD3E-2543-510F-CEE32E75C793}"/>
          </ac:spMkLst>
        </pc:spChg>
      </pc:sldChg>
      <pc:sldChg chg="addSp delSp modSp mod">
        <pc:chgData name="Kelly Stokes" userId="3e5c5154-569e-4d81-aa91-4f91841cdfa9" providerId="ADAL" clId="{DAD449D6-4688-4AD5-A4D9-554FF03BA957}" dt="2023-05-04T12:15:56.578" v="88"/>
        <pc:sldMkLst>
          <pc:docMk/>
          <pc:sldMk cId="1749633838" sldId="2515"/>
        </pc:sldMkLst>
        <pc:picChg chg="add mod">
          <ac:chgData name="Kelly Stokes" userId="3e5c5154-569e-4d81-aa91-4f91841cdfa9" providerId="ADAL" clId="{DAD449D6-4688-4AD5-A4D9-554FF03BA957}" dt="2023-05-04T12:15:56.578" v="88"/>
          <ac:picMkLst>
            <pc:docMk/>
            <pc:sldMk cId="1749633838" sldId="2515"/>
            <ac:picMk id="2" creationId="{19E54279-0B48-2AEA-AD31-E38D2E84BC93}"/>
          </ac:picMkLst>
        </pc:picChg>
        <pc:picChg chg="del">
          <ac:chgData name="Kelly Stokes" userId="3e5c5154-569e-4d81-aa91-4f91841cdfa9" providerId="ADAL" clId="{DAD449D6-4688-4AD5-A4D9-554FF03BA957}" dt="2023-05-04T12:15:55.545" v="87" actId="478"/>
          <ac:picMkLst>
            <pc:docMk/>
            <pc:sldMk cId="1749633838" sldId="2515"/>
            <ac:picMk id="3" creationId="{693FCE67-BDF4-6B90-7B6D-A7D6A01BE32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55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55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792B4E-2C40-46AA-98A1-08FF812BB3CA}" type="datetimeFigureOut">
              <a:rPr lang="en-GB" smtClean="0"/>
              <a:t>04/05/2023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5075"/>
            <a:ext cx="5922963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4212" y="4752747"/>
            <a:ext cx="5393690" cy="388861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80333"/>
            <a:ext cx="2921582" cy="4955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8971" y="9380333"/>
            <a:ext cx="2921582" cy="4955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70640F-E73A-4148-92BA-D1C70A9666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0342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94493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72383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6558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52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09140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53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89349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54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31936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55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52806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88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34972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70640F-E73A-4148-92BA-D1C70A96661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41089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92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6558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93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0914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471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94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89349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95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52806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96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528068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130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76270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133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410899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65583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091405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893491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319361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45317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410899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Sound of </a:t>
            </a:r>
            <a:r>
              <a:rPr lang="en-GB" dirty="0" err="1"/>
              <a:t>aI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578757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Brow being forehead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154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685313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170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384026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171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38727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173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410899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174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65583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175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091405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176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893491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177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319361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178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45317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091405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Sound of </a:t>
            </a:r>
            <a:r>
              <a:rPr lang="en-GB" dirty="0" err="1"/>
              <a:t>aI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181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57875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8934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7788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52806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46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56849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49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4108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7D1D7-06E4-4E98-BF3D-7BD854000A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F3BD16-BC0A-47B0-9471-64872D205F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C909D6-D61A-4D89-B4C4-105980D46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4085C-17D4-4940-9BD4-E45CF49F265D}" type="datetimeFigureOut">
              <a:rPr lang="en-GB" smtClean="0"/>
              <a:t>04/05/2023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FEC934-77AD-411E-9939-DFB5FF928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D0067E-6E51-4C8C-ABD8-09D768CFE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E15E3-C22B-43AB-BCBC-894D1A9C78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3002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15363-0852-4963-90D0-3A51B4CFC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4D8602-8AAF-4BBF-95B2-5207E0C52C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504686-998B-4A4A-B61A-DB8CD047B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4085C-17D4-4940-9BD4-E45CF49F265D}" type="datetimeFigureOut">
              <a:rPr lang="en-GB" smtClean="0"/>
              <a:t>04/05/2023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79C055-29FC-425C-9DDD-7647B5A99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04614F-D2BD-4875-B2E2-5C56B0D0C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E15E3-C22B-43AB-BCBC-894D1A9C78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8649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B39718-3A37-4F40-BD76-2EA7772642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6A78EA-07FA-4642-925C-0C4CAE9EC2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4BEF9C-A14C-406F-91F4-F10184F88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4085C-17D4-4940-9BD4-E45CF49F265D}" type="datetimeFigureOut">
              <a:rPr lang="en-GB" smtClean="0"/>
              <a:t>04/05/2023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214318-1B68-4E1C-911F-BEB1AAA36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2ED3EC-DEE9-4CEA-8116-DE5C20664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E15E3-C22B-43AB-BCBC-894D1A9C78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1138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0A335-589D-4212-8B4A-567E5818E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3416AD-D486-41D7-8FD4-B93DE7AF42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7291C4-DF81-4623-9B2E-ED65784CE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4085C-17D4-4940-9BD4-E45CF49F265D}" type="datetimeFigureOut">
              <a:rPr lang="en-GB" smtClean="0"/>
              <a:t>04/05/2023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D89318-1D44-4287-8159-5E2516101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B4006A-2510-48CE-9424-E54D84E7D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E15E3-C22B-43AB-BCBC-894D1A9C78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0901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C0F93-472F-4148-9183-A09CDE3F8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3306A6-08A9-4B8B-AEF4-CCB2BBCBBC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6836CA-D445-4EF3-BC81-C393AA3D8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4085C-17D4-4940-9BD4-E45CF49F265D}" type="datetimeFigureOut">
              <a:rPr lang="en-GB" smtClean="0"/>
              <a:t>04/05/2023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605203-48F6-4037-B0F2-D41F04B95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E03AA0-8B58-4E08-9831-5699D45C3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E15E3-C22B-43AB-BCBC-894D1A9C78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2801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C91D03-7279-49F1-93A1-44C352A09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5EF6F5-8A16-491D-B802-8A5A77A87C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FAA8E0-A7C2-45C8-A24B-8D3FE920F3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F388EF-427D-4AA1-B7D9-1803CF8C7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4085C-17D4-4940-9BD4-E45CF49F265D}" type="datetimeFigureOut">
              <a:rPr lang="en-GB" smtClean="0"/>
              <a:t>04/05/2023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07A0E5-8379-4ECE-BE3D-FD77F3F2A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E42BAB-752F-4FE4-A744-8EC716E7B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E15E3-C22B-43AB-BCBC-894D1A9C78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2922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60F65-553E-4EA7-9393-9A72405D5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3669FB-0031-4C6D-9E41-4E05ECB255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5828C8-B0F3-46F0-902A-B1ACECAEC1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6F26CB-4BC7-4A91-8467-31654B6EEB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AC1C1D-38D1-4129-AA07-0AA1F0A983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735A7D-9C6F-40D5-A0ED-9B5F404DB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4085C-17D4-4940-9BD4-E45CF49F265D}" type="datetimeFigureOut">
              <a:rPr lang="en-GB" smtClean="0"/>
              <a:t>04/05/2023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877817-36E2-4C7A-BDD8-4850D4BB6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0941CB-DBD1-4B74-86E7-08C3C6B6A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E15E3-C22B-43AB-BCBC-894D1A9C78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84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C0238-1A2F-4C51-A153-DF6145D24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C62405-4945-4408-ABED-48428433B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4085C-17D4-4940-9BD4-E45CF49F265D}" type="datetimeFigureOut">
              <a:rPr lang="en-GB" smtClean="0"/>
              <a:t>04/05/2023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63D6D0-44BD-4A1E-9583-6E8AF8754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DD4CD4-0D84-49DF-AFC8-E54976B98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E15E3-C22B-43AB-BCBC-894D1A9C78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5172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1E7176-B8DC-482C-A7E4-DAAE3F224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4085C-17D4-4940-9BD4-E45CF49F265D}" type="datetimeFigureOut">
              <a:rPr lang="en-GB" smtClean="0"/>
              <a:t>04/05/2023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75A30A-10FC-4EEE-BAFD-E933773B8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71F090-BEFF-41CC-ADD0-47A9B3C3E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E15E3-C22B-43AB-BCBC-894D1A9C78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0963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B18BF-38B7-4A72-9B1B-2F8A05050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CE2087-88B0-4162-8398-166D43592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4C0594-4042-4486-9C0E-238FF070AE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DB341A-4847-4FA0-B7D0-0C1824CF6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4085C-17D4-4940-9BD4-E45CF49F265D}" type="datetimeFigureOut">
              <a:rPr lang="en-GB" smtClean="0"/>
              <a:t>04/05/2023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51D541-ED28-4D25-8166-EDF6BAC70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106F73-3CB8-48F0-BA19-978D56F0F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E15E3-C22B-43AB-BCBC-894D1A9C78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2998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6F72C-B1B7-44AF-986F-41D991D75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36B94B-8F2D-47DC-8967-44566C38C9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69B9EE-037F-40CB-804D-362F99D863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7D70B8-9C84-447D-901A-DF22087DF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4085C-17D4-4940-9BD4-E45CF49F265D}" type="datetimeFigureOut">
              <a:rPr lang="en-GB" smtClean="0"/>
              <a:t>04/05/2023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167344-0B64-49BE-87AF-90C9884C8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B27414-FCF5-4353-8146-32DF2CF66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E15E3-C22B-43AB-BCBC-894D1A9C78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7700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7FF446-D0D7-4C28-B2B6-7EFB85CC5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56BC68-EC3F-4437-B988-DF914F25F9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FFA33D-3EC1-4C48-A3AB-325DF7C0E1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24085C-17D4-4940-9BD4-E45CF49F265D}" type="datetimeFigureOut">
              <a:rPr lang="en-GB" smtClean="0"/>
              <a:t>04/05/2023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D193DD-441F-4233-84E7-2B8E3135E7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55801E-F21C-43C7-8D0F-5A3A768EBB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BE15E3-C22B-43AB-BCBC-894D1A9C78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2229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3.xml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3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8.jpeg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1.png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4.jpeg"/><Relationship Id="rId4" Type="http://schemas.openxmlformats.org/officeDocument/2006/relationships/image" Target="../media/image53.png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3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1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1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1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1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1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1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3.xml"/></Relationships>
</file>

<file path=ppt/slides/_rels/slide1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3.xml"/></Relationships>
</file>

<file path=ppt/slides/_rels/slide1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3.xml"/></Relationships>
</file>

<file path=ppt/slides/_rels/slide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3.xml"/></Relationships>
</file>

<file path=ppt/slides/_rels/slide1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3.xml"/></Relationships>
</file>

<file path=ppt/slides/_rels/slide1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3.xml"/></Relationships>
</file>

<file path=ppt/slides/_rels/slide2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3.xml"/></Relationships>
</file>

<file path=ppt/slides/_rels/slide2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92607-E334-409C-8872-AB6363C33D0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latin typeface="Twinkl Cursive Looped" panose="02000000000000000000" pitchFamily="2" charset="0"/>
              </a:rPr>
              <a:t>Spelling Y3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667196-C5B4-45FC-B5E8-3B190D7A595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>
                <a:latin typeface="Twinkl Cursive Looped" panose="02000000000000000000" pitchFamily="2" charset="0"/>
              </a:rPr>
              <a:t>Mastering spellings: building on the foundations of phonics </a:t>
            </a:r>
          </a:p>
          <a:p>
            <a:endParaRPr lang="en-GB" dirty="0">
              <a:latin typeface="Twinkl Cursive Looped" panose="02000000000000000000" pitchFamily="2" charset="0"/>
            </a:endParaRPr>
          </a:p>
          <a:p>
            <a:r>
              <a:rPr lang="en-GB" dirty="0">
                <a:latin typeface="Twinkl Cursive Looped" panose="02000000000000000000" pitchFamily="2" charset="0"/>
              </a:rPr>
              <a:t>Autumn 1</a:t>
            </a:r>
          </a:p>
          <a:p>
            <a:r>
              <a:rPr lang="en-GB" dirty="0">
                <a:latin typeface="Twinkl Cursive Looped" panose="02000000000000000000" pitchFamily="2" charset="0"/>
              </a:rPr>
              <a:t>Week 6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55799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highlight>
                  <a:srgbClr val="FFFF00"/>
                </a:highlight>
                <a:latin typeface="Twinkl Cursive Looped" panose="02000000000000000000" pitchFamily="2" charset="0"/>
              </a:rPr>
              <a:t>Children</a:t>
            </a:r>
            <a:r>
              <a:rPr lang="en-GB" dirty="0">
                <a:latin typeface="Twinkl Cursive Looped" panose="02000000000000000000" pitchFamily="2" charset="0"/>
              </a:rPr>
              <a:t> enjoy spelling sessions. 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FDD4F99-8FA8-32A8-4554-9C760032C85A}"/>
              </a:ext>
            </a:extLst>
          </p:cNvPr>
          <p:cNvSpPr txBox="1">
            <a:spLocks/>
          </p:cNvSpPr>
          <p:nvPr/>
        </p:nvSpPr>
        <p:spPr>
          <a:xfrm>
            <a:off x="1094014" y="3642729"/>
            <a:ext cx="2808514" cy="9694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Twinkl Cursive Looped" panose="02000000000000000000" pitchFamily="2" charset="0"/>
              </a:rPr>
              <a:t>________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3809071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2114" y="2961763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pencil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3BB5EC0-7A96-4D29-A835-6FAE896C31A4}"/>
              </a:ext>
            </a:extLst>
          </p:cNvPr>
          <p:cNvSpPr/>
          <p:nvPr/>
        </p:nvSpPr>
        <p:spPr>
          <a:xfrm>
            <a:off x="6890656" y="3447370"/>
            <a:ext cx="734787" cy="88174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2" descr="Yellow Pencil Clip Art Free PNG Image｜Illustoon">
            <a:extLst>
              <a:ext uri="{FF2B5EF4-FFF2-40B4-BE49-F238E27FC236}">
                <a16:creationId xmlns:a16="http://schemas.microsoft.com/office/drawing/2014/main" id="{829086E9-6477-12E9-DA99-90DB1EC7C8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72"/>
          <a:stretch/>
        </p:blipFill>
        <p:spPr bwMode="auto">
          <a:xfrm>
            <a:off x="485095" y="561297"/>
            <a:ext cx="2143125" cy="2002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6351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fossil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366E0B6-702E-4814-82C6-08CA2D13F3C9}"/>
              </a:ext>
            </a:extLst>
          </p:cNvPr>
          <p:cNvSpPr/>
          <p:nvPr/>
        </p:nvSpPr>
        <p:spPr>
          <a:xfrm>
            <a:off x="6547758" y="3673929"/>
            <a:ext cx="685798" cy="68044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098" name="Picture 2" descr="4,941 Dinosaur Fossil Illustrations &amp; Clip Art - iStock">
            <a:extLst>
              <a:ext uri="{FF2B5EF4-FFF2-40B4-BE49-F238E27FC236}">
                <a16:creationId xmlns:a16="http://schemas.microsoft.com/office/drawing/2014/main" id="{0794B96A-8FAB-941D-C21E-0F8374EFFB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59" y="440192"/>
            <a:ext cx="3191555" cy="2510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4023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nostril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BCBA2DA-E95C-434C-BE81-320E182AE5EF}"/>
              </a:ext>
            </a:extLst>
          </p:cNvPr>
          <p:cNvSpPr/>
          <p:nvPr/>
        </p:nvSpPr>
        <p:spPr>
          <a:xfrm>
            <a:off x="6743701" y="3690259"/>
            <a:ext cx="718456" cy="64778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1280B276-51CD-594C-08F8-BCE5CA3776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" y="502104"/>
            <a:ext cx="1857375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5483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pupil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62CC6E8-06E9-4F6E-A75B-C2FED721CE28}"/>
              </a:ext>
            </a:extLst>
          </p:cNvPr>
          <p:cNvSpPr/>
          <p:nvPr/>
        </p:nvSpPr>
        <p:spPr>
          <a:xfrm>
            <a:off x="6498773" y="3673929"/>
            <a:ext cx="685798" cy="64778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170" name="Picture 2" descr="Pin on Products">
            <a:extLst>
              <a:ext uri="{FF2B5EF4-FFF2-40B4-BE49-F238E27FC236}">
                <a16:creationId xmlns:a16="http://schemas.microsoft.com/office/drawing/2014/main" id="{F54452FF-C16A-7147-ADB1-AF20E9E9E7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28"/>
          <a:stretch/>
        </p:blipFill>
        <p:spPr bwMode="auto">
          <a:xfrm>
            <a:off x="698046" y="555853"/>
            <a:ext cx="2305050" cy="1779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6406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Let’s </a:t>
            </a:r>
            <a:r>
              <a:rPr lang="en-GB" i="1" dirty="0">
                <a:latin typeface="Twinkl Cursive Looped" panose="02000000000000000000" pitchFamily="2" charset="0"/>
              </a:rPr>
              <a:t>Teach and Practise</a:t>
            </a:r>
          </a:p>
        </p:txBody>
      </p:sp>
    </p:spTree>
    <p:extLst>
      <p:ext uri="{BB962C8B-B14F-4D97-AF65-F5344CB8AC3E}">
        <p14:creationId xmlns:p14="http://schemas.microsoft.com/office/powerpoint/2010/main" val="2808692269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The suffix -</a:t>
            </a:r>
            <a:r>
              <a:rPr lang="en-GB" dirty="0" err="1">
                <a:latin typeface="Twinkl Cursive Looped" panose="02000000000000000000" pitchFamily="2" charset="0"/>
              </a:rPr>
              <a:t>ment</a:t>
            </a:r>
            <a:endParaRPr lang="en-GB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595359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highlight>
                  <a:srgbClr val="FFFF00"/>
                </a:highlight>
                <a:latin typeface="Twinkl Cursive Looped" panose="02000000000000000000" pitchFamily="2" charset="0"/>
              </a:rPr>
              <a:t>-</a:t>
            </a:r>
            <a:r>
              <a:rPr lang="en-GB" dirty="0" err="1">
                <a:highlight>
                  <a:srgbClr val="FFFF00"/>
                </a:highlight>
                <a:latin typeface="Twinkl Cursive Looped" panose="02000000000000000000" pitchFamily="2" charset="0"/>
              </a:rPr>
              <a:t>ment</a:t>
            </a:r>
            <a:endParaRPr lang="en-GB" dirty="0">
              <a:highlight>
                <a:srgbClr val="00FF00"/>
              </a:highlight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7356541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550" y="4142182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-</a:t>
            </a:r>
            <a:r>
              <a:rPr lang="en-GB" dirty="0" err="1">
                <a:latin typeface="Twinkl Cursive Looped" panose="02000000000000000000" pitchFamily="2" charset="0"/>
              </a:rPr>
              <a:t>ment</a:t>
            </a: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If a suffix starts with a consonant</a:t>
            </a: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letter, it is added straight on to most root words without any change to the last letter of those words.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409747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56582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-</a:t>
            </a:r>
            <a:r>
              <a:rPr lang="en-GB" dirty="0" err="1">
                <a:latin typeface="Twinkl Cursive Looped" panose="02000000000000000000" pitchFamily="2" charset="0"/>
              </a:rPr>
              <a:t>ment</a:t>
            </a: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Exceptions:</a:t>
            </a: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(1) argument</a:t>
            </a: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(2) root words ending in –y with a consonant before it but only if the root word has more than one</a:t>
            </a: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syllable. 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2865549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enjoyment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DDE2D9-BBEE-4B60-9EA8-8BE166E5866C}"/>
              </a:ext>
            </a:extLst>
          </p:cNvPr>
          <p:cNvSpPr/>
          <p:nvPr/>
        </p:nvSpPr>
        <p:spPr>
          <a:xfrm>
            <a:off x="6220279" y="3681976"/>
            <a:ext cx="1813378" cy="67979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1397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The suffix</a:t>
            </a: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-le</a:t>
            </a:r>
          </a:p>
        </p:txBody>
      </p:sp>
    </p:spTree>
    <p:extLst>
      <p:ext uri="{BB962C8B-B14F-4D97-AF65-F5344CB8AC3E}">
        <p14:creationId xmlns:p14="http://schemas.microsoft.com/office/powerpoint/2010/main" val="4130972434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argument</a:t>
            </a:r>
            <a:r>
              <a:rPr lang="en-GB" dirty="0"/>
              <a:t> </a:t>
            </a:r>
            <a:r>
              <a:rPr lang="en-GB" dirty="0">
                <a:solidFill>
                  <a:schemeClr val="bg1"/>
                </a:solidFill>
              </a:rPr>
              <a:t>n</a:t>
            </a:r>
            <a:endParaRPr lang="en-GB" i="1"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8ADA5B7-6E68-4607-8157-D542A9E80543}"/>
              </a:ext>
            </a:extLst>
          </p:cNvPr>
          <p:cNvSpPr/>
          <p:nvPr/>
        </p:nvSpPr>
        <p:spPr>
          <a:xfrm>
            <a:off x="5763987" y="3641272"/>
            <a:ext cx="1812470" cy="76220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7769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merriment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423529B-2619-4C00-BACD-5C5E084218E0}"/>
              </a:ext>
            </a:extLst>
          </p:cNvPr>
          <p:cNvSpPr/>
          <p:nvPr/>
        </p:nvSpPr>
        <p:spPr>
          <a:xfrm>
            <a:off x="6096001" y="3624943"/>
            <a:ext cx="1872342" cy="76116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5672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2936" y="1665779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enjoy + </a:t>
            </a:r>
            <a:r>
              <a:rPr lang="en-GB" dirty="0" err="1">
                <a:latin typeface="Twinkl Cursive Looped" panose="02000000000000000000" pitchFamily="2" charset="0"/>
              </a:rPr>
              <a:t>ment</a:t>
            </a:r>
            <a:r>
              <a:rPr lang="en-GB" dirty="0">
                <a:latin typeface="Twinkl Cursive Looped" panose="02000000000000000000" pitchFamily="2" charset="0"/>
              </a:rPr>
              <a:t> = enjoyment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pic>
        <p:nvPicPr>
          <p:cNvPr id="3" name="Picture 2" descr="celebrating clipart - Clip Art Library">
            <a:extLst>
              <a:ext uri="{FF2B5EF4-FFF2-40B4-BE49-F238E27FC236}">
                <a16:creationId xmlns:a16="http://schemas.microsoft.com/office/drawing/2014/main" id="{7E7D4B86-1E60-1E94-62AC-809411B443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464" y="609600"/>
            <a:ext cx="35433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3DB2252-C9AA-5813-3F14-0FFAC41BAE4F}"/>
              </a:ext>
            </a:extLst>
          </p:cNvPr>
          <p:cNvSpPr txBox="1"/>
          <p:nvPr/>
        </p:nvSpPr>
        <p:spPr>
          <a:xfrm>
            <a:off x="4322990" y="414448"/>
            <a:ext cx="60987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enjoyment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0872A4-F8FE-D53F-0A2F-722FA60D3EA6}"/>
              </a:ext>
            </a:extLst>
          </p:cNvPr>
          <p:cNvSpPr txBox="1"/>
          <p:nvPr/>
        </p:nvSpPr>
        <p:spPr>
          <a:xfrm>
            <a:off x="552450" y="4864747"/>
            <a:ext cx="1156335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Definition – taking pleasure in something 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072ADD-0EFE-F5B0-5721-B347524B3F5A}"/>
              </a:ext>
            </a:extLst>
          </p:cNvPr>
          <p:cNvSpPr txBox="1"/>
          <p:nvPr/>
        </p:nvSpPr>
        <p:spPr>
          <a:xfrm>
            <a:off x="3767819" y="3498256"/>
            <a:ext cx="60987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NOUN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2881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8" grpId="0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571" y="2619121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argu</a:t>
            </a:r>
            <a:r>
              <a:rPr lang="en-GB" dirty="0">
                <a:highlight>
                  <a:srgbClr val="FFFF00"/>
                </a:highlight>
                <a:latin typeface="Twinkl Cursive Looped" panose="02000000000000000000" pitchFamily="2" charset="0"/>
              </a:rPr>
              <a:t>e</a:t>
            </a:r>
            <a:r>
              <a:rPr lang="en-GB" dirty="0">
                <a:latin typeface="Twinkl Cursive Looped" panose="02000000000000000000" pitchFamily="2" charset="0"/>
              </a:rPr>
              <a:t> - e + </a:t>
            </a:r>
            <a:r>
              <a:rPr lang="en-GB" dirty="0" err="1">
                <a:latin typeface="Twinkl Cursive Looped" panose="02000000000000000000" pitchFamily="2" charset="0"/>
              </a:rPr>
              <a:t>ment</a:t>
            </a:r>
            <a:r>
              <a:rPr lang="en-GB" dirty="0">
                <a:latin typeface="Twinkl Cursive Looped" panose="02000000000000000000" pitchFamily="2" charset="0"/>
              </a:rPr>
              <a:t> = argument</a:t>
            </a: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 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pic>
        <p:nvPicPr>
          <p:cNvPr id="4" name="Picture 2" descr="Arguments Clipart and Stock Illustrations. 9,479 Arguments vector EPS  illustrations and drawings available to search from thousands of royalty  free clip art graphic designers.">
            <a:extLst>
              <a:ext uri="{FF2B5EF4-FFF2-40B4-BE49-F238E27FC236}">
                <a16:creationId xmlns:a16="http://schemas.microsoft.com/office/drawing/2014/main" id="{2101FCF6-EF74-6A1B-2ED7-D395E4970C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00"/>
          <a:stretch/>
        </p:blipFill>
        <p:spPr bwMode="auto">
          <a:xfrm>
            <a:off x="421821" y="419100"/>
            <a:ext cx="24003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4EE635C-A56E-DF63-945E-07419985E578}"/>
              </a:ext>
            </a:extLst>
          </p:cNvPr>
          <p:cNvSpPr txBox="1"/>
          <p:nvPr/>
        </p:nvSpPr>
        <p:spPr>
          <a:xfrm>
            <a:off x="4012746" y="419100"/>
            <a:ext cx="60987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argument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97DB2E9-C6AD-6BFF-B2F4-4420CACEB151}"/>
              </a:ext>
            </a:extLst>
          </p:cNvPr>
          <p:cNvSpPr txBox="1"/>
          <p:nvPr/>
        </p:nvSpPr>
        <p:spPr>
          <a:xfrm>
            <a:off x="209550" y="4784273"/>
            <a:ext cx="117729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Definition – an angry exchange of words </a:t>
            </a:r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26CCBE8-2954-40C8-9392-86EE047B6D26}"/>
              </a:ext>
            </a:extLst>
          </p:cNvPr>
          <p:cNvSpPr txBox="1"/>
          <p:nvPr/>
        </p:nvSpPr>
        <p:spPr>
          <a:xfrm>
            <a:off x="4904015" y="3674127"/>
            <a:ext cx="631915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6600" dirty="0">
                <a:latin typeface="Twinkl Cursive Looped" panose="02000000000000000000" pitchFamily="2" charset="0"/>
              </a:rPr>
              <a:t>NOUN</a:t>
            </a:r>
            <a:endParaRPr lang="en-GB" sz="6600" dirty="0"/>
          </a:p>
        </p:txBody>
      </p:sp>
    </p:spTree>
    <p:extLst>
      <p:ext uri="{BB962C8B-B14F-4D97-AF65-F5344CB8AC3E}">
        <p14:creationId xmlns:p14="http://schemas.microsoft.com/office/powerpoint/2010/main" val="3540915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9" grpId="0"/>
      <p:bldP spid="11" grpId="0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84782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merr</a:t>
            </a:r>
            <a:r>
              <a:rPr lang="en-GB" dirty="0">
                <a:highlight>
                  <a:srgbClr val="FFFF00"/>
                </a:highlight>
                <a:latin typeface="Twinkl Cursive Looped" panose="02000000000000000000" pitchFamily="2" charset="0"/>
              </a:rPr>
              <a:t>y</a:t>
            </a:r>
            <a:r>
              <a:rPr lang="en-GB" dirty="0">
                <a:latin typeface="Twinkl Cursive Looped" panose="02000000000000000000" pitchFamily="2" charset="0"/>
              </a:rPr>
              <a:t> – y +</a:t>
            </a:r>
            <a:r>
              <a:rPr lang="en-GB" dirty="0" err="1">
                <a:latin typeface="Twinkl Cursive Looped" panose="02000000000000000000" pitchFamily="2" charset="0"/>
              </a:rPr>
              <a:t>i</a:t>
            </a:r>
            <a:r>
              <a:rPr lang="en-GB" dirty="0">
                <a:latin typeface="Twinkl Cursive Looped" panose="02000000000000000000" pitchFamily="2" charset="0"/>
              </a:rPr>
              <a:t> + </a:t>
            </a:r>
            <a:r>
              <a:rPr lang="en-GB" dirty="0" err="1">
                <a:latin typeface="Twinkl Cursive Looped" panose="02000000000000000000" pitchFamily="2" charset="0"/>
              </a:rPr>
              <a:t>ment</a:t>
            </a:r>
            <a:r>
              <a:rPr lang="en-GB" dirty="0">
                <a:latin typeface="Twinkl Cursive Looped" panose="02000000000000000000" pitchFamily="2" charset="0"/>
              </a:rPr>
              <a:t> = merriment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pic>
        <p:nvPicPr>
          <p:cNvPr id="14338" name="Picture 2" descr="merriment stock photos, vectors and video footage | Crushpixel">
            <a:extLst>
              <a:ext uri="{FF2B5EF4-FFF2-40B4-BE49-F238E27FC236}">
                <a16:creationId xmlns:a16="http://schemas.microsoft.com/office/drawing/2014/main" id="{C81604DD-96FB-3E7A-7FA2-E1F83E3B64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143"/>
          <a:stretch/>
        </p:blipFill>
        <p:spPr bwMode="auto">
          <a:xfrm>
            <a:off x="176892" y="1251522"/>
            <a:ext cx="5578929" cy="1338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4D5112-29A7-3D0F-D715-88EA93E8E42C}"/>
              </a:ext>
            </a:extLst>
          </p:cNvPr>
          <p:cNvSpPr txBox="1"/>
          <p:nvPr/>
        </p:nvSpPr>
        <p:spPr>
          <a:xfrm>
            <a:off x="3637190" y="546722"/>
            <a:ext cx="60987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merriment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424A233-E3AF-58F4-3C94-D9812E2826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350" y="5332069"/>
            <a:ext cx="5694158" cy="145097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12DF720-5987-0A39-6ECF-0BFB54074BF4}"/>
              </a:ext>
            </a:extLst>
          </p:cNvPr>
          <p:cNvSpPr txBox="1"/>
          <p:nvPr/>
        </p:nvSpPr>
        <p:spPr>
          <a:xfrm>
            <a:off x="3756933" y="3891860"/>
            <a:ext cx="60987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NOUN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811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The enjoyment was seen on the faces of the children.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3396C25-9C06-5360-BA6C-9FAA053F6B9D}"/>
              </a:ext>
            </a:extLst>
          </p:cNvPr>
          <p:cNvSpPr txBox="1">
            <a:spLocks/>
          </p:cNvSpPr>
          <p:nvPr/>
        </p:nvSpPr>
        <p:spPr>
          <a:xfrm>
            <a:off x="2579916" y="2852154"/>
            <a:ext cx="3516083" cy="9694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Twinkl Cursive Looped" panose="02000000000000000000" pitchFamily="2" charset="0"/>
              </a:rPr>
              <a:t>_________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2001786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The teacher won the argument.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6E22F44-FF5A-C448-0296-44D8E1E05922}"/>
              </a:ext>
            </a:extLst>
          </p:cNvPr>
          <p:cNvSpPr txBox="1">
            <a:spLocks/>
          </p:cNvSpPr>
          <p:nvPr/>
        </p:nvSpPr>
        <p:spPr>
          <a:xfrm>
            <a:off x="7690759" y="3592979"/>
            <a:ext cx="2922812" cy="9694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Twinkl Cursive Looped" panose="02000000000000000000" pitchFamily="2" charset="0"/>
              </a:rPr>
              <a:t>________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2292079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There was a merriment on the school trip.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0156951-FCA9-01A7-765E-43C7851FB997}"/>
              </a:ext>
            </a:extLst>
          </p:cNvPr>
          <p:cNvSpPr txBox="1">
            <a:spLocks/>
          </p:cNvSpPr>
          <p:nvPr/>
        </p:nvSpPr>
        <p:spPr>
          <a:xfrm>
            <a:off x="5372101" y="2944252"/>
            <a:ext cx="3233055" cy="9694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Twinkl Cursive Looped" panose="02000000000000000000" pitchFamily="2" charset="0"/>
              </a:rPr>
              <a:t>_________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2184096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New CHALLENGE words.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189292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922" y="4747700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Definition - a pause in work or during an activity or event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pic>
        <p:nvPicPr>
          <p:cNvPr id="16386" name="Picture 2" descr="900+ Playtime Clip Art | Royalty Free - GoGraph">
            <a:extLst>
              <a:ext uri="{FF2B5EF4-FFF2-40B4-BE49-F238E27FC236}">
                <a16:creationId xmlns:a16="http://schemas.microsoft.com/office/drawing/2014/main" id="{2AB7905C-0619-53DC-E565-C2FE2C5E7B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0"/>
          <a:stretch/>
        </p:blipFill>
        <p:spPr bwMode="auto">
          <a:xfrm>
            <a:off x="438150" y="628650"/>
            <a:ext cx="3268436" cy="1540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6C8EBCF-5BFB-E33D-E23E-1403130ECC4C}"/>
              </a:ext>
            </a:extLst>
          </p:cNvPr>
          <p:cNvSpPr txBox="1"/>
          <p:nvPr/>
        </p:nvSpPr>
        <p:spPr>
          <a:xfrm>
            <a:off x="4763861" y="383404"/>
            <a:ext cx="60987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break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18CB8A-3669-DA14-A0F2-AE09524B6F7F}"/>
              </a:ext>
            </a:extLst>
          </p:cNvPr>
          <p:cNvSpPr txBox="1"/>
          <p:nvPr/>
        </p:nvSpPr>
        <p:spPr>
          <a:xfrm>
            <a:off x="4763861" y="2065162"/>
            <a:ext cx="60987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NOUN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727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550" y="4142182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-le </a:t>
            </a: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this is the most common</a:t>
            </a: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 </a:t>
            </a:r>
            <a:r>
              <a:rPr lang="en-GB" i="1" dirty="0">
                <a:latin typeface="Twinkl Cursive Looped" panose="02000000000000000000" pitchFamily="2" charset="0"/>
              </a:rPr>
              <a:t>suffix to use</a:t>
            </a:r>
          </a:p>
        </p:txBody>
      </p:sp>
    </p:spTree>
    <p:extLst>
      <p:ext uri="{BB962C8B-B14F-4D97-AF65-F5344CB8AC3E}">
        <p14:creationId xmlns:p14="http://schemas.microsoft.com/office/powerpoint/2010/main" val="3963545113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During break, children go outside. 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8F2FD52-3711-60C2-1A1F-40055941957F}"/>
              </a:ext>
            </a:extLst>
          </p:cNvPr>
          <p:cNvSpPr txBox="1">
            <a:spLocks/>
          </p:cNvSpPr>
          <p:nvPr/>
        </p:nvSpPr>
        <p:spPr>
          <a:xfrm>
            <a:off x="3167744" y="3734827"/>
            <a:ext cx="1779813" cy="8276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Twinkl Cursive Looped" panose="02000000000000000000" pitchFamily="2" charset="0"/>
              </a:rPr>
              <a:t>_____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2639327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692" y="5154554"/>
            <a:ext cx="11594193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Definition - a man in relation to his child or children</a:t>
            </a:r>
            <a:endParaRPr lang="en-GB" i="1" dirty="0"/>
          </a:p>
        </p:txBody>
      </p:sp>
      <p:pic>
        <p:nvPicPr>
          <p:cNvPr id="17410" name="Picture 2" descr="Father &amp; Son Royalty Free Vector Clip Art Illustration - Black Father And  Son Clipart Transparent PNG - 286x480 - Free Download on NicePNG">
            <a:extLst>
              <a:ext uri="{FF2B5EF4-FFF2-40B4-BE49-F238E27FC236}">
                <a16:creationId xmlns:a16="http://schemas.microsoft.com/office/drawing/2014/main" id="{9D11802B-3751-A793-D7B0-085F9FD913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27" y="555852"/>
            <a:ext cx="3624943" cy="2465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F049697-4691-E44D-5815-A60B9F71C999}"/>
              </a:ext>
            </a:extLst>
          </p:cNvPr>
          <p:cNvSpPr txBox="1"/>
          <p:nvPr/>
        </p:nvSpPr>
        <p:spPr>
          <a:xfrm>
            <a:off x="4490356" y="682974"/>
            <a:ext cx="60987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father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4FE18C-9D23-9C5B-5CBB-9B14313BB916}"/>
              </a:ext>
            </a:extLst>
          </p:cNvPr>
          <p:cNvSpPr txBox="1"/>
          <p:nvPr/>
        </p:nvSpPr>
        <p:spPr>
          <a:xfrm>
            <a:off x="4490356" y="2659696"/>
            <a:ext cx="60987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NOUN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8488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/>
            </a:br>
            <a:r>
              <a:rPr lang="en-GB" dirty="0">
                <a:latin typeface="Twinkl Cursive Looped" panose="02000000000000000000" pitchFamily="2" charset="0"/>
              </a:rPr>
              <a:t>My father is lovely. </a:t>
            </a:r>
            <a:br>
              <a:rPr lang="en-GB" dirty="0"/>
            </a:br>
            <a:endParaRPr lang="en-GB" i="1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09E10AF-6A0B-A44A-A941-B22C129C294A}"/>
              </a:ext>
            </a:extLst>
          </p:cNvPr>
          <p:cNvSpPr txBox="1">
            <a:spLocks/>
          </p:cNvSpPr>
          <p:nvPr/>
        </p:nvSpPr>
        <p:spPr>
          <a:xfrm>
            <a:off x="4309837" y="2994002"/>
            <a:ext cx="1779813" cy="8276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rmAutofit fontScale="5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Twinkl Cursive Looped" panose="02000000000000000000" pitchFamily="2" charset="0"/>
              </a:rPr>
              <a:t>______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913377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Let’s </a:t>
            </a:r>
            <a:r>
              <a:rPr lang="en-GB" i="1" dirty="0">
                <a:latin typeface="Twinkl Cursive Looped" panose="02000000000000000000" pitchFamily="2" charset="0"/>
              </a:rPr>
              <a:t>investigate</a:t>
            </a:r>
            <a:r>
              <a:rPr lang="en-GB" dirty="0">
                <a:latin typeface="Twinkl Cursive Looped" panose="02000000000000000000" pitchFamily="2" charset="0"/>
              </a:rPr>
              <a:t>.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1697711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952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Can you spot the spelling errors in these sentences?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Write the correct spelling and explain where they went wrong. 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201789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47350"/>
            <a:ext cx="10515600" cy="1481650"/>
          </a:xfrm>
        </p:spPr>
        <p:txBody>
          <a:bodyPr>
            <a:normAutofit fontScale="90000"/>
          </a:bodyPr>
          <a:lstStyle/>
          <a:p>
            <a:br>
              <a:rPr lang="en-GB" dirty="0"/>
            </a:b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i="1" dirty="0">
                <a:latin typeface="Twinkl Cursive Looped" panose="02000000000000000000" pitchFamily="2" charset="0"/>
              </a:rPr>
              <a:t>The grate big dog was </a:t>
            </a:r>
            <a:r>
              <a:rPr lang="en-GB" i="1" dirty="0" err="1">
                <a:latin typeface="Twinkl Cursive Looped" panose="02000000000000000000" pitchFamily="2" charset="0"/>
              </a:rPr>
              <a:t>cheerfull</a:t>
            </a:r>
            <a:r>
              <a:rPr lang="en-GB" i="1" dirty="0">
                <a:latin typeface="Twinkl Cursive Looped" panose="02000000000000000000" pitchFamily="2" charset="0"/>
              </a:rPr>
              <a:t> and </a:t>
            </a:r>
            <a:r>
              <a:rPr lang="en-GB" i="1" dirty="0" err="1">
                <a:latin typeface="Twinkl Cursive Looped" panose="02000000000000000000" pitchFamily="2" charset="0"/>
              </a:rPr>
              <a:t>playfull</a:t>
            </a:r>
            <a:r>
              <a:rPr lang="en-GB" i="1" dirty="0">
                <a:latin typeface="Twinkl Cursive Looped" panose="02000000000000000000" pitchFamily="2" charset="0"/>
              </a:rPr>
              <a:t>. 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2180561031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929" y="5376350"/>
            <a:ext cx="10515600" cy="1481650"/>
          </a:xfrm>
        </p:spPr>
        <p:txBody>
          <a:bodyPr>
            <a:normAutofit fontScale="90000"/>
          </a:bodyPr>
          <a:lstStyle/>
          <a:p>
            <a:br>
              <a:rPr lang="en-GB" dirty="0"/>
            </a:br>
            <a:r>
              <a:rPr lang="en-GB" i="1" dirty="0">
                <a:latin typeface="Twinkl Cursive Looped" panose="02000000000000000000" pitchFamily="2" charset="0"/>
              </a:rPr>
              <a:t>The </a:t>
            </a:r>
            <a:r>
              <a:rPr lang="en-GB" i="1" dirty="0">
                <a:highlight>
                  <a:srgbClr val="FFFF00"/>
                </a:highlight>
                <a:latin typeface="Twinkl Cursive Looped" panose="02000000000000000000" pitchFamily="2" charset="0"/>
              </a:rPr>
              <a:t>grate</a:t>
            </a:r>
            <a:r>
              <a:rPr lang="en-GB" i="1" dirty="0">
                <a:latin typeface="Twinkl Cursive Looped" panose="02000000000000000000" pitchFamily="2" charset="0"/>
              </a:rPr>
              <a:t> big dog was </a:t>
            </a:r>
            <a:r>
              <a:rPr lang="en-GB" i="1" dirty="0" err="1">
                <a:latin typeface="Twinkl Cursive Looped" panose="02000000000000000000" pitchFamily="2" charset="0"/>
              </a:rPr>
              <a:t>cheerfull</a:t>
            </a:r>
            <a:r>
              <a:rPr lang="en-GB" i="1" dirty="0">
                <a:latin typeface="Twinkl Cursive Looped" panose="02000000000000000000" pitchFamily="2" charset="0"/>
              </a:rPr>
              <a:t> and </a:t>
            </a:r>
            <a:r>
              <a:rPr lang="en-GB" i="1" dirty="0" err="1">
                <a:latin typeface="Twinkl Cursive Looped" panose="02000000000000000000" pitchFamily="2" charset="0"/>
              </a:rPr>
              <a:t>playfull</a:t>
            </a:r>
            <a:r>
              <a:rPr lang="en-GB" i="1" dirty="0">
                <a:latin typeface="Twinkl Cursive Looped" panose="02000000000000000000" pitchFamily="2" charset="0"/>
              </a:rPr>
              <a:t>. 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highlight>
                  <a:srgbClr val="FFFF00"/>
                </a:highlight>
                <a:latin typeface="Twinkl Cursive Looped" panose="02000000000000000000" pitchFamily="2" charset="0"/>
              </a:rPr>
              <a:t>great </a:t>
            </a:r>
            <a:r>
              <a:rPr lang="en-GB" dirty="0">
                <a:latin typeface="Twinkl Cursive Looped" panose="02000000000000000000" pitchFamily="2" charset="0"/>
              </a:rPr>
              <a:t>– incorrect homophone used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The gr</a:t>
            </a:r>
            <a:r>
              <a:rPr lang="en-GB" u="sng" dirty="0">
                <a:latin typeface="Twinkl Cursive Looped" panose="02000000000000000000" pitchFamily="2" charset="0"/>
              </a:rPr>
              <a:t>ate</a:t>
            </a:r>
            <a:r>
              <a:rPr lang="en-GB" dirty="0">
                <a:latin typeface="Twinkl Cursive Looped" panose="02000000000000000000" pitchFamily="2" charset="0"/>
              </a:rPr>
              <a:t> </a:t>
            </a:r>
            <a:r>
              <a:rPr lang="en-GB" u="sng" dirty="0">
                <a:latin typeface="Twinkl Cursive Looped" panose="02000000000000000000" pitchFamily="2" charset="0"/>
              </a:rPr>
              <a:t>ate</a:t>
            </a:r>
            <a:r>
              <a:rPr lang="en-GB" dirty="0">
                <a:latin typeface="Twinkl Cursive Looped" panose="02000000000000000000" pitchFamily="2" charset="0"/>
              </a:rPr>
              <a:t> my foot. </a:t>
            </a:r>
            <a:br>
              <a:rPr lang="en-GB" dirty="0">
                <a:latin typeface="Twinkl Cursive Looped" panose="02000000000000000000" pitchFamily="2" charset="0"/>
              </a:rPr>
            </a:br>
            <a:endParaRPr lang="en-GB" i="1" dirty="0"/>
          </a:p>
        </p:txBody>
      </p:sp>
      <p:pic>
        <p:nvPicPr>
          <p:cNvPr id="2050" name="Picture 2" descr="Stuck pavement drain Stock Photos and Images | agefotostock">
            <a:extLst>
              <a:ext uri="{FF2B5EF4-FFF2-40B4-BE49-F238E27FC236}">
                <a16:creationId xmlns:a16="http://schemas.microsoft.com/office/drawing/2014/main" id="{BD29EF03-40A3-DBB8-000F-1A3F0876C8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6" t="63187" r="20704"/>
          <a:stretch/>
        </p:blipFill>
        <p:spPr bwMode="auto">
          <a:xfrm>
            <a:off x="8625495" y="4947559"/>
            <a:ext cx="2940576" cy="1291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6304337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5376350"/>
            <a:ext cx="10515600" cy="1481650"/>
          </a:xfrm>
        </p:spPr>
        <p:txBody>
          <a:bodyPr>
            <a:normAutofit fontScale="90000"/>
          </a:bodyPr>
          <a:lstStyle/>
          <a:p>
            <a:br>
              <a:rPr lang="en-GB" dirty="0"/>
            </a:br>
            <a:r>
              <a:rPr lang="en-GB" i="1" dirty="0">
                <a:latin typeface="Twinkl Cursive Looped" panose="02000000000000000000" pitchFamily="2" charset="0"/>
              </a:rPr>
              <a:t>The grate big dog was </a:t>
            </a:r>
            <a:r>
              <a:rPr lang="en-GB" i="1" dirty="0" err="1">
                <a:highlight>
                  <a:srgbClr val="FFFF00"/>
                </a:highlight>
                <a:latin typeface="Twinkl Cursive Looped" panose="02000000000000000000" pitchFamily="2" charset="0"/>
              </a:rPr>
              <a:t>cheerfull</a:t>
            </a:r>
            <a:r>
              <a:rPr lang="en-GB" i="1" dirty="0">
                <a:highlight>
                  <a:srgbClr val="FFFF00"/>
                </a:highlight>
                <a:latin typeface="Twinkl Cursive Looped" panose="02000000000000000000" pitchFamily="2" charset="0"/>
              </a:rPr>
              <a:t> </a:t>
            </a:r>
            <a:r>
              <a:rPr lang="en-GB" i="1" dirty="0">
                <a:latin typeface="Twinkl Cursive Looped" panose="02000000000000000000" pitchFamily="2" charset="0"/>
              </a:rPr>
              <a:t>and </a:t>
            </a:r>
            <a:r>
              <a:rPr lang="en-GB" i="1" dirty="0" err="1">
                <a:latin typeface="Twinkl Cursive Looped" panose="02000000000000000000" pitchFamily="2" charset="0"/>
              </a:rPr>
              <a:t>playfull</a:t>
            </a:r>
            <a:r>
              <a:rPr lang="en-GB" i="1" dirty="0">
                <a:latin typeface="Twinkl Cursive Looped" panose="02000000000000000000" pitchFamily="2" charset="0"/>
              </a:rPr>
              <a:t>.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highlight>
                  <a:srgbClr val="FFFF00"/>
                </a:highlight>
                <a:latin typeface="Twinkl Cursive Looped" panose="02000000000000000000" pitchFamily="2" charset="0"/>
              </a:rPr>
              <a:t>cheerful</a:t>
            </a:r>
            <a:r>
              <a:rPr lang="en-GB" sz="5300" dirty="0">
                <a:highlight>
                  <a:srgbClr val="FFFF00"/>
                </a:highlight>
                <a:latin typeface="Twinkl Cursive Looped" panose="02000000000000000000" pitchFamily="2" charset="0"/>
              </a:rPr>
              <a:t> </a:t>
            </a:r>
            <a:r>
              <a:rPr lang="en-GB" sz="5300" dirty="0">
                <a:latin typeface="Twinkl Cursive Looped" panose="02000000000000000000" pitchFamily="2" charset="0"/>
              </a:rPr>
              <a:t>– only 1 l on the suffix ‘</a:t>
            </a:r>
            <a:r>
              <a:rPr lang="en-GB" sz="5300" dirty="0" err="1">
                <a:latin typeface="Twinkl Cursive Looped" panose="02000000000000000000" pitchFamily="2" charset="0"/>
              </a:rPr>
              <a:t>ful</a:t>
            </a:r>
            <a:r>
              <a:rPr lang="en-GB" sz="5300" dirty="0">
                <a:latin typeface="Twinkl Cursive Looped" panose="02000000000000000000" pitchFamily="2" charset="0"/>
              </a:rPr>
              <a:t>’</a:t>
            </a:r>
            <a:br>
              <a:rPr lang="en-GB" sz="5300" dirty="0">
                <a:latin typeface="Twinkl Cursive Looped" panose="02000000000000000000" pitchFamily="2" charset="0"/>
              </a:rPr>
            </a:br>
            <a:br>
              <a:rPr lang="en-GB" sz="5300" dirty="0">
                <a:latin typeface="Twinkl Cursive Looped" panose="02000000000000000000" pitchFamily="2" charset="0"/>
              </a:rPr>
            </a:br>
            <a:r>
              <a:rPr lang="en-GB" sz="5300" dirty="0">
                <a:latin typeface="Twinkl Cursive Looped" panose="02000000000000000000" pitchFamily="2" charset="0"/>
              </a:rPr>
              <a:t>you don’t want to fill your suffix full</a:t>
            </a:r>
            <a:br>
              <a:rPr lang="en-GB" dirty="0">
                <a:latin typeface="Twinkl Cursive Looped" panose="02000000000000000000" pitchFamily="2" charset="0"/>
              </a:rPr>
            </a:b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4098967145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5376350"/>
            <a:ext cx="10515600" cy="1481650"/>
          </a:xfrm>
        </p:spPr>
        <p:txBody>
          <a:bodyPr>
            <a:normAutofit fontScale="90000"/>
          </a:bodyPr>
          <a:lstStyle/>
          <a:p>
            <a:br>
              <a:rPr lang="en-GB" dirty="0"/>
            </a:br>
            <a:r>
              <a:rPr lang="en-GB" i="1" dirty="0">
                <a:latin typeface="Twinkl Cursive Looped" panose="02000000000000000000" pitchFamily="2" charset="0"/>
              </a:rPr>
              <a:t>The grate big dog was </a:t>
            </a:r>
            <a:r>
              <a:rPr lang="en-GB" i="1" dirty="0" err="1">
                <a:latin typeface="Twinkl Cursive Looped" panose="02000000000000000000" pitchFamily="2" charset="0"/>
              </a:rPr>
              <a:t>cheerfull</a:t>
            </a:r>
            <a:r>
              <a:rPr lang="en-GB" i="1" dirty="0">
                <a:latin typeface="Twinkl Cursive Looped" panose="02000000000000000000" pitchFamily="2" charset="0"/>
              </a:rPr>
              <a:t> and </a:t>
            </a:r>
            <a:r>
              <a:rPr lang="en-GB" i="1" dirty="0" err="1">
                <a:highlight>
                  <a:srgbClr val="FFFF00"/>
                </a:highlight>
                <a:latin typeface="Twinkl Cursive Looped" panose="02000000000000000000" pitchFamily="2" charset="0"/>
              </a:rPr>
              <a:t>playfull</a:t>
            </a:r>
            <a:r>
              <a:rPr lang="en-GB" i="1" dirty="0">
                <a:highlight>
                  <a:srgbClr val="FFFF00"/>
                </a:highlight>
                <a:latin typeface="Twinkl Cursive Looped" panose="02000000000000000000" pitchFamily="2" charset="0"/>
              </a:rPr>
              <a:t>.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highlight>
                  <a:srgbClr val="FFFF00"/>
                </a:highlight>
                <a:latin typeface="Twinkl Cursive Looped" panose="02000000000000000000" pitchFamily="2" charset="0"/>
              </a:rPr>
              <a:t>playful</a:t>
            </a:r>
            <a:r>
              <a:rPr lang="en-GB" sz="5300" dirty="0">
                <a:highlight>
                  <a:srgbClr val="FFFF00"/>
                </a:highlight>
                <a:latin typeface="Twinkl Cursive Looped" panose="02000000000000000000" pitchFamily="2" charset="0"/>
              </a:rPr>
              <a:t> </a:t>
            </a:r>
            <a:r>
              <a:rPr lang="en-GB" sz="5300" dirty="0">
                <a:latin typeface="Twinkl Cursive Looped" panose="02000000000000000000" pitchFamily="2" charset="0"/>
              </a:rPr>
              <a:t>– only 1 l on the suffix ‘</a:t>
            </a:r>
            <a:r>
              <a:rPr lang="en-GB" sz="5300" dirty="0" err="1">
                <a:latin typeface="Twinkl Cursive Looped" panose="02000000000000000000" pitchFamily="2" charset="0"/>
              </a:rPr>
              <a:t>ful</a:t>
            </a:r>
            <a:r>
              <a:rPr lang="en-GB" sz="5300" dirty="0">
                <a:latin typeface="Twinkl Cursive Looped" panose="02000000000000000000" pitchFamily="2" charset="0"/>
              </a:rPr>
              <a:t>’</a:t>
            </a:r>
            <a:br>
              <a:rPr lang="en-GB" sz="5300" dirty="0">
                <a:latin typeface="Twinkl Cursive Looped" panose="02000000000000000000" pitchFamily="2" charset="0"/>
              </a:rPr>
            </a:br>
            <a:br>
              <a:rPr lang="en-GB" sz="5300" dirty="0">
                <a:latin typeface="Twinkl Cursive Looped" panose="02000000000000000000" pitchFamily="2" charset="0"/>
              </a:rPr>
            </a:br>
            <a:r>
              <a:rPr lang="en-GB" sz="5300" dirty="0">
                <a:latin typeface="Twinkl Cursive Looped" panose="02000000000000000000" pitchFamily="2" charset="0"/>
              </a:rPr>
              <a:t>you don’t want to fill your suffix full</a:t>
            </a:r>
            <a:br>
              <a:rPr lang="en-GB" dirty="0">
                <a:latin typeface="Twinkl Cursive Looped" panose="02000000000000000000" pitchFamily="2" charset="0"/>
              </a:rPr>
            </a:b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3880674181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614" y="5376350"/>
            <a:ext cx="12012385" cy="1481650"/>
          </a:xfrm>
        </p:spPr>
        <p:txBody>
          <a:bodyPr>
            <a:normAutofit fontScale="90000"/>
          </a:bodyPr>
          <a:lstStyle/>
          <a:p>
            <a:br>
              <a:rPr lang="en-GB" dirty="0"/>
            </a:br>
            <a:r>
              <a:rPr lang="en-GB" i="1" dirty="0">
                <a:latin typeface="Twinkl Cursive Looped" panose="02000000000000000000" pitchFamily="2" charset="0"/>
              </a:rPr>
              <a:t>The great big dog was cheerful and playful.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3611868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-le</a:t>
            </a:r>
          </a:p>
        </p:txBody>
      </p:sp>
    </p:spTree>
    <p:extLst>
      <p:ext uri="{BB962C8B-B14F-4D97-AF65-F5344CB8AC3E}">
        <p14:creationId xmlns:p14="http://schemas.microsoft.com/office/powerpoint/2010/main" val="1540551246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2FB8773-AD3E-2543-510F-CEE32E75C793}"/>
              </a:ext>
            </a:extLst>
          </p:cNvPr>
          <p:cNvSpPr txBox="1"/>
          <p:nvPr/>
        </p:nvSpPr>
        <p:spPr>
          <a:xfrm>
            <a:off x="1469571" y="1518558"/>
            <a:ext cx="904602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>
                <a:latin typeface="Twinkl Cursive Looped" panose="02000000000000000000" pitchFamily="2" charset="0"/>
              </a:rPr>
              <a:t>Year 3  - Autumn 1</a:t>
            </a:r>
          </a:p>
          <a:p>
            <a:r>
              <a:rPr lang="en-GB" sz="7200" dirty="0">
                <a:latin typeface="Twinkl Cursive Looped" panose="02000000000000000000" pitchFamily="2" charset="0"/>
              </a:rPr>
              <a:t>Week 6 - Thursday</a:t>
            </a:r>
          </a:p>
          <a:p>
            <a:endParaRPr lang="en-GB" sz="7200" dirty="0"/>
          </a:p>
        </p:txBody>
      </p:sp>
    </p:spTree>
    <p:extLst>
      <p:ext uri="{BB962C8B-B14F-4D97-AF65-F5344CB8AC3E}">
        <p14:creationId xmlns:p14="http://schemas.microsoft.com/office/powerpoint/2010/main" val="3162211198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E442D41F-B5F9-3A66-8464-36EDAAD9E2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8" t="6817" r="8773" b="8987"/>
          <a:stretch/>
        </p:blipFill>
        <p:spPr bwMode="auto">
          <a:xfrm>
            <a:off x="244927" y="114300"/>
            <a:ext cx="11740243" cy="6731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7953685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/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Let’s </a:t>
            </a:r>
            <a:r>
              <a:rPr lang="en-GB" i="1" dirty="0">
                <a:latin typeface="Twinkl Cursive Looped" panose="02000000000000000000" pitchFamily="2" charset="0"/>
              </a:rPr>
              <a:t>Revisit and Review</a:t>
            </a:r>
            <a:r>
              <a:rPr lang="en-GB" dirty="0">
                <a:latin typeface="Twinkl Cursive Looped" panose="02000000000000000000" pitchFamily="2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852141620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Do you remember this challenge word?</a:t>
            </a:r>
          </a:p>
        </p:txBody>
      </p:sp>
    </p:spTree>
    <p:extLst>
      <p:ext uri="{BB962C8B-B14F-4D97-AF65-F5344CB8AC3E}">
        <p14:creationId xmlns:p14="http://schemas.microsoft.com/office/powerpoint/2010/main" val="1469226977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35" y="4868122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Definition – attractive in a delicate way</a:t>
            </a:r>
          </a:p>
        </p:txBody>
      </p:sp>
      <p:pic>
        <p:nvPicPr>
          <p:cNvPr id="3" name="Picture 2" descr="My Design - Pretty Flower Flowers Clipart is a free transparent background  clipart image uploaded by All Ego. Do… | Flower art, Flower painting, Flower  illustration">
            <a:extLst>
              <a:ext uri="{FF2B5EF4-FFF2-40B4-BE49-F238E27FC236}">
                <a16:creationId xmlns:a16="http://schemas.microsoft.com/office/drawing/2014/main" id="{96FDA32E-2332-1943-8EE5-1FBAF301D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35" y="508228"/>
            <a:ext cx="1971675" cy="23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E45AFAD-14FE-3064-A802-C38E155ED601}"/>
              </a:ext>
            </a:extLst>
          </p:cNvPr>
          <p:cNvSpPr txBox="1"/>
          <p:nvPr/>
        </p:nvSpPr>
        <p:spPr>
          <a:xfrm>
            <a:off x="4698547" y="341255"/>
            <a:ext cx="60987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pretty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38A7A5-CACC-C603-A76E-6B5DE66755C5}"/>
              </a:ext>
            </a:extLst>
          </p:cNvPr>
          <p:cNvSpPr txBox="1"/>
          <p:nvPr/>
        </p:nvSpPr>
        <p:spPr>
          <a:xfrm>
            <a:off x="4225018" y="2921168"/>
            <a:ext cx="60987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adjective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6603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</p:bld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 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The flower was pretty. 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9B9C3E8-ED62-AD2F-D01A-54BB2A4642BE}"/>
              </a:ext>
            </a:extLst>
          </p:cNvPr>
          <p:cNvSpPr txBox="1">
            <a:spLocks/>
          </p:cNvSpPr>
          <p:nvPr/>
        </p:nvSpPr>
        <p:spPr>
          <a:xfrm>
            <a:off x="7511141" y="3592979"/>
            <a:ext cx="1861457" cy="9694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rmAutofit fontScale="6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Twinkl Cursive Looped" panose="02000000000000000000" pitchFamily="2" charset="0"/>
              </a:rPr>
              <a:t>______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461566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Do you remember this challenge word?</a:t>
            </a:r>
          </a:p>
        </p:txBody>
      </p:sp>
    </p:spTree>
    <p:extLst>
      <p:ext uri="{BB962C8B-B14F-4D97-AF65-F5344CB8AC3E}">
        <p14:creationId xmlns:p14="http://schemas.microsoft.com/office/powerpoint/2010/main" val="4260690358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181" y="4824470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Definition – pleasing to the eye</a:t>
            </a:r>
          </a:p>
        </p:txBody>
      </p:sp>
      <p:pic>
        <p:nvPicPr>
          <p:cNvPr id="2050" name="Picture 2" descr="Pin on ✿*MARIPOSAS*✿">
            <a:extLst>
              <a:ext uri="{FF2B5EF4-FFF2-40B4-BE49-F238E27FC236}">
                <a16:creationId xmlns:a16="http://schemas.microsoft.com/office/drawing/2014/main" id="{76963ECE-321E-971C-ECFB-B9B2E0CD35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181" y="662668"/>
            <a:ext cx="2524125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3351C53-DC88-72E5-2266-D704614C36CE}"/>
              </a:ext>
            </a:extLst>
          </p:cNvPr>
          <p:cNvSpPr txBox="1"/>
          <p:nvPr/>
        </p:nvSpPr>
        <p:spPr>
          <a:xfrm>
            <a:off x="4829175" y="551880"/>
            <a:ext cx="60987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beautiful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85C558-EFD7-1C1D-5CF6-F341CC939D2E}"/>
              </a:ext>
            </a:extLst>
          </p:cNvPr>
          <p:cNvSpPr txBox="1"/>
          <p:nvPr/>
        </p:nvSpPr>
        <p:spPr>
          <a:xfrm>
            <a:off x="4641395" y="2974774"/>
            <a:ext cx="60987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adjective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4457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The butterfly was beautiful.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2EE7D8D-2928-8CBA-DE78-187F7F412B4C}"/>
              </a:ext>
            </a:extLst>
          </p:cNvPr>
          <p:cNvSpPr txBox="1">
            <a:spLocks/>
          </p:cNvSpPr>
          <p:nvPr/>
        </p:nvSpPr>
        <p:spPr>
          <a:xfrm>
            <a:off x="7380512" y="3575957"/>
            <a:ext cx="2677888" cy="11008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latin typeface="Twinkl Cursive Looped" panose="02000000000000000000" pitchFamily="2" charset="0"/>
              </a:rPr>
              <a:t>_________</a:t>
            </a:r>
            <a:endParaRPr lang="en-GB" sz="3600" i="1" dirty="0"/>
          </a:p>
        </p:txBody>
      </p:sp>
    </p:spTree>
    <p:extLst>
      <p:ext uri="{BB962C8B-B14F-4D97-AF65-F5344CB8AC3E}">
        <p14:creationId xmlns:p14="http://schemas.microsoft.com/office/powerpoint/2010/main" val="3215557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Words ending</a:t>
            </a: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-y</a:t>
            </a:r>
          </a:p>
        </p:txBody>
      </p:sp>
    </p:spTree>
    <p:extLst>
      <p:ext uri="{BB962C8B-B14F-4D97-AF65-F5344CB8AC3E}">
        <p14:creationId xmlns:p14="http://schemas.microsoft.com/office/powerpoint/2010/main" val="17453005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2114" y="2961763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apple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3BB5EC0-7A96-4D29-A835-6FAE896C31A4}"/>
              </a:ext>
            </a:extLst>
          </p:cNvPr>
          <p:cNvSpPr/>
          <p:nvPr/>
        </p:nvSpPr>
        <p:spPr>
          <a:xfrm>
            <a:off x="6743699" y="3545341"/>
            <a:ext cx="734787" cy="88174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74" name="Picture 2" descr="Apple Varieties - USApple">
            <a:extLst>
              <a:ext uri="{FF2B5EF4-FFF2-40B4-BE49-F238E27FC236}">
                <a16:creationId xmlns:a16="http://schemas.microsoft.com/office/drawing/2014/main" id="{DA64835A-198B-828D-7999-18935D9FA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512309"/>
            <a:ext cx="1588633" cy="1588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6472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-y</a:t>
            </a:r>
          </a:p>
        </p:txBody>
      </p:sp>
    </p:spTree>
    <p:extLst>
      <p:ext uri="{BB962C8B-B14F-4D97-AF65-F5344CB8AC3E}">
        <p14:creationId xmlns:p14="http://schemas.microsoft.com/office/powerpoint/2010/main" val="1575765757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550" y="4142182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-y </a:t>
            </a: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This is by far the most common</a:t>
            </a: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spelling for this sound at the end of words.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3023663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2114" y="2961763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cry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3BB5EC0-7A96-4D29-A835-6FAE896C31A4}"/>
              </a:ext>
            </a:extLst>
          </p:cNvPr>
          <p:cNvSpPr/>
          <p:nvPr/>
        </p:nvSpPr>
        <p:spPr>
          <a:xfrm>
            <a:off x="6515099" y="3690257"/>
            <a:ext cx="620486" cy="75315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74" name="Picture 2" descr="Cry Huge Freebie - Clip Art Crying Face, HD Png Download - kindpng">
            <a:extLst>
              <a:ext uri="{FF2B5EF4-FFF2-40B4-BE49-F238E27FC236}">
                <a16:creationId xmlns:a16="http://schemas.microsoft.com/office/drawing/2014/main" id="{A2068265-6114-CA3F-0CC3-74BBBCB370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86" y="771013"/>
            <a:ext cx="2085975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377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fly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366E0B6-702E-4814-82C6-08CA2D13F3C9}"/>
              </a:ext>
            </a:extLst>
          </p:cNvPr>
          <p:cNvSpPr/>
          <p:nvPr/>
        </p:nvSpPr>
        <p:spPr>
          <a:xfrm>
            <a:off x="6096000" y="3865705"/>
            <a:ext cx="685798" cy="68044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122" name="Picture 2" descr="Free Fly Cliparts, Download Free Fly Cliparts png images, Free ClipArts on  Clipart Library">
            <a:extLst>
              <a:ext uri="{FF2B5EF4-FFF2-40B4-BE49-F238E27FC236}">
                <a16:creationId xmlns:a16="http://schemas.microsoft.com/office/drawing/2014/main" id="{E88F12DA-46AF-6A70-03D3-757F1951F0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550" y="880550"/>
            <a:ext cx="2076450" cy="220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The Flying Plane Aircraft Vector In Airplane Clipart - Cartoon Transparent  Background Airplane, HD Png Download - kindpng">
            <a:extLst>
              <a:ext uri="{FF2B5EF4-FFF2-40B4-BE49-F238E27FC236}">
                <a16:creationId xmlns:a16="http://schemas.microsoft.com/office/drawing/2014/main" id="{1C1092AD-4AC6-027E-673C-FE7EEFF41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5243" y="1025978"/>
            <a:ext cx="2781300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5DCFDEC-E625-2998-63BE-AF0D195846F4}"/>
              </a:ext>
            </a:extLst>
          </p:cNvPr>
          <p:cNvSpPr txBox="1"/>
          <p:nvPr/>
        </p:nvSpPr>
        <p:spPr>
          <a:xfrm>
            <a:off x="1094014" y="3543300"/>
            <a:ext cx="694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Twinkl Cursive Looped" panose="02000000000000000000" pitchFamily="2" charset="0"/>
              </a:rPr>
              <a:t>noun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60F3C2-3E9C-8D86-B6CE-4CC031D576AC}"/>
              </a:ext>
            </a:extLst>
          </p:cNvPr>
          <p:cNvSpPr txBox="1"/>
          <p:nvPr/>
        </p:nvSpPr>
        <p:spPr>
          <a:xfrm>
            <a:off x="9608682" y="3158404"/>
            <a:ext cx="604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Twinkl Cursive Looped" panose="02000000000000000000" pitchFamily="2" charset="0"/>
              </a:rPr>
              <a:t>verb</a:t>
            </a:r>
          </a:p>
        </p:txBody>
      </p:sp>
    </p:spTree>
    <p:extLst>
      <p:ext uri="{BB962C8B-B14F-4D97-AF65-F5344CB8AC3E}">
        <p14:creationId xmlns:p14="http://schemas.microsoft.com/office/powerpoint/2010/main" val="3728471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7" grpId="0"/>
    </p:bld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dry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BCBA2DA-E95C-434C-BE81-320E182AE5EF}"/>
              </a:ext>
            </a:extLst>
          </p:cNvPr>
          <p:cNvSpPr/>
          <p:nvPr/>
        </p:nvSpPr>
        <p:spPr>
          <a:xfrm>
            <a:off x="6253844" y="3914691"/>
            <a:ext cx="718456" cy="64778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146" name="Picture 2" descr="Free Dry Cliparts, Download Free Dry Cliparts png images, Free ClipArts on  Clipart Library">
            <a:extLst>
              <a:ext uri="{FF2B5EF4-FFF2-40B4-BE49-F238E27FC236}">
                <a16:creationId xmlns:a16="http://schemas.microsoft.com/office/drawing/2014/main" id="{D653B3ED-11A0-107E-3D5B-345843B8F8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90" y="506866"/>
            <a:ext cx="2305050" cy="19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1824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Let’s </a:t>
            </a:r>
            <a:r>
              <a:rPr lang="en-GB" i="1" dirty="0">
                <a:latin typeface="Twinkl Cursive Looped" panose="02000000000000000000" pitchFamily="2" charset="0"/>
              </a:rPr>
              <a:t>Teach and Practise</a:t>
            </a:r>
          </a:p>
        </p:txBody>
      </p:sp>
    </p:spTree>
    <p:extLst>
      <p:ext uri="{BB962C8B-B14F-4D97-AF65-F5344CB8AC3E}">
        <p14:creationId xmlns:p14="http://schemas.microsoft.com/office/powerpoint/2010/main" val="2156152741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Compound Words</a:t>
            </a:r>
          </a:p>
        </p:txBody>
      </p:sp>
    </p:spTree>
    <p:extLst>
      <p:ext uri="{BB962C8B-B14F-4D97-AF65-F5344CB8AC3E}">
        <p14:creationId xmlns:p14="http://schemas.microsoft.com/office/powerpoint/2010/main" val="2031756393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highlight>
                  <a:srgbClr val="FFFF00"/>
                </a:highlight>
                <a:latin typeface="Twinkl Cursive Looped" panose="02000000000000000000" pitchFamily="2" charset="0"/>
              </a:rPr>
              <a:t>Compound Words</a:t>
            </a:r>
            <a:endParaRPr lang="en-GB" dirty="0">
              <a:highlight>
                <a:srgbClr val="00FF00"/>
              </a:highlight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271376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550" y="4142182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u="sng" dirty="0">
                <a:latin typeface="Twinkl Cursive Looped" panose="02000000000000000000" pitchFamily="2" charset="0"/>
              </a:rPr>
              <a:t>Compound Words</a:t>
            </a: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Two or more words that have been grouped together to create a new word that has a different, individual meaning.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835946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highlight>
                  <a:srgbClr val="FFFF00"/>
                </a:highlight>
                <a:latin typeface="Twinkl Cursive Looped" panose="02000000000000000000" pitchFamily="2" charset="0"/>
              </a:rPr>
              <a:t>bed</a:t>
            </a:r>
            <a:r>
              <a:rPr lang="en-GB" dirty="0">
                <a:latin typeface="Twinkl Cursive Looped" panose="02000000000000000000" pitchFamily="2" charset="0"/>
              </a:rPr>
              <a:t>room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DDE2D9-BBEE-4B60-9EA8-8BE166E5866C}"/>
              </a:ext>
            </a:extLst>
          </p:cNvPr>
          <p:cNvSpPr/>
          <p:nvPr/>
        </p:nvSpPr>
        <p:spPr>
          <a:xfrm>
            <a:off x="5828394" y="3821650"/>
            <a:ext cx="1813378" cy="67979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7156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table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366E0B6-702E-4814-82C6-08CA2D13F3C9}"/>
              </a:ext>
            </a:extLst>
          </p:cNvPr>
          <p:cNvSpPr/>
          <p:nvPr/>
        </p:nvSpPr>
        <p:spPr>
          <a:xfrm>
            <a:off x="6384473" y="3673929"/>
            <a:ext cx="685798" cy="68044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098" name="Picture 2" descr="EKEDALEN oak, Extendable table, Min. length: 120 cm - IKEA">
            <a:extLst>
              <a:ext uri="{FF2B5EF4-FFF2-40B4-BE49-F238E27FC236}">
                <a16:creationId xmlns:a16="http://schemas.microsoft.com/office/drawing/2014/main" id="{6BF5FF2C-F4E3-955A-17E1-AEA944C587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052" y="544967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8356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highlight>
                  <a:srgbClr val="FFFF00"/>
                </a:highlight>
                <a:latin typeface="Twinkl Cursive Looped" panose="02000000000000000000" pitchFamily="2" charset="0"/>
              </a:rPr>
              <a:t>foot</a:t>
            </a:r>
            <a:r>
              <a:rPr lang="en-GB" dirty="0">
                <a:latin typeface="Twinkl Cursive Looped" panose="02000000000000000000" pitchFamily="2" charset="0"/>
              </a:rPr>
              <a:t>ball</a:t>
            </a:r>
            <a:r>
              <a:rPr lang="en-GB" dirty="0"/>
              <a:t> </a:t>
            </a:r>
            <a:r>
              <a:rPr lang="en-GB" dirty="0">
                <a:solidFill>
                  <a:schemeClr val="bg1"/>
                </a:solidFill>
              </a:rPr>
              <a:t>n</a:t>
            </a:r>
            <a:endParaRPr lang="en-GB" i="1"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8ADA5B7-6E68-4607-8157-D542A9E80543}"/>
              </a:ext>
            </a:extLst>
          </p:cNvPr>
          <p:cNvSpPr/>
          <p:nvPr/>
        </p:nvSpPr>
        <p:spPr>
          <a:xfrm>
            <a:off x="5845630" y="3641272"/>
            <a:ext cx="1812470" cy="76220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3187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highlight>
                  <a:srgbClr val="FFFF00"/>
                </a:highlight>
                <a:latin typeface="Twinkl Cursive Looped" panose="02000000000000000000" pitchFamily="2" charset="0"/>
              </a:rPr>
              <a:t>eye</a:t>
            </a:r>
            <a:r>
              <a:rPr lang="en-GB" dirty="0">
                <a:latin typeface="Twinkl Cursive Looped" panose="02000000000000000000" pitchFamily="2" charset="0"/>
              </a:rPr>
              <a:t>brow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423529B-2619-4C00-BACD-5C5E084218E0}"/>
              </a:ext>
            </a:extLst>
          </p:cNvPr>
          <p:cNvSpPr/>
          <p:nvPr/>
        </p:nvSpPr>
        <p:spPr>
          <a:xfrm>
            <a:off x="5818416" y="3657600"/>
            <a:ext cx="1872342" cy="76116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5739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5191499"/>
            <a:ext cx="11125200" cy="1481650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Definition – a room for sleeping in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pic>
        <p:nvPicPr>
          <p:cNvPr id="7170" name="Picture 2" descr="Free Bed Cliparts, Download Free Bed Cliparts png images, Free ClipArts on  Clipart Library">
            <a:extLst>
              <a:ext uri="{FF2B5EF4-FFF2-40B4-BE49-F238E27FC236}">
                <a16:creationId xmlns:a16="http://schemas.microsoft.com/office/drawing/2014/main" id="{FA6D88C7-F53E-B1F7-5C20-89D3E050C9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84" y="664709"/>
            <a:ext cx="2847975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52,278 Empty Room Stock Vector Illustration and Royalty Free Empty Room  Clipart">
            <a:extLst>
              <a:ext uri="{FF2B5EF4-FFF2-40B4-BE49-F238E27FC236}">
                <a16:creationId xmlns:a16="http://schemas.microsoft.com/office/drawing/2014/main" id="{87EFEB25-5B5A-2BD9-0430-072B4E8E8C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9782" y="664709"/>
            <a:ext cx="2800350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2E937A3-5647-4754-DAA4-3BD151B36D97}"/>
              </a:ext>
            </a:extLst>
          </p:cNvPr>
          <p:cNvSpPr txBox="1"/>
          <p:nvPr/>
        </p:nvSpPr>
        <p:spPr>
          <a:xfrm>
            <a:off x="3274559" y="1284905"/>
            <a:ext cx="60987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Twinkl Cursive Looped" panose="02000000000000000000" pitchFamily="2" charset="0"/>
              </a:rPr>
              <a:t>+                                             = </a:t>
            </a:r>
            <a:endParaRPr lang="en-GB" dirty="0"/>
          </a:p>
        </p:txBody>
      </p:sp>
      <p:pic>
        <p:nvPicPr>
          <p:cNvPr id="7174" name="Picture 6" descr="5,958 Bedroom Window Illustrations &amp; Clip Art - iStock">
            <a:extLst>
              <a:ext uri="{FF2B5EF4-FFF2-40B4-BE49-F238E27FC236}">
                <a16:creationId xmlns:a16="http://schemas.microsoft.com/office/drawing/2014/main" id="{F14D0DBF-7EE7-21A0-0216-DF56543C82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3829" y="14800"/>
            <a:ext cx="4320990" cy="3459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E04561-8FFE-4D5F-C53F-ADE9F51474F4}"/>
              </a:ext>
            </a:extLst>
          </p:cNvPr>
          <p:cNvSpPr txBox="1"/>
          <p:nvPr/>
        </p:nvSpPr>
        <p:spPr>
          <a:xfrm>
            <a:off x="4149456" y="2355657"/>
            <a:ext cx="611505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bedroom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DC96EC-C047-E58A-E59A-3F323BCACB61}"/>
              </a:ext>
            </a:extLst>
          </p:cNvPr>
          <p:cNvSpPr txBox="1"/>
          <p:nvPr/>
        </p:nvSpPr>
        <p:spPr>
          <a:xfrm>
            <a:off x="1850571" y="3232809"/>
            <a:ext cx="860107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bed + room = bedroom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C851F55-A0F3-D206-005C-1D28530449D4}"/>
              </a:ext>
            </a:extLst>
          </p:cNvPr>
          <p:cNvSpPr txBox="1"/>
          <p:nvPr/>
        </p:nvSpPr>
        <p:spPr>
          <a:xfrm>
            <a:off x="4660361" y="4417443"/>
            <a:ext cx="611505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(noun)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4958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4" grpId="0"/>
      <p:bldP spid="6" grpId="0"/>
      <p:bldP spid="9" grpId="0"/>
    </p:bld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614" y="5376350"/>
            <a:ext cx="12012386" cy="1481650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Definition – any game involving kicking a ball 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pic>
        <p:nvPicPr>
          <p:cNvPr id="8194" name="Picture 2" descr="Free Clipart: Foot | Deluge">
            <a:extLst>
              <a:ext uri="{FF2B5EF4-FFF2-40B4-BE49-F238E27FC236}">
                <a16:creationId xmlns:a16="http://schemas.microsoft.com/office/drawing/2014/main" id="{286402B1-6764-B32E-0FCE-90FB08C09F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28" y="315006"/>
            <a:ext cx="950162" cy="1301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8A3AD7C-C62D-9439-E92B-80D8B68674A9}"/>
              </a:ext>
            </a:extLst>
          </p:cNvPr>
          <p:cNvSpPr txBox="1"/>
          <p:nvPr/>
        </p:nvSpPr>
        <p:spPr>
          <a:xfrm>
            <a:off x="1939018" y="965768"/>
            <a:ext cx="60987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Twinkl Cursive Looped" panose="02000000000000000000" pitchFamily="2" charset="0"/>
              </a:rPr>
              <a:t>+                                                 = </a:t>
            </a:r>
            <a:endParaRPr lang="en-GB" dirty="0"/>
          </a:p>
        </p:txBody>
      </p:sp>
      <p:pic>
        <p:nvPicPr>
          <p:cNvPr id="8196" name="Picture 4" descr="clipart ball - Clip Art Library | Clip art, Clip art library, Clipart black  and white">
            <a:extLst>
              <a:ext uri="{FF2B5EF4-FFF2-40B4-BE49-F238E27FC236}">
                <a16:creationId xmlns:a16="http://schemas.microsoft.com/office/drawing/2014/main" id="{AC434CBA-2411-C57F-5DE4-C54E5AB171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654" y="375045"/>
            <a:ext cx="1342370" cy="126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Transparent Soccer Ball Clip Art Free PNG Image｜Illustoon">
            <a:extLst>
              <a:ext uri="{FF2B5EF4-FFF2-40B4-BE49-F238E27FC236}">
                <a16:creationId xmlns:a16="http://schemas.microsoft.com/office/drawing/2014/main" id="{F1789208-00AF-AD53-2F68-6EB5CD34D7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01" b="12261"/>
          <a:stretch/>
        </p:blipFill>
        <p:spPr bwMode="auto">
          <a:xfrm>
            <a:off x="6903215" y="79006"/>
            <a:ext cx="3073880" cy="2269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A6DF363-7503-B65B-2F23-62C6A27A6A3C}"/>
              </a:ext>
            </a:extLst>
          </p:cNvPr>
          <p:cNvSpPr txBox="1"/>
          <p:nvPr/>
        </p:nvSpPr>
        <p:spPr>
          <a:xfrm>
            <a:off x="4437290" y="1873144"/>
            <a:ext cx="60987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football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754071-8D49-3AD9-D168-F14DD90064C5}"/>
              </a:ext>
            </a:extLst>
          </p:cNvPr>
          <p:cNvSpPr txBox="1"/>
          <p:nvPr/>
        </p:nvSpPr>
        <p:spPr>
          <a:xfrm>
            <a:off x="2816654" y="2778297"/>
            <a:ext cx="896846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foot + ball = football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50F96E-DEAA-FE18-9F3F-BB282478E26E}"/>
              </a:ext>
            </a:extLst>
          </p:cNvPr>
          <p:cNvSpPr txBox="1"/>
          <p:nvPr/>
        </p:nvSpPr>
        <p:spPr>
          <a:xfrm>
            <a:off x="5123090" y="3928062"/>
            <a:ext cx="60987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(noun)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5525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4" grpId="0"/>
      <p:bldP spid="7" grpId="0"/>
      <p:bldP spid="9" grpId="0"/>
    </p:bld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93" y="5392679"/>
            <a:ext cx="12192000" cy="1481650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Definition – a strip of hair above the eye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pic>
        <p:nvPicPr>
          <p:cNvPr id="9218" name="Picture 2" descr="Eye Icon Vector Illustration Stock Illustration - Download Image Now -  iStock">
            <a:extLst>
              <a:ext uri="{FF2B5EF4-FFF2-40B4-BE49-F238E27FC236}">
                <a16:creationId xmlns:a16="http://schemas.microsoft.com/office/drawing/2014/main" id="{E5CA8C23-115C-195B-B61E-048E21EC9F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300038"/>
            <a:ext cx="1773691" cy="1773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BD03F9D-DCC9-A2EF-CAB8-48258E9AE588}"/>
              </a:ext>
            </a:extLst>
          </p:cNvPr>
          <p:cNvSpPr txBox="1"/>
          <p:nvPr/>
        </p:nvSpPr>
        <p:spPr>
          <a:xfrm>
            <a:off x="2265589" y="1002217"/>
            <a:ext cx="60987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+                                                         = </a:t>
            </a:r>
          </a:p>
        </p:txBody>
      </p:sp>
      <p:pic>
        <p:nvPicPr>
          <p:cNvPr id="9220" name="Picture 4" descr="Forehead | ClipArt ETC">
            <a:extLst>
              <a:ext uri="{FF2B5EF4-FFF2-40B4-BE49-F238E27FC236}">
                <a16:creationId xmlns:a16="http://schemas.microsoft.com/office/drawing/2014/main" id="{7BD60D9F-68BE-4484-9FBC-197AB5E9E8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196" y="599395"/>
            <a:ext cx="2284270" cy="1174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19,583 Eyebrow Illustrations &amp; Clip Art - iStock">
            <a:extLst>
              <a:ext uri="{FF2B5EF4-FFF2-40B4-BE49-F238E27FC236}">
                <a16:creationId xmlns:a16="http://schemas.microsoft.com/office/drawing/2014/main" id="{B07EB585-7D4E-A60A-46D1-C994B458E8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02888"/>
            <a:ext cx="333375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0626564-FF6D-6033-66D3-4AE067141E35}"/>
              </a:ext>
            </a:extLst>
          </p:cNvPr>
          <p:cNvSpPr txBox="1"/>
          <p:nvPr/>
        </p:nvSpPr>
        <p:spPr>
          <a:xfrm>
            <a:off x="4502603" y="1669361"/>
            <a:ext cx="60987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eyebrow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46C5F4-EE78-E2C3-850E-1A553434A6E1}"/>
              </a:ext>
            </a:extLst>
          </p:cNvPr>
          <p:cNvSpPr txBox="1"/>
          <p:nvPr/>
        </p:nvSpPr>
        <p:spPr>
          <a:xfrm>
            <a:off x="2481943" y="2566420"/>
            <a:ext cx="774382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eye + brow = eyebrow 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20CF306-1F12-E780-5B38-3C3A6BDC325B}"/>
              </a:ext>
            </a:extLst>
          </p:cNvPr>
          <p:cNvSpPr txBox="1"/>
          <p:nvPr/>
        </p:nvSpPr>
        <p:spPr>
          <a:xfrm>
            <a:off x="4713515" y="3689122"/>
            <a:ext cx="60987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(noun)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8665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4" grpId="0"/>
      <p:bldP spid="7" grpId="0"/>
      <p:bldP spid="9" grpId="0"/>
    </p:bld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The bedroom was full of books to read at night.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4436EA4-3F4E-C54A-7006-B1C47B2FA114}"/>
              </a:ext>
            </a:extLst>
          </p:cNvPr>
          <p:cNvSpPr txBox="1">
            <a:spLocks/>
          </p:cNvSpPr>
          <p:nvPr/>
        </p:nvSpPr>
        <p:spPr>
          <a:xfrm>
            <a:off x="2367641" y="2720832"/>
            <a:ext cx="2677888" cy="11008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400" dirty="0">
                <a:latin typeface="Twinkl Cursive Looped" panose="02000000000000000000" pitchFamily="2" charset="0"/>
              </a:rPr>
              <a:t>_______</a:t>
            </a:r>
            <a:endParaRPr lang="en-GB" sz="4400" i="1" dirty="0"/>
          </a:p>
        </p:txBody>
      </p:sp>
    </p:spTree>
    <p:extLst>
      <p:ext uri="{BB962C8B-B14F-4D97-AF65-F5344CB8AC3E}">
        <p14:creationId xmlns:p14="http://schemas.microsoft.com/office/powerpoint/2010/main" val="2561193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The football match was competitive.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387AAAC-AA02-5DA9-C959-3E818CF8E08B}"/>
              </a:ext>
            </a:extLst>
          </p:cNvPr>
          <p:cNvSpPr txBox="1">
            <a:spLocks/>
          </p:cNvSpPr>
          <p:nvPr/>
        </p:nvSpPr>
        <p:spPr>
          <a:xfrm>
            <a:off x="3706584" y="2720832"/>
            <a:ext cx="2677888" cy="11008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latin typeface="Twinkl Cursive Looped" panose="02000000000000000000" pitchFamily="2" charset="0"/>
              </a:rPr>
              <a:t>________</a:t>
            </a:r>
            <a:endParaRPr lang="en-GB" sz="4000" i="1" dirty="0"/>
          </a:p>
        </p:txBody>
      </p:sp>
    </p:spTree>
    <p:extLst>
      <p:ext uri="{BB962C8B-B14F-4D97-AF65-F5344CB8AC3E}">
        <p14:creationId xmlns:p14="http://schemas.microsoft.com/office/powerpoint/2010/main" val="2710000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Can you raise just one eyebrow?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13905C8-7E1C-A642-F326-B304C8A4656C}"/>
              </a:ext>
            </a:extLst>
          </p:cNvPr>
          <p:cNvSpPr txBox="1">
            <a:spLocks/>
          </p:cNvSpPr>
          <p:nvPr/>
        </p:nvSpPr>
        <p:spPr>
          <a:xfrm>
            <a:off x="8164284" y="3429000"/>
            <a:ext cx="2677888" cy="11008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400" dirty="0">
                <a:latin typeface="Twinkl Cursive Looped" panose="02000000000000000000" pitchFamily="2" charset="0"/>
              </a:rPr>
              <a:t>_______</a:t>
            </a:r>
            <a:endParaRPr lang="en-GB" sz="4400" i="1" dirty="0"/>
          </a:p>
        </p:txBody>
      </p:sp>
    </p:spTree>
    <p:extLst>
      <p:ext uri="{BB962C8B-B14F-4D97-AF65-F5344CB8AC3E}">
        <p14:creationId xmlns:p14="http://schemas.microsoft.com/office/powerpoint/2010/main" val="1273682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New CHALLENGE words.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925521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415" y="5219868"/>
            <a:ext cx="11985170" cy="1481650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Definition - either of two equal or corresponding parts into which something is or can be divided 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pic>
        <p:nvPicPr>
          <p:cNvPr id="10242" name="Picture 2" descr="30,154 &quot;half cake&quot; Images, Stock Photos &amp; Vectors | Shutterstock">
            <a:extLst>
              <a:ext uri="{FF2B5EF4-FFF2-40B4-BE49-F238E27FC236}">
                <a16:creationId xmlns:a16="http://schemas.microsoft.com/office/drawing/2014/main" id="{24286791-9EC9-4DC2-8EBA-110B1B6557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99"/>
          <a:stretch/>
        </p:blipFill>
        <p:spPr bwMode="auto">
          <a:xfrm>
            <a:off x="831850" y="156482"/>
            <a:ext cx="2524125" cy="1639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Fraction One Half Clip Art - Fraction Of 1 2 - Free Transparent PNG Clipart  Images Download">
            <a:extLst>
              <a:ext uri="{FF2B5EF4-FFF2-40B4-BE49-F238E27FC236}">
                <a16:creationId xmlns:a16="http://schemas.microsoft.com/office/drawing/2014/main" id="{01B06D6A-264D-9573-5124-56FA6C5A9A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4385" y="247734"/>
            <a:ext cx="2085975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814FD4A-F79F-3684-661A-19CD12D28AA5}"/>
              </a:ext>
            </a:extLst>
          </p:cNvPr>
          <p:cNvSpPr txBox="1"/>
          <p:nvPr/>
        </p:nvSpPr>
        <p:spPr>
          <a:xfrm>
            <a:off x="4780190" y="780480"/>
            <a:ext cx="60987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half 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D64C0D-7744-A35E-A7C4-7118584D3100}"/>
              </a:ext>
            </a:extLst>
          </p:cNvPr>
          <p:cNvSpPr txBox="1"/>
          <p:nvPr/>
        </p:nvSpPr>
        <p:spPr>
          <a:xfrm>
            <a:off x="4780190" y="2463398"/>
            <a:ext cx="60987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NOUN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3533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bottle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BCBA2DA-E95C-434C-BE81-320E182AE5EF}"/>
              </a:ext>
            </a:extLst>
          </p:cNvPr>
          <p:cNvSpPr/>
          <p:nvPr/>
        </p:nvSpPr>
        <p:spPr>
          <a:xfrm>
            <a:off x="6482444" y="3690259"/>
            <a:ext cx="718456" cy="64778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122" name="Picture 2" descr="Metal Water Bottle, GREY">
            <a:extLst>
              <a:ext uri="{FF2B5EF4-FFF2-40B4-BE49-F238E27FC236}">
                <a16:creationId xmlns:a16="http://schemas.microsoft.com/office/drawing/2014/main" id="{CFEB4631-94FF-000F-5E36-5FDA54DD43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823" y="594800"/>
            <a:ext cx="1838325" cy="248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7061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Half of the cake was eaten by the teacher. 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5BF3DAD-4A2F-0E57-BB15-8FF0B9B84E85}"/>
              </a:ext>
            </a:extLst>
          </p:cNvPr>
          <p:cNvSpPr txBox="1">
            <a:spLocks/>
          </p:cNvSpPr>
          <p:nvPr/>
        </p:nvSpPr>
        <p:spPr>
          <a:xfrm>
            <a:off x="604157" y="2720832"/>
            <a:ext cx="1910443" cy="11000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400" dirty="0">
                <a:latin typeface="Twinkl Cursive Looped" panose="02000000000000000000" pitchFamily="2" charset="0"/>
              </a:rPr>
              <a:t>____</a:t>
            </a:r>
            <a:endParaRPr lang="en-GB" sz="4400" i="1" dirty="0"/>
          </a:p>
        </p:txBody>
      </p:sp>
    </p:spTree>
    <p:extLst>
      <p:ext uri="{BB962C8B-B14F-4D97-AF65-F5344CB8AC3E}">
        <p14:creationId xmlns:p14="http://schemas.microsoft.com/office/powerpoint/2010/main" val="2613477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376350"/>
            <a:ext cx="12001500" cy="1481650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Definition - a period of time equal to a twenty-fourth part of a day and night and divided into 60 minutes</a:t>
            </a:r>
            <a:endParaRPr lang="en-GB" i="1" dirty="0"/>
          </a:p>
        </p:txBody>
      </p:sp>
      <p:pic>
        <p:nvPicPr>
          <p:cNvPr id="11266" name="Picture 2" descr="900+ One Hour Clip Art | Royalty Free - GoGraph">
            <a:extLst>
              <a:ext uri="{FF2B5EF4-FFF2-40B4-BE49-F238E27FC236}">
                <a16:creationId xmlns:a16="http://schemas.microsoft.com/office/drawing/2014/main" id="{BC466926-567B-F5C9-9A6D-D7DBF80084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82"/>
          <a:stretch/>
        </p:blipFill>
        <p:spPr bwMode="auto">
          <a:xfrm>
            <a:off x="9251950" y="509588"/>
            <a:ext cx="2095500" cy="2037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lipart Clock Teaching Resources | Teachers Pay Teachers">
            <a:extLst>
              <a:ext uri="{FF2B5EF4-FFF2-40B4-BE49-F238E27FC236}">
                <a16:creationId xmlns:a16="http://schemas.microsoft.com/office/drawing/2014/main" id="{2BE294C1-04EA-CBC5-9A59-74589AB93D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41" y="413740"/>
            <a:ext cx="3524930" cy="198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ADD5B35-D9B5-EFB9-DAD5-3E34417F2CC5}"/>
              </a:ext>
            </a:extLst>
          </p:cNvPr>
          <p:cNvSpPr txBox="1"/>
          <p:nvPr/>
        </p:nvSpPr>
        <p:spPr>
          <a:xfrm>
            <a:off x="5248730" y="512759"/>
            <a:ext cx="60987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hour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65BC2D-7182-DA40-C657-508E25D2FF66}"/>
              </a:ext>
            </a:extLst>
          </p:cNvPr>
          <p:cNvSpPr txBox="1"/>
          <p:nvPr/>
        </p:nvSpPr>
        <p:spPr>
          <a:xfrm>
            <a:off x="5261430" y="2131125"/>
            <a:ext cx="60987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NOUN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6767386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/>
            </a:br>
            <a:r>
              <a:rPr lang="en-GB" dirty="0">
                <a:latin typeface="Twinkl Cursive Looped" panose="02000000000000000000" pitchFamily="2" charset="0"/>
              </a:rPr>
              <a:t>The lesson lasted an hour. </a:t>
            </a:r>
            <a:br>
              <a:rPr lang="en-GB" dirty="0"/>
            </a:br>
            <a:endParaRPr lang="en-GB" i="1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F2C4B72-3B14-8C2B-A9BF-CF8072108748}"/>
              </a:ext>
            </a:extLst>
          </p:cNvPr>
          <p:cNvSpPr txBox="1">
            <a:spLocks/>
          </p:cNvSpPr>
          <p:nvPr/>
        </p:nvSpPr>
        <p:spPr>
          <a:xfrm>
            <a:off x="8376556" y="2862262"/>
            <a:ext cx="1665516" cy="11334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400" dirty="0">
                <a:latin typeface="Twinkl Cursive Looped" panose="02000000000000000000" pitchFamily="2" charset="0"/>
              </a:rPr>
              <a:t>____</a:t>
            </a:r>
            <a:endParaRPr lang="en-GB" sz="4400" i="1" dirty="0"/>
          </a:p>
        </p:txBody>
      </p:sp>
    </p:spTree>
    <p:extLst>
      <p:ext uri="{BB962C8B-B14F-4D97-AF65-F5344CB8AC3E}">
        <p14:creationId xmlns:p14="http://schemas.microsoft.com/office/powerpoint/2010/main" val="3940639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Let’s </a:t>
            </a:r>
            <a:r>
              <a:rPr lang="en-GB" i="1" dirty="0">
                <a:latin typeface="Twinkl Cursive Looped" panose="02000000000000000000" pitchFamily="2" charset="0"/>
              </a:rPr>
              <a:t>investigate</a:t>
            </a:r>
            <a:r>
              <a:rPr lang="en-GB" dirty="0">
                <a:latin typeface="Twinkl Cursive Looped" panose="02000000000000000000" pitchFamily="2" charset="0"/>
              </a:rPr>
              <a:t>.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756438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952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Can you spot the spelling errors in these sentences?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Write the correct spelling and explain where they went wrong. 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255448"/>
      </p:ext>
    </p:extLst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84882"/>
            <a:ext cx="10515600" cy="1481650"/>
          </a:xfrm>
        </p:spPr>
        <p:txBody>
          <a:bodyPr>
            <a:normAutofit fontScale="90000"/>
          </a:bodyPr>
          <a:lstStyle/>
          <a:p>
            <a:br>
              <a:rPr lang="en-GB" dirty="0"/>
            </a:b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i="1" dirty="0">
                <a:latin typeface="Twinkl Cursive Looped" panose="02000000000000000000" pitchFamily="2" charset="0"/>
              </a:rPr>
              <a:t>The </a:t>
            </a:r>
            <a:r>
              <a:rPr lang="en-GB" i="1" dirty="0" err="1">
                <a:latin typeface="Twinkl Cursive Looped" panose="02000000000000000000" pitchFamily="2" charset="0"/>
              </a:rPr>
              <a:t>prety</a:t>
            </a:r>
            <a:r>
              <a:rPr lang="en-GB" i="1" dirty="0">
                <a:latin typeface="Twinkl Cursive Looped" panose="02000000000000000000" pitchFamily="2" charset="0"/>
              </a:rPr>
              <a:t> and </a:t>
            </a:r>
            <a:r>
              <a:rPr lang="en-GB" i="1" dirty="0" err="1">
                <a:latin typeface="Twinkl Cursive Looped" panose="02000000000000000000" pitchFamily="2" charset="0"/>
              </a:rPr>
              <a:t>butifull</a:t>
            </a:r>
            <a:r>
              <a:rPr lang="en-GB" i="1" dirty="0">
                <a:latin typeface="Twinkl Cursive Looped" panose="02000000000000000000" pitchFamily="2" charset="0"/>
              </a:rPr>
              <a:t> flowers waited for the rain drops to fall on them. 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830374116"/>
      </p:ext>
    </p:extLst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929" y="5376350"/>
            <a:ext cx="10515600" cy="1481650"/>
          </a:xfrm>
        </p:spPr>
        <p:txBody>
          <a:bodyPr>
            <a:normAutofit fontScale="90000"/>
          </a:bodyPr>
          <a:lstStyle/>
          <a:p>
            <a:br>
              <a:rPr lang="en-GB" dirty="0"/>
            </a:br>
            <a:r>
              <a:rPr lang="en-GB" i="1" dirty="0">
                <a:latin typeface="Twinkl Cursive Looped" panose="02000000000000000000" pitchFamily="2" charset="0"/>
              </a:rPr>
              <a:t>The </a:t>
            </a:r>
            <a:r>
              <a:rPr lang="en-GB" i="1" dirty="0" err="1">
                <a:highlight>
                  <a:srgbClr val="FFFF00"/>
                </a:highlight>
                <a:latin typeface="Twinkl Cursive Looped" panose="02000000000000000000" pitchFamily="2" charset="0"/>
              </a:rPr>
              <a:t>prety</a:t>
            </a:r>
            <a:r>
              <a:rPr lang="en-GB" i="1" dirty="0">
                <a:latin typeface="Twinkl Cursive Looped" panose="02000000000000000000" pitchFamily="2" charset="0"/>
              </a:rPr>
              <a:t> and </a:t>
            </a:r>
            <a:r>
              <a:rPr lang="en-GB" i="1" dirty="0" err="1">
                <a:latin typeface="Twinkl Cursive Looped" panose="02000000000000000000" pitchFamily="2" charset="0"/>
              </a:rPr>
              <a:t>butifull</a:t>
            </a:r>
            <a:r>
              <a:rPr lang="en-GB" i="1" dirty="0">
                <a:latin typeface="Twinkl Cursive Looped" panose="02000000000000000000" pitchFamily="2" charset="0"/>
              </a:rPr>
              <a:t> flowers waited for the rain drops to fall on them.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highlight>
                  <a:srgbClr val="FFFF00"/>
                </a:highlight>
                <a:latin typeface="Twinkl Cursive Looped" panose="02000000000000000000" pitchFamily="2" charset="0"/>
              </a:rPr>
              <a:t>pretty </a:t>
            </a:r>
            <a:r>
              <a:rPr lang="en-GB" dirty="0">
                <a:latin typeface="Twinkl Cursive Looped" panose="02000000000000000000" pitchFamily="2" charset="0"/>
              </a:rPr>
              <a:t>– missed a t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shout vowel sound usually means doubling the consonant</a:t>
            </a:r>
            <a:br>
              <a:rPr lang="en-GB" dirty="0">
                <a:latin typeface="Twinkl Cursive Looped" panose="02000000000000000000" pitchFamily="2" charset="0"/>
              </a:rPr>
            </a:b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2039784582"/>
      </p:ext>
    </p:extLst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5376350"/>
            <a:ext cx="11326586" cy="1481650"/>
          </a:xfrm>
        </p:spPr>
        <p:txBody>
          <a:bodyPr>
            <a:normAutofit fontScale="90000"/>
          </a:bodyPr>
          <a:lstStyle/>
          <a:p>
            <a:br>
              <a:rPr lang="en-GB" dirty="0"/>
            </a:br>
            <a:r>
              <a:rPr lang="en-GB" i="1" dirty="0">
                <a:latin typeface="Twinkl Cursive Looped" panose="02000000000000000000" pitchFamily="2" charset="0"/>
              </a:rPr>
              <a:t>The </a:t>
            </a:r>
            <a:r>
              <a:rPr lang="en-GB" i="1" dirty="0" err="1">
                <a:latin typeface="Twinkl Cursive Looped" panose="02000000000000000000" pitchFamily="2" charset="0"/>
              </a:rPr>
              <a:t>prety</a:t>
            </a:r>
            <a:r>
              <a:rPr lang="en-GB" i="1" dirty="0">
                <a:latin typeface="Twinkl Cursive Looped" panose="02000000000000000000" pitchFamily="2" charset="0"/>
              </a:rPr>
              <a:t> and </a:t>
            </a:r>
            <a:r>
              <a:rPr lang="en-GB" i="1" dirty="0" err="1">
                <a:highlight>
                  <a:srgbClr val="FFFF00"/>
                </a:highlight>
                <a:latin typeface="Twinkl Cursive Looped" panose="02000000000000000000" pitchFamily="2" charset="0"/>
              </a:rPr>
              <a:t>butifull</a:t>
            </a:r>
            <a:r>
              <a:rPr lang="en-GB" i="1" dirty="0">
                <a:highlight>
                  <a:srgbClr val="FFFF00"/>
                </a:highlight>
                <a:latin typeface="Twinkl Cursive Looped" panose="02000000000000000000" pitchFamily="2" charset="0"/>
              </a:rPr>
              <a:t> </a:t>
            </a:r>
            <a:r>
              <a:rPr lang="en-GB" i="1" dirty="0">
                <a:latin typeface="Twinkl Cursive Looped" panose="02000000000000000000" pitchFamily="2" charset="0"/>
              </a:rPr>
              <a:t>flowers waited for the rain drops to fall on them.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highlight>
                  <a:srgbClr val="FFFF00"/>
                </a:highlight>
                <a:latin typeface="Twinkl Cursive Looped" panose="02000000000000000000" pitchFamily="2" charset="0"/>
              </a:rPr>
              <a:t>beautiful</a:t>
            </a:r>
            <a:r>
              <a:rPr lang="en-GB" sz="5300" dirty="0">
                <a:highlight>
                  <a:srgbClr val="FFFF00"/>
                </a:highlight>
                <a:latin typeface="Twinkl Cursive Looped" panose="02000000000000000000" pitchFamily="2" charset="0"/>
              </a:rPr>
              <a:t> </a:t>
            </a:r>
            <a:r>
              <a:rPr lang="en-GB" sz="5300" dirty="0">
                <a:latin typeface="Twinkl Cursive Looped" panose="02000000000000000000" pitchFamily="2" charset="0"/>
              </a:rPr>
              <a:t>– missed unstressed vowels and doubled the l in suffix </a:t>
            </a:r>
            <a:r>
              <a:rPr lang="en-GB" sz="5300" dirty="0" err="1">
                <a:latin typeface="Twinkl Cursive Looped" panose="02000000000000000000" pitchFamily="2" charset="0"/>
              </a:rPr>
              <a:t>ful</a:t>
            </a:r>
            <a:br>
              <a:rPr lang="en-GB" sz="5300" dirty="0">
                <a:latin typeface="Twinkl Cursive Looped" panose="02000000000000000000" pitchFamily="2" charset="0"/>
              </a:rPr>
            </a:br>
            <a:r>
              <a:rPr lang="en-GB" sz="5300" dirty="0">
                <a:latin typeface="Twinkl Cursive Looped" panose="02000000000000000000" pitchFamily="2" charset="0"/>
              </a:rPr>
              <a:t>beauty + </a:t>
            </a:r>
            <a:r>
              <a:rPr lang="en-GB" sz="5300" dirty="0" err="1">
                <a:latin typeface="Twinkl Cursive Looped" panose="02000000000000000000" pitchFamily="2" charset="0"/>
              </a:rPr>
              <a:t>ful</a:t>
            </a:r>
            <a:r>
              <a:rPr lang="en-GB" sz="5300" dirty="0">
                <a:latin typeface="Twinkl Cursive Looped" panose="02000000000000000000" pitchFamily="2" charset="0"/>
              </a:rPr>
              <a:t> = change y to </a:t>
            </a:r>
            <a:r>
              <a:rPr lang="en-GB" sz="5300" dirty="0" err="1">
                <a:latin typeface="Twinkl Cursive Looped" panose="02000000000000000000" pitchFamily="2" charset="0"/>
              </a:rPr>
              <a:t>i</a:t>
            </a:r>
            <a:r>
              <a:rPr lang="en-GB" sz="5300" dirty="0">
                <a:latin typeface="Twinkl Cursive Looped" panose="02000000000000000000" pitchFamily="2" charset="0"/>
              </a:rPr>
              <a:t> = beautiful</a:t>
            </a:r>
            <a:br>
              <a:rPr lang="en-GB" dirty="0">
                <a:latin typeface="Twinkl Cursive Looped" panose="02000000000000000000" pitchFamily="2" charset="0"/>
              </a:rPr>
            </a:b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2032765175"/>
      </p:ext>
    </p:extLst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5376350"/>
            <a:ext cx="10515600" cy="1481650"/>
          </a:xfrm>
        </p:spPr>
        <p:txBody>
          <a:bodyPr>
            <a:normAutofit fontScale="90000"/>
          </a:bodyPr>
          <a:lstStyle/>
          <a:p>
            <a:br>
              <a:rPr lang="en-GB" dirty="0"/>
            </a:br>
            <a:r>
              <a:rPr lang="en-GB" i="1" dirty="0">
                <a:latin typeface="Twinkl Cursive Looped" panose="02000000000000000000" pitchFamily="2" charset="0"/>
              </a:rPr>
              <a:t>The </a:t>
            </a:r>
            <a:r>
              <a:rPr lang="en-GB" i="1" dirty="0" err="1">
                <a:latin typeface="Twinkl Cursive Looped" panose="02000000000000000000" pitchFamily="2" charset="0"/>
              </a:rPr>
              <a:t>prety</a:t>
            </a:r>
            <a:r>
              <a:rPr lang="en-GB" i="1" dirty="0">
                <a:latin typeface="Twinkl Cursive Looped" panose="02000000000000000000" pitchFamily="2" charset="0"/>
              </a:rPr>
              <a:t> and </a:t>
            </a:r>
            <a:r>
              <a:rPr lang="en-GB" i="1" dirty="0" err="1">
                <a:latin typeface="Twinkl Cursive Looped" panose="02000000000000000000" pitchFamily="2" charset="0"/>
              </a:rPr>
              <a:t>butifull</a:t>
            </a:r>
            <a:r>
              <a:rPr lang="en-GB" i="1" dirty="0">
                <a:latin typeface="Twinkl Cursive Looped" panose="02000000000000000000" pitchFamily="2" charset="0"/>
              </a:rPr>
              <a:t> flowers waited for the </a:t>
            </a:r>
            <a:r>
              <a:rPr lang="en-GB" i="1" dirty="0">
                <a:highlight>
                  <a:srgbClr val="FFFF00"/>
                </a:highlight>
                <a:latin typeface="Twinkl Cursive Looped" panose="02000000000000000000" pitchFamily="2" charset="0"/>
              </a:rPr>
              <a:t>rain drops </a:t>
            </a:r>
            <a:r>
              <a:rPr lang="en-GB" i="1" dirty="0">
                <a:latin typeface="Twinkl Cursive Looped" panose="02000000000000000000" pitchFamily="2" charset="0"/>
              </a:rPr>
              <a:t>to fall on them.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highlight>
                  <a:srgbClr val="FFFF00"/>
                </a:highlight>
                <a:latin typeface="Twinkl Cursive Looped" panose="02000000000000000000" pitchFamily="2" charset="0"/>
              </a:rPr>
              <a:t>raindrops</a:t>
            </a:r>
            <a:r>
              <a:rPr lang="en-GB" sz="5300" dirty="0">
                <a:highlight>
                  <a:srgbClr val="FFFF00"/>
                </a:highlight>
                <a:latin typeface="Twinkl Cursive Looped" panose="02000000000000000000" pitchFamily="2" charset="0"/>
              </a:rPr>
              <a:t> </a:t>
            </a:r>
            <a:r>
              <a:rPr lang="en-GB" sz="5300" dirty="0">
                <a:latin typeface="Twinkl Cursive Looped" panose="02000000000000000000" pitchFamily="2" charset="0"/>
              </a:rPr>
              <a:t>– used two words instead of one</a:t>
            </a:r>
            <a:br>
              <a:rPr lang="en-GB" sz="5300" dirty="0">
                <a:latin typeface="Twinkl Cursive Looped" panose="02000000000000000000" pitchFamily="2" charset="0"/>
              </a:rPr>
            </a:br>
            <a:r>
              <a:rPr lang="en-GB" sz="5300" dirty="0">
                <a:latin typeface="Twinkl Cursive Looped" panose="02000000000000000000" pitchFamily="2" charset="0"/>
              </a:rPr>
              <a:t>Compound word  </a:t>
            </a:r>
            <a:br>
              <a:rPr lang="en-GB" sz="5300" dirty="0">
                <a:latin typeface="Twinkl Cursive Looped" panose="02000000000000000000" pitchFamily="2" charset="0"/>
              </a:rPr>
            </a:br>
            <a:r>
              <a:rPr lang="en-GB" sz="5300" dirty="0">
                <a:latin typeface="Twinkl Cursive Looped" panose="02000000000000000000" pitchFamily="2" charset="0"/>
              </a:rPr>
              <a:t>rain + drops = raindrops</a:t>
            </a:r>
            <a:br>
              <a:rPr lang="en-GB" dirty="0">
                <a:latin typeface="Twinkl Cursive Looped" panose="02000000000000000000" pitchFamily="2" charset="0"/>
              </a:rPr>
            </a:b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507794436"/>
      </p:ext>
    </p:extLst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614" y="5376350"/>
            <a:ext cx="12012385" cy="1481650"/>
          </a:xfrm>
        </p:spPr>
        <p:txBody>
          <a:bodyPr>
            <a:normAutofit fontScale="90000"/>
          </a:bodyPr>
          <a:lstStyle/>
          <a:p>
            <a:br>
              <a:rPr lang="en-GB" dirty="0"/>
            </a:br>
            <a:r>
              <a:rPr lang="en-GB" i="1" dirty="0">
                <a:latin typeface="Twinkl Cursive Looped" panose="02000000000000000000" pitchFamily="2" charset="0"/>
              </a:rPr>
              <a:t>The pretty and beautiful flowers waited for the raindrops to fall on them.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26717822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little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62CC6E8-06E9-4F6E-A75B-C2FED721CE28}"/>
              </a:ext>
            </a:extLst>
          </p:cNvPr>
          <p:cNvSpPr/>
          <p:nvPr/>
        </p:nvSpPr>
        <p:spPr>
          <a:xfrm>
            <a:off x="6286502" y="3673929"/>
            <a:ext cx="685798" cy="64778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146" name="Picture 2" descr="900+ Small Size Clip Art | Royalty Free - GoGraph">
            <a:extLst>
              <a:ext uri="{FF2B5EF4-FFF2-40B4-BE49-F238E27FC236}">
                <a16:creationId xmlns:a16="http://schemas.microsoft.com/office/drawing/2014/main" id="{F7CB47E1-BE80-4D33-E2DE-968B00EBA8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25"/>
          <a:stretch/>
        </p:blipFill>
        <p:spPr bwMode="auto">
          <a:xfrm>
            <a:off x="831850" y="714375"/>
            <a:ext cx="2581275" cy="1620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5325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2FB8773-AD3E-2543-510F-CEE32E75C793}"/>
              </a:ext>
            </a:extLst>
          </p:cNvPr>
          <p:cNvSpPr txBox="1"/>
          <p:nvPr/>
        </p:nvSpPr>
        <p:spPr>
          <a:xfrm>
            <a:off x="1812471" y="1551215"/>
            <a:ext cx="904602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>
                <a:latin typeface="Twinkl Cursive Looped" panose="02000000000000000000" pitchFamily="2" charset="0"/>
              </a:rPr>
              <a:t>Year 3  - Autumn 1</a:t>
            </a:r>
          </a:p>
          <a:p>
            <a:r>
              <a:rPr lang="en-GB" sz="7200" dirty="0">
                <a:latin typeface="Twinkl Cursive Looped" panose="02000000000000000000" pitchFamily="2" charset="0"/>
              </a:rPr>
              <a:t>Week 6 - Friday</a:t>
            </a:r>
          </a:p>
          <a:p>
            <a:endParaRPr lang="en-GB" sz="7200" dirty="0"/>
          </a:p>
        </p:txBody>
      </p:sp>
    </p:spTree>
    <p:extLst>
      <p:ext uri="{BB962C8B-B14F-4D97-AF65-F5344CB8AC3E}">
        <p14:creationId xmlns:p14="http://schemas.microsoft.com/office/powerpoint/2010/main" val="998141047"/>
      </p:ext>
    </p:extLst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19E54279-0B48-2AEA-AD31-E38D2E84BC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8" t="6817" r="8773" b="8987"/>
          <a:stretch/>
        </p:blipFill>
        <p:spPr bwMode="auto">
          <a:xfrm>
            <a:off x="244927" y="114300"/>
            <a:ext cx="11740243" cy="6731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9633838"/>
      </p:ext>
    </p:extLst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/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Let’s </a:t>
            </a:r>
            <a:r>
              <a:rPr lang="en-GB" i="1" dirty="0">
                <a:latin typeface="Twinkl Cursive Looped" panose="02000000000000000000" pitchFamily="2" charset="0"/>
              </a:rPr>
              <a:t>Revisit and Review</a:t>
            </a:r>
            <a:r>
              <a:rPr lang="en-GB" dirty="0">
                <a:latin typeface="Twinkl Cursive Looped" panose="02000000000000000000" pitchFamily="2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786236930"/>
      </p:ext>
    </p:extLst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Do you remember this challenge word?</a:t>
            </a:r>
          </a:p>
        </p:txBody>
      </p:sp>
    </p:spTree>
    <p:extLst>
      <p:ext uri="{BB962C8B-B14F-4D97-AF65-F5344CB8AC3E}">
        <p14:creationId xmlns:p14="http://schemas.microsoft.com/office/powerpoint/2010/main" val="234300410"/>
      </p:ext>
    </p:extLst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34068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Definition – shows possibility</a:t>
            </a:r>
          </a:p>
        </p:txBody>
      </p:sp>
      <p:pic>
        <p:nvPicPr>
          <p:cNvPr id="2050" name="Picture 2" descr="Should/Shouldn't - Lessons - Blendspace">
            <a:extLst>
              <a:ext uri="{FF2B5EF4-FFF2-40B4-BE49-F238E27FC236}">
                <a16:creationId xmlns:a16="http://schemas.microsoft.com/office/drawing/2014/main" id="{4A6B1222-B3C6-02E6-AB9C-3C7B6C35C5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50" y="502784"/>
            <a:ext cx="2114550" cy="216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B5A776E-50CD-FFB5-8D3B-BBCD02C35171}"/>
              </a:ext>
            </a:extLst>
          </p:cNvPr>
          <p:cNvSpPr txBox="1"/>
          <p:nvPr/>
        </p:nvSpPr>
        <p:spPr>
          <a:xfrm>
            <a:off x="4551590" y="568208"/>
            <a:ext cx="60987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should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5D6AAA-6D39-3B8E-9185-AF5033706F20}"/>
              </a:ext>
            </a:extLst>
          </p:cNvPr>
          <p:cNvSpPr txBox="1"/>
          <p:nvPr/>
        </p:nvSpPr>
        <p:spPr>
          <a:xfrm>
            <a:off x="3914776" y="2921168"/>
            <a:ext cx="60987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(modal verb)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4286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 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People should clean their teeth.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33645AA-1632-0BAC-F93F-526F5D69A8CD}"/>
              </a:ext>
            </a:extLst>
          </p:cNvPr>
          <p:cNvSpPr txBox="1">
            <a:spLocks/>
          </p:cNvSpPr>
          <p:nvPr/>
        </p:nvSpPr>
        <p:spPr>
          <a:xfrm>
            <a:off x="3608613" y="3592979"/>
            <a:ext cx="2106387" cy="9694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Twinkl Cursive Looped" panose="02000000000000000000" pitchFamily="2" charset="0"/>
              </a:rPr>
              <a:t>______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2362335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Do you remember this challenge word?</a:t>
            </a:r>
          </a:p>
        </p:txBody>
      </p:sp>
    </p:spTree>
    <p:extLst>
      <p:ext uri="{BB962C8B-B14F-4D97-AF65-F5344CB8AC3E}">
        <p14:creationId xmlns:p14="http://schemas.microsoft.com/office/powerpoint/2010/main" val="1234965286"/>
      </p:ext>
    </p:extLst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26882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Definition – shows possibility</a:t>
            </a:r>
          </a:p>
        </p:txBody>
      </p:sp>
      <p:pic>
        <p:nvPicPr>
          <p:cNvPr id="3074" name="Picture 2" descr="I would if I could | a song for intermediate English">
            <a:extLst>
              <a:ext uri="{FF2B5EF4-FFF2-40B4-BE49-F238E27FC236}">
                <a16:creationId xmlns:a16="http://schemas.microsoft.com/office/drawing/2014/main" id="{37159B40-2D22-C09E-B77A-6D657459BA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90" y="157163"/>
            <a:ext cx="2076450" cy="220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D583064-0B5C-1C76-B253-B7A6DD6F8911}"/>
              </a:ext>
            </a:extLst>
          </p:cNvPr>
          <p:cNvSpPr txBox="1"/>
          <p:nvPr/>
        </p:nvSpPr>
        <p:spPr>
          <a:xfrm>
            <a:off x="4682219" y="749468"/>
            <a:ext cx="60987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could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6CBAC9-851C-DE75-16C1-0701307D01BB}"/>
              </a:ext>
            </a:extLst>
          </p:cNvPr>
          <p:cNvSpPr txBox="1"/>
          <p:nvPr/>
        </p:nvSpPr>
        <p:spPr>
          <a:xfrm>
            <a:off x="3931104" y="2766018"/>
            <a:ext cx="60987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(modal verb)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5308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We could go swimming if it is hot enough.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ACCCF8A-792A-7197-2074-3129A0107ACB}"/>
              </a:ext>
            </a:extLst>
          </p:cNvPr>
          <p:cNvSpPr txBox="1">
            <a:spLocks/>
          </p:cNvSpPr>
          <p:nvPr/>
        </p:nvSpPr>
        <p:spPr>
          <a:xfrm>
            <a:off x="2155371" y="2852154"/>
            <a:ext cx="1779815" cy="9694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latin typeface="Twinkl Cursive Looped" panose="02000000000000000000" pitchFamily="2" charset="0"/>
              </a:rPr>
              <a:t>______</a:t>
            </a:r>
            <a:endParaRPr lang="en-GB" sz="3200" i="1" dirty="0"/>
          </a:p>
        </p:txBody>
      </p:sp>
    </p:spTree>
    <p:extLst>
      <p:ext uri="{BB962C8B-B14F-4D97-AF65-F5344CB8AC3E}">
        <p14:creationId xmlns:p14="http://schemas.microsoft.com/office/powerpoint/2010/main" val="275979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Can you remember this spelling rule?</a:t>
            </a:r>
            <a:br>
              <a:rPr lang="en-GB" dirty="0">
                <a:latin typeface="Twinkl Cursive Looped" panose="02000000000000000000" pitchFamily="2" charset="0"/>
              </a:rPr>
            </a:br>
            <a:endParaRPr lang="en-GB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5501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Let’s </a:t>
            </a:r>
            <a:r>
              <a:rPr lang="en-GB" i="1" dirty="0">
                <a:latin typeface="Twinkl Cursive Looped" panose="02000000000000000000" pitchFamily="2" charset="0"/>
              </a:rPr>
              <a:t>Teach and Practise</a:t>
            </a:r>
          </a:p>
        </p:txBody>
      </p:sp>
    </p:spTree>
    <p:extLst>
      <p:ext uri="{BB962C8B-B14F-4D97-AF65-F5344CB8AC3E}">
        <p14:creationId xmlns:p14="http://schemas.microsoft.com/office/powerpoint/2010/main" val="3148969883"/>
      </p:ext>
    </p:extLst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Words ending</a:t>
            </a: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-</a:t>
            </a:r>
            <a:r>
              <a:rPr lang="en-GB" dirty="0" err="1">
                <a:latin typeface="Twinkl Cursive Looped" panose="02000000000000000000" pitchFamily="2" charset="0"/>
              </a:rPr>
              <a:t>tion</a:t>
            </a:r>
            <a:endParaRPr lang="en-GB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294306"/>
      </p:ext>
    </p:extLst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-</a:t>
            </a:r>
            <a:r>
              <a:rPr lang="en-GB" dirty="0" err="1">
                <a:latin typeface="Twinkl Cursive Looped" panose="02000000000000000000" pitchFamily="2" charset="0"/>
              </a:rPr>
              <a:t>tion</a:t>
            </a:r>
            <a:endParaRPr lang="en-GB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808334"/>
      </p:ext>
    </p:extLst>
  </p:cSld>
  <p:clrMapOvr>
    <a:masterClrMapping/>
  </p:clrMapOvr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550" y="4142182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-</a:t>
            </a:r>
            <a:r>
              <a:rPr lang="en-GB" dirty="0" err="1">
                <a:latin typeface="Twinkl Cursive Looped" panose="02000000000000000000" pitchFamily="2" charset="0"/>
              </a:rPr>
              <a:t>tion</a:t>
            </a:r>
            <a:r>
              <a:rPr lang="en-GB" dirty="0">
                <a:latin typeface="Twinkl Cursive Looped" panose="02000000000000000000" pitchFamily="2" charset="0"/>
              </a:rPr>
              <a:t> </a:t>
            </a: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This is the most common</a:t>
            </a: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spelling for this sound at the end of words.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956043"/>
      </p:ext>
    </p:extLst>
  </p:cSld>
  <p:clrMapOvr>
    <a:masterClrMapping/>
  </p:clrMapOvr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2114" y="2961763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station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3BB5EC0-7A96-4D29-A835-6FAE896C31A4}"/>
              </a:ext>
            </a:extLst>
          </p:cNvPr>
          <p:cNvSpPr/>
          <p:nvPr/>
        </p:nvSpPr>
        <p:spPr>
          <a:xfrm>
            <a:off x="6270171" y="3690257"/>
            <a:ext cx="1420586" cy="75315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80B5A2AF-78DD-73B5-AA16-BDF1329639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615" y="521835"/>
            <a:ext cx="274320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4818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fiction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366E0B6-702E-4814-82C6-08CA2D13F3C9}"/>
              </a:ext>
            </a:extLst>
          </p:cNvPr>
          <p:cNvSpPr/>
          <p:nvPr/>
        </p:nvSpPr>
        <p:spPr>
          <a:xfrm>
            <a:off x="5861957" y="3739243"/>
            <a:ext cx="1436914" cy="80690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172" name="Picture 4" descr="Book Clipart - Fiction Clipart – Stunning free transparent png clipart  images free download">
            <a:extLst>
              <a:ext uri="{FF2B5EF4-FFF2-40B4-BE49-F238E27FC236}">
                <a16:creationId xmlns:a16="http://schemas.microsoft.com/office/drawing/2014/main" id="{D45A81EF-4BE8-17C1-63B1-C6BA9D17AA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852" y="376238"/>
            <a:ext cx="2295525" cy="19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9825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motion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BCBA2DA-E95C-434C-BE81-320E182AE5EF}"/>
              </a:ext>
            </a:extLst>
          </p:cNvPr>
          <p:cNvSpPr/>
          <p:nvPr/>
        </p:nvSpPr>
        <p:spPr>
          <a:xfrm>
            <a:off x="5943601" y="3706586"/>
            <a:ext cx="1518556" cy="74235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194" name="Picture 2" descr="642 Motion Graphics Stock Photos, Pictures &amp; Royalty-Free Images - iStock">
            <a:extLst>
              <a:ext uri="{FF2B5EF4-FFF2-40B4-BE49-F238E27FC236}">
                <a16:creationId xmlns:a16="http://schemas.microsoft.com/office/drawing/2014/main" id="{D3294CBA-5E64-A754-9B78-955279252B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" y="577623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6804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Let’s </a:t>
            </a:r>
            <a:r>
              <a:rPr lang="en-GB" i="1" dirty="0">
                <a:latin typeface="Twinkl Cursive Looped" panose="02000000000000000000" pitchFamily="2" charset="0"/>
              </a:rPr>
              <a:t>Teach and Practise</a:t>
            </a:r>
          </a:p>
        </p:txBody>
      </p:sp>
    </p:spTree>
    <p:extLst>
      <p:ext uri="{BB962C8B-B14F-4D97-AF65-F5344CB8AC3E}">
        <p14:creationId xmlns:p14="http://schemas.microsoft.com/office/powerpoint/2010/main" val="3668575248"/>
      </p:ext>
    </p:extLst>
  </p:cSld>
  <p:clrMapOvr>
    <a:masterClrMapping/>
  </p:clrMapOvr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Apostrophe - contraction</a:t>
            </a:r>
          </a:p>
        </p:txBody>
      </p:sp>
    </p:spTree>
    <p:extLst>
      <p:ext uri="{BB962C8B-B14F-4D97-AF65-F5344CB8AC3E}">
        <p14:creationId xmlns:p14="http://schemas.microsoft.com/office/powerpoint/2010/main" val="749865647"/>
      </p:ext>
    </p:extLst>
  </p:cSld>
  <p:clrMapOvr>
    <a:masterClrMapping/>
  </p:clrMapOvr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highlight>
                  <a:srgbClr val="FFFF00"/>
                </a:highlight>
                <a:latin typeface="Twinkl Cursive Looped" panose="02000000000000000000" pitchFamily="2" charset="0"/>
              </a:rPr>
              <a:t>_____’____ </a:t>
            </a:r>
            <a:br>
              <a:rPr lang="en-GB" dirty="0">
                <a:highlight>
                  <a:srgbClr val="FFFF00"/>
                </a:highlight>
                <a:latin typeface="Twinkl Cursive Looped" panose="02000000000000000000" pitchFamily="2" charset="0"/>
              </a:rPr>
            </a:br>
            <a:r>
              <a:rPr lang="en-GB" dirty="0">
                <a:highlight>
                  <a:srgbClr val="FFFF00"/>
                </a:highlight>
                <a:latin typeface="Twinkl Cursive Looped" panose="02000000000000000000" pitchFamily="2" charset="0"/>
              </a:rPr>
              <a:t>apostrophe</a:t>
            </a:r>
            <a:endParaRPr lang="en-GB" dirty="0">
              <a:highlight>
                <a:srgbClr val="00FF00"/>
              </a:highlight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438888"/>
      </p:ext>
    </p:extLst>
  </p:cSld>
  <p:clrMapOvr>
    <a:masterClrMapping/>
  </p:clrMapOvr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550" y="974439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u="sng" dirty="0">
                <a:latin typeface="Twinkl Cursive Looped" panose="02000000000000000000" pitchFamily="2" charset="0"/>
              </a:rPr>
              <a:t>Apostrophe</a:t>
            </a: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a punctuation mark (') 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35950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The suffix </a:t>
            </a: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-</a:t>
            </a:r>
            <a:r>
              <a:rPr lang="en-GB" dirty="0" err="1">
                <a:latin typeface="Twinkl Cursive Looped" panose="02000000000000000000" pitchFamily="2" charset="0"/>
              </a:rPr>
              <a:t>ies</a:t>
            </a:r>
            <a:endParaRPr lang="en-GB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751367"/>
      </p:ext>
    </p:extLst>
  </p:cSld>
  <p:clrMapOvr>
    <a:masterClrMapping/>
  </p:clrMapOvr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64297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u="sng" dirty="0">
                <a:latin typeface="Twinkl Cursive Looped" panose="02000000000000000000" pitchFamily="2" charset="0"/>
              </a:rPr>
              <a:t>Contraction</a:t>
            </a: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becoming smaller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6558683"/>
      </p:ext>
    </p:extLst>
  </p:cSld>
  <p:clrMapOvr>
    <a:masterClrMapping/>
  </p:clrMapOvr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1485" y="5115093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u="sng" dirty="0">
                <a:latin typeface="Twinkl Cursive Looped" panose="02000000000000000000" pitchFamily="2" charset="0"/>
              </a:rPr>
              <a:t>Contraction</a:t>
            </a: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becoming smaller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Joining two words together with an apostrophe to show the missing letters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78DBDA9-5D4B-B5A8-E8AA-5D22AD0AC2F2}"/>
              </a:ext>
            </a:extLst>
          </p:cNvPr>
          <p:cNvSpPr txBox="1">
            <a:spLocks/>
          </p:cNvSpPr>
          <p:nvPr/>
        </p:nvSpPr>
        <p:spPr>
          <a:xfrm>
            <a:off x="838200" y="465700"/>
            <a:ext cx="10515600" cy="148165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u="sng">
                <a:latin typeface="Twinkl Cursive Looped" panose="02000000000000000000" pitchFamily="2" charset="0"/>
              </a:rPr>
              <a:t>Apostrophe</a:t>
            </a:r>
            <a:br>
              <a:rPr lang="en-GB">
                <a:latin typeface="Twinkl Cursive Looped" panose="02000000000000000000" pitchFamily="2" charset="0"/>
              </a:rPr>
            </a:br>
            <a:r>
              <a:rPr lang="en-GB">
                <a:latin typeface="Twinkl Cursive Looped" panose="02000000000000000000" pitchFamily="2" charset="0"/>
              </a:rPr>
              <a:t>a punctuation mark (') 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933765"/>
      </p:ext>
    </p:extLst>
  </p:cSld>
  <p:clrMapOvr>
    <a:masterClrMapping/>
  </p:clrMapOvr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can’t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DDE2D9-BBEE-4B60-9EA8-8BE166E5866C}"/>
              </a:ext>
            </a:extLst>
          </p:cNvPr>
          <p:cNvSpPr/>
          <p:nvPr/>
        </p:nvSpPr>
        <p:spPr>
          <a:xfrm>
            <a:off x="6351814" y="3560393"/>
            <a:ext cx="457200" cy="47276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2128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didn’t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DDE2D9-BBEE-4B60-9EA8-8BE166E5866C}"/>
              </a:ext>
            </a:extLst>
          </p:cNvPr>
          <p:cNvSpPr/>
          <p:nvPr/>
        </p:nvSpPr>
        <p:spPr>
          <a:xfrm>
            <a:off x="6498771" y="3585268"/>
            <a:ext cx="457200" cy="47276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4568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hasn’t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DDE2D9-BBEE-4B60-9EA8-8BE166E5866C}"/>
              </a:ext>
            </a:extLst>
          </p:cNvPr>
          <p:cNvSpPr/>
          <p:nvPr/>
        </p:nvSpPr>
        <p:spPr>
          <a:xfrm>
            <a:off x="6596743" y="3585268"/>
            <a:ext cx="457200" cy="47276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9819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940" y="5519822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Definition – can not</a:t>
            </a:r>
            <a:br>
              <a:rPr lang="en-GB" dirty="0">
                <a:latin typeface="Twinkl Cursive Looped" panose="02000000000000000000" pitchFamily="2" charset="0"/>
              </a:rPr>
            </a:br>
            <a:endParaRPr lang="en-GB" i="1" dirty="0">
              <a:latin typeface="Twinkl Cursive Looped" panose="02000000000000000000" pitchFamily="2" charset="0"/>
            </a:endParaRPr>
          </a:p>
        </p:txBody>
      </p:sp>
      <p:pic>
        <p:nvPicPr>
          <p:cNvPr id="9218" name="Picture 2" descr="Can Can't - FGA English">
            <a:extLst>
              <a:ext uri="{FF2B5EF4-FFF2-40B4-BE49-F238E27FC236}">
                <a16:creationId xmlns:a16="http://schemas.microsoft.com/office/drawing/2014/main" id="{8E248801-78AD-1E4E-882E-5E31B12E91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940" y="354978"/>
            <a:ext cx="2647950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364C723-E195-AE53-B46A-6EFC69C8B61D}"/>
              </a:ext>
            </a:extLst>
          </p:cNvPr>
          <p:cNvSpPr txBox="1"/>
          <p:nvPr/>
        </p:nvSpPr>
        <p:spPr>
          <a:xfrm>
            <a:off x="4616904" y="597353"/>
            <a:ext cx="60987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can’t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7EA0EA-EECD-2406-DA9E-93C45B9F6603}"/>
              </a:ext>
            </a:extLst>
          </p:cNvPr>
          <p:cNvSpPr txBox="1"/>
          <p:nvPr/>
        </p:nvSpPr>
        <p:spPr>
          <a:xfrm>
            <a:off x="1485900" y="1905505"/>
            <a:ext cx="1157695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can + not -&gt; can</a:t>
            </a:r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no</a:t>
            </a:r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t = can</a:t>
            </a:r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’</a:t>
            </a:r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t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E56E91-7CE4-D6AB-8DC8-ED83959CCAFC}"/>
              </a:ext>
            </a:extLst>
          </p:cNvPr>
          <p:cNvSpPr txBox="1"/>
          <p:nvPr/>
        </p:nvSpPr>
        <p:spPr>
          <a:xfrm>
            <a:off x="3265714" y="3429000"/>
            <a:ext cx="653142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(modal verb)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7773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8" grpId="0"/>
    </p:bldLst>
  </p:timing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478" y="4778997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Definition – did not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pic>
        <p:nvPicPr>
          <p:cNvPr id="11266" name="Picture 2" descr="Lunch Clipart Student - Didn T Do Homework - (750x868) Png Clipart Download">
            <a:extLst>
              <a:ext uri="{FF2B5EF4-FFF2-40B4-BE49-F238E27FC236}">
                <a16:creationId xmlns:a16="http://schemas.microsoft.com/office/drawing/2014/main" id="{0966BAE6-F32D-2DFB-B807-D4E5DF1CD8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07" y="450396"/>
            <a:ext cx="2019300" cy="226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595C518-82E5-3E61-57C3-51E64F1C7B93}"/>
              </a:ext>
            </a:extLst>
          </p:cNvPr>
          <p:cNvSpPr txBox="1"/>
          <p:nvPr/>
        </p:nvSpPr>
        <p:spPr>
          <a:xfrm>
            <a:off x="4437289" y="597353"/>
            <a:ext cx="60987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didn’t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B405A0-EDF7-6873-26D2-F2817B8D2E68}"/>
              </a:ext>
            </a:extLst>
          </p:cNvPr>
          <p:cNvSpPr txBox="1"/>
          <p:nvPr/>
        </p:nvSpPr>
        <p:spPr>
          <a:xfrm>
            <a:off x="1442357" y="2549675"/>
            <a:ext cx="10189029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did + not -&gt; </a:t>
            </a:r>
            <a:r>
              <a:rPr kumimoji="0" lang="en-GB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didn</a:t>
            </a:r>
            <a:r>
              <a:rPr kumimoji="0" lang="en-GB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o</a:t>
            </a:r>
            <a:r>
              <a:rPr kumimoji="0" lang="en-GB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t</a:t>
            </a:r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 = didn</a:t>
            </a:r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’</a:t>
            </a:r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t</a:t>
            </a:r>
            <a:b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</a:b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3B6E1D-63FE-6E88-CF55-7999BB7CFCF7}"/>
              </a:ext>
            </a:extLst>
          </p:cNvPr>
          <p:cNvSpPr txBox="1"/>
          <p:nvPr/>
        </p:nvSpPr>
        <p:spPr>
          <a:xfrm>
            <a:off x="3620861" y="3842337"/>
            <a:ext cx="60987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(modal verb)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6209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8" grpId="0"/>
    </p:bldLst>
  </p:timing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478" y="4778997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hasn’t</a:t>
            </a: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has + not -&gt; </a:t>
            </a:r>
            <a:r>
              <a:rPr lang="en-GB" dirty="0" err="1">
                <a:latin typeface="Twinkl Cursive Looped" panose="02000000000000000000" pitchFamily="2" charset="0"/>
              </a:rPr>
              <a:t>hasn</a:t>
            </a:r>
            <a:r>
              <a:rPr lang="en-GB" dirty="0" err="1">
                <a:highlight>
                  <a:srgbClr val="FFFF00"/>
                </a:highlight>
                <a:latin typeface="Twinkl Cursive Looped" panose="02000000000000000000" pitchFamily="2" charset="0"/>
              </a:rPr>
              <a:t>o</a:t>
            </a:r>
            <a:r>
              <a:rPr lang="en-GB" dirty="0" err="1">
                <a:latin typeface="Twinkl Cursive Looped" panose="02000000000000000000" pitchFamily="2" charset="0"/>
              </a:rPr>
              <a:t>t</a:t>
            </a:r>
            <a:r>
              <a:rPr lang="en-GB" dirty="0">
                <a:latin typeface="Twinkl Cursive Looped" panose="02000000000000000000" pitchFamily="2" charset="0"/>
              </a:rPr>
              <a:t> = hasn</a:t>
            </a:r>
            <a:r>
              <a:rPr lang="en-GB" dirty="0">
                <a:highlight>
                  <a:srgbClr val="FFFF00"/>
                </a:highlight>
                <a:latin typeface="Twinkl Cursive Looped" panose="02000000000000000000" pitchFamily="2" charset="0"/>
              </a:rPr>
              <a:t>’</a:t>
            </a:r>
            <a:r>
              <a:rPr lang="en-GB" dirty="0">
                <a:latin typeface="Twinkl Cursive Looped" panose="02000000000000000000" pitchFamily="2" charset="0"/>
              </a:rPr>
              <a:t>t</a:t>
            </a: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(modal verb)</a:t>
            </a: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Definition – has not</a:t>
            </a:r>
            <a:br>
              <a:rPr lang="en-GB" dirty="0">
                <a:latin typeface="Twinkl Cursive Looped" panose="02000000000000000000" pitchFamily="2" charset="0"/>
              </a:rPr>
            </a:b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416439"/>
      </p:ext>
    </p:extLst>
  </p:cSld>
  <p:clrMapOvr>
    <a:masterClrMapping/>
  </p:clrMapOvr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We can’t go outside because of the storm.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D8A4E10-44C7-33C1-2C10-E85F931660F8}"/>
              </a:ext>
            </a:extLst>
          </p:cNvPr>
          <p:cNvSpPr txBox="1">
            <a:spLocks/>
          </p:cNvSpPr>
          <p:nvPr/>
        </p:nvSpPr>
        <p:spPr>
          <a:xfrm>
            <a:off x="2465614" y="2737854"/>
            <a:ext cx="1779815" cy="9694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latin typeface="Twinkl Cursive Looped" panose="02000000000000000000" pitchFamily="2" charset="0"/>
              </a:rPr>
              <a:t>_____</a:t>
            </a:r>
            <a:endParaRPr lang="en-GB" sz="3200" i="1" dirty="0"/>
          </a:p>
        </p:txBody>
      </p:sp>
    </p:spTree>
    <p:extLst>
      <p:ext uri="{BB962C8B-B14F-4D97-AF65-F5344CB8AC3E}">
        <p14:creationId xmlns:p14="http://schemas.microsoft.com/office/powerpoint/2010/main" val="1759803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We didn’t make the train because we were late.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6529A1C-5CA3-8D01-B064-DA8179D93E92}"/>
              </a:ext>
            </a:extLst>
          </p:cNvPr>
          <p:cNvSpPr txBox="1">
            <a:spLocks/>
          </p:cNvSpPr>
          <p:nvPr/>
        </p:nvSpPr>
        <p:spPr>
          <a:xfrm>
            <a:off x="2286000" y="2721525"/>
            <a:ext cx="1779815" cy="9694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latin typeface="Twinkl Cursive Looped" panose="02000000000000000000" pitchFamily="2" charset="0"/>
              </a:rPr>
              <a:t>______</a:t>
            </a:r>
            <a:endParaRPr lang="en-GB" sz="3200" i="1" dirty="0"/>
          </a:p>
        </p:txBody>
      </p:sp>
    </p:spTree>
    <p:extLst>
      <p:ext uri="{BB962C8B-B14F-4D97-AF65-F5344CB8AC3E}">
        <p14:creationId xmlns:p14="http://schemas.microsoft.com/office/powerpoint/2010/main" val="2775751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2FB8773-AD3E-2543-510F-CEE32E75C793}"/>
              </a:ext>
            </a:extLst>
          </p:cNvPr>
          <p:cNvSpPr txBox="1"/>
          <p:nvPr/>
        </p:nvSpPr>
        <p:spPr>
          <a:xfrm>
            <a:off x="1469571" y="1518558"/>
            <a:ext cx="904602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>
                <a:latin typeface="Twinkl Cursive Looped" panose="02000000000000000000" pitchFamily="2" charset="0"/>
              </a:rPr>
              <a:t>Year 3  - Autumn 1</a:t>
            </a:r>
          </a:p>
          <a:p>
            <a:r>
              <a:rPr lang="en-GB" sz="7200" dirty="0">
                <a:latin typeface="Twinkl Cursive Looped" panose="02000000000000000000" pitchFamily="2" charset="0"/>
              </a:rPr>
              <a:t>Week 6 - Monday</a:t>
            </a:r>
          </a:p>
          <a:p>
            <a:endParaRPr lang="en-GB" sz="7200" dirty="0"/>
          </a:p>
        </p:txBody>
      </p:sp>
    </p:spTree>
    <p:extLst>
      <p:ext uri="{BB962C8B-B14F-4D97-AF65-F5344CB8AC3E}">
        <p14:creationId xmlns:p14="http://schemas.microsoft.com/office/powerpoint/2010/main" val="8643767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550" y="4142182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-</a:t>
            </a:r>
            <a:r>
              <a:rPr lang="en-GB" dirty="0" err="1">
                <a:latin typeface="Twinkl Cursive Looped" panose="02000000000000000000" pitchFamily="2" charset="0"/>
              </a:rPr>
              <a:t>ies</a:t>
            </a:r>
            <a:r>
              <a:rPr lang="en-GB" dirty="0">
                <a:latin typeface="Twinkl Cursive Looped" panose="02000000000000000000" pitchFamily="2" charset="0"/>
              </a:rPr>
              <a:t> </a:t>
            </a: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if a noun or verb ends in y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 </a:t>
            </a:r>
            <a:r>
              <a:rPr lang="en-GB" i="1" dirty="0">
                <a:latin typeface="Twinkl Cursive Looped" panose="02000000000000000000" pitchFamily="2" charset="0"/>
              </a:rPr>
              <a:t>change the y to an </a:t>
            </a:r>
            <a:r>
              <a:rPr lang="en-GB" i="1" dirty="0" err="1">
                <a:latin typeface="Twinkl Cursive Looped" panose="02000000000000000000" pitchFamily="2" charset="0"/>
              </a:rPr>
              <a:t>i</a:t>
            </a:r>
            <a:br>
              <a:rPr lang="en-GB" i="1" dirty="0">
                <a:latin typeface="Twinkl Cursive Looped" panose="02000000000000000000" pitchFamily="2" charset="0"/>
              </a:rPr>
            </a:br>
            <a:r>
              <a:rPr lang="en-GB" i="1" dirty="0">
                <a:latin typeface="Twinkl Cursive Looped" panose="02000000000000000000" pitchFamily="2" charset="0"/>
              </a:rPr>
              <a:t>and add es</a:t>
            </a:r>
          </a:p>
        </p:txBody>
      </p:sp>
    </p:spTree>
    <p:extLst>
      <p:ext uri="{BB962C8B-B14F-4D97-AF65-F5344CB8AC3E}">
        <p14:creationId xmlns:p14="http://schemas.microsoft.com/office/powerpoint/2010/main" val="2083956769"/>
      </p:ext>
    </p:extLst>
  </p:cSld>
  <p:clrMapOvr>
    <a:masterClrMapping/>
  </p:clrMapOvr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It hasn’t been a record breaker.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3627638-5A30-2537-9BF0-861364B6CDE5}"/>
              </a:ext>
            </a:extLst>
          </p:cNvPr>
          <p:cNvSpPr txBox="1">
            <a:spLocks/>
          </p:cNvSpPr>
          <p:nvPr/>
        </p:nvSpPr>
        <p:spPr>
          <a:xfrm>
            <a:off x="2188029" y="3429000"/>
            <a:ext cx="1861457" cy="9694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latin typeface="Twinkl Cursive Looped" panose="02000000000000000000" pitchFamily="2" charset="0"/>
              </a:rPr>
              <a:t>_____</a:t>
            </a:r>
            <a:endParaRPr lang="en-GB" sz="3200" i="1" dirty="0"/>
          </a:p>
        </p:txBody>
      </p:sp>
    </p:spTree>
    <p:extLst>
      <p:ext uri="{BB962C8B-B14F-4D97-AF65-F5344CB8AC3E}">
        <p14:creationId xmlns:p14="http://schemas.microsoft.com/office/powerpoint/2010/main" val="1077580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New CHALLENGE words.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401416"/>
      </p:ext>
    </p:extLst>
  </p:cSld>
  <p:clrMapOvr>
    <a:masterClrMapping/>
  </p:clrMapOvr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853" y="5105569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Definition - past of will, in various senses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pic>
        <p:nvPicPr>
          <p:cNvPr id="13314" name="Picture 2" descr="Sweet Dreams of Winning Lottery ❤ Cartoon « Cartoon A Day">
            <a:extLst>
              <a:ext uri="{FF2B5EF4-FFF2-40B4-BE49-F238E27FC236}">
                <a16:creationId xmlns:a16="http://schemas.microsoft.com/office/drawing/2014/main" id="{59A69DCE-CAAB-E5D4-2BEB-18F744FA49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754"/>
          <a:stretch/>
        </p:blipFill>
        <p:spPr bwMode="auto">
          <a:xfrm>
            <a:off x="681718" y="270781"/>
            <a:ext cx="3041196" cy="1786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1C1EEFA-F6D9-63AF-4330-5CDF3009C624}"/>
              </a:ext>
            </a:extLst>
          </p:cNvPr>
          <p:cNvSpPr txBox="1"/>
          <p:nvPr/>
        </p:nvSpPr>
        <p:spPr>
          <a:xfrm>
            <a:off x="4763861" y="379806"/>
            <a:ext cx="60987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would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F7B07A-7F45-8B1C-F76C-C8ECC1C4E940}"/>
              </a:ext>
            </a:extLst>
          </p:cNvPr>
          <p:cNvSpPr txBox="1"/>
          <p:nvPr/>
        </p:nvSpPr>
        <p:spPr>
          <a:xfrm>
            <a:off x="4752975" y="2742687"/>
            <a:ext cx="60987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VERB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2595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People would like to win the lottery. 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4677468-488B-C7AE-D6B4-31D9CC587B7B}"/>
              </a:ext>
            </a:extLst>
          </p:cNvPr>
          <p:cNvSpPr txBox="1">
            <a:spLocks/>
          </p:cNvSpPr>
          <p:nvPr/>
        </p:nvSpPr>
        <p:spPr>
          <a:xfrm>
            <a:off x="3869872" y="2726872"/>
            <a:ext cx="2226128" cy="9694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800" dirty="0">
                <a:latin typeface="Twinkl Cursive Looped" panose="02000000000000000000" pitchFamily="2" charset="0"/>
              </a:rPr>
              <a:t>_____</a:t>
            </a:r>
            <a:endParaRPr lang="en-GB" sz="4800" i="1" dirty="0"/>
          </a:p>
        </p:txBody>
      </p:sp>
    </p:spTree>
    <p:extLst>
      <p:ext uri="{BB962C8B-B14F-4D97-AF65-F5344CB8AC3E}">
        <p14:creationId xmlns:p14="http://schemas.microsoft.com/office/powerpoint/2010/main" val="3007205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10330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Definition - all of; entire</a:t>
            </a:r>
            <a:endParaRPr lang="en-GB" i="1" dirty="0"/>
          </a:p>
        </p:txBody>
      </p:sp>
      <p:pic>
        <p:nvPicPr>
          <p:cNvPr id="14338" name="Picture 2" descr="Free Whole Apple Cliparts, Download Free Whole Apple Cliparts png images,  Free ClipArts on Clipart Library">
            <a:extLst>
              <a:ext uri="{FF2B5EF4-FFF2-40B4-BE49-F238E27FC236}">
                <a16:creationId xmlns:a16="http://schemas.microsoft.com/office/drawing/2014/main" id="{0A36AC54-5FCA-706C-E4ED-BCC79CBD85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56" y="266020"/>
            <a:ext cx="2009775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C6837C4-BD79-8775-DDD4-4B303F9100D3}"/>
              </a:ext>
            </a:extLst>
          </p:cNvPr>
          <p:cNvSpPr txBox="1"/>
          <p:nvPr/>
        </p:nvSpPr>
        <p:spPr>
          <a:xfrm>
            <a:off x="4829175" y="388594"/>
            <a:ext cx="60987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whole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55E469-86E1-6F91-9E3A-8A840951381C}"/>
              </a:ext>
            </a:extLst>
          </p:cNvPr>
          <p:cNvSpPr txBox="1"/>
          <p:nvPr/>
        </p:nvSpPr>
        <p:spPr>
          <a:xfrm>
            <a:off x="3718832" y="2956429"/>
            <a:ext cx="60987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ADJECTIVE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9832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</p:bldLst>
  </p:timing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/>
            </a:br>
            <a:r>
              <a:rPr lang="en-GB" dirty="0">
                <a:latin typeface="Twinkl Cursive Looped" panose="02000000000000000000" pitchFamily="2" charset="0"/>
              </a:rPr>
              <a:t>A whole apple was cut up to share. </a:t>
            </a:r>
            <a:br>
              <a:rPr lang="en-GB" dirty="0"/>
            </a:br>
            <a:endParaRPr lang="en-GB" i="1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13023D7-FF09-1798-B750-6573FC2017BF}"/>
              </a:ext>
            </a:extLst>
          </p:cNvPr>
          <p:cNvSpPr txBox="1">
            <a:spLocks/>
          </p:cNvSpPr>
          <p:nvPr/>
        </p:nvSpPr>
        <p:spPr>
          <a:xfrm>
            <a:off x="2220686" y="2111329"/>
            <a:ext cx="2226128" cy="9694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800" dirty="0">
                <a:latin typeface="Twinkl Cursive Looped" panose="02000000000000000000" pitchFamily="2" charset="0"/>
              </a:rPr>
              <a:t>_____</a:t>
            </a:r>
            <a:endParaRPr lang="en-GB" sz="4800" i="1" dirty="0"/>
          </a:p>
        </p:txBody>
      </p:sp>
    </p:spTree>
    <p:extLst>
      <p:ext uri="{BB962C8B-B14F-4D97-AF65-F5344CB8AC3E}">
        <p14:creationId xmlns:p14="http://schemas.microsoft.com/office/powerpoint/2010/main" val="2212339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Let’s </a:t>
            </a:r>
            <a:r>
              <a:rPr lang="en-GB" i="1" dirty="0">
                <a:latin typeface="Twinkl Cursive Looped" panose="02000000000000000000" pitchFamily="2" charset="0"/>
              </a:rPr>
              <a:t>investigate</a:t>
            </a:r>
            <a:r>
              <a:rPr lang="en-GB" dirty="0">
                <a:latin typeface="Twinkl Cursive Looped" panose="02000000000000000000" pitchFamily="2" charset="0"/>
              </a:rPr>
              <a:t>.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862613"/>
      </p:ext>
    </p:extLst>
  </p:cSld>
  <p:clrMapOvr>
    <a:masterClrMapping/>
  </p:clrMapOvr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952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Can you spot the spelling errors in these sentences?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Write the correct spelling and explain where they went wrong. 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821332"/>
      </p:ext>
    </p:extLst>
  </p:cSld>
  <p:clrMapOvr>
    <a:masterClrMapping/>
  </p:clrMapOvr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92995"/>
            <a:ext cx="10515600" cy="1481650"/>
          </a:xfrm>
        </p:spPr>
        <p:txBody>
          <a:bodyPr>
            <a:normAutofit fontScale="90000"/>
          </a:bodyPr>
          <a:lstStyle/>
          <a:p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i="1" dirty="0">
                <a:latin typeface="Twinkl Cursive Looped" panose="02000000000000000000" pitchFamily="2" charset="0"/>
              </a:rPr>
              <a:t>They </a:t>
            </a:r>
            <a:r>
              <a:rPr lang="en-GB" i="1" dirty="0" err="1">
                <a:latin typeface="Twinkl Cursive Looped" panose="02000000000000000000" pitchFamily="2" charset="0"/>
              </a:rPr>
              <a:t>shud</a:t>
            </a:r>
            <a:r>
              <a:rPr lang="en-GB" i="1" dirty="0">
                <a:latin typeface="Twinkl Cursive Looped" panose="02000000000000000000" pitchFamily="2" charset="0"/>
              </a:rPr>
              <a:t> go to the </a:t>
            </a:r>
            <a:r>
              <a:rPr lang="en-GB" i="1" dirty="0" err="1">
                <a:latin typeface="Twinkl Cursive Looped" panose="02000000000000000000" pitchFamily="2" charset="0"/>
              </a:rPr>
              <a:t>skool</a:t>
            </a:r>
            <a:r>
              <a:rPr lang="en-GB" i="1" dirty="0">
                <a:latin typeface="Twinkl Cursive Looped" panose="02000000000000000000" pitchFamily="2" charset="0"/>
              </a:rPr>
              <a:t> but they </a:t>
            </a:r>
            <a:r>
              <a:rPr lang="en-GB" i="1" dirty="0" err="1">
                <a:latin typeface="Twinkl Cursive Looped" panose="02000000000000000000" pitchFamily="2" charset="0"/>
              </a:rPr>
              <a:t>wud’nt</a:t>
            </a:r>
            <a:r>
              <a:rPr lang="en-GB" i="1" dirty="0">
                <a:latin typeface="Twinkl Cursive Looped" panose="02000000000000000000" pitchFamily="2" charset="0"/>
              </a:rPr>
              <a:t>.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2593496713"/>
      </p:ext>
    </p:extLst>
  </p:cSld>
  <p:clrMapOvr>
    <a:masterClrMapping/>
  </p:clrMapOvr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929" y="5376350"/>
            <a:ext cx="10515600" cy="1481650"/>
          </a:xfrm>
        </p:spPr>
        <p:txBody>
          <a:bodyPr>
            <a:normAutofit fontScale="90000"/>
          </a:bodyPr>
          <a:lstStyle/>
          <a:p>
            <a:br>
              <a:rPr lang="en-GB" dirty="0"/>
            </a:br>
            <a:r>
              <a:rPr lang="en-GB" i="1" dirty="0">
                <a:latin typeface="Twinkl Cursive Looped" panose="02000000000000000000" pitchFamily="2" charset="0"/>
              </a:rPr>
              <a:t>They </a:t>
            </a:r>
            <a:r>
              <a:rPr lang="en-GB" i="1" dirty="0" err="1">
                <a:highlight>
                  <a:srgbClr val="FFFF00"/>
                </a:highlight>
                <a:latin typeface="Twinkl Cursive Looped" panose="02000000000000000000" pitchFamily="2" charset="0"/>
              </a:rPr>
              <a:t>shud</a:t>
            </a:r>
            <a:r>
              <a:rPr lang="en-GB" i="1" dirty="0">
                <a:highlight>
                  <a:srgbClr val="FFFF00"/>
                </a:highlight>
                <a:latin typeface="Twinkl Cursive Looped" panose="02000000000000000000" pitchFamily="2" charset="0"/>
              </a:rPr>
              <a:t> </a:t>
            </a:r>
            <a:r>
              <a:rPr lang="en-GB" i="1" dirty="0">
                <a:latin typeface="Twinkl Cursive Looped" panose="02000000000000000000" pitchFamily="2" charset="0"/>
              </a:rPr>
              <a:t>go to the </a:t>
            </a:r>
            <a:r>
              <a:rPr lang="en-GB" i="1" dirty="0" err="1">
                <a:latin typeface="Twinkl Cursive Looped" panose="02000000000000000000" pitchFamily="2" charset="0"/>
              </a:rPr>
              <a:t>skool</a:t>
            </a:r>
            <a:r>
              <a:rPr lang="en-GB" i="1" dirty="0">
                <a:latin typeface="Twinkl Cursive Looped" panose="02000000000000000000" pitchFamily="2" charset="0"/>
              </a:rPr>
              <a:t> but they </a:t>
            </a:r>
            <a:r>
              <a:rPr lang="en-GB" i="1" dirty="0" err="1">
                <a:latin typeface="Twinkl Cursive Looped" panose="02000000000000000000" pitchFamily="2" charset="0"/>
              </a:rPr>
              <a:t>wud’nt</a:t>
            </a:r>
            <a:r>
              <a:rPr lang="en-GB" i="1" dirty="0">
                <a:latin typeface="Twinkl Cursive Looped" panose="02000000000000000000" pitchFamily="2" charset="0"/>
              </a:rPr>
              <a:t>.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highlight>
                  <a:srgbClr val="FFFF00"/>
                </a:highlight>
                <a:latin typeface="Twinkl Cursive Looped" panose="02000000000000000000" pitchFamily="2" charset="0"/>
              </a:rPr>
              <a:t>should</a:t>
            </a:r>
            <a:r>
              <a:rPr lang="en-GB" dirty="0">
                <a:latin typeface="Twinkl Cursive Looped" panose="02000000000000000000" pitchFamily="2" charset="0"/>
              </a:rPr>
              <a:t>– missed letters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Modal verbs that are similar -w</a:t>
            </a:r>
            <a:r>
              <a:rPr lang="en-GB" u="sng" dirty="0">
                <a:latin typeface="Twinkl Cursive Looped" panose="02000000000000000000" pitchFamily="2" charset="0"/>
              </a:rPr>
              <a:t>ould</a:t>
            </a:r>
            <a:r>
              <a:rPr lang="en-GB" dirty="0">
                <a:latin typeface="Twinkl Cursive Looped" panose="02000000000000000000" pitchFamily="2" charset="0"/>
              </a:rPr>
              <a:t> and c</a:t>
            </a:r>
            <a:r>
              <a:rPr lang="en-GB" u="sng" dirty="0">
                <a:latin typeface="Twinkl Cursive Looped" panose="02000000000000000000" pitchFamily="2" charset="0"/>
              </a:rPr>
              <a:t>ould</a:t>
            </a:r>
            <a:r>
              <a:rPr lang="en-GB" dirty="0">
                <a:latin typeface="Twinkl Cursive Looped" panose="02000000000000000000" pitchFamily="2" charset="0"/>
              </a:rPr>
              <a:t> </a:t>
            </a:r>
            <a:br>
              <a:rPr lang="en-GB" dirty="0">
                <a:latin typeface="Twinkl Cursive Looped" panose="02000000000000000000" pitchFamily="2" charset="0"/>
              </a:rPr>
            </a:b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26188365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68354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Noun ending in y – change y to an </a:t>
            </a:r>
            <a:r>
              <a:rPr lang="en-GB" dirty="0" err="1">
                <a:latin typeface="Twinkl Cursive Looped" panose="02000000000000000000" pitchFamily="2" charset="0"/>
              </a:rPr>
              <a:t>i</a:t>
            </a:r>
            <a:r>
              <a:rPr lang="en-GB" dirty="0">
                <a:latin typeface="Twinkl Cursive Looped" panose="02000000000000000000" pitchFamily="2" charset="0"/>
              </a:rPr>
              <a:t> and add es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3E17BA1-34AA-F46E-1C74-9476B42FCE63}"/>
              </a:ext>
            </a:extLst>
          </p:cNvPr>
          <p:cNvSpPr txBox="1">
            <a:spLocks/>
          </p:cNvSpPr>
          <p:nvPr/>
        </p:nvSpPr>
        <p:spPr>
          <a:xfrm>
            <a:off x="1006929" y="3755740"/>
            <a:ext cx="10515600" cy="148165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Twinkl Cursive Looped" panose="02000000000000000000" pitchFamily="2" charset="0"/>
              </a:rPr>
              <a:t>Verb ending in y – change y to an </a:t>
            </a:r>
            <a:r>
              <a:rPr lang="en-GB" dirty="0" err="1">
                <a:latin typeface="Twinkl Cursive Looped" panose="02000000000000000000" pitchFamily="2" charset="0"/>
              </a:rPr>
              <a:t>i</a:t>
            </a:r>
            <a:r>
              <a:rPr lang="en-GB" dirty="0">
                <a:latin typeface="Twinkl Cursive Looped" panose="02000000000000000000" pitchFamily="2" charset="0"/>
              </a:rPr>
              <a:t> and add es</a:t>
            </a:r>
          </a:p>
        </p:txBody>
      </p:sp>
    </p:spTree>
    <p:extLst>
      <p:ext uri="{BB962C8B-B14F-4D97-AF65-F5344CB8AC3E}">
        <p14:creationId xmlns:p14="http://schemas.microsoft.com/office/powerpoint/2010/main" val="1511516154"/>
      </p:ext>
    </p:extLst>
  </p:cSld>
  <p:clrMapOvr>
    <a:masterClrMapping/>
  </p:clrMapOvr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5376350"/>
            <a:ext cx="10515600" cy="1481650"/>
          </a:xfrm>
        </p:spPr>
        <p:txBody>
          <a:bodyPr>
            <a:normAutofit fontScale="90000"/>
          </a:bodyPr>
          <a:lstStyle/>
          <a:p>
            <a:br>
              <a:rPr lang="en-GB" dirty="0"/>
            </a:br>
            <a:r>
              <a:rPr lang="en-GB" i="1" dirty="0">
                <a:latin typeface="Twinkl Cursive Looped" panose="02000000000000000000" pitchFamily="2" charset="0"/>
              </a:rPr>
              <a:t>They </a:t>
            </a:r>
            <a:r>
              <a:rPr lang="en-GB" i="1" dirty="0" err="1">
                <a:latin typeface="Twinkl Cursive Looped" panose="02000000000000000000" pitchFamily="2" charset="0"/>
              </a:rPr>
              <a:t>shud</a:t>
            </a:r>
            <a:r>
              <a:rPr lang="en-GB" i="1" dirty="0">
                <a:latin typeface="Twinkl Cursive Looped" panose="02000000000000000000" pitchFamily="2" charset="0"/>
              </a:rPr>
              <a:t> go to the </a:t>
            </a:r>
            <a:r>
              <a:rPr lang="en-GB" i="1" dirty="0" err="1">
                <a:highlight>
                  <a:srgbClr val="FFFF00"/>
                </a:highlight>
                <a:latin typeface="Twinkl Cursive Looped" panose="02000000000000000000" pitchFamily="2" charset="0"/>
              </a:rPr>
              <a:t>skool</a:t>
            </a:r>
            <a:r>
              <a:rPr lang="en-GB" i="1" dirty="0">
                <a:latin typeface="Twinkl Cursive Looped" panose="02000000000000000000" pitchFamily="2" charset="0"/>
              </a:rPr>
              <a:t> but they </a:t>
            </a:r>
            <a:r>
              <a:rPr lang="en-GB" i="1" dirty="0" err="1">
                <a:latin typeface="Twinkl Cursive Looped" panose="02000000000000000000" pitchFamily="2" charset="0"/>
              </a:rPr>
              <a:t>wud’nt</a:t>
            </a:r>
            <a:r>
              <a:rPr lang="en-GB" i="1" dirty="0">
                <a:latin typeface="Twinkl Cursive Looped" panose="02000000000000000000" pitchFamily="2" charset="0"/>
              </a:rPr>
              <a:t>.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highlight>
                  <a:srgbClr val="FFFF00"/>
                </a:highlight>
                <a:latin typeface="Twinkl Cursive Looped" panose="02000000000000000000" pitchFamily="2" charset="0"/>
              </a:rPr>
              <a:t>school</a:t>
            </a:r>
            <a:r>
              <a:rPr lang="en-GB" sz="5300" dirty="0">
                <a:highlight>
                  <a:srgbClr val="FFFF00"/>
                </a:highlight>
                <a:latin typeface="Twinkl Cursive Looped" panose="02000000000000000000" pitchFamily="2" charset="0"/>
              </a:rPr>
              <a:t> </a:t>
            </a:r>
            <a:r>
              <a:rPr lang="en-GB" sz="5300" dirty="0">
                <a:latin typeface="Twinkl Cursive Looped" panose="02000000000000000000" pitchFamily="2" charset="0"/>
              </a:rPr>
              <a:t>– used phonics only</a:t>
            </a:r>
            <a:br>
              <a:rPr lang="en-GB" sz="5300" dirty="0">
                <a:latin typeface="Twinkl Cursive Looped" panose="02000000000000000000" pitchFamily="2" charset="0"/>
              </a:rPr>
            </a:br>
            <a:br>
              <a:rPr lang="en-GB" sz="5300" dirty="0">
                <a:latin typeface="Twinkl Cursive Looped" panose="02000000000000000000" pitchFamily="2" charset="0"/>
              </a:rPr>
            </a:br>
            <a:r>
              <a:rPr lang="en-GB" sz="5300" dirty="0">
                <a:latin typeface="Twinkl Cursive Looped" panose="02000000000000000000" pitchFamily="2" charset="0"/>
              </a:rPr>
              <a:t>From Latin </a:t>
            </a:r>
            <a:r>
              <a:rPr lang="en-GB" sz="5300" i="1" dirty="0">
                <a:latin typeface="Twinkl Cursive Looped" panose="02000000000000000000" pitchFamily="2" charset="0"/>
              </a:rPr>
              <a:t>schola</a:t>
            </a:r>
            <a:r>
              <a:rPr lang="en-GB" sz="5300" dirty="0">
                <a:latin typeface="Twinkl Cursive Looped" panose="02000000000000000000" pitchFamily="2" charset="0"/>
              </a:rPr>
              <a:t>  = "meeting place for teachers and students, place of instruction"</a:t>
            </a:r>
            <a:br>
              <a:rPr lang="en-GB" dirty="0">
                <a:latin typeface="Twinkl Cursive Looped" panose="02000000000000000000" pitchFamily="2" charset="0"/>
              </a:rPr>
            </a:b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917435607"/>
      </p:ext>
    </p:extLst>
  </p:cSld>
  <p:clrMapOvr>
    <a:masterClrMapping/>
  </p:clrMapOvr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929" y="5376350"/>
            <a:ext cx="10515600" cy="1481650"/>
          </a:xfrm>
        </p:spPr>
        <p:txBody>
          <a:bodyPr>
            <a:normAutofit fontScale="90000"/>
          </a:bodyPr>
          <a:lstStyle/>
          <a:p>
            <a:br>
              <a:rPr lang="en-GB" dirty="0"/>
            </a:br>
            <a:r>
              <a:rPr lang="en-GB" i="1" dirty="0">
                <a:latin typeface="Twinkl Cursive Looped" panose="02000000000000000000" pitchFamily="2" charset="0"/>
              </a:rPr>
              <a:t>They </a:t>
            </a:r>
            <a:r>
              <a:rPr lang="en-GB" i="1" dirty="0" err="1">
                <a:latin typeface="Twinkl Cursive Looped" panose="02000000000000000000" pitchFamily="2" charset="0"/>
              </a:rPr>
              <a:t>shud</a:t>
            </a:r>
            <a:r>
              <a:rPr lang="en-GB" i="1" dirty="0">
                <a:latin typeface="Twinkl Cursive Looped" panose="02000000000000000000" pitchFamily="2" charset="0"/>
              </a:rPr>
              <a:t> go to the </a:t>
            </a:r>
            <a:r>
              <a:rPr lang="en-GB" i="1" dirty="0" err="1">
                <a:latin typeface="Twinkl Cursive Looped" panose="02000000000000000000" pitchFamily="2" charset="0"/>
              </a:rPr>
              <a:t>skool</a:t>
            </a:r>
            <a:r>
              <a:rPr lang="en-GB" i="1" dirty="0">
                <a:latin typeface="Twinkl Cursive Looped" panose="02000000000000000000" pitchFamily="2" charset="0"/>
              </a:rPr>
              <a:t> but they </a:t>
            </a:r>
            <a:r>
              <a:rPr lang="en-GB" i="1" dirty="0" err="1">
                <a:highlight>
                  <a:srgbClr val="FFFF00"/>
                </a:highlight>
                <a:latin typeface="Twinkl Cursive Looped" panose="02000000000000000000" pitchFamily="2" charset="0"/>
              </a:rPr>
              <a:t>wud’nt</a:t>
            </a:r>
            <a:r>
              <a:rPr lang="en-GB" i="1" dirty="0">
                <a:highlight>
                  <a:srgbClr val="FFFF00"/>
                </a:highlight>
                <a:latin typeface="Twinkl Cursive Looped" panose="02000000000000000000" pitchFamily="2" charset="0"/>
              </a:rPr>
              <a:t>.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highlight>
                  <a:srgbClr val="FFFF00"/>
                </a:highlight>
                <a:latin typeface="Twinkl Cursive Looped" panose="02000000000000000000" pitchFamily="2" charset="0"/>
              </a:rPr>
              <a:t>Wouldn’t</a:t>
            </a:r>
            <a:r>
              <a:rPr lang="en-GB" dirty="0">
                <a:latin typeface="Twinkl Cursive Looped" panose="02000000000000000000" pitchFamily="2" charset="0"/>
              </a:rPr>
              <a:t>– missed letters and apostrophe in the wrong place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Apostrophe shows where there are missing letters, not where the words join.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4277398563"/>
      </p:ext>
    </p:extLst>
  </p:cSld>
  <p:clrMapOvr>
    <a:masterClrMapping/>
  </p:clrMapOvr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614" y="5376350"/>
            <a:ext cx="12012385" cy="1481650"/>
          </a:xfrm>
        </p:spPr>
        <p:txBody>
          <a:bodyPr>
            <a:normAutofit fontScale="90000"/>
          </a:bodyPr>
          <a:lstStyle/>
          <a:p>
            <a:br>
              <a:rPr lang="en-GB" dirty="0"/>
            </a:br>
            <a:r>
              <a:rPr lang="en-GB" i="1" dirty="0">
                <a:latin typeface="Twinkl Cursive Looped" panose="02000000000000000000" pitchFamily="2" charset="0"/>
              </a:rPr>
              <a:t>They should go to the school but they wouldn’t.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28102433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-</a:t>
            </a:r>
            <a:r>
              <a:rPr lang="en-GB" dirty="0" err="1">
                <a:latin typeface="Twinkl Cursive Looped" panose="02000000000000000000" pitchFamily="2" charset="0"/>
              </a:rPr>
              <a:t>ies</a:t>
            </a:r>
            <a:endParaRPr lang="en-GB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3383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flies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DDE2D9-BBEE-4B60-9EA8-8BE166E5866C}"/>
              </a:ext>
            </a:extLst>
          </p:cNvPr>
          <p:cNvSpPr/>
          <p:nvPr/>
        </p:nvSpPr>
        <p:spPr>
          <a:xfrm>
            <a:off x="5882368" y="3698304"/>
            <a:ext cx="1008289" cy="67979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4" descr="Fly Clipart &amp; Fly Clip Art Images - HDClipartAll">
            <a:extLst>
              <a:ext uri="{FF2B5EF4-FFF2-40B4-BE49-F238E27FC236}">
                <a16:creationId xmlns:a16="http://schemas.microsoft.com/office/drawing/2014/main" id="{B940D3F9-0F26-71A1-8BAC-56BC483D01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313133"/>
            <a:ext cx="1990725" cy="229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1321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tries</a:t>
            </a:r>
            <a:r>
              <a:rPr lang="en-GB" dirty="0"/>
              <a:t> </a:t>
            </a:r>
            <a:r>
              <a:rPr lang="en-GB" dirty="0">
                <a:solidFill>
                  <a:schemeClr val="bg1"/>
                </a:solidFill>
              </a:rPr>
              <a:t>n</a:t>
            </a:r>
            <a:endParaRPr lang="en-GB" i="1"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8ADA5B7-6E68-4607-8157-D542A9E80543}"/>
              </a:ext>
            </a:extLst>
          </p:cNvPr>
          <p:cNvSpPr/>
          <p:nvPr/>
        </p:nvSpPr>
        <p:spPr>
          <a:xfrm>
            <a:off x="5649687" y="3641272"/>
            <a:ext cx="1045028" cy="76220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2" descr="Free Trying Cliparts, Download Free Trying Cliparts png images, Free  ClipArts on Clipart Library">
            <a:extLst>
              <a:ext uri="{FF2B5EF4-FFF2-40B4-BE49-F238E27FC236}">
                <a16:creationId xmlns:a16="http://schemas.microsoft.com/office/drawing/2014/main" id="{6E6D9AF8-1173-1E14-0082-9656853E85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90" y="445868"/>
            <a:ext cx="2247900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0523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babies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423529B-2619-4C00-BACD-5C5E084218E0}"/>
              </a:ext>
            </a:extLst>
          </p:cNvPr>
          <p:cNvSpPr/>
          <p:nvPr/>
        </p:nvSpPr>
        <p:spPr>
          <a:xfrm>
            <a:off x="6283484" y="3624943"/>
            <a:ext cx="1064373" cy="76116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4002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8118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flies</a:t>
            </a:r>
            <a:br>
              <a:rPr lang="en-GB" dirty="0">
                <a:latin typeface="Twinkl Cursive Looped" panose="02000000000000000000" pitchFamily="2" charset="0"/>
              </a:rPr>
            </a:br>
            <a:endParaRPr lang="en-GB" i="1" dirty="0">
              <a:latin typeface="Twinkl Cursive Looped" panose="02000000000000000000" pitchFamily="2" charset="0"/>
            </a:endParaRPr>
          </a:p>
        </p:txBody>
      </p:sp>
      <p:pic>
        <p:nvPicPr>
          <p:cNvPr id="7170" name="Picture 2" descr="Flies Clip Art - Flies Image">
            <a:extLst>
              <a:ext uri="{FF2B5EF4-FFF2-40B4-BE49-F238E27FC236}">
                <a16:creationId xmlns:a16="http://schemas.microsoft.com/office/drawing/2014/main" id="{8F4D5FC8-7E06-970A-3C77-43E6545ED0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757" y="481693"/>
            <a:ext cx="2667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7C94940-C41F-1172-E30E-B39D0EBBA2B5}"/>
              </a:ext>
            </a:extLst>
          </p:cNvPr>
          <p:cNvSpPr txBox="1"/>
          <p:nvPr/>
        </p:nvSpPr>
        <p:spPr>
          <a:xfrm>
            <a:off x="870857" y="2011527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 Cursive Looped" panose="02000000000000000000" pitchFamily="2" charset="0"/>
              </a:rPr>
              <a:t>noun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73F41D-2B2E-C97C-71E3-20199483BE1B}"/>
              </a:ext>
            </a:extLst>
          </p:cNvPr>
          <p:cNvSpPr txBox="1"/>
          <p:nvPr/>
        </p:nvSpPr>
        <p:spPr>
          <a:xfrm>
            <a:off x="10744880" y="2804600"/>
            <a:ext cx="880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 Cursive Looped" panose="02000000000000000000" pitchFamily="2" charset="0"/>
              </a:rPr>
              <a:t>verb</a:t>
            </a:r>
          </a:p>
        </p:txBody>
      </p:sp>
      <p:pic>
        <p:nvPicPr>
          <p:cNvPr id="7172" name="Picture 4" descr="Fly Clipart &amp; Fly Clip Art Images - HDClipartAll">
            <a:extLst>
              <a:ext uri="{FF2B5EF4-FFF2-40B4-BE49-F238E27FC236}">
                <a16:creationId xmlns:a16="http://schemas.microsoft.com/office/drawing/2014/main" id="{3BC474BA-7B3F-FA76-CE42-0336D57124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9518" y="509075"/>
            <a:ext cx="1990725" cy="229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84E8E6F-1BE7-0AC6-2736-B2C73B5122B1}"/>
              </a:ext>
            </a:extLst>
          </p:cNvPr>
          <p:cNvSpPr txBox="1"/>
          <p:nvPr/>
        </p:nvSpPr>
        <p:spPr>
          <a:xfrm>
            <a:off x="2649654" y="2705351"/>
            <a:ext cx="709986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6000" dirty="0">
                <a:latin typeface="Twinkl Cursive Looped" panose="02000000000000000000" pitchFamily="2" charset="0"/>
              </a:rPr>
              <a:t>fl</a:t>
            </a:r>
            <a:r>
              <a:rPr lang="en-GB" sz="6000" dirty="0">
                <a:highlight>
                  <a:srgbClr val="FFFF00"/>
                </a:highlight>
                <a:latin typeface="Twinkl Cursive Looped" panose="02000000000000000000" pitchFamily="2" charset="0"/>
              </a:rPr>
              <a:t>y</a:t>
            </a:r>
            <a:r>
              <a:rPr lang="en-GB" sz="6000" dirty="0">
                <a:latin typeface="Twinkl Cursive Looped" panose="02000000000000000000" pitchFamily="2" charset="0"/>
              </a:rPr>
              <a:t> -&gt;</a:t>
            </a:r>
            <a:r>
              <a:rPr lang="en-GB" sz="6000" dirty="0" err="1">
                <a:highlight>
                  <a:srgbClr val="FFFF00"/>
                </a:highlight>
                <a:latin typeface="Twinkl Cursive Looped" panose="02000000000000000000" pitchFamily="2" charset="0"/>
              </a:rPr>
              <a:t>i</a:t>
            </a:r>
            <a:r>
              <a:rPr lang="en-GB" sz="6000" dirty="0">
                <a:latin typeface="Twinkl Cursive Looped" panose="02000000000000000000" pitchFamily="2" charset="0"/>
              </a:rPr>
              <a:t> + es = flies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C04886-A3D8-5661-B674-235A2BB5D691}"/>
              </a:ext>
            </a:extLst>
          </p:cNvPr>
          <p:cNvSpPr txBox="1"/>
          <p:nvPr/>
        </p:nvSpPr>
        <p:spPr>
          <a:xfrm>
            <a:off x="856569" y="4320890"/>
            <a:ext cx="1029312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dirty="0">
                <a:latin typeface="Twinkl Cursive Looped" panose="02000000000000000000" pitchFamily="2" charset="0"/>
              </a:rPr>
              <a:t>Definition</a:t>
            </a:r>
            <a:br>
              <a:rPr lang="en-GB" sz="4000" dirty="0">
                <a:latin typeface="Twinkl Cursive Looped" panose="02000000000000000000" pitchFamily="2" charset="0"/>
              </a:rPr>
            </a:br>
            <a:r>
              <a:rPr lang="en-GB" sz="4000" dirty="0">
                <a:latin typeface="Twinkl Cursive Looped" panose="02000000000000000000" pitchFamily="2" charset="0"/>
              </a:rPr>
              <a:t>noun – more than one fly </a:t>
            </a:r>
            <a:br>
              <a:rPr lang="en-GB" sz="4000" dirty="0">
                <a:latin typeface="Twinkl Cursive Looped" panose="02000000000000000000" pitchFamily="2" charset="0"/>
              </a:rPr>
            </a:br>
            <a:r>
              <a:rPr lang="en-GB" sz="4000" dirty="0">
                <a:latin typeface="Twinkl Cursive Looped" panose="02000000000000000000" pitchFamily="2" charset="0"/>
              </a:rPr>
              <a:t>verb – moves through the air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92714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5" grpId="0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8118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tries</a:t>
            </a:r>
            <a:br>
              <a:rPr lang="en-GB" dirty="0">
                <a:latin typeface="Twinkl Cursive Looped" panose="02000000000000000000" pitchFamily="2" charset="0"/>
              </a:rPr>
            </a:br>
            <a:endParaRPr lang="en-GB" i="1" dirty="0">
              <a:latin typeface="Twinkl Cursive Looped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C94940-C41F-1172-E30E-B39D0EBBA2B5}"/>
              </a:ext>
            </a:extLst>
          </p:cNvPr>
          <p:cNvSpPr txBox="1"/>
          <p:nvPr/>
        </p:nvSpPr>
        <p:spPr>
          <a:xfrm>
            <a:off x="870857" y="2011527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 Cursive Looped" panose="02000000000000000000" pitchFamily="2" charset="0"/>
              </a:rPr>
              <a:t>noun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73F41D-2B2E-C97C-71E3-20199483BE1B}"/>
              </a:ext>
            </a:extLst>
          </p:cNvPr>
          <p:cNvSpPr txBox="1"/>
          <p:nvPr/>
        </p:nvSpPr>
        <p:spPr>
          <a:xfrm>
            <a:off x="10744880" y="2804600"/>
            <a:ext cx="880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 Cursive Looped" panose="02000000000000000000" pitchFamily="2" charset="0"/>
              </a:rPr>
              <a:t>verb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4E8E6F-1BE7-0AC6-2736-B2C73B5122B1}"/>
              </a:ext>
            </a:extLst>
          </p:cNvPr>
          <p:cNvSpPr txBox="1"/>
          <p:nvPr/>
        </p:nvSpPr>
        <p:spPr>
          <a:xfrm>
            <a:off x="2649654" y="2705351"/>
            <a:ext cx="709986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6000" dirty="0">
                <a:highlight>
                  <a:srgbClr val="FFFF00"/>
                </a:highlight>
                <a:latin typeface="Twinkl Cursive Looped" panose="02000000000000000000" pitchFamily="2" charset="0"/>
              </a:rPr>
              <a:t>try</a:t>
            </a:r>
            <a:r>
              <a:rPr lang="en-GB" sz="6000" dirty="0">
                <a:latin typeface="Twinkl Cursive Looped" panose="02000000000000000000" pitchFamily="2" charset="0"/>
              </a:rPr>
              <a:t> -&gt;</a:t>
            </a:r>
            <a:r>
              <a:rPr lang="en-GB" sz="6000" dirty="0" err="1">
                <a:highlight>
                  <a:srgbClr val="FFFF00"/>
                </a:highlight>
                <a:latin typeface="Twinkl Cursive Looped" panose="02000000000000000000" pitchFamily="2" charset="0"/>
              </a:rPr>
              <a:t>i</a:t>
            </a:r>
            <a:r>
              <a:rPr lang="en-GB" sz="6000" dirty="0">
                <a:latin typeface="Twinkl Cursive Looped" panose="02000000000000000000" pitchFamily="2" charset="0"/>
              </a:rPr>
              <a:t> + es = tries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C04886-A3D8-5661-B674-235A2BB5D691}"/>
              </a:ext>
            </a:extLst>
          </p:cNvPr>
          <p:cNvSpPr txBox="1"/>
          <p:nvPr/>
        </p:nvSpPr>
        <p:spPr>
          <a:xfrm>
            <a:off x="856569" y="4320890"/>
            <a:ext cx="1029312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dirty="0">
                <a:latin typeface="Twinkl Cursive Looped" panose="02000000000000000000" pitchFamily="2" charset="0"/>
              </a:rPr>
              <a:t>Definition</a:t>
            </a:r>
            <a:br>
              <a:rPr lang="en-GB" sz="4000" dirty="0">
                <a:latin typeface="Twinkl Cursive Looped" panose="02000000000000000000" pitchFamily="2" charset="0"/>
              </a:rPr>
            </a:br>
            <a:r>
              <a:rPr lang="en-GB" sz="4000" dirty="0">
                <a:latin typeface="Twinkl Cursive Looped" panose="02000000000000000000" pitchFamily="2" charset="0"/>
              </a:rPr>
              <a:t>Noun - a score in rugby</a:t>
            </a:r>
            <a:br>
              <a:rPr lang="en-GB" sz="4000" dirty="0">
                <a:latin typeface="Twinkl Cursive Looped" panose="02000000000000000000" pitchFamily="2" charset="0"/>
              </a:rPr>
            </a:br>
            <a:r>
              <a:rPr lang="en-GB" sz="4000" dirty="0">
                <a:latin typeface="Twinkl Cursive Looped" panose="02000000000000000000" pitchFamily="2" charset="0"/>
              </a:rPr>
              <a:t>verb – making an effort</a:t>
            </a:r>
            <a:endParaRPr lang="en-GB" sz="4000" dirty="0"/>
          </a:p>
        </p:txBody>
      </p:sp>
      <p:pic>
        <p:nvPicPr>
          <p:cNvPr id="4" name="Picture 4" descr="Illustration Of A Female Rugby Player Scoring A Goal Royalty Free SVG,  Cliparts, Vectors, And Stock Illustration. Image 31123267.">
            <a:extLst>
              <a:ext uri="{FF2B5EF4-FFF2-40B4-BE49-F238E27FC236}">
                <a16:creationId xmlns:a16="http://schemas.microsoft.com/office/drawing/2014/main" id="{8D536B22-B86F-0FE3-78A5-AFDB22E69C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57" y="68427"/>
            <a:ext cx="2362200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Free Trying Cliparts, Download Free Trying Cliparts png images, Free  ClipArts on Clipart Library">
            <a:extLst>
              <a:ext uri="{FF2B5EF4-FFF2-40B4-BE49-F238E27FC236}">
                <a16:creationId xmlns:a16="http://schemas.microsoft.com/office/drawing/2014/main" id="{26A811D3-EF1D-B25F-07B7-CE93959977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7362" y="396882"/>
            <a:ext cx="2247900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7842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5" grpId="0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8118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babies</a:t>
            </a:r>
            <a:br>
              <a:rPr lang="en-GB" dirty="0">
                <a:latin typeface="Twinkl Cursive Looped" panose="02000000000000000000" pitchFamily="2" charset="0"/>
              </a:rPr>
            </a:br>
            <a:endParaRPr lang="en-GB" i="1" dirty="0">
              <a:latin typeface="Twinkl Cursive Looped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C94940-C41F-1172-E30E-B39D0EBBA2B5}"/>
              </a:ext>
            </a:extLst>
          </p:cNvPr>
          <p:cNvSpPr txBox="1"/>
          <p:nvPr/>
        </p:nvSpPr>
        <p:spPr>
          <a:xfrm>
            <a:off x="870857" y="2011527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 Cursive Looped" panose="02000000000000000000" pitchFamily="2" charset="0"/>
              </a:rPr>
              <a:t>noun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73F41D-2B2E-C97C-71E3-20199483BE1B}"/>
              </a:ext>
            </a:extLst>
          </p:cNvPr>
          <p:cNvSpPr txBox="1"/>
          <p:nvPr/>
        </p:nvSpPr>
        <p:spPr>
          <a:xfrm>
            <a:off x="10744880" y="2804600"/>
            <a:ext cx="880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 Cursive Looped" panose="02000000000000000000" pitchFamily="2" charset="0"/>
              </a:rPr>
              <a:t>verb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4E8E6F-1BE7-0AC6-2736-B2C73B5122B1}"/>
              </a:ext>
            </a:extLst>
          </p:cNvPr>
          <p:cNvSpPr txBox="1"/>
          <p:nvPr/>
        </p:nvSpPr>
        <p:spPr>
          <a:xfrm>
            <a:off x="1785257" y="2705351"/>
            <a:ext cx="796426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6000" dirty="0">
                <a:highlight>
                  <a:srgbClr val="FFFF00"/>
                </a:highlight>
                <a:latin typeface="Twinkl Cursive Looped" panose="02000000000000000000" pitchFamily="2" charset="0"/>
              </a:rPr>
              <a:t>baby</a:t>
            </a:r>
            <a:r>
              <a:rPr lang="en-GB" sz="6000" dirty="0">
                <a:latin typeface="Twinkl Cursive Looped" panose="02000000000000000000" pitchFamily="2" charset="0"/>
              </a:rPr>
              <a:t> -&gt;</a:t>
            </a:r>
            <a:r>
              <a:rPr lang="en-GB" sz="6000" dirty="0" err="1">
                <a:highlight>
                  <a:srgbClr val="FFFF00"/>
                </a:highlight>
                <a:latin typeface="Twinkl Cursive Looped" panose="02000000000000000000" pitchFamily="2" charset="0"/>
              </a:rPr>
              <a:t>i</a:t>
            </a:r>
            <a:r>
              <a:rPr lang="en-GB" sz="6000" dirty="0">
                <a:latin typeface="Twinkl Cursive Looped" panose="02000000000000000000" pitchFamily="2" charset="0"/>
              </a:rPr>
              <a:t> + es = babies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C04886-A3D8-5661-B674-235A2BB5D691}"/>
              </a:ext>
            </a:extLst>
          </p:cNvPr>
          <p:cNvSpPr txBox="1"/>
          <p:nvPr/>
        </p:nvSpPr>
        <p:spPr>
          <a:xfrm>
            <a:off x="856569" y="4320890"/>
            <a:ext cx="1029312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dirty="0">
                <a:latin typeface="Twinkl Cursive Looped" panose="02000000000000000000" pitchFamily="2" charset="0"/>
              </a:rPr>
              <a:t>Definition</a:t>
            </a:r>
            <a:br>
              <a:rPr lang="en-GB" sz="4000" dirty="0">
                <a:latin typeface="Twinkl Cursive Looped" panose="02000000000000000000" pitchFamily="2" charset="0"/>
              </a:rPr>
            </a:br>
            <a:r>
              <a:rPr lang="en-GB" sz="4000" dirty="0">
                <a:latin typeface="Twinkl Cursive Looped" panose="02000000000000000000" pitchFamily="2" charset="0"/>
              </a:rPr>
              <a:t>noun – more than one baby</a:t>
            </a:r>
            <a:br>
              <a:rPr lang="en-GB" sz="4000" dirty="0">
                <a:latin typeface="Twinkl Cursive Looped" panose="02000000000000000000" pitchFamily="2" charset="0"/>
              </a:rPr>
            </a:br>
            <a:r>
              <a:rPr lang="en-GB" sz="4000" dirty="0">
                <a:latin typeface="Twinkl Cursive Looped" panose="02000000000000000000" pitchFamily="2" charset="0"/>
              </a:rPr>
              <a:t>verb – treating someone like a baby</a:t>
            </a:r>
            <a:endParaRPr lang="en-GB" sz="4000" dirty="0"/>
          </a:p>
        </p:txBody>
      </p:sp>
      <p:pic>
        <p:nvPicPr>
          <p:cNvPr id="9" name="Picture 2" descr="2,519 Diverse Babies Illustrations &amp; Clip Art - iStock">
            <a:extLst>
              <a:ext uri="{FF2B5EF4-FFF2-40B4-BE49-F238E27FC236}">
                <a16:creationId xmlns:a16="http://schemas.microsoft.com/office/drawing/2014/main" id="{EF584440-6294-941B-74E6-B9963EA9FE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494" y="53068"/>
            <a:ext cx="1996849" cy="1996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Adult Character Like a Baby. Stock Illustration - Illustration of bottle,  adult: 39236951">
            <a:extLst>
              <a:ext uri="{FF2B5EF4-FFF2-40B4-BE49-F238E27FC236}">
                <a16:creationId xmlns:a16="http://schemas.microsoft.com/office/drawing/2014/main" id="{22F5653E-9F95-10AD-6071-BBA9747898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09"/>
          <a:stretch/>
        </p:blipFill>
        <p:spPr bwMode="auto">
          <a:xfrm>
            <a:off x="9868447" y="283598"/>
            <a:ext cx="2067059" cy="1733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0948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5" grpId="0"/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A bird flies across the sky</a:t>
            </a:r>
            <a:r>
              <a:rPr lang="en-GB" dirty="0"/>
              <a:t>.</a:t>
            </a:r>
            <a:endParaRPr lang="en-GB" i="1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713CB21-1344-FC21-188B-CA33D4788AE4}"/>
              </a:ext>
            </a:extLst>
          </p:cNvPr>
          <p:cNvSpPr txBox="1">
            <a:spLocks/>
          </p:cNvSpPr>
          <p:nvPr/>
        </p:nvSpPr>
        <p:spPr>
          <a:xfrm>
            <a:off x="3951514" y="3592979"/>
            <a:ext cx="1551214" cy="9694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rmAutofit fontScale="6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Twinkl Cursive Looped" panose="02000000000000000000" pitchFamily="2" charset="0"/>
              </a:rPr>
              <a:t>_____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650291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>
            <a:extLst>
              <a:ext uri="{FF2B5EF4-FFF2-40B4-BE49-F238E27FC236}">
                <a16:creationId xmlns:a16="http://schemas.microsoft.com/office/drawing/2014/main" id="{60AD2FBC-1DEC-C8C7-A140-2A0BA36EEA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8" t="6817" r="8773" b="8987"/>
          <a:stretch/>
        </p:blipFill>
        <p:spPr bwMode="auto">
          <a:xfrm>
            <a:off x="244927" y="114300"/>
            <a:ext cx="11740243" cy="6731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59133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Everyone tries hard at school.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31AACC9-1D52-36AB-7872-EFE0A9ECDE73}"/>
              </a:ext>
            </a:extLst>
          </p:cNvPr>
          <p:cNvSpPr txBox="1">
            <a:spLocks/>
          </p:cNvSpPr>
          <p:nvPr/>
        </p:nvSpPr>
        <p:spPr>
          <a:xfrm>
            <a:off x="4294416" y="3592979"/>
            <a:ext cx="1665514" cy="9694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rmAutofit fontScale="6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Twinkl Cursive Looped" panose="02000000000000000000" pitchFamily="2" charset="0"/>
              </a:rPr>
              <a:t>_____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690732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The babies were crying loudly for their food.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E8D8E9A-2050-8B3E-5A50-8F110C47080D}"/>
              </a:ext>
            </a:extLst>
          </p:cNvPr>
          <p:cNvSpPr txBox="1">
            <a:spLocks/>
          </p:cNvSpPr>
          <p:nvPr/>
        </p:nvSpPr>
        <p:spPr>
          <a:xfrm>
            <a:off x="2351314" y="2852154"/>
            <a:ext cx="2041072" cy="9694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Twinkl Cursive Looped" panose="02000000000000000000" pitchFamily="2" charset="0"/>
              </a:rPr>
              <a:t>______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3894938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New CHALLENGE words.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10667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most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endParaRPr lang="en-GB" i="1" dirty="0">
              <a:latin typeface="Twinkl Cursive Looped" panose="02000000000000000000" pitchFamily="2" charset="0"/>
            </a:endParaRPr>
          </a:p>
        </p:txBody>
      </p:sp>
      <p:pic>
        <p:nvPicPr>
          <p:cNvPr id="14338" name="Picture 2" descr="Download More Clip Art - More And Less Clipart PNG Image with No Background  - PNGkey.com">
            <a:extLst>
              <a:ext uri="{FF2B5EF4-FFF2-40B4-BE49-F238E27FC236}">
                <a16:creationId xmlns:a16="http://schemas.microsoft.com/office/drawing/2014/main" id="{ED2F2AC5-FD38-5463-2FBB-AE14566AB1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052" y="610961"/>
            <a:ext cx="2828925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960C9F2-6D8B-3E63-89C7-E19901350DC1}"/>
              </a:ext>
            </a:extLst>
          </p:cNvPr>
          <p:cNvSpPr txBox="1"/>
          <p:nvPr/>
        </p:nvSpPr>
        <p:spPr>
          <a:xfrm>
            <a:off x="632052" y="4751369"/>
            <a:ext cx="1089025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dirty="0">
                <a:latin typeface="Twinkl Cursive Looped" panose="02000000000000000000" pitchFamily="2" charset="0"/>
              </a:rPr>
              <a:t>Definition - greatest in amount, quantity, or degree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E45249-8ACE-7F8C-D766-AD2E84026BDC}"/>
              </a:ext>
            </a:extLst>
          </p:cNvPr>
          <p:cNvSpPr txBox="1"/>
          <p:nvPr/>
        </p:nvSpPr>
        <p:spPr>
          <a:xfrm>
            <a:off x="980395" y="2891931"/>
            <a:ext cx="108902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000" dirty="0">
                <a:latin typeface="Twinkl Cursive Looped" panose="02000000000000000000" pitchFamily="2" charset="0"/>
              </a:rPr>
              <a:t>DETERMINER</a:t>
            </a:r>
          </a:p>
        </p:txBody>
      </p:sp>
    </p:spTree>
    <p:extLst>
      <p:ext uri="{BB962C8B-B14F-4D97-AF65-F5344CB8AC3E}">
        <p14:creationId xmlns:p14="http://schemas.microsoft.com/office/powerpoint/2010/main" val="1594218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4300" y="3080825"/>
            <a:ext cx="12306300" cy="1481650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/>
            </a:br>
            <a:r>
              <a:rPr lang="en-GB" dirty="0">
                <a:latin typeface="Twinkl Cursive Looped" panose="02000000000000000000" pitchFamily="2" charset="0"/>
              </a:rPr>
              <a:t>Children love spelling quizzes the   most. 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EEC1FE0-ADE6-F2B5-4F32-60B5058D2AED}"/>
              </a:ext>
            </a:extLst>
          </p:cNvPr>
          <p:cNvSpPr txBox="1">
            <a:spLocks/>
          </p:cNvSpPr>
          <p:nvPr/>
        </p:nvSpPr>
        <p:spPr>
          <a:xfrm>
            <a:off x="5197928" y="3592979"/>
            <a:ext cx="1681843" cy="9694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Twinkl Cursive Looped" panose="02000000000000000000" pitchFamily="2" charset="0"/>
              </a:rPr>
              <a:t>____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935590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738" y="484582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sure</a:t>
            </a:r>
            <a:endParaRPr lang="en-GB" i="1" dirty="0"/>
          </a:p>
        </p:txBody>
      </p:sp>
      <p:pic>
        <p:nvPicPr>
          <p:cNvPr id="15362" name="Picture 2" descr="5,913 Sure Stock Illustrations, Cliparts and Royalty Free Sure Vectors">
            <a:extLst>
              <a:ext uri="{FF2B5EF4-FFF2-40B4-BE49-F238E27FC236}">
                <a16:creationId xmlns:a16="http://schemas.microsoft.com/office/drawing/2014/main" id="{673EC751-62A8-EE8A-BCCE-DC68134CAC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8" y="300038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B94F49B-A63F-C09F-59E1-C19BAE724634}"/>
              </a:ext>
            </a:extLst>
          </p:cNvPr>
          <p:cNvSpPr txBox="1"/>
          <p:nvPr/>
        </p:nvSpPr>
        <p:spPr>
          <a:xfrm>
            <a:off x="681717" y="5056805"/>
            <a:ext cx="10944225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400" b="0" i="0" dirty="0">
                <a:solidFill>
                  <a:srgbClr val="111111"/>
                </a:solidFill>
                <a:effectLst/>
                <a:latin typeface="Twinkl Cursive Looped" panose="02000000000000000000" pitchFamily="2" charset="0"/>
              </a:rPr>
              <a:t>Definition - completely confident that one is right</a:t>
            </a:r>
            <a:endParaRPr lang="en-GB" sz="4400" dirty="0">
              <a:latin typeface="Twinkl Cursive Looped" panose="02000000000000000000" pitchFamily="2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231B096-4B6D-8B24-D4E0-81576E406B42}"/>
              </a:ext>
            </a:extLst>
          </p:cNvPr>
          <p:cNvSpPr txBox="1">
            <a:spLocks/>
          </p:cNvSpPr>
          <p:nvPr/>
        </p:nvSpPr>
        <p:spPr>
          <a:xfrm>
            <a:off x="681717" y="2436638"/>
            <a:ext cx="10515600" cy="14816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Twinkl Cursive Looped" panose="02000000000000000000" pitchFamily="2" charset="0"/>
              </a:rPr>
              <a:t>ADJECTIVE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2238747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/>
            </a:br>
            <a:r>
              <a:rPr lang="en-GB" dirty="0">
                <a:latin typeface="Twinkl Cursive Looped" panose="02000000000000000000" pitchFamily="2" charset="0"/>
              </a:rPr>
              <a:t>The runner was sure he won.</a:t>
            </a:r>
            <a:br>
              <a:rPr lang="en-GB" dirty="0"/>
            </a:br>
            <a:endParaRPr lang="en-GB" i="1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E6798E3-5AA1-2B0F-C187-848FE5FAD8F4}"/>
              </a:ext>
            </a:extLst>
          </p:cNvPr>
          <p:cNvSpPr txBox="1">
            <a:spLocks/>
          </p:cNvSpPr>
          <p:nvPr/>
        </p:nvSpPr>
        <p:spPr>
          <a:xfrm>
            <a:off x="6455229" y="2852154"/>
            <a:ext cx="1611086" cy="9694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Twinkl Cursive Looped" panose="02000000000000000000" pitchFamily="2" charset="0"/>
              </a:rPr>
              <a:t>____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3666642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Let’s </a:t>
            </a:r>
            <a:r>
              <a:rPr lang="en-GB" i="1" dirty="0">
                <a:latin typeface="Twinkl Cursive Looped" panose="02000000000000000000" pitchFamily="2" charset="0"/>
              </a:rPr>
              <a:t>investigate</a:t>
            </a:r>
            <a:r>
              <a:rPr lang="en-GB" dirty="0">
                <a:latin typeface="Twinkl Cursive Looped" panose="02000000000000000000" pitchFamily="2" charset="0"/>
              </a:rPr>
              <a:t>.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86273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952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Can you spot the spelling errors in these sentences?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Write the correct spelling and explain where they went wrong. 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05845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257" y="1947350"/>
            <a:ext cx="10515600" cy="1481650"/>
          </a:xfrm>
        </p:spPr>
        <p:txBody>
          <a:bodyPr>
            <a:normAutofit fontScale="90000"/>
          </a:bodyPr>
          <a:lstStyle/>
          <a:p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 err="1">
                <a:latin typeface="Twinkl Cursive Looped" panose="02000000000000000000" pitchFamily="2" charset="0"/>
              </a:rPr>
              <a:t>Childen</a:t>
            </a:r>
            <a:r>
              <a:rPr lang="en-GB" dirty="0">
                <a:latin typeface="Twinkl Cursive Looped" panose="02000000000000000000" pitchFamily="2" charset="0"/>
              </a:rPr>
              <a:t> pated there pockets </a:t>
            </a:r>
            <a:r>
              <a:rPr lang="en-GB" dirty="0" err="1">
                <a:latin typeface="Twinkl Cursive Looped" panose="02000000000000000000" pitchFamily="2" charset="0"/>
              </a:rPr>
              <a:t>becos</a:t>
            </a:r>
            <a:r>
              <a:rPr lang="en-GB" dirty="0">
                <a:latin typeface="Twinkl Cursive Looped" panose="02000000000000000000" pitchFamily="2" charset="0"/>
              </a:rPr>
              <a:t> they lost they’re money.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71171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/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Let’s </a:t>
            </a:r>
            <a:r>
              <a:rPr lang="en-GB" i="1" dirty="0">
                <a:latin typeface="Twinkl Cursive Looped" panose="02000000000000000000" pitchFamily="2" charset="0"/>
              </a:rPr>
              <a:t>Revisit and Review</a:t>
            </a:r>
            <a:r>
              <a:rPr lang="en-GB" dirty="0">
                <a:latin typeface="Twinkl Cursive Looped" panose="02000000000000000000" pitchFamily="2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5735091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34067"/>
            <a:ext cx="10515600" cy="1481650"/>
          </a:xfrm>
        </p:spPr>
        <p:txBody>
          <a:bodyPr>
            <a:normAutofit fontScale="90000"/>
          </a:bodyPr>
          <a:lstStyle/>
          <a:p>
            <a:br>
              <a:rPr lang="en-GB" dirty="0"/>
            </a:br>
            <a:r>
              <a:rPr lang="en-GB" i="1" dirty="0" err="1">
                <a:highlight>
                  <a:srgbClr val="FFFF00"/>
                </a:highlight>
                <a:latin typeface="Twinkl Cursive Looped" panose="02000000000000000000" pitchFamily="2" charset="0"/>
              </a:rPr>
              <a:t>Childen</a:t>
            </a:r>
            <a:r>
              <a:rPr lang="en-GB" i="1" dirty="0">
                <a:latin typeface="Twinkl Cursive Looped" panose="02000000000000000000" pitchFamily="2" charset="0"/>
              </a:rPr>
              <a:t> pated there pockets </a:t>
            </a:r>
            <a:r>
              <a:rPr lang="en-GB" i="1" dirty="0" err="1">
                <a:latin typeface="Twinkl Cursive Looped" panose="02000000000000000000" pitchFamily="2" charset="0"/>
              </a:rPr>
              <a:t>becos</a:t>
            </a:r>
            <a:r>
              <a:rPr lang="en-GB" i="1" dirty="0">
                <a:latin typeface="Twinkl Cursive Looped" panose="02000000000000000000" pitchFamily="2" charset="0"/>
              </a:rPr>
              <a:t> they lost they’re money.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highlight>
                  <a:srgbClr val="FFFF00"/>
                </a:highlight>
                <a:latin typeface="Twinkl Cursive Looped" panose="02000000000000000000" pitchFamily="2" charset="0"/>
              </a:rPr>
              <a:t>Children </a:t>
            </a:r>
            <a:r>
              <a:rPr lang="en-GB" dirty="0">
                <a:latin typeface="Twinkl Cursive Looped" panose="02000000000000000000" pitchFamily="2" charset="0"/>
              </a:rPr>
              <a:t>– r missed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children comes from the root word child – ren to make it plural</a:t>
            </a:r>
            <a:br>
              <a:rPr lang="en-GB" dirty="0">
                <a:latin typeface="Twinkl Cursive Looped" panose="02000000000000000000" pitchFamily="2" charset="0"/>
              </a:rPr>
            </a:b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333830533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5376350"/>
            <a:ext cx="10515600" cy="1481650"/>
          </a:xfrm>
        </p:spPr>
        <p:txBody>
          <a:bodyPr>
            <a:normAutofit fontScale="90000"/>
          </a:bodyPr>
          <a:lstStyle/>
          <a:p>
            <a:br>
              <a:rPr lang="en-GB" dirty="0"/>
            </a:br>
            <a:r>
              <a:rPr lang="en-GB" i="1" dirty="0" err="1">
                <a:latin typeface="Twinkl Cursive Looped" panose="02000000000000000000" pitchFamily="2" charset="0"/>
              </a:rPr>
              <a:t>Childen</a:t>
            </a:r>
            <a:r>
              <a:rPr lang="en-GB" i="1" dirty="0">
                <a:latin typeface="Twinkl Cursive Looped" panose="02000000000000000000" pitchFamily="2" charset="0"/>
              </a:rPr>
              <a:t> </a:t>
            </a:r>
            <a:r>
              <a:rPr lang="en-GB" i="1" dirty="0">
                <a:highlight>
                  <a:srgbClr val="FFFF00"/>
                </a:highlight>
                <a:latin typeface="Twinkl Cursive Looped" panose="02000000000000000000" pitchFamily="2" charset="0"/>
              </a:rPr>
              <a:t>pated </a:t>
            </a:r>
            <a:r>
              <a:rPr lang="en-GB" i="1" dirty="0">
                <a:latin typeface="Twinkl Cursive Looped" panose="02000000000000000000" pitchFamily="2" charset="0"/>
              </a:rPr>
              <a:t>there pockets </a:t>
            </a:r>
            <a:r>
              <a:rPr lang="en-GB" i="1" dirty="0" err="1">
                <a:latin typeface="Twinkl Cursive Looped" panose="02000000000000000000" pitchFamily="2" charset="0"/>
              </a:rPr>
              <a:t>becos</a:t>
            </a:r>
            <a:r>
              <a:rPr lang="en-GB" i="1" dirty="0">
                <a:latin typeface="Twinkl Cursive Looped" panose="02000000000000000000" pitchFamily="2" charset="0"/>
              </a:rPr>
              <a:t> they lost they’re money.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sz="5300" dirty="0">
                <a:highlight>
                  <a:srgbClr val="FFFF00"/>
                </a:highlight>
                <a:latin typeface="Twinkl Cursive Looped" panose="02000000000000000000" pitchFamily="2" charset="0"/>
              </a:rPr>
              <a:t>patted</a:t>
            </a:r>
            <a:r>
              <a:rPr lang="en-GB" sz="5300" dirty="0">
                <a:latin typeface="Twinkl Cursive Looped" panose="02000000000000000000" pitchFamily="2" charset="0"/>
              </a:rPr>
              <a:t> – consonant wasn’t doubled</a:t>
            </a:r>
            <a:br>
              <a:rPr lang="en-GB" sz="5300" dirty="0">
                <a:latin typeface="Twinkl Cursive Looped" panose="02000000000000000000" pitchFamily="2" charset="0"/>
              </a:rPr>
            </a:br>
            <a:br>
              <a:rPr lang="en-GB" sz="5300" dirty="0">
                <a:latin typeface="Twinkl Cursive Looped" panose="02000000000000000000" pitchFamily="2" charset="0"/>
              </a:rPr>
            </a:br>
            <a:r>
              <a:rPr lang="en-GB" sz="5300" dirty="0">
                <a:latin typeface="Twinkl Cursive Looped" panose="02000000000000000000" pitchFamily="2" charset="0"/>
              </a:rPr>
              <a:t>Root word ‘pat’ ending vowel consonant.  Double the consonant before adding the suffix –ed.</a:t>
            </a:r>
            <a:br>
              <a:rPr lang="en-GB" dirty="0">
                <a:latin typeface="Twinkl Cursive Looped" panose="02000000000000000000" pitchFamily="2" charset="0"/>
              </a:rPr>
            </a:b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271313916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5376350"/>
            <a:ext cx="10515600" cy="1481650"/>
          </a:xfrm>
        </p:spPr>
        <p:txBody>
          <a:bodyPr>
            <a:normAutofit fontScale="90000"/>
          </a:bodyPr>
          <a:lstStyle/>
          <a:p>
            <a:br>
              <a:rPr lang="en-GB" dirty="0"/>
            </a:br>
            <a:r>
              <a:rPr lang="en-GB" i="1" dirty="0" err="1">
                <a:latin typeface="Twinkl Cursive Looped" panose="02000000000000000000" pitchFamily="2" charset="0"/>
              </a:rPr>
              <a:t>Childen</a:t>
            </a:r>
            <a:r>
              <a:rPr lang="en-GB" i="1" dirty="0">
                <a:latin typeface="Twinkl Cursive Looped" panose="02000000000000000000" pitchFamily="2" charset="0"/>
              </a:rPr>
              <a:t> pated </a:t>
            </a:r>
            <a:r>
              <a:rPr lang="en-GB" i="1" dirty="0">
                <a:highlight>
                  <a:srgbClr val="FFFF00"/>
                </a:highlight>
                <a:latin typeface="Twinkl Cursive Looped" panose="02000000000000000000" pitchFamily="2" charset="0"/>
              </a:rPr>
              <a:t>there</a:t>
            </a:r>
            <a:r>
              <a:rPr lang="en-GB" i="1" dirty="0">
                <a:latin typeface="Twinkl Cursive Looped" panose="02000000000000000000" pitchFamily="2" charset="0"/>
              </a:rPr>
              <a:t> pockets </a:t>
            </a:r>
            <a:r>
              <a:rPr lang="en-GB" i="1" dirty="0" err="1">
                <a:latin typeface="Twinkl Cursive Looped" panose="02000000000000000000" pitchFamily="2" charset="0"/>
              </a:rPr>
              <a:t>becos</a:t>
            </a:r>
            <a:r>
              <a:rPr lang="en-GB" i="1" dirty="0">
                <a:latin typeface="Twinkl Cursive Looped" panose="02000000000000000000" pitchFamily="2" charset="0"/>
              </a:rPr>
              <a:t> they lost they’re money.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sz="5300" dirty="0">
                <a:highlight>
                  <a:srgbClr val="FFFF00"/>
                </a:highlight>
                <a:latin typeface="Twinkl Cursive Looped" panose="02000000000000000000" pitchFamily="2" charset="0"/>
              </a:rPr>
              <a:t>their</a:t>
            </a:r>
            <a:r>
              <a:rPr lang="en-GB" sz="5300" dirty="0">
                <a:latin typeface="Twinkl Cursive Looped" panose="02000000000000000000" pitchFamily="2" charset="0"/>
              </a:rPr>
              <a:t> – wrong homophone chosen</a:t>
            </a:r>
            <a:br>
              <a:rPr lang="en-GB" sz="5300" dirty="0">
                <a:latin typeface="Twinkl Cursive Looped" panose="02000000000000000000" pitchFamily="2" charset="0"/>
              </a:rPr>
            </a:br>
            <a:br>
              <a:rPr lang="en-GB" sz="5300" dirty="0">
                <a:latin typeface="Twinkl Cursive Looped" panose="02000000000000000000" pitchFamily="2" charset="0"/>
              </a:rPr>
            </a:br>
            <a:r>
              <a:rPr lang="en-GB" sz="5300" dirty="0">
                <a:latin typeface="Twinkl Cursive Looped" panose="02000000000000000000" pitchFamily="2" charset="0"/>
              </a:rPr>
              <a:t>Their is the possession homophone showing the pockets belong to the children.</a:t>
            </a:r>
            <a:br>
              <a:rPr lang="en-GB" dirty="0">
                <a:latin typeface="Twinkl Cursive Looped" panose="02000000000000000000" pitchFamily="2" charset="0"/>
              </a:rPr>
            </a:b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70946596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614" y="5376350"/>
            <a:ext cx="12012385" cy="1481650"/>
          </a:xfrm>
        </p:spPr>
        <p:txBody>
          <a:bodyPr>
            <a:normAutofit fontScale="90000"/>
          </a:bodyPr>
          <a:lstStyle/>
          <a:p>
            <a:br>
              <a:rPr lang="en-GB" dirty="0"/>
            </a:br>
            <a:r>
              <a:rPr lang="en-GB" i="1" dirty="0" err="1">
                <a:latin typeface="Twinkl Cursive Looped" panose="02000000000000000000" pitchFamily="2" charset="0"/>
              </a:rPr>
              <a:t>Childen</a:t>
            </a:r>
            <a:r>
              <a:rPr lang="en-GB" i="1" dirty="0">
                <a:latin typeface="Twinkl Cursive Looped" panose="02000000000000000000" pitchFamily="2" charset="0"/>
              </a:rPr>
              <a:t> pated there pockets </a:t>
            </a:r>
            <a:r>
              <a:rPr lang="en-GB" i="1" dirty="0" err="1">
                <a:highlight>
                  <a:srgbClr val="FFFF00"/>
                </a:highlight>
                <a:latin typeface="Twinkl Cursive Looped" panose="02000000000000000000" pitchFamily="2" charset="0"/>
              </a:rPr>
              <a:t>becos</a:t>
            </a:r>
            <a:r>
              <a:rPr lang="en-GB" i="1" dirty="0">
                <a:latin typeface="Twinkl Cursive Looped" panose="02000000000000000000" pitchFamily="2" charset="0"/>
              </a:rPr>
              <a:t>   they lost they’re money.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sz="5300" dirty="0">
                <a:highlight>
                  <a:srgbClr val="FFFF00"/>
                </a:highlight>
                <a:latin typeface="Twinkl Cursive Looped" panose="02000000000000000000" pitchFamily="2" charset="0"/>
              </a:rPr>
              <a:t>because</a:t>
            </a:r>
            <a:r>
              <a:rPr lang="en-GB" sz="5300" dirty="0">
                <a:latin typeface="Twinkl Cursive Looped" panose="02000000000000000000" pitchFamily="2" charset="0"/>
              </a:rPr>
              <a:t> – sounded out phonetically but this is a challenge word</a:t>
            </a:r>
            <a:br>
              <a:rPr lang="en-GB" sz="5300" dirty="0">
                <a:latin typeface="Twinkl Cursive Looped" panose="02000000000000000000" pitchFamily="2" charset="0"/>
              </a:rPr>
            </a:br>
            <a:br>
              <a:rPr lang="en-GB" sz="5300" dirty="0">
                <a:latin typeface="Twinkl Cursive Looped" panose="02000000000000000000" pitchFamily="2" charset="0"/>
              </a:rPr>
            </a:br>
            <a:r>
              <a:rPr lang="en-GB" sz="5300" dirty="0">
                <a:highlight>
                  <a:srgbClr val="00FF00"/>
                </a:highlight>
                <a:latin typeface="Twinkl Cursive Looped" panose="02000000000000000000" pitchFamily="2" charset="0"/>
              </a:rPr>
              <a:t>B</a:t>
            </a:r>
            <a:r>
              <a:rPr lang="en-GB" sz="5300" dirty="0">
                <a:latin typeface="Twinkl Cursive Looped" panose="02000000000000000000" pitchFamily="2" charset="0"/>
              </a:rPr>
              <a:t>ig </a:t>
            </a:r>
            <a:r>
              <a:rPr lang="en-GB" sz="5300" dirty="0">
                <a:highlight>
                  <a:srgbClr val="00FF00"/>
                </a:highlight>
                <a:latin typeface="Twinkl Cursive Looped" panose="02000000000000000000" pitchFamily="2" charset="0"/>
              </a:rPr>
              <a:t>E</a:t>
            </a:r>
            <a:r>
              <a:rPr lang="en-GB" sz="5300" dirty="0">
                <a:latin typeface="Twinkl Cursive Looped" panose="02000000000000000000" pitchFamily="2" charset="0"/>
              </a:rPr>
              <a:t>lephants </a:t>
            </a:r>
            <a:r>
              <a:rPr lang="en-GB" sz="5300" dirty="0">
                <a:highlight>
                  <a:srgbClr val="00FF00"/>
                </a:highlight>
                <a:latin typeface="Twinkl Cursive Looped" panose="02000000000000000000" pitchFamily="2" charset="0"/>
              </a:rPr>
              <a:t>C</a:t>
            </a:r>
            <a:r>
              <a:rPr lang="en-GB" sz="5300" dirty="0">
                <a:latin typeface="Twinkl Cursive Looped" panose="02000000000000000000" pitchFamily="2" charset="0"/>
              </a:rPr>
              <a:t>an’t </a:t>
            </a:r>
            <a:r>
              <a:rPr lang="en-GB" sz="5300" dirty="0">
                <a:highlight>
                  <a:srgbClr val="00FF00"/>
                </a:highlight>
                <a:latin typeface="Twinkl Cursive Looped" panose="02000000000000000000" pitchFamily="2" charset="0"/>
              </a:rPr>
              <a:t>A</a:t>
            </a:r>
            <a:r>
              <a:rPr lang="en-GB" sz="5300" dirty="0">
                <a:latin typeface="Twinkl Cursive Looped" panose="02000000000000000000" pitchFamily="2" charset="0"/>
              </a:rPr>
              <a:t>lways </a:t>
            </a:r>
            <a:r>
              <a:rPr lang="en-GB" sz="5300" dirty="0">
                <a:highlight>
                  <a:srgbClr val="00FF00"/>
                </a:highlight>
                <a:latin typeface="Twinkl Cursive Looped" panose="02000000000000000000" pitchFamily="2" charset="0"/>
              </a:rPr>
              <a:t>U</a:t>
            </a:r>
            <a:r>
              <a:rPr lang="en-GB" sz="5300" dirty="0">
                <a:latin typeface="Twinkl Cursive Looped" panose="02000000000000000000" pitchFamily="2" charset="0"/>
              </a:rPr>
              <a:t>se </a:t>
            </a:r>
            <a:r>
              <a:rPr lang="en-GB" sz="5300" dirty="0">
                <a:highlight>
                  <a:srgbClr val="00FF00"/>
                </a:highlight>
                <a:latin typeface="Twinkl Cursive Looped" panose="02000000000000000000" pitchFamily="2" charset="0"/>
              </a:rPr>
              <a:t>S</a:t>
            </a:r>
            <a:r>
              <a:rPr lang="en-GB" sz="5300" dirty="0">
                <a:latin typeface="Twinkl Cursive Looped" panose="02000000000000000000" pitchFamily="2" charset="0"/>
              </a:rPr>
              <a:t>mall </a:t>
            </a:r>
            <a:r>
              <a:rPr lang="en-GB" sz="5300" dirty="0">
                <a:highlight>
                  <a:srgbClr val="00FF00"/>
                </a:highlight>
                <a:latin typeface="Twinkl Cursive Looped" panose="02000000000000000000" pitchFamily="2" charset="0"/>
              </a:rPr>
              <a:t>E</a:t>
            </a:r>
            <a:r>
              <a:rPr lang="en-GB" sz="5300" dirty="0">
                <a:latin typeface="Twinkl Cursive Looped" panose="02000000000000000000" pitchFamily="2" charset="0"/>
              </a:rPr>
              <a:t>xits</a:t>
            </a:r>
            <a:br>
              <a:rPr lang="en-GB" dirty="0">
                <a:latin typeface="Twinkl Cursive Looped" panose="02000000000000000000" pitchFamily="2" charset="0"/>
              </a:rPr>
            </a:b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60534738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614" y="5376350"/>
            <a:ext cx="12012385" cy="1481650"/>
          </a:xfrm>
        </p:spPr>
        <p:txBody>
          <a:bodyPr>
            <a:normAutofit fontScale="90000"/>
          </a:bodyPr>
          <a:lstStyle/>
          <a:p>
            <a:br>
              <a:rPr lang="en-GB" dirty="0"/>
            </a:br>
            <a:r>
              <a:rPr lang="en-GB" i="1" dirty="0" err="1">
                <a:latin typeface="Twinkl Cursive Looped" panose="02000000000000000000" pitchFamily="2" charset="0"/>
              </a:rPr>
              <a:t>Childen</a:t>
            </a:r>
            <a:r>
              <a:rPr lang="en-GB" i="1" dirty="0">
                <a:latin typeface="Twinkl Cursive Looped" panose="02000000000000000000" pitchFamily="2" charset="0"/>
              </a:rPr>
              <a:t> pated there pockets </a:t>
            </a:r>
            <a:r>
              <a:rPr lang="en-GB" i="1" dirty="0" err="1">
                <a:latin typeface="Twinkl Cursive Looped" panose="02000000000000000000" pitchFamily="2" charset="0"/>
              </a:rPr>
              <a:t>becos</a:t>
            </a:r>
            <a:r>
              <a:rPr lang="en-GB" i="1" dirty="0">
                <a:latin typeface="Twinkl Cursive Looped" panose="02000000000000000000" pitchFamily="2" charset="0"/>
              </a:rPr>
              <a:t>   they lost </a:t>
            </a:r>
            <a:r>
              <a:rPr lang="en-GB" i="1" dirty="0">
                <a:highlight>
                  <a:srgbClr val="FFFF00"/>
                </a:highlight>
                <a:latin typeface="Twinkl Cursive Looped" panose="02000000000000000000" pitchFamily="2" charset="0"/>
              </a:rPr>
              <a:t>they’re </a:t>
            </a:r>
            <a:r>
              <a:rPr lang="en-GB" i="1" dirty="0">
                <a:latin typeface="Twinkl Cursive Looped" panose="02000000000000000000" pitchFamily="2" charset="0"/>
              </a:rPr>
              <a:t>money.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sz="5300" dirty="0">
                <a:latin typeface="Twinkl Cursive Looped" panose="02000000000000000000" pitchFamily="2" charset="0"/>
              </a:rPr>
              <a:t>their – wrong homophone chosen</a:t>
            </a:r>
            <a:br>
              <a:rPr lang="en-GB" sz="5300" dirty="0">
                <a:latin typeface="Twinkl Cursive Looped" panose="02000000000000000000" pitchFamily="2" charset="0"/>
              </a:rPr>
            </a:br>
            <a:br>
              <a:rPr lang="en-GB" sz="5300" dirty="0">
                <a:latin typeface="Twinkl Cursive Looped" panose="02000000000000000000" pitchFamily="2" charset="0"/>
              </a:rPr>
            </a:br>
            <a:r>
              <a:rPr lang="en-GB" sz="5300" dirty="0">
                <a:latin typeface="Twinkl Cursive Looped" panose="02000000000000000000" pitchFamily="2" charset="0"/>
              </a:rPr>
              <a:t>Their is the possessive homophone showing the money belongs to the children.</a:t>
            </a:r>
            <a:br>
              <a:rPr lang="en-GB" dirty="0">
                <a:latin typeface="Twinkl Cursive Looped" panose="02000000000000000000" pitchFamily="2" charset="0"/>
              </a:rPr>
            </a:b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203432515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614" y="5376350"/>
            <a:ext cx="12012385" cy="1481650"/>
          </a:xfrm>
        </p:spPr>
        <p:txBody>
          <a:bodyPr>
            <a:normAutofit fontScale="90000"/>
          </a:bodyPr>
          <a:lstStyle/>
          <a:p>
            <a:br>
              <a:rPr lang="en-GB" dirty="0"/>
            </a:br>
            <a:r>
              <a:rPr lang="en-GB" i="1" dirty="0">
                <a:latin typeface="Twinkl Cursive Looped" panose="02000000000000000000" pitchFamily="2" charset="0"/>
              </a:rPr>
              <a:t>Children patted their pockets because   they lost their money.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372706238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2FB8773-AD3E-2543-510F-CEE32E75C793}"/>
              </a:ext>
            </a:extLst>
          </p:cNvPr>
          <p:cNvSpPr txBox="1"/>
          <p:nvPr/>
        </p:nvSpPr>
        <p:spPr>
          <a:xfrm>
            <a:off x="1469571" y="1518558"/>
            <a:ext cx="904602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>
                <a:latin typeface="Twinkl Cursive Looped" panose="02000000000000000000" pitchFamily="2" charset="0"/>
              </a:rPr>
              <a:t>Year 3  - Autumn 1</a:t>
            </a:r>
          </a:p>
          <a:p>
            <a:r>
              <a:rPr lang="en-GB" sz="7200" dirty="0">
                <a:latin typeface="Twinkl Cursive Looped" panose="02000000000000000000" pitchFamily="2" charset="0"/>
              </a:rPr>
              <a:t>Week 6 - Tuesday</a:t>
            </a:r>
          </a:p>
          <a:p>
            <a:endParaRPr lang="en-GB" sz="7200" dirty="0"/>
          </a:p>
        </p:txBody>
      </p:sp>
    </p:spTree>
    <p:extLst>
      <p:ext uri="{BB962C8B-B14F-4D97-AF65-F5344CB8AC3E}">
        <p14:creationId xmlns:p14="http://schemas.microsoft.com/office/powerpoint/2010/main" val="294252130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EFEB5025-F6A8-B8E3-65ED-9D470909A4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8" t="6817" r="8773" b="8987"/>
          <a:stretch/>
        </p:blipFill>
        <p:spPr bwMode="auto">
          <a:xfrm>
            <a:off x="244927" y="114300"/>
            <a:ext cx="11740243" cy="6731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588940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/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Let’s </a:t>
            </a:r>
            <a:r>
              <a:rPr lang="en-GB" i="1" dirty="0">
                <a:latin typeface="Twinkl Cursive Looped" panose="02000000000000000000" pitchFamily="2" charset="0"/>
              </a:rPr>
              <a:t>Revisit and Review</a:t>
            </a:r>
            <a:r>
              <a:rPr lang="en-GB" dirty="0">
                <a:latin typeface="Twinkl Cursive Looped" panose="02000000000000000000" pitchFamily="2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20687431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Do you remember this challenge word?</a:t>
            </a:r>
          </a:p>
        </p:txBody>
      </p:sp>
    </p:spTree>
    <p:extLst>
      <p:ext uri="{BB962C8B-B14F-4D97-AF65-F5344CB8AC3E}">
        <p14:creationId xmlns:p14="http://schemas.microsoft.com/office/powerpoint/2010/main" val="21660277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Do you remember this challenge word?</a:t>
            </a:r>
          </a:p>
        </p:txBody>
      </p:sp>
    </p:spTree>
    <p:extLst>
      <p:ext uri="{BB962C8B-B14F-4D97-AF65-F5344CB8AC3E}">
        <p14:creationId xmlns:p14="http://schemas.microsoft.com/office/powerpoint/2010/main" val="189709084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behind</a:t>
            </a:r>
          </a:p>
        </p:txBody>
      </p:sp>
    </p:spTree>
    <p:extLst>
      <p:ext uri="{BB962C8B-B14F-4D97-AF65-F5344CB8AC3E}">
        <p14:creationId xmlns:p14="http://schemas.microsoft.com/office/powerpoint/2010/main" val="239908148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899" y="364183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sz="10700" dirty="0">
                <a:latin typeface="Twinkl Cursive Looped" panose="02000000000000000000" pitchFamily="2" charset="0"/>
              </a:rPr>
              <a:t>behind</a:t>
            </a:r>
            <a:r>
              <a:rPr lang="en-GB" dirty="0">
                <a:latin typeface="Twinkl Cursive Looped" panose="02000000000000000000" pitchFamily="2" charset="0"/>
              </a:rPr>
              <a:t> </a:t>
            </a:r>
          </a:p>
        </p:txBody>
      </p:sp>
      <p:pic>
        <p:nvPicPr>
          <p:cNvPr id="3" name="Picture 2" descr="Bushes Dog Stock Illustrations – 384 Bushes Dog Stock Illustrations,  Vectors &amp; Clipart - Dreamstime">
            <a:extLst>
              <a:ext uri="{FF2B5EF4-FFF2-40B4-BE49-F238E27FC236}">
                <a16:creationId xmlns:a16="http://schemas.microsoft.com/office/drawing/2014/main" id="{6C2FFED7-5B2E-1248-2481-DAAB7759FC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99" y="528638"/>
            <a:ext cx="2390775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4F4355E-F814-E857-A9BF-06CEDCF7A45D}"/>
              </a:ext>
            </a:extLst>
          </p:cNvPr>
          <p:cNvSpPr txBox="1"/>
          <p:nvPr/>
        </p:nvSpPr>
        <p:spPr>
          <a:xfrm>
            <a:off x="831849" y="5200137"/>
            <a:ext cx="8736693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6600" dirty="0">
                <a:latin typeface="Twinkl Cursive Looped" panose="02000000000000000000" pitchFamily="2" charset="0"/>
              </a:rPr>
              <a:t>Definition – hidden</a:t>
            </a:r>
            <a:endParaRPr lang="en-GB" sz="6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0C7F1B-1D8E-BA85-1A48-FEBE5AEAD36A}"/>
              </a:ext>
            </a:extLst>
          </p:cNvPr>
          <p:cNvSpPr txBox="1"/>
          <p:nvPr/>
        </p:nvSpPr>
        <p:spPr>
          <a:xfrm>
            <a:off x="3662134" y="3044943"/>
            <a:ext cx="5563509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6600" dirty="0">
                <a:latin typeface="Twinkl Cursive Looped" panose="02000000000000000000" pitchFamily="2" charset="0"/>
              </a:rPr>
              <a:t>PREPOSITION</a:t>
            </a:r>
            <a:endParaRPr lang="en-GB" sz="6600" dirty="0"/>
          </a:p>
        </p:txBody>
      </p:sp>
    </p:spTree>
    <p:extLst>
      <p:ext uri="{BB962C8B-B14F-4D97-AF65-F5344CB8AC3E}">
        <p14:creationId xmlns:p14="http://schemas.microsoft.com/office/powerpoint/2010/main" val="1617130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  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The dog was behind the bush. 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FBD778E-F846-CCC3-92D0-176E7867452F}"/>
              </a:ext>
            </a:extLst>
          </p:cNvPr>
          <p:cNvSpPr txBox="1">
            <a:spLocks/>
          </p:cNvSpPr>
          <p:nvPr/>
        </p:nvSpPr>
        <p:spPr>
          <a:xfrm>
            <a:off x="5568045" y="3592979"/>
            <a:ext cx="2188026" cy="9694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Twinkl Cursive Looped" panose="02000000000000000000" pitchFamily="2" charset="0"/>
              </a:rPr>
              <a:t>______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248178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Do you remember this challenge word?</a:t>
            </a:r>
          </a:p>
        </p:txBody>
      </p:sp>
    </p:spTree>
    <p:extLst>
      <p:ext uri="{BB962C8B-B14F-4D97-AF65-F5344CB8AC3E}">
        <p14:creationId xmlns:p14="http://schemas.microsoft.com/office/powerpoint/2010/main" val="242596958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622" y="5166623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Definition – go up</a:t>
            </a:r>
          </a:p>
        </p:txBody>
      </p:sp>
      <p:pic>
        <p:nvPicPr>
          <p:cNvPr id="3" name="Picture 2" descr="Mountain Climbers, Mountain Vector, Hand, Avoid Big Picture PNG Transparent  Clipart Image and PSD File for Free Download | Mountain sketch, Mountain  climbers, Climbers">
            <a:extLst>
              <a:ext uri="{FF2B5EF4-FFF2-40B4-BE49-F238E27FC236}">
                <a16:creationId xmlns:a16="http://schemas.microsoft.com/office/drawing/2014/main" id="{47FA2379-1B17-896F-BEFE-F8F956ACB1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303439"/>
            <a:ext cx="2019300" cy="226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F31B5FE-B30D-B5BE-3A31-529EBC3FDECA}"/>
              </a:ext>
            </a:extLst>
          </p:cNvPr>
          <p:cNvSpPr txBox="1"/>
          <p:nvPr/>
        </p:nvSpPr>
        <p:spPr>
          <a:xfrm>
            <a:off x="3604533" y="729734"/>
            <a:ext cx="609872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9600" dirty="0">
                <a:latin typeface="Twinkl Cursive Looped" panose="02000000000000000000" pitchFamily="2" charset="0"/>
              </a:rPr>
              <a:t>climb</a:t>
            </a:r>
            <a:endParaRPr lang="en-GB" sz="9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6777ED-1316-CF35-9DD8-752C6D52936B}"/>
              </a:ext>
            </a:extLst>
          </p:cNvPr>
          <p:cNvSpPr txBox="1"/>
          <p:nvPr/>
        </p:nvSpPr>
        <p:spPr>
          <a:xfrm>
            <a:off x="4127047" y="3325968"/>
            <a:ext cx="609872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7200" dirty="0">
                <a:latin typeface="Twinkl Cursive Looped" panose="02000000000000000000" pitchFamily="2" charset="0"/>
              </a:rPr>
              <a:t>VERB</a:t>
            </a:r>
            <a:endParaRPr lang="en-GB" sz="7200" dirty="0"/>
          </a:p>
        </p:txBody>
      </p:sp>
    </p:spTree>
    <p:extLst>
      <p:ext uri="{BB962C8B-B14F-4D97-AF65-F5344CB8AC3E}">
        <p14:creationId xmlns:p14="http://schemas.microsoft.com/office/powerpoint/2010/main" val="673813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Many people climb mountains for enjoyment. 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B6D344F-507E-A826-5E01-C14F339D023D}"/>
              </a:ext>
            </a:extLst>
          </p:cNvPr>
          <p:cNvSpPr txBox="1">
            <a:spLocks/>
          </p:cNvSpPr>
          <p:nvPr/>
        </p:nvSpPr>
        <p:spPr>
          <a:xfrm>
            <a:off x="4995637" y="2852154"/>
            <a:ext cx="1780720" cy="9694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Twinkl Cursive Looped" panose="02000000000000000000" pitchFamily="2" charset="0"/>
              </a:rPr>
              <a:t>_____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2254570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Words ending</a:t>
            </a: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-al</a:t>
            </a:r>
          </a:p>
        </p:txBody>
      </p:sp>
    </p:spTree>
    <p:extLst>
      <p:ext uri="{BB962C8B-B14F-4D97-AF65-F5344CB8AC3E}">
        <p14:creationId xmlns:p14="http://schemas.microsoft.com/office/powerpoint/2010/main" val="245236204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-al</a:t>
            </a:r>
          </a:p>
        </p:txBody>
      </p:sp>
    </p:spTree>
    <p:extLst>
      <p:ext uri="{BB962C8B-B14F-4D97-AF65-F5344CB8AC3E}">
        <p14:creationId xmlns:p14="http://schemas.microsoft.com/office/powerpoint/2010/main" val="185807701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550" y="4142182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-al </a:t>
            </a: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Not many nouns end in –al, but</a:t>
            </a: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many adjectives do.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478157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2114" y="2961763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metal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3BB5EC0-7A96-4D29-A835-6FAE896C31A4}"/>
              </a:ext>
            </a:extLst>
          </p:cNvPr>
          <p:cNvSpPr/>
          <p:nvPr/>
        </p:nvSpPr>
        <p:spPr>
          <a:xfrm>
            <a:off x="6743699" y="3545341"/>
            <a:ext cx="734787" cy="88174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74" name="Picture 2" descr="10 things you didn't know about metal | Selmach™Machinery">
            <a:extLst>
              <a:ext uri="{FF2B5EF4-FFF2-40B4-BE49-F238E27FC236}">
                <a16:creationId xmlns:a16="http://schemas.microsoft.com/office/drawing/2014/main" id="{9AA74890-6566-EB0C-0140-646B0FBB16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42" y="320449"/>
            <a:ext cx="3027310" cy="2014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4821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53243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because  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endParaRPr lang="en-GB" dirty="0">
              <a:latin typeface="Twinkl Cursive Looped" panose="02000000000000000000" pitchFamily="2" charset="0"/>
            </a:endParaRPr>
          </a:p>
        </p:txBody>
      </p:sp>
      <p:pic>
        <p:nvPicPr>
          <p:cNvPr id="1026" name="Picture 2" descr="question clipart - Clip Art Library">
            <a:extLst>
              <a:ext uri="{FF2B5EF4-FFF2-40B4-BE49-F238E27FC236}">
                <a16:creationId xmlns:a16="http://schemas.microsoft.com/office/drawing/2014/main" id="{6E0BE8C7-87AA-F638-5DFB-5CB965A26A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66" y="257856"/>
            <a:ext cx="1914525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72778C4-20C4-03A0-0CBE-CDBE2A89D96F}"/>
              </a:ext>
            </a:extLst>
          </p:cNvPr>
          <p:cNvSpPr txBox="1"/>
          <p:nvPr/>
        </p:nvSpPr>
        <p:spPr>
          <a:xfrm>
            <a:off x="1050471" y="4566844"/>
            <a:ext cx="105156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6000" dirty="0">
                <a:latin typeface="Twinkl Cursive Looped" panose="02000000000000000000" pitchFamily="2" charset="0"/>
              </a:rPr>
              <a:t>Definition – giving a reason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37B726-E3AE-054B-79D6-733678F02E7D}"/>
              </a:ext>
            </a:extLst>
          </p:cNvPr>
          <p:cNvSpPr txBox="1"/>
          <p:nvPr/>
        </p:nvSpPr>
        <p:spPr>
          <a:xfrm>
            <a:off x="2497591" y="5220091"/>
            <a:ext cx="60987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C99D1E3-6778-AFF3-5A31-B0706DE17237}"/>
              </a:ext>
            </a:extLst>
          </p:cNvPr>
          <p:cNvSpPr txBox="1"/>
          <p:nvPr/>
        </p:nvSpPr>
        <p:spPr>
          <a:xfrm>
            <a:off x="838200" y="2565561"/>
            <a:ext cx="105156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000" dirty="0">
                <a:latin typeface="Twinkl Cursive Looped" panose="02000000000000000000" pitchFamily="2" charset="0"/>
              </a:rPr>
              <a:t>CONJUNCTION</a:t>
            </a:r>
          </a:p>
        </p:txBody>
      </p:sp>
    </p:spTree>
    <p:extLst>
      <p:ext uri="{BB962C8B-B14F-4D97-AF65-F5344CB8AC3E}">
        <p14:creationId xmlns:p14="http://schemas.microsoft.com/office/powerpoint/2010/main" val="153914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11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pedal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366E0B6-702E-4814-82C6-08CA2D13F3C9}"/>
              </a:ext>
            </a:extLst>
          </p:cNvPr>
          <p:cNvSpPr/>
          <p:nvPr/>
        </p:nvSpPr>
        <p:spPr>
          <a:xfrm>
            <a:off x="6384473" y="3673929"/>
            <a:ext cx="685798" cy="68044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098" name="Picture 2" descr="What kind of pedals should I use with my cycling shoes? | Trek Bikes (GB)">
            <a:extLst>
              <a:ext uri="{FF2B5EF4-FFF2-40B4-BE49-F238E27FC236}">
                <a16:creationId xmlns:a16="http://schemas.microsoft.com/office/drawing/2014/main" id="{A5842298-FB20-4FF3-9C6C-6CAA811FCB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199" y="489856"/>
            <a:ext cx="3603560" cy="2024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7560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capital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BCBA2DA-E95C-434C-BE81-320E182AE5EF}"/>
              </a:ext>
            </a:extLst>
          </p:cNvPr>
          <p:cNvSpPr/>
          <p:nvPr/>
        </p:nvSpPr>
        <p:spPr>
          <a:xfrm>
            <a:off x="6596744" y="3690259"/>
            <a:ext cx="718456" cy="64778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122" name="Picture 2" descr="Why letter casing is important to consider during design decisions | by  Quovantis | UX Planet">
            <a:extLst>
              <a:ext uri="{FF2B5EF4-FFF2-40B4-BE49-F238E27FC236}">
                <a16:creationId xmlns:a16="http://schemas.microsoft.com/office/drawing/2014/main" id="{34D3DC7A-E0C6-1C3A-5192-2B38D3711B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60" y="568099"/>
            <a:ext cx="2686050" cy="170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0869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hospital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62CC6E8-06E9-4F6E-A75B-C2FED721CE28}"/>
              </a:ext>
            </a:extLst>
          </p:cNvPr>
          <p:cNvSpPr/>
          <p:nvPr/>
        </p:nvSpPr>
        <p:spPr>
          <a:xfrm>
            <a:off x="6841673" y="3673929"/>
            <a:ext cx="685798" cy="64778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146" name="Picture 2" descr="Hospital and Ambulance Clip Art Free PNG Image｜Illustoon">
            <a:extLst>
              <a:ext uri="{FF2B5EF4-FFF2-40B4-BE49-F238E27FC236}">
                <a16:creationId xmlns:a16="http://schemas.microsoft.com/office/drawing/2014/main" id="{BB6B1C02-2B0E-EA1D-A9B5-9763005DBA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95"/>
          <a:stretch/>
        </p:blipFill>
        <p:spPr bwMode="auto">
          <a:xfrm>
            <a:off x="354467" y="97972"/>
            <a:ext cx="2869607" cy="2579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2944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Let’s </a:t>
            </a:r>
            <a:r>
              <a:rPr lang="en-GB" i="1" dirty="0">
                <a:latin typeface="Twinkl Cursive Looped" panose="02000000000000000000" pitchFamily="2" charset="0"/>
              </a:rPr>
              <a:t>Teach and Practise</a:t>
            </a:r>
          </a:p>
        </p:txBody>
      </p:sp>
    </p:spTree>
    <p:extLst>
      <p:ext uri="{BB962C8B-B14F-4D97-AF65-F5344CB8AC3E}">
        <p14:creationId xmlns:p14="http://schemas.microsoft.com/office/powerpoint/2010/main" val="301862792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Homophones and near homophones</a:t>
            </a:r>
          </a:p>
        </p:txBody>
      </p:sp>
    </p:spTree>
    <p:extLst>
      <p:ext uri="{BB962C8B-B14F-4D97-AF65-F5344CB8AC3E}">
        <p14:creationId xmlns:p14="http://schemas.microsoft.com/office/powerpoint/2010/main" val="382983109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highlight>
                  <a:srgbClr val="FFFF00"/>
                </a:highlight>
                <a:latin typeface="Twinkl Cursive Looped" panose="02000000000000000000" pitchFamily="2" charset="0"/>
              </a:rPr>
              <a:t>homo</a:t>
            </a:r>
            <a:r>
              <a:rPr lang="en-GB" dirty="0">
                <a:highlight>
                  <a:srgbClr val="00FF00"/>
                </a:highlight>
                <a:latin typeface="Twinkl Cursive Looped" panose="02000000000000000000" pitchFamily="2" charset="0"/>
              </a:rPr>
              <a:t>phones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highlight>
                  <a:srgbClr val="FFFF00"/>
                </a:highlight>
                <a:latin typeface="Twinkl Cursive Looped" panose="02000000000000000000" pitchFamily="2" charset="0"/>
              </a:rPr>
              <a:t>homo = same</a:t>
            </a: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highlight>
                  <a:srgbClr val="00FF00"/>
                </a:highlight>
                <a:latin typeface="Twinkl Cursive Looped" panose="02000000000000000000" pitchFamily="2" charset="0"/>
              </a:rPr>
              <a:t>phone = sound</a:t>
            </a:r>
          </a:p>
        </p:txBody>
      </p:sp>
    </p:spTree>
    <p:extLst>
      <p:ext uri="{BB962C8B-B14F-4D97-AF65-F5344CB8AC3E}">
        <p14:creationId xmlns:p14="http://schemas.microsoft.com/office/powerpoint/2010/main" val="233253320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550" y="4142182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homophones</a:t>
            </a: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words that sound the same </a:t>
            </a: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i="1" dirty="0">
                <a:latin typeface="Twinkl Cursive Looped" panose="02000000000000000000" pitchFamily="2" charset="0"/>
              </a:rPr>
              <a:t>but mean different things</a:t>
            </a:r>
          </a:p>
        </p:txBody>
      </p:sp>
    </p:spTree>
    <p:extLst>
      <p:ext uri="{BB962C8B-B14F-4D97-AF65-F5344CB8AC3E}">
        <p14:creationId xmlns:p14="http://schemas.microsoft.com/office/powerpoint/2010/main" val="216772667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their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DDE2D9-BBEE-4B60-9EA8-8BE166E5866C}"/>
              </a:ext>
            </a:extLst>
          </p:cNvPr>
          <p:cNvSpPr/>
          <p:nvPr/>
        </p:nvSpPr>
        <p:spPr>
          <a:xfrm>
            <a:off x="6089650" y="3681976"/>
            <a:ext cx="1008289" cy="67979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2" descr="26,616 Reading Clipart Illustrations &amp; Clip Art - iStock">
            <a:extLst>
              <a:ext uri="{FF2B5EF4-FFF2-40B4-BE49-F238E27FC236}">
                <a16:creationId xmlns:a16="http://schemas.microsoft.com/office/drawing/2014/main" id="{3138CC57-E397-7B25-A12B-0E55D19FB9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624" y="561295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171982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there</a:t>
            </a:r>
            <a:r>
              <a:rPr lang="en-GB" dirty="0"/>
              <a:t> </a:t>
            </a:r>
            <a:r>
              <a:rPr lang="en-GB" dirty="0">
                <a:solidFill>
                  <a:schemeClr val="bg1"/>
                </a:solidFill>
              </a:rPr>
              <a:t>n</a:t>
            </a:r>
            <a:endParaRPr lang="en-GB" i="1"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8ADA5B7-6E68-4607-8157-D542A9E80543}"/>
              </a:ext>
            </a:extLst>
          </p:cNvPr>
          <p:cNvSpPr/>
          <p:nvPr/>
        </p:nvSpPr>
        <p:spPr>
          <a:xfrm>
            <a:off x="5649687" y="3641272"/>
            <a:ext cx="1045028" cy="76220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2" descr="over there clipart - Clip Art Library">
            <a:extLst>
              <a:ext uri="{FF2B5EF4-FFF2-40B4-BE49-F238E27FC236}">
                <a16:creationId xmlns:a16="http://schemas.microsoft.com/office/drawing/2014/main" id="{B8E7FC67-AC29-4F93-63EF-FE93985A29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79" y="723220"/>
            <a:ext cx="2247900" cy="181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903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they’re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423529B-2619-4C00-BACD-5C5E084218E0}"/>
              </a:ext>
            </a:extLst>
          </p:cNvPr>
          <p:cNvSpPr/>
          <p:nvPr/>
        </p:nvSpPr>
        <p:spPr>
          <a:xfrm>
            <a:off x="6414113" y="3624943"/>
            <a:ext cx="1064373" cy="76116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2" descr="Lost Clipart and Stock Illustrations. 28,177 Lost vector EPS illustrations  and drawings available to search from thousands of royalty free clip art  graphic designers.">
            <a:extLst>
              <a:ext uri="{FF2B5EF4-FFF2-40B4-BE49-F238E27FC236}">
                <a16:creationId xmlns:a16="http://schemas.microsoft.com/office/drawing/2014/main" id="{D7292687-7553-3A7C-A176-685D00BBBC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71"/>
          <a:stretch/>
        </p:blipFill>
        <p:spPr bwMode="auto">
          <a:xfrm>
            <a:off x="549729" y="547689"/>
            <a:ext cx="2438400" cy="1689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3424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C871456-2C0A-F88C-25A6-9017216AD6E6}"/>
              </a:ext>
            </a:extLst>
          </p:cNvPr>
          <p:cNvSpPr txBox="1"/>
          <p:nvPr/>
        </p:nvSpPr>
        <p:spPr>
          <a:xfrm>
            <a:off x="653142" y="3244334"/>
            <a:ext cx="1084217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6000" dirty="0">
                <a:latin typeface="Twinkl Cursive Looped" panose="02000000000000000000" pitchFamily="2" charset="0"/>
              </a:rPr>
              <a:t>I am hungry </a:t>
            </a:r>
            <a:r>
              <a:rPr lang="en-GB" sz="6000" dirty="0">
                <a:highlight>
                  <a:srgbClr val="FFFF00"/>
                </a:highlight>
                <a:latin typeface="Twinkl Cursive Looped" panose="02000000000000000000" pitchFamily="2" charset="0"/>
              </a:rPr>
              <a:t>because</a:t>
            </a:r>
            <a:r>
              <a:rPr lang="en-GB" sz="6000" dirty="0">
                <a:latin typeface="Twinkl Cursive Looped" panose="02000000000000000000" pitchFamily="2" charset="0"/>
              </a:rPr>
              <a:t> I missed breakfast. </a:t>
            </a:r>
            <a:endParaRPr lang="en-GB" sz="60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8F917EE-E76B-2809-17CB-ECC3F96ADE29}"/>
              </a:ext>
            </a:extLst>
          </p:cNvPr>
          <p:cNvSpPr txBox="1">
            <a:spLocks/>
          </p:cNvSpPr>
          <p:nvPr/>
        </p:nvSpPr>
        <p:spPr>
          <a:xfrm>
            <a:off x="5143500" y="3244335"/>
            <a:ext cx="2808514" cy="9694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Twinkl Cursive Looped" panose="02000000000000000000" pitchFamily="2" charset="0"/>
              </a:rPr>
              <a:t>_______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3947952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679" y="4778997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Definition - in, at, or to that place or position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pic>
        <p:nvPicPr>
          <p:cNvPr id="4" name="Picture 2" descr="over there clipart - Clip Art Library">
            <a:extLst>
              <a:ext uri="{FF2B5EF4-FFF2-40B4-BE49-F238E27FC236}">
                <a16:creationId xmlns:a16="http://schemas.microsoft.com/office/drawing/2014/main" id="{1B3F5314-2B86-4BD2-4990-718F29A58B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79" y="723220"/>
            <a:ext cx="2247900" cy="181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CC3B6E3-7789-AE5D-CCDB-B0EF895C5B48}"/>
              </a:ext>
            </a:extLst>
          </p:cNvPr>
          <p:cNvSpPr txBox="1"/>
          <p:nvPr/>
        </p:nvSpPr>
        <p:spPr>
          <a:xfrm>
            <a:off x="4012747" y="723220"/>
            <a:ext cx="609872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9600" dirty="0">
                <a:latin typeface="Twinkl Cursive Looped" panose="02000000000000000000" pitchFamily="2" charset="0"/>
              </a:rPr>
              <a:t>there</a:t>
            </a:r>
            <a:endParaRPr lang="en-GB" sz="9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A15F60-D2DE-9FE1-048E-742835D037CA}"/>
              </a:ext>
            </a:extLst>
          </p:cNvPr>
          <p:cNvSpPr txBox="1"/>
          <p:nvPr/>
        </p:nvSpPr>
        <p:spPr>
          <a:xfrm>
            <a:off x="3702504" y="2542495"/>
            <a:ext cx="609872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400" dirty="0">
                <a:highlight>
                  <a:srgbClr val="FFFF00"/>
                </a:highlight>
                <a:latin typeface="Twinkl Cursive Looped" panose="02000000000000000000" pitchFamily="2" charset="0"/>
              </a:rPr>
              <a:t>here</a:t>
            </a:r>
            <a:r>
              <a:rPr lang="en-GB" sz="4400" dirty="0">
                <a:latin typeface="Twinkl Cursive Looped" panose="02000000000000000000" pitchFamily="2" charset="0"/>
              </a:rPr>
              <a:t> t</a:t>
            </a:r>
            <a:r>
              <a:rPr lang="en-GB" sz="4400" dirty="0">
                <a:highlight>
                  <a:srgbClr val="FFFF00"/>
                </a:highlight>
                <a:latin typeface="Twinkl Cursive Looped" panose="02000000000000000000" pitchFamily="2" charset="0"/>
              </a:rPr>
              <a:t>here</a:t>
            </a:r>
            <a:r>
              <a:rPr lang="en-GB" sz="4400" dirty="0">
                <a:latin typeface="Twinkl Cursive Looped" panose="02000000000000000000" pitchFamily="2" charset="0"/>
              </a:rPr>
              <a:t> w</a:t>
            </a:r>
            <a:r>
              <a:rPr lang="en-GB" sz="4400" dirty="0">
                <a:highlight>
                  <a:srgbClr val="FFFF00"/>
                </a:highlight>
                <a:latin typeface="Twinkl Cursive Looped" panose="02000000000000000000" pitchFamily="2" charset="0"/>
              </a:rPr>
              <a:t>here</a:t>
            </a:r>
            <a:endParaRPr lang="en-GB" sz="440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50D4047-5558-5948-0A26-A9E13E2F6D69}"/>
              </a:ext>
            </a:extLst>
          </p:cNvPr>
          <p:cNvSpPr txBox="1">
            <a:spLocks/>
          </p:cNvSpPr>
          <p:nvPr/>
        </p:nvSpPr>
        <p:spPr>
          <a:xfrm>
            <a:off x="838200" y="3180854"/>
            <a:ext cx="10515600" cy="148165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ADVERB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5548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8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235" y="5252525"/>
            <a:ext cx="11903529" cy="1481650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Definition - belonging to or associated with the people or things previously mentioned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pic>
        <p:nvPicPr>
          <p:cNvPr id="3" name="Picture 2" descr="26,616 Reading Clipart Illustrations &amp; Clip Art - iStock">
            <a:extLst>
              <a:ext uri="{FF2B5EF4-FFF2-40B4-BE49-F238E27FC236}">
                <a16:creationId xmlns:a16="http://schemas.microsoft.com/office/drawing/2014/main" id="{7B054B54-6924-6AB2-5D64-38E821D75D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082" y="374876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59FC789-7D08-04E3-2564-BE366117B5E7}"/>
              </a:ext>
            </a:extLst>
          </p:cNvPr>
          <p:cNvSpPr txBox="1"/>
          <p:nvPr/>
        </p:nvSpPr>
        <p:spPr>
          <a:xfrm>
            <a:off x="4192362" y="517463"/>
            <a:ext cx="300853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8000" dirty="0">
                <a:latin typeface="Twinkl Cursive Looped" panose="02000000000000000000" pitchFamily="2" charset="0"/>
              </a:rPr>
              <a:t>the</a:t>
            </a:r>
            <a:r>
              <a:rPr lang="en-GB" sz="8000" dirty="0">
                <a:highlight>
                  <a:srgbClr val="FFFF00"/>
                </a:highlight>
                <a:latin typeface="Twinkl Cursive Looped" panose="02000000000000000000" pitchFamily="2" charset="0"/>
              </a:rPr>
              <a:t>i</a:t>
            </a:r>
            <a:r>
              <a:rPr lang="en-GB" sz="8000" dirty="0">
                <a:latin typeface="Twinkl Cursive Looped" panose="02000000000000000000" pitchFamily="2" charset="0"/>
              </a:rPr>
              <a:t>r</a:t>
            </a:r>
            <a:endParaRPr lang="en-GB" sz="8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599231-4F2D-810B-A60E-CF0DA2EF0027}"/>
              </a:ext>
            </a:extLst>
          </p:cNvPr>
          <p:cNvSpPr txBox="1"/>
          <p:nvPr/>
        </p:nvSpPr>
        <p:spPr>
          <a:xfrm>
            <a:off x="3228975" y="2001468"/>
            <a:ext cx="60987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5400" dirty="0">
                <a:latin typeface="Twinkl Cursive Looped" panose="02000000000000000000" pitchFamily="2" charset="0"/>
              </a:rPr>
              <a:t>I - belonging </a:t>
            </a:r>
            <a:endParaRPr lang="en-GB" sz="5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94201E-5420-1121-4B21-E7388120913E}"/>
              </a:ext>
            </a:extLst>
          </p:cNvPr>
          <p:cNvSpPr txBox="1"/>
          <p:nvPr/>
        </p:nvSpPr>
        <p:spPr>
          <a:xfrm>
            <a:off x="3392261" y="3085364"/>
            <a:ext cx="60987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5400" dirty="0">
                <a:latin typeface="Twinkl Cursive Looped" panose="02000000000000000000" pitchFamily="2" charset="0"/>
              </a:rPr>
              <a:t>DETERMINER</a:t>
            </a:r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val="1635735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8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609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they’re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pic>
        <p:nvPicPr>
          <p:cNvPr id="9218" name="Picture 2" descr="Lost Clipart and Stock Illustrations. 28,177 Lost vector EPS illustrations  and drawings available to search from thousands of royalty free clip art  graphic designers.">
            <a:extLst>
              <a:ext uri="{FF2B5EF4-FFF2-40B4-BE49-F238E27FC236}">
                <a16:creationId xmlns:a16="http://schemas.microsoft.com/office/drawing/2014/main" id="{88B27789-5324-9AB0-9BAC-0EA3701540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71"/>
          <a:stretch/>
        </p:blipFill>
        <p:spPr bwMode="auto">
          <a:xfrm>
            <a:off x="549729" y="547689"/>
            <a:ext cx="2438400" cy="1689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3AD1134-0D34-1FB2-B002-7B05D87C1D7E}"/>
              </a:ext>
            </a:extLst>
          </p:cNvPr>
          <p:cNvSpPr txBox="1"/>
          <p:nvPr/>
        </p:nvSpPr>
        <p:spPr>
          <a:xfrm>
            <a:off x="3980090" y="1613834"/>
            <a:ext cx="609872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400" dirty="0">
                <a:latin typeface="Twinkl Cursive Looped" panose="02000000000000000000" pitchFamily="2" charset="0"/>
              </a:rPr>
              <a:t>they </a:t>
            </a:r>
            <a:r>
              <a:rPr lang="en-GB" sz="4400" dirty="0">
                <a:highlight>
                  <a:srgbClr val="FFFF00"/>
                </a:highlight>
                <a:latin typeface="Twinkl Cursive Looped" panose="02000000000000000000" pitchFamily="2" charset="0"/>
              </a:rPr>
              <a:t>are</a:t>
            </a:r>
            <a:r>
              <a:rPr lang="en-GB" sz="4400" dirty="0">
                <a:latin typeface="Twinkl Cursive Looped" panose="02000000000000000000" pitchFamily="2" charset="0"/>
              </a:rPr>
              <a:t> = they</a:t>
            </a:r>
            <a:r>
              <a:rPr lang="en-GB" sz="4400" dirty="0">
                <a:highlight>
                  <a:srgbClr val="FFFF00"/>
                </a:highlight>
                <a:latin typeface="Twinkl Cursive Looped" panose="02000000000000000000" pitchFamily="2" charset="0"/>
              </a:rPr>
              <a:t>’re</a:t>
            </a:r>
            <a:endParaRPr lang="en-GB" sz="4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CA9870-BD19-3D89-F9DD-FFD925AAC68D}"/>
              </a:ext>
            </a:extLst>
          </p:cNvPr>
          <p:cNvSpPr txBox="1"/>
          <p:nvPr/>
        </p:nvSpPr>
        <p:spPr>
          <a:xfrm>
            <a:off x="549729" y="5485763"/>
            <a:ext cx="1063398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800" dirty="0">
                <a:latin typeface="Twinkl Cursive Looped" panose="02000000000000000000" pitchFamily="2" charset="0"/>
              </a:rPr>
              <a:t>Definition – contraction of they are</a:t>
            </a:r>
            <a:endParaRPr lang="en-GB" sz="4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F1F7B4-B049-10B3-74AC-592E47695961}"/>
              </a:ext>
            </a:extLst>
          </p:cNvPr>
          <p:cNvSpPr txBox="1"/>
          <p:nvPr/>
        </p:nvSpPr>
        <p:spPr>
          <a:xfrm>
            <a:off x="4230462" y="3103521"/>
            <a:ext cx="609872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800" dirty="0">
                <a:latin typeface="Twinkl Cursive Looped" panose="02000000000000000000" pitchFamily="2" charset="0"/>
              </a:rPr>
              <a:t>CONTRACTION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1078186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7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There is a dog running around the field</a:t>
            </a:r>
            <a:r>
              <a:rPr lang="en-GB" dirty="0"/>
              <a:t>.</a:t>
            </a:r>
            <a:endParaRPr lang="en-GB" i="1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BED0753-8A1C-86F2-C070-5465F75FF68D}"/>
              </a:ext>
            </a:extLst>
          </p:cNvPr>
          <p:cNvSpPr txBox="1">
            <a:spLocks/>
          </p:cNvSpPr>
          <p:nvPr/>
        </p:nvSpPr>
        <p:spPr>
          <a:xfrm>
            <a:off x="844550" y="2852154"/>
            <a:ext cx="1780720" cy="9694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Twinkl Cursive Looped" panose="02000000000000000000" pitchFamily="2" charset="0"/>
              </a:rPr>
              <a:t>_____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645874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Their school is wonderful.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D0B1DCA-4119-39A5-6464-A6E7BD868870}"/>
              </a:ext>
            </a:extLst>
          </p:cNvPr>
          <p:cNvSpPr txBox="1">
            <a:spLocks/>
          </p:cNvSpPr>
          <p:nvPr/>
        </p:nvSpPr>
        <p:spPr>
          <a:xfrm>
            <a:off x="1860551" y="3592979"/>
            <a:ext cx="1780720" cy="9694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Twinkl Cursive Looped" panose="02000000000000000000" pitchFamily="2" charset="0"/>
              </a:rPr>
              <a:t>_____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3129123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They’re very happy to be friends.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EC9D064-ADBD-3420-7D48-9967FEB466E8}"/>
              </a:ext>
            </a:extLst>
          </p:cNvPr>
          <p:cNvSpPr txBox="1">
            <a:spLocks/>
          </p:cNvSpPr>
          <p:nvPr/>
        </p:nvSpPr>
        <p:spPr>
          <a:xfrm>
            <a:off x="1158422" y="3592979"/>
            <a:ext cx="2205263" cy="9694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rmAutofit fontScale="6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Twinkl Cursive Looped" panose="02000000000000000000" pitchFamily="2" charset="0"/>
              </a:rPr>
              <a:t>_______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547390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New CHALLENGE words.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04541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806" y="5376350"/>
            <a:ext cx="12102194" cy="1481650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Definition - used before an amount to indicate how often something happens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pic>
        <p:nvPicPr>
          <p:cNvPr id="10242" name="Picture 2" descr="all clipart - Clip Art Library">
            <a:extLst>
              <a:ext uri="{FF2B5EF4-FFF2-40B4-BE49-F238E27FC236}">
                <a16:creationId xmlns:a16="http://schemas.microsoft.com/office/drawing/2014/main" id="{015BAD7B-B908-AEB4-4140-6680201C66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23863"/>
            <a:ext cx="2152650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85E0021-0840-C2B4-F943-29EF974334B3}"/>
              </a:ext>
            </a:extLst>
          </p:cNvPr>
          <p:cNvSpPr txBox="1"/>
          <p:nvPr/>
        </p:nvSpPr>
        <p:spPr>
          <a:xfrm>
            <a:off x="4257675" y="423863"/>
            <a:ext cx="609872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8000" dirty="0">
                <a:latin typeface="Twinkl Cursive Looped" panose="02000000000000000000" pitchFamily="2" charset="0"/>
              </a:rPr>
              <a:t>every</a:t>
            </a:r>
            <a:endParaRPr lang="en-GB" sz="8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0C4081-C77D-ED9F-B669-E80E7B146F07}"/>
              </a:ext>
            </a:extLst>
          </p:cNvPr>
          <p:cNvSpPr txBox="1"/>
          <p:nvPr/>
        </p:nvSpPr>
        <p:spPr>
          <a:xfrm>
            <a:off x="3461657" y="2718294"/>
            <a:ext cx="689473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6000" dirty="0">
                <a:latin typeface="Twinkl Cursive Looped" panose="02000000000000000000" pitchFamily="2" charset="0"/>
              </a:rPr>
              <a:t>DETERMINER</a:t>
            </a: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433173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Christmas happens every year. 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3AEC175-2AF6-0EE3-DBA1-49EB4744D1D9}"/>
              </a:ext>
            </a:extLst>
          </p:cNvPr>
          <p:cNvSpPr txBox="1">
            <a:spLocks/>
          </p:cNvSpPr>
          <p:nvPr/>
        </p:nvSpPr>
        <p:spPr>
          <a:xfrm>
            <a:off x="7462157" y="3592979"/>
            <a:ext cx="1616528" cy="9694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rmAutofit fontScale="6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Twinkl Cursive Looped" panose="02000000000000000000" pitchFamily="2" charset="0"/>
              </a:rPr>
              <a:t>_____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965264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978" y="64106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everybody</a:t>
            </a:r>
            <a:br>
              <a:rPr lang="en-GB" dirty="0">
                <a:latin typeface="Twinkl Cursive Looped" panose="02000000000000000000" pitchFamily="2" charset="0"/>
              </a:rPr>
            </a:br>
            <a:endParaRPr lang="en-GB" i="1" dirty="0"/>
          </a:p>
        </p:txBody>
      </p:sp>
      <p:pic>
        <p:nvPicPr>
          <p:cNvPr id="11266" name="Picture 2" descr="900+ Everyone Clip Art | Royalty Free - GoGraph">
            <a:extLst>
              <a:ext uri="{FF2B5EF4-FFF2-40B4-BE49-F238E27FC236}">
                <a16:creationId xmlns:a16="http://schemas.microsoft.com/office/drawing/2014/main" id="{8768BF12-09F7-845E-A8CC-87CE0A3683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94"/>
          <a:stretch/>
        </p:blipFill>
        <p:spPr bwMode="auto">
          <a:xfrm>
            <a:off x="525916" y="517753"/>
            <a:ext cx="2486025" cy="1604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E177474-7639-96CF-5FB3-6ADA9D196EB3}"/>
              </a:ext>
            </a:extLst>
          </p:cNvPr>
          <p:cNvSpPr txBox="1"/>
          <p:nvPr/>
        </p:nvSpPr>
        <p:spPr>
          <a:xfrm>
            <a:off x="831850" y="5335919"/>
            <a:ext cx="105156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400" dirty="0">
                <a:latin typeface="Twinkl Cursive Looped" panose="02000000000000000000" pitchFamily="2" charset="0"/>
              </a:rPr>
              <a:t>Definition -every person </a:t>
            </a:r>
            <a:endParaRPr lang="en-GB" sz="4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E72828-F5C3-4EA0-F1A2-4E06C09032CB}"/>
              </a:ext>
            </a:extLst>
          </p:cNvPr>
          <p:cNvSpPr txBox="1"/>
          <p:nvPr/>
        </p:nvSpPr>
        <p:spPr>
          <a:xfrm>
            <a:off x="4437290" y="2805987"/>
            <a:ext cx="60987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5400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PRONOUN</a:t>
            </a:r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val="3654723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Do you remember this challenge word?</a:t>
            </a:r>
          </a:p>
        </p:txBody>
      </p:sp>
    </p:spTree>
    <p:extLst>
      <p:ext uri="{BB962C8B-B14F-4D97-AF65-F5344CB8AC3E}">
        <p14:creationId xmlns:p14="http://schemas.microsoft.com/office/powerpoint/2010/main" val="76000396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/>
            </a:br>
            <a:r>
              <a:rPr lang="en-GB" dirty="0">
                <a:latin typeface="Twinkl Cursive Looped" panose="02000000000000000000" pitchFamily="2" charset="0"/>
              </a:rPr>
              <a:t>Everybody laughed at the funny joke.</a:t>
            </a:r>
            <a:br>
              <a:rPr lang="en-GB" dirty="0"/>
            </a:br>
            <a:endParaRPr lang="en-GB" i="1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6E60425-488C-89D6-6990-AA2876225777}"/>
              </a:ext>
            </a:extLst>
          </p:cNvPr>
          <p:cNvSpPr txBox="1">
            <a:spLocks/>
          </p:cNvSpPr>
          <p:nvPr/>
        </p:nvSpPr>
        <p:spPr>
          <a:xfrm>
            <a:off x="1208314" y="2111329"/>
            <a:ext cx="3200399" cy="9694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Twinkl Cursive Looped" panose="02000000000000000000" pitchFamily="2" charset="0"/>
              </a:rPr>
              <a:t>_________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682815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Let’s </a:t>
            </a:r>
            <a:r>
              <a:rPr lang="en-GB" i="1" dirty="0">
                <a:latin typeface="Twinkl Cursive Looped" panose="02000000000000000000" pitchFamily="2" charset="0"/>
              </a:rPr>
              <a:t>investigate</a:t>
            </a:r>
            <a:r>
              <a:rPr lang="en-GB" dirty="0">
                <a:latin typeface="Twinkl Cursive Looped" panose="02000000000000000000" pitchFamily="2" charset="0"/>
              </a:rPr>
              <a:t>.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928690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952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Can you spot the spelling errors in these sentences?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Write the correct spelling and explain where they went wrong. 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1536185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2868553"/>
            <a:ext cx="10515600" cy="1481650"/>
          </a:xfrm>
        </p:spPr>
        <p:txBody>
          <a:bodyPr>
            <a:normAutofit fontScale="90000"/>
          </a:bodyPr>
          <a:lstStyle/>
          <a:p>
            <a:br>
              <a:rPr lang="en-GB" dirty="0"/>
            </a:b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i="1" dirty="0">
                <a:latin typeface="Twinkl Cursive Looped" panose="02000000000000000000" pitchFamily="2" charset="0"/>
              </a:rPr>
              <a:t>Every body went to </a:t>
            </a:r>
            <a:r>
              <a:rPr lang="en-GB" i="1" dirty="0" err="1">
                <a:latin typeface="Twinkl Cursive Looped" panose="02000000000000000000" pitchFamily="2" charset="0"/>
              </a:rPr>
              <a:t>clim</a:t>
            </a:r>
            <a:r>
              <a:rPr lang="en-GB" i="1" dirty="0">
                <a:latin typeface="Twinkl Cursive Looped" panose="02000000000000000000" pitchFamily="2" charset="0"/>
              </a:rPr>
              <a:t> on there bike.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3648330695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929" y="5376350"/>
            <a:ext cx="10515600" cy="1481650"/>
          </a:xfrm>
        </p:spPr>
        <p:txBody>
          <a:bodyPr>
            <a:normAutofit fontScale="90000"/>
          </a:bodyPr>
          <a:lstStyle/>
          <a:p>
            <a:br>
              <a:rPr lang="en-GB" dirty="0"/>
            </a:br>
            <a:r>
              <a:rPr lang="en-GB" i="1" dirty="0">
                <a:highlight>
                  <a:srgbClr val="FFFF00"/>
                </a:highlight>
                <a:latin typeface="Twinkl Cursive Looped" panose="02000000000000000000" pitchFamily="2" charset="0"/>
              </a:rPr>
              <a:t>Every body </a:t>
            </a:r>
            <a:r>
              <a:rPr lang="en-GB" i="1" dirty="0">
                <a:latin typeface="Twinkl Cursive Looped" panose="02000000000000000000" pitchFamily="2" charset="0"/>
              </a:rPr>
              <a:t>went to </a:t>
            </a:r>
            <a:r>
              <a:rPr lang="en-GB" i="1" dirty="0" err="1">
                <a:latin typeface="Twinkl Cursive Looped" panose="02000000000000000000" pitchFamily="2" charset="0"/>
              </a:rPr>
              <a:t>clim</a:t>
            </a:r>
            <a:r>
              <a:rPr lang="en-GB" i="1" dirty="0">
                <a:latin typeface="Twinkl Cursive Looped" panose="02000000000000000000" pitchFamily="2" charset="0"/>
              </a:rPr>
              <a:t> on there bike.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highlight>
                  <a:srgbClr val="FFFF00"/>
                </a:highlight>
                <a:latin typeface="Twinkl Cursive Looped" panose="02000000000000000000" pitchFamily="2" charset="0"/>
              </a:rPr>
              <a:t>Everybody </a:t>
            </a:r>
            <a:r>
              <a:rPr lang="en-GB" dirty="0">
                <a:latin typeface="Twinkl Cursive Looped" panose="02000000000000000000" pitchFamily="2" charset="0"/>
              </a:rPr>
              <a:t>– one word, not two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Challenge word that is a noun showing a group</a:t>
            </a:r>
            <a:br>
              <a:rPr lang="en-GB" dirty="0">
                <a:latin typeface="Twinkl Cursive Looped" panose="02000000000000000000" pitchFamily="2" charset="0"/>
              </a:rPr>
            </a:b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293078051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5376350"/>
            <a:ext cx="10515600" cy="1481650"/>
          </a:xfrm>
        </p:spPr>
        <p:txBody>
          <a:bodyPr>
            <a:normAutofit fontScale="90000"/>
          </a:bodyPr>
          <a:lstStyle/>
          <a:p>
            <a:br>
              <a:rPr lang="en-GB" dirty="0"/>
            </a:br>
            <a:r>
              <a:rPr lang="en-GB" i="1" dirty="0">
                <a:latin typeface="Twinkl Cursive Looped" panose="02000000000000000000" pitchFamily="2" charset="0"/>
              </a:rPr>
              <a:t>Every body went to </a:t>
            </a:r>
            <a:r>
              <a:rPr lang="en-GB" i="1" dirty="0" err="1">
                <a:highlight>
                  <a:srgbClr val="FFFF00"/>
                </a:highlight>
                <a:latin typeface="Twinkl Cursive Looped" panose="02000000000000000000" pitchFamily="2" charset="0"/>
              </a:rPr>
              <a:t>clim</a:t>
            </a:r>
            <a:r>
              <a:rPr lang="en-GB" i="1" dirty="0">
                <a:latin typeface="Twinkl Cursive Looped" panose="02000000000000000000" pitchFamily="2" charset="0"/>
              </a:rPr>
              <a:t> on there bike.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highlight>
                  <a:srgbClr val="FFFF00"/>
                </a:highlight>
                <a:latin typeface="Twinkl Cursive Looped" panose="02000000000000000000" pitchFamily="2" charset="0"/>
              </a:rPr>
              <a:t>Climb</a:t>
            </a:r>
            <a:r>
              <a:rPr lang="en-GB" sz="5300" dirty="0">
                <a:highlight>
                  <a:srgbClr val="FFFF00"/>
                </a:highlight>
                <a:latin typeface="Twinkl Cursive Looped" panose="02000000000000000000" pitchFamily="2" charset="0"/>
              </a:rPr>
              <a:t> </a:t>
            </a:r>
            <a:r>
              <a:rPr lang="en-GB" sz="5300" dirty="0">
                <a:latin typeface="Twinkl Cursive Looped" panose="02000000000000000000" pitchFamily="2" charset="0"/>
              </a:rPr>
              <a:t>– silent b missed</a:t>
            </a:r>
            <a:br>
              <a:rPr lang="en-GB" sz="5300" dirty="0">
                <a:latin typeface="Twinkl Cursive Looped" panose="02000000000000000000" pitchFamily="2" charset="0"/>
              </a:rPr>
            </a:br>
            <a:br>
              <a:rPr lang="en-GB" sz="5300" dirty="0">
                <a:latin typeface="Twinkl Cursive Looped" panose="02000000000000000000" pitchFamily="2" charset="0"/>
              </a:rPr>
            </a:br>
            <a:r>
              <a:rPr lang="en-GB" sz="5300" dirty="0">
                <a:latin typeface="Twinkl Cursive Looped" panose="02000000000000000000" pitchFamily="2" charset="0"/>
              </a:rPr>
              <a:t>rehearse saying the word out loud sounding out the b and remember it is from an old English word ‘</a:t>
            </a:r>
            <a:r>
              <a:rPr lang="en-GB" sz="5300" dirty="0" err="1">
                <a:latin typeface="Twinkl Cursive Looped" panose="02000000000000000000" pitchFamily="2" charset="0"/>
              </a:rPr>
              <a:t>clim</a:t>
            </a:r>
            <a:r>
              <a:rPr lang="en-GB" sz="5300" dirty="0" err="1">
                <a:highlight>
                  <a:srgbClr val="FFFF00"/>
                </a:highlight>
                <a:latin typeface="Twinkl Cursive Looped" panose="02000000000000000000" pitchFamily="2" charset="0"/>
              </a:rPr>
              <a:t>b</a:t>
            </a:r>
            <a:r>
              <a:rPr lang="en-GB" sz="5300" dirty="0" err="1">
                <a:latin typeface="Twinkl Cursive Looped" panose="02000000000000000000" pitchFamily="2" charset="0"/>
              </a:rPr>
              <a:t>an</a:t>
            </a:r>
            <a:r>
              <a:rPr lang="en-GB" sz="5300" dirty="0">
                <a:latin typeface="Twinkl Cursive Looped" panose="02000000000000000000" pitchFamily="2" charset="0"/>
              </a:rPr>
              <a:t>’ </a:t>
            </a:r>
            <a:br>
              <a:rPr lang="en-GB" dirty="0">
                <a:latin typeface="Twinkl Cursive Looped" panose="02000000000000000000" pitchFamily="2" charset="0"/>
              </a:rPr>
            </a:b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3341396087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5376350"/>
            <a:ext cx="10515600" cy="1481650"/>
          </a:xfrm>
        </p:spPr>
        <p:txBody>
          <a:bodyPr>
            <a:normAutofit fontScale="90000"/>
          </a:bodyPr>
          <a:lstStyle/>
          <a:p>
            <a:br>
              <a:rPr lang="en-GB" dirty="0"/>
            </a:br>
            <a:r>
              <a:rPr lang="en-GB" i="1" dirty="0">
                <a:latin typeface="Twinkl Cursive Looped" panose="02000000000000000000" pitchFamily="2" charset="0"/>
              </a:rPr>
              <a:t>Every body went to </a:t>
            </a:r>
            <a:r>
              <a:rPr lang="en-GB" i="1" dirty="0" err="1">
                <a:latin typeface="Twinkl Cursive Looped" panose="02000000000000000000" pitchFamily="2" charset="0"/>
              </a:rPr>
              <a:t>clim</a:t>
            </a:r>
            <a:r>
              <a:rPr lang="en-GB" i="1" dirty="0">
                <a:latin typeface="Twinkl Cursive Looped" panose="02000000000000000000" pitchFamily="2" charset="0"/>
              </a:rPr>
              <a:t> on </a:t>
            </a:r>
            <a:r>
              <a:rPr lang="en-GB" i="1" dirty="0">
                <a:highlight>
                  <a:srgbClr val="FFFF00"/>
                </a:highlight>
                <a:latin typeface="Twinkl Cursive Looped" panose="02000000000000000000" pitchFamily="2" charset="0"/>
              </a:rPr>
              <a:t>there</a:t>
            </a:r>
            <a:r>
              <a:rPr lang="en-GB" i="1" dirty="0">
                <a:latin typeface="Twinkl Cursive Looped" panose="02000000000000000000" pitchFamily="2" charset="0"/>
              </a:rPr>
              <a:t> bike.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sz="5300" dirty="0">
                <a:highlight>
                  <a:srgbClr val="FFFF00"/>
                </a:highlight>
                <a:latin typeface="Twinkl Cursive Looped" panose="02000000000000000000" pitchFamily="2" charset="0"/>
              </a:rPr>
              <a:t>their</a:t>
            </a:r>
            <a:r>
              <a:rPr lang="en-GB" sz="5300" dirty="0">
                <a:latin typeface="Twinkl Cursive Looped" panose="02000000000000000000" pitchFamily="2" charset="0"/>
              </a:rPr>
              <a:t> – wrong homophone chosen</a:t>
            </a:r>
            <a:br>
              <a:rPr lang="en-GB" sz="5300" dirty="0">
                <a:latin typeface="Twinkl Cursive Looped" panose="02000000000000000000" pitchFamily="2" charset="0"/>
              </a:rPr>
            </a:br>
            <a:br>
              <a:rPr lang="en-GB" sz="5300" dirty="0">
                <a:latin typeface="Twinkl Cursive Looped" panose="02000000000000000000" pitchFamily="2" charset="0"/>
              </a:rPr>
            </a:br>
            <a:r>
              <a:rPr lang="en-GB" sz="5300" dirty="0">
                <a:latin typeface="Twinkl Cursive Looped" panose="02000000000000000000" pitchFamily="2" charset="0"/>
              </a:rPr>
              <a:t>Their is the possession homophone showing the pockets belong to the children.</a:t>
            </a:r>
            <a:br>
              <a:rPr lang="en-GB" dirty="0">
                <a:latin typeface="Twinkl Cursive Looped" panose="02000000000000000000" pitchFamily="2" charset="0"/>
              </a:rPr>
            </a:b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808448157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614" y="5376350"/>
            <a:ext cx="12012385" cy="1481650"/>
          </a:xfrm>
        </p:spPr>
        <p:txBody>
          <a:bodyPr>
            <a:normAutofit fontScale="90000"/>
          </a:bodyPr>
          <a:lstStyle/>
          <a:p>
            <a:br>
              <a:rPr lang="en-GB" dirty="0"/>
            </a:br>
            <a:r>
              <a:rPr lang="en-GB" i="1" dirty="0">
                <a:latin typeface="Twinkl Cursive Looped" panose="02000000000000000000" pitchFamily="2" charset="0"/>
              </a:rPr>
              <a:t>Everybody went to climb on their bike.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3372129813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2FB8773-AD3E-2543-510F-CEE32E75C793}"/>
              </a:ext>
            </a:extLst>
          </p:cNvPr>
          <p:cNvSpPr txBox="1"/>
          <p:nvPr/>
        </p:nvSpPr>
        <p:spPr>
          <a:xfrm>
            <a:off x="1469571" y="1518558"/>
            <a:ext cx="904602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>
                <a:latin typeface="Twinkl Cursive Looped" panose="02000000000000000000" pitchFamily="2" charset="0"/>
              </a:rPr>
              <a:t>Year 3  - Autumn 1</a:t>
            </a:r>
          </a:p>
          <a:p>
            <a:r>
              <a:rPr lang="en-GB" sz="7200" dirty="0">
                <a:latin typeface="Twinkl Cursive Looped" panose="02000000000000000000" pitchFamily="2" charset="0"/>
              </a:rPr>
              <a:t>Week 6 - Wednesday</a:t>
            </a:r>
          </a:p>
          <a:p>
            <a:endParaRPr lang="en-GB" sz="7200" dirty="0"/>
          </a:p>
        </p:txBody>
      </p:sp>
    </p:spTree>
    <p:extLst>
      <p:ext uri="{BB962C8B-B14F-4D97-AF65-F5344CB8AC3E}">
        <p14:creationId xmlns:p14="http://schemas.microsoft.com/office/powerpoint/2010/main" val="2775180122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B3F3491D-0170-DD57-6007-40E6B6A588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8" t="6817" r="8773" b="8987"/>
          <a:stretch/>
        </p:blipFill>
        <p:spPr bwMode="auto">
          <a:xfrm>
            <a:off x="244927" y="114300"/>
            <a:ext cx="11740243" cy="6731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77420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53243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children  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endParaRPr lang="en-GB" dirty="0">
              <a:latin typeface="Twinkl Cursive Looped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2778C4-20C4-03A0-0CBE-CDBE2A89D96F}"/>
              </a:ext>
            </a:extLst>
          </p:cNvPr>
          <p:cNvSpPr txBox="1"/>
          <p:nvPr/>
        </p:nvSpPr>
        <p:spPr>
          <a:xfrm>
            <a:off x="1050471" y="4566844"/>
            <a:ext cx="105156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6000" dirty="0">
                <a:latin typeface="Twinkl Cursive Looped" panose="02000000000000000000" pitchFamily="2" charset="0"/>
              </a:rPr>
              <a:t>Definition – young people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37B726-E3AE-054B-79D6-733678F02E7D}"/>
              </a:ext>
            </a:extLst>
          </p:cNvPr>
          <p:cNvSpPr txBox="1"/>
          <p:nvPr/>
        </p:nvSpPr>
        <p:spPr>
          <a:xfrm>
            <a:off x="2497591" y="5220091"/>
            <a:ext cx="60987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C99D1E3-6778-AFF3-5A31-B0706DE17237}"/>
              </a:ext>
            </a:extLst>
          </p:cNvPr>
          <p:cNvSpPr txBox="1"/>
          <p:nvPr/>
        </p:nvSpPr>
        <p:spPr>
          <a:xfrm>
            <a:off x="838200" y="2565561"/>
            <a:ext cx="105156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000" dirty="0">
                <a:latin typeface="Twinkl Cursive Looped" panose="02000000000000000000" pitchFamily="2" charset="0"/>
              </a:rPr>
              <a:t>NOUN</a:t>
            </a:r>
          </a:p>
        </p:txBody>
      </p:sp>
      <p:pic>
        <p:nvPicPr>
          <p:cNvPr id="3" name="Picture 2" descr="Free Child Clipart, Download Free Child Clipart png images, Free ClipArts  on Clipart Library">
            <a:extLst>
              <a:ext uri="{FF2B5EF4-FFF2-40B4-BE49-F238E27FC236}">
                <a16:creationId xmlns:a16="http://schemas.microsoft.com/office/drawing/2014/main" id="{F7287AC9-F971-C0FC-EC75-0A8B044D4A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07" y="625928"/>
            <a:ext cx="35433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3426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11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/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Let’s </a:t>
            </a:r>
            <a:r>
              <a:rPr lang="en-GB" i="1" dirty="0">
                <a:latin typeface="Twinkl Cursive Looped" panose="02000000000000000000" pitchFamily="2" charset="0"/>
              </a:rPr>
              <a:t>Revisit and Review</a:t>
            </a:r>
            <a:r>
              <a:rPr lang="en-GB" dirty="0">
                <a:latin typeface="Twinkl Cursive Looped" panose="02000000000000000000" pitchFamily="2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607371881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Do you remember this challenge word?</a:t>
            </a:r>
          </a:p>
        </p:txBody>
      </p:sp>
    </p:spTree>
    <p:extLst>
      <p:ext uri="{BB962C8B-B14F-4D97-AF65-F5344CB8AC3E}">
        <p14:creationId xmlns:p14="http://schemas.microsoft.com/office/powerpoint/2010/main" val="1934785942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979" y="49096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Definition – large and grand</a:t>
            </a:r>
          </a:p>
        </p:txBody>
      </p:sp>
      <p:pic>
        <p:nvPicPr>
          <p:cNvPr id="3" name="Picture 2" descr="Free Great Cliparts, Download Free Great Cliparts png images, Free ClipArts  on Clipart Library">
            <a:extLst>
              <a:ext uri="{FF2B5EF4-FFF2-40B4-BE49-F238E27FC236}">
                <a16:creationId xmlns:a16="http://schemas.microsoft.com/office/drawing/2014/main" id="{1ECE34B2-1771-66F4-D200-0A1F228218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979" y="619125"/>
            <a:ext cx="2333625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9A48AADE-EFEA-5503-53DB-61E65CE96CE8}"/>
              </a:ext>
            </a:extLst>
          </p:cNvPr>
          <p:cNvSpPr txBox="1">
            <a:spLocks/>
          </p:cNvSpPr>
          <p:nvPr/>
        </p:nvSpPr>
        <p:spPr>
          <a:xfrm>
            <a:off x="657679" y="619125"/>
            <a:ext cx="10515600" cy="148165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Twinkl Cursive Looped" panose="02000000000000000000" pitchFamily="2" charset="0"/>
              </a:rPr>
              <a:t>great  </a:t>
            </a:r>
            <a:br>
              <a:rPr lang="en-GB" dirty="0">
                <a:latin typeface="Twinkl Cursive Looped" panose="02000000000000000000" pitchFamily="2" charset="0"/>
              </a:rPr>
            </a:br>
            <a:endParaRPr lang="en-GB" dirty="0">
              <a:latin typeface="Twinkl Cursive Looped" panose="02000000000000000000" pitchFamily="2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06FE469-AFB7-7213-B4A2-63BE6F863AA9}"/>
              </a:ext>
            </a:extLst>
          </p:cNvPr>
          <p:cNvSpPr txBox="1">
            <a:spLocks/>
          </p:cNvSpPr>
          <p:nvPr/>
        </p:nvSpPr>
        <p:spPr>
          <a:xfrm>
            <a:off x="838200" y="2795076"/>
            <a:ext cx="10515600" cy="148165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Twinkl Cursive Looped" panose="02000000000000000000" pitchFamily="2" charset="0"/>
              </a:rPr>
              <a:t>ADJECTIVE  </a:t>
            </a:r>
            <a:br>
              <a:rPr lang="en-GB" dirty="0">
                <a:latin typeface="Twinkl Cursive Looped" panose="02000000000000000000" pitchFamily="2" charset="0"/>
              </a:rPr>
            </a:br>
            <a:endParaRPr lang="en-GB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705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 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It was a great day. 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611332C-D7D3-4A47-053E-FA0FDE22509A}"/>
              </a:ext>
            </a:extLst>
          </p:cNvPr>
          <p:cNvSpPr txBox="1">
            <a:spLocks/>
          </p:cNvSpPr>
          <p:nvPr/>
        </p:nvSpPr>
        <p:spPr>
          <a:xfrm>
            <a:off x="5796641" y="3592979"/>
            <a:ext cx="1861457" cy="9694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Twinkl Cursive Looped" panose="02000000000000000000" pitchFamily="2" charset="0"/>
              </a:rPr>
              <a:t>_____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4072339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Do you remember this challenge word?</a:t>
            </a:r>
          </a:p>
        </p:txBody>
      </p:sp>
    </p:spTree>
    <p:extLst>
      <p:ext uri="{BB962C8B-B14F-4D97-AF65-F5344CB8AC3E}">
        <p14:creationId xmlns:p14="http://schemas.microsoft.com/office/powerpoint/2010/main" val="3317444509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NOUN</a:t>
            </a:r>
          </a:p>
        </p:txBody>
      </p:sp>
      <p:pic>
        <p:nvPicPr>
          <p:cNvPr id="2050" name="Picture 2" descr="transparent meat clipart - Clip Art Library">
            <a:extLst>
              <a:ext uri="{FF2B5EF4-FFF2-40B4-BE49-F238E27FC236}">
                <a16:creationId xmlns:a16="http://schemas.microsoft.com/office/drawing/2014/main" id="{BCB4ACA2-E6FD-7B69-A58D-774AD62C96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293" y="782411"/>
            <a:ext cx="3038475" cy="150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C705BFEC-E078-7B77-6E0F-3CB9F6D0BD11}"/>
              </a:ext>
            </a:extLst>
          </p:cNvPr>
          <p:cNvSpPr txBox="1">
            <a:spLocks/>
          </p:cNvSpPr>
          <p:nvPr/>
        </p:nvSpPr>
        <p:spPr>
          <a:xfrm>
            <a:off x="839107" y="228768"/>
            <a:ext cx="10515600" cy="14816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Twinkl Cursive Looped" panose="02000000000000000000" pitchFamily="2" charset="0"/>
              </a:rPr>
              <a:t>steak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0F63C5C-2916-3EF6-88C7-22BA14E0C692}"/>
              </a:ext>
            </a:extLst>
          </p:cNvPr>
          <p:cNvSpPr txBox="1">
            <a:spLocks/>
          </p:cNvSpPr>
          <p:nvPr/>
        </p:nvSpPr>
        <p:spPr>
          <a:xfrm>
            <a:off x="233135" y="5013039"/>
            <a:ext cx="10515600" cy="14816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Twinkl Cursive Looped" panose="02000000000000000000" pitchFamily="2" charset="0"/>
              </a:rPr>
              <a:t>Definition – a piece of meat</a:t>
            </a:r>
          </a:p>
        </p:txBody>
      </p:sp>
    </p:spTree>
    <p:extLst>
      <p:ext uri="{BB962C8B-B14F-4D97-AF65-F5344CB8AC3E}">
        <p14:creationId xmlns:p14="http://schemas.microsoft.com/office/powerpoint/2010/main" val="1993755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The dog enjoyed eating the steak. 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F0052D4-8960-7DA8-4730-2DED73EA1CF0}"/>
              </a:ext>
            </a:extLst>
          </p:cNvPr>
          <p:cNvSpPr txBox="1">
            <a:spLocks/>
          </p:cNvSpPr>
          <p:nvPr/>
        </p:nvSpPr>
        <p:spPr>
          <a:xfrm>
            <a:off x="9339945" y="3429000"/>
            <a:ext cx="2188026" cy="9694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Twinkl Cursive Looped" panose="02000000000000000000" pitchFamily="2" charset="0"/>
              </a:rPr>
              <a:t>_____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992324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Words ending</a:t>
            </a: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-il</a:t>
            </a:r>
          </a:p>
        </p:txBody>
      </p:sp>
    </p:spTree>
    <p:extLst>
      <p:ext uri="{BB962C8B-B14F-4D97-AF65-F5344CB8AC3E}">
        <p14:creationId xmlns:p14="http://schemas.microsoft.com/office/powerpoint/2010/main" val="4228205181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-il</a:t>
            </a:r>
          </a:p>
        </p:txBody>
      </p:sp>
    </p:spTree>
    <p:extLst>
      <p:ext uri="{BB962C8B-B14F-4D97-AF65-F5344CB8AC3E}">
        <p14:creationId xmlns:p14="http://schemas.microsoft.com/office/powerpoint/2010/main" val="1283838316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550" y="4142182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-il </a:t>
            </a: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There are not many of these words.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965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9621</TotalTime>
  <Words>2359</Words>
  <Application>Microsoft Office PowerPoint</Application>
  <PresentationFormat>Widescreen</PresentationFormat>
  <Paragraphs>385</Paragraphs>
  <Slides>212</Slides>
  <Notes>40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212</vt:i4>
      </vt:variant>
    </vt:vector>
  </HeadingPairs>
  <TitlesOfParts>
    <vt:vector size="218" baseType="lpstr">
      <vt:lpstr>Arial</vt:lpstr>
      <vt:lpstr>Calibri</vt:lpstr>
      <vt:lpstr>Calibri Light</vt:lpstr>
      <vt:lpstr>Roboto</vt:lpstr>
      <vt:lpstr>Twinkl Cursive Looped</vt:lpstr>
      <vt:lpstr>Office Theme</vt:lpstr>
      <vt:lpstr>Spelling Y3</vt:lpstr>
      <vt:lpstr>PowerPoint Presentation</vt:lpstr>
      <vt:lpstr>PowerPoint Presentation</vt:lpstr>
      <vt:lpstr>Let’s Revisit and Review…</vt:lpstr>
      <vt:lpstr>Do you remember this challenge word?</vt:lpstr>
      <vt:lpstr>because    </vt:lpstr>
      <vt:lpstr>PowerPoint Presentation</vt:lpstr>
      <vt:lpstr>Do you remember this challenge word?</vt:lpstr>
      <vt:lpstr>children    </vt:lpstr>
      <vt:lpstr>  Children enjoy spelling sessions.  </vt:lpstr>
      <vt:lpstr>The suffix -le</vt:lpstr>
      <vt:lpstr>-le  this is the most common  suffix to use</vt:lpstr>
      <vt:lpstr>-le</vt:lpstr>
      <vt:lpstr>apple</vt:lpstr>
      <vt:lpstr>table</vt:lpstr>
      <vt:lpstr>bottle</vt:lpstr>
      <vt:lpstr>little</vt:lpstr>
      <vt:lpstr>Let’s Teach and Practise</vt:lpstr>
      <vt:lpstr>The suffix  -ies</vt:lpstr>
      <vt:lpstr>-ies  if a noun or verb ends in y   change the y to an i and add es</vt:lpstr>
      <vt:lpstr>Noun ending in y – change y to an i and add es</vt:lpstr>
      <vt:lpstr>-ies</vt:lpstr>
      <vt:lpstr>flies</vt:lpstr>
      <vt:lpstr>tries n</vt:lpstr>
      <vt:lpstr>babies</vt:lpstr>
      <vt:lpstr>flies </vt:lpstr>
      <vt:lpstr>tries </vt:lpstr>
      <vt:lpstr>babies </vt:lpstr>
      <vt:lpstr>A bird flies across the sky.</vt:lpstr>
      <vt:lpstr>Everyone tries hard at school.</vt:lpstr>
      <vt:lpstr>The babies were crying loudly for their food.</vt:lpstr>
      <vt:lpstr>New CHALLENGE words.</vt:lpstr>
      <vt:lpstr>most   </vt:lpstr>
      <vt:lpstr> Children love spelling quizzes the   most. </vt:lpstr>
      <vt:lpstr>sure</vt:lpstr>
      <vt:lpstr> The runner was sure he won. </vt:lpstr>
      <vt:lpstr>Let’s investigate.</vt:lpstr>
      <vt:lpstr>Can you spot the spelling errors in these sentences?  Write the correct spelling and explain where they went wrong. </vt:lpstr>
      <vt:lpstr>  Childen pated there pockets becos they lost they’re money.</vt:lpstr>
      <vt:lpstr> Childen pated there pockets becos they lost they’re money.  Children – r missed  children comes from the root word child – ren to make it plural </vt:lpstr>
      <vt:lpstr> Childen pated there pockets becos they lost they’re money.  patted – consonant wasn’t doubled  Root word ‘pat’ ending vowel consonant.  Double the consonant before adding the suffix –ed. </vt:lpstr>
      <vt:lpstr> Childen pated there pockets becos they lost they’re money.  their – wrong homophone chosen  Their is the possession homophone showing the pockets belong to the children. </vt:lpstr>
      <vt:lpstr> Childen pated there pockets becos   they lost they’re money.  because – sounded out phonetically but this is a challenge word  Big Elephants Can’t Always Use Small Exits </vt:lpstr>
      <vt:lpstr> Childen pated there pockets becos   they lost they’re money.  their – wrong homophone chosen  Their is the possessive homophone showing the money belongs to the children. </vt:lpstr>
      <vt:lpstr> Children patted their pockets because   they lost their money.   </vt:lpstr>
      <vt:lpstr>PowerPoint Presentation</vt:lpstr>
      <vt:lpstr>PowerPoint Presentation</vt:lpstr>
      <vt:lpstr>Let’s Revisit and Review…</vt:lpstr>
      <vt:lpstr>Do you remember this challenge word?</vt:lpstr>
      <vt:lpstr>behind</vt:lpstr>
      <vt:lpstr>behind </vt:lpstr>
      <vt:lpstr>    The dog was behind the bush.  </vt:lpstr>
      <vt:lpstr>Do you remember this challenge word?</vt:lpstr>
      <vt:lpstr>  Definition – go up</vt:lpstr>
      <vt:lpstr>  Many people climb mountains for enjoyment.  </vt:lpstr>
      <vt:lpstr>Words ending -al</vt:lpstr>
      <vt:lpstr>-al</vt:lpstr>
      <vt:lpstr>-al  Not many nouns end in –al, but many adjectives do.</vt:lpstr>
      <vt:lpstr>metal</vt:lpstr>
      <vt:lpstr>pedal</vt:lpstr>
      <vt:lpstr>capital</vt:lpstr>
      <vt:lpstr>hospital</vt:lpstr>
      <vt:lpstr>Let’s Teach and Practise</vt:lpstr>
      <vt:lpstr>Homophones and near homophones</vt:lpstr>
      <vt:lpstr>homophones  homo = same phone = sound</vt:lpstr>
      <vt:lpstr>homophones words that sound the same  but mean different things</vt:lpstr>
      <vt:lpstr>their</vt:lpstr>
      <vt:lpstr>there n</vt:lpstr>
      <vt:lpstr>they’re</vt:lpstr>
      <vt:lpstr> Definition - in, at, or to that place or position</vt:lpstr>
      <vt:lpstr> Definition - belonging to or associated with the people or things previously mentioned</vt:lpstr>
      <vt:lpstr>they’re</vt:lpstr>
      <vt:lpstr>There is a dog running around the field.</vt:lpstr>
      <vt:lpstr>Their school is wonderful.</vt:lpstr>
      <vt:lpstr>They’re very happy to be friends.</vt:lpstr>
      <vt:lpstr>New CHALLENGE words.</vt:lpstr>
      <vt:lpstr> Definition - used before an amount to indicate how often something happens</vt:lpstr>
      <vt:lpstr> Christmas happens every year. </vt:lpstr>
      <vt:lpstr>everybody </vt:lpstr>
      <vt:lpstr> Everybody laughed at the funny joke. </vt:lpstr>
      <vt:lpstr>Let’s investigate.</vt:lpstr>
      <vt:lpstr>Can you spot the spelling errors in these sentences?  Write the correct spelling and explain where they went wrong. </vt:lpstr>
      <vt:lpstr>   Every body went to clim on there bike.</vt:lpstr>
      <vt:lpstr> Every body went to clim on there bike.  Everybody – one word, not two  Challenge word that is a noun showing a group </vt:lpstr>
      <vt:lpstr> Every body went to clim on there bike.  Climb – silent b missed  rehearse saying the word out loud sounding out the b and remember it is from an old English word ‘climban’  </vt:lpstr>
      <vt:lpstr> Every body went to clim on there bike.  their – wrong homophone chosen  Their is the possession homophone showing the pockets belong to the children. </vt:lpstr>
      <vt:lpstr> Everybody went to climb on their bike.   </vt:lpstr>
      <vt:lpstr>PowerPoint Presentation</vt:lpstr>
      <vt:lpstr>PowerPoint Presentation</vt:lpstr>
      <vt:lpstr>Let’s Revisit and Review…</vt:lpstr>
      <vt:lpstr>Do you remember this challenge word?</vt:lpstr>
      <vt:lpstr>Definition – large and grand</vt:lpstr>
      <vt:lpstr>   It was a great day.  </vt:lpstr>
      <vt:lpstr>Do you remember this challenge word?</vt:lpstr>
      <vt:lpstr>NOUN</vt:lpstr>
      <vt:lpstr> The dog enjoyed eating the steak.  </vt:lpstr>
      <vt:lpstr>Words ending -il</vt:lpstr>
      <vt:lpstr>-il</vt:lpstr>
      <vt:lpstr>-il  There are not many of these words.</vt:lpstr>
      <vt:lpstr>pencil</vt:lpstr>
      <vt:lpstr>fossil</vt:lpstr>
      <vt:lpstr>nostril</vt:lpstr>
      <vt:lpstr>pupil</vt:lpstr>
      <vt:lpstr>Let’s Teach and Practise</vt:lpstr>
      <vt:lpstr>The suffix -ment</vt:lpstr>
      <vt:lpstr>-ment</vt:lpstr>
      <vt:lpstr>-ment If a suffix starts with a consonant letter, it is added straight on to most root words without any change to the last letter of those words.</vt:lpstr>
      <vt:lpstr>-ment Exceptions: (1) argument (2) root words ending in –y with a consonant before it but only if the root word has more than one syllable. </vt:lpstr>
      <vt:lpstr>enjoyment</vt:lpstr>
      <vt:lpstr>argument n</vt:lpstr>
      <vt:lpstr>merriment</vt:lpstr>
      <vt:lpstr>enjoy + ment = enjoyment</vt:lpstr>
      <vt:lpstr> argue - e + ment = argument  </vt:lpstr>
      <vt:lpstr> merry – y +i + ment = merriment</vt:lpstr>
      <vt:lpstr> The enjoyment was seen on the faces of the children.</vt:lpstr>
      <vt:lpstr>The teacher won the argument.</vt:lpstr>
      <vt:lpstr>There was a merriment on the school trip.</vt:lpstr>
      <vt:lpstr>New CHALLENGE words.</vt:lpstr>
      <vt:lpstr> Definition - a pause in work or during an activity or event</vt:lpstr>
      <vt:lpstr>During break, children go outside. </vt:lpstr>
      <vt:lpstr>Definition - a man in relation to his child or children</vt:lpstr>
      <vt:lpstr> My father is lovely.  </vt:lpstr>
      <vt:lpstr>Let’s investigate.</vt:lpstr>
      <vt:lpstr>Can you spot the spelling errors in these sentences?  Write the correct spelling and explain where they went wrong. </vt:lpstr>
      <vt:lpstr>   The grate big dog was cheerfull and playfull. </vt:lpstr>
      <vt:lpstr> The grate big dog was cheerfull and playfull.   great – incorrect homophone used  The grate ate my foot.  </vt:lpstr>
      <vt:lpstr> The grate big dog was cheerfull and playfull.  cheerful – only 1 l on the suffix ‘ful’  you don’t want to fill your suffix full </vt:lpstr>
      <vt:lpstr> The grate big dog was cheerfull and playfull.  playful – only 1 l on the suffix ‘ful’  you don’t want to fill your suffix full </vt:lpstr>
      <vt:lpstr> The great big dog was cheerful and playful.   </vt:lpstr>
      <vt:lpstr>PowerPoint Presentation</vt:lpstr>
      <vt:lpstr>PowerPoint Presentation</vt:lpstr>
      <vt:lpstr>Let’s Revisit and Review…</vt:lpstr>
      <vt:lpstr>Do you remember this challenge word?</vt:lpstr>
      <vt:lpstr>   Definition – attractive in a delicate way</vt:lpstr>
      <vt:lpstr>   The flower was pretty.  </vt:lpstr>
      <vt:lpstr>Do you remember this challenge word?</vt:lpstr>
      <vt:lpstr>   Definition – pleasing to the eye</vt:lpstr>
      <vt:lpstr> The butterfly was beautiful. </vt:lpstr>
      <vt:lpstr>Words ending -y</vt:lpstr>
      <vt:lpstr>-y</vt:lpstr>
      <vt:lpstr>-y  This is by far the most common spelling for this sound at the end of words.</vt:lpstr>
      <vt:lpstr>cry</vt:lpstr>
      <vt:lpstr>fly</vt:lpstr>
      <vt:lpstr>dry</vt:lpstr>
      <vt:lpstr>Let’s Teach and Practise</vt:lpstr>
      <vt:lpstr>Compound Words</vt:lpstr>
      <vt:lpstr>Compound Words</vt:lpstr>
      <vt:lpstr>Compound Words Two or more words that have been grouped together to create a new word that has a different, individual meaning.</vt:lpstr>
      <vt:lpstr>bedroom</vt:lpstr>
      <vt:lpstr>football n</vt:lpstr>
      <vt:lpstr>eyebrow</vt:lpstr>
      <vt:lpstr>   Definition – a room for sleeping in</vt:lpstr>
      <vt:lpstr>   Definition – any game involving kicking a ball </vt:lpstr>
      <vt:lpstr>   Definition – a strip of hair above the eye</vt:lpstr>
      <vt:lpstr> The bedroom was full of books to read at night.</vt:lpstr>
      <vt:lpstr>The football match was competitive.</vt:lpstr>
      <vt:lpstr>Can you raise just one eyebrow?</vt:lpstr>
      <vt:lpstr>New CHALLENGE words.</vt:lpstr>
      <vt:lpstr> Definition - either of two equal or corresponding parts into which something is or can be divided </vt:lpstr>
      <vt:lpstr>Half of the cake was eaten by the teacher. </vt:lpstr>
      <vt:lpstr> Definition - a period of time equal to a twenty-fourth part of a day and night and divided into 60 minutes</vt:lpstr>
      <vt:lpstr> The lesson lasted an hour.  </vt:lpstr>
      <vt:lpstr>Let’s investigate.</vt:lpstr>
      <vt:lpstr>Can you spot the spelling errors in these sentences?  Write the correct spelling and explain where they went wrong. </vt:lpstr>
      <vt:lpstr>   The prety and butifull flowers waited for the rain drops to fall on them. </vt:lpstr>
      <vt:lpstr> The prety and butifull flowers waited for the rain drops to fall on them.  pretty – missed a t  shout vowel sound usually means doubling the consonant </vt:lpstr>
      <vt:lpstr> The prety and butifull flowers waited for the rain drops to fall on them.  beautiful – missed unstressed vowels and doubled the l in suffix ful beauty + ful = change y to i = beautiful </vt:lpstr>
      <vt:lpstr> The prety and butifull flowers waited for the rain drops to fall on them.  raindrops – used two words instead of one Compound word   rain + drops = raindrops </vt:lpstr>
      <vt:lpstr> The pretty and beautiful flowers waited for the raindrops to fall on them.   </vt:lpstr>
      <vt:lpstr>PowerPoint Presentation</vt:lpstr>
      <vt:lpstr>PowerPoint Presentation</vt:lpstr>
      <vt:lpstr>Let’s Revisit and Review…</vt:lpstr>
      <vt:lpstr>Do you remember this challenge word?</vt:lpstr>
      <vt:lpstr>   Definition – shows possibility</vt:lpstr>
      <vt:lpstr>   People should clean their teeth.</vt:lpstr>
      <vt:lpstr>Do you remember this challenge word?</vt:lpstr>
      <vt:lpstr>   Definition – shows possibility</vt:lpstr>
      <vt:lpstr>  We could go swimming if it is hot enough. </vt:lpstr>
      <vt:lpstr>Can you remember this spelling rule? </vt:lpstr>
      <vt:lpstr>Words ending -tion</vt:lpstr>
      <vt:lpstr>-tion</vt:lpstr>
      <vt:lpstr>-tion  This is the most common spelling for this sound at the end of words.</vt:lpstr>
      <vt:lpstr>station</vt:lpstr>
      <vt:lpstr>fiction</vt:lpstr>
      <vt:lpstr>motion </vt:lpstr>
      <vt:lpstr>Let’s Teach and Practise</vt:lpstr>
      <vt:lpstr>Apostrophe - contraction</vt:lpstr>
      <vt:lpstr>_____’____  apostrophe</vt:lpstr>
      <vt:lpstr>Apostrophe a punctuation mark (') </vt:lpstr>
      <vt:lpstr>Contraction becoming smaller</vt:lpstr>
      <vt:lpstr>Contraction becoming smaller  Joining two words together with an apostrophe to show the missing letters</vt:lpstr>
      <vt:lpstr>can’t</vt:lpstr>
      <vt:lpstr>didn’t</vt:lpstr>
      <vt:lpstr>hasn’t</vt:lpstr>
      <vt:lpstr>   Definition – can not </vt:lpstr>
      <vt:lpstr>  Definition – did not</vt:lpstr>
      <vt:lpstr>hasn’t has + not -&gt; hasnot = hasn’t (modal verb) Definition – has not </vt:lpstr>
      <vt:lpstr> We can’t go outside because of the storm.</vt:lpstr>
      <vt:lpstr>We didn’t make the train because we were late.</vt:lpstr>
      <vt:lpstr>It hasn’t been a record breaker.</vt:lpstr>
      <vt:lpstr>New CHALLENGE words.</vt:lpstr>
      <vt:lpstr> Definition - past of will, in various senses</vt:lpstr>
      <vt:lpstr>People would like to win the lottery. </vt:lpstr>
      <vt:lpstr> Definition - all of; entire</vt:lpstr>
      <vt:lpstr> A whole apple was cut up to share.  </vt:lpstr>
      <vt:lpstr>Let’s investigate.</vt:lpstr>
      <vt:lpstr>Can you spot the spelling errors in these sentences?  Write the correct spelling and explain where they went wrong. </vt:lpstr>
      <vt:lpstr>  They shud go to the skool but they wud’nt.</vt:lpstr>
      <vt:lpstr> They shud go to the skool but they wud’nt.  should– missed letters  Modal verbs that are similar -would and could  </vt:lpstr>
      <vt:lpstr> They shud go to the skool but they wud’nt.  school – used phonics only  From Latin schola  = "meeting place for teachers and students, place of instruction" </vt:lpstr>
      <vt:lpstr> They shud go to the skool but they wud’nt.  Wouldn’t– missed letters and apostrophe in the wrong place  Apostrophe shows where there are missing letters, not where the words join.</vt:lpstr>
      <vt:lpstr> They should go to the school but they wouldn’t.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Spelling Y3</dc:title>
  <dc:creator>Kelly Stokes</dc:creator>
  <cp:lastModifiedBy>Kelly Stokes</cp:lastModifiedBy>
  <cp:revision>17</cp:revision>
  <cp:lastPrinted>2022-05-27T07:40:55Z</cp:lastPrinted>
  <dcterms:created xsi:type="dcterms:W3CDTF">2022-03-23T13:56:57Z</dcterms:created>
  <dcterms:modified xsi:type="dcterms:W3CDTF">2023-05-04T12:16:00Z</dcterms:modified>
</cp:coreProperties>
</file>