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91"/>
  </p:notesMasterIdLst>
  <p:sldIdLst>
    <p:sldId id="256" r:id="rId3"/>
    <p:sldId id="322" r:id="rId4"/>
    <p:sldId id="604" r:id="rId5"/>
    <p:sldId id="2546" r:id="rId6"/>
    <p:sldId id="2917" r:id="rId7"/>
    <p:sldId id="635" r:id="rId8"/>
    <p:sldId id="636" r:id="rId9"/>
    <p:sldId id="637" r:id="rId10"/>
    <p:sldId id="639" r:id="rId11"/>
    <p:sldId id="648" r:id="rId12"/>
    <p:sldId id="649" r:id="rId13"/>
    <p:sldId id="797" r:id="rId14"/>
    <p:sldId id="798" r:id="rId15"/>
    <p:sldId id="799" r:id="rId16"/>
    <p:sldId id="800" r:id="rId17"/>
    <p:sldId id="267" r:id="rId18"/>
    <p:sldId id="268" r:id="rId19"/>
    <p:sldId id="282" r:id="rId20"/>
    <p:sldId id="656" r:id="rId21"/>
    <p:sldId id="828" r:id="rId22"/>
    <p:sldId id="688" r:id="rId23"/>
    <p:sldId id="538" r:id="rId24"/>
    <p:sldId id="539" r:id="rId25"/>
    <p:sldId id="540" r:id="rId26"/>
    <p:sldId id="690" r:id="rId27"/>
    <p:sldId id="3299" r:id="rId28"/>
    <p:sldId id="296" r:id="rId29"/>
    <p:sldId id="391" r:id="rId30"/>
    <p:sldId id="691" r:id="rId31"/>
    <p:sldId id="303" r:id="rId32"/>
    <p:sldId id="658" r:id="rId33"/>
    <p:sldId id="668" r:id="rId34"/>
    <p:sldId id="663" r:id="rId35"/>
    <p:sldId id="664" r:id="rId36"/>
    <p:sldId id="2518" r:id="rId37"/>
    <p:sldId id="2519" r:id="rId38"/>
    <p:sldId id="3339" r:id="rId39"/>
    <p:sldId id="3340" r:id="rId40"/>
    <p:sldId id="323" r:id="rId41"/>
    <p:sldId id="324" r:id="rId42"/>
    <p:sldId id="3341" r:id="rId43"/>
    <p:sldId id="2508" r:id="rId44"/>
    <p:sldId id="2510" r:id="rId45"/>
    <p:sldId id="2574" r:id="rId46"/>
    <p:sldId id="2924" r:id="rId47"/>
    <p:sldId id="665" r:id="rId48"/>
    <p:sldId id="3300" r:id="rId49"/>
    <p:sldId id="667" r:id="rId50"/>
    <p:sldId id="3301" r:id="rId51"/>
    <p:sldId id="669" r:id="rId52"/>
    <p:sldId id="670" r:id="rId53"/>
    <p:sldId id="671" r:id="rId54"/>
    <p:sldId id="673" r:id="rId55"/>
    <p:sldId id="3302" r:id="rId56"/>
    <p:sldId id="3303" r:id="rId57"/>
    <p:sldId id="3304" r:id="rId58"/>
    <p:sldId id="682" r:id="rId59"/>
    <p:sldId id="387" r:id="rId60"/>
    <p:sldId id="274" r:id="rId61"/>
    <p:sldId id="683" r:id="rId62"/>
    <p:sldId id="687" r:id="rId63"/>
    <p:sldId id="294" r:id="rId64"/>
    <p:sldId id="684" r:id="rId65"/>
    <p:sldId id="3305" r:id="rId66"/>
    <p:sldId id="3306" r:id="rId67"/>
    <p:sldId id="545" r:id="rId68"/>
    <p:sldId id="692" r:id="rId69"/>
    <p:sldId id="547" r:id="rId70"/>
    <p:sldId id="694" r:id="rId71"/>
    <p:sldId id="2525" r:id="rId72"/>
    <p:sldId id="2526" r:id="rId73"/>
    <p:sldId id="381" r:id="rId74"/>
    <p:sldId id="382" r:id="rId75"/>
    <p:sldId id="383" r:id="rId76"/>
    <p:sldId id="384" r:id="rId77"/>
    <p:sldId id="385" r:id="rId78"/>
    <p:sldId id="2511" r:id="rId79"/>
    <p:sldId id="2509" r:id="rId80"/>
    <p:sldId id="2613" r:id="rId81"/>
    <p:sldId id="2942" r:id="rId82"/>
    <p:sldId id="3307" r:id="rId83"/>
    <p:sldId id="3308" r:id="rId84"/>
    <p:sldId id="3309" r:id="rId85"/>
    <p:sldId id="3310" r:id="rId86"/>
    <p:sldId id="3311" r:id="rId87"/>
    <p:sldId id="3312" r:id="rId88"/>
    <p:sldId id="3313" r:id="rId89"/>
    <p:sldId id="3314" r:id="rId90"/>
    <p:sldId id="3315" r:id="rId91"/>
    <p:sldId id="3316" r:id="rId92"/>
    <p:sldId id="3317" r:id="rId93"/>
    <p:sldId id="3318" r:id="rId94"/>
    <p:sldId id="3319" r:id="rId95"/>
    <p:sldId id="3320" r:id="rId96"/>
    <p:sldId id="3321" r:id="rId97"/>
    <p:sldId id="3322" r:id="rId98"/>
    <p:sldId id="3323" r:id="rId99"/>
    <p:sldId id="541" r:id="rId100"/>
    <p:sldId id="600" r:id="rId101"/>
    <p:sldId id="3324" r:id="rId102"/>
    <p:sldId id="3325" r:id="rId103"/>
    <p:sldId id="835" r:id="rId104"/>
    <p:sldId id="928" r:id="rId105"/>
    <p:sldId id="836" r:id="rId106"/>
    <p:sldId id="2532" r:id="rId107"/>
    <p:sldId id="2533" r:id="rId108"/>
    <p:sldId id="3342" r:id="rId109"/>
    <p:sldId id="388" r:id="rId110"/>
    <p:sldId id="389" r:id="rId111"/>
    <p:sldId id="390" r:id="rId112"/>
    <p:sldId id="3343" r:id="rId113"/>
    <p:sldId id="2512" r:id="rId114"/>
    <p:sldId id="2513" r:id="rId115"/>
    <p:sldId id="2652" r:id="rId116"/>
    <p:sldId id="2962" r:id="rId117"/>
    <p:sldId id="672" r:id="rId118"/>
    <p:sldId id="674" r:id="rId119"/>
    <p:sldId id="675" r:id="rId120"/>
    <p:sldId id="677" r:id="rId121"/>
    <p:sldId id="3326" r:id="rId122"/>
    <p:sldId id="930" r:id="rId123"/>
    <p:sldId id="3327" r:id="rId124"/>
    <p:sldId id="666" r:id="rId125"/>
    <p:sldId id="3328" r:id="rId126"/>
    <p:sldId id="3329" r:id="rId127"/>
    <p:sldId id="931" r:id="rId128"/>
    <p:sldId id="933" r:id="rId129"/>
    <p:sldId id="935" r:id="rId130"/>
    <p:sldId id="3330" r:id="rId131"/>
    <p:sldId id="3331" r:id="rId132"/>
    <p:sldId id="3332" r:id="rId133"/>
    <p:sldId id="3333" r:id="rId134"/>
    <p:sldId id="3334" r:id="rId135"/>
    <p:sldId id="829" r:id="rId136"/>
    <p:sldId id="3335" r:id="rId137"/>
    <p:sldId id="3336" r:id="rId138"/>
    <p:sldId id="942" r:id="rId139"/>
    <p:sldId id="944" r:id="rId140"/>
    <p:sldId id="945" r:id="rId141"/>
    <p:sldId id="2539" r:id="rId142"/>
    <p:sldId id="2540" r:id="rId143"/>
    <p:sldId id="393" r:id="rId144"/>
    <p:sldId id="394" r:id="rId145"/>
    <p:sldId id="531" r:id="rId146"/>
    <p:sldId id="532" r:id="rId147"/>
    <p:sldId id="395" r:id="rId148"/>
    <p:sldId id="533" r:id="rId149"/>
    <p:sldId id="2514" r:id="rId150"/>
    <p:sldId id="2515" r:id="rId151"/>
    <p:sldId id="258" r:id="rId152"/>
    <p:sldId id="333" r:id="rId153"/>
    <p:sldId id="1485" r:id="rId154"/>
    <p:sldId id="1506" r:id="rId155"/>
    <p:sldId id="1507" r:id="rId156"/>
    <p:sldId id="1508" r:id="rId157"/>
    <p:sldId id="905" r:id="rId158"/>
    <p:sldId id="1172" r:id="rId159"/>
    <p:sldId id="906" r:id="rId160"/>
    <p:sldId id="1456" r:id="rId161"/>
    <p:sldId id="1459" r:id="rId162"/>
    <p:sldId id="1906" r:id="rId163"/>
    <p:sldId id="1462" r:id="rId164"/>
    <p:sldId id="276" r:id="rId165"/>
    <p:sldId id="280" r:id="rId166"/>
    <p:sldId id="3337" r:id="rId167"/>
    <p:sldId id="286" r:id="rId168"/>
    <p:sldId id="284" r:id="rId169"/>
    <p:sldId id="287" r:id="rId170"/>
    <p:sldId id="288" r:id="rId171"/>
    <p:sldId id="289" r:id="rId172"/>
    <p:sldId id="290" r:id="rId173"/>
    <p:sldId id="293" r:id="rId174"/>
    <p:sldId id="3338" r:id="rId175"/>
    <p:sldId id="299" r:id="rId176"/>
    <p:sldId id="312" r:id="rId177"/>
    <p:sldId id="313" r:id="rId178"/>
    <p:sldId id="316" r:id="rId179"/>
    <p:sldId id="317" r:id="rId180"/>
    <p:sldId id="304" r:id="rId181"/>
    <p:sldId id="318" r:id="rId182"/>
    <p:sldId id="399" r:id="rId183"/>
    <p:sldId id="400" r:id="rId184"/>
    <p:sldId id="578" r:id="rId185"/>
    <p:sldId id="579" r:id="rId186"/>
    <p:sldId id="580" r:id="rId187"/>
    <p:sldId id="401" r:id="rId188"/>
    <p:sldId id="581" r:id="rId189"/>
    <p:sldId id="403" r:id="rId190"/>
  </p:sldIdLst>
  <p:sldSz cx="12192000" cy="6858000"/>
  <p:notesSz cx="6742113" cy="98758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A2E0501-D8D3-48A9-BA61-2AC0223DA764}" v="4" dt="2023-05-10T17:11:24.7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50" autoAdjust="0"/>
    <p:restoredTop sz="81447" autoAdjust="0"/>
  </p:normalViewPr>
  <p:slideViewPr>
    <p:cSldViewPr snapToGrid="0">
      <p:cViewPr varScale="1">
        <p:scale>
          <a:sx n="59" d="100"/>
          <a:sy n="59" d="100"/>
        </p:scale>
        <p:origin x="112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5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63" Type="http://schemas.openxmlformats.org/officeDocument/2006/relationships/slide" Target="slides/slide61.xml"/><Relationship Id="rId84" Type="http://schemas.openxmlformats.org/officeDocument/2006/relationships/slide" Target="slides/slide82.xml"/><Relationship Id="rId138" Type="http://schemas.openxmlformats.org/officeDocument/2006/relationships/slide" Target="slides/slide136.xml"/><Relationship Id="rId159" Type="http://schemas.openxmlformats.org/officeDocument/2006/relationships/slide" Target="slides/slide157.xml"/><Relationship Id="rId170" Type="http://schemas.openxmlformats.org/officeDocument/2006/relationships/slide" Target="slides/slide168.xml"/><Relationship Id="rId191" Type="http://schemas.openxmlformats.org/officeDocument/2006/relationships/notesMaster" Target="notesMasters/notesMaster1.xml"/><Relationship Id="rId107" Type="http://schemas.openxmlformats.org/officeDocument/2006/relationships/slide" Target="slides/slide105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53" Type="http://schemas.openxmlformats.org/officeDocument/2006/relationships/slide" Target="slides/slide51.xml"/><Relationship Id="rId74" Type="http://schemas.openxmlformats.org/officeDocument/2006/relationships/slide" Target="slides/slide72.xml"/><Relationship Id="rId128" Type="http://schemas.openxmlformats.org/officeDocument/2006/relationships/slide" Target="slides/slide126.xml"/><Relationship Id="rId149" Type="http://schemas.openxmlformats.org/officeDocument/2006/relationships/slide" Target="slides/slide147.xml"/><Relationship Id="rId5" Type="http://schemas.openxmlformats.org/officeDocument/2006/relationships/slide" Target="slides/slide3.xml"/><Relationship Id="rId95" Type="http://schemas.openxmlformats.org/officeDocument/2006/relationships/slide" Target="slides/slide93.xml"/><Relationship Id="rId160" Type="http://schemas.openxmlformats.org/officeDocument/2006/relationships/slide" Target="slides/slide158.xml"/><Relationship Id="rId181" Type="http://schemas.openxmlformats.org/officeDocument/2006/relationships/slide" Target="slides/slide179.xml"/><Relationship Id="rId22" Type="http://schemas.openxmlformats.org/officeDocument/2006/relationships/slide" Target="slides/slide20.xml"/><Relationship Id="rId43" Type="http://schemas.openxmlformats.org/officeDocument/2006/relationships/slide" Target="slides/slide41.xml"/><Relationship Id="rId64" Type="http://schemas.openxmlformats.org/officeDocument/2006/relationships/slide" Target="slides/slide62.xml"/><Relationship Id="rId118" Type="http://schemas.openxmlformats.org/officeDocument/2006/relationships/slide" Target="slides/slide116.xml"/><Relationship Id="rId139" Type="http://schemas.openxmlformats.org/officeDocument/2006/relationships/slide" Target="slides/slide137.xml"/><Relationship Id="rId85" Type="http://schemas.openxmlformats.org/officeDocument/2006/relationships/slide" Target="slides/slide83.xml"/><Relationship Id="rId150" Type="http://schemas.openxmlformats.org/officeDocument/2006/relationships/slide" Target="slides/slide148.xml"/><Relationship Id="rId171" Type="http://schemas.openxmlformats.org/officeDocument/2006/relationships/slide" Target="slides/slide169.xml"/><Relationship Id="rId192" Type="http://schemas.openxmlformats.org/officeDocument/2006/relationships/presProps" Target="presProps.xml"/><Relationship Id="rId12" Type="http://schemas.openxmlformats.org/officeDocument/2006/relationships/slide" Target="slides/slide10.xml"/><Relationship Id="rId33" Type="http://schemas.openxmlformats.org/officeDocument/2006/relationships/slide" Target="slides/slide31.xml"/><Relationship Id="rId108" Type="http://schemas.openxmlformats.org/officeDocument/2006/relationships/slide" Target="slides/slide106.xml"/><Relationship Id="rId129" Type="http://schemas.openxmlformats.org/officeDocument/2006/relationships/slide" Target="slides/slide127.xml"/><Relationship Id="rId54" Type="http://schemas.openxmlformats.org/officeDocument/2006/relationships/slide" Target="slides/slide52.xml"/><Relationship Id="rId75" Type="http://schemas.openxmlformats.org/officeDocument/2006/relationships/slide" Target="slides/slide73.xml"/><Relationship Id="rId96" Type="http://schemas.openxmlformats.org/officeDocument/2006/relationships/slide" Target="slides/slide94.xml"/><Relationship Id="rId140" Type="http://schemas.openxmlformats.org/officeDocument/2006/relationships/slide" Target="slides/slide138.xml"/><Relationship Id="rId161" Type="http://schemas.openxmlformats.org/officeDocument/2006/relationships/slide" Target="slides/slide159.xml"/><Relationship Id="rId182" Type="http://schemas.openxmlformats.org/officeDocument/2006/relationships/slide" Target="slides/slide180.xml"/><Relationship Id="rId6" Type="http://schemas.openxmlformats.org/officeDocument/2006/relationships/slide" Target="slides/slide4.xml"/><Relationship Id="rId23" Type="http://schemas.openxmlformats.org/officeDocument/2006/relationships/slide" Target="slides/slide21.xml"/><Relationship Id="rId119" Type="http://schemas.openxmlformats.org/officeDocument/2006/relationships/slide" Target="slides/slide117.xml"/><Relationship Id="rId44" Type="http://schemas.openxmlformats.org/officeDocument/2006/relationships/slide" Target="slides/slide42.xml"/><Relationship Id="rId65" Type="http://schemas.openxmlformats.org/officeDocument/2006/relationships/slide" Target="slides/slide63.xml"/><Relationship Id="rId86" Type="http://schemas.openxmlformats.org/officeDocument/2006/relationships/slide" Target="slides/slide84.xml"/><Relationship Id="rId130" Type="http://schemas.openxmlformats.org/officeDocument/2006/relationships/slide" Target="slides/slide128.xml"/><Relationship Id="rId151" Type="http://schemas.openxmlformats.org/officeDocument/2006/relationships/slide" Target="slides/slide149.xml"/><Relationship Id="rId172" Type="http://schemas.openxmlformats.org/officeDocument/2006/relationships/slide" Target="slides/slide170.xml"/><Relationship Id="rId193" Type="http://schemas.openxmlformats.org/officeDocument/2006/relationships/viewProps" Target="viewProps.xml"/><Relationship Id="rId13" Type="http://schemas.openxmlformats.org/officeDocument/2006/relationships/slide" Target="slides/slide11.xml"/><Relationship Id="rId109" Type="http://schemas.openxmlformats.org/officeDocument/2006/relationships/slide" Target="slides/slide107.xml"/><Relationship Id="rId34" Type="http://schemas.openxmlformats.org/officeDocument/2006/relationships/slide" Target="slides/slide32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20" Type="http://schemas.openxmlformats.org/officeDocument/2006/relationships/slide" Target="slides/slide118.xml"/><Relationship Id="rId141" Type="http://schemas.openxmlformats.org/officeDocument/2006/relationships/slide" Target="slides/slide139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162" Type="http://schemas.openxmlformats.org/officeDocument/2006/relationships/slide" Target="slides/slide160.xml"/><Relationship Id="rId183" Type="http://schemas.openxmlformats.org/officeDocument/2006/relationships/slide" Target="slides/slide181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110" Type="http://schemas.openxmlformats.org/officeDocument/2006/relationships/slide" Target="slides/slide108.xml"/><Relationship Id="rId115" Type="http://schemas.openxmlformats.org/officeDocument/2006/relationships/slide" Target="slides/slide113.xml"/><Relationship Id="rId131" Type="http://schemas.openxmlformats.org/officeDocument/2006/relationships/slide" Target="slides/slide129.xml"/><Relationship Id="rId136" Type="http://schemas.openxmlformats.org/officeDocument/2006/relationships/slide" Target="slides/slide134.xml"/><Relationship Id="rId157" Type="http://schemas.openxmlformats.org/officeDocument/2006/relationships/slide" Target="slides/slide155.xml"/><Relationship Id="rId178" Type="http://schemas.openxmlformats.org/officeDocument/2006/relationships/slide" Target="slides/slide176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52" Type="http://schemas.openxmlformats.org/officeDocument/2006/relationships/slide" Target="slides/slide150.xml"/><Relationship Id="rId173" Type="http://schemas.openxmlformats.org/officeDocument/2006/relationships/slide" Target="slides/slide171.xml"/><Relationship Id="rId194" Type="http://schemas.openxmlformats.org/officeDocument/2006/relationships/theme" Target="theme/theme1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126" Type="http://schemas.openxmlformats.org/officeDocument/2006/relationships/slide" Target="slides/slide124.xml"/><Relationship Id="rId147" Type="http://schemas.openxmlformats.org/officeDocument/2006/relationships/slide" Target="slides/slide145.xml"/><Relationship Id="rId168" Type="http://schemas.openxmlformats.org/officeDocument/2006/relationships/slide" Target="slides/slide166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121" Type="http://schemas.openxmlformats.org/officeDocument/2006/relationships/slide" Target="slides/slide119.xml"/><Relationship Id="rId142" Type="http://schemas.openxmlformats.org/officeDocument/2006/relationships/slide" Target="slides/slide140.xml"/><Relationship Id="rId163" Type="http://schemas.openxmlformats.org/officeDocument/2006/relationships/slide" Target="slides/slide161.xml"/><Relationship Id="rId184" Type="http://schemas.openxmlformats.org/officeDocument/2006/relationships/slide" Target="slides/slide182.xml"/><Relationship Id="rId189" Type="http://schemas.openxmlformats.org/officeDocument/2006/relationships/slide" Target="slides/slide187.xml"/><Relationship Id="rId3" Type="http://schemas.openxmlformats.org/officeDocument/2006/relationships/slide" Target="slides/slide1.xml"/><Relationship Id="rId25" Type="http://schemas.openxmlformats.org/officeDocument/2006/relationships/slide" Target="slides/slide23.xml"/><Relationship Id="rId46" Type="http://schemas.openxmlformats.org/officeDocument/2006/relationships/slide" Target="slides/slide44.xml"/><Relationship Id="rId67" Type="http://schemas.openxmlformats.org/officeDocument/2006/relationships/slide" Target="slides/slide65.xml"/><Relationship Id="rId116" Type="http://schemas.openxmlformats.org/officeDocument/2006/relationships/slide" Target="slides/slide114.xml"/><Relationship Id="rId137" Type="http://schemas.openxmlformats.org/officeDocument/2006/relationships/slide" Target="slides/slide135.xml"/><Relationship Id="rId158" Type="http://schemas.openxmlformats.org/officeDocument/2006/relationships/slide" Target="slides/slide156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62" Type="http://schemas.openxmlformats.org/officeDocument/2006/relationships/slide" Target="slides/slide60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111" Type="http://schemas.openxmlformats.org/officeDocument/2006/relationships/slide" Target="slides/slide109.xml"/><Relationship Id="rId132" Type="http://schemas.openxmlformats.org/officeDocument/2006/relationships/slide" Target="slides/slide130.xml"/><Relationship Id="rId153" Type="http://schemas.openxmlformats.org/officeDocument/2006/relationships/slide" Target="slides/slide151.xml"/><Relationship Id="rId174" Type="http://schemas.openxmlformats.org/officeDocument/2006/relationships/slide" Target="slides/slide172.xml"/><Relationship Id="rId179" Type="http://schemas.openxmlformats.org/officeDocument/2006/relationships/slide" Target="slides/slide177.xml"/><Relationship Id="rId195" Type="http://schemas.openxmlformats.org/officeDocument/2006/relationships/tableStyles" Target="tableStyles.xml"/><Relationship Id="rId190" Type="http://schemas.openxmlformats.org/officeDocument/2006/relationships/slide" Target="slides/slide188.xml"/><Relationship Id="rId15" Type="http://schemas.openxmlformats.org/officeDocument/2006/relationships/slide" Target="slides/slide13.xml"/><Relationship Id="rId36" Type="http://schemas.openxmlformats.org/officeDocument/2006/relationships/slide" Target="slides/slide34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Relationship Id="rId127" Type="http://schemas.openxmlformats.org/officeDocument/2006/relationships/slide" Target="slides/slide12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52" Type="http://schemas.openxmlformats.org/officeDocument/2006/relationships/slide" Target="slides/slide50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122" Type="http://schemas.openxmlformats.org/officeDocument/2006/relationships/slide" Target="slides/slide120.xml"/><Relationship Id="rId143" Type="http://schemas.openxmlformats.org/officeDocument/2006/relationships/slide" Target="slides/slide141.xml"/><Relationship Id="rId148" Type="http://schemas.openxmlformats.org/officeDocument/2006/relationships/slide" Target="slides/slide146.xml"/><Relationship Id="rId164" Type="http://schemas.openxmlformats.org/officeDocument/2006/relationships/slide" Target="slides/slide162.xml"/><Relationship Id="rId169" Type="http://schemas.openxmlformats.org/officeDocument/2006/relationships/slide" Target="slides/slide167.xml"/><Relationship Id="rId185" Type="http://schemas.openxmlformats.org/officeDocument/2006/relationships/slide" Target="slides/slide18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80" Type="http://schemas.openxmlformats.org/officeDocument/2006/relationships/slide" Target="slides/slide178.xml"/><Relationship Id="rId26" Type="http://schemas.openxmlformats.org/officeDocument/2006/relationships/slide" Target="slides/slide24.xml"/><Relationship Id="rId47" Type="http://schemas.openxmlformats.org/officeDocument/2006/relationships/slide" Target="slides/slide45.xml"/><Relationship Id="rId68" Type="http://schemas.openxmlformats.org/officeDocument/2006/relationships/slide" Target="slides/slide66.xml"/><Relationship Id="rId89" Type="http://schemas.openxmlformats.org/officeDocument/2006/relationships/slide" Target="slides/slide87.xml"/><Relationship Id="rId112" Type="http://schemas.openxmlformats.org/officeDocument/2006/relationships/slide" Target="slides/slide110.xml"/><Relationship Id="rId133" Type="http://schemas.openxmlformats.org/officeDocument/2006/relationships/slide" Target="slides/slide131.xml"/><Relationship Id="rId154" Type="http://schemas.openxmlformats.org/officeDocument/2006/relationships/slide" Target="slides/slide152.xml"/><Relationship Id="rId175" Type="http://schemas.openxmlformats.org/officeDocument/2006/relationships/slide" Target="slides/slide173.xml"/><Relationship Id="rId196" Type="http://schemas.microsoft.com/office/2016/11/relationships/changesInfo" Target="changesInfos/changesInfo1.xml"/><Relationship Id="rId16" Type="http://schemas.openxmlformats.org/officeDocument/2006/relationships/slide" Target="slides/slide14.xml"/><Relationship Id="rId37" Type="http://schemas.openxmlformats.org/officeDocument/2006/relationships/slide" Target="slides/slide35.xml"/><Relationship Id="rId58" Type="http://schemas.openxmlformats.org/officeDocument/2006/relationships/slide" Target="slides/slide56.xml"/><Relationship Id="rId79" Type="http://schemas.openxmlformats.org/officeDocument/2006/relationships/slide" Target="slides/slide77.xml"/><Relationship Id="rId102" Type="http://schemas.openxmlformats.org/officeDocument/2006/relationships/slide" Target="slides/slide100.xml"/><Relationship Id="rId123" Type="http://schemas.openxmlformats.org/officeDocument/2006/relationships/slide" Target="slides/slide121.xml"/><Relationship Id="rId144" Type="http://schemas.openxmlformats.org/officeDocument/2006/relationships/slide" Target="slides/slide142.xml"/><Relationship Id="rId90" Type="http://schemas.openxmlformats.org/officeDocument/2006/relationships/slide" Target="slides/slide88.xml"/><Relationship Id="rId165" Type="http://schemas.openxmlformats.org/officeDocument/2006/relationships/slide" Target="slides/slide163.xml"/><Relationship Id="rId186" Type="http://schemas.openxmlformats.org/officeDocument/2006/relationships/slide" Target="slides/slide184.xml"/><Relationship Id="rId27" Type="http://schemas.openxmlformats.org/officeDocument/2006/relationships/slide" Target="slides/slide25.xml"/><Relationship Id="rId48" Type="http://schemas.openxmlformats.org/officeDocument/2006/relationships/slide" Target="slides/slide46.xml"/><Relationship Id="rId69" Type="http://schemas.openxmlformats.org/officeDocument/2006/relationships/slide" Target="slides/slide67.xml"/><Relationship Id="rId113" Type="http://schemas.openxmlformats.org/officeDocument/2006/relationships/slide" Target="slides/slide111.xml"/><Relationship Id="rId134" Type="http://schemas.openxmlformats.org/officeDocument/2006/relationships/slide" Target="slides/slide132.xml"/><Relationship Id="rId80" Type="http://schemas.openxmlformats.org/officeDocument/2006/relationships/slide" Target="slides/slide78.xml"/><Relationship Id="rId155" Type="http://schemas.openxmlformats.org/officeDocument/2006/relationships/slide" Target="slides/slide153.xml"/><Relationship Id="rId176" Type="http://schemas.openxmlformats.org/officeDocument/2006/relationships/slide" Target="slides/slide174.xml"/><Relationship Id="rId197" Type="http://schemas.microsoft.com/office/2015/10/relationships/revisionInfo" Target="revisionInfo.xml"/><Relationship Id="rId17" Type="http://schemas.openxmlformats.org/officeDocument/2006/relationships/slide" Target="slides/slide15.xml"/><Relationship Id="rId38" Type="http://schemas.openxmlformats.org/officeDocument/2006/relationships/slide" Target="slides/slide36.xml"/><Relationship Id="rId59" Type="http://schemas.openxmlformats.org/officeDocument/2006/relationships/slide" Target="slides/slide57.xml"/><Relationship Id="rId103" Type="http://schemas.openxmlformats.org/officeDocument/2006/relationships/slide" Target="slides/slide101.xml"/><Relationship Id="rId124" Type="http://schemas.openxmlformats.org/officeDocument/2006/relationships/slide" Target="slides/slide122.xml"/><Relationship Id="rId70" Type="http://schemas.openxmlformats.org/officeDocument/2006/relationships/slide" Target="slides/slide68.xml"/><Relationship Id="rId91" Type="http://schemas.openxmlformats.org/officeDocument/2006/relationships/slide" Target="slides/slide89.xml"/><Relationship Id="rId145" Type="http://schemas.openxmlformats.org/officeDocument/2006/relationships/slide" Target="slides/slide143.xml"/><Relationship Id="rId166" Type="http://schemas.openxmlformats.org/officeDocument/2006/relationships/slide" Target="slides/slide164.xml"/><Relationship Id="rId187" Type="http://schemas.openxmlformats.org/officeDocument/2006/relationships/slide" Target="slides/slide185.xml"/><Relationship Id="rId1" Type="http://schemas.openxmlformats.org/officeDocument/2006/relationships/slideMaster" Target="slideMasters/slideMaster1.xml"/><Relationship Id="rId28" Type="http://schemas.openxmlformats.org/officeDocument/2006/relationships/slide" Target="slides/slide26.xml"/><Relationship Id="rId49" Type="http://schemas.openxmlformats.org/officeDocument/2006/relationships/slide" Target="slides/slide47.xml"/><Relationship Id="rId114" Type="http://schemas.openxmlformats.org/officeDocument/2006/relationships/slide" Target="slides/slide112.xml"/><Relationship Id="rId60" Type="http://schemas.openxmlformats.org/officeDocument/2006/relationships/slide" Target="slides/slide58.xml"/><Relationship Id="rId81" Type="http://schemas.openxmlformats.org/officeDocument/2006/relationships/slide" Target="slides/slide79.xml"/><Relationship Id="rId135" Type="http://schemas.openxmlformats.org/officeDocument/2006/relationships/slide" Target="slides/slide133.xml"/><Relationship Id="rId156" Type="http://schemas.openxmlformats.org/officeDocument/2006/relationships/slide" Target="slides/slide154.xml"/><Relationship Id="rId177" Type="http://schemas.openxmlformats.org/officeDocument/2006/relationships/slide" Target="slides/slide175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50" Type="http://schemas.openxmlformats.org/officeDocument/2006/relationships/slide" Target="slides/slide48.xml"/><Relationship Id="rId104" Type="http://schemas.openxmlformats.org/officeDocument/2006/relationships/slide" Target="slides/slide102.xml"/><Relationship Id="rId125" Type="http://schemas.openxmlformats.org/officeDocument/2006/relationships/slide" Target="slides/slide123.xml"/><Relationship Id="rId146" Type="http://schemas.openxmlformats.org/officeDocument/2006/relationships/slide" Target="slides/slide144.xml"/><Relationship Id="rId167" Type="http://schemas.openxmlformats.org/officeDocument/2006/relationships/slide" Target="slides/slide165.xml"/><Relationship Id="rId188" Type="http://schemas.openxmlformats.org/officeDocument/2006/relationships/slide" Target="slides/slide18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lly Stokes" userId="3e5c5154-569e-4d81-aa91-4f91841cdfa9" providerId="ADAL" clId="{CA2E0501-D8D3-48A9-BA61-2AC0223DA764}"/>
    <pc:docChg chg="custSel modSld">
      <pc:chgData name="Kelly Stokes" userId="3e5c5154-569e-4d81-aa91-4f91841cdfa9" providerId="ADAL" clId="{CA2E0501-D8D3-48A9-BA61-2AC0223DA764}" dt="2023-05-10T17:11:24.761" v="92"/>
      <pc:docMkLst>
        <pc:docMk/>
      </pc:docMkLst>
      <pc:sldChg chg="modSp mod">
        <pc:chgData name="Kelly Stokes" userId="3e5c5154-569e-4d81-aa91-4f91841cdfa9" providerId="ADAL" clId="{CA2E0501-D8D3-48A9-BA61-2AC0223DA764}" dt="2023-05-10T17:10:06.092" v="25" actId="20577"/>
        <pc:sldMkLst>
          <pc:docMk/>
          <pc:sldMk cId="3945579917" sldId="256"/>
        </pc:sldMkLst>
        <pc:spChg chg="mod">
          <ac:chgData name="Kelly Stokes" userId="3e5c5154-569e-4d81-aa91-4f91841cdfa9" providerId="ADAL" clId="{CA2E0501-D8D3-48A9-BA61-2AC0223DA764}" dt="2023-05-10T17:09:58.640" v="1" actId="20577"/>
          <ac:spMkLst>
            <pc:docMk/>
            <pc:sldMk cId="3945579917" sldId="256"/>
            <ac:spMk id="2" creationId="{7EB92607-E334-409C-8872-AB6363C33D0F}"/>
          </ac:spMkLst>
        </pc:spChg>
        <pc:spChg chg="mod">
          <ac:chgData name="Kelly Stokes" userId="3e5c5154-569e-4d81-aa91-4f91841cdfa9" providerId="ADAL" clId="{CA2E0501-D8D3-48A9-BA61-2AC0223DA764}" dt="2023-05-10T17:10:06.092" v="25" actId="20577"/>
          <ac:spMkLst>
            <pc:docMk/>
            <pc:sldMk cId="3945579917" sldId="256"/>
            <ac:spMk id="3" creationId="{9B667196-C5B4-45FC-B5E8-3B190D7A595C}"/>
          </ac:spMkLst>
        </pc:spChg>
      </pc:sldChg>
      <pc:sldChg chg="modSp mod">
        <pc:chgData name="Kelly Stokes" userId="3e5c5154-569e-4d81-aa91-4f91841cdfa9" providerId="ADAL" clId="{CA2E0501-D8D3-48A9-BA61-2AC0223DA764}" dt="2023-05-10T17:10:13.574" v="35" actId="20577"/>
        <pc:sldMkLst>
          <pc:docMk/>
          <pc:sldMk cId="864376776" sldId="322"/>
        </pc:sldMkLst>
        <pc:spChg chg="mod">
          <ac:chgData name="Kelly Stokes" userId="3e5c5154-569e-4d81-aa91-4f91841cdfa9" providerId="ADAL" clId="{CA2E0501-D8D3-48A9-BA61-2AC0223DA764}" dt="2023-05-10T17:10:13.574" v="35" actId="20577"/>
          <ac:spMkLst>
            <pc:docMk/>
            <pc:sldMk cId="864376776" sldId="322"/>
            <ac:spMk id="2" creationId="{02FB8773-AD3E-2543-510F-CEE32E75C793}"/>
          </ac:spMkLst>
        </pc:spChg>
      </pc:sldChg>
      <pc:sldChg chg="addSp delSp modSp mod">
        <pc:chgData name="Kelly Stokes" userId="3e5c5154-569e-4d81-aa91-4f91841cdfa9" providerId="ADAL" clId="{CA2E0501-D8D3-48A9-BA61-2AC0223DA764}" dt="2023-05-10T17:10:28.673" v="41" actId="14100"/>
        <pc:sldMkLst>
          <pc:docMk/>
          <pc:sldMk cId="3955913320" sldId="604"/>
        </pc:sldMkLst>
        <pc:picChg chg="del">
          <ac:chgData name="Kelly Stokes" userId="3e5c5154-569e-4d81-aa91-4f91841cdfa9" providerId="ADAL" clId="{CA2E0501-D8D3-48A9-BA61-2AC0223DA764}" dt="2023-05-10T17:10:15.614" v="36" actId="478"/>
          <ac:picMkLst>
            <pc:docMk/>
            <pc:sldMk cId="3955913320" sldId="604"/>
            <ac:picMk id="4" creationId="{DA7A047E-F2B3-F793-B67D-06062C7C3169}"/>
          </ac:picMkLst>
        </pc:picChg>
        <pc:picChg chg="add mod modCrop">
          <ac:chgData name="Kelly Stokes" userId="3e5c5154-569e-4d81-aa91-4f91841cdfa9" providerId="ADAL" clId="{CA2E0501-D8D3-48A9-BA61-2AC0223DA764}" dt="2023-05-10T17:10:28.673" v="41" actId="14100"/>
          <ac:picMkLst>
            <pc:docMk/>
            <pc:sldMk cId="3955913320" sldId="604"/>
            <ac:picMk id="6" creationId="{3315E757-B529-17DA-39B1-51E0DA951451}"/>
          </ac:picMkLst>
        </pc:picChg>
      </pc:sldChg>
      <pc:sldChg chg="modSp mod">
        <pc:chgData name="Kelly Stokes" userId="3e5c5154-569e-4d81-aa91-4f91841cdfa9" providerId="ADAL" clId="{CA2E0501-D8D3-48A9-BA61-2AC0223DA764}" dt="2023-05-10T17:10:43.847" v="54" actId="20577"/>
        <pc:sldMkLst>
          <pc:docMk/>
          <pc:sldMk cId="2942521307" sldId="2508"/>
        </pc:sldMkLst>
        <pc:spChg chg="mod">
          <ac:chgData name="Kelly Stokes" userId="3e5c5154-569e-4d81-aa91-4f91841cdfa9" providerId="ADAL" clId="{CA2E0501-D8D3-48A9-BA61-2AC0223DA764}" dt="2023-05-10T17:10:43.847" v="54" actId="20577"/>
          <ac:spMkLst>
            <pc:docMk/>
            <pc:sldMk cId="2942521307" sldId="2508"/>
            <ac:spMk id="2" creationId="{02FB8773-AD3E-2543-510F-CEE32E75C793}"/>
          </ac:spMkLst>
        </pc:spChg>
      </pc:sldChg>
      <pc:sldChg chg="addSp delSp modSp mod">
        <pc:chgData name="Kelly Stokes" userId="3e5c5154-569e-4d81-aa91-4f91841cdfa9" providerId="ADAL" clId="{CA2E0501-D8D3-48A9-BA61-2AC0223DA764}" dt="2023-05-10T17:10:58.069" v="68"/>
        <pc:sldMkLst>
          <pc:docMk/>
          <pc:sldMk cId="3917742093" sldId="2509"/>
        </pc:sldMkLst>
        <pc:picChg chg="del">
          <ac:chgData name="Kelly Stokes" userId="3e5c5154-569e-4d81-aa91-4f91841cdfa9" providerId="ADAL" clId="{CA2E0501-D8D3-48A9-BA61-2AC0223DA764}" dt="2023-05-10T17:10:57.741" v="67" actId="478"/>
          <ac:picMkLst>
            <pc:docMk/>
            <pc:sldMk cId="3917742093" sldId="2509"/>
            <ac:picMk id="2" creationId="{AD61CF48-CA1C-EF3C-91A8-EC57668F0B8F}"/>
          </ac:picMkLst>
        </pc:picChg>
        <pc:picChg chg="add mod">
          <ac:chgData name="Kelly Stokes" userId="3e5c5154-569e-4d81-aa91-4f91841cdfa9" providerId="ADAL" clId="{CA2E0501-D8D3-48A9-BA61-2AC0223DA764}" dt="2023-05-10T17:10:58.069" v="68"/>
          <ac:picMkLst>
            <pc:docMk/>
            <pc:sldMk cId="3917742093" sldId="2509"/>
            <ac:picMk id="4" creationId="{CFBF0515-5417-D4B4-188A-EE7A7BD2C799}"/>
          </ac:picMkLst>
        </pc:picChg>
      </pc:sldChg>
      <pc:sldChg chg="addSp delSp modSp mod">
        <pc:chgData name="Kelly Stokes" userId="3e5c5154-569e-4d81-aa91-4f91841cdfa9" providerId="ADAL" clId="{CA2E0501-D8D3-48A9-BA61-2AC0223DA764}" dt="2023-05-10T17:10:46.087" v="56"/>
        <pc:sldMkLst>
          <pc:docMk/>
          <pc:sldMk cId="1315889409" sldId="2510"/>
        </pc:sldMkLst>
        <pc:picChg chg="del">
          <ac:chgData name="Kelly Stokes" userId="3e5c5154-569e-4d81-aa91-4f91841cdfa9" providerId="ADAL" clId="{CA2E0501-D8D3-48A9-BA61-2AC0223DA764}" dt="2023-05-10T17:10:45.702" v="55" actId="478"/>
          <ac:picMkLst>
            <pc:docMk/>
            <pc:sldMk cId="1315889409" sldId="2510"/>
            <ac:picMk id="2" creationId="{B2568609-4641-301F-699E-A550F89D96D0}"/>
          </ac:picMkLst>
        </pc:picChg>
        <pc:picChg chg="add mod">
          <ac:chgData name="Kelly Stokes" userId="3e5c5154-569e-4d81-aa91-4f91841cdfa9" providerId="ADAL" clId="{CA2E0501-D8D3-48A9-BA61-2AC0223DA764}" dt="2023-05-10T17:10:46.087" v="56"/>
          <ac:picMkLst>
            <pc:docMk/>
            <pc:sldMk cId="1315889409" sldId="2510"/>
            <ac:picMk id="3" creationId="{5E8EED9A-4019-C6AA-EB03-7A82621778BB}"/>
          </ac:picMkLst>
        </pc:picChg>
      </pc:sldChg>
      <pc:sldChg chg="modSp mod">
        <pc:chgData name="Kelly Stokes" userId="3e5c5154-569e-4d81-aa91-4f91841cdfa9" providerId="ADAL" clId="{CA2E0501-D8D3-48A9-BA61-2AC0223DA764}" dt="2023-05-10T17:10:55.683" v="66" actId="20577"/>
        <pc:sldMkLst>
          <pc:docMk/>
          <pc:sldMk cId="2775180122" sldId="2511"/>
        </pc:sldMkLst>
        <pc:spChg chg="mod">
          <ac:chgData name="Kelly Stokes" userId="3e5c5154-569e-4d81-aa91-4f91841cdfa9" providerId="ADAL" clId="{CA2E0501-D8D3-48A9-BA61-2AC0223DA764}" dt="2023-05-10T17:10:55.683" v="66" actId="20577"/>
          <ac:spMkLst>
            <pc:docMk/>
            <pc:sldMk cId="2775180122" sldId="2511"/>
            <ac:spMk id="2" creationId="{02FB8773-AD3E-2543-510F-CEE32E75C793}"/>
          </ac:spMkLst>
        </pc:spChg>
      </pc:sldChg>
      <pc:sldChg chg="modSp mod">
        <pc:chgData name="Kelly Stokes" userId="3e5c5154-569e-4d81-aa91-4f91841cdfa9" providerId="ADAL" clId="{CA2E0501-D8D3-48A9-BA61-2AC0223DA764}" dt="2023-05-10T17:11:08.515" v="78" actId="20577"/>
        <pc:sldMkLst>
          <pc:docMk/>
          <pc:sldMk cId="3162211198" sldId="2512"/>
        </pc:sldMkLst>
        <pc:spChg chg="mod">
          <ac:chgData name="Kelly Stokes" userId="3e5c5154-569e-4d81-aa91-4f91841cdfa9" providerId="ADAL" clId="{CA2E0501-D8D3-48A9-BA61-2AC0223DA764}" dt="2023-05-10T17:11:08.515" v="78" actId="20577"/>
          <ac:spMkLst>
            <pc:docMk/>
            <pc:sldMk cId="3162211198" sldId="2512"/>
            <ac:spMk id="2" creationId="{02FB8773-AD3E-2543-510F-CEE32E75C793}"/>
          </ac:spMkLst>
        </pc:spChg>
      </pc:sldChg>
      <pc:sldChg chg="addSp delSp modSp mod">
        <pc:chgData name="Kelly Stokes" userId="3e5c5154-569e-4d81-aa91-4f91841cdfa9" providerId="ADAL" clId="{CA2E0501-D8D3-48A9-BA61-2AC0223DA764}" dt="2023-05-10T17:11:11.464" v="80"/>
        <pc:sldMkLst>
          <pc:docMk/>
          <pc:sldMk cId="927953685" sldId="2513"/>
        </pc:sldMkLst>
        <pc:picChg chg="del">
          <ac:chgData name="Kelly Stokes" userId="3e5c5154-569e-4d81-aa91-4f91841cdfa9" providerId="ADAL" clId="{CA2E0501-D8D3-48A9-BA61-2AC0223DA764}" dt="2023-05-10T17:11:11.073" v="79" actId="478"/>
          <ac:picMkLst>
            <pc:docMk/>
            <pc:sldMk cId="927953685" sldId="2513"/>
            <ac:picMk id="2" creationId="{B30B6D7B-6E80-8117-D563-5EA207BA3352}"/>
          </ac:picMkLst>
        </pc:picChg>
        <pc:picChg chg="add mod">
          <ac:chgData name="Kelly Stokes" userId="3e5c5154-569e-4d81-aa91-4f91841cdfa9" providerId="ADAL" clId="{CA2E0501-D8D3-48A9-BA61-2AC0223DA764}" dt="2023-05-10T17:11:11.464" v="80"/>
          <ac:picMkLst>
            <pc:docMk/>
            <pc:sldMk cId="927953685" sldId="2513"/>
            <ac:picMk id="4" creationId="{A0D9D4AB-4380-006C-069F-FFFF61F62E38}"/>
          </ac:picMkLst>
        </pc:picChg>
      </pc:sldChg>
      <pc:sldChg chg="modSp mod">
        <pc:chgData name="Kelly Stokes" userId="3e5c5154-569e-4d81-aa91-4f91841cdfa9" providerId="ADAL" clId="{CA2E0501-D8D3-48A9-BA61-2AC0223DA764}" dt="2023-05-10T17:11:21.854" v="90" actId="20577"/>
        <pc:sldMkLst>
          <pc:docMk/>
          <pc:sldMk cId="998141047" sldId="2514"/>
        </pc:sldMkLst>
        <pc:spChg chg="mod">
          <ac:chgData name="Kelly Stokes" userId="3e5c5154-569e-4d81-aa91-4f91841cdfa9" providerId="ADAL" clId="{CA2E0501-D8D3-48A9-BA61-2AC0223DA764}" dt="2023-05-10T17:11:21.854" v="90" actId="20577"/>
          <ac:spMkLst>
            <pc:docMk/>
            <pc:sldMk cId="998141047" sldId="2514"/>
            <ac:spMk id="2" creationId="{02FB8773-AD3E-2543-510F-CEE32E75C793}"/>
          </ac:spMkLst>
        </pc:spChg>
      </pc:sldChg>
      <pc:sldChg chg="addSp delSp modSp mod">
        <pc:chgData name="Kelly Stokes" userId="3e5c5154-569e-4d81-aa91-4f91841cdfa9" providerId="ADAL" clId="{CA2E0501-D8D3-48A9-BA61-2AC0223DA764}" dt="2023-05-10T17:11:24.761" v="92"/>
        <pc:sldMkLst>
          <pc:docMk/>
          <pc:sldMk cId="1749633838" sldId="2515"/>
        </pc:sldMkLst>
        <pc:picChg chg="del">
          <ac:chgData name="Kelly Stokes" userId="3e5c5154-569e-4d81-aa91-4f91841cdfa9" providerId="ADAL" clId="{CA2E0501-D8D3-48A9-BA61-2AC0223DA764}" dt="2023-05-10T17:11:24.311" v="91" actId="478"/>
          <ac:picMkLst>
            <pc:docMk/>
            <pc:sldMk cId="1749633838" sldId="2515"/>
            <ac:picMk id="2" creationId="{0B3429B0-6C12-8270-7EE6-D17E00E9610B}"/>
          </ac:picMkLst>
        </pc:picChg>
        <pc:picChg chg="add mod">
          <ac:chgData name="Kelly Stokes" userId="3e5c5154-569e-4d81-aa91-4f91841cdfa9" providerId="ADAL" clId="{CA2E0501-D8D3-48A9-BA61-2AC0223DA764}" dt="2023-05-10T17:11:24.761" v="92"/>
          <ac:picMkLst>
            <pc:docMk/>
            <pc:sldMk cId="1749633838" sldId="2515"/>
            <ac:picMk id="4" creationId="{758D58AE-D585-B693-805E-9F738E71F18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55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55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792B4E-2C40-46AA-98A1-08FF812BB3CA}" type="datetimeFigureOut">
              <a:rPr lang="en-GB" smtClean="0"/>
              <a:t>10/05/2023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5075"/>
            <a:ext cx="5922963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4212" y="4752747"/>
            <a:ext cx="5393690" cy="388861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80333"/>
            <a:ext cx="2921582" cy="4955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8971" y="9380333"/>
            <a:ext cx="2921582" cy="4955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70640F-E73A-4148-92BA-D1C70A9666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0342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94493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81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36576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83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36080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7627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41089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148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38402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151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41089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471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41089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42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56849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45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41089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36576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36080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77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34972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70640F-E73A-4148-92BA-D1C70A96661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80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4108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7D1D7-06E4-4E98-BF3D-7BD854000A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F3BD16-BC0A-47B0-9471-64872D205F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C909D6-D61A-4D89-B4C4-105980D46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4085C-17D4-4940-9BD4-E45CF49F265D}" type="datetimeFigureOut">
              <a:rPr lang="en-GB" smtClean="0"/>
              <a:t>10/05/2023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FEC934-77AD-411E-9939-DFB5FF928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D0067E-6E51-4C8C-ABD8-09D768CFE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E15E3-C22B-43AB-BCBC-894D1A9C78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3002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15363-0852-4963-90D0-3A51B4CFC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4D8602-8AAF-4BBF-95B2-5207E0C52C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504686-998B-4A4A-B61A-DB8CD047B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4085C-17D4-4940-9BD4-E45CF49F265D}" type="datetimeFigureOut">
              <a:rPr lang="en-GB" smtClean="0"/>
              <a:t>10/05/2023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79C055-29FC-425C-9DDD-7647B5A99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04614F-D2BD-4875-B2E2-5C56B0D0C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E15E3-C22B-43AB-BCBC-894D1A9C78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8649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B39718-3A37-4F40-BD76-2EA7772642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6A78EA-07FA-4642-925C-0C4CAE9EC2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4BEF9C-A14C-406F-91F4-F10184F88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4085C-17D4-4940-9BD4-E45CF49F265D}" type="datetimeFigureOut">
              <a:rPr lang="en-GB" smtClean="0"/>
              <a:t>10/05/2023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214318-1B68-4E1C-911F-BEB1AAA36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2ED3EC-DEE9-4CEA-8116-DE5C20664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E15E3-C22B-43AB-BCBC-894D1A9C78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11385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E65E7-8442-4A1B-96B4-3CE7DD9237F4}" type="datetimeFigureOut">
              <a:rPr lang="en-GB" smtClean="0"/>
              <a:t>10/05/2023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17D0A-8F0A-423D-9CD1-62C7FA9DDF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92671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E65E7-8442-4A1B-96B4-3CE7DD9237F4}" type="datetimeFigureOut">
              <a:rPr lang="en-GB" smtClean="0"/>
              <a:t>10/05/2023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17D0A-8F0A-423D-9CD1-62C7FA9DDF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11522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E65E7-8442-4A1B-96B4-3CE7DD9237F4}" type="datetimeFigureOut">
              <a:rPr lang="en-GB" smtClean="0"/>
              <a:t>10/05/2023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17D0A-8F0A-423D-9CD1-62C7FA9DDF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22385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E65E7-8442-4A1B-96B4-3CE7DD9237F4}" type="datetimeFigureOut">
              <a:rPr lang="en-GB" smtClean="0"/>
              <a:t>10/05/2023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17D0A-8F0A-423D-9CD1-62C7FA9DDF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51856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E65E7-8442-4A1B-96B4-3CE7DD9237F4}" type="datetimeFigureOut">
              <a:rPr lang="en-GB" smtClean="0"/>
              <a:t>10/05/2023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17D0A-8F0A-423D-9CD1-62C7FA9DDF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5232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E65E7-8442-4A1B-96B4-3CE7DD9237F4}" type="datetimeFigureOut">
              <a:rPr lang="en-GB" smtClean="0"/>
              <a:t>10/05/2023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17D0A-8F0A-423D-9CD1-62C7FA9DDF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14429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E65E7-8442-4A1B-96B4-3CE7DD9237F4}" type="datetimeFigureOut">
              <a:rPr lang="en-GB" smtClean="0"/>
              <a:t>10/05/2023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17D0A-8F0A-423D-9CD1-62C7FA9DDF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8788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E65E7-8442-4A1B-96B4-3CE7DD9237F4}" type="datetimeFigureOut">
              <a:rPr lang="en-GB" smtClean="0"/>
              <a:t>10/05/2023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17D0A-8F0A-423D-9CD1-62C7FA9DDF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6480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0A335-589D-4212-8B4A-567E5818E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3416AD-D486-41D7-8FD4-B93DE7AF42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7291C4-DF81-4623-9B2E-ED65784CE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4085C-17D4-4940-9BD4-E45CF49F265D}" type="datetimeFigureOut">
              <a:rPr lang="en-GB" smtClean="0"/>
              <a:t>10/05/2023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D89318-1D44-4287-8159-5E2516101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B4006A-2510-48CE-9424-E54D84E7D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E15E3-C22B-43AB-BCBC-894D1A9C78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09019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E65E7-8442-4A1B-96B4-3CE7DD9237F4}" type="datetimeFigureOut">
              <a:rPr lang="en-GB" smtClean="0"/>
              <a:t>10/05/2023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17D0A-8F0A-423D-9CD1-62C7FA9DDF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69180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E65E7-8442-4A1B-96B4-3CE7DD9237F4}" type="datetimeFigureOut">
              <a:rPr lang="en-GB" smtClean="0"/>
              <a:t>10/05/2023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17D0A-8F0A-423D-9CD1-62C7FA9DDF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67199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E65E7-8442-4A1B-96B4-3CE7DD9237F4}" type="datetimeFigureOut">
              <a:rPr lang="en-GB" smtClean="0"/>
              <a:t>10/05/2023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17D0A-8F0A-423D-9CD1-62C7FA9DDF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58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C0F93-472F-4148-9183-A09CDE3F8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3306A6-08A9-4B8B-AEF4-CCB2BBCBBC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6836CA-D445-4EF3-BC81-C393AA3D8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4085C-17D4-4940-9BD4-E45CF49F265D}" type="datetimeFigureOut">
              <a:rPr lang="en-GB" smtClean="0"/>
              <a:t>10/05/2023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605203-48F6-4037-B0F2-D41F04B95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E03AA0-8B58-4E08-9831-5699D45C3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E15E3-C22B-43AB-BCBC-894D1A9C78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2801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C91D03-7279-49F1-93A1-44C352A09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5EF6F5-8A16-491D-B802-8A5A77A87C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FAA8E0-A7C2-45C8-A24B-8D3FE920F3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F388EF-427D-4AA1-B7D9-1803CF8C7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4085C-17D4-4940-9BD4-E45CF49F265D}" type="datetimeFigureOut">
              <a:rPr lang="en-GB" smtClean="0"/>
              <a:t>10/05/2023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07A0E5-8379-4ECE-BE3D-FD77F3F2A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E42BAB-752F-4FE4-A744-8EC716E7B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E15E3-C22B-43AB-BCBC-894D1A9C78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2922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60F65-553E-4EA7-9393-9A72405D5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3669FB-0031-4C6D-9E41-4E05ECB255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5828C8-B0F3-46F0-902A-B1ACECAEC1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6F26CB-4BC7-4A91-8467-31654B6EEB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AC1C1D-38D1-4129-AA07-0AA1F0A983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735A7D-9C6F-40D5-A0ED-9B5F404DB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4085C-17D4-4940-9BD4-E45CF49F265D}" type="datetimeFigureOut">
              <a:rPr lang="en-GB" smtClean="0"/>
              <a:t>10/05/2023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877817-36E2-4C7A-BDD8-4850D4BB6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0941CB-DBD1-4B74-86E7-08C3C6B6A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E15E3-C22B-43AB-BCBC-894D1A9C78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84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C0238-1A2F-4C51-A153-DF6145D24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C62405-4945-4408-ABED-48428433B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4085C-17D4-4940-9BD4-E45CF49F265D}" type="datetimeFigureOut">
              <a:rPr lang="en-GB" smtClean="0"/>
              <a:t>10/05/2023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63D6D0-44BD-4A1E-9583-6E8AF8754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DD4CD4-0D84-49DF-AFC8-E54976B98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E15E3-C22B-43AB-BCBC-894D1A9C78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5172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1E7176-B8DC-482C-A7E4-DAAE3F224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4085C-17D4-4940-9BD4-E45CF49F265D}" type="datetimeFigureOut">
              <a:rPr lang="en-GB" smtClean="0"/>
              <a:t>10/05/2023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75A30A-10FC-4EEE-BAFD-E933773B8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71F090-BEFF-41CC-ADD0-47A9B3C3E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E15E3-C22B-43AB-BCBC-894D1A9C78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0963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B18BF-38B7-4A72-9B1B-2F8A05050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CE2087-88B0-4162-8398-166D43592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4C0594-4042-4486-9C0E-238FF070AE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DB341A-4847-4FA0-B7D0-0C1824CF6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4085C-17D4-4940-9BD4-E45CF49F265D}" type="datetimeFigureOut">
              <a:rPr lang="en-GB" smtClean="0"/>
              <a:t>10/05/2023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51D541-ED28-4D25-8166-EDF6BAC70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106F73-3CB8-48F0-BA19-978D56F0F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E15E3-C22B-43AB-BCBC-894D1A9C78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2998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6F72C-B1B7-44AF-986F-41D991D75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36B94B-8F2D-47DC-8967-44566C38C9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69B9EE-037F-40CB-804D-362F99D863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7D70B8-9C84-447D-901A-DF22087DF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4085C-17D4-4940-9BD4-E45CF49F265D}" type="datetimeFigureOut">
              <a:rPr lang="en-GB" smtClean="0"/>
              <a:t>10/05/2023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167344-0B64-49BE-87AF-90C9884C8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B27414-FCF5-4353-8146-32DF2CF66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E15E3-C22B-43AB-BCBC-894D1A9C78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7700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7FF446-D0D7-4C28-B2B6-7EFB85CC5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56BC68-EC3F-4437-B988-DF914F25F9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FFA33D-3EC1-4C48-A3AB-325DF7C0E1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24085C-17D4-4940-9BD4-E45CF49F265D}" type="datetimeFigureOut">
              <a:rPr lang="en-GB" smtClean="0"/>
              <a:t>10/05/2023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D193DD-441F-4233-84E7-2B8E3135E7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55801E-F21C-43C7-8D0F-5A3A768EBB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BE15E3-C22B-43AB-BCBC-894D1A9C78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2229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4E65E7-8442-4A1B-96B4-3CE7DD9237F4}" type="datetimeFigureOut">
              <a:rPr lang="en-GB" smtClean="0"/>
              <a:t>10/05/2023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C17D0A-8F0A-423D-9CD1-62C7FA9DDF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2700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/Relationships>
</file>

<file path=ppt/slides/_rels/slide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.xml"/></Relationships>
</file>

<file path=ppt/slides/_rels/slide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.xml"/></Relationships>
</file>

<file path=ppt/slides/_rels/slide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.xml"/></Relationships>
</file>

<file path=ppt/slides/_rels/slide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.xml"/></Relationships>
</file>

<file path=ppt/slides/_rels/slide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.xml"/></Relationships>
</file>

<file path=ppt/slides/_rels/slide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3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92607-E334-409C-8872-AB6363C33D0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latin typeface="Twinkl Cursive Looped" panose="02000000000000000000" pitchFamily="2" charset="0"/>
              </a:rPr>
              <a:t>Spelling Y4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667196-C5B4-45FC-B5E8-3B190D7A595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>
                <a:latin typeface="Twinkl Cursive Looped" panose="02000000000000000000" pitchFamily="2" charset="0"/>
              </a:rPr>
              <a:t>Mastering spellings: building on the foundations of phonics </a:t>
            </a:r>
          </a:p>
          <a:p>
            <a:endParaRPr lang="en-GB" dirty="0">
              <a:latin typeface="Twinkl Cursive Looped" panose="02000000000000000000" pitchFamily="2" charset="0"/>
            </a:endParaRPr>
          </a:p>
          <a:p>
            <a:r>
              <a:rPr lang="en-GB" dirty="0">
                <a:latin typeface="Twinkl Cursive Looped" panose="02000000000000000000" pitchFamily="2" charset="0"/>
              </a:rPr>
              <a:t>Autumn 1</a:t>
            </a:r>
          </a:p>
          <a:p>
            <a:r>
              <a:rPr lang="en-GB" dirty="0">
                <a:latin typeface="Twinkl Cursive Looped" panose="02000000000000000000" pitchFamily="2" charset="0"/>
              </a:rPr>
              <a:t>Week 6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55799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The suffix </a:t>
            </a: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-</a:t>
            </a:r>
            <a:r>
              <a:rPr lang="en-GB" dirty="0" err="1">
                <a:latin typeface="Twinkl Cursive Looped" panose="02000000000000000000" pitchFamily="2" charset="0"/>
              </a:rPr>
              <a:t>ture</a:t>
            </a:r>
            <a:endParaRPr lang="en-GB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172980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New CHALLENGE words.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9164032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8829" y="5040253"/>
            <a:ext cx="10515600" cy="1481650"/>
          </a:xfrm>
        </p:spPr>
        <p:txBody>
          <a:bodyPr>
            <a:noAutofit/>
          </a:bodyPr>
          <a:lstStyle/>
          <a:p>
            <a:pPr algn="ctr"/>
            <a:br>
              <a:rPr lang="en-GB" sz="5400" dirty="0">
                <a:latin typeface="Twinkl Cursive Looped" panose="02000000000000000000" pitchFamily="2" charset="0"/>
              </a:rPr>
            </a:br>
            <a:r>
              <a:rPr lang="en-GB" sz="5400" dirty="0">
                <a:latin typeface="Twinkl Cursive Looped" panose="02000000000000000000" pitchFamily="2" charset="0"/>
              </a:rPr>
              <a:t>Definition - the feeling of wanting to know or learn about something or someone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5C4E06-C0A5-C691-9ABD-D9B8F5AA432B}"/>
              </a:ext>
            </a:extLst>
          </p:cNvPr>
          <p:cNvSpPr txBox="1"/>
          <p:nvPr/>
        </p:nvSpPr>
        <p:spPr>
          <a:xfrm>
            <a:off x="4486275" y="469064"/>
            <a:ext cx="60987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interest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C64E86-4329-0CD9-1A18-51DF23380FC2}"/>
              </a:ext>
            </a:extLst>
          </p:cNvPr>
          <p:cNvSpPr txBox="1"/>
          <p:nvPr/>
        </p:nvSpPr>
        <p:spPr>
          <a:xfrm>
            <a:off x="4622347" y="1831328"/>
            <a:ext cx="60987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NOUN</a:t>
            </a:r>
            <a:endParaRPr lang="en-GB" dirty="0"/>
          </a:p>
        </p:txBody>
      </p:sp>
      <p:pic>
        <p:nvPicPr>
          <p:cNvPr id="8194" name="Picture 2" descr="Image result for interest clip art">
            <a:extLst>
              <a:ext uri="{FF2B5EF4-FFF2-40B4-BE49-F238E27FC236}">
                <a16:creationId xmlns:a16="http://schemas.microsoft.com/office/drawing/2014/main" id="{63226280-AD50-DFBD-46E4-2B9298BA2D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10" y="410932"/>
            <a:ext cx="138112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8456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Autofit/>
          </a:bodyPr>
          <a:lstStyle/>
          <a:p>
            <a:pPr algn="ctr"/>
            <a:br>
              <a:rPr lang="en-GB" sz="5400" dirty="0">
                <a:latin typeface="Twinkl Cursive Looped" panose="02000000000000000000" pitchFamily="2" charset="0"/>
              </a:rPr>
            </a:br>
            <a:r>
              <a:rPr lang="en-GB" sz="5400" dirty="0">
                <a:latin typeface="Twinkl Cursive Looped" panose="02000000000000000000" pitchFamily="2" charset="0"/>
              </a:rPr>
              <a:t>I have an interest in music.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9AB6D2E-DB2A-909C-C06C-5BD35335ADF4}"/>
              </a:ext>
            </a:extLst>
          </p:cNvPr>
          <p:cNvSpPr txBox="1">
            <a:spLocks/>
          </p:cNvSpPr>
          <p:nvPr/>
        </p:nvSpPr>
        <p:spPr>
          <a:xfrm>
            <a:off x="4830661" y="3806924"/>
            <a:ext cx="2530677" cy="7555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>
            <a:normAutofit fontScale="6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Twinkl Cursive Looped" panose="02000000000000000000" pitchFamily="2" charset="0"/>
              </a:rPr>
              <a:t>________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433447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8829" y="5040253"/>
            <a:ext cx="10515600" cy="1481650"/>
          </a:xfrm>
        </p:spPr>
        <p:txBody>
          <a:bodyPr>
            <a:noAutofit/>
          </a:bodyPr>
          <a:lstStyle/>
          <a:p>
            <a:pPr algn="ctr"/>
            <a:br>
              <a:rPr lang="en-GB" sz="5400" dirty="0">
                <a:latin typeface="Twinkl Cursive Looped" panose="02000000000000000000" pitchFamily="2" charset="0"/>
              </a:rPr>
            </a:br>
            <a:r>
              <a:rPr lang="en-GB" sz="5400" dirty="0">
                <a:latin typeface="Twinkl Cursive Looped" panose="02000000000000000000" pitchFamily="2" charset="0"/>
              </a:rPr>
              <a:t>Definition - of great significance or value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5C4E06-C0A5-C691-9ABD-D9B8F5AA432B}"/>
              </a:ext>
            </a:extLst>
          </p:cNvPr>
          <p:cNvSpPr txBox="1"/>
          <p:nvPr/>
        </p:nvSpPr>
        <p:spPr>
          <a:xfrm>
            <a:off x="4486275" y="469064"/>
            <a:ext cx="60987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5400" dirty="0" err="1">
                <a:solidFill>
                  <a:prstClr val="black"/>
                </a:solidFill>
                <a:latin typeface="Twinkl Cursive Looped" panose="02000000000000000000" pitchFamily="2" charset="0"/>
                <a:ea typeface="+mj-ea"/>
                <a:cs typeface="+mj-cs"/>
              </a:rPr>
              <a:t>i</a:t>
            </a:r>
            <a:r>
              <a:rPr kumimoji="0" lang="en-GB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mportant</a:t>
            </a:r>
            <a:r>
              <a: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 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C64E86-4329-0CD9-1A18-51DF23380FC2}"/>
              </a:ext>
            </a:extLst>
          </p:cNvPr>
          <p:cNvSpPr txBox="1"/>
          <p:nvPr/>
        </p:nvSpPr>
        <p:spPr>
          <a:xfrm>
            <a:off x="4622347" y="1831328"/>
            <a:ext cx="60987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ADJECTIVE</a:t>
            </a:r>
            <a:endParaRPr lang="en-GB" dirty="0"/>
          </a:p>
        </p:txBody>
      </p:sp>
      <p:pic>
        <p:nvPicPr>
          <p:cNvPr id="10242" name="Picture 2" descr="Image result for important clip art">
            <a:extLst>
              <a:ext uri="{FF2B5EF4-FFF2-40B4-BE49-F238E27FC236}">
                <a16:creationId xmlns:a16="http://schemas.microsoft.com/office/drawing/2014/main" id="{438662C2-5A2E-98D7-2107-9D4A39502D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79" y="420078"/>
            <a:ext cx="14859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5917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She went to an important meeting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7835572-D68B-1E7B-ED89-E528E1A456D7}"/>
              </a:ext>
            </a:extLst>
          </p:cNvPr>
          <p:cNvSpPr txBox="1">
            <a:spLocks/>
          </p:cNvSpPr>
          <p:nvPr/>
        </p:nvSpPr>
        <p:spPr>
          <a:xfrm>
            <a:off x="5583464" y="3788230"/>
            <a:ext cx="3103336" cy="7742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>
            <a:normAutofit fontScale="6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Twinkl Cursive Looped" panose="02000000000000000000" pitchFamily="2" charset="0"/>
              </a:rPr>
              <a:t>__________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2662088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Let’s </a:t>
            </a:r>
            <a:r>
              <a:rPr lang="en-GB" i="1" dirty="0">
                <a:latin typeface="Twinkl Cursive Looped" panose="02000000000000000000" pitchFamily="2" charset="0"/>
              </a:rPr>
              <a:t>investigate</a:t>
            </a:r>
            <a:r>
              <a:rPr lang="en-GB" dirty="0">
                <a:latin typeface="Twinkl Cursive Looped" panose="02000000000000000000" pitchFamily="2" charset="0"/>
              </a:rPr>
              <a:t>.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1697711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952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Can you spot the spelling errors in these sentences?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Write the correct spelling and explain where they went wrong. 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201789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2688175"/>
            <a:ext cx="10515600" cy="1481650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Twinkl Cursive Looped" panose="02000000000000000000" pitchFamily="2" charset="0"/>
              </a:rPr>
              <a:t>The correct </a:t>
            </a:r>
            <a:r>
              <a:rPr lang="en-GB" dirty="0" err="1">
                <a:latin typeface="Twinkl Cursive Looped" panose="02000000000000000000" pitchFamily="2" charset="0"/>
              </a:rPr>
              <a:t>ansir</a:t>
            </a:r>
            <a:r>
              <a:rPr lang="en-GB" dirty="0">
                <a:latin typeface="Twinkl Cursive Looped" panose="02000000000000000000" pitchFamily="2" charset="0"/>
              </a:rPr>
              <a:t> was </a:t>
            </a:r>
            <a:r>
              <a:rPr lang="en-GB" dirty="0" err="1">
                <a:latin typeface="Twinkl Cursive Looped" panose="02000000000000000000" pitchFamily="2" charset="0"/>
              </a:rPr>
              <a:t>aytee</a:t>
            </a:r>
            <a:r>
              <a:rPr lang="en-GB" dirty="0">
                <a:latin typeface="Twinkl Cursive Looped" panose="02000000000000000000" pitchFamily="2" charset="0"/>
              </a:rPr>
              <a:t> but the teacher said it wasn’t </a:t>
            </a:r>
            <a:r>
              <a:rPr lang="en-GB" dirty="0" err="1">
                <a:latin typeface="Twinkl Cursive Looped" panose="02000000000000000000" pitchFamily="2" charset="0"/>
              </a:rPr>
              <a:t>importent</a:t>
            </a:r>
            <a:r>
              <a:rPr lang="en-GB" dirty="0">
                <a:latin typeface="Twinkl Cursive Looped" panose="02000000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8896922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0500"/>
            <a:ext cx="10515600" cy="4790365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Twinkl Cursive Looped" panose="02000000000000000000" pitchFamily="2" charset="0"/>
              </a:rPr>
              <a:t>The correct </a:t>
            </a:r>
            <a:r>
              <a:rPr lang="en-GB" dirty="0" err="1">
                <a:solidFill>
                  <a:srgbClr val="FF0000"/>
                </a:solidFill>
                <a:latin typeface="Twinkl Cursive Looped" panose="02000000000000000000" pitchFamily="2" charset="0"/>
              </a:rPr>
              <a:t>ansir</a:t>
            </a:r>
            <a:r>
              <a:rPr lang="en-GB" dirty="0">
                <a:solidFill>
                  <a:srgbClr val="FF0000"/>
                </a:solidFill>
                <a:latin typeface="Twinkl Cursive Looped" panose="02000000000000000000" pitchFamily="2" charset="0"/>
              </a:rPr>
              <a:t> </a:t>
            </a:r>
            <a:r>
              <a:rPr lang="en-GB" dirty="0">
                <a:latin typeface="Twinkl Cursive Looped" panose="02000000000000000000" pitchFamily="2" charset="0"/>
              </a:rPr>
              <a:t>was </a:t>
            </a:r>
            <a:r>
              <a:rPr lang="en-GB" dirty="0" err="1">
                <a:latin typeface="Twinkl Cursive Looped" panose="02000000000000000000" pitchFamily="2" charset="0"/>
              </a:rPr>
              <a:t>aytee</a:t>
            </a:r>
            <a:r>
              <a:rPr lang="en-GB" dirty="0">
                <a:latin typeface="Twinkl Cursive Looped" panose="02000000000000000000" pitchFamily="2" charset="0"/>
              </a:rPr>
              <a:t> but the teacher said it wasn’t </a:t>
            </a:r>
            <a:r>
              <a:rPr lang="en-GB" dirty="0" err="1">
                <a:latin typeface="Twinkl Cursive Looped" panose="02000000000000000000" pitchFamily="2" charset="0"/>
              </a:rPr>
              <a:t>importent</a:t>
            </a:r>
            <a:r>
              <a:rPr lang="en-GB" dirty="0">
                <a:latin typeface="Twinkl Cursive Looped" panose="02000000000000000000" pitchFamily="2" charset="0"/>
              </a:rPr>
              <a:t>.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solidFill>
                  <a:srgbClr val="FF0000"/>
                </a:solidFill>
                <a:latin typeface="Twinkl Cursive Looped" panose="02000000000000000000" pitchFamily="2" charset="0"/>
              </a:rPr>
              <a:t>an</a:t>
            </a:r>
            <a:r>
              <a:rPr lang="en-GB" u="sng" dirty="0">
                <a:solidFill>
                  <a:srgbClr val="FF0000"/>
                </a:solidFill>
                <a:latin typeface="Twinkl Cursive Looped" panose="02000000000000000000" pitchFamily="2" charset="0"/>
              </a:rPr>
              <a:t>swer</a:t>
            </a:r>
            <a:r>
              <a:rPr lang="en-GB" dirty="0">
                <a:solidFill>
                  <a:srgbClr val="FF0000"/>
                </a:solidFill>
                <a:latin typeface="Twinkl Cursive Looped" panose="02000000000000000000" pitchFamily="2" charset="0"/>
              </a:rPr>
              <a:t> – ‘we’ not ‘</a:t>
            </a:r>
            <a:r>
              <a:rPr lang="en-GB" dirty="0" err="1">
                <a:solidFill>
                  <a:srgbClr val="FF0000"/>
                </a:solidFill>
                <a:latin typeface="Twinkl Cursive Looped" panose="02000000000000000000" pitchFamily="2" charset="0"/>
              </a:rPr>
              <a:t>i</a:t>
            </a:r>
            <a:r>
              <a:rPr lang="en-GB" dirty="0">
                <a:solidFill>
                  <a:srgbClr val="FF0000"/>
                </a:solidFill>
                <a:latin typeface="Twinkl Cursive Looped" panose="02000000000000000000" pitchFamily="2" charset="0"/>
              </a:rPr>
              <a:t>’</a:t>
            </a:r>
            <a:br>
              <a:rPr lang="en-GB" dirty="0">
                <a:solidFill>
                  <a:srgbClr val="FF0000"/>
                </a:solidFill>
                <a:latin typeface="Twinkl Cursive Looped" panose="02000000000000000000" pitchFamily="2" charset="0"/>
              </a:rPr>
            </a:br>
            <a:r>
              <a:rPr lang="en-GB" dirty="0">
                <a:solidFill>
                  <a:srgbClr val="FF0000"/>
                </a:solidFill>
                <a:latin typeface="Twinkl Cursive Looped" panose="02000000000000000000" pitchFamily="2" charset="0"/>
              </a:rPr>
              <a:t>say it like it’s spelt – an - </a:t>
            </a:r>
            <a:r>
              <a:rPr lang="en-GB" dirty="0" err="1">
                <a:solidFill>
                  <a:srgbClr val="FF0000"/>
                </a:solidFill>
                <a:latin typeface="Twinkl Cursive Looped" panose="02000000000000000000" pitchFamily="2" charset="0"/>
              </a:rPr>
              <a:t>swer</a:t>
            </a:r>
            <a:endParaRPr lang="en-GB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033023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0500"/>
            <a:ext cx="10515600" cy="5622879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Twinkl Cursive Looped" panose="02000000000000000000" pitchFamily="2" charset="0"/>
              </a:rPr>
              <a:t>The correct </a:t>
            </a:r>
            <a:r>
              <a:rPr lang="en-GB" dirty="0" err="1">
                <a:latin typeface="Twinkl Cursive Looped" panose="02000000000000000000" pitchFamily="2" charset="0"/>
              </a:rPr>
              <a:t>ansir</a:t>
            </a:r>
            <a:r>
              <a:rPr lang="en-GB" dirty="0">
                <a:solidFill>
                  <a:srgbClr val="FF0000"/>
                </a:solidFill>
                <a:latin typeface="Twinkl Cursive Looped" panose="02000000000000000000" pitchFamily="2" charset="0"/>
              </a:rPr>
              <a:t> </a:t>
            </a:r>
            <a:r>
              <a:rPr lang="en-GB" dirty="0">
                <a:latin typeface="Twinkl Cursive Looped" panose="02000000000000000000" pitchFamily="2" charset="0"/>
              </a:rPr>
              <a:t>was </a:t>
            </a:r>
            <a:r>
              <a:rPr lang="en-GB" dirty="0" err="1">
                <a:solidFill>
                  <a:srgbClr val="FF0000"/>
                </a:solidFill>
                <a:latin typeface="Twinkl Cursive Looped" panose="02000000000000000000" pitchFamily="2" charset="0"/>
              </a:rPr>
              <a:t>aytee</a:t>
            </a:r>
            <a:r>
              <a:rPr lang="en-GB" dirty="0">
                <a:latin typeface="Twinkl Cursive Looped" panose="02000000000000000000" pitchFamily="2" charset="0"/>
              </a:rPr>
              <a:t> but the teacher said it wasn’t </a:t>
            </a:r>
            <a:r>
              <a:rPr lang="en-GB" dirty="0" err="1">
                <a:latin typeface="Twinkl Cursive Looped" panose="02000000000000000000" pitchFamily="2" charset="0"/>
              </a:rPr>
              <a:t>importent</a:t>
            </a:r>
            <a:r>
              <a:rPr lang="en-GB" dirty="0">
                <a:latin typeface="Twinkl Cursive Looped" panose="02000000000000000000" pitchFamily="2" charset="0"/>
              </a:rPr>
              <a:t>.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solidFill>
                  <a:srgbClr val="FF0000"/>
                </a:solidFill>
                <a:latin typeface="Twinkl Cursive Looped" panose="02000000000000000000" pitchFamily="2" charset="0"/>
              </a:rPr>
              <a:t>eighty – ‘</a:t>
            </a:r>
            <a:r>
              <a:rPr lang="en-GB" dirty="0" err="1">
                <a:solidFill>
                  <a:srgbClr val="FF0000"/>
                </a:solidFill>
                <a:latin typeface="Twinkl Cursive Looped" panose="02000000000000000000" pitchFamily="2" charset="0"/>
              </a:rPr>
              <a:t>eigh</a:t>
            </a:r>
            <a:r>
              <a:rPr lang="en-GB" dirty="0">
                <a:solidFill>
                  <a:srgbClr val="FF0000"/>
                </a:solidFill>
                <a:latin typeface="Twinkl Cursive Looped" panose="02000000000000000000" pitchFamily="2" charset="0"/>
              </a:rPr>
              <a:t>’ not ‘ay’							‘ty’ not ‘tee’ – common 				at end of words</a:t>
            </a:r>
            <a:endParaRPr lang="en-GB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0807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 err="1">
                <a:latin typeface="Twinkl Cursive Looped" panose="02000000000000000000" pitchFamily="2" charset="0"/>
              </a:rPr>
              <a:t>ture</a:t>
            </a:r>
            <a:endParaRPr lang="en-GB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9530424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0500"/>
            <a:ext cx="10515600" cy="4790365"/>
          </a:xfrm>
        </p:spPr>
        <p:txBody>
          <a:bodyPr>
            <a:normAutofit/>
          </a:bodyPr>
          <a:lstStyle/>
          <a:p>
            <a:r>
              <a:rPr lang="en-GB" dirty="0">
                <a:latin typeface="Twinkl Cursive Looped" panose="02000000000000000000" pitchFamily="2" charset="0"/>
              </a:rPr>
              <a:t>The correct </a:t>
            </a:r>
            <a:r>
              <a:rPr lang="en-GB" dirty="0" err="1">
                <a:latin typeface="Twinkl Cursive Looped" panose="02000000000000000000" pitchFamily="2" charset="0"/>
              </a:rPr>
              <a:t>ansir</a:t>
            </a:r>
            <a:r>
              <a:rPr lang="en-GB" dirty="0">
                <a:solidFill>
                  <a:srgbClr val="FF0000"/>
                </a:solidFill>
                <a:latin typeface="Twinkl Cursive Looped" panose="02000000000000000000" pitchFamily="2" charset="0"/>
              </a:rPr>
              <a:t> </a:t>
            </a:r>
            <a:r>
              <a:rPr lang="en-GB" dirty="0">
                <a:latin typeface="Twinkl Cursive Looped" panose="02000000000000000000" pitchFamily="2" charset="0"/>
              </a:rPr>
              <a:t>was </a:t>
            </a:r>
            <a:r>
              <a:rPr lang="en-GB" dirty="0" err="1">
                <a:latin typeface="Twinkl Cursive Looped" panose="02000000000000000000" pitchFamily="2" charset="0"/>
              </a:rPr>
              <a:t>aytee</a:t>
            </a:r>
            <a:r>
              <a:rPr lang="en-GB" dirty="0">
                <a:latin typeface="Twinkl Cursive Looped" panose="02000000000000000000" pitchFamily="2" charset="0"/>
              </a:rPr>
              <a:t> but the teacher said it wasn’t </a:t>
            </a:r>
            <a:r>
              <a:rPr lang="en-GB" dirty="0" err="1">
                <a:solidFill>
                  <a:srgbClr val="FF0000"/>
                </a:solidFill>
                <a:latin typeface="Twinkl Cursive Looped" panose="02000000000000000000" pitchFamily="2" charset="0"/>
              </a:rPr>
              <a:t>importent</a:t>
            </a:r>
            <a:r>
              <a:rPr lang="en-GB" dirty="0">
                <a:solidFill>
                  <a:srgbClr val="FF0000"/>
                </a:solidFill>
                <a:latin typeface="Twinkl Cursive Looped" panose="02000000000000000000" pitchFamily="2" charset="0"/>
              </a:rPr>
              <a:t>.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solidFill>
                  <a:srgbClr val="FF0000"/>
                </a:solidFill>
                <a:latin typeface="Twinkl Cursive Looped" panose="02000000000000000000" pitchFamily="2" charset="0"/>
              </a:rPr>
              <a:t>import</a:t>
            </a:r>
            <a:r>
              <a:rPr lang="en-GB" u="sng" dirty="0">
                <a:solidFill>
                  <a:srgbClr val="FF0000"/>
                </a:solidFill>
                <a:latin typeface="Twinkl Cursive Looped" panose="02000000000000000000" pitchFamily="2" charset="0"/>
              </a:rPr>
              <a:t>ant</a:t>
            </a:r>
            <a:r>
              <a:rPr lang="en-GB" dirty="0">
                <a:solidFill>
                  <a:srgbClr val="FF0000"/>
                </a:solidFill>
                <a:latin typeface="Twinkl Cursive Looped" panose="02000000000000000000" pitchFamily="2" charset="0"/>
              </a:rPr>
              <a:t> – ‘ant’ not ‘</a:t>
            </a:r>
            <a:r>
              <a:rPr lang="en-GB" dirty="0" err="1">
                <a:solidFill>
                  <a:srgbClr val="FF0000"/>
                </a:solidFill>
                <a:latin typeface="Twinkl Cursive Looped" panose="02000000000000000000" pitchFamily="2" charset="0"/>
              </a:rPr>
              <a:t>ent</a:t>
            </a:r>
            <a:r>
              <a:rPr lang="en-GB" dirty="0">
                <a:solidFill>
                  <a:srgbClr val="FF0000"/>
                </a:solidFill>
                <a:latin typeface="Twinkl Cursive Looped" panose="02000000000000000000" pitchFamily="2" charset="0"/>
              </a:rPr>
              <a:t>’</a:t>
            </a:r>
            <a:endParaRPr lang="en-GB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533187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614" y="5376350"/>
            <a:ext cx="12012385" cy="1481650"/>
          </a:xfrm>
        </p:spPr>
        <p:txBody>
          <a:bodyPr>
            <a:normAutofit fontScale="90000"/>
          </a:bodyPr>
          <a:lstStyle/>
          <a:p>
            <a:br>
              <a:rPr lang="en-GB" dirty="0"/>
            </a:br>
            <a:r>
              <a:rPr lang="en-GB" dirty="0">
                <a:latin typeface="Twinkl Cursive Looped" panose="02000000000000000000" pitchFamily="2" charset="0"/>
              </a:rPr>
              <a:t>The correct answer</a:t>
            </a:r>
            <a:r>
              <a:rPr lang="en-GB" dirty="0">
                <a:solidFill>
                  <a:srgbClr val="FF0000"/>
                </a:solidFill>
                <a:latin typeface="Twinkl Cursive Looped" panose="02000000000000000000" pitchFamily="2" charset="0"/>
              </a:rPr>
              <a:t> </a:t>
            </a:r>
            <a:r>
              <a:rPr lang="en-GB" dirty="0">
                <a:latin typeface="Twinkl Cursive Looped" panose="02000000000000000000" pitchFamily="2" charset="0"/>
              </a:rPr>
              <a:t>was eighty but the teacher said it wasn’t important.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2998916277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2FB8773-AD3E-2543-510F-CEE32E75C793}"/>
              </a:ext>
            </a:extLst>
          </p:cNvPr>
          <p:cNvSpPr txBox="1"/>
          <p:nvPr/>
        </p:nvSpPr>
        <p:spPr>
          <a:xfrm>
            <a:off x="1469571" y="1518558"/>
            <a:ext cx="904602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>
                <a:latin typeface="Twinkl Cursive Looped" panose="02000000000000000000" pitchFamily="2" charset="0"/>
              </a:rPr>
              <a:t>Year 4  - Autumn 1</a:t>
            </a:r>
          </a:p>
          <a:p>
            <a:r>
              <a:rPr lang="en-GB" sz="7200" dirty="0">
                <a:latin typeface="Twinkl Cursive Looped" panose="02000000000000000000" pitchFamily="2" charset="0"/>
              </a:rPr>
              <a:t>Week 6 - Thursday</a:t>
            </a:r>
          </a:p>
          <a:p>
            <a:endParaRPr lang="en-GB" sz="7200" dirty="0"/>
          </a:p>
        </p:txBody>
      </p:sp>
    </p:spTree>
    <p:extLst>
      <p:ext uri="{BB962C8B-B14F-4D97-AF65-F5344CB8AC3E}">
        <p14:creationId xmlns:p14="http://schemas.microsoft.com/office/powerpoint/2010/main" val="3162211198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0D9D4AB-4380-006C-069F-FFFF61F62E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983" t="16174" r="11473" b="8790"/>
          <a:stretch/>
        </p:blipFill>
        <p:spPr>
          <a:xfrm>
            <a:off x="342900" y="32656"/>
            <a:ext cx="11795296" cy="6417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953685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/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Let’s </a:t>
            </a:r>
            <a:r>
              <a:rPr lang="en-GB" i="1" dirty="0">
                <a:latin typeface="Twinkl Cursive Looped" panose="02000000000000000000" pitchFamily="2" charset="0"/>
              </a:rPr>
              <a:t>Revisit and Review</a:t>
            </a:r>
            <a:r>
              <a:rPr lang="en-GB" dirty="0">
                <a:latin typeface="Twinkl Cursive Looped" panose="02000000000000000000" pitchFamily="2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852141620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Do you remember this challenge word?</a:t>
            </a:r>
          </a:p>
        </p:txBody>
      </p:sp>
    </p:spTree>
    <p:extLst>
      <p:ext uri="{BB962C8B-B14F-4D97-AF65-F5344CB8AC3E}">
        <p14:creationId xmlns:p14="http://schemas.microsoft.com/office/powerpoint/2010/main" val="1469226977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907" y="4534068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Definition – in fact or really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B5F82F-20FB-B9C7-8054-3BFD920334EB}"/>
              </a:ext>
            </a:extLst>
          </p:cNvPr>
          <p:cNvSpPr txBox="1"/>
          <p:nvPr/>
        </p:nvSpPr>
        <p:spPr>
          <a:xfrm>
            <a:off x="4731204" y="569854"/>
            <a:ext cx="60987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actually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1A17C4-E3A5-5520-E3E7-894C3479CB3E}"/>
              </a:ext>
            </a:extLst>
          </p:cNvPr>
          <p:cNvSpPr txBox="1"/>
          <p:nvPr/>
        </p:nvSpPr>
        <p:spPr>
          <a:xfrm>
            <a:off x="4469947" y="2413337"/>
            <a:ext cx="60987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ADVERB</a:t>
            </a:r>
            <a:endParaRPr lang="en-GB" dirty="0"/>
          </a:p>
        </p:txBody>
      </p:sp>
      <p:pic>
        <p:nvPicPr>
          <p:cNvPr id="1026" name="Picture 2" descr="Image result for ACTUALLY clip art">
            <a:extLst>
              <a:ext uri="{FF2B5EF4-FFF2-40B4-BE49-F238E27FC236}">
                <a16:creationId xmlns:a16="http://schemas.microsoft.com/office/drawing/2014/main" id="{B92A8729-9BA0-77BC-F0D8-0B278E998B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907" y="341371"/>
            <a:ext cx="1933575" cy="193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6622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I didn’t actually see her – I just heard her voice.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2016AA9-1C96-C308-F856-AFC6440D0008}"/>
              </a:ext>
            </a:extLst>
          </p:cNvPr>
          <p:cNvSpPr txBox="1">
            <a:spLocks/>
          </p:cNvSpPr>
          <p:nvPr/>
        </p:nvSpPr>
        <p:spPr>
          <a:xfrm>
            <a:off x="3706837" y="3051224"/>
            <a:ext cx="2530677" cy="7555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>
            <a:normAutofit fontScale="6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Twinkl Cursive Looped" panose="02000000000000000000" pitchFamily="2" charset="0"/>
              </a:rPr>
              <a:t>________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3598947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4122" y="46810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Definition – very great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DCE886-483C-D1D2-6D5E-A42A3FFBEEC4}"/>
              </a:ext>
            </a:extLst>
          </p:cNvPr>
          <p:cNvSpPr txBox="1"/>
          <p:nvPr/>
        </p:nvSpPr>
        <p:spPr>
          <a:xfrm>
            <a:off x="4404632" y="471883"/>
            <a:ext cx="60987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6000" dirty="0">
                <a:solidFill>
                  <a:prstClr val="black"/>
                </a:solidFill>
                <a:latin typeface="Twinkl Cursive Looped" panose="02000000000000000000" pitchFamily="2" charset="0"/>
                <a:ea typeface="+mj-ea"/>
                <a:cs typeface="+mj-cs"/>
              </a:rPr>
              <a:t>ex</a:t>
            </a:r>
            <a:r>
              <a:rPr kumimoji="0" lang="en-GB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treme</a:t>
            </a:r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 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5B19D2-9D03-3AD6-C34D-C65198E85265}"/>
              </a:ext>
            </a:extLst>
          </p:cNvPr>
          <p:cNvSpPr txBox="1"/>
          <p:nvPr/>
        </p:nvSpPr>
        <p:spPr>
          <a:xfrm>
            <a:off x="4078061" y="2065162"/>
            <a:ext cx="60987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ADJECTIVE </a:t>
            </a:r>
            <a:endParaRPr lang="en-GB" dirty="0"/>
          </a:p>
        </p:txBody>
      </p:sp>
      <p:pic>
        <p:nvPicPr>
          <p:cNvPr id="2050" name="Picture 2" descr="Image result for extreme clip art">
            <a:extLst>
              <a:ext uri="{FF2B5EF4-FFF2-40B4-BE49-F238E27FC236}">
                <a16:creationId xmlns:a16="http://schemas.microsoft.com/office/drawing/2014/main" id="{D9E8FEB7-3FF4-8563-36FE-22A7091850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98" y="530283"/>
            <a:ext cx="2552700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67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The weather forecast was for extreme heat.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75A8010-3F8D-7550-FBE2-D3C15EB2FC5C}"/>
              </a:ext>
            </a:extLst>
          </p:cNvPr>
          <p:cNvSpPr txBox="1">
            <a:spLocks/>
          </p:cNvSpPr>
          <p:nvPr/>
        </p:nvSpPr>
        <p:spPr>
          <a:xfrm>
            <a:off x="3968095" y="3866963"/>
            <a:ext cx="2530677" cy="7555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Twinkl Cursive Looped" panose="02000000000000000000" pitchFamily="2" charset="0"/>
              </a:rPr>
              <a:t>_______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901974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creature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62CC6E8-06E9-4F6E-A75B-C2FED721CE28}"/>
              </a:ext>
            </a:extLst>
          </p:cNvPr>
          <p:cNvSpPr/>
          <p:nvPr/>
        </p:nvSpPr>
        <p:spPr>
          <a:xfrm>
            <a:off x="6089650" y="3649436"/>
            <a:ext cx="1435100" cy="91303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704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>
                <a:latin typeface="Twinkl Cursive Looped" panose="02000000000000000000" pitchFamily="2" charset="0"/>
              </a:rPr>
              <a:t>Homophones</a:t>
            </a:r>
            <a:endParaRPr lang="en-GB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76725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>
                <a:latin typeface="Twinkl Cursive Looped" panose="02000000000000000000" pitchFamily="2" charset="0"/>
              </a:rPr>
              <a:t>Homophones</a:t>
            </a:r>
            <a:br>
              <a:rPr lang="en-GB">
                <a:latin typeface="Twinkl Cursive Looped" panose="02000000000000000000" pitchFamily="2" charset="0"/>
              </a:rPr>
            </a:br>
            <a:r>
              <a:rPr lang="en-GB">
                <a:latin typeface="Twinkl Cursive Looped" panose="02000000000000000000" pitchFamily="2" charset="0"/>
              </a:rPr>
              <a:t>Words which sound the same but have different spellings, meanings or origins</a:t>
            </a:r>
            <a:endParaRPr lang="en-GB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871047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ball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D649F6-AD56-B980-C736-D64424A3E024}"/>
              </a:ext>
            </a:extLst>
          </p:cNvPr>
          <p:cNvSpPr/>
          <p:nvPr/>
        </p:nvSpPr>
        <p:spPr>
          <a:xfrm>
            <a:off x="5894614" y="3669915"/>
            <a:ext cx="979715" cy="67979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3978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bawl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DF63B5F-C3A4-E32B-50FF-7CCD5DBBD9BC}"/>
              </a:ext>
            </a:extLst>
          </p:cNvPr>
          <p:cNvSpPr/>
          <p:nvPr/>
        </p:nvSpPr>
        <p:spPr>
          <a:xfrm>
            <a:off x="5649686" y="3800544"/>
            <a:ext cx="1602452" cy="67979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3512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Let’s </a:t>
            </a:r>
            <a:r>
              <a:rPr lang="en-GB" i="1" dirty="0">
                <a:latin typeface="Twinkl Cursive Looped" panose="02000000000000000000" pitchFamily="2" charset="0"/>
              </a:rPr>
              <a:t>Teach and Practise</a:t>
            </a:r>
          </a:p>
        </p:txBody>
      </p:sp>
    </p:spTree>
    <p:extLst>
      <p:ext uri="{BB962C8B-B14F-4D97-AF65-F5344CB8AC3E}">
        <p14:creationId xmlns:p14="http://schemas.microsoft.com/office/powerpoint/2010/main" val="3754202618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Root word family: </a:t>
            </a: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u="sng" dirty="0">
                <a:latin typeface="Twinkl Cursive Looped" panose="02000000000000000000" pitchFamily="2" charset="0"/>
              </a:rPr>
              <a:t>scope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meaning </a:t>
            </a:r>
            <a:r>
              <a:rPr lang="en-GB" dirty="0">
                <a:solidFill>
                  <a:srgbClr val="FF0000"/>
                </a:solidFill>
                <a:latin typeface="Twinkl Cursive Looped" panose="02000000000000000000" pitchFamily="2" charset="0"/>
              </a:rPr>
              <a:t>to ‘see’ </a:t>
            </a:r>
            <a:r>
              <a:rPr lang="en-GB" dirty="0">
                <a:latin typeface="Twinkl Cursive Looped" panose="02000000000000000000" pitchFamily="2" charset="0"/>
              </a:rPr>
              <a:t>from Greek</a:t>
            </a:r>
          </a:p>
        </p:txBody>
      </p:sp>
    </p:spTree>
    <p:extLst>
      <p:ext uri="{BB962C8B-B14F-4D97-AF65-F5344CB8AC3E}">
        <p14:creationId xmlns:p14="http://schemas.microsoft.com/office/powerpoint/2010/main" val="3441464492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scope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DDE2D9-BBEE-4B60-9EA8-8BE166E5866C}"/>
              </a:ext>
            </a:extLst>
          </p:cNvPr>
          <p:cNvSpPr/>
          <p:nvPr/>
        </p:nvSpPr>
        <p:spPr>
          <a:xfrm>
            <a:off x="5029200" y="3800544"/>
            <a:ext cx="2222938" cy="67979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098" name="Picture 2" descr="Image result for scope clip art">
            <a:extLst>
              <a:ext uri="{FF2B5EF4-FFF2-40B4-BE49-F238E27FC236}">
                <a16:creationId xmlns:a16="http://schemas.microsoft.com/office/drawing/2014/main" id="{0B4B6B61-3315-9B88-3FCC-C14B1EBA9C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443592"/>
            <a:ext cx="2019300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5094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telescope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DDE2D9-BBEE-4B60-9EA8-8BE166E5866C}"/>
              </a:ext>
            </a:extLst>
          </p:cNvPr>
          <p:cNvSpPr/>
          <p:nvPr/>
        </p:nvSpPr>
        <p:spPr>
          <a:xfrm>
            <a:off x="5707117" y="3821650"/>
            <a:ext cx="2033752" cy="67979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4" descr="Telescope - Free Tools and utensils icons">
            <a:extLst>
              <a:ext uri="{FF2B5EF4-FFF2-40B4-BE49-F238E27FC236}">
                <a16:creationId xmlns:a16="http://schemas.microsoft.com/office/drawing/2014/main" id="{CDEDF21B-CF58-A80D-E678-B0A02B03E6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" y="247158"/>
            <a:ext cx="1565876" cy="156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9413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microscope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DDE2D9-BBEE-4B60-9EA8-8BE166E5866C}"/>
              </a:ext>
            </a:extLst>
          </p:cNvPr>
          <p:cNvSpPr/>
          <p:nvPr/>
        </p:nvSpPr>
        <p:spPr>
          <a:xfrm>
            <a:off x="6089650" y="3821650"/>
            <a:ext cx="1950764" cy="67979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4" descr="Microscope PNG Transparent Images - PNG All">
            <a:extLst>
              <a:ext uri="{FF2B5EF4-FFF2-40B4-BE49-F238E27FC236}">
                <a16:creationId xmlns:a16="http://schemas.microsoft.com/office/drawing/2014/main" id="{A9C0A92E-29CC-BE0F-1E59-CDD816715E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07" y="268014"/>
            <a:ext cx="2128345" cy="2128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6199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4"/>
            <a:ext cx="10515600" cy="2783947"/>
          </a:xfrm>
        </p:spPr>
        <p:txBody>
          <a:bodyPr>
            <a:normAutofit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Definition - the extent of the area of something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A9DD70-083B-4407-DD49-70C9545A793C}"/>
              </a:ext>
            </a:extLst>
          </p:cNvPr>
          <p:cNvSpPr txBox="1"/>
          <p:nvPr/>
        </p:nvSpPr>
        <p:spPr>
          <a:xfrm>
            <a:off x="4682218" y="485397"/>
            <a:ext cx="60987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scope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FB736F-4E0E-E46C-CCA4-EF0184A097A0}"/>
              </a:ext>
            </a:extLst>
          </p:cNvPr>
          <p:cNvSpPr txBox="1"/>
          <p:nvPr/>
        </p:nvSpPr>
        <p:spPr>
          <a:xfrm>
            <a:off x="4682218" y="1783110"/>
            <a:ext cx="60987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(noun) </a:t>
            </a:r>
            <a:endParaRPr lang="en-GB" dirty="0"/>
          </a:p>
        </p:txBody>
      </p:sp>
      <p:pic>
        <p:nvPicPr>
          <p:cNvPr id="3074" name="Picture 2" descr="Image result for scope clip art">
            <a:extLst>
              <a:ext uri="{FF2B5EF4-FFF2-40B4-BE49-F238E27FC236}">
                <a16:creationId xmlns:a16="http://schemas.microsoft.com/office/drawing/2014/main" id="{C4FB1621-9F07-946B-9367-85E92DC3E8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12" y="485397"/>
            <a:ext cx="2019300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3190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picture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62CC6E8-06E9-4F6E-A75B-C2FED721CE28}"/>
              </a:ext>
            </a:extLst>
          </p:cNvPr>
          <p:cNvSpPr/>
          <p:nvPr/>
        </p:nvSpPr>
        <p:spPr>
          <a:xfrm>
            <a:off x="5899150" y="3639911"/>
            <a:ext cx="1435100" cy="91303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9905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4908166"/>
            <a:ext cx="10515600" cy="1702676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Definition - an optical instrument designed to make distant objects appear near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pic>
        <p:nvPicPr>
          <p:cNvPr id="1028" name="Picture 4" descr="Telescope - Free Tools and utensils icon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" y="247158"/>
            <a:ext cx="1565876" cy="156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7F0F930-4FF6-9401-70F7-A521F28C841F}"/>
              </a:ext>
            </a:extLst>
          </p:cNvPr>
          <p:cNvSpPr txBox="1"/>
          <p:nvPr/>
        </p:nvSpPr>
        <p:spPr>
          <a:xfrm>
            <a:off x="4502604" y="387468"/>
            <a:ext cx="60987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telescope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786449-1563-1D8D-A9AC-194246AE4754}"/>
              </a:ext>
            </a:extLst>
          </p:cNvPr>
          <p:cNvSpPr txBox="1"/>
          <p:nvPr/>
        </p:nvSpPr>
        <p:spPr>
          <a:xfrm>
            <a:off x="4910818" y="1941455"/>
            <a:ext cx="60987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(noun)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825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84951"/>
            <a:ext cx="10515600" cy="1702676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Definition - an optical instrument used for viewing very small objects</a:t>
            </a:r>
          </a:p>
        </p:txBody>
      </p:sp>
      <p:pic>
        <p:nvPicPr>
          <p:cNvPr id="2052" name="Picture 4" descr="Microscope PNG Transparent Images - PNG Al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07" y="268014"/>
            <a:ext cx="2128345" cy="2128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BD77180-023C-4763-C3DC-4D2605DA5DB4}"/>
              </a:ext>
            </a:extLst>
          </p:cNvPr>
          <p:cNvSpPr txBox="1"/>
          <p:nvPr/>
        </p:nvSpPr>
        <p:spPr>
          <a:xfrm>
            <a:off x="4143375" y="316523"/>
            <a:ext cx="60987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microscope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7A2D38-4F88-4221-EC8F-089876045239}"/>
              </a:ext>
            </a:extLst>
          </p:cNvPr>
          <p:cNvSpPr txBox="1"/>
          <p:nvPr/>
        </p:nvSpPr>
        <p:spPr>
          <a:xfrm>
            <a:off x="4829175" y="1888527"/>
            <a:ext cx="60987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(noun)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040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Twinkl Cursive Looped" panose="02000000000000000000" pitchFamily="2" charset="0"/>
              </a:rPr>
              <a:t>We widened the scope of our investigation.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210B1EE-6472-5228-4A1E-8B3FA7ECF748}"/>
              </a:ext>
            </a:extLst>
          </p:cNvPr>
          <p:cNvSpPr txBox="1">
            <a:spLocks/>
          </p:cNvSpPr>
          <p:nvPr/>
        </p:nvSpPr>
        <p:spPr>
          <a:xfrm>
            <a:off x="5910943" y="3051224"/>
            <a:ext cx="1828799" cy="7555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Twinkl Cursive Looped" panose="02000000000000000000" pitchFamily="2" charset="0"/>
              </a:rPr>
              <a:t>_____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2678059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Twinkl Cursive Looped" panose="02000000000000000000" pitchFamily="2" charset="0"/>
              </a:rPr>
              <a:t>We used the telescope to look at the stars.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9198A93-1604-2753-0B05-93DC009AB799}"/>
              </a:ext>
            </a:extLst>
          </p:cNvPr>
          <p:cNvSpPr txBox="1">
            <a:spLocks/>
          </p:cNvSpPr>
          <p:nvPr/>
        </p:nvSpPr>
        <p:spPr>
          <a:xfrm>
            <a:off x="4824311" y="3051224"/>
            <a:ext cx="2719489" cy="7555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>
            <a:normAutofit fontScale="6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Twinkl Cursive Looped" panose="02000000000000000000" pitchFamily="2" charset="0"/>
              </a:rPr>
              <a:t>_________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3997915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Twinkl Cursive Looped" panose="02000000000000000000" pitchFamily="2" charset="0"/>
              </a:rPr>
              <a:t>There was a microscope in the science laboratory.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550051A-9A85-4043-322D-60B3629C9E8B}"/>
              </a:ext>
            </a:extLst>
          </p:cNvPr>
          <p:cNvSpPr txBox="1">
            <a:spLocks/>
          </p:cNvSpPr>
          <p:nvPr/>
        </p:nvSpPr>
        <p:spPr>
          <a:xfrm>
            <a:off x="4912304" y="3051224"/>
            <a:ext cx="3186668" cy="7555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>
            <a:normAutofit fontScale="6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Twinkl Cursive Looped" panose="02000000000000000000" pitchFamily="2" charset="0"/>
              </a:rPr>
              <a:t>__________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3168133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New CHALLENGE words.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3000240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76350"/>
            <a:ext cx="10515600" cy="1481650"/>
          </a:xfrm>
        </p:spPr>
        <p:txBody>
          <a:bodyPr>
            <a:noAutofit/>
          </a:bodyPr>
          <a:lstStyle/>
          <a:p>
            <a:pPr algn="ctr"/>
            <a:br>
              <a:rPr lang="en-GB" sz="5400" dirty="0">
                <a:latin typeface="Twinkl Cursive Looped" panose="02000000000000000000" pitchFamily="2" charset="0"/>
              </a:rPr>
            </a:br>
            <a:r>
              <a:rPr lang="en-GB" sz="4800" dirty="0">
                <a:latin typeface="Twinkl Cursive Looped" panose="02000000000000000000" pitchFamily="2" charset="0"/>
              </a:rPr>
              <a:t>Definition - an unfortunate incident that happens unexpectedly and unintentionally, typically resulting in damage or injury</a:t>
            </a:r>
            <a:endParaRPr lang="en-GB" sz="5400" dirty="0">
              <a:latin typeface="Twinkl Cursive Looped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0862C6-128A-31D6-C5B1-4E2CA5663349}"/>
              </a:ext>
            </a:extLst>
          </p:cNvPr>
          <p:cNvSpPr txBox="1"/>
          <p:nvPr/>
        </p:nvSpPr>
        <p:spPr>
          <a:xfrm>
            <a:off x="4437289" y="322106"/>
            <a:ext cx="60987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accident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FD3134-CC80-3C63-384E-C24D9EDC259C}"/>
              </a:ext>
            </a:extLst>
          </p:cNvPr>
          <p:cNvSpPr txBox="1"/>
          <p:nvPr/>
        </p:nvSpPr>
        <p:spPr>
          <a:xfrm>
            <a:off x="4943475" y="1925898"/>
            <a:ext cx="60987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NOUN</a:t>
            </a:r>
            <a:endParaRPr lang="en-GB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307ADBD3-2043-C2A8-2ED0-81CF746A69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23" y="258182"/>
            <a:ext cx="1914525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0011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Autofit/>
          </a:bodyPr>
          <a:lstStyle/>
          <a:p>
            <a:pPr algn="ctr"/>
            <a:br>
              <a:rPr lang="en-GB" sz="5400" dirty="0">
                <a:latin typeface="Twinkl Cursive Looped" panose="02000000000000000000" pitchFamily="2" charset="0"/>
              </a:rPr>
            </a:br>
            <a:r>
              <a:rPr lang="en-GB" sz="5400" dirty="0">
                <a:latin typeface="Twinkl Cursive Looped" panose="02000000000000000000" pitchFamily="2" charset="0"/>
              </a:rPr>
              <a:t>Luckily I avoided having a nasty accident.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3BA49E6-DDE9-8E18-EACB-04E84D5081CA}"/>
              </a:ext>
            </a:extLst>
          </p:cNvPr>
          <p:cNvSpPr txBox="1">
            <a:spLocks/>
          </p:cNvSpPr>
          <p:nvPr/>
        </p:nvSpPr>
        <p:spPr>
          <a:xfrm>
            <a:off x="4618390" y="3806924"/>
            <a:ext cx="3186668" cy="7555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Twinkl Cursive Looped" panose="02000000000000000000" pitchFamily="2" charset="0"/>
              </a:rPr>
              <a:t>________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2464599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21229"/>
            <a:ext cx="10515600" cy="1481650"/>
          </a:xfrm>
        </p:spPr>
        <p:txBody>
          <a:bodyPr>
            <a:noAutofit/>
          </a:bodyPr>
          <a:lstStyle/>
          <a:p>
            <a:pPr algn="ctr"/>
            <a:br>
              <a:rPr lang="en-GB" sz="5400" dirty="0">
                <a:latin typeface="Twinkl Cursive Looped" panose="02000000000000000000" pitchFamily="2" charset="0"/>
              </a:rPr>
            </a:br>
            <a:r>
              <a:rPr lang="en-GB" sz="5400" dirty="0">
                <a:latin typeface="Twinkl Cursive Looped" panose="02000000000000000000" pitchFamily="2" charset="0"/>
              </a:rPr>
              <a:t>Definition - accept that (something) is true, especially without proof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E2DD96-DEC7-295A-6FFD-674C4891A887}"/>
              </a:ext>
            </a:extLst>
          </p:cNvPr>
          <p:cNvSpPr txBox="1"/>
          <p:nvPr/>
        </p:nvSpPr>
        <p:spPr>
          <a:xfrm>
            <a:off x="4355647" y="550706"/>
            <a:ext cx="60987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believe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5C6195-8EBB-B689-8784-89A004564979}"/>
              </a:ext>
            </a:extLst>
          </p:cNvPr>
          <p:cNvSpPr txBox="1"/>
          <p:nvPr/>
        </p:nvSpPr>
        <p:spPr>
          <a:xfrm>
            <a:off x="4355647" y="2330521"/>
            <a:ext cx="60987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VERB</a:t>
            </a:r>
            <a:endParaRPr lang="en-GB" dirty="0"/>
          </a:p>
        </p:txBody>
      </p:sp>
      <p:pic>
        <p:nvPicPr>
          <p:cNvPr id="6146" name="Picture 2" descr="Image result for believe fairies clip art">
            <a:extLst>
              <a:ext uri="{FF2B5EF4-FFF2-40B4-BE49-F238E27FC236}">
                <a16:creationId xmlns:a16="http://schemas.microsoft.com/office/drawing/2014/main" id="{8B0252C2-A81F-2645-3436-3BD1F7C4A1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474" y="155121"/>
            <a:ext cx="1471612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8271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Autofit/>
          </a:bodyPr>
          <a:lstStyle/>
          <a:p>
            <a:pPr algn="ctr"/>
            <a:br>
              <a:rPr lang="en-GB" sz="5400" dirty="0">
                <a:latin typeface="Twinkl Cursive Looped" panose="02000000000000000000" pitchFamily="2" charset="0"/>
              </a:rPr>
            </a:br>
            <a:r>
              <a:rPr lang="en-GB" sz="5400" dirty="0">
                <a:latin typeface="Twinkl Cursive Looped" panose="02000000000000000000" pitchFamily="2" charset="0"/>
              </a:rPr>
              <a:t>I couldn’t believe my eyes!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A093B6C-70DD-3615-DB07-D62E8E8FAE54}"/>
              </a:ext>
            </a:extLst>
          </p:cNvPr>
          <p:cNvSpPr txBox="1">
            <a:spLocks/>
          </p:cNvSpPr>
          <p:nvPr/>
        </p:nvSpPr>
        <p:spPr>
          <a:xfrm>
            <a:off x="5094513" y="3806924"/>
            <a:ext cx="2286391" cy="7555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>
            <a:normAutofit fontScale="6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Twinkl Cursive Looped" panose="02000000000000000000" pitchFamily="2" charset="0"/>
              </a:rPr>
              <a:t>_______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806360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nature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62CC6E8-06E9-4F6E-A75B-C2FED721CE28}"/>
              </a:ext>
            </a:extLst>
          </p:cNvPr>
          <p:cNvSpPr/>
          <p:nvPr/>
        </p:nvSpPr>
        <p:spPr>
          <a:xfrm>
            <a:off x="5822950" y="3639911"/>
            <a:ext cx="1435100" cy="91303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4698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Let’s </a:t>
            </a:r>
            <a:r>
              <a:rPr lang="en-GB" i="1" dirty="0">
                <a:latin typeface="Twinkl Cursive Looped" panose="02000000000000000000" pitchFamily="2" charset="0"/>
              </a:rPr>
              <a:t>investigate</a:t>
            </a:r>
            <a:r>
              <a:rPr lang="en-GB" dirty="0">
                <a:latin typeface="Twinkl Cursive Looped" panose="02000000000000000000" pitchFamily="2" charset="0"/>
              </a:rPr>
              <a:t>.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756438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952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Can you spot the spelling errors in these sentences?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Write the correct spelling and explain where they went wrong. 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255448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7052"/>
            <a:ext cx="10515600" cy="1481650"/>
          </a:xfrm>
        </p:spPr>
        <p:txBody>
          <a:bodyPr>
            <a:normAutofit fontScale="90000"/>
          </a:bodyPr>
          <a:lstStyle/>
          <a:p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There was an </a:t>
            </a:r>
            <a:r>
              <a:rPr lang="en-GB" dirty="0" err="1">
                <a:latin typeface="Twinkl Cursive Looped" panose="02000000000000000000" pitchFamily="2" charset="0"/>
              </a:rPr>
              <a:t>aksidunt</a:t>
            </a:r>
            <a:r>
              <a:rPr lang="en-GB" dirty="0">
                <a:latin typeface="Twinkl Cursive Looped" panose="02000000000000000000" pitchFamily="2" charset="0"/>
              </a:rPr>
              <a:t> and I dropped the new </a:t>
            </a:r>
            <a:r>
              <a:rPr lang="en-GB" dirty="0" err="1">
                <a:latin typeface="Twinkl Cursive Looped" panose="02000000000000000000" pitchFamily="2" charset="0"/>
              </a:rPr>
              <a:t>mycroscoyp</a:t>
            </a:r>
            <a:r>
              <a:rPr lang="en-GB" dirty="0">
                <a:latin typeface="Twinkl Cursive Looped" panose="02000000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49310880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0500"/>
            <a:ext cx="10515600" cy="4790365"/>
          </a:xfrm>
        </p:spPr>
        <p:txBody>
          <a:bodyPr>
            <a:normAutofit/>
          </a:bodyPr>
          <a:lstStyle/>
          <a:p>
            <a:r>
              <a:rPr lang="en-GB" dirty="0">
                <a:latin typeface="Twinkl Cursive Looped" panose="02000000000000000000" pitchFamily="2" charset="0"/>
              </a:rPr>
              <a:t>There was an </a:t>
            </a:r>
            <a:r>
              <a:rPr lang="en-GB" dirty="0" err="1">
                <a:solidFill>
                  <a:srgbClr val="FF0000"/>
                </a:solidFill>
                <a:latin typeface="Twinkl Cursive Looped" panose="02000000000000000000" pitchFamily="2" charset="0"/>
              </a:rPr>
              <a:t>aksidunt</a:t>
            </a:r>
            <a:r>
              <a:rPr lang="en-GB" dirty="0">
                <a:solidFill>
                  <a:srgbClr val="FF0000"/>
                </a:solidFill>
                <a:latin typeface="Twinkl Cursive Looped" panose="02000000000000000000" pitchFamily="2" charset="0"/>
              </a:rPr>
              <a:t> </a:t>
            </a:r>
            <a:r>
              <a:rPr lang="en-GB" dirty="0">
                <a:latin typeface="Twinkl Cursive Looped" panose="02000000000000000000" pitchFamily="2" charset="0"/>
              </a:rPr>
              <a:t>and I dropped the new </a:t>
            </a:r>
            <a:r>
              <a:rPr lang="en-GB" dirty="0" err="1">
                <a:latin typeface="Twinkl Cursive Looped" panose="02000000000000000000" pitchFamily="2" charset="0"/>
              </a:rPr>
              <a:t>mycroscoyp</a:t>
            </a:r>
            <a:r>
              <a:rPr lang="en-GB" dirty="0">
                <a:latin typeface="Twinkl Cursive Looped" panose="02000000000000000000" pitchFamily="2" charset="0"/>
              </a:rPr>
              <a:t>.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solidFill>
                  <a:srgbClr val="FF0000"/>
                </a:solidFill>
                <a:latin typeface="Twinkl Cursive Looped" panose="02000000000000000000" pitchFamily="2" charset="0"/>
              </a:rPr>
              <a:t>a</a:t>
            </a:r>
            <a:r>
              <a:rPr lang="en-GB" u="sng" dirty="0">
                <a:solidFill>
                  <a:srgbClr val="FF0000"/>
                </a:solidFill>
                <a:latin typeface="Twinkl Cursive Looped" panose="02000000000000000000" pitchFamily="2" charset="0"/>
              </a:rPr>
              <a:t>cc</a:t>
            </a:r>
            <a:r>
              <a:rPr lang="en-GB" dirty="0">
                <a:solidFill>
                  <a:srgbClr val="FF0000"/>
                </a:solidFill>
                <a:latin typeface="Twinkl Cursive Looped" panose="02000000000000000000" pitchFamily="2" charset="0"/>
              </a:rPr>
              <a:t>id</a:t>
            </a:r>
            <a:r>
              <a:rPr lang="en-GB" u="sng" dirty="0">
                <a:solidFill>
                  <a:srgbClr val="FF0000"/>
                </a:solidFill>
                <a:latin typeface="Twinkl Cursive Looped" panose="02000000000000000000" pitchFamily="2" charset="0"/>
              </a:rPr>
              <a:t>ent</a:t>
            </a:r>
            <a:r>
              <a:rPr lang="en-GB" dirty="0">
                <a:solidFill>
                  <a:srgbClr val="FF0000"/>
                </a:solidFill>
                <a:latin typeface="Twinkl Cursive Looped" panose="02000000000000000000" pitchFamily="2" charset="0"/>
              </a:rPr>
              <a:t> – double c</a:t>
            </a:r>
            <a:br>
              <a:rPr lang="en-GB" dirty="0">
                <a:solidFill>
                  <a:srgbClr val="FF0000"/>
                </a:solidFill>
                <a:latin typeface="Twinkl Cursive Looped" panose="02000000000000000000" pitchFamily="2" charset="0"/>
              </a:rPr>
            </a:br>
            <a:r>
              <a:rPr lang="en-GB" dirty="0">
                <a:solidFill>
                  <a:srgbClr val="FF0000"/>
                </a:solidFill>
                <a:latin typeface="Twinkl Cursive Looped" panose="02000000000000000000" pitchFamily="2" charset="0"/>
              </a:rPr>
              <a:t>				‘</a:t>
            </a:r>
            <a:r>
              <a:rPr lang="en-GB" dirty="0" err="1">
                <a:solidFill>
                  <a:srgbClr val="FF0000"/>
                </a:solidFill>
                <a:latin typeface="Twinkl Cursive Looped" panose="02000000000000000000" pitchFamily="2" charset="0"/>
              </a:rPr>
              <a:t>ent</a:t>
            </a:r>
            <a:r>
              <a:rPr lang="en-GB" dirty="0">
                <a:solidFill>
                  <a:srgbClr val="FF0000"/>
                </a:solidFill>
                <a:latin typeface="Twinkl Cursive Looped" panose="02000000000000000000" pitchFamily="2" charset="0"/>
              </a:rPr>
              <a:t>’ not ‘</a:t>
            </a:r>
            <a:r>
              <a:rPr lang="en-GB" dirty="0" err="1">
                <a:solidFill>
                  <a:srgbClr val="FF0000"/>
                </a:solidFill>
                <a:latin typeface="Twinkl Cursive Looped" panose="02000000000000000000" pitchFamily="2" charset="0"/>
              </a:rPr>
              <a:t>unt</a:t>
            </a:r>
            <a:r>
              <a:rPr lang="en-GB" dirty="0">
                <a:solidFill>
                  <a:srgbClr val="FF0000"/>
                </a:solidFill>
                <a:latin typeface="Twinkl Cursive Looped" panose="02000000000000000000" pitchFamily="2" charset="0"/>
              </a:rPr>
              <a:t>’</a:t>
            </a:r>
            <a:endParaRPr lang="en-GB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874370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0500"/>
            <a:ext cx="10515600" cy="5609231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Twinkl Cursive Looped" panose="02000000000000000000" pitchFamily="2" charset="0"/>
              </a:rPr>
              <a:t>There was an </a:t>
            </a:r>
            <a:r>
              <a:rPr lang="en-GB" dirty="0" err="1">
                <a:latin typeface="Twinkl Cursive Looped" panose="02000000000000000000" pitchFamily="2" charset="0"/>
              </a:rPr>
              <a:t>aksidunt</a:t>
            </a:r>
            <a:r>
              <a:rPr lang="en-GB" dirty="0">
                <a:latin typeface="Twinkl Cursive Looped" panose="02000000000000000000" pitchFamily="2" charset="0"/>
              </a:rPr>
              <a:t> and I dropped the new </a:t>
            </a:r>
            <a:r>
              <a:rPr lang="en-GB" dirty="0" err="1">
                <a:solidFill>
                  <a:srgbClr val="FF0000"/>
                </a:solidFill>
                <a:latin typeface="Twinkl Cursive Looped" panose="02000000000000000000" pitchFamily="2" charset="0"/>
              </a:rPr>
              <a:t>mycroscoyp</a:t>
            </a:r>
            <a:r>
              <a:rPr lang="en-GB" dirty="0">
                <a:latin typeface="Twinkl Cursive Looped" panose="02000000000000000000" pitchFamily="2" charset="0"/>
              </a:rPr>
              <a:t>.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solidFill>
                  <a:srgbClr val="FF0000"/>
                </a:solidFill>
                <a:latin typeface="Twinkl Cursive Looped" panose="02000000000000000000" pitchFamily="2" charset="0"/>
              </a:rPr>
              <a:t>Microscope – ‘mi’ not ‘my’</a:t>
            </a:r>
            <a:br>
              <a:rPr lang="en-GB" dirty="0">
                <a:solidFill>
                  <a:srgbClr val="FF0000"/>
                </a:solidFill>
                <a:latin typeface="Twinkl Cursive Looped" panose="02000000000000000000" pitchFamily="2" charset="0"/>
              </a:rPr>
            </a:br>
            <a:br>
              <a:rPr lang="en-GB" dirty="0">
                <a:solidFill>
                  <a:srgbClr val="FF0000"/>
                </a:solidFill>
                <a:latin typeface="Twinkl Cursive Looped" panose="02000000000000000000" pitchFamily="2" charset="0"/>
              </a:rPr>
            </a:br>
            <a:r>
              <a:rPr lang="en-GB" dirty="0">
                <a:solidFill>
                  <a:srgbClr val="FF0000"/>
                </a:solidFill>
                <a:latin typeface="Twinkl Cursive Looped" panose="02000000000000000000" pitchFamily="2" charset="0"/>
              </a:rPr>
              <a:t>				split digraph ‘</a:t>
            </a:r>
            <a:r>
              <a:rPr lang="en-GB" dirty="0" err="1">
                <a:solidFill>
                  <a:srgbClr val="FF0000"/>
                </a:solidFill>
                <a:latin typeface="Twinkl Cursive Looped" panose="02000000000000000000" pitchFamily="2" charset="0"/>
              </a:rPr>
              <a:t>o_e</a:t>
            </a:r>
            <a:r>
              <a:rPr lang="en-GB" dirty="0">
                <a:solidFill>
                  <a:srgbClr val="FF0000"/>
                </a:solidFill>
                <a:latin typeface="Twinkl Cursive Looped" panose="02000000000000000000" pitchFamily="2" charset="0"/>
              </a:rPr>
              <a:t>’ not 				‘oy’</a:t>
            </a:r>
            <a:endParaRPr lang="en-GB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366326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0500"/>
            <a:ext cx="10515600" cy="5609231"/>
          </a:xfrm>
        </p:spPr>
        <p:txBody>
          <a:bodyPr>
            <a:normAutofit/>
          </a:bodyPr>
          <a:lstStyle/>
          <a:p>
            <a:r>
              <a:rPr lang="en-GB" dirty="0">
                <a:latin typeface="Twinkl Cursive Looped" panose="02000000000000000000" pitchFamily="2" charset="0"/>
              </a:rPr>
              <a:t>There was an </a:t>
            </a:r>
            <a:r>
              <a:rPr lang="en-GB" dirty="0">
                <a:solidFill>
                  <a:srgbClr val="00B050"/>
                </a:solidFill>
                <a:latin typeface="Twinkl Cursive Looped" panose="02000000000000000000" pitchFamily="2" charset="0"/>
              </a:rPr>
              <a:t>accident</a:t>
            </a:r>
            <a:r>
              <a:rPr lang="en-GB" dirty="0">
                <a:latin typeface="Twinkl Cursive Looped" panose="02000000000000000000" pitchFamily="2" charset="0"/>
              </a:rPr>
              <a:t> and I dropped the new </a:t>
            </a:r>
            <a:r>
              <a:rPr lang="en-GB" dirty="0">
                <a:solidFill>
                  <a:srgbClr val="00B050"/>
                </a:solidFill>
                <a:latin typeface="Twinkl Cursive Looped" panose="02000000000000000000" pitchFamily="2" charset="0"/>
              </a:rPr>
              <a:t>microscope</a:t>
            </a:r>
            <a:r>
              <a:rPr lang="en-GB" dirty="0">
                <a:latin typeface="Twinkl Cursive Looped" panose="02000000000000000000" pitchFamily="2" charset="0"/>
              </a:rPr>
              <a:t>.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endParaRPr lang="en-GB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729377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0500"/>
            <a:ext cx="10515600" cy="4954139"/>
          </a:xfrm>
        </p:spPr>
        <p:txBody>
          <a:bodyPr>
            <a:normAutofit/>
          </a:bodyPr>
          <a:lstStyle/>
          <a:p>
            <a:r>
              <a:rPr lang="en-GB" dirty="0">
                <a:latin typeface="Twinkl Cursive Looped" panose="02000000000000000000" pitchFamily="2" charset="0"/>
              </a:rPr>
              <a:t>I couldn’t </a:t>
            </a:r>
            <a:r>
              <a:rPr lang="en-GB" dirty="0" err="1">
                <a:solidFill>
                  <a:srgbClr val="FF0000"/>
                </a:solidFill>
                <a:latin typeface="Twinkl Cursive Looped" panose="02000000000000000000" pitchFamily="2" charset="0"/>
              </a:rPr>
              <a:t>belive</a:t>
            </a:r>
            <a:r>
              <a:rPr lang="en-GB" dirty="0">
                <a:solidFill>
                  <a:srgbClr val="FF0000"/>
                </a:solidFill>
                <a:latin typeface="Twinkl Cursive Looped" panose="02000000000000000000" pitchFamily="2" charset="0"/>
              </a:rPr>
              <a:t> </a:t>
            </a:r>
            <a:r>
              <a:rPr lang="en-GB" dirty="0">
                <a:latin typeface="Twinkl Cursive Looped" panose="02000000000000000000" pitchFamily="2" charset="0"/>
              </a:rPr>
              <a:t>my eyes!</a:t>
            </a:r>
            <a:br>
              <a:rPr lang="en-GB" dirty="0"/>
            </a:b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solidFill>
                  <a:srgbClr val="FF0000"/>
                </a:solidFill>
                <a:latin typeface="Twinkl Cursive Looped" panose="02000000000000000000" pitchFamily="2" charset="0"/>
              </a:rPr>
              <a:t>bel</a:t>
            </a:r>
            <a:r>
              <a:rPr lang="en-GB" u="sng" dirty="0">
                <a:solidFill>
                  <a:srgbClr val="FF0000"/>
                </a:solidFill>
                <a:latin typeface="Twinkl Cursive Looped" panose="02000000000000000000" pitchFamily="2" charset="0"/>
              </a:rPr>
              <a:t>ie</a:t>
            </a:r>
            <a:r>
              <a:rPr lang="en-GB" dirty="0">
                <a:solidFill>
                  <a:srgbClr val="FF0000"/>
                </a:solidFill>
                <a:latin typeface="Twinkl Cursive Looped" panose="02000000000000000000" pitchFamily="2" charset="0"/>
              </a:rPr>
              <a:t>ve – ‘</a:t>
            </a:r>
            <a:r>
              <a:rPr lang="en-GB" dirty="0" err="1">
                <a:solidFill>
                  <a:srgbClr val="FF0000"/>
                </a:solidFill>
                <a:latin typeface="Twinkl Cursive Looped" panose="02000000000000000000" pitchFamily="2" charset="0"/>
              </a:rPr>
              <a:t>ie</a:t>
            </a:r>
            <a:r>
              <a:rPr lang="en-GB" dirty="0">
                <a:solidFill>
                  <a:srgbClr val="FF0000"/>
                </a:solidFill>
                <a:latin typeface="Twinkl Cursive Looped" panose="02000000000000000000" pitchFamily="2" charset="0"/>
              </a:rPr>
              <a:t>’ not ‘</a:t>
            </a:r>
            <a:r>
              <a:rPr lang="en-GB" dirty="0" err="1">
                <a:solidFill>
                  <a:srgbClr val="FF0000"/>
                </a:solidFill>
                <a:latin typeface="Twinkl Cursive Looped" panose="02000000000000000000" pitchFamily="2" charset="0"/>
              </a:rPr>
              <a:t>i</a:t>
            </a:r>
            <a:r>
              <a:rPr lang="en-GB" dirty="0">
                <a:solidFill>
                  <a:srgbClr val="FF0000"/>
                </a:solidFill>
                <a:latin typeface="Twinkl Cursive Looped" panose="02000000000000000000" pitchFamily="2" charset="0"/>
              </a:rPr>
              <a:t>’</a:t>
            </a:r>
            <a:br>
              <a:rPr lang="en-GB" dirty="0">
                <a:solidFill>
                  <a:srgbClr val="FF0000"/>
                </a:solidFill>
                <a:latin typeface="Twinkl Cursive Looped" panose="02000000000000000000" pitchFamily="2" charset="0"/>
              </a:rPr>
            </a:br>
            <a:r>
              <a:rPr lang="en-GB" dirty="0">
                <a:solidFill>
                  <a:srgbClr val="FF0000"/>
                </a:solidFill>
                <a:latin typeface="Twinkl Cursive Looped" panose="02000000000000000000" pitchFamily="2" charset="0"/>
              </a:rPr>
              <a:t>				</a:t>
            </a:r>
            <a:r>
              <a:rPr lang="en-GB" dirty="0" err="1">
                <a:solidFill>
                  <a:srgbClr val="FF0000"/>
                </a:solidFill>
                <a:latin typeface="Twinkl Cursive Looped" panose="02000000000000000000" pitchFamily="2" charset="0"/>
              </a:rPr>
              <a:t>belive</a:t>
            </a:r>
            <a:r>
              <a:rPr lang="en-GB" dirty="0">
                <a:solidFill>
                  <a:srgbClr val="FF0000"/>
                </a:solidFill>
                <a:latin typeface="Twinkl Cursive Looped" panose="02000000000000000000" pitchFamily="2" charset="0"/>
              </a:rPr>
              <a:t> = </a:t>
            </a:r>
            <a:r>
              <a:rPr lang="en-GB" dirty="0" err="1">
                <a:solidFill>
                  <a:srgbClr val="FF0000"/>
                </a:solidFill>
                <a:latin typeface="Twinkl Cursive Looped" panose="02000000000000000000" pitchFamily="2" charset="0"/>
              </a:rPr>
              <a:t>be+live</a:t>
            </a:r>
            <a:endParaRPr lang="en-GB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453050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0500"/>
            <a:ext cx="10515600" cy="4954139"/>
          </a:xfrm>
        </p:spPr>
        <p:txBody>
          <a:bodyPr>
            <a:normAutofit/>
          </a:bodyPr>
          <a:lstStyle/>
          <a:p>
            <a:r>
              <a:rPr lang="en-GB" dirty="0">
                <a:latin typeface="Twinkl Cursive Looped" panose="02000000000000000000" pitchFamily="2" charset="0"/>
              </a:rPr>
              <a:t>I couldn’t </a:t>
            </a:r>
            <a:r>
              <a:rPr lang="en-GB" dirty="0">
                <a:solidFill>
                  <a:srgbClr val="00B050"/>
                </a:solidFill>
                <a:latin typeface="Twinkl Cursive Looped" panose="02000000000000000000" pitchFamily="2" charset="0"/>
              </a:rPr>
              <a:t>believe</a:t>
            </a:r>
            <a:r>
              <a:rPr lang="en-GB" dirty="0">
                <a:solidFill>
                  <a:srgbClr val="FF0000"/>
                </a:solidFill>
                <a:latin typeface="Twinkl Cursive Looped" panose="02000000000000000000" pitchFamily="2" charset="0"/>
              </a:rPr>
              <a:t> </a:t>
            </a:r>
            <a:r>
              <a:rPr lang="en-GB" dirty="0">
                <a:latin typeface="Twinkl Cursive Looped" panose="02000000000000000000" pitchFamily="2" charset="0"/>
              </a:rPr>
              <a:t>my eyes!</a:t>
            </a:r>
            <a:br>
              <a:rPr lang="en-GB" dirty="0"/>
            </a:br>
            <a:endParaRPr lang="en-GB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706491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2FB8773-AD3E-2543-510F-CEE32E75C793}"/>
              </a:ext>
            </a:extLst>
          </p:cNvPr>
          <p:cNvSpPr txBox="1"/>
          <p:nvPr/>
        </p:nvSpPr>
        <p:spPr>
          <a:xfrm>
            <a:off x="1812471" y="1551215"/>
            <a:ext cx="904602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>
                <a:latin typeface="Twinkl Cursive Looped" panose="02000000000000000000" pitchFamily="2" charset="0"/>
              </a:rPr>
              <a:t>Year 4  - Autumn 1</a:t>
            </a:r>
          </a:p>
          <a:p>
            <a:r>
              <a:rPr lang="en-GB" sz="7200" dirty="0">
                <a:latin typeface="Twinkl Cursive Looped" panose="02000000000000000000" pitchFamily="2" charset="0"/>
              </a:rPr>
              <a:t>Week 6 - Friday</a:t>
            </a:r>
          </a:p>
          <a:p>
            <a:endParaRPr lang="en-GB" sz="7200" dirty="0"/>
          </a:p>
        </p:txBody>
      </p:sp>
    </p:spTree>
    <p:extLst>
      <p:ext uri="{BB962C8B-B14F-4D97-AF65-F5344CB8AC3E}">
        <p14:creationId xmlns:p14="http://schemas.microsoft.com/office/powerpoint/2010/main" val="998141047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58D58AE-D585-B693-805E-9F738E71F1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983" t="16174" r="11473" b="8790"/>
          <a:stretch/>
        </p:blipFill>
        <p:spPr>
          <a:xfrm>
            <a:off x="342900" y="32656"/>
            <a:ext cx="11795296" cy="6417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6338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4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furniture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62CC6E8-06E9-4F6E-A75B-C2FED721CE28}"/>
              </a:ext>
            </a:extLst>
          </p:cNvPr>
          <p:cNvSpPr/>
          <p:nvPr/>
        </p:nvSpPr>
        <p:spPr>
          <a:xfrm>
            <a:off x="6089650" y="3649436"/>
            <a:ext cx="1435100" cy="91303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8643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/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Let’s </a:t>
            </a:r>
            <a:r>
              <a:rPr lang="en-GB" i="1" dirty="0">
                <a:latin typeface="Twinkl Cursive Looped" panose="02000000000000000000" pitchFamily="2" charset="0"/>
              </a:rPr>
              <a:t>Revisit and Review</a:t>
            </a:r>
            <a:r>
              <a:rPr lang="en-GB" dirty="0">
                <a:latin typeface="Twinkl Cursive Looped" panose="02000000000000000000" pitchFamily="2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786236930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Do you remember this challenge word?</a:t>
            </a:r>
          </a:p>
        </p:txBody>
      </p:sp>
    </p:spTree>
    <p:extLst>
      <p:ext uri="{BB962C8B-B14F-4D97-AF65-F5344CB8AC3E}">
        <p14:creationId xmlns:p14="http://schemas.microsoft.com/office/powerpoint/2010/main" val="234300410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3128" y="310243"/>
            <a:ext cx="10515600" cy="1453242"/>
          </a:xfrm>
        </p:spPr>
        <p:txBody>
          <a:bodyPr>
            <a:noAutofit/>
          </a:bodyPr>
          <a:lstStyle/>
          <a:p>
            <a:pPr algn="ctr"/>
            <a:r>
              <a:rPr lang="en-GB" sz="6600" dirty="0">
                <a:latin typeface="Twinkl Cursive Looped" panose="02000000000000000000" pitchFamily="2" charset="0"/>
              </a:rPr>
              <a:t>February</a:t>
            </a:r>
            <a:endParaRPr lang="en-GB" sz="6600" i="1" dirty="0">
              <a:latin typeface="Twinkl Cursive Looped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24366C-8EFB-1EF9-3E80-C6EE7BE15FA3}"/>
              </a:ext>
            </a:extLst>
          </p:cNvPr>
          <p:cNvSpPr txBox="1"/>
          <p:nvPr/>
        </p:nvSpPr>
        <p:spPr>
          <a:xfrm>
            <a:off x="386443" y="2312534"/>
            <a:ext cx="1161437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GB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NOUN </a:t>
            </a:r>
            <a:br>
              <a:rPr kumimoji="0" lang="en-GB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</a:b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CDC8B7-0F0D-46B5-057E-579929B7D816}"/>
              </a:ext>
            </a:extLst>
          </p:cNvPr>
          <p:cNvSpPr txBox="1"/>
          <p:nvPr/>
        </p:nvSpPr>
        <p:spPr>
          <a:xfrm>
            <a:off x="288812" y="4807872"/>
            <a:ext cx="1161437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</a:rPr>
              <a:t>Definition - </a:t>
            </a:r>
            <a:r>
              <a:rPr lang="en-GB" sz="4000" dirty="0">
                <a:solidFill>
                  <a:prstClr val="black"/>
                </a:solidFill>
                <a:latin typeface="Twinkl Cursive Looped" panose="02000000000000000000" pitchFamily="2" charset="0"/>
              </a:rPr>
              <a:t>the second month of the year, in the northern hemisphere usually considered the last month of winter</a:t>
            </a:r>
            <a:b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</a:rPr>
            </a:br>
            <a:endParaRPr lang="en-GB" sz="1600" dirty="0"/>
          </a:p>
        </p:txBody>
      </p:sp>
      <p:pic>
        <p:nvPicPr>
          <p:cNvPr id="5130" name="Picture 10" descr="Image result for february  clipart">
            <a:extLst>
              <a:ext uri="{FF2B5EF4-FFF2-40B4-BE49-F238E27FC236}">
                <a16:creationId xmlns:a16="http://schemas.microsoft.com/office/drawing/2014/main" id="{154511B2-18DA-21E1-1710-4B9F9ECB09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115" y="310243"/>
            <a:ext cx="172402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0293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8" grpId="0"/>
    </p:bld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243" y="3080825"/>
            <a:ext cx="11560628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In February the place is busy. </a:t>
            </a:r>
            <a:endParaRPr lang="en-GB" i="1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47A1AC9-9EC9-E1AA-348D-958CE44F2772}"/>
              </a:ext>
            </a:extLst>
          </p:cNvPr>
          <p:cNvSpPr txBox="1">
            <a:spLocks/>
          </p:cNvSpPr>
          <p:nvPr/>
        </p:nvSpPr>
        <p:spPr>
          <a:xfrm>
            <a:off x="2008413" y="3593050"/>
            <a:ext cx="3053443" cy="9694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Twinkl Cursive Looped" panose="02000000000000000000" pitchFamily="2" charset="0"/>
              </a:rPr>
              <a:t>________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571660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3128" y="310243"/>
            <a:ext cx="10515600" cy="1453242"/>
          </a:xfrm>
        </p:spPr>
        <p:txBody>
          <a:bodyPr>
            <a:noAutofit/>
          </a:bodyPr>
          <a:lstStyle/>
          <a:p>
            <a:pPr algn="ctr"/>
            <a:r>
              <a:rPr lang="en-GB" sz="6600" dirty="0">
                <a:latin typeface="Twinkl Cursive Looped" panose="02000000000000000000" pitchFamily="2" charset="0"/>
              </a:rPr>
              <a:t>certain</a:t>
            </a:r>
            <a:endParaRPr lang="en-GB" sz="6600" i="1" dirty="0">
              <a:latin typeface="Twinkl Cursive Looped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24366C-8EFB-1EF9-3E80-C6EE7BE15FA3}"/>
              </a:ext>
            </a:extLst>
          </p:cNvPr>
          <p:cNvSpPr txBox="1"/>
          <p:nvPr/>
        </p:nvSpPr>
        <p:spPr>
          <a:xfrm>
            <a:off x="533740" y="2318530"/>
            <a:ext cx="1161437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600" noProof="0" dirty="0">
                <a:solidFill>
                  <a:prstClr val="black"/>
                </a:solidFill>
                <a:latin typeface="Twinkl Cursive Looped" panose="02000000000000000000" pitchFamily="2" charset="0"/>
                <a:ea typeface="+mj-ea"/>
                <a:cs typeface="+mj-cs"/>
              </a:rPr>
              <a:t>ADJECTIVE</a:t>
            </a:r>
            <a:br>
              <a:rPr kumimoji="0" lang="en-GB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</a:b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CDC8B7-0F0D-46B5-057E-579929B7D816}"/>
              </a:ext>
            </a:extLst>
          </p:cNvPr>
          <p:cNvSpPr txBox="1"/>
          <p:nvPr/>
        </p:nvSpPr>
        <p:spPr>
          <a:xfrm>
            <a:off x="191182" y="4079404"/>
            <a:ext cx="11614375" cy="17235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400" dirty="0">
                <a:solidFill>
                  <a:prstClr val="black"/>
                </a:solidFill>
                <a:latin typeface="Twinkl Cursive Looped" panose="02000000000000000000" pitchFamily="2" charset="0"/>
              </a:rPr>
              <a:t>Definition - able to be firmly relied on to happen or be the case</a:t>
            </a:r>
            <a:br>
              <a:rPr kumimoji="0" lang="en-GB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n-ea"/>
                <a:cs typeface="+mn-cs"/>
              </a:rPr>
            </a:br>
            <a:endParaRPr lang="en-GB" dirty="0"/>
          </a:p>
        </p:txBody>
      </p:sp>
      <p:pic>
        <p:nvPicPr>
          <p:cNvPr id="10248" name="Picture 8" descr="Image result for certain  clipart">
            <a:extLst>
              <a:ext uri="{FF2B5EF4-FFF2-40B4-BE49-F238E27FC236}">
                <a16:creationId xmlns:a16="http://schemas.microsoft.com/office/drawing/2014/main" id="{EFFB3275-9E7C-3E77-FC3D-E8C0D0A176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03" y="228151"/>
            <a:ext cx="161925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9700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8" grpId="0"/>
    </p:bld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615" y="2674735"/>
            <a:ext cx="11560628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The certain answer was clear. </a:t>
            </a:r>
            <a:endParaRPr lang="en-GB" i="1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47A1AC9-9EC9-E1AA-348D-958CE44F2772}"/>
              </a:ext>
            </a:extLst>
          </p:cNvPr>
          <p:cNvSpPr txBox="1">
            <a:spLocks/>
          </p:cNvSpPr>
          <p:nvPr/>
        </p:nvSpPr>
        <p:spPr>
          <a:xfrm>
            <a:off x="2383970" y="3184071"/>
            <a:ext cx="2449287" cy="97231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Twinkl Cursive Looped" panose="02000000000000000000" pitchFamily="2" charset="0"/>
              </a:rPr>
              <a:t>_______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2611828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Homophones</a:t>
            </a:r>
          </a:p>
        </p:txBody>
      </p:sp>
    </p:spTree>
    <p:extLst>
      <p:ext uri="{BB962C8B-B14F-4D97-AF65-F5344CB8AC3E}">
        <p14:creationId xmlns:p14="http://schemas.microsoft.com/office/powerpoint/2010/main" val="607385829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697353"/>
            <a:ext cx="12061371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homophones = same sound 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homo- same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phone – sound</a:t>
            </a:r>
          </a:p>
        </p:txBody>
      </p:sp>
    </p:spTree>
    <p:extLst>
      <p:ext uri="{BB962C8B-B14F-4D97-AF65-F5344CB8AC3E}">
        <p14:creationId xmlns:p14="http://schemas.microsoft.com/office/powerpoint/2010/main" val="3598600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68654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homophones</a:t>
            </a:r>
          </a:p>
        </p:txBody>
      </p:sp>
    </p:spTree>
    <p:extLst>
      <p:ext uri="{BB962C8B-B14F-4D97-AF65-F5344CB8AC3E}">
        <p14:creationId xmlns:p14="http://schemas.microsoft.com/office/powerpoint/2010/main" val="1867376639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2114" y="2961763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which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3BB5EC0-7A96-4D29-A835-6FAE896C31A4}"/>
              </a:ext>
            </a:extLst>
          </p:cNvPr>
          <p:cNvSpPr/>
          <p:nvPr/>
        </p:nvSpPr>
        <p:spPr>
          <a:xfrm>
            <a:off x="5976257" y="3545341"/>
            <a:ext cx="1518557" cy="88174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32" name="Picture 8" descr="Image result for which  clipart">
            <a:extLst>
              <a:ext uri="{FF2B5EF4-FFF2-40B4-BE49-F238E27FC236}">
                <a16:creationId xmlns:a16="http://schemas.microsoft.com/office/drawing/2014/main" id="{35B18A59-2641-DBBA-137D-61EA986ED3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46" y="308203"/>
            <a:ext cx="1695450" cy="225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9855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Let’s </a:t>
            </a:r>
            <a:r>
              <a:rPr lang="en-GB" i="1" dirty="0">
                <a:latin typeface="Twinkl Cursive Looped" panose="02000000000000000000" pitchFamily="2" charset="0"/>
              </a:rPr>
              <a:t>Teach and Practise</a:t>
            </a:r>
          </a:p>
        </p:txBody>
      </p:sp>
    </p:spTree>
    <p:extLst>
      <p:ext uri="{BB962C8B-B14F-4D97-AF65-F5344CB8AC3E}">
        <p14:creationId xmlns:p14="http://schemas.microsoft.com/office/powerpoint/2010/main" val="3148969883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witch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366E0B6-702E-4814-82C6-08CA2D13F3C9}"/>
              </a:ext>
            </a:extLst>
          </p:cNvPr>
          <p:cNvSpPr/>
          <p:nvPr/>
        </p:nvSpPr>
        <p:spPr>
          <a:xfrm>
            <a:off x="5829302" y="3657599"/>
            <a:ext cx="1175655" cy="90487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056" name="Picture 8" descr="Image result for whitch  clipart">
            <a:extLst>
              <a:ext uri="{FF2B5EF4-FFF2-40B4-BE49-F238E27FC236}">
                <a16:creationId xmlns:a16="http://schemas.microsoft.com/office/drawing/2014/main" id="{FA94EEB4-B596-BD4D-1B0E-F2EE0AFEF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827" y="590550"/>
            <a:ext cx="2466975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2200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accept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BCBA2DA-E95C-434C-BE81-320E182AE5EF}"/>
              </a:ext>
            </a:extLst>
          </p:cNvPr>
          <p:cNvSpPr/>
          <p:nvPr/>
        </p:nvSpPr>
        <p:spPr>
          <a:xfrm>
            <a:off x="4969329" y="3673930"/>
            <a:ext cx="876300" cy="88854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104" name="Picture 8" descr="Image result for accept  clipart">
            <a:extLst>
              <a:ext uri="{FF2B5EF4-FFF2-40B4-BE49-F238E27FC236}">
                <a16:creationId xmlns:a16="http://schemas.microsoft.com/office/drawing/2014/main" id="{D950FB67-2561-D7A5-CA2F-147F874D6E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72" y="634774"/>
            <a:ext cx="2590800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7322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71300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except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BCBA2DA-E95C-434C-BE81-320E182AE5EF}"/>
              </a:ext>
            </a:extLst>
          </p:cNvPr>
          <p:cNvSpPr/>
          <p:nvPr/>
        </p:nvSpPr>
        <p:spPr>
          <a:xfrm>
            <a:off x="4996543" y="3664405"/>
            <a:ext cx="930728" cy="88854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080" name="Picture 8" descr="Image result for except  clipart">
            <a:extLst>
              <a:ext uri="{FF2B5EF4-FFF2-40B4-BE49-F238E27FC236}">
                <a16:creationId xmlns:a16="http://schemas.microsoft.com/office/drawing/2014/main" id="{7F6295E6-B6FE-89A0-6EB9-5B63A54406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61" y="432707"/>
            <a:ext cx="169545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959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Let’s </a:t>
            </a:r>
            <a:r>
              <a:rPr lang="en-GB" i="1" dirty="0">
                <a:latin typeface="Twinkl Cursive Looped" panose="02000000000000000000" pitchFamily="2" charset="0"/>
              </a:rPr>
              <a:t>Teach and Practise</a:t>
            </a:r>
          </a:p>
        </p:txBody>
      </p:sp>
    </p:spTree>
    <p:extLst>
      <p:ext uri="{BB962C8B-B14F-4D97-AF65-F5344CB8AC3E}">
        <p14:creationId xmlns:p14="http://schemas.microsoft.com/office/powerpoint/2010/main" val="3386790706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Root word family: </a:t>
            </a: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u="sng" dirty="0">
                <a:latin typeface="Twinkl Cursive Looped" panose="02000000000000000000" pitchFamily="2" charset="0"/>
              </a:rPr>
              <a:t>press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meaning to ‘</a:t>
            </a:r>
            <a:r>
              <a:rPr lang="en-GB" dirty="0">
                <a:solidFill>
                  <a:srgbClr val="FF0000"/>
                </a:solidFill>
                <a:latin typeface="Twinkl Cursive Looped" panose="02000000000000000000" pitchFamily="2" charset="0"/>
              </a:rPr>
              <a:t>squeeze</a:t>
            </a:r>
            <a:r>
              <a:rPr lang="en-GB" dirty="0">
                <a:latin typeface="Twinkl Cursive Looped" panose="02000000000000000000" pitchFamily="2" charset="0"/>
              </a:rPr>
              <a:t>’ from Latin</a:t>
            </a:r>
          </a:p>
        </p:txBody>
      </p:sp>
    </p:spTree>
    <p:extLst>
      <p:ext uri="{BB962C8B-B14F-4D97-AF65-F5344CB8AC3E}">
        <p14:creationId xmlns:p14="http://schemas.microsoft.com/office/powerpoint/2010/main" val="2280349671"/>
      </p:ext>
    </p:extLst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press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DDE2D9-BBEE-4B60-9EA8-8BE166E5866C}"/>
              </a:ext>
            </a:extLst>
          </p:cNvPr>
          <p:cNvSpPr/>
          <p:nvPr/>
        </p:nvSpPr>
        <p:spPr>
          <a:xfrm>
            <a:off x="5029200" y="3800544"/>
            <a:ext cx="2222938" cy="67979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26" name="Picture 2" descr="Image result for press clip art">
            <a:extLst>
              <a:ext uri="{FF2B5EF4-FFF2-40B4-BE49-F238E27FC236}">
                <a16:creationId xmlns:a16="http://schemas.microsoft.com/office/drawing/2014/main" id="{69CFBE2A-D608-5D81-B12D-F4AB036998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337" y="250581"/>
            <a:ext cx="210502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9125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suppress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DDE2D9-BBEE-4B60-9EA8-8BE166E5866C}"/>
              </a:ext>
            </a:extLst>
          </p:cNvPr>
          <p:cNvSpPr/>
          <p:nvPr/>
        </p:nvSpPr>
        <p:spPr>
          <a:xfrm>
            <a:off x="5841398" y="3821650"/>
            <a:ext cx="1745813" cy="62422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074" name="Picture 2" descr="Image result for surpress clip art">
            <a:extLst>
              <a:ext uri="{FF2B5EF4-FFF2-40B4-BE49-F238E27FC236}">
                <a16:creationId xmlns:a16="http://schemas.microsoft.com/office/drawing/2014/main" id="{F0BE7D43-4E74-F351-CDFE-61D096621B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" y="377190"/>
            <a:ext cx="16002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1400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express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DDE2D9-BBEE-4B60-9EA8-8BE166E5866C}"/>
              </a:ext>
            </a:extLst>
          </p:cNvPr>
          <p:cNvSpPr/>
          <p:nvPr/>
        </p:nvSpPr>
        <p:spPr>
          <a:xfrm>
            <a:off x="5628290" y="3821650"/>
            <a:ext cx="1734207" cy="57692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124" name="Picture 4" descr="Image result for express verb clip art">
            <a:extLst>
              <a:ext uri="{FF2B5EF4-FFF2-40B4-BE49-F238E27FC236}">
                <a16:creationId xmlns:a16="http://schemas.microsoft.com/office/drawing/2014/main" id="{AC2E4A52-87CD-0D34-C8A0-043ED3149F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15" y="235854"/>
            <a:ext cx="1095375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595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4"/>
            <a:ext cx="10515600" cy="2783947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Definition - to move or change the shape of something by applying a force</a:t>
            </a:r>
          </a:p>
        </p:txBody>
      </p:sp>
      <p:pic>
        <p:nvPicPr>
          <p:cNvPr id="2050" name="Picture 2" descr="Image result for press clip art">
            <a:extLst>
              <a:ext uri="{FF2B5EF4-FFF2-40B4-BE49-F238E27FC236}">
                <a16:creationId xmlns:a16="http://schemas.microsoft.com/office/drawing/2014/main" id="{1B60F00E-51ED-1BDB-B922-B44D8843AE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21" y="363122"/>
            <a:ext cx="210502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237C4A2-3D78-5D2B-F098-9FEB4E5A4802}"/>
              </a:ext>
            </a:extLst>
          </p:cNvPr>
          <p:cNvSpPr txBox="1"/>
          <p:nvPr/>
        </p:nvSpPr>
        <p:spPr>
          <a:xfrm>
            <a:off x="4821701" y="461595"/>
            <a:ext cx="60983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press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3FA25A-27E1-A07A-04D9-5908B2E5390E}"/>
              </a:ext>
            </a:extLst>
          </p:cNvPr>
          <p:cNvSpPr txBox="1"/>
          <p:nvPr/>
        </p:nvSpPr>
        <p:spPr>
          <a:xfrm>
            <a:off x="4747845" y="1771209"/>
            <a:ext cx="60983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(verb)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1235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8" grpId="0"/>
    </p:bld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67856"/>
            <a:ext cx="10515600" cy="1702676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Definition -prevent the development or action of something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pic>
        <p:nvPicPr>
          <p:cNvPr id="4098" name="Picture 2" descr="Image result for surpress clip art">
            <a:extLst>
              <a:ext uri="{FF2B5EF4-FFF2-40B4-BE49-F238E27FC236}">
                <a16:creationId xmlns:a16="http://schemas.microsoft.com/office/drawing/2014/main" id="{49A96E75-F4E2-821C-7854-F700B640E2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749" y="419394"/>
            <a:ext cx="16002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27155E2-B8A9-8ED7-F8F3-3A4A828AE67C}"/>
              </a:ext>
            </a:extLst>
          </p:cNvPr>
          <p:cNvSpPr txBox="1"/>
          <p:nvPr/>
        </p:nvSpPr>
        <p:spPr>
          <a:xfrm>
            <a:off x="4329332" y="387468"/>
            <a:ext cx="60983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suppress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E22F6F-981D-EBC0-D933-8FB4645CEA8B}"/>
              </a:ext>
            </a:extLst>
          </p:cNvPr>
          <p:cNvSpPr txBox="1"/>
          <p:nvPr/>
        </p:nvSpPr>
        <p:spPr>
          <a:xfrm>
            <a:off x="4723228" y="2137168"/>
            <a:ext cx="60983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(verb)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7635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Words with a short /u/ sound spelt with ‘o’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203825"/>
      </p:ext>
    </p:extLst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94940"/>
            <a:ext cx="10515600" cy="1702676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Definition - to convey a thought or feeling by words, gestures or conduct </a:t>
            </a:r>
          </a:p>
        </p:txBody>
      </p:sp>
      <p:pic>
        <p:nvPicPr>
          <p:cNvPr id="6146" name="Picture 2" descr="Image result for express verb clip art">
            <a:extLst>
              <a:ext uri="{FF2B5EF4-FFF2-40B4-BE49-F238E27FC236}">
                <a16:creationId xmlns:a16="http://schemas.microsoft.com/office/drawing/2014/main" id="{6C891798-82D2-621B-4CB2-1D3047304B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88" y="503018"/>
            <a:ext cx="1095375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F9FB230-173A-D247-2A44-424B45B85522}"/>
              </a:ext>
            </a:extLst>
          </p:cNvPr>
          <p:cNvSpPr txBox="1"/>
          <p:nvPr/>
        </p:nvSpPr>
        <p:spPr>
          <a:xfrm>
            <a:off x="4863904" y="160384"/>
            <a:ext cx="60983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express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73FA38-8240-C832-7364-65CA61ABE135}"/>
              </a:ext>
            </a:extLst>
          </p:cNvPr>
          <p:cNvSpPr txBox="1"/>
          <p:nvPr/>
        </p:nvSpPr>
        <p:spPr>
          <a:xfrm>
            <a:off x="4976446" y="1504224"/>
            <a:ext cx="60983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(verb)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8091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Twinkl Cursive Looped" panose="02000000000000000000" pitchFamily="2" charset="0"/>
              </a:rPr>
              <a:t>Press the button to turn on the music.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5D1262C-FFA0-2218-2240-17631C91BF15}"/>
              </a:ext>
            </a:extLst>
          </p:cNvPr>
          <p:cNvSpPr txBox="1">
            <a:spLocks/>
          </p:cNvSpPr>
          <p:nvPr/>
        </p:nvSpPr>
        <p:spPr>
          <a:xfrm>
            <a:off x="231613" y="2942843"/>
            <a:ext cx="2449287" cy="97231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Twinkl Cursive Looped" panose="02000000000000000000" pitchFamily="2" charset="0"/>
              </a:rPr>
              <a:t>_____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603731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Twinkl Cursive Looped" panose="02000000000000000000" pitchFamily="2" charset="0"/>
              </a:rPr>
              <a:t>He could not suppress his rising panic.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BC8B80C-7AE4-36B9-9369-64C95B1BCE8F}"/>
              </a:ext>
            </a:extLst>
          </p:cNvPr>
          <p:cNvSpPr txBox="1">
            <a:spLocks/>
          </p:cNvSpPr>
          <p:nvPr/>
        </p:nvSpPr>
        <p:spPr>
          <a:xfrm>
            <a:off x="4871356" y="2942843"/>
            <a:ext cx="2626724" cy="97231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>
            <a:normAutofit fontScale="6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Twinkl Cursive Looped" panose="02000000000000000000" pitchFamily="2" charset="0"/>
              </a:rPr>
              <a:t>________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061508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Twinkl Cursive Looped" panose="02000000000000000000" pitchFamily="2" charset="0"/>
              </a:rPr>
              <a:t>It’s important to express your feelings.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5749D01-D0B0-7AD3-A749-1F638865C0A7}"/>
              </a:ext>
            </a:extLst>
          </p:cNvPr>
          <p:cNvSpPr txBox="1">
            <a:spLocks/>
          </p:cNvSpPr>
          <p:nvPr/>
        </p:nvSpPr>
        <p:spPr>
          <a:xfrm>
            <a:off x="5957164" y="2942843"/>
            <a:ext cx="2449287" cy="97231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Twinkl Cursive Looped" panose="02000000000000000000" pitchFamily="2" charset="0"/>
              </a:rPr>
              <a:t>_______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51645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New CHALLENGE words.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22901"/>
      </p:ext>
    </p:extLst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392" y="4712677"/>
            <a:ext cx="10515600" cy="1481650"/>
          </a:xfrm>
        </p:spPr>
        <p:txBody>
          <a:bodyPr>
            <a:noAutofit/>
          </a:bodyPr>
          <a:lstStyle/>
          <a:p>
            <a:pPr algn="ctr"/>
            <a:br>
              <a:rPr lang="en-GB" sz="5400" dirty="0">
                <a:latin typeface="Twinkl Cursive Looped" panose="02000000000000000000" pitchFamily="2" charset="0"/>
              </a:rPr>
            </a:br>
            <a:r>
              <a:rPr lang="en-GB" sz="5400" dirty="0">
                <a:latin typeface="Twinkl Cursive Looped" panose="02000000000000000000" pitchFamily="2" charset="0"/>
              </a:rPr>
              <a:t>Definition - unusual or surprising; difficult to understand or explain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6872C6-3B52-7AE7-1C0F-A243C409F1FD}"/>
              </a:ext>
            </a:extLst>
          </p:cNvPr>
          <p:cNvSpPr txBox="1"/>
          <p:nvPr/>
        </p:nvSpPr>
        <p:spPr>
          <a:xfrm>
            <a:off x="4849836" y="431633"/>
            <a:ext cx="609834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strange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129095-E176-7264-E24D-C379A34537B1}"/>
              </a:ext>
            </a:extLst>
          </p:cNvPr>
          <p:cNvSpPr txBox="1"/>
          <p:nvPr/>
        </p:nvSpPr>
        <p:spPr>
          <a:xfrm>
            <a:off x="4357467" y="1796200"/>
            <a:ext cx="609834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ADJECTIVE</a:t>
            </a:r>
            <a:endParaRPr lang="en-GB" dirty="0"/>
          </a:p>
        </p:txBody>
      </p:sp>
      <p:pic>
        <p:nvPicPr>
          <p:cNvPr id="7170" name="Picture 2" descr="Image result for strange clip art">
            <a:extLst>
              <a:ext uri="{FF2B5EF4-FFF2-40B4-BE49-F238E27FC236}">
                <a16:creationId xmlns:a16="http://schemas.microsoft.com/office/drawing/2014/main" id="{EFEF4F8B-950C-CB36-5FD4-8A7264F856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23" y="431633"/>
            <a:ext cx="1981200" cy="18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9166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Autofit/>
          </a:bodyPr>
          <a:lstStyle/>
          <a:p>
            <a:pPr algn="ctr"/>
            <a:br>
              <a:rPr lang="en-GB" sz="5400" dirty="0">
                <a:latin typeface="Twinkl Cursive Looped" panose="02000000000000000000" pitchFamily="2" charset="0"/>
              </a:rPr>
            </a:br>
            <a:r>
              <a:rPr lang="en-GB" sz="5400" dirty="0">
                <a:latin typeface="Twinkl Cursive Looped" panose="02000000000000000000" pitchFamily="2" charset="0"/>
              </a:rPr>
              <a:t>What a strange sight!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8CA63C5-CAA7-BCC8-BB0F-7CE2F8C1D1A0}"/>
              </a:ext>
            </a:extLst>
          </p:cNvPr>
          <p:cNvSpPr txBox="1">
            <a:spLocks/>
          </p:cNvSpPr>
          <p:nvPr/>
        </p:nvSpPr>
        <p:spPr>
          <a:xfrm>
            <a:off x="5141238" y="3590161"/>
            <a:ext cx="2449287" cy="97231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Twinkl Cursive Looped" panose="02000000000000000000" pitchFamily="2" charset="0"/>
              </a:rPr>
              <a:t>_______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2609111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4698610"/>
            <a:ext cx="10515600" cy="1481650"/>
          </a:xfrm>
        </p:spPr>
        <p:txBody>
          <a:bodyPr>
            <a:noAutofit/>
          </a:bodyPr>
          <a:lstStyle/>
          <a:p>
            <a:pPr algn="ctr"/>
            <a:br>
              <a:rPr lang="en-GB" sz="5400" dirty="0">
                <a:latin typeface="Twinkl Cursive Looped" panose="02000000000000000000" pitchFamily="2" charset="0"/>
              </a:rPr>
            </a:br>
            <a:r>
              <a:rPr lang="en-GB" sz="5400" dirty="0">
                <a:latin typeface="Twinkl Cursive Looped" panose="02000000000000000000" pitchFamily="2" charset="0"/>
              </a:rPr>
              <a:t>Definition - the period of rule of a monarch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2EE360-0A7A-BEDC-BCC4-A12F8B7519F3}"/>
              </a:ext>
            </a:extLst>
          </p:cNvPr>
          <p:cNvSpPr txBox="1"/>
          <p:nvPr/>
        </p:nvSpPr>
        <p:spPr>
          <a:xfrm>
            <a:off x="5249106" y="516039"/>
            <a:ext cx="609834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reign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382484-C36C-F8BE-368B-1DC15E714603}"/>
              </a:ext>
            </a:extLst>
          </p:cNvPr>
          <p:cNvSpPr txBox="1"/>
          <p:nvPr/>
        </p:nvSpPr>
        <p:spPr>
          <a:xfrm>
            <a:off x="5249106" y="1798432"/>
            <a:ext cx="609834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NOUN</a:t>
            </a:r>
            <a:endParaRPr lang="en-GB" dirty="0"/>
          </a:p>
        </p:txBody>
      </p:sp>
      <p:pic>
        <p:nvPicPr>
          <p:cNvPr id="8194" name="Picture 2" descr="Image result for reign clip art">
            <a:extLst>
              <a:ext uri="{FF2B5EF4-FFF2-40B4-BE49-F238E27FC236}">
                <a16:creationId xmlns:a16="http://schemas.microsoft.com/office/drawing/2014/main" id="{5D2FA55F-484A-4723-4AE0-61F2DB8A86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28" y="545597"/>
            <a:ext cx="25908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7333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Autofit/>
          </a:bodyPr>
          <a:lstStyle/>
          <a:p>
            <a:pPr algn="ctr"/>
            <a:br>
              <a:rPr lang="en-GB" sz="5400" dirty="0">
                <a:latin typeface="Twinkl Cursive Looped" panose="02000000000000000000" pitchFamily="2" charset="0"/>
              </a:rPr>
            </a:br>
            <a:r>
              <a:rPr lang="en-GB" sz="5400" dirty="0">
                <a:latin typeface="Twinkl Cursive Looped" panose="02000000000000000000" pitchFamily="2" charset="0"/>
              </a:rPr>
              <a:t>Her reign as queen began in 1952.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0A04B38-E493-15CE-75F6-A7E9E54B2E25}"/>
              </a:ext>
            </a:extLst>
          </p:cNvPr>
          <p:cNvSpPr txBox="1">
            <a:spLocks/>
          </p:cNvSpPr>
          <p:nvPr/>
        </p:nvSpPr>
        <p:spPr>
          <a:xfrm>
            <a:off x="2158888" y="3590161"/>
            <a:ext cx="1653458" cy="97231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>
            <a:normAutofit fontScale="6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Twinkl Cursive Looped" panose="02000000000000000000" pitchFamily="2" charset="0"/>
              </a:rPr>
              <a:t>_____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610084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Let’s </a:t>
            </a:r>
            <a:r>
              <a:rPr lang="en-GB" i="1" dirty="0">
                <a:latin typeface="Twinkl Cursive Looped" panose="02000000000000000000" pitchFamily="2" charset="0"/>
              </a:rPr>
              <a:t>investigate</a:t>
            </a:r>
            <a:r>
              <a:rPr lang="en-GB" dirty="0">
                <a:latin typeface="Twinkl Cursive Looped" panose="02000000000000000000" pitchFamily="2" charset="0"/>
              </a:rPr>
              <a:t>.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8626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woman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DDE2D9-BBEE-4B60-9EA8-8BE166E5866C}"/>
              </a:ext>
            </a:extLst>
          </p:cNvPr>
          <p:cNvSpPr/>
          <p:nvPr/>
        </p:nvSpPr>
        <p:spPr>
          <a:xfrm>
            <a:off x="5454869" y="3821650"/>
            <a:ext cx="434808" cy="67979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2" descr="2,206 Black Woman Reading Illustrations &amp; Clip Art - iStock">
            <a:extLst>
              <a:ext uri="{FF2B5EF4-FFF2-40B4-BE49-F238E27FC236}">
                <a16:creationId xmlns:a16="http://schemas.microsoft.com/office/drawing/2014/main" id="{6C56DB54-1601-FAB0-68DB-CDDE8FFCB1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838" y="404813"/>
            <a:ext cx="2337503" cy="2937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1321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952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Can you spot the spelling errors in these sentences?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Write the correct spelling and explain where they went wrong. 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821332"/>
      </p:ext>
    </p:extLst>
  </p:cSld>
  <p:clrMapOvr>
    <a:masterClrMapping/>
  </p:clrMapOvr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50096"/>
            <a:ext cx="10515600" cy="1481650"/>
          </a:xfrm>
        </p:spPr>
        <p:txBody>
          <a:bodyPr>
            <a:normAutofit fontScale="90000"/>
          </a:bodyPr>
          <a:lstStyle/>
          <a:p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He was </a:t>
            </a:r>
            <a:r>
              <a:rPr lang="en-GB" dirty="0" err="1">
                <a:latin typeface="Twinkl Cursive Looped" panose="02000000000000000000" pitchFamily="2" charset="0"/>
              </a:rPr>
              <a:t>sertun</a:t>
            </a:r>
            <a:r>
              <a:rPr lang="en-GB" dirty="0">
                <a:latin typeface="Twinkl Cursive Looped" panose="02000000000000000000" pitchFamily="2" charset="0"/>
              </a:rPr>
              <a:t> he had last seen her in </a:t>
            </a:r>
            <a:r>
              <a:rPr lang="en-GB" dirty="0" err="1">
                <a:latin typeface="Twinkl Cursive Looped" panose="02000000000000000000" pitchFamily="2" charset="0"/>
              </a:rPr>
              <a:t>febuary</a:t>
            </a:r>
            <a:r>
              <a:rPr lang="en-GB" dirty="0">
                <a:latin typeface="Twinkl Cursive Looped" panose="02000000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29117409"/>
      </p:ext>
    </p:extLst>
  </p:cSld>
  <p:clrMapOvr>
    <a:masterClrMapping/>
  </p:clrMapOvr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0500"/>
            <a:ext cx="10515600" cy="4790365"/>
          </a:xfrm>
        </p:spPr>
        <p:txBody>
          <a:bodyPr>
            <a:normAutofit/>
          </a:bodyPr>
          <a:lstStyle/>
          <a:p>
            <a:r>
              <a:rPr lang="en-GB" dirty="0">
                <a:latin typeface="Twinkl Cursive Looped" panose="02000000000000000000" pitchFamily="2" charset="0"/>
              </a:rPr>
              <a:t>He was </a:t>
            </a:r>
            <a:r>
              <a:rPr lang="en-GB" dirty="0" err="1">
                <a:solidFill>
                  <a:srgbClr val="FF0000"/>
                </a:solidFill>
                <a:latin typeface="Twinkl Cursive Looped" panose="02000000000000000000" pitchFamily="2" charset="0"/>
              </a:rPr>
              <a:t>sertun</a:t>
            </a:r>
            <a:r>
              <a:rPr lang="en-GB" dirty="0">
                <a:solidFill>
                  <a:srgbClr val="FF0000"/>
                </a:solidFill>
                <a:latin typeface="Twinkl Cursive Looped" panose="02000000000000000000" pitchFamily="2" charset="0"/>
              </a:rPr>
              <a:t> </a:t>
            </a:r>
            <a:r>
              <a:rPr lang="en-GB" dirty="0">
                <a:latin typeface="Twinkl Cursive Looped" panose="02000000000000000000" pitchFamily="2" charset="0"/>
              </a:rPr>
              <a:t>he had last seen her in </a:t>
            </a:r>
            <a:r>
              <a:rPr lang="en-GB" dirty="0" err="1">
                <a:latin typeface="Twinkl Cursive Looped" panose="02000000000000000000" pitchFamily="2" charset="0"/>
              </a:rPr>
              <a:t>febuary</a:t>
            </a:r>
            <a:r>
              <a:rPr lang="en-GB" dirty="0">
                <a:latin typeface="Twinkl Cursive Looped" panose="02000000000000000000" pitchFamily="2" charset="0"/>
              </a:rPr>
              <a:t>.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u="sng" dirty="0">
                <a:solidFill>
                  <a:srgbClr val="FF0000"/>
                </a:solidFill>
                <a:latin typeface="Twinkl Cursive Looped" panose="02000000000000000000" pitchFamily="2" charset="0"/>
              </a:rPr>
              <a:t>cer</a:t>
            </a:r>
            <a:r>
              <a:rPr lang="en-GB" dirty="0">
                <a:solidFill>
                  <a:srgbClr val="FF0000"/>
                </a:solidFill>
                <a:latin typeface="Twinkl Cursive Looped" panose="02000000000000000000" pitchFamily="2" charset="0"/>
              </a:rPr>
              <a:t>t</a:t>
            </a:r>
            <a:r>
              <a:rPr lang="en-GB" u="sng" dirty="0">
                <a:solidFill>
                  <a:srgbClr val="FF0000"/>
                </a:solidFill>
                <a:latin typeface="Twinkl Cursive Looped" panose="02000000000000000000" pitchFamily="2" charset="0"/>
              </a:rPr>
              <a:t>ai</a:t>
            </a:r>
            <a:r>
              <a:rPr lang="en-GB" dirty="0">
                <a:solidFill>
                  <a:srgbClr val="FF0000"/>
                </a:solidFill>
                <a:latin typeface="Twinkl Cursive Looped" panose="02000000000000000000" pitchFamily="2" charset="0"/>
              </a:rPr>
              <a:t>n – ‘</a:t>
            </a:r>
            <a:r>
              <a:rPr lang="en-GB" dirty="0" err="1">
                <a:solidFill>
                  <a:srgbClr val="FF0000"/>
                </a:solidFill>
                <a:latin typeface="Twinkl Cursive Looped" panose="02000000000000000000" pitchFamily="2" charset="0"/>
              </a:rPr>
              <a:t>cer</a:t>
            </a:r>
            <a:r>
              <a:rPr lang="en-GB" dirty="0">
                <a:solidFill>
                  <a:srgbClr val="FF0000"/>
                </a:solidFill>
                <a:latin typeface="Twinkl Cursive Looped" panose="02000000000000000000" pitchFamily="2" charset="0"/>
              </a:rPr>
              <a:t>’ not ‘</a:t>
            </a:r>
            <a:r>
              <a:rPr lang="en-GB" dirty="0" err="1">
                <a:solidFill>
                  <a:srgbClr val="FF0000"/>
                </a:solidFill>
                <a:latin typeface="Twinkl Cursive Looped" panose="02000000000000000000" pitchFamily="2" charset="0"/>
              </a:rPr>
              <a:t>ser</a:t>
            </a:r>
            <a:r>
              <a:rPr lang="en-GB" dirty="0">
                <a:solidFill>
                  <a:srgbClr val="FF0000"/>
                </a:solidFill>
                <a:latin typeface="Twinkl Cursive Looped" panose="02000000000000000000" pitchFamily="2" charset="0"/>
              </a:rPr>
              <a:t>’</a:t>
            </a:r>
            <a:br>
              <a:rPr lang="en-GB" dirty="0">
                <a:solidFill>
                  <a:srgbClr val="FF0000"/>
                </a:solidFill>
                <a:latin typeface="Twinkl Cursive Looped" panose="02000000000000000000" pitchFamily="2" charset="0"/>
              </a:rPr>
            </a:br>
            <a:r>
              <a:rPr lang="en-GB" dirty="0">
                <a:solidFill>
                  <a:srgbClr val="FF0000"/>
                </a:solidFill>
                <a:latin typeface="Twinkl Cursive Looped" panose="02000000000000000000" pitchFamily="2" charset="0"/>
              </a:rPr>
              <a:t>				‘</a:t>
            </a:r>
            <a:r>
              <a:rPr lang="en-GB" dirty="0" err="1">
                <a:solidFill>
                  <a:srgbClr val="FF0000"/>
                </a:solidFill>
                <a:latin typeface="Twinkl Cursive Looped" panose="02000000000000000000" pitchFamily="2" charset="0"/>
              </a:rPr>
              <a:t>ai</a:t>
            </a:r>
            <a:r>
              <a:rPr lang="en-GB" dirty="0">
                <a:solidFill>
                  <a:srgbClr val="FF0000"/>
                </a:solidFill>
                <a:latin typeface="Twinkl Cursive Looped" panose="02000000000000000000" pitchFamily="2" charset="0"/>
              </a:rPr>
              <a:t>’ not ‘u’</a:t>
            </a:r>
            <a:endParaRPr lang="en-GB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948694"/>
      </p:ext>
    </p:extLst>
  </p:cSld>
  <p:clrMapOvr>
    <a:masterClrMapping/>
  </p:clrMapOvr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0500"/>
            <a:ext cx="10515600" cy="6073255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Twinkl Cursive Looped" panose="02000000000000000000" pitchFamily="2" charset="0"/>
              </a:rPr>
              <a:t>He was </a:t>
            </a:r>
            <a:r>
              <a:rPr lang="en-GB" dirty="0" err="1">
                <a:latin typeface="Twinkl Cursive Looped" panose="02000000000000000000" pitchFamily="2" charset="0"/>
              </a:rPr>
              <a:t>sertun</a:t>
            </a:r>
            <a:r>
              <a:rPr lang="en-GB" dirty="0">
                <a:latin typeface="Twinkl Cursive Looped" panose="02000000000000000000" pitchFamily="2" charset="0"/>
              </a:rPr>
              <a:t> he had last seen her in </a:t>
            </a:r>
            <a:r>
              <a:rPr lang="en-GB" dirty="0" err="1">
                <a:solidFill>
                  <a:srgbClr val="FF0000"/>
                </a:solidFill>
                <a:latin typeface="Twinkl Cursive Looped" panose="02000000000000000000" pitchFamily="2" charset="0"/>
              </a:rPr>
              <a:t>febuary</a:t>
            </a:r>
            <a:r>
              <a:rPr lang="en-GB" dirty="0">
                <a:latin typeface="Twinkl Cursive Looped" panose="02000000000000000000" pitchFamily="2" charset="0"/>
              </a:rPr>
              <a:t>.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u="sng" dirty="0">
                <a:solidFill>
                  <a:srgbClr val="FF0000"/>
                </a:solidFill>
                <a:latin typeface="Twinkl Cursive Looped" panose="02000000000000000000" pitchFamily="2" charset="0"/>
              </a:rPr>
              <a:t>F</a:t>
            </a:r>
            <a:r>
              <a:rPr lang="en-GB" dirty="0">
                <a:solidFill>
                  <a:srgbClr val="FF0000"/>
                </a:solidFill>
                <a:latin typeface="Twinkl Cursive Looped" panose="02000000000000000000" pitchFamily="2" charset="0"/>
              </a:rPr>
              <a:t>eb</a:t>
            </a:r>
            <a:r>
              <a:rPr lang="en-GB" u="sng" dirty="0">
                <a:solidFill>
                  <a:srgbClr val="FF0000"/>
                </a:solidFill>
                <a:latin typeface="Twinkl Cursive Looped" panose="02000000000000000000" pitchFamily="2" charset="0"/>
              </a:rPr>
              <a:t>r</a:t>
            </a:r>
            <a:r>
              <a:rPr lang="en-GB" dirty="0">
                <a:solidFill>
                  <a:srgbClr val="FF0000"/>
                </a:solidFill>
                <a:latin typeface="Twinkl Cursive Looped" panose="02000000000000000000" pitchFamily="2" charset="0"/>
              </a:rPr>
              <a:t>uary – capital F for proper 					noun</a:t>
            </a:r>
            <a:br>
              <a:rPr lang="en-GB" dirty="0">
                <a:solidFill>
                  <a:srgbClr val="FF0000"/>
                </a:solidFill>
                <a:latin typeface="Twinkl Cursive Looped" panose="02000000000000000000" pitchFamily="2" charset="0"/>
              </a:rPr>
            </a:br>
            <a:br>
              <a:rPr lang="en-GB" dirty="0">
                <a:solidFill>
                  <a:srgbClr val="FF0000"/>
                </a:solidFill>
                <a:latin typeface="Twinkl Cursive Looped" panose="02000000000000000000" pitchFamily="2" charset="0"/>
              </a:rPr>
            </a:br>
            <a:r>
              <a:rPr lang="en-GB" dirty="0">
                <a:solidFill>
                  <a:srgbClr val="FF0000"/>
                </a:solidFill>
                <a:latin typeface="Twinkl Cursive Looped" panose="02000000000000000000" pitchFamily="2" charset="0"/>
              </a:rPr>
              <a:t>				silent ‘r’ after b				</a:t>
            </a:r>
            <a:endParaRPr lang="en-GB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214739"/>
      </p:ext>
    </p:extLst>
  </p:cSld>
  <p:clrMapOvr>
    <a:masterClrMapping/>
  </p:clrMapOvr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0501"/>
            <a:ext cx="10515600" cy="4749422"/>
          </a:xfrm>
        </p:spPr>
        <p:txBody>
          <a:bodyPr>
            <a:normAutofit/>
          </a:bodyPr>
          <a:lstStyle/>
          <a:p>
            <a:r>
              <a:rPr lang="en-GB" dirty="0">
                <a:latin typeface="Twinkl Cursive Looped" panose="02000000000000000000" pitchFamily="2" charset="0"/>
              </a:rPr>
              <a:t>He was </a:t>
            </a:r>
            <a:r>
              <a:rPr lang="en-GB" dirty="0">
                <a:solidFill>
                  <a:srgbClr val="00B050"/>
                </a:solidFill>
                <a:latin typeface="Twinkl Cursive Looped" panose="02000000000000000000" pitchFamily="2" charset="0"/>
              </a:rPr>
              <a:t>certain</a:t>
            </a:r>
            <a:r>
              <a:rPr lang="en-GB" dirty="0">
                <a:latin typeface="Twinkl Cursive Looped" panose="02000000000000000000" pitchFamily="2" charset="0"/>
              </a:rPr>
              <a:t> he had last seen her in </a:t>
            </a:r>
            <a:r>
              <a:rPr lang="en-GB" dirty="0">
                <a:solidFill>
                  <a:srgbClr val="00B050"/>
                </a:solidFill>
                <a:latin typeface="Twinkl Cursive Looped" panose="02000000000000000000" pitchFamily="2" charset="0"/>
              </a:rPr>
              <a:t>February</a:t>
            </a:r>
            <a:r>
              <a:rPr lang="en-GB" dirty="0">
                <a:latin typeface="Twinkl Cursive Looped" panose="02000000000000000000" pitchFamily="2" charset="0"/>
              </a:rPr>
              <a:t>.</a:t>
            </a: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solidFill>
                  <a:srgbClr val="FF0000"/>
                </a:solidFill>
                <a:latin typeface="Twinkl Cursive Looped" panose="02000000000000000000" pitchFamily="2" charset="0"/>
              </a:rPr>
              <a:t>		</a:t>
            </a:r>
            <a:endParaRPr lang="en-GB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851041"/>
      </p:ext>
    </p:extLst>
  </p:cSld>
  <p:clrMapOvr>
    <a:masterClrMapping/>
  </p:clrMapOvr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8829" y="2362367"/>
            <a:ext cx="10515600" cy="1481650"/>
          </a:xfrm>
        </p:spPr>
        <p:txBody>
          <a:bodyPr>
            <a:normAutofit fontScale="90000"/>
          </a:bodyPr>
          <a:lstStyle/>
          <a:p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I couldn’t supress my </a:t>
            </a:r>
            <a:r>
              <a:rPr lang="en-GB" dirty="0" err="1">
                <a:latin typeface="Twinkl Cursive Looped" panose="02000000000000000000" pitchFamily="2" charset="0"/>
              </a:rPr>
              <a:t>strang</a:t>
            </a:r>
            <a:r>
              <a:rPr lang="en-GB" dirty="0">
                <a:latin typeface="Twinkl Cursive Looped" panose="02000000000000000000" pitchFamily="2" charset="0"/>
              </a:rPr>
              <a:t> feelings any longer.</a:t>
            </a:r>
          </a:p>
        </p:txBody>
      </p:sp>
    </p:spTree>
    <p:extLst>
      <p:ext uri="{BB962C8B-B14F-4D97-AF65-F5344CB8AC3E}">
        <p14:creationId xmlns:p14="http://schemas.microsoft.com/office/powerpoint/2010/main" val="1758846970"/>
      </p:ext>
    </p:extLst>
  </p:cSld>
  <p:clrMapOvr>
    <a:masterClrMapping/>
  </p:clrMapOvr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0500"/>
            <a:ext cx="10515600" cy="6059607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Twinkl Cursive Looped" panose="02000000000000000000" pitchFamily="2" charset="0"/>
              </a:rPr>
              <a:t>I couldn’t </a:t>
            </a:r>
            <a:r>
              <a:rPr lang="en-GB" dirty="0">
                <a:solidFill>
                  <a:srgbClr val="FF0000"/>
                </a:solidFill>
                <a:latin typeface="Twinkl Cursive Looped" panose="02000000000000000000" pitchFamily="2" charset="0"/>
              </a:rPr>
              <a:t>supress</a:t>
            </a:r>
            <a:r>
              <a:rPr lang="en-GB" dirty="0">
                <a:latin typeface="Twinkl Cursive Looped" panose="02000000000000000000" pitchFamily="2" charset="0"/>
              </a:rPr>
              <a:t> my </a:t>
            </a:r>
            <a:r>
              <a:rPr lang="en-GB" dirty="0" err="1">
                <a:latin typeface="Twinkl Cursive Looped" panose="02000000000000000000" pitchFamily="2" charset="0"/>
              </a:rPr>
              <a:t>strang</a:t>
            </a:r>
            <a:r>
              <a:rPr lang="en-GB" dirty="0">
                <a:latin typeface="Twinkl Cursive Looped" panose="02000000000000000000" pitchFamily="2" charset="0"/>
              </a:rPr>
              <a:t> feelings any longer. 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solidFill>
                  <a:srgbClr val="FF0000"/>
                </a:solidFill>
                <a:latin typeface="Twinkl Cursive Looped" panose="02000000000000000000" pitchFamily="2" charset="0"/>
              </a:rPr>
              <a:t>su</a:t>
            </a:r>
            <a:r>
              <a:rPr lang="en-GB" u="sng" dirty="0">
                <a:solidFill>
                  <a:srgbClr val="FF0000"/>
                </a:solidFill>
                <a:latin typeface="Twinkl Cursive Looped" panose="02000000000000000000" pitchFamily="2" charset="0"/>
              </a:rPr>
              <a:t>pp</a:t>
            </a:r>
            <a:r>
              <a:rPr lang="en-GB" dirty="0">
                <a:solidFill>
                  <a:srgbClr val="FF0000"/>
                </a:solidFill>
                <a:latin typeface="Twinkl Cursive Looped" panose="02000000000000000000" pitchFamily="2" charset="0"/>
              </a:rPr>
              <a:t>ress – double ‘p’</a:t>
            </a:r>
            <a:br>
              <a:rPr lang="en-GB" dirty="0">
                <a:solidFill>
                  <a:srgbClr val="FF0000"/>
                </a:solidFill>
                <a:latin typeface="Twinkl Cursive Looped" panose="02000000000000000000" pitchFamily="2" charset="0"/>
              </a:rPr>
            </a:br>
            <a:r>
              <a:rPr lang="en-GB" dirty="0">
                <a:solidFill>
                  <a:srgbClr val="FF0000"/>
                </a:solidFill>
                <a:latin typeface="Twinkl Cursive Looped" panose="02000000000000000000" pitchFamily="2" charset="0"/>
              </a:rPr>
              <a:t>				</a:t>
            </a:r>
            <a:r>
              <a:rPr lang="en-GB" dirty="0" err="1">
                <a:solidFill>
                  <a:srgbClr val="FF0000"/>
                </a:solidFill>
                <a:latin typeface="Twinkl Cursive Looped" panose="02000000000000000000" pitchFamily="2" charset="0"/>
              </a:rPr>
              <a:t>sup+press</a:t>
            </a:r>
            <a:br>
              <a:rPr lang="en-GB" dirty="0">
                <a:solidFill>
                  <a:srgbClr val="FF0000"/>
                </a:solidFill>
                <a:latin typeface="Twinkl Cursive Looped" panose="02000000000000000000" pitchFamily="2" charset="0"/>
              </a:rPr>
            </a:br>
            <a:br>
              <a:rPr lang="en-GB" dirty="0">
                <a:solidFill>
                  <a:srgbClr val="FF0000"/>
                </a:solidFill>
                <a:latin typeface="Twinkl Cursive Looped" panose="02000000000000000000" pitchFamily="2" charset="0"/>
              </a:rPr>
            </a:br>
            <a:r>
              <a:rPr lang="en-GB" dirty="0">
                <a:solidFill>
                  <a:srgbClr val="FF0000"/>
                </a:solidFill>
                <a:latin typeface="Twinkl Cursive Looped" panose="02000000000000000000" pitchFamily="2" charset="0"/>
              </a:rPr>
              <a:t>sup is a prefix meaning ‘under, below, beneath’</a:t>
            </a:r>
            <a:endParaRPr lang="en-GB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747915"/>
      </p:ext>
    </p:extLst>
  </p:cSld>
  <p:clrMapOvr>
    <a:masterClrMapping/>
  </p:clrMapOvr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0500"/>
            <a:ext cx="10515600" cy="6059607"/>
          </a:xfrm>
        </p:spPr>
        <p:txBody>
          <a:bodyPr>
            <a:normAutofit/>
          </a:bodyPr>
          <a:lstStyle/>
          <a:p>
            <a:r>
              <a:rPr lang="en-GB" dirty="0">
                <a:latin typeface="Twinkl Cursive Looped" panose="02000000000000000000" pitchFamily="2" charset="0"/>
              </a:rPr>
              <a:t>I couldn’t supress my </a:t>
            </a:r>
            <a:r>
              <a:rPr lang="en-GB" dirty="0" err="1">
                <a:solidFill>
                  <a:srgbClr val="FF0000"/>
                </a:solidFill>
                <a:latin typeface="Twinkl Cursive Looped" panose="02000000000000000000" pitchFamily="2" charset="0"/>
              </a:rPr>
              <a:t>strang</a:t>
            </a:r>
            <a:r>
              <a:rPr lang="en-GB" dirty="0">
                <a:solidFill>
                  <a:srgbClr val="FF0000"/>
                </a:solidFill>
                <a:latin typeface="Twinkl Cursive Looped" panose="02000000000000000000" pitchFamily="2" charset="0"/>
              </a:rPr>
              <a:t> </a:t>
            </a:r>
            <a:r>
              <a:rPr lang="en-GB" dirty="0">
                <a:latin typeface="Twinkl Cursive Looped" panose="02000000000000000000" pitchFamily="2" charset="0"/>
              </a:rPr>
              <a:t>feelings any longer. 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solidFill>
                  <a:srgbClr val="FF0000"/>
                </a:solidFill>
                <a:latin typeface="Twinkl Cursive Looped" panose="02000000000000000000" pitchFamily="2" charset="0"/>
              </a:rPr>
              <a:t>strang</a:t>
            </a:r>
            <a:r>
              <a:rPr lang="en-GB" u="sng" dirty="0">
                <a:solidFill>
                  <a:srgbClr val="FF0000"/>
                </a:solidFill>
                <a:latin typeface="Twinkl Cursive Looped" panose="02000000000000000000" pitchFamily="2" charset="0"/>
              </a:rPr>
              <a:t>e</a:t>
            </a:r>
            <a:r>
              <a:rPr lang="en-GB" dirty="0">
                <a:solidFill>
                  <a:srgbClr val="FF0000"/>
                </a:solidFill>
                <a:latin typeface="Twinkl Cursive Looped" panose="02000000000000000000" pitchFamily="2" charset="0"/>
              </a:rPr>
              <a:t> – </a:t>
            </a:r>
            <a:br>
              <a:rPr lang="en-GB" dirty="0">
                <a:solidFill>
                  <a:srgbClr val="FF0000"/>
                </a:solidFill>
                <a:latin typeface="Twinkl Cursive Looped" panose="02000000000000000000" pitchFamily="2" charset="0"/>
              </a:rPr>
            </a:br>
            <a:r>
              <a:rPr lang="en-GB" dirty="0">
                <a:solidFill>
                  <a:srgbClr val="FF0000"/>
                </a:solidFill>
                <a:latin typeface="Twinkl Cursive Looped" panose="02000000000000000000" pitchFamily="2" charset="0"/>
              </a:rPr>
              <a:t>e at the end means the ‘</a:t>
            </a:r>
            <a:r>
              <a:rPr lang="en-GB" dirty="0" err="1">
                <a:solidFill>
                  <a:srgbClr val="FF0000"/>
                </a:solidFill>
                <a:latin typeface="Twinkl Cursive Looped" panose="02000000000000000000" pitchFamily="2" charset="0"/>
              </a:rPr>
              <a:t>ang</a:t>
            </a:r>
            <a:r>
              <a:rPr lang="en-GB" dirty="0">
                <a:solidFill>
                  <a:srgbClr val="FF0000"/>
                </a:solidFill>
                <a:latin typeface="Twinkl Cursive Looped" panose="02000000000000000000" pitchFamily="2" charset="0"/>
              </a:rPr>
              <a:t>’ becomes ‘</a:t>
            </a:r>
            <a:r>
              <a:rPr lang="en-GB" dirty="0" err="1">
                <a:solidFill>
                  <a:srgbClr val="FF0000"/>
                </a:solidFill>
                <a:latin typeface="Twinkl Cursive Looped" panose="02000000000000000000" pitchFamily="2" charset="0"/>
              </a:rPr>
              <a:t>ange</a:t>
            </a:r>
            <a:r>
              <a:rPr lang="en-GB" dirty="0">
                <a:solidFill>
                  <a:srgbClr val="FF0000"/>
                </a:solidFill>
                <a:latin typeface="Twinkl Cursive Looped" panose="02000000000000000000" pitchFamily="2" charset="0"/>
              </a:rPr>
              <a:t> like range’ rather than ‘</a:t>
            </a:r>
            <a:r>
              <a:rPr lang="en-GB" dirty="0" err="1">
                <a:solidFill>
                  <a:srgbClr val="FF0000"/>
                </a:solidFill>
                <a:latin typeface="Twinkl Cursive Looped" panose="02000000000000000000" pitchFamily="2" charset="0"/>
              </a:rPr>
              <a:t>ang</a:t>
            </a:r>
            <a:r>
              <a:rPr lang="en-GB" dirty="0">
                <a:solidFill>
                  <a:srgbClr val="FF0000"/>
                </a:solidFill>
                <a:latin typeface="Twinkl Cursive Looped" panose="02000000000000000000" pitchFamily="2" charset="0"/>
              </a:rPr>
              <a:t> like hang’</a:t>
            </a:r>
            <a:endParaRPr lang="en-GB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547252"/>
      </p:ext>
    </p:extLst>
  </p:cSld>
  <p:clrMapOvr>
    <a:masterClrMapping/>
  </p:clrMapOvr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614" y="5376350"/>
            <a:ext cx="12012385" cy="1481650"/>
          </a:xfrm>
        </p:spPr>
        <p:txBody>
          <a:bodyPr>
            <a:normAutofit fontScale="90000"/>
          </a:bodyPr>
          <a:lstStyle/>
          <a:p>
            <a:br>
              <a:rPr lang="en-GB" dirty="0"/>
            </a:br>
            <a:r>
              <a:rPr lang="en-GB" dirty="0">
                <a:latin typeface="Twinkl Cursive Looped" panose="02000000000000000000" pitchFamily="2" charset="0"/>
              </a:rPr>
              <a:t>I couldn’t </a:t>
            </a:r>
            <a:r>
              <a:rPr lang="en-GB" dirty="0">
                <a:solidFill>
                  <a:srgbClr val="00B050"/>
                </a:solidFill>
                <a:latin typeface="Twinkl Cursive Looped" panose="02000000000000000000" pitchFamily="2" charset="0"/>
              </a:rPr>
              <a:t>suppress</a:t>
            </a:r>
            <a:r>
              <a:rPr lang="en-GB" dirty="0">
                <a:latin typeface="Twinkl Cursive Looped" panose="02000000000000000000" pitchFamily="2" charset="0"/>
              </a:rPr>
              <a:t> my </a:t>
            </a:r>
            <a:r>
              <a:rPr lang="en-GB" dirty="0">
                <a:solidFill>
                  <a:srgbClr val="00B050"/>
                </a:solidFill>
                <a:latin typeface="Twinkl Cursive Looped" panose="02000000000000000000" pitchFamily="2" charset="0"/>
              </a:rPr>
              <a:t>strange</a:t>
            </a:r>
            <a:r>
              <a:rPr lang="en-GB" dirty="0">
                <a:solidFill>
                  <a:srgbClr val="FF0000"/>
                </a:solidFill>
                <a:latin typeface="Twinkl Cursive Looped" panose="02000000000000000000" pitchFamily="2" charset="0"/>
              </a:rPr>
              <a:t> </a:t>
            </a:r>
            <a:r>
              <a:rPr lang="en-GB" dirty="0">
                <a:latin typeface="Twinkl Cursive Looped" panose="02000000000000000000" pitchFamily="2" charset="0"/>
              </a:rPr>
              <a:t>feelings any longer.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24636860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wonder</a:t>
            </a:r>
            <a:endParaRPr lang="en-GB" i="1" dirty="0">
              <a:solidFill>
                <a:schemeClr val="bg1"/>
              </a:solidFill>
              <a:latin typeface="Twinkl Cursive Looped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8ADA5B7-6E68-4607-8157-D542A9E80543}"/>
              </a:ext>
            </a:extLst>
          </p:cNvPr>
          <p:cNvSpPr/>
          <p:nvPr/>
        </p:nvSpPr>
        <p:spPr>
          <a:xfrm>
            <a:off x="5454869" y="3821650"/>
            <a:ext cx="378372" cy="67979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9DFCEC-085E-406F-EFD7-1B7A4BB6E0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470" y="433059"/>
            <a:ext cx="1846751" cy="2483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176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2FB8773-AD3E-2543-510F-CEE32E75C793}"/>
              </a:ext>
            </a:extLst>
          </p:cNvPr>
          <p:cNvSpPr txBox="1"/>
          <p:nvPr/>
        </p:nvSpPr>
        <p:spPr>
          <a:xfrm>
            <a:off x="1469571" y="1518558"/>
            <a:ext cx="904602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>
                <a:latin typeface="Twinkl Cursive Looped" panose="02000000000000000000" pitchFamily="2" charset="0"/>
              </a:rPr>
              <a:t>Year 4  - Autumn 1</a:t>
            </a:r>
          </a:p>
          <a:p>
            <a:r>
              <a:rPr lang="en-GB" sz="7200" dirty="0">
                <a:latin typeface="Twinkl Cursive Looped" panose="02000000000000000000" pitchFamily="2" charset="0"/>
              </a:rPr>
              <a:t>Week 6 - Monday</a:t>
            </a:r>
          </a:p>
          <a:p>
            <a:endParaRPr lang="en-GB" sz="7200" dirty="0"/>
          </a:p>
        </p:txBody>
      </p:sp>
    </p:spTree>
    <p:extLst>
      <p:ext uri="{BB962C8B-B14F-4D97-AF65-F5344CB8AC3E}">
        <p14:creationId xmlns:p14="http://schemas.microsoft.com/office/powerpoint/2010/main" val="8643767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month</a:t>
            </a:r>
            <a:endParaRPr lang="en-GB" i="1" dirty="0">
              <a:solidFill>
                <a:schemeClr val="bg1"/>
              </a:solidFill>
              <a:latin typeface="Twinkl Cursive Looped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8ADA5B7-6E68-4607-8157-D542A9E80543}"/>
              </a:ext>
            </a:extLst>
          </p:cNvPr>
          <p:cNvSpPr/>
          <p:nvPr/>
        </p:nvSpPr>
        <p:spPr>
          <a:xfrm>
            <a:off x="5711278" y="3688300"/>
            <a:ext cx="378372" cy="67979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98B6E9-485A-6DD0-76BF-0C59884D3E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257" y="294618"/>
            <a:ext cx="3467100" cy="280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505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govern</a:t>
            </a:r>
            <a:endParaRPr lang="en-GB" i="1" dirty="0">
              <a:solidFill>
                <a:schemeClr val="bg1"/>
              </a:solidFill>
              <a:latin typeface="Twinkl Cursive Looped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8ADA5B7-6E68-4607-8157-D542A9E80543}"/>
              </a:ext>
            </a:extLst>
          </p:cNvPr>
          <p:cNvSpPr/>
          <p:nvPr/>
        </p:nvSpPr>
        <p:spPr>
          <a:xfrm>
            <a:off x="5454869" y="3821650"/>
            <a:ext cx="378372" cy="67979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10" descr="Government Clipart. Free Download Transparent .PNG or Vector | Creazilla">
            <a:extLst>
              <a:ext uri="{FF2B5EF4-FFF2-40B4-BE49-F238E27FC236}">
                <a16:creationId xmlns:a16="http://schemas.microsoft.com/office/drawing/2014/main" id="{E7012009-7EAC-E4E5-EB2A-F78B236DA3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" y="400050"/>
            <a:ext cx="280987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1989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105" y="4712678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Definition - a female person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pic>
        <p:nvPicPr>
          <p:cNvPr id="2050" name="Picture 2" descr="2,206 Black Woman Reading Illustrations &amp; Clip Art - i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33" y="143347"/>
            <a:ext cx="2337503" cy="2937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F121C20-0B95-280B-357F-0FBDB36FD8B7}"/>
              </a:ext>
            </a:extLst>
          </p:cNvPr>
          <p:cNvSpPr txBox="1"/>
          <p:nvPr/>
        </p:nvSpPr>
        <p:spPr>
          <a:xfrm>
            <a:off x="4638821" y="404813"/>
            <a:ext cx="60983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woman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739C86-2050-7200-CFA6-2A8CF1243D8B}"/>
              </a:ext>
            </a:extLst>
          </p:cNvPr>
          <p:cNvSpPr txBox="1"/>
          <p:nvPr/>
        </p:nvSpPr>
        <p:spPr>
          <a:xfrm>
            <a:off x="4793566" y="1932914"/>
            <a:ext cx="60983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(noun)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5728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835" y="5036913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Definition - to be curious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470" y="433059"/>
            <a:ext cx="1846751" cy="248356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DA6FC57-4DD0-95CA-7018-020EBFDE126F}"/>
              </a:ext>
            </a:extLst>
          </p:cNvPr>
          <p:cNvSpPr txBox="1"/>
          <p:nvPr/>
        </p:nvSpPr>
        <p:spPr>
          <a:xfrm>
            <a:off x="4723227" y="258858"/>
            <a:ext cx="60983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wonder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02FD14-E794-8F50-C850-D178CE81D4DA}"/>
              </a:ext>
            </a:extLst>
          </p:cNvPr>
          <p:cNvSpPr txBox="1"/>
          <p:nvPr/>
        </p:nvSpPr>
        <p:spPr>
          <a:xfrm>
            <a:off x="5249106" y="1730720"/>
            <a:ext cx="60983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(verb)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8473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391" y="4760747"/>
            <a:ext cx="10515600" cy="1702676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Definition - one of the twelve parts of the year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257" y="294618"/>
            <a:ext cx="3467100" cy="28003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4D1CFC4-1E23-9105-85E3-8B8937F540FB}"/>
              </a:ext>
            </a:extLst>
          </p:cNvPr>
          <p:cNvSpPr txBox="1"/>
          <p:nvPr/>
        </p:nvSpPr>
        <p:spPr>
          <a:xfrm>
            <a:off x="4737295" y="387468"/>
            <a:ext cx="60983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month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53D4B0-00A6-B82F-D022-8FC2E997A9A4}"/>
              </a:ext>
            </a:extLst>
          </p:cNvPr>
          <p:cNvSpPr txBox="1"/>
          <p:nvPr/>
        </p:nvSpPr>
        <p:spPr>
          <a:xfrm>
            <a:off x="4737295" y="1900086"/>
            <a:ext cx="60983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(noun)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8945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752192"/>
            <a:ext cx="10515600" cy="2801007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Definition - conduct the policy, actions, and affairs of a state with authority</a:t>
            </a:r>
          </a:p>
        </p:txBody>
      </p:sp>
      <p:sp>
        <p:nvSpPr>
          <p:cNvPr id="5" name="AutoShape 4" descr="Government Icon, Government Icons, Government Clipart, Architecture PNG and  Vector with Transparent Background for Free Download | Architecture icons,  Building icon, Architectu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082" name="Picture 10" descr="Government Clipart. Free Download Transparent .PNG or Vector | Creazil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" y="400050"/>
            <a:ext cx="280987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6853D5B-5EDE-7B2E-2379-E5B06DBFC561}"/>
              </a:ext>
            </a:extLst>
          </p:cNvPr>
          <p:cNvSpPr txBox="1"/>
          <p:nvPr/>
        </p:nvSpPr>
        <p:spPr>
          <a:xfrm>
            <a:off x="4849836" y="400050"/>
            <a:ext cx="60983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govern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970373-F57B-A4D3-67B6-E15252771806}"/>
              </a:ext>
            </a:extLst>
          </p:cNvPr>
          <p:cNvSpPr txBox="1"/>
          <p:nvPr/>
        </p:nvSpPr>
        <p:spPr>
          <a:xfrm>
            <a:off x="5046784" y="1828800"/>
            <a:ext cx="60983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(verb)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0820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Twinkl Cursive Looped" panose="02000000000000000000" pitchFamily="2" charset="0"/>
              </a:rPr>
              <a:t>The woman was sitting alone by the fire.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BB3CD77-C67A-3331-B832-FF97AA5814A9}"/>
              </a:ext>
            </a:extLst>
          </p:cNvPr>
          <p:cNvSpPr txBox="1">
            <a:spLocks/>
          </p:cNvSpPr>
          <p:nvPr/>
        </p:nvSpPr>
        <p:spPr>
          <a:xfrm>
            <a:off x="2259470" y="2906591"/>
            <a:ext cx="2254599" cy="7555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Twinkl Cursive Looped" panose="02000000000000000000" pitchFamily="2" charset="0"/>
              </a:rPr>
              <a:t>_____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3600684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r>
              <a:rPr lang="en-GB" dirty="0">
                <a:latin typeface="Twinkl Cursive Looped" panose="02000000000000000000" pitchFamily="2" charset="0"/>
              </a:rPr>
              <a:t>I wonder if we’re lost.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271D4AE-4888-7D29-3B73-EE5F47C032FA}"/>
              </a:ext>
            </a:extLst>
          </p:cNvPr>
          <p:cNvSpPr txBox="1">
            <a:spLocks/>
          </p:cNvSpPr>
          <p:nvPr/>
        </p:nvSpPr>
        <p:spPr>
          <a:xfrm>
            <a:off x="1556085" y="3708450"/>
            <a:ext cx="2254599" cy="7555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Twinkl Cursive Looped" panose="02000000000000000000" pitchFamily="2" charset="0"/>
              </a:rPr>
              <a:t>______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875257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Twinkl Cursive Looped" panose="02000000000000000000" pitchFamily="2" charset="0"/>
              </a:rPr>
              <a:t>My birthday is in the month of July.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3041748-12FB-A53A-9898-60BBF54B5436}"/>
              </a:ext>
            </a:extLst>
          </p:cNvPr>
          <p:cNvSpPr txBox="1">
            <a:spLocks/>
          </p:cNvSpPr>
          <p:nvPr/>
        </p:nvSpPr>
        <p:spPr>
          <a:xfrm>
            <a:off x="7309771" y="3051224"/>
            <a:ext cx="2254599" cy="7555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Twinkl Cursive Looped" panose="02000000000000000000" pitchFamily="2" charset="0"/>
              </a:rPr>
              <a:t>_____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2749938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Twinkl Cursive Looped" panose="02000000000000000000" pitchFamily="2" charset="0"/>
              </a:rPr>
              <a:t>It was her job to govern the country.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CF6A0B0-FE1A-3599-1BB4-9E9B7CC2BA17}"/>
              </a:ext>
            </a:extLst>
          </p:cNvPr>
          <p:cNvSpPr txBox="1">
            <a:spLocks/>
          </p:cNvSpPr>
          <p:nvPr/>
        </p:nvSpPr>
        <p:spPr>
          <a:xfrm>
            <a:off x="6089650" y="3051224"/>
            <a:ext cx="2254599" cy="7555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Twinkl Cursive Looped" panose="02000000000000000000" pitchFamily="2" charset="0"/>
              </a:rPr>
              <a:t>______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3258474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315E757-B529-17DA-39B1-51E0DA9514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983" t="16174" r="11473" b="8790"/>
          <a:stretch/>
        </p:blipFill>
        <p:spPr>
          <a:xfrm>
            <a:off x="342900" y="32656"/>
            <a:ext cx="11795296" cy="6417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9133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New CHALLENGE words.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10667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3850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height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pic>
        <p:nvPicPr>
          <p:cNvPr id="3" name="Picture 2" descr="Height Stock Illustrations – 28,961 Height Stock Illustrations, Vectors &amp;  Clipart - Dreamstime">
            <a:extLst>
              <a:ext uri="{FF2B5EF4-FFF2-40B4-BE49-F238E27FC236}">
                <a16:creationId xmlns:a16="http://schemas.microsoft.com/office/drawing/2014/main" id="{B2D475C0-8C83-D9C1-49D6-87BD8138B5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75" y="323850"/>
            <a:ext cx="2319105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CFDBFBF-46C5-75D6-3506-9A41CAC6F703}"/>
              </a:ext>
            </a:extLst>
          </p:cNvPr>
          <p:cNvSpPr txBox="1"/>
          <p:nvPr/>
        </p:nvSpPr>
        <p:spPr>
          <a:xfrm>
            <a:off x="5032716" y="2195143"/>
            <a:ext cx="60983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6000" dirty="0">
                <a:solidFill>
                  <a:prstClr val="black"/>
                </a:solidFill>
                <a:latin typeface="Twinkl Cursive Looped" panose="02000000000000000000" pitchFamily="2" charset="0"/>
                <a:ea typeface="+mj-ea"/>
                <a:cs typeface="+mj-cs"/>
              </a:rPr>
              <a:t>NOUN</a:t>
            </a:r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E18A80C-422C-03BE-07BD-AE248EC07D1E}"/>
              </a:ext>
            </a:extLst>
          </p:cNvPr>
          <p:cNvSpPr txBox="1"/>
          <p:nvPr/>
        </p:nvSpPr>
        <p:spPr>
          <a:xfrm>
            <a:off x="138332" y="3887101"/>
            <a:ext cx="11915335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Definition - the measurement of someone or something from head to foot or from base to top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2000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The ride had a height requirement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D8A715B-3D5F-6A8C-D143-818D73B72090}"/>
              </a:ext>
            </a:extLst>
          </p:cNvPr>
          <p:cNvSpPr txBox="1">
            <a:spLocks/>
          </p:cNvSpPr>
          <p:nvPr/>
        </p:nvSpPr>
        <p:spPr>
          <a:xfrm>
            <a:off x="5428469" y="3806924"/>
            <a:ext cx="2254599" cy="7555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Twinkl Cursive Looped" panose="02000000000000000000" pitchFamily="2" charset="0"/>
              </a:rPr>
              <a:t>______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885685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376" y="351692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history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2A8261-1CC0-D709-C294-3A9706A5AE3F}"/>
              </a:ext>
            </a:extLst>
          </p:cNvPr>
          <p:cNvSpPr txBox="1"/>
          <p:nvPr/>
        </p:nvSpPr>
        <p:spPr>
          <a:xfrm>
            <a:off x="4835769" y="2413337"/>
            <a:ext cx="60983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NOUN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78C955-647D-04D7-1FA9-081C8B25A6D8}"/>
              </a:ext>
            </a:extLst>
          </p:cNvPr>
          <p:cNvSpPr txBox="1"/>
          <p:nvPr/>
        </p:nvSpPr>
        <p:spPr>
          <a:xfrm>
            <a:off x="77372" y="3995678"/>
            <a:ext cx="12037255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Definition - the study of past events, particularly in human affairs</a:t>
            </a:r>
            <a:endParaRPr lang="en-GB" dirty="0"/>
          </a:p>
        </p:txBody>
      </p:sp>
      <p:pic>
        <p:nvPicPr>
          <p:cNvPr id="3074" name="Picture 2" descr="Image result for history clip art">
            <a:extLst>
              <a:ext uri="{FF2B5EF4-FFF2-40B4-BE49-F238E27FC236}">
                <a16:creationId xmlns:a16="http://schemas.microsoft.com/office/drawing/2014/main" id="{79F3B15F-9E47-8F81-27D4-2DDB0F35E4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06" y="408840"/>
            <a:ext cx="135255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6871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I love to study history at school.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3C4FAD8-45DF-6E18-0AB0-03CCFEBD24BE}"/>
              </a:ext>
            </a:extLst>
          </p:cNvPr>
          <p:cNvSpPr txBox="1">
            <a:spLocks/>
          </p:cNvSpPr>
          <p:nvPr/>
        </p:nvSpPr>
        <p:spPr>
          <a:xfrm>
            <a:off x="5794228" y="3806924"/>
            <a:ext cx="2254599" cy="7555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>
            <a:normAutofit fontScale="6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Twinkl Cursive Looped" panose="02000000000000000000" pitchFamily="2" charset="0"/>
              </a:rPr>
              <a:t>_______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722955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Let’s </a:t>
            </a:r>
            <a:r>
              <a:rPr lang="en-GB" i="1" dirty="0">
                <a:latin typeface="Twinkl Cursive Looped" panose="02000000000000000000" pitchFamily="2" charset="0"/>
              </a:rPr>
              <a:t>investigate</a:t>
            </a:r>
            <a:r>
              <a:rPr lang="en-GB" dirty="0">
                <a:latin typeface="Twinkl Cursive Looped" panose="02000000000000000000" pitchFamily="2" charset="0"/>
              </a:rPr>
              <a:t>.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8627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952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Can you spot the spelling errors in these sentences?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Write the correct spelling and explain where they went wrong. 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05845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88175"/>
            <a:ext cx="10515600" cy="1481650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Twinkl Cursive Looped" panose="02000000000000000000" pitchFamily="2" charset="0"/>
              </a:rPr>
              <a:t>The </a:t>
            </a:r>
            <a:r>
              <a:rPr lang="en-GB" dirty="0" err="1">
                <a:latin typeface="Twinkl Cursive Looped" panose="02000000000000000000" pitchFamily="2" charset="0"/>
              </a:rPr>
              <a:t>wuman</a:t>
            </a:r>
            <a:r>
              <a:rPr lang="en-GB" dirty="0">
                <a:latin typeface="Twinkl Cursive Looped" panose="02000000000000000000" pitchFamily="2" charset="0"/>
              </a:rPr>
              <a:t> was very </a:t>
            </a:r>
            <a:r>
              <a:rPr lang="en-GB" dirty="0" err="1">
                <a:latin typeface="Twinkl Cursive Looped" panose="02000000000000000000" pitchFamily="2" charset="0"/>
              </a:rPr>
              <a:t>faymos</a:t>
            </a:r>
            <a:r>
              <a:rPr lang="en-GB" dirty="0">
                <a:latin typeface="Twinkl Cursive Looped" panose="02000000000000000000" pitchFamily="2" charset="0"/>
              </a:rPr>
              <a:t> and people would </a:t>
            </a:r>
            <a:r>
              <a:rPr lang="en-GB" dirty="0" err="1">
                <a:latin typeface="Twinkl Cursive Looped" panose="02000000000000000000" pitchFamily="2" charset="0"/>
              </a:rPr>
              <a:t>wunder</a:t>
            </a:r>
            <a:r>
              <a:rPr lang="en-GB" dirty="0">
                <a:latin typeface="Twinkl Cursive Looped" panose="02000000000000000000" pitchFamily="2" charset="0"/>
              </a:rPr>
              <a:t> how she became so talented.</a:t>
            </a:r>
          </a:p>
        </p:txBody>
      </p:sp>
    </p:spTree>
    <p:extLst>
      <p:ext uri="{BB962C8B-B14F-4D97-AF65-F5344CB8AC3E}">
        <p14:creationId xmlns:p14="http://schemas.microsoft.com/office/powerpoint/2010/main" val="181539706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0500"/>
            <a:ext cx="10515600" cy="4790365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Twinkl Cursive Looped" panose="02000000000000000000" pitchFamily="2" charset="0"/>
              </a:rPr>
              <a:t>The </a:t>
            </a:r>
            <a:r>
              <a:rPr lang="en-GB" dirty="0" err="1">
                <a:solidFill>
                  <a:srgbClr val="FF0000"/>
                </a:solidFill>
                <a:latin typeface="Twinkl Cursive Looped" panose="02000000000000000000" pitchFamily="2" charset="0"/>
              </a:rPr>
              <a:t>wuman</a:t>
            </a:r>
            <a:r>
              <a:rPr lang="en-GB" dirty="0">
                <a:solidFill>
                  <a:srgbClr val="FF0000"/>
                </a:solidFill>
                <a:latin typeface="Twinkl Cursive Looped" panose="02000000000000000000" pitchFamily="2" charset="0"/>
              </a:rPr>
              <a:t> </a:t>
            </a:r>
            <a:r>
              <a:rPr lang="en-GB" dirty="0">
                <a:latin typeface="Twinkl Cursive Looped" panose="02000000000000000000" pitchFamily="2" charset="0"/>
              </a:rPr>
              <a:t>was very </a:t>
            </a:r>
            <a:r>
              <a:rPr lang="en-GB" dirty="0" err="1">
                <a:latin typeface="Twinkl Cursive Looped" panose="02000000000000000000" pitchFamily="2" charset="0"/>
              </a:rPr>
              <a:t>faymos</a:t>
            </a:r>
            <a:r>
              <a:rPr lang="en-GB" dirty="0">
                <a:latin typeface="Twinkl Cursive Looped" panose="02000000000000000000" pitchFamily="2" charset="0"/>
              </a:rPr>
              <a:t> and people would </a:t>
            </a:r>
            <a:r>
              <a:rPr lang="en-GB" dirty="0" err="1">
                <a:latin typeface="Twinkl Cursive Looped" panose="02000000000000000000" pitchFamily="2" charset="0"/>
              </a:rPr>
              <a:t>wunder</a:t>
            </a:r>
            <a:r>
              <a:rPr lang="en-GB" dirty="0">
                <a:latin typeface="Twinkl Cursive Looped" panose="02000000000000000000" pitchFamily="2" charset="0"/>
              </a:rPr>
              <a:t> how she became so talented.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solidFill>
                  <a:srgbClr val="FF0000"/>
                </a:solidFill>
                <a:latin typeface="Twinkl Cursive Looped" panose="02000000000000000000" pitchFamily="2" charset="0"/>
              </a:rPr>
              <a:t>w</a:t>
            </a:r>
            <a:r>
              <a:rPr lang="en-GB" u="sng" dirty="0">
                <a:solidFill>
                  <a:srgbClr val="FF0000"/>
                </a:solidFill>
                <a:latin typeface="Twinkl Cursive Looped" panose="02000000000000000000" pitchFamily="2" charset="0"/>
              </a:rPr>
              <a:t>o</a:t>
            </a:r>
            <a:r>
              <a:rPr lang="en-GB" dirty="0">
                <a:solidFill>
                  <a:srgbClr val="FF0000"/>
                </a:solidFill>
                <a:latin typeface="Twinkl Cursive Looped" panose="02000000000000000000" pitchFamily="2" charset="0"/>
              </a:rPr>
              <a:t>man - /u/ sound spelt with a ‘o’</a:t>
            </a:r>
            <a:endParaRPr lang="en-GB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4688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0500"/>
            <a:ext cx="10515600" cy="4790365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Twinkl Cursive Looped" panose="02000000000000000000" pitchFamily="2" charset="0"/>
              </a:rPr>
              <a:t>The </a:t>
            </a:r>
            <a:r>
              <a:rPr lang="en-GB" dirty="0" err="1">
                <a:latin typeface="Twinkl Cursive Looped" panose="02000000000000000000" pitchFamily="2" charset="0"/>
              </a:rPr>
              <a:t>wuman</a:t>
            </a:r>
            <a:r>
              <a:rPr lang="en-GB" dirty="0">
                <a:latin typeface="Twinkl Cursive Looped" panose="02000000000000000000" pitchFamily="2" charset="0"/>
              </a:rPr>
              <a:t> was very </a:t>
            </a:r>
            <a:r>
              <a:rPr lang="en-GB" dirty="0" err="1">
                <a:solidFill>
                  <a:srgbClr val="FF0000"/>
                </a:solidFill>
                <a:latin typeface="Twinkl Cursive Looped" panose="02000000000000000000" pitchFamily="2" charset="0"/>
              </a:rPr>
              <a:t>faymos</a:t>
            </a:r>
            <a:r>
              <a:rPr lang="en-GB" dirty="0">
                <a:solidFill>
                  <a:srgbClr val="FF0000"/>
                </a:solidFill>
                <a:latin typeface="Twinkl Cursive Looped" panose="02000000000000000000" pitchFamily="2" charset="0"/>
              </a:rPr>
              <a:t> </a:t>
            </a:r>
            <a:r>
              <a:rPr lang="en-GB" dirty="0">
                <a:latin typeface="Twinkl Cursive Looped" panose="02000000000000000000" pitchFamily="2" charset="0"/>
              </a:rPr>
              <a:t>and people would </a:t>
            </a:r>
            <a:r>
              <a:rPr lang="en-GB" dirty="0" err="1">
                <a:latin typeface="Twinkl Cursive Looped" panose="02000000000000000000" pitchFamily="2" charset="0"/>
              </a:rPr>
              <a:t>wunder</a:t>
            </a:r>
            <a:r>
              <a:rPr lang="en-GB" dirty="0">
                <a:latin typeface="Twinkl Cursive Looped" panose="02000000000000000000" pitchFamily="2" charset="0"/>
              </a:rPr>
              <a:t> how she became so talented.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solidFill>
                  <a:srgbClr val="FF0000"/>
                </a:solidFill>
                <a:latin typeface="Twinkl Cursive Looped" panose="02000000000000000000" pitchFamily="2" charset="0"/>
              </a:rPr>
              <a:t>f</a:t>
            </a:r>
            <a:r>
              <a:rPr lang="en-GB" u="sng" dirty="0">
                <a:solidFill>
                  <a:srgbClr val="FF0000"/>
                </a:solidFill>
                <a:latin typeface="Twinkl Cursive Looped" panose="02000000000000000000" pitchFamily="2" charset="0"/>
              </a:rPr>
              <a:t>a</a:t>
            </a:r>
            <a:r>
              <a:rPr lang="en-GB" dirty="0">
                <a:solidFill>
                  <a:srgbClr val="FF0000"/>
                </a:solidFill>
                <a:latin typeface="Twinkl Cursive Looped" panose="02000000000000000000" pitchFamily="2" charset="0"/>
              </a:rPr>
              <a:t>m</a:t>
            </a:r>
            <a:r>
              <a:rPr lang="en-GB" u="sng" dirty="0">
                <a:solidFill>
                  <a:srgbClr val="FF0000"/>
                </a:solidFill>
                <a:latin typeface="Twinkl Cursive Looped" panose="02000000000000000000" pitchFamily="2" charset="0"/>
              </a:rPr>
              <a:t>ou</a:t>
            </a:r>
            <a:r>
              <a:rPr lang="en-GB" dirty="0">
                <a:solidFill>
                  <a:srgbClr val="FF0000"/>
                </a:solidFill>
                <a:latin typeface="Twinkl Cursive Looped" panose="02000000000000000000" pitchFamily="2" charset="0"/>
              </a:rPr>
              <a:t>s – ‘a’ not ‘ay’</a:t>
            </a:r>
            <a:br>
              <a:rPr lang="en-GB" dirty="0">
                <a:solidFill>
                  <a:srgbClr val="FF0000"/>
                </a:solidFill>
                <a:latin typeface="Twinkl Cursive Looped" panose="02000000000000000000" pitchFamily="2" charset="0"/>
              </a:rPr>
            </a:br>
            <a:r>
              <a:rPr lang="en-GB" dirty="0">
                <a:solidFill>
                  <a:srgbClr val="FF0000"/>
                </a:solidFill>
                <a:latin typeface="Twinkl Cursive Looped" panose="02000000000000000000" pitchFamily="2" charset="0"/>
              </a:rPr>
              <a:t>				‘</a:t>
            </a:r>
            <a:r>
              <a:rPr lang="en-GB" dirty="0" err="1">
                <a:solidFill>
                  <a:srgbClr val="FF0000"/>
                </a:solidFill>
                <a:latin typeface="Twinkl Cursive Looped" panose="02000000000000000000" pitchFamily="2" charset="0"/>
              </a:rPr>
              <a:t>ou</a:t>
            </a:r>
            <a:r>
              <a:rPr lang="en-GB" dirty="0">
                <a:solidFill>
                  <a:srgbClr val="FF0000"/>
                </a:solidFill>
                <a:latin typeface="Twinkl Cursive Looped" panose="02000000000000000000" pitchFamily="2" charset="0"/>
              </a:rPr>
              <a:t>’ not ‘o’</a:t>
            </a:r>
            <a:endParaRPr lang="en-GB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845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/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Let’s </a:t>
            </a:r>
            <a:r>
              <a:rPr lang="en-GB" i="1" dirty="0">
                <a:latin typeface="Twinkl Cursive Looped" panose="02000000000000000000" pitchFamily="2" charset="0"/>
              </a:rPr>
              <a:t>Revisit and Review</a:t>
            </a:r>
            <a:r>
              <a:rPr lang="en-GB" dirty="0">
                <a:latin typeface="Twinkl Cursive Looped" panose="02000000000000000000" pitchFamily="2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5735091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0500"/>
            <a:ext cx="10515600" cy="4790365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Twinkl Cursive Looped" panose="02000000000000000000" pitchFamily="2" charset="0"/>
              </a:rPr>
              <a:t>The </a:t>
            </a:r>
            <a:r>
              <a:rPr lang="en-GB" dirty="0" err="1">
                <a:latin typeface="Twinkl Cursive Looped" panose="02000000000000000000" pitchFamily="2" charset="0"/>
              </a:rPr>
              <a:t>wuman</a:t>
            </a:r>
            <a:r>
              <a:rPr lang="en-GB" dirty="0">
                <a:latin typeface="Twinkl Cursive Looped" panose="02000000000000000000" pitchFamily="2" charset="0"/>
              </a:rPr>
              <a:t> was very </a:t>
            </a:r>
            <a:r>
              <a:rPr lang="en-GB" dirty="0" err="1">
                <a:latin typeface="Twinkl Cursive Looped" panose="02000000000000000000" pitchFamily="2" charset="0"/>
              </a:rPr>
              <a:t>faymos</a:t>
            </a:r>
            <a:r>
              <a:rPr lang="en-GB" dirty="0">
                <a:latin typeface="Twinkl Cursive Looped" panose="02000000000000000000" pitchFamily="2" charset="0"/>
              </a:rPr>
              <a:t> and people would </a:t>
            </a:r>
            <a:r>
              <a:rPr lang="en-GB" dirty="0" err="1">
                <a:solidFill>
                  <a:srgbClr val="FF0000"/>
                </a:solidFill>
                <a:latin typeface="Twinkl Cursive Looped" panose="02000000000000000000" pitchFamily="2" charset="0"/>
              </a:rPr>
              <a:t>wunder</a:t>
            </a:r>
            <a:r>
              <a:rPr lang="en-GB" dirty="0">
                <a:solidFill>
                  <a:srgbClr val="FF0000"/>
                </a:solidFill>
                <a:latin typeface="Twinkl Cursive Looped" panose="02000000000000000000" pitchFamily="2" charset="0"/>
              </a:rPr>
              <a:t> </a:t>
            </a:r>
            <a:r>
              <a:rPr lang="en-GB" dirty="0">
                <a:latin typeface="Twinkl Cursive Looped" panose="02000000000000000000" pitchFamily="2" charset="0"/>
              </a:rPr>
              <a:t>how she became so talented.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solidFill>
                  <a:srgbClr val="FF0000"/>
                </a:solidFill>
                <a:latin typeface="Twinkl Cursive Looped" panose="02000000000000000000" pitchFamily="2" charset="0"/>
              </a:rPr>
              <a:t>w</a:t>
            </a:r>
            <a:r>
              <a:rPr lang="en-GB" u="sng" dirty="0">
                <a:solidFill>
                  <a:srgbClr val="FF0000"/>
                </a:solidFill>
                <a:latin typeface="Twinkl Cursive Looped" panose="02000000000000000000" pitchFamily="2" charset="0"/>
              </a:rPr>
              <a:t>o</a:t>
            </a:r>
            <a:r>
              <a:rPr lang="en-GB" dirty="0">
                <a:solidFill>
                  <a:srgbClr val="FF0000"/>
                </a:solidFill>
                <a:latin typeface="Twinkl Cursive Looped" panose="02000000000000000000" pitchFamily="2" charset="0"/>
              </a:rPr>
              <a:t>nder- /u/ sound spelt with a ‘o’</a:t>
            </a:r>
            <a:endParaRPr lang="en-GB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70896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614" y="5376350"/>
            <a:ext cx="12012385" cy="1481650"/>
          </a:xfrm>
        </p:spPr>
        <p:txBody>
          <a:bodyPr>
            <a:normAutofit fontScale="90000"/>
          </a:bodyPr>
          <a:lstStyle/>
          <a:p>
            <a:br>
              <a:rPr lang="en-GB" dirty="0"/>
            </a:br>
            <a:r>
              <a:rPr lang="en-GB" dirty="0">
                <a:latin typeface="Twinkl Cursive Looped" panose="02000000000000000000" pitchFamily="2" charset="0"/>
              </a:rPr>
              <a:t>The </a:t>
            </a:r>
            <a:r>
              <a:rPr lang="en-GB" dirty="0">
                <a:solidFill>
                  <a:srgbClr val="00B050"/>
                </a:solidFill>
                <a:latin typeface="Twinkl Cursive Looped" panose="02000000000000000000" pitchFamily="2" charset="0"/>
              </a:rPr>
              <a:t>woman</a:t>
            </a:r>
            <a:r>
              <a:rPr lang="en-GB" dirty="0">
                <a:latin typeface="Twinkl Cursive Looped" panose="02000000000000000000" pitchFamily="2" charset="0"/>
              </a:rPr>
              <a:t> was very </a:t>
            </a:r>
            <a:r>
              <a:rPr lang="en-GB" dirty="0">
                <a:solidFill>
                  <a:srgbClr val="00B050"/>
                </a:solidFill>
                <a:latin typeface="Twinkl Cursive Looped" panose="02000000000000000000" pitchFamily="2" charset="0"/>
              </a:rPr>
              <a:t>famous</a:t>
            </a:r>
            <a:r>
              <a:rPr lang="en-GB" dirty="0">
                <a:latin typeface="Twinkl Cursive Looped" panose="02000000000000000000" pitchFamily="2" charset="0"/>
              </a:rPr>
              <a:t> and people would </a:t>
            </a:r>
            <a:r>
              <a:rPr lang="en-GB" dirty="0">
                <a:solidFill>
                  <a:srgbClr val="00B050"/>
                </a:solidFill>
                <a:latin typeface="Twinkl Cursive Looped" panose="02000000000000000000" pitchFamily="2" charset="0"/>
              </a:rPr>
              <a:t>wonder </a:t>
            </a:r>
            <a:r>
              <a:rPr lang="en-GB" dirty="0">
                <a:latin typeface="Twinkl Cursive Looped" panose="02000000000000000000" pitchFamily="2" charset="0"/>
              </a:rPr>
              <a:t>how she became so talented.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296771531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2FB8773-AD3E-2543-510F-CEE32E75C793}"/>
              </a:ext>
            </a:extLst>
          </p:cNvPr>
          <p:cNvSpPr txBox="1"/>
          <p:nvPr/>
        </p:nvSpPr>
        <p:spPr>
          <a:xfrm>
            <a:off x="1469571" y="1518558"/>
            <a:ext cx="904602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>
                <a:latin typeface="Twinkl Cursive Looped" panose="02000000000000000000" pitchFamily="2" charset="0"/>
              </a:rPr>
              <a:t>Year 4  - Autumn 1</a:t>
            </a:r>
          </a:p>
          <a:p>
            <a:r>
              <a:rPr lang="en-GB" sz="7200" dirty="0">
                <a:latin typeface="Twinkl Cursive Looped" panose="02000000000000000000" pitchFamily="2" charset="0"/>
              </a:rPr>
              <a:t>Week 6 - Tuesday</a:t>
            </a:r>
          </a:p>
          <a:p>
            <a:endParaRPr lang="en-GB" sz="7200" dirty="0"/>
          </a:p>
        </p:txBody>
      </p:sp>
    </p:spTree>
    <p:extLst>
      <p:ext uri="{BB962C8B-B14F-4D97-AF65-F5344CB8AC3E}">
        <p14:creationId xmlns:p14="http://schemas.microsoft.com/office/powerpoint/2010/main" val="294252130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E8EED9A-4019-C6AA-EB03-7A82621778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983" t="16174" r="11473" b="8790"/>
          <a:stretch/>
        </p:blipFill>
        <p:spPr>
          <a:xfrm>
            <a:off x="342900" y="32656"/>
            <a:ext cx="11795296" cy="6417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88940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/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Let’s </a:t>
            </a:r>
            <a:r>
              <a:rPr lang="en-GB" i="1" dirty="0">
                <a:latin typeface="Twinkl Cursive Looped" panose="02000000000000000000" pitchFamily="2" charset="0"/>
              </a:rPr>
              <a:t>Revisit and Review</a:t>
            </a:r>
            <a:r>
              <a:rPr lang="en-GB" dirty="0">
                <a:latin typeface="Twinkl Cursive Looped" panose="02000000000000000000" pitchFamily="2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20687431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Do you remember this challenge word?</a:t>
            </a:r>
          </a:p>
        </p:txBody>
      </p:sp>
    </p:spTree>
    <p:extLst>
      <p:ext uri="{BB962C8B-B14F-4D97-AF65-F5344CB8AC3E}">
        <p14:creationId xmlns:p14="http://schemas.microsoft.com/office/powerpoint/2010/main" val="216602773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65578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Definition – give a detailed account in words of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577B8E-88C5-F1BD-D95E-8086B4791C95}"/>
              </a:ext>
            </a:extLst>
          </p:cNvPr>
          <p:cNvSpPr txBox="1"/>
          <p:nvPr/>
        </p:nvSpPr>
        <p:spPr>
          <a:xfrm>
            <a:off x="4355646" y="275941"/>
            <a:ext cx="60987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describe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F96380-4B47-F9B0-237A-A2ABDDF79DBD}"/>
              </a:ext>
            </a:extLst>
          </p:cNvPr>
          <p:cNvSpPr txBox="1"/>
          <p:nvPr/>
        </p:nvSpPr>
        <p:spPr>
          <a:xfrm>
            <a:off x="4698546" y="1962927"/>
            <a:ext cx="60987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VERB</a:t>
            </a:r>
            <a:endParaRPr lang="en-GB" dirty="0"/>
          </a:p>
        </p:txBody>
      </p:sp>
      <p:pic>
        <p:nvPicPr>
          <p:cNvPr id="1026" name="Picture 2" descr="Image result for describe clip art">
            <a:extLst>
              <a:ext uri="{FF2B5EF4-FFF2-40B4-BE49-F238E27FC236}">
                <a16:creationId xmlns:a16="http://schemas.microsoft.com/office/drawing/2014/main" id="{C9065B2B-2FDC-D1F4-E651-D4539C7D33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552" y="317961"/>
            <a:ext cx="160972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7714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8817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Could you describe what it looked like?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88900AD-202D-C64E-7D28-7D82BB328467}"/>
              </a:ext>
            </a:extLst>
          </p:cNvPr>
          <p:cNvSpPr txBox="1">
            <a:spLocks/>
          </p:cNvSpPr>
          <p:nvPr/>
        </p:nvSpPr>
        <p:spPr>
          <a:xfrm>
            <a:off x="4310994" y="2545038"/>
            <a:ext cx="2530677" cy="7555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>
            <a:normAutofit fontScale="6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Twinkl Cursive Looped" panose="02000000000000000000" pitchFamily="2" charset="0"/>
              </a:rPr>
              <a:t>________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3807054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78996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Definition – refer to something briefly without going into detail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DF6395-1602-DB7F-B774-F8FEA0C31337}"/>
              </a:ext>
            </a:extLst>
          </p:cNvPr>
          <p:cNvSpPr txBox="1"/>
          <p:nvPr/>
        </p:nvSpPr>
        <p:spPr>
          <a:xfrm>
            <a:off x="4502603" y="455554"/>
            <a:ext cx="60987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mention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7127CB-4949-1F58-AA1C-2A08381856EE}"/>
              </a:ext>
            </a:extLst>
          </p:cNvPr>
          <p:cNvSpPr txBox="1"/>
          <p:nvPr/>
        </p:nvSpPr>
        <p:spPr>
          <a:xfrm>
            <a:off x="4502603" y="1957784"/>
            <a:ext cx="60987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VERB</a:t>
            </a:r>
            <a:endParaRPr lang="en-GB" dirty="0"/>
          </a:p>
        </p:txBody>
      </p:sp>
      <p:pic>
        <p:nvPicPr>
          <p:cNvPr id="2050" name="Picture 2" descr="Image result for mention clip art">
            <a:extLst>
              <a:ext uri="{FF2B5EF4-FFF2-40B4-BE49-F238E27FC236}">
                <a16:creationId xmlns:a16="http://schemas.microsoft.com/office/drawing/2014/main" id="{CD9E383E-D37A-F66B-6756-ADF7BC674F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346361"/>
            <a:ext cx="126682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6024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He forgot to mention it.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3084D75-E270-7B42-E075-E0E04B38A768}"/>
              </a:ext>
            </a:extLst>
          </p:cNvPr>
          <p:cNvSpPr txBox="1">
            <a:spLocks/>
          </p:cNvSpPr>
          <p:nvPr/>
        </p:nvSpPr>
        <p:spPr>
          <a:xfrm>
            <a:off x="6352066" y="3688038"/>
            <a:ext cx="2530677" cy="7555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Twinkl Cursive Looped" panose="02000000000000000000" pitchFamily="2" charset="0"/>
              </a:rPr>
              <a:t>_______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3920291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Do you remember this challenge word?</a:t>
            </a:r>
          </a:p>
        </p:txBody>
      </p:sp>
    </p:spTree>
    <p:extLst>
      <p:ext uri="{BB962C8B-B14F-4D97-AF65-F5344CB8AC3E}">
        <p14:creationId xmlns:p14="http://schemas.microsoft.com/office/powerpoint/2010/main" val="189709084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>
                <a:latin typeface="Twinkl Cursive Looped" panose="02000000000000000000" pitchFamily="2" charset="0"/>
              </a:rPr>
              <a:t>Homophones</a:t>
            </a:r>
            <a:endParaRPr lang="en-GB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8477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>
                <a:latin typeface="Twinkl Cursive Looped" panose="02000000000000000000" pitchFamily="2" charset="0"/>
              </a:rPr>
              <a:t>Homophones</a:t>
            </a:r>
            <a:br>
              <a:rPr lang="en-GB">
                <a:latin typeface="Twinkl Cursive Looped" panose="02000000000000000000" pitchFamily="2" charset="0"/>
              </a:rPr>
            </a:br>
            <a:r>
              <a:rPr lang="en-GB">
                <a:latin typeface="Twinkl Cursive Looped" panose="02000000000000000000" pitchFamily="2" charset="0"/>
              </a:rPr>
              <a:t>Words which sound the same but have different spellings, meanings or origins</a:t>
            </a:r>
            <a:endParaRPr lang="en-GB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98054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here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A8840F7-46A6-6D52-AAC6-E133870B106D}"/>
              </a:ext>
            </a:extLst>
          </p:cNvPr>
          <p:cNvSpPr/>
          <p:nvPr/>
        </p:nvSpPr>
        <p:spPr>
          <a:xfrm>
            <a:off x="5844721" y="3649436"/>
            <a:ext cx="1160236" cy="91303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9295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hear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D1EB1EC-FCDC-83B3-238A-2ED3A4B71203}"/>
              </a:ext>
            </a:extLst>
          </p:cNvPr>
          <p:cNvSpPr/>
          <p:nvPr/>
        </p:nvSpPr>
        <p:spPr>
          <a:xfrm>
            <a:off x="5812064" y="3649436"/>
            <a:ext cx="1209222" cy="91303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1852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Let’s </a:t>
            </a:r>
            <a:r>
              <a:rPr lang="en-GB" i="1" dirty="0">
                <a:latin typeface="Twinkl Cursive Looped" panose="02000000000000000000" pitchFamily="2" charset="0"/>
              </a:rPr>
              <a:t>Teach and Practise</a:t>
            </a:r>
          </a:p>
        </p:txBody>
      </p:sp>
    </p:spTree>
    <p:extLst>
      <p:ext uri="{BB962C8B-B14F-4D97-AF65-F5344CB8AC3E}">
        <p14:creationId xmlns:p14="http://schemas.microsoft.com/office/powerpoint/2010/main" val="192674676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Autofit/>
          </a:bodyPr>
          <a:lstStyle/>
          <a:p>
            <a:pPr algn="ctr"/>
            <a:r>
              <a:rPr lang="en-GB" sz="5400" dirty="0">
                <a:latin typeface="Twinkl Cursive Looped" panose="02000000000000000000" pitchFamily="2" charset="0"/>
              </a:rPr>
              <a:t>Words ending in the /g/ sound spelt ‘</a:t>
            </a:r>
            <a:r>
              <a:rPr lang="en-GB" sz="5400" dirty="0" err="1">
                <a:latin typeface="Twinkl Cursive Looped" panose="02000000000000000000" pitchFamily="2" charset="0"/>
              </a:rPr>
              <a:t>gue</a:t>
            </a:r>
            <a:r>
              <a:rPr lang="en-GB" sz="5400" dirty="0">
                <a:latin typeface="Twinkl Cursive Looped" panose="02000000000000000000" pitchFamily="2" charset="0"/>
              </a:rPr>
              <a:t>’ </a:t>
            </a:r>
          </a:p>
        </p:txBody>
      </p:sp>
    </p:spTree>
    <p:extLst>
      <p:ext uri="{BB962C8B-B14F-4D97-AF65-F5344CB8AC3E}">
        <p14:creationId xmlns:p14="http://schemas.microsoft.com/office/powerpoint/2010/main" val="274025774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league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DDE2D9-BBEE-4B60-9EA8-8BE166E5866C}"/>
              </a:ext>
            </a:extLst>
          </p:cNvPr>
          <p:cNvSpPr/>
          <p:nvPr/>
        </p:nvSpPr>
        <p:spPr>
          <a:xfrm>
            <a:off x="6089650" y="3796514"/>
            <a:ext cx="1241316" cy="67979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2" descr="League table Stock Vectors, Images &amp; Vector Art | Shutterstock">
            <a:extLst>
              <a:ext uri="{FF2B5EF4-FFF2-40B4-BE49-F238E27FC236}">
                <a16:creationId xmlns:a16="http://schemas.microsoft.com/office/drawing/2014/main" id="{013E1108-C66F-F724-ACF0-5EF7CB1BF2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761" y="413824"/>
            <a:ext cx="4124325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335502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plague</a:t>
            </a:r>
            <a:endParaRPr lang="en-GB" i="1" dirty="0">
              <a:solidFill>
                <a:schemeClr val="bg1"/>
              </a:solidFill>
              <a:latin typeface="Twinkl Cursive Looped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8ADA5B7-6E68-4607-8157-D542A9E80543}"/>
              </a:ext>
            </a:extLst>
          </p:cNvPr>
          <p:cNvSpPr/>
          <p:nvPr/>
        </p:nvSpPr>
        <p:spPr>
          <a:xfrm>
            <a:off x="6089650" y="3821650"/>
            <a:ext cx="1168400" cy="67979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098" name="Picture 2" descr="Image result for plague clip art">
            <a:extLst>
              <a:ext uri="{FF2B5EF4-FFF2-40B4-BE49-F238E27FC236}">
                <a16:creationId xmlns:a16="http://schemas.microsoft.com/office/drawing/2014/main" id="{CCEF84DE-760D-386D-E7B0-EF54FE4F17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" y="563336"/>
            <a:ext cx="11811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5381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rogue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423529B-2619-4C00-BACD-5C5E084218E0}"/>
              </a:ext>
            </a:extLst>
          </p:cNvPr>
          <p:cNvSpPr/>
          <p:nvPr/>
        </p:nvSpPr>
        <p:spPr>
          <a:xfrm>
            <a:off x="5864772" y="3821649"/>
            <a:ext cx="1292773" cy="61815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122" name="Picture 2" descr="Image result for rogue dishonest clip art">
            <a:extLst>
              <a:ext uri="{FF2B5EF4-FFF2-40B4-BE49-F238E27FC236}">
                <a16:creationId xmlns:a16="http://schemas.microsoft.com/office/drawing/2014/main" id="{F04A6C08-834B-8BBF-32AC-27D1B6861B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49" y="612321"/>
            <a:ext cx="136207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1471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4"/>
            <a:ext cx="10515600" cy="2783947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Definition - a group of sports clubs which play each other in a competition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pic>
        <p:nvPicPr>
          <p:cNvPr id="1026" name="Picture 2" descr="League table Stock Vectors, Images &amp; Vector Art | Shutterstoc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50"/>
          <a:stretch/>
        </p:blipFill>
        <p:spPr bwMode="auto">
          <a:xfrm>
            <a:off x="344761" y="413824"/>
            <a:ext cx="4124325" cy="2476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302231A-DD55-BB3D-162F-73444A770451}"/>
              </a:ext>
            </a:extLst>
          </p:cNvPr>
          <p:cNvSpPr txBox="1"/>
          <p:nvPr/>
        </p:nvSpPr>
        <p:spPr>
          <a:xfrm>
            <a:off x="4858908" y="485397"/>
            <a:ext cx="60987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league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F2C8E4-739D-2287-BD29-86A8AA315292}"/>
              </a:ext>
            </a:extLst>
          </p:cNvPr>
          <p:cNvSpPr txBox="1"/>
          <p:nvPr/>
        </p:nvSpPr>
        <p:spPr>
          <a:xfrm>
            <a:off x="4858908" y="1651990"/>
            <a:ext cx="60987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(noun)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7917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6595" y="479548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library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pic>
        <p:nvPicPr>
          <p:cNvPr id="1026" name="Picture 2" descr="Image result for library clip art">
            <a:extLst>
              <a:ext uri="{FF2B5EF4-FFF2-40B4-BE49-F238E27FC236}">
                <a16:creationId xmlns:a16="http://schemas.microsoft.com/office/drawing/2014/main" id="{51190953-A844-8926-4F1C-179D61132A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264" y="363123"/>
            <a:ext cx="277177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617EFCD-A327-0BC8-B3D0-9629CA8D48EA}"/>
              </a:ext>
            </a:extLst>
          </p:cNvPr>
          <p:cNvSpPr txBox="1"/>
          <p:nvPr/>
        </p:nvSpPr>
        <p:spPr>
          <a:xfrm>
            <a:off x="545121" y="4624126"/>
            <a:ext cx="1084453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5400" dirty="0">
                <a:latin typeface="Twinkl Cursive Looped" panose="02000000000000000000" pitchFamily="2" charset="0"/>
              </a:rPr>
              <a:t>Definition – a building or room containing a collection of books</a:t>
            </a:r>
            <a:endParaRPr lang="en-GB" sz="5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947823-3EE7-06E6-E3C1-EA9F66331E57}"/>
              </a:ext>
            </a:extLst>
          </p:cNvPr>
          <p:cNvSpPr txBox="1"/>
          <p:nvPr/>
        </p:nvSpPr>
        <p:spPr>
          <a:xfrm>
            <a:off x="4981819" y="2574361"/>
            <a:ext cx="60983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NOUN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1338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752193"/>
            <a:ext cx="10515600" cy="1702676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Definition - a contagious disease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pic>
        <p:nvPicPr>
          <p:cNvPr id="3074" name="Picture 2" descr="Image result for plague clip art">
            <a:extLst>
              <a:ext uri="{FF2B5EF4-FFF2-40B4-BE49-F238E27FC236}">
                <a16:creationId xmlns:a16="http://schemas.microsoft.com/office/drawing/2014/main" id="{ECA04C18-445F-CE5C-E6FC-F51D2A5555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893" y="416379"/>
            <a:ext cx="11811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3278A5A-870E-031C-63FE-86731DBF33F9}"/>
              </a:ext>
            </a:extLst>
          </p:cNvPr>
          <p:cNvSpPr txBox="1"/>
          <p:nvPr/>
        </p:nvSpPr>
        <p:spPr>
          <a:xfrm>
            <a:off x="4649561" y="416379"/>
            <a:ext cx="60987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plague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A145EC-3121-29E4-45EE-CDA6128AF3E9}"/>
              </a:ext>
            </a:extLst>
          </p:cNvPr>
          <p:cNvSpPr txBox="1"/>
          <p:nvPr/>
        </p:nvSpPr>
        <p:spPr>
          <a:xfrm>
            <a:off x="4878161" y="1925873"/>
            <a:ext cx="60987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(noun)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2809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8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752193"/>
            <a:ext cx="10515600" cy="1702676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Definition - a thing that behaves in an unpredictable way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pic>
        <p:nvPicPr>
          <p:cNvPr id="6146" name="Picture 2" descr="Image result for rogue dishonest clip art">
            <a:extLst>
              <a:ext uri="{FF2B5EF4-FFF2-40B4-BE49-F238E27FC236}">
                <a16:creationId xmlns:a16="http://schemas.microsoft.com/office/drawing/2014/main" id="{84829332-F96E-B7BE-3DE5-69529492B5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545881"/>
            <a:ext cx="136207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B90AEB4-06FF-09F0-D973-FD2858C50E71}"/>
              </a:ext>
            </a:extLst>
          </p:cNvPr>
          <p:cNvSpPr txBox="1"/>
          <p:nvPr/>
        </p:nvSpPr>
        <p:spPr>
          <a:xfrm>
            <a:off x="4584246" y="387468"/>
            <a:ext cx="60987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rogue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03CA2F-2C45-8F17-8954-E36729AD4BB8}"/>
              </a:ext>
            </a:extLst>
          </p:cNvPr>
          <p:cNvSpPr txBox="1"/>
          <p:nvPr/>
        </p:nvSpPr>
        <p:spPr>
          <a:xfrm>
            <a:off x="3947432" y="1561998"/>
            <a:ext cx="60987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(adjective)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8999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Twinkl Cursive Looped" panose="02000000000000000000" pitchFamily="2" charset="0"/>
              </a:rPr>
              <a:t>My favourite team were top of the league.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413643C-B4ED-B5EE-1AD0-CE14EE07713B}"/>
              </a:ext>
            </a:extLst>
          </p:cNvPr>
          <p:cNvSpPr txBox="1">
            <a:spLocks/>
          </p:cNvSpPr>
          <p:nvPr/>
        </p:nvSpPr>
        <p:spPr>
          <a:xfrm>
            <a:off x="424795" y="3821650"/>
            <a:ext cx="2530677" cy="7555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Twinkl Cursive Looped" panose="02000000000000000000" pitchFamily="2" charset="0"/>
              </a:rPr>
              <a:t>______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645874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Twinkl Cursive Looped" panose="02000000000000000000" pitchFamily="2" charset="0"/>
              </a:rPr>
              <a:t>A plague is a type of contagious disease.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180A86E-677E-FAA3-EBDA-846FF3375B72}"/>
              </a:ext>
            </a:extLst>
          </p:cNvPr>
          <p:cNvSpPr txBox="1">
            <a:spLocks/>
          </p:cNvSpPr>
          <p:nvPr/>
        </p:nvSpPr>
        <p:spPr>
          <a:xfrm>
            <a:off x="1453243" y="3051224"/>
            <a:ext cx="2351314" cy="7555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Twinkl Cursive Looped" panose="02000000000000000000" pitchFamily="2" charset="0"/>
              </a:rPr>
              <a:t>______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2762928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Twinkl Cursive Looped" panose="02000000000000000000" pitchFamily="2" charset="0"/>
              </a:rPr>
              <a:t>A rogue elephant rampaged through the village.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1541217-AB3A-0B0E-A227-7FD5099F861E}"/>
              </a:ext>
            </a:extLst>
          </p:cNvPr>
          <p:cNvSpPr txBox="1">
            <a:spLocks/>
          </p:cNvSpPr>
          <p:nvPr/>
        </p:nvSpPr>
        <p:spPr>
          <a:xfrm>
            <a:off x="1437166" y="3051224"/>
            <a:ext cx="1910191" cy="7555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Twinkl Cursive Looped" panose="02000000000000000000" pitchFamily="2" charset="0"/>
              </a:rPr>
              <a:t>_____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2447945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New CHALLENGE words.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07928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716"/>
            <a:ext cx="10515600" cy="1481650"/>
          </a:xfrm>
        </p:spPr>
        <p:txBody>
          <a:bodyPr>
            <a:noAutofit/>
          </a:bodyPr>
          <a:lstStyle/>
          <a:p>
            <a:pPr algn="ctr"/>
            <a:br>
              <a:rPr lang="en-GB" sz="5400" dirty="0">
                <a:latin typeface="Twinkl Cursive Looped" panose="02000000000000000000" pitchFamily="2" charset="0"/>
              </a:rPr>
            </a:br>
            <a:r>
              <a:rPr lang="en-GB" sz="5400" dirty="0">
                <a:latin typeface="Twinkl Cursive Looped" panose="02000000000000000000" pitchFamily="2" charset="0"/>
              </a:rPr>
              <a:t>Definition - believe (something unreal or untrue) to exist or be so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0E14B3-5A43-1401-6B97-80C0EFD584A3}"/>
              </a:ext>
            </a:extLst>
          </p:cNvPr>
          <p:cNvSpPr txBox="1"/>
          <p:nvPr/>
        </p:nvSpPr>
        <p:spPr>
          <a:xfrm>
            <a:off x="4339318" y="501721"/>
            <a:ext cx="60987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imagine</a:t>
            </a:r>
            <a:endParaRPr lang="en-GB" dirty="0"/>
          </a:p>
        </p:txBody>
      </p:sp>
      <p:pic>
        <p:nvPicPr>
          <p:cNvPr id="7170" name="Picture 2" descr="Image result for imagine clip art">
            <a:extLst>
              <a:ext uri="{FF2B5EF4-FFF2-40B4-BE49-F238E27FC236}">
                <a16:creationId xmlns:a16="http://schemas.microsoft.com/office/drawing/2014/main" id="{C3680D8F-2F11-B7D6-6308-48E68E24EF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429688"/>
            <a:ext cx="1866900" cy="19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035CE58-A4D4-3772-B560-342FE65D89C6}"/>
              </a:ext>
            </a:extLst>
          </p:cNvPr>
          <p:cNvSpPr txBox="1"/>
          <p:nvPr/>
        </p:nvSpPr>
        <p:spPr>
          <a:xfrm>
            <a:off x="4894490" y="2268053"/>
            <a:ext cx="60987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VERB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6523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Autofit/>
          </a:bodyPr>
          <a:lstStyle/>
          <a:p>
            <a:pPr algn="ctr"/>
            <a:br>
              <a:rPr lang="en-GB" sz="5400" dirty="0">
                <a:latin typeface="Twinkl Cursive Looped" panose="02000000000000000000" pitchFamily="2" charset="0"/>
              </a:rPr>
            </a:br>
            <a:r>
              <a:rPr lang="en-GB" sz="5400" dirty="0">
                <a:latin typeface="Twinkl Cursive Looped" panose="02000000000000000000" pitchFamily="2" charset="0"/>
              </a:rPr>
              <a:t>Imagine a perfect blue sky.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2377653-443D-B1D0-87A7-F81BB64BA279}"/>
              </a:ext>
            </a:extLst>
          </p:cNvPr>
          <p:cNvSpPr txBox="1">
            <a:spLocks/>
          </p:cNvSpPr>
          <p:nvPr/>
        </p:nvSpPr>
        <p:spPr>
          <a:xfrm>
            <a:off x="1910443" y="3821650"/>
            <a:ext cx="2743200" cy="7555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Twinkl Cursive Looped" panose="02000000000000000000" pitchFamily="2" charset="0"/>
              </a:rPr>
              <a:t>_______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3417757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93296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Definition - become or make greater in size, amount, or degree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064CDF-98ED-C61B-A29F-116CA0F3A395}"/>
              </a:ext>
            </a:extLst>
          </p:cNvPr>
          <p:cNvSpPr txBox="1"/>
          <p:nvPr/>
        </p:nvSpPr>
        <p:spPr>
          <a:xfrm>
            <a:off x="4616904" y="341255"/>
            <a:ext cx="60987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increase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6C12A3-11AD-276F-BE28-9B74211F9986}"/>
              </a:ext>
            </a:extLst>
          </p:cNvPr>
          <p:cNvSpPr txBox="1"/>
          <p:nvPr/>
        </p:nvSpPr>
        <p:spPr>
          <a:xfrm>
            <a:off x="4731204" y="1565897"/>
            <a:ext cx="60987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VERB</a:t>
            </a:r>
            <a:endParaRPr lang="en-GB" dirty="0"/>
          </a:p>
        </p:txBody>
      </p:sp>
      <p:pic>
        <p:nvPicPr>
          <p:cNvPr id="8194" name="Picture 2" descr="Image result for increase clip art">
            <a:extLst>
              <a:ext uri="{FF2B5EF4-FFF2-40B4-BE49-F238E27FC236}">
                <a16:creationId xmlns:a16="http://schemas.microsoft.com/office/drawing/2014/main" id="{F4557552-E71C-75BE-2ABA-DDC4B467A2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6" y="359228"/>
            <a:ext cx="22098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7660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I must increase the volume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F68278E-DAE9-E100-D94A-3E571063D8E9}"/>
              </a:ext>
            </a:extLst>
          </p:cNvPr>
          <p:cNvSpPr txBox="1">
            <a:spLocks/>
          </p:cNvSpPr>
          <p:nvPr/>
        </p:nvSpPr>
        <p:spPr>
          <a:xfrm>
            <a:off x="4245428" y="3806924"/>
            <a:ext cx="2547257" cy="7555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>
            <a:normAutofit fontScale="6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Twinkl Cursive Looped" panose="02000000000000000000" pitchFamily="2" charset="0"/>
              </a:rPr>
              <a:t>________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791071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We visited the local library to pick up some new books.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B96E730-AE2E-5799-C9E1-C01FB3B85BEE}"/>
              </a:ext>
            </a:extLst>
          </p:cNvPr>
          <p:cNvSpPr txBox="1">
            <a:spLocks/>
          </p:cNvSpPr>
          <p:nvPr/>
        </p:nvSpPr>
        <p:spPr>
          <a:xfrm>
            <a:off x="6907236" y="3051224"/>
            <a:ext cx="2254599" cy="7555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>
            <a:normAutofit fontScale="6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Twinkl Cursive Looped" panose="02000000000000000000" pitchFamily="2" charset="0"/>
              </a:rPr>
              <a:t>_______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4036093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Let’s </a:t>
            </a:r>
            <a:r>
              <a:rPr lang="en-GB" i="1" dirty="0">
                <a:latin typeface="Twinkl Cursive Looped" panose="02000000000000000000" pitchFamily="2" charset="0"/>
              </a:rPr>
              <a:t>investigate</a:t>
            </a:r>
            <a:r>
              <a:rPr lang="en-GB" dirty="0">
                <a:latin typeface="Twinkl Cursive Looped" panose="02000000000000000000" pitchFamily="2" charset="0"/>
              </a:rPr>
              <a:t>.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92869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952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Can you spot the spelling errors in these sentences?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Write the correct spelling and explain where they went wrong. 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153618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914" y="2688175"/>
            <a:ext cx="10515600" cy="1481650"/>
          </a:xfrm>
        </p:spPr>
        <p:txBody>
          <a:bodyPr>
            <a:normAutofit fontScale="90000"/>
          </a:bodyPr>
          <a:lstStyle/>
          <a:p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 err="1">
                <a:latin typeface="Twinkl Cursive Looped" panose="02000000000000000000" pitchFamily="2" charset="0"/>
              </a:rPr>
              <a:t>Imachin</a:t>
            </a:r>
            <a:r>
              <a:rPr lang="en-GB" dirty="0">
                <a:latin typeface="Twinkl Cursive Looped" panose="02000000000000000000" pitchFamily="2" charset="0"/>
              </a:rPr>
              <a:t> what it would feel like to win the </a:t>
            </a:r>
            <a:r>
              <a:rPr lang="en-GB" dirty="0" err="1">
                <a:latin typeface="Twinkl Cursive Looped" panose="02000000000000000000" pitchFamily="2" charset="0"/>
              </a:rPr>
              <a:t>leegue</a:t>
            </a:r>
            <a:r>
              <a:rPr lang="en-GB" dirty="0">
                <a:latin typeface="Twinkl Cursive Looped" panose="02000000000000000000" pitchFamily="2" charset="0"/>
              </a:rPr>
              <a:t>! We would never here the end of it. </a:t>
            </a:r>
          </a:p>
        </p:txBody>
      </p:sp>
    </p:spTree>
    <p:extLst>
      <p:ext uri="{BB962C8B-B14F-4D97-AF65-F5344CB8AC3E}">
        <p14:creationId xmlns:p14="http://schemas.microsoft.com/office/powerpoint/2010/main" val="225136558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0500"/>
            <a:ext cx="10515600" cy="5895834"/>
          </a:xfrm>
        </p:spPr>
        <p:txBody>
          <a:bodyPr>
            <a:normAutofit fontScale="90000"/>
          </a:bodyPr>
          <a:lstStyle/>
          <a:p>
            <a:r>
              <a:rPr lang="en-GB" dirty="0" err="1">
                <a:solidFill>
                  <a:srgbClr val="FF0000"/>
                </a:solidFill>
                <a:latin typeface="Twinkl Cursive Looped" panose="02000000000000000000" pitchFamily="2" charset="0"/>
              </a:rPr>
              <a:t>Imachin</a:t>
            </a:r>
            <a:r>
              <a:rPr lang="en-GB" dirty="0">
                <a:solidFill>
                  <a:srgbClr val="FF0000"/>
                </a:solidFill>
                <a:latin typeface="Twinkl Cursive Looped" panose="02000000000000000000" pitchFamily="2" charset="0"/>
              </a:rPr>
              <a:t> </a:t>
            </a:r>
            <a:r>
              <a:rPr lang="en-GB" dirty="0">
                <a:latin typeface="Twinkl Cursive Looped" panose="02000000000000000000" pitchFamily="2" charset="0"/>
              </a:rPr>
              <a:t>what it would feel like to win the </a:t>
            </a:r>
            <a:r>
              <a:rPr lang="en-GB" dirty="0" err="1">
                <a:latin typeface="Twinkl Cursive Looped" panose="02000000000000000000" pitchFamily="2" charset="0"/>
              </a:rPr>
              <a:t>leegue</a:t>
            </a:r>
            <a:r>
              <a:rPr lang="en-GB" dirty="0">
                <a:latin typeface="Twinkl Cursive Looped" panose="02000000000000000000" pitchFamily="2" charset="0"/>
              </a:rPr>
              <a:t>! We would never here the end of it. 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solidFill>
                  <a:srgbClr val="FF0000"/>
                </a:solidFill>
                <a:latin typeface="Twinkl Cursive Looped" panose="02000000000000000000" pitchFamily="2" charset="0"/>
              </a:rPr>
              <a:t>Ima</a:t>
            </a:r>
            <a:r>
              <a:rPr lang="en-GB" u="sng" dirty="0">
                <a:solidFill>
                  <a:srgbClr val="FF0000"/>
                </a:solidFill>
                <a:latin typeface="Twinkl Cursive Looped" panose="02000000000000000000" pitchFamily="2" charset="0"/>
              </a:rPr>
              <a:t>gine</a:t>
            </a:r>
            <a:r>
              <a:rPr lang="en-GB" dirty="0">
                <a:solidFill>
                  <a:srgbClr val="FF0000"/>
                </a:solidFill>
                <a:latin typeface="Twinkl Cursive Looped" panose="02000000000000000000" pitchFamily="2" charset="0"/>
              </a:rPr>
              <a:t>  </a:t>
            </a:r>
            <a:br>
              <a:rPr lang="en-GB" dirty="0">
                <a:solidFill>
                  <a:srgbClr val="FF0000"/>
                </a:solidFill>
                <a:latin typeface="Twinkl Cursive Looped" panose="02000000000000000000" pitchFamily="2" charset="0"/>
              </a:rPr>
            </a:br>
            <a:r>
              <a:rPr lang="en-GB" dirty="0">
                <a:solidFill>
                  <a:srgbClr val="FF0000"/>
                </a:solidFill>
                <a:latin typeface="Twinkl Cursive Looped" panose="02000000000000000000" pitchFamily="2" charset="0"/>
              </a:rPr>
              <a:t>/j/ sound spelt with ‘g’ </a:t>
            </a:r>
            <a:br>
              <a:rPr lang="en-GB" dirty="0">
                <a:solidFill>
                  <a:srgbClr val="FF0000"/>
                </a:solidFill>
                <a:latin typeface="Twinkl Cursive Looped" panose="02000000000000000000" pitchFamily="2" charset="0"/>
              </a:rPr>
            </a:br>
            <a:r>
              <a:rPr lang="en-GB" dirty="0">
                <a:solidFill>
                  <a:srgbClr val="FF0000"/>
                </a:solidFill>
                <a:latin typeface="Twinkl Cursive Looped" panose="02000000000000000000" pitchFamily="2" charset="0"/>
              </a:rPr>
              <a:t>not a ‘</a:t>
            </a:r>
            <a:r>
              <a:rPr lang="en-GB" dirty="0" err="1">
                <a:solidFill>
                  <a:srgbClr val="FF0000"/>
                </a:solidFill>
                <a:latin typeface="Twinkl Cursive Looped" panose="02000000000000000000" pitchFamily="2" charset="0"/>
              </a:rPr>
              <a:t>ch</a:t>
            </a:r>
            <a:r>
              <a:rPr lang="en-GB" dirty="0">
                <a:solidFill>
                  <a:srgbClr val="FF0000"/>
                </a:solidFill>
                <a:latin typeface="Twinkl Cursive Looped" panose="02000000000000000000" pitchFamily="2" charset="0"/>
              </a:rPr>
              <a:t>’ sound</a:t>
            </a:r>
            <a:br>
              <a:rPr lang="en-GB" dirty="0">
                <a:solidFill>
                  <a:srgbClr val="FF0000"/>
                </a:solidFill>
                <a:latin typeface="Twinkl Cursive Looped" panose="02000000000000000000" pitchFamily="2" charset="0"/>
              </a:rPr>
            </a:br>
            <a:r>
              <a:rPr lang="en-GB" dirty="0">
                <a:solidFill>
                  <a:srgbClr val="FF0000"/>
                </a:solidFill>
                <a:latin typeface="Twinkl Cursive Looped" panose="02000000000000000000" pitchFamily="2" charset="0"/>
              </a:rPr>
              <a:t>‘e’ on the end is silent</a:t>
            </a:r>
            <a:endParaRPr lang="en-GB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20482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0500"/>
            <a:ext cx="10515600" cy="4790365"/>
          </a:xfrm>
        </p:spPr>
        <p:txBody>
          <a:bodyPr>
            <a:normAutofit/>
          </a:bodyPr>
          <a:lstStyle/>
          <a:p>
            <a:r>
              <a:rPr lang="en-GB" dirty="0" err="1">
                <a:latin typeface="Twinkl Cursive Looped" panose="02000000000000000000" pitchFamily="2" charset="0"/>
              </a:rPr>
              <a:t>Imachin</a:t>
            </a:r>
            <a:r>
              <a:rPr lang="en-GB" dirty="0">
                <a:latin typeface="Twinkl Cursive Looped" panose="02000000000000000000" pitchFamily="2" charset="0"/>
              </a:rPr>
              <a:t> what it would feel like to win the </a:t>
            </a:r>
            <a:r>
              <a:rPr lang="en-GB" dirty="0" err="1">
                <a:solidFill>
                  <a:srgbClr val="FF0000"/>
                </a:solidFill>
                <a:latin typeface="Twinkl Cursive Looped" panose="02000000000000000000" pitchFamily="2" charset="0"/>
              </a:rPr>
              <a:t>leegue</a:t>
            </a:r>
            <a:r>
              <a:rPr lang="en-GB" dirty="0">
                <a:latin typeface="Twinkl Cursive Looped" panose="02000000000000000000" pitchFamily="2" charset="0"/>
              </a:rPr>
              <a:t>! We would never here the end of it.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solidFill>
                  <a:srgbClr val="FF0000"/>
                </a:solidFill>
                <a:latin typeface="Twinkl Cursive Looped" panose="02000000000000000000" pitchFamily="2" charset="0"/>
              </a:rPr>
              <a:t>l</a:t>
            </a:r>
            <a:r>
              <a:rPr lang="en-GB" u="sng" dirty="0">
                <a:solidFill>
                  <a:srgbClr val="FF0000"/>
                </a:solidFill>
                <a:latin typeface="Twinkl Cursive Looped" panose="02000000000000000000" pitchFamily="2" charset="0"/>
              </a:rPr>
              <a:t>ea</a:t>
            </a:r>
            <a:r>
              <a:rPr lang="en-GB" dirty="0">
                <a:solidFill>
                  <a:srgbClr val="FF0000"/>
                </a:solidFill>
                <a:latin typeface="Twinkl Cursive Looped" panose="02000000000000000000" pitchFamily="2" charset="0"/>
              </a:rPr>
              <a:t>gue – ‘</a:t>
            </a:r>
            <a:r>
              <a:rPr lang="en-GB" dirty="0" err="1">
                <a:solidFill>
                  <a:srgbClr val="FF0000"/>
                </a:solidFill>
                <a:latin typeface="Twinkl Cursive Looped" panose="02000000000000000000" pitchFamily="2" charset="0"/>
              </a:rPr>
              <a:t>ea</a:t>
            </a:r>
            <a:r>
              <a:rPr lang="en-GB" dirty="0">
                <a:solidFill>
                  <a:srgbClr val="FF0000"/>
                </a:solidFill>
                <a:latin typeface="Twinkl Cursive Looped" panose="02000000000000000000" pitchFamily="2" charset="0"/>
              </a:rPr>
              <a:t>’ for /</a:t>
            </a:r>
            <a:r>
              <a:rPr lang="en-GB" dirty="0" err="1">
                <a:solidFill>
                  <a:srgbClr val="FF0000"/>
                </a:solidFill>
                <a:latin typeface="Twinkl Cursive Looped" panose="02000000000000000000" pitchFamily="2" charset="0"/>
              </a:rPr>
              <a:t>ee</a:t>
            </a:r>
            <a:r>
              <a:rPr lang="en-GB" dirty="0">
                <a:solidFill>
                  <a:srgbClr val="FF0000"/>
                </a:solidFill>
                <a:latin typeface="Twinkl Cursive Looped" panose="02000000000000000000" pitchFamily="2" charset="0"/>
              </a:rPr>
              <a:t>/ sound</a:t>
            </a:r>
            <a:endParaRPr lang="en-GB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36743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0500"/>
            <a:ext cx="10515600" cy="5609231"/>
          </a:xfrm>
        </p:spPr>
        <p:txBody>
          <a:bodyPr>
            <a:normAutofit fontScale="90000"/>
          </a:bodyPr>
          <a:lstStyle/>
          <a:p>
            <a:r>
              <a:rPr lang="en-GB" dirty="0" err="1">
                <a:latin typeface="Twinkl Cursive Looped" panose="02000000000000000000" pitchFamily="2" charset="0"/>
              </a:rPr>
              <a:t>Imachin</a:t>
            </a:r>
            <a:r>
              <a:rPr lang="en-GB" dirty="0">
                <a:latin typeface="Twinkl Cursive Looped" panose="02000000000000000000" pitchFamily="2" charset="0"/>
              </a:rPr>
              <a:t> what it would feel like to win the </a:t>
            </a:r>
            <a:r>
              <a:rPr lang="en-GB" dirty="0" err="1">
                <a:latin typeface="Twinkl Cursive Looped" panose="02000000000000000000" pitchFamily="2" charset="0"/>
              </a:rPr>
              <a:t>leegue</a:t>
            </a:r>
            <a:r>
              <a:rPr lang="en-GB" dirty="0">
                <a:latin typeface="Twinkl Cursive Looped" panose="02000000000000000000" pitchFamily="2" charset="0"/>
              </a:rPr>
              <a:t>! We would never </a:t>
            </a:r>
            <a:r>
              <a:rPr lang="en-GB" u="sng" dirty="0">
                <a:solidFill>
                  <a:srgbClr val="FF0000"/>
                </a:solidFill>
                <a:latin typeface="Twinkl Cursive Looped" panose="02000000000000000000" pitchFamily="2" charset="0"/>
              </a:rPr>
              <a:t>here</a:t>
            </a:r>
            <a:r>
              <a:rPr lang="en-GB" dirty="0">
                <a:latin typeface="Twinkl Cursive Looped" panose="02000000000000000000" pitchFamily="2" charset="0"/>
              </a:rPr>
              <a:t> the end of it.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solidFill>
                  <a:srgbClr val="FF0000"/>
                </a:solidFill>
                <a:latin typeface="Twinkl Cursive Looped" panose="02000000000000000000" pitchFamily="2" charset="0"/>
              </a:rPr>
              <a:t>Hear – homophone </a:t>
            </a:r>
            <a:br>
              <a:rPr lang="en-GB" dirty="0">
                <a:solidFill>
                  <a:srgbClr val="FF0000"/>
                </a:solidFill>
                <a:latin typeface="Twinkl Cursive Looped" panose="02000000000000000000" pitchFamily="2" charset="0"/>
              </a:rPr>
            </a:br>
            <a:br>
              <a:rPr lang="en-GB" dirty="0">
                <a:solidFill>
                  <a:srgbClr val="FF0000"/>
                </a:solidFill>
                <a:latin typeface="Twinkl Cursive Looped" panose="02000000000000000000" pitchFamily="2" charset="0"/>
              </a:rPr>
            </a:br>
            <a:r>
              <a:rPr lang="en-GB" dirty="0">
                <a:solidFill>
                  <a:srgbClr val="FF0000"/>
                </a:solidFill>
                <a:latin typeface="Twinkl Cursive Looped" panose="02000000000000000000" pitchFamily="2" charset="0"/>
              </a:rPr>
              <a:t>h</a:t>
            </a:r>
            <a:r>
              <a:rPr lang="en-GB" u="sng" dirty="0">
                <a:solidFill>
                  <a:srgbClr val="FF0000"/>
                </a:solidFill>
                <a:latin typeface="Twinkl Cursive Looped" panose="02000000000000000000" pitchFamily="2" charset="0"/>
              </a:rPr>
              <a:t>ear</a:t>
            </a:r>
            <a:r>
              <a:rPr lang="en-GB" dirty="0">
                <a:solidFill>
                  <a:srgbClr val="FF0000"/>
                </a:solidFill>
                <a:latin typeface="Twinkl Cursive Looped" panose="02000000000000000000" pitchFamily="2" charset="0"/>
              </a:rPr>
              <a:t> with your </a:t>
            </a:r>
            <a:r>
              <a:rPr lang="en-GB" u="sng" dirty="0">
                <a:solidFill>
                  <a:srgbClr val="FF0000"/>
                </a:solidFill>
                <a:latin typeface="Twinkl Cursive Looped" panose="02000000000000000000" pitchFamily="2" charset="0"/>
              </a:rPr>
              <a:t>ear</a:t>
            </a:r>
            <a:endParaRPr lang="en-GB" i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00052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614" y="5376350"/>
            <a:ext cx="12012385" cy="1481650"/>
          </a:xfrm>
        </p:spPr>
        <p:txBody>
          <a:bodyPr>
            <a:normAutofit fontScale="90000"/>
          </a:bodyPr>
          <a:lstStyle/>
          <a:p>
            <a:br>
              <a:rPr lang="en-GB" dirty="0"/>
            </a:br>
            <a:r>
              <a:rPr lang="en-GB" dirty="0">
                <a:solidFill>
                  <a:srgbClr val="00B050"/>
                </a:solidFill>
                <a:latin typeface="Twinkl Cursive Looped" panose="02000000000000000000" pitchFamily="2" charset="0"/>
              </a:rPr>
              <a:t>Imagine</a:t>
            </a:r>
            <a:r>
              <a:rPr lang="en-GB" dirty="0">
                <a:latin typeface="Twinkl Cursive Looped" panose="02000000000000000000" pitchFamily="2" charset="0"/>
              </a:rPr>
              <a:t> what it would feel like to win the </a:t>
            </a:r>
            <a:r>
              <a:rPr lang="en-GB" dirty="0">
                <a:solidFill>
                  <a:srgbClr val="00B050"/>
                </a:solidFill>
                <a:latin typeface="Twinkl Cursive Looped" panose="02000000000000000000" pitchFamily="2" charset="0"/>
              </a:rPr>
              <a:t>league</a:t>
            </a:r>
            <a:r>
              <a:rPr lang="en-GB" dirty="0">
                <a:latin typeface="Twinkl Cursive Looped" panose="02000000000000000000" pitchFamily="2" charset="0"/>
              </a:rPr>
              <a:t>! We would never </a:t>
            </a:r>
            <a:r>
              <a:rPr lang="en-GB" dirty="0">
                <a:solidFill>
                  <a:srgbClr val="00B050"/>
                </a:solidFill>
                <a:latin typeface="Twinkl Cursive Looped" panose="02000000000000000000" pitchFamily="2" charset="0"/>
              </a:rPr>
              <a:t>hear</a:t>
            </a:r>
            <a:r>
              <a:rPr lang="en-GB" dirty="0">
                <a:latin typeface="Twinkl Cursive Looped" panose="02000000000000000000" pitchFamily="2" charset="0"/>
              </a:rPr>
              <a:t> the end of it.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25320153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2FB8773-AD3E-2543-510F-CEE32E75C793}"/>
              </a:ext>
            </a:extLst>
          </p:cNvPr>
          <p:cNvSpPr txBox="1"/>
          <p:nvPr/>
        </p:nvSpPr>
        <p:spPr>
          <a:xfrm>
            <a:off x="1469571" y="1518558"/>
            <a:ext cx="904602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>
                <a:latin typeface="Twinkl Cursive Looped" panose="02000000000000000000" pitchFamily="2" charset="0"/>
              </a:rPr>
              <a:t>Year 4  - Autumn 1</a:t>
            </a:r>
          </a:p>
          <a:p>
            <a:r>
              <a:rPr lang="en-GB" sz="7200" dirty="0">
                <a:latin typeface="Twinkl Cursive Looped" panose="02000000000000000000" pitchFamily="2" charset="0"/>
              </a:rPr>
              <a:t>Week 6 - Wednesday</a:t>
            </a:r>
          </a:p>
          <a:p>
            <a:endParaRPr lang="en-GB" sz="7200" dirty="0"/>
          </a:p>
        </p:txBody>
      </p:sp>
    </p:spTree>
    <p:extLst>
      <p:ext uri="{BB962C8B-B14F-4D97-AF65-F5344CB8AC3E}">
        <p14:creationId xmlns:p14="http://schemas.microsoft.com/office/powerpoint/2010/main" val="277518012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BF0515-5417-D4B4-188A-EE7A7BD2C7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983" t="16174" r="11473" b="8790"/>
          <a:stretch/>
        </p:blipFill>
        <p:spPr>
          <a:xfrm>
            <a:off x="342900" y="32656"/>
            <a:ext cx="11795296" cy="6417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74209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/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Let’s </a:t>
            </a:r>
            <a:r>
              <a:rPr lang="en-GB" i="1" dirty="0">
                <a:latin typeface="Twinkl Cursive Looped" panose="02000000000000000000" pitchFamily="2" charset="0"/>
              </a:rPr>
              <a:t>Revisit and Review</a:t>
            </a:r>
            <a:r>
              <a:rPr lang="en-GB" dirty="0">
                <a:latin typeface="Twinkl Cursive Looped" panose="02000000000000000000" pitchFamily="2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6073718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6594" y="168813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famous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pic>
        <p:nvPicPr>
          <p:cNvPr id="2050" name="Picture 2" descr="Image result for famous clip art">
            <a:extLst>
              <a:ext uri="{FF2B5EF4-FFF2-40B4-BE49-F238E27FC236}">
                <a16:creationId xmlns:a16="http://schemas.microsoft.com/office/drawing/2014/main" id="{B1F828BD-9227-5986-8ABF-6CA928D8D8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90" y="299892"/>
            <a:ext cx="2390775" cy="200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EACD48C-F5E5-9700-71CB-87579796B829}"/>
              </a:ext>
            </a:extLst>
          </p:cNvPr>
          <p:cNvSpPr txBox="1"/>
          <p:nvPr/>
        </p:nvSpPr>
        <p:spPr>
          <a:xfrm>
            <a:off x="469290" y="4675395"/>
            <a:ext cx="1131943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Definition – known about by a great number of people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58D126-1AF5-C2BC-EABA-80F093882ED1}"/>
              </a:ext>
            </a:extLst>
          </p:cNvPr>
          <p:cNvSpPr txBox="1"/>
          <p:nvPr/>
        </p:nvSpPr>
        <p:spPr>
          <a:xfrm>
            <a:off x="4160519" y="2723529"/>
            <a:ext cx="6098344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6000" dirty="0">
                <a:solidFill>
                  <a:prstClr val="black"/>
                </a:solidFill>
                <a:latin typeface="Twinkl Cursive Looped" panose="02000000000000000000" pitchFamily="2" charset="0"/>
                <a:ea typeface="+mj-ea"/>
                <a:cs typeface="+mj-cs"/>
              </a:rPr>
              <a:t>ADJECTIVE</a:t>
            </a:r>
            <a:b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4713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8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Do you remember this challenge word?</a:t>
            </a:r>
          </a:p>
        </p:txBody>
      </p:sp>
    </p:spTree>
    <p:extLst>
      <p:ext uri="{BB962C8B-B14F-4D97-AF65-F5344CB8AC3E}">
        <p14:creationId xmlns:p14="http://schemas.microsoft.com/office/powerpoint/2010/main" val="193478594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72911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Definition – a thing that is said, written or done in response to a question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3D86B8-73BC-8950-1CD9-5EF44A1F7E5D}"/>
              </a:ext>
            </a:extLst>
          </p:cNvPr>
          <p:cNvSpPr txBox="1"/>
          <p:nvPr/>
        </p:nvSpPr>
        <p:spPr>
          <a:xfrm>
            <a:off x="4535261" y="422898"/>
            <a:ext cx="60987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answer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BEF25A-D810-845F-E372-F2B468C4008C}"/>
              </a:ext>
            </a:extLst>
          </p:cNvPr>
          <p:cNvSpPr txBox="1"/>
          <p:nvPr/>
        </p:nvSpPr>
        <p:spPr>
          <a:xfrm>
            <a:off x="4649561" y="2006769"/>
            <a:ext cx="60987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NOUN</a:t>
            </a:r>
            <a:endParaRPr lang="en-GB" dirty="0"/>
          </a:p>
        </p:txBody>
      </p:sp>
      <p:pic>
        <p:nvPicPr>
          <p:cNvPr id="1026" name="Picture 2" descr="Image result for answer sum 2 add 2clip art">
            <a:extLst>
              <a:ext uri="{FF2B5EF4-FFF2-40B4-BE49-F238E27FC236}">
                <a16:creationId xmlns:a16="http://schemas.microsoft.com/office/drawing/2014/main" id="{00599399-AE03-A6E4-8037-5BBB8025CB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45" y="450281"/>
            <a:ext cx="279082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0419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I put my hand up to answer the question.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305B8EC-3316-E22F-D469-5A52463B9616}"/>
              </a:ext>
            </a:extLst>
          </p:cNvPr>
          <p:cNvSpPr txBox="1">
            <a:spLocks/>
          </p:cNvSpPr>
          <p:nvPr/>
        </p:nvSpPr>
        <p:spPr>
          <a:xfrm>
            <a:off x="7495065" y="3051224"/>
            <a:ext cx="2530677" cy="7555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Twinkl Cursive Looped" panose="02000000000000000000" pitchFamily="2" charset="0"/>
              </a:rPr>
              <a:t>______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3478672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68753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Definition – come into sight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BCB37F-AF09-6CFB-0886-EF0248A3C43F}"/>
              </a:ext>
            </a:extLst>
          </p:cNvPr>
          <p:cNvSpPr txBox="1"/>
          <p:nvPr/>
        </p:nvSpPr>
        <p:spPr>
          <a:xfrm>
            <a:off x="4633232" y="373911"/>
            <a:ext cx="60987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appear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6CC963-04C3-1E0C-A389-64B08637763A}"/>
              </a:ext>
            </a:extLst>
          </p:cNvPr>
          <p:cNvSpPr txBox="1"/>
          <p:nvPr/>
        </p:nvSpPr>
        <p:spPr>
          <a:xfrm>
            <a:off x="4845504" y="2168240"/>
            <a:ext cx="60987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VERB</a:t>
            </a:r>
            <a:endParaRPr lang="en-GB" dirty="0"/>
          </a:p>
        </p:txBody>
      </p:sp>
      <p:pic>
        <p:nvPicPr>
          <p:cNvPr id="2050" name="Picture 2" descr="Image result for appear clip art">
            <a:extLst>
              <a:ext uri="{FF2B5EF4-FFF2-40B4-BE49-F238E27FC236}">
                <a16:creationId xmlns:a16="http://schemas.microsoft.com/office/drawing/2014/main" id="{F8627AD5-37B0-488B-4972-1C9853240D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46"/>
          <a:stretch/>
        </p:blipFill>
        <p:spPr bwMode="auto">
          <a:xfrm>
            <a:off x="713695" y="508907"/>
            <a:ext cx="1735591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2710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The class waited for their teacher to appear.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5AB6141-D658-1FDD-1A77-8D8C66C292D0}"/>
              </a:ext>
            </a:extLst>
          </p:cNvPr>
          <p:cNvSpPr txBox="1">
            <a:spLocks/>
          </p:cNvSpPr>
          <p:nvPr/>
        </p:nvSpPr>
        <p:spPr>
          <a:xfrm>
            <a:off x="5339694" y="3785320"/>
            <a:ext cx="2530677" cy="7555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Twinkl Cursive Looped" panose="02000000000000000000" pitchFamily="2" charset="0"/>
              </a:rPr>
              <a:t>______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2711335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>
                <a:latin typeface="Twinkl Cursive Looped" panose="02000000000000000000" pitchFamily="2" charset="0"/>
              </a:rPr>
              <a:t>Homophones</a:t>
            </a:r>
            <a:endParaRPr lang="en-GB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1881963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>
                <a:latin typeface="Twinkl Cursive Looped" panose="02000000000000000000" pitchFamily="2" charset="0"/>
              </a:rPr>
              <a:t>Homophones</a:t>
            </a:r>
            <a:br>
              <a:rPr lang="en-GB">
                <a:latin typeface="Twinkl Cursive Looped" panose="02000000000000000000" pitchFamily="2" charset="0"/>
              </a:rPr>
            </a:br>
            <a:r>
              <a:rPr lang="en-GB">
                <a:latin typeface="Twinkl Cursive Looped" panose="02000000000000000000" pitchFamily="2" charset="0"/>
              </a:rPr>
              <a:t>Words which sound the same but have different spellings, meanings or origins</a:t>
            </a:r>
            <a:endParaRPr lang="en-GB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1764942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heel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74822D2-3242-44C8-5141-E92E5547A6E3}"/>
              </a:ext>
            </a:extLst>
          </p:cNvPr>
          <p:cNvSpPr/>
          <p:nvPr/>
        </p:nvSpPr>
        <p:spPr>
          <a:xfrm>
            <a:off x="5845628" y="3821650"/>
            <a:ext cx="793006" cy="67979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0448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heal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BC227C5-1BC0-D402-5CB4-C502388A78EF}"/>
              </a:ext>
            </a:extLst>
          </p:cNvPr>
          <p:cNvSpPr/>
          <p:nvPr/>
        </p:nvSpPr>
        <p:spPr>
          <a:xfrm>
            <a:off x="5878285" y="3669916"/>
            <a:ext cx="793006" cy="67979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061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Let’s </a:t>
            </a:r>
            <a:r>
              <a:rPr lang="en-GB" i="1" dirty="0">
                <a:latin typeface="Twinkl Cursive Looped" panose="02000000000000000000" pitchFamily="2" charset="0"/>
              </a:rPr>
              <a:t>Teach and Practise</a:t>
            </a:r>
          </a:p>
        </p:txBody>
      </p:sp>
    </p:spTree>
    <p:extLst>
      <p:ext uri="{BB962C8B-B14F-4D97-AF65-F5344CB8AC3E}">
        <p14:creationId xmlns:p14="http://schemas.microsoft.com/office/powerpoint/2010/main" val="2715825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It was her dream to become a famous athlete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4F3BDEE-0F34-8FC7-023D-217876156578}"/>
              </a:ext>
            </a:extLst>
          </p:cNvPr>
          <p:cNvSpPr txBox="1">
            <a:spLocks/>
          </p:cNvSpPr>
          <p:nvPr/>
        </p:nvSpPr>
        <p:spPr>
          <a:xfrm>
            <a:off x="3835051" y="3806924"/>
            <a:ext cx="2254599" cy="7555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Twinkl Cursive Looped" panose="02000000000000000000" pitchFamily="2" charset="0"/>
              </a:rPr>
              <a:t>______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959757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Autofit/>
          </a:bodyPr>
          <a:lstStyle/>
          <a:p>
            <a:pPr algn="ctr"/>
            <a:r>
              <a:rPr lang="fr-FR" sz="5400">
                <a:latin typeface="Twinkl Cursive Looped" panose="02000000000000000000" pitchFamily="2" charset="0"/>
              </a:rPr>
              <a:t>Words with the long /eI/ sound spelt with </a:t>
            </a:r>
            <a:r>
              <a:rPr lang="fr-FR" sz="5400">
                <a:solidFill>
                  <a:srgbClr val="FF0000"/>
                </a:solidFill>
                <a:latin typeface="Twinkl Cursive Looped" panose="02000000000000000000" pitchFamily="2" charset="0"/>
              </a:rPr>
              <a:t>ei </a:t>
            </a:r>
            <a:endParaRPr lang="en-GB" sz="5400" dirty="0">
              <a:solidFill>
                <a:srgbClr val="FF0000"/>
              </a:solidFill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19562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eight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DDE2D9-BBEE-4B60-9EA8-8BE166E5866C}"/>
              </a:ext>
            </a:extLst>
          </p:cNvPr>
          <p:cNvSpPr/>
          <p:nvPr/>
        </p:nvSpPr>
        <p:spPr>
          <a:xfrm>
            <a:off x="5029200" y="3800544"/>
            <a:ext cx="793006" cy="67979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098" name="Picture 2" descr="Image result for eight clip art">
            <a:extLst>
              <a:ext uri="{FF2B5EF4-FFF2-40B4-BE49-F238E27FC236}">
                <a16:creationId xmlns:a16="http://schemas.microsoft.com/office/drawing/2014/main" id="{292ADB63-1949-33D1-FBCE-C11545F3D3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471" y="397329"/>
            <a:ext cx="19812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7488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eighth</a:t>
            </a:r>
            <a:endParaRPr lang="en-GB" i="1" dirty="0">
              <a:solidFill>
                <a:schemeClr val="bg1"/>
              </a:solidFill>
              <a:latin typeface="Twinkl Cursive Looped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8ADA5B7-6E68-4607-8157-D542A9E80543}"/>
              </a:ext>
            </a:extLst>
          </p:cNvPr>
          <p:cNvSpPr/>
          <p:nvPr/>
        </p:nvSpPr>
        <p:spPr>
          <a:xfrm>
            <a:off x="4960620" y="3734240"/>
            <a:ext cx="697230" cy="67979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122" name="Picture 2" descr="Image result for eighth- place clip art">
            <a:extLst>
              <a:ext uri="{FF2B5EF4-FFF2-40B4-BE49-F238E27FC236}">
                <a16:creationId xmlns:a16="http://schemas.microsoft.com/office/drawing/2014/main" id="{03A9E2AE-07EC-8681-CFA4-8CF4A0393C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55"/>
          <a:stretch/>
        </p:blipFill>
        <p:spPr bwMode="auto">
          <a:xfrm>
            <a:off x="337457" y="310242"/>
            <a:ext cx="1981200" cy="194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072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eighty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423529B-2619-4C00-BACD-5C5E084218E0}"/>
              </a:ext>
            </a:extLst>
          </p:cNvPr>
          <p:cNvSpPr/>
          <p:nvPr/>
        </p:nvSpPr>
        <p:spPr>
          <a:xfrm flipH="1">
            <a:off x="4732021" y="3821650"/>
            <a:ext cx="1041312" cy="61815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146" name="Picture 2" descr="Image result for eighty clip art">
            <a:extLst>
              <a:ext uri="{FF2B5EF4-FFF2-40B4-BE49-F238E27FC236}">
                <a16:creationId xmlns:a16="http://schemas.microsoft.com/office/drawing/2014/main" id="{335C1543-0AD5-B620-26D3-5206DF7FDC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841" y="318407"/>
            <a:ext cx="170497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1357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4"/>
            <a:ext cx="10515600" cy="2783947"/>
          </a:xfrm>
        </p:spPr>
        <p:txBody>
          <a:bodyPr>
            <a:normAutofit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Definition- the number after seven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pic>
        <p:nvPicPr>
          <p:cNvPr id="3074" name="Picture 2" descr="Image result for eight clip art">
            <a:extLst>
              <a:ext uri="{FF2B5EF4-FFF2-40B4-BE49-F238E27FC236}">
                <a16:creationId xmlns:a16="http://schemas.microsoft.com/office/drawing/2014/main" id="{A5A83B91-4F88-793A-41D7-48489E1A35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29" y="348343"/>
            <a:ext cx="19812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FCDFC4F-0250-5C54-DFE3-8FAAA8CE857E}"/>
              </a:ext>
            </a:extLst>
          </p:cNvPr>
          <p:cNvSpPr txBox="1"/>
          <p:nvPr/>
        </p:nvSpPr>
        <p:spPr>
          <a:xfrm>
            <a:off x="4649561" y="348343"/>
            <a:ext cx="60987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eight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EDB1B3-57DD-DDE8-BCE8-B2CEE2A1DBA3}"/>
              </a:ext>
            </a:extLst>
          </p:cNvPr>
          <p:cNvSpPr txBox="1"/>
          <p:nvPr/>
        </p:nvSpPr>
        <p:spPr>
          <a:xfrm>
            <a:off x="4486275" y="1714583"/>
            <a:ext cx="60987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(noun)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9445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19194"/>
            <a:ext cx="10515600" cy="1702676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Definition – coming after 7</a:t>
            </a:r>
            <a:r>
              <a:rPr lang="en-GB" baseline="30000" dirty="0">
                <a:latin typeface="Twinkl Cursive Looped" panose="02000000000000000000" pitchFamily="2" charset="0"/>
              </a:rPr>
              <a:t>th</a:t>
            </a:r>
            <a:r>
              <a:rPr lang="en-GB" dirty="0">
                <a:latin typeface="Twinkl Cursive Looped" panose="02000000000000000000" pitchFamily="2" charset="0"/>
              </a:rPr>
              <a:t> in the race</a:t>
            </a:r>
            <a:br>
              <a:rPr lang="en-GB" dirty="0"/>
            </a:br>
            <a:endParaRPr lang="en-GB" i="1" dirty="0">
              <a:latin typeface="Twinkl Cursive Looped" panose="02000000000000000000" pitchFamily="2" charset="0"/>
            </a:endParaRPr>
          </a:p>
        </p:txBody>
      </p:sp>
      <p:pic>
        <p:nvPicPr>
          <p:cNvPr id="3" name="Picture 2" descr="Image result for eighth- place clip art">
            <a:extLst>
              <a:ext uri="{FF2B5EF4-FFF2-40B4-BE49-F238E27FC236}">
                <a16:creationId xmlns:a16="http://schemas.microsoft.com/office/drawing/2014/main" id="{8D7A3A18-B59F-4E0C-1FBD-5641A6FA0C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55"/>
          <a:stretch/>
        </p:blipFill>
        <p:spPr bwMode="auto">
          <a:xfrm>
            <a:off x="337457" y="310242"/>
            <a:ext cx="1981200" cy="194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0F80DE4-070B-BD10-A9E2-7E170EC4DB93}"/>
              </a:ext>
            </a:extLst>
          </p:cNvPr>
          <p:cNvSpPr txBox="1"/>
          <p:nvPr/>
        </p:nvSpPr>
        <p:spPr>
          <a:xfrm>
            <a:off x="4755696" y="387468"/>
            <a:ext cx="618036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eighth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E1854B-CAB0-6C35-ED73-5158955CCF57}"/>
              </a:ext>
            </a:extLst>
          </p:cNvPr>
          <p:cNvSpPr txBox="1"/>
          <p:nvPr/>
        </p:nvSpPr>
        <p:spPr>
          <a:xfrm>
            <a:off x="4486275" y="1886318"/>
            <a:ext cx="60987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(adjective)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8575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25094"/>
            <a:ext cx="10515600" cy="1702676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Definition - the number after seventy-nine</a:t>
            </a:r>
          </a:p>
        </p:txBody>
      </p:sp>
      <p:pic>
        <p:nvPicPr>
          <p:cNvPr id="3" name="Picture 2" descr="Image result for eighty clip art">
            <a:extLst>
              <a:ext uri="{FF2B5EF4-FFF2-40B4-BE49-F238E27FC236}">
                <a16:creationId xmlns:a16="http://schemas.microsoft.com/office/drawing/2014/main" id="{9CC75688-C31A-5EDD-E12D-34B03E022B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841" y="318407"/>
            <a:ext cx="170497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46B934D-C9CF-C448-48DD-B2FDC39DA843}"/>
              </a:ext>
            </a:extLst>
          </p:cNvPr>
          <p:cNvSpPr txBox="1"/>
          <p:nvPr/>
        </p:nvSpPr>
        <p:spPr>
          <a:xfrm>
            <a:off x="4633233" y="318407"/>
            <a:ext cx="60987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eighty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CB7C70-651D-B733-7157-DD2BA692AB2B}"/>
              </a:ext>
            </a:extLst>
          </p:cNvPr>
          <p:cNvSpPr txBox="1"/>
          <p:nvPr/>
        </p:nvSpPr>
        <p:spPr>
          <a:xfrm>
            <a:off x="4633233" y="1647541"/>
            <a:ext cx="60987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(noun)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0014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r>
              <a:rPr lang="en-GB">
                <a:latin typeface="Twinkl Cursive Looped" panose="02000000000000000000" pitchFamily="2" charset="0"/>
              </a:rPr>
              <a:t>The number eight is one more than seven.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0ECCE89-D847-1B23-6DBA-CB02A4F9142A}"/>
              </a:ext>
            </a:extLst>
          </p:cNvPr>
          <p:cNvSpPr txBox="1">
            <a:spLocks/>
          </p:cNvSpPr>
          <p:nvPr/>
        </p:nvSpPr>
        <p:spPr>
          <a:xfrm>
            <a:off x="4653894" y="3051224"/>
            <a:ext cx="1599949" cy="7555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>
            <a:normAutofit fontScale="6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Twinkl Cursive Looped" panose="02000000000000000000" pitchFamily="2" charset="0"/>
              </a:rPr>
              <a:t>_____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2258542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r>
              <a:rPr lang="en-GB" dirty="0">
                <a:latin typeface="Twinkl Cursive Looped" panose="02000000000000000000" pitchFamily="2" charset="0"/>
              </a:rPr>
              <a:t>I finished eighth in the race.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C6B7D74-67F8-13C1-1699-BB8054B17A60}"/>
              </a:ext>
            </a:extLst>
          </p:cNvPr>
          <p:cNvSpPr txBox="1">
            <a:spLocks/>
          </p:cNvSpPr>
          <p:nvPr/>
        </p:nvSpPr>
        <p:spPr>
          <a:xfrm>
            <a:off x="4131380" y="3771358"/>
            <a:ext cx="2530677" cy="7555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Twinkl Cursive Looped" panose="02000000000000000000" pitchFamily="2" charset="0"/>
              </a:rPr>
              <a:t>______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975832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r>
              <a:rPr lang="en-GB">
                <a:latin typeface="Twinkl Cursive Looped" panose="02000000000000000000" pitchFamily="2" charset="0"/>
              </a:rPr>
              <a:t>I closed my eyes and counted to eighty.</a:t>
            </a:r>
            <a:endParaRPr lang="en-GB" dirty="0">
              <a:latin typeface="Twinkl Cursive Looped" panose="02000000000000000000" pitchFamily="2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A89630A-DCA5-A0DC-22C0-0FC3277A26B5}"/>
              </a:ext>
            </a:extLst>
          </p:cNvPr>
          <p:cNvSpPr txBox="1">
            <a:spLocks/>
          </p:cNvSpPr>
          <p:nvPr/>
        </p:nvSpPr>
        <p:spPr>
          <a:xfrm>
            <a:off x="831850" y="3821650"/>
            <a:ext cx="2530677" cy="7555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Twinkl Cursive Looped" panose="02000000000000000000" pitchFamily="2" charset="0"/>
              </a:rPr>
              <a:t>______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3980006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9820</TotalTime>
  <Words>2092</Words>
  <Application>Microsoft Office PowerPoint</Application>
  <PresentationFormat>Widescreen</PresentationFormat>
  <Paragraphs>315</Paragraphs>
  <Slides>188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188</vt:i4>
      </vt:variant>
    </vt:vector>
  </HeadingPairs>
  <TitlesOfParts>
    <vt:vector size="194" baseType="lpstr">
      <vt:lpstr>Arial</vt:lpstr>
      <vt:lpstr>Calibri</vt:lpstr>
      <vt:lpstr>Calibri Light</vt:lpstr>
      <vt:lpstr>Twinkl Cursive Looped</vt:lpstr>
      <vt:lpstr>Office Theme</vt:lpstr>
      <vt:lpstr>1_Office Theme</vt:lpstr>
      <vt:lpstr>Spelling Y4</vt:lpstr>
      <vt:lpstr>PowerPoint Presentation</vt:lpstr>
      <vt:lpstr>PowerPoint Presentation</vt:lpstr>
      <vt:lpstr>Let’s Revisit and Review…</vt:lpstr>
      <vt:lpstr>Do you remember this challenge word?</vt:lpstr>
      <vt:lpstr>library</vt:lpstr>
      <vt:lpstr> We visited the local library to pick up some new books.</vt:lpstr>
      <vt:lpstr>famous</vt:lpstr>
      <vt:lpstr> It was her dream to become a famous athlete</vt:lpstr>
      <vt:lpstr>The suffix  -ture</vt:lpstr>
      <vt:lpstr>ture</vt:lpstr>
      <vt:lpstr>creature</vt:lpstr>
      <vt:lpstr>picture</vt:lpstr>
      <vt:lpstr>nature</vt:lpstr>
      <vt:lpstr>furniture</vt:lpstr>
      <vt:lpstr>Let’s Teach and Practise</vt:lpstr>
      <vt:lpstr>Words with a short /u/ sound spelt with ‘o’</vt:lpstr>
      <vt:lpstr>woman</vt:lpstr>
      <vt:lpstr>wonder</vt:lpstr>
      <vt:lpstr>month</vt:lpstr>
      <vt:lpstr>govern</vt:lpstr>
      <vt:lpstr> Definition - a female person</vt:lpstr>
      <vt:lpstr> Definition - to be curious</vt:lpstr>
      <vt:lpstr> Definition - one of the twelve parts of the year</vt:lpstr>
      <vt:lpstr> Definition - conduct the policy, actions, and affairs of a state with authority</vt:lpstr>
      <vt:lpstr>The woman was sitting alone by the fire.</vt:lpstr>
      <vt:lpstr>I wonder if we’re lost.</vt:lpstr>
      <vt:lpstr>My birthday is in the month of July. </vt:lpstr>
      <vt:lpstr>It was her job to govern the country.</vt:lpstr>
      <vt:lpstr>New CHALLENGE words.</vt:lpstr>
      <vt:lpstr>height</vt:lpstr>
      <vt:lpstr>The ride had a height requirement</vt:lpstr>
      <vt:lpstr>history</vt:lpstr>
      <vt:lpstr> I love to study history at school.</vt:lpstr>
      <vt:lpstr>Let’s investigate.</vt:lpstr>
      <vt:lpstr>Can you spot the spelling errors in these sentences?  Write the correct spelling and explain where they went wrong. </vt:lpstr>
      <vt:lpstr>The wuman was very faymos and people would wunder how she became so talented.</vt:lpstr>
      <vt:lpstr>The wuman was very faymos and people would wunder how she became so talented.  woman - /u/ sound spelt with a ‘o’</vt:lpstr>
      <vt:lpstr>The wuman was very faymos and people would wunder how she became so talented.  famous – ‘a’ not ‘ay’     ‘ou’ not ‘o’</vt:lpstr>
      <vt:lpstr>The wuman was very faymos and people would wunder how she became so talented.  wonder- /u/ sound spelt with a ‘o’</vt:lpstr>
      <vt:lpstr> The woman was very famous and people would wonder how she became so talented.   </vt:lpstr>
      <vt:lpstr>PowerPoint Presentation</vt:lpstr>
      <vt:lpstr>PowerPoint Presentation</vt:lpstr>
      <vt:lpstr>Let’s Revisit and Review…</vt:lpstr>
      <vt:lpstr>Do you remember this challenge word?</vt:lpstr>
      <vt:lpstr> Definition – give a detailed account in words of</vt:lpstr>
      <vt:lpstr> Could you describe what it looked like?</vt:lpstr>
      <vt:lpstr>  Definition – refer to something briefly without going into detail</vt:lpstr>
      <vt:lpstr> He forgot to mention it.</vt:lpstr>
      <vt:lpstr>Homophones</vt:lpstr>
      <vt:lpstr>Homophones Words which sound the same but have different spellings, meanings or origins</vt:lpstr>
      <vt:lpstr>here</vt:lpstr>
      <vt:lpstr>hear</vt:lpstr>
      <vt:lpstr>Let’s Teach and Practise</vt:lpstr>
      <vt:lpstr>Words ending in the /g/ sound spelt ‘gue’ </vt:lpstr>
      <vt:lpstr>league</vt:lpstr>
      <vt:lpstr>plague</vt:lpstr>
      <vt:lpstr>rogue</vt:lpstr>
      <vt:lpstr> Definition - a group of sports clubs which play each other in a competition</vt:lpstr>
      <vt:lpstr> Definition - a contagious disease</vt:lpstr>
      <vt:lpstr> Definition - a thing that behaves in an unpredictable way</vt:lpstr>
      <vt:lpstr>My favourite team were top of the league.</vt:lpstr>
      <vt:lpstr>A plague is a type of contagious disease.</vt:lpstr>
      <vt:lpstr>A rogue elephant rampaged through the village.</vt:lpstr>
      <vt:lpstr>New CHALLENGE words.</vt:lpstr>
      <vt:lpstr> Definition - believe (something unreal or untrue) to exist or be so </vt:lpstr>
      <vt:lpstr> Imagine a perfect blue sky.</vt:lpstr>
      <vt:lpstr> Definition - become or make greater in size, amount, or degree</vt:lpstr>
      <vt:lpstr> I must increase the volume </vt:lpstr>
      <vt:lpstr>Let’s investigate.</vt:lpstr>
      <vt:lpstr>Can you spot the spelling errors in these sentences?  Write the correct spelling and explain where they went wrong. </vt:lpstr>
      <vt:lpstr> Imachin what it would feel like to win the leegue! We would never here the end of it. </vt:lpstr>
      <vt:lpstr>Imachin what it would feel like to win the leegue! We would never here the end of it.   Imagine   /j/ sound spelt with ‘g’  not a ‘ch’ sound ‘e’ on the end is silent</vt:lpstr>
      <vt:lpstr>Imachin what it would feel like to win the leegue! We would never here the end of it.  league – ‘ea’ for /ee/ sound</vt:lpstr>
      <vt:lpstr>Imachin what it would feel like to win the leegue! We would never here the end of it.  Hear – homophone   hear with your ear</vt:lpstr>
      <vt:lpstr> Imagine what it would feel like to win the league! We would never hear the end of it.   </vt:lpstr>
      <vt:lpstr>PowerPoint Presentation</vt:lpstr>
      <vt:lpstr>PowerPoint Presentation</vt:lpstr>
      <vt:lpstr>Let’s Revisit and Review…</vt:lpstr>
      <vt:lpstr>Do you remember this challenge word?</vt:lpstr>
      <vt:lpstr>  Definition – a thing that is said, written or done in response to a question</vt:lpstr>
      <vt:lpstr> I put my hand up to answer the question.</vt:lpstr>
      <vt:lpstr>  Definition – come into sight</vt:lpstr>
      <vt:lpstr> The class waited for their teacher to appear.</vt:lpstr>
      <vt:lpstr>Homophones</vt:lpstr>
      <vt:lpstr>Homophones Words which sound the same but have different spellings, meanings or origins</vt:lpstr>
      <vt:lpstr>heel</vt:lpstr>
      <vt:lpstr>heal</vt:lpstr>
      <vt:lpstr>Let’s Teach and Practise</vt:lpstr>
      <vt:lpstr>Words with the long /eI/ sound spelt with ei </vt:lpstr>
      <vt:lpstr>eight</vt:lpstr>
      <vt:lpstr>eighth</vt:lpstr>
      <vt:lpstr>eighty</vt:lpstr>
      <vt:lpstr> Definition- the number after seven</vt:lpstr>
      <vt:lpstr> Definition – coming after 7th in the race </vt:lpstr>
      <vt:lpstr> Definition - the number after seventy-nine</vt:lpstr>
      <vt:lpstr>The number eight is one more than seven.</vt:lpstr>
      <vt:lpstr>I finished eighth in the race.</vt:lpstr>
      <vt:lpstr>I closed my eyes and counted to eighty.</vt:lpstr>
      <vt:lpstr>New CHALLENGE words.</vt:lpstr>
      <vt:lpstr> Definition - the feeling of wanting to know or learn about something or someone</vt:lpstr>
      <vt:lpstr> I have an interest in music. </vt:lpstr>
      <vt:lpstr> Definition - of great significance or value</vt:lpstr>
      <vt:lpstr> She went to an important meeting </vt:lpstr>
      <vt:lpstr>Let’s investigate.</vt:lpstr>
      <vt:lpstr>Can you spot the spelling errors in these sentences?  Write the correct spelling and explain where they went wrong. </vt:lpstr>
      <vt:lpstr>The correct ansir was aytee but the teacher said it wasn’t importent.</vt:lpstr>
      <vt:lpstr>The correct ansir was aytee but the teacher said it wasn’t importent.  answer – ‘we’ not ‘i’ say it like it’s spelt – an - swer</vt:lpstr>
      <vt:lpstr>The correct ansir was aytee but the teacher said it wasn’t importent.  eighty – ‘eigh’ not ‘ay’       ‘ty’ not ‘tee’ – common     at end of words</vt:lpstr>
      <vt:lpstr>The correct ansir was aytee but the teacher said it wasn’t importent.  important – ‘ant’ not ‘ent’</vt:lpstr>
      <vt:lpstr> The correct answer was eighty but the teacher said it wasn’t important.   </vt:lpstr>
      <vt:lpstr>PowerPoint Presentation</vt:lpstr>
      <vt:lpstr>PowerPoint Presentation</vt:lpstr>
      <vt:lpstr>Let’s Revisit and Review…</vt:lpstr>
      <vt:lpstr>Do you remember this challenge word?</vt:lpstr>
      <vt:lpstr> Definition – in fact or really</vt:lpstr>
      <vt:lpstr>  I didn’t actually see her – I just heard her voice.</vt:lpstr>
      <vt:lpstr>Definition – very great</vt:lpstr>
      <vt:lpstr>  The weather forecast was for extreme heat.</vt:lpstr>
      <vt:lpstr>Homophones</vt:lpstr>
      <vt:lpstr>Homophones Words which sound the same but have different spellings, meanings or origins</vt:lpstr>
      <vt:lpstr>ball</vt:lpstr>
      <vt:lpstr>bawl</vt:lpstr>
      <vt:lpstr>Let’s Teach and Practise</vt:lpstr>
      <vt:lpstr>Root word family:  scope  meaning to ‘see’ from Greek</vt:lpstr>
      <vt:lpstr>scope</vt:lpstr>
      <vt:lpstr>telescope</vt:lpstr>
      <vt:lpstr>microscope</vt:lpstr>
      <vt:lpstr> Definition - the extent of the area of something </vt:lpstr>
      <vt:lpstr> Definition - an optical instrument designed to make distant objects appear near</vt:lpstr>
      <vt:lpstr> Definition - an optical instrument used for viewing very small objects</vt:lpstr>
      <vt:lpstr>We widened the scope of our investigation.</vt:lpstr>
      <vt:lpstr>We used the telescope to look at the stars.</vt:lpstr>
      <vt:lpstr>There was a microscope in the science laboratory.</vt:lpstr>
      <vt:lpstr>New CHALLENGE words.</vt:lpstr>
      <vt:lpstr> Definition - an unfortunate incident that happens unexpectedly and unintentionally, typically resulting in damage or injury</vt:lpstr>
      <vt:lpstr> Luckily I avoided having a nasty accident.</vt:lpstr>
      <vt:lpstr> Definition - accept that (something) is true, especially without proof </vt:lpstr>
      <vt:lpstr> I couldn’t believe my eyes! </vt:lpstr>
      <vt:lpstr>Let’s investigate.</vt:lpstr>
      <vt:lpstr>Can you spot the spelling errors in these sentences?  Write the correct spelling and explain where they went wrong. </vt:lpstr>
      <vt:lpstr> There was an aksidunt and I dropped the new mycroscoyp.</vt:lpstr>
      <vt:lpstr>There was an aksidunt and I dropped the new mycroscoyp.  accident – double c     ‘ent’ not ‘unt’</vt:lpstr>
      <vt:lpstr>There was an aksidunt and I dropped the new mycroscoyp.  Microscope – ‘mi’ not ‘my’      split digraph ‘o_e’ not     ‘oy’</vt:lpstr>
      <vt:lpstr>There was an accident and I dropped the new microscope.  </vt:lpstr>
      <vt:lpstr>I couldn’t belive my eyes!   believe – ‘ie’ not ‘i’     belive = be+live</vt:lpstr>
      <vt:lpstr>I couldn’t believe my eyes! </vt:lpstr>
      <vt:lpstr>PowerPoint Presentation</vt:lpstr>
      <vt:lpstr>PowerPoint Presentation</vt:lpstr>
      <vt:lpstr>Let’s Revisit and Review…</vt:lpstr>
      <vt:lpstr>Do you remember this challenge word?</vt:lpstr>
      <vt:lpstr>February</vt:lpstr>
      <vt:lpstr>In February the place is busy. </vt:lpstr>
      <vt:lpstr>certain</vt:lpstr>
      <vt:lpstr>The certain answer was clear. </vt:lpstr>
      <vt:lpstr>Homophones</vt:lpstr>
      <vt:lpstr>homophones = same sound   homo- same  phone – sound</vt:lpstr>
      <vt:lpstr>homophones</vt:lpstr>
      <vt:lpstr>which</vt:lpstr>
      <vt:lpstr>witch</vt:lpstr>
      <vt:lpstr>accept</vt:lpstr>
      <vt:lpstr>except</vt:lpstr>
      <vt:lpstr>Let’s Teach and Practise</vt:lpstr>
      <vt:lpstr>Root word family:  press  meaning to ‘squeeze’ from Latin</vt:lpstr>
      <vt:lpstr>press</vt:lpstr>
      <vt:lpstr>suppress</vt:lpstr>
      <vt:lpstr>express</vt:lpstr>
      <vt:lpstr> Definition - to move or change the shape of something by applying a force</vt:lpstr>
      <vt:lpstr> Definition -prevent the development or action of something</vt:lpstr>
      <vt:lpstr> Definition - to convey a thought or feeling by words, gestures or conduct </vt:lpstr>
      <vt:lpstr>Press the button to turn on the music.</vt:lpstr>
      <vt:lpstr>He could not suppress his rising panic.</vt:lpstr>
      <vt:lpstr>It’s important to express your feelings.</vt:lpstr>
      <vt:lpstr>New CHALLENGE words.</vt:lpstr>
      <vt:lpstr> Definition - unusual or surprising; difficult to understand or explain</vt:lpstr>
      <vt:lpstr> What a strange sight!</vt:lpstr>
      <vt:lpstr> Definition - the period of rule of a monarch </vt:lpstr>
      <vt:lpstr> Her reign as queen began in 1952. </vt:lpstr>
      <vt:lpstr>Let’s investigate.</vt:lpstr>
      <vt:lpstr>Can you spot the spelling errors in these sentences?  Write the correct spelling and explain where they went wrong. </vt:lpstr>
      <vt:lpstr> He was sertun he had last seen her in febuary.</vt:lpstr>
      <vt:lpstr>He was sertun he had last seen her in febuary.  certain – ‘cer’ not ‘ser’     ‘ai’ not ‘u’</vt:lpstr>
      <vt:lpstr>He was sertun he had last seen her in febuary.  February – capital F for proper      noun      silent ‘r’ after b    </vt:lpstr>
      <vt:lpstr>He was certain he had last seen her in February.   </vt:lpstr>
      <vt:lpstr>  I couldn’t supress my strang feelings any longer.</vt:lpstr>
      <vt:lpstr>I couldn’t supress my strang feelings any longer.   suppress – double ‘p’     sup+press  sup is a prefix meaning ‘under, below, beneath’</vt:lpstr>
      <vt:lpstr>I couldn’t supress my strang feelings any longer.   strange –  e at the end means the ‘ang’ becomes ‘ange like range’ rather than ‘ang like hang’</vt:lpstr>
      <vt:lpstr> I couldn’t suppress my strange feelings any longer.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Spelling Y3</dc:title>
  <dc:creator>Kelly Stokes</dc:creator>
  <cp:lastModifiedBy>Kelly Stokes</cp:lastModifiedBy>
  <cp:revision>18</cp:revision>
  <cp:lastPrinted>2022-05-27T07:40:55Z</cp:lastPrinted>
  <dcterms:created xsi:type="dcterms:W3CDTF">2022-03-23T13:56:57Z</dcterms:created>
  <dcterms:modified xsi:type="dcterms:W3CDTF">2023-05-10T17:11:28Z</dcterms:modified>
</cp:coreProperties>
</file>