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0"/>
  </p:notesMasterIdLst>
  <p:sldIdLst>
    <p:sldId id="256" r:id="rId2"/>
    <p:sldId id="322" r:id="rId3"/>
    <p:sldId id="1688" r:id="rId4"/>
    <p:sldId id="258" r:id="rId5"/>
    <p:sldId id="333" r:id="rId6"/>
    <p:sldId id="336" r:id="rId7"/>
    <p:sldId id="335" r:id="rId8"/>
    <p:sldId id="337" r:id="rId9"/>
    <p:sldId id="339" r:id="rId10"/>
    <p:sldId id="1448" r:id="rId11"/>
    <p:sldId id="259" r:id="rId12"/>
    <p:sldId id="260" r:id="rId13"/>
    <p:sldId id="261" r:id="rId14"/>
    <p:sldId id="1715" r:id="rId15"/>
    <p:sldId id="1716" r:id="rId16"/>
    <p:sldId id="267" r:id="rId17"/>
    <p:sldId id="605" r:id="rId18"/>
    <p:sldId id="606" r:id="rId19"/>
    <p:sldId id="607" r:id="rId20"/>
    <p:sldId id="282" r:id="rId21"/>
    <p:sldId id="1718" r:id="rId22"/>
    <p:sldId id="1720" r:id="rId23"/>
    <p:sldId id="1452" r:id="rId24"/>
    <p:sldId id="1723" r:id="rId25"/>
    <p:sldId id="1726" r:id="rId26"/>
    <p:sldId id="614" r:id="rId27"/>
    <p:sldId id="300" r:id="rId28"/>
    <p:sldId id="1182" r:id="rId29"/>
    <p:sldId id="303" r:id="rId30"/>
    <p:sldId id="1733" r:id="rId31"/>
    <p:sldId id="307" r:id="rId32"/>
    <p:sldId id="1737" r:id="rId33"/>
    <p:sldId id="310" r:id="rId34"/>
    <p:sldId id="304" r:id="rId35"/>
    <p:sldId id="318" r:id="rId36"/>
    <p:sldId id="316" r:id="rId37"/>
    <p:sldId id="1741" r:id="rId38"/>
    <p:sldId id="331" r:id="rId39"/>
    <p:sldId id="332" r:id="rId40"/>
    <p:sldId id="323" r:id="rId41"/>
    <p:sldId id="1747" r:id="rId42"/>
    <p:sldId id="1748" r:id="rId43"/>
    <p:sldId id="1749" r:id="rId44"/>
    <p:sldId id="1972" r:id="rId45"/>
    <p:sldId id="1973" r:id="rId46"/>
    <p:sldId id="1974" r:id="rId47"/>
    <p:sldId id="1975" r:id="rId48"/>
    <p:sldId id="1976" r:id="rId49"/>
    <p:sldId id="1758" r:id="rId50"/>
    <p:sldId id="1759" r:id="rId51"/>
    <p:sldId id="1760" r:id="rId52"/>
    <p:sldId id="1945" r:id="rId53"/>
    <p:sldId id="1946" r:id="rId54"/>
    <p:sldId id="1767" r:id="rId55"/>
    <p:sldId id="1768" r:id="rId56"/>
    <p:sldId id="1769" r:id="rId57"/>
    <p:sldId id="1770" r:id="rId58"/>
    <p:sldId id="1772" r:id="rId59"/>
    <p:sldId id="1774" r:id="rId60"/>
    <p:sldId id="1776" r:id="rId61"/>
    <p:sldId id="1779" r:id="rId62"/>
    <p:sldId id="1782" r:id="rId63"/>
    <p:sldId id="1785" r:id="rId64"/>
    <p:sldId id="1786" r:id="rId65"/>
    <p:sldId id="1789" r:id="rId66"/>
    <p:sldId id="1793" r:id="rId67"/>
    <p:sldId id="1794" r:id="rId68"/>
    <p:sldId id="1987" r:id="rId69"/>
    <p:sldId id="1988" r:id="rId70"/>
    <p:sldId id="1989" r:id="rId71"/>
    <p:sldId id="1990" r:id="rId72"/>
    <p:sldId id="1807" r:id="rId73"/>
    <p:sldId id="1808" r:id="rId74"/>
    <p:sldId id="1809" r:id="rId75"/>
    <p:sldId id="1810" r:id="rId76"/>
    <p:sldId id="1811" r:id="rId77"/>
    <p:sldId id="1812" r:id="rId78"/>
    <p:sldId id="1742" r:id="rId79"/>
    <p:sldId id="1813" r:id="rId80"/>
    <p:sldId id="1814" r:id="rId81"/>
    <p:sldId id="1815" r:id="rId82"/>
    <p:sldId id="1977" r:id="rId83"/>
    <p:sldId id="1978" r:id="rId84"/>
    <p:sldId id="1979" r:id="rId85"/>
    <p:sldId id="1980" r:id="rId86"/>
    <p:sldId id="1981" r:id="rId87"/>
    <p:sldId id="1824" r:id="rId88"/>
    <p:sldId id="1825" r:id="rId89"/>
    <p:sldId id="1826" r:id="rId90"/>
    <p:sldId id="1953" r:id="rId91"/>
    <p:sldId id="1954" r:id="rId92"/>
    <p:sldId id="1957" r:id="rId93"/>
    <p:sldId id="1833" r:id="rId94"/>
    <p:sldId id="1834" r:id="rId95"/>
    <p:sldId id="1835" r:id="rId96"/>
    <p:sldId id="1836" r:id="rId97"/>
    <p:sldId id="1838" r:id="rId98"/>
    <p:sldId id="1840" r:id="rId99"/>
    <p:sldId id="1842" r:id="rId100"/>
    <p:sldId id="1845" r:id="rId101"/>
    <p:sldId id="1848" r:id="rId102"/>
    <p:sldId id="1851" r:id="rId103"/>
    <p:sldId id="1852" r:id="rId104"/>
    <p:sldId id="1855" r:id="rId105"/>
    <p:sldId id="1859" r:id="rId106"/>
    <p:sldId id="1860" r:id="rId107"/>
    <p:sldId id="1991" r:id="rId108"/>
    <p:sldId id="1992" r:id="rId109"/>
    <p:sldId id="1993" r:id="rId110"/>
    <p:sldId id="1994" r:id="rId111"/>
    <p:sldId id="1873" r:id="rId112"/>
    <p:sldId id="1874" r:id="rId113"/>
    <p:sldId id="1875" r:id="rId114"/>
    <p:sldId id="1876" r:id="rId115"/>
    <p:sldId id="1877" r:id="rId116"/>
    <p:sldId id="1878" r:id="rId117"/>
    <p:sldId id="1743" r:id="rId118"/>
    <p:sldId id="1879" r:id="rId119"/>
    <p:sldId id="1880" r:id="rId120"/>
    <p:sldId id="1881" r:id="rId121"/>
    <p:sldId id="1982" r:id="rId122"/>
    <p:sldId id="1983" r:id="rId123"/>
    <p:sldId id="1984" r:id="rId124"/>
    <p:sldId id="1985" r:id="rId125"/>
    <p:sldId id="1986" r:id="rId126"/>
    <p:sldId id="1890" r:id="rId127"/>
    <p:sldId id="1891" r:id="rId128"/>
    <p:sldId id="1892" r:id="rId129"/>
    <p:sldId id="1964" r:id="rId130"/>
    <p:sldId id="1965" r:id="rId131"/>
    <p:sldId id="1899" r:id="rId132"/>
    <p:sldId id="1900" r:id="rId133"/>
    <p:sldId id="1901" r:id="rId134"/>
    <p:sldId id="1902" r:id="rId135"/>
    <p:sldId id="1904" r:id="rId136"/>
    <p:sldId id="1906" r:id="rId137"/>
    <p:sldId id="1908" r:id="rId138"/>
    <p:sldId id="1911" r:id="rId139"/>
    <p:sldId id="1914" r:id="rId140"/>
    <p:sldId id="1917" r:id="rId141"/>
    <p:sldId id="1918" r:id="rId142"/>
    <p:sldId id="1920" r:id="rId143"/>
    <p:sldId id="1925" r:id="rId144"/>
    <p:sldId id="1926" r:id="rId145"/>
    <p:sldId id="1995" r:id="rId146"/>
    <p:sldId id="1996" r:id="rId147"/>
    <p:sldId id="1997" r:id="rId148"/>
    <p:sldId id="1998" r:id="rId149"/>
    <p:sldId id="1939" r:id="rId150"/>
    <p:sldId id="1940" r:id="rId151"/>
    <p:sldId id="1941" r:id="rId152"/>
    <p:sldId id="1942" r:id="rId153"/>
    <p:sldId id="1943" r:id="rId154"/>
    <p:sldId id="1944" r:id="rId155"/>
    <p:sldId id="328" r:id="rId156"/>
    <p:sldId id="1744" r:id="rId157"/>
    <p:sldId id="595" r:id="rId158"/>
    <p:sldId id="551" r:id="rId159"/>
    <p:sldId id="552" r:id="rId160"/>
    <p:sldId id="596" r:id="rId161"/>
    <p:sldId id="553" r:id="rId162"/>
    <p:sldId id="554" r:id="rId163"/>
    <p:sldId id="555" r:id="rId164"/>
    <p:sldId id="556" r:id="rId165"/>
    <p:sldId id="562" r:id="rId166"/>
    <p:sldId id="563" r:id="rId167"/>
    <p:sldId id="564" r:id="rId168"/>
    <p:sldId id="565" r:id="rId169"/>
    <p:sldId id="569" r:id="rId170"/>
    <p:sldId id="594" r:id="rId171"/>
    <p:sldId id="557" r:id="rId172"/>
    <p:sldId id="558" r:id="rId173"/>
    <p:sldId id="559" r:id="rId174"/>
    <p:sldId id="566" r:id="rId175"/>
    <p:sldId id="567" r:id="rId176"/>
    <p:sldId id="568" r:id="rId177"/>
    <p:sldId id="573" r:id="rId178"/>
    <p:sldId id="574" r:id="rId179"/>
    <p:sldId id="575" r:id="rId180"/>
    <p:sldId id="580" r:id="rId181"/>
    <p:sldId id="581" r:id="rId182"/>
    <p:sldId id="582" r:id="rId183"/>
    <p:sldId id="560" r:id="rId184"/>
    <p:sldId id="593" r:id="rId185"/>
    <p:sldId id="561" r:id="rId186"/>
    <p:sldId id="550" r:id="rId187"/>
    <p:sldId id="597" r:id="rId188"/>
    <p:sldId id="583" r:id="rId189"/>
    <p:sldId id="584" r:id="rId190"/>
    <p:sldId id="1161" r:id="rId191"/>
    <p:sldId id="1745" r:id="rId192"/>
    <p:sldId id="586" r:id="rId193"/>
    <p:sldId id="587" r:id="rId194"/>
    <p:sldId id="1746" r:id="rId195"/>
    <p:sldId id="590" r:id="rId196"/>
    <p:sldId id="591" r:id="rId197"/>
    <p:sldId id="592" r:id="rId198"/>
    <p:sldId id="598" r:id="rId199"/>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A4C44F-E55C-4D3C-A2E0-87D5E7B87AA5}" v="3" dt="2023-05-30T15:47:14.1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81447" autoAdjust="0"/>
  </p:normalViewPr>
  <p:slideViewPr>
    <p:cSldViewPr snapToGrid="0">
      <p:cViewPr varScale="1">
        <p:scale>
          <a:sx n="59" d="100"/>
          <a:sy n="59" d="100"/>
        </p:scale>
        <p:origin x="116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microsoft.com/office/2016/11/relationships/changesInfo" Target="changesInfos/changesInfo1.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microsoft.com/office/2015/10/relationships/revisionInfo" Target="revisionInfo.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190" Type="http://schemas.openxmlformats.org/officeDocument/2006/relationships/slide" Target="slides/slide189.xml"/><Relationship Id="rId204" Type="http://schemas.openxmlformats.org/officeDocument/2006/relationships/tableStyles" Target="tableStyle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notesMaster" Target="notesMasters/notesMaster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presProps" Target="pres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viewProps" Target="viewProps.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27A4C44F-E55C-4D3C-A2E0-87D5E7B87AA5}"/>
    <pc:docChg chg="custSel modSld">
      <pc:chgData name="Kelly Stokes" userId="3e5c5154-569e-4d81-aa91-4f91841cdfa9" providerId="ADAL" clId="{27A4C44F-E55C-4D3C-A2E0-87D5E7B87AA5}" dt="2023-05-30T15:47:14.193" v="79"/>
      <pc:docMkLst>
        <pc:docMk/>
      </pc:docMkLst>
      <pc:sldChg chg="modSp mod">
        <pc:chgData name="Kelly Stokes" userId="3e5c5154-569e-4d81-aa91-4f91841cdfa9" providerId="ADAL" clId="{27A4C44F-E55C-4D3C-A2E0-87D5E7B87AA5}" dt="2023-05-30T15:45:34.751" v="9" actId="20577"/>
        <pc:sldMkLst>
          <pc:docMk/>
          <pc:sldMk cId="3945579917" sldId="256"/>
        </pc:sldMkLst>
        <pc:spChg chg="mod">
          <ac:chgData name="Kelly Stokes" userId="3e5c5154-569e-4d81-aa91-4f91841cdfa9" providerId="ADAL" clId="{27A4C44F-E55C-4D3C-A2E0-87D5E7B87AA5}" dt="2023-05-30T15:45:31.349" v="1" actId="20577"/>
          <ac:spMkLst>
            <pc:docMk/>
            <pc:sldMk cId="3945579917" sldId="256"/>
            <ac:spMk id="2" creationId="{7EB92607-E334-409C-8872-AB6363C33D0F}"/>
          </ac:spMkLst>
        </pc:spChg>
        <pc:spChg chg="mod">
          <ac:chgData name="Kelly Stokes" userId="3e5c5154-569e-4d81-aa91-4f91841cdfa9" providerId="ADAL" clId="{27A4C44F-E55C-4D3C-A2E0-87D5E7B87AA5}" dt="2023-05-30T15:45:34.751" v="9" actId="20577"/>
          <ac:spMkLst>
            <pc:docMk/>
            <pc:sldMk cId="3945579917" sldId="256"/>
            <ac:spMk id="3" creationId="{9B667196-C5B4-45FC-B5E8-3B190D7A595C}"/>
          </ac:spMkLst>
        </pc:spChg>
      </pc:sldChg>
      <pc:sldChg chg="modSp mod">
        <pc:chgData name="Kelly Stokes" userId="3e5c5154-569e-4d81-aa91-4f91841cdfa9" providerId="ADAL" clId="{27A4C44F-E55C-4D3C-A2E0-87D5E7B87AA5}" dt="2023-05-30T15:45:41.318" v="19" actId="20577"/>
        <pc:sldMkLst>
          <pc:docMk/>
          <pc:sldMk cId="864376776" sldId="322"/>
        </pc:sldMkLst>
        <pc:spChg chg="mod">
          <ac:chgData name="Kelly Stokes" userId="3e5c5154-569e-4d81-aa91-4f91841cdfa9" providerId="ADAL" clId="{27A4C44F-E55C-4D3C-A2E0-87D5E7B87AA5}" dt="2023-05-30T15:45:41.318" v="19" actId="20577"/>
          <ac:spMkLst>
            <pc:docMk/>
            <pc:sldMk cId="864376776" sldId="322"/>
            <ac:spMk id="2" creationId="{02FB8773-AD3E-2543-510F-CEE32E75C793}"/>
          </ac:spMkLst>
        </pc:spChg>
      </pc:sldChg>
      <pc:sldChg chg="modSp mod">
        <pc:chgData name="Kelly Stokes" userId="3e5c5154-569e-4d81-aa91-4f91841cdfa9" providerId="ADAL" clId="{27A4C44F-E55C-4D3C-A2E0-87D5E7B87AA5}" dt="2023-05-30T15:46:16.746" v="37" actId="20577"/>
        <pc:sldMkLst>
          <pc:docMk/>
          <pc:sldMk cId="3634764576" sldId="323"/>
        </pc:sldMkLst>
        <pc:spChg chg="mod">
          <ac:chgData name="Kelly Stokes" userId="3e5c5154-569e-4d81-aa91-4f91841cdfa9" providerId="ADAL" clId="{27A4C44F-E55C-4D3C-A2E0-87D5E7B87AA5}" dt="2023-05-30T15:46:16.746" v="37" actId="20577"/>
          <ac:spMkLst>
            <pc:docMk/>
            <pc:sldMk cId="3634764576" sldId="323"/>
            <ac:spMk id="2" creationId="{02FB8773-AD3E-2543-510F-CEE32E75C793}"/>
          </ac:spMkLst>
        </pc:spChg>
      </pc:sldChg>
      <pc:sldChg chg="modSp mod">
        <pc:chgData name="Kelly Stokes" userId="3e5c5154-569e-4d81-aa91-4f91841cdfa9" providerId="ADAL" clId="{27A4C44F-E55C-4D3C-A2E0-87D5E7B87AA5}" dt="2023-05-30T15:47:11.661" v="77" actId="20577"/>
        <pc:sldMkLst>
          <pc:docMk/>
          <pc:sldMk cId="4214164962" sldId="328"/>
        </pc:sldMkLst>
        <pc:spChg chg="mod">
          <ac:chgData name="Kelly Stokes" userId="3e5c5154-569e-4d81-aa91-4f91841cdfa9" providerId="ADAL" clId="{27A4C44F-E55C-4D3C-A2E0-87D5E7B87AA5}" dt="2023-05-30T15:47:11.661" v="77" actId="20577"/>
          <ac:spMkLst>
            <pc:docMk/>
            <pc:sldMk cId="4214164962" sldId="328"/>
            <ac:spMk id="2" creationId="{02FB8773-AD3E-2543-510F-CEE32E75C793}"/>
          </ac:spMkLst>
        </pc:spChg>
      </pc:sldChg>
      <pc:sldChg chg="addSp delSp modSp mod">
        <pc:chgData name="Kelly Stokes" userId="3e5c5154-569e-4d81-aa91-4f91841cdfa9" providerId="ADAL" clId="{27A4C44F-E55C-4D3C-A2E0-87D5E7B87AA5}" dt="2023-05-30T15:46:04.771" v="27" actId="14100"/>
        <pc:sldMkLst>
          <pc:docMk/>
          <pc:sldMk cId="3089124999" sldId="1688"/>
        </pc:sldMkLst>
        <pc:picChg chg="del">
          <ac:chgData name="Kelly Stokes" userId="3e5c5154-569e-4d81-aa91-4f91841cdfa9" providerId="ADAL" clId="{27A4C44F-E55C-4D3C-A2E0-87D5E7B87AA5}" dt="2023-05-30T15:45:43.457" v="20" actId="478"/>
          <ac:picMkLst>
            <pc:docMk/>
            <pc:sldMk cId="3089124999" sldId="1688"/>
            <ac:picMk id="3" creationId="{4D088781-C8F1-365C-79B5-7C0732D97CA3}"/>
          </ac:picMkLst>
        </pc:picChg>
        <pc:picChg chg="add del">
          <ac:chgData name="Kelly Stokes" userId="3e5c5154-569e-4d81-aa91-4f91841cdfa9" providerId="ADAL" clId="{27A4C44F-E55C-4D3C-A2E0-87D5E7B87AA5}" dt="2023-05-30T15:45:45.834" v="22" actId="478"/>
          <ac:picMkLst>
            <pc:docMk/>
            <pc:sldMk cId="3089124999" sldId="1688"/>
            <ac:picMk id="4" creationId="{CFF95855-70A8-12AC-9FD1-02BEA78E5100}"/>
          </ac:picMkLst>
        </pc:picChg>
        <pc:picChg chg="add mod modCrop">
          <ac:chgData name="Kelly Stokes" userId="3e5c5154-569e-4d81-aa91-4f91841cdfa9" providerId="ADAL" clId="{27A4C44F-E55C-4D3C-A2E0-87D5E7B87AA5}" dt="2023-05-30T15:46:04.771" v="27" actId="14100"/>
          <ac:picMkLst>
            <pc:docMk/>
            <pc:sldMk cId="3089124999" sldId="1688"/>
            <ac:picMk id="6" creationId="{599EB073-A55C-F9D9-8637-06DA3C577748}"/>
          </ac:picMkLst>
        </pc:picChg>
      </pc:sldChg>
      <pc:sldChg chg="modSp mod">
        <pc:chgData name="Kelly Stokes" userId="3e5c5154-569e-4d81-aa91-4f91841cdfa9" providerId="ADAL" clId="{27A4C44F-E55C-4D3C-A2E0-87D5E7B87AA5}" dt="2023-05-30T15:46:45.101" v="53" actId="20577"/>
        <pc:sldMkLst>
          <pc:docMk/>
          <pc:sldMk cId="793662715" sldId="1742"/>
        </pc:sldMkLst>
        <pc:spChg chg="mod">
          <ac:chgData name="Kelly Stokes" userId="3e5c5154-569e-4d81-aa91-4f91841cdfa9" providerId="ADAL" clId="{27A4C44F-E55C-4D3C-A2E0-87D5E7B87AA5}" dt="2023-05-30T15:46:45.101" v="53" actId="20577"/>
          <ac:spMkLst>
            <pc:docMk/>
            <pc:sldMk cId="793662715" sldId="1742"/>
            <ac:spMk id="2" creationId="{02FB8773-AD3E-2543-510F-CEE32E75C793}"/>
          </ac:spMkLst>
        </pc:spChg>
      </pc:sldChg>
      <pc:sldChg chg="modSp mod">
        <pc:chgData name="Kelly Stokes" userId="3e5c5154-569e-4d81-aa91-4f91841cdfa9" providerId="ADAL" clId="{27A4C44F-E55C-4D3C-A2E0-87D5E7B87AA5}" dt="2023-05-30T15:46:58.493" v="65" actId="20577"/>
        <pc:sldMkLst>
          <pc:docMk/>
          <pc:sldMk cId="3989113184" sldId="1743"/>
        </pc:sldMkLst>
        <pc:spChg chg="mod">
          <ac:chgData name="Kelly Stokes" userId="3e5c5154-569e-4d81-aa91-4f91841cdfa9" providerId="ADAL" clId="{27A4C44F-E55C-4D3C-A2E0-87D5E7B87AA5}" dt="2023-05-30T15:46:58.493" v="65" actId="20577"/>
          <ac:spMkLst>
            <pc:docMk/>
            <pc:sldMk cId="3989113184" sldId="1743"/>
            <ac:spMk id="2" creationId="{02FB8773-AD3E-2543-510F-CEE32E75C793}"/>
          </ac:spMkLst>
        </pc:spChg>
      </pc:sldChg>
      <pc:sldChg chg="addSp delSp modSp mod">
        <pc:chgData name="Kelly Stokes" userId="3e5c5154-569e-4d81-aa91-4f91841cdfa9" providerId="ADAL" clId="{27A4C44F-E55C-4D3C-A2E0-87D5E7B87AA5}" dt="2023-05-30T15:47:14.193" v="79"/>
        <pc:sldMkLst>
          <pc:docMk/>
          <pc:sldMk cId="3684241126" sldId="1744"/>
        </pc:sldMkLst>
        <pc:picChg chg="add mod">
          <ac:chgData name="Kelly Stokes" userId="3e5c5154-569e-4d81-aa91-4f91841cdfa9" providerId="ADAL" clId="{27A4C44F-E55C-4D3C-A2E0-87D5E7B87AA5}" dt="2023-05-30T15:47:14.193" v="79"/>
          <ac:picMkLst>
            <pc:docMk/>
            <pc:sldMk cId="3684241126" sldId="1744"/>
            <ac:picMk id="2" creationId="{86ED04C4-7519-2564-4E88-27FC9965ED08}"/>
          </ac:picMkLst>
        </pc:picChg>
        <pc:picChg chg="del">
          <ac:chgData name="Kelly Stokes" userId="3e5c5154-569e-4d81-aa91-4f91841cdfa9" providerId="ADAL" clId="{27A4C44F-E55C-4D3C-A2E0-87D5E7B87AA5}" dt="2023-05-30T15:47:13.825" v="78" actId="478"/>
          <ac:picMkLst>
            <pc:docMk/>
            <pc:sldMk cId="3684241126" sldId="1744"/>
            <ac:picMk id="3" creationId="{4D088781-C8F1-365C-79B5-7C0732D97CA3}"/>
          </ac:picMkLst>
        </pc:picChg>
      </pc:sldChg>
      <pc:sldChg chg="addSp delSp modSp mod">
        <pc:chgData name="Kelly Stokes" userId="3e5c5154-569e-4d81-aa91-4f91841cdfa9" providerId="ADAL" clId="{27A4C44F-E55C-4D3C-A2E0-87D5E7B87AA5}" dt="2023-05-30T15:46:30.092" v="43" actId="14100"/>
        <pc:sldMkLst>
          <pc:docMk/>
          <pc:sldMk cId="1503385718" sldId="1747"/>
        </pc:sldMkLst>
        <pc:picChg chg="del">
          <ac:chgData name="Kelly Stokes" userId="3e5c5154-569e-4d81-aa91-4f91841cdfa9" providerId="ADAL" clId="{27A4C44F-E55C-4D3C-A2E0-87D5E7B87AA5}" dt="2023-05-30T15:46:19.186" v="38" actId="478"/>
          <ac:picMkLst>
            <pc:docMk/>
            <pc:sldMk cId="1503385718" sldId="1747"/>
            <ac:picMk id="3" creationId="{4D088781-C8F1-365C-79B5-7C0732D97CA3}"/>
          </ac:picMkLst>
        </pc:picChg>
        <pc:picChg chg="add mod modCrop">
          <ac:chgData name="Kelly Stokes" userId="3e5c5154-569e-4d81-aa91-4f91841cdfa9" providerId="ADAL" clId="{27A4C44F-E55C-4D3C-A2E0-87D5E7B87AA5}" dt="2023-05-30T15:46:30.092" v="43" actId="14100"/>
          <ac:picMkLst>
            <pc:docMk/>
            <pc:sldMk cId="1503385718" sldId="1747"/>
            <ac:picMk id="4" creationId="{730DA435-4961-E47C-35B9-0A084EA25518}"/>
          </ac:picMkLst>
        </pc:picChg>
      </pc:sldChg>
      <pc:sldChg chg="addSp delSp modSp mod">
        <pc:chgData name="Kelly Stokes" userId="3e5c5154-569e-4d81-aa91-4f91841cdfa9" providerId="ADAL" clId="{27A4C44F-E55C-4D3C-A2E0-87D5E7B87AA5}" dt="2023-05-30T15:46:47.437" v="55"/>
        <pc:sldMkLst>
          <pc:docMk/>
          <pc:sldMk cId="3095729756" sldId="1813"/>
        </pc:sldMkLst>
        <pc:picChg chg="add mod">
          <ac:chgData name="Kelly Stokes" userId="3e5c5154-569e-4d81-aa91-4f91841cdfa9" providerId="ADAL" clId="{27A4C44F-E55C-4D3C-A2E0-87D5E7B87AA5}" dt="2023-05-30T15:46:47.437" v="55"/>
          <ac:picMkLst>
            <pc:docMk/>
            <pc:sldMk cId="3095729756" sldId="1813"/>
            <ac:picMk id="2" creationId="{FB807A10-8BDA-A70B-E5FD-16DD98AB2246}"/>
          </ac:picMkLst>
        </pc:picChg>
        <pc:picChg chg="del">
          <ac:chgData name="Kelly Stokes" userId="3e5c5154-569e-4d81-aa91-4f91841cdfa9" providerId="ADAL" clId="{27A4C44F-E55C-4D3C-A2E0-87D5E7B87AA5}" dt="2023-05-30T15:46:47.077" v="54" actId="478"/>
          <ac:picMkLst>
            <pc:docMk/>
            <pc:sldMk cId="3095729756" sldId="1813"/>
            <ac:picMk id="3" creationId="{4D088781-C8F1-365C-79B5-7C0732D97CA3}"/>
          </ac:picMkLst>
        </pc:picChg>
      </pc:sldChg>
      <pc:sldChg chg="addSp delSp modSp mod">
        <pc:chgData name="Kelly Stokes" userId="3e5c5154-569e-4d81-aa91-4f91841cdfa9" providerId="ADAL" clId="{27A4C44F-E55C-4D3C-A2E0-87D5E7B87AA5}" dt="2023-05-30T15:47:00.935" v="67"/>
        <pc:sldMkLst>
          <pc:docMk/>
          <pc:sldMk cId="1804066033" sldId="1879"/>
        </pc:sldMkLst>
        <pc:picChg chg="add mod">
          <ac:chgData name="Kelly Stokes" userId="3e5c5154-569e-4d81-aa91-4f91841cdfa9" providerId="ADAL" clId="{27A4C44F-E55C-4D3C-A2E0-87D5E7B87AA5}" dt="2023-05-30T15:47:00.935" v="67"/>
          <ac:picMkLst>
            <pc:docMk/>
            <pc:sldMk cId="1804066033" sldId="1879"/>
            <ac:picMk id="2" creationId="{AEDCD9D3-2C97-C201-25EA-FCB47E8EB23E}"/>
          </ac:picMkLst>
        </pc:picChg>
        <pc:picChg chg="del">
          <ac:chgData name="Kelly Stokes" userId="3e5c5154-569e-4d81-aa91-4f91841cdfa9" providerId="ADAL" clId="{27A4C44F-E55C-4D3C-A2E0-87D5E7B87AA5}" dt="2023-05-30T15:47:00.527" v="66" actId="478"/>
          <ac:picMkLst>
            <pc:docMk/>
            <pc:sldMk cId="1804066033" sldId="1879"/>
            <ac:picMk id="3" creationId="{4D088781-C8F1-365C-79B5-7C0732D97CA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30/05/2023</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 innocence of humans changing the landscape without understanding the disastrous consequences has long passed.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40</a:t>
            </a:fld>
            <a:endParaRPr lang="en-GB"/>
          </a:p>
        </p:txBody>
      </p:sp>
    </p:spTree>
    <p:extLst>
      <p:ext uri="{BB962C8B-B14F-4D97-AF65-F5344CB8AC3E}">
        <p14:creationId xmlns:p14="http://schemas.microsoft.com/office/powerpoint/2010/main" val="4255570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43</a:t>
            </a:fld>
            <a:endParaRPr lang="en-GB"/>
          </a:p>
        </p:txBody>
      </p:sp>
    </p:spTree>
    <p:extLst>
      <p:ext uri="{BB962C8B-B14F-4D97-AF65-F5344CB8AC3E}">
        <p14:creationId xmlns:p14="http://schemas.microsoft.com/office/powerpoint/2010/main" val="1802263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44</a:t>
            </a:fld>
            <a:endParaRPr lang="en-GB"/>
          </a:p>
        </p:txBody>
      </p:sp>
    </p:spTree>
    <p:extLst>
      <p:ext uri="{BB962C8B-B14F-4D97-AF65-F5344CB8AC3E}">
        <p14:creationId xmlns:p14="http://schemas.microsoft.com/office/powerpoint/2010/main" val="4171179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45</a:t>
            </a:fld>
            <a:endParaRPr lang="en-GB"/>
          </a:p>
        </p:txBody>
      </p:sp>
    </p:spTree>
    <p:extLst>
      <p:ext uri="{BB962C8B-B14F-4D97-AF65-F5344CB8AC3E}">
        <p14:creationId xmlns:p14="http://schemas.microsoft.com/office/powerpoint/2010/main" val="4555392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46</a:t>
            </a:fld>
            <a:endParaRPr lang="en-GB"/>
          </a:p>
        </p:txBody>
      </p:sp>
    </p:spTree>
    <p:extLst>
      <p:ext uri="{BB962C8B-B14F-4D97-AF65-F5344CB8AC3E}">
        <p14:creationId xmlns:p14="http://schemas.microsoft.com/office/powerpoint/2010/main" val="37097141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47</a:t>
            </a:fld>
            <a:endParaRPr lang="en-GB"/>
          </a:p>
        </p:txBody>
      </p:sp>
    </p:spTree>
    <p:extLst>
      <p:ext uri="{BB962C8B-B14F-4D97-AF65-F5344CB8AC3E}">
        <p14:creationId xmlns:p14="http://schemas.microsoft.com/office/powerpoint/2010/main" val="7588870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48</a:t>
            </a:fld>
            <a:endParaRPr lang="en-GB"/>
          </a:p>
        </p:txBody>
      </p:sp>
    </p:spTree>
    <p:extLst>
      <p:ext uri="{BB962C8B-B14F-4D97-AF65-F5344CB8AC3E}">
        <p14:creationId xmlns:p14="http://schemas.microsoft.com/office/powerpoint/2010/main" val="6454569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Sound of </a:t>
            </a:r>
            <a:r>
              <a:rPr lang="en-GB" dirty="0" err="1"/>
              <a:t>aI</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50</a:t>
            </a:fld>
            <a:endParaRPr lang="en-GB"/>
          </a:p>
        </p:txBody>
      </p:sp>
    </p:spTree>
    <p:extLst>
      <p:ext uri="{BB962C8B-B14F-4D97-AF65-F5344CB8AC3E}">
        <p14:creationId xmlns:p14="http://schemas.microsoft.com/office/powerpoint/2010/main" val="16876150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The beautiful Earth, that once was plentiful, is now doubtful of its future.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76</a:t>
            </a:fld>
            <a:endParaRPr lang="en-GB"/>
          </a:p>
        </p:txBody>
      </p:sp>
    </p:spTree>
    <p:extLst>
      <p:ext uri="{BB962C8B-B14F-4D97-AF65-F5344CB8AC3E}">
        <p14:creationId xmlns:p14="http://schemas.microsoft.com/office/powerpoint/2010/main" val="2373315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2</a:t>
            </a:fld>
            <a:endParaRPr lang="en-GB"/>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Y5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78</a:t>
            </a:fld>
            <a:endParaRPr lang="en-GB"/>
          </a:p>
        </p:txBody>
      </p:sp>
    </p:spTree>
    <p:extLst>
      <p:ext uri="{BB962C8B-B14F-4D97-AF65-F5344CB8AC3E}">
        <p14:creationId xmlns:p14="http://schemas.microsoft.com/office/powerpoint/2010/main" val="18585661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81</a:t>
            </a:fld>
            <a:endParaRPr lang="en-GB"/>
          </a:p>
        </p:txBody>
      </p:sp>
    </p:spTree>
    <p:extLst>
      <p:ext uri="{BB962C8B-B14F-4D97-AF65-F5344CB8AC3E}">
        <p14:creationId xmlns:p14="http://schemas.microsoft.com/office/powerpoint/2010/main" val="230892237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82</a:t>
            </a:fld>
            <a:endParaRPr lang="en-GB"/>
          </a:p>
        </p:txBody>
      </p:sp>
    </p:spTree>
    <p:extLst>
      <p:ext uri="{BB962C8B-B14F-4D97-AF65-F5344CB8AC3E}">
        <p14:creationId xmlns:p14="http://schemas.microsoft.com/office/powerpoint/2010/main" val="31700219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83</a:t>
            </a:fld>
            <a:endParaRPr lang="en-GB"/>
          </a:p>
        </p:txBody>
      </p:sp>
    </p:spTree>
    <p:extLst>
      <p:ext uri="{BB962C8B-B14F-4D97-AF65-F5344CB8AC3E}">
        <p14:creationId xmlns:p14="http://schemas.microsoft.com/office/powerpoint/2010/main" val="4900828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84</a:t>
            </a:fld>
            <a:endParaRPr lang="en-GB"/>
          </a:p>
        </p:txBody>
      </p:sp>
    </p:spTree>
    <p:extLst>
      <p:ext uri="{BB962C8B-B14F-4D97-AF65-F5344CB8AC3E}">
        <p14:creationId xmlns:p14="http://schemas.microsoft.com/office/powerpoint/2010/main" val="15059775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85</a:t>
            </a:fld>
            <a:endParaRPr lang="en-GB"/>
          </a:p>
        </p:txBody>
      </p:sp>
    </p:spTree>
    <p:extLst>
      <p:ext uri="{BB962C8B-B14F-4D97-AF65-F5344CB8AC3E}">
        <p14:creationId xmlns:p14="http://schemas.microsoft.com/office/powerpoint/2010/main" val="21562891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86</a:t>
            </a:fld>
            <a:endParaRPr lang="en-GB"/>
          </a:p>
        </p:txBody>
      </p:sp>
    </p:spTree>
    <p:extLst>
      <p:ext uri="{BB962C8B-B14F-4D97-AF65-F5344CB8AC3E}">
        <p14:creationId xmlns:p14="http://schemas.microsoft.com/office/powerpoint/2010/main" val="36205026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Sound of </a:t>
            </a:r>
            <a:r>
              <a:rPr lang="en-GB" dirty="0" err="1"/>
              <a:t>aI</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88</a:t>
            </a:fld>
            <a:endParaRPr lang="en-GB"/>
          </a:p>
        </p:txBody>
      </p:sp>
    </p:spTree>
    <p:extLst>
      <p:ext uri="{BB962C8B-B14F-4D97-AF65-F5344CB8AC3E}">
        <p14:creationId xmlns:p14="http://schemas.microsoft.com/office/powerpoint/2010/main" val="229290140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Confident humans cleared forests to make room for buildings and farm.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115</a:t>
            </a:fld>
            <a:endParaRPr lang="en-GB"/>
          </a:p>
        </p:txBody>
      </p:sp>
    </p:spTree>
    <p:extLst>
      <p:ext uri="{BB962C8B-B14F-4D97-AF65-F5344CB8AC3E}">
        <p14:creationId xmlns:p14="http://schemas.microsoft.com/office/powerpoint/2010/main" val="10138975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117</a:t>
            </a:fld>
            <a:endParaRPr lang="en-GB"/>
          </a:p>
        </p:txBody>
      </p:sp>
    </p:spTree>
    <p:extLst>
      <p:ext uri="{BB962C8B-B14F-4D97-AF65-F5344CB8AC3E}">
        <p14:creationId xmlns:p14="http://schemas.microsoft.com/office/powerpoint/2010/main" val="38372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5</a:t>
            </a:fld>
            <a:endParaRPr lang="en-GB"/>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120</a:t>
            </a:fld>
            <a:endParaRPr lang="en-GB"/>
          </a:p>
        </p:txBody>
      </p:sp>
    </p:spTree>
    <p:extLst>
      <p:ext uri="{BB962C8B-B14F-4D97-AF65-F5344CB8AC3E}">
        <p14:creationId xmlns:p14="http://schemas.microsoft.com/office/powerpoint/2010/main" val="17082718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121</a:t>
            </a:fld>
            <a:endParaRPr lang="en-GB"/>
          </a:p>
        </p:txBody>
      </p:sp>
    </p:spTree>
    <p:extLst>
      <p:ext uri="{BB962C8B-B14F-4D97-AF65-F5344CB8AC3E}">
        <p14:creationId xmlns:p14="http://schemas.microsoft.com/office/powerpoint/2010/main" val="31164161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122</a:t>
            </a:fld>
            <a:endParaRPr lang="en-GB"/>
          </a:p>
        </p:txBody>
      </p:sp>
    </p:spTree>
    <p:extLst>
      <p:ext uri="{BB962C8B-B14F-4D97-AF65-F5344CB8AC3E}">
        <p14:creationId xmlns:p14="http://schemas.microsoft.com/office/powerpoint/2010/main" val="210723932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123</a:t>
            </a:fld>
            <a:endParaRPr lang="en-GB"/>
          </a:p>
        </p:txBody>
      </p:sp>
    </p:spTree>
    <p:extLst>
      <p:ext uri="{BB962C8B-B14F-4D97-AF65-F5344CB8AC3E}">
        <p14:creationId xmlns:p14="http://schemas.microsoft.com/office/powerpoint/2010/main" val="249655120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124</a:t>
            </a:fld>
            <a:endParaRPr lang="en-GB"/>
          </a:p>
        </p:txBody>
      </p:sp>
    </p:spTree>
    <p:extLst>
      <p:ext uri="{BB962C8B-B14F-4D97-AF65-F5344CB8AC3E}">
        <p14:creationId xmlns:p14="http://schemas.microsoft.com/office/powerpoint/2010/main" val="42301535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125</a:t>
            </a:fld>
            <a:endParaRPr lang="en-GB"/>
          </a:p>
        </p:txBody>
      </p:sp>
    </p:spTree>
    <p:extLst>
      <p:ext uri="{BB962C8B-B14F-4D97-AF65-F5344CB8AC3E}">
        <p14:creationId xmlns:p14="http://schemas.microsoft.com/office/powerpoint/2010/main" val="21367785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Sound of </a:t>
            </a:r>
            <a:r>
              <a:rPr lang="en-GB" dirty="0" err="1"/>
              <a:t>aI</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127</a:t>
            </a:fld>
            <a:endParaRPr lang="en-GB"/>
          </a:p>
        </p:txBody>
      </p:sp>
    </p:spTree>
    <p:extLst>
      <p:ext uri="{BB962C8B-B14F-4D97-AF65-F5344CB8AC3E}">
        <p14:creationId xmlns:p14="http://schemas.microsoft.com/office/powerpoint/2010/main" val="150406999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solidFill>
                  <a:srgbClr val="000000"/>
                </a:solidFill>
                <a:effectLst/>
                <a:latin typeface="Twinkl Cursive Looped" panose="02000000000000000000" pitchFamily="2" charset="0"/>
                <a:ea typeface="Times New Roman" panose="02020603050405020304" pitchFamily="18" charset="0"/>
              </a:rPr>
              <a:t>Boastful landowners mined the coal from beneath the ground and rivers have been diverted to irrigate farms leaving them pitiful and dried up.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153</a:t>
            </a:fld>
            <a:endParaRPr lang="en-GB"/>
          </a:p>
        </p:txBody>
      </p:sp>
    </p:spTree>
    <p:extLst>
      <p:ext uri="{BB962C8B-B14F-4D97-AF65-F5344CB8AC3E}">
        <p14:creationId xmlns:p14="http://schemas.microsoft.com/office/powerpoint/2010/main" val="294892327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155</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158</a:t>
            </a:fld>
            <a:endParaRPr lang="en-GB"/>
          </a:p>
        </p:txBody>
      </p:sp>
    </p:spTree>
    <p:extLst>
      <p:ext uri="{BB962C8B-B14F-4D97-AF65-F5344CB8AC3E}">
        <p14:creationId xmlns:p14="http://schemas.microsoft.com/office/powerpoint/2010/main" val="40237911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a:p>
        </p:txBody>
      </p:sp>
    </p:spTree>
    <p:extLst>
      <p:ext uri="{BB962C8B-B14F-4D97-AF65-F5344CB8AC3E}">
        <p14:creationId xmlns:p14="http://schemas.microsoft.com/office/powerpoint/2010/main" val="319765583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159</a:t>
            </a:fld>
            <a:endParaRPr lang="en-GB"/>
          </a:p>
        </p:txBody>
      </p:sp>
    </p:spTree>
    <p:extLst>
      <p:ext uri="{BB962C8B-B14F-4D97-AF65-F5344CB8AC3E}">
        <p14:creationId xmlns:p14="http://schemas.microsoft.com/office/powerpoint/2010/main" val="151161402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sz="1800" dirty="0">
                <a:solidFill>
                  <a:srgbClr val="000000"/>
                </a:solidFill>
                <a:effectLst/>
                <a:latin typeface="Calibri" panose="020F0502020204030204" pitchFamily="34" charset="0"/>
                <a:ea typeface="Times New Roman" panose="02020603050405020304" pitchFamily="18" charset="0"/>
              </a:rPr>
              <a:t>Disastrous embarrass familiar amateur innocence innocent boastful fearful plentiful disgraceful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186</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187</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188</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189</a:t>
            </a:fld>
            <a:endParaRPr lang="en-GB"/>
          </a:p>
        </p:txBody>
      </p:sp>
    </p:spTree>
    <p:extLst>
      <p:ext uri="{BB962C8B-B14F-4D97-AF65-F5344CB8AC3E}">
        <p14:creationId xmlns:p14="http://schemas.microsoft.com/office/powerpoint/2010/main" val="114963925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190</a:t>
            </a:fld>
            <a:endParaRPr lang="en-GB"/>
          </a:p>
        </p:txBody>
      </p:sp>
    </p:spTree>
    <p:extLst>
      <p:ext uri="{BB962C8B-B14F-4D97-AF65-F5344CB8AC3E}">
        <p14:creationId xmlns:p14="http://schemas.microsoft.com/office/powerpoint/2010/main" val="187201770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191</a:t>
            </a:fld>
            <a:endParaRPr lang="en-GB"/>
          </a:p>
        </p:txBody>
      </p:sp>
    </p:spTree>
    <p:extLst>
      <p:ext uri="{BB962C8B-B14F-4D97-AF65-F5344CB8AC3E}">
        <p14:creationId xmlns:p14="http://schemas.microsoft.com/office/powerpoint/2010/main" val="184410930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192</a:t>
            </a:fld>
            <a:endParaRPr lang="en-GB"/>
          </a:p>
        </p:txBody>
      </p:sp>
    </p:spTree>
    <p:extLst>
      <p:ext uri="{BB962C8B-B14F-4D97-AF65-F5344CB8AC3E}">
        <p14:creationId xmlns:p14="http://schemas.microsoft.com/office/powerpoint/2010/main" val="364085475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193</a:t>
            </a:fld>
            <a:endParaRPr lang="en-GB"/>
          </a:p>
        </p:txBody>
      </p:sp>
    </p:spTree>
    <p:extLst>
      <p:ext uri="{BB962C8B-B14F-4D97-AF65-F5344CB8AC3E}">
        <p14:creationId xmlns:p14="http://schemas.microsoft.com/office/powerpoint/2010/main" val="243061481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194</a:t>
            </a:fld>
            <a:endParaRPr lang="en-GB"/>
          </a:p>
        </p:txBody>
      </p:sp>
    </p:spTree>
    <p:extLst>
      <p:ext uri="{BB962C8B-B14F-4D97-AF65-F5344CB8AC3E}">
        <p14:creationId xmlns:p14="http://schemas.microsoft.com/office/powerpoint/2010/main" val="7912281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a:p>
        </p:txBody>
      </p:sp>
    </p:spTree>
    <p:extLst>
      <p:ext uri="{BB962C8B-B14F-4D97-AF65-F5344CB8AC3E}">
        <p14:creationId xmlns:p14="http://schemas.microsoft.com/office/powerpoint/2010/main" val="76091405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195</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196</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197</a:t>
            </a:fld>
            <a:endParaRPr lang="en-GB"/>
          </a:p>
        </p:txBody>
      </p:sp>
    </p:spTree>
    <p:extLst>
      <p:ext uri="{BB962C8B-B14F-4D97-AF65-F5344CB8AC3E}">
        <p14:creationId xmlns:p14="http://schemas.microsoft.com/office/powerpoint/2010/main" val="131258568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198</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a:p>
        </p:txBody>
      </p:sp>
    </p:spTree>
    <p:extLst>
      <p:ext uri="{BB962C8B-B14F-4D97-AF65-F5344CB8AC3E}">
        <p14:creationId xmlns:p14="http://schemas.microsoft.com/office/powerpoint/2010/main" val="1298934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9</a:t>
            </a:fld>
            <a:endParaRPr lang="en-GB"/>
          </a:p>
        </p:txBody>
      </p:sp>
    </p:spTree>
    <p:extLst>
      <p:ext uri="{BB962C8B-B14F-4D97-AF65-F5344CB8AC3E}">
        <p14:creationId xmlns:p14="http://schemas.microsoft.com/office/powerpoint/2010/main" val="1993193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a:t>
            </a:fld>
            <a:endParaRPr lang="en-GB"/>
          </a:p>
        </p:txBody>
      </p:sp>
    </p:spTree>
    <p:extLst>
      <p:ext uri="{BB962C8B-B14F-4D97-AF65-F5344CB8AC3E}">
        <p14:creationId xmlns:p14="http://schemas.microsoft.com/office/powerpoint/2010/main" val="30945317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Sound of </a:t>
            </a:r>
            <a:r>
              <a:rPr lang="en-GB" dirty="0" err="1"/>
              <a:t>aI</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12</a:t>
            </a:fld>
            <a:endParaRPr lang="en-GB"/>
          </a:p>
        </p:txBody>
      </p:sp>
    </p:spTree>
    <p:extLst>
      <p:ext uri="{BB962C8B-B14F-4D97-AF65-F5344CB8AC3E}">
        <p14:creationId xmlns:p14="http://schemas.microsoft.com/office/powerpoint/2010/main" val="3755787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30/05/2023</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30/05/2023</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5.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19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Y5</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Summer 2</a:t>
            </a:r>
          </a:p>
          <a:p>
            <a:r>
              <a:rPr lang="en-GB" dirty="0">
                <a:latin typeface="Twinkl Cursive Looped" panose="02000000000000000000" pitchFamily="2" charset="0"/>
              </a:rPr>
              <a:t>Week 4</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Parents love to embarrass their children.</a:t>
            </a:r>
          </a:p>
        </p:txBody>
      </p:sp>
      <p:sp>
        <p:nvSpPr>
          <p:cNvPr id="3" name="Title 1">
            <a:extLst>
              <a:ext uri="{FF2B5EF4-FFF2-40B4-BE49-F238E27FC236}">
                <a16:creationId xmlns:a16="http://schemas.microsoft.com/office/drawing/2014/main" id="{6E8070CB-64DE-8C6B-5D47-016D22640F1B}"/>
              </a:ext>
            </a:extLst>
          </p:cNvPr>
          <p:cNvSpPr txBox="1">
            <a:spLocks/>
          </p:cNvSpPr>
          <p:nvPr/>
        </p:nvSpPr>
        <p:spPr>
          <a:xfrm>
            <a:off x="6096000" y="2873829"/>
            <a:ext cx="3243943" cy="97542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215557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9149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very small or poor / inadequate </a:t>
            </a:r>
            <a:endParaRPr lang="en-GB" i="1" dirty="0">
              <a:latin typeface="Twinkl Cursive Looped" panose="02000000000000000000" pitchFamily="2" charset="0"/>
            </a:endParaRPr>
          </a:p>
        </p:txBody>
      </p:sp>
      <p:pic>
        <p:nvPicPr>
          <p:cNvPr id="4" name="Picture 2" descr="900+ Pitiful Clip Art | Royalty Free - GoGraph">
            <a:extLst>
              <a:ext uri="{FF2B5EF4-FFF2-40B4-BE49-F238E27FC236}">
                <a16:creationId xmlns:a16="http://schemas.microsoft.com/office/drawing/2014/main" id="{66E4B23A-A59D-A4D5-6079-0A121D10E07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701"/>
          <a:stretch/>
        </p:blipFill>
        <p:spPr bwMode="auto">
          <a:xfrm>
            <a:off x="330654" y="300718"/>
            <a:ext cx="1733550" cy="1724025"/>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CBFDCC9-6991-50C5-6744-71B852D370DA}"/>
              </a:ext>
            </a:extLst>
          </p:cNvPr>
          <p:cNvSpPr txBox="1"/>
          <p:nvPr/>
        </p:nvSpPr>
        <p:spPr>
          <a:xfrm>
            <a:off x="4845503" y="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pitiful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2B77136E-58A4-8085-9489-D0DA8F804E1A}"/>
              </a:ext>
            </a:extLst>
          </p:cNvPr>
          <p:cNvSpPr txBox="1"/>
          <p:nvPr/>
        </p:nvSpPr>
        <p:spPr>
          <a:xfrm>
            <a:off x="2132238" y="1669128"/>
            <a:ext cx="8811985"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pity (-y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i</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pitiful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029ACA9C-3253-C9E9-DF61-272DAC5DE91B}"/>
              </a:ext>
            </a:extLst>
          </p:cNvPr>
          <p:cNvSpPr txBox="1"/>
          <p:nvPr/>
        </p:nvSpPr>
        <p:spPr>
          <a:xfrm>
            <a:off x="4045403" y="361319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443245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191499"/>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yielding great quantities</a:t>
            </a:r>
            <a:endParaRPr lang="en-GB" i="1" dirty="0">
              <a:latin typeface="Twinkl Cursive Looped" panose="02000000000000000000" pitchFamily="2" charset="0"/>
            </a:endParaRPr>
          </a:p>
        </p:txBody>
      </p:sp>
      <p:pic>
        <p:nvPicPr>
          <p:cNvPr id="37890" name="Picture 2" descr="Bushel Of Apples In Basket With Water Droplets Royalty Free Cliparts,  Vectors, And Stock Illustration. Image 22552143.">
            <a:extLst>
              <a:ext uri="{FF2B5EF4-FFF2-40B4-BE49-F238E27FC236}">
                <a16:creationId xmlns:a16="http://schemas.microsoft.com/office/drawing/2014/main" id="{ACF02177-968B-D8A5-E180-FD4D2ACAF47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349" y="168522"/>
            <a:ext cx="1895475" cy="24098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1BAC08B-3BF0-B811-88B3-D642498799E5}"/>
              </a:ext>
            </a:extLst>
          </p:cNvPr>
          <p:cNvSpPr txBox="1"/>
          <p:nvPr/>
        </p:nvSpPr>
        <p:spPr>
          <a:xfrm>
            <a:off x="4078061" y="168522"/>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plentiful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F889A7E9-9254-FD6B-BC6D-42105E71A758}"/>
              </a:ext>
            </a:extLst>
          </p:cNvPr>
          <p:cNvSpPr txBox="1"/>
          <p:nvPr/>
        </p:nvSpPr>
        <p:spPr>
          <a:xfrm>
            <a:off x="1922689" y="1461184"/>
            <a:ext cx="10269311"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plenty (-y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i</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plentiful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70E336E8-8A95-721C-7D69-3B9368201B76}"/>
              </a:ext>
            </a:extLst>
          </p:cNvPr>
          <p:cNvSpPr txBox="1"/>
          <p:nvPr/>
        </p:nvSpPr>
        <p:spPr>
          <a:xfrm>
            <a:off x="3751489" y="3429000"/>
            <a:ext cx="622935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rPr>
              <a:t>ADJECTIVE</a:t>
            </a:r>
            <a:endParaRPr lang="en-GB" dirty="0"/>
          </a:p>
        </p:txBody>
      </p:sp>
    </p:spTree>
    <p:extLst>
      <p:ext uri="{BB962C8B-B14F-4D97-AF65-F5344CB8AC3E}">
        <p14:creationId xmlns:p14="http://schemas.microsoft.com/office/powerpoint/2010/main" val="530475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89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existing only in imagination </a:t>
            </a:r>
            <a:endParaRPr lang="en-GB" i="1" dirty="0">
              <a:latin typeface="Twinkl Cursive Looped" panose="02000000000000000000" pitchFamily="2" charset="0"/>
            </a:endParaRPr>
          </a:p>
        </p:txBody>
      </p:sp>
      <p:pic>
        <p:nvPicPr>
          <p:cNvPr id="4" name="Picture 2" descr="Fanciful Illustrations and Clip Art. 2,071 Fanciful royalty free  illustrations and drawings available to search from thousands of stock  vector EPS clipart graphic designers.">
            <a:extLst>
              <a:ext uri="{FF2B5EF4-FFF2-40B4-BE49-F238E27FC236}">
                <a16:creationId xmlns:a16="http://schemas.microsoft.com/office/drawing/2014/main" id="{BB360053-CB10-1515-0E25-F878AC8BAB3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543"/>
          <a:stretch/>
        </p:blipFill>
        <p:spPr bwMode="auto">
          <a:xfrm>
            <a:off x="514350" y="270783"/>
            <a:ext cx="2247900" cy="188458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4935D926-FF16-B69F-360E-4C52B1B79755}"/>
              </a:ext>
            </a:extLst>
          </p:cNvPr>
          <p:cNvSpPr txBox="1"/>
          <p:nvPr/>
        </p:nvSpPr>
        <p:spPr>
          <a:xfrm>
            <a:off x="4290332" y="18485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fanciful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86D400C1-A4A1-63E9-A648-DA74CAA84AD4}"/>
              </a:ext>
            </a:extLst>
          </p:cNvPr>
          <p:cNvSpPr txBox="1"/>
          <p:nvPr/>
        </p:nvSpPr>
        <p:spPr>
          <a:xfrm>
            <a:off x="1436914" y="2041844"/>
            <a:ext cx="10640785"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fancy (-y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i</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fanciful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142A2A4C-8960-E730-F445-2C272CB5F61C}"/>
              </a:ext>
            </a:extLst>
          </p:cNvPr>
          <p:cNvSpPr txBox="1"/>
          <p:nvPr/>
        </p:nvSpPr>
        <p:spPr>
          <a:xfrm>
            <a:off x="3833132" y="368282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2035750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pitiful creature looked ready to give up their life.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93EBDCC7-CB28-2041-617B-C1AD923523F4}"/>
              </a:ext>
            </a:extLst>
          </p:cNvPr>
          <p:cNvSpPr txBox="1">
            <a:spLocks/>
          </p:cNvSpPr>
          <p:nvPr/>
        </p:nvSpPr>
        <p:spPr>
          <a:xfrm>
            <a:off x="2400551" y="2981148"/>
            <a:ext cx="2057149" cy="840502"/>
          </a:xfrm>
          <a:prstGeom prst="rect">
            <a:avLst/>
          </a:prstGeom>
          <a:solidFill>
            <a:schemeClr val="bg1">
              <a:lumMod val="95000"/>
            </a:schemeClr>
          </a:solidFill>
        </p:spPr>
        <p:txBody>
          <a:bodyPr vert="horz" lIns="91440" tIns="45720" rIns="91440" bIns="45720" rtlCol="0" anchor="b">
            <a:normAutofit fontScale="52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943068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plentiful crop produced this year was sure to achieve high profits.</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B9EC77A1-0572-238F-E6B4-C2D3B7855F1A}"/>
              </a:ext>
            </a:extLst>
          </p:cNvPr>
          <p:cNvSpPr txBox="1">
            <a:spLocks/>
          </p:cNvSpPr>
          <p:nvPr/>
        </p:nvSpPr>
        <p:spPr>
          <a:xfrm>
            <a:off x="2563836" y="2240323"/>
            <a:ext cx="2661307"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04935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fanciful clothing meant that the star was sure to stand out on stage.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B930F3C6-20F7-2A70-453D-BE2B1B454E23}"/>
              </a:ext>
            </a:extLst>
          </p:cNvPr>
          <p:cNvSpPr txBox="1">
            <a:spLocks/>
          </p:cNvSpPr>
          <p:nvPr/>
        </p:nvSpPr>
        <p:spPr>
          <a:xfrm>
            <a:off x="2367893" y="2240323"/>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52615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60128453"/>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504053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well known from long or close association</a:t>
            </a:r>
            <a:endParaRPr lang="en-GB" i="1" dirty="0">
              <a:latin typeface="Twinkl Cursive Looped" panose="02000000000000000000" pitchFamily="2" charset="0"/>
            </a:endParaRPr>
          </a:p>
        </p:txBody>
      </p:sp>
      <p:pic>
        <p:nvPicPr>
          <p:cNvPr id="15362" name="Picture 2" descr="1,133 Coming Home Stock Illustrations, Cliparts and Royalty Free Coming Home  Vectors">
            <a:extLst>
              <a:ext uri="{FF2B5EF4-FFF2-40B4-BE49-F238E27FC236}">
                <a16:creationId xmlns:a16="http://schemas.microsoft.com/office/drawing/2014/main" id="{ABC3EEB0-10C8-5BFB-B734-50D0E05F98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9486"/>
            <a:ext cx="2390775" cy="1905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419451C-D8DB-ABC6-6507-CF7635821788}"/>
              </a:ext>
            </a:extLst>
          </p:cNvPr>
          <p:cNvSpPr txBox="1"/>
          <p:nvPr/>
        </p:nvSpPr>
        <p:spPr>
          <a:xfrm>
            <a:off x="4437290" y="2394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familiar</a:t>
            </a:r>
            <a:endParaRPr lang="en-GB" dirty="0"/>
          </a:p>
        </p:txBody>
      </p:sp>
      <p:sp>
        <p:nvSpPr>
          <p:cNvPr id="6" name="TextBox 5">
            <a:extLst>
              <a:ext uri="{FF2B5EF4-FFF2-40B4-BE49-F238E27FC236}">
                <a16:creationId xmlns:a16="http://schemas.microsoft.com/office/drawing/2014/main" id="{01495FB9-2B77-4E0B-9445-EA4E0FBA518D}"/>
              </a:ext>
            </a:extLst>
          </p:cNvPr>
          <p:cNvSpPr txBox="1"/>
          <p:nvPr/>
        </p:nvSpPr>
        <p:spPr>
          <a:xfrm>
            <a:off x="3947433"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1773790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familiar feeling came over her as she entered her old home.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328C385-6AD7-07C1-8F03-9089E8F5A5FE}"/>
              </a:ext>
            </a:extLst>
          </p:cNvPr>
          <p:cNvSpPr txBox="1">
            <a:spLocks/>
          </p:cNvSpPr>
          <p:nvPr/>
        </p:nvSpPr>
        <p:spPr>
          <a:xfrm>
            <a:off x="2106636" y="2981148"/>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184800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893296"/>
            <a:ext cx="12191999"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engaging or engaged in without payment; non-professional</a:t>
            </a:r>
            <a:endParaRPr lang="en-GB" i="1" dirty="0"/>
          </a:p>
        </p:txBody>
      </p:sp>
      <p:pic>
        <p:nvPicPr>
          <p:cNvPr id="16386" name="Picture 2" descr="45 Amateur Boxing Illustrations &amp; Clip Art - iStock">
            <a:extLst>
              <a:ext uri="{FF2B5EF4-FFF2-40B4-BE49-F238E27FC236}">
                <a16:creationId xmlns:a16="http://schemas.microsoft.com/office/drawing/2014/main" id="{941EE0DF-99A5-52FF-6A14-C4C4576684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824" y="30003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71C07A4-15C3-9058-2405-10E3AF93ECF0}"/>
              </a:ext>
            </a:extLst>
          </p:cNvPr>
          <p:cNvSpPr txBox="1"/>
          <p:nvPr/>
        </p:nvSpPr>
        <p:spPr>
          <a:xfrm>
            <a:off x="4110719" y="30003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amateur</a:t>
            </a:r>
            <a:endParaRPr lang="en-GB" dirty="0"/>
          </a:p>
        </p:txBody>
      </p:sp>
      <p:sp>
        <p:nvSpPr>
          <p:cNvPr id="6" name="TextBox 5">
            <a:extLst>
              <a:ext uri="{FF2B5EF4-FFF2-40B4-BE49-F238E27FC236}">
                <a16:creationId xmlns:a16="http://schemas.microsoft.com/office/drawing/2014/main" id="{BF0C13F9-2AD0-5C45-7E60-DBD3F75BE6A1}"/>
              </a:ext>
            </a:extLst>
          </p:cNvPr>
          <p:cNvSpPr txBox="1"/>
          <p:nvPr/>
        </p:nvSpPr>
        <p:spPr>
          <a:xfrm>
            <a:off x="4110719" y="169043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1861496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ence</a:t>
            </a:r>
            <a:r>
              <a:rPr lang="en-GB" dirty="0">
                <a:latin typeface="Twinkl Cursive Looped" panose="02000000000000000000" pitchFamily="2" charset="0"/>
              </a:rPr>
              <a:t> and -</a:t>
            </a:r>
            <a:r>
              <a:rPr lang="en-GB" dirty="0" err="1">
                <a:latin typeface="Twinkl Cursive Looped" panose="02000000000000000000" pitchFamily="2" charset="0"/>
              </a:rPr>
              <a:t>ent</a:t>
            </a:r>
            <a:endParaRPr lang="en-GB" dirty="0">
              <a:latin typeface="Twinkl Cursive Looped" panose="02000000000000000000" pitchFamily="2" charset="0"/>
            </a:endParaRPr>
          </a:p>
        </p:txBody>
      </p:sp>
    </p:spTree>
    <p:extLst>
      <p:ext uri="{BB962C8B-B14F-4D97-AF65-F5344CB8AC3E}">
        <p14:creationId xmlns:p14="http://schemas.microsoft.com/office/powerpoint/2010/main" val="41309724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Olympics were incredible for the amateur boxer.</a:t>
            </a:r>
            <a:endParaRPr lang="en-GB" i="1" dirty="0"/>
          </a:p>
        </p:txBody>
      </p:sp>
      <p:sp>
        <p:nvSpPr>
          <p:cNvPr id="3" name="Title 1">
            <a:extLst>
              <a:ext uri="{FF2B5EF4-FFF2-40B4-BE49-F238E27FC236}">
                <a16:creationId xmlns:a16="http://schemas.microsoft.com/office/drawing/2014/main" id="{2A27AF13-B083-EA45-74B5-F8B1A931679E}"/>
              </a:ext>
            </a:extLst>
          </p:cNvPr>
          <p:cNvSpPr txBox="1">
            <a:spLocks/>
          </p:cNvSpPr>
          <p:nvPr/>
        </p:nvSpPr>
        <p:spPr>
          <a:xfrm>
            <a:off x="4359979" y="3721973"/>
            <a:ext cx="2661307"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406283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8559474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728493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innocence of humans changing the landscape without understanding the disastrous consequences has long passed. The beautiful Earth, that once was plentiful, is now doubtful of its future. Confident humans cleared forests to make room for buildings and farm. Boastful landowners mined the coal from beneath the ground and rivers have been diverted to irrigate farms leaving them pitiful and dried up. </a:t>
            </a:r>
          </a:p>
        </p:txBody>
      </p:sp>
    </p:spTree>
    <p:extLst>
      <p:ext uri="{BB962C8B-B14F-4D97-AF65-F5344CB8AC3E}">
        <p14:creationId xmlns:p14="http://schemas.microsoft.com/office/powerpoint/2010/main" val="48450336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innocence</a:t>
            </a:r>
            <a:r>
              <a:rPr lang="en-GB" sz="4000" dirty="0">
                <a:solidFill>
                  <a:srgbClr val="000000"/>
                </a:solidFill>
                <a:effectLst/>
                <a:latin typeface="Twinkl Cursive Looped" panose="02000000000000000000" pitchFamily="2" charset="0"/>
                <a:ea typeface="Times New Roman" panose="02020603050405020304" pitchFamily="18" charset="0"/>
              </a:rPr>
              <a:t> of humans changing the landscape without understanding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disastrous</a:t>
            </a:r>
            <a:r>
              <a:rPr lang="en-GB" sz="4000" dirty="0">
                <a:solidFill>
                  <a:srgbClr val="000000"/>
                </a:solidFill>
                <a:effectLst/>
                <a:latin typeface="Twinkl Cursive Looped" panose="02000000000000000000" pitchFamily="2" charset="0"/>
                <a:ea typeface="Times New Roman" panose="02020603050405020304" pitchFamily="18" charset="0"/>
              </a:rPr>
              <a:t> consequences has long passed.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beautiful</a:t>
            </a:r>
            <a:r>
              <a:rPr lang="en-GB" sz="4000" dirty="0">
                <a:solidFill>
                  <a:srgbClr val="000000"/>
                </a:solidFill>
                <a:effectLst/>
                <a:latin typeface="Twinkl Cursive Looped" panose="02000000000000000000" pitchFamily="2" charset="0"/>
                <a:ea typeface="Times New Roman" panose="02020603050405020304" pitchFamily="18" charset="0"/>
              </a:rPr>
              <a:t> Earth, that once was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plentiful</a:t>
            </a:r>
            <a:r>
              <a:rPr lang="en-GB" sz="4000" dirty="0">
                <a:solidFill>
                  <a:srgbClr val="000000"/>
                </a:solidFill>
                <a:effectLst/>
                <a:latin typeface="Twinkl Cursive Looped" panose="02000000000000000000" pitchFamily="2" charset="0"/>
                <a:ea typeface="Times New Roman" panose="02020603050405020304" pitchFamily="18" charset="0"/>
              </a:rPr>
              <a:t>, is now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doubtful</a:t>
            </a:r>
            <a:r>
              <a:rPr lang="en-GB" sz="4000" dirty="0">
                <a:solidFill>
                  <a:srgbClr val="000000"/>
                </a:solidFill>
                <a:effectLst/>
                <a:latin typeface="Twinkl Cursive Looped" panose="02000000000000000000" pitchFamily="2" charset="0"/>
                <a:ea typeface="Times New Roman" panose="02020603050405020304" pitchFamily="18" charset="0"/>
              </a:rPr>
              <a:t> of its future.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Confident</a:t>
            </a:r>
            <a:r>
              <a:rPr lang="en-GB" sz="4000" dirty="0">
                <a:solidFill>
                  <a:srgbClr val="000000"/>
                </a:solidFill>
                <a:effectLst/>
                <a:latin typeface="Twinkl Cursive Looped" panose="02000000000000000000" pitchFamily="2" charset="0"/>
                <a:ea typeface="Times New Roman" panose="02020603050405020304" pitchFamily="18" charset="0"/>
              </a:rPr>
              <a:t> humans cleared forests to make room for buildings and farm.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Boastful </a:t>
            </a:r>
            <a:r>
              <a:rPr lang="en-GB" sz="4000" dirty="0">
                <a:solidFill>
                  <a:srgbClr val="000000"/>
                </a:solidFill>
                <a:effectLst/>
                <a:latin typeface="Twinkl Cursive Looped" panose="02000000000000000000" pitchFamily="2" charset="0"/>
                <a:ea typeface="Times New Roman" panose="02020603050405020304" pitchFamily="18" charset="0"/>
              </a:rPr>
              <a:t>landowners mined the coal from beneath the ground and rivers have been diverted to irrigate farms leaving them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pitiful </a:t>
            </a:r>
            <a:r>
              <a:rPr lang="en-GB" sz="4000" dirty="0">
                <a:solidFill>
                  <a:srgbClr val="000000"/>
                </a:solidFill>
                <a:effectLst/>
                <a:latin typeface="Twinkl Cursive Looped" panose="02000000000000000000" pitchFamily="2" charset="0"/>
                <a:ea typeface="Times New Roman" panose="02020603050405020304" pitchFamily="18" charset="0"/>
              </a:rPr>
              <a:t>and dried up. </a:t>
            </a:r>
          </a:p>
        </p:txBody>
      </p:sp>
    </p:spTree>
    <p:extLst>
      <p:ext uri="{BB962C8B-B14F-4D97-AF65-F5344CB8AC3E}">
        <p14:creationId xmlns:p14="http://schemas.microsoft.com/office/powerpoint/2010/main" val="167663689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5938668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Confident humans cleared forests to make room for buildings and farm.</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390438949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2</a:t>
            </a:r>
          </a:p>
          <a:p>
            <a:r>
              <a:rPr lang="en-GB" sz="7200" dirty="0">
                <a:latin typeface="Twinkl Cursive Looped" panose="02000000000000000000" pitchFamily="2" charset="0"/>
              </a:rPr>
              <a:t>Week 4 - Thursday</a:t>
            </a:r>
          </a:p>
          <a:p>
            <a:endParaRPr lang="en-GB" sz="7200" dirty="0"/>
          </a:p>
        </p:txBody>
      </p:sp>
    </p:spTree>
    <p:extLst>
      <p:ext uri="{BB962C8B-B14F-4D97-AF65-F5344CB8AC3E}">
        <p14:creationId xmlns:p14="http://schemas.microsoft.com/office/powerpoint/2010/main" val="3989113184"/>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AEDCD9D3-2C97-C201-25EA-FCB47E8EB23E}"/>
              </a:ext>
            </a:extLst>
          </p:cNvPr>
          <p:cNvPicPr>
            <a:picLocks noChangeAspect="1"/>
          </p:cNvPicPr>
          <p:nvPr/>
        </p:nvPicPr>
        <p:blipFill rotWithShape="1">
          <a:blip r:embed="rId2"/>
          <a:srcRect l="18884" t="13792" r="18438" b="10219"/>
          <a:stretch/>
        </p:blipFill>
        <p:spPr>
          <a:xfrm>
            <a:off x="506185" y="-1"/>
            <a:ext cx="10042071" cy="6844915"/>
          </a:xfrm>
          <a:prstGeom prst="rect">
            <a:avLst/>
          </a:prstGeom>
        </p:spPr>
      </p:pic>
    </p:spTree>
    <p:extLst>
      <p:ext uri="{BB962C8B-B14F-4D97-AF65-F5344CB8AC3E}">
        <p14:creationId xmlns:p14="http://schemas.microsoft.com/office/powerpoint/2010/main" val="180406603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4245564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ence</a:t>
            </a:r>
            <a:endParaRPr lang="en-GB" dirty="0">
              <a:latin typeface="Twinkl Cursive Looped" panose="02000000000000000000" pitchFamily="2" charset="0"/>
            </a:endParaRPr>
          </a:p>
        </p:txBody>
      </p:sp>
    </p:spTree>
    <p:extLst>
      <p:ext uri="{BB962C8B-B14F-4D97-AF65-F5344CB8AC3E}">
        <p14:creationId xmlns:p14="http://schemas.microsoft.com/office/powerpoint/2010/main" val="1540551246"/>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8288330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causing great damage</a:t>
            </a:r>
          </a:p>
        </p:txBody>
      </p:sp>
      <p:pic>
        <p:nvPicPr>
          <p:cNvPr id="1028" name="Picture 4" descr="Natural Disaster Flood Earthquake Clip Art - Natural Disasters Png - Free  Transparent PNG Clipart Images Download">
            <a:extLst>
              <a:ext uri="{FF2B5EF4-FFF2-40B4-BE49-F238E27FC236}">
                <a16:creationId xmlns:a16="http://schemas.microsoft.com/office/drawing/2014/main" id="{DFA4BC61-AA48-C97D-B194-78C8F18A67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680" y="342900"/>
            <a:ext cx="2219325" cy="2057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2009D63-06EB-1420-B4F5-5F2C292F6DF7}"/>
              </a:ext>
            </a:extLst>
          </p:cNvPr>
          <p:cNvSpPr txBox="1"/>
          <p:nvPr/>
        </p:nvSpPr>
        <p:spPr>
          <a:xfrm>
            <a:off x="4600576" y="46741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disastrous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10E4BC26-3AD1-DCB8-9072-807D3C390AEB}"/>
              </a:ext>
            </a:extLst>
          </p:cNvPr>
          <p:cNvSpPr txBox="1"/>
          <p:nvPr/>
        </p:nvSpPr>
        <p:spPr>
          <a:xfrm>
            <a:off x="4469947" y="255255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3847141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It is disastrous when an earthquake happens.</a:t>
            </a:r>
          </a:p>
        </p:txBody>
      </p:sp>
      <p:sp>
        <p:nvSpPr>
          <p:cNvPr id="3" name="Title 1">
            <a:extLst>
              <a:ext uri="{FF2B5EF4-FFF2-40B4-BE49-F238E27FC236}">
                <a16:creationId xmlns:a16="http://schemas.microsoft.com/office/drawing/2014/main" id="{C3AA3A5F-7117-052E-487D-78D77E5AC87E}"/>
              </a:ext>
            </a:extLst>
          </p:cNvPr>
          <p:cNvSpPr txBox="1">
            <a:spLocks/>
          </p:cNvSpPr>
          <p:nvPr/>
        </p:nvSpPr>
        <p:spPr>
          <a:xfrm>
            <a:off x="3739493" y="2906486"/>
            <a:ext cx="3314450" cy="91516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79700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40729661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084999"/>
            <a:ext cx="121920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cause (someone) to feel awkward, self-conscious or ashamed </a:t>
            </a:r>
          </a:p>
        </p:txBody>
      </p:sp>
      <p:pic>
        <p:nvPicPr>
          <p:cNvPr id="5122" name="Picture 2" descr="Free Embarrassed Cliparts, Download Free Embarrassed Cliparts png images,  Free ClipArts on Clipart Library">
            <a:extLst>
              <a:ext uri="{FF2B5EF4-FFF2-40B4-BE49-F238E27FC236}">
                <a16:creationId xmlns:a16="http://schemas.microsoft.com/office/drawing/2014/main" id="{F0B16EC6-7373-4881-A3BE-858EC6631B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55134"/>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AC57415-482D-DCA8-3A55-CB77C17543CE}"/>
              </a:ext>
            </a:extLst>
          </p:cNvPr>
          <p:cNvSpPr txBox="1"/>
          <p:nvPr/>
        </p:nvSpPr>
        <p:spPr>
          <a:xfrm>
            <a:off x="4274004" y="48034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embarrass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47D99E04-D87A-9345-139F-69C487513CCF}"/>
              </a:ext>
            </a:extLst>
          </p:cNvPr>
          <p:cNvSpPr txBox="1"/>
          <p:nvPr/>
        </p:nvSpPr>
        <p:spPr>
          <a:xfrm>
            <a:off x="5008789" y="199820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774511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Parents love to embarrass their children.</a:t>
            </a:r>
          </a:p>
        </p:txBody>
      </p:sp>
      <p:sp>
        <p:nvSpPr>
          <p:cNvPr id="3" name="Title 1">
            <a:extLst>
              <a:ext uri="{FF2B5EF4-FFF2-40B4-BE49-F238E27FC236}">
                <a16:creationId xmlns:a16="http://schemas.microsoft.com/office/drawing/2014/main" id="{6E8070CB-64DE-8C6B-5D47-016D22640F1B}"/>
              </a:ext>
            </a:extLst>
          </p:cNvPr>
          <p:cNvSpPr txBox="1">
            <a:spLocks/>
          </p:cNvSpPr>
          <p:nvPr/>
        </p:nvSpPr>
        <p:spPr>
          <a:xfrm>
            <a:off x="6096000" y="2873829"/>
            <a:ext cx="3243943" cy="97542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3306926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ence</a:t>
            </a:r>
            <a:r>
              <a:rPr lang="en-GB" dirty="0">
                <a:latin typeface="Twinkl Cursive Looped" panose="02000000000000000000" pitchFamily="2" charset="0"/>
              </a:rPr>
              <a:t> and -</a:t>
            </a:r>
            <a:r>
              <a:rPr lang="en-GB" dirty="0" err="1">
                <a:latin typeface="Twinkl Cursive Looped" panose="02000000000000000000" pitchFamily="2" charset="0"/>
              </a:rPr>
              <a:t>ent</a:t>
            </a:r>
            <a:endParaRPr lang="en-GB" dirty="0">
              <a:latin typeface="Twinkl Cursive Looped" panose="02000000000000000000" pitchFamily="2" charset="0"/>
            </a:endParaRPr>
          </a:p>
        </p:txBody>
      </p:sp>
    </p:spTree>
    <p:extLst>
      <p:ext uri="{BB962C8B-B14F-4D97-AF65-F5344CB8AC3E}">
        <p14:creationId xmlns:p14="http://schemas.microsoft.com/office/powerpoint/2010/main" val="312540614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ent</a:t>
            </a:r>
            <a:endParaRPr lang="en-GB" dirty="0">
              <a:latin typeface="Twinkl Cursive Looped" panose="02000000000000000000" pitchFamily="2" charset="0"/>
            </a:endParaRPr>
          </a:p>
        </p:txBody>
      </p:sp>
    </p:spTree>
    <p:extLst>
      <p:ext uri="{BB962C8B-B14F-4D97-AF65-F5344CB8AC3E}">
        <p14:creationId xmlns:p14="http://schemas.microsoft.com/office/powerpoint/2010/main" val="301585825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ent</a:t>
            </a: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Use –</a:t>
            </a:r>
            <a:r>
              <a:rPr lang="en-GB" sz="4800" dirty="0" err="1">
                <a:latin typeface="Twinkl Cursive Looped" panose="02000000000000000000" pitchFamily="2" charset="0"/>
              </a:rPr>
              <a:t>ent</a:t>
            </a:r>
            <a:r>
              <a:rPr lang="en-GB" sz="4800" dirty="0">
                <a:latin typeface="Twinkl Cursive Looped" panose="02000000000000000000" pitchFamily="2" charset="0"/>
              </a:rPr>
              <a:t> and –</a:t>
            </a:r>
            <a:r>
              <a:rPr lang="en-GB" sz="4800" dirty="0" err="1">
                <a:latin typeface="Twinkl Cursive Looped" panose="02000000000000000000" pitchFamily="2" charset="0"/>
              </a:rPr>
              <a:t>ence</a:t>
            </a:r>
            <a:r>
              <a:rPr lang="en-GB" sz="4800" dirty="0">
                <a:latin typeface="Twinkl Cursive Looped" panose="02000000000000000000" pitchFamily="2" charset="0"/>
              </a:rPr>
              <a:t>/–</a:t>
            </a:r>
            <a:r>
              <a:rPr lang="en-GB" sz="4800" dirty="0" err="1">
                <a:latin typeface="Twinkl Cursive Looped" panose="02000000000000000000" pitchFamily="2" charset="0"/>
              </a:rPr>
              <a:t>ency</a:t>
            </a:r>
            <a:r>
              <a:rPr lang="en-GB" sz="4800" dirty="0">
                <a:latin typeface="Twinkl Cursive Looped" panose="02000000000000000000" pitchFamily="2" charset="0"/>
              </a:rPr>
              <a:t> after soft</a:t>
            </a:r>
            <a:br>
              <a:rPr lang="en-GB" sz="4800" dirty="0">
                <a:latin typeface="Twinkl Cursive Looped" panose="02000000000000000000" pitchFamily="2" charset="0"/>
              </a:rPr>
            </a:br>
            <a:r>
              <a:rPr lang="en-GB" sz="4800" dirty="0">
                <a:latin typeface="Twinkl Cursive Looped" panose="02000000000000000000" pitchFamily="2" charset="0"/>
              </a:rPr>
              <a:t>c (/s/ sound), soft g (/</a:t>
            </a:r>
            <a:r>
              <a:rPr lang="en-GB" sz="4800" dirty="0" err="1">
                <a:latin typeface="Twinkl Cursive Looped" panose="02000000000000000000" pitchFamily="2" charset="0"/>
              </a:rPr>
              <a:t>dʒ</a:t>
            </a:r>
            <a:r>
              <a:rPr lang="en-GB" sz="4800" dirty="0">
                <a:latin typeface="Twinkl Cursive Looped" panose="02000000000000000000" pitchFamily="2" charset="0"/>
              </a:rPr>
              <a:t>/ sound) and</a:t>
            </a:r>
            <a:br>
              <a:rPr lang="en-GB" sz="4800" dirty="0">
                <a:latin typeface="Twinkl Cursive Looped" panose="02000000000000000000" pitchFamily="2" charset="0"/>
              </a:rPr>
            </a:br>
            <a:r>
              <a:rPr lang="en-GB" sz="4800" dirty="0" err="1">
                <a:latin typeface="Twinkl Cursive Looped" panose="02000000000000000000" pitchFamily="2" charset="0"/>
              </a:rPr>
              <a:t>qu</a:t>
            </a:r>
            <a:r>
              <a:rPr lang="en-GB" sz="4800" dirty="0">
                <a:latin typeface="Twinkl Cursive Looped" panose="02000000000000000000" pitchFamily="2" charset="0"/>
              </a:rPr>
              <a:t>, or if there is a related word with a</a:t>
            </a:r>
            <a:br>
              <a:rPr lang="en-GB" sz="4800" dirty="0">
                <a:latin typeface="Twinkl Cursive Looped" panose="02000000000000000000" pitchFamily="2" charset="0"/>
              </a:rPr>
            </a:br>
            <a:r>
              <a:rPr lang="en-GB" sz="4800" dirty="0">
                <a:latin typeface="Twinkl Cursive Looped" panose="02000000000000000000" pitchFamily="2" charset="0"/>
              </a:rPr>
              <a:t>clear /ɛ/ sound in the right position.</a:t>
            </a:r>
            <a:endParaRPr lang="en-GB" sz="4800" i="1" dirty="0">
              <a:latin typeface="Twinkl Cursive Looped" panose="02000000000000000000" pitchFamily="2" charset="0"/>
            </a:endParaRPr>
          </a:p>
        </p:txBody>
      </p:sp>
    </p:spTree>
    <p:extLst>
      <p:ext uri="{BB962C8B-B14F-4D97-AF65-F5344CB8AC3E}">
        <p14:creationId xmlns:p14="http://schemas.microsoft.com/office/powerpoint/2010/main" val="7318152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excellent</a:t>
            </a:r>
          </a:p>
        </p:txBody>
      </p:sp>
      <p:sp>
        <p:nvSpPr>
          <p:cNvPr id="3" name="Rectangle 2">
            <a:extLst>
              <a:ext uri="{FF2B5EF4-FFF2-40B4-BE49-F238E27FC236}">
                <a16:creationId xmlns:a16="http://schemas.microsoft.com/office/drawing/2014/main" id="{13BB5EC0-7A96-4D29-A835-6FAE896C31A4}"/>
              </a:ext>
            </a:extLst>
          </p:cNvPr>
          <p:cNvSpPr/>
          <p:nvPr/>
        </p:nvSpPr>
        <p:spPr>
          <a:xfrm>
            <a:off x="6841670" y="3543300"/>
            <a:ext cx="1502230" cy="75315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6562" name="Picture 2" descr="Excellent Job Clipart - ClipArt Best - ClipArt Best">
            <a:extLst>
              <a:ext uri="{FF2B5EF4-FFF2-40B4-BE49-F238E27FC236}">
                <a16:creationId xmlns:a16="http://schemas.microsoft.com/office/drawing/2014/main" id="{837A6FB7-4721-1152-856D-C6BB1DB354C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235" y="366032"/>
            <a:ext cx="2200275" cy="2076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02596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65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ence</a:t>
            </a: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Use –</a:t>
            </a:r>
            <a:r>
              <a:rPr lang="en-GB" sz="4800" dirty="0" err="1">
                <a:latin typeface="Twinkl Cursive Looped" panose="02000000000000000000" pitchFamily="2" charset="0"/>
              </a:rPr>
              <a:t>ent</a:t>
            </a:r>
            <a:r>
              <a:rPr lang="en-GB" sz="4800" dirty="0">
                <a:latin typeface="Twinkl Cursive Looped" panose="02000000000000000000" pitchFamily="2" charset="0"/>
              </a:rPr>
              <a:t> and –</a:t>
            </a:r>
            <a:r>
              <a:rPr lang="en-GB" sz="4800" dirty="0" err="1">
                <a:latin typeface="Twinkl Cursive Looped" panose="02000000000000000000" pitchFamily="2" charset="0"/>
              </a:rPr>
              <a:t>ence</a:t>
            </a:r>
            <a:r>
              <a:rPr lang="en-GB" sz="4800" dirty="0">
                <a:latin typeface="Twinkl Cursive Looped" panose="02000000000000000000" pitchFamily="2" charset="0"/>
              </a:rPr>
              <a:t>/–</a:t>
            </a:r>
            <a:r>
              <a:rPr lang="en-GB" sz="4800" dirty="0" err="1">
                <a:latin typeface="Twinkl Cursive Looped" panose="02000000000000000000" pitchFamily="2" charset="0"/>
              </a:rPr>
              <a:t>ency</a:t>
            </a:r>
            <a:r>
              <a:rPr lang="en-GB" sz="4800" dirty="0">
                <a:latin typeface="Twinkl Cursive Looped" panose="02000000000000000000" pitchFamily="2" charset="0"/>
              </a:rPr>
              <a:t> after soft</a:t>
            </a:r>
            <a:br>
              <a:rPr lang="en-GB" sz="4800" dirty="0">
                <a:latin typeface="Twinkl Cursive Looped" panose="02000000000000000000" pitchFamily="2" charset="0"/>
              </a:rPr>
            </a:br>
            <a:r>
              <a:rPr lang="en-GB" sz="4800" dirty="0">
                <a:latin typeface="Twinkl Cursive Looped" panose="02000000000000000000" pitchFamily="2" charset="0"/>
              </a:rPr>
              <a:t>c (/s/ sound), soft g (/</a:t>
            </a:r>
            <a:r>
              <a:rPr lang="en-GB" sz="4800" dirty="0" err="1">
                <a:latin typeface="Twinkl Cursive Looped" panose="02000000000000000000" pitchFamily="2" charset="0"/>
              </a:rPr>
              <a:t>dʒ</a:t>
            </a:r>
            <a:r>
              <a:rPr lang="en-GB" sz="4800" dirty="0">
                <a:latin typeface="Twinkl Cursive Looped" panose="02000000000000000000" pitchFamily="2" charset="0"/>
              </a:rPr>
              <a:t>/ sound) and</a:t>
            </a:r>
            <a:br>
              <a:rPr lang="en-GB" sz="4800" dirty="0">
                <a:latin typeface="Twinkl Cursive Looped" panose="02000000000000000000" pitchFamily="2" charset="0"/>
              </a:rPr>
            </a:br>
            <a:r>
              <a:rPr lang="en-GB" sz="4800" dirty="0" err="1">
                <a:latin typeface="Twinkl Cursive Looped" panose="02000000000000000000" pitchFamily="2" charset="0"/>
              </a:rPr>
              <a:t>qu</a:t>
            </a:r>
            <a:r>
              <a:rPr lang="en-GB" sz="4800" dirty="0">
                <a:latin typeface="Twinkl Cursive Looped" panose="02000000000000000000" pitchFamily="2" charset="0"/>
              </a:rPr>
              <a:t>, or if there is a related word with a</a:t>
            </a:r>
            <a:br>
              <a:rPr lang="en-GB" sz="4800" dirty="0">
                <a:latin typeface="Twinkl Cursive Looped" panose="02000000000000000000" pitchFamily="2" charset="0"/>
              </a:rPr>
            </a:br>
            <a:r>
              <a:rPr lang="en-GB" sz="4800" dirty="0">
                <a:latin typeface="Twinkl Cursive Looped" panose="02000000000000000000" pitchFamily="2" charset="0"/>
              </a:rPr>
              <a:t>clear /ɛ/ sound in the right position.</a:t>
            </a:r>
            <a:endParaRPr lang="en-GB" sz="4800" i="1" dirty="0">
              <a:latin typeface="Twinkl Cursive Looped" panose="02000000000000000000" pitchFamily="2" charset="0"/>
            </a:endParaRPr>
          </a:p>
        </p:txBody>
      </p:sp>
    </p:spTree>
    <p:extLst>
      <p:ext uri="{BB962C8B-B14F-4D97-AF65-F5344CB8AC3E}">
        <p14:creationId xmlns:p14="http://schemas.microsoft.com/office/powerpoint/2010/main" val="3963545113"/>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confident</a:t>
            </a:r>
          </a:p>
        </p:txBody>
      </p:sp>
      <p:sp>
        <p:nvSpPr>
          <p:cNvPr id="3" name="Rectangle 2">
            <a:extLst>
              <a:ext uri="{FF2B5EF4-FFF2-40B4-BE49-F238E27FC236}">
                <a16:creationId xmlns:a16="http://schemas.microsoft.com/office/drawing/2014/main" id="{0366E0B6-702E-4814-82C6-08CA2D13F3C9}"/>
              </a:ext>
            </a:extLst>
          </p:cNvPr>
          <p:cNvSpPr/>
          <p:nvPr/>
        </p:nvSpPr>
        <p:spPr>
          <a:xfrm>
            <a:off x="6602186" y="3691022"/>
            <a:ext cx="1545772"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7586" name="Picture 2" descr="162,719 Confident Cliparts, Stock Vector and Royalty Free Confident  Illustrations">
            <a:extLst>
              <a:ext uri="{FF2B5EF4-FFF2-40B4-BE49-F238E27FC236}">
                <a16:creationId xmlns:a16="http://schemas.microsoft.com/office/drawing/2014/main" id="{BC3AE03A-FF27-09A8-540C-44BE536033A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867" y="26738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373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5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51103230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suffix -</a:t>
            </a:r>
            <a:r>
              <a:rPr lang="en-GB" dirty="0" err="1">
                <a:latin typeface="Twinkl Cursive Looped" panose="02000000000000000000" pitchFamily="2" charset="0"/>
              </a:rPr>
              <a:t>ful</a:t>
            </a:r>
            <a:endParaRPr lang="en-GB" dirty="0">
              <a:latin typeface="Twinkl Cursive Looped" panose="02000000000000000000" pitchFamily="2" charset="0"/>
            </a:endParaRPr>
          </a:p>
        </p:txBody>
      </p:sp>
    </p:spTree>
    <p:extLst>
      <p:ext uri="{BB962C8B-B14F-4D97-AF65-F5344CB8AC3E}">
        <p14:creationId xmlns:p14="http://schemas.microsoft.com/office/powerpoint/2010/main" val="253844814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highlight>
                  <a:srgbClr val="FFFF00"/>
                </a:highlight>
                <a:latin typeface="Twinkl Cursive Looped" panose="02000000000000000000" pitchFamily="2" charset="0"/>
              </a:rPr>
              <a:t>-</a:t>
            </a:r>
            <a:r>
              <a:rPr lang="en-GB" dirty="0" err="1">
                <a:highlight>
                  <a:srgbClr val="FFFF00"/>
                </a:highlight>
                <a:latin typeface="Twinkl Cursive Looped" panose="02000000000000000000" pitchFamily="2" charset="0"/>
              </a:rPr>
              <a:t>ful</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2099137269"/>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u="sng" dirty="0">
                <a:latin typeface="Twinkl Cursive Looped" panose="02000000000000000000" pitchFamily="2" charset="0"/>
              </a:rPr>
              <a:t>Suffix -</a:t>
            </a:r>
            <a:r>
              <a:rPr lang="en-GB" u="sng" dirty="0" err="1">
                <a:latin typeface="Twinkl Cursive Looped" panose="02000000000000000000" pitchFamily="2" charset="0"/>
              </a:rPr>
              <a:t>ful</a:t>
            </a:r>
            <a:br>
              <a:rPr lang="en-GB" dirty="0">
                <a:latin typeface="Twinkl Cursive Looped" panose="02000000000000000000" pitchFamily="2" charset="0"/>
              </a:rPr>
            </a:br>
            <a:r>
              <a:rPr lang="en-GB" dirty="0">
                <a:latin typeface="Twinkl Cursive Looped" panose="02000000000000000000" pitchFamily="2" charset="0"/>
              </a:rPr>
              <a:t>meaning full of</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94641213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merciful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546851" y="3674693"/>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589 Merciful Cliparts, Stock Vector and Royalty Free Merciful Illustrations">
            <a:extLst>
              <a:ext uri="{FF2B5EF4-FFF2-40B4-BE49-F238E27FC236}">
                <a16:creationId xmlns:a16="http://schemas.microsoft.com/office/drawing/2014/main" id="{5EF67856-569F-C1C5-DD8D-87D6569BD5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 y="18485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9288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dutiful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318251" y="3658365"/>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Free Responsibilities Cliparts, Download Free Responsibilities Cliparts png  images, Free ClipArts on Clipart Library">
            <a:extLst>
              <a:ext uri="{FF2B5EF4-FFF2-40B4-BE49-F238E27FC236}">
                <a16:creationId xmlns:a16="http://schemas.microsoft.com/office/drawing/2014/main" id="{8F663330-29E4-C02F-D765-A689D07CB7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403" y="184851"/>
            <a:ext cx="3295650" cy="1390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905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disgraceful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7053037" y="3642035"/>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Clipart - Bad Clipart – Stunning free transparent png clipart images free  download">
            <a:extLst>
              <a:ext uri="{FF2B5EF4-FFF2-40B4-BE49-F238E27FC236}">
                <a16:creationId xmlns:a16="http://schemas.microsoft.com/office/drawing/2014/main" id="{DB967136-A60A-89F1-1053-277DFE79D6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75" y="184851"/>
            <a:ext cx="2457450" cy="1857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8991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9149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bringing relief</a:t>
            </a:r>
            <a:endParaRPr lang="en-GB" i="1" dirty="0">
              <a:latin typeface="Twinkl Cursive Looped" panose="02000000000000000000" pitchFamily="2" charset="0"/>
            </a:endParaRPr>
          </a:p>
        </p:txBody>
      </p:sp>
      <p:pic>
        <p:nvPicPr>
          <p:cNvPr id="25602" name="Picture 2" descr="589 Merciful Cliparts, Stock Vector and Royalty Free Merciful Illustrations">
            <a:extLst>
              <a:ext uri="{FF2B5EF4-FFF2-40B4-BE49-F238E27FC236}">
                <a16:creationId xmlns:a16="http://schemas.microsoft.com/office/drawing/2014/main" id="{7D3D6A1D-3339-631F-7D8C-9E0DE3747D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 y="184851"/>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6E50210B-32A4-3109-09D5-EB10EB227D84}"/>
              </a:ext>
            </a:extLst>
          </p:cNvPr>
          <p:cNvSpPr txBox="1"/>
          <p:nvPr/>
        </p:nvSpPr>
        <p:spPr>
          <a:xfrm>
            <a:off x="4012747" y="18485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merciful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0AEECA43-B81F-4860-FE33-3B9EC908AF56}"/>
              </a:ext>
            </a:extLst>
          </p:cNvPr>
          <p:cNvSpPr txBox="1"/>
          <p:nvPr/>
        </p:nvSpPr>
        <p:spPr>
          <a:xfrm>
            <a:off x="1289958" y="1862854"/>
            <a:ext cx="10863942"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mercy (-y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i</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merciful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CEC6199A-7EDC-50A7-839E-F57DC4A9C27C}"/>
              </a:ext>
            </a:extLst>
          </p:cNvPr>
          <p:cNvSpPr txBox="1"/>
          <p:nvPr/>
        </p:nvSpPr>
        <p:spPr>
          <a:xfrm>
            <a:off x="3865789" y="3702485"/>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1636168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560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191499"/>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obediently following duty</a:t>
            </a:r>
            <a:endParaRPr lang="en-GB" i="1" dirty="0">
              <a:latin typeface="Twinkl Cursive Looped" panose="02000000000000000000" pitchFamily="2" charset="0"/>
            </a:endParaRPr>
          </a:p>
        </p:txBody>
      </p:sp>
      <p:pic>
        <p:nvPicPr>
          <p:cNvPr id="23554" name="Picture 2" descr="Free Responsibilities Cliparts, Download Free Responsibilities Cliparts png  images, Free ClipArts on Clipart Library">
            <a:extLst>
              <a:ext uri="{FF2B5EF4-FFF2-40B4-BE49-F238E27FC236}">
                <a16:creationId xmlns:a16="http://schemas.microsoft.com/office/drawing/2014/main" id="{8AEB7E91-57BB-6543-E392-5EA355C438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403" y="184851"/>
            <a:ext cx="3295650" cy="13906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B583E02-2DF3-3324-FEE1-A1E44F945C7E}"/>
              </a:ext>
            </a:extLst>
          </p:cNvPr>
          <p:cNvSpPr txBox="1"/>
          <p:nvPr/>
        </p:nvSpPr>
        <p:spPr>
          <a:xfrm>
            <a:off x="4551589" y="18485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dutiful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814B4E50-A305-58FD-B51C-91B2F6589A4C}"/>
              </a:ext>
            </a:extLst>
          </p:cNvPr>
          <p:cNvSpPr txBox="1"/>
          <p:nvPr/>
        </p:nvSpPr>
        <p:spPr>
          <a:xfrm>
            <a:off x="1191986" y="1593117"/>
            <a:ext cx="10733314"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duty (-y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i</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dutiful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E2579F8B-ECEC-789B-41AD-42B026953599}"/>
              </a:ext>
            </a:extLst>
          </p:cNvPr>
          <p:cNvSpPr txBox="1"/>
          <p:nvPr/>
        </p:nvSpPr>
        <p:spPr>
          <a:xfrm>
            <a:off x="3931104" y="3429000"/>
            <a:ext cx="6164034"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2688538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innocence</a:t>
            </a:r>
          </a:p>
        </p:txBody>
      </p:sp>
      <p:sp>
        <p:nvSpPr>
          <p:cNvPr id="3" name="Rectangle 2">
            <a:extLst>
              <a:ext uri="{FF2B5EF4-FFF2-40B4-BE49-F238E27FC236}">
                <a16:creationId xmlns:a16="http://schemas.microsoft.com/office/drawing/2014/main" id="{13BB5EC0-7A96-4D29-A835-6FAE896C31A4}"/>
              </a:ext>
            </a:extLst>
          </p:cNvPr>
          <p:cNvSpPr/>
          <p:nvPr/>
        </p:nvSpPr>
        <p:spPr>
          <a:xfrm>
            <a:off x="6629399" y="3543300"/>
            <a:ext cx="1502230" cy="75315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170" name="Picture 2" descr="Lady Blindfolded Holding Scales Justice Stock Illustrations – 21 Lady  Blindfolded Holding Scales Justice Stock Illustrations, Vectors &amp; Clipart -  Dreamstime">
            <a:extLst>
              <a:ext uri="{FF2B5EF4-FFF2-40B4-BE49-F238E27FC236}">
                <a16:creationId xmlns:a16="http://schemas.microsoft.com/office/drawing/2014/main" id="{159D49A1-3E0E-F893-A888-342C65F615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6274"/>
          <a:stretch/>
        </p:blipFill>
        <p:spPr bwMode="auto">
          <a:xfrm>
            <a:off x="379639" y="475570"/>
            <a:ext cx="2053318"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8276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191499"/>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shockingly unacceptable</a:t>
            </a:r>
            <a:endParaRPr lang="en-GB" i="1" dirty="0">
              <a:latin typeface="Twinkl Cursive Looped" panose="02000000000000000000" pitchFamily="2" charset="0"/>
            </a:endParaRPr>
          </a:p>
        </p:txBody>
      </p:sp>
      <p:pic>
        <p:nvPicPr>
          <p:cNvPr id="21506" name="Picture 2" descr="Clipart - Bad Clipart – Stunning free transparent png clipart images free  download">
            <a:extLst>
              <a:ext uri="{FF2B5EF4-FFF2-40B4-BE49-F238E27FC236}">
                <a16:creationId xmlns:a16="http://schemas.microsoft.com/office/drawing/2014/main" id="{A070034B-C381-9753-12F5-BCCD7DBA7C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5275" y="184851"/>
            <a:ext cx="2457450" cy="18573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9E67661E-B8CE-8A1D-A3C5-A61A892740A5}"/>
              </a:ext>
            </a:extLst>
          </p:cNvPr>
          <p:cNvSpPr txBox="1"/>
          <p:nvPr/>
        </p:nvSpPr>
        <p:spPr>
          <a:xfrm>
            <a:off x="4225018" y="18485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disgraceful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422A51F2-ED36-E7B9-B5FA-7BAB548BDDA3}"/>
              </a:ext>
            </a:extLst>
          </p:cNvPr>
          <p:cNvSpPr txBox="1"/>
          <p:nvPr/>
        </p:nvSpPr>
        <p:spPr>
          <a:xfrm>
            <a:off x="1115785" y="2043514"/>
            <a:ext cx="11353799"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disgrace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disgraceful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9BC6C7AF-F435-1569-F2FF-6B77B0E6A33C}"/>
              </a:ext>
            </a:extLst>
          </p:cNvPr>
          <p:cNvSpPr txBox="1"/>
          <p:nvPr/>
        </p:nvSpPr>
        <p:spPr>
          <a:xfrm>
            <a:off x="3931104" y="3394345"/>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rPr>
              <a:t>ADJECTIVE</a:t>
            </a:r>
            <a:endParaRPr lang="en-GB" dirty="0"/>
          </a:p>
        </p:txBody>
      </p:sp>
    </p:spTree>
    <p:extLst>
      <p:ext uri="{BB962C8B-B14F-4D97-AF65-F5344CB8AC3E}">
        <p14:creationId xmlns:p14="http://schemas.microsoft.com/office/powerpoint/2010/main" val="487325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50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merciful act of offering a home to the homeless is required of Christians.</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6256F98C-9ED4-7BC4-DAE4-A1F2EC14F1B9}"/>
              </a:ext>
            </a:extLst>
          </p:cNvPr>
          <p:cNvSpPr txBox="1">
            <a:spLocks/>
          </p:cNvSpPr>
          <p:nvPr/>
        </p:nvSpPr>
        <p:spPr>
          <a:xfrm>
            <a:off x="2988379" y="2240323"/>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566449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army recruits are dutiful as they step onto the plane heading to war.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F07D4454-A8BA-9BE7-889D-868424E528B5}"/>
              </a:ext>
            </a:extLst>
          </p:cNvPr>
          <p:cNvSpPr txBox="1">
            <a:spLocks/>
          </p:cNvSpPr>
          <p:nvPr/>
        </p:nvSpPr>
        <p:spPr>
          <a:xfrm>
            <a:off x="7886951" y="2240323"/>
            <a:ext cx="2171450" cy="840502"/>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612575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It was disgraceful seeing people ignoring others in need.</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5F279A21-3741-90AF-60E9-41294A15A6AF}"/>
              </a:ext>
            </a:extLst>
          </p:cNvPr>
          <p:cNvSpPr txBox="1">
            <a:spLocks/>
          </p:cNvSpPr>
          <p:nvPr/>
        </p:nvSpPr>
        <p:spPr>
          <a:xfrm>
            <a:off x="3434693" y="2841171"/>
            <a:ext cx="3325336" cy="980479"/>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___________</a:t>
            </a:r>
            <a:endParaRPr lang="en-GB" i="1" dirty="0"/>
          </a:p>
        </p:txBody>
      </p:sp>
    </p:spTree>
    <p:extLst>
      <p:ext uri="{BB962C8B-B14F-4D97-AF65-F5344CB8AC3E}">
        <p14:creationId xmlns:p14="http://schemas.microsoft.com/office/powerpoint/2010/main" val="4177016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992835911"/>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504053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well known from long or close association</a:t>
            </a:r>
            <a:endParaRPr lang="en-GB" i="1" dirty="0">
              <a:latin typeface="Twinkl Cursive Looped" panose="02000000000000000000" pitchFamily="2" charset="0"/>
            </a:endParaRPr>
          </a:p>
        </p:txBody>
      </p:sp>
      <p:pic>
        <p:nvPicPr>
          <p:cNvPr id="15362" name="Picture 2" descr="1,133 Coming Home Stock Illustrations, Cliparts and Royalty Free Coming Home  Vectors">
            <a:extLst>
              <a:ext uri="{FF2B5EF4-FFF2-40B4-BE49-F238E27FC236}">
                <a16:creationId xmlns:a16="http://schemas.microsoft.com/office/drawing/2014/main" id="{ABC3EEB0-10C8-5BFB-B734-50D0E05F98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9486"/>
            <a:ext cx="2390775" cy="1905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419451C-D8DB-ABC6-6507-CF7635821788}"/>
              </a:ext>
            </a:extLst>
          </p:cNvPr>
          <p:cNvSpPr txBox="1"/>
          <p:nvPr/>
        </p:nvSpPr>
        <p:spPr>
          <a:xfrm>
            <a:off x="4437290" y="2394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familiar</a:t>
            </a:r>
            <a:endParaRPr lang="en-GB" dirty="0"/>
          </a:p>
        </p:txBody>
      </p:sp>
      <p:sp>
        <p:nvSpPr>
          <p:cNvPr id="6" name="TextBox 5">
            <a:extLst>
              <a:ext uri="{FF2B5EF4-FFF2-40B4-BE49-F238E27FC236}">
                <a16:creationId xmlns:a16="http://schemas.microsoft.com/office/drawing/2014/main" id="{01495FB9-2B77-4E0B-9445-EA4E0FBA518D}"/>
              </a:ext>
            </a:extLst>
          </p:cNvPr>
          <p:cNvSpPr txBox="1"/>
          <p:nvPr/>
        </p:nvSpPr>
        <p:spPr>
          <a:xfrm>
            <a:off x="3947433"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180959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familiar feeling came over her as she entered her old home.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328C385-6AD7-07C1-8F03-9089E8F5A5FE}"/>
              </a:ext>
            </a:extLst>
          </p:cNvPr>
          <p:cNvSpPr txBox="1">
            <a:spLocks/>
          </p:cNvSpPr>
          <p:nvPr/>
        </p:nvSpPr>
        <p:spPr>
          <a:xfrm>
            <a:off x="2106636" y="2981148"/>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259089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893296"/>
            <a:ext cx="12191999"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engaging or engaged in without payment; non-professional</a:t>
            </a:r>
            <a:endParaRPr lang="en-GB" i="1" dirty="0"/>
          </a:p>
        </p:txBody>
      </p:sp>
      <p:pic>
        <p:nvPicPr>
          <p:cNvPr id="16386" name="Picture 2" descr="45 Amateur Boxing Illustrations &amp; Clip Art - iStock">
            <a:extLst>
              <a:ext uri="{FF2B5EF4-FFF2-40B4-BE49-F238E27FC236}">
                <a16:creationId xmlns:a16="http://schemas.microsoft.com/office/drawing/2014/main" id="{941EE0DF-99A5-52FF-6A14-C4C4576684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824" y="30003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71C07A4-15C3-9058-2405-10E3AF93ECF0}"/>
              </a:ext>
            </a:extLst>
          </p:cNvPr>
          <p:cNvSpPr txBox="1"/>
          <p:nvPr/>
        </p:nvSpPr>
        <p:spPr>
          <a:xfrm>
            <a:off x="4110719" y="30003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amateur</a:t>
            </a:r>
            <a:endParaRPr lang="en-GB" dirty="0"/>
          </a:p>
        </p:txBody>
      </p:sp>
      <p:sp>
        <p:nvSpPr>
          <p:cNvPr id="6" name="TextBox 5">
            <a:extLst>
              <a:ext uri="{FF2B5EF4-FFF2-40B4-BE49-F238E27FC236}">
                <a16:creationId xmlns:a16="http://schemas.microsoft.com/office/drawing/2014/main" id="{BF0C13F9-2AD0-5C45-7E60-DBD3F75BE6A1}"/>
              </a:ext>
            </a:extLst>
          </p:cNvPr>
          <p:cNvSpPr txBox="1"/>
          <p:nvPr/>
        </p:nvSpPr>
        <p:spPr>
          <a:xfrm>
            <a:off x="4110719" y="169043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5129304"/>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Olympics were incredible for the amateur boxer.</a:t>
            </a:r>
            <a:endParaRPr lang="en-GB" i="1" dirty="0"/>
          </a:p>
        </p:txBody>
      </p:sp>
      <p:sp>
        <p:nvSpPr>
          <p:cNvPr id="3" name="Title 1">
            <a:extLst>
              <a:ext uri="{FF2B5EF4-FFF2-40B4-BE49-F238E27FC236}">
                <a16:creationId xmlns:a16="http://schemas.microsoft.com/office/drawing/2014/main" id="{2A27AF13-B083-EA45-74B5-F8B1A931679E}"/>
              </a:ext>
            </a:extLst>
          </p:cNvPr>
          <p:cNvSpPr txBox="1">
            <a:spLocks/>
          </p:cNvSpPr>
          <p:nvPr/>
        </p:nvSpPr>
        <p:spPr>
          <a:xfrm>
            <a:off x="4359979" y="3721973"/>
            <a:ext cx="2661307"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816648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084285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excellence</a:t>
            </a:r>
          </a:p>
        </p:txBody>
      </p:sp>
      <p:sp>
        <p:nvSpPr>
          <p:cNvPr id="3" name="Rectangle 2">
            <a:extLst>
              <a:ext uri="{FF2B5EF4-FFF2-40B4-BE49-F238E27FC236}">
                <a16:creationId xmlns:a16="http://schemas.microsoft.com/office/drawing/2014/main" id="{0366E0B6-702E-4814-82C6-08CA2D13F3C9}"/>
              </a:ext>
            </a:extLst>
          </p:cNvPr>
          <p:cNvSpPr/>
          <p:nvPr/>
        </p:nvSpPr>
        <p:spPr>
          <a:xfrm>
            <a:off x="6275614" y="3821650"/>
            <a:ext cx="1545772"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194" name="Picture 2" descr="Free Excellence Cliparts, Download Free Excellence Cliparts png images,  Free ClipArts on Clipart Library">
            <a:extLst>
              <a:ext uri="{FF2B5EF4-FFF2-40B4-BE49-F238E27FC236}">
                <a16:creationId xmlns:a16="http://schemas.microsoft.com/office/drawing/2014/main" id="{A543F0F6-4174-A111-70C8-9646C76BF0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12977"/>
            <a:ext cx="2009775" cy="2276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57498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1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0883747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innocence of humans changing the landscape without understanding the disastrous consequences has long passed. The beautiful Earth, that once was plentiful, is now doubtful of its future. Confident humans cleared forests to make room for buildings and farm. Boastful landowners mined the coal from beneath the ground and rivers have been diverted to irrigate farms leaving them pitiful and dried up. </a:t>
            </a:r>
          </a:p>
        </p:txBody>
      </p:sp>
    </p:spTree>
    <p:extLst>
      <p:ext uri="{BB962C8B-B14F-4D97-AF65-F5344CB8AC3E}">
        <p14:creationId xmlns:p14="http://schemas.microsoft.com/office/powerpoint/2010/main" val="1870355436"/>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innocence</a:t>
            </a:r>
            <a:r>
              <a:rPr lang="en-GB" sz="4000" dirty="0">
                <a:solidFill>
                  <a:srgbClr val="000000"/>
                </a:solidFill>
                <a:effectLst/>
                <a:latin typeface="Twinkl Cursive Looped" panose="02000000000000000000" pitchFamily="2" charset="0"/>
                <a:ea typeface="Times New Roman" panose="02020603050405020304" pitchFamily="18" charset="0"/>
              </a:rPr>
              <a:t> of humans changing the landscape without understanding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disastrous</a:t>
            </a:r>
            <a:r>
              <a:rPr lang="en-GB" sz="4000" dirty="0">
                <a:solidFill>
                  <a:srgbClr val="000000"/>
                </a:solidFill>
                <a:effectLst/>
                <a:latin typeface="Twinkl Cursive Looped" panose="02000000000000000000" pitchFamily="2" charset="0"/>
                <a:ea typeface="Times New Roman" panose="02020603050405020304" pitchFamily="18" charset="0"/>
              </a:rPr>
              <a:t> consequences has long passed.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beautiful</a:t>
            </a:r>
            <a:r>
              <a:rPr lang="en-GB" sz="4000" dirty="0">
                <a:solidFill>
                  <a:srgbClr val="000000"/>
                </a:solidFill>
                <a:effectLst/>
                <a:latin typeface="Twinkl Cursive Looped" panose="02000000000000000000" pitchFamily="2" charset="0"/>
                <a:ea typeface="Times New Roman" panose="02020603050405020304" pitchFamily="18" charset="0"/>
              </a:rPr>
              <a:t> Earth, that once was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plentiful</a:t>
            </a:r>
            <a:r>
              <a:rPr lang="en-GB" sz="4000" dirty="0">
                <a:solidFill>
                  <a:srgbClr val="000000"/>
                </a:solidFill>
                <a:effectLst/>
                <a:latin typeface="Twinkl Cursive Looped" panose="02000000000000000000" pitchFamily="2" charset="0"/>
                <a:ea typeface="Times New Roman" panose="02020603050405020304" pitchFamily="18" charset="0"/>
              </a:rPr>
              <a:t>, is now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doubtful</a:t>
            </a:r>
            <a:r>
              <a:rPr lang="en-GB" sz="4000" dirty="0">
                <a:solidFill>
                  <a:srgbClr val="000000"/>
                </a:solidFill>
                <a:effectLst/>
                <a:latin typeface="Twinkl Cursive Looped" panose="02000000000000000000" pitchFamily="2" charset="0"/>
                <a:ea typeface="Times New Roman" panose="02020603050405020304" pitchFamily="18" charset="0"/>
              </a:rPr>
              <a:t> of its future.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Confident</a:t>
            </a:r>
            <a:r>
              <a:rPr lang="en-GB" sz="4000" dirty="0">
                <a:solidFill>
                  <a:srgbClr val="000000"/>
                </a:solidFill>
                <a:effectLst/>
                <a:latin typeface="Twinkl Cursive Looped" panose="02000000000000000000" pitchFamily="2" charset="0"/>
                <a:ea typeface="Times New Roman" panose="02020603050405020304" pitchFamily="18" charset="0"/>
              </a:rPr>
              <a:t> humans cleared forests to make room for buildings and farm.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Boastful </a:t>
            </a:r>
            <a:r>
              <a:rPr lang="en-GB" sz="4000" dirty="0">
                <a:solidFill>
                  <a:srgbClr val="000000"/>
                </a:solidFill>
                <a:effectLst/>
                <a:latin typeface="Twinkl Cursive Looped" panose="02000000000000000000" pitchFamily="2" charset="0"/>
                <a:ea typeface="Times New Roman" panose="02020603050405020304" pitchFamily="18" charset="0"/>
              </a:rPr>
              <a:t>landowners mined the coal from beneath the ground and rivers have been diverted to irrigate farms leaving them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pitiful </a:t>
            </a:r>
            <a:r>
              <a:rPr lang="en-GB" sz="4000" dirty="0">
                <a:solidFill>
                  <a:srgbClr val="000000"/>
                </a:solidFill>
                <a:effectLst/>
                <a:latin typeface="Twinkl Cursive Looped" panose="02000000000000000000" pitchFamily="2" charset="0"/>
                <a:ea typeface="Times New Roman" panose="02020603050405020304" pitchFamily="18" charset="0"/>
              </a:rPr>
              <a:t>and dried up. </a:t>
            </a:r>
          </a:p>
        </p:txBody>
      </p:sp>
    </p:spTree>
    <p:extLst>
      <p:ext uri="{BB962C8B-B14F-4D97-AF65-F5344CB8AC3E}">
        <p14:creationId xmlns:p14="http://schemas.microsoft.com/office/powerpoint/2010/main" val="226402492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068681028"/>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Boastful landowners mined the coal from beneath the ground and rivers have been diverted to irrigate farms leaving them pitiful and dried up.</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805053410"/>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2</a:t>
            </a:r>
          </a:p>
          <a:p>
            <a:r>
              <a:rPr lang="en-GB" sz="7200" dirty="0">
                <a:latin typeface="Twinkl Cursive Looped" panose="02000000000000000000" pitchFamily="2" charset="0"/>
              </a:rPr>
              <a:t>Week 4 -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6ED04C4-7519-2564-4E88-27FC9965ED08}"/>
              </a:ext>
            </a:extLst>
          </p:cNvPr>
          <p:cNvPicPr>
            <a:picLocks noChangeAspect="1"/>
          </p:cNvPicPr>
          <p:nvPr/>
        </p:nvPicPr>
        <p:blipFill rotWithShape="1">
          <a:blip r:embed="rId2"/>
          <a:srcRect l="18884" t="13792" r="18438" b="10219"/>
          <a:stretch/>
        </p:blipFill>
        <p:spPr>
          <a:xfrm>
            <a:off x="506185" y="-1"/>
            <a:ext cx="10042071" cy="6844915"/>
          </a:xfrm>
          <a:prstGeom prst="rect">
            <a:avLst/>
          </a:prstGeom>
        </p:spPr>
      </p:pic>
    </p:spTree>
    <p:extLst>
      <p:ext uri="{BB962C8B-B14F-4D97-AF65-F5344CB8AC3E}">
        <p14:creationId xmlns:p14="http://schemas.microsoft.com/office/powerpoint/2010/main" val="3684241126"/>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disastrous</a:t>
            </a:r>
          </a:p>
        </p:txBody>
      </p:sp>
    </p:spTree>
    <p:extLst>
      <p:ext uri="{BB962C8B-B14F-4D97-AF65-F5344CB8AC3E}">
        <p14:creationId xmlns:p14="http://schemas.microsoft.com/office/powerpoint/2010/main" val="3866864438"/>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embarrass</a:t>
            </a:r>
          </a:p>
        </p:txBody>
      </p:sp>
    </p:spTree>
    <p:extLst>
      <p:ext uri="{BB962C8B-B14F-4D97-AF65-F5344CB8AC3E}">
        <p14:creationId xmlns:p14="http://schemas.microsoft.com/office/powerpoint/2010/main" val="32211870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innocence</a:t>
            </a:r>
          </a:p>
        </p:txBody>
      </p:sp>
    </p:spTree>
    <p:extLst>
      <p:ext uri="{BB962C8B-B14F-4D97-AF65-F5344CB8AC3E}">
        <p14:creationId xmlns:p14="http://schemas.microsoft.com/office/powerpoint/2010/main" val="2916884084"/>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excellence</a:t>
            </a:r>
          </a:p>
        </p:txBody>
      </p:sp>
    </p:spTree>
    <p:extLst>
      <p:ext uri="{BB962C8B-B14F-4D97-AF65-F5344CB8AC3E}">
        <p14:creationId xmlns:p14="http://schemas.microsoft.com/office/powerpoint/2010/main" val="161217968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confidence</a:t>
            </a:r>
          </a:p>
        </p:txBody>
      </p:sp>
    </p:spTree>
    <p:extLst>
      <p:ext uri="{BB962C8B-B14F-4D97-AF65-F5344CB8AC3E}">
        <p14:creationId xmlns:p14="http://schemas.microsoft.com/office/powerpoint/2010/main" val="421385825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existence</a:t>
            </a:r>
          </a:p>
        </p:txBody>
      </p:sp>
    </p:spTree>
    <p:extLst>
      <p:ext uri="{BB962C8B-B14F-4D97-AF65-F5344CB8AC3E}">
        <p14:creationId xmlns:p14="http://schemas.microsoft.com/office/powerpoint/2010/main" val="4118669830"/>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existent</a:t>
            </a:r>
          </a:p>
        </p:txBody>
      </p:sp>
    </p:spTree>
    <p:extLst>
      <p:ext uri="{BB962C8B-B14F-4D97-AF65-F5344CB8AC3E}">
        <p14:creationId xmlns:p14="http://schemas.microsoft.com/office/powerpoint/2010/main" val="2242183891"/>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innocent</a:t>
            </a:r>
          </a:p>
        </p:txBody>
      </p:sp>
    </p:spTree>
    <p:extLst>
      <p:ext uri="{BB962C8B-B14F-4D97-AF65-F5344CB8AC3E}">
        <p14:creationId xmlns:p14="http://schemas.microsoft.com/office/powerpoint/2010/main" val="68097805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decent</a:t>
            </a:r>
          </a:p>
        </p:txBody>
      </p:sp>
    </p:spTree>
    <p:extLst>
      <p:ext uri="{BB962C8B-B14F-4D97-AF65-F5344CB8AC3E}">
        <p14:creationId xmlns:p14="http://schemas.microsoft.com/office/powerpoint/2010/main" val="4064547850"/>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excellent</a:t>
            </a:r>
          </a:p>
        </p:txBody>
      </p:sp>
    </p:spTree>
    <p:extLst>
      <p:ext uri="{BB962C8B-B14F-4D97-AF65-F5344CB8AC3E}">
        <p14:creationId xmlns:p14="http://schemas.microsoft.com/office/powerpoint/2010/main" val="606007093"/>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confident</a:t>
            </a:r>
          </a:p>
        </p:txBody>
      </p:sp>
    </p:spTree>
    <p:extLst>
      <p:ext uri="{BB962C8B-B14F-4D97-AF65-F5344CB8AC3E}">
        <p14:creationId xmlns:p14="http://schemas.microsoft.com/office/powerpoint/2010/main" val="3045267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suffix -</a:t>
            </a:r>
            <a:r>
              <a:rPr lang="en-GB" dirty="0" err="1">
                <a:latin typeface="Twinkl Cursive Looped" panose="02000000000000000000" pitchFamily="2" charset="0"/>
              </a:rPr>
              <a:t>ful</a:t>
            </a:r>
            <a:endParaRPr lang="en-GB" dirty="0">
              <a:latin typeface="Twinkl Cursive Looped" panose="02000000000000000000" pitchFamily="2" charset="0"/>
            </a:endParaRPr>
          </a:p>
        </p:txBody>
      </p:sp>
    </p:spTree>
    <p:extLst>
      <p:ext uri="{BB962C8B-B14F-4D97-AF65-F5344CB8AC3E}">
        <p14:creationId xmlns:p14="http://schemas.microsoft.com/office/powerpoint/2010/main" val="3375751367"/>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boastful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48704156"/>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faithful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413045715"/>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doubtful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938272345"/>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fearful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thankful</a:t>
            </a:r>
          </a:p>
        </p:txBody>
      </p:sp>
    </p:spTree>
    <p:extLst>
      <p:ext uri="{BB962C8B-B14F-4D97-AF65-F5344CB8AC3E}">
        <p14:creationId xmlns:p14="http://schemas.microsoft.com/office/powerpoint/2010/main" val="805782854"/>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beautiful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pitiful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92669322"/>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plentiful</a:t>
            </a:r>
          </a:p>
        </p:txBody>
      </p:sp>
    </p:spTree>
    <p:extLst>
      <p:ext uri="{BB962C8B-B14F-4D97-AF65-F5344CB8AC3E}">
        <p14:creationId xmlns:p14="http://schemas.microsoft.com/office/powerpoint/2010/main" val="1378953568"/>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fanciful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6703495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highlight>
                  <a:srgbClr val="FFFF00"/>
                </a:highlight>
                <a:latin typeface="Twinkl Cursive Looped" panose="02000000000000000000" pitchFamily="2" charset="0"/>
              </a:rPr>
              <a:t>-</a:t>
            </a:r>
            <a:r>
              <a:rPr lang="en-GB" dirty="0" err="1">
                <a:highlight>
                  <a:srgbClr val="FFFF00"/>
                </a:highlight>
                <a:latin typeface="Twinkl Cursive Looped" panose="02000000000000000000" pitchFamily="2" charset="0"/>
              </a:rPr>
              <a:t>ful</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2638338362"/>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merciful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304861550"/>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dutiful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59821407"/>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disgraceful</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893025048"/>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familiar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5409816"/>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amateur</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5201424"/>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disastrous embarrass familiar amateur innocence innocent boastful fearful plentiful disgraceful </a:t>
            </a:r>
          </a:p>
        </p:txBody>
      </p:sp>
    </p:spTree>
    <p:extLst>
      <p:ext uri="{BB962C8B-B14F-4D97-AF65-F5344CB8AC3E}">
        <p14:creationId xmlns:p14="http://schemas.microsoft.com/office/powerpoint/2010/main" val="3886991875"/>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963386" y="2274838"/>
            <a:ext cx="10842171" cy="2677656"/>
          </a:xfrm>
          <a:prstGeom prst="rect">
            <a:avLst/>
          </a:prstGeom>
          <a:noFill/>
        </p:spPr>
        <p:txBody>
          <a:bodyPr wrap="square" rtlCol="0">
            <a:spAutoFit/>
          </a:bodyPr>
          <a:lstStyle/>
          <a:p>
            <a:r>
              <a:rPr lang="en-GB" sz="4800" dirty="0">
                <a:latin typeface="Twinkl Cursive Looped" panose="02000000000000000000" pitchFamily="2" charset="0"/>
              </a:rPr>
              <a:t>The familiar feeling came over her as she entered her old home. </a:t>
            </a:r>
          </a:p>
          <a:p>
            <a:endParaRPr lang="en-GB" sz="7200" dirty="0"/>
          </a:p>
        </p:txBody>
      </p:sp>
    </p:spTree>
    <p:extLst>
      <p:ext uri="{BB962C8B-B14F-4D97-AF65-F5344CB8AC3E}">
        <p14:creationId xmlns:p14="http://schemas.microsoft.com/office/powerpoint/2010/main" val="6948253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70593" y="2878079"/>
            <a:ext cx="10515600" cy="1481650"/>
          </a:xfrm>
        </p:spPr>
        <p:txBody>
          <a:bodyPr>
            <a:normAutofit fontScale="90000"/>
          </a:bodyPr>
          <a:lstStyle/>
          <a:p>
            <a:pPr algn="ctr"/>
            <a:r>
              <a:rPr lang="en-GB" u="sng" dirty="0">
                <a:latin typeface="Twinkl Cursive Looped" panose="02000000000000000000" pitchFamily="2" charset="0"/>
              </a:rPr>
              <a:t>Suffix –</a:t>
            </a:r>
            <a:r>
              <a:rPr lang="en-GB" u="sng" dirty="0" err="1">
                <a:latin typeface="Twinkl Cursive Looped" panose="02000000000000000000" pitchFamily="2" charset="0"/>
              </a:rPr>
              <a:t>ful</a:t>
            </a:r>
            <a:br>
              <a:rPr lang="en-GB" u="sng" dirty="0">
                <a:latin typeface="Twinkl Cursive Looped" panose="02000000000000000000" pitchFamily="2" charset="0"/>
              </a:rPr>
            </a:br>
            <a:br>
              <a:rPr lang="en-GB" u="sng"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meaning full of</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083956769"/>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0" y="4070981"/>
            <a:ext cx="11968843" cy="2554545"/>
          </a:xfrm>
          <a:prstGeom prst="rect">
            <a:avLst/>
          </a:prstGeom>
          <a:noFill/>
        </p:spPr>
        <p:txBody>
          <a:bodyPr wrap="square" rtlCol="0">
            <a:spAutoFit/>
          </a:bodyPr>
          <a:lstStyle/>
          <a:p>
            <a:r>
              <a:rPr lang="en-GB" sz="4400" dirty="0">
                <a:solidFill>
                  <a:schemeClr val="accent1">
                    <a:lumMod val="60000"/>
                    <a:lumOff val="40000"/>
                  </a:schemeClr>
                </a:solidFill>
                <a:latin typeface="Twinkl Cursive Looped" panose="02000000000000000000" pitchFamily="2" charset="0"/>
              </a:rPr>
              <a:t>article</a:t>
            </a:r>
            <a:r>
              <a:rPr lang="en-GB" sz="4400" dirty="0">
                <a:solidFill>
                  <a:srgbClr val="FF0000"/>
                </a:solidFill>
                <a:latin typeface="Twinkl Cursive Looped" panose="02000000000000000000" pitchFamily="2" charset="0"/>
              </a:rPr>
              <a:t> </a:t>
            </a:r>
            <a:r>
              <a:rPr lang="en-GB" sz="4400" dirty="0">
                <a:solidFill>
                  <a:srgbClr val="7030A0"/>
                </a:solidFill>
                <a:latin typeface="Twinkl Cursive Looped" panose="02000000000000000000" pitchFamily="2" charset="0"/>
              </a:rPr>
              <a:t>adjective</a:t>
            </a:r>
            <a:r>
              <a:rPr lang="en-GB" sz="4400" dirty="0">
                <a:solidFill>
                  <a:srgbClr val="FF0000"/>
                </a:solidFill>
                <a:latin typeface="Twinkl Cursive Looped" panose="02000000000000000000" pitchFamily="2" charset="0"/>
              </a:rPr>
              <a:t> noun </a:t>
            </a:r>
            <a:r>
              <a:rPr lang="en-GB" sz="4400" dirty="0">
                <a:solidFill>
                  <a:srgbClr val="00B050"/>
                </a:solidFill>
                <a:latin typeface="Twinkl Cursive Looped" panose="02000000000000000000" pitchFamily="2" charset="0"/>
              </a:rPr>
              <a:t>verb </a:t>
            </a:r>
            <a:r>
              <a:rPr lang="en-GB" sz="4400" dirty="0">
                <a:solidFill>
                  <a:schemeClr val="accent3">
                    <a:lumMod val="60000"/>
                    <a:lumOff val="40000"/>
                  </a:schemeClr>
                </a:solidFill>
                <a:latin typeface="Twinkl Cursive Looped" panose="02000000000000000000" pitchFamily="2" charset="0"/>
              </a:rPr>
              <a:t>preposition</a:t>
            </a:r>
            <a:r>
              <a:rPr lang="en-GB" sz="4400" dirty="0">
                <a:solidFill>
                  <a:srgbClr val="00B050"/>
                </a:solidFill>
                <a:latin typeface="Twinkl Cursive Looped" panose="02000000000000000000" pitchFamily="2" charset="0"/>
              </a:rPr>
              <a:t> </a:t>
            </a:r>
            <a:r>
              <a:rPr lang="en-GB" sz="4400" dirty="0">
                <a:solidFill>
                  <a:srgbClr val="FFFF00"/>
                </a:solidFill>
                <a:latin typeface="Twinkl Cursive Looped" panose="02000000000000000000" pitchFamily="2" charset="0"/>
              </a:rPr>
              <a:t>pronoun</a:t>
            </a:r>
            <a:r>
              <a:rPr lang="en-GB" sz="4400" dirty="0">
                <a:solidFill>
                  <a:srgbClr val="00B050"/>
                </a:solidFill>
                <a:latin typeface="Twinkl Cursive Looped" panose="02000000000000000000" pitchFamily="2" charset="0"/>
              </a:rPr>
              <a:t> verb </a:t>
            </a:r>
            <a:r>
              <a:rPr lang="en-GB" sz="4400" dirty="0">
                <a:solidFill>
                  <a:schemeClr val="accent1">
                    <a:lumMod val="60000"/>
                    <a:lumOff val="40000"/>
                  </a:schemeClr>
                </a:solidFill>
                <a:latin typeface="Twinkl Cursive Looped" panose="02000000000000000000" pitchFamily="2" charset="0"/>
              </a:rPr>
              <a:t>determiner</a:t>
            </a:r>
            <a:r>
              <a:rPr lang="en-GB" sz="4400" dirty="0">
                <a:solidFill>
                  <a:srgbClr val="00B050"/>
                </a:solidFill>
                <a:latin typeface="Twinkl Cursive Looped" panose="02000000000000000000" pitchFamily="2" charset="0"/>
              </a:rPr>
              <a:t> </a:t>
            </a:r>
            <a:r>
              <a:rPr lang="en-GB" sz="4400" dirty="0">
                <a:solidFill>
                  <a:srgbClr val="7030A0"/>
                </a:solidFill>
                <a:latin typeface="Twinkl Cursive Looped" panose="02000000000000000000" pitchFamily="2" charset="0"/>
              </a:rPr>
              <a:t>adjective</a:t>
            </a:r>
            <a:r>
              <a:rPr lang="en-GB" sz="4400" dirty="0">
                <a:solidFill>
                  <a:srgbClr val="00B050"/>
                </a:solidFill>
                <a:latin typeface="Twinkl Cursive Looped" panose="02000000000000000000" pitchFamily="2" charset="0"/>
              </a:rPr>
              <a:t> </a:t>
            </a:r>
            <a:r>
              <a:rPr lang="en-GB" sz="4400" dirty="0">
                <a:solidFill>
                  <a:srgbClr val="FF0000"/>
                </a:solidFill>
                <a:latin typeface="Twinkl Cursive Looped" panose="02000000000000000000" pitchFamily="2" charset="0"/>
              </a:rPr>
              <a:t>noun</a:t>
            </a:r>
          </a:p>
          <a:p>
            <a:endParaRPr lang="en-GB" sz="72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6" y="1817523"/>
            <a:ext cx="11517087" cy="1569660"/>
          </a:xfrm>
          <a:prstGeom prst="rect">
            <a:avLst/>
          </a:prstGeom>
          <a:noFill/>
        </p:spPr>
        <p:txBody>
          <a:bodyPr wrap="square" rtlCol="0">
            <a:spAutoFit/>
          </a:bodyPr>
          <a:lstStyle/>
          <a:p>
            <a:r>
              <a:rPr lang="en-GB" sz="4800" dirty="0">
                <a:latin typeface="Twinkl Cursive Looped" panose="02000000000000000000" pitchFamily="2" charset="0"/>
              </a:rPr>
              <a:t>The familiar feeling came over her as she entered her old home. </a:t>
            </a:r>
          </a:p>
        </p:txBody>
      </p:sp>
    </p:spTree>
    <p:extLst>
      <p:ext uri="{BB962C8B-B14F-4D97-AF65-F5344CB8AC3E}">
        <p14:creationId xmlns:p14="http://schemas.microsoft.com/office/powerpoint/2010/main" val="2073916068"/>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0" y="4070981"/>
            <a:ext cx="11968843" cy="2554545"/>
          </a:xfrm>
          <a:prstGeom prst="rect">
            <a:avLst/>
          </a:prstGeom>
          <a:noFill/>
        </p:spPr>
        <p:txBody>
          <a:bodyPr wrap="square" rtlCol="0">
            <a:spAutoFit/>
          </a:bodyPr>
          <a:lstStyle/>
          <a:p>
            <a:r>
              <a:rPr lang="en-GB" sz="4400" dirty="0">
                <a:solidFill>
                  <a:schemeClr val="accent1">
                    <a:lumMod val="60000"/>
                    <a:lumOff val="40000"/>
                  </a:schemeClr>
                </a:solidFill>
                <a:latin typeface="Twinkl Cursive Looped" panose="02000000000000000000" pitchFamily="2" charset="0"/>
              </a:rPr>
              <a:t>article</a:t>
            </a:r>
            <a:r>
              <a:rPr lang="en-GB" sz="4400" dirty="0">
                <a:solidFill>
                  <a:srgbClr val="FF0000"/>
                </a:solidFill>
                <a:latin typeface="Twinkl Cursive Looped" panose="02000000000000000000" pitchFamily="2" charset="0"/>
              </a:rPr>
              <a:t> </a:t>
            </a:r>
            <a:r>
              <a:rPr lang="en-GB" sz="4400" dirty="0">
                <a:solidFill>
                  <a:srgbClr val="7030A0"/>
                </a:solidFill>
                <a:highlight>
                  <a:srgbClr val="FFFF00"/>
                </a:highlight>
                <a:latin typeface="Twinkl Cursive Looped" panose="02000000000000000000" pitchFamily="2" charset="0"/>
              </a:rPr>
              <a:t>adjective</a:t>
            </a:r>
            <a:r>
              <a:rPr lang="en-GB" sz="4400" dirty="0">
                <a:solidFill>
                  <a:srgbClr val="FF0000"/>
                </a:solidFill>
                <a:latin typeface="Twinkl Cursive Looped" panose="02000000000000000000" pitchFamily="2" charset="0"/>
              </a:rPr>
              <a:t> noun </a:t>
            </a:r>
            <a:r>
              <a:rPr lang="en-GB" sz="4400" dirty="0">
                <a:solidFill>
                  <a:srgbClr val="00B050"/>
                </a:solidFill>
                <a:latin typeface="Twinkl Cursive Looped" panose="02000000000000000000" pitchFamily="2" charset="0"/>
              </a:rPr>
              <a:t>verb </a:t>
            </a:r>
            <a:r>
              <a:rPr lang="en-GB" sz="4400" dirty="0">
                <a:solidFill>
                  <a:schemeClr val="accent3">
                    <a:lumMod val="60000"/>
                    <a:lumOff val="40000"/>
                  </a:schemeClr>
                </a:solidFill>
                <a:latin typeface="Twinkl Cursive Looped" panose="02000000000000000000" pitchFamily="2" charset="0"/>
              </a:rPr>
              <a:t>preposition</a:t>
            </a:r>
            <a:r>
              <a:rPr lang="en-GB" sz="4400" dirty="0">
                <a:solidFill>
                  <a:srgbClr val="00B050"/>
                </a:solidFill>
                <a:latin typeface="Twinkl Cursive Looped" panose="02000000000000000000" pitchFamily="2" charset="0"/>
              </a:rPr>
              <a:t> </a:t>
            </a:r>
            <a:r>
              <a:rPr lang="en-GB" sz="4400" dirty="0">
                <a:solidFill>
                  <a:srgbClr val="FFFF00"/>
                </a:solidFill>
                <a:latin typeface="Twinkl Cursive Looped" panose="02000000000000000000" pitchFamily="2" charset="0"/>
              </a:rPr>
              <a:t>pronoun</a:t>
            </a:r>
            <a:r>
              <a:rPr lang="en-GB" sz="4400" dirty="0">
                <a:solidFill>
                  <a:srgbClr val="00B050"/>
                </a:solidFill>
                <a:latin typeface="Twinkl Cursive Looped" panose="02000000000000000000" pitchFamily="2" charset="0"/>
              </a:rPr>
              <a:t> verb </a:t>
            </a:r>
            <a:r>
              <a:rPr lang="en-GB" sz="4400" dirty="0">
                <a:solidFill>
                  <a:schemeClr val="accent1">
                    <a:lumMod val="60000"/>
                    <a:lumOff val="40000"/>
                  </a:schemeClr>
                </a:solidFill>
                <a:latin typeface="Twinkl Cursive Looped" panose="02000000000000000000" pitchFamily="2" charset="0"/>
              </a:rPr>
              <a:t>determiner</a:t>
            </a:r>
            <a:r>
              <a:rPr lang="en-GB" sz="4400" dirty="0">
                <a:solidFill>
                  <a:srgbClr val="00B050"/>
                </a:solidFill>
                <a:latin typeface="Twinkl Cursive Looped" panose="02000000000000000000" pitchFamily="2" charset="0"/>
              </a:rPr>
              <a:t> </a:t>
            </a:r>
            <a:r>
              <a:rPr lang="en-GB" sz="4400" dirty="0">
                <a:solidFill>
                  <a:srgbClr val="7030A0"/>
                </a:solidFill>
                <a:latin typeface="Twinkl Cursive Looped" panose="02000000000000000000" pitchFamily="2" charset="0"/>
              </a:rPr>
              <a:t>adjective</a:t>
            </a:r>
            <a:r>
              <a:rPr lang="en-GB" sz="4400" dirty="0">
                <a:solidFill>
                  <a:srgbClr val="00B050"/>
                </a:solidFill>
                <a:latin typeface="Twinkl Cursive Looped" panose="02000000000000000000" pitchFamily="2" charset="0"/>
              </a:rPr>
              <a:t> </a:t>
            </a:r>
            <a:r>
              <a:rPr lang="en-GB" sz="4400" dirty="0">
                <a:solidFill>
                  <a:srgbClr val="FF0000"/>
                </a:solidFill>
                <a:latin typeface="Twinkl Cursive Looped" panose="02000000000000000000" pitchFamily="2" charset="0"/>
              </a:rPr>
              <a:t>noun</a:t>
            </a:r>
          </a:p>
          <a:p>
            <a:endParaRPr lang="en-GB" sz="72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451756" y="1817523"/>
            <a:ext cx="11517087" cy="1569660"/>
          </a:xfrm>
          <a:prstGeom prst="rect">
            <a:avLst/>
          </a:prstGeom>
          <a:noFill/>
        </p:spPr>
        <p:txBody>
          <a:bodyPr wrap="square" rtlCol="0">
            <a:spAutoFit/>
          </a:bodyPr>
          <a:lstStyle/>
          <a:p>
            <a:r>
              <a:rPr lang="en-GB" sz="4800" dirty="0">
                <a:latin typeface="Twinkl Cursive Looped" panose="02000000000000000000" pitchFamily="2" charset="0"/>
              </a:rPr>
              <a:t>The </a:t>
            </a:r>
            <a:r>
              <a:rPr lang="en-GB" sz="4800" dirty="0">
                <a:highlight>
                  <a:srgbClr val="FFFF00"/>
                </a:highlight>
                <a:latin typeface="Twinkl Cursive Looped" panose="02000000000000000000" pitchFamily="2" charset="0"/>
              </a:rPr>
              <a:t>familiar</a:t>
            </a:r>
            <a:r>
              <a:rPr lang="en-GB" sz="4800" dirty="0">
                <a:latin typeface="Twinkl Cursive Looped" panose="02000000000000000000" pitchFamily="2" charset="0"/>
              </a:rPr>
              <a:t> feeling came over her as she entered her old home. </a:t>
            </a:r>
          </a:p>
        </p:txBody>
      </p:sp>
    </p:spTree>
    <p:extLst>
      <p:ext uri="{BB962C8B-B14F-4D97-AF65-F5344CB8AC3E}">
        <p14:creationId xmlns:p14="http://schemas.microsoft.com/office/powerpoint/2010/main" val="2393371895"/>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996056" cy="2862322"/>
          </a:xfrm>
          <a:prstGeom prst="rect">
            <a:avLst/>
          </a:prstGeom>
          <a:noFill/>
        </p:spPr>
        <p:txBody>
          <a:bodyPr wrap="square" rtlCol="0">
            <a:spAutoFit/>
          </a:bodyPr>
          <a:lstStyle/>
          <a:p>
            <a:r>
              <a:rPr lang="en-GB" sz="3600" dirty="0">
                <a:latin typeface="Twinkl Cursive Looped" panose="02000000000000000000" pitchFamily="2" charset="0"/>
              </a:rPr>
              <a:t>The Olympics were incredible for the amateur boxer.</a:t>
            </a:r>
          </a:p>
          <a:p>
            <a:endParaRPr lang="en-GB" sz="7200" dirty="0">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118120141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2431435"/>
          </a:xfrm>
          <a:prstGeom prst="rect">
            <a:avLst/>
          </a:prstGeom>
          <a:noFill/>
        </p:spPr>
        <p:txBody>
          <a:bodyPr wrap="square" rtlCol="0">
            <a:spAutoFit/>
          </a:bodyPr>
          <a:lstStyle/>
          <a:p>
            <a:pPr algn="ctr"/>
            <a:r>
              <a:rPr lang="en-GB" sz="3600" dirty="0">
                <a:latin typeface="Twinkl Cursive Looped" panose="02000000000000000000" pitchFamily="2" charset="0"/>
              </a:rPr>
              <a:t>The Olympics were incredible for the amateur boxer.</a:t>
            </a:r>
          </a:p>
          <a:p>
            <a:r>
              <a:rPr lang="en-GB" sz="4400" dirty="0">
                <a:solidFill>
                  <a:schemeClr val="accent1">
                    <a:lumMod val="60000"/>
                    <a:lumOff val="40000"/>
                  </a:schemeClr>
                </a:solidFill>
                <a:latin typeface="Twinkl Cursive Looped" panose="02000000000000000000" pitchFamily="2" charset="0"/>
              </a:rPr>
              <a:t>article</a:t>
            </a:r>
            <a:r>
              <a:rPr lang="en-GB" sz="4400" dirty="0">
                <a:solidFill>
                  <a:schemeClr val="bg1">
                    <a:lumMod val="65000"/>
                  </a:schemeClr>
                </a:solidFill>
                <a:latin typeface="Twinkl Cursive Looped" panose="02000000000000000000" pitchFamily="2" charset="0"/>
              </a:rPr>
              <a:t> </a:t>
            </a:r>
            <a:r>
              <a:rPr lang="en-GB" sz="4400" dirty="0">
                <a:solidFill>
                  <a:srgbClr val="FF0000"/>
                </a:solidFill>
                <a:latin typeface="Twinkl Cursive Looped" panose="02000000000000000000" pitchFamily="2" charset="0"/>
              </a:rPr>
              <a:t>noun</a:t>
            </a:r>
            <a:r>
              <a:rPr lang="en-GB" sz="4400" dirty="0">
                <a:latin typeface="Twinkl Cursive Looped" panose="02000000000000000000" pitchFamily="2" charset="0"/>
              </a:rPr>
              <a:t> </a:t>
            </a:r>
            <a:r>
              <a:rPr lang="en-GB" sz="4400" dirty="0">
                <a:solidFill>
                  <a:srgbClr val="0070C0"/>
                </a:solidFill>
                <a:latin typeface="Twinkl Cursive Looped" panose="02000000000000000000" pitchFamily="2" charset="0"/>
              </a:rPr>
              <a:t>verb</a:t>
            </a:r>
            <a:r>
              <a:rPr lang="en-GB" sz="4400" dirty="0">
                <a:latin typeface="Twinkl Cursive Looped" panose="02000000000000000000" pitchFamily="2" charset="0"/>
              </a:rPr>
              <a:t> </a:t>
            </a:r>
            <a:r>
              <a:rPr lang="en-GB" sz="4400" dirty="0">
                <a:solidFill>
                  <a:srgbClr val="7030A0"/>
                </a:solidFill>
                <a:latin typeface="Twinkl Cursive Looped" panose="02000000000000000000" pitchFamily="2" charset="0"/>
              </a:rPr>
              <a:t>adverb </a:t>
            </a:r>
            <a:r>
              <a:rPr lang="en-GB" sz="4400" dirty="0">
                <a:solidFill>
                  <a:schemeClr val="tx2">
                    <a:lumMod val="60000"/>
                    <a:lumOff val="40000"/>
                  </a:schemeClr>
                </a:solidFill>
                <a:latin typeface="Twinkl Cursive Looped" panose="02000000000000000000" pitchFamily="2" charset="0"/>
              </a:rPr>
              <a:t>article</a:t>
            </a:r>
            <a:r>
              <a:rPr lang="en-GB" sz="4400" dirty="0">
                <a:solidFill>
                  <a:srgbClr val="7030A0"/>
                </a:solidFill>
                <a:latin typeface="Twinkl Cursive Looped" panose="02000000000000000000" pitchFamily="2" charset="0"/>
              </a:rPr>
              <a:t> adjective </a:t>
            </a:r>
            <a:r>
              <a:rPr lang="en-GB" sz="4400" dirty="0">
                <a:solidFill>
                  <a:srgbClr val="FF0000"/>
                </a:solidFill>
                <a:latin typeface="Twinkl Cursive Looped" panose="02000000000000000000" pitchFamily="2" charset="0"/>
              </a:rPr>
              <a:t>noun</a:t>
            </a:r>
          </a:p>
          <a:p>
            <a:endParaRPr lang="en-GB" sz="7200" dirty="0"/>
          </a:p>
        </p:txBody>
      </p:sp>
    </p:spTree>
    <p:extLst>
      <p:ext uri="{BB962C8B-B14F-4D97-AF65-F5344CB8AC3E}">
        <p14:creationId xmlns:p14="http://schemas.microsoft.com/office/powerpoint/2010/main" val="2468947006"/>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2431435"/>
          </a:xfrm>
          <a:prstGeom prst="rect">
            <a:avLst/>
          </a:prstGeom>
          <a:noFill/>
        </p:spPr>
        <p:txBody>
          <a:bodyPr wrap="square" rtlCol="0">
            <a:spAutoFit/>
          </a:bodyPr>
          <a:lstStyle/>
          <a:p>
            <a:pPr algn="ctr"/>
            <a:r>
              <a:rPr lang="en-GB" sz="3600" dirty="0">
                <a:latin typeface="Twinkl Cursive Looped" panose="02000000000000000000" pitchFamily="2" charset="0"/>
              </a:rPr>
              <a:t>The Olympics were incredible for the </a:t>
            </a:r>
            <a:r>
              <a:rPr lang="en-GB" sz="3600" dirty="0">
                <a:highlight>
                  <a:srgbClr val="FFFF00"/>
                </a:highlight>
                <a:latin typeface="Twinkl Cursive Looped" panose="02000000000000000000" pitchFamily="2" charset="0"/>
              </a:rPr>
              <a:t>amateur</a:t>
            </a:r>
            <a:r>
              <a:rPr lang="en-GB" sz="3600" dirty="0">
                <a:latin typeface="Twinkl Cursive Looped" panose="02000000000000000000" pitchFamily="2" charset="0"/>
              </a:rPr>
              <a:t> boxer.</a:t>
            </a:r>
          </a:p>
          <a:p>
            <a:r>
              <a:rPr lang="en-GB" sz="4400" dirty="0">
                <a:solidFill>
                  <a:schemeClr val="accent1">
                    <a:lumMod val="60000"/>
                    <a:lumOff val="40000"/>
                  </a:schemeClr>
                </a:solidFill>
                <a:latin typeface="Twinkl Cursive Looped" panose="02000000000000000000" pitchFamily="2" charset="0"/>
              </a:rPr>
              <a:t>article</a:t>
            </a:r>
            <a:r>
              <a:rPr lang="en-GB" sz="4400" dirty="0">
                <a:solidFill>
                  <a:schemeClr val="bg1">
                    <a:lumMod val="65000"/>
                  </a:schemeClr>
                </a:solidFill>
                <a:latin typeface="Twinkl Cursive Looped" panose="02000000000000000000" pitchFamily="2" charset="0"/>
              </a:rPr>
              <a:t> </a:t>
            </a:r>
            <a:r>
              <a:rPr lang="en-GB" sz="4400" dirty="0">
                <a:solidFill>
                  <a:srgbClr val="FF0000"/>
                </a:solidFill>
                <a:latin typeface="Twinkl Cursive Looped" panose="02000000000000000000" pitchFamily="2" charset="0"/>
              </a:rPr>
              <a:t>noun</a:t>
            </a:r>
            <a:r>
              <a:rPr lang="en-GB" sz="4400" dirty="0">
                <a:latin typeface="Twinkl Cursive Looped" panose="02000000000000000000" pitchFamily="2" charset="0"/>
              </a:rPr>
              <a:t> </a:t>
            </a:r>
            <a:r>
              <a:rPr lang="en-GB" sz="4400" dirty="0">
                <a:solidFill>
                  <a:srgbClr val="0070C0"/>
                </a:solidFill>
                <a:latin typeface="Twinkl Cursive Looped" panose="02000000000000000000" pitchFamily="2" charset="0"/>
              </a:rPr>
              <a:t>verb</a:t>
            </a:r>
            <a:r>
              <a:rPr lang="en-GB" sz="4400" dirty="0">
                <a:latin typeface="Twinkl Cursive Looped" panose="02000000000000000000" pitchFamily="2" charset="0"/>
              </a:rPr>
              <a:t> </a:t>
            </a:r>
            <a:r>
              <a:rPr lang="en-GB" sz="4400" dirty="0">
                <a:solidFill>
                  <a:srgbClr val="7030A0"/>
                </a:solidFill>
                <a:latin typeface="Twinkl Cursive Looped" panose="02000000000000000000" pitchFamily="2" charset="0"/>
              </a:rPr>
              <a:t>adverb </a:t>
            </a:r>
            <a:r>
              <a:rPr lang="en-GB" sz="4400" dirty="0">
                <a:solidFill>
                  <a:schemeClr val="tx2">
                    <a:lumMod val="60000"/>
                    <a:lumOff val="40000"/>
                  </a:schemeClr>
                </a:solidFill>
                <a:latin typeface="Twinkl Cursive Looped" panose="02000000000000000000" pitchFamily="2" charset="0"/>
              </a:rPr>
              <a:t>article</a:t>
            </a:r>
            <a:r>
              <a:rPr lang="en-GB" sz="4400" dirty="0">
                <a:solidFill>
                  <a:srgbClr val="7030A0"/>
                </a:solidFill>
                <a:latin typeface="Twinkl Cursive Looped" panose="02000000000000000000" pitchFamily="2" charset="0"/>
              </a:rPr>
              <a:t> </a:t>
            </a:r>
            <a:r>
              <a:rPr lang="en-GB" sz="4400" dirty="0">
                <a:solidFill>
                  <a:srgbClr val="7030A0"/>
                </a:solidFill>
                <a:highlight>
                  <a:srgbClr val="FFFF00"/>
                </a:highlight>
                <a:latin typeface="Twinkl Cursive Looped" panose="02000000000000000000" pitchFamily="2" charset="0"/>
              </a:rPr>
              <a:t>adjective </a:t>
            </a:r>
            <a:r>
              <a:rPr lang="en-GB" sz="4400" dirty="0">
                <a:solidFill>
                  <a:srgbClr val="FF0000"/>
                </a:solidFill>
                <a:latin typeface="Twinkl Cursive Looped" panose="02000000000000000000" pitchFamily="2" charset="0"/>
              </a:rPr>
              <a:t>noun</a:t>
            </a:r>
          </a:p>
          <a:p>
            <a:endParaRPr lang="en-GB" sz="7200" dirty="0"/>
          </a:p>
        </p:txBody>
      </p:sp>
    </p:spTree>
    <p:extLst>
      <p:ext uri="{BB962C8B-B14F-4D97-AF65-F5344CB8AC3E}">
        <p14:creationId xmlns:p14="http://schemas.microsoft.com/office/powerpoint/2010/main" val="3160386389"/>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968552"/>
            <a:ext cx="11740242" cy="2308324"/>
          </a:xfrm>
          <a:prstGeom prst="rect">
            <a:avLst/>
          </a:prstGeom>
          <a:noFill/>
        </p:spPr>
        <p:txBody>
          <a:bodyPr wrap="square" rtlCol="0">
            <a:spAutoFit/>
          </a:bodyPr>
          <a:lstStyle/>
          <a:p>
            <a:r>
              <a:rPr lang="en-GB" sz="1800" dirty="0">
                <a:effectLst/>
                <a:latin typeface="Calibri" panose="020F0502020204030204" pitchFamily="34" charset="0"/>
                <a:ea typeface="Calibri" panose="020F0502020204030204" pitchFamily="34" charset="0"/>
              </a:rPr>
              <a:t>familiar (adj.)- mid-14c., "intimate, very friendly, on a family footing," from Old French </a:t>
            </a:r>
            <a:r>
              <a:rPr lang="en-GB" sz="1800" dirty="0" err="1">
                <a:effectLst/>
                <a:latin typeface="Calibri" panose="020F0502020204030204" pitchFamily="34" charset="0"/>
                <a:ea typeface="Calibri" panose="020F0502020204030204" pitchFamily="34" charset="0"/>
              </a:rPr>
              <a:t>famelier</a:t>
            </a:r>
            <a:r>
              <a:rPr lang="en-GB" sz="1800" dirty="0">
                <a:effectLst/>
                <a:latin typeface="Calibri" panose="020F0502020204030204" pitchFamily="34" charset="0"/>
                <a:ea typeface="Calibri" panose="020F0502020204030204" pitchFamily="34" charset="0"/>
              </a:rPr>
              <a:t> "related; friendly," from Latin </a:t>
            </a:r>
            <a:r>
              <a:rPr lang="en-GB" sz="1800" dirty="0" err="1">
                <a:effectLst/>
                <a:latin typeface="Calibri" panose="020F0502020204030204" pitchFamily="34" charset="0"/>
                <a:ea typeface="Calibri" panose="020F0502020204030204" pitchFamily="34" charset="0"/>
              </a:rPr>
              <a:t>familiaris</a:t>
            </a:r>
            <a:r>
              <a:rPr lang="en-GB" sz="1800" dirty="0">
                <a:effectLst/>
                <a:latin typeface="Calibri" panose="020F0502020204030204" pitchFamily="34" charset="0"/>
                <a:ea typeface="Calibri" panose="020F0502020204030204" pitchFamily="34" charset="0"/>
              </a:rPr>
              <a:t> "domestic, private, belonging to a family, of a household;" also "familiar, intimate, friendly," a dissimilation of *</a:t>
            </a:r>
            <a:r>
              <a:rPr lang="en-GB" sz="1800" dirty="0" err="1">
                <a:effectLst/>
                <a:latin typeface="Calibri" panose="020F0502020204030204" pitchFamily="34" charset="0"/>
                <a:ea typeface="Calibri" panose="020F0502020204030204" pitchFamily="34" charset="0"/>
              </a:rPr>
              <a:t>familialis</a:t>
            </a:r>
            <a:r>
              <a:rPr lang="en-GB" sz="1800" dirty="0">
                <a:effectLst/>
                <a:latin typeface="Calibri" panose="020F0502020204030204" pitchFamily="34" charset="0"/>
                <a:ea typeface="Calibri" panose="020F0502020204030204" pitchFamily="34" charset="0"/>
              </a:rPr>
              <a:t>, from </a:t>
            </a:r>
            <a:r>
              <a:rPr lang="en-GB" sz="1800" dirty="0" err="1">
                <a:effectLst/>
                <a:latin typeface="Calibri" panose="020F0502020204030204" pitchFamily="34" charset="0"/>
                <a:ea typeface="Calibri" panose="020F0502020204030204" pitchFamily="34" charset="0"/>
              </a:rPr>
              <a:t>familia</a:t>
            </a:r>
            <a:r>
              <a:rPr lang="en-GB" sz="1800" dirty="0">
                <a:effectLst/>
                <a:latin typeface="Calibri" panose="020F0502020204030204" pitchFamily="34" charset="0"/>
                <a:ea typeface="Calibri" panose="020F0502020204030204" pitchFamily="34" charset="0"/>
              </a:rPr>
              <a:t> (see family).</a:t>
            </a:r>
          </a:p>
          <a:p>
            <a:r>
              <a:rPr lang="en-GB" sz="1800" dirty="0">
                <a:effectLst/>
                <a:latin typeface="Calibri" panose="020F0502020204030204" pitchFamily="34" charset="0"/>
                <a:ea typeface="Calibri" panose="020F0502020204030204" pitchFamily="34" charset="0"/>
              </a:rPr>
              <a:t>From late 14c. as "of or pertaining to one's family." Of things, "known from long association," from late 15c. Meaning "ordinary, usual" is from 1590s.</a:t>
            </a:r>
          </a:p>
          <a:p>
            <a:r>
              <a:rPr lang="en-GB" sz="1800" dirty="0">
                <a:effectLst/>
                <a:latin typeface="Calibri" panose="020F0502020204030204" pitchFamily="34" charset="0"/>
                <a:ea typeface="Calibri" panose="020F0502020204030204" pitchFamily="34" charset="0"/>
              </a:rPr>
              <a:t>The noun meaning "demon, evil spirit that answers one's call" is from 1580s (familiar spirit is attested from 1560s); earlier as a noun it meant "a familiar friend" (late 14c.). The Latin plural, used as a noun, meant "the slaves," also "a friend, intimate acquaintance, companion."</a:t>
            </a:r>
          </a:p>
        </p:txBody>
      </p:sp>
    </p:spTree>
    <p:extLst>
      <p:ext uri="{BB962C8B-B14F-4D97-AF65-F5344CB8AC3E}">
        <p14:creationId xmlns:p14="http://schemas.microsoft.com/office/powerpoint/2010/main" val="2558172481"/>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6DA98203-D01A-F784-5682-3A46C9CE695F}"/>
              </a:ext>
            </a:extLst>
          </p:cNvPr>
          <p:cNvSpPr>
            <a:spLocks noChangeArrowheads="1"/>
          </p:cNvSpPr>
          <p:nvPr/>
        </p:nvSpPr>
        <p:spPr bwMode="auto">
          <a:xfrm>
            <a:off x="342900" y="394829"/>
            <a:ext cx="11397343" cy="2769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amateur (n.) 1784, "one who has a taste for some art, study, or pursuit, but does not practice it," from French amateur "one who loves, lover" (16c., restored from Old French </a:t>
            </a:r>
            <a:r>
              <a:rPr kumimoji="0" lang="en-GB" altLang="en-US" sz="20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ameour</a:t>
            </a:r>
            <a:r>
              <a:rPr kumimoji="0" lang="en-GB" altLang="en-U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from Latin </a:t>
            </a:r>
            <a:r>
              <a:rPr kumimoji="0" lang="en-GB" altLang="en-US" sz="20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amatorem</a:t>
            </a:r>
            <a:r>
              <a:rPr kumimoji="0" lang="en-GB" altLang="en-U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(nominative </a:t>
            </a:r>
            <a:r>
              <a:rPr kumimoji="0" lang="en-GB" altLang="en-US" sz="20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amator</a:t>
            </a:r>
            <a:r>
              <a:rPr kumimoji="0" lang="en-GB" altLang="en-U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"lover, friend," agent noun from </a:t>
            </a:r>
            <a:r>
              <a:rPr kumimoji="0" lang="en-GB" altLang="en-US" sz="20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amatus</a:t>
            </a:r>
            <a:r>
              <a:rPr kumimoji="0" lang="en-GB" altLang="en-U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past participle of </a:t>
            </a:r>
            <a:r>
              <a:rPr kumimoji="0" lang="en-GB" altLang="en-US" sz="20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amare</a:t>
            </a:r>
            <a:r>
              <a:rPr kumimoji="0" lang="en-GB" altLang="en-U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 "to love" (see Amy).</a:t>
            </a:r>
            <a:endParaRPr kumimoji="0" lang="en-GB" altLang="en-US" sz="3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Meaning "one who cultivates and participates (in something) but does not pursue it professionally or with an eye to gain" (as opposed to professional) is from 1786, often with disparaging shades, "dabbler, dilettante," except in athletics, where the tinge formerly shaded the professional. As an adjective, by 1838.</a:t>
            </a:r>
            <a:endParaRPr kumimoji="0" lang="en-GB" altLang="en-US" sz="3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5400" b="0" i="0" u="none" strike="noStrike" cap="none" normalizeH="0" baseline="0" dirty="0">
              <a:ln>
                <a:noFill/>
              </a:ln>
              <a:solidFill>
                <a:schemeClr val="tx1"/>
              </a:solidFill>
              <a:effectLst/>
              <a:latin typeface="Arial" panose="020B0604020202020204" pitchFamily="34" charset="0"/>
            </a:endParaRPr>
          </a:p>
        </p:txBody>
      </p:sp>
      <p:pic>
        <p:nvPicPr>
          <p:cNvPr id="17409" name="Picture 22">
            <a:extLst>
              <a:ext uri="{FF2B5EF4-FFF2-40B4-BE49-F238E27FC236}">
                <a16:creationId xmlns:a16="http://schemas.microsoft.com/office/drawing/2014/main" id="{B58A13BB-90D8-18F2-36B6-5F7332D483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2537" t="38760" r="41068" b="41441"/>
          <a:stretch>
            <a:fillRect/>
          </a:stretch>
        </p:blipFill>
        <p:spPr bwMode="auto">
          <a:xfrm>
            <a:off x="550464" y="3281364"/>
            <a:ext cx="10982213" cy="2643866"/>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320E64F0-C253-CD51-075C-BA19F9BDAB0D}"/>
              </a:ext>
            </a:extLst>
          </p:cNvPr>
          <p:cNvSpPr>
            <a:spLocks noChangeArrowheads="1"/>
          </p:cNvSpPr>
          <p:nvPr/>
        </p:nvSpPr>
        <p:spPr bwMode="auto">
          <a:xfrm>
            <a:off x="0" y="13239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812214958"/>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5632311"/>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r>
              <a:rPr lang="en-GB" sz="7200" i="1" dirty="0">
                <a:latin typeface="Twinkl Cursive Looped" panose="02000000000000000000" pitchFamily="2" charset="0"/>
              </a:rPr>
              <a:t>Can you write spelling questions, with a mark scheme, related to amateur and familiar?</a:t>
            </a:r>
          </a:p>
        </p:txBody>
      </p:sp>
    </p:spTree>
    <p:extLst>
      <p:ext uri="{BB962C8B-B14F-4D97-AF65-F5344CB8AC3E}">
        <p14:creationId xmlns:p14="http://schemas.microsoft.com/office/powerpoint/2010/main" val="4027390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2</a:t>
            </a:r>
          </a:p>
          <a:p>
            <a:r>
              <a:rPr lang="en-GB" sz="7200" dirty="0">
                <a:latin typeface="Twinkl Cursive Looped" panose="02000000000000000000" pitchFamily="2" charset="0"/>
              </a:rPr>
              <a:t>Week 4 -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boastful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546851" y="3674693"/>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180 Bragging Clip Art | Royalty Free - GoGraph">
            <a:extLst>
              <a:ext uri="{FF2B5EF4-FFF2-40B4-BE49-F238E27FC236}">
                <a16:creationId xmlns:a16="http://schemas.microsoft.com/office/drawing/2014/main" id="{3CACA4D4-45C8-B558-19C9-8807862DDD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701"/>
          <a:stretch/>
        </p:blipFill>
        <p:spPr bwMode="auto">
          <a:xfrm>
            <a:off x="342900" y="300718"/>
            <a:ext cx="1905000"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32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faithful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448879" y="3658365"/>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900+ Faithful Clip Art | Royalty Free - GoGraph">
            <a:extLst>
              <a:ext uri="{FF2B5EF4-FFF2-40B4-BE49-F238E27FC236}">
                <a16:creationId xmlns:a16="http://schemas.microsoft.com/office/drawing/2014/main" id="{3AB4F0AA-235A-5C1A-753D-2FB70B3BA6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822"/>
          <a:stretch/>
        </p:blipFill>
        <p:spPr bwMode="auto">
          <a:xfrm>
            <a:off x="292553" y="293914"/>
            <a:ext cx="2495550" cy="16491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8131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doubtful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546851" y="3674693"/>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Doubtful Emoticon Stock Illustrations – 92 Doubtful Emoticon Stock  Illustrations, Vectors &amp; Clipart - Dreamstime">
            <a:extLst>
              <a:ext uri="{FF2B5EF4-FFF2-40B4-BE49-F238E27FC236}">
                <a16:creationId xmlns:a16="http://schemas.microsoft.com/office/drawing/2014/main" id="{11876771-19A3-4E8A-EF39-3189BD8AB9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81" y="18485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8072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9149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shows excessive pride</a:t>
            </a:r>
            <a:endParaRPr lang="en-GB" i="1" dirty="0">
              <a:latin typeface="Twinkl Cursive Looped" panose="02000000000000000000" pitchFamily="2" charset="0"/>
            </a:endParaRPr>
          </a:p>
        </p:txBody>
      </p:sp>
      <p:pic>
        <p:nvPicPr>
          <p:cNvPr id="8" name="Picture 2" descr="180 Bragging Clip Art | Royalty Free - GoGraph">
            <a:extLst>
              <a:ext uri="{FF2B5EF4-FFF2-40B4-BE49-F238E27FC236}">
                <a16:creationId xmlns:a16="http://schemas.microsoft.com/office/drawing/2014/main" id="{64C673DC-A6D1-294B-6CF7-E628208FAA2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701"/>
          <a:stretch/>
        </p:blipFill>
        <p:spPr bwMode="auto">
          <a:xfrm>
            <a:off x="342900" y="300718"/>
            <a:ext cx="1905000" cy="1724025"/>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1D273ECF-7476-BB69-CB86-B42073D31485}"/>
              </a:ext>
            </a:extLst>
          </p:cNvPr>
          <p:cNvSpPr txBox="1"/>
          <p:nvPr/>
        </p:nvSpPr>
        <p:spPr>
          <a:xfrm>
            <a:off x="4274004" y="30071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boastful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9" name="TextBox 8">
            <a:extLst>
              <a:ext uri="{FF2B5EF4-FFF2-40B4-BE49-F238E27FC236}">
                <a16:creationId xmlns:a16="http://schemas.microsoft.com/office/drawing/2014/main" id="{0C5B7F9A-572B-5B32-FD61-0263011DB05C}"/>
              </a:ext>
            </a:extLst>
          </p:cNvPr>
          <p:cNvSpPr txBox="1"/>
          <p:nvPr/>
        </p:nvSpPr>
        <p:spPr>
          <a:xfrm>
            <a:off x="2575833" y="1838252"/>
            <a:ext cx="847861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boast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boastful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1" name="TextBox 10">
            <a:extLst>
              <a:ext uri="{FF2B5EF4-FFF2-40B4-BE49-F238E27FC236}">
                <a16:creationId xmlns:a16="http://schemas.microsoft.com/office/drawing/2014/main" id="{0E8EECE1-E734-D611-4FB2-4384F618F8E6}"/>
              </a:ext>
            </a:extLst>
          </p:cNvPr>
          <p:cNvSpPr txBox="1"/>
          <p:nvPr/>
        </p:nvSpPr>
        <p:spPr>
          <a:xfrm>
            <a:off x="4012747" y="372708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2414958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9" grpId="0"/>
      <p:bldP spid="1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9149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remaining loyal</a:t>
            </a:r>
            <a:endParaRPr lang="en-GB" i="1" dirty="0">
              <a:latin typeface="Twinkl Cursive Looped" panose="02000000000000000000" pitchFamily="2" charset="0"/>
            </a:endParaRPr>
          </a:p>
        </p:txBody>
      </p:sp>
      <p:pic>
        <p:nvPicPr>
          <p:cNvPr id="4" name="Picture 2" descr="900+ Faithful Clip Art | Royalty Free - GoGraph">
            <a:extLst>
              <a:ext uri="{FF2B5EF4-FFF2-40B4-BE49-F238E27FC236}">
                <a16:creationId xmlns:a16="http://schemas.microsoft.com/office/drawing/2014/main" id="{E649F6EC-C128-9142-F1F5-82AD9E2539F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9822"/>
          <a:stretch/>
        </p:blipFill>
        <p:spPr bwMode="auto">
          <a:xfrm>
            <a:off x="292553" y="293914"/>
            <a:ext cx="2495550" cy="164918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92958918-76E3-E9CB-FB77-3F348DFBE1BA}"/>
              </a:ext>
            </a:extLst>
          </p:cNvPr>
          <p:cNvSpPr txBox="1"/>
          <p:nvPr/>
        </p:nvSpPr>
        <p:spPr>
          <a:xfrm>
            <a:off x="4551590" y="18485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faithful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7" name="TextBox 6">
            <a:extLst>
              <a:ext uri="{FF2B5EF4-FFF2-40B4-BE49-F238E27FC236}">
                <a16:creationId xmlns:a16="http://schemas.microsoft.com/office/drawing/2014/main" id="{88897FE3-BD64-4312-3EA1-C871409485B4}"/>
              </a:ext>
            </a:extLst>
          </p:cNvPr>
          <p:cNvSpPr txBox="1"/>
          <p:nvPr/>
        </p:nvSpPr>
        <p:spPr>
          <a:xfrm>
            <a:off x="3049360" y="1625981"/>
            <a:ext cx="8304439"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faith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faithful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9" name="TextBox 8">
            <a:extLst>
              <a:ext uri="{FF2B5EF4-FFF2-40B4-BE49-F238E27FC236}">
                <a16:creationId xmlns:a16="http://schemas.microsoft.com/office/drawing/2014/main" id="{E6F4886D-AEC5-8CDD-F819-D1F687C08B8D}"/>
              </a:ext>
            </a:extLst>
          </p:cNvPr>
          <p:cNvSpPr txBox="1"/>
          <p:nvPr/>
        </p:nvSpPr>
        <p:spPr>
          <a:xfrm>
            <a:off x="3996418" y="3710249"/>
            <a:ext cx="6098720" cy="1015663"/>
          </a:xfrm>
          <a:prstGeom prst="rect">
            <a:avLst/>
          </a:prstGeom>
          <a:noFill/>
        </p:spPr>
        <p:txBody>
          <a:bodyPr wrap="square">
            <a:spAutoFit/>
          </a:bodyPr>
          <a:lstStyle/>
          <a:p>
            <a:r>
              <a:rPr lang="en-GB" sz="6000" dirty="0">
                <a:solidFill>
                  <a:prstClr val="black"/>
                </a:solidFill>
                <a:latin typeface="Twinkl Cursive Looped" panose="02000000000000000000" pitchFamily="2" charset="0"/>
              </a:rPr>
              <a:t>ADJECTIVE</a:t>
            </a:r>
            <a:endParaRPr lang="en-GB" dirty="0"/>
          </a:p>
        </p:txBody>
      </p:sp>
    </p:spTree>
    <p:extLst>
      <p:ext uri="{BB962C8B-B14F-4D97-AF65-F5344CB8AC3E}">
        <p14:creationId xmlns:p14="http://schemas.microsoft.com/office/powerpoint/2010/main" val="542996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7" grpId="0"/>
      <p:bldP spid="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9149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feeling uncertain</a:t>
            </a:r>
            <a:endParaRPr lang="en-GB" i="1" dirty="0">
              <a:latin typeface="Twinkl Cursive Looped" panose="02000000000000000000" pitchFamily="2" charset="0"/>
            </a:endParaRPr>
          </a:p>
        </p:txBody>
      </p:sp>
      <p:pic>
        <p:nvPicPr>
          <p:cNvPr id="14338" name="Picture 2" descr="Doubtful Emoticon Stock Illustrations – 92 Doubtful Emoticon Stock  Illustrations, Vectors &amp; Clipart - Dreamstime">
            <a:extLst>
              <a:ext uri="{FF2B5EF4-FFF2-40B4-BE49-F238E27FC236}">
                <a16:creationId xmlns:a16="http://schemas.microsoft.com/office/drawing/2014/main" id="{A40D19B3-2923-28DC-6126-92D3820202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481" y="184851"/>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B477EFB-5ADE-C819-A458-B1BC99A4DD6B}"/>
              </a:ext>
            </a:extLst>
          </p:cNvPr>
          <p:cNvSpPr txBox="1"/>
          <p:nvPr/>
        </p:nvSpPr>
        <p:spPr>
          <a:xfrm>
            <a:off x="4143375" y="18485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doubtful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7EE80523-7E83-91B6-248E-566B87224F9B}"/>
              </a:ext>
            </a:extLst>
          </p:cNvPr>
          <p:cNvSpPr txBox="1"/>
          <p:nvPr/>
        </p:nvSpPr>
        <p:spPr>
          <a:xfrm>
            <a:off x="3049360" y="1625981"/>
            <a:ext cx="8103053"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doubt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doubtful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328C4FA5-52E7-13B0-E4BE-A5AC5136F730}"/>
              </a:ext>
            </a:extLst>
          </p:cNvPr>
          <p:cNvSpPr txBox="1"/>
          <p:nvPr/>
        </p:nvSpPr>
        <p:spPr>
          <a:xfrm>
            <a:off x="4051526" y="369618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2854945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3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boastful singer performed at the Super Bowl half-time show.</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DB844241-EB0F-57C7-6F0A-1A5CB6E9F55F}"/>
              </a:ext>
            </a:extLst>
          </p:cNvPr>
          <p:cNvSpPr txBox="1">
            <a:spLocks/>
          </p:cNvSpPr>
          <p:nvPr/>
        </p:nvSpPr>
        <p:spPr>
          <a:xfrm>
            <a:off x="2433208" y="2981148"/>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025548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faithful puppy followed its owner to the store.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BDB467F0-7A97-A37F-7E8D-A3D378C2112C}"/>
              </a:ext>
            </a:extLst>
          </p:cNvPr>
          <p:cNvSpPr txBox="1">
            <a:spLocks/>
          </p:cNvSpPr>
          <p:nvPr/>
        </p:nvSpPr>
        <p:spPr>
          <a:xfrm>
            <a:off x="2514851" y="2981148"/>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547390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It was doubtful that sports day would take place in the rain.</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7D36194E-D9A6-D4D5-8EC6-A78E3BD33622}"/>
              </a:ext>
            </a:extLst>
          </p:cNvPr>
          <p:cNvSpPr txBox="1">
            <a:spLocks/>
          </p:cNvSpPr>
          <p:nvPr/>
        </p:nvSpPr>
        <p:spPr>
          <a:xfrm>
            <a:off x="3576207" y="2948490"/>
            <a:ext cx="2661307" cy="87316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2184096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61066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599EB073-A55C-F9D9-8637-06DA3C577748}"/>
              </a:ext>
            </a:extLst>
          </p:cNvPr>
          <p:cNvPicPr>
            <a:picLocks noChangeAspect="1"/>
          </p:cNvPicPr>
          <p:nvPr/>
        </p:nvPicPr>
        <p:blipFill rotWithShape="1">
          <a:blip r:embed="rId2"/>
          <a:srcRect l="19420" t="14030" r="18304" b="10695"/>
          <a:stretch/>
        </p:blipFill>
        <p:spPr>
          <a:xfrm>
            <a:off x="326571" y="0"/>
            <a:ext cx="10058400" cy="6835384"/>
          </a:xfrm>
          <a:prstGeom prst="rect">
            <a:avLst/>
          </a:prstGeom>
        </p:spPr>
      </p:pic>
    </p:spTree>
    <p:extLst>
      <p:ext uri="{BB962C8B-B14F-4D97-AF65-F5344CB8AC3E}">
        <p14:creationId xmlns:p14="http://schemas.microsoft.com/office/powerpoint/2010/main" val="3089124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504053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well known from long or close association</a:t>
            </a:r>
            <a:endParaRPr lang="en-GB" i="1" dirty="0">
              <a:latin typeface="Twinkl Cursive Looped" panose="02000000000000000000" pitchFamily="2" charset="0"/>
            </a:endParaRPr>
          </a:p>
        </p:txBody>
      </p:sp>
      <p:pic>
        <p:nvPicPr>
          <p:cNvPr id="15362" name="Picture 2" descr="1,133 Coming Home Stock Illustrations, Cliparts and Royalty Free Coming Home  Vectors">
            <a:extLst>
              <a:ext uri="{FF2B5EF4-FFF2-40B4-BE49-F238E27FC236}">
                <a16:creationId xmlns:a16="http://schemas.microsoft.com/office/drawing/2014/main" id="{ABC3EEB0-10C8-5BFB-B734-50D0E05F98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9486"/>
            <a:ext cx="2390775" cy="1905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419451C-D8DB-ABC6-6507-CF7635821788}"/>
              </a:ext>
            </a:extLst>
          </p:cNvPr>
          <p:cNvSpPr txBox="1"/>
          <p:nvPr/>
        </p:nvSpPr>
        <p:spPr>
          <a:xfrm>
            <a:off x="4437290" y="2394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familiar</a:t>
            </a:r>
            <a:endParaRPr lang="en-GB" dirty="0"/>
          </a:p>
        </p:txBody>
      </p:sp>
      <p:sp>
        <p:nvSpPr>
          <p:cNvPr id="6" name="TextBox 5">
            <a:extLst>
              <a:ext uri="{FF2B5EF4-FFF2-40B4-BE49-F238E27FC236}">
                <a16:creationId xmlns:a16="http://schemas.microsoft.com/office/drawing/2014/main" id="{01495FB9-2B77-4E0B-9445-EA4E0FBA518D}"/>
              </a:ext>
            </a:extLst>
          </p:cNvPr>
          <p:cNvSpPr txBox="1"/>
          <p:nvPr/>
        </p:nvSpPr>
        <p:spPr>
          <a:xfrm>
            <a:off x="3947433"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4023334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familiar feeling came over her as she entered her old home.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328C385-6AD7-07C1-8F03-9089E8F5A5FE}"/>
              </a:ext>
            </a:extLst>
          </p:cNvPr>
          <p:cNvSpPr txBox="1">
            <a:spLocks/>
          </p:cNvSpPr>
          <p:nvPr/>
        </p:nvSpPr>
        <p:spPr>
          <a:xfrm>
            <a:off x="2106636" y="2981148"/>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965264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893296"/>
            <a:ext cx="12191999"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engaging or engaged in without payment; non-professional</a:t>
            </a:r>
            <a:endParaRPr lang="en-GB" i="1" dirty="0"/>
          </a:p>
        </p:txBody>
      </p:sp>
      <p:pic>
        <p:nvPicPr>
          <p:cNvPr id="16386" name="Picture 2" descr="45 Amateur Boxing Illustrations &amp; Clip Art - iStock">
            <a:extLst>
              <a:ext uri="{FF2B5EF4-FFF2-40B4-BE49-F238E27FC236}">
                <a16:creationId xmlns:a16="http://schemas.microsoft.com/office/drawing/2014/main" id="{941EE0DF-99A5-52FF-6A14-C4C4576684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824" y="30003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71C07A4-15C3-9058-2405-10E3AF93ECF0}"/>
              </a:ext>
            </a:extLst>
          </p:cNvPr>
          <p:cNvSpPr txBox="1"/>
          <p:nvPr/>
        </p:nvSpPr>
        <p:spPr>
          <a:xfrm>
            <a:off x="4110719" y="30003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amateur</a:t>
            </a:r>
            <a:endParaRPr lang="en-GB" dirty="0"/>
          </a:p>
        </p:txBody>
      </p:sp>
      <p:sp>
        <p:nvSpPr>
          <p:cNvPr id="6" name="TextBox 5">
            <a:extLst>
              <a:ext uri="{FF2B5EF4-FFF2-40B4-BE49-F238E27FC236}">
                <a16:creationId xmlns:a16="http://schemas.microsoft.com/office/drawing/2014/main" id="{BF0C13F9-2AD0-5C45-7E60-DBD3F75BE6A1}"/>
              </a:ext>
            </a:extLst>
          </p:cNvPr>
          <p:cNvSpPr txBox="1"/>
          <p:nvPr/>
        </p:nvSpPr>
        <p:spPr>
          <a:xfrm>
            <a:off x="4110719" y="169043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4923774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Olympics were incredible for the amateur boxer.</a:t>
            </a:r>
            <a:endParaRPr lang="en-GB" i="1" dirty="0"/>
          </a:p>
        </p:txBody>
      </p:sp>
      <p:sp>
        <p:nvSpPr>
          <p:cNvPr id="3" name="Title 1">
            <a:extLst>
              <a:ext uri="{FF2B5EF4-FFF2-40B4-BE49-F238E27FC236}">
                <a16:creationId xmlns:a16="http://schemas.microsoft.com/office/drawing/2014/main" id="{2A27AF13-B083-EA45-74B5-F8B1A931679E}"/>
              </a:ext>
            </a:extLst>
          </p:cNvPr>
          <p:cNvSpPr txBox="1">
            <a:spLocks/>
          </p:cNvSpPr>
          <p:nvPr/>
        </p:nvSpPr>
        <p:spPr>
          <a:xfrm>
            <a:off x="4359979" y="3721973"/>
            <a:ext cx="2661307"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014948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innocence of humans changing the landscape without understanding the disastrous consequences has long passed. The beautiful Earth, that once was plentiful, is now doubtful of its future. Confident humans cleared forests to make room for buildings and farm. Boastful landowners mined the coal from beneath the ground and rivers have been diverted to irrigate farms leaving them pitiful and dried up. </a:t>
            </a:r>
          </a:p>
        </p:txBody>
      </p:sp>
    </p:spTree>
    <p:extLst>
      <p:ext uri="{BB962C8B-B14F-4D97-AF65-F5344CB8AC3E}">
        <p14:creationId xmlns:p14="http://schemas.microsoft.com/office/powerpoint/2010/main" val="24335001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innocence</a:t>
            </a:r>
            <a:r>
              <a:rPr lang="en-GB" sz="4000" dirty="0">
                <a:solidFill>
                  <a:srgbClr val="000000"/>
                </a:solidFill>
                <a:effectLst/>
                <a:latin typeface="Twinkl Cursive Looped" panose="02000000000000000000" pitchFamily="2" charset="0"/>
                <a:ea typeface="Times New Roman" panose="02020603050405020304" pitchFamily="18" charset="0"/>
              </a:rPr>
              <a:t> of humans changing the landscape without understanding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disastrous</a:t>
            </a:r>
            <a:r>
              <a:rPr lang="en-GB" sz="4000" dirty="0">
                <a:solidFill>
                  <a:srgbClr val="000000"/>
                </a:solidFill>
                <a:effectLst/>
                <a:latin typeface="Twinkl Cursive Looped" panose="02000000000000000000" pitchFamily="2" charset="0"/>
                <a:ea typeface="Times New Roman" panose="02020603050405020304" pitchFamily="18" charset="0"/>
              </a:rPr>
              <a:t> consequences has long passed.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beautiful</a:t>
            </a:r>
            <a:r>
              <a:rPr lang="en-GB" sz="4000" dirty="0">
                <a:solidFill>
                  <a:srgbClr val="000000"/>
                </a:solidFill>
                <a:effectLst/>
                <a:latin typeface="Twinkl Cursive Looped" panose="02000000000000000000" pitchFamily="2" charset="0"/>
                <a:ea typeface="Times New Roman" panose="02020603050405020304" pitchFamily="18" charset="0"/>
              </a:rPr>
              <a:t> Earth, that once was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plentiful</a:t>
            </a:r>
            <a:r>
              <a:rPr lang="en-GB" sz="4000" dirty="0">
                <a:solidFill>
                  <a:srgbClr val="000000"/>
                </a:solidFill>
                <a:effectLst/>
                <a:latin typeface="Twinkl Cursive Looped" panose="02000000000000000000" pitchFamily="2" charset="0"/>
                <a:ea typeface="Times New Roman" panose="02020603050405020304" pitchFamily="18" charset="0"/>
              </a:rPr>
              <a:t>, is now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doubtful</a:t>
            </a:r>
            <a:r>
              <a:rPr lang="en-GB" sz="4000" dirty="0">
                <a:solidFill>
                  <a:srgbClr val="000000"/>
                </a:solidFill>
                <a:effectLst/>
                <a:latin typeface="Twinkl Cursive Looped" panose="02000000000000000000" pitchFamily="2" charset="0"/>
                <a:ea typeface="Times New Roman" panose="02020603050405020304" pitchFamily="18" charset="0"/>
              </a:rPr>
              <a:t> of its future.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Confident</a:t>
            </a:r>
            <a:r>
              <a:rPr lang="en-GB" sz="4000" dirty="0">
                <a:solidFill>
                  <a:srgbClr val="000000"/>
                </a:solidFill>
                <a:effectLst/>
                <a:latin typeface="Twinkl Cursive Looped" panose="02000000000000000000" pitchFamily="2" charset="0"/>
                <a:ea typeface="Times New Roman" panose="02020603050405020304" pitchFamily="18" charset="0"/>
              </a:rPr>
              <a:t> humans cleared forests to make room for buildings and farm.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Boastful </a:t>
            </a:r>
            <a:r>
              <a:rPr lang="en-GB" sz="4000" dirty="0">
                <a:solidFill>
                  <a:srgbClr val="000000"/>
                </a:solidFill>
                <a:effectLst/>
                <a:latin typeface="Twinkl Cursive Looped" panose="02000000000000000000" pitchFamily="2" charset="0"/>
                <a:ea typeface="Times New Roman" panose="02020603050405020304" pitchFamily="18" charset="0"/>
              </a:rPr>
              <a:t>landowners mined the coal from beneath the ground and rivers have been diverted to irrigate farms leaving them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pitiful </a:t>
            </a:r>
            <a:r>
              <a:rPr lang="en-GB" sz="4000" dirty="0">
                <a:solidFill>
                  <a:srgbClr val="000000"/>
                </a:solidFill>
                <a:effectLst/>
                <a:latin typeface="Twinkl Cursive Looped" panose="02000000000000000000" pitchFamily="2" charset="0"/>
                <a:ea typeface="Times New Roman" panose="02020603050405020304" pitchFamily="18" charset="0"/>
              </a:rPr>
              <a:t>and dried up. </a:t>
            </a:r>
          </a:p>
        </p:txBody>
      </p:sp>
    </p:spTree>
    <p:extLst>
      <p:ext uri="{BB962C8B-B14F-4D97-AF65-F5344CB8AC3E}">
        <p14:creationId xmlns:p14="http://schemas.microsoft.com/office/powerpoint/2010/main" val="145265911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fontScale="90000"/>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innocence of humans changing the landscape without understanding the disastrous consequences has long passed.</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2</a:t>
            </a:r>
          </a:p>
          <a:p>
            <a:r>
              <a:rPr lang="en-GB" sz="7200" dirty="0">
                <a:latin typeface="Twinkl Cursive Looped" panose="02000000000000000000" pitchFamily="2" charset="0"/>
              </a:rPr>
              <a:t>Week 4 - Tuesday</a:t>
            </a:r>
          </a:p>
          <a:p>
            <a:endParaRPr lang="en-GB" sz="7200" dirty="0"/>
          </a:p>
        </p:txBody>
      </p:sp>
    </p:spTree>
    <p:extLst>
      <p:ext uri="{BB962C8B-B14F-4D97-AF65-F5344CB8AC3E}">
        <p14:creationId xmlns:p14="http://schemas.microsoft.com/office/powerpoint/2010/main" val="36347645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30DA435-4961-E47C-35B9-0A084EA25518}"/>
              </a:ext>
            </a:extLst>
          </p:cNvPr>
          <p:cNvPicPr>
            <a:picLocks noChangeAspect="1"/>
          </p:cNvPicPr>
          <p:nvPr/>
        </p:nvPicPr>
        <p:blipFill rotWithShape="1">
          <a:blip r:embed="rId2"/>
          <a:srcRect l="18884" t="13792" r="18438" b="10219"/>
          <a:stretch/>
        </p:blipFill>
        <p:spPr>
          <a:xfrm>
            <a:off x="506185" y="-1"/>
            <a:ext cx="10042071" cy="6844915"/>
          </a:xfrm>
          <a:prstGeom prst="rect">
            <a:avLst/>
          </a:prstGeom>
        </p:spPr>
      </p:pic>
    </p:spTree>
    <p:extLst>
      <p:ext uri="{BB962C8B-B14F-4D97-AF65-F5344CB8AC3E}">
        <p14:creationId xmlns:p14="http://schemas.microsoft.com/office/powerpoint/2010/main" val="15033857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2115050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18130232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causing great damage</a:t>
            </a:r>
          </a:p>
        </p:txBody>
      </p:sp>
      <p:pic>
        <p:nvPicPr>
          <p:cNvPr id="1028" name="Picture 4" descr="Natural Disaster Flood Earthquake Clip Art - Natural Disasters Png - Free  Transparent PNG Clipart Images Download">
            <a:extLst>
              <a:ext uri="{FF2B5EF4-FFF2-40B4-BE49-F238E27FC236}">
                <a16:creationId xmlns:a16="http://schemas.microsoft.com/office/drawing/2014/main" id="{DFA4BC61-AA48-C97D-B194-78C8F18A67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680" y="342900"/>
            <a:ext cx="2219325" cy="2057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2009D63-06EB-1420-B4F5-5F2C292F6DF7}"/>
              </a:ext>
            </a:extLst>
          </p:cNvPr>
          <p:cNvSpPr txBox="1"/>
          <p:nvPr/>
        </p:nvSpPr>
        <p:spPr>
          <a:xfrm>
            <a:off x="4600576" y="46741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disastrous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10E4BC26-3AD1-DCB8-9072-807D3C390AEB}"/>
              </a:ext>
            </a:extLst>
          </p:cNvPr>
          <p:cNvSpPr txBox="1"/>
          <p:nvPr/>
        </p:nvSpPr>
        <p:spPr>
          <a:xfrm>
            <a:off x="4469947" y="255255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2939719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It is disastrous when an earthquake happens.</a:t>
            </a:r>
          </a:p>
        </p:txBody>
      </p:sp>
      <p:sp>
        <p:nvSpPr>
          <p:cNvPr id="3" name="Title 1">
            <a:extLst>
              <a:ext uri="{FF2B5EF4-FFF2-40B4-BE49-F238E27FC236}">
                <a16:creationId xmlns:a16="http://schemas.microsoft.com/office/drawing/2014/main" id="{C3AA3A5F-7117-052E-487D-78D77E5AC87E}"/>
              </a:ext>
            </a:extLst>
          </p:cNvPr>
          <p:cNvSpPr txBox="1">
            <a:spLocks/>
          </p:cNvSpPr>
          <p:nvPr/>
        </p:nvSpPr>
        <p:spPr>
          <a:xfrm>
            <a:off x="3739493" y="2906486"/>
            <a:ext cx="3314450" cy="91516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215179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622826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084999"/>
            <a:ext cx="121920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cause (someone) to feel awkward, self-conscious or ashamed </a:t>
            </a:r>
          </a:p>
        </p:txBody>
      </p:sp>
      <p:pic>
        <p:nvPicPr>
          <p:cNvPr id="5122" name="Picture 2" descr="Free Embarrassed Cliparts, Download Free Embarrassed Cliparts png images,  Free ClipArts on Clipart Library">
            <a:extLst>
              <a:ext uri="{FF2B5EF4-FFF2-40B4-BE49-F238E27FC236}">
                <a16:creationId xmlns:a16="http://schemas.microsoft.com/office/drawing/2014/main" id="{F0B16EC6-7373-4881-A3BE-858EC6631B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55134"/>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AC57415-482D-DCA8-3A55-CB77C17543CE}"/>
              </a:ext>
            </a:extLst>
          </p:cNvPr>
          <p:cNvSpPr txBox="1"/>
          <p:nvPr/>
        </p:nvSpPr>
        <p:spPr>
          <a:xfrm>
            <a:off x="4274004" y="48034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embarrass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47D99E04-D87A-9345-139F-69C487513CCF}"/>
              </a:ext>
            </a:extLst>
          </p:cNvPr>
          <p:cNvSpPr txBox="1"/>
          <p:nvPr/>
        </p:nvSpPr>
        <p:spPr>
          <a:xfrm>
            <a:off x="5008789" y="199820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4005947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Parents love to embarrass their children.</a:t>
            </a:r>
          </a:p>
        </p:txBody>
      </p:sp>
      <p:sp>
        <p:nvSpPr>
          <p:cNvPr id="3" name="Title 1">
            <a:extLst>
              <a:ext uri="{FF2B5EF4-FFF2-40B4-BE49-F238E27FC236}">
                <a16:creationId xmlns:a16="http://schemas.microsoft.com/office/drawing/2014/main" id="{6E8070CB-64DE-8C6B-5D47-016D22640F1B}"/>
              </a:ext>
            </a:extLst>
          </p:cNvPr>
          <p:cNvSpPr txBox="1">
            <a:spLocks/>
          </p:cNvSpPr>
          <p:nvPr/>
        </p:nvSpPr>
        <p:spPr>
          <a:xfrm>
            <a:off x="6096000" y="2873829"/>
            <a:ext cx="3243943" cy="97542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1601669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ence</a:t>
            </a:r>
            <a:r>
              <a:rPr lang="en-GB" dirty="0">
                <a:latin typeface="Twinkl Cursive Looped" panose="02000000000000000000" pitchFamily="2" charset="0"/>
              </a:rPr>
              <a:t> and -</a:t>
            </a:r>
            <a:r>
              <a:rPr lang="en-GB" dirty="0" err="1">
                <a:latin typeface="Twinkl Cursive Looped" panose="02000000000000000000" pitchFamily="2" charset="0"/>
              </a:rPr>
              <a:t>ent</a:t>
            </a:r>
            <a:endParaRPr lang="en-GB" dirty="0">
              <a:latin typeface="Twinkl Cursive Looped" panose="02000000000000000000" pitchFamily="2" charset="0"/>
            </a:endParaRPr>
          </a:p>
        </p:txBody>
      </p:sp>
    </p:spTree>
    <p:extLst>
      <p:ext uri="{BB962C8B-B14F-4D97-AF65-F5344CB8AC3E}">
        <p14:creationId xmlns:p14="http://schemas.microsoft.com/office/powerpoint/2010/main" val="536725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ence</a:t>
            </a:r>
            <a:endParaRPr lang="en-GB" dirty="0">
              <a:latin typeface="Twinkl Cursive Looped" panose="02000000000000000000" pitchFamily="2" charset="0"/>
            </a:endParaRPr>
          </a:p>
        </p:txBody>
      </p:sp>
    </p:spTree>
    <p:extLst>
      <p:ext uri="{BB962C8B-B14F-4D97-AF65-F5344CB8AC3E}">
        <p14:creationId xmlns:p14="http://schemas.microsoft.com/office/powerpoint/2010/main" val="376793545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ence</a:t>
            </a: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Use –</a:t>
            </a:r>
            <a:r>
              <a:rPr lang="en-GB" sz="4800" dirty="0" err="1">
                <a:latin typeface="Twinkl Cursive Looped" panose="02000000000000000000" pitchFamily="2" charset="0"/>
              </a:rPr>
              <a:t>ent</a:t>
            </a:r>
            <a:r>
              <a:rPr lang="en-GB" sz="4800" dirty="0">
                <a:latin typeface="Twinkl Cursive Looped" panose="02000000000000000000" pitchFamily="2" charset="0"/>
              </a:rPr>
              <a:t> and –</a:t>
            </a:r>
            <a:r>
              <a:rPr lang="en-GB" sz="4800" dirty="0" err="1">
                <a:latin typeface="Twinkl Cursive Looped" panose="02000000000000000000" pitchFamily="2" charset="0"/>
              </a:rPr>
              <a:t>ence</a:t>
            </a:r>
            <a:r>
              <a:rPr lang="en-GB" sz="4800" dirty="0">
                <a:latin typeface="Twinkl Cursive Looped" panose="02000000000000000000" pitchFamily="2" charset="0"/>
              </a:rPr>
              <a:t>/–</a:t>
            </a:r>
            <a:r>
              <a:rPr lang="en-GB" sz="4800" dirty="0" err="1">
                <a:latin typeface="Twinkl Cursive Looped" panose="02000000000000000000" pitchFamily="2" charset="0"/>
              </a:rPr>
              <a:t>ency</a:t>
            </a:r>
            <a:r>
              <a:rPr lang="en-GB" sz="4800" dirty="0">
                <a:latin typeface="Twinkl Cursive Looped" panose="02000000000000000000" pitchFamily="2" charset="0"/>
              </a:rPr>
              <a:t> after soft</a:t>
            </a:r>
            <a:br>
              <a:rPr lang="en-GB" sz="4800" dirty="0">
                <a:latin typeface="Twinkl Cursive Looped" panose="02000000000000000000" pitchFamily="2" charset="0"/>
              </a:rPr>
            </a:br>
            <a:r>
              <a:rPr lang="en-GB" sz="4800" dirty="0">
                <a:latin typeface="Twinkl Cursive Looped" panose="02000000000000000000" pitchFamily="2" charset="0"/>
              </a:rPr>
              <a:t>c (/s/ sound), soft g (/</a:t>
            </a:r>
            <a:r>
              <a:rPr lang="en-GB" sz="4800" dirty="0" err="1">
                <a:latin typeface="Twinkl Cursive Looped" panose="02000000000000000000" pitchFamily="2" charset="0"/>
              </a:rPr>
              <a:t>dʒ</a:t>
            </a:r>
            <a:r>
              <a:rPr lang="en-GB" sz="4800" dirty="0">
                <a:latin typeface="Twinkl Cursive Looped" panose="02000000000000000000" pitchFamily="2" charset="0"/>
              </a:rPr>
              <a:t>/ sound) and</a:t>
            </a:r>
            <a:br>
              <a:rPr lang="en-GB" sz="4800" dirty="0">
                <a:latin typeface="Twinkl Cursive Looped" panose="02000000000000000000" pitchFamily="2" charset="0"/>
              </a:rPr>
            </a:br>
            <a:r>
              <a:rPr lang="en-GB" sz="4800" dirty="0" err="1">
                <a:latin typeface="Twinkl Cursive Looped" panose="02000000000000000000" pitchFamily="2" charset="0"/>
              </a:rPr>
              <a:t>qu</a:t>
            </a:r>
            <a:r>
              <a:rPr lang="en-GB" sz="4800" dirty="0">
                <a:latin typeface="Twinkl Cursive Looped" panose="02000000000000000000" pitchFamily="2" charset="0"/>
              </a:rPr>
              <a:t>, or if there is a related word with a</a:t>
            </a:r>
            <a:br>
              <a:rPr lang="en-GB" sz="4800" dirty="0">
                <a:latin typeface="Twinkl Cursive Looped" panose="02000000000000000000" pitchFamily="2" charset="0"/>
              </a:rPr>
            </a:br>
            <a:r>
              <a:rPr lang="en-GB" sz="4800" dirty="0">
                <a:latin typeface="Twinkl Cursive Looped" panose="02000000000000000000" pitchFamily="2" charset="0"/>
              </a:rPr>
              <a:t>clear /ɛ/ sound in the right position.</a:t>
            </a:r>
            <a:endParaRPr lang="en-GB" sz="4800" i="1" dirty="0">
              <a:latin typeface="Twinkl Cursive Looped" panose="02000000000000000000" pitchFamily="2" charset="0"/>
            </a:endParaRPr>
          </a:p>
        </p:txBody>
      </p:sp>
    </p:spTree>
    <p:extLst>
      <p:ext uri="{BB962C8B-B14F-4D97-AF65-F5344CB8AC3E}">
        <p14:creationId xmlns:p14="http://schemas.microsoft.com/office/powerpoint/2010/main" val="379592838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confidence</a:t>
            </a:r>
          </a:p>
        </p:txBody>
      </p:sp>
      <p:sp>
        <p:nvSpPr>
          <p:cNvPr id="3" name="Rectangle 2">
            <a:extLst>
              <a:ext uri="{FF2B5EF4-FFF2-40B4-BE49-F238E27FC236}">
                <a16:creationId xmlns:a16="http://schemas.microsoft.com/office/drawing/2014/main" id="{13BB5EC0-7A96-4D29-A835-6FAE896C31A4}"/>
              </a:ext>
            </a:extLst>
          </p:cNvPr>
          <p:cNvSpPr/>
          <p:nvPr/>
        </p:nvSpPr>
        <p:spPr>
          <a:xfrm>
            <a:off x="6711042" y="3559629"/>
            <a:ext cx="1502230" cy="75315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434" name="Picture 2" descr="self confidence png - Clip Art Library">
            <a:extLst>
              <a:ext uri="{FF2B5EF4-FFF2-40B4-BE49-F238E27FC236}">
                <a16:creationId xmlns:a16="http://schemas.microsoft.com/office/drawing/2014/main" id="{2EEB73F0-1D85-33D2-0B6E-A90C237F87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949" y="329974"/>
            <a:ext cx="1895475" cy="2409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3564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4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existence</a:t>
            </a:r>
          </a:p>
        </p:txBody>
      </p:sp>
      <p:sp>
        <p:nvSpPr>
          <p:cNvPr id="3" name="Rectangle 2">
            <a:extLst>
              <a:ext uri="{FF2B5EF4-FFF2-40B4-BE49-F238E27FC236}">
                <a16:creationId xmlns:a16="http://schemas.microsoft.com/office/drawing/2014/main" id="{0366E0B6-702E-4814-82C6-08CA2D13F3C9}"/>
              </a:ext>
            </a:extLst>
          </p:cNvPr>
          <p:cNvSpPr/>
          <p:nvPr/>
        </p:nvSpPr>
        <p:spPr>
          <a:xfrm>
            <a:off x="6096000" y="3691022"/>
            <a:ext cx="1545772"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2466" name="Picture 2" descr="Drawing Tree Of Life Line Art Clip Art, PNG, 1500x1270px, Drawing, Art,  Artwork, Black And White,">
            <a:extLst>
              <a:ext uri="{FF2B5EF4-FFF2-40B4-BE49-F238E27FC236}">
                <a16:creationId xmlns:a16="http://schemas.microsoft.com/office/drawing/2014/main" id="{902451DE-ED54-4066-A083-564200BF0A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593" y="374197"/>
            <a:ext cx="2324100" cy="1962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6152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24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4681363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suffix -</a:t>
            </a:r>
            <a:r>
              <a:rPr lang="en-GB" dirty="0" err="1">
                <a:latin typeface="Twinkl Cursive Looped" panose="02000000000000000000" pitchFamily="2" charset="0"/>
              </a:rPr>
              <a:t>ful</a:t>
            </a:r>
            <a:endParaRPr lang="en-GB" dirty="0">
              <a:latin typeface="Twinkl Cursive Looped" panose="02000000000000000000" pitchFamily="2" charset="0"/>
            </a:endParaRPr>
          </a:p>
        </p:txBody>
      </p:sp>
    </p:spTree>
    <p:extLst>
      <p:ext uri="{BB962C8B-B14F-4D97-AF65-F5344CB8AC3E}">
        <p14:creationId xmlns:p14="http://schemas.microsoft.com/office/powerpoint/2010/main" val="213937345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highlight>
                  <a:srgbClr val="FFFF00"/>
                </a:highlight>
                <a:latin typeface="Twinkl Cursive Looped" panose="02000000000000000000" pitchFamily="2" charset="0"/>
              </a:rPr>
              <a:t>-</a:t>
            </a:r>
            <a:r>
              <a:rPr lang="en-GB" dirty="0" err="1">
                <a:highlight>
                  <a:srgbClr val="FFFF00"/>
                </a:highlight>
                <a:latin typeface="Twinkl Cursive Looped" panose="02000000000000000000" pitchFamily="2" charset="0"/>
              </a:rPr>
              <a:t>ful</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455725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u="sng" dirty="0">
                <a:latin typeface="Twinkl Cursive Looped" panose="02000000000000000000" pitchFamily="2" charset="0"/>
              </a:rPr>
              <a:t>Suffix -</a:t>
            </a:r>
            <a:r>
              <a:rPr lang="en-GB" u="sng" dirty="0" err="1">
                <a:latin typeface="Twinkl Cursive Looped" panose="02000000000000000000" pitchFamily="2" charset="0"/>
              </a:rPr>
              <a:t>ful</a:t>
            </a:r>
            <a:br>
              <a:rPr lang="en-GB" dirty="0">
                <a:latin typeface="Twinkl Cursive Looped" panose="02000000000000000000" pitchFamily="2" charset="0"/>
              </a:rPr>
            </a:br>
            <a:r>
              <a:rPr lang="en-GB" dirty="0">
                <a:latin typeface="Twinkl Cursive Looped" panose="02000000000000000000" pitchFamily="2" charset="0"/>
              </a:rPr>
              <a:t>meaning full of</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007888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fearful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301922" y="3674693"/>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scared face Angry faces clipart clipart collection file angry face jpg -  Clipartix">
            <a:extLst>
              <a:ext uri="{FF2B5EF4-FFF2-40B4-BE49-F238E27FC236}">
                <a16:creationId xmlns:a16="http://schemas.microsoft.com/office/drawing/2014/main" id="{25E13D5F-C667-A56F-633D-54C7FDBF35C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510" y="8164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9817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thankful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612165" y="3658365"/>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Free Thanksgiving Png Clipart Pictures - Clipartix">
            <a:extLst>
              <a:ext uri="{FF2B5EF4-FFF2-40B4-BE49-F238E27FC236}">
                <a16:creationId xmlns:a16="http://schemas.microsoft.com/office/drawing/2014/main" id="{C9E0724D-A355-6A8D-2777-A627085086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954" y="540884"/>
            <a:ext cx="2190750" cy="2085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3516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causing great damage</a:t>
            </a:r>
          </a:p>
        </p:txBody>
      </p:sp>
      <p:pic>
        <p:nvPicPr>
          <p:cNvPr id="1028" name="Picture 4" descr="Natural Disaster Flood Earthquake Clip Art - Natural Disasters Png - Free  Transparent PNG Clipart Images Download">
            <a:extLst>
              <a:ext uri="{FF2B5EF4-FFF2-40B4-BE49-F238E27FC236}">
                <a16:creationId xmlns:a16="http://schemas.microsoft.com/office/drawing/2014/main" id="{DFA4BC61-AA48-C97D-B194-78C8F18A67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680" y="342900"/>
            <a:ext cx="2219325" cy="2057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2009D63-06EB-1420-B4F5-5F2C292F6DF7}"/>
              </a:ext>
            </a:extLst>
          </p:cNvPr>
          <p:cNvSpPr txBox="1"/>
          <p:nvPr/>
        </p:nvSpPr>
        <p:spPr>
          <a:xfrm>
            <a:off x="4600576" y="46741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disastrous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10E4BC26-3AD1-DCB8-9072-807D3C390AEB}"/>
              </a:ext>
            </a:extLst>
          </p:cNvPr>
          <p:cNvSpPr txBox="1"/>
          <p:nvPr/>
        </p:nvSpPr>
        <p:spPr>
          <a:xfrm>
            <a:off x="4469947" y="255255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1617130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beautiful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693808" y="3674693"/>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Beautiful Rose PNG Clipart Image - Best WEB Clipart">
            <a:extLst>
              <a:ext uri="{FF2B5EF4-FFF2-40B4-BE49-F238E27FC236}">
                <a16:creationId xmlns:a16="http://schemas.microsoft.com/office/drawing/2014/main" id="{D045A5CE-EF49-1F9E-9CA3-AB79126F6E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1745" y="421822"/>
            <a:ext cx="2181225"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6412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9149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showing fear</a:t>
            </a:r>
            <a:endParaRPr lang="en-GB" i="1" dirty="0">
              <a:latin typeface="Twinkl Cursive Looped" panose="02000000000000000000" pitchFamily="2" charset="0"/>
            </a:endParaRPr>
          </a:p>
        </p:txBody>
      </p:sp>
      <p:pic>
        <p:nvPicPr>
          <p:cNvPr id="54274" name="Picture 2" descr="scared face Angry faces clipart clipart collection file angry face jpg -  Clipartix">
            <a:extLst>
              <a:ext uri="{FF2B5EF4-FFF2-40B4-BE49-F238E27FC236}">
                <a16:creationId xmlns:a16="http://schemas.microsoft.com/office/drawing/2014/main" id="{0A8635B0-ACD2-EEB8-4B83-D6EEFB51209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510" y="81643"/>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0C8B33C-0CAA-2B6B-7D44-40F3B93F8BEF}"/>
              </a:ext>
            </a:extLst>
          </p:cNvPr>
          <p:cNvSpPr txBox="1"/>
          <p:nvPr/>
        </p:nvSpPr>
        <p:spPr>
          <a:xfrm>
            <a:off x="4714876" y="18485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fearful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818620C7-F6F5-3FEC-1C20-BFF937800BB3}"/>
              </a:ext>
            </a:extLst>
          </p:cNvPr>
          <p:cNvSpPr txBox="1"/>
          <p:nvPr/>
        </p:nvSpPr>
        <p:spPr>
          <a:xfrm>
            <a:off x="3049361" y="1625981"/>
            <a:ext cx="7890782"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fear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fearful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DAF5FE61-4805-19D2-137B-03C3FBA7DA41}"/>
              </a:ext>
            </a:extLst>
          </p:cNvPr>
          <p:cNvSpPr txBox="1"/>
          <p:nvPr/>
        </p:nvSpPr>
        <p:spPr>
          <a:xfrm>
            <a:off x="3945392" y="366872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1082868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427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19149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pleased and relieved </a:t>
            </a:r>
            <a:endParaRPr lang="en-GB" i="1" dirty="0">
              <a:latin typeface="Twinkl Cursive Looped" panose="02000000000000000000" pitchFamily="2" charset="0"/>
            </a:endParaRPr>
          </a:p>
        </p:txBody>
      </p:sp>
      <p:pic>
        <p:nvPicPr>
          <p:cNvPr id="52226" name="Picture 2" descr="Free Thanksgiving Png Clipart Pictures - Clipartix">
            <a:extLst>
              <a:ext uri="{FF2B5EF4-FFF2-40B4-BE49-F238E27FC236}">
                <a16:creationId xmlns:a16="http://schemas.microsoft.com/office/drawing/2014/main" id="{0CCE60A8-0985-CC61-39CC-8F8728DC8D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954" y="540884"/>
            <a:ext cx="2190750" cy="20859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D6B4E35F-440E-C2DD-2BD7-9FD1FC87B078}"/>
              </a:ext>
            </a:extLst>
          </p:cNvPr>
          <p:cNvSpPr txBox="1"/>
          <p:nvPr/>
        </p:nvSpPr>
        <p:spPr>
          <a:xfrm>
            <a:off x="4339318" y="184851"/>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thankful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A2F90B8D-4315-80AF-FC83-C6A30EDD0127}"/>
              </a:ext>
            </a:extLst>
          </p:cNvPr>
          <p:cNvSpPr txBox="1"/>
          <p:nvPr/>
        </p:nvSpPr>
        <p:spPr>
          <a:xfrm>
            <a:off x="3049361" y="1625981"/>
            <a:ext cx="7890782"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thank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thankful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0349E274-12CB-4AE9-EA4F-95959FAAD925}"/>
              </a:ext>
            </a:extLst>
          </p:cNvPr>
          <p:cNvSpPr txBox="1"/>
          <p:nvPr/>
        </p:nvSpPr>
        <p:spPr>
          <a:xfrm>
            <a:off x="3800476" y="375036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3235872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22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376350"/>
            <a:ext cx="121920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pleasing to the senses</a:t>
            </a:r>
            <a:endParaRPr lang="en-GB" i="1" dirty="0">
              <a:latin typeface="Twinkl Cursive Looped" panose="02000000000000000000" pitchFamily="2" charset="0"/>
            </a:endParaRPr>
          </a:p>
        </p:txBody>
      </p:sp>
      <p:pic>
        <p:nvPicPr>
          <p:cNvPr id="50178" name="Picture 2" descr="Beautiful Rose PNG Clipart Image - Best WEB Clipart">
            <a:extLst>
              <a:ext uri="{FF2B5EF4-FFF2-40B4-BE49-F238E27FC236}">
                <a16:creationId xmlns:a16="http://schemas.microsoft.com/office/drawing/2014/main" id="{D99AC2A6-4174-5EFF-56A8-FF972502D1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187" y="0"/>
            <a:ext cx="2181225" cy="20955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1E937B7-9214-BC63-F080-31CD57F54975}"/>
              </a:ext>
            </a:extLst>
          </p:cNvPr>
          <p:cNvSpPr txBox="1"/>
          <p:nvPr/>
        </p:nvSpPr>
        <p:spPr>
          <a:xfrm>
            <a:off x="4127047" y="17691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beautiful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D6364E73-298C-FA80-CF1C-959D05A699ED}"/>
              </a:ext>
            </a:extLst>
          </p:cNvPr>
          <p:cNvSpPr txBox="1"/>
          <p:nvPr/>
        </p:nvSpPr>
        <p:spPr>
          <a:xfrm>
            <a:off x="1077686" y="2088623"/>
            <a:ext cx="10989127"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beauty (–y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i</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a:t>
            </a:r>
            <a:r>
              <a:rPr kumimoji="0" lang="en-GB" sz="6000" b="0" i="0" u="none" strike="noStrike" kern="1200" cap="none" spc="0" normalizeH="0" baseline="0" noProof="0" dirty="0" err="1">
                <a:ln>
                  <a:noFill/>
                </a:ln>
                <a:solidFill>
                  <a:prstClr val="black"/>
                </a:solidFill>
                <a:effectLst/>
                <a:uLnTx/>
                <a:uFillTx/>
                <a:latin typeface="Twinkl Cursive Looped" panose="02000000000000000000" pitchFamily="2" charset="0"/>
                <a:ea typeface="+mn-ea"/>
                <a:cs typeface="+mn-cs"/>
              </a:rPr>
              <a:t>ful</a:t>
            </a: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 = beautiful</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8" name="TextBox 7">
            <a:extLst>
              <a:ext uri="{FF2B5EF4-FFF2-40B4-BE49-F238E27FC236}">
                <a16:creationId xmlns:a16="http://schemas.microsoft.com/office/drawing/2014/main" id="{04D4AEA4-85D0-6AB7-2F32-88F632F30AC0}"/>
              </a:ext>
            </a:extLst>
          </p:cNvPr>
          <p:cNvSpPr txBox="1"/>
          <p:nvPr/>
        </p:nvSpPr>
        <p:spPr>
          <a:xfrm>
            <a:off x="3882118" y="400033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86665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17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P spid="8"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They were fearful of the tiger on the loose.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4087935A-299C-3EEB-AFE2-F7DABF7F5E55}"/>
              </a:ext>
            </a:extLst>
          </p:cNvPr>
          <p:cNvSpPr txBox="1">
            <a:spLocks/>
          </p:cNvSpPr>
          <p:nvPr/>
        </p:nvSpPr>
        <p:spPr>
          <a:xfrm>
            <a:off x="4327322" y="2981148"/>
            <a:ext cx="2383721"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431076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They were thankful for the harvest donations to support the charity event.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90E1327A-960B-C102-3566-D981534D25A1}"/>
              </a:ext>
            </a:extLst>
          </p:cNvPr>
          <p:cNvSpPr txBox="1">
            <a:spLocks/>
          </p:cNvSpPr>
          <p:nvPr/>
        </p:nvSpPr>
        <p:spPr>
          <a:xfrm>
            <a:off x="4115051" y="2240323"/>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3193084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The beautiful creature stared calmly at the amazed tourists. </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12076B36-E769-BAAC-DD83-C1CF811BBE0A}"/>
              </a:ext>
            </a:extLst>
          </p:cNvPr>
          <p:cNvSpPr txBox="1">
            <a:spLocks/>
          </p:cNvSpPr>
          <p:nvPr/>
        </p:nvSpPr>
        <p:spPr>
          <a:xfrm>
            <a:off x="3086350" y="3080824"/>
            <a:ext cx="2661307" cy="740825"/>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4185759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154843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01222" y="5040539"/>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well known from long or close association</a:t>
            </a:r>
            <a:endParaRPr lang="en-GB" i="1" dirty="0">
              <a:latin typeface="Twinkl Cursive Looped" panose="02000000000000000000" pitchFamily="2" charset="0"/>
            </a:endParaRPr>
          </a:p>
        </p:txBody>
      </p:sp>
      <p:pic>
        <p:nvPicPr>
          <p:cNvPr id="15362" name="Picture 2" descr="1,133 Coming Home Stock Illustrations, Cliparts and Royalty Free Coming Home  Vectors">
            <a:extLst>
              <a:ext uri="{FF2B5EF4-FFF2-40B4-BE49-F238E27FC236}">
                <a16:creationId xmlns:a16="http://schemas.microsoft.com/office/drawing/2014/main" id="{ABC3EEB0-10C8-5BFB-B734-50D0E05F98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9486"/>
            <a:ext cx="2390775" cy="1905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419451C-D8DB-ABC6-6507-CF7635821788}"/>
              </a:ext>
            </a:extLst>
          </p:cNvPr>
          <p:cNvSpPr txBox="1"/>
          <p:nvPr/>
        </p:nvSpPr>
        <p:spPr>
          <a:xfrm>
            <a:off x="4437290" y="239486"/>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familiar</a:t>
            </a:r>
            <a:endParaRPr lang="en-GB" dirty="0"/>
          </a:p>
        </p:txBody>
      </p:sp>
      <p:sp>
        <p:nvSpPr>
          <p:cNvPr id="6" name="TextBox 5">
            <a:extLst>
              <a:ext uri="{FF2B5EF4-FFF2-40B4-BE49-F238E27FC236}">
                <a16:creationId xmlns:a16="http://schemas.microsoft.com/office/drawing/2014/main" id="{01495FB9-2B77-4E0B-9445-EA4E0FBA518D}"/>
              </a:ext>
            </a:extLst>
          </p:cNvPr>
          <p:cNvSpPr txBox="1"/>
          <p:nvPr/>
        </p:nvSpPr>
        <p:spPr>
          <a:xfrm>
            <a:off x="3947433" y="2413337"/>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2044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36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familiar feeling came over her as she entered her old home.</a:t>
            </a:r>
            <a:endParaRPr lang="en-GB" i="1" dirty="0">
              <a:latin typeface="Twinkl Cursive Looped" panose="02000000000000000000" pitchFamily="2" charset="0"/>
            </a:endParaRPr>
          </a:p>
        </p:txBody>
      </p:sp>
      <p:sp>
        <p:nvSpPr>
          <p:cNvPr id="3" name="Title 1">
            <a:extLst>
              <a:ext uri="{FF2B5EF4-FFF2-40B4-BE49-F238E27FC236}">
                <a16:creationId xmlns:a16="http://schemas.microsoft.com/office/drawing/2014/main" id="{C328C385-6AD7-07C1-8F03-9089E8F5A5FE}"/>
              </a:ext>
            </a:extLst>
          </p:cNvPr>
          <p:cNvSpPr txBox="1">
            <a:spLocks/>
          </p:cNvSpPr>
          <p:nvPr/>
        </p:nvSpPr>
        <p:spPr>
          <a:xfrm>
            <a:off x="2106636" y="2981148"/>
            <a:ext cx="2661307" cy="840502"/>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590358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It is disastrous when an earthquake happens.</a:t>
            </a:r>
          </a:p>
        </p:txBody>
      </p:sp>
      <p:sp>
        <p:nvSpPr>
          <p:cNvPr id="3" name="Title 1">
            <a:extLst>
              <a:ext uri="{FF2B5EF4-FFF2-40B4-BE49-F238E27FC236}">
                <a16:creationId xmlns:a16="http://schemas.microsoft.com/office/drawing/2014/main" id="{C3AA3A5F-7117-052E-487D-78D77E5AC87E}"/>
              </a:ext>
            </a:extLst>
          </p:cNvPr>
          <p:cNvSpPr txBox="1">
            <a:spLocks/>
          </p:cNvSpPr>
          <p:nvPr/>
        </p:nvSpPr>
        <p:spPr>
          <a:xfrm>
            <a:off x="3739493" y="2906486"/>
            <a:ext cx="3314450" cy="91516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153914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4893296"/>
            <a:ext cx="12191999"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Definition - engaging or engaged in without payment; non-professional</a:t>
            </a:r>
            <a:endParaRPr lang="en-GB" i="1" dirty="0"/>
          </a:p>
        </p:txBody>
      </p:sp>
      <p:pic>
        <p:nvPicPr>
          <p:cNvPr id="16386" name="Picture 2" descr="45 Amateur Boxing Illustrations &amp; Clip Art - iStock">
            <a:extLst>
              <a:ext uri="{FF2B5EF4-FFF2-40B4-BE49-F238E27FC236}">
                <a16:creationId xmlns:a16="http://schemas.microsoft.com/office/drawing/2014/main" id="{941EE0DF-99A5-52FF-6A14-C4C4576684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2824" y="300038"/>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71C07A4-15C3-9058-2405-10E3AF93ECF0}"/>
              </a:ext>
            </a:extLst>
          </p:cNvPr>
          <p:cNvSpPr txBox="1"/>
          <p:nvPr/>
        </p:nvSpPr>
        <p:spPr>
          <a:xfrm>
            <a:off x="4110719" y="300038"/>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amateur</a:t>
            </a:r>
            <a:endParaRPr lang="en-GB" dirty="0"/>
          </a:p>
        </p:txBody>
      </p:sp>
      <p:sp>
        <p:nvSpPr>
          <p:cNvPr id="6" name="TextBox 5">
            <a:extLst>
              <a:ext uri="{FF2B5EF4-FFF2-40B4-BE49-F238E27FC236}">
                <a16:creationId xmlns:a16="http://schemas.microsoft.com/office/drawing/2014/main" id="{BF0C13F9-2AD0-5C45-7E60-DBD3F75BE6A1}"/>
              </a:ext>
            </a:extLst>
          </p:cNvPr>
          <p:cNvSpPr txBox="1"/>
          <p:nvPr/>
        </p:nvSpPr>
        <p:spPr>
          <a:xfrm>
            <a:off x="4110719" y="169043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ADJECTIVE</a:t>
            </a:r>
            <a:endParaRPr lang="en-GB" dirty="0"/>
          </a:p>
        </p:txBody>
      </p:sp>
    </p:spTree>
    <p:extLst>
      <p:ext uri="{BB962C8B-B14F-4D97-AF65-F5344CB8AC3E}">
        <p14:creationId xmlns:p14="http://schemas.microsoft.com/office/powerpoint/2010/main" val="124960849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r>
              <a:rPr lang="en-GB" dirty="0">
                <a:latin typeface="Twinkl Cursive Looped" panose="02000000000000000000" pitchFamily="2" charset="0"/>
              </a:rPr>
              <a:t>The Olympics were incredible for the amateur boxer.</a:t>
            </a:r>
            <a:endParaRPr lang="en-GB" i="1" dirty="0"/>
          </a:p>
        </p:txBody>
      </p:sp>
      <p:sp>
        <p:nvSpPr>
          <p:cNvPr id="3" name="Title 1">
            <a:extLst>
              <a:ext uri="{FF2B5EF4-FFF2-40B4-BE49-F238E27FC236}">
                <a16:creationId xmlns:a16="http://schemas.microsoft.com/office/drawing/2014/main" id="{2A27AF13-B083-EA45-74B5-F8B1A931679E}"/>
              </a:ext>
            </a:extLst>
          </p:cNvPr>
          <p:cNvSpPr txBox="1">
            <a:spLocks/>
          </p:cNvSpPr>
          <p:nvPr/>
        </p:nvSpPr>
        <p:spPr>
          <a:xfrm>
            <a:off x="4359979" y="3721973"/>
            <a:ext cx="2661307" cy="84050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1268997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5401130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5885569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innocence of humans changing the landscape without understanding the disastrous consequences has long passed. The beautiful Earth, that once was plentiful, is now doubtful of its future. Confident humans cleared forests to make room for buildings and farm. Boastful landowners mined the coal from beneath the ground and rivers have been diverted to irrigate farms leaving them pitiful and dried up. </a:t>
            </a:r>
          </a:p>
        </p:txBody>
      </p:sp>
    </p:spTree>
    <p:extLst>
      <p:ext uri="{BB962C8B-B14F-4D97-AF65-F5344CB8AC3E}">
        <p14:creationId xmlns:p14="http://schemas.microsoft.com/office/powerpoint/2010/main" val="215963871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291193" y="1355272"/>
            <a:ext cx="11609614"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Fragile Earth </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innocence</a:t>
            </a:r>
            <a:r>
              <a:rPr lang="en-GB" sz="4000" dirty="0">
                <a:solidFill>
                  <a:srgbClr val="000000"/>
                </a:solidFill>
                <a:effectLst/>
                <a:latin typeface="Twinkl Cursive Looped" panose="02000000000000000000" pitchFamily="2" charset="0"/>
                <a:ea typeface="Times New Roman" panose="02020603050405020304" pitchFamily="18" charset="0"/>
              </a:rPr>
              <a:t> of humans changing the landscape without understanding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disastrous</a:t>
            </a:r>
            <a:r>
              <a:rPr lang="en-GB" sz="4000" dirty="0">
                <a:solidFill>
                  <a:srgbClr val="000000"/>
                </a:solidFill>
                <a:effectLst/>
                <a:latin typeface="Twinkl Cursive Looped" panose="02000000000000000000" pitchFamily="2" charset="0"/>
                <a:ea typeface="Times New Roman" panose="02020603050405020304" pitchFamily="18" charset="0"/>
              </a:rPr>
              <a:t> consequences has long passed. The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beautiful</a:t>
            </a:r>
            <a:r>
              <a:rPr lang="en-GB" sz="4000" dirty="0">
                <a:solidFill>
                  <a:srgbClr val="000000"/>
                </a:solidFill>
                <a:effectLst/>
                <a:latin typeface="Twinkl Cursive Looped" panose="02000000000000000000" pitchFamily="2" charset="0"/>
                <a:ea typeface="Times New Roman" panose="02020603050405020304" pitchFamily="18" charset="0"/>
              </a:rPr>
              <a:t> Earth, that once was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plentiful</a:t>
            </a:r>
            <a:r>
              <a:rPr lang="en-GB" sz="4000" dirty="0">
                <a:solidFill>
                  <a:srgbClr val="000000"/>
                </a:solidFill>
                <a:effectLst/>
                <a:latin typeface="Twinkl Cursive Looped" panose="02000000000000000000" pitchFamily="2" charset="0"/>
                <a:ea typeface="Times New Roman" panose="02020603050405020304" pitchFamily="18" charset="0"/>
              </a:rPr>
              <a:t>, is now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doubtful</a:t>
            </a:r>
            <a:r>
              <a:rPr lang="en-GB" sz="4000" dirty="0">
                <a:solidFill>
                  <a:srgbClr val="000000"/>
                </a:solidFill>
                <a:effectLst/>
                <a:latin typeface="Twinkl Cursive Looped" panose="02000000000000000000" pitchFamily="2" charset="0"/>
                <a:ea typeface="Times New Roman" panose="02020603050405020304" pitchFamily="18" charset="0"/>
              </a:rPr>
              <a:t> of its future.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Confident</a:t>
            </a:r>
            <a:r>
              <a:rPr lang="en-GB" sz="4000" dirty="0">
                <a:solidFill>
                  <a:srgbClr val="000000"/>
                </a:solidFill>
                <a:effectLst/>
                <a:latin typeface="Twinkl Cursive Looped" panose="02000000000000000000" pitchFamily="2" charset="0"/>
                <a:ea typeface="Times New Roman" panose="02020603050405020304" pitchFamily="18" charset="0"/>
              </a:rPr>
              <a:t> humans cleared forests to make room for buildings and farm.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Boastful </a:t>
            </a:r>
            <a:r>
              <a:rPr lang="en-GB" sz="4000" dirty="0">
                <a:solidFill>
                  <a:srgbClr val="000000"/>
                </a:solidFill>
                <a:effectLst/>
                <a:latin typeface="Twinkl Cursive Looped" panose="02000000000000000000" pitchFamily="2" charset="0"/>
                <a:ea typeface="Times New Roman" panose="02020603050405020304" pitchFamily="18" charset="0"/>
              </a:rPr>
              <a:t>landowners mined the coal from beneath the ground and rivers have been diverted to irrigate farms leaving them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pitiful </a:t>
            </a:r>
            <a:r>
              <a:rPr lang="en-GB" sz="4000" dirty="0">
                <a:solidFill>
                  <a:srgbClr val="000000"/>
                </a:solidFill>
                <a:effectLst/>
                <a:latin typeface="Twinkl Cursive Looped" panose="02000000000000000000" pitchFamily="2" charset="0"/>
                <a:ea typeface="Times New Roman" panose="02020603050405020304" pitchFamily="18" charset="0"/>
              </a:rPr>
              <a:t>and dried up. </a:t>
            </a:r>
          </a:p>
        </p:txBody>
      </p:sp>
    </p:spTree>
    <p:extLst>
      <p:ext uri="{BB962C8B-B14F-4D97-AF65-F5344CB8AC3E}">
        <p14:creationId xmlns:p14="http://schemas.microsoft.com/office/powerpoint/2010/main" val="203611963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20219043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The beautiful Earth, that once was plentiful, is now doubtful of its future.</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75326675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5  - Summer 2</a:t>
            </a:r>
          </a:p>
          <a:p>
            <a:r>
              <a:rPr lang="en-GB" sz="7200" dirty="0">
                <a:latin typeface="Twinkl Cursive Looped" panose="02000000000000000000" pitchFamily="2" charset="0"/>
              </a:rPr>
              <a:t>Week 4 - Wednesday</a:t>
            </a:r>
          </a:p>
          <a:p>
            <a:endParaRPr lang="en-GB" sz="7200" dirty="0"/>
          </a:p>
        </p:txBody>
      </p:sp>
    </p:spTree>
    <p:extLst>
      <p:ext uri="{BB962C8B-B14F-4D97-AF65-F5344CB8AC3E}">
        <p14:creationId xmlns:p14="http://schemas.microsoft.com/office/powerpoint/2010/main" val="79366271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B807A10-8BDA-A70B-E5FD-16DD98AB2246}"/>
              </a:ext>
            </a:extLst>
          </p:cNvPr>
          <p:cNvPicPr>
            <a:picLocks noChangeAspect="1"/>
          </p:cNvPicPr>
          <p:nvPr/>
        </p:nvPicPr>
        <p:blipFill rotWithShape="1">
          <a:blip r:embed="rId2"/>
          <a:srcRect l="18884" t="13792" r="18438" b="10219"/>
          <a:stretch/>
        </p:blipFill>
        <p:spPr>
          <a:xfrm>
            <a:off x="506185" y="-1"/>
            <a:ext cx="10042071" cy="6844915"/>
          </a:xfrm>
          <a:prstGeom prst="rect">
            <a:avLst/>
          </a:prstGeom>
        </p:spPr>
      </p:pic>
    </p:spTree>
    <p:extLst>
      <p:ext uri="{BB962C8B-B14F-4D97-AF65-F5344CB8AC3E}">
        <p14:creationId xmlns:p14="http://schemas.microsoft.com/office/powerpoint/2010/main" val="3095729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6000396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12584245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73270684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8200" y="5376350"/>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causing great damage</a:t>
            </a:r>
          </a:p>
        </p:txBody>
      </p:sp>
      <p:pic>
        <p:nvPicPr>
          <p:cNvPr id="1028" name="Picture 4" descr="Natural Disaster Flood Earthquake Clip Art - Natural Disasters Png - Free  Transparent PNG Clipart Images Download">
            <a:extLst>
              <a:ext uri="{FF2B5EF4-FFF2-40B4-BE49-F238E27FC236}">
                <a16:creationId xmlns:a16="http://schemas.microsoft.com/office/drawing/2014/main" id="{DFA4BC61-AA48-C97D-B194-78C8F18A67D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680" y="342900"/>
            <a:ext cx="2219325" cy="2057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42009D63-06EB-1420-B4F5-5F2C292F6DF7}"/>
              </a:ext>
            </a:extLst>
          </p:cNvPr>
          <p:cNvSpPr txBox="1"/>
          <p:nvPr/>
        </p:nvSpPr>
        <p:spPr>
          <a:xfrm>
            <a:off x="4600576" y="467418"/>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disastrous </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10E4BC26-3AD1-DCB8-9072-807D3C390AEB}"/>
              </a:ext>
            </a:extLst>
          </p:cNvPr>
          <p:cNvSpPr txBox="1"/>
          <p:nvPr/>
        </p:nvSpPr>
        <p:spPr>
          <a:xfrm>
            <a:off x="4469947" y="2552551"/>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ADJECTIVE</a:t>
            </a:r>
            <a:endParaRPr lang="en-GB" dirty="0"/>
          </a:p>
        </p:txBody>
      </p:sp>
    </p:spTree>
    <p:extLst>
      <p:ext uri="{BB962C8B-B14F-4D97-AF65-F5344CB8AC3E}">
        <p14:creationId xmlns:p14="http://schemas.microsoft.com/office/powerpoint/2010/main" val="1255414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 </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It is disastrous when an earthquake happens.</a:t>
            </a:r>
          </a:p>
        </p:txBody>
      </p:sp>
      <p:sp>
        <p:nvSpPr>
          <p:cNvPr id="3" name="Title 1">
            <a:extLst>
              <a:ext uri="{FF2B5EF4-FFF2-40B4-BE49-F238E27FC236}">
                <a16:creationId xmlns:a16="http://schemas.microsoft.com/office/drawing/2014/main" id="{C3AA3A5F-7117-052E-487D-78D77E5AC87E}"/>
              </a:ext>
            </a:extLst>
          </p:cNvPr>
          <p:cNvSpPr txBox="1">
            <a:spLocks/>
          </p:cNvSpPr>
          <p:nvPr/>
        </p:nvSpPr>
        <p:spPr>
          <a:xfrm>
            <a:off x="3739493" y="2906486"/>
            <a:ext cx="3314450" cy="915164"/>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__________</a:t>
            </a:r>
            <a:endParaRPr lang="en-GB" i="1" dirty="0"/>
          </a:p>
        </p:txBody>
      </p:sp>
    </p:spTree>
    <p:extLst>
      <p:ext uri="{BB962C8B-B14F-4D97-AF65-F5344CB8AC3E}">
        <p14:creationId xmlns:p14="http://schemas.microsoft.com/office/powerpoint/2010/main" val="3848054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88432046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084999"/>
            <a:ext cx="121920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cause (someone) to feel awkward, self-conscious or ashamed </a:t>
            </a:r>
          </a:p>
        </p:txBody>
      </p:sp>
      <p:pic>
        <p:nvPicPr>
          <p:cNvPr id="5122" name="Picture 2" descr="Free Embarrassed Cliparts, Download Free Embarrassed Cliparts png images,  Free ClipArts on Clipart Library">
            <a:extLst>
              <a:ext uri="{FF2B5EF4-FFF2-40B4-BE49-F238E27FC236}">
                <a16:creationId xmlns:a16="http://schemas.microsoft.com/office/drawing/2014/main" id="{F0B16EC6-7373-4881-A3BE-858EC6631B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55134"/>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AC57415-482D-DCA8-3A55-CB77C17543CE}"/>
              </a:ext>
            </a:extLst>
          </p:cNvPr>
          <p:cNvSpPr txBox="1"/>
          <p:nvPr/>
        </p:nvSpPr>
        <p:spPr>
          <a:xfrm>
            <a:off x="4274004" y="48034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embarrass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47D99E04-D87A-9345-139F-69C487513CCF}"/>
              </a:ext>
            </a:extLst>
          </p:cNvPr>
          <p:cNvSpPr txBox="1"/>
          <p:nvPr/>
        </p:nvSpPr>
        <p:spPr>
          <a:xfrm>
            <a:off x="5008789" y="199820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1891272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Parents love to embarrass their children.</a:t>
            </a:r>
          </a:p>
        </p:txBody>
      </p:sp>
      <p:sp>
        <p:nvSpPr>
          <p:cNvPr id="3" name="Title 1">
            <a:extLst>
              <a:ext uri="{FF2B5EF4-FFF2-40B4-BE49-F238E27FC236}">
                <a16:creationId xmlns:a16="http://schemas.microsoft.com/office/drawing/2014/main" id="{6E8070CB-64DE-8C6B-5D47-016D22640F1B}"/>
              </a:ext>
            </a:extLst>
          </p:cNvPr>
          <p:cNvSpPr txBox="1">
            <a:spLocks/>
          </p:cNvSpPr>
          <p:nvPr/>
        </p:nvSpPr>
        <p:spPr>
          <a:xfrm>
            <a:off x="6096000" y="2873829"/>
            <a:ext cx="3243943" cy="975422"/>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_________</a:t>
            </a:r>
            <a:endParaRPr lang="en-GB" i="1" dirty="0"/>
          </a:p>
        </p:txBody>
      </p:sp>
    </p:spTree>
    <p:extLst>
      <p:ext uri="{BB962C8B-B14F-4D97-AF65-F5344CB8AC3E}">
        <p14:creationId xmlns:p14="http://schemas.microsoft.com/office/powerpoint/2010/main" val="2380109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Words ending</a:t>
            </a:r>
            <a:br>
              <a:rPr lang="en-GB" dirty="0">
                <a:latin typeface="Twinkl Cursive Looped" panose="02000000000000000000" pitchFamily="2" charset="0"/>
              </a:rPr>
            </a:br>
            <a:r>
              <a:rPr lang="en-GB" dirty="0">
                <a:latin typeface="Twinkl Cursive Looped" panose="02000000000000000000" pitchFamily="2" charset="0"/>
              </a:rPr>
              <a:t>-</a:t>
            </a:r>
            <a:r>
              <a:rPr lang="en-GB" dirty="0" err="1">
                <a:latin typeface="Twinkl Cursive Looped" panose="02000000000000000000" pitchFamily="2" charset="0"/>
              </a:rPr>
              <a:t>ence</a:t>
            </a:r>
            <a:r>
              <a:rPr lang="en-GB" dirty="0">
                <a:latin typeface="Twinkl Cursive Looped" panose="02000000000000000000" pitchFamily="2" charset="0"/>
              </a:rPr>
              <a:t> and -</a:t>
            </a:r>
            <a:r>
              <a:rPr lang="en-GB" dirty="0" err="1">
                <a:latin typeface="Twinkl Cursive Looped" panose="02000000000000000000" pitchFamily="2" charset="0"/>
              </a:rPr>
              <a:t>ent</a:t>
            </a:r>
            <a:endParaRPr lang="en-GB" dirty="0">
              <a:latin typeface="Twinkl Cursive Looped" panose="02000000000000000000" pitchFamily="2" charset="0"/>
            </a:endParaRPr>
          </a:p>
        </p:txBody>
      </p:sp>
    </p:spTree>
    <p:extLst>
      <p:ext uri="{BB962C8B-B14F-4D97-AF65-F5344CB8AC3E}">
        <p14:creationId xmlns:p14="http://schemas.microsoft.com/office/powerpoint/2010/main" val="323009230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a:t>
            </a:r>
            <a:r>
              <a:rPr lang="en-GB" dirty="0" err="1">
                <a:latin typeface="Twinkl Cursive Looped" panose="02000000000000000000" pitchFamily="2" charset="0"/>
              </a:rPr>
              <a:t>ent</a:t>
            </a:r>
            <a:endParaRPr lang="en-GB" dirty="0">
              <a:latin typeface="Twinkl Cursive Looped" panose="02000000000000000000" pitchFamily="2" charset="0"/>
            </a:endParaRPr>
          </a:p>
        </p:txBody>
      </p:sp>
    </p:spTree>
    <p:extLst>
      <p:ext uri="{BB962C8B-B14F-4D97-AF65-F5344CB8AC3E}">
        <p14:creationId xmlns:p14="http://schemas.microsoft.com/office/powerpoint/2010/main" val="387308469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Autofit/>
          </a:bodyPr>
          <a:lstStyle/>
          <a:p>
            <a:pPr algn="ctr"/>
            <a:r>
              <a:rPr lang="en-GB" sz="4800" dirty="0">
                <a:latin typeface="Twinkl Cursive Looped" panose="02000000000000000000" pitchFamily="2" charset="0"/>
              </a:rPr>
              <a:t>-</a:t>
            </a:r>
            <a:r>
              <a:rPr lang="en-GB" sz="4800" dirty="0" err="1">
                <a:latin typeface="Twinkl Cursive Looped" panose="02000000000000000000" pitchFamily="2" charset="0"/>
              </a:rPr>
              <a:t>ent</a:t>
            </a:r>
            <a:r>
              <a:rPr lang="en-GB" sz="4800" dirty="0">
                <a:latin typeface="Twinkl Cursive Looped" panose="02000000000000000000" pitchFamily="2" charset="0"/>
              </a:rPr>
              <a:t> </a:t>
            </a:r>
            <a:br>
              <a:rPr lang="en-GB" sz="4800" dirty="0">
                <a:latin typeface="Twinkl Cursive Looped" panose="02000000000000000000" pitchFamily="2" charset="0"/>
              </a:rPr>
            </a:br>
            <a:r>
              <a:rPr lang="en-GB" sz="4800" dirty="0">
                <a:latin typeface="Twinkl Cursive Looped" panose="02000000000000000000" pitchFamily="2" charset="0"/>
              </a:rPr>
              <a:t>Use –</a:t>
            </a:r>
            <a:r>
              <a:rPr lang="en-GB" sz="4800" dirty="0" err="1">
                <a:latin typeface="Twinkl Cursive Looped" panose="02000000000000000000" pitchFamily="2" charset="0"/>
              </a:rPr>
              <a:t>ent</a:t>
            </a:r>
            <a:r>
              <a:rPr lang="en-GB" sz="4800" dirty="0">
                <a:latin typeface="Twinkl Cursive Looped" panose="02000000000000000000" pitchFamily="2" charset="0"/>
              </a:rPr>
              <a:t> and –</a:t>
            </a:r>
            <a:r>
              <a:rPr lang="en-GB" sz="4800" dirty="0" err="1">
                <a:latin typeface="Twinkl Cursive Looped" panose="02000000000000000000" pitchFamily="2" charset="0"/>
              </a:rPr>
              <a:t>ence</a:t>
            </a:r>
            <a:r>
              <a:rPr lang="en-GB" sz="4800" dirty="0">
                <a:latin typeface="Twinkl Cursive Looped" panose="02000000000000000000" pitchFamily="2" charset="0"/>
              </a:rPr>
              <a:t>/–</a:t>
            </a:r>
            <a:r>
              <a:rPr lang="en-GB" sz="4800" dirty="0" err="1">
                <a:latin typeface="Twinkl Cursive Looped" panose="02000000000000000000" pitchFamily="2" charset="0"/>
              </a:rPr>
              <a:t>ency</a:t>
            </a:r>
            <a:r>
              <a:rPr lang="en-GB" sz="4800" dirty="0">
                <a:latin typeface="Twinkl Cursive Looped" panose="02000000000000000000" pitchFamily="2" charset="0"/>
              </a:rPr>
              <a:t> after soft</a:t>
            </a:r>
            <a:br>
              <a:rPr lang="en-GB" sz="4800" dirty="0">
                <a:latin typeface="Twinkl Cursive Looped" panose="02000000000000000000" pitchFamily="2" charset="0"/>
              </a:rPr>
            </a:br>
            <a:r>
              <a:rPr lang="en-GB" sz="4800" dirty="0">
                <a:latin typeface="Twinkl Cursive Looped" panose="02000000000000000000" pitchFamily="2" charset="0"/>
              </a:rPr>
              <a:t>c (/s/ sound), soft g (/</a:t>
            </a:r>
            <a:r>
              <a:rPr lang="en-GB" sz="4800" dirty="0" err="1">
                <a:latin typeface="Twinkl Cursive Looped" panose="02000000000000000000" pitchFamily="2" charset="0"/>
              </a:rPr>
              <a:t>dʒ</a:t>
            </a:r>
            <a:r>
              <a:rPr lang="en-GB" sz="4800" dirty="0">
                <a:latin typeface="Twinkl Cursive Looped" panose="02000000000000000000" pitchFamily="2" charset="0"/>
              </a:rPr>
              <a:t>/ sound) and</a:t>
            </a:r>
            <a:br>
              <a:rPr lang="en-GB" sz="4800" dirty="0">
                <a:latin typeface="Twinkl Cursive Looped" panose="02000000000000000000" pitchFamily="2" charset="0"/>
              </a:rPr>
            </a:br>
            <a:r>
              <a:rPr lang="en-GB" sz="4800" dirty="0" err="1">
                <a:latin typeface="Twinkl Cursive Looped" panose="02000000000000000000" pitchFamily="2" charset="0"/>
              </a:rPr>
              <a:t>qu</a:t>
            </a:r>
            <a:r>
              <a:rPr lang="en-GB" sz="4800" dirty="0">
                <a:latin typeface="Twinkl Cursive Looped" panose="02000000000000000000" pitchFamily="2" charset="0"/>
              </a:rPr>
              <a:t>, or if there is a related word with a</a:t>
            </a:r>
            <a:br>
              <a:rPr lang="en-GB" sz="4800" dirty="0">
                <a:latin typeface="Twinkl Cursive Looped" panose="02000000000000000000" pitchFamily="2" charset="0"/>
              </a:rPr>
            </a:br>
            <a:r>
              <a:rPr lang="en-GB" sz="4800" dirty="0">
                <a:latin typeface="Twinkl Cursive Looped" panose="02000000000000000000" pitchFamily="2" charset="0"/>
              </a:rPr>
              <a:t>clear /ɛ/ sound in the right position.</a:t>
            </a:r>
            <a:endParaRPr lang="en-GB" sz="4800" i="1" dirty="0">
              <a:latin typeface="Twinkl Cursive Looped" panose="02000000000000000000" pitchFamily="2" charset="0"/>
            </a:endParaRPr>
          </a:p>
        </p:txBody>
      </p:sp>
    </p:spTree>
    <p:extLst>
      <p:ext uri="{BB962C8B-B14F-4D97-AF65-F5344CB8AC3E}">
        <p14:creationId xmlns:p14="http://schemas.microsoft.com/office/powerpoint/2010/main" val="146123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0" y="5084999"/>
            <a:ext cx="12192000" cy="1481650"/>
          </a:xfrm>
        </p:spPr>
        <p:txBody>
          <a:bodyPr>
            <a:normAutofit fontScale="90000"/>
          </a:bodyPr>
          <a:lstStyle/>
          <a:p>
            <a:pPr algn="ct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Definition – cause (someone) to feel awkward, self-conscious or ashamed </a:t>
            </a:r>
          </a:p>
        </p:txBody>
      </p:sp>
      <p:pic>
        <p:nvPicPr>
          <p:cNvPr id="5122" name="Picture 2" descr="Free Embarrassed Cliparts, Download Free Embarrassed Cliparts png images,  Free ClipArts on Clipart Library">
            <a:extLst>
              <a:ext uri="{FF2B5EF4-FFF2-40B4-BE49-F238E27FC236}">
                <a16:creationId xmlns:a16="http://schemas.microsoft.com/office/drawing/2014/main" id="{F0B16EC6-7373-4881-A3BE-858EC6631B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55134"/>
            <a:ext cx="2619375" cy="1743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8AC57415-482D-DCA8-3A55-CB77C17543CE}"/>
              </a:ext>
            </a:extLst>
          </p:cNvPr>
          <p:cNvSpPr txBox="1"/>
          <p:nvPr/>
        </p:nvSpPr>
        <p:spPr>
          <a:xfrm>
            <a:off x="4274004" y="480340"/>
            <a:ext cx="6098720" cy="1292662"/>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embarrass</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6" name="TextBox 5">
            <a:extLst>
              <a:ext uri="{FF2B5EF4-FFF2-40B4-BE49-F238E27FC236}">
                <a16:creationId xmlns:a16="http://schemas.microsoft.com/office/drawing/2014/main" id="{47D99E04-D87A-9345-139F-69C487513CCF}"/>
              </a:ext>
            </a:extLst>
          </p:cNvPr>
          <p:cNvSpPr txBox="1"/>
          <p:nvPr/>
        </p:nvSpPr>
        <p:spPr>
          <a:xfrm>
            <a:off x="5008789" y="1998209"/>
            <a:ext cx="6098720" cy="1015663"/>
          </a:xfrm>
          <a:prstGeom prst="rect">
            <a:avLst/>
          </a:prstGeom>
          <a:noFill/>
        </p:spPr>
        <p:txBody>
          <a:bodyPr wrap="square">
            <a:spAutoFit/>
          </a:bodyPr>
          <a:lstStyle/>
          <a:p>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endParaRPr lang="en-GB" dirty="0"/>
          </a:p>
        </p:txBody>
      </p:sp>
    </p:spTree>
    <p:extLst>
      <p:ext uri="{BB962C8B-B14F-4D97-AF65-F5344CB8AC3E}">
        <p14:creationId xmlns:p14="http://schemas.microsoft.com/office/powerpoint/2010/main" val="67381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existent </a:t>
            </a:r>
          </a:p>
        </p:txBody>
      </p:sp>
      <p:sp>
        <p:nvSpPr>
          <p:cNvPr id="3" name="Rectangle 2">
            <a:extLst>
              <a:ext uri="{FF2B5EF4-FFF2-40B4-BE49-F238E27FC236}">
                <a16:creationId xmlns:a16="http://schemas.microsoft.com/office/drawing/2014/main" id="{13BB5EC0-7A96-4D29-A835-6FAE896C31A4}"/>
              </a:ext>
            </a:extLst>
          </p:cNvPr>
          <p:cNvSpPr/>
          <p:nvPr/>
        </p:nvSpPr>
        <p:spPr>
          <a:xfrm>
            <a:off x="6629399" y="3543300"/>
            <a:ext cx="1502230" cy="75315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3490" name="Picture 2" descr="27 Philosophical Clip Art Illustrations &amp; Clip Art - iStock">
            <a:extLst>
              <a:ext uri="{FF2B5EF4-FFF2-40B4-BE49-F238E27FC236}">
                <a16:creationId xmlns:a16="http://schemas.microsoft.com/office/drawing/2014/main" id="{7039AF5E-3759-B9FD-BD31-628846CB7D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2052" y="535441"/>
            <a:ext cx="2371725" cy="1933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1432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34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innocent</a:t>
            </a:r>
          </a:p>
        </p:txBody>
      </p:sp>
      <p:sp>
        <p:nvSpPr>
          <p:cNvPr id="3" name="Rectangle 2">
            <a:extLst>
              <a:ext uri="{FF2B5EF4-FFF2-40B4-BE49-F238E27FC236}">
                <a16:creationId xmlns:a16="http://schemas.microsoft.com/office/drawing/2014/main" id="{0366E0B6-702E-4814-82C6-08CA2D13F3C9}"/>
              </a:ext>
            </a:extLst>
          </p:cNvPr>
          <p:cNvSpPr/>
          <p:nvPr/>
        </p:nvSpPr>
        <p:spPr>
          <a:xfrm>
            <a:off x="6504214" y="3674693"/>
            <a:ext cx="1545772"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4514" name="Picture 2" descr="Free Clipart - Innocent Clipart – Stunning free transparent png clipart  images free download">
            <a:extLst>
              <a:ext uri="{FF2B5EF4-FFF2-40B4-BE49-F238E27FC236}">
                <a16:creationId xmlns:a16="http://schemas.microsoft.com/office/drawing/2014/main" id="{7AA9D5AA-7766-0FD8-CDFB-4BA693CE83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4466" y="300038"/>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1652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45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decent</a:t>
            </a:r>
          </a:p>
        </p:txBody>
      </p:sp>
      <p:sp>
        <p:nvSpPr>
          <p:cNvPr id="3" name="Rectangle 2">
            <a:extLst>
              <a:ext uri="{FF2B5EF4-FFF2-40B4-BE49-F238E27FC236}">
                <a16:creationId xmlns:a16="http://schemas.microsoft.com/office/drawing/2014/main" id="{0366E0B6-702E-4814-82C6-08CA2D13F3C9}"/>
              </a:ext>
            </a:extLst>
          </p:cNvPr>
          <p:cNvSpPr/>
          <p:nvPr/>
        </p:nvSpPr>
        <p:spPr>
          <a:xfrm>
            <a:off x="6210300" y="3707350"/>
            <a:ext cx="1545772" cy="680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5538" name="Picture 2" descr="thumbs up smiley - Clip Art Library">
            <a:extLst>
              <a:ext uri="{FF2B5EF4-FFF2-40B4-BE49-F238E27FC236}">
                <a16:creationId xmlns:a16="http://schemas.microsoft.com/office/drawing/2014/main" id="{C570A4DA-26A8-7069-9E20-42638B79C35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3838" y="398010"/>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3124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55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22316678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The suffix -</a:t>
            </a:r>
            <a:r>
              <a:rPr lang="en-GB" dirty="0" err="1">
                <a:latin typeface="Twinkl Cursive Looped" panose="02000000000000000000" pitchFamily="2" charset="0"/>
              </a:rPr>
              <a:t>ful</a:t>
            </a:r>
            <a:endParaRPr lang="en-GB" dirty="0">
              <a:latin typeface="Twinkl Cursive Looped" panose="02000000000000000000" pitchFamily="2" charset="0"/>
            </a:endParaRPr>
          </a:p>
        </p:txBody>
      </p:sp>
    </p:spTree>
    <p:extLst>
      <p:ext uri="{BB962C8B-B14F-4D97-AF65-F5344CB8AC3E}">
        <p14:creationId xmlns:p14="http://schemas.microsoft.com/office/powerpoint/2010/main" val="352474230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highlight>
                  <a:srgbClr val="FFFF00"/>
                </a:highlight>
                <a:latin typeface="Twinkl Cursive Looped" panose="02000000000000000000" pitchFamily="2" charset="0"/>
              </a:rPr>
              <a:t>-</a:t>
            </a:r>
            <a:r>
              <a:rPr lang="en-GB" dirty="0" err="1">
                <a:highlight>
                  <a:srgbClr val="FFFF00"/>
                </a:highlight>
                <a:latin typeface="Twinkl Cursive Looped" panose="02000000000000000000" pitchFamily="2" charset="0"/>
              </a:rPr>
              <a:t>ful</a:t>
            </a:r>
            <a:endParaRPr lang="en-GB" dirty="0">
              <a:highlight>
                <a:srgbClr val="00FF00"/>
              </a:highlight>
              <a:latin typeface="Twinkl Cursive Looped" panose="02000000000000000000" pitchFamily="2" charset="0"/>
            </a:endParaRPr>
          </a:p>
        </p:txBody>
      </p:sp>
    </p:spTree>
    <p:extLst>
      <p:ext uri="{BB962C8B-B14F-4D97-AF65-F5344CB8AC3E}">
        <p14:creationId xmlns:p14="http://schemas.microsoft.com/office/powerpoint/2010/main" val="1160830188"/>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7550" y="4142182"/>
            <a:ext cx="10515600" cy="1481650"/>
          </a:xfrm>
        </p:spPr>
        <p:txBody>
          <a:bodyPr>
            <a:normAutofit fontScale="90000"/>
          </a:bodyPr>
          <a:lstStyle/>
          <a:p>
            <a:pPr algn="ctr"/>
            <a:r>
              <a:rPr lang="en-GB" u="sng" dirty="0">
                <a:latin typeface="Twinkl Cursive Looped" panose="02000000000000000000" pitchFamily="2" charset="0"/>
              </a:rPr>
              <a:t>Suffix -</a:t>
            </a:r>
            <a:r>
              <a:rPr lang="en-GB" u="sng" dirty="0" err="1">
                <a:latin typeface="Twinkl Cursive Looped" panose="02000000000000000000" pitchFamily="2" charset="0"/>
              </a:rPr>
              <a:t>ful</a:t>
            </a:r>
            <a:br>
              <a:rPr lang="en-GB" dirty="0">
                <a:latin typeface="Twinkl Cursive Looped" panose="02000000000000000000" pitchFamily="2" charset="0"/>
              </a:rPr>
            </a:br>
            <a:r>
              <a:rPr lang="en-GB" dirty="0">
                <a:latin typeface="Twinkl Cursive Looped" panose="02000000000000000000" pitchFamily="2" charset="0"/>
              </a:rPr>
              <a:t>meaning full of</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30143449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pitiful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236608" y="3691021"/>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900+ Pitiful Clip Art | Royalty Free - GoGraph">
            <a:extLst>
              <a:ext uri="{FF2B5EF4-FFF2-40B4-BE49-F238E27FC236}">
                <a16:creationId xmlns:a16="http://schemas.microsoft.com/office/drawing/2014/main" id="{D1E3C957-615A-FB43-1884-FD7A2FB56FC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701"/>
          <a:stretch/>
        </p:blipFill>
        <p:spPr bwMode="auto">
          <a:xfrm>
            <a:off x="330654" y="300718"/>
            <a:ext cx="1733550"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499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plentiful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595836" y="3658365"/>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Bushel Of Apples In Basket With Water Droplets Royalty Free Cliparts,  Vectors, And Stock Illustration. Image 22552143.">
            <a:extLst>
              <a:ext uri="{FF2B5EF4-FFF2-40B4-BE49-F238E27FC236}">
                <a16:creationId xmlns:a16="http://schemas.microsoft.com/office/drawing/2014/main" id="{1F7D8FFC-820F-9190-DC68-1EB105B60FA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2349" y="168522"/>
            <a:ext cx="1895475" cy="2409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7599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fanciful</a:t>
            </a:r>
            <a:endParaRPr lang="en-GB" i="1" dirty="0">
              <a:latin typeface="Twinkl Cursive Looped" panose="02000000000000000000" pitchFamily="2" charset="0"/>
            </a:endParaRPr>
          </a:p>
        </p:txBody>
      </p:sp>
      <p:sp>
        <p:nvSpPr>
          <p:cNvPr id="3" name="Rectangle 2">
            <a:extLst>
              <a:ext uri="{FF2B5EF4-FFF2-40B4-BE49-F238E27FC236}">
                <a16:creationId xmlns:a16="http://schemas.microsoft.com/office/drawing/2014/main" id="{CADDE2D9-BBEE-4B60-9EA8-8BE166E5866C}"/>
              </a:ext>
            </a:extLst>
          </p:cNvPr>
          <p:cNvSpPr/>
          <p:nvPr/>
        </p:nvSpPr>
        <p:spPr>
          <a:xfrm>
            <a:off x="6546851" y="3674693"/>
            <a:ext cx="1062263" cy="679796"/>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2" descr="Fanciful Illustrations and Clip Art. 2,071 Fanciful royalty free  illustrations and drawings available to search from thousands of stock  vector EPS clipart graphic designers.">
            <a:extLst>
              <a:ext uri="{FF2B5EF4-FFF2-40B4-BE49-F238E27FC236}">
                <a16:creationId xmlns:a16="http://schemas.microsoft.com/office/drawing/2014/main" id="{C8D45FC4-0464-888C-44C8-8002A05BEE5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543"/>
          <a:stretch/>
        </p:blipFill>
        <p:spPr bwMode="auto">
          <a:xfrm>
            <a:off x="514350" y="270783"/>
            <a:ext cx="2247900" cy="18845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7767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8401</TotalTime>
  <Words>2971</Words>
  <Application>Microsoft Office PowerPoint</Application>
  <PresentationFormat>Widescreen</PresentationFormat>
  <Paragraphs>406</Paragraphs>
  <Slides>198</Slides>
  <Notes>53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198</vt:i4>
      </vt:variant>
    </vt:vector>
  </HeadingPairs>
  <TitlesOfParts>
    <vt:vector size="203" baseType="lpstr">
      <vt:lpstr>Arial</vt:lpstr>
      <vt:lpstr>Calibri</vt:lpstr>
      <vt:lpstr>Calibri Light</vt:lpstr>
      <vt:lpstr>Twinkl Cursive Looped</vt:lpstr>
      <vt:lpstr>Office Theme</vt:lpstr>
      <vt:lpstr>Spelling Y5</vt:lpstr>
      <vt:lpstr>PowerPoint Presentation</vt:lpstr>
      <vt:lpstr>PowerPoint Presentation</vt:lpstr>
      <vt:lpstr>Let’s Revisit and Review…</vt:lpstr>
      <vt:lpstr>Do you remember this challenge word?</vt:lpstr>
      <vt:lpstr>  Definition – causing great damage</vt:lpstr>
      <vt:lpstr>   It is disastrous when an earthquake happens.</vt:lpstr>
      <vt:lpstr>Do you remember this challenge word?</vt:lpstr>
      <vt:lpstr>  Definition – cause (someone) to feel awkward, self-conscious or ashamed </vt:lpstr>
      <vt:lpstr>  Parents love to embarrass their children.</vt:lpstr>
      <vt:lpstr>Words ending -ence and -ent</vt:lpstr>
      <vt:lpstr>-ence</vt:lpstr>
      <vt:lpstr>-ence  Use –ent and –ence/–ency after soft c (/s/ sound), soft g (/dʒ/ sound) and qu, or if there is a related word with a clear /ɛ/ sound in the right position.</vt:lpstr>
      <vt:lpstr>innocence</vt:lpstr>
      <vt:lpstr>excellence</vt:lpstr>
      <vt:lpstr>Let’s Teach and Practise</vt:lpstr>
      <vt:lpstr>The suffix -ful</vt:lpstr>
      <vt:lpstr>-ful</vt:lpstr>
      <vt:lpstr>Suffix –ful   meaning full of</vt:lpstr>
      <vt:lpstr>boastful</vt:lpstr>
      <vt:lpstr>faithful</vt:lpstr>
      <vt:lpstr>doubtful</vt:lpstr>
      <vt:lpstr> Definition – shows excessive pride</vt:lpstr>
      <vt:lpstr> Definition – remaining loyal</vt:lpstr>
      <vt:lpstr> Definition – feeling uncertain</vt:lpstr>
      <vt:lpstr> The boastful singer performed at the Super Bowl half-time show.</vt:lpstr>
      <vt:lpstr>The faithful puppy followed its owner to the store.</vt:lpstr>
      <vt:lpstr>It was doubtful that sports day would take place in the rain.</vt:lpstr>
      <vt:lpstr>New CHALLENGE words.</vt:lpstr>
      <vt:lpstr> Definition - well known from long or close association</vt:lpstr>
      <vt:lpstr> The familiar feeling came over her as she entered her old home.</vt:lpstr>
      <vt:lpstr> Definition - engaging or engaged in without payment; non-professional</vt:lpstr>
      <vt:lpstr> The Olympics were incredible for the amateur boxer.</vt:lpstr>
      <vt:lpstr>Let’s Practise and Apply.</vt:lpstr>
      <vt:lpstr>Can you spot the spelling rule words and the challenge words?</vt:lpstr>
      <vt:lpstr>Fragile Earth   The innocence of humans changing the landscape without understanding the disastrous consequences has long passed. The beautiful Earth, that once was plentiful, is now doubtful of its future. Confident humans cleared forests to make room for buildings and farm. Boastful landowners mined the coal from beneath the ground and rivers have been diverted to irrigate farms leaving them pitiful and dried up. </vt:lpstr>
      <vt:lpstr>Fragile Earth   The innocence of humans changing the landscape without understanding the disastrous consequences has long passed. The beautiful Earth, that once was plentiful, is now doubtful of its future. Confident humans cleared forests to make room for buildings and farm. Boastful landowners mined the coal from beneath the ground and rivers have been diverted to irrigate farms leaving them pitiful and dried up. </vt:lpstr>
      <vt:lpstr>Write this sentence as I dictate it to you.</vt:lpstr>
      <vt:lpstr>The innocence of humans changing the landscape without understanding the disastrous consequences has long passed.</vt:lpstr>
      <vt:lpstr>PowerPoint Presentation</vt:lpstr>
      <vt:lpstr>PowerPoint Presentation</vt:lpstr>
      <vt:lpstr>Let’s Revisit and Review…</vt:lpstr>
      <vt:lpstr>Do you remember this challenge word?</vt:lpstr>
      <vt:lpstr>  Definition – causing great damage</vt:lpstr>
      <vt:lpstr>   It is disastrous when an earthquake happens.</vt:lpstr>
      <vt:lpstr>Do you remember this challenge word?</vt:lpstr>
      <vt:lpstr>  Definition – cause (someone) to feel awkward, self-conscious or ashamed </vt:lpstr>
      <vt:lpstr>  Parents love to embarrass their children.</vt:lpstr>
      <vt:lpstr>Words ending -ence and -ent</vt:lpstr>
      <vt:lpstr>-ence</vt:lpstr>
      <vt:lpstr>-ence  Use –ent and –ence/–ency after soft c (/s/ sound), soft g (/dʒ/ sound) and qu, or if there is a related word with a clear /ɛ/ sound in the right position.</vt:lpstr>
      <vt:lpstr>confidence</vt:lpstr>
      <vt:lpstr>existence</vt:lpstr>
      <vt:lpstr>Let’s Teach and Practise</vt:lpstr>
      <vt:lpstr>The suffix -ful</vt:lpstr>
      <vt:lpstr>-ful</vt:lpstr>
      <vt:lpstr>Suffix -ful meaning full of</vt:lpstr>
      <vt:lpstr>fearful</vt:lpstr>
      <vt:lpstr>thankful</vt:lpstr>
      <vt:lpstr>beautiful</vt:lpstr>
      <vt:lpstr> Definition – showing fear</vt:lpstr>
      <vt:lpstr> Definition – pleased and relieved </vt:lpstr>
      <vt:lpstr> Definition – pleasing to the senses</vt:lpstr>
      <vt:lpstr> They were fearful of the tiger on the loose.</vt:lpstr>
      <vt:lpstr>They were thankful for the harvest donations to support the charity event. </vt:lpstr>
      <vt:lpstr>The beautiful creature stared calmly at the amazed tourists. </vt:lpstr>
      <vt:lpstr>New CHALLENGE words.</vt:lpstr>
      <vt:lpstr> Definition - well known from long or close association</vt:lpstr>
      <vt:lpstr> The familiar feeling came over her as she entered her old home.</vt:lpstr>
      <vt:lpstr> Definition - engaging or engaged in without payment; non-professional</vt:lpstr>
      <vt:lpstr> The Olympics were incredible for the amateur boxer.</vt:lpstr>
      <vt:lpstr>Let’s Practise and Apply.</vt:lpstr>
      <vt:lpstr>Can you spot the spelling rule words and the challenge words?</vt:lpstr>
      <vt:lpstr>Fragile Earth   The innocence of humans changing the landscape without understanding the disastrous consequences has long passed. The beautiful Earth, that once was plentiful, is now doubtful of its future. Confident humans cleared forests to make room for buildings and farm. Boastful landowners mined the coal from beneath the ground and rivers have been diverted to irrigate farms leaving them pitiful and dried up. </vt:lpstr>
      <vt:lpstr>Fragile Earth   The innocence of humans changing the landscape without understanding the disastrous consequences has long passed. The beautiful Earth, that once was plentiful, is now doubtful of its future. Confident humans cleared forests to make room for buildings and farm. Boastful landowners mined the coal from beneath the ground and rivers have been diverted to irrigate farms leaving them pitiful and dried up. </vt:lpstr>
      <vt:lpstr>Write this sentence as I dictate it to you.</vt:lpstr>
      <vt:lpstr>The beautiful Earth, that once was plentiful, is now doubtful of its future.</vt:lpstr>
      <vt:lpstr>PowerPoint Presentation</vt:lpstr>
      <vt:lpstr>PowerPoint Presentation</vt:lpstr>
      <vt:lpstr>Let’s Revisit and Review…</vt:lpstr>
      <vt:lpstr>Do you remember this challenge word?</vt:lpstr>
      <vt:lpstr>  Definition – causing great damage</vt:lpstr>
      <vt:lpstr>   It is disastrous when an earthquake happens.</vt:lpstr>
      <vt:lpstr>Do you remember this challenge word?</vt:lpstr>
      <vt:lpstr>  Definition – cause (someone) to feel awkward, self-conscious or ashamed </vt:lpstr>
      <vt:lpstr>  Parents love to embarrass their children.</vt:lpstr>
      <vt:lpstr>Words ending -ence and -ent</vt:lpstr>
      <vt:lpstr>-ent</vt:lpstr>
      <vt:lpstr>-ent  Use –ent and –ence/–ency after soft c (/s/ sound), soft g (/dʒ/ sound) and qu, or if there is a related word with a clear /ɛ/ sound in the right position.</vt:lpstr>
      <vt:lpstr>existent </vt:lpstr>
      <vt:lpstr>innocent</vt:lpstr>
      <vt:lpstr>decent</vt:lpstr>
      <vt:lpstr>Let’s Teach and Practise</vt:lpstr>
      <vt:lpstr>The suffix -ful</vt:lpstr>
      <vt:lpstr>-ful</vt:lpstr>
      <vt:lpstr>Suffix -ful meaning full of</vt:lpstr>
      <vt:lpstr>pitiful</vt:lpstr>
      <vt:lpstr>plentiful</vt:lpstr>
      <vt:lpstr>fanciful</vt:lpstr>
      <vt:lpstr> Definition – very small or poor / inadequate </vt:lpstr>
      <vt:lpstr> Definition – yielding great quantities</vt:lpstr>
      <vt:lpstr> Definition – existing only in imagination </vt:lpstr>
      <vt:lpstr> The pitiful creature looked ready to give up their life.</vt:lpstr>
      <vt:lpstr>The plentiful crop produced this year was sure to achieve high profits.</vt:lpstr>
      <vt:lpstr>The fanciful clothing meant that the star was sure to stand out on stage.</vt:lpstr>
      <vt:lpstr>New CHALLENGE words.</vt:lpstr>
      <vt:lpstr> Definition - well known from long or close association</vt:lpstr>
      <vt:lpstr> The familiar feeling came over her as she entered her old home.</vt:lpstr>
      <vt:lpstr> Definition - engaging or engaged in without payment; non-professional</vt:lpstr>
      <vt:lpstr> The Olympics were incredible for the amateur boxer.</vt:lpstr>
      <vt:lpstr>Let’s Practise and Apply.</vt:lpstr>
      <vt:lpstr>Can you spot the spelling rule words and the challenge words?</vt:lpstr>
      <vt:lpstr>Fragile Earth   The innocence of humans changing the landscape without understanding the disastrous consequences has long passed. The beautiful Earth, that once was plentiful, is now doubtful of its future. Confident humans cleared forests to make room for buildings and farm. Boastful landowners mined the coal from beneath the ground and rivers have been diverted to irrigate farms leaving them pitiful and dried up. </vt:lpstr>
      <vt:lpstr>Fragile Earth   The innocence of humans changing the landscape without understanding the disastrous consequences has long passed. The beautiful Earth, that once was plentiful, is now doubtful of its future. Confident humans cleared forests to make room for buildings and farm. Boastful landowners mined the coal from beneath the ground and rivers have been diverted to irrigate farms leaving them pitiful and dried up. </vt:lpstr>
      <vt:lpstr>Write this sentence as I dictate it to you.</vt:lpstr>
      <vt:lpstr>Confident humans cleared forests to make room for buildings and farm.</vt:lpstr>
      <vt:lpstr>PowerPoint Presentation</vt:lpstr>
      <vt:lpstr>PowerPoint Presentation</vt:lpstr>
      <vt:lpstr>Let’s Revisit and Review…</vt:lpstr>
      <vt:lpstr>Do you remember this challenge word?</vt:lpstr>
      <vt:lpstr>  Definition – causing great damage</vt:lpstr>
      <vt:lpstr>   It is disastrous when an earthquake happens.</vt:lpstr>
      <vt:lpstr>Do you remember this challenge word?</vt:lpstr>
      <vt:lpstr>  Definition – cause (someone) to feel awkward, self-conscious or ashamed </vt:lpstr>
      <vt:lpstr>  Parents love to embarrass their children.</vt:lpstr>
      <vt:lpstr>Words ending -ence and -ent</vt:lpstr>
      <vt:lpstr>-ent</vt:lpstr>
      <vt:lpstr>-ent  Use –ent and –ence/–ency after soft c (/s/ sound), soft g (/dʒ/ sound) and qu, or if there is a related word with a clear /ɛ/ sound in the right position.</vt:lpstr>
      <vt:lpstr>excellent</vt:lpstr>
      <vt:lpstr>confident</vt:lpstr>
      <vt:lpstr>Let’s Teach and Practise</vt:lpstr>
      <vt:lpstr>The suffix -ful</vt:lpstr>
      <vt:lpstr>-ful</vt:lpstr>
      <vt:lpstr>Suffix -ful meaning full of</vt:lpstr>
      <vt:lpstr>merciful</vt:lpstr>
      <vt:lpstr>dutiful</vt:lpstr>
      <vt:lpstr>disgraceful</vt:lpstr>
      <vt:lpstr> Definition – bringing relief</vt:lpstr>
      <vt:lpstr> Definition – obediently following duty</vt:lpstr>
      <vt:lpstr> Definition – shockingly unacceptable</vt:lpstr>
      <vt:lpstr>The merciful act of offering a home to the homeless is required of Christians.</vt:lpstr>
      <vt:lpstr> The army recruits are dutiful as they step onto the plane heading to war. </vt:lpstr>
      <vt:lpstr>It was disgraceful seeing people ignoring others in need.</vt:lpstr>
      <vt:lpstr>New CHALLENGE words.</vt:lpstr>
      <vt:lpstr> Definition - well known from long or close association</vt:lpstr>
      <vt:lpstr> The familiar feeling came over her as she entered her old home.</vt:lpstr>
      <vt:lpstr> Definition - engaging or engaged in without payment; non-professional</vt:lpstr>
      <vt:lpstr> The Olympics were incredible for the amateur boxer.</vt:lpstr>
      <vt:lpstr>Let’s Practise and Apply.</vt:lpstr>
      <vt:lpstr>Can you spot the spelling rule words and the challenge words?</vt:lpstr>
      <vt:lpstr>Fragile Earth   The innocence of humans changing the landscape without understanding the disastrous consequences has long passed. The beautiful Earth, that once was plentiful, is now doubtful of its future. Confident humans cleared forests to make room for buildings and farm. Boastful landowners mined the coal from beneath the ground and rivers have been diverted to irrigate farms leaving them pitiful and dried up. </vt:lpstr>
      <vt:lpstr>Fragile Earth   The innocence of humans changing the landscape without understanding the disastrous consequences has long passed. The beautiful Earth, that once was plentiful, is now doubtful of its future. Confident humans cleared forests to make room for buildings and farm. Boastful landowners mined the coal from beneath the ground and rivers have been diverted to irrigate farms leaving them pitiful and dried up. </vt:lpstr>
      <vt:lpstr>Write this sentence as I dictate it to you.</vt:lpstr>
      <vt:lpstr>Boastful landowners mined the coal from beneath the ground and rivers have been diverted to irrigate farms leaving them pitiful and dried up.</vt:lpstr>
      <vt:lpstr>PowerPoint Presentation</vt:lpstr>
      <vt:lpstr>PowerPoint Presentation</vt:lpstr>
      <vt:lpstr>Old challenge words…</vt:lpstr>
      <vt:lpstr>disastrous</vt:lpstr>
      <vt:lpstr>embarrass</vt:lpstr>
      <vt:lpstr>Old spelling rule words…</vt:lpstr>
      <vt:lpstr>innocence</vt:lpstr>
      <vt:lpstr>excellence</vt:lpstr>
      <vt:lpstr>confidence</vt:lpstr>
      <vt:lpstr>existence</vt:lpstr>
      <vt:lpstr>existent</vt:lpstr>
      <vt:lpstr>innocent</vt:lpstr>
      <vt:lpstr>decent</vt:lpstr>
      <vt:lpstr>excellent</vt:lpstr>
      <vt:lpstr>confident</vt:lpstr>
      <vt:lpstr>New spelling rule words…</vt:lpstr>
      <vt:lpstr>boastful</vt:lpstr>
      <vt:lpstr>faithful</vt:lpstr>
      <vt:lpstr>doubtful</vt:lpstr>
      <vt:lpstr>fearful</vt:lpstr>
      <vt:lpstr>thankful</vt:lpstr>
      <vt:lpstr>beautiful</vt:lpstr>
      <vt:lpstr>pitiful</vt:lpstr>
      <vt:lpstr>plentiful</vt:lpstr>
      <vt:lpstr>fanciful</vt:lpstr>
      <vt:lpstr>merciful</vt:lpstr>
      <vt:lpstr>dutiful</vt:lpstr>
      <vt:lpstr>disgraceful</vt:lpstr>
      <vt:lpstr>New challenge words…</vt:lpstr>
      <vt:lpstr>familiar</vt:lpstr>
      <vt:lpstr>amateur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9</cp:revision>
  <cp:lastPrinted>2022-05-27T07:40:55Z</cp:lastPrinted>
  <dcterms:created xsi:type="dcterms:W3CDTF">2022-03-23T13:56:57Z</dcterms:created>
  <dcterms:modified xsi:type="dcterms:W3CDTF">2023-05-30T15:47:17Z</dcterms:modified>
</cp:coreProperties>
</file>