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2"/>
  </p:notesMasterIdLst>
  <p:sldIdLst>
    <p:sldId id="256" r:id="rId2"/>
    <p:sldId id="322" r:id="rId3"/>
    <p:sldId id="1688" r:id="rId4"/>
    <p:sldId id="258" r:id="rId5"/>
    <p:sldId id="333" r:id="rId6"/>
    <p:sldId id="336" r:id="rId7"/>
    <p:sldId id="2024" r:id="rId8"/>
    <p:sldId id="337" r:id="rId9"/>
    <p:sldId id="339" r:id="rId10"/>
    <p:sldId id="2025" r:id="rId11"/>
    <p:sldId id="259" r:id="rId12"/>
    <p:sldId id="1711" r:id="rId13"/>
    <p:sldId id="260" r:id="rId14"/>
    <p:sldId id="261" r:id="rId15"/>
    <p:sldId id="2054" r:id="rId16"/>
    <p:sldId id="2055" r:id="rId17"/>
    <p:sldId id="2056" r:id="rId18"/>
    <p:sldId id="267" r:id="rId19"/>
    <p:sldId id="2029" r:id="rId20"/>
    <p:sldId id="2030" r:id="rId21"/>
    <p:sldId id="2031" r:id="rId22"/>
    <p:sldId id="2304" r:id="rId23"/>
    <p:sldId id="2034" r:id="rId24"/>
    <p:sldId id="2037" r:id="rId25"/>
    <p:sldId id="2040" r:id="rId26"/>
    <p:sldId id="2041" r:id="rId27"/>
    <p:sldId id="2044" r:id="rId28"/>
    <p:sldId id="2047" r:id="rId29"/>
    <p:sldId id="614" r:id="rId30"/>
    <p:sldId id="300" r:id="rId31"/>
    <p:sldId id="1182" r:id="rId32"/>
    <p:sldId id="303" r:id="rId33"/>
    <p:sldId id="2057" r:id="rId34"/>
    <p:sldId id="2062" r:id="rId35"/>
    <p:sldId id="2061" r:id="rId36"/>
    <p:sldId id="2320" r:id="rId37"/>
    <p:sldId id="304" r:id="rId38"/>
    <p:sldId id="318" r:id="rId39"/>
    <p:sldId id="316" r:id="rId40"/>
    <p:sldId id="2065" r:id="rId41"/>
    <p:sldId id="331" r:id="rId42"/>
    <p:sldId id="332" r:id="rId43"/>
    <p:sldId id="323" r:id="rId44"/>
    <p:sldId id="2073" r:id="rId45"/>
    <p:sldId id="2074" r:id="rId46"/>
    <p:sldId id="2075" r:id="rId47"/>
    <p:sldId id="2321" r:id="rId48"/>
    <p:sldId id="2322" r:id="rId49"/>
    <p:sldId id="2323" r:id="rId50"/>
    <p:sldId id="2324" r:id="rId51"/>
    <p:sldId id="2325" r:id="rId52"/>
    <p:sldId id="2083" r:id="rId53"/>
    <p:sldId id="2084" r:id="rId54"/>
    <p:sldId id="2085" r:id="rId55"/>
    <p:sldId id="2086" r:id="rId56"/>
    <p:sldId id="2292" r:id="rId57"/>
    <p:sldId id="2293" r:id="rId58"/>
    <p:sldId id="2294" r:id="rId59"/>
    <p:sldId id="2096" r:id="rId60"/>
    <p:sldId id="2097" r:id="rId61"/>
    <p:sldId id="2098" r:id="rId62"/>
    <p:sldId id="2099" r:id="rId63"/>
    <p:sldId id="2305" r:id="rId64"/>
    <p:sldId id="2101" r:id="rId65"/>
    <p:sldId id="2104" r:id="rId66"/>
    <p:sldId id="2107" r:id="rId67"/>
    <p:sldId id="2111" r:id="rId68"/>
    <p:sldId id="2114" r:id="rId69"/>
    <p:sldId id="2117" r:id="rId70"/>
    <p:sldId id="2118" r:id="rId71"/>
    <p:sldId id="2121" r:id="rId72"/>
    <p:sldId id="2124" r:id="rId73"/>
    <p:sldId id="2127" r:id="rId74"/>
    <p:sldId id="2336" r:id="rId75"/>
    <p:sldId id="2337" r:id="rId76"/>
    <p:sldId id="2338" r:id="rId77"/>
    <p:sldId id="2339" r:id="rId78"/>
    <p:sldId id="2140" r:id="rId79"/>
    <p:sldId id="2141" r:id="rId80"/>
    <p:sldId id="2142" r:id="rId81"/>
    <p:sldId id="2143" r:id="rId82"/>
    <p:sldId id="2144" r:id="rId83"/>
    <p:sldId id="2145" r:id="rId84"/>
    <p:sldId id="2072" r:id="rId85"/>
    <p:sldId id="2146" r:id="rId86"/>
    <p:sldId id="2147" r:id="rId87"/>
    <p:sldId id="2148" r:id="rId88"/>
    <p:sldId id="2326" r:id="rId89"/>
    <p:sldId id="2327" r:id="rId90"/>
    <p:sldId id="2328" r:id="rId91"/>
    <p:sldId id="2329" r:id="rId92"/>
    <p:sldId id="2330" r:id="rId93"/>
    <p:sldId id="2156" r:id="rId94"/>
    <p:sldId id="2157" r:id="rId95"/>
    <p:sldId id="2158" r:id="rId96"/>
    <p:sldId id="2159" r:id="rId97"/>
    <p:sldId id="2301" r:id="rId98"/>
    <p:sldId id="2302" r:id="rId99"/>
    <p:sldId id="2303" r:id="rId100"/>
    <p:sldId id="2169" r:id="rId101"/>
    <p:sldId id="2170" r:id="rId102"/>
    <p:sldId id="2171" r:id="rId103"/>
    <p:sldId id="2174" r:id="rId104"/>
    <p:sldId id="2177" r:id="rId105"/>
    <p:sldId id="2180" r:id="rId106"/>
    <p:sldId id="2183" r:id="rId107"/>
    <p:sldId id="2186" r:id="rId108"/>
    <p:sldId id="2189" r:id="rId109"/>
    <p:sldId id="2191" r:id="rId110"/>
    <p:sldId id="2194" r:id="rId111"/>
    <p:sldId id="2197" r:id="rId112"/>
    <p:sldId id="2200" r:id="rId113"/>
    <p:sldId id="2340" r:id="rId114"/>
    <p:sldId id="2341" r:id="rId115"/>
    <p:sldId id="2342" r:id="rId116"/>
    <p:sldId id="2343" r:id="rId117"/>
    <p:sldId id="2213" r:id="rId118"/>
    <p:sldId id="2214" r:id="rId119"/>
    <p:sldId id="2215" r:id="rId120"/>
    <p:sldId id="2216" r:id="rId121"/>
    <p:sldId id="2217" r:id="rId122"/>
    <p:sldId id="2218" r:id="rId123"/>
    <p:sldId id="2071" r:id="rId124"/>
    <p:sldId id="2219" r:id="rId125"/>
    <p:sldId id="2220" r:id="rId126"/>
    <p:sldId id="2221" r:id="rId127"/>
    <p:sldId id="2331" r:id="rId128"/>
    <p:sldId id="2332" r:id="rId129"/>
    <p:sldId id="2333" r:id="rId130"/>
    <p:sldId id="2334" r:id="rId131"/>
    <p:sldId id="2335" r:id="rId132"/>
    <p:sldId id="2229" r:id="rId133"/>
    <p:sldId id="2230" r:id="rId134"/>
    <p:sldId id="2231" r:id="rId135"/>
    <p:sldId id="2232" r:id="rId136"/>
    <p:sldId id="2312" r:id="rId137"/>
    <p:sldId id="2313" r:id="rId138"/>
    <p:sldId id="2242" r:id="rId139"/>
    <p:sldId id="2243" r:id="rId140"/>
    <p:sldId id="2244" r:id="rId141"/>
    <p:sldId id="2247" r:id="rId142"/>
    <p:sldId id="2250" r:id="rId143"/>
    <p:sldId id="2253" r:id="rId144"/>
    <p:sldId id="2256" r:id="rId145"/>
    <p:sldId id="2259" r:id="rId146"/>
    <p:sldId id="2262" r:id="rId147"/>
    <p:sldId id="2264" r:id="rId148"/>
    <p:sldId id="2267" r:id="rId149"/>
    <p:sldId id="2270" r:id="rId150"/>
    <p:sldId id="2273" r:id="rId151"/>
    <p:sldId id="2344" r:id="rId152"/>
    <p:sldId id="2345" r:id="rId153"/>
    <p:sldId id="2346" r:id="rId154"/>
    <p:sldId id="2347" r:id="rId155"/>
    <p:sldId id="2286" r:id="rId156"/>
    <p:sldId id="2287" r:id="rId157"/>
    <p:sldId id="2288" r:id="rId158"/>
    <p:sldId id="2289" r:id="rId159"/>
    <p:sldId id="2290" r:id="rId160"/>
    <p:sldId id="2291" r:id="rId161"/>
    <p:sldId id="328" r:id="rId162"/>
    <p:sldId id="2066" r:id="rId163"/>
    <p:sldId id="595" r:id="rId164"/>
    <p:sldId id="551" r:id="rId165"/>
    <p:sldId id="552" r:id="rId166"/>
    <p:sldId id="596" r:id="rId167"/>
    <p:sldId id="553" r:id="rId168"/>
    <p:sldId id="554" r:id="rId169"/>
    <p:sldId id="555" r:id="rId170"/>
    <p:sldId id="556" r:id="rId171"/>
    <p:sldId id="562" r:id="rId172"/>
    <p:sldId id="563" r:id="rId173"/>
    <p:sldId id="564" r:id="rId174"/>
    <p:sldId id="565" r:id="rId175"/>
    <p:sldId id="569" r:id="rId176"/>
    <p:sldId id="570" r:id="rId177"/>
    <p:sldId id="571" r:id="rId178"/>
    <p:sldId id="594" r:id="rId179"/>
    <p:sldId id="557" r:id="rId180"/>
    <p:sldId id="558" r:id="rId181"/>
    <p:sldId id="559" r:id="rId182"/>
    <p:sldId id="566" r:id="rId183"/>
    <p:sldId id="567" r:id="rId184"/>
    <p:sldId id="568" r:id="rId185"/>
    <p:sldId id="573" r:id="rId186"/>
    <p:sldId id="574" r:id="rId187"/>
    <p:sldId id="575" r:id="rId188"/>
    <p:sldId id="580" r:id="rId189"/>
    <p:sldId id="581" r:id="rId190"/>
    <p:sldId id="582" r:id="rId191"/>
    <p:sldId id="560" r:id="rId192"/>
    <p:sldId id="593" r:id="rId193"/>
    <p:sldId id="561" r:id="rId194"/>
    <p:sldId id="550" r:id="rId195"/>
    <p:sldId id="597" r:id="rId196"/>
    <p:sldId id="583" r:id="rId197"/>
    <p:sldId id="584" r:id="rId198"/>
    <p:sldId id="1161" r:id="rId199"/>
    <p:sldId id="2067" r:id="rId200"/>
    <p:sldId id="586" r:id="rId201"/>
    <p:sldId id="587" r:id="rId202"/>
    <p:sldId id="2068" r:id="rId203"/>
    <p:sldId id="590" r:id="rId204"/>
    <p:sldId id="592" r:id="rId205"/>
    <p:sldId id="591" r:id="rId206"/>
    <p:sldId id="598" r:id="rId207"/>
    <p:sldId id="602" r:id="rId208"/>
    <p:sldId id="2069" r:id="rId209"/>
    <p:sldId id="1447" r:id="rId210"/>
    <p:sldId id="2070" r:id="rId211"/>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CA7544-B148-4637-B939-83D9C67539A7}" v="4" dt="2023-05-30T16:21:18.1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81447" autoAdjust="0"/>
  </p:normalViewPr>
  <p:slideViewPr>
    <p:cSldViewPr snapToGrid="0">
      <p:cViewPr varScale="1">
        <p:scale>
          <a:sx n="59" d="100"/>
          <a:sy n="59" d="100"/>
        </p:scale>
        <p:origin x="116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tableStyles" Target="tableStyle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microsoft.com/office/2016/11/relationships/changesInfo" Target="changesInfos/changesInfo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microsoft.com/office/2015/10/relationships/revisionInfo" Target="revisionInfo.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viewProps" Target="view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theme" Target="theme/theme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notesMaster" Target="notesMasters/notes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Stokes" userId="3e5c5154-569e-4d81-aa91-4f91841cdfa9" providerId="ADAL" clId="{8ACA7544-B148-4637-B939-83D9C67539A7}"/>
    <pc:docChg chg="custSel modSld">
      <pc:chgData name="Kelly Stokes" userId="3e5c5154-569e-4d81-aa91-4f91841cdfa9" providerId="ADAL" clId="{8ACA7544-B148-4637-B939-83D9C67539A7}" dt="2023-05-30T16:21:18.197" v="91"/>
      <pc:docMkLst>
        <pc:docMk/>
      </pc:docMkLst>
      <pc:sldChg chg="modSp mod">
        <pc:chgData name="Kelly Stokes" userId="3e5c5154-569e-4d81-aa91-4f91841cdfa9" providerId="ADAL" clId="{8ACA7544-B148-4637-B939-83D9C67539A7}" dt="2023-05-30T16:19:45.555" v="9" actId="20577"/>
        <pc:sldMkLst>
          <pc:docMk/>
          <pc:sldMk cId="3945579917" sldId="256"/>
        </pc:sldMkLst>
        <pc:spChg chg="mod">
          <ac:chgData name="Kelly Stokes" userId="3e5c5154-569e-4d81-aa91-4f91841cdfa9" providerId="ADAL" clId="{8ACA7544-B148-4637-B939-83D9C67539A7}" dt="2023-05-30T16:19:42.718" v="1" actId="20577"/>
          <ac:spMkLst>
            <pc:docMk/>
            <pc:sldMk cId="3945579917" sldId="256"/>
            <ac:spMk id="2" creationId="{7EB92607-E334-409C-8872-AB6363C33D0F}"/>
          </ac:spMkLst>
        </pc:spChg>
        <pc:spChg chg="mod">
          <ac:chgData name="Kelly Stokes" userId="3e5c5154-569e-4d81-aa91-4f91841cdfa9" providerId="ADAL" clId="{8ACA7544-B148-4637-B939-83D9C67539A7}" dt="2023-05-30T16:19:45.555" v="9" actId="20577"/>
          <ac:spMkLst>
            <pc:docMk/>
            <pc:sldMk cId="3945579917" sldId="256"/>
            <ac:spMk id="3" creationId="{9B667196-C5B4-45FC-B5E8-3B190D7A595C}"/>
          </ac:spMkLst>
        </pc:spChg>
      </pc:sldChg>
      <pc:sldChg chg="modSp mod">
        <pc:chgData name="Kelly Stokes" userId="3e5c5154-569e-4d81-aa91-4f91841cdfa9" providerId="ADAL" clId="{8ACA7544-B148-4637-B939-83D9C67539A7}" dt="2023-05-30T16:19:52.356" v="19" actId="20577"/>
        <pc:sldMkLst>
          <pc:docMk/>
          <pc:sldMk cId="864376776" sldId="322"/>
        </pc:sldMkLst>
        <pc:spChg chg="mod">
          <ac:chgData name="Kelly Stokes" userId="3e5c5154-569e-4d81-aa91-4f91841cdfa9" providerId="ADAL" clId="{8ACA7544-B148-4637-B939-83D9C67539A7}" dt="2023-05-30T16:19:52.356" v="19" actId="20577"/>
          <ac:spMkLst>
            <pc:docMk/>
            <pc:sldMk cId="864376776" sldId="322"/>
            <ac:spMk id="2" creationId="{02FB8773-AD3E-2543-510F-CEE32E75C793}"/>
          </ac:spMkLst>
        </pc:spChg>
      </pc:sldChg>
      <pc:sldChg chg="modSp mod">
        <pc:chgData name="Kelly Stokes" userId="3e5c5154-569e-4d81-aa91-4f91841cdfa9" providerId="ADAL" clId="{8ACA7544-B148-4637-B939-83D9C67539A7}" dt="2023-05-30T16:20:31.259" v="49" actId="20577"/>
        <pc:sldMkLst>
          <pc:docMk/>
          <pc:sldMk cId="3634764576" sldId="323"/>
        </pc:sldMkLst>
        <pc:spChg chg="mod">
          <ac:chgData name="Kelly Stokes" userId="3e5c5154-569e-4d81-aa91-4f91841cdfa9" providerId="ADAL" clId="{8ACA7544-B148-4637-B939-83D9C67539A7}" dt="2023-05-30T16:20:31.259" v="49" actId="20577"/>
          <ac:spMkLst>
            <pc:docMk/>
            <pc:sldMk cId="3634764576" sldId="323"/>
            <ac:spMk id="2" creationId="{02FB8773-AD3E-2543-510F-CEE32E75C793}"/>
          </ac:spMkLst>
        </pc:spChg>
      </pc:sldChg>
      <pc:sldChg chg="modSp mod">
        <pc:chgData name="Kelly Stokes" userId="3e5c5154-569e-4d81-aa91-4f91841cdfa9" providerId="ADAL" clId="{8ACA7544-B148-4637-B939-83D9C67539A7}" dt="2023-05-30T16:21:15.906" v="89" actId="20577"/>
        <pc:sldMkLst>
          <pc:docMk/>
          <pc:sldMk cId="4214164962" sldId="328"/>
        </pc:sldMkLst>
        <pc:spChg chg="mod">
          <ac:chgData name="Kelly Stokes" userId="3e5c5154-569e-4d81-aa91-4f91841cdfa9" providerId="ADAL" clId="{8ACA7544-B148-4637-B939-83D9C67539A7}" dt="2023-05-30T16:21:15.906" v="89" actId="20577"/>
          <ac:spMkLst>
            <pc:docMk/>
            <pc:sldMk cId="4214164962" sldId="328"/>
            <ac:spMk id="2" creationId="{02FB8773-AD3E-2543-510F-CEE32E75C793}"/>
          </ac:spMkLst>
        </pc:spChg>
      </pc:sldChg>
      <pc:sldChg chg="addSp delSp modSp mod">
        <pc:chgData name="Kelly Stokes" userId="3e5c5154-569e-4d81-aa91-4f91841cdfa9" providerId="ADAL" clId="{8ACA7544-B148-4637-B939-83D9C67539A7}" dt="2023-05-30T16:20:16.280" v="25" actId="14100"/>
        <pc:sldMkLst>
          <pc:docMk/>
          <pc:sldMk cId="3089124999" sldId="1688"/>
        </pc:sldMkLst>
        <pc:picChg chg="del">
          <ac:chgData name="Kelly Stokes" userId="3e5c5154-569e-4d81-aa91-4f91841cdfa9" providerId="ADAL" clId="{8ACA7544-B148-4637-B939-83D9C67539A7}" dt="2023-05-30T16:19:54.758" v="20" actId="478"/>
          <ac:picMkLst>
            <pc:docMk/>
            <pc:sldMk cId="3089124999" sldId="1688"/>
            <ac:picMk id="3" creationId="{1C821361-C037-D185-FC45-71294FE39124}"/>
          </ac:picMkLst>
        </pc:picChg>
        <pc:picChg chg="add mod modCrop">
          <ac:chgData name="Kelly Stokes" userId="3e5c5154-569e-4d81-aa91-4f91841cdfa9" providerId="ADAL" clId="{8ACA7544-B148-4637-B939-83D9C67539A7}" dt="2023-05-30T16:20:16.280" v="25" actId="14100"/>
          <ac:picMkLst>
            <pc:docMk/>
            <pc:sldMk cId="3089124999" sldId="1688"/>
            <ac:picMk id="4" creationId="{12D287BF-A44D-E23F-BBC4-44961058D297}"/>
          </ac:picMkLst>
        </pc:picChg>
      </pc:sldChg>
      <pc:sldChg chg="addSp delSp modSp mod">
        <pc:chgData name="Kelly Stokes" userId="3e5c5154-569e-4d81-aa91-4f91841cdfa9" providerId="ADAL" clId="{8ACA7544-B148-4637-B939-83D9C67539A7}" dt="2023-05-30T16:21:18.197" v="91"/>
        <pc:sldMkLst>
          <pc:docMk/>
          <pc:sldMk cId="214046910" sldId="2066"/>
        </pc:sldMkLst>
        <pc:picChg chg="add mod">
          <ac:chgData name="Kelly Stokes" userId="3e5c5154-569e-4d81-aa91-4f91841cdfa9" providerId="ADAL" clId="{8ACA7544-B148-4637-B939-83D9C67539A7}" dt="2023-05-30T16:21:18.197" v="91"/>
          <ac:picMkLst>
            <pc:docMk/>
            <pc:sldMk cId="214046910" sldId="2066"/>
            <ac:picMk id="2" creationId="{D7E4DB1A-7EBA-7568-9755-35A4D9E0B452}"/>
          </ac:picMkLst>
        </pc:picChg>
        <pc:picChg chg="del">
          <ac:chgData name="Kelly Stokes" userId="3e5c5154-569e-4d81-aa91-4f91841cdfa9" providerId="ADAL" clId="{8ACA7544-B148-4637-B939-83D9C67539A7}" dt="2023-05-30T16:21:17.838" v="90" actId="478"/>
          <ac:picMkLst>
            <pc:docMk/>
            <pc:sldMk cId="214046910" sldId="2066"/>
            <ac:picMk id="3" creationId="{1C821361-C037-D185-FC45-71294FE39124}"/>
          </ac:picMkLst>
        </pc:picChg>
      </pc:sldChg>
      <pc:sldChg chg="modSp mod modNotesTx">
        <pc:chgData name="Kelly Stokes" userId="3e5c5154-569e-4d81-aa91-4f91841cdfa9" providerId="ADAL" clId="{8ACA7544-B148-4637-B939-83D9C67539A7}" dt="2023-05-30T16:21:03.110" v="77" actId="20577"/>
        <pc:sldMkLst>
          <pc:docMk/>
          <pc:sldMk cId="4188661522" sldId="2071"/>
        </pc:sldMkLst>
        <pc:spChg chg="mod">
          <ac:chgData name="Kelly Stokes" userId="3e5c5154-569e-4d81-aa91-4f91841cdfa9" providerId="ADAL" clId="{8ACA7544-B148-4637-B939-83D9C67539A7}" dt="2023-05-30T16:21:00.434" v="76" actId="20577"/>
          <ac:spMkLst>
            <pc:docMk/>
            <pc:sldMk cId="4188661522" sldId="2071"/>
            <ac:spMk id="2" creationId="{02FB8773-AD3E-2543-510F-CEE32E75C793}"/>
          </ac:spMkLst>
        </pc:spChg>
      </pc:sldChg>
      <pc:sldChg chg="modSp mod modNotesTx">
        <pc:chgData name="Kelly Stokes" userId="3e5c5154-569e-4d81-aa91-4f91841cdfa9" providerId="ADAL" clId="{8ACA7544-B148-4637-B939-83D9C67539A7}" dt="2023-05-30T16:20:47.879" v="64" actId="20577"/>
        <pc:sldMkLst>
          <pc:docMk/>
          <pc:sldMk cId="431376882" sldId="2072"/>
        </pc:sldMkLst>
        <pc:spChg chg="mod">
          <ac:chgData name="Kelly Stokes" userId="3e5c5154-569e-4d81-aa91-4f91841cdfa9" providerId="ADAL" clId="{8ACA7544-B148-4637-B939-83D9C67539A7}" dt="2023-05-30T16:20:45.105" v="63" actId="20577"/>
          <ac:spMkLst>
            <pc:docMk/>
            <pc:sldMk cId="431376882" sldId="2072"/>
            <ac:spMk id="2" creationId="{02FB8773-AD3E-2543-510F-CEE32E75C793}"/>
          </ac:spMkLst>
        </pc:spChg>
      </pc:sldChg>
      <pc:sldChg chg="addSp delSp modSp mod">
        <pc:chgData name="Kelly Stokes" userId="3e5c5154-569e-4d81-aa91-4f91841cdfa9" providerId="ADAL" clId="{8ACA7544-B148-4637-B939-83D9C67539A7}" dt="2023-05-30T16:20:34.129" v="51"/>
        <pc:sldMkLst>
          <pc:docMk/>
          <pc:sldMk cId="1422620235" sldId="2073"/>
        </pc:sldMkLst>
        <pc:picChg chg="add mod">
          <ac:chgData name="Kelly Stokes" userId="3e5c5154-569e-4d81-aa91-4f91841cdfa9" providerId="ADAL" clId="{8ACA7544-B148-4637-B939-83D9C67539A7}" dt="2023-05-30T16:20:34.129" v="51"/>
          <ac:picMkLst>
            <pc:docMk/>
            <pc:sldMk cId="1422620235" sldId="2073"/>
            <ac:picMk id="2" creationId="{0B54461A-8DDB-1AE9-99B7-06F8DC3622A6}"/>
          </ac:picMkLst>
        </pc:picChg>
        <pc:picChg chg="del">
          <ac:chgData name="Kelly Stokes" userId="3e5c5154-569e-4d81-aa91-4f91841cdfa9" providerId="ADAL" clId="{8ACA7544-B148-4637-B939-83D9C67539A7}" dt="2023-05-30T16:20:33.770" v="50" actId="478"/>
          <ac:picMkLst>
            <pc:docMk/>
            <pc:sldMk cId="1422620235" sldId="2073"/>
            <ac:picMk id="3" creationId="{1C821361-C037-D185-FC45-71294FE39124}"/>
          </ac:picMkLst>
        </pc:picChg>
      </pc:sldChg>
      <pc:sldChg chg="addSp delSp modSp mod">
        <pc:chgData name="Kelly Stokes" userId="3e5c5154-569e-4d81-aa91-4f91841cdfa9" providerId="ADAL" clId="{8ACA7544-B148-4637-B939-83D9C67539A7}" dt="2023-05-30T16:20:50.283" v="66"/>
        <pc:sldMkLst>
          <pc:docMk/>
          <pc:sldMk cId="765386184" sldId="2146"/>
        </pc:sldMkLst>
        <pc:picChg chg="add mod">
          <ac:chgData name="Kelly Stokes" userId="3e5c5154-569e-4d81-aa91-4f91841cdfa9" providerId="ADAL" clId="{8ACA7544-B148-4637-B939-83D9C67539A7}" dt="2023-05-30T16:20:50.283" v="66"/>
          <ac:picMkLst>
            <pc:docMk/>
            <pc:sldMk cId="765386184" sldId="2146"/>
            <ac:picMk id="2" creationId="{F7F2BA51-7E74-2570-5402-B65D0E5F11E0}"/>
          </ac:picMkLst>
        </pc:picChg>
        <pc:picChg chg="del">
          <ac:chgData name="Kelly Stokes" userId="3e5c5154-569e-4d81-aa91-4f91841cdfa9" providerId="ADAL" clId="{8ACA7544-B148-4637-B939-83D9C67539A7}" dt="2023-05-30T16:20:49.930" v="65" actId="478"/>
          <ac:picMkLst>
            <pc:docMk/>
            <pc:sldMk cId="765386184" sldId="2146"/>
            <ac:picMk id="3" creationId="{1C821361-C037-D185-FC45-71294FE39124}"/>
          </ac:picMkLst>
        </pc:picChg>
      </pc:sldChg>
      <pc:sldChg chg="addSp delSp modSp mod">
        <pc:chgData name="Kelly Stokes" userId="3e5c5154-569e-4d81-aa91-4f91841cdfa9" providerId="ADAL" clId="{8ACA7544-B148-4637-B939-83D9C67539A7}" dt="2023-05-30T16:21:05.449" v="79"/>
        <pc:sldMkLst>
          <pc:docMk/>
          <pc:sldMk cId="34011593" sldId="2219"/>
        </pc:sldMkLst>
        <pc:picChg chg="add mod">
          <ac:chgData name="Kelly Stokes" userId="3e5c5154-569e-4d81-aa91-4f91841cdfa9" providerId="ADAL" clId="{8ACA7544-B148-4637-B939-83D9C67539A7}" dt="2023-05-30T16:21:05.449" v="79"/>
          <ac:picMkLst>
            <pc:docMk/>
            <pc:sldMk cId="34011593" sldId="2219"/>
            <ac:picMk id="2" creationId="{E59461CE-2590-9F81-B95B-1CE04218E8C6}"/>
          </ac:picMkLst>
        </pc:picChg>
        <pc:picChg chg="del">
          <ac:chgData name="Kelly Stokes" userId="3e5c5154-569e-4d81-aa91-4f91841cdfa9" providerId="ADAL" clId="{8ACA7544-B148-4637-B939-83D9C67539A7}" dt="2023-05-30T16:21:05.062" v="78" actId="478"/>
          <ac:picMkLst>
            <pc:docMk/>
            <pc:sldMk cId="34011593" sldId="2219"/>
            <ac:picMk id="3" creationId="{1C821361-C037-D185-FC45-71294FE3912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3B792B4E-2C40-46AA-98A1-08FF812BB3CA}" type="datetimeFigureOut">
              <a:rPr lang="en-GB" smtClean="0"/>
              <a:t>30/05/2023</a:t>
            </a:fld>
            <a:endParaRPr lang="en-GB"/>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A370640F-E73A-4148-92BA-D1C70A966614}" type="slidenum">
              <a:rPr lang="en-GB" smtClean="0"/>
              <a:t>‹#›</a:t>
            </a:fld>
            <a:endParaRPr lang="en-GB"/>
          </a:p>
        </p:txBody>
      </p:sp>
    </p:spTree>
    <p:extLst>
      <p:ext uri="{BB962C8B-B14F-4D97-AF65-F5344CB8AC3E}">
        <p14:creationId xmlns:p14="http://schemas.microsoft.com/office/powerpoint/2010/main" val="143034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a:t>
            </a:fld>
            <a:endParaRPr lang="en-GB" dirty="0"/>
          </a:p>
        </p:txBody>
      </p:sp>
    </p:spTree>
    <p:extLst>
      <p:ext uri="{BB962C8B-B14F-4D97-AF65-F5344CB8AC3E}">
        <p14:creationId xmlns:p14="http://schemas.microsoft.com/office/powerpoint/2010/main" val="3489449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Sound of </a:t>
            </a:r>
            <a:r>
              <a:rPr lang="en-GB" dirty="0" err="1"/>
              <a:t>aI</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a:t>
            </a:fld>
            <a:endParaRPr lang="en-GB"/>
          </a:p>
        </p:txBody>
      </p:sp>
    </p:spTree>
    <p:extLst>
      <p:ext uri="{BB962C8B-B14F-4D97-AF65-F5344CB8AC3E}">
        <p14:creationId xmlns:p14="http://schemas.microsoft.com/office/powerpoint/2010/main" val="3550980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The environment of planet Earth is made up of tropical areas and frozen lands.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41</a:t>
            </a:fld>
            <a:endParaRPr lang="en-GB"/>
          </a:p>
        </p:txBody>
      </p:sp>
    </p:spTree>
    <p:extLst>
      <p:ext uri="{BB962C8B-B14F-4D97-AF65-F5344CB8AC3E}">
        <p14:creationId xmlns:p14="http://schemas.microsoft.com/office/powerpoint/2010/main" val="2944948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43</a:t>
            </a:fld>
            <a:endParaRPr lang="en-GB"/>
          </a:p>
        </p:txBody>
      </p:sp>
    </p:spTree>
    <p:extLst>
      <p:ext uri="{BB962C8B-B14F-4D97-AF65-F5344CB8AC3E}">
        <p14:creationId xmlns:p14="http://schemas.microsoft.com/office/powerpoint/2010/main" val="4255570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46</a:t>
            </a:fld>
            <a:endParaRPr lang="en-GB"/>
          </a:p>
        </p:txBody>
      </p:sp>
    </p:spTree>
    <p:extLst>
      <p:ext uri="{BB962C8B-B14F-4D97-AF65-F5344CB8AC3E}">
        <p14:creationId xmlns:p14="http://schemas.microsoft.com/office/powerpoint/2010/main" val="996656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47</a:t>
            </a:fld>
            <a:endParaRPr lang="en-GB"/>
          </a:p>
        </p:txBody>
      </p:sp>
    </p:spTree>
    <p:extLst>
      <p:ext uri="{BB962C8B-B14F-4D97-AF65-F5344CB8AC3E}">
        <p14:creationId xmlns:p14="http://schemas.microsoft.com/office/powerpoint/2010/main" val="182927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48</a:t>
            </a:fld>
            <a:endParaRPr lang="en-GB"/>
          </a:p>
        </p:txBody>
      </p:sp>
    </p:spTree>
    <p:extLst>
      <p:ext uri="{BB962C8B-B14F-4D97-AF65-F5344CB8AC3E}">
        <p14:creationId xmlns:p14="http://schemas.microsoft.com/office/powerpoint/2010/main" val="2332608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49</a:t>
            </a:fld>
            <a:endParaRPr lang="en-GB"/>
          </a:p>
        </p:txBody>
      </p:sp>
    </p:spTree>
    <p:extLst>
      <p:ext uri="{BB962C8B-B14F-4D97-AF65-F5344CB8AC3E}">
        <p14:creationId xmlns:p14="http://schemas.microsoft.com/office/powerpoint/2010/main" val="1908279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50</a:t>
            </a:fld>
            <a:endParaRPr lang="en-GB"/>
          </a:p>
        </p:txBody>
      </p:sp>
    </p:spTree>
    <p:extLst>
      <p:ext uri="{BB962C8B-B14F-4D97-AF65-F5344CB8AC3E}">
        <p14:creationId xmlns:p14="http://schemas.microsoft.com/office/powerpoint/2010/main" val="3504689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51</a:t>
            </a:fld>
            <a:endParaRPr lang="en-GB"/>
          </a:p>
        </p:txBody>
      </p:sp>
    </p:spTree>
    <p:extLst>
      <p:ext uri="{BB962C8B-B14F-4D97-AF65-F5344CB8AC3E}">
        <p14:creationId xmlns:p14="http://schemas.microsoft.com/office/powerpoint/2010/main" val="3310426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Sound of </a:t>
            </a:r>
            <a:r>
              <a:rPr lang="en-GB" dirty="0" err="1"/>
              <a:t>aI</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54</a:t>
            </a:fld>
            <a:endParaRPr lang="en-GB"/>
          </a:p>
        </p:txBody>
      </p:sp>
    </p:spTree>
    <p:extLst>
      <p:ext uri="{BB962C8B-B14F-4D97-AF65-F5344CB8AC3E}">
        <p14:creationId xmlns:p14="http://schemas.microsoft.com/office/powerpoint/2010/main" val="3502561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a:t>
            </a:fld>
            <a:endParaRPr lang="en-GB"/>
          </a:p>
        </p:txBody>
      </p:sp>
    </p:spTree>
    <p:extLst>
      <p:ext uri="{BB962C8B-B14F-4D97-AF65-F5344CB8AC3E}">
        <p14:creationId xmlns:p14="http://schemas.microsoft.com/office/powerpoint/2010/main" val="21447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Sound of </a:t>
            </a:r>
            <a:r>
              <a:rPr lang="en-GB" dirty="0" err="1"/>
              <a:t>aI</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61</a:t>
            </a:fld>
            <a:endParaRPr lang="en-GB"/>
          </a:p>
        </p:txBody>
      </p:sp>
    </p:spTree>
    <p:extLst>
      <p:ext uri="{BB962C8B-B14F-4D97-AF65-F5344CB8AC3E}">
        <p14:creationId xmlns:p14="http://schemas.microsoft.com/office/powerpoint/2010/main" val="1118330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The Earth’s hard outer layer has been mathematically calculated as between 5 and 60km thick.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82</a:t>
            </a:fld>
            <a:endParaRPr lang="en-GB"/>
          </a:p>
        </p:txBody>
      </p:sp>
    </p:spTree>
    <p:extLst>
      <p:ext uri="{BB962C8B-B14F-4D97-AF65-F5344CB8AC3E}">
        <p14:creationId xmlns:p14="http://schemas.microsoft.com/office/powerpoint/2010/main" val="101621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84</a:t>
            </a:fld>
            <a:endParaRPr lang="en-GB"/>
          </a:p>
        </p:txBody>
      </p:sp>
    </p:spTree>
    <p:extLst>
      <p:ext uri="{BB962C8B-B14F-4D97-AF65-F5344CB8AC3E}">
        <p14:creationId xmlns:p14="http://schemas.microsoft.com/office/powerpoint/2010/main" val="4150680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87</a:t>
            </a:fld>
            <a:endParaRPr lang="en-GB"/>
          </a:p>
        </p:txBody>
      </p:sp>
    </p:spTree>
    <p:extLst>
      <p:ext uri="{BB962C8B-B14F-4D97-AF65-F5344CB8AC3E}">
        <p14:creationId xmlns:p14="http://schemas.microsoft.com/office/powerpoint/2010/main" val="2804576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88</a:t>
            </a:fld>
            <a:endParaRPr lang="en-GB"/>
          </a:p>
        </p:txBody>
      </p:sp>
    </p:spTree>
    <p:extLst>
      <p:ext uri="{BB962C8B-B14F-4D97-AF65-F5344CB8AC3E}">
        <p14:creationId xmlns:p14="http://schemas.microsoft.com/office/powerpoint/2010/main" val="29145371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89</a:t>
            </a:fld>
            <a:endParaRPr lang="en-GB"/>
          </a:p>
        </p:txBody>
      </p:sp>
    </p:spTree>
    <p:extLst>
      <p:ext uri="{BB962C8B-B14F-4D97-AF65-F5344CB8AC3E}">
        <p14:creationId xmlns:p14="http://schemas.microsoft.com/office/powerpoint/2010/main" val="33265626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90</a:t>
            </a:fld>
            <a:endParaRPr lang="en-GB"/>
          </a:p>
        </p:txBody>
      </p:sp>
    </p:spTree>
    <p:extLst>
      <p:ext uri="{BB962C8B-B14F-4D97-AF65-F5344CB8AC3E}">
        <p14:creationId xmlns:p14="http://schemas.microsoft.com/office/powerpoint/2010/main" val="14465925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91</a:t>
            </a:fld>
            <a:endParaRPr lang="en-GB"/>
          </a:p>
        </p:txBody>
      </p:sp>
    </p:spTree>
    <p:extLst>
      <p:ext uri="{BB962C8B-B14F-4D97-AF65-F5344CB8AC3E}">
        <p14:creationId xmlns:p14="http://schemas.microsoft.com/office/powerpoint/2010/main" val="4787614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92</a:t>
            </a:fld>
            <a:endParaRPr lang="en-GB"/>
          </a:p>
        </p:txBody>
      </p:sp>
    </p:spTree>
    <p:extLst>
      <p:ext uri="{BB962C8B-B14F-4D97-AF65-F5344CB8AC3E}">
        <p14:creationId xmlns:p14="http://schemas.microsoft.com/office/powerpoint/2010/main" val="32794099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Sound of </a:t>
            </a:r>
            <a:r>
              <a:rPr lang="en-GB" dirty="0" err="1"/>
              <a:t>aI</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95</a:t>
            </a:fld>
            <a:endParaRPr lang="en-GB"/>
          </a:p>
        </p:txBody>
      </p:sp>
    </p:spTree>
    <p:extLst>
      <p:ext uri="{BB962C8B-B14F-4D97-AF65-F5344CB8AC3E}">
        <p14:creationId xmlns:p14="http://schemas.microsoft.com/office/powerpoint/2010/main" val="533798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a:t>
            </a:fld>
            <a:endParaRPr lang="en-GB"/>
          </a:p>
        </p:txBody>
      </p:sp>
    </p:spTree>
    <p:extLst>
      <p:ext uri="{BB962C8B-B14F-4D97-AF65-F5344CB8AC3E}">
        <p14:creationId xmlns:p14="http://schemas.microsoft.com/office/powerpoint/2010/main" val="3574108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Sound of </a:t>
            </a:r>
            <a:r>
              <a:rPr lang="en-GB" dirty="0" err="1"/>
              <a:t>aI</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102</a:t>
            </a:fld>
            <a:endParaRPr lang="en-GB"/>
          </a:p>
        </p:txBody>
      </p:sp>
    </p:spTree>
    <p:extLst>
      <p:ext uri="{BB962C8B-B14F-4D97-AF65-F5344CB8AC3E}">
        <p14:creationId xmlns:p14="http://schemas.microsoft.com/office/powerpoint/2010/main" val="31385878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This crust is broken into functional parts called plates that have independency with each other.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121</a:t>
            </a:fld>
            <a:endParaRPr lang="en-GB"/>
          </a:p>
        </p:txBody>
      </p:sp>
    </p:spTree>
    <p:extLst>
      <p:ext uri="{BB962C8B-B14F-4D97-AF65-F5344CB8AC3E}">
        <p14:creationId xmlns:p14="http://schemas.microsoft.com/office/powerpoint/2010/main" val="12582476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123</a:t>
            </a:fld>
            <a:endParaRPr lang="en-GB"/>
          </a:p>
        </p:txBody>
      </p:sp>
    </p:spTree>
    <p:extLst>
      <p:ext uri="{BB962C8B-B14F-4D97-AF65-F5344CB8AC3E}">
        <p14:creationId xmlns:p14="http://schemas.microsoft.com/office/powerpoint/2010/main" val="25540440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126</a:t>
            </a:fld>
            <a:endParaRPr lang="en-GB"/>
          </a:p>
        </p:txBody>
      </p:sp>
    </p:spTree>
    <p:extLst>
      <p:ext uri="{BB962C8B-B14F-4D97-AF65-F5344CB8AC3E}">
        <p14:creationId xmlns:p14="http://schemas.microsoft.com/office/powerpoint/2010/main" val="1411814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127</a:t>
            </a:fld>
            <a:endParaRPr lang="en-GB"/>
          </a:p>
        </p:txBody>
      </p:sp>
    </p:spTree>
    <p:extLst>
      <p:ext uri="{BB962C8B-B14F-4D97-AF65-F5344CB8AC3E}">
        <p14:creationId xmlns:p14="http://schemas.microsoft.com/office/powerpoint/2010/main" val="7709118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128</a:t>
            </a:fld>
            <a:endParaRPr lang="en-GB"/>
          </a:p>
        </p:txBody>
      </p:sp>
    </p:spTree>
    <p:extLst>
      <p:ext uri="{BB962C8B-B14F-4D97-AF65-F5344CB8AC3E}">
        <p14:creationId xmlns:p14="http://schemas.microsoft.com/office/powerpoint/2010/main" val="42576130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129</a:t>
            </a:fld>
            <a:endParaRPr lang="en-GB"/>
          </a:p>
        </p:txBody>
      </p:sp>
    </p:spTree>
    <p:extLst>
      <p:ext uri="{BB962C8B-B14F-4D97-AF65-F5344CB8AC3E}">
        <p14:creationId xmlns:p14="http://schemas.microsoft.com/office/powerpoint/2010/main" val="3966805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130</a:t>
            </a:fld>
            <a:endParaRPr lang="en-GB"/>
          </a:p>
        </p:txBody>
      </p:sp>
    </p:spTree>
    <p:extLst>
      <p:ext uri="{BB962C8B-B14F-4D97-AF65-F5344CB8AC3E}">
        <p14:creationId xmlns:p14="http://schemas.microsoft.com/office/powerpoint/2010/main" val="42615171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131</a:t>
            </a:fld>
            <a:endParaRPr lang="en-GB"/>
          </a:p>
        </p:txBody>
      </p:sp>
    </p:spTree>
    <p:extLst>
      <p:ext uri="{BB962C8B-B14F-4D97-AF65-F5344CB8AC3E}">
        <p14:creationId xmlns:p14="http://schemas.microsoft.com/office/powerpoint/2010/main" val="17274111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Sound of </a:t>
            </a:r>
            <a:r>
              <a:rPr lang="en-GB" dirty="0" err="1"/>
              <a:t>aI</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134</a:t>
            </a:fld>
            <a:endParaRPr lang="en-GB"/>
          </a:p>
        </p:txBody>
      </p:sp>
    </p:spTree>
    <p:extLst>
      <p:ext uri="{BB962C8B-B14F-4D97-AF65-F5344CB8AC3E}">
        <p14:creationId xmlns:p14="http://schemas.microsoft.com/office/powerpoint/2010/main" val="2862193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a:t>
            </a:fld>
            <a:endParaRPr lang="en-GB"/>
          </a:p>
        </p:txBody>
      </p:sp>
    </p:spTree>
    <p:extLst>
      <p:ext uri="{BB962C8B-B14F-4D97-AF65-F5344CB8AC3E}">
        <p14:creationId xmlns:p14="http://schemas.microsoft.com/office/powerpoint/2010/main" val="31976558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Sound of </a:t>
            </a:r>
            <a:r>
              <a:rPr lang="en-GB" dirty="0" err="1"/>
              <a:t>aI</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140</a:t>
            </a:fld>
            <a:endParaRPr lang="en-GB"/>
          </a:p>
        </p:txBody>
      </p:sp>
    </p:spTree>
    <p:extLst>
      <p:ext uri="{BB962C8B-B14F-4D97-AF65-F5344CB8AC3E}">
        <p14:creationId xmlns:p14="http://schemas.microsoft.com/office/powerpoint/2010/main" val="7990704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The plates require movement and scrape against each other causing friction that leads to earthquakes and volcanoes.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159</a:t>
            </a:fld>
            <a:endParaRPr lang="en-GB"/>
          </a:p>
        </p:txBody>
      </p:sp>
    </p:spTree>
    <p:extLst>
      <p:ext uri="{BB962C8B-B14F-4D97-AF65-F5344CB8AC3E}">
        <p14:creationId xmlns:p14="http://schemas.microsoft.com/office/powerpoint/2010/main" val="21225635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through the slides for all the R+R words for the week (both the focus and the challenge words)</a:t>
            </a:r>
          </a:p>
          <a:p>
            <a:r>
              <a:rPr lang="en-GB" dirty="0"/>
              <a:t>Click through the slides for all the new learning this week </a:t>
            </a:r>
          </a:p>
        </p:txBody>
      </p:sp>
      <p:sp>
        <p:nvSpPr>
          <p:cNvPr id="4" name="Slide Number Placeholder 3"/>
          <p:cNvSpPr>
            <a:spLocks noGrp="1"/>
          </p:cNvSpPr>
          <p:nvPr>
            <p:ph type="sldNum" sz="quarter" idx="5"/>
          </p:nvPr>
        </p:nvSpPr>
        <p:spPr/>
        <p:txBody>
          <a:bodyPr/>
          <a:lstStyle/>
          <a:p>
            <a:fld id="{A370640F-E73A-4148-92BA-D1C70A966614}" type="slidenum">
              <a:rPr lang="en-GB" smtClean="0"/>
              <a:t>161</a:t>
            </a:fld>
            <a:endParaRPr lang="en-GB"/>
          </a:p>
        </p:txBody>
      </p:sp>
    </p:spTree>
    <p:extLst>
      <p:ext uri="{BB962C8B-B14F-4D97-AF65-F5344CB8AC3E}">
        <p14:creationId xmlns:p14="http://schemas.microsoft.com/office/powerpoint/2010/main" val="42218409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164</a:t>
            </a:fld>
            <a:endParaRPr lang="en-GB"/>
          </a:p>
        </p:txBody>
      </p:sp>
    </p:spTree>
    <p:extLst>
      <p:ext uri="{BB962C8B-B14F-4D97-AF65-F5344CB8AC3E}">
        <p14:creationId xmlns:p14="http://schemas.microsoft.com/office/powerpoint/2010/main" val="40237911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165</a:t>
            </a:fld>
            <a:endParaRPr lang="en-GB"/>
          </a:p>
        </p:txBody>
      </p:sp>
    </p:spTree>
    <p:extLst>
      <p:ext uri="{BB962C8B-B14F-4D97-AF65-F5344CB8AC3E}">
        <p14:creationId xmlns:p14="http://schemas.microsoft.com/office/powerpoint/2010/main" val="15116140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these words for the quiz</a:t>
            </a:r>
          </a:p>
          <a:p>
            <a:r>
              <a:rPr lang="en-GB" sz="1800" dirty="0">
                <a:solidFill>
                  <a:srgbClr val="000000"/>
                </a:solidFill>
                <a:effectLst/>
                <a:latin typeface="Calibri" panose="020F0502020204030204" pitchFamily="34" charset="0"/>
                <a:ea typeface="Times New Roman" panose="02020603050405020304" pitchFamily="18" charset="0"/>
              </a:rPr>
              <a:t>Environment equipment frequently government musical mathematical require vampire urgency emergency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194</a:t>
            </a:fld>
            <a:endParaRPr lang="en-GB"/>
          </a:p>
        </p:txBody>
      </p:sp>
    </p:spTree>
    <p:extLst>
      <p:ext uri="{BB962C8B-B14F-4D97-AF65-F5344CB8AC3E}">
        <p14:creationId xmlns:p14="http://schemas.microsoft.com/office/powerpoint/2010/main" val="37405623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195</a:t>
            </a:fld>
            <a:endParaRPr lang="en-GB"/>
          </a:p>
        </p:txBody>
      </p:sp>
    </p:spTree>
    <p:extLst>
      <p:ext uri="{BB962C8B-B14F-4D97-AF65-F5344CB8AC3E}">
        <p14:creationId xmlns:p14="http://schemas.microsoft.com/office/powerpoint/2010/main" val="16989687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196</a:t>
            </a:fld>
            <a:endParaRPr lang="en-GB"/>
          </a:p>
        </p:txBody>
      </p:sp>
    </p:spTree>
    <p:extLst>
      <p:ext uri="{BB962C8B-B14F-4D97-AF65-F5344CB8AC3E}">
        <p14:creationId xmlns:p14="http://schemas.microsoft.com/office/powerpoint/2010/main" val="2493511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197</a:t>
            </a:fld>
            <a:endParaRPr lang="en-GB"/>
          </a:p>
        </p:txBody>
      </p:sp>
    </p:spTree>
    <p:extLst>
      <p:ext uri="{BB962C8B-B14F-4D97-AF65-F5344CB8AC3E}">
        <p14:creationId xmlns:p14="http://schemas.microsoft.com/office/powerpoint/2010/main" val="11496392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198</a:t>
            </a:fld>
            <a:endParaRPr lang="en-GB"/>
          </a:p>
        </p:txBody>
      </p:sp>
    </p:spTree>
    <p:extLst>
      <p:ext uri="{BB962C8B-B14F-4D97-AF65-F5344CB8AC3E}">
        <p14:creationId xmlns:p14="http://schemas.microsoft.com/office/powerpoint/2010/main" val="1872017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a:t>
            </a:fld>
            <a:endParaRPr lang="en-GB"/>
          </a:p>
        </p:txBody>
      </p:sp>
    </p:spTree>
    <p:extLst>
      <p:ext uri="{BB962C8B-B14F-4D97-AF65-F5344CB8AC3E}">
        <p14:creationId xmlns:p14="http://schemas.microsoft.com/office/powerpoint/2010/main" val="31523042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199</a:t>
            </a:fld>
            <a:endParaRPr lang="en-GB"/>
          </a:p>
        </p:txBody>
      </p:sp>
    </p:spTree>
    <p:extLst>
      <p:ext uri="{BB962C8B-B14F-4D97-AF65-F5344CB8AC3E}">
        <p14:creationId xmlns:p14="http://schemas.microsoft.com/office/powerpoint/2010/main" val="15765351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200</a:t>
            </a:fld>
            <a:endParaRPr lang="en-GB"/>
          </a:p>
        </p:txBody>
      </p:sp>
    </p:spTree>
    <p:extLst>
      <p:ext uri="{BB962C8B-B14F-4D97-AF65-F5344CB8AC3E}">
        <p14:creationId xmlns:p14="http://schemas.microsoft.com/office/powerpoint/2010/main" val="36408547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201</a:t>
            </a:fld>
            <a:endParaRPr lang="en-GB"/>
          </a:p>
        </p:txBody>
      </p:sp>
    </p:spTree>
    <p:extLst>
      <p:ext uri="{BB962C8B-B14F-4D97-AF65-F5344CB8AC3E}">
        <p14:creationId xmlns:p14="http://schemas.microsoft.com/office/powerpoint/2010/main" val="24306148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202</a:t>
            </a:fld>
            <a:endParaRPr lang="en-GB"/>
          </a:p>
        </p:txBody>
      </p:sp>
    </p:spTree>
    <p:extLst>
      <p:ext uri="{BB962C8B-B14F-4D97-AF65-F5344CB8AC3E}">
        <p14:creationId xmlns:p14="http://schemas.microsoft.com/office/powerpoint/2010/main" val="35529987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203</a:t>
            </a:fld>
            <a:endParaRPr lang="en-GB"/>
          </a:p>
        </p:txBody>
      </p:sp>
    </p:spTree>
    <p:extLst>
      <p:ext uri="{BB962C8B-B14F-4D97-AF65-F5344CB8AC3E}">
        <p14:creationId xmlns:p14="http://schemas.microsoft.com/office/powerpoint/2010/main" val="36056124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204</a:t>
            </a:fld>
            <a:endParaRPr lang="en-GB"/>
          </a:p>
        </p:txBody>
      </p:sp>
    </p:spTree>
    <p:extLst>
      <p:ext uri="{BB962C8B-B14F-4D97-AF65-F5344CB8AC3E}">
        <p14:creationId xmlns:p14="http://schemas.microsoft.com/office/powerpoint/2010/main" val="13125856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205</a:t>
            </a:fld>
            <a:endParaRPr lang="en-GB"/>
          </a:p>
        </p:txBody>
      </p:sp>
    </p:spTree>
    <p:extLst>
      <p:ext uri="{BB962C8B-B14F-4D97-AF65-F5344CB8AC3E}">
        <p14:creationId xmlns:p14="http://schemas.microsoft.com/office/powerpoint/2010/main" val="2579770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206</a:t>
            </a:fld>
            <a:endParaRPr lang="en-GB"/>
          </a:p>
        </p:txBody>
      </p:sp>
    </p:spTree>
    <p:extLst>
      <p:ext uri="{BB962C8B-B14F-4D97-AF65-F5344CB8AC3E}">
        <p14:creationId xmlns:p14="http://schemas.microsoft.com/office/powerpoint/2010/main" val="24560073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207</a:t>
            </a:fld>
            <a:endParaRPr lang="en-GB"/>
          </a:p>
        </p:txBody>
      </p:sp>
    </p:spTree>
    <p:extLst>
      <p:ext uri="{BB962C8B-B14F-4D97-AF65-F5344CB8AC3E}">
        <p14:creationId xmlns:p14="http://schemas.microsoft.com/office/powerpoint/2010/main" val="105598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208</a:t>
            </a:fld>
            <a:endParaRPr lang="en-GB"/>
          </a:p>
        </p:txBody>
      </p:sp>
    </p:spTree>
    <p:extLst>
      <p:ext uri="{BB962C8B-B14F-4D97-AF65-F5344CB8AC3E}">
        <p14:creationId xmlns:p14="http://schemas.microsoft.com/office/powerpoint/2010/main" val="2318866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a:t>
            </a:fld>
            <a:endParaRPr lang="en-GB"/>
          </a:p>
        </p:txBody>
      </p:sp>
    </p:spTree>
    <p:extLst>
      <p:ext uri="{BB962C8B-B14F-4D97-AF65-F5344CB8AC3E}">
        <p14:creationId xmlns:p14="http://schemas.microsoft.com/office/powerpoint/2010/main" val="12989349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209</a:t>
            </a:fld>
            <a:endParaRPr lang="en-GB"/>
          </a:p>
        </p:txBody>
      </p:sp>
    </p:spTree>
    <p:extLst>
      <p:ext uri="{BB962C8B-B14F-4D97-AF65-F5344CB8AC3E}">
        <p14:creationId xmlns:p14="http://schemas.microsoft.com/office/powerpoint/2010/main" val="35947674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210</a:t>
            </a:fld>
            <a:endParaRPr lang="en-GB"/>
          </a:p>
        </p:txBody>
      </p:sp>
    </p:spTree>
    <p:extLst>
      <p:ext uri="{BB962C8B-B14F-4D97-AF65-F5344CB8AC3E}">
        <p14:creationId xmlns:p14="http://schemas.microsoft.com/office/powerpoint/2010/main" val="2787535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a:t>
            </a:fld>
            <a:endParaRPr lang="en-GB"/>
          </a:p>
        </p:txBody>
      </p:sp>
    </p:spTree>
    <p:extLst>
      <p:ext uri="{BB962C8B-B14F-4D97-AF65-F5344CB8AC3E}">
        <p14:creationId xmlns:p14="http://schemas.microsoft.com/office/powerpoint/2010/main" val="1993193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a:t>
            </a:fld>
            <a:endParaRPr lang="en-GB"/>
          </a:p>
        </p:txBody>
      </p:sp>
    </p:spTree>
    <p:extLst>
      <p:ext uri="{BB962C8B-B14F-4D97-AF65-F5344CB8AC3E}">
        <p14:creationId xmlns:p14="http://schemas.microsoft.com/office/powerpoint/2010/main" val="3472290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Sound of </a:t>
            </a:r>
            <a:r>
              <a:rPr lang="en-GB" dirty="0" err="1"/>
              <a:t>aI</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13</a:t>
            </a:fld>
            <a:endParaRPr lang="en-GB"/>
          </a:p>
        </p:txBody>
      </p:sp>
    </p:spTree>
    <p:extLst>
      <p:ext uri="{BB962C8B-B14F-4D97-AF65-F5344CB8AC3E}">
        <p14:creationId xmlns:p14="http://schemas.microsoft.com/office/powerpoint/2010/main" val="3755787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D1D7-06E4-4E98-BF3D-7BD854000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F3BD16-BC0A-47B0-9471-64872D205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909D6-D61A-4D89-B4C4-105980D46EB8}"/>
              </a:ext>
            </a:extLst>
          </p:cNvPr>
          <p:cNvSpPr>
            <a:spLocks noGrp="1"/>
          </p:cNvSpPr>
          <p:nvPr>
            <p:ph type="dt" sz="half" idx="10"/>
          </p:nvPr>
        </p:nvSpPr>
        <p:spPr/>
        <p:txBody>
          <a:bodyPr/>
          <a:lstStyle/>
          <a:p>
            <a:fld id="{C924085C-17D4-4940-9BD4-E45CF49F265D}" type="datetimeFigureOut">
              <a:rPr lang="en-GB" smtClean="0"/>
              <a:t>30/05/2023</a:t>
            </a:fld>
            <a:endParaRPr lang="en-GB"/>
          </a:p>
        </p:txBody>
      </p:sp>
      <p:sp>
        <p:nvSpPr>
          <p:cNvPr id="5" name="Footer Placeholder 4">
            <a:extLst>
              <a:ext uri="{FF2B5EF4-FFF2-40B4-BE49-F238E27FC236}">
                <a16:creationId xmlns:a16="http://schemas.microsoft.com/office/drawing/2014/main" id="{00FEC934-77AD-411E-9939-DFB5FF928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D0067E-6E51-4C8C-ABD8-09D768CFEA2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08300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5363-0852-4963-90D0-3A51B4CFC2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4D8602-8AAF-4BBF-95B2-5207E0C52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504686-998B-4A4A-B61A-DB8CD047B91D}"/>
              </a:ext>
            </a:extLst>
          </p:cNvPr>
          <p:cNvSpPr>
            <a:spLocks noGrp="1"/>
          </p:cNvSpPr>
          <p:nvPr>
            <p:ph type="dt" sz="half" idx="10"/>
          </p:nvPr>
        </p:nvSpPr>
        <p:spPr/>
        <p:txBody>
          <a:bodyPr/>
          <a:lstStyle/>
          <a:p>
            <a:fld id="{C924085C-17D4-4940-9BD4-E45CF49F265D}" type="datetimeFigureOut">
              <a:rPr lang="en-GB" smtClean="0"/>
              <a:t>30/05/2023</a:t>
            </a:fld>
            <a:endParaRPr lang="en-GB"/>
          </a:p>
        </p:txBody>
      </p:sp>
      <p:sp>
        <p:nvSpPr>
          <p:cNvPr id="5" name="Footer Placeholder 4">
            <a:extLst>
              <a:ext uri="{FF2B5EF4-FFF2-40B4-BE49-F238E27FC236}">
                <a16:creationId xmlns:a16="http://schemas.microsoft.com/office/drawing/2014/main" id="{7279C055-29FC-425C-9DDD-7647B5A99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4614F-D2BD-4875-B2E2-5C56B0D0CC9E}"/>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28864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39718-3A37-4F40-BD76-2EA777264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6A78EA-07FA-4642-925C-0C4CAE9EC2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BEF9C-A14C-406F-91F4-F10184F88A75}"/>
              </a:ext>
            </a:extLst>
          </p:cNvPr>
          <p:cNvSpPr>
            <a:spLocks noGrp="1"/>
          </p:cNvSpPr>
          <p:nvPr>
            <p:ph type="dt" sz="half" idx="10"/>
          </p:nvPr>
        </p:nvSpPr>
        <p:spPr/>
        <p:txBody>
          <a:bodyPr/>
          <a:lstStyle/>
          <a:p>
            <a:fld id="{C924085C-17D4-4940-9BD4-E45CF49F265D}" type="datetimeFigureOut">
              <a:rPr lang="en-GB" smtClean="0"/>
              <a:t>30/05/2023</a:t>
            </a:fld>
            <a:endParaRPr lang="en-GB"/>
          </a:p>
        </p:txBody>
      </p:sp>
      <p:sp>
        <p:nvSpPr>
          <p:cNvPr id="5" name="Footer Placeholder 4">
            <a:extLst>
              <a:ext uri="{FF2B5EF4-FFF2-40B4-BE49-F238E27FC236}">
                <a16:creationId xmlns:a16="http://schemas.microsoft.com/office/drawing/2014/main" id="{FA214318-1B68-4E1C-911F-BEB1AAA36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ED3EC-DEE9-4CEA-8116-DE5C2066496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414113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A335-589D-4212-8B4A-567E5818E1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3416AD-D486-41D7-8FD4-B93DE7AF4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291C4-DF81-4623-9B2E-ED65784CE9DC}"/>
              </a:ext>
            </a:extLst>
          </p:cNvPr>
          <p:cNvSpPr>
            <a:spLocks noGrp="1"/>
          </p:cNvSpPr>
          <p:nvPr>
            <p:ph type="dt" sz="half" idx="10"/>
          </p:nvPr>
        </p:nvSpPr>
        <p:spPr/>
        <p:txBody>
          <a:bodyPr/>
          <a:lstStyle/>
          <a:p>
            <a:fld id="{C924085C-17D4-4940-9BD4-E45CF49F265D}" type="datetimeFigureOut">
              <a:rPr lang="en-GB" smtClean="0"/>
              <a:t>30/05/2023</a:t>
            </a:fld>
            <a:endParaRPr lang="en-GB"/>
          </a:p>
        </p:txBody>
      </p:sp>
      <p:sp>
        <p:nvSpPr>
          <p:cNvPr id="5" name="Footer Placeholder 4">
            <a:extLst>
              <a:ext uri="{FF2B5EF4-FFF2-40B4-BE49-F238E27FC236}">
                <a16:creationId xmlns:a16="http://schemas.microsoft.com/office/drawing/2014/main" id="{79D89318-1D44-4287-8159-5E25161013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B4006A-2510-48CE-9424-E54D84E7D02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89090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0F93-472F-4148-9183-A09CDE3F8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3306A6-08A9-4B8B-AEF4-CCB2BBCBBC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6836CA-D445-4EF3-BC81-C393AA3D8454}"/>
              </a:ext>
            </a:extLst>
          </p:cNvPr>
          <p:cNvSpPr>
            <a:spLocks noGrp="1"/>
          </p:cNvSpPr>
          <p:nvPr>
            <p:ph type="dt" sz="half" idx="10"/>
          </p:nvPr>
        </p:nvSpPr>
        <p:spPr/>
        <p:txBody>
          <a:bodyPr/>
          <a:lstStyle/>
          <a:p>
            <a:fld id="{C924085C-17D4-4940-9BD4-E45CF49F265D}" type="datetimeFigureOut">
              <a:rPr lang="en-GB" smtClean="0"/>
              <a:t>30/05/2023</a:t>
            </a:fld>
            <a:endParaRPr lang="en-GB"/>
          </a:p>
        </p:txBody>
      </p:sp>
      <p:sp>
        <p:nvSpPr>
          <p:cNvPr id="5" name="Footer Placeholder 4">
            <a:extLst>
              <a:ext uri="{FF2B5EF4-FFF2-40B4-BE49-F238E27FC236}">
                <a16:creationId xmlns:a16="http://schemas.microsoft.com/office/drawing/2014/main" id="{77605203-48F6-4037-B0F2-D41F04B95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E03AA0-8B58-4E08-9831-5699D45C349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6928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1D03-7279-49F1-93A1-44C352A09D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5EF6F5-8A16-491D-B802-8A5A77A87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AA8E0-A7C2-45C8-A24B-8D3FE920F3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F388EF-427D-4AA1-B7D9-1803CF8C7698}"/>
              </a:ext>
            </a:extLst>
          </p:cNvPr>
          <p:cNvSpPr>
            <a:spLocks noGrp="1"/>
          </p:cNvSpPr>
          <p:nvPr>
            <p:ph type="dt" sz="half" idx="10"/>
          </p:nvPr>
        </p:nvSpPr>
        <p:spPr/>
        <p:txBody>
          <a:bodyPr/>
          <a:lstStyle/>
          <a:p>
            <a:fld id="{C924085C-17D4-4940-9BD4-E45CF49F265D}" type="datetimeFigureOut">
              <a:rPr lang="en-GB" smtClean="0"/>
              <a:t>30/05/2023</a:t>
            </a:fld>
            <a:endParaRPr lang="en-GB"/>
          </a:p>
        </p:txBody>
      </p:sp>
      <p:sp>
        <p:nvSpPr>
          <p:cNvPr id="6" name="Footer Placeholder 5">
            <a:extLst>
              <a:ext uri="{FF2B5EF4-FFF2-40B4-BE49-F238E27FC236}">
                <a16:creationId xmlns:a16="http://schemas.microsoft.com/office/drawing/2014/main" id="{C707A0E5-8379-4ECE-BE3D-FD77F3F2A3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E42BAB-752F-4FE4-A744-8EC716E7BA28}"/>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42292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0F65-553E-4EA7-9393-9A72405D57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3669FB-0031-4C6D-9E41-4E05ECB25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828C8-B0F3-46F0-902A-B1ACECAEC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6F26CB-4BC7-4A91-8467-31654B6EE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C1C1D-38D1-4129-AA07-0AA1F0A983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735A7D-9C6F-40D5-A0ED-9B5F404DBC97}"/>
              </a:ext>
            </a:extLst>
          </p:cNvPr>
          <p:cNvSpPr>
            <a:spLocks noGrp="1"/>
          </p:cNvSpPr>
          <p:nvPr>
            <p:ph type="dt" sz="half" idx="10"/>
          </p:nvPr>
        </p:nvSpPr>
        <p:spPr/>
        <p:txBody>
          <a:bodyPr/>
          <a:lstStyle/>
          <a:p>
            <a:fld id="{C924085C-17D4-4940-9BD4-E45CF49F265D}" type="datetimeFigureOut">
              <a:rPr lang="en-GB" smtClean="0"/>
              <a:t>30/05/2023</a:t>
            </a:fld>
            <a:endParaRPr lang="en-GB"/>
          </a:p>
        </p:txBody>
      </p:sp>
      <p:sp>
        <p:nvSpPr>
          <p:cNvPr id="8" name="Footer Placeholder 7">
            <a:extLst>
              <a:ext uri="{FF2B5EF4-FFF2-40B4-BE49-F238E27FC236}">
                <a16:creationId xmlns:a16="http://schemas.microsoft.com/office/drawing/2014/main" id="{10877817-36E2-4C7A-BDD8-4850D4BB60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0941CB-DBD1-4B74-86E7-08C3C6B6A934}"/>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928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0238-1A2F-4C51-A153-DF6145D248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C62405-4945-4408-ABED-48428433B4BA}"/>
              </a:ext>
            </a:extLst>
          </p:cNvPr>
          <p:cNvSpPr>
            <a:spLocks noGrp="1"/>
          </p:cNvSpPr>
          <p:nvPr>
            <p:ph type="dt" sz="half" idx="10"/>
          </p:nvPr>
        </p:nvSpPr>
        <p:spPr/>
        <p:txBody>
          <a:bodyPr/>
          <a:lstStyle/>
          <a:p>
            <a:fld id="{C924085C-17D4-4940-9BD4-E45CF49F265D}" type="datetimeFigureOut">
              <a:rPr lang="en-GB" smtClean="0"/>
              <a:t>30/05/2023</a:t>
            </a:fld>
            <a:endParaRPr lang="en-GB"/>
          </a:p>
        </p:txBody>
      </p:sp>
      <p:sp>
        <p:nvSpPr>
          <p:cNvPr id="4" name="Footer Placeholder 3">
            <a:extLst>
              <a:ext uri="{FF2B5EF4-FFF2-40B4-BE49-F238E27FC236}">
                <a16:creationId xmlns:a16="http://schemas.microsoft.com/office/drawing/2014/main" id="{3963D6D0-44BD-4A1E-9583-6E8AF87542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DD4CD4-0D84-49DF-AFC8-E54976B98459}"/>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65517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E7176-B8DC-482C-A7E4-DAAE3F2242DE}"/>
              </a:ext>
            </a:extLst>
          </p:cNvPr>
          <p:cNvSpPr>
            <a:spLocks noGrp="1"/>
          </p:cNvSpPr>
          <p:nvPr>
            <p:ph type="dt" sz="half" idx="10"/>
          </p:nvPr>
        </p:nvSpPr>
        <p:spPr/>
        <p:txBody>
          <a:bodyPr/>
          <a:lstStyle/>
          <a:p>
            <a:fld id="{C924085C-17D4-4940-9BD4-E45CF49F265D}" type="datetimeFigureOut">
              <a:rPr lang="en-GB" smtClean="0"/>
              <a:t>30/05/2023</a:t>
            </a:fld>
            <a:endParaRPr lang="en-GB"/>
          </a:p>
        </p:txBody>
      </p:sp>
      <p:sp>
        <p:nvSpPr>
          <p:cNvPr id="3" name="Footer Placeholder 2">
            <a:extLst>
              <a:ext uri="{FF2B5EF4-FFF2-40B4-BE49-F238E27FC236}">
                <a16:creationId xmlns:a16="http://schemas.microsoft.com/office/drawing/2014/main" id="{B175A30A-10FC-4EEE-BAFD-E933773B8C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71F090-BEFF-41CC-ADD0-47A9B3C3E715}"/>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11096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18BF-38B7-4A72-9B1B-2F8A05050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CE2087-88B0-4162-8398-166D43592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4C0594-4042-4486-9C0E-238FF070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B341A-4847-4FA0-B7D0-0C1824CF6C67}"/>
              </a:ext>
            </a:extLst>
          </p:cNvPr>
          <p:cNvSpPr>
            <a:spLocks noGrp="1"/>
          </p:cNvSpPr>
          <p:nvPr>
            <p:ph type="dt" sz="half" idx="10"/>
          </p:nvPr>
        </p:nvSpPr>
        <p:spPr/>
        <p:txBody>
          <a:bodyPr/>
          <a:lstStyle/>
          <a:p>
            <a:fld id="{C924085C-17D4-4940-9BD4-E45CF49F265D}" type="datetimeFigureOut">
              <a:rPr lang="en-GB" smtClean="0"/>
              <a:t>30/05/2023</a:t>
            </a:fld>
            <a:endParaRPr lang="en-GB"/>
          </a:p>
        </p:txBody>
      </p:sp>
      <p:sp>
        <p:nvSpPr>
          <p:cNvPr id="6" name="Footer Placeholder 5">
            <a:extLst>
              <a:ext uri="{FF2B5EF4-FFF2-40B4-BE49-F238E27FC236}">
                <a16:creationId xmlns:a16="http://schemas.microsoft.com/office/drawing/2014/main" id="{2C51D541-ED28-4D25-8166-EDF6BAC70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106F73-3CB8-48F0-BA19-978D56F0F91B}"/>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109299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F72C-B1B7-44AF-986F-41D991D75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36B94B-8F2D-47DC-8967-44566C38C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69B9EE-037F-40CB-804D-362F99D86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D70B8-9C84-447D-901A-DF22087DFC0A}"/>
              </a:ext>
            </a:extLst>
          </p:cNvPr>
          <p:cNvSpPr>
            <a:spLocks noGrp="1"/>
          </p:cNvSpPr>
          <p:nvPr>
            <p:ph type="dt" sz="half" idx="10"/>
          </p:nvPr>
        </p:nvSpPr>
        <p:spPr/>
        <p:txBody>
          <a:bodyPr/>
          <a:lstStyle/>
          <a:p>
            <a:fld id="{C924085C-17D4-4940-9BD4-E45CF49F265D}" type="datetimeFigureOut">
              <a:rPr lang="en-GB" smtClean="0"/>
              <a:t>30/05/2023</a:t>
            </a:fld>
            <a:endParaRPr lang="en-GB"/>
          </a:p>
        </p:txBody>
      </p:sp>
      <p:sp>
        <p:nvSpPr>
          <p:cNvPr id="6" name="Footer Placeholder 5">
            <a:extLst>
              <a:ext uri="{FF2B5EF4-FFF2-40B4-BE49-F238E27FC236}">
                <a16:creationId xmlns:a16="http://schemas.microsoft.com/office/drawing/2014/main" id="{98167344-0B64-49BE-87AF-90C9884C87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B27414-FCF5-4353-8146-32DF2CF66CA3}"/>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53770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FF446-D0D7-4C28-B2B6-7EFB85CC5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6BC68-EC3F-4437-B988-DF914F25F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FA33D-3EC1-4C48-A3AB-325DF7C0E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4085C-17D4-4940-9BD4-E45CF49F265D}" type="datetimeFigureOut">
              <a:rPr lang="en-GB" smtClean="0"/>
              <a:t>30/05/2023</a:t>
            </a:fld>
            <a:endParaRPr lang="en-GB"/>
          </a:p>
        </p:txBody>
      </p:sp>
      <p:sp>
        <p:nvSpPr>
          <p:cNvPr id="5" name="Footer Placeholder 4">
            <a:extLst>
              <a:ext uri="{FF2B5EF4-FFF2-40B4-BE49-F238E27FC236}">
                <a16:creationId xmlns:a16="http://schemas.microsoft.com/office/drawing/2014/main" id="{10D193DD-441F-4233-84E7-2B8E3135E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55801E-F21C-43C7-8D0F-5A3A768EB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E15E3-C22B-43AB-BCBC-894D1A9C78C2}" type="slidenum">
              <a:rPr lang="en-GB" smtClean="0"/>
              <a:t>‹#›</a:t>
            </a:fld>
            <a:endParaRPr lang="en-GB"/>
          </a:p>
        </p:txBody>
      </p:sp>
    </p:spTree>
    <p:extLst>
      <p:ext uri="{BB962C8B-B14F-4D97-AF65-F5344CB8AC3E}">
        <p14:creationId xmlns:p14="http://schemas.microsoft.com/office/powerpoint/2010/main" val="2402229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2607-E334-409C-8872-AB6363C33D0F}"/>
              </a:ext>
            </a:extLst>
          </p:cNvPr>
          <p:cNvSpPr>
            <a:spLocks noGrp="1"/>
          </p:cNvSpPr>
          <p:nvPr>
            <p:ph type="ctrTitle"/>
          </p:nvPr>
        </p:nvSpPr>
        <p:spPr/>
        <p:txBody>
          <a:bodyPr/>
          <a:lstStyle/>
          <a:p>
            <a:r>
              <a:rPr lang="en-GB" dirty="0">
                <a:latin typeface="Twinkl Cursive Looped" panose="02000000000000000000" pitchFamily="2" charset="0"/>
              </a:rPr>
              <a:t>Spelling Y5</a:t>
            </a:r>
          </a:p>
        </p:txBody>
      </p:sp>
      <p:sp>
        <p:nvSpPr>
          <p:cNvPr id="3" name="Subtitle 2">
            <a:extLst>
              <a:ext uri="{FF2B5EF4-FFF2-40B4-BE49-F238E27FC236}">
                <a16:creationId xmlns:a16="http://schemas.microsoft.com/office/drawing/2014/main" id="{9B667196-C5B4-45FC-B5E8-3B190D7A595C}"/>
              </a:ext>
            </a:extLst>
          </p:cNvPr>
          <p:cNvSpPr>
            <a:spLocks noGrp="1"/>
          </p:cNvSpPr>
          <p:nvPr>
            <p:ph type="subTitle" idx="1"/>
          </p:nvPr>
        </p:nvSpPr>
        <p:spPr/>
        <p:txBody>
          <a:bodyPr>
            <a:normAutofit lnSpcReduction="10000"/>
          </a:bodyPr>
          <a:lstStyle/>
          <a:p>
            <a:r>
              <a:rPr lang="en-GB" dirty="0">
                <a:latin typeface="Twinkl Cursive Looped" panose="02000000000000000000" pitchFamily="2" charset="0"/>
              </a:rPr>
              <a:t>Mastering spellings: building on the foundations of phonics </a:t>
            </a:r>
          </a:p>
          <a:p>
            <a:endParaRPr lang="en-GB" dirty="0">
              <a:latin typeface="Twinkl Cursive Looped" panose="02000000000000000000" pitchFamily="2" charset="0"/>
            </a:endParaRPr>
          </a:p>
          <a:p>
            <a:r>
              <a:rPr lang="en-GB" dirty="0">
                <a:latin typeface="Twinkl Cursive Looped" panose="02000000000000000000" pitchFamily="2" charset="0"/>
              </a:rPr>
              <a:t>Summer 2</a:t>
            </a:r>
          </a:p>
          <a:p>
            <a:r>
              <a:rPr lang="en-GB" dirty="0">
                <a:latin typeface="Twinkl Cursive Looped" panose="02000000000000000000" pitchFamily="2" charset="0"/>
              </a:rPr>
              <a:t>Week 5</a:t>
            </a:r>
          </a:p>
          <a:p>
            <a:endParaRPr lang="en-GB" dirty="0"/>
          </a:p>
          <a:p>
            <a:endParaRPr lang="en-GB" dirty="0"/>
          </a:p>
        </p:txBody>
      </p:sp>
    </p:spTree>
    <p:extLst>
      <p:ext uri="{BB962C8B-B14F-4D97-AF65-F5344CB8AC3E}">
        <p14:creationId xmlns:p14="http://schemas.microsoft.com/office/powerpoint/2010/main" val="394557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62567"/>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equipment needed for secondary school was published as a list on the website.</a:t>
            </a:r>
          </a:p>
        </p:txBody>
      </p:sp>
      <p:sp>
        <p:nvSpPr>
          <p:cNvPr id="3" name="Title 1">
            <a:extLst>
              <a:ext uri="{FF2B5EF4-FFF2-40B4-BE49-F238E27FC236}">
                <a16:creationId xmlns:a16="http://schemas.microsoft.com/office/drawing/2014/main" id="{078BEFD4-FF89-6E05-A33E-40DA8F98E982}"/>
              </a:ext>
            </a:extLst>
          </p:cNvPr>
          <p:cNvSpPr txBox="1">
            <a:spLocks/>
          </p:cNvSpPr>
          <p:nvPr/>
        </p:nvSpPr>
        <p:spPr>
          <a:xfrm>
            <a:off x="3434693" y="3086100"/>
            <a:ext cx="3341664" cy="876467"/>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364448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250874203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ending</a:t>
            </a:r>
            <a:br>
              <a:rPr lang="en-GB" dirty="0">
                <a:latin typeface="Twinkl Cursive Looped" panose="02000000000000000000" pitchFamily="2" charset="0"/>
              </a:rPr>
            </a:br>
            <a:r>
              <a:rPr lang="en-GB" dirty="0">
                <a:latin typeface="Twinkl Cursive Looped" panose="02000000000000000000" pitchFamily="2" charset="0"/>
              </a:rPr>
              <a:t>-ire</a:t>
            </a:r>
          </a:p>
        </p:txBody>
      </p:sp>
    </p:spTree>
    <p:extLst>
      <p:ext uri="{BB962C8B-B14F-4D97-AF65-F5344CB8AC3E}">
        <p14:creationId xmlns:p14="http://schemas.microsoft.com/office/powerpoint/2010/main" val="1419531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-ire</a:t>
            </a:r>
          </a:p>
        </p:txBody>
      </p:sp>
    </p:spTree>
    <p:extLst>
      <p:ext uri="{BB962C8B-B14F-4D97-AF65-F5344CB8AC3E}">
        <p14:creationId xmlns:p14="http://schemas.microsoft.com/office/powerpoint/2010/main" val="11009676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require</a:t>
            </a:r>
          </a:p>
        </p:txBody>
      </p:sp>
      <p:sp>
        <p:nvSpPr>
          <p:cNvPr id="3" name="Rectangle 2">
            <a:extLst>
              <a:ext uri="{FF2B5EF4-FFF2-40B4-BE49-F238E27FC236}">
                <a16:creationId xmlns:a16="http://schemas.microsoft.com/office/drawing/2014/main" id="{13BB5EC0-7A96-4D29-A835-6FAE896C31A4}"/>
              </a:ext>
            </a:extLst>
          </p:cNvPr>
          <p:cNvSpPr/>
          <p:nvPr/>
        </p:nvSpPr>
        <p:spPr>
          <a:xfrm>
            <a:off x="6727371" y="3575957"/>
            <a:ext cx="1094015" cy="7531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Clip Art Openclipart Requirement Vector Graphics Free Content, PNG,  800x800px, Requirement, Checklist, Drawing, Green, Implementation Download">
            <a:extLst>
              <a:ext uri="{FF2B5EF4-FFF2-40B4-BE49-F238E27FC236}">
                <a16:creationId xmlns:a16="http://schemas.microsoft.com/office/drawing/2014/main" id="{BBD08A11-1BB4-D5F6-EB1F-797983331A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885" y="608239"/>
            <a:ext cx="2162175"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29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acquire</a:t>
            </a:r>
          </a:p>
        </p:txBody>
      </p:sp>
      <p:sp>
        <p:nvSpPr>
          <p:cNvPr id="3" name="Rectangle 2">
            <a:extLst>
              <a:ext uri="{FF2B5EF4-FFF2-40B4-BE49-F238E27FC236}">
                <a16:creationId xmlns:a16="http://schemas.microsoft.com/office/drawing/2014/main" id="{0366E0B6-702E-4814-82C6-08CA2D13F3C9}"/>
              </a:ext>
            </a:extLst>
          </p:cNvPr>
          <p:cNvSpPr/>
          <p:nvPr/>
        </p:nvSpPr>
        <p:spPr>
          <a:xfrm>
            <a:off x="6498771" y="3624943"/>
            <a:ext cx="1143000" cy="80690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Free Purchase Cliparts, Download Free Purchase Cliparts png images, Free  ClipArts on Clipart Library">
            <a:extLst>
              <a:ext uri="{FF2B5EF4-FFF2-40B4-BE49-F238E27FC236}">
                <a16:creationId xmlns:a16="http://schemas.microsoft.com/office/drawing/2014/main" id="{94A7B7B1-7767-C2C0-30E9-90DA178257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532" y="522514"/>
            <a:ext cx="222885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06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enquire </a:t>
            </a:r>
          </a:p>
        </p:txBody>
      </p:sp>
      <p:sp>
        <p:nvSpPr>
          <p:cNvPr id="3" name="Rectangle 2">
            <a:extLst>
              <a:ext uri="{FF2B5EF4-FFF2-40B4-BE49-F238E27FC236}">
                <a16:creationId xmlns:a16="http://schemas.microsoft.com/office/drawing/2014/main" id="{4BCBA2DA-E95C-434C-BE81-320E182AE5EF}"/>
              </a:ext>
            </a:extLst>
          </p:cNvPr>
          <p:cNvSpPr/>
          <p:nvPr/>
        </p:nvSpPr>
        <p:spPr>
          <a:xfrm>
            <a:off x="6482444" y="3657600"/>
            <a:ext cx="1485900" cy="74235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Enquiry Stock Illustrations – 2,048 Enquiry Stock Illustrations, Vectors &amp;  Clipart - Dreamstime">
            <a:extLst>
              <a:ext uri="{FF2B5EF4-FFF2-40B4-BE49-F238E27FC236}">
                <a16:creationId xmlns:a16="http://schemas.microsoft.com/office/drawing/2014/main" id="{5F01D10B-DA3F-FBBB-EF8F-F698A51081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433" y="395968"/>
            <a:ext cx="276225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0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768111"/>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need for a purpose</a:t>
            </a:r>
            <a:endParaRPr lang="en-GB" i="1" dirty="0">
              <a:latin typeface="Twinkl Cursive Looped" panose="02000000000000000000" pitchFamily="2" charset="0"/>
            </a:endParaRPr>
          </a:p>
        </p:txBody>
      </p:sp>
      <p:pic>
        <p:nvPicPr>
          <p:cNvPr id="41986" name="Picture 2" descr="Clip Art Openclipart Requirement Vector Graphics Free Content, PNG,  800x800px, Requirement, Checklist, Drawing, Green, Implementation Download">
            <a:extLst>
              <a:ext uri="{FF2B5EF4-FFF2-40B4-BE49-F238E27FC236}">
                <a16:creationId xmlns:a16="http://schemas.microsoft.com/office/drawing/2014/main" id="{4B15E46B-E487-39B9-ED2E-B1493E553C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885" y="608239"/>
            <a:ext cx="2162175" cy="21145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2E071CC-83D5-5985-B16B-90A470D42FC7}"/>
              </a:ext>
            </a:extLst>
          </p:cNvPr>
          <p:cNvSpPr txBox="1"/>
          <p:nvPr/>
        </p:nvSpPr>
        <p:spPr>
          <a:xfrm>
            <a:off x="4404632" y="353118"/>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require</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A672DB8B-DF9F-A814-55D4-ABB88D4CDDB7}"/>
              </a:ext>
            </a:extLst>
          </p:cNvPr>
          <p:cNvSpPr txBox="1"/>
          <p:nvPr/>
        </p:nvSpPr>
        <p:spPr>
          <a:xfrm>
            <a:off x="4404632" y="2221956"/>
            <a:ext cx="6098720"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rPr>
              <a:t>VERB</a:t>
            </a:r>
            <a:endParaRPr lang="en-GB" dirty="0"/>
          </a:p>
        </p:txBody>
      </p:sp>
    </p:spTree>
    <p:extLst>
      <p:ext uri="{BB962C8B-B14F-4D97-AF65-F5344CB8AC3E}">
        <p14:creationId xmlns:p14="http://schemas.microsoft.com/office/powerpoint/2010/main" val="9081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95136" y="4599382"/>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buy or obtain</a:t>
            </a:r>
            <a:endParaRPr lang="en-GB" i="1" dirty="0">
              <a:latin typeface="Twinkl Cursive Looped" panose="02000000000000000000" pitchFamily="2" charset="0"/>
            </a:endParaRPr>
          </a:p>
        </p:txBody>
      </p:sp>
      <p:pic>
        <p:nvPicPr>
          <p:cNvPr id="40962" name="Picture 2" descr="Free Purchase Cliparts, Download Free Purchase Cliparts png images, Free  ClipArts on Clipart Library">
            <a:extLst>
              <a:ext uri="{FF2B5EF4-FFF2-40B4-BE49-F238E27FC236}">
                <a16:creationId xmlns:a16="http://schemas.microsoft.com/office/drawing/2014/main" id="{8CFC87AD-0721-90A6-1156-10411115B3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532" y="522514"/>
            <a:ext cx="2228850" cy="2057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2E350D2-9354-16C6-2934-E0048A49A787}"/>
              </a:ext>
            </a:extLst>
          </p:cNvPr>
          <p:cNvSpPr txBox="1"/>
          <p:nvPr/>
        </p:nvSpPr>
        <p:spPr>
          <a:xfrm>
            <a:off x="4616904" y="287804"/>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acquire</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C4CC46F7-F466-787D-B75B-E13FE17B6938}"/>
              </a:ext>
            </a:extLst>
          </p:cNvPr>
          <p:cNvSpPr txBox="1"/>
          <p:nvPr/>
        </p:nvSpPr>
        <p:spPr>
          <a:xfrm>
            <a:off x="5065939" y="2584271"/>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VERB</a:t>
            </a:r>
            <a:endParaRPr lang="en-GB" dirty="0"/>
          </a:p>
        </p:txBody>
      </p:sp>
    </p:spTree>
    <p:extLst>
      <p:ext uri="{BB962C8B-B14F-4D97-AF65-F5344CB8AC3E}">
        <p14:creationId xmlns:p14="http://schemas.microsoft.com/office/powerpoint/2010/main" val="418474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78807" y="4980382"/>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ask for information from someone</a:t>
            </a:r>
            <a:endParaRPr lang="en-GB" i="1" dirty="0">
              <a:latin typeface="Twinkl Cursive Looped" panose="02000000000000000000" pitchFamily="2" charset="0"/>
            </a:endParaRPr>
          </a:p>
        </p:txBody>
      </p:sp>
      <p:pic>
        <p:nvPicPr>
          <p:cNvPr id="38914" name="Picture 2" descr="Enquiry Stock Illustrations – 2,048 Enquiry Stock Illustrations, Vectors &amp;  Clipart - Dreamstime">
            <a:extLst>
              <a:ext uri="{FF2B5EF4-FFF2-40B4-BE49-F238E27FC236}">
                <a16:creationId xmlns:a16="http://schemas.microsoft.com/office/drawing/2014/main" id="{950D15A2-A53F-58CF-FB51-9F311DD88B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433" y="395968"/>
            <a:ext cx="2762250" cy="16573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FB6D636-5591-114A-780E-A49941A66BDE}"/>
              </a:ext>
            </a:extLst>
          </p:cNvPr>
          <p:cNvSpPr txBox="1"/>
          <p:nvPr/>
        </p:nvSpPr>
        <p:spPr>
          <a:xfrm>
            <a:off x="4763861" y="114326"/>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enquire</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E5C6AABC-698F-B579-B237-A5A721B0D58C}"/>
              </a:ext>
            </a:extLst>
          </p:cNvPr>
          <p:cNvSpPr txBox="1"/>
          <p:nvPr/>
        </p:nvSpPr>
        <p:spPr>
          <a:xfrm>
            <a:off x="5041447" y="2053318"/>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VERB</a:t>
            </a:r>
            <a:endParaRPr lang="en-GB" dirty="0"/>
          </a:p>
        </p:txBody>
      </p:sp>
    </p:spTree>
    <p:extLst>
      <p:ext uri="{BB962C8B-B14F-4D97-AF65-F5344CB8AC3E}">
        <p14:creationId xmlns:p14="http://schemas.microsoft.com/office/powerpoint/2010/main" val="73908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school require children to wear school uniform. </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75210DB3-8CA8-D9BD-DAA3-F4D87B64B08F}"/>
              </a:ext>
            </a:extLst>
          </p:cNvPr>
          <p:cNvSpPr txBox="1">
            <a:spLocks/>
          </p:cNvSpPr>
          <p:nvPr/>
        </p:nvSpPr>
        <p:spPr>
          <a:xfrm>
            <a:off x="5062109" y="2981148"/>
            <a:ext cx="2138792" cy="840502"/>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139342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remember this spelling rule?</a:t>
            </a:r>
            <a:br>
              <a:rPr lang="en-GB" dirty="0">
                <a:latin typeface="Twinkl Cursive Looped" panose="02000000000000000000" pitchFamily="2" charset="0"/>
              </a:rPr>
            </a:br>
            <a:r>
              <a:rPr lang="en-GB" dirty="0">
                <a:latin typeface="Twinkl Cursive Looped" panose="02000000000000000000" pitchFamily="2" charset="0"/>
              </a:rPr>
              <a:t>Words ending in -</a:t>
            </a:r>
            <a:r>
              <a:rPr lang="en-GB" dirty="0" err="1">
                <a:latin typeface="Twinkl Cursive Looped" panose="02000000000000000000" pitchFamily="2" charset="0"/>
              </a:rPr>
              <a:t>ency</a:t>
            </a:r>
            <a:endParaRPr lang="en-GB" dirty="0">
              <a:latin typeface="Twinkl Cursive Looped" panose="02000000000000000000" pitchFamily="2" charset="0"/>
            </a:endParaRPr>
          </a:p>
        </p:txBody>
      </p:sp>
    </p:spTree>
    <p:extLst>
      <p:ext uri="{BB962C8B-B14F-4D97-AF65-F5344CB8AC3E}">
        <p14:creationId xmlns:p14="http://schemas.microsoft.com/office/powerpoint/2010/main" val="413097243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They need to acquire a particular chocolate cake for the birthday party. </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F434FE52-EAD1-4A82-D08B-AC5AC94DA8F7}"/>
              </a:ext>
            </a:extLst>
          </p:cNvPr>
          <p:cNvSpPr txBox="1">
            <a:spLocks/>
          </p:cNvSpPr>
          <p:nvPr/>
        </p:nvSpPr>
        <p:spPr>
          <a:xfrm>
            <a:off x="5045779" y="2240323"/>
            <a:ext cx="2432707" cy="840502"/>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311792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They always enquire after my family when I meet with them.</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5C9C0133-F599-41A1-38CC-7A6AEFA6CEEB}"/>
              </a:ext>
            </a:extLst>
          </p:cNvPr>
          <p:cNvSpPr txBox="1">
            <a:spLocks/>
          </p:cNvSpPr>
          <p:nvPr/>
        </p:nvSpPr>
        <p:spPr>
          <a:xfrm>
            <a:off x="5470323" y="2981148"/>
            <a:ext cx="2530678" cy="840502"/>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314265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6712406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219868"/>
            <a:ext cx="121920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regularly or habitually; often</a:t>
            </a:r>
            <a:endParaRPr lang="en-GB" i="1" dirty="0">
              <a:latin typeface="Twinkl Cursive Looped" panose="02000000000000000000" pitchFamily="2" charset="0"/>
            </a:endParaRPr>
          </a:p>
        </p:txBody>
      </p:sp>
      <p:pic>
        <p:nvPicPr>
          <p:cNvPr id="17410" name="Picture 2" descr="1,080 Tally Chart Illustrations &amp; Clip Art - iStock">
            <a:extLst>
              <a:ext uri="{FF2B5EF4-FFF2-40B4-BE49-F238E27FC236}">
                <a16:creationId xmlns:a16="http://schemas.microsoft.com/office/drawing/2014/main" id="{D006D7F8-B4FD-76C3-7A90-0F66EB1349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818" y="281668"/>
            <a:ext cx="2762250" cy="16573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A71CB01-B028-5FF6-968B-022A25B661A9}"/>
              </a:ext>
            </a:extLst>
          </p:cNvPr>
          <p:cNvSpPr txBox="1"/>
          <p:nvPr/>
        </p:nvSpPr>
        <p:spPr>
          <a:xfrm>
            <a:off x="4339318" y="281668"/>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frequently</a:t>
            </a:r>
            <a:endParaRPr lang="en-GB" dirty="0"/>
          </a:p>
        </p:txBody>
      </p:sp>
      <p:sp>
        <p:nvSpPr>
          <p:cNvPr id="6" name="TextBox 5">
            <a:extLst>
              <a:ext uri="{FF2B5EF4-FFF2-40B4-BE49-F238E27FC236}">
                <a16:creationId xmlns:a16="http://schemas.microsoft.com/office/drawing/2014/main" id="{00EB3C8E-D518-6F2A-B539-58B80803C883}"/>
              </a:ext>
            </a:extLst>
          </p:cNvPr>
          <p:cNvSpPr txBox="1"/>
          <p:nvPr/>
        </p:nvSpPr>
        <p:spPr>
          <a:xfrm>
            <a:off x="4502603" y="2038829"/>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ADVERB</a:t>
            </a:r>
            <a:endParaRPr lang="en-GB" dirty="0"/>
          </a:p>
        </p:txBody>
      </p:sp>
    </p:spTree>
    <p:extLst>
      <p:ext uri="{BB962C8B-B14F-4D97-AF65-F5344CB8AC3E}">
        <p14:creationId xmlns:p14="http://schemas.microsoft.com/office/powerpoint/2010/main" val="52036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People frequently play the National Lottery. </a:t>
            </a:r>
            <a:endParaRPr lang="en-GB" i="1" dirty="0"/>
          </a:p>
        </p:txBody>
      </p:sp>
      <p:sp>
        <p:nvSpPr>
          <p:cNvPr id="3" name="Title 1">
            <a:extLst>
              <a:ext uri="{FF2B5EF4-FFF2-40B4-BE49-F238E27FC236}">
                <a16:creationId xmlns:a16="http://schemas.microsoft.com/office/drawing/2014/main" id="{C80E2A11-E3D3-6D8B-2373-D21A52464748}"/>
              </a:ext>
            </a:extLst>
          </p:cNvPr>
          <p:cNvSpPr txBox="1">
            <a:spLocks/>
          </p:cNvSpPr>
          <p:nvPr/>
        </p:nvSpPr>
        <p:spPr>
          <a:xfrm>
            <a:off x="4213022" y="2955471"/>
            <a:ext cx="3281792" cy="866179"/>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146628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4968815"/>
            <a:ext cx="121920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the group of people with the authority to govern a country or state; a particular ministry in office</a:t>
            </a:r>
            <a:endParaRPr lang="en-GB" i="1" dirty="0"/>
          </a:p>
        </p:txBody>
      </p:sp>
      <p:pic>
        <p:nvPicPr>
          <p:cNvPr id="18434" name="Picture 2" descr="British Parliament Buildings Royalty Free Vector Clip Art illustration  -vc112355-CoolCLIPS.com">
            <a:extLst>
              <a:ext uri="{FF2B5EF4-FFF2-40B4-BE49-F238E27FC236}">
                <a16:creationId xmlns:a16="http://schemas.microsoft.com/office/drawing/2014/main" id="{52D96F13-C6BE-FCDD-2F40-7D3FF21D2E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112"/>
          <a:stretch/>
        </p:blipFill>
        <p:spPr bwMode="auto">
          <a:xfrm>
            <a:off x="385763" y="407535"/>
            <a:ext cx="2733675" cy="14816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EC14E27-51E1-8C9F-CF78-456E106638A1}"/>
              </a:ext>
            </a:extLst>
          </p:cNvPr>
          <p:cNvSpPr txBox="1"/>
          <p:nvPr/>
        </p:nvSpPr>
        <p:spPr>
          <a:xfrm>
            <a:off x="4257676" y="132697"/>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government</a:t>
            </a:r>
            <a:endParaRPr lang="en-GB" dirty="0"/>
          </a:p>
        </p:txBody>
      </p:sp>
      <p:sp>
        <p:nvSpPr>
          <p:cNvPr id="6" name="TextBox 5">
            <a:extLst>
              <a:ext uri="{FF2B5EF4-FFF2-40B4-BE49-F238E27FC236}">
                <a16:creationId xmlns:a16="http://schemas.microsoft.com/office/drawing/2014/main" id="{9CDD596C-706B-1D1F-D60D-31A999DDB928}"/>
              </a:ext>
            </a:extLst>
          </p:cNvPr>
          <p:cNvSpPr txBox="1"/>
          <p:nvPr/>
        </p:nvSpPr>
        <p:spPr>
          <a:xfrm>
            <a:off x="4894489" y="2186383"/>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203090001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government is formed through a democratic vote.</a:t>
            </a:r>
            <a:endParaRPr lang="en-GB" i="1" dirty="0"/>
          </a:p>
        </p:txBody>
      </p:sp>
      <p:sp>
        <p:nvSpPr>
          <p:cNvPr id="3" name="Title 1">
            <a:extLst>
              <a:ext uri="{FF2B5EF4-FFF2-40B4-BE49-F238E27FC236}">
                <a16:creationId xmlns:a16="http://schemas.microsoft.com/office/drawing/2014/main" id="{0973A9D5-CB8C-C047-165A-CC4F4655F740}"/>
              </a:ext>
            </a:extLst>
          </p:cNvPr>
          <p:cNvSpPr txBox="1">
            <a:spLocks/>
          </p:cNvSpPr>
          <p:nvPr/>
        </p:nvSpPr>
        <p:spPr>
          <a:xfrm>
            <a:off x="3428343" y="3080825"/>
            <a:ext cx="3576614" cy="840502"/>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176327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59055444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44252773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91193" y="1355272"/>
            <a:ext cx="116096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Fragile Earth</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The environment of planet Earth is made up of tropical areas and frozen lands.  The Earth’s hard outer layer has been mathematically calculated as between 5 and 60km thick.  This crust is broken into functional parts called plates that have independency with each other.  The plates require movement and scrape against each other causing friction that leads to earthquakes and volcanoes. </a:t>
            </a:r>
          </a:p>
        </p:txBody>
      </p:sp>
    </p:spTree>
    <p:extLst>
      <p:ext uri="{BB962C8B-B14F-4D97-AF65-F5344CB8AC3E}">
        <p14:creationId xmlns:p14="http://schemas.microsoft.com/office/powerpoint/2010/main" val="2797743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ending</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ency</a:t>
            </a:r>
            <a:endParaRPr lang="en-GB" dirty="0">
              <a:latin typeface="Twinkl Cursive Looped" panose="02000000000000000000" pitchFamily="2" charset="0"/>
            </a:endParaRPr>
          </a:p>
        </p:txBody>
      </p:sp>
    </p:spTree>
    <p:extLst>
      <p:ext uri="{BB962C8B-B14F-4D97-AF65-F5344CB8AC3E}">
        <p14:creationId xmlns:p14="http://schemas.microsoft.com/office/powerpoint/2010/main" val="396629430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91193" y="1355272"/>
            <a:ext cx="116096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Fragile Earth</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The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environment</a:t>
            </a:r>
            <a:r>
              <a:rPr lang="en-GB" sz="4000" dirty="0">
                <a:solidFill>
                  <a:srgbClr val="000000"/>
                </a:solidFill>
                <a:effectLst/>
                <a:latin typeface="Twinkl Cursive Looped" panose="02000000000000000000" pitchFamily="2" charset="0"/>
                <a:ea typeface="Times New Roman" panose="02020603050405020304" pitchFamily="18" charset="0"/>
              </a:rPr>
              <a:t> of planet Earth is made up of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tropical </a:t>
            </a:r>
            <a:r>
              <a:rPr lang="en-GB" sz="4000" dirty="0">
                <a:solidFill>
                  <a:srgbClr val="000000"/>
                </a:solidFill>
                <a:effectLst/>
                <a:latin typeface="Twinkl Cursive Looped" panose="02000000000000000000" pitchFamily="2" charset="0"/>
                <a:ea typeface="Times New Roman" panose="02020603050405020304" pitchFamily="18" charset="0"/>
              </a:rPr>
              <a:t>areas and frozen lands.  The Earth’s hard outer layer has been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mathematically</a:t>
            </a:r>
            <a:r>
              <a:rPr lang="en-GB" sz="4000" dirty="0">
                <a:solidFill>
                  <a:srgbClr val="000000"/>
                </a:solidFill>
                <a:effectLst/>
                <a:latin typeface="Twinkl Cursive Looped" panose="02000000000000000000" pitchFamily="2" charset="0"/>
                <a:ea typeface="Times New Roman" panose="02020603050405020304" pitchFamily="18" charset="0"/>
              </a:rPr>
              <a:t> calculated as between 5 and 60km thick.  This crust is broken into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functional</a:t>
            </a:r>
            <a:r>
              <a:rPr lang="en-GB" sz="4000" dirty="0">
                <a:solidFill>
                  <a:srgbClr val="000000"/>
                </a:solidFill>
                <a:effectLst/>
                <a:latin typeface="Twinkl Cursive Looped" panose="02000000000000000000" pitchFamily="2" charset="0"/>
                <a:ea typeface="Times New Roman" panose="02020603050405020304" pitchFamily="18" charset="0"/>
              </a:rPr>
              <a:t> parts called plates that have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independency</a:t>
            </a:r>
            <a:r>
              <a:rPr lang="en-GB" sz="4000" dirty="0">
                <a:solidFill>
                  <a:srgbClr val="000000"/>
                </a:solidFill>
                <a:effectLst/>
                <a:latin typeface="Twinkl Cursive Looped" panose="02000000000000000000" pitchFamily="2" charset="0"/>
                <a:ea typeface="Times New Roman" panose="02020603050405020304" pitchFamily="18" charset="0"/>
              </a:rPr>
              <a:t> with each other.  The plates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require </a:t>
            </a:r>
            <a:r>
              <a:rPr lang="en-GB" sz="4000" dirty="0">
                <a:solidFill>
                  <a:srgbClr val="000000"/>
                </a:solidFill>
                <a:effectLst/>
                <a:latin typeface="Twinkl Cursive Looped" panose="02000000000000000000" pitchFamily="2" charset="0"/>
                <a:ea typeface="Times New Roman" panose="02020603050405020304" pitchFamily="18" charset="0"/>
              </a:rPr>
              <a:t>movement and scrape against each other causing friction that leads to earthquakes and volcanoes. </a:t>
            </a:r>
          </a:p>
        </p:txBody>
      </p:sp>
    </p:spTree>
    <p:extLst>
      <p:ext uri="{BB962C8B-B14F-4D97-AF65-F5344CB8AC3E}">
        <p14:creationId xmlns:p14="http://schemas.microsoft.com/office/powerpoint/2010/main" val="98706767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3050602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sz="6000" dirty="0">
                <a:solidFill>
                  <a:srgbClr val="000000"/>
                </a:solidFill>
                <a:effectLst/>
                <a:latin typeface="Twinkl Cursive Looped" panose="02000000000000000000" pitchFamily="2" charset="0"/>
                <a:ea typeface="Times New Roman" panose="02020603050405020304" pitchFamily="18" charset="0"/>
              </a:rPr>
              <a:t>This crust is broken into functional parts called plates that have independency with each other.</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291176869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5  - Summer 2</a:t>
            </a:r>
          </a:p>
          <a:p>
            <a:r>
              <a:rPr lang="en-GB" sz="7200" dirty="0">
                <a:latin typeface="Twinkl Cursive Looped" panose="02000000000000000000" pitchFamily="2" charset="0"/>
              </a:rPr>
              <a:t>Week 5 - Thursday</a:t>
            </a:r>
          </a:p>
          <a:p>
            <a:endParaRPr lang="en-GB" sz="7200" dirty="0"/>
          </a:p>
        </p:txBody>
      </p:sp>
    </p:spTree>
    <p:extLst>
      <p:ext uri="{BB962C8B-B14F-4D97-AF65-F5344CB8AC3E}">
        <p14:creationId xmlns:p14="http://schemas.microsoft.com/office/powerpoint/2010/main" val="418866152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9461CE-2590-9F81-B95B-1CE04218E8C6}"/>
              </a:ext>
            </a:extLst>
          </p:cNvPr>
          <p:cNvPicPr>
            <a:picLocks noChangeAspect="1"/>
          </p:cNvPicPr>
          <p:nvPr/>
        </p:nvPicPr>
        <p:blipFill rotWithShape="1">
          <a:blip r:embed="rId2"/>
          <a:srcRect l="19152" t="13315" r="18839" b="11648"/>
          <a:stretch/>
        </p:blipFill>
        <p:spPr>
          <a:xfrm>
            <a:off x="457200" y="0"/>
            <a:ext cx="10058400" cy="6843188"/>
          </a:xfrm>
          <a:prstGeom prst="rect">
            <a:avLst/>
          </a:prstGeom>
        </p:spPr>
      </p:pic>
    </p:spTree>
    <p:extLst>
      <p:ext uri="{BB962C8B-B14F-4D97-AF65-F5344CB8AC3E}">
        <p14:creationId xmlns:p14="http://schemas.microsoft.com/office/powerpoint/2010/main" val="3401159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95336050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137290758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376350"/>
            <a:ext cx="121920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surroundings or conditions in which a person, animal or plant lives</a:t>
            </a:r>
          </a:p>
        </p:txBody>
      </p:sp>
      <p:pic>
        <p:nvPicPr>
          <p:cNvPr id="1026" name="Picture 2" descr="Natural Environment Earth Day Free Content Clip Art, PNG, 2400x2400px,  Natural Environment, Earth Day, Environmental Engineering,">
            <a:extLst>
              <a:ext uri="{FF2B5EF4-FFF2-40B4-BE49-F238E27FC236}">
                <a16:creationId xmlns:a16="http://schemas.microsoft.com/office/drawing/2014/main" id="{A4C959C8-9F4E-DFA1-6D9E-03D9EDD8CF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72" y="369946"/>
            <a:ext cx="2133600" cy="2133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07F637D-E3A3-1A6B-71B5-12FF1CD4CDE4}"/>
              </a:ext>
            </a:extLst>
          </p:cNvPr>
          <p:cNvSpPr txBox="1"/>
          <p:nvPr/>
        </p:nvSpPr>
        <p:spPr>
          <a:xfrm>
            <a:off x="4241347" y="424206"/>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environment</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8521E1FF-82A5-E5FD-370A-5CF29C5B0548}"/>
              </a:ext>
            </a:extLst>
          </p:cNvPr>
          <p:cNvSpPr txBox="1"/>
          <p:nvPr/>
        </p:nvSpPr>
        <p:spPr>
          <a:xfrm>
            <a:off x="4849585" y="2684404"/>
            <a:ext cx="6466114"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a:t>
            </a:r>
            <a:endParaRPr lang="en-GB" dirty="0"/>
          </a:p>
        </p:txBody>
      </p:sp>
    </p:spTree>
    <p:extLst>
      <p:ext uri="{BB962C8B-B14F-4D97-AF65-F5344CB8AC3E}">
        <p14:creationId xmlns:p14="http://schemas.microsoft.com/office/powerpoint/2010/main" val="314938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2525654"/>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environment needs to be protected for future generations.</a:t>
            </a:r>
          </a:p>
        </p:txBody>
      </p:sp>
      <p:sp>
        <p:nvSpPr>
          <p:cNvPr id="3" name="Title 1">
            <a:extLst>
              <a:ext uri="{FF2B5EF4-FFF2-40B4-BE49-F238E27FC236}">
                <a16:creationId xmlns:a16="http://schemas.microsoft.com/office/drawing/2014/main" id="{122704AD-5DE2-1FC5-8CAB-84DDD501511A}"/>
              </a:ext>
            </a:extLst>
          </p:cNvPr>
          <p:cNvSpPr txBox="1">
            <a:spLocks/>
          </p:cNvSpPr>
          <p:nvPr/>
        </p:nvSpPr>
        <p:spPr>
          <a:xfrm>
            <a:off x="3053694" y="2286000"/>
            <a:ext cx="3853292" cy="889312"/>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___________</a:t>
            </a:r>
            <a:endParaRPr lang="en-GB" i="1" dirty="0"/>
          </a:p>
        </p:txBody>
      </p:sp>
    </p:spTree>
    <p:extLst>
      <p:ext uri="{BB962C8B-B14F-4D97-AF65-F5344CB8AC3E}">
        <p14:creationId xmlns:p14="http://schemas.microsoft.com/office/powerpoint/2010/main" val="208329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298578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ency</a:t>
            </a:r>
            <a:endParaRPr lang="en-GB" dirty="0">
              <a:latin typeface="Twinkl Cursive Looped" panose="02000000000000000000" pitchFamily="2" charset="0"/>
            </a:endParaRPr>
          </a:p>
        </p:txBody>
      </p:sp>
    </p:spTree>
    <p:extLst>
      <p:ext uri="{BB962C8B-B14F-4D97-AF65-F5344CB8AC3E}">
        <p14:creationId xmlns:p14="http://schemas.microsoft.com/office/powerpoint/2010/main" val="154055124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121052"/>
            <a:ext cx="121920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the necessary items for a particular purpose </a:t>
            </a:r>
          </a:p>
        </p:txBody>
      </p:sp>
      <p:pic>
        <p:nvPicPr>
          <p:cNvPr id="2050" name="Picture 2" descr="210,590 Construction Equipment Illustrations &amp; Clip Art - iStock">
            <a:extLst>
              <a:ext uri="{FF2B5EF4-FFF2-40B4-BE49-F238E27FC236}">
                <a16:creationId xmlns:a16="http://schemas.microsoft.com/office/drawing/2014/main" id="{0D2981ED-442C-961C-EB13-95DCCAB02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452" y="346983"/>
            <a:ext cx="2143125" cy="2133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E130559-74AD-B3A6-48EC-8DC4361804BF}"/>
              </a:ext>
            </a:extLst>
          </p:cNvPr>
          <p:cNvSpPr txBox="1"/>
          <p:nvPr/>
        </p:nvSpPr>
        <p:spPr>
          <a:xfrm>
            <a:off x="4290332" y="444287"/>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equipment</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2990D5B1-B5FD-4F88-4269-6138D989D9A5}"/>
              </a:ext>
            </a:extLst>
          </p:cNvPr>
          <p:cNvSpPr txBox="1"/>
          <p:nvPr/>
        </p:nvSpPr>
        <p:spPr>
          <a:xfrm>
            <a:off x="4665890" y="2208546"/>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a:t>
            </a:r>
            <a:endParaRPr lang="en-GB" dirty="0"/>
          </a:p>
        </p:txBody>
      </p:sp>
    </p:spTree>
    <p:extLst>
      <p:ext uri="{BB962C8B-B14F-4D97-AF65-F5344CB8AC3E}">
        <p14:creationId xmlns:p14="http://schemas.microsoft.com/office/powerpoint/2010/main" val="16277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62567"/>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equipment needed for secondary school was published as a list on the website.</a:t>
            </a:r>
          </a:p>
        </p:txBody>
      </p:sp>
      <p:sp>
        <p:nvSpPr>
          <p:cNvPr id="3" name="Title 1">
            <a:extLst>
              <a:ext uri="{FF2B5EF4-FFF2-40B4-BE49-F238E27FC236}">
                <a16:creationId xmlns:a16="http://schemas.microsoft.com/office/drawing/2014/main" id="{078BEFD4-FF89-6E05-A33E-40DA8F98E982}"/>
              </a:ext>
            </a:extLst>
          </p:cNvPr>
          <p:cNvSpPr txBox="1">
            <a:spLocks/>
          </p:cNvSpPr>
          <p:nvPr/>
        </p:nvSpPr>
        <p:spPr>
          <a:xfrm>
            <a:off x="3434693" y="3086100"/>
            <a:ext cx="3341664" cy="876467"/>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93634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remember this spelling rule?</a:t>
            </a:r>
            <a:br>
              <a:rPr lang="en-GB" dirty="0">
                <a:latin typeface="Twinkl Cursive Looped" panose="02000000000000000000" pitchFamily="2" charset="0"/>
              </a:rPr>
            </a:br>
            <a:r>
              <a:rPr lang="en-GB" dirty="0">
                <a:latin typeface="Twinkl Cursive Looped" panose="02000000000000000000" pitchFamily="2" charset="0"/>
              </a:rPr>
              <a:t>Words ending in -</a:t>
            </a:r>
            <a:r>
              <a:rPr lang="en-GB" dirty="0" err="1">
                <a:latin typeface="Twinkl Cursive Looped" panose="02000000000000000000" pitchFamily="2" charset="0"/>
              </a:rPr>
              <a:t>ency</a:t>
            </a:r>
            <a:endParaRPr lang="en-GB" dirty="0">
              <a:latin typeface="Twinkl Cursive Looped" panose="02000000000000000000" pitchFamily="2" charset="0"/>
            </a:endParaRPr>
          </a:p>
        </p:txBody>
      </p:sp>
    </p:spTree>
    <p:extLst>
      <p:ext uri="{BB962C8B-B14F-4D97-AF65-F5344CB8AC3E}">
        <p14:creationId xmlns:p14="http://schemas.microsoft.com/office/powerpoint/2010/main" val="411658438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ending</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ency</a:t>
            </a:r>
            <a:endParaRPr lang="en-GB" dirty="0">
              <a:latin typeface="Twinkl Cursive Looped" panose="02000000000000000000" pitchFamily="2" charset="0"/>
            </a:endParaRPr>
          </a:p>
        </p:txBody>
      </p:sp>
    </p:spTree>
    <p:extLst>
      <p:ext uri="{BB962C8B-B14F-4D97-AF65-F5344CB8AC3E}">
        <p14:creationId xmlns:p14="http://schemas.microsoft.com/office/powerpoint/2010/main" val="340361963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ency</a:t>
            </a:r>
            <a:endParaRPr lang="en-GB" dirty="0">
              <a:latin typeface="Twinkl Cursive Looped" panose="02000000000000000000" pitchFamily="2" charset="0"/>
            </a:endParaRPr>
          </a:p>
        </p:txBody>
      </p:sp>
    </p:spTree>
    <p:extLst>
      <p:ext uri="{BB962C8B-B14F-4D97-AF65-F5344CB8AC3E}">
        <p14:creationId xmlns:p14="http://schemas.microsoft.com/office/powerpoint/2010/main" val="272470359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2" y="4615711"/>
            <a:ext cx="10515600"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ency</a:t>
            </a:r>
            <a:br>
              <a:rPr lang="en-GB" dirty="0">
                <a:latin typeface="Twinkl Cursive Looped" panose="02000000000000000000" pitchFamily="2" charset="0"/>
              </a:rPr>
            </a:br>
            <a:r>
              <a:rPr lang="en-GB" sz="4400" dirty="0">
                <a:latin typeface="Twinkl Cursive Looped" panose="02000000000000000000" pitchFamily="2" charset="0"/>
              </a:rPr>
              <a:t>Use –</a:t>
            </a:r>
            <a:r>
              <a:rPr lang="en-GB" sz="4400" dirty="0" err="1">
                <a:latin typeface="Twinkl Cursive Looped" panose="02000000000000000000" pitchFamily="2" charset="0"/>
              </a:rPr>
              <a:t>ent</a:t>
            </a:r>
            <a:r>
              <a:rPr lang="en-GB" sz="4400" dirty="0">
                <a:latin typeface="Twinkl Cursive Looped" panose="02000000000000000000" pitchFamily="2" charset="0"/>
              </a:rPr>
              <a:t> and –</a:t>
            </a:r>
            <a:r>
              <a:rPr lang="en-GB" sz="4400" dirty="0" err="1">
                <a:latin typeface="Twinkl Cursive Looped" panose="02000000000000000000" pitchFamily="2" charset="0"/>
              </a:rPr>
              <a:t>ence</a:t>
            </a:r>
            <a:r>
              <a:rPr lang="en-GB" sz="4400" dirty="0">
                <a:latin typeface="Twinkl Cursive Looped" panose="02000000000000000000" pitchFamily="2" charset="0"/>
              </a:rPr>
              <a:t>/–</a:t>
            </a:r>
            <a:r>
              <a:rPr lang="en-GB" sz="4400" dirty="0" err="1">
                <a:latin typeface="Twinkl Cursive Looped" panose="02000000000000000000" pitchFamily="2" charset="0"/>
              </a:rPr>
              <a:t>ency</a:t>
            </a:r>
            <a:r>
              <a:rPr lang="en-GB" sz="4400" dirty="0">
                <a:latin typeface="Twinkl Cursive Looped" panose="02000000000000000000" pitchFamily="2" charset="0"/>
              </a:rPr>
              <a:t> after soft</a:t>
            </a:r>
            <a:br>
              <a:rPr lang="en-GB" sz="4400" dirty="0">
                <a:latin typeface="Twinkl Cursive Looped" panose="02000000000000000000" pitchFamily="2" charset="0"/>
              </a:rPr>
            </a:br>
            <a:r>
              <a:rPr lang="en-GB" sz="4400" dirty="0">
                <a:latin typeface="Twinkl Cursive Looped" panose="02000000000000000000" pitchFamily="2" charset="0"/>
              </a:rPr>
              <a:t>c (/s/ sound), soft g (/</a:t>
            </a:r>
            <a:r>
              <a:rPr lang="en-GB" sz="4400" dirty="0" err="1">
                <a:latin typeface="Twinkl Cursive Looped" panose="02000000000000000000" pitchFamily="2" charset="0"/>
              </a:rPr>
              <a:t>dʒ</a:t>
            </a:r>
            <a:r>
              <a:rPr lang="en-GB" sz="4400" dirty="0">
                <a:latin typeface="Twinkl Cursive Looped" panose="02000000000000000000" pitchFamily="2" charset="0"/>
              </a:rPr>
              <a:t>/ sound) and</a:t>
            </a:r>
            <a:br>
              <a:rPr lang="en-GB" sz="4400" dirty="0">
                <a:latin typeface="Twinkl Cursive Looped" panose="02000000000000000000" pitchFamily="2" charset="0"/>
              </a:rPr>
            </a:br>
            <a:r>
              <a:rPr lang="en-GB" sz="4400" dirty="0" err="1">
                <a:latin typeface="Twinkl Cursive Looped" panose="02000000000000000000" pitchFamily="2" charset="0"/>
              </a:rPr>
              <a:t>qu</a:t>
            </a:r>
            <a:r>
              <a:rPr lang="en-GB" sz="4400" dirty="0">
                <a:latin typeface="Twinkl Cursive Looped" panose="02000000000000000000" pitchFamily="2" charset="0"/>
              </a:rPr>
              <a:t>, or if there is a related word with a</a:t>
            </a:r>
            <a:br>
              <a:rPr lang="en-GB" sz="4400" dirty="0">
                <a:latin typeface="Twinkl Cursive Looped" panose="02000000000000000000" pitchFamily="2" charset="0"/>
              </a:rPr>
            </a:br>
            <a:r>
              <a:rPr lang="en-GB" sz="4400" dirty="0">
                <a:latin typeface="Twinkl Cursive Looped" panose="02000000000000000000" pitchFamily="2" charset="0"/>
              </a:rPr>
              <a:t>clear /ɛ/ sound in the right position.</a:t>
            </a:r>
            <a:endParaRPr lang="en-GB" sz="4400" i="1" dirty="0">
              <a:latin typeface="Twinkl Cursive Looped" panose="02000000000000000000" pitchFamily="2" charset="0"/>
            </a:endParaRPr>
          </a:p>
        </p:txBody>
      </p:sp>
    </p:spTree>
    <p:extLst>
      <p:ext uri="{BB962C8B-B14F-4D97-AF65-F5344CB8AC3E}">
        <p14:creationId xmlns:p14="http://schemas.microsoft.com/office/powerpoint/2010/main" val="47643668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currency </a:t>
            </a:r>
          </a:p>
        </p:txBody>
      </p:sp>
      <p:sp>
        <p:nvSpPr>
          <p:cNvPr id="3" name="Rectangle 2">
            <a:extLst>
              <a:ext uri="{FF2B5EF4-FFF2-40B4-BE49-F238E27FC236}">
                <a16:creationId xmlns:a16="http://schemas.microsoft.com/office/drawing/2014/main" id="{13BB5EC0-7A96-4D29-A835-6FAE896C31A4}"/>
              </a:ext>
            </a:extLst>
          </p:cNvPr>
          <p:cNvSpPr/>
          <p:nvPr/>
        </p:nvSpPr>
        <p:spPr>
          <a:xfrm>
            <a:off x="6270171" y="3673928"/>
            <a:ext cx="1567543" cy="7531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2706" name="Picture 2" descr="money clipart - Clip Art Library">
            <a:extLst>
              <a:ext uri="{FF2B5EF4-FFF2-40B4-BE49-F238E27FC236}">
                <a16:creationId xmlns:a16="http://schemas.microsoft.com/office/drawing/2014/main" id="{03D923BE-29D1-52D5-B1BB-C2933BF8A9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232" y="396649"/>
            <a:ext cx="2228850" cy="20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22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7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urgency</a:t>
            </a:r>
          </a:p>
        </p:txBody>
      </p:sp>
      <p:sp>
        <p:nvSpPr>
          <p:cNvPr id="3" name="Rectangle 2">
            <a:extLst>
              <a:ext uri="{FF2B5EF4-FFF2-40B4-BE49-F238E27FC236}">
                <a16:creationId xmlns:a16="http://schemas.microsoft.com/office/drawing/2014/main" id="{0366E0B6-702E-4814-82C6-08CA2D13F3C9}"/>
              </a:ext>
            </a:extLst>
          </p:cNvPr>
          <p:cNvSpPr/>
          <p:nvPr/>
        </p:nvSpPr>
        <p:spPr>
          <a:xfrm>
            <a:off x="5910943" y="3624943"/>
            <a:ext cx="1730828" cy="80690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3730" name="Picture 2" descr="Urgent Clipart posted by John Anderson">
            <a:extLst>
              <a:ext uri="{FF2B5EF4-FFF2-40B4-BE49-F238E27FC236}">
                <a16:creationId xmlns:a16="http://schemas.microsoft.com/office/drawing/2014/main" id="{5F2A9873-6036-0D19-BBE4-AC555A9D8E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701"/>
          <a:stretch/>
        </p:blipFill>
        <p:spPr bwMode="auto">
          <a:xfrm>
            <a:off x="514350" y="545646"/>
            <a:ext cx="2476500"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64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7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291092094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ending</a:t>
            </a:r>
            <a:br>
              <a:rPr lang="en-GB" dirty="0">
                <a:latin typeface="Twinkl Cursive Looped" panose="02000000000000000000" pitchFamily="2" charset="0"/>
              </a:rPr>
            </a:br>
            <a:r>
              <a:rPr lang="en-GB" dirty="0">
                <a:latin typeface="Twinkl Cursive Looped" panose="02000000000000000000" pitchFamily="2" charset="0"/>
              </a:rPr>
              <a:t>-ire</a:t>
            </a:r>
          </a:p>
        </p:txBody>
      </p:sp>
    </p:spTree>
    <p:extLst>
      <p:ext uri="{BB962C8B-B14F-4D97-AF65-F5344CB8AC3E}">
        <p14:creationId xmlns:p14="http://schemas.microsoft.com/office/powerpoint/2010/main" val="3468644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2" y="4615711"/>
            <a:ext cx="10515600"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ency</a:t>
            </a:r>
            <a:br>
              <a:rPr lang="en-GB" dirty="0">
                <a:latin typeface="Twinkl Cursive Looped" panose="02000000000000000000" pitchFamily="2" charset="0"/>
              </a:rPr>
            </a:br>
            <a:r>
              <a:rPr lang="en-GB" sz="4400" dirty="0">
                <a:latin typeface="Twinkl Cursive Looped" panose="02000000000000000000" pitchFamily="2" charset="0"/>
              </a:rPr>
              <a:t>Use –</a:t>
            </a:r>
            <a:r>
              <a:rPr lang="en-GB" sz="4400" dirty="0" err="1">
                <a:latin typeface="Twinkl Cursive Looped" panose="02000000000000000000" pitchFamily="2" charset="0"/>
              </a:rPr>
              <a:t>ent</a:t>
            </a:r>
            <a:r>
              <a:rPr lang="en-GB" sz="4400" dirty="0">
                <a:latin typeface="Twinkl Cursive Looped" panose="02000000000000000000" pitchFamily="2" charset="0"/>
              </a:rPr>
              <a:t> and –</a:t>
            </a:r>
            <a:r>
              <a:rPr lang="en-GB" sz="4400" dirty="0" err="1">
                <a:latin typeface="Twinkl Cursive Looped" panose="02000000000000000000" pitchFamily="2" charset="0"/>
              </a:rPr>
              <a:t>ence</a:t>
            </a:r>
            <a:r>
              <a:rPr lang="en-GB" sz="4400" dirty="0">
                <a:latin typeface="Twinkl Cursive Looped" panose="02000000000000000000" pitchFamily="2" charset="0"/>
              </a:rPr>
              <a:t>/–</a:t>
            </a:r>
            <a:r>
              <a:rPr lang="en-GB" sz="4400" dirty="0" err="1">
                <a:latin typeface="Twinkl Cursive Looped" panose="02000000000000000000" pitchFamily="2" charset="0"/>
              </a:rPr>
              <a:t>ency</a:t>
            </a:r>
            <a:r>
              <a:rPr lang="en-GB" sz="4400" dirty="0">
                <a:latin typeface="Twinkl Cursive Looped" panose="02000000000000000000" pitchFamily="2" charset="0"/>
              </a:rPr>
              <a:t> after soft</a:t>
            </a:r>
            <a:br>
              <a:rPr lang="en-GB" sz="4400" dirty="0">
                <a:latin typeface="Twinkl Cursive Looped" panose="02000000000000000000" pitchFamily="2" charset="0"/>
              </a:rPr>
            </a:br>
            <a:r>
              <a:rPr lang="en-GB" sz="4400" dirty="0">
                <a:latin typeface="Twinkl Cursive Looped" panose="02000000000000000000" pitchFamily="2" charset="0"/>
              </a:rPr>
              <a:t>c (/s/ sound), soft g (/</a:t>
            </a:r>
            <a:r>
              <a:rPr lang="en-GB" sz="4400" dirty="0" err="1">
                <a:latin typeface="Twinkl Cursive Looped" panose="02000000000000000000" pitchFamily="2" charset="0"/>
              </a:rPr>
              <a:t>dʒ</a:t>
            </a:r>
            <a:r>
              <a:rPr lang="en-GB" sz="4400" dirty="0">
                <a:latin typeface="Twinkl Cursive Looped" panose="02000000000000000000" pitchFamily="2" charset="0"/>
              </a:rPr>
              <a:t>/ sound) and</a:t>
            </a:r>
            <a:br>
              <a:rPr lang="en-GB" sz="4400" dirty="0">
                <a:latin typeface="Twinkl Cursive Looped" panose="02000000000000000000" pitchFamily="2" charset="0"/>
              </a:rPr>
            </a:br>
            <a:r>
              <a:rPr lang="en-GB" sz="4400" dirty="0" err="1">
                <a:latin typeface="Twinkl Cursive Looped" panose="02000000000000000000" pitchFamily="2" charset="0"/>
              </a:rPr>
              <a:t>qu</a:t>
            </a:r>
            <a:r>
              <a:rPr lang="en-GB" sz="4400" dirty="0">
                <a:latin typeface="Twinkl Cursive Looped" panose="02000000000000000000" pitchFamily="2" charset="0"/>
              </a:rPr>
              <a:t>, or if there is a related word with a</a:t>
            </a:r>
            <a:br>
              <a:rPr lang="en-GB" sz="4400" dirty="0">
                <a:latin typeface="Twinkl Cursive Looped" panose="02000000000000000000" pitchFamily="2" charset="0"/>
              </a:rPr>
            </a:br>
            <a:r>
              <a:rPr lang="en-GB" sz="4400" dirty="0">
                <a:latin typeface="Twinkl Cursive Looped" panose="02000000000000000000" pitchFamily="2" charset="0"/>
              </a:rPr>
              <a:t>clear /ɛ/ sound in the right position.</a:t>
            </a:r>
            <a:endParaRPr lang="en-GB" sz="4400" i="1" dirty="0">
              <a:latin typeface="Twinkl Cursive Looped" panose="02000000000000000000" pitchFamily="2" charset="0"/>
            </a:endParaRPr>
          </a:p>
        </p:txBody>
      </p:sp>
    </p:spTree>
    <p:extLst>
      <p:ext uri="{BB962C8B-B14F-4D97-AF65-F5344CB8AC3E}">
        <p14:creationId xmlns:p14="http://schemas.microsoft.com/office/powerpoint/2010/main" val="396354511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-ire</a:t>
            </a:r>
          </a:p>
        </p:txBody>
      </p:sp>
    </p:spTree>
    <p:extLst>
      <p:ext uri="{BB962C8B-B14F-4D97-AF65-F5344CB8AC3E}">
        <p14:creationId xmlns:p14="http://schemas.microsoft.com/office/powerpoint/2010/main" val="14766422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esquire</a:t>
            </a:r>
          </a:p>
        </p:txBody>
      </p:sp>
      <p:sp>
        <p:nvSpPr>
          <p:cNvPr id="3" name="Rectangle 2">
            <a:extLst>
              <a:ext uri="{FF2B5EF4-FFF2-40B4-BE49-F238E27FC236}">
                <a16:creationId xmlns:a16="http://schemas.microsoft.com/office/drawing/2014/main" id="{13BB5EC0-7A96-4D29-A835-6FAE896C31A4}"/>
              </a:ext>
            </a:extLst>
          </p:cNvPr>
          <p:cNvSpPr/>
          <p:nvPr/>
        </p:nvSpPr>
        <p:spPr>
          <a:xfrm>
            <a:off x="6760029" y="3575957"/>
            <a:ext cx="1061357" cy="7531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Helm of Esquire | ClipArt ETC">
            <a:extLst>
              <a:ext uri="{FF2B5EF4-FFF2-40B4-BE49-F238E27FC236}">
                <a16:creationId xmlns:a16="http://schemas.microsoft.com/office/drawing/2014/main" id="{35A7F9B3-2C76-C6D9-EF3A-3AB9BF1259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959" y="520473"/>
            <a:ext cx="2028825" cy="225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44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vampire</a:t>
            </a:r>
          </a:p>
        </p:txBody>
      </p:sp>
      <p:sp>
        <p:nvSpPr>
          <p:cNvPr id="3" name="Rectangle 2">
            <a:extLst>
              <a:ext uri="{FF2B5EF4-FFF2-40B4-BE49-F238E27FC236}">
                <a16:creationId xmlns:a16="http://schemas.microsoft.com/office/drawing/2014/main" id="{0366E0B6-702E-4814-82C6-08CA2D13F3C9}"/>
              </a:ext>
            </a:extLst>
          </p:cNvPr>
          <p:cNvSpPr/>
          <p:nvPr/>
        </p:nvSpPr>
        <p:spPr>
          <a:xfrm>
            <a:off x="6629400" y="3624943"/>
            <a:ext cx="1012371" cy="80690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39,380 Vampire Illustrations &amp; Clip Art - iStock">
            <a:extLst>
              <a:ext uri="{FF2B5EF4-FFF2-40B4-BE49-F238E27FC236}">
                <a16:creationId xmlns:a16="http://schemas.microsoft.com/office/drawing/2014/main" id="{D506DEE0-213B-524D-0EE6-ED3A5AF9A7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608" y="37062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31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bonfire </a:t>
            </a:r>
          </a:p>
        </p:txBody>
      </p:sp>
      <p:sp>
        <p:nvSpPr>
          <p:cNvPr id="3" name="Rectangle 2">
            <a:extLst>
              <a:ext uri="{FF2B5EF4-FFF2-40B4-BE49-F238E27FC236}">
                <a16:creationId xmlns:a16="http://schemas.microsoft.com/office/drawing/2014/main" id="{4BCBA2DA-E95C-434C-BE81-320E182AE5EF}"/>
              </a:ext>
            </a:extLst>
          </p:cNvPr>
          <p:cNvSpPr/>
          <p:nvPr/>
        </p:nvSpPr>
        <p:spPr>
          <a:xfrm>
            <a:off x="6449787" y="3641271"/>
            <a:ext cx="963384" cy="74235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7,119 Bonfire Night Cliparts, Stock Vector and Royalty Free Bonfire Night  Illustrations">
            <a:extLst>
              <a:ext uri="{FF2B5EF4-FFF2-40B4-BE49-F238E27FC236}">
                <a16:creationId xmlns:a16="http://schemas.microsoft.com/office/drawing/2014/main" id="{75592229-2347-C656-71DA-6AD9C5ED85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599" y="353106"/>
            <a:ext cx="3573915" cy="2378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95136" y="5072217"/>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 polite title</a:t>
            </a:r>
            <a:endParaRPr lang="en-GB" i="1" dirty="0">
              <a:latin typeface="Twinkl Cursive Looped" panose="02000000000000000000" pitchFamily="2" charset="0"/>
            </a:endParaRPr>
          </a:p>
        </p:txBody>
      </p:sp>
      <p:pic>
        <p:nvPicPr>
          <p:cNvPr id="26626" name="Picture 2" descr="Helm of Esquire | ClipArt ETC">
            <a:extLst>
              <a:ext uri="{FF2B5EF4-FFF2-40B4-BE49-F238E27FC236}">
                <a16:creationId xmlns:a16="http://schemas.microsoft.com/office/drawing/2014/main" id="{8F34AB0B-F6CD-8EE7-D807-67A371000C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959" y="520473"/>
            <a:ext cx="2028825" cy="22574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7B6DF0B-1717-7909-5A45-11EA231E1B11}"/>
              </a:ext>
            </a:extLst>
          </p:cNvPr>
          <p:cNvSpPr txBox="1"/>
          <p:nvPr/>
        </p:nvSpPr>
        <p:spPr>
          <a:xfrm>
            <a:off x="4437290" y="304133"/>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esquire</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0177A9CD-9B6B-B9A2-9740-6233B26EA2C2}"/>
              </a:ext>
            </a:extLst>
          </p:cNvPr>
          <p:cNvSpPr txBox="1"/>
          <p:nvPr/>
        </p:nvSpPr>
        <p:spPr>
          <a:xfrm>
            <a:off x="4649561" y="2921168"/>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a:t>
            </a:r>
            <a:endParaRPr lang="en-GB" dirty="0"/>
          </a:p>
        </p:txBody>
      </p:sp>
    </p:spTree>
    <p:extLst>
      <p:ext uri="{BB962C8B-B14F-4D97-AF65-F5344CB8AC3E}">
        <p14:creationId xmlns:p14="http://schemas.microsoft.com/office/powerpoint/2010/main" val="417559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44123" y="5376350"/>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 corpse that drinks blood</a:t>
            </a:r>
            <a:endParaRPr lang="en-GB" i="1" dirty="0">
              <a:latin typeface="Twinkl Cursive Looped" panose="02000000000000000000" pitchFamily="2" charset="0"/>
            </a:endParaRPr>
          </a:p>
        </p:txBody>
      </p:sp>
      <p:pic>
        <p:nvPicPr>
          <p:cNvPr id="25602" name="Picture 2" descr="39,380 Vampire Illustrations &amp; Clip Art - iStock">
            <a:extLst>
              <a:ext uri="{FF2B5EF4-FFF2-40B4-BE49-F238E27FC236}">
                <a16:creationId xmlns:a16="http://schemas.microsoft.com/office/drawing/2014/main" id="{9DC743EC-C522-5138-8583-B140488751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608" y="370627"/>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531F548-2A81-064E-0FE2-CAA939A68731}"/>
              </a:ext>
            </a:extLst>
          </p:cNvPr>
          <p:cNvSpPr txBox="1"/>
          <p:nvPr/>
        </p:nvSpPr>
        <p:spPr>
          <a:xfrm>
            <a:off x="4780190" y="222490"/>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vampire</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47CF9901-5186-1EC7-DED0-5A35C3CB8984}"/>
              </a:ext>
            </a:extLst>
          </p:cNvPr>
          <p:cNvSpPr txBox="1"/>
          <p:nvPr/>
        </p:nvSpPr>
        <p:spPr>
          <a:xfrm>
            <a:off x="4910818" y="2724377"/>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a:t>
            </a:r>
            <a:endParaRPr lang="en-GB" dirty="0"/>
          </a:p>
        </p:txBody>
      </p:sp>
    </p:spTree>
    <p:extLst>
      <p:ext uri="{BB962C8B-B14F-4D97-AF65-F5344CB8AC3E}">
        <p14:creationId xmlns:p14="http://schemas.microsoft.com/office/powerpoint/2010/main" val="301136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827982"/>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 large open-air fire</a:t>
            </a:r>
            <a:endParaRPr lang="en-GB" i="1" dirty="0">
              <a:latin typeface="Twinkl Cursive Looped" panose="02000000000000000000" pitchFamily="2" charset="0"/>
            </a:endParaRPr>
          </a:p>
        </p:txBody>
      </p:sp>
      <p:pic>
        <p:nvPicPr>
          <p:cNvPr id="23554" name="Picture 2" descr="7,119 Bonfire Night Cliparts, Stock Vector and Royalty Free Bonfire Night  Illustrations">
            <a:extLst>
              <a:ext uri="{FF2B5EF4-FFF2-40B4-BE49-F238E27FC236}">
                <a16:creationId xmlns:a16="http://schemas.microsoft.com/office/drawing/2014/main" id="{8B5A9EEC-CAF0-1C88-97BD-D0FAF464B0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599" y="353106"/>
            <a:ext cx="3573915" cy="23782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5D42899-D5BD-5DED-9EF3-D07170113AD5}"/>
              </a:ext>
            </a:extLst>
          </p:cNvPr>
          <p:cNvSpPr txBox="1"/>
          <p:nvPr/>
        </p:nvSpPr>
        <p:spPr>
          <a:xfrm>
            <a:off x="5057776" y="353106"/>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bonfire</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B7A53D28-EFAE-E25E-3F4B-BEF51D8F2A41}"/>
              </a:ext>
            </a:extLst>
          </p:cNvPr>
          <p:cNvSpPr txBox="1"/>
          <p:nvPr/>
        </p:nvSpPr>
        <p:spPr>
          <a:xfrm>
            <a:off x="5057776" y="2083429"/>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a:t>
            </a:r>
            <a:endParaRPr lang="en-GB" dirty="0"/>
          </a:p>
        </p:txBody>
      </p:sp>
    </p:spTree>
    <p:extLst>
      <p:ext uri="{BB962C8B-B14F-4D97-AF65-F5344CB8AC3E}">
        <p14:creationId xmlns:p14="http://schemas.microsoft.com/office/powerpoint/2010/main" val="103743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esquire was known for his polite manners.</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F754C643-B770-37A5-2E8E-CC3FCA38E811}"/>
              </a:ext>
            </a:extLst>
          </p:cNvPr>
          <p:cNvSpPr txBox="1">
            <a:spLocks/>
          </p:cNvSpPr>
          <p:nvPr/>
        </p:nvSpPr>
        <p:spPr>
          <a:xfrm>
            <a:off x="2710795" y="3008749"/>
            <a:ext cx="2269420" cy="840502"/>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12937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vampire terrorised the town every Halloween.</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40EA98C5-C847-04E0-485E-28BB5111F8AB}"/>
              </a:ext>
            </a:extLst>
          </p:cNvPr>
          <p:cNvSpPr txBox="1">
            <a:spLocks/>
          </p:cNvSpPr>
          <p:nvPr/>
        </p:nvSpPr>
        <p:spPr>
          <a:xfrm>
            <a:off x="2514851" y="2981148"/>
            <a:ext cx="2661307" cy="840502"/>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240581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bonfire was enormous on firework’s night.</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054CFE9F-9CCB-F4D4-18A0-EBF628ED72E0}"/>
              </a:ext>
            </a:extLst>
          </p:cNvPr>
          <p:cNvSpPr txBox="1">
            <a:spLocks/>
          </p:cNvSpPr>
          <p:nvPr/>
        </p:nvSpPr>
        <p:spPr>
          <a:xfrm>
            <a:off x="2857750" y="2981148"/>
            <a:ext cx="2269421" cy="840502"/>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48995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transparency </a:t>
            </a:r>
          </a:p>
        </p:txBody>
      </p:sp>
      <p:sp>
        <p:nvSpPr>
          <p:cNvPr id="3" name="Rectangle 2">
            <a:extLst>
              <a:ext uri="{FF2B5EF4-FFF2-40B4-BE49-F238E27FC236}">
                <a16:creationId xmlns:a16="http://schemas.microsoft.com/office/drawing/2014/main" id="{13BB5EC0-7A96-4D29-A835-6FAE896C31A4}"/>
              </a:ext>
            </a:extLst>
          </p:cNvPr>
          <p:cNvSpPr/>
          <p:nvPr/>
        </p:nvSpPr>
        <p:spPr>
          <a:xfrm>
            <a:off x="7070271" y="3575957"/>
            <a:ext cx="1567543" cy="7531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46" name="Picture 2" descr="Transparency Word Magnifying Glass Sincerity Openness Clarity Stock  Illustration - Illustration of accurate, openness: 36425057">
            <a:extLst>
              <a:ext uri="{FF2B5EF4-FFF2-40B4-BE49-F238E27FC236}">
                <a16:creationId xmlns:a16="http://schemas.microsoft.com/office/drawing/2014/main" id="{158F1DBA-3544-B431-6DBD-6DB51115EE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367"/>
          <a:stretch/>
        </p:blipFill>
        <p:spPr bwMode="auto">
          <a:xfrm>
            <a:off x="446315" y="371475"/>
            <a:ext cx="2286000" cy="1832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77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04060593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219868"/>
            <a:ext cx="121920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regularly or habitually; often</a:t>
            </a:r>
            <a:endParaRPr lang="en-GB" i="1" dirty="0">
              <a:latin typeface="Twinkl Cursive Looped" panose="02000000000000000000" pitchFamily="2" charset="0"/>
            </a:endParaRPr>
          </a:p>
        </p:txBody>
      </p:sp>
      <p:pic>
        <p:nvPicPr>
          <p:cNvPr id="17410" name="Picture 2" descr="1,080 Tally Chart Illustrations &amp; Clip Art - iStock">
            <a:extLst>
              <a:ext uri="{FF2B5EF4-FFF2-40B4-BE49-F238E27FC236}">
                <a16:creationId xmlns:a16="http://schemas.microsoft.com/office/drawing/2014/main" id="{D006D7F8-B4FD-76C3-7A90-0F66EB1349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818" y="281668"/>
            <a:ext cx="2762250" cy="16573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A71CB01-B028-5FF6-968B-022A25B661A9}"/>
              </a:ext>
            </a:extLst>
          </p:cNvPr>
          <p:cNvSpPr txBox="1"/>
          <p:nvPr/>
        </p:nvSpPr>
        <p:spPr>
          <a:xfrm>
            <a:off x="4339318" y="281668"/>
            <a:ext cx="609872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frequently</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0EB3C8E-D518-6F2A-B539-58B80803C883}"/>
              </a:ext>
            </a:extLst>
          </p:cNvPr>
          <p:cNvSpPr txBox="1"/>
          <p:nvPr/>
        </p:nvSpPr>
        <p:spPr>
          <a:xfrm>
            <a:off x="4502603" y="2038829"/>
            <a:ext cx="609872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ADVERB</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985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People frequently play the National Lottery. </a:t>
            </a:r>
            <a:endParaRPr lang="en-GB" i="1" dirty="0"/>
          </a:p>
        </p:txBody>
      </p:sp>
      <p:sp>
        <p:nvSpPr>
          <p:cNvPr id="3" name="Title 1">
            <a:extLst>
              <a:ext uri="{FF2B5EF4-FFF2-40B4-BE49-F238E27FC236}">
                <a16:creationId xmlns:a16="http://schemas.microsoft.com/office/drawing/2014/main" id="{C80E2A11-E3D3-6D8B-2373-D21A52464748}"/>
              </a:ext>
            </a:extLst>
          </p:cNvPr>
          <p:cNvSpPr txBox="1">
            <a:spLocks/>
          </p:cNvSpPr>
          <p:nvPr/>
        </p:nvSpPr>
        <p:spPr>
          <a:xfrm>
            <a:off x="4213022" y="2955471"/>
            <a:ext cx="3281792" cy="866179"/>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__________</a:t>
            </a:r>
            <a:endParaRPr kumimoji="0" lang="en-GB" sz="6000" b="0" i="1"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59065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4968815"/>
            <a:ext cx="121920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the group of people with the authority to govern a country or state; a particular ministry in office</a:t>
            </a:r>
            <a:endParaRPr lang="en-GB" i="1" dirty="0"/>
          </a:p>
        </p:txBody>
      </p:sp>
      <p:pic>
        <p:nvPicPr>
          <p:cNvPr id="18434" name="Picture 2" descr="British Parliament Buildings Royalty Free Vector Clip Art illustration  -vc112355-CoolCLIPS.com">
            <a:extLst>
              <a:ext uri="{FF2B5EF4-FFF2-40B4-BE49-F238E27FC236}">
                <a16:creationId xmlns:a16="http://schemas.microsoft.com/office/drawing/2014/main" id="{52D96F13-C6BE-FCDD-2F40-7D3FF21D2E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112"/>
          <a:stretch/>
        </p:blipFill>
        <p:spPr bwMode="auto">
          <a:xfrm>
            <a:off x="385763" y="407535"/>
            <a:ext cx="2733675" cy="14816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EC14E27-51E1-8C9F-CF78-456E106638A1}"/>
              </a:ext>
            </a:extLst>
          </p:cNvPr>
          <p:cNvSpPr txBox="1"/>
          <p:nvPr/>
        </p:nvSpPr>
        <p:spPr>
          <a:xfrm>
            <a:off x="4257676" y="132697"/>
            <a:ext cx="609872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government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CDD596C-706B-1D1F-D60D-31A999DDB928}"/>
              </a:ext>
            </a:extLst>
          </p:cNvPr>
          <p:cNvSpPr txBox="1"/>
          <p:nvPr/>
        </p:nvSpPr>
        <p:spPr>
          <a:xfrm>
            <a:off x="4894489" y="2186383"/>
            <a:ext cx="609872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58723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government is formed through a democratic vote.</a:t>
            </a:r>
            <a:endParaRPr lang="en-GB" i="1" dirty="0"/>
          </a:p>
        </p:txBody>
      </p:sp>
      <p:sp>
        <p:nvSpPr>
          <p:cNvPr id="3" name="Title 1">
            <a:extLst>
              <a:ext uri="{FF2B5EF4-FFF2-40B4-BE49-F238E27FC236}">
                <a16:creationId xmlns:a16="http://schemas.microsoft.com/office/drawing/2014/main" id="{0973A9D5-CB8C-C047-165A-CC4F4655F740}"/>
              </a:ext>
            </a:extLst>
          </p:cNvPr>
          <p:cNvSpPr txBox="1">
            <a:spLocks/>
          </p:cNvSpPr>
          <p:nvPr/>
        </p:nvSpPr>
        <p:spPr>
          <a:xfrm>
            <a:off x="3428343" y="3080825"/>
            <a:ext cx="3576614" cy="840502"/>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__________</a:t>
            </a:r>
            <a:endParaRPr kumimoji="0" lang="en-GB" sz="6000" b="0" i="1"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1329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16123710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80286593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91193" y="1355272"/>
            <a:ext cx="116096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Fragile Earth</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The environment of planet Earth is made up of tropical areas and frozen lands.  The Earth’s hard outer layer has been mathematically calculated as between 5 and 60km thick.  This crust is broken into functional parts called plates that have independency with each other.  The plates require movement and scrape against each other causing friction that leads to earthquakes and volcanoes. </a:t>
            </a:r>
          </a:p>
        </p:txBody>
      </p:sp>
    </p:spTree>
    <p:extLst>
      <p:ext uri="{BB962C8B-B14F-4D97-AF65-F5344CB8AC3E}">
        <p14:creationId xmlns:p14="http://schemas.microsoft.com/office/powerpoint/2010/main" val="240508460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91193" y="1355272"/>
            <a:ext cx="116096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Fragile Earth</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The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environment</a:t>
            </a:r>
            <a:r>
              <a:rPr lang="en-GB" sz="4000" dirty="0">
                <a:solidFill>
                  <a:srgbClr val="000000"/>
                </a:solidFill>
                <a:effectLst/>
                <a:latin typeface="Twinkl Cursive Looped" panose="02000000000000000000" pitchFamily="2" charset="0"/>
                <a:ea typeface="Times New Roman" panose="02020603050405020304" pitchFamily="18" charset="0"/>
              </a:rPr>
              <a:t> of planet Earth is made up of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tropical </a:t>
            </a:r>
            <a:r>
              <a:rPr lang="en-GB" sz="4000" dirty="0">
                <a:solidFill>
                  <a:srgbClr val="000000"/>
                </a:solidFill>
                <a:effectLst/>
                <a:latin typeface="Twinkl Cursive Looped" panose="02000000000000000000" pitchFamily="2" charset="0"/>
                <a:ea typeface="Times New Roman" panose="02020603050405020304" pitchFamily="18" charset="0"/>
              </a:rPr>
              <a:t>areas and frozen lands.  The Earth’s hard outer layer has been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mathematically</a:t>
            </a:r>
            <a:r>
              <a:rPr lang="en-GB" sz="4000" dirty="0">
                <a:solidFill>
                  <a:srgbClr val="000000"/>
                </a:solidFill>
                <a:effectLst/>
                <a:latin typeface="Twinkl Cursive Looped" panose="02000000000000000000" pitchFamily="2" charset="0"/>
                <a:ea typeface="Times New Roman" panose="02020603050405020304" pitchFamily="18" charset="0"/>
              </a:rPr>
              <a:t> calculated as between 5 and 60km thick.  This crust is broken into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functional</a:t>
            </a:r>
            <a:r>
              <a:rPr lang="en-GB" sz="4000" dirty="0">
                <a:solidFill>
                  <a:srgbClr val="000000"/>
                </a:solidFill>
                <a:effectLst/>
                <a:latin typeface="Twinkl Cursive Looped" panose="02000000000000000000" pitchFamily="2" charset="0"/>
                <a:ea typeface="Times New Roman" panose="02020603050405020304" pitchFamily="18" charset="0"/>
              </a:rPr>
              <a:t> parts called plates that have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independency</a:t>
            </a:r>
            <a:r>
              <a:rPr lang="en-GB" sz="4000" dirty="0">
                <a:solidFill>
                  <a:srgbClr val="000000"/>
                </a:solidFill>
                <a:effectLst/>
                <a:latin typeface="Twinkl Cursive Looped" panose="02000000000000000000" pitchFamily="2" charset="0"/>
                <a:ea typeface="Times New Roman" panose="02020603050405020304" pitchFamily="18" charset="0"/>
              </a:rPr>
              <a:t> with each other.  The plates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require </a:t>
            </a:r>
            <a:r>
              <a:rPr lang="en-GB" sz="4000" dirty="0">
                <a:solidFill>
                  <a:srgbClr val="000000"/>
                </a:solidFill>
                <a:effectLst/>
                <a:latin typeface="Twinkl Cursive Looped" panose="02000000000000000000" pitchFamily="2" charset="0"/>
                <a:ea typeface="Times New Roman" panose="02020603050405020304" pitchFamily="18" charset="0"/>
              </a:rPr>
              <a:t>movement and scrape against each other causing friction that leads to earthquakes and volcanoes. </a:t>
            </a:r>
          </a:p>
        </p:txBody>
      </p:sp>
    </p:spTree>
    <p:extLst>
      <p:ext uri="{BB962C8B-B14F-4D97-AF65-F5344CB8AC3E}">
        <p14:creationId xmlns:p14="http://schemas.microsoft.com/office/powerpoint/2010/main" val="228523254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863313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decency</a:t>
            </a:r>
          </a:p>
        </p:txBody>
      </p:sp>
      <p:sp>
        <p:nvSpPr>
          <p:cNvPr id="3" name="Rectangle 2">
            <a:extLst>
              <a:ext uri="{FF2B5EF4-FFF2-40B4-BE49-F238E27FC236}">
                <a16:creationId xmlns:a16="http://schemas.microsoft.com/office/drawing/2014/main" id="{0366E0B6-702E-4814-82C6-08CA2D13F3C9}"/>
              </a:ext>
            </a:extLst>
          </p:cNvPr>
          <p:cNvSpPr/>
          <p:nvPr/>
        </p:nvSpPr>
        <p:spPr>
          <a:xfrm>
            <a:off x="5910943" y="3624943"/>
            <a:ext cx="1730828" cy="80690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362" name="Picture 2" descr="230 Decency Clip Art | Royalty Free - GoGraph">
            <a:extLst>
              <a:ext uri="{FF2B5EF4-FFF2-40B4-BE49-F238E27FC236}">
                <a16:creationId xmlns:a16="http://schemas.microsoft.com/office/drawing/2014/main" id="{634184E6-38C0-52D6-D616-6AAB7D3F17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319"/>
          <a:stretch/>
        </p:blipFill>
        <p:spPr bwMode="auto">
          <a:xfrm>
            <a:off x="193222" y="197986"/>
            <a:ext cx="1714500" cy="1647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63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sz="6000" dirty="0">
                <a:solidFill>
                  <a:srgbClr val="000000"/>
                </a:solidFill>
                <a:effectLst/>
                <a:latin typeface="Twinkl Cursive Looped" panose="02000000000000000000" pitchFamily="2" charset="0"/>
                <a:ea typeface="Times New Roman" panose="02020603050405020304" pitchFamily="18" charset="0"/>
              </a:rPr>
              <a:t>The plates require movement and scrape against each other causing friction that leads to earthquakes and volcanoes.</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258667383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5  - Summer 2</a:t>
            </a:r>
          </a:p>
          <a:p>
            <a:r>
              <a:rPr lang="en-GB" sz="7200" dirty="0">
                <a:latin typeface="Twinkl Cursive Looped" panose="02000000000000000000" pitchFamily="2" charset="0"/>
              </a:rPr>
              <a:t>Week 5 - Friday</a:t>
            </a:r>
          </a:p>
          <a:p>
            <a:endParaRPr lang="en-GB" sz="7200" dirty="0"/>
          </a:p>
        </p:txBody>
      </p:sp>
    </p:spTree>
    <p:extLst>
      <p:ext uri="{BB962C8B-B14F-4D97-AF65-F5344CB8AC3E}">
        <p14:creationId xmlns:p14="http://schemas.microsoft.com/office/powerpoint/2010/main" val="421416496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E4DB1A-7EBA-7568-9755-35A4D9E0B452}"/>
              </a:ext>
            </a:extLst>
          </p:cNvPr>
          <p:cNvPicPr>
            <a:picLocks noChangeAspect="1"/>
          </p:cNvPicPr>
          <p:nvPr/>
        </p:nvPicPr>
        <p:blipFill rotWithShape="1">
          <a:blip r:embed="rId2"/>
          <a:srcRect l="19152" t="13315" r="18839" b="11648"/>
          <a:stretch/>
        </p:blipFill>
        <p:spPr>
          <a:xfrm>
            <a:off x="457200" y="0"/>
            <a:ext cx="10058400" cy="6843188"/>
          </a:xfrm>
          <a:prstGeom prst="rect">
            <a:avLst/>
          </a:prstGeom>
        </p:spPr>
      </p:pic>
    </p:spTree>
    <p:extLst>
      <p:ext uri="{BB962C8B-B14F-4D97-AF65-F5344CB8AC3E}">
        <p14:creationId xmlns:p14="http://schemas.microsoft.com/office/powerpoint/2010/main" val="21404691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0850278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environment </a:t>
            </a:r>
          </a:p>
        </p:txBody>
      </p:sp>
    </p:spTree>
    <p:extLst>
      <p:ext uri="{BB962C8B-B14F-4D97-AF65-F5344CB8AC3E}">
        <p14:creationId xmlns:p14="http://schemas.microsoft.com/office/powerpoint/2010/main" val="386686443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equipment</a:t>
            </a:r>
          </a:p>
        </p:txBody>
      </p:sp>
    </p:spTree>
    <p:extLst>
      <p:ext uri="{BB962C8B-B14F-4D97-AF65-F5344CB8AC3E}">
        <p14:creationId xmlns:p14="http://schemas.microsoft.com/office/powerpoint/2010/main" val="322118707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6339309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transparency </a:t>
            </a:r>
          </a:p>
        </p:txBody>
      </p:sp>
    </p:spTree>
    <p:extLst>
      <p:ext uri="{BB962C8B-B14F-4D97-AF65-F5344CB8AC3E}">
        <p14:creationId xmlns:p14="http://schemas.microsoft.com/office/powerpoint/2010/main" val="291688408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decency</a:t>
            </a:r>
          </a:p>
        </p:txBody>
      </p:sp>
    </p:spTree>
    <p:extLst>
      <p:ext uri="{BB962C8B-B14F-4D97-AF65-F5344CB8AC3E}">
        <p14:creationId xmlns:p14="http://schemas.microsoft.com/office/powerpoint/2010/main" val="161217968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independency</a:t>
            </a:r>
          </a:p>
        </p:txBody>
      </p:sp>
    </p:spTree>
    <p:extLst>
      <p:ext uri="{BB962C8B-B14F-4D97-AF65-F5344CB8AC3E}">
        <p14:creationId xmlns:p14="http://schemas.microsoft.com/office/powerpoint/2010/main" val="4213858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independency  </a:t>
            </a:r>
          </a:p>
        </p:txBody>
      </p:sp>
      <p:sp>
        <p:nvSpPr>
          <p:cNvPr id="3" name="Rectangle 2">
            <a:extLst>
              <a:ext uri="{FF2B5EF4-FFF2-40B4-BE49-F238E27FC236}">
                <a16:creationId xmlns:a16="http://schemas.microsoft.com/office/drawing/2014/main" id="{4BCBA2DA-E95C-434C-BE81-320E182AE5EF}"/>
              </a:ext>
            </a:extLst>
          </p:cNvPr>
          <p:cNvSpPr/>
          <p:nvPr/>
        </p:nvSpPr>
        <p:spPr>
          <a:xfrm>
            <a:off x="6858000" y="3657600"/>
            <a:ext cx="1681843" cy="74235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386" name="Picture 2" descr="Independent Clip Art and Stock Illustrations. 30,748 Independent EPS  illustrations and vector clip art graphics available to search from  thousands of royalty free stock art creators.">
            <a:extLst>
              <a:ext uri="{FF2B5EF4-FFF2-40B4-BE49-F238E27FC236}">
                <a16:creationId xmlns:a16="http://schemas.microsoft.com/office/drawing/2014/main" id="{755CDB92-A6BE-6626-4BB6-F3B067D36C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429"/>
          <a:stretch/>
        </p:blipFill>
        <p:spPr bwMode="auto">
          <a:xfrm>
            <a:off x="340179" y="255814"/>
            <a:ext cx="2400300" cy="1687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32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emergency</a:t>
            </a:r>
          </a:p>
        </p:txBody>
      </p:sp>
    </p:spTree>
    <p:extLst>
      <p:ext uri="{BB962C8B-B14F-4D97-AF65-F5344CB8AC3E}">
        <p14:creationId xmlns:p14="http://schemas.microsoft.com/office/powerpoint/2010/main" val="411866983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consistency </a:t>
            </a:r>
          </a:p>
        </p:txBody>
      </p:sp>
    </p:spTree>
    <p:extLst>
      <p:ext uri="{BB962C8B-B14F-4D97-AF65-F5344CB8AC3E}">
        <p14:creationId xmlns:p14="http://schemas.microsoft.com/office/powerpoint/2010/main" val="224218389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proficiency</a:t>
            </a:r>
          </a:p>
        </p:txBody>
      </p:sp>
    </p:spTree>
    <p:extLst>
      <p:ext uri="{BB962C8B-B14F-4D97-AF65-F5344CB8AC3E}">
        <p14:creationId xmlns:p14="http://schemas.microsoft.com/office/powerpoint/2010/main" val="68097805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conveniency </a:t>
            </a:r>
          </a:p>
        </p:txBody>
      </p:sp>
    </p:spTree>
    <p:extLst>
      <p:ext uri="{BB962C8B-B14F-4D97-AF65-F5344CB8AC3E}">
        <p14:creationId xmlns:p14="http://schemas.microsoft.com/office/powerpoint/2010/main" val="406454785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efficiency</a:t>
            </a:r>
          </a:p>
        </p:txBody>
      </p:sp>
    </p:spTree>
    <p:extLst>
      <p:ext uri="{BB962C8B-B14F-4D97-AF65-F5344CB8AC3E}">
        <p14:creationId xmlns:p14="http://schemas.microsoft.com/office/powerpoint/2010/main" val="60600709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fluency</a:t>
            </a:r>
          </a:p>
        </p:txBody>
      </p:sp>
    </p:spTree>
    <p:extLst>
      <p:ext uri="{BB962C8B-B14F-4D97-AF65-F5344CB8AC3E}">
        <p14:creationId xmlns:p14="http://schemas.microsoft.com/office/powerpoint/2010/main" val="304526770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currency</a:t>
            </a:r>
          </a:p>
        </p:txBody>
      </p:sp>
    </p:spTree>
    <p:extLst>
      <p:ext uri="{BB962C8B-B14F-4D97-AF65-F5344CB8AC3E}">
        <p14:creationId xmlns:p14="http://schemas.microsoft.com/office/powerpoint/2010/main" val="382858346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urgency</a:t>
            </a:r>
          </a:p>
        </p:txBody>
      </p:sp>
    </p:spTree>
    <p:extLst>
      <p:ext uri="{BB962C8B-B14F-4D97-AF65-F5344CB8AC3E}">
        <p14:creationId xmlns:p14="http://schemas.microsoft.com/office/powerpoint/2010/main" val="297431195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2247478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musical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648704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14896988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political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1304571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accidental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3827234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mathematical</a:t>
            </a:r>
          </a:p>
        </p:txBody>
      </p:sp>
    </p:spTree>
    <p:extLst>
      <p:ext uri="{BB962C8B-B14F-4D97-AF65-F5344CB8AC3E}">
        <p14:creationId xmlns:p14="http://schemas.microsoft.com/office/powerpoint/2010/main" val="282487926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tropical </a:t>
            </a:r>
          </a:p>
        </p:txBody>
      </p:sp>
    </p:spTree>
    <p:extLst>
      <p:ext uri="{BB962C8B-B14F-4D97-AF65-F5344CB8AC3E}">
        <p14:creationId xmlns:p14="http://schemas.microsoft.com/office/powerpoint/2010/main" val="80578285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functional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0606783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require</a:t>
            </a:r>
          </a:p>
        </p:txBody>
      </p:sp>
    </p:spTree>
    <p:extLst>
      <p:ext uri="{BB962C8B-B14F-4D97-AF65-F5344CB8AC3E}">
        <p14:creationId xmlns:p14="http://schemas.microsoft.com/office/powerpoint/2010/main" val="279266932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acquire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7895356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enquire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7034957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esquire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0486155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vampire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59821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ending</a:t>
            </a:r>
            <a:br>
              <a:rPr lang="en-GB" dirty="0">
                <a:latin typeface="Twinkl Cursive Looped" panose="02000000000000000000" pitchFamily="2" charset="0"/>
              </a:rPr>
            </a:br>
            <a:r>
              <a:rPr lang="en-GB" dirty="0">
                <a:latin typeface="Twinkl Cursive Looped" panose="02000000000000000000" pitchFamily="2" charset="0"/>
              </a:rPr>
              <a:t>-al</a:t>
            </a:r>
          </a:p>
        </p:txBody>
      </p:sp>
    </p:spTree>
    <p:extLst>
      <p:ext uri="{BB962C8B-B14F-4D97-AF65-F5344CB8AC3E}">
        <p14:creationId xmlns:p14="http://schemas.microsoft.com/office/powerpoint/2010/main" val="46146640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bonfire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893025048"/>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5005545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frequently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3540981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government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4481366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Quick Quiz time…</a:t>
            </a:r>
          </a:p>
          <a:p>
            <a:endParaRPr lang="en-GB" sz="7200" dirty="0"/>
          </a:p>
        </p:txBody>
      </p:sp>
    </p:spTree>
    <p:extLst>
      <p:ext uri="{BB962C8B-B14F-4D97-AF65-F5344CB8AC3E}">
        <p14:creationId xmlns:p14="http://schemas.microsoft.com/office/powerpoint/2010/main" val="362578891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42258" y="560338"/>
            <a:ext cx="11168742" cy="5201424"/>
          </a:xfrm>
          <a:prstGeom prst="rect">
            <a:avLst/>
          </a:prstGeom>
          <a:noFill/>
        </p:spPr>
        <p:txBody>
          <a:bodyPr wrap="square" rtlCol="0">
            <a:spAutoFit/>
          </a:bodyPr>
          <a:lstStyle/>
          <a:p>
            <a:r>
              <a:rPr lang="en-GB" sz="7200" dirty="0">
                <a:latin typeface="Twinkl Cursive Looped" panose="02000000000000000000" pitchFamily="2" charset="0"/>
              </a:rPr>
              <a:t>Did you get them correct?</a:t>
            </a:r>
          </a:p>
          <a:p>
            <a:r>
              <a:rPr lang="en-GB" sz="4400" i="1" dirty="0">
                <a:latin typeface="Twinkl Cursive Looped" panose="02000000000000000000" pitchFamily="2" charset="0"/>
              </a:rPr>
              <a:t>Edit your work.</a:t>
            </a:r>
          </a:p>
          <a:p>
            <a:pPr algn="ctr"/>
            <a:endParaRPr lang="en-GB" sz="5400" dirty="0">
              <a:latin typeface="Twinkl Cursive Looped" panose="02000000000000000000" pitchFamily="2" charset="0"/>
            </a:endParaRPr>
          </a:p>
          <a:p>
            <a:pPr algn="ctr"/>
            <a:r>
              <a:rPr lang="en-GB" sz="5400" dirty="0">
                <a:latin typeface="Twinkl Cursive Looped" panose="02000000000000000000" pitchFamily="2" charset="0"/>
              </a:rPr>
              <a:t>environment equipment frequently government musical mathematical require vampire urgency emergency </a:t>
            </a:r>
          </a:p>
        </p:txBody>
      </p:sp>
    </p:spTree>
    <p:extLst>
      <p:ext uri="{BB962C8B-B14F-4D97-AF65-F5344CB8AC3E}">
        <p14:creationId xmlns:p14="http://schemas.microsoft.com/office/powerpoint/2010/main" val="388699187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Word class time…</a:t>
            </a:r>
          </a:p>
          <a:p>
            <a:endParaRPr lang="en-GB" sz="7200" dirty="0"/>
          </a:p>
        </p:txBody>
      </p:sp>
    </p:spTree>
    <p:extLst>
      <p:ext uri="{BB962C8B-B14F-4D97-AF65-F5344CB8AC3E}">
        <p14:creationId xmlns:p14="http://schemas.microsoft.com/office/powerpoint/2010/main" val="130161792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0" y="2274838"/>
            <a:ext cx="12192000" cy="1938992"/>
          </a:xfrm>
          <a:prstGeom prst="rect">
            <a:avLst/>
          </a:prstGeom>
          <a:noFill/>
        </p:spPr>
        <p:txBody>
          <a:bodyPr wrap="square" rtlCol="0">
            <a:spAutoFit/>
          </a:bodyPr>
          <a:lstStyle/>
          <a:p>
            <a:r>
              <a:rPr lang="en-GB" sz="4800" dirty="0">
                <a:latin typeface="Twinkl Cursive Looped" panose="02000000000000000000" pitchFamily="2" charset="0"/>
              </a:rPr>
              <a:t>People frequently play the National Lottery.</a:t>
            </a:r>
          </a:p>
          <a:p>
            <a:endParaRPr lang="en-GB" sz="7200" dirty="0"/>
          </a:p>
        </p:txBody>
      </p:sp>
    </p:spTree>
    <p:extLst>
      <p:ext uri="{BB962C8B-B14F-4D97-AF65-F5344CB8AC3E}">
        <p14:creationId xmlns:p14="http://schemas.microsoft.com/office/powerpoint/2010/main" val="69482533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0" y="4070981"/>
            <a:ext cx="11968843" cy="1877437"/>
          </a:xfrm>
          <a:prstGeom prst="rect">
            <a:avLst/>
          </a:prstGeom>
          <a:noFill/>
        </p:spPr>
        <p:txBody>
          <a:bodyPr wrap="square" rtlCol="0">
            <a:spAutoFit/>
          </a:bodyPr>
          <a:lstStyle/>
          <a:p>
            <a:r>
              <a:rPr lang="en-GB" sz="4400" dirty="0">
                <a:solidFill>
                  <a:srgbClr val="FF0000"/>
                </a:solidFill>
                <a:latin typeface="Twinkl Cursive Looped" panose="02000000000000000000" pitchFamily="2" charset="0"/>
              </a:rPr>
              <a:t>    noun </a:t>
            </a:r>
            <a:r>
              <a:rPr lang="en-GB" sz="4400" dirty="0">
                <a:solidFill>
                  <a:srgbClr val="FFFF00"/>
                </a:solidFill>
                <a:latin typeface="Twinkl Cursive Looped" panose="02000000000000000000" pitchFamily="2" charset="0"/>
              </a:rPr>
              <a:t>adverb </a:t>
            </a:r>
            <a:r>
              <a:rPr lang="en-GB" sz="4400" dirty="0">
                <a:solidFill>
                  <a:srgbClr val="00B050"/>
                </a:solidFill>
                <a:latin typeface="Twinkl Cursive Looped" panose="02000000000000000000" pitchFamily="2" charset="0"/>
              </a:rPr>
              <a:t>verb </a:t>
            </a:r>
            <a:r>
              <a:rPr lang="en-GB" sz="4400" dirty="0">
                <a:solidFill>
                  <a:schemeClr val="accent1">
                    <a:lumMod val="60000"/>
                    <a:lumOff val="40000"/>
                  </a:schemeClr>
                </a:solidFill>
                <a:latin typeface="Twinkl Cursive Looped" panose="02000000000000000000" pitchFamily="2" charset="0"/>
              </a:rPr>
              <a:t>article</a:t>
            </a:r>
            <a:r>
              <a:rPr lang="en-GB" sz="4400" dirty="0">
                <a:solidFill>
                  <a:srgbClr val="00B050"/>
                </a:solidFill>
                <a:latin typeface="Twinkl Cursive Looped" panose="02000000000000000000" pitchFamily="2" charset="0"/>
              </a:rPr>
              <a:t> </a:t>
            </a:r>
            <a:r>
              <a:rPr lang="en-GB" sz="4400" dirty="0">
                <a:solidFill>
                  <a:srgbClr val="7030A0"/>
                </a:solidFill>
                <a:latin typeface="Twinkl Cursive Looped" panose="02000000000000000000" pitchFamily="2" charset="0"/>
              </a:rPr>
              <a:t>adjective</a:t>
            </a:r>
            <a:r>
              <a:rPr lang="en-GB" sz="4400" dirty="0">
                <a:solidFill>
                  <a:srgbClr val="00B050"/>
                </a:solidFill>
                <a:latin typeface="Twinkl Cursive Looped" panose="02000000000000000000" pitchFamily="2" charset="0"/>
              </a:rPr>
              <a:t> </a:t>
            </a:r>
            <a:r>
              <a:rPr lang="en-GB" sz="4400" dirty="0">
                <a:solidFill>
                  <a:srgbClr val="FF0000"/>
                </a:solidFill>
                <a:latin typeface="Twinkl Cursive Looped" panose="02000000000000000000" pitchFamily="2" charset="0"/>
              </a:rPr>
              <a:t>noun</a:t>
            </a:r>
          </a:p>
          <a:p>
            <a:endParaRPr lang="en-GB" sz="7200" dirty="0"/>
          </a:p>
        </p:txBody>
      </p:sp>
      <p:sp>
        <p:nvSpPr>
          <p:cNvPr id="3" name="TextBox 2">
            <a:extLst>
              <a:ext uri="{FF2B5EF4-FFF2-40B4-BE49-F238E27FC236}">
                <a16:creationId xmlns:a16="http://schemas.microsoft.com/office/drawing/2014/main" id="{E500F0D3-C8EE-77CA-D8A5-2252D46724AA}"/>
              </a:ext>
            </a:extLst>
          </p:cNvPr>
          <p:cNvSpPr txBox="1"/>
          <p:nvPr/>
        </p:nvSpPr>
        <p:spPr>
          <a:xfrm>
            <a:off x="0" y="1817523"/>
            <a:ext cx="11968843" cy="830997"/>
          </a:xfrm>
          <a:prstGeom prst="rect">
            <a:avLst/>
          </a:prstGeom>
          <a:noFill/>
        </p:spPr>
        <p:txBody>
          <a:bodyPr wrap="square" rtlCol="0">
            <a:spAutoFit/>
          </a:bodyPr>
          <a:lstStyle/>
          <a:p>
            <a:r>
              <a:rPr lang="en-GB" sz="4800" dirty="0">
                <a:latin typeface="Twinkl Cursive Looped" panose="02000000000000000000" pitchFamily="2" charset="0"/>
              </a:rPr>
              <a:t>People frequently play the National Lottery.</a:t>
            </a:r>
          </a:p>
        </p:txBody>
      </p:sp>
    </p:spTree>
    <p:extLst>
      <p:ext uri="{BB962C8B-B14F-4D97-AF65-F5344CB8AC3E}">
        <p14:creationId xmlns:p14="http://schemas.microsoft.com/office/powerpoint/2010/main" val="2073916068"/>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0" y="4070981"/>
            <a:ext cx="11968843" cy="1877437"/>
          </a:xfrm>
          <a:prstGeom prst="rect">
            <a:avLst/>
          </a:prstGeom>
          <a:noFill/>
        </p:spPr>
        <p:txBody>
          <a:bodyPr wrap="square" rtlCol="0">
            <a:spAutoFit/>
          </a:bodyPr>
          <a:lstStyle/>
          <a:p>
            <a:r>
              <a:rPr lang="en-GB" sz="4400" dirty="0">
                <a:solidFill>
                  <a:srgbClr val="FF0000"/>
                </a:solidFill>
                <a:latin typeface="Twinkl Cursive Looped" panose="02000000000000000000" pitchFamily="2" charset="0"/>
              </a:rPr>
              <a:t>    noun </a:t>
            </a:r>
            <a:r>
              <a:rPr lang="en-GB" sz="4400" dirty="0">
                <a:solidFill>
                  <a:schemeClr val="bg1"/>
                </a:solidFill>
                <a:highlight>
                  <a:srgbClr val="FFFF00"/>
                </a:highlight>
                <a:latin typeface="Twinkl Cursive Looped" panose="02000000000000000000" pitchFamily="2" charset="0"/>
              </a:rPr>
              <a:t>adverb</a:t>
            </a:r>
            <a:r>
              <a:rPr lang="en-GB" sz="4400" dirty="0">
                <a:solidFill>
                  <a:srgbClr val="FFFF00"/>
                </a:solidFill>
                <a:latin typeface="Twinkl Cursive Looped" panose="02000000000000000000" pitchFamily="2" charset="0"/>
              </a:rPr>
              <a:t> </a:t>
            </a:r>
            <a:r>
              <a:rPr lang="en-GB" sz="4400" dirty="0">
                <a:solidFill>
                  <a:srgbClr val="00B050"/>
                </a:solidFill>
                <a:latin typeface="Twinkl Cursive Looped" panose="02000000000000000000" pitchFamily="2" charset="0"/>
              </a:rPr>
              <a:t>verb </a:t>
            </a:r>
            <a:r>
              <a:rPr lang="en-GB" sz="4400" dirty="0">
                <a:solidFill>
                  <a:schemeClr val="accent1">
                    <a:lumMod val="60000"/>
                    <a:lumOff val="40000"/>
                  </a:schemeClr>
                </a:solidFill>
                <a:latin typeface="Twinkl Cursive Looped" panose="02000000000000000000" pitchFamily="2" charset="0"/>
              </a:rPr>
              <a:t>article</a:t>
            </a:r>
            <a:r>
              <a:rPr lang="en-GB" sz="4400" dirty="0">
                <a:solidFill>
                  <a:srgbClr val="00B050"/>
                </a:solidFill>
                <a:latin typeface="Twinkl Cursive Looped" panose="02000000000000000000" pitchFamily="2" charset="0"/>
              </a:rPr>
              <a:t> </a:t>
            </a:r>
            <a:r>
              <a:rPr lang="en-GB" sz="4400" dirty="0">
                <a:solidFill>
                  <a:srgbClr val="7030A0"/>
                </a:solidFill>
                <a:latin typeface="Twinkl Cursive Looped" panose="02000000000000000000" pitchFamily="2" charset="0"/>
              </a:rPr>
              <a:t>adjective</a:t>
            </a:r>
            <a:r>
              <a:rPr lang="en-GB" sz="4400" dirty="0">
                <a:solidFill>
                  <a:srgbClr val="00B050"/>
                </a:solidFill>
                <a:latin typeface="Twinkl Cursive Looped" panose="02000000000000000000" pitchFamily="2" charset="0"/>
              </a:rPr>
              <a:t> </a:t>
            </a:r>
            <a:r>
              <a:rPr lang="en-GB" sz="4400" dirty="0">
                <a:solidFill>
                  <a:srgbClr val="FF0000"/>
                </a:solidFill>
                <a:latin typeface="Twinkl Cursive Looped" panose="02000000000000000000" pitchFamily="2" charset="0"/>
              </a:rPr>
              <a:t>noun</a:t>
            </a:r>
          </a:p>
          <a:p>
            <a:endParaRPr lang="en-GB" sz="7200" dirty="0"/>
          </a:p>
        </p:txBody>
      </p:sp>
      <p:sp>
        <p:nvSpPr>
          <p:cNvPr id="3" name="TextBox 2">
            <a:extLst>
              <a:ext uri="{FF2B5EF4-FFF2-40B4-BE49-F238E27FC236}">
                <a16:creationId xmlns:a16="http://schemas.microsoft.com/office/drawing/2014/main" id="{E500F0D3-C8EE-77CA-D8A5-2252D46724AA}"/>
              </a:ext>
            </a:extLst>
          </p:cNvPr>
          <p:cNvSpPr txBox="1"/>
          <p:nvPr/>
        </p:nvSpPr>
        <p:spPr>
          <a:xfrm>
            <a:off x="0" y="1817523"/>
            <a:ext cx="11968843" cy="830997"/>
          </a:xfrm>
          <a:prstGeom prst="rect">
            <a:avLst/>
          </a:prstGeom>
          <a:noFill/>
        </p:spPr>
        <p:txBody>
          <a:bodyPr wrap="square" rtlCol="0">
            <a:spAutoFit/>
          </a:bodyPr>
          <a:lstStyle/>
          <a:p>
            <a:r>
              <a:rPr lang="en-GB" sz="4800" dirty="0">
                <a:latin typeface="Twinkl Cursive Looped" panose="02000000000000000000" pitchFamily="2" charset="0"/>
              </a:rPr>
              <a:t>People </a:t>
            </a:r>
            <a:r>
              <a:rPr lang="en-GB" sz="4800" dirty="0">
                <a:highlight>
                  <a:srgbClr val="FFFF00"/>
                </a:highlight>
                <a:latin typeface="Twinkl Cursive Looped" panose="02000000000000000000" pitchFamily="2" charset="0"/>
              </a:rPr>
              <a:t>frequently</a:t>
            </a:r>
            <a:r>
              <a:rPr lang="en-GB" sz="4800" dirty="0">
                <a:latin typeface="Twinkl Cursive Looped" panose="02000000000000000000" pitchFamily="2" charset="0"/>
              </a:rPr>
              <a:t> play the National Lottery.</a:t>
            </a:r>
          </a:p>
        </p:txBody>
      </p:sp>
    </p:spTree>
    <p:extLst>
      <p:ext uri="{BB962C8B-B14F-4D97-AF65-F5344CB8AC3E}">
        <p14:creationId xmlns:p14="http://schemas.microsoft.com/office/powerpoint/2010/main" val="1283909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5  - Summer 2</a:t>
            </a:r>
          </a:p>
          <a:p>
            <a:r>
              <a:rPr lang="en-GB" sz="7200" dirty="0">
                <a:latin typeface="Twinkl Cursive Looped" panose="02000000000000000000" pitchFamily="2" charset="0"/>
              </a:rPr>
              <a:t>Week 5 - Monday</a:t>
            </a:r>
          </a:p>
          <a:p>
            <a:endParaRPr lang="en-GB" sz="7200" dirty="0"/>
          </a:p>
        </p:txBody>
      </p:sp>
    </p:spTree>
    <p:extLst>
      <p:ext uri="{BB962C8B-B14F-4D97-AF65-F5344CB8AC3E}">
        <p14:creationId xmlns:p14="http://schemas.microsoft.com/office/powerpoint/2010/main" val="864376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-al</a:t>
            </a:r>
          </a:p>
        </p:txBody>
      </p:sp>
    </p:spTree>
    <p:extLst>
      <p:ext uri="{BB962C8B-B14F-4D97-AF65-F5344CB8AC3E}">
        <p14:creationId xmlns:p14="http://schemas.microsoft.com/office/powerpoint/2010/main" val="74946064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2862322"/>
          </a:xfrm>
          <a:prstGeom prst="rect">
            <a:avLst/>
          </a:prstGeom>
          <a:noFill/>
        </p:spPr>
        <p:txBody>
          <a:bodyPr wrap="square" rtlCol="0">
            <a:spAutoFit/>
          </a:bodyPr>
          <a:lstStyle/>
          <a:p>
            <a:r>
              <a:rPr lang="en-GB" sz="3600" dirty="0">
                <a:latin typeface="Twinkl Cursive Looped" panose="02000000000000000000" pitchFamily="2" charset="0"/>
              </a:rPr>
              <a:t>The government is formed through a democratic vote.</a:t>
            </a:r>
          </a:p>
          <a:p>
            <a:endParaRPr lang="en-GB" sz="7200" dirty="0">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1181201419"/>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2369880"/>
          </a:xfrm>
          <a:prstGeom prst="rect">
            <a:avLst/>
          </a:prstGeom>
          <a:noFill/>
        </p:spPr>
        <p:txBody>
          <a:bodyPr wrap="square" rtlCol="0">
            <a:spAutoFit/>
          </a:bodyPr>
          <a:lstStyle/>
          <a:p>
            <a:pPr algn="ctr"/>
            <a:r>
              <a:rPr lang="en-GB" sz="3600" dirty="0">
                <a:latin typeface="Twinkl Cursive Looped" panose="02000000000000000000" pitchFamily="2" charset="0"/>
              </a:rPr>
              <a:t>The government is formed through a democratic vote.</a:t>
            </a:r>
          </a:p>
          <a:p>
            <a:r>
              <a:rPr lang="en-GB" sz="3600" dirty="0">
                <a:solidFill>
                  <a:schemeClr val="bg1">
                    <a:lumMod val="65000"/>
                  </a:schemeClr>
                </a:solidFill>
                <a:latin typeface="Twinkl Cursive Looped" panose="02000000000000000000" pitchFamily="2" charset="0"/>
              </a:rPr>
              <a:t>article </a:t>
            </a:r>
            <a:r>
              <a:rPr lang="en-GB" sz="3600" dirty="0">
                <a:solidFill>
                  <a:srgbClr val="FF0000"/>
                </a:solidFill>
                <a:latin typeface="Twinkl Cursive Looped" panose="02000000000000000000" pitchFamily="2" charset="0"/>
              </a:rPr>
              <a:t>noun</a:t>
            </a:r>
            <a:r>
              <a:rPr lang="en-GB" sz="3600" dirty="0">
                <a:latin typeface="Twinkl Cursive Looped" panose="02000000000000000000" pitchFamily="2" charset="0"/>
              </a:rPr>
              <a:t> </a:t>
            </a:r>
            <a:r>
              <a:rPr lang="en-GB" sz="3600" dirty="0">
                <a:solidFill>
                  <a:srgbClr val="0070C0"/>
                </a:solidFill>
                <a:latin typeface="Twinkl Cursive Looped" panose="02000000000000000000" pitchFamily="2" charset="0"/>
              </a:rPr>
              <a:t>verb</a:t>
            </a:r>
            <a:r>
              <a:rPr lang="en-GB" sz="3600" dirty="0">
                <a:latin typeface="Twinkl Cursive Looped" panose="02000000000000000000" pitchFamily="2" charset="0"/>
              </a:rPr>
              <a:t> </a:t>
            </a:r>
            <a:r>
              <a:rPr lang="en-GB" sz="3600" dirty="0">
                <a:solidFill>
                  <a:srgbClr val="FFC000"/>
                </a:solidFill>
                <a:latin typeface="Twinkl Cursive Looped" panose="02000000000000000000" pitchFamily="2" charset="0"/>
              </a:rPr>
              <a:t>preposition</a:t>
            </a:r>
            <a:r>
              <a:rPr lang="en-GB" sz="3600" dirty="0">
                <a:solidFill>
                  <a:srgbClr val="7030A0"/>
                </a:solidFill>
                <a:latin typeface="Twinkl Cursive Looped" panose="02000000000000000000" pitchFamily="2" charset="0"/>
              </a:rPr>
              <a:t> </a:t>
            </a:r>
            <a:r>
              <a:rPr lang="en-GB" sz="3600" dirty="0">
                <a:solidFill>
                  <a:schemeClr val="accent1">
                    <a:lumMod val="60000"/>
                    <a:lumOff val="40000"/>
                  </a:schemeClr>
                </a:solidFill>
                <a:latin typeface="Twinkl Cursive Looped" panose="02000000000000000000" pitchFamily="2" charset="0"/>
              </a:rPr>
              <a:t>article</a:t>
            </a:r>
            <a:r>
              <a:rPr lang="en-GB" sz="3600" dirty="0">
                <a:solidFill>
                  <a:srgbClr val="7030A0"/>
                </a:solidFill>
                <a:latin typeface="Twinkl Cursive Looped" panose="02000000000000000000" pitchFamily="2" charset="0"/>
              </a:rPr>
              <a:t> adjective</a:t>
            </a:r>
            <a:r>
              <a:rPr lang="en-GB" sz="3600" dirty="0">
                <a:solidFill>
                  <a:schemeClr val="accent2">
                    <a:lumMod val="75000"/>
                  </a:schemeClr>
                </a:solidFill>
                <a:latin typeface="Twinkl Cursive Looped" panose="02000000000000000000" pitchFamily="2" charset="0"/>
              </a:rPr>
              <a:t> </a:t>
            </a:r>
            <a:r>
              <a:rPr lang="en-GB" sz="3600" dirty="0">
                <a:solidFill>
                  <a:srgbClr val="FF0000"/>
                </a:solidFill>
                <a:latin typeface="Twinkl Cursive Looped" panose="02000000000000000000" pitchFamily="2" charset="0"/>
              </a:rPr>
              <a:t>noun</a:t>
            </a:r>
            <a:endParaRPr lang="en-GB" sz="2400" dirty="0">
              <a:solidFill>
                <a:srgbClr val="FF0000"/>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2468947006"/>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2369880"/>
          </a:xfrm>
          <a:prstGeom prst="rect">
            <a:avLst/>
          </a:prstGeom>
          <a:noFill/>
        </p:spPr>
        <p:txBody>
          <a:bodyPr wrap="square" rtlCol="0">
            <a:spAutoFit/>
          </a:bodyPr>
          <a:lstStyle/>
          <a:p>
            <a:pPr algn="ctr"/>
            <a:r>
              <a:rPr lang="en-GB" sz="3600" dirty="0">
                <a:latin typeface="Twinkl Cursive Looped" panose="02000000000000000000" pitchFamily="2" charset="0"/>
              </a:rPr>
              <a:t>The </a:t>
            </a:r>
            <a:r>
              <a:rPr lang="en-GB" sz="3600" dirty="0">
                <a:highlight>
                  <a:srgbClr val="FFFF00"/>
                </a:highlight>
                <a:latin typeface="Twinkl Cursive Looped" panose="02000000000000000000" pitchFamily="2" charset="0"/>
              </a:rPr>
              <a:t>government</a:t>
            </a:r>
            <a:r>
              <a:rPr lang="en-GB" sz="3600" dirty="0">
                <a:latin typeface="Twinkl Cursive Looped" panose="02000000000000000000" pitchFamily="2" charset="0"/>
              </a:rPr>
              <a:t> is formed through a democratic vote.</a:t>
            </a:r>
          </a:p>
          <a:p>
            <a:r>
              <a:rPr lang="en-GB" sz="3600" dirty="0">
                <a:solidFill>
                  <a:schemeClr val="bg1">
                    <a:lumMod val="65000"/>
                  </a:schemeClr>
                </a:solidFill>
                <a:latin typeface="Twinkl Cursive Looped" panose="02000000000000000000" pitchFamily="2" charset="0"/>
              </a:rPr>
              <a:t>article </a:t>
            </a:r>
            <a:r>
              <a:rPr lang="en-GB" sz="3600" dirty="0">
                <a:solidFill>
                  <a:srgbClr val="FF0000"/>
                </a:solidFill>
                <a:highlight>
                  <a:srgbClr val="FFFF00"/>
                </a:highlight>
                <a:latin typeface="Twinkl Cursive Looped" panose="02000000000000000000" pitchFamily="2" charset="0"/>
              </a:rPr>
              <a:t>noun</a:t>
            </a:r>
            <a:r>
              <a:rPr lang="en-GB" sz="3600" dirty="0">
                <a:highlight>
                  <a:srgbClr val="FFFF00"/>
                </a:highlight>
                <a:latin typeface="Twinkl Cursive Looped" panose="02000000000000000000" pitchFamily="2" charset="0"/>
              </a:rPr>
              <a:t> </a:t>
            </a:r>
            <a:r>
              <a:rPr lang="en-GB" sz="3600" dirty="0">
                <a:solidFill>
                  <a:srgbClr val="0070C0"/>
                </a:solidFill>
                <a:latin typeface="Twinkl Cursive Looped" panose="02000000000000000000" pitchFamily="2" charset="0"/>
              </a:rPr>
              <a:t>verb</a:t>
            </a:r>
            <a:r>
              <a:rPr lang="en-GB" sz="3600" dirty="0">
                <a:latin typeface="Twinkl Cursive Looped" panose="02000000000000000000" pitchFamily="2" charset="0"/>
              </a:rPr>
              <a:t> </a:t>
            </a:r>
            <a:r>
              <a:rPr lang="en-GB" sz="3600" dirty="0">
                <a:solidFill>
                  <a:srgbClr val="FFC000"/>
                </a:solidFill>
                <a:latin typeface="Twinkl Cursive Looped" panose="02000000000000000000" pitchFamily="2" charset="0"/>
              </a:rPr>
              <a:t>preposition</a:t>
            </a:r>
            <a:r>
              <a:rPr lang="en-GB" sz="3600" dirty="0">
                <a:solidFill>
                  <a:srgbClr val="7030A0"/>
                </a:solidFill>
                <a:latin typeface="Twinkl Cursive Looped" panose="02000000000000000000" pitchFamily="2" charset="0"/>
              </a:rPr>
              <a:t> </a:t>
            </a:r>
            <a:r>
              <a:rPr lang="en-GB" sz="3600" dirty="0">
                <a:solidFill>
                  <a:schemeClr val="accent1">
                    <a:lumMod val="60000"/>
                    <a:lumOff val="40000"/>
                  </a:schemeClr>
                </a:solidFill>
                <a:latin typeface="Twinkl Cursive Looped" panose="02000000000000000000" pitchFamily="2" charset="0"/>
              </a:rPr>
              <a:t>article</a:t>
            </a:r>
            <a:r>
              <a:rPr lang="en-GB" sz="3600" dirty="0">
                <a:solidFill>
                  <a:srgbClr val="7030A0"/>
                </a:solidFill>
                <a:latin typeface="Twinkl Cursive Looped" panose="02000000000000000000" pitchFamily="2" charset="0"/>
              </a:rPr>
              <a:t> adjective</a:t>
            </a:r>
            <a:r>
              <a:rPr lang="en-GB" sz="3600" dirty="0">
                <a:solidFill>
                  <a:schemeClr val="accent2">
                    <a:lumMod val="75000"/>
                  </a:schemeClr>
                </a:solidFill>
                <a:latin typeface="Twinkl Cursive Looped" panose="02000000000000000000" pitchFamily="2" charset="0"/>
              </a:rPr>
              <a:t> </a:t>
            </a:r>
            <a:r>
              <a:rPr lang="en-GB" sz="3600" dirty="0">
                <a:solidFill>
                  <a:srgbClr val="FF0000"/>
                </a:solidFill>
                <a:latin typeface="Twinkl Cursive Looped" panose="02000000000000000000" pitchFamily="2" charset="0"/>
              </a:rPr>
              <a:t>noun</a:t>
            </a:r>
            <a:endParaRPr lang="en-GB" sz="2400" dirty="0">
              <a:solidFill>
                <a:srgbClr val="FF0000"/>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389741267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4524315"/>
          </a:xfrm>
          <a:prstGeom prst="rect">
            <a:avLst/>
          </a:prstGeom>
          <a:noFill/>
        </p:spPr>
        <p:txBody>
          <a:bodyPr wrap="square" rtlCol="0">
            <a:spAutoFit/>
          </a:bodyPr>
          <a:lstStyle/>
          <a:p>
            <a:r>
              <a:rPr lang="en-GB" sz="7200" dirty="0">
                <a:latin typeface="Twinkl Cursive Looped" panose="02000000000000000000" pitchFamily="2" charset="0"/>
              </a:rPr>
              <a:t>Etymology </a:t>
            </a:r>
          </a:p>
          <a:p>
            <a:endParaRPr lang="en-GB" sz="7200" dirty="0">
              <a:solidFill>
                <a:srgbClr val="FF0000"/>
              </a:solidFill>
              <a:latin typeface="Twinkl Cursive Looped" panose="02000000000000000000" pitchFamily="2" charset="0"/>
            </a:endParaRPr>
          </a:p>
          <a:p>
            <a:r>
              <a:rPr lang="en-GB" sz="7200" dirty="0">
                <a:solidFill>
                  <a:srgbClr val="FF0000"/>
                </a:solidFill>
                <a:latin typeface="Twinkl Cursive Looped" panose="02000000000000000000" pitchFamily="2" charset="0"/>
              </a:rPr>
              <a:t>The history of a word….</a:t>
            </a:r>
            <a:endParaRPr lang="en-GB" sz="4800" dirty="0">
              <a:solidFill>
                <a:srgbClr val="FF0000"/>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283749617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592995"/>
            <a:ext cx="11740242" cy="523220"/>
          </a:xfrm>
          <a:prstGeom prst="rect">
            <a:avLst/>
          </a:prstGeom>
          <a:noFill/>
        </p:spPr>
        <p:txBody>
          <a:bodyPr wrap="square" rtlCol="0">
            <a:spAutoFit/>
          </a:bodyPr>
          <a:lstStyle/>
          <a:p>
            <a:pPr algn="l"/>
            <a:r>
              <a:rPr lang="en-GB" sz="1400" b="1" i="0" dirty="0">
                <a:solidFill>
                  <a:srgbClr val="83001D"/>
                </a:solidFill>
                <a:effectLst/>
                <a:latin typeface="Georgia" panose="02040502050405020303" pitchFamily="18" charset="0"/>
              </a:rPr>
              <a:t>frequently (adv.)</a:t>
            </a:r>
          </a:p>
          <a:p>
            <a:pPr algn="l"/>
            <a:r>
              <a:rPr lang="en-GB" sz="1400" b="1" i="0" dirty="0">
                <a:solidFill>
                  <a:srgbClr val="83001D"/>
                </a:solidFill>
                <a:effectLst/>
                <a:latin typeface="Georgia" panose="02040502050405020303" pitchFamily="18" charset="0"/>
              </a:rPr>
              <a:t>"often and at short intervals," 1530s, from frequent (adj.) + -</a:t>
            </a:r>
            <a:r>
              <a:rPr lang="en-GB" sz="1400" b="1" i="0" dirty="0" err="1">
                <a:solidFill>
                  <a:srgbClr val="83001D"/>
                </a:solidFill>
                <a:effectLst/>
                <a:latin typeface="Georgia" panose="02040502050405020303" pitchFamily="18" charset="0"/>
              </a:rPr>
              <a:t>ly</a:t>
            </a:r>
            <a:r>
              <a:rPr lang="en-GB" sz="1400" b="1" i="0" dirty="0">
                <a:solidFill>
                  <a:srgbClr val="83001D"/>
                </a:solidFill>
                <a:effectLst/>
                <a:latin typeface="Georgia" panose="02040502050405020303" pitchFamily="18" charset="0"/>
              </a:rPr>
              <a:t> (2).</a:t>
            </a:r>
          </a:p>
        </p:txBody>
      </p:sp>
    </p:spTree>
    <p:extLst>
      <p:ext uri="{BB962C8B-B14F-4D97-AF65-F5344CB8AC3E}">
        <p14:creationId xmlns:p14="http://schemas.microsoft.com/office/powerpoint/2010/main" val="81221495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968552"/>
            <a:ext cx="11740242" cy="1477328"/>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rPr>
              <a:t>government (n.)</a:t>
            </a:r>
          </a:p>
          <a:p>
            <a:r>
              <a:rPr lang="en-GB" sz="1800" dirty="0">
                <a:effectLst/>
                <a:latin typeface="Calibri" panose="020F0502020204030204" pitchFamily="34" charset="0"/>
                <a:ea typeface="Calibri" panose="020F0502020204030204" pitchFamily="34" charset="0"/>
              </a:rPr>
              <a:t>late 14c., "act of governing or ruling;" 1550s, "system by which a thing is governed" (especially a state), from Old French </a:t>
            </a:r>
            <a:r>
              <a:rPr lang="en-GB" sz="1800" dirty="0" err="1">
                <a:effectLst/>
                <a:latin typeface="Calibri" panose="020F0502020204030204" pitchFamily="34" charset="0"/>
                <a:ea typeface="Calibri" panose="020F0502020204030204" pitchFamily="34" charset="0"/>
              </a:rPr>
              <a:t>governement</a:t>
            </a:r>
            <a:r>
              <a:rPr lang="en-GB" sz="1800" dirty="0">
                <a:effectLst/>
                <a:latin typeface="Calibri" panose="020F0502020204030204" pitchFamily="34" charset="0"/>
                <a:ea typeface="Calibri" panose="020F0502020204030204" pitchFamily="34" charset="0"/>
              </a:rPr>
              <a:t> "control, direction, administration" (Modern French </a:t>
            </a:r>
            <a:r>
              <a:rPr lang="en-GB" sz="1800" dirty="0" err="1">
                <a:effectLst/>
                <a:latin typeface="Calibri" panose="020F0502020204030204" pitchFamily="34" charset="0"/>
                <a:ea typeface="Calibri" panose="020F0502020204030204" pitchFamily="34" charset="0"/>
              </a:rPr>
              <a:t>gouvernement</a:t>
            </a:r>
            <a:r>
              <a:rPr lang="en-GB" sz="1800" dirty="0">
                <a:effectLst/>
                <a:latin typeface="Calibri" panose="020F0502020204030204" pitchFamily="34" charset="0"/>
                <a:ea typeface="Calibri" panose="020F0502020204030204" pitchFamily="34" charset="0"/>
              </a:rPr>
              <a:t>), from </a:t>
            </a:r>
            <a:r>
              <a:rPr lang="en-GB" sz="1800" dirty="0" err="1">
                <a:effectLst/>
                <a:latin typeface="Calibri" panose="020F0502020204030204" pitchFamily="34" charset="0"/>
                <a:ea typeface="Calibri" panose="020F0502020204030204" pitchFamily="34" charset="0"/>
              </a:rPr>
              <a:t>governer</a:t>
            </a:r>
            <a:r>
              <a:rPr lang="en-GB" sz="1800" dirty="0">
                <a:effectLst/>
                <a:latin typeface="Calibri" panose="020F0502020204030204" pitchFamily="34" charset="0"/>
                <a:ea typeface="Calibri" panose="020F0502020204030204" pitchFamily="34" charset="0"/>
              </a:rPr>
              <a:t> "to steer, be at the helm of; govern, rule, command, direct," from Latin </a:t>
            </a:r>
            <a:r>
              <a:rPr lang="en-GB" sz="1800" dirty="0" err="1">
                <a:effectLst/>
                <a:latin typeface="Calibri" panose="020F0502020204030204" pitchFamily="34" charset="0"/>
                <a:ea typeface="Calibri" panose="020F0502020204030204" pitchFamily="34" charset="0"/>
              </a:rPr>
              <a:t>gubernare</a:t>
            </a:r>
            <a:r>
              <a:rPr lang="en-GB" sz="1800" dirty="0">
                <a:effectLst/>
                <a:latin typeface="Calibri" panose="020F0502020204030204" pitchFamily="34" charset="0"/>
                <a:ea typeface="Calibri" panose="020F0502020204030204" pitchFamily="34" charset="0"/>
              </a:rPr>
              <a:t> "to direct, rule, guide, govern," originally "to steer, to pilot"(see govern). Meaning "governing power" in a given place is from 1702. Compare governance.</a:t>
            </a:r>
          </a:p>
        </p:txBody>
      </p:sp>
      <p:pic>
        <p:nvPicPr>
          <p:cNvPr id="3" name="Picture 2">
            <a:extLst>
              <a:ext uri="{FF2B5EF4-FFF2-40B4-BE49-F238E27FC236}">
                <a16:creationId xmlns:a16="http://schemas.microsoft.com/office/drawing/2014/main" id="{AEF98D3F-4EA0-D3A3-AE66-E80178661509}"/>
              </a:ext>
            </a:extLst>
          </p:cNvPr>
          <p:cNvPicPr>
            <a:picLocks noChangeAspect="1"/>
          </p:cNvPicPr>
          <p:nvPr/>
        </p:nvPicPr>
        <p:blipFill rotWithShape="1">
          <a:blip r:embed="rId3"/>
          <a:srcRect l="12795" t="46573" r="51426" b="29825"/>
          <a:stretch/>
        </p:blipFill>
        <p:spPr bwMode="auto">
          <a:xfrm>
            <a:off x="727108" y="3118757"/>
            <a:ext cx="9774395" cy="36249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58172481"/>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050195"/>
            <a:ext cx="11740242" cy="5632311"/>
          </a:xfrm>
          <a:prstGeom prst="rect">
            <a:avLst/>
          </a:prstGeom>
          <a:noFill/>
        </p:spPr>
        <p:txBody>
          <a:bodyPr wrap="square" rtlCol="0">
            <a:spAutoFit/>
          </a:bodyPr>
          <a:lstStyle/>
          <a:p>
            <a:r>
              <a:rPr lang="en-GB" sz="7200" dirty="0">
                <a:latin typeface="Twinkl Cursive Looped" panose="02000000000000000000" pitchFamily="2" charset="0"/>
              </a:rPr>
              <a:t>Let’s </a:t>
            </a:r>
            <a:r>
              <a:rPr lang="en-GB" sz="7200" i="1" dirty="0">
                <a:latin typeface="Twinkl Cursive Looped" panose="02000000000000000000" pitchFamily="2" charset="0"/>
              </a:rPr>
              <a:t>investigate….</a:t>
            </a:r>
          </a:p>
          <a:p>
            <a:endParaRPr lang="en-GB" sz="7200" i="1" dirty="0">
              <a:latin typeface="Twinkl Cursive Looped" panose="02000000000000000000" pitchFamily="2" charset="0"/>
            </a:endParaRPr>
          </a:p>
          <a:p>
            <a:r>
              <a:rPr lang="en-GB" sz="7200" i="1" dirty="0">
                <a:latin typeface="Twinkl Cursive Looped" panose="02000000000000000000" pitchFamily="2" charset="0"/>
              </a:rPr>
              <a:t>Can you find words synonyms and antonyms of government and frequently? </a:t>
            </a:r>
          </a:p>
        </p:txBody>
      </p:sp>
    </p:spTree>
    <p:extLst>
      <p:ext uri="{BB962C8B-B14F-4D97-AF65-F5344CB8AC3E}">
        <p14:creationId xmlns:p14="http://schemas.microsoft.com/office/powerpoint/2010/main" val="402739095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 y="821595"/>
            <a:ext cx="11397343" cy="1200329"/>
          </a:xfrm>
          <a:prstGeom prst="rect">
            <a:avLst/>
          </a:prstGeom>
          <a:noFill/>
        </p:spPr>
        <p:txBody>
          <a:bodyPr wrap="square" rtlCol="0">
            <a:spAutoFit/>
          </a:bodyPr>
          <a:lstStyle/>
          <a:p>
            <a:r>
              <a:rPr lang="en-GB" sz="7200" dirty="0">
                <a:latin typeface="Twinkl Cursive Looped" panose="02000000000000000000" pitchFamily="2" charset="0"/>
              </a:rPr>
              <a:t>Synonyms of government…</a:t>
            </a:r>
          </a:p>
        </p:txBody>
      </p:sp>
      <p:pic>
        <p:nvPicPr>
          <p:cNvPr id="4" name="Picture 3">
            <a:extLst>
              <a:ext uri="{FF2B5EF4-FFF2-40B4-BE49-F238E27FC236}">
                <a16:creationId xmlns:a16="http://schemas.microsoft.com/office/drawing/2014/main" id="{02653D7D-A9AE-09BC-6FAB-84DC26709870}"/>
              </a:ext>
            </a:extLst>
          </p:cNvPr>
          <p:cNvPicPr>
            <a:picLocks noChangeAspect="1"/>
          </p:cNvPicPr>
          <p:nvPr/>
        </p:nvPicPr>
        <p:blipFill rotWithShape="1">
          <a:blip r:embed="rId3"/>
          <a:srcRect l="12054" t="32611" r="40669" b="18794"/>
          <a:stretch/>
        </p:blipFill>
        <p:spPr>
          <a:xfrm>
            <a:off x="930727" y="2021924"/>
            <a:ext cx="8311244" cy="4803098"/>
          </a:xfrm>
          <a:prstGeom prst="rect">
            <a:avLst/>
          </a:prstGeom>
        </p:spPr>
      </p:pic>
    </p:spTree>
    <p:extLst>
      <p:ext uri="{BB962C8B-B14F-4D97-AF65-F5344CB8AC3E}">
        <p14:creationId xmlns:p14="http://schemas.microsoft.com/office/powerpoint/2010/main" val="175839188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 y="821595"/>
            <a:ext cx="11397343" cy="1200329"/>
          </a:xfrm>
          <a:prstGeom prst="rect">
            <a:avLst/>
          </a:prstGeom>
          <a:noFill/>
        </p:spPr>
        <p:txBody>
          <a:bodyPr wrap="square" rtlCol="0">
            <a:spAutoFit/>
          </a:bodyPr>
          <a:lstStyle/>
          <a:p>
            <a:r>
              <a:rPr lang="en-GB" sz="7200" dirty="0">
                <a:latin typeface="Twinkl Cursive Looped" panose="02000000000000000000" pitchFamily="2" charset="0"/>
              </a:rPr>
              <a:t>Antonyms of government…</a:t>
            </a:r>
          </a:p>
        </p:txBody>
      </p:sp>
      <p:pic>
        <p:nvPicPr>
          <p:cNvPr id="5" name="Picture 4">
            <a:extLst>
              <a:ext uri="{FF2B5EF4-FFF2-40B4-BE49-F238E27FC236}">
                <a16:creationId xmlns:a16="http://schemas.microsoft.com/office/drawing/2014/main" id="{159E6930-A867-05DF-8C24-ED7FD7AF851F}"/>
              </a:ext>
            </a:extLst>
          </p:cNvPr>
          <p:cNvPicPr>
            <a:picLocks noChangeAspect="1"/>
          </p:cNvPicPr>
          <p:nvPr/>
        </p:nvPicPr>
        <p:blipFill rotWithShape="1">
          <a:blip r:embed="rId3"/>
          <a:srcRect l="9643" t="40709" r="35581" b="39995"/>
          <a:stretch/>
        </p:blipFill>
        <p:spPr>
          <a:xfrm>
            <a:off x="669471" y="2407054"/>
            <a:ext cx="10320392" cy="2043891"/>
          </a:xfrm>
          <a:prstGeom prst="rect">
            <a:avLst/>
          </a:prstGeom>
        </p:spPr>
      </p:pic>
    </p:spTree>
    <p:extLst>
      <p:ext uri="{BB962C8B-B14F-4D97-AF65-F5344CB8AC3E}">
        <p14:creationId xmlns:p14="http://schemas.microsoft.com/office/powerpoint/2010/main" val="416383444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1200329"/>
          </a:xfrm>
          <a:prstGeom prst="rect">
            <a:avLst/>
          </a:prstGeom>
          <a:noFill/>
        </p:spPr>
        <p:txBody>
          <a:bodyPr wrap="square" rtlCol="0">
            <a:spAutoFit/>
          </a:bodyPr>
          <a:lstStyle/>
          <a:p>
            <a:r>
              <a:rPr lang="en-GB" sz="7200" dirty="0">
                <a:latin typeface="Twinkl Cursive Looped" panose="02000000000000000000" pitchFamily="2" charset="0"/>
              </a:rPr>
              <a:t>Synonyms of frequently…</a:t>
            </a:r>
          </a:p>
        </p:txBody>
      </p:sp>
      <p:pic>
        <p:nvPicPr>
          <p:cNvPr id="4" name="Picture 3">
            <a:extLst>
              <a:ext uri="{FF2B5EF4-FFF2-40B4-BE49-F238E27FC236}">
                <a16:creationId xmlns:a16="http://schemas.microsoft.com/office/drawing/2014/main" id="{DAA9104F-BA6F-83B8-3958-17EBF172F696}"/>
              </a:ext>
            </a:extLst>
          </p:cNvPr>
          <p:cNvPicPr>
            <a:picLocks noChangeAspect="1"/>
          </p:cNvPicPr>
          <p:nvPr/>
        </p:nvPicPr>
        <p:blipFill rotWithShape="1">
          <a:blip r:embed="rId3"/>
          <a:srcRect l="12589" t="35469" r="40000" b="29473"/>
          <a:stretch/>
        </p:blipFill>
        <p:spPr>
          <a:xfrm>
            <a:off x="1534886" y="2432957"/>
            <a:ext cx="9617528" cy="3998411"/>
          </a:xfrm>
          <a:prstGeom prst="rect">
            <a:avLst/>
          </a:prstGeom>
        </p:spPr>
      </p:pic>
    </p:spTree>
    <p:extLst>
      <p:ext uri="{BB962C8B-B14F-4D97-AF65-F5344CB8AC3E}">
        <p14:creationId xmlns:p14="http://schemas.microsoft.com/office/powerpoint/2010/main" val="4049918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2" y="4615711"/>
            <a:ext cx="10515600" cy="1481650"/>
          </a:xfrm>
        </p:spPr>
        <p:txBody>
          <a:bodyPr>
            <a:normAutofit fontScale="90000"/>
          </a:bodyPr>
          <a:lstStyle/>
          <a:p>
            <a:pPr algn="ctr"/>
            <a:r>
              <a:rPr lang="en-GB" dirty="0">
                <a:latin typeface="Twinkl Cursive Looped" panose="02000000000000000000" pitchFamily="2" charset="0"/>
              </a:rPr>
              <a:t>-al </a:t>
            </a:r>
            <a:br>
              <a:rPr lang="en-GB" dirty="0">
                <a:latin typeface="Twinkl Cursive Looped" panose="02000000000000000000" pitchFamily="2" charset="0"/>
              </a:rPr>
            </a:br>
            <a:r>
              <a:rPr lang="en-GB" sz="4400" dirty="0">
                <a:latin typeface="Twinkl Cursive Looped" panose="02000000000000000000" pitchFamily="2" charset="0"/>
              </a:rPr>
              <a:t>Every syllable needs a vowel. So, if you hear 'l' at the end of a word and you can't hear a vowel sound, most commonly you will use 'al' or 'le'. You use 'al' if you are adding a suffix onto a base or root word (e.g., magic – magical). You use 'le' if it is a part of the word (e.g., little, candle).</a:t>
            </a:r>
            <a:endParaRPr lang="en-GB" sz="4400" i="1" dirty="0">
              <a:latin typeface="Twinkl Cursive Looped" panose="02000000000000000000" pitchFamily="2" charset="0"/>
            </a:endParaRPr>
          </a:p>
        </p:txBody>
      </p:sp>
    </p:spTree>
    <p:extLst>
      <p:ext uri="{BB962C8B-B14F-4D97-AF65-F5344CB8AC3E}">
        <p14:creationId xmlns:p14="http://schemas.microsoft.com/office/powerpoint/2010/main" val="371017963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5632311"/>
          </a:xfrm>
          <a:prstGeom prst="rect">
            <a:avLst/>
          </a:prstGeom>
          <a:noFill/>
        </p:spPr>
        <p:txBody>
          <a:bodyPr wrap="square" rtlCol="0">
            <a:spAutoFit/>
          </a:bodyPr>
          <a:lstStyle/>
          <a:p>
            <a:r>
              <a:rPr lang="en-GB" sz="7200" dirty="0">
                <a:latin typeface="Twinkl Cursive Looped" panose="02000000000000000000" pitchFamily="2" charset="0"/>
              </a:rPr>
              <a:t>Antonyms of frequently…</a:t>
            </a:r>
          </a:p>
          <a:p>
            <a:pPr algn="l">
              <a:buFont typeface="Arial" panose="020B0604020202020204" pitchFamily="34" charset="0"/>
              <a:buChar char="•"/>
            </a:pPr>
            <a:r>
              <a:rPr lang="en-GB" sz="7200" b="0" i="0" dirty="0">
                <a:solidFill>
                  <a:srgbClr val="202124"/>
                </a:solidFill>
                <a:effectLst/>
                <a:latin typeface="arial" panose="020B0604020202020204" pitchFamily="34" charset="0"/>
              </a:rPr>
              <a:t>infrequently</a:t>
            </a:r>
          </a:p>
          <a:p>
            <a:pPr algn="l">
              <a:buFont typeface="Arial" panose="020B0604020202020204" pitchFamily="34" charset="0"/>
              <a:buChar char="•"/>
            </a:pPr>
            <a:r>
              <a:rPr lang="en-GB" sz="7200" b="0" i="0" dirty="0">
                <a:solidFill>
                  <a:srgbClr val="202124"/>
                </a:solidFill>
                <a:effectLst/>
                <a:latin typeface="arial" panose="020B0604020202020204" pitchFamily="34" charset="0"/>
              </a:rPr>
              <a:t>little</a:t>
            </a:r>
          </a:p>
          <a:p>
            <a:pPr algn="l">
              <a:buFont typeface="Arial" panose="020B0604020202020204" pitchFamily="34" charset="0"/>
              <a:buChar char="•"/>
            </a:pPr>
            <a:r>
              <a:rPr lang="en-GB" sz="7200" b="0" i="0" dirty="0">
                <a:solidFill>
                  <a:srgbClr val="202124"/>
                </a:solidFill>
                <a:effectLst/>
                <a:latin typeface="arial" panose="020B0604020202020204" pitchFamily="34" charset="0"/>
              </a:rPr>
              <a:t>rarely</a:t>
            </a:r>
          </a:p>
          <a:p>
            <a:pPr algn="l">
              <a:buFont typeface="Arial" panose="020B0604020202020204" pitchFamily="34" charset="0"/>
              <a:buChar char="•"/>
            </a:pPr>
            <a:r>
              <a:rPr lang="en-GB" sz="7200" b="0" i="0" dirty="0">
                <a:solidFill>
                  <a:srgbClr val="202124"/>
                </a:solidFill>
                <a:effectLst/>
                <a:latin typeface="arial" panose="020B0604020202020204" pitchFamily="34" charset="0"/>
              </a:rPr>
              <a:t>seldom</a:t>
            </a:r>
            <a:endParaRPr lang="en-GB" sz="7200" dirty="0">
              <a:latin typeface="Twinkl Cursive Looped" panose="02000000000000000000" pitchFamily="2" charset="0"/>
            </a:endParaRPr>
          </a:p>
        </p:txBody>
      </p:sp>
    </p:spTree>
    <p:extLst>
      <p:ext uri="{BB962C8B-B14F-4D97-AF65-F5344CB8AC3E}">
        <p14:creationId xmlns:p14="http://schemas.microsoft.com/office/powerpoint/2010/main" val="2401989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84894" y="3684983"/>
            <a:ext cx="10515600" cy="1481650"/>
          </a:xfrm>
        </p:spPr>
        <p:txBody>
          <a:bodyPr>
            <a:normAutofit fontScale="90000"/>
          </a:bodyPr>
          <a:lstStyle/>
          <a:p>
            <a:pPr algn="ctr"/>
            <a:r>
              <a:rPr lang="en-GB" dirty="0">
                <a:latin typeface="Twinkl Cursive Looped" panose="02000000000000000000" pitchFamily="2" charset="0"/>
              </a:rPr>
              <a:t>-al </a:t>
            </a:r>
            <a:br>
              <a:rPr lang="en-GB" dirty="0">
                <a:latin typeface="Twinkl Cursive Looped" panose="02000000000000000000" pitchFamily="2" charset="0"/>
              </a:rPr>
            </a:br>
            <a:r>
              <a:rPr lang="en-GB" sz="4400" dirty="0">
                <a:latin typeface="Twinkl Cursive Looped" panose="02000000000000000000" pitchFamily="2" charset="0"/>
              </a:rPr>
              <a:t>words ending in al have changed a noun into an adjective </a:t>
            </a:r>
            <a:br>
              <a:rPr lang="en-GB" sz="4400" dirty="0">
                <a:latin typeface="Twinkl Cursive Looped" panose="02000000000000000000" pitchFamily="2" charset="0"/>
              </a:rPr>
            </a:br>
            <a:r>
              <a:rPr lang="en-GB" sz="4400" dirty="0">
                <a:latin typeface="Twinkl Cursive Looped" panose="02000000000000000000" pitchFamily="2" charset="0"/>
              </a:rPr>
              <a:t>music (noun) </a:t>
            </a:r>
            <a:br>
              <a:rPr lang="en-GB" sz="4400" dirty="0">
                <a:latin typeface="Twinkl Cursive Looped" panose="02000000000000000000" pitchFamily="2" charset="0"/>
              </a:rPr>
            </a:br>
            <a:r>
              <a:rPr lang="en-GB" sz="4400" dirty="0">
                <a:latin typeface="Twinkl Cursive Looped" panose="02000000000000000000" pitchFamily="2" charset="0"/>
              </a:rPr>
              <a:t>musical (adjective)</a:t>
            </a:r>
            <a:endParaRPr lang="en-GB" sz="4400" i="1" dirty="0">
              <a:latin typeface="Twinkl Cursive Looped" panose="02000000000000000000" pitchFamily="2" charset="0"/>
            </a:endParaRPr>
          </a:p>
        </p:txBody>
      </p:sp>
    </p:spTree>
    <p:extLst>
      <p:ext uri="{BB962C8B-B14F-4D97-AF65-F5344CB8AC3E}">
        <p14:creationId xmlns:p14="http://schemas.microsoft.com/office/powerpoint/2010/main" val="3687095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musical</a:t>
            </a:r>
          </a:p>
        </p:txBody>
      </p:sp>
      <p:sp>
        <p:nvSpPr>
          <p:cNvPr id="3" name="Rectangle 2">
            <a:extLst>
              <a:ext uri="{FF2B5EF4-FFF2-40B4-BE49-F238E27FC236}">
                <a16:creationId xmlns:a16="http://schemas.microsoft.com/office/drawing/2014/main" id="{13BB5EC0-7A96-4D29-A835-6FAE896C31A4}"/>
              </a:ext>
            </a:extLst>
          </p:cNvPr>
          <p:cNvSpPr/>
          <p:nvPr/>
        </p:nvSpPr>
        <p:spPr>
          <a:xfrm>
            <a:off x="7070271" y="3575957"/>
            <a:ext cx="751115" cy="7531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24,511 Clip art music notes Images, Stock Photos &amp; Vectors | Shutterstock">
            <a:extLst>
              <a:ext uri="{FF2B5EF4-FFF2-40B4-BE49-F238E27FC236}">
                <a16:creationId xmlns:a16="http://schemas.microsoft.com/office/drawing/2014/main" id="{CA6EA9DB-7A40-9D42-4930-B2A20AE3AB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601"/>
          <a:stretch/>
        </p:blipFill>
        <p:spPr bwMode="auto">
          <a:xfrm>
            <a:off x="436789" y="314325"/>
            <a:ext cx="2762250" cy="148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01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political</a:t>
            </a:r>
          </a:p>
        </p:txBody>
      </p:sp>
      <p:sp>
        <p:nvSpPr>
          <p:cNvPr id="3" name="Rectangle 2">
            <a:extLst>
              <a:ext uri="{FF2B5EF4-FFF2-40B4-BE49-F238E27FC236}">
                <a16:creationId xmlns:a16="http://schemas.microsoft.com/office/drawing/2014/main" id="{0366E0B6-702E-4814-82C6-08CA2D13F3C9}"/>
              </a:ext>
            </a:extLst>
          </p:cNvPr>
          <p:cNvSpPr/>
          <p:nvPr/>
        </p:nvSpPr>
        <p:spPr>
          <a:xfrm>
            <a:off x="6825343" y="3624943"/>
            <a:ext cx="816428" cy="80690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descr="220,976 Politics Cliparts, Stock Vector and Royalty Free Politics  Illustrations">
            <a:extLst>
              <a:ext uri="{FF2B5EF4-FFF2-40B4-BE49-F238E27FC236}">
                <a16:creationId xmlns:a16="http://schemas.microsoft.com/office/drawing/2014/main" id="{4CD66609-4CB0-C399-D9B5-DE5A9A5AD5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664" y="198663"/>
            <a:ext cx="3295649" cy="2311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83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accidental </a:t>
            </a:r>
          </a:p>
        </p:txBody>
      </p:sp>
      <p:sp>
        <p:nvSpPr>
          <p:cNvPr id="3" name="Rectangle 2">
            <a:extLst>
              <a:ext uri="{FF2B5EF4-FFF2-40B4-BE49-F238E27FC236}">
                <a16:creationId xmlns:a16="http://schemas.microsoft.com/office/drawing/2014/main" id="{4BCBA2DA-E95C-434C-BE81-320E182AE5EF}"/>
              </a:ext>
            </a:extLst>
          </p:cNvPr>
          <p:cNvSpPr/>
          <p:nvPr/>
        </p:nvSpPr>
        <p:spPr>
          <a:xfrm>
            <a:off x="7168244" y="3657600"/>
            <a:ext cx="800099" cy="74235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descr="Collection Of Crash - Car Crash Clip Art Black And White, HD Png Download ,  Transparent Png Image - PNGitem">
            <a:extLst>
              <a:ext uri="{FF2B5EF4-FFF2-40B4-BE49-F238E27FC236}">
                <a16:creationId xmlns:a16="http://schemas.microsoft.com/office/drawing/2014/main" id="{15E93F50-7B5C-0E1A-AF20-96F6066D9A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16367"/>
            <a:ext cx="2714625"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75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062025"/>
            <a:ext cx="121920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fond or skilled at music</a:t>
            </a:r>
            <a:endParaRPr lang="en-GB" i="1" dirty="0">
              <a:latin typeface="Twinkl Cursive Looped" panose="02000000000000000000" pitchFamily="2" charset="0"/>
            </a:endParaRPr>
          </a:p>
        </p:txBody>
      </p:sp>
      <p:pic>
        <p:nvPicPr>
          <p:cNvPr id="3" name="Picture 2" descr="24,511 Clip art music notes Images, Stock Photos &amp; Vectors | Shutterstock">
            <a:extLst>
              <a:ext uri="{FF2B5EF4-FFF2-40B4-BE49-F238E27FC236}">
                <a16:creationId xmlns:a16="http://schemas.microsoft.com/office/drawing/2014/main" id="{911C0607-DDA4-80F0-A130-4C77179337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601"/>
          <a:stretch/>
        </p:blipFill>
        <p:spPr bwMode="auto">
          <a:xfrm>
            <a:off x="436789" y="314325"/>
            <a:ext cx="2762250" cy="14816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6B13196-8034-3FAE-8719-D79BF2488551}"/>
              </a:ext>
            </a:extLst>
          </p:cNvPr>
          <p:cNvSpPr txBox="1"/>
          <p:nvPr/>
        </p:nvSpPr>
        <p:spPr>
          <a:xfrm>
            <a:off x="4763861" y="105014"/>
            <a:ext cx="6098720" cy="2215991"/>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musical</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7" name="TextBox 6">
            <a:extLst>
              <a:ext uri="{FF2B5EF4-FFF2-40B4-BE49-F238E27FC236}">
                <a16:creationId xmlns:a16="http://schemas.microsoft.com/office/drawing/2014/main" id="{19ECEE11-1AC6-CC21-29E5-15573B0E7626}"/>
              </a:ext>
            </a:extLst>
          </p:cNvPr>
          <p:cNvSpPr txBox="1"/>
          <p:nvPr/>
        </p:nvSpPr>
        <p:spPr>
          <a:xfrm>
            <a:off x="3049360" y="1528009"/>
            <a:ext cx="8304439"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music + al = musical</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9" name="TextBox 8">
            <a:extLst>
              <a:ext uri="{FF2B5EF4-FFF2-40B4-BE49-F238E27FC236}">
                <a16:creationId xmlns:a16="http://schemas.microsoft.com/office/drawing/2014/main" id="{B4BCC51A-51EE-389C-54A0-06A66A1A25CD}"/>
              </a:ext>
            </a:extLst>
          </p:cNvPr>
          <p:cNvSpPr txBox="1"/>
          <p:nvPr/>
        </p:nvSpPr>
        <p:spPr>
          <a:xfrm>
            <a:off x="4152219" y="3744000"/>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ADJECTIVE</a:t>
            </a:r>
            <a:endParaRPr lang="en-GB" dirty="0"/>
          </a:p>
        </p:txBody>
      </p:sp>
    </p:spTree>
    <p:extLst>
      <p:ext uri="{BB962C8B-B14F-4D97-AF65-F5344CB8AC3E}">
        <p14:creationId xmlns:p14="http://schemas.microsoft.com/office/powerpoint/2010/main" val="32227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062025"/>
            <a:ext cx="121920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relating to the government </a:t>
            </a:r>
            <a:endParaRPr lang="en-GB" i="1" dirty="0">
              <a:latin typeface="Twinkl Cursive Looped" panose="02000000000000000000" pitchFamily="2" charset="0"/>
            </a:endParaRPr>
          </a:p>
        </p:txBody>
      </p:sp>
      <p:pic>
        <p:nvPicPr>
          <p:cNvPr id="4" name="Picture 2" descr="220,976 Politics Cliparts, Stock Vector and Royalty Free Politics  Illustrations">
            <a:extLst>
              <a:ext uri="{FF2B5EF4-FFF2-40B4-BE49-F238E27FC236}">
                <a16:creationId xmlns:a16="http://schemas.microsoft.com/office/drawing/2014/main" id="{FAB7FEB0-219E-5925-58DB-EEDFA538B4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539"/>
          <a:stretch/>
        </p:blipFill>
        <p:spPr bwMode="auto">
          <a:xfrm>
            <a:off x="0" y="0"/>
            <a:ext cx="3295649" cy="19757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9991850-5E14-6B27-B4EC-4B3BEC3DFC78}"/>
              </a:ext>
            </a:extLst>
          </p:cNvPr>
          <p:cNvSpPr txBox="1"/>
          <p:nvPr/>
        </p:nvSpPr>
        <p:spPr>
          <a:xfrm>
            <a:off x="4616904" y="168275"/>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political</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7" name="TextBox 6">
            <a:extLst>
              <a:ext uri="{FF2B5EF4-FFF2-40B4-BE49-F238E27FC236}">
                <a16:creationId xmlns:a16="http://schemas.microsoft.com/office/drawing/2014/main" id="{2191C20B-09FF-82D2-F5A4-C4BDB0F1B0A1}"/>
              </a:ext>
            </a:extLst>
          </p:cNvPr>
          <p:cNvSpPr txBox="1"/>
          <p:nvPr/>
        </p:nvSpPr>
        <p:spPr>
          <a:xfrm>
            <a:off x="2690132" y="1764606"/>
            <a:ext cx="8304439"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politic + al = political</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9" name="TextBox 8">
            <a:extLst>
              <a:ext uri="{FF2B5EF4-FFF2-40B4-BE49-F238E27FC236}">
                <a16:creationId xmlns:a16="http://schemas.microsoft.com/office/drawing/2014/main" id="{BE369788-2826-536C-F52A-E8A5B31D0B9F}"/>
              </a:ext>
            </a:extLst>
          </p:cNvPr>
          <p:cNvSpPr txBox="1"/>
          <p:nvPr/>
        </p:nvSpPr>
        <p:spPr>
          <a:xfrm>
            <a:off x="4147457" y="3719090"/>
            <a:ext cx="6368142"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rPr>
              <a:t>ADJECTIVE</a:t>
            </a:r>
            <a:endParaRPr lang="en-GB" dirty="0"/>
          </a:p>
        </p:txBody>
      </p:sp>
    </p:spTree>
    <p:extLst>
      <p:ext uri="{BB962C8B-B14F-4D97-AF65-F5344CB8AC3E}">
        <p14:creationId xmlns:p14="http://schemas.microsoft.com/office/powerpoint/2010/main" val="97869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062025"/>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happening by chance</a:t>
            </a:r>
            <a:endParaRPr lang="en-GB" i="1" dirty="0">
              <a:latin typeface="Twinkl Cursive Looped" panose="02000000000000000000" pitchFamily="2" charset="0"/>
            </a:endParaRPr>
          </a:p>
        </p:txBody>
      </p:sp>
      <p:pic>
        <p:nvPicPr>
          <p:cNvPr id="4" name="Picture 2" descr="Collection Of Crash - Car Crash Clip Art Black And White, HD Png Download ,  Transparent Png Image - PNGitem">
            <a:extLst>
              <a:ext uri="{FF2B5EF4-FFF2-40B4-BE49-F238E27FC236}">
                <a16:creationId xmlns:a16="http://schemas.microsoft.com/office/drawing/2014/main" id="{8FE36A91-EBD9-59A4-4317-C8DB8E5604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02" y="0"/>
            <a:ext cx="2714625" cy="16859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8E2A2EA-015F-BF22-AEBD-4329D98E98F0}"/>
              </a:ext>
            </a:extLst>
          </p:cNvPr>
          <p:cNvSpPr txBox="1"/>
          <p:nvPr/>
        </p:nvSpPr>
        <p:spPr>
          <a:xfrm>
            <a:off x="3898446" y="240925"/>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accidental</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7" name="TextBox 6">
            <a:extLst>
              <a:ext uri="{FF2B5EF4-FFF2-40B4-BE49-F238E27FC236}">
                <a16:creationId xmlns:a16="http://schemas.microsoft.com/office/drawing/2014/main" id="{421448CD-B6F2-ACD6-92FC-EA19379B18A6}"/>
              </a:ext>
            </a:extLst>
          </p:cNvPr>
          <p:cNvSpPr txBox="1"/>
          <p:nvPr/>
        </p:nvSpPr>
        <p:spPr>
          <a:xfrm>
            <a:off x="1841047" y="1729362"/>
            <a:ext cx="8854168"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accident + al = accidental</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9" name="TextBox 8">
            <a:extLst>
              <a:ext uri="{FF2B5EF4-FFF2-40B4-BE49-F238E27FC236}">
                <a16:creationId xmlns:a16="http://schemas.microsoft.com/office/drawing/2014/main" id="{E7C15DBA-FBB7-0D80-FDD2-CC8AAE397A07}"/>
              </a:ext>
            </a:extLst>
          </p:cNvPr>
          <p:cNvSpPr txBox="1"/>
          <p:nvPr/>
        </p:nvSpPr>
        <p:spPr>
          <a:xfrm>
            <a:off x="3898446" y="3835977"/>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ADJECTIVE</a:t>
            </a:r>
            <a:endParaRPr lang="en-GB" dirty="0"/>
          </a:p>
        </p:txBody>
      </p:sp>
    </p:spTree>
    <p:extLst>
      <p:ext uri="{BB962C8B-B14F-4D97-AF65-F5344CB8AC3E}">
        <p14:creationId xmlns:p14="http://schemas.microsoft.com/office/powerpoint/2010/main" val="301664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He was extremely musical.</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0C15130B-E526-7839-0352-B63F23A651A6}"/>
              </a:ext>
            </a:extLst>
          </p:cNvPr>
          <p:cNvSpPr txBox="1">
            <a:spLocks/>
          </p:cNvSpPr>
          <p:nvPr/>
        </p:nvSpPr>
        <p:spPr>
          <a:xfrm>
            <a:off x="7625694" y="3721973"/>
            <a:ext cx="2661307" cy="840502"/>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202554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D287BF-A44D-E23F-BBC4-44961058D297}"/>
              </a:ext>
            </a:extLst>
          </p:cNvPr>
          <p:cNvPicPr>
            <a:picLocks noChangeAspect="1"/>
          </p:cNvPicPr>
          <p:nvPr/>
        </p:nvPicPr>
        <p:blipFill rotWithShape="1">
          <a:blip r:embed="rId2"/>
          <a:srcRect l="19152" t="13315" r="18839" b="11648"/>
          <a:stretch/>
        </p:blipFill>
        <p:spPr>
          <a:xfrm>
            <a:off x="457200" y="0"/>
            <a:ext cx="10058400" cy="6843188"/>
          </a:xfrm>
          <a:prstGeom prst="rect">
            <a:avLst/>
          </a:prstGeom>
        </p:spPr>
      </p:pic>
    </p:spTree>
    <p:extLst>
      <p:ext uri="{BB962C8B-B14F-4D97-AF65-F5344CB8AC3E}">
        <p14:creationId xmlns:p14="http://schemas.microsoft.com/office/powerpoint/2010/main" val="3089124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political atmosphere was charged on election night.</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0F20EDED-9741-06B3-6D4B-AFFE5CE5FCAD}"/>
              </a:ext>
            </a:extLst>
          </p:cNvPr>
          <p:cNvSpPr txBox="1">
            <a:spLocks/>
          </p:cNvSpPr>
          <p:nvPr/>
        </p:nvSpPr>
        <p:spPr>
          <a:xfrm>
            <a:off x="2906736" y="2981148"/>
            <a:ext cx="2661307" cy="840502"/>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54739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window smashing was purely accidental. </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85043B80-280F-6D84-96E3-ED9819AD92FF}"/>
              </a:ext>
            </a:extLst>
          </p:cNvPr>
          <p:cNvSpPr txBox="1">
            <a:spLocks/>
          </p:cNvSpPr>
          <p:nvPr/>
        </p:nvSpPr>
        <p:spPr>
          <a:xfrm>
            <a:off x="5535636" y="3722913"/>
            <a:ext cx="3118507" cy="839561"/>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218409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61066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219868"/>
            <a:ext cx="121920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regularly or habitually; often</a:t>
            </a:r>
            <a:endParaRPr lang="en-GB" i="1" dirty="0">
              <a:latin typeface="Twinkl Cursive Looped" panose="02000000000000000000" pitchFamily="2" charset="0"/>
            </a:endParaRPr>
          </a:p>
        </p:txBody>
      </p:sp>
      <p:pic>
        <p:nvPicPr>
          <p:cNvPr id="17410" name="Picture 2" descr="1,080 Tally Chart Illustrations &amp; Clip Art - iStock">
            <a:extLst>
              <a:ext uri="{FF2B5EF4-FFF2-40B4-BE49-F238E27FC236}">
                <a16:creationId xmlns:a16="http://schemas.microsoft.com/office/drawing/2014/main" id="{D006D7F8-B4FD-76C3-7A90-0F66EB1349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818" y="281668"/>
            <a:ext cx="2762250" cy="16573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A71CB01-B028-5FF6-968B-022A25B661A9}"/>
              </a:ext>
            </a:extLst>
          </p:cNvPr>
          <p:cNvSpPr txBox="1"/>
          <p:nvPr/>
        </p:nvSpPr>
        <p:spPr>
          <a:xfrm>
            <a:off x="4339318" y="281668"/>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frequently</a:t>
            </a:r>
            <a:endParaRPr lang="en-GB" dirty="0"/>
          </a:p>
        </p:txBody>
      </p:sp>
      <p:sp>
        <p:nvSpPr>
          <p:cNvPr id="6" name="TextBox 5">
            <a:extLst>
              <a:ext uri="{FF2B5EF4-FFF2-40B4-BE49-F238E27FC236}">
                <a16:creationId xmlns:a16="http://schemas.microsoft.com/office/drawing/2014/main" id="{00EB3C8E-D518-6F2A-B539-58B80803C883}"/>
              </a:ext>
            </a:extLst>
          </p:cNvPr>
          <p:cNvSpPr txBox="1"/>
          <p:nvPr/>
        </p:nvSpPr>
        <p:spPr>
          <a:xfrm>
            <a:off x="4502603" y="2038829"/>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ADVERB</a:t>
            </a:r>
            <a:endParaRPr lang="en-GB" dirty="0"/>
          </a:p>
        </p:txBody>
      </p:sp>
    </p:spTree>
    <p:extLst>
      <p:ext uri="{BB962C8B-B14F-4D97-AF65-F5344CB8AC3E}">
        <p14:creationId xmlns:p14="http://schemas.microsoft.com/office/powerpoint/2010/main" val="184675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People frequently play the National Lottery. </a:t>
            </a:r>
            <a:endParaRPr lang="en-GB" i="1" dirty="0"/>
          </a:p>
        </p:txBody>
      </p:sp>
      <p:sp>
        <p:nvSpPr>
          <p:cNvPr id="3" name="Title 1">
            <a:extLst>
              <a:ext uri="{FF2B5EF4-FFF2-40B4-BE49-F238E27FC236}">
                <a16:creationId xmlns:a16="http://schemas.microsoft.com/office/drawing/2014/main" id="{C80E2A11-E3D3-6D8B-2373-D21A52464748}"/>
              </a:ext>
            </a:extLst>
          </p:cNvPr>
          <p:cNvSpPr txBox="1">
            <a:spLocks/>
          </p:cNvSpPr>
          <p:nvPr/>
        </p:nvSpPr>
        <p:spPr>
          <a:xfrm>
            <a:off x="4213022" y="2955471"/>
            <a:ext cx="3281792" cy="866179"/>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381217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4968815"/>
            <a:ext cx="121920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the group of people with the authority to govern a country or state; a particular ministry in office</a:t>
            </a:r>
            <a:endParaRPr lang="en-GB" i="1" dirty="0"/>
          </a:p>
        </p:txBody>
      </p:sp>
      <p:pic>
        <p:nvPicPr>
          <p:cNvPr id="18434" name="Picture 2" descr="British Parliament Buildings Royalty Free Vector Clip Art illustration  -vc112355-CoolCLIPS.com">
            <a:extLst>
              <a:ext uri="{FF2B5EF4-FFF2-40B4-BE49-F238E27FC236}">
                <a16:creationId xmlns:a16="http://schemas.microsoft.com/office/drawing/2014/main" id="{52D96F13-C6BE-FCDD-2F40-7D3FF21D2E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112"/>
          <a:stretch/>
        </p:blipFill>
        <p:spPr bwMode="auto">
          <a:xfrm>
            <a:off x="385763" y="407535"/>
            <a:ext cx="2733675" cy="14816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EC14E27-51E1-8C9F-CF78-456E106638A1}"/>
              </a:ext>
            </a:extLst>
          </p:cNvPr>
          <p:cNvSpPr txBox="1"/>
          <p:nvPr/>
        </p:nvSpPr>
        <p:spPr>
          <a:xfrm>
            <a:off x="4257676" y="132697"/>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government</a:t>
            </a:r>
            <a:endParaRPr lang="en-GB" dirty="0"/>
          </a:p>
        </p:txBody>
      </p:sp>
      <p:sp>
        <p:nvSpPr>
          <p:cNvPr id="6" name="TextBox 5">
            <a:extLst>
              <a:ext uri="{FF2B5EF4-FFF2-40B4-BE49-F238E27FC236}">
                <a16:creationId xmlns:a16="http://schemas.microsoft.com/office/drawing/2014/main" id="{9CDD596C-706B-1D1F-D60D-31A999DDB928}"/>
              </a:ext>
            </a:extLst>
          </p:cNvPr>
          <p:cNvSpPr txBox="1"/>
          <p:nvPr/>
        </p:nvSpPr>
        <p:spPr>
          <a:xfrm>
            <a:off x="4894489" y="2186383"/>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3926931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government is formed through a democratic vote.</a:t>
            </a:r>
            <a:endParaRPr lang="en-GB" i="1" dirty="0"/>
          </a:p>
        </p:txBody>
      </p:sp>
      <p:sp>
        <p:nvSpPr>
          <p:cNvPr id="3" name="Title 1">
            <a:extLst>
              <a:ext uri="{FF2B5EF4-FFF2-40B4-BE49-F238E27FC236}">
                <a16:creationId xmlns:a16="http://schemas.microsoft.com/office/drawing/2014/main" id="{0973A9D5-CB8C-C047-165A-CC4F4655F740}"/>
              </a:ext>
            </a:extLst>
          </p:cNvPr>
          <p:cNvSpPr txBox="1">
            <a:spLocks/>
          </p:cNvSpPr>
          <p:nvPr/>
        </p:nvSpPr>
        <p:spPr>
          <a:xfrm>
            <a:off x="3428343" y="3080825"/>
            <a:ext cx="3576614" cy="840502"/>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257359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768626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438213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91193" y="1355272"/>
            <a:ext cx="116096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Fragile Earth</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The environment of planet Earth is made up of tropical areas and frozen lands.  The Earth’s hard outer layer has been mathematically calculated as between 5 and 60km thick.  This crust is broken into functional parts called plates that have independency with each other.  The plates require movement and scrape against each other causing friction that leads to earthquakes and volcanoes. </a:t>
            </a:r>
          </a:p>
        </p:txBody>
      </p:sp>
    </p:spTree>
    <p:extLst>
      <p:ext uri="{BB962C8B-B14F-4D97-AF65-F5344CB8AC3E}">
        <p14:creationId xmlns:p14="http://schemas.microsoft.com/office/powerpoint/2010/main" val="2433500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786236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91193" y="1355272"/>
            <a:ext cx="116096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Fragile Earth</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The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environment</a:t>
            </a:r>
            <a:r>
              <a:rPr lang="en-GB" sz="4000" dirty="0">
                <a:solidFill>
                  <a:srgbClr val="000000"/>
                </a:solidFill>
                <a:effectLst/>
                <a:latin typeface="Twinkl Cursive Looped" panose="02000000000000000000" pitchFamily="2" charset="0"/>
                <a:ea typeface="Times New Roman" panose="02020603050405020304" pitchFamily="18" charset="0"/>
              </a:rPr>
              <a:t> of planet Earth is made up of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tropical </a:t>
            </a:r>
            <a:r>
              <a:rPr lang="en-GB" sz="4000" dirty="0">
                <a:solidFill>
                  <a:srgbClr val="000000"/>
                </a:solidFill>
                <a:effectLst/>
                <a:latin typeface="Twinkl Cursive Looped" panose="02000000000000000000" pitchFamily="2" charset="0"/>
                <a:ea typeface="Times New Roman" panose="02020603050405020304" pitchFamily="18" charset="0"/>
              </a:rPr>
              <a:t>areas and frozen lands.  The Earth’s hard outer layer has been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mathematically</a:t>
            </a:r>
            <a:r>
              <a:rPr lang="en-GB" sz="4000" dirty="0">
                <a:solidFill>
                  <a:srgbClr val="000000"/>
                </a:solidFill>
                <a:effectLst/>
                <a:latin typeface="Twinkl Cursive Looped" panose="02000000000000000000" pitchFamily="2" charset="0"/>
                <a:ea typeface="Times New Roman" panose="02020603050405020304" pitchFamily="18" charset="0"/>
              </a:rPr>
              <a:t> calculated as between 5 and 60km thick.  This crust is broken into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functional</a:t>
            </a:r>
            <a:r>
              <a:rPr lang="en-GB" sz="4000" dirty="0">
                <a:solidFill>
                  <a:srgbClr val="000000"/>
                </a:solidFill>
                <a:effectLst/>
                <a:latin typeface="Twinkl Cursive Looped" panose="02000000000000000000" pitchFamily="2" charset="0"/>
                <a:ea typeface="Times New Roman" panose="02020603050405020304" pitchFamily="18" charset="0"/>
              </a:rPr>
              <a:t> parts called plates that have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independency</a:t>
            </a:r>
            <a:r>
              <a:rPr lang="en-GB" sz="4000" dirty="0">
                <a:solidFill>
                  <a:srgbClr val="000000"/>
                </a:solidFill>
                <a:effectLst/>
                <a:latin typeface="Twinkl Cursive Looped" panose="02000000000000000000" pitchFamily="2" charset="0"/>
                <a:ea typeface="Times New Roman" panose="02020603050405020304" pitchFamily="18" charset="0"/>
              </a:rPr>
              <a:t> with each other.  The plates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require </a:t>
            </a:r>
            <a:r>
              <a:rPr lang="en-GB" sz="4000" dirty="0">
                <a:solidFill>
                  <a:srgbClr val="000000"/>
                </a:solidFill>
                <a:effectLst/>
                <a:latin typeface="Twinkl Cursive Looped" panose="02000000000000000000" pitchFamily="2" charset="0"/>
                <a:ea typeface="Times New Roman" panose="02020603050405020304" pitchFamily="18" charset="0"/>
              </a:rPr>
              <a:t>movement and scrape against each other causing friction that leads to earthquakes and volcanoes. </a:t>
            </a:r>
          </a:p>
        </p:txBody>
      </p:sp>
    </p:spTree>
    <p:extLst>
      <p:ext uri="{BB962C8B-B14F-4D97-AF65-F5344CB8AC3E}">
        <p14:creationId xmlns:p14="http://schemas.microsoft.com/office/powerpoint/2010/main" val="37161593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342335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lstStyle/>
          <a:p>
            <a:r>
              <a:rPr lang="en-GB" sz="6000" dirty="0">
                <a:solidFill>
                  <a:srgbClr val="000000"/>
                </a:solidFill>
                <a:effectLst/>
                <a:latin typeface="Twinkl Cursive Looped" panose="02000000000000000000" pitchFamily="2" charset="0"/>
                <a:ea typeface="Times New Roman" panose="02020603050405020304" pitchFamily="18" charset="0"/>
              </a:rPr>
              <a:t>The environment of planet Earth is made up of tropical areas and frozen lands.</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9582885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5  - Summer 2</a:t>
            </a:r>
          </a:p>
          <a:p>
            <a:r>
              <a:rPr lang="en-GB" sz="7200" dirty="0">
                <a:latin typeface="Twinkl Cursive Looped" panose="02000000000000000000" pitchFamily="2" charset="0"/>
              </a:rPr>
              <a:t>Week 5 - Tuesday</a:t>
            </a:r>
          </a:p>
          <a:p>
            <a:endParaRPr lang="en-GB" sz="7200" dirty="0"/>
          </a:p>
        </p:txBody>
      </p:sp>
    </p:spTree>
    <p:extLst>
      <p:ext uri="{BB962C8B-B14F-4D97-AF65-F5344CB8AC3E}">
        <p14:creationId xmlns:p14="http://schemas.microsoft.com/office/powerpoint/2010/main" val="36347645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54461A-8DDB-1AE9-99B7-06F8DC3622A6}"/>
              </a:ext>
            </a:extLst>
          </p:cNvPr>
          <p:cNvPicPr>
            <a:picLocks noChangeAspect="1"/>
          </p:cNvPicPr>
          <p:nvPr/>
        </p:nvPicPr>
        <p:blipFill rotWithShape="1">
          <a:blip r:embed="rId2"/>
          <a:srcRect l="19152" t="13315" r="18839" b="11648"/>
          <a:stretch/>
        </p:blipFill>
        <p:spPr>
          <a:xfrm>
            <a:off x="457200" y="0"/>
            <a:ext cx="10058400" cy="6843188"/>
          </a:xfrm>
          <a:prstGeom prst="rect">
            <a:avLst/>
          </a:prstGeom>
        </p:spPr>
      </p:pic>
    </p:spTree>
    <p:extLst>
      <p:ext uri="{BB962C8B-B14F-4D97-AF65-F5344CB8AC3E}">
        <p14:creationId xmlns:p14="http://schemas.microsoft.com/office/powerpoint/2010/main" val="14226202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23561726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6551757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376350"/>
            <a:ext cx="121920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surroundings or conditions in which a person, animal or plant lives</a:t>
            </a:r>
          </a:p>
        </p:txBody>
      </p:sp>
      <p:pic>
        <p:nvPicPr>
          <p:cNvPr id="1026" name="Picture 2" descr="Natural Environment Earth Day Free Content Clip Art, PNG, 2400x2400px,  Natural Environment, Earth Day, Environmental Engineering,">
            <a:extLst>
              <a:ext uri="{FF2B5EF4-FFF2-40B4-BE49-F238E27FC236}">
                <a16:creationId xmlns:a16="http://schemas.microsoft.com/office/drawing/2014/main" id="{A4C959C8-9F4E-DFA1-6D9E-03D9EDD8CF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72" y="369946"/>
            <a:ext cx="2133600" cy="2133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07F637D-E3A3-1A6B-71B5-12FF1CD4CDE4}"/>
              </a:ext>
            </a:extLst>
          </p:cNvPr>
          <p:cNvSpPr txBox="1"/>
          <p:nvPr/>
        </p:nvSpPr>
        <p:spPr>
          <a:xfrm>
            <a:off x="4241347" y="424206"/>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environment</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8521E1FF-82A5-E5FD-370A-5CF29C5B0548}"/>
              </a:ext>
            </a:extLst>
          </p:cNvPr>
          <p:cNvSpPr txBox="1"/>
          <p:nvPr/>
        </p:nvSpPr>
        <p:spPr>
          <a:xfrm>
            <a:off x="4849585" y="2684404"/>
            <a:ext cx="6466114"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a:t>
            </a:r>
            <a:endParaRPr lang="en-GB" dirty="0"/>
          </a:p>
        </p:txBody>
      </p:sp>
    </p:spTree>
    <p:extLst>
      <p:ext uri="{BB962C8B-B14F-4D97-AF65-F5344CB8AC3E}">
        <p14:creationId xmlns:p14="http://schemas.microsoft.com/office/powerpoint/2010/main" val="377992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2525654"/>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environment needs to be protected for future generations.</a:t>
            </a:r>
          </a:p>
        </p:txBody>
      </p:sp>
      <p:sp>
        <p:nvSpPr>
          <p:cNvPr id="3" name="Title 1">
            <a:extLst>
              <a:ext uri="{FF2B5EF4-FFF2-40B4-BE49-F238E27FC236}">
                <a16:creationId xmlns:a16="http://schemas.microsoft.com/office/drawing/2014/main" id="{122704AD-5DE2-1FC5-8CAB-84DDD501511A}"/>
              </a:ext>
            </a:extLst>
          </p:cNvPr>
          <p:cNvSpPr txBox="1">
            <a:spLocks/>
          </p:cNvSpPr>
          <p:nvPr/>
        </p:nvSpPr>
        <p:spPr>
          <a:xfrm>
            <a:off x="3053694" y="2286000"/>
            <a:ext cx="3853292" cy="889312"/>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___________</a:t>
            </a:r>
            <a:endParaRPr lang="en-GB" i="1" dirty="0"/>
          </a:p>
        </p:txBody>
      </p:sp>
    </p:spTree>
    <p:extLst>
      <p:ext uri="{BB962C8B-B14F-4D97-AF65-F5344CB8AC3E}">
        <p14:creationId xmlns:p14="http://schemas.microsoft.com/office/powerpoint/2010/main" val="281359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557273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343004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121052"/>
            <a:ext cx="121920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the necessary items for a particular purpose </a:t>
            </a:r>
          </a:p>
        </p:txBody>
      </p:sp>
      <p:pic>
        <p:nvPicPr>
          <p:cNvPr id="2050" name="Picture 2" descr="210,590 Construction Equipment Illustrations &amp; Clip Art - iStock">
            <a:extLst>
              <a:ext uri="{FF2B5EF4-FFF2-40B4-BE49-F238E27FC236}">
                <a16:creationId xmlns:a16="http://schemas.microsoft.com/office/drawing/2014/main" id="{0D2981ED-442C-961C-EB13-95DCCAB02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452" y="346983"/>
            <a:ext cx="2143125" cy="2133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E130559-74AD-B3A6-48EC-8DC4361804BF}"/>
              </a:ext>
            </a:extLst>
          </p:cNvPr>
          <p:cNvSpPr txBox="1"/>
          <p:nvPr/>
        </p:nvSpPr>
        <p:spPr>
          <a:xfrm>
            <a:off x="4290332" y="444287"/>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equipment</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2990D5B1-B5FD-4F88-4269-6138D989D9A5}"/>
              </a:ext>
            </a:extLst>
          </p:cNvPr>
          <p:cNvSpPr txBox="1"/>
          <p:nvPr/>
        </p:nvSpPr>
        <p:spPr>
          <a:xfrm>
            <a:off x="4665890" y="2208546"/>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a:t>
            </a:r>
            <a:endParaRPr lang="en-GB" dirty="0"/>
          </a:p>
        </p:txBody>
      </p:sp>
    </p:spTree>
    <p:extLst>
      <p:ext uri="{BB962C8B-B14F-4D97-AF65-F5344CB8AC3E}">
        <p14:creationId xmlns:p14="http://schemas.microsoft.com/office/powerpoint/2010/main" val="17070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62567"/>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equipment needed for secondary school was published as a list on the website.</a:t>
            </a:r>
          </a:p>
        </p:txBody>
      </p:sp>
      <p:sp>
        <p:nvSpPr>
          <p:cNvPr id="3" name="Title 1">
            <a:extLst>
              <a:ext uri="{FF2B5EF4-FFF2-40B4-BE49-F238E27FC236}">
                <a16:creationId xmlns:a16="http://schemas.microsoft.com/office/drawing/2014/main" id="{078BEFD4-FF89-6E05-A33E-40DA8F98E982}"/>
              </a:ext>
            </a:extLst>
          </p:cNvPr>
          <p:cNvSpPr txBox="1">
            <a:spLocks/>
          </p:cNvSpPr>
          <p:nvPr/>
        </p:nvSpPr>
        <p:spPr>
          <a:xfrm>
            <a:off x="3434693" y="3086100"/>
            <a:ext cx="3341664" cy="876467"/>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391992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remember this spelling rule?</a:t>
            </a:r>
            <a:br>
              <a:rPr lang="en-GB" dirty="0">
                <a:latin typeface="Twinkl Cursive Looped" panose="02000000000000000000" pitchFamily="2" charset="0"/>
              </a:rPr>
            </a:br>
            <a:r>
              <a:rPr lang="en-GB" dirty="0">
                <a:latin typeface="Twinkl Cursive Looped" panose="02000000000000000000" pitchFamily="2" charset="0"/>
              </a:rPr>
              <a:t>Words ending in -</a:t>
            </a:r>
            <a:r>
              <a:rPr lang="en-GB" dirty="0" err="1">
                <a:latin typeface="Twinkl Cursive Looped" panose="02000000000000000000" pitchFamily="2" charset="0"/>
              </a:rPr>
              <a:t>ency</a:t>
            </a:r>
            <a:endParaRPr lang="en-GB" dirty="0">
              <a:latin typeface="Twinkl Cursive Looped" panose="02000000000000000000" pitchFamily="2" charset="0"/>
            </a:endParaRPr>
          </a:p>
        </p:txBody>
      </p:sp>
    </p:spTree>
    <p:extLst>
      <p:ext uri="{BB962C8B-B14F-4D97-AF65-F5344CB8AC3E}">
        <p14:creationId xmlns:p14="http://schemas.microsoft.com/office/powerpoint/2010/main" val="37736052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ending</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ency</a:t>
            </a:r>
            <a:endParaRPr lang="en-GB" dirty="0">
              <a:latin typeface="Twinkl Cursive Looped" panose="02000000000000000000" pitchFamily="2" charset="0"/>
            </a:endParaRPr>
          </a:p>
        </p:txBody>
      </p:sp>
    </p:spTree>
    <p:extLst>
      <p:ext uri="{BB962C8B-B14F-4D97-AF65-F5344CB8AC3E}">
        <p14:creationId xmlns:p14="http://schemas.microsoft.com/office/powerpoint/2010/main" val="41369825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ency</a:t>
            </a:r>
            <a:endParaRPr lang="en-GB" dirty="0">
              <a:latin typeface="Twinkl Cursive Looped" panose="02000000000000000000" pitchFamily="2" charset="0"/>
            </a:endParaRPr>
          </a:p>
        </p:txBody>
      </p:sp>
    </p:spTree>
    <p:extLst>
      <p:ext uri="{BB962C8B-B14F-4D97-AF65-F5344CB8AC3E}">
        <p14:creationId xmlns:p14="http://schemas.microsoft.com/office/powerpoint/2010/main" val="7442506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2" y="4615711"/>
            <a:ext cx="10515600"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ency</a:t>
            </a:r>
            <a:br>
              <a:rPr lang="en-GB" dirty="0">
                <a:latin typeface="Twinkl Cursive Looped" panose="02000000000000000000" pitchFamily="2" charset="0"/>
              </a:rPr>
            </a:br>
            <a:r>
              <a:rPr lang="en-GB" sz="4400" dirty="0">
                <a:latin typeface="Twinkl Cursive Looped" panose="02000000000000000000" pitchFamily="2" charset="0"/>
              </a:rPr>
              <a:t>Use –</a:t>
            </a:r>
            <a:r>
              <a:rPr lang="en-GB" sz="4400" dirty="0" err="1">
                <a:latin typeface="Twinkl Cursive Looped" panose="02000000000000000000" pitchFamily="2" charset="0"/>
              </a:rPr>
              <a:t>ent</a:t>
            </a:r>
            <a:r>
              <a:rPr lang="en-GB" sz="4400" dirty="0">
                <a:latin typeface="Twinkl Cursive Looped" panose="02000000000000000000" pitchFamily="2" charset="0"/>
              </a:rPr>
              <a:t> and –</a:t>
            </a:r>
            <a:r>
              <a:rPr lang="en-GB" sz="4400" dirty="0" err="1">
                <a:latin typeface="Twinkl Cursive Looped" panose="02000000000000000000" pitchFamily="2" charset="0"/>
              </a:rPr>
              <a:t>ence</a:t>
            </a:r>
            <a:r>
              <a:rPr lang="en-GB" sz="4400" dirty="0">
                <a:latin typeface="Twinkl Cursive Looped" panose="02000000000000000000" pitchFamily="2" charset="0"/>
              </a:rPr>
              <a:t>/–</a:t>
            </a:r>
            <a:r>
              <a:rPr lang="en-GB" sz="4400" dirty="0" err="1">
                <a:latin typeface="Twinkl Cursive Looped" panose="02000000000000000000" pitchFamily="2" charset="0"/>
              </a:rPr>
              <a:t>ency</a:t>
            </a:r>
            <a:r>
              <a:rPr lang="en-GB" sz="4400" dirty="0">
                <a:latin typeface="Twinkl Cursive Looped" panose="02000000000000000000" pitchFamily="2" charset="0"/>
              </a:rPr>
              <a:t> after soft</a:t>
            </a:r>
            <a:br>
              <a:rPr lang="en-GB" sz="4400" dirty="0">
                <a:latin typeface="Twinkl Cursive Looped" panose="02000000000000000000" pitchFamily="2" charset="0"/>
              </a:rPr>
            </a:br>
            <a:r>
              <a:rPr lang="en-GB" sz="4400" dirty="0">
                <a:latin typeface="Twinkl Cursive Looped" panose="02000000000000000000" pitchFamily="2" charset="0"/>
              </a:rPr>
              <a:t>c (/s/ sound), soft g (/</a:t>
            </a:r>
            <a:r>
              <a:rPr lang="en-GB" sz="4400" dirty="0" err="1">
                <a:latin typeface="Twinkl Cursive Looped" panose="02000000000000000000" pitchFamily="2" charset="0"/>
              </a:rPr>
              <a:t>dʒ</a:t>
            </a:r>
            <a:r>
              <a:rPr lang="en-GB" sz="4400" dirty="0">
                <a:latin typeface="Twinkl Cursive Looped" panose="02000000000000000000" pitchFamily="2" charset="0"/>
              </a:rPr>
              <a:t>/ sound) and</a:t>
            </a:r>
            <a:br>
              <a:rPr lang="en-GB" sz="4400" dirty="0">
                <a:latin typeface="Twinkl Cursive Looped" panose="02000000000000000000" pitchFamily="2" charset="0"/>
              </a:rPr>
            </a:br>
            <a:r>
              <a:rPr lang="en-GB" sz="4400" dirty="0" err="1">
                <a:latin typeface="Twinkl Cursive Looped" panose="02000000000000000000" pitchFamily="2" charset="0"/>
              </a:rPr>
              <a:t>qu</a:t>
            </a:r>
            <a:r>
              <a:rPr lang="en-GB" sz="4400" dirty="0">
                <a:latin typeface="Twinkl Cursive Looped" panose="02000000000000000000" pitchFamily="2" charset="0"/>
              </a:rPr>
              <a:t>, or if there is a related word with a</a:t>
            </a:r>
            <a:br>
              <a:rPr lang="en-GB" sz="4400" dirty="0">
                <a:latin typeface="Twinkl Cursive Looped" panose="02000000000000000000" pitchFamily="2" charset="0"/>
              </a:rPr>
            </a:br>
            <a:r>
              <a:rPr lang="en-GB" sz="4400" dirty="0">
                <a:latin typeface="Twinkl Cursive Looped" panose="02000000000000000000" pitchFamily="2" charset="0"/>
              </a:rPr>
              <a:t>clear /ɛ/ sound in the right position.</a:t>
            </a:r>
            <a:endParaRPr lang="en-GB" sz="4400" i="1" dirty="0">
              <a:latin typeface="Twinkl Cursive Looped" panose="02000000000000000000" pitchFamily="2" charset="0"/>
            </a:endParaRPr>
          </a:p>
        </p:txBody>
      </p:sp>
    </p:spTree>
    <p:extLst>
      <p:ext uri="{BB962C8B-B14F-4D97-AF65-F5344CB8AC3E}">
        <p14:creationId xmlns:p14="http://schemas.microsoft.com/office/powerpoint/2010/main" val="33187557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emergency </a:t>
            </a:r>
          </a:p>
        </p:txBody>
      </p:sp>
      <p:sp>
        <p:nvSpPr>
          <p:cNvPr id="3" name="Rectangle 2">
            <a:extLst>
              <a:ext uri="{FF2B5EF4-FFF2-40B4-BE49-F238E27FC236}">
                <a16:creationId xmlns:a16="http://schemas.microsoft.com/office/drawing/2014/main" id="{13BB5EC0-7A96-4D29-A835-6FAE896C31A4}"/>
              </a:ext>
            </a:extLst>
          </p:cNvPr>
          <p:cNvSpPr/>
          <p:nvPr/>
        </p:nvSpPr>
        <p:spPr>
          <a:xfrm>
            <a:off x="6645728" y="3559628"/>
            <a:ext cx="1567543" cy="7531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458" name="Picture 2" descr="8,854 Emergency Siren Illustrations &amp; Clip Art - iStock">
            <a:extLst>
              <a:ext uri="{FF2B5EF4-FFF2-40B4-BE49-F238E27FC236}">
                <a16:creationId xmlns:a16="http://schemas.microsoft.com/office/drawing/2014/main" id="{E9638DCD-99B3-9DD3-3369-5E4B726586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081" y="47965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81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consistency</a:t>
            </a:r>
          </a:p>
        </p:txBody>
      </p:sp>
      <p:sp>
        <p:nvSpPr>
          <p:cNvPr id="3" name="Rectangle 2">
            <a:extLst>
              <a:ext uri="{FF2B5EF4-FFF2-40B4-BE49-F238E27FC236}">
                <a16:creationId xmlns:a16="http://schemas.microsoft.com/office/drawing/2014/main" id="{0366E0B6-702E-4814-82C6-08CA2D13F3C9}"/>
              </a:ext>
            </a:extLst>
          </p:cNvPr>
          <p:cNvSpPr/>
          <p:nvPr/>
        </p:nvSpPr>
        <p:spPr>
          <a:xfrm>
            <a:off x="6466115" y="3641271"/>
            <a:ext cx="1730828" cy="80690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562" name="Picture 2" descr="Free Consistency Cliparts, Download Free Consistency Cliparts png images,  Free ClipArts on Clipart Library">
            <a:extLst>
              <a:ext uri="{FF2B5EF4-FFF2-40B4-BE49-F238E27FC236}">
                <a16:creationId xmlns:a16="http://schemas.microsoft.com/office/drawing/2014/main" id="{F5644ABC-675F-32AA-E7B2-DEECD3F93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268" y="344942"/>
            <a:ext cx="2190750" cy="208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49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5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proficiency  </a:t>
            </a:r>
          </a:p>
        </p:txBody>
      </p:sp>
      <p:sp>
        <p:nvSpPr>
          <p:cNvPr id="3" name="Rectangle 2">
            <a:extLst>
              <a:ext uri="{FF2B5EF4-FFF2-40B4-BE49-F238E27FC236}">
                <a16:creationId xmlns:a16="http://schemas.microsoft.com/office/drawing/2014/main" id="{4BCBA2DA-E95C-434C-BE81-320E182AE5EF}"/>
              </a:ext>
            </a:extLst>
          </p:cNvPr>
          <p:cNvSpPr/>
          <p:nvPr/>
        </p:nvSpPr>
        <p:spPr>
          <a:xfrm>
            <a:off x="6400800" y="3673928"/>
            <a:ext cx="1681843" cy="74235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7586" name="Picture 2" descr="Proficiency Stock Illustrations – 1,401 Proficiency Stock Illustrations,  Vectors &amp; Clipart - Dreamstime">
            <a:extLst>
              <a:ext uri="{FF2B5EF4-FFF2-40B4-BE49-F238E27FC236}">
                <a16:creationId xmlns:a16="http://schemas.microsoft.com/office/drawing/2014/main" id="{3E5B8DB3-7557-DB4A-E4A7-DABCC30D6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781" y="49598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55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5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65747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376350"/>
            <a:ext cx="121920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surroundings or conditions in which a person, animal or plant lives</a:t>
            </a:r>
          </a:p>
        </p:txBody>
      </p:sp>
      <p:pic>
        <p:nvPicPr>
          <p:cNvPr id="1026" name="Picture 2" descr="Natural Environment Earth Day Free Content Clip Art, PNG, 2400x2400px,  Natural Environment, Earth Day, Environmental Engineering,">
            <a:extLst>
              <a:ext uri="{FF2B5EF4-FFF2-40B4-BE49-F238E27FC236}">
                <a16:creationId xmlns:a16="http://schemas.microsoft.com/office/drawing/2014/main" id="{A4C959C8-9F4E-DFA1-6D9E-03D9EDD8CF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72" y="369946"/>
            <a:ext cx="2133600" cy="2133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07F637D-E3A3-1A6B-71B5-12FF1CD4CDE4}"/>
              </a:ext>
            </a:extLst>
          </p:cNvPr>
          <p:cNvSpPr txBox="1"/>
          <p:nvPr/>
        </p:nvSpPr>
        <p:spPr>
          <a:xfrm>
            <a:off x="4241347" y="424206"/>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environment</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8521E1FF-82A5-E5FD-370A-5CF29C5B0548}"/>
              </a:ext>
            </a:extLst>
          </p:cNvPr>
          <p:cNvSpPr txBox="1"/>
          <p:nvPr/>
        </p:nvSpPr>
        <p:spPr>
          <a:xfrm>
            <a:off x="4849585" y="2684404"/>
            <a:ext cx="6466114"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a:t>
            </a:r>
            <a:endParaRPr lang="en-GB" dirty="0"/>
          </a:p>
        </p:txBody>
      </p:sp>
    </p:spTree>
    <p:extLst>
      <p:ext uri="{BB962C8B-B14F-4D97-AF65-F5344CB8AC3E}">
        <p14:creationId xmlns:p14="http://schemas.microsoft.com/office/powerpoint/2010/main" val="161713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ending</a:t>
            </a:r>
            <a:br>
              <a:rPr lang="en-GB" dirty="0">
                <a:latin typeface="Twinkl Cursive Looped" panose="02000000000000000000" pitchFamily="2" charset="0"/>
              </a:rPr>
            </a:br>
            <a:r>
              <a:rPr lang="en-GB" dirty="0">
                <a:latin typeface="Twinkl Cursive Looped" panose="02000000000000000000" pitchFamily="2" charset="0"/>
              </a:rPr>
              <a:t>-al</a:t>
            </a:r>
          </a:p>
        </p:txBody>
      </p:sp>
    </p:spTree>
    <p:extLst>
      <p:ext uri="{BB962C8B-B14F-4D97-AF65-F5344CB8AC3E}">
        <p14:creationId xmlns:p14="http://schemas.microsoft.com/office/powerpoint/2010/main" val="39322445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-al</a:t>
            </a:r>
          </a:p>
        </p:txBody>
      </p:sp>
    </p:spTree>
    <p:extLst>
      <p:ext uri="{BB962C8B-B14F-4D97-AF65-F5344CB8AC3E}">
        <p14:creationId xmlns:p14="http://schemas.microsoft.com/office/powerpoint/2010/main" val="3132818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2" y="4615711"/>
            <a:ext cx="10515600" cy="1481650"/>
          </a:xfrm>
        </p:spPr>
        <p:txBody>
          <a:bodyPr>
            <a:normAutofit fontScale="90000"/>
          </a:bodyPr>
          <a:lstStyle/>
          <a:p>
            <a:pPr algn="ctr"/>
            <a:r>
              <a:rPr lang="en-GB" dirty="0">
                <a:latin typeface="Twinkl Cursive Looped" panose="02000000000000000000" pitchFamily="2" charset="0"/>
              </a:rPr>
              <a:t>-al </a:t>
            </a:r>
            <a:br>
              <a:rPr lang="en-GB" dirty="0">
                <a:latin typeface="Twinkl Cursive Looped" panose="02000000000000000000" pitchFamily="2" charset="0"/>
              </a:rPr>
            </a:br>
            <a:r>
              <a:rPr lang="en-GB" sz="4400" dirty="0">
                <a:latin typeface="Twinkl Cursive Looped" panose="02000000000000000000" pitchFamily="2" charset="0"/>
              </a:rPr>
              <a:t>Every syllable needs a vowel. So, if you hear 'l' at the end of a word and you can't hear a vowel sound, most commonly you will use 'al' or 'le'. You use 'al' if you are adding a suffix onto a base or root word (e.g., magic – magical). You use 'le' if it is a part of the word (e.g., little, candle).</a:t>
            </a:r>
            <a:endParaRPr lang="en-GB" sz="4400" i="1" dirty="0">
              <a:latin typeface="Twinkl Cursive Looped" panose="02000000000000000000" pitchFamily="2" charset="0"/>
            </a:endParaRPr>
          </a:p>
        </p:txBody>
      </p:sp>
    </p:spTree>
    <p:extLst>
      <p:ext uri="{BB962C8B-B14F-4D97-AF65-F5344CB8AC3E}">
        <p14:creationId xmlns:p14="http://schemas.microsoft.com/office/powerpoint/2010/main" val="17720335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84894" y="3684983"/>
            <a:ext cx="10515600" cy="1481650"/>
          </a:xfrm>
        </p:spPr>
        <p:txBody>
          <a:bodyPr>
            <a:normAutofit fontScale="90000"/>
          </a:bodyPr>
          <a:lstStyle/>
          <a:p>
            <a:pPr algn="ctr"/>
            <a:r>
              <a:rPr lang="en-GB" dirty="0">
                <a:latin typeface="Twinkl Cursive Looped" panose="02000000000000000000" pitchFamily="2" charset="0"/>
              </a:rPr>
              <a:t>-al </a:t>
            </a:r>
            <a:br>
              <a:rPr lang="en-GB" dirty="0">
                <a:latin typeface="Twinkl Cursive Looped" panose="02000000000000000000" pitchFamily="2" charset="0"/>
              </a:rPr>
            </a:br>
            <a:r>
              <a:rPr lang="en-GB" sz="4400" dirty="0">
                <a:latin typeface="Twinkl Cursive Looped" panose="02000000000000000000" pitchFamily="2" charset="0"/>
              </a:rPr>
              <a:t>words ending in al have changed a noun into an adjective </a:t>
            </a:r>
            <a:br>
              <a:rPr lang="en-GB" sz="4400" dirty="0">
                <a:latin typeface="Twinkl Cursive Looped" panose="02000000000000000000" pitchFamily="2" charset="0"/>
              </a:rPr>
            </a:br>
            <a:r>
              <a:rPr lang="en-GB" sz="4400" dirty="0">
                <a:latin typeface="Twinkl Cursive Looped" panose="02000000000000000000" pitchFamily="2" charset="0"/>
              </a:rPr>
              <a:t>music (noun) </a:t>
            </a:r>
            <a:br>
              <a:rPr lang="en-GB" sz="4400" dirty="0">
                <a:latin typeface="Twinkl Cursive Looped" panose="02000000000000000000" pitchFamily="2" charset="0"/>
              </a:rPr>
            </a:br>
            <a:r>
              <a:rPr lang="en-GB" sz="4400" dirty="0">
                <a:latin typeface="Twinkl Cursive Looped" panose="02000000000000000000" pitchFamily="2" charset="0"/>
              </a:rPr>
              <a:t>musical (adjective)</a:t>
            </a:r>
            <a:endParaRPr lang="en-GB" sz="4400" i="1" dirty="0">
              <a:latin typeface="Twinkl Cursive Looped" panose="02000000000000000000" pitchFamily="2" charset="0"/>
            </a:endParaRPr>
          </a:p>
        </p:txBody>
      </p:sp>
    </p:spTree>
    <p:extLst>
      <p:ext uri="{BB962C8B-B14F-4D97-AF65-F5344CB8AC3E}">
        <p14:creationId xmlns:p14="http://schemas.microsoft.com/office/powerpoint/2010/main" val="34406002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mathematical</a:t>
            </a:r>
          </a:p>
        </p:txBody>
      </p:sp>
      <p:sp>
        <p:nvSpPr>
          <p:cNvPr id="3" name="Rectangle 2">
            <a:extLst>
              <a:ext uri="{FF2B5EF4-FFF2-40B4-BE49-F238E27FC236}">
                <a16:creationId xmlns:a16="http://schemas.microsoft.com/office/drawing/2014/main" id="{13BB5EC0-7A96-4D29-A835-6FAE896C31A4}"/>
              </a:ext>
            </a:extLst>
          </p:cNvPr>
          <p:cNvSpPr/>
          <p:nvPr/>
        </p:nvSpPr>
        <p:spPr>
          <a:xfrm>
            <a:off x="8082642" y="3543300"/>
            <a:ext cx="751115" cy="7531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Math Clipart, Mathematics, Math Clip Art PNG Transparent Clipart Image and  PSD File for Free Download">
            <a:extLst>
              <a:ext uri="{FF2B5EF4-FFF2-40B4-BE49-F238E27FC236}">
                <a16:creationId xmlns:a16="http://schemas.microsoft.com/office/drawing/2014/main" id="{70B1F814-5800-A816-5040-5BEBEA0356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98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tropical</a:t>
            </a:r>
          </a:p>
        </p:txBody>
      </p:sp>
      <p:sp>
        <p:nvSpPr>
          <p:cNvPr id="3" name="Rectangle 2">
            <a:extLst>
              <a:ext uri="{FF2B5EF4-FFF2-40B4-BE49-F238E27FC236}">
                <a16:creationId xmlns:a16="http://schemas.microsoft.com/office/drawing/2014/main" id="{0366E0B6-702E-4814-82C6-08CA2D13F3C9}"/>
              </a:ext>
            </a:extLst>
          </p:cNvPr>
          <p:cNvSpPr/>
          <p:nvPr/>
        </p:nvSpPr>
        <p:spPr>
          <a:xfrm>
            <a:off x="6743700" y="3624943"/>
            <a:ext cx="816428" cy="80690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900+ Tropical Clip Art | Royalty Free - GoGraph">
            <a:extLst>
              <a:ext uri="{FF2B5EF4-FFF2-40B4-BE49-F238E27FC236}">
                <a16:creationId xmlns:a16="http://schemas.microsoft.com/office/drawing/2014/main" id="{4F150619-C0D4-99C5-C015-272EC6A777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811"/>
          <a:stretch/>
        </p:blipFill>
        <p:spPr bwMode="auto">
          <a:xfrm>
            <a:off x="428625" y="437470"/>
            <a:ext cx="1563461"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15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functional </a:t>
            </a:r>
          </a:p>
        </p:txBody>
      </p:sp>
      <p:sp>
        <p:nvSpPr>
          <p:cNvPr id="3" name="Rectangle 2">
            <a:extLst>
              <a:ext uri="{FF2B5EF4-FFF2-40B4-BE49-F238E27FC236}">
                <a16:creationId xmlns:a16="http://schemas.microsoft.com/office/drawing/2014/main" id="{4BCBA2DA-E95C-434C-BE81-320E182AE5EF}"/>
              </a:ext>
            </a:extLst>
          </p:cNvPr>
          <p:cNvSpPr/>
          <p:nvPr/>
        </p:nvSpPr>
        <p:spPr>
          <a:xfrm>
            <a:off x="7168244" y="3657600"/>
            <a:ext cx="800099" cy="74235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Mothinator Function Generator clip art free vector">
            <a:extLst>
              <a:ext uri="{FF2B5EF4-FFF2-40B4-BE49-F238E27FC236}">
                <a16:creationId xmlns:a16="http://schemas.microsoft.com/office/drawing/2014/main" id="{4EB6C14A-9FE6-5ED2-5B0A-DFF869ED4E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003" y="314325"/>
            <a:ext cx="2943225" cy="15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04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062025"/>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relating to maths</a:t>
            </a:r>
            <a:endParaRPr lang="en-GB" i="1" dirty="0">
              <a:latin typeface="Twinkl Cursive Looped" panose="02000000000000000000" pitchFamily="2" charset="0"/>
            </a:endParaRPr>
          </a:p>
        </p:txBody>
      </p:sp>
      <p:pic>
        <p:nvPicPr>
          <p:cNvPr id="68610" name="Picture 2" descr="Math Clipart, Mathematics, Math Clip Art PNG Transparent Clipart Image and  PSD File for Free Download">
            <a:extLst>
              <a:ext uri="{FF2B5EF4-FFF2-40B4-BE49-F238E27FC236}">
                <a16:creationId xmlns:a16="http://schemas.microsoft.com/office/drawing/2014/main" id="{75D2447A-C554-9F28-6F7A-66D141B4F8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592490B-2610-05CD-C931-4F2D3A6F986A}"/>
              </a:ext>
            </a:extLst>
          </p:cNvPr>
          <p:cNvSpPr txBox="1"/>
          <p:nvPr/>
        </p:nvSpPr>
        <p:spPr>
          <a:xfrm>
            <a:off x="3343275" y="291873"/>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mathematical</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6660F433-A625-158C-0C5C-33C3A2DF108E}"/>
              </a:ext>
            </a:extLst>
          </p:cNvPr>
          <p:cNvSpPr txBox="1"/>
          <p:nvPr/>
        </p:nvSpPr>
        <p:spPr>
          <a:xfrm>
            <a:off x="261258" y="1943541"/>
            <a:ext cx="11930742"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mathematic + al = mathematical</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8" name="TextBox 7">
            <a:extLst>
              <a:ext uri="{FF2B5EF4-FFF2-40B4-BE49-F238E27FC236}">
                <a16:creationId xmlns:a16="http://schemas.microsoft.com/office/drawing/2014/main" id="{3D8AF177-4A25-BC22-8EAD-BB9BE6131CAD}"/>
              </a:ext>
            </a:extLst>
          </p:cNvPr>
          <p:cNvSpPr txBox="1"/>
          <p:nvPr/>
        </p:nvSpPr>
        <p:spPr>
          <a:xfrm>
            <a:off x="3992336" y="3641282"/>
            <a:ext cx="615587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ADJECTIVE</a:t>
            </a:r>
            <a:endParaRPr lang="en-GB" dirty="0"/>
          </a:p>
        </p:txBody>
      </p:sp>
    </p:spTree>
    <p:extLst>
      <p:ext uri="{BB962C8B-B14F-4D97-AF65-F5344CB8AC3E}">
        <p14:creationId xmlns:p14="http://schemas.microsoft.com/office/powerpoint/2010/main" val="146534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6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062025"/>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very hot and humid</a:t>
            </a:r>
            <a:endParaRPr lang="en-GB" i="1" dirty="0">
              <a:latin typeface="Twinkl Cursive Looped" panose="02000000000000000000" pitchFamily="2" charset="0"/>
            </a:endParaRPr>
          </a:p>
        </p:txBody>
      </p:sp>
      <p:pic>
        <p:nvPicPr>
          <p:cNvPr id="5" name="Picture 2" descr="900+ Tropical Clip Art | Royalty Free - GoGraph">
            <a:extLst>
              <a:ext uri="{FF2B5EF4-FFF2-40B4-BE49-F238E27FC236}">
                <a16:creationId xmlns:a16="http://schemas.microsoft.com/office/drawing/2014/main" id="{188E0544-7800-F2CC-BE8B-8AC23B1B3C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811"/>
          <a:stretch/>
        </p:blipFill>
        <p:spPr bwMode="auto">
          <a:xfrm>
            <a:off x="428625" y="437470"/>
            <a:ext cx="1563461" cy="17049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CE2CDEF-BF78-FF72-2A54-D6B162CB2637}"/>
              </a:ext>
            </a:extLst>
          </p:cNvPr>
          <p:cNvSpPr txBox="1"/>
          <p:nvPr/>
        </p:nvSpPr>
        <p:spPr>
          <a:xfrm>
            <a:off x="4127047" y="192767"/>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tropical</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7" name="TextBox 6">
            <a:extLst>
              <a:ext uri="{FF2B5EF4-FFF2-40B4-BE49-F238E27FC236}">
                <a16:creationId xmlns:a16="http://schemas.microsoft.com/office/drawing/2014/main" id="{F3C7ABAB-648D-D33E-DE84-C50B8A1B72FB}"/>
              </a:ext>
            </a:extLst>
          </p:cNvPr>
          <p:cNvSpPr txBox="1"/>
          <p:nvPr/>
        </p:nvSpPr>
        <p:spPr>
          <a:xfrm>
            <a:off x="2216604" y="1663242"/>
            <a:ext cx="8714014"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tropic + al = tropical</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9" name="TextBox 8">
            <a:extLst>
              <a:ext uri="{FF2B5EF4-FFF2-40B4-BE49-F238E27FC236}">
                <a16:creationId xmlns:a16="http://schemas.microsoft.com/office/drawing/2014/main" id="{12193F6E-844F-D218-FF5C-026369C93887}"/>
              </a:ext>
            </a:extLst>
          </p:cNvPr>
          <p:cNvSpPr txBox="1"/>
          <p:nvPr/>
        </p:nvSpPr>
        <p:spPr>
          <a:xfrm>
            <a:off x="3524251" y="3501133"/>
            <a:ext cx="6098720"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rPr>
              <a:t>ADJECTIVE</a:t>
            </a:r>
            <a:endParaRPr lang="en-GB" dirty="0"/>
          </a:p>
        </p:txBody>
      </p:sp>
    </p:spTree>
    <p:extLst>
      <p:ext uri="{BB962C8B-B14F-4D97-AF65-F5344CB8AC3E}">
        <p14:creationId xmlns:p14="http://schemas.microsoft.com/office/powerpoint/2010/main" val="188612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338250"/>
            <a:ext cx="121920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how something works or operates</a:t>
            </a:r>
            <a:endParaRPr lang="en-GB" i="1" dirty="0">
              <a:latin typeface="Twinkl Cursive Looped" panose="02000000000000000000" pitchFamily="2" charset="0"/>
            </a:endParaRPr>
          </a:p>
        </p:txBody>
      </p:sp>
      <p:pic>
        <p:nvPicPr>
          <p:cNvPr id="53250" name="Picture 2" descr="Mothinator Function Generator clip art free vector">
            <a:extLst>
              <a:ext uri="{FF2B5EF4-FFF2-40B4-BE49-F238E27FC236}">
                <a16:creationId xmlns:a16="http://schemas.microsoft.com/office/drawing/2014/main" id="{FC10CB0A-1A4B-51EC-8E26-91F4E5E45C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003" y="314325"/>
            <a:ext cx="2943225" cy="15525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B037B43-9F44-8795-4FA2-B8BF2EFB9DFF}"/>
              </a:ext>
            </a:extLst>
          </p:cNvPr>
          <p:cNvSpPr txBox="1"/>
          <p:nvPr/>
        </p:nvSpPr>
        <p:spPr>
          <a:xfrm>
            <a:off x="4567918" y="119289"/>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functional</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1ABD17DC-D424-20FB-DE4D-6118F4FECA8D}"/>
              </a:ext>
            </a:extLst>
          </p:cNvPr>
          <p:cNvSpPr txBox="1"/>
          <p:nvPr/>
        </p:nvSpPr>
        <p:spPr>
          <a:xfrm>
            <a:off x="2673804" y="1866900"/>
            <a:ext cx="8910636"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function + al = functional</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8" name="TextBox 7">
            <a:extLst>
              <a:ext uri="{FF2B5EF4-FFF2-40B4-BE49-F238E27FC236}">
                <a16:creationId xmlns:a16="http://schemas.microsoft.com/office/drawing/2014/main" id="{85E9B26A-1587-D3D6-9387-9CF991586DAA}"/>
              </a:ext>
            </a:extLst>
          </p:cNvPr>
          <p:cNvSpPr txBox="1"/>
          <p:nvPr/>
        </p:nvSpPr>
        <p:spPr>
          <a:xfrm>
            <a:off x="4502604" y="3698439"/>
            <a:ext cx="6164034"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ADJECTIVE</a:t>
            </a:r>
            <a:endParaRPr lang="en-GB" dirty="0"/>
          </a:p>
        </p:txBody>
      </p:sp>
    </p:spTree>
    <p:extLst>
      <p:ext uri="{BB962C8B-B14F-4D97-AF65-F5344CB8AC3E}">
        <p14:creationId xmlns:p14="http://schemas.microsoft.com/office/powerpoint/2010/main" val="180884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2525654"/>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environment needs to be protected for future generations.</a:t>
            </a:r>
          </a:p>
        </p:txBody>
      </p:sp>
      <p:sp>
        <p:nvSpPr>
          <p:cNvPr id="3" name="Title 1">
            <a:extLst>
              <a:ext uri="{FF2B5EF4-FFF2-40B4-BE49-F238E27FC236}">
                <a16:creationId xmlns:a16="http://schemas.microsoft.com/office/drawing/2014/main" id="{122704AD-5DE2-1FC5-8CAB-84DDD501511A}"/>
              </a:ext>
            </a:extLst>
          </p:cNvPr>
          <p:cNvSpPr txBox="1">
            <a:spLocks/>
          </p:cNvSpPr>
          <p:nvPr/>
        </p:nvSpPr>
        <p:spPr>
          <a:xfrm>
            <a:off x="3053694" y="2286000"/>
            <a:ext cx="3853292" cy="889312"/>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___________</a:t>
            </a:r>
            <a:endParaRPr lang="en-GB" i="1" dirty="0"/>
          </a:p>
        </p:txBody>
      </p:sp>
    </p:spTree>
    <p:extLst>
      <p:ext uri="{BB962C8B-B14F-4D97-AF65-F5344CB8AC3E}">
        <p14:creationId xmlns:p14="http://schemas.microsoft.com/office/powerpoint/2010/main" val="352521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mathematical equation was super fun to complete.</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821AE8DB-0B33-69CD-1C84-3346E8019641}"/>
              </a:ext>
            </a:extLst>
          </p:cNvPr>
          <p:cNvSpPr txBox="1">
            <a:spLocks/>
          </p:cNvSpPr>
          <p:nvPr/>
        </p:nvSpPr>
        <p:spPr>
          <a:xfrm>
            <a:off x="2563837" y="3080824"/>
            <a:ext cx="4261506" cy="74082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____________</a:t>
            </a:r>
            <a:endParaRPr lang="en-GB" i="1" dirty="0"/>
          </a:p>
        </p:txBody>
      </p:sp>
    </p:spTree>
    <p:extLst>
      <p:ext uri="{BB962C8B-B14F-4D97-AF65-F5344CB8AC3E}">
        <p14:creationId xmlns:p14="http://schemas.microsoft.com/office/powerpoint/2010/main" val="334647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tropical temperature was not expected in this part of the country. </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A47C3B73-DEE0-A038-E2A6-629F7C742D9E}"/>
              </a:ext>
            </a:extLst>
          </p:cNvPr>
          <p:cNvSpPr txBox="1">
            <a:spLocks/>
          </p:cNvSpPr>
          <p:nvPr/>
        </p:nvSpPr>
        <p:spPr>
          <a:xfrm>
            <a:off x="2220936" y="2240323"/>
            <a:ext cx="2661307" cy="840502"/>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299336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functional furniture fitted into the space well. </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AF53EDE5-A389-AA7E-3386-5BE736ACB926}"/>
              </a:ext>
            </a:extLst>
          </p:cNvPr>
          <p:cNvSpPr txBox="1">
            <a:spLocks/>
          </p:cNvSpPr>
          <p:nvPr/>
        </p:nvSpPr>
        <p:spPr>
          <a:xfrm>
            <a:off x="2171951" y="2906486"/>
            <a:ext cx="3249135" cy="915164"/>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351460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213705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219868"/>
            <a:ext cx="121920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regularly or habitually; often</a:t>
            </a:r>
            <a:endParaRPr lang="en-GB" i="1" dirty="0">
              <a:latin typeface="Twinkl Cursive Looped" panose="02000000000000000000" pitchFamily="2" charset="0"/>
            </a:endParaRPr>
          </a:p>
        </p:txBody>
      </p:sp>
      <p:pic>
        <p:nvPicPr>
          <p:cNvPr id="17410" name="Picture 2" descr="1,080 Tally Chart Illustrations &amp; Clip Art - iStock">
            <a:extLst>
              <a:ext uri="{FF2B5EF4-FFF2-40B4-BE49-F238E27FC236}">
                <a16:creationId xmlns:a16="http://schemas.microsoft.com/office/drawing/2014/main" id="{D006D7F8-B4FD-76C3-7A90-0F66EB1349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818" y="281668"/>
            <a:ext cx="2762250" cy="16573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A71CB01-B028-5FF6-968B-022A25B661A9}"/>
              </a:ext>
            </a:extLst>
          </p:cNvPr>
          <p:cNvSpPr txBox="1"/>
          <p:nvPr/>
        </p:nvSpPr>
        <p:spPr>
          <a:xfrm>
            <a:off x="4339318" y="281668"/>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frequently</a:t>
            </a:r>
            <a:endParaRPr lang="en-GB" dirty="0"/>
          </a:p>
        </p:txBody>
      </p:sp>
      <p:sp>
        <p:nvSpPr>
          <p:cNvPr id="6" name="TextBox 5">
            <a:extLst>
              <a:ext uri="{FF2B5EF4-FFF2-40B4-BE49-F238E27FC236}">
                <a16:creationId xmlns:a16="http://schemas.microsoft.com/office/drawing/2014/main" id="{00EB3C8E-D518-6F2A-B539-58B80803C883}"/>
              </a:ext>
            </a:extLst>
          </p:cNvPr>
          <p:cNvSpPr txBox="1"/>
          <p:nvPr/>
        </p:nvSpPr>
        <p:spPr>
          <a:xfrm>
            <a:off x="4502603" y="2038829"/>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ADVERB</a:t>
            </a:r>
            <a:endParaRPr lang="en-GB" dirty="0"/>
          </a:p>
        </p:txBody>
      </p:sp>
    </p:spTree>
    <p:extLst>
      <p:ext uri="{BB962C8B-B14F-4D97-AF65-F5344CB8AC3E}">
        <p14:creationId xmlns:p14="http://schemas.microsoft.com/office/powerpoint/2010/main" val="340688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People frequently play the National Lottery. </a:t>
            </a:r>
            <a:endParaRPr lang="en-GB" i="1" dirty="0"/>
          </a:p>
        </p:txBody>
      </p:sp>
      <p:sp>
        <p:nvSpPr>
          <p:cNvPr id="3" name="Title 1">
            <a:extLst>
              <a:ext uri="{FF2B5EF4-FFF2-40B4-BE49-F238E27FC236}">
                <a16:creationId xmlns:a16="http://schemas.microsoft.com/office/drawing/2014/main" id="{C80E2A11-E3D3-6D8B-2373-D21A52464748}"/>
              </a:ext>
            </a:extLst>
          </p:cNvPr>
          <p:cNvSpPr txBox="1">
            <a:spLocks/>
          </p:cNvSpPr>
          <p:nvPr/>
        </p:nvSpPr>
        <p:spPr>
          <a:xfrm>
            <a:off x="4213022" y="2955471"/>
            <a:ext cx="3281792" cy="866179"/>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382966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4968815"/>
            <a:ext cx="121920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the group of people with the authority to govern a country or state; a particular ministry in office</a:t>
            </a:r>
            <a:endParaRPr lang="en-GB" i="1" dirty="0"/>
          </a:p>
        </p:txBody>
      </p:sp>
      <p:pic>
        <p:nvPicPr>
          <p:cNvPr id="18434" name="Picture 2" descr="British Parliament Buildings Royalty Free Vector Clip Art illustration  -vc112355-CoolCLIPS.com">
            <a:extLst>
              <a:ext uri="{FF2B5EF4-FFF2-40B4-BE49-F238E27FC236}">
                <a16:creationId xmlns:a16="http://schemas.microsoft.com/office/drawing/2014/main" id="{52D96F13-C6BE-FCDD-2F40-7D3FF21D2E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112"/>
          <a:stretch/>
        </p:blipFill>
        <p:spPr bwMode="auto">
          <a:xfrm>
            <a:off x="385763" y="407535"/>
            <a:ext cx="2733675" cy="14816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EC14E27-51E1-8C9F-CF78-456E106638A1}"/>
              </a:ext>
            </a:extLst>
          </p:cNvPr>
          <p:cNvSpPr txBox="1"/>
          <p:nvPr/>
        </p:nvSpPr>
        <p:spPr>
          <a:xfrm>
            <a:off x="4257676" y="132697"/>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government</a:t>
            </a:r>
            <a:endParaRPr lang="en-GB" dirty="0"/>
          </a:p>
        </p:txBody>
      </p:sp>
      <p:sp>
        <p:nvSpPr>
          <p:cNvPr id="6" name="TextBox 5">
            <a:extLst>
              <a:ext uri="{FF2B5EF4-FFF2-40B4-BE49-F238E27FC236}">
                <a16:creationId xmlns:a16="http://schemas.microsoft.com/office/drawing/2014/main" id="{9CDD596C-706B-1D1F-D60D-31A999DDB928}"/>
              </a:ext>
            </a:extLst>
          </p:cNvPr>
          <p:cNvSpPr txBox="1"/>
          <p:nvPr/>
        </p:nvSpPr>
        <p:spPr>
          <a:xfrm>
            <a:off x="4894489" y="2186383"/>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38846390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government is formed through a democratic vote.</a:t>
            </a:r>
            <a:endParaRPr lang="en-GB" i="1" dirty="0"/>
          </a:p>
        </p:txBody>
      </p:sp>
      <p:sp>
        <p:nvSpPr>
          <p:cNvPr id="3" name="Title 1">
            <a:extLst>
              <a:ext uri="{FF2B5EF4-FFF2-40B4-BE49-F238E27FC236}">
                <a16:creationId xmlns:a16="http://schemas.microsoft.com/office/drawing/2014/main" id="{0973A9D5-CB8C-C047-165A-CC4F4655F740}"/>
              </a:ext>
            </a:extLst>
          </p:cNvPr>
          <p:cNvSpPr txBox="1">
            <a:spLocks/>
          </p:cNvSpPr>
          <p:nvPr/>
        </p:nvSpPr>
        <p:spPr>
          <a:xfrm>
            <a:off x="3428343" y="3080825"/>
            <a:ext cx="3576614" cy="840502"/>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109850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8407121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96505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7600039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91193" y="1355272"/>
            <a:ext cx="116096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Fragile Earth</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The environment of planet Earth is made up of tropical areas and frozen lands.  The Earth’s hard outer layer has been mathematically calculated as between 5 and 60km thick.  This crust is broken into functional parts called plates that have independency with each other.  The plates require movement and scrape against each other causing friction that leads to earthquakes and volcanoes. </a:t>
            </a:r>
          </a:p>
        </p:txBody>
      </p:sp>
    </p:spTree>
    <p:extLst>
      <p:ext uri="{BB962C8B-B14F-4D97-AF65-F5344CB8AC3E}">
        <p14:creationId xmlns:p14="http://schemas.microsoft.com/office/powerpoint/2010/main" val="34750019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91193" y="1355272"/>
            <a:ext cx="11609614"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Fragile Earth</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The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environment</a:t>
            </a:r>
            <a:r>
              <a:rPr lang="en-GB" sz="4000" dirty="0">
                <a:solidFill>
                  <a:srgbClr val="000000"/>
                </a:solidFill>
                <a:effectLst/>
                <a:latin typeface="Twinkl Cursive Looped" panose="02000000000000000000" pitchFamily="2" charset="0"/>
                <a:ea typeface="Times New Roman" panose="02020603050405020304" pitchFamily="18" charset="0"/>
              </a:rPr>
              <a:t> of planet Earth is made up of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tropical </a:t>
            </a:r>
            <a:r>
              <a:rPr lang="en-GB" sz="4000" dirty="0">
                <a:solidFill>
                  <a:srgbClr val="000000"/>
                </a:solidFill>
                <a:effectLst/>
                <a:latin typeface="Twinkl Cursive Looped" panose="02000000000000000000" pitchFamily="2" charset="0"/>
                <a:ea typeface="Times New Roman" panose="02020603050405020304" pitchFamily="18" charset="0"/>
              </a:rPr>
              <a:t>areas and frozen lands.  The Earth’s hard outer layer has been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mathematically</a:t>
            </a:r>
            <a:r>
              <a:rPr lang="en-GB" sz="4000" dirty="0">
                <a:solidFill>
                  <a:srgbClr val="000000"/>
                </a:solidFill>
                <a:effectLst/>
                <a:latin typeface="Twinkl Cursive Looped" panose="02000000000000000000" pitchFamily="2" charset="0"/>
                <a:ea typeface="Times New Roman" panose="02020603050405020304" pitchFamily="18" charset="0"/>
              </a:rPr>
              <a:t> calculated as between 5 and 60km thick.  This crust is broken into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functional</a:t>
            </a:r>
            <a:r>
              <a:rPr lang="en-GB" sz="4000" dirty="0">
                <a:solidFill>
                  <a:srgbClr val="000000"/>
                </a:solidFill>
                <a:effectLst/>
                <a:latin typeface="Twinkl Cursive Looped" panose="02000000000000000000" pitchFamily="2" charset="0"/>
                <a:ea typeface="Times New Roman" panose="02020603050405020304" pitchFamily="18" charset="0"/>
              </a:rPr>
              <a:t> parts called plates that have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independency</a:t>
            </a:r>
            <a:r>
              <a:rPr lang="en-GB" sz="4000" dirty="0">
                <a:solidFill>
                  <a:srgbClr val="000000"/>
                </a:solidFill>
                <a:effectLst/>
                <a:latin typeface="Twinkl Cursive Looped" panose="02000000000000000000" pitchFamily="2" charset="0"/>
                <a:ea typeface="Times New Roman" panose="02020603050405020304" pitchFamily="18" charset="0"/>
              </a:rPr>
              <a:t> with each other.  The plates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require </a:t>
            </a:r>
            <a:r>
              <a:rPr lang="en-GB" sz="4000" dirty="0">
                <a:solidFill>
                  <a:srgbClr val="000000"/>
                </a:solidFill>
                <a:effectLst/>
                <a:latin typeface="Twinkl Cursive Looped" panose="02000000000000000000" pitchFamily="2" charset="0"/>
                <a:ea typeface="Times New Roman" panose="02020603050405020304" pitchFamily="18" charset="0"/>
              </a:rPr>
              <a:t>movement and scrape against each other causing friction that leads to earthquakes and volcanoes. </a:t>
            </a:r>
          </a:p>
        </p:txBody>
      </p:sp>
    </p:spTree>
    <p:extLst>
      <p:ext uri="{BB962C8B-B14F-4D97-AF65-F5344CB8AC3E}">
        <p14:creationId xmlns:p14="http://schemas.microsoft.com/office/powerpoint/2010/main" val="17873253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865208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sz="6000" dirty="0">
                <a:solidFill>
                  <a:srgbClr val="000000"/>
                </a:solidFill>
                <a:effectLst/>
                <a:latin typeface="Twinkl Cursive Looped" panose="02000000000000000000" pitchFamily="2" charset="0"/>
                <a:ea typeface="Times New Roman" panose="02020603050405020304" pitchFamily="18" charset="0"/>
              </a:rPr>
              <a:t>The Earth’s hard outer layer has been mathematically calculated as between 5 and 60km thick.</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4560572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5  - Summer 2</a:t>
            </a:r>
          </a:p>
          <a:p>
            <a:r>
              <a:rPr lang="en-GB" sz="7200" dirty="0">
                <a:latin typeface="Twinkl Cursive Looped" panose="02000000000000000000" pitchFamily="2" charset="0"/>
              </a:rPr>
              <a:t>Week 5 - Wednesday</a:t>
            </a:r>
          </a:p>
          <a:p>
            <a:endParaRPr lang="en-GB" sz="7200" dirty="0"/>
          </a:p>
        </p:txBody>
      </p:sp>
    </p:spTree>
    <p:extLst>
      <p:ext uri="{BB962C8B-B14F-4D97-AF65-F5344CB8AC3E}">
        <p14:creationId xmlns:p14="http://schemas.microsoft.com/office/powerpoint/2010/main" val="43137688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F2BA51-7E74-2570-5402-B65D0E5F11E0}"/>
              </a:ext>
            </a:extLst>
          </p:cNvPr>
          <p:cNvPicPr>
            <a:picLocks noChangeAspect="1"/>
          </p:cNvPicPr>
          <p:nvPr/>
        </p:nvPicPr>
        <p:blipFill rotWithShape="1">
          <a:blip r:embed="rId2"/>
          <a:srcRect l="19152" t="13315" r="18839" b="11648"/>
          <a:stretch/>
        </p:blipFill>
        <p:spPr>
          <a:xfrm>
            <a:off x="457200" y="0"/>
            <a:ext cx="10058400" cy="6843188"/>
          </a:xfrm>
          <a:prstGeom prst="rect">
            <a:avLst/>
          </a:prstGeom>
        </p:spPr>
      </p:pic>
    </p:spTree>
    <p:extLst>
      <p:ext uri="{BB962C8B-B14F-4D97-AF65-F5344CB8AC3E}">
        <p14:creationId xmlns:p14="http://schemas.microsoft.com/office/powerpoint/2010/main" val="7653861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402273104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41409827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376350"/>
            <a:ext cx="121920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surroundings or conditions in which a person, animal or plant lives</a:t>
            </a:r>
          </a:p>
        </p:txBody>
      </p:sp>
      <p:pic>
        <p:nvPicPr>
          <p:cNvPr id="1026" name="Picture 2" descr="Natural Environment Earth Day Free Content Clip Art, PNG, 2400x2400px,  Natural Environment, Earth Day, Environmental Engineering,">
            <a:extLst>
              <a:ext uri="{FF2B5EF4-FFF2-40B4-BE49-F238E27FC236}">
                <a16:creationId xmlns:a16="http://schemas.microsoft.com/office/drawing/2014/main" id="{A4C959C8-9F4E-DFA1-6D9E-03D9EDD8CF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72" y="369946"/>
            <a:ext cx="2133600" cy="2133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07F637D-E3A3-1A6B-71B5-12FF1CD4CDE4}"/>
              </a:ext>
            </a:extLst>
          </p:cNvPr>
          <p:cNvSpPr txBox="1"/>
          <p:nvPr/>
        </p:nvSpPr>
        <p:spPr>
          <a:xfrm>
            <a:off x="4241347" y="424206"/>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environment</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8521E1FF-82A5-E5FD-370A-5CF29C5B0548}"/>
              </a:ext>
            </a:extLst>
          </p:cNvPr>
          <p:cNvSpPr txBox="1"/>
          <p:nvPr/>
        </p:nvSpPr>
        <p:spPr>
          <a:xfrm>
            <a:off x="4849585" y="2684404"/>
            <a:ext cx="6466114"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a:t>
            </a:r>
            <a:endParaRPr lang="en-GB" dirty="0"/>
          </a:p>
        </p:txBody>
      </p:sp>
    </p:spTree>
    <p:extLst>
      <p:ext uri="{BB962C8B-B14F-4D97-AF65-F5344CB8AC3E}">
        <p14:creationId xmlns:p14="http://schemas.microsoft.com/office/powerpoint/2010/main" val="74889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2525654"/>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environment needs to be protected for future generations.</a:t>
            </a:r>
          </a:p>
        </p:txBody>
      </p:sp>
      <p:sp>
        <p:nvSpPr>
          <p:cNvPr id="3" name="Title 1">
            <a:extLst>
              <a:ext uri="{FF2B5EF4-FFF2-40B4-BE49-F238E27FC236}">
                <a16:creationId xmlns:a16="http://schemas.microsoft.com/office/drawing/2014/main" id="{122704AD-5DE2-1FC5-8CAB-84DDD501511A}"/>
              </a:ext>
            </a:extLst>
          </p:cNvPr>
          <p:cNvSpPr txBox="1">
            <a:spLocks/>
          </p:cNvSpPr>
          <p:nvPr/>
        </p:nvSpPr>
        <p:spPr>
          <a:xfrm>
            <a:off x="3053694" y="2286000"/>
            <a:ext cx="3853292" cy="889312"/>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___________</a:t>
            </a:r>
            <a:endParaRPr lang="en-GB" i="1" dirty="0"/>
          </a:p>
        </p:txBody>
      </p:sp>
    </p:spTree>
    <p:extLst>
      <p:ext uri="{BB962C8B-B14F-4D97-AF65-F5344CB8AC3E}">
        <p14:creationId xmlns:p14="http://schemas.microsoft.com/office/powerpoint/2010/main" val="273093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121052"/>
            <a:ext cx="121920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the necessary items for a particular purpose </a:t>
            </a:r>
          </a:p>
        </p:txBody>
      </p:sp>
      <p:pic>
        <p:nvPicPr>
          <p:cNvPr id="2050" name="Picture 2" descr="210,590 Construction Equipment Illustrations &amp; Clip Art - iStock">
            <a:extLst>
              <a:ext uri="{FF2B5EF4-FFF2-40B4-BE49-F238E27FC236}">
                <a16:creationId xmlns:a16="http://schemas.microsoft.com/office/drawing/2014/main" id="{0D2981ED-442C-961C-EB13-95DCCAB02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452" y="346983"/>
            <a:ext cx="2143125" cy="2133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E130559-74AD-B3A6-48EC-8DC4361804BF}"/>
              </a:ext>
            </a:extLst>
          </p:cNvPr>
          <p:cNvSpPr txBox="1"/>
          <p:nvPr/>
        </p:nvSpPr>
        <p:spPr>
          <a:xfrm>
            <a:off x="4290332" y="444287"/>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equipment</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2990D5B1-B5FD-4F88-4269-6138D989D9A5}"/>
              </a:ext>
            </a:extLst>
          </p:cNvPr>
          <p:cNvSpPr txBox="1"/>
          <p:nvPr/>
        </p:nvSpPr>
        <p:spPr>
          <a:xfrm>
            <a:off x="4665890" y="2208546"/>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a:t>
            </a:r>
            <a:endParaRPr lang="en-GB" dirty="0"/>
          </a:p>
        </p:txBody>
      </p:sp>
    </p:spTree>
    <p:extLst>
      <p:ext uri="{BB962C8B-B14F-4D97-AF65-F5344CB8AC3E}">
        <p14:creationId xmlns:p14="http://schemas.microsoft.com/office/powerpoint/2010/main" val="67381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6840805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121052"/>
            <a:ext cx="121920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the necessary items for a particular purpose </a:t>
            </a:r>
          </a:p>
        </p:txBody>
      </p:sp>
      <p:pic>
        <p:nvPicPr>
          <p:cNvPr id="2050" name="Picture 2" descr="210,590 Construction Equipment Illustrations &amp; Clip Art - iStock">
            <a:extLst>
              <a:ext uri="{FF2B5EF4-FFF2-40B4-BE49-F238E27FC236}">
                <a16:creationId xmlns:a16="http://schemas.microsoft.com/office/drawing/2014/main" id="{0D2981ED-442C-961C-EB13-95DCCAB02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452" y="346983"/>
            <a:ext cx="2143125" cy="2133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E130559-74AD-B3A6-48EC-8DC4361804BF}"/>
              </a:ext>
            </a:extLst>
          </p:cNvPr>
          <p:cNvSpPr txBox="1"/>
          <p:nvPr/>
        </p:nvSpPr>
        <p:spPr>
          <a:xfrm>
            <a:off x="4290332" y="444287"/>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equipment</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2990D5B1-B5FD-4F88-4269-6138D989D9A5}"/>
              </a:ext>
            </a:extLst>
          </p:cNvPr>
          <p:cNvSpPr txBox="1"/>
          <p:nvPr/>
        </p:nvSpPr>
        <p:spPr>
          <a:xfrm>
            <a:off x="4665890" y="2208546"/>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a:t>
            </a:r>
            <a:endParaRPr lang="en-GB" dirty="0"/>
          </a:p>
        </p:txBody>
      </p:sp>
    </p:spTree>
    <p:extLst>
      <p:ext uri="{BB962C8B-B14F-4D97-AF65-F5344CB8AC3E}">
        <p14:creationId xmlns:p14="http://schemas.microsoft.com/office/powerpoint/2010/main" val="135669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62567"/>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equipment needed for secondary school was published as a list on the website.</a:t>
            </a:r>
          </a:p>
        </p:txBody>
      </p:sp>
      <p:sp>
        <p:nvSpPr>
          <p:cNvPr id="3" name="Title 1">
            <a:extLst>
              <a:ext uri="{FF2B5EF4-FFF2-40B4-BE49-F238E27FC236}">
                <a16:creationId xmlns:a16="http://schemas.microsoft.com/office/drawing/2014/main" id="{078BEFD4-FF89-6E05-A33E-40DA8F98E982}"/>
              </a:ext>
            </a:extLst>
          </p:cNvPr>
          <p:cNvSpPr txBox="1">
            <a:spLocks/>
          </p:cNvSpPr>
          <p:nvPr/>
        </p:nvSpPr>
        <p:spPr>
          <a:xfrm>
            <a:off x="3434693" y="3086100"/>
            <a:ext cx="3341664" cy="876467"/>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114956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remember this spelling rule?</a:t>
            </a:r>
            <a:br>
              <a:rPr lang="en-GB" dirty="0">
                <a:latin typeface="Twinkl Cursive Looped" panose="02000000000000000000" pitchFamily="2" charset="0"/>
              </a:rPr>
            </a:br>
            <a:r>
              <a:rPr lang="en-GB" dirty="0">
                <a:latin typeface="Twinkl Cursive Looped" panose="02000000000000000000" pitchFamily="2" charset="0"/>
              </a:rPr>
              <a:t>Words ending in -</a:t>
            </a:r>
            <a:r>
              <a:rPr lang="en-GB" dirty="0" err="1">
                <a:latin typeface="Twinkl Cursive Looped" panose="02000000000000000000" pitchFamily="2" charset="0"/>
              </a:rPr>
              <a:t>ency</a:t>
            </a:r>
            <a:endParaRPr lang="en-GB" dirty="0">
              <a:latin typeface="Twinkl Cursive Looped" panose="02000000000000000000" pitchFamily="2" charset="0"/>
            </a:endParaRPr>
          </a:p>
        </p:txBody>
      </p:sp>
    </p:spTree>
    <p:extLst>
      <p:ext uri="{BB962C8B-B14F-4D97-AF65-F5344CB8AC3E}">
        <p14:creationId xmlns:p14="http://schemas.microsoft.com/office/powerpoint/2010/main" val="418284817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ending</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ency</a:t>
            </a:r>
            <a:endParaRPr lang="en-GB" dirty="0">
              <a:latin typeface="Twinkl Cursive Looped" panose="02000000000000000000" pitchFamily="2" charset="0"/>
            </a:endParaRPr>
          </a:p>
        </p:txBody>
      </p:sp>
    </p:spTree>
    <p:extLst>
      <p:ext uri="{BB962C8B-B14F-4D97-AF65-F5344CB8AC3E}">
        <p14:creationId xmlns:p14="http://schemas.microsoft.com/office/powerpoint/2010/main" val="205410471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ency</a:t>
            </a:r>
            <a:endParaRPr lang="en-GB" dirty="0">
              <a:latin typeface="Twinkl Cursive Looped" panose="02000000000000000000" pitchFamily="2" charset="0"/>
            </a:endParaRPr>
          </a:p>
        </p:txBody>
      </p:sp>
    </p:spTree>
    <p:extLst>
      <p:ext uri="{BB962C8B-B14F-4D97-AF65-F5344CB8AC3E}">
        <p14:creationId xmlns:p14="http://schemas.microsoft.com/office/powerpoint/2010/main" val="118267322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01222" y="4615711"/>
            <a:ext cx="10515600"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ency</a:t>
            </a:r>
            <a:br>
              <a:rPr lang="en-GB" dirty="0">
                <a:latin typeface="Twinkl Cursive Looped" panose="02000000000000000000" pitchFamily="2" charset="0"/>
              </a:rPr>
            </a:br>
            <a:r>
              <a:rPr lang="en-GB" sz="4400" dirty="0">
                <a:latin typeface="Twinkl Cursive Looped" panose="02000000000000000000" pitchFamily="2" charset="0"/>
              </a:rPr>
              <a:t>Use –</a:t>
            </a:r>
            <a:r>
              <a:rPr lang="en-GB" sz="4400" dirty="0" err="1">
                <a:latin typeface="Twinkl Cursive Looped" panose="02000000000000000000" pitchFamily="2" charset="0"/>
              </a:rPr>
              <a:t>ent</a:t>
            </a:r>
            <a:r>
              <a:rPr lang="en-GB" sz="4400" dirty="0">
                <a:latin typeface="Twinkl Cursive Looped" panose="02000000000000000000" pitchFamily="2" charset="0"/>
              </a:rPr>
              <a:t> and –</a:t>
            </a:r>
            <a:r>
              <a:rPr lang="en-GB" sz="4400" dirty="0" err="1">
                <a:latin typeface="Twinkl Cursive Looped" panose="02000000000000000000" pitchFamily="2" charset="0"/>
              </a:rPr>
              <a:t>ence</a:t>
            </a:r>
            <a:r>
              <a:rPr lang="en-GB" sz="4400" dirty="0">
                <a:latin typeface="Twinkl Cursive Looped" panose="02000000000000000000" pitchFamily="2" charset="0"/>
              </a:rPr>
              <a:t>/–</a:t>
            </a:r>
            <a:r>
              <a:rPr lang="en-GB" sz="4400" dirty="0" err="1">
                <a:latin typeface="Twinkl Cursive Looped" panose="02000000000000000000" pitchFamily="2" charset="0"/>
              </a:rPr>
              <a:t>ency</a:t>
            </a:r>
            <a:r>
              <a:rPr lang="en-GB" sz="4400" dirty="0">
                <a:latin typeface="Twinkl Cursive Looped" panose="02000000000000000000" pitchFamily="2" charset="0"/>
              </a:rPr>
              <a:t> after soft</a:t>
            </a:r>
            <a:br>
              <a:rPr lang="en-GB" sz="4400" dirty="0">
                <a:latin typeface="Twinkl Cursive Looped" panose="02000000000000000000" pitchFamily="2" charset="0"/>
              </a:rPr>
            </a:br>
            <a:r>
              <a:rPr lang="en-GB" sz="4400" dirty="0">
                <a:latin typeface="Twinkl Cursive Looped" panose="02000000000000000000" pitchFamily="2" charset="0"/>
              </a:rPr>
              <a:t>c (/s/ sound), soft g (/</a:t>
            </a:r>
            <a:r>
              <a:rPr lang="en-GB" sz="4400" dirty="0" err="1">
                <a:latin typeface="Twinkl Cursive Looped" panose="02000000000000000000" pitchFamily="2" charset="0"/>
              </a:rPr>
              <a:t>dʒ</a:t>
            </a:r>
            <a:r>
              <a:rPr lang="en-GB" sz="4400" dirty="0">
                <a:latin typeface="Twinkl Cursive Looped" panose="02000000000000000000" pitchFamily="2" charset="0"/>
              </a:rPr>
              <a:t>/ sound) and</a:t>
            </a:r>
            <a:br>
              <a:rPr lang="en-GB" sz="4400" dirty="0">
                <a:latin typeface="Twinkl Cursive Looped" panose="02000000000000000000" pitchFamily="2" charset="0"/>
              </a:rPr>
            </a:br>
            <a:r>
              <a:rPr lang="en-GB" sz="4400" dirty="0" err="1">
                <a:latin typeface="Twinkl Cursive Looped" panose="02000000000000000000" pitchFamily="2" charset="0"/>
              </a:rPr>
              <a:t>qu</a:t>
            </a:r>
            <a:r>
              <a:rPr lang="en-GB" sz="4400" dirty="0">
                <a:latin typeface="Twinkl Cursive Looped" panose="02000000000000000000" pitchFamily="2" charset="0"/>
              </a:rPr>
              <a:t>, or if there is a related word with a</a:t>
            </a:r>
            <a:br>
              <a:rPr lang="en-GB" sz="4400" dirty="0">
                <a:latin typeface="Twinkl Cursive Looped" panose="02000000000000000000" pitchFamily="2" charset="0"/>
              </a:rPr>
            </a:br>
            <a:r>
              <a:rPr lang="en-GB" sz="4400" dirty="0">
                <a:latin typeface="Twinkl Cursive Looped" panose="02000000000000000000" pitchFamily="2" charset="0"/>
              </a:rPr>
              <a:t>clear /ɛ/ sound in the right position.</a:t>
            </a:r>
            <a:endParaRPr lang="en-GB" sz="4400" i="1" dirty="0">
              <a:latin typeface="Twinkl Cursive Looped" panose="02000000000000000000" pitchFamily="2" charset="0"/>
            </a:endParaRPr>
          </a:p>
        </p:txBody>
      </p:sp>
    </p:spTree>
    <p:extLst>
      <p:ext uri="{BB962C8B-B14F-4D97-AF65-F5344CB8AC3E}">
        <p14:creationId xmlns:p14="http://schemas.microsoft.com/office/powerpoint/2010/main" val="558998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conveniency </a:t>
            </a:r>
          </a:p>
        </p:txBody>
      </p:sp>
      <p:sp>
        <p:nvSpPr>
          <p:cNvPr id="3" name="Rectangle 2">
            <a:extLst>
              <a:ext uri="{FF2B5EF4-FFF2-40B4-BE49-F238E27FC236}">
                <a16:creationId xmlns:a16="http://schemas.microsoft.com/office/drawing/2014/main" id="{13BB5EC0-7A96-4D29-A835-6FAE896C31A4}"/>
              </a:ext>
            </a:extLst>
          </p:cNvPr>
          <p:cNvSpPr/>
          <p:nvPr/>
        </p:nvSpPr>
        <p:spPr>
          <a:xfrm>
            <a:off x="6955971" y="3575957"/>
            <a:ext cx="1567543" cy="7531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9634" name="Picture 2" descr="Convenience Store Clipart - ClipArt Best">
            <a:extLst>
              <a:ext uri="{FF2B5EF4-FFF2-40B4-BE49-F238E27FC236}">
                <a16:creationId xmlns:a16="http://schemas.microsoft.com/office/drawing/2014/main" id="{2AC6B6F5-82E0-3BF9-B976-DEC3F1EB83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5892"/>
            <a:ext cx="317182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8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efficiency</a:t>
            </a:r>
          </a:p>
        </p:txBody>
      </p:sp>
      <p:sp>
        <p:nvSpPr>
          <p:cNvPr id="3" name="Rectangle 2">
            <a:extLst>
              <a:ext uri="{FF2B5EF4-FFF2-40B4-BE49-F238E27FC236}">
                <a16:creationId xmlns:a16="http://schemas.microsoft.com/office/drawing/2014/main" id="{0366E0B6-702E-4814-82C6-08CA2D13F3C9}"/>
              </a:ext>
            </a:extLst>
          </p:cNvPr>
          <p:cNvSpPr/>
          <p:nvPr/>
        </p:nvSpPr>
        <p:spPr>
          <a:xfrm>
            <a:off x="6096000" y="3624943"/>
            <a:ext cx="1730828" cy="80690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0658" name="Picture 2" descr="Transparent Background Efficiency Clipart, HD Png Download , Transparent  Png Image - PNGitem">
            <a:extLst>
              <a:ext uri="{FF2B5EF4-FFF2-40B4-BE49-F238E27FC236}">
                <a16:creationId xmlns:a16="http://schemas.microsoft.com/office/drawing/2014/main" id="{64884660-AA03-0EF2-DFDE-7F4058117B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918" y="340179"/>
            <a:ext cx="2457450"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43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6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fluency  </a:t>
            </a:r>
          </a:p>
        </p:txBody>
      </p:sp>
      <p:sp>
        <p:nvSpPr>
          <p:cNvPr id="3" name="Rectangle 2">
            <a:extLst>
              <a:ext uri="{FF2B5EF4-FFF2-40B4-BE49-F238E27FC236}">
                <a16:creationId xmlns:a16="http://schemas.microsoft.com/office/drawing/2014/main" id="{4BCBA2DA-E95C-434C-BE81-320E182AE5EF}"/>
              </a:ext>
            </a:extLst>
          </p:cNvPr>
          <p:cNvSpPr/>
          <p:nvPr/>
        </p:nvSpPr>
        <p:spPr>
          <a:xfrm>
            <a:off x="5796643" y="3803793"/>
            <a:ext cx="1681843" cy="74235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682" name="Picture 2" descr="Sight Words Or High Frequency Words - Fluency Clipart – Stunning free  transparent png clipart images free download">
            <a:extLst>
              <a:ext uri="{FF2B5EF4-FFF2-40B4-BE49-F238E27FC236}">
                <a16:creationId xmlns:a16="http://schemas.microsoft.com/office/drawing/2014/main" id="{A6B806D1-A3F5-16AC-DD53-DCBDB1232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55" y="481692"/>
            <a:ext cx="3076575"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11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6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8559</TotalTime>
  <Words>2888</Words>
  <Application>Microsoft Office PowerPoint</Application>
  <PresentationFormat>Widescreen</PresentationFormat>
  <Paragraphs>414</Paragraphs>
  <Slides>210</Slides>
  <Notes>61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210</vt:i4>
      </vt:variant>
    </vt:vector>
  </HeadingPairs>
  <TitlesOfParts>
    <vt:vector size="217" baseType="lpstr">
      <vt:lpstr>Arial</vt:lpstr>
      <vt:lpstr>Arial</vt:lpstr>
      <vt:lpstr>Calibri</vt:lpstr>
      <vt:lpstr>Calibri Light</vt:lpstr>
      <vt:lpstr>Georgia</vt:lpstr>
      <vt:lpstr>Twinkl Cursive Looped</vt:lpstr>
      <vt:lpstr>Office Theme</vt:lpstr>
      <vt:lpstr>Spelling Y5</vt:lpstr>
      <vt:lpstr>PowerPoint Presentation</vt:lpstr>
      <vt:lpstr>PowerPoint Presentation</vt:lpstr>
      <vt:lpstr>Let’s Revisit and Review…</vt:lpstr>
      <vt:lpstr>Do you remember this challenge word?</vt:lpstr>
      <vt:lpstr>  Definition – surroundings or conditions in which a person, animal or plant lives</vt:lpstr>
      <vt:lpstr>  The environment needs to be protected for future generations.</vt:lpstr>
      <vt:lpstr>Do you remember this challenge word?</vt:lpstr>
      <vt:lpstr>  Definition – the necessary items for a particular purpose </vt:lpstr>
      <vt:lpstr>  The equipment needed for secondary school was published as a list on the website.</vt:lpstr>
      <vt:lpstr>Can you remember this spelling rule? Words ending in -ency</vt:lpstr>
      <vt:lpstr>Words ending -ency</vt:lpstr>
      <vt:lpstr>-ency</vt:lpstr>
      <vt:lpstr>-ency Use –ent and –ence/–ency after soft c (/s/ sound), soft g (/dʒ/ sound) and qu, or if there is a related word with a clear /ɛ/ sound in the right position.</vt:lpstr>
      <vt:lpstr>transparency </vt:lpstr>
      <vt:lpstr>decency</vt:lpstr>
      <vt:lpstr>independency  </vt:lpstr>
      <vt:lpstr>Let’s Teach and Practise</vt:lpstr>
      <vt:lpstr>Words ending -al</vt:lpstr>
      <vt:lpstr>-al</vt:lpstr>
      <vt:lpstr>-al  Every syllable needs a vowel. So, if you hear 'l' at the end of a word and you can't hear a vowel sound, most commonly you will use 'al' or 'le'. You use 'al' if you are adding a suffix onto a base or root word (e.g., magic – magical). You use 'le' if it is a part of the word (e.g., little, candle).</vt:lpstr>
      <vt:lpstr>-al  words ending in al have changed a noun into an adjective  music (noun)  musical (adjective)</vt:lpstr>
      <vt:lpstr>musical</vt:lpstr>
      <vt:lpstr>political</vt:lpstr>
      <vt:lpstr>accidental </vt:lpstr>
      <vt:lpstr> Definition – fond or skilled at music</vt:lpstr>
      <vt:lpstr>  Definition – relating to the government </vt:lpstr>
      <vt:lpstr>  Definition – happening by chance</vt:lpstr>
      <vt:lpstr> He was extremely musical.</vt:lpstr>
      <vt:lpstr>The political atmosphere was charged on election night.</vt:lpstr>
      <vt:lpstr>The window smashing was purely accidental. </vt:lpstr>
      <vt:lpstr>New CHALLENGE words.</vt:lpstr>
      <vt:lpstr> Definition - regularly or habitually; often</vt:lpstr>
      <vt:lpstr> People frequently play the National Lottery. </vt:lpstr>
      <vt:lpstr> Definition - the group of people with the authority to govern a country or state; a particular ministry in office</vt:lpstr>
      <vt:lpstr> The government is formed through a democratic vote.</vt:lpstr>
      <vt:lpstr>Let’s Practise and Apply.</vt:lpstr>
      <vt:lpstr>Can you spot the spelling rule words and the challenge words?</vt:lpstr>
      <vt:lpstr>Fragile Earth  The environment of planet Earth is made up of tropical areas and frozen lands.  The Earth’s hard outer layer has been mathematically calculated as between 5 and 60km thick.  This crust is broken into functional parts called plates that have independency with each other.  The plates require movement and scrape against each other causing friction that leads to earthquakes and volcanoes. </vt:lpstr>
      <vt:lpstr>Fragile Earth  The environment of planet Earth is made up of tropical areas and frozen lands.  The Earth’s hard outer layer has been mathematically calculated as between 5 and 60km thick.  This crust is broken into functional parts called plates that have independency with each other.  The plates require movement and scrape against each other causing friction that leads to earthquakes and volcanoes. </vt:lpstr>
      <vt:lpstr>Write this sentence as I dictate it to you.</vt:lpstr>
      <vt:lpstr>The environment of planet Earth is made up of tropical areas and frozen lands.</vt:lpstr>
      <vt:lpstr>PowerPoint Presentation</vt:lpstr>
      <vt:lpstr>PowerPoint Presentation</vt:lpstr>
      <vt:lpstr>Let’s Revisit and Review…</vt:lpstr>
      <vt:lpstr>Do you remember this challenge word?</vt:lpstr>
      <vt:lpstr>  Definition – surroundings or conditions in which a person, animal or plant lives</vt:lpstr>
      <vt:lpstr>  The environment needs to be protected for future generations.</vt:lpstr>
      <vt:lpstr>Do you remember this challenge word?</vt:lpstr>
      <vt:lpstr>  Definition – the necessary items for a particular purpose </vt:lpstr>
      <vt:lpstr>  The equipment needed for secondary school was published as a list on the website.</vt:lpstr>
      <vt:lpstr>Can you remember this spelling rule? Words ending in -ency</vt:lpstr>
      <vt:lpstr>Words ending -ency</vt:lpstr>
      <vt:lpstr>-ency</vt:lpstr>
      <vt:lpstr>-ency Use –ent and –ence/–ency after soft c (/s/ sound), soft g (/dʒ/ sound) and qu, or if there is a related word with a clear /ɛ/ sound in the right position.</vt:lpstr>
      <vt:lpstr>emergency </vt:lpstr>
      <vt:lpstr>consistency</vt:lpstr>
      <vt:lpstr>proficiency  </vt:lpstr>
      <vt:lpstr>Let’s Teach and Practise</vt:lpstr>
      <vt:lpstr>Words ending -al</vt:lpstr>
      <vt:lpstr>-al</vt:lpstr>
      <vt:lpstr>-al  Every syllable needs a vowel. So, if you hear 'l' at the end of a word and you can't hear a vowel sound, most commonly you will use 'al' or 'le'. You use 'al' if you are adding a suffix onto a base or root word (e.g., magic – magical). You use 'le' if it is a part of the word (e.g., little, candle).</vt:lpstr>
      <vt:lpstr>-al  words ending in al have changed a noun into an adjective  music (noun)  musical (adjective)</vt:lpstr>
      <vt:lpstr>mathematical</vt:lpstr>
      <vt:lpstr>tropical</vt:lpstr>
      <vt:lpstr>functional </vt:lpstr>
      <vt:lpstr>  Definition – relating to maths</vt:lpstr>
      <vt:lpstr>  Definition – very hot and humid</vt:lpstr>
      <vt:lpstr>  Definition – how something works or operates</vt:lpstr>
      <vt:lpstr> The mathematical equation was super fun to complete.</vt:lpstr>
      <vt:lpstr>The tropical temperature was not expected in this part of the country. </vt:lpstr>
      <vt:lpstr>The functional furniture fitted into the space well. </vt:lpstr>
      <vt:lpstr>New CHALLENGE words.</vt:lpstr>
      <vt:lpstr> Definition - regularly or habitually; often</vt:lpstr>
      <vt:lpstr> People frequently play the National Lottery. </vt:lpstr>
      <vt:lpstr> Definition - the group of people with the authority to govern a country or state; a particular ministry in office</vt:lpstr>
      <vt:lpstr> The government is formed through a democratic vote.</vt:lpstr>
      <vt:lpstr>Let’s Practise and Apply.</vt:lpstr>
      <vt:lpstr>Can you spot the spelling rule words and the challenge words?</vt:lpstr>
      <vt:lpstr>Fragile Earth  The environment of planet Earth is made up of tropical areas and frozen lands.  The Earth’s hard outer layer has been mathematically calculated as between 5 and 60km thick.  This crust is broken into functional parts called plates that have independency with each other.  The plates require movement and scrape against each other causing friction that leads to earthquakes and volcanoes. </vt:lpstr>
      <vt:lpstr>Fragile Earth  The environment of planet Earth is made up of tropical areas and frozen lands.  The Earth’s hard outer layer has been mathematically calculated as between 5 and 60km thick.  This crust is broken into functional parts called plates that have independency with each other.  The plates require movement and scrape against each other causing friction that leads to earthquakes and volcanoes. </vt:lpstr>
      <vt:lpstr>Write this sentence as I dictate it to you.</vt:lpstr>
      <vt:lpstr>The Earth’s hard outer layer has been mathematically calculated as between 5 and 60km thick.</vt:lpstr>
      <vt:lpstr>PowerPoint Presentation</vt:lpstr>
      <vt:lpstr>PowerPoint Presentation</vt:lpstr>
      <vt:lpstr>Let’s Revisit and Review…</vt:lpstr>
      <vt:lpstr>Do you remember this challenge word?</vt:lpstr>
      <vt:lpstr>  Definition – surroundings or conditions in which a person, animal or plant lives</vt:lpstr>
      <vt:lpstr>  The environment needs to be protected for future generations.</vt:lpstr>
      <vt:lpstr>Do you remember this challenge word?</vt:lpstr>
      <vt:lpstr>  Definition – the necessary items for a particular purpose </vt:lpstr>
      <vt:lpstr>  The equipment needed for secondary school was published as a list on the website.</vt:lpstr>
      <vt:lpstr>Can you remember this spelling rule? Words ending in -ency</vt:lpstr>
      <vt:lpstr>Words ending -ency</vt:lpstr>
      <vt:lpstr>-ency</vt:lpstr>
      <vt:lpstr>-ency Use –ent and –ence/–ency after soft c (/s/ sound), soft g (/dʒ/ sound) and qu, or if there is a related word with a clear /ɛ/ sound in the right position.</vt:lpstr>
      <vt:lpstr>conveniency </vt:lpstr>
      <vt:lpstr>efficiency</vt:lpstr>
      <vt:lpstr>fluency  </vt:lpstr>
      <vt:lpstr>Let’s Teach and Practise</vt:lpstr>
      <vt:lpstr>Words ending -ire</vt:lpstr>
      <vt:lpstr>-ire</vt:lpstr>
      <vt:lpstr>require</vt:lpstr>
      <vt:lpstr>acquire</vt:lpstr>
      <vt:lpstr>enquire </vt:lpstr>
      <vt:lpstr>  Definition – need for a purpose</vt:lpstr>
      <vt:lpstr>  Definition – buy or obtain</vt:lpstr>
      <vt:lpstr>  Definition – ask for information from someone</vt:lpstr>
      <vt:lpstr> The school require children to wear school uniform. </vt:lpstr>
      <vt:lpstr>They need to acquire a particular chocolate cake for the birthday party. </vt:lpstr>
      <vt:lpstr>They always enquire after my family when I meet with them.</vt:lpstr>
      <vt:lpstr>New CHALLENGE words.</vt:lpstr>
      <vt:lpstr> Definition - regularly or habitually; often</vt:lpstr>
      <vt:lpstr> People frequently play the National Lottery. </vt:lpstr>
      <vt:lpstr> Definition - the group of people with the authority to govern a country or state; a particular ministry in office</vt:lpstr>
      <vt:lpstr> The government is formed through a democratic vote.</vt:lpstr>
      <vt:lpstr>Let’s Practise and Apply.</vt:lpstr>
      <vt:lpstr>Can you spot the spelling rule words and the challenge words?</vt:lpstr>
      <vt:lpstr>Fragile Earth  The environment of planet Earth is made up of tropical areas and frozen lands.  The Earth’s hard outer layer has been mathematically calculated as between 5 and 60km thick.  This crust is broken into functional parts called plates that have independency with each other.  The plates require movement and scrape against each other causing friction that leads to earthquakes and volcanoes. </vt:lpstr>
      <vt:lpstr>Fragile Earth  The environment of planet Earth is made up of tropical areas and frozen lands.  The Earth’s hard outer layer has been mathematically calculated as between 5 and 60km thick.  This crust is broken into functional parts called plates that have independency with each other.  The plates require movement and scrape against each other causing friction that leads to earthquakes and volcanoes. </vt:lpstr>
      <vt:lpstr>Write this sentence as I dictate it to you.</vt:lpstr>
      <vt:lpstr>This crust is broken into functional parts called plates that have independency with each other.</vt:lpstr>
      <vt:lpstr>PowerPoint Presentation</vt:lpstr>
      <vt:lpstr>PowerPoint Presentation</vt:lpstr>
      <vt:lpstr>Let’s Revisit and Review…</vt:lpstr>
      <vt:lpstr>Do you remember this challenge word?</vt:lpstr>
      <vt:lpstr>  Definition – surroundings or conditions in which a person, animal or plant lives</vt:lpstr>
      <vt:lpstr>  The environment needs to be protected for future generations.</vt:lpstr>
      <vt:lpstr>Do you remember this challenge word?</vt:lpstr>
      <vt:lpstr>  Definition – the necessary items for a particular purpose </vt:lpstr>
      <vt:lpstr>  The equipment needed for secondary school was published as a list on the website.</vt:lpstr>
      <vt:lpstr>Can you remember this spelling rule? Words ending in -ency</vt:lpstr>
      <vt:lpstr>Words ending -ency</vt:lpstr>
      <vt:lpstr>-ency</vt:lpstr>
      <vt:lpstr>-ency Use –ent and –ence/–ency after soft c (/s/ sound), soft g (/dʒ/ sound) and qu, or if there is a related word with a clear /ɛ/ sound in the right position.</vt:lpstr>
      <vt:lpstr>currency </vt:lpstr>
      <vt:lpstr>urgency</vt:lpstr>
      <vt:lpstr>Let’s Teach and Practise</vt:lpstr>
      <vt:lpstr>Words ending -ire</vt:lpstr>
      <vt:lpstr>-ire</vt:lpstr>
      <vt:lpstr>esquire</vt:lpstr>
      <vt:lpstr>vampire</vt:lpstr>
      <vt:lpstr>bonfire </vt:lpstr>
      <vt:lpstr>  Definition – a polite title</vt:lpstr>
      <vt:lpstr>  Definition – a corpse that drinks blood</vt:lpstr>
      <vt:lpstr>  Definition – a large open-air fire</vt:lpstr>
      <vt:lpstr> The esquire was known for his polite manners.</vt:lpstr>
      <vt:lpstr>The vampire terrorised the town every Halloween.</vt:lpstr>
      <vt:lpstr>The bonfire was enormous on firework’s night.</vt:lpstr>
      <vt:lpstr>New CHALLENGE words.</vt:lpstr>
      <vt:lpstr> Definition - regularly or habitually; often</vt:lpstr>
      <vt:lpstr> People frequently play the National Lottery. </vt:lpstr>
      <vt:lpstr> Definition - the group of people with the authority to govern a country or state; a particular ministry in office</vt:lpstr>
      <vt:lpstr> The government is formed through a democratic vote.</vt:lpstr>
      <vt:lpstr>Let’s Practise and Apply.</vt:lpstr>
      <vt:lpstr>Can you spot the spelling rule words and the challenge words?</vt:lpstr>
      <vt:lpstr>Fragile Earth  The environment of planet Earth is made up of tropical areas and frozen lands.  The Earth’s hard outer layer has been mathematically calculated as between 5 and 60km thick.  This crust is broken into functional parts called plates that have independency with each other.  The plates require movement and scrape against each other causing friction that leads to earthquakes and volcanoes. </vt:lpstr>
      <vt:lpstr>Fragile Earth  The environment of planet Earth is made up of tropical areas and frozen lands.  The Earth’s hard outer layer has been mathematically calculated as between 5 and 60km thick.  This crust is broken into functional parts called plates that have independency with each other.  The plates require movement and scrape against each other causing friction that leads to earthquakes and volcanoes. </vt:lpstr>
      <vt:lpstr>Write this sentence as I dictate it to you.</vt:lpstr>
      <vt:lpstr>The plates require movement and scrape against each other causing friction that leads to earthquakes and volcanoes.</vt:lpstr>
      <vt:lpstr>PowerPoint Presentation</vt:lpstr>
      <vt:lpstr>PowerPoint Presentation</vt:lpstr>
      <vt:lpstr>Old challenge words…</vt:lpstr>
      <vt:lpstr>environment </vt:lpstr>
      <vt:lpstr>equipment</vt:lpstr>
      <vt:lpstr>Old spelling rule words…</vt:lpstr>
      <vt:lpstr>transparency </vt:lpstr>
      <vt:lpstr>decency</vt:lpstr>
      <vt:lpstr>independency</vt:lpstr>
      <vt:lpstr>emergency</vt:lpstr>
      <vt:lpstr>consistency </vt:lpstr>
      <vt:lpstr>proficiency</vt:lpstr>
      <vt:lpstr>conveniency </vt:lpstr>
      <vt:lpstr>efficiency</vt:lpstr>
      <vt:lpstr>fluency</vt:lpstr>
      <vt:lpstr>currency</vt:lpstr>
      <vt:lpstr>urgency</vt:lpstr>
      <vt:lpstr>New spelling rule words…</vt:lpstr>
      <vt:lpstr>musical</vt:lpstr>
      <vt:lpstr>political</vt:lpstr>
      <vt:lpstr>accidental</vt:lpstr>
      <vt:lpstr>mathematical</vt:lpstr>
      <vt:lpstr>tropical </vt:lpstr>
      <vt:lpstr>functional</vt:lpstr>
      <vt:lpstr>require</vt:lpstr>
      <vt:lpstr>acquire</vt:lpstr>
      <vt:lpstr>enquire</vt:lpstr>
      <vt:lpstr>esquire</vt:lpstr>
      <vt:lpstr>vampire</vt:lpstr>
      <vt:lpstr>bonfire </vt:lpstr>
      <vt:lpstr>New challenge words…</vt:lpstr>
      <vt:lpstr>frequently</vt:lpstr>
      <vt:lpstr>government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 Y3</dc:title>
  <dc:creator>Kelly Stokes</dc:creator>
  <cp:lastModifiedBy>Kelly Stokes</cp:lastModifiedBy>
  <cp:revision>10</cp:revision>
  <cp:lastPrinted>2022-05-27T07:40:55Z</cp:lastPrinted>
  <dcterms:created xsi:type="dcterms:W3CDTF">2022-03-23T13:56:57Z</dcterms:created>
  <dcterms:modified xsi:type="dcterms:W3CDTF">2023-05-30T16:21:21Z</dcterms:modified>
</cp:coreProperties>
</file>