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8"/>
  </p:notesMasterIdLst>
  <p:sldIdLst>
    <p:sldId id="256" r:id="rId2"/>
    <p:sldId id="322" r:id="rId3"/>
    <p:sldId id="604" r:id="rId4"/>
    <p:sldId id="258" r:id="rId5"/>
    <p:sldId id="333" r:id="rId6"/>
    <p:sldId id="336" r:id="rId7"/>
    <p:sldId id="335" r:id="rId8"/>
    <p:sldId id="337" r:id="rId9"/>
    <p:sldId id="339" r:id="rId10"/>
    <p:sldId id="340" r:id="rId11"/>
    <p:sldId id="259" r:id="rId12"/>
    <p:sldId id="260" r:id="rId13"/>
    <p:sldId id="1454" r:id="rId14"/>
    <p:sldId id="1455" r:id="rId15"/>
    <p:sldId id="1456" r:id="rId16"/>
    <p:sldId id="1457" r:id="rId17"/>
    <p:sldId id="1458" r:id="rId18"/>
    <p:sldId id="267" r:id="rId19"/>
    <p:sldId id="605" r:id="rId20"/>
    <p:sldId id="606" r:id="rId21"/>
    <p:sldId id="607" r:id="rId22"/>
    <p:sldId id="282" r:id="rId23"/>
    <p:sldId id="285" r:id="rId24"/>
    <p:sldId id="284" r:id="rId25"/>
    <p:sldId id="1172" r:id="rId26"/>
    <p:sldId id="1174" r:id="rId27"/>
    <p:sldId id="1459" r:id="rId28"/>
    <p:sldId id="1697" r:id="rId29"/>
    <p:sldId id="1701" r:id="rId30"/>
    <p:sldId id="614" r:id="rId31"/>
    <p:sldId id="303" r:id="rId32"/>
    <p:sldId id="1462" r:id="rId33"/>
    <p:sldId id="1463" r:id="rId34"/>
    <p:sldId id="310" r:id="rId35"/>
    <p:sldId id="1466" r:id="rId36"/>
    <p:sldId id="304" r:id="rId37"/>
    <p:sldId id="318" r:id="rId38"/>
    <p:sldId id="316" r:id="rId39"/>
    <p:sldId id="1470" r:id="rId40"/>
    <p:sldId id="331" r:id="rId41"/>
    <p:sldId id="332" r:id="rId42"/>
    <p:sldId id="323" r:id="rId43"/>
    <p:sldId id="1473" r:id="rId44"/>
    <p:sldId id="1474" r:id="rId45"/>
    <p:sldId id="1475" r:id="rId46"/>
    <p:sldId id="1756" r:id="rId47"/>
    <p:sldId id="1757" r:id="rId48"/>
    <p:sldId id="1758" r:id="rId49"/>
    <p:sldId id="1759" r:id="rId50"/>
    <p:sldId id="1760" r:id="rId51"/>
    <p:sldId id="1761" r:id="rId52"/>
    <p:sldId id="1762" r:id="rId53"/>
    <p:sldId id="1763" r:id="rId54"/>
    <p:sldId id="1690" r:id="rId55"/>
    <p:sldId id="1691" r:id="rId56"/>
    <p:sldId id="1692" r:id="rId57"/>
    <p:sldId id="1504" r:id="rId58"/>
    <p:sldId id="1505" r:id="rId59"/>
    <p:sldId id="1506" r:id="rId60"/>
    <p:sldId id="1507" r:id="rId61"/>
    <p:sldId id="1509" r:id="rId62"/>
    <p:sldId id="1511" r:id="rId63"/>
    <p:sldId id="1513" r:id="rId64"/>
    <p:sldId id="1516" r:id="rId65"/>
    <p:sldId id="1519" r:id="rId66"/>
    <p:sldId id="1522" r:id="rId67"/>
    <p:sldId id="1523" r:id="rId68"/>
    <p:sldId id="1709" r:id="rId69"/>
    <p:sldId id="1713" r:id="rId70"/>
    <p:sldId id="1525" r:id="rId71"/>
    <p:sldId id="1780" r:id="rId72"/>
    <p:sldId id="1781" r:id="rId73"/>
    <p:sldId id="1782" r:id="rId74"/>
    <p:sldId id="1783" r:id="rId75"/>
    <p:sldId id="1538" r:id="rId76"/>
    <p:sldId id="1539" r:id="rId77"/>
    <p:sldId id="1540" r:id="rId78"/>
    <p:sldId id="1541" r:id="rId79"/>
    <p:sldId id="1542" r:id="rId80"/>
    <p:sldId id="1543" r:id="rId81"/>
    <p:sldId id="1472" r:id="rId82"/>
    <p:sldId id="1544" r:id="rId83"/>
    <p:sldId id="1545" r:id="rId84"/>
    <p:sldId id="1546" r:id="rId85"/>
    <p:sldId id="1764" r:id="rId86"/>
    <p:sldId id="1765" r:id="rId87"/>
    <p:sldId id="1766" r:id="rId88"/>
    <p:sldId id="1767" r:id="rId89"/>
    <p:sldId id="1768" r:id="rId90"/>
    <p:sldId id="1769" r:id="rId91"/>
    <p:sldId id="1770" r:id="rId92"/>
    <p:sldId id="1771" r:id="rId93"/>
    <p:sldId id="1565" r:id="rId94"/>
    <p:sldId id="1568" r:id="rId95"/>
    <p:sldId id="1571" r:id="rId96"/>
    <p:sldId id="1574" r:id="rId97"/>
    <p:sldId id="1575" r:id="rId98"/>
    <p:sldId id="1576" r:id="rId99"/>
    <p:sldId id="1577" r:id="rId100"/>
    <p:sldId id="1578" r:id="rId101"/>
    <p:sldId id="1580" r:id="rId102"/>
    <p:sldId id="1582" r:id="rId103"/>
    <p:sldId id="1584" r:id="rId104"/>
    <p:sldId id="1587" r:id="rId105"/>
    <p:sldId id="1590" r:id="rId106"/>
    <p:sldId id="1593" r:id="rId107"/>
    <p:sldId id="1716" r:id="rId108"/>
    <p:sldId id="1720" r:id="rId109"/>
    <p:sldId id="1724" r:id="rId110"/>
    <p:sldId id="1596" r:id="rId111"/>
    <p:sldId id="1784" r:id="rId112"/>
    <p:sldId id="1785" r:id="rId113"/>
    <p:sldId id="1786" r:id="rId114"/>
    <p:sldId id="1787" r:id="rId115"/>
    <p:sldId id="1609" r:id="rId116"/>
    <p:sldId id="1610" r:id="rId117"/>
    <p:sldId id="1611" r:id="rId118"/>
    <p:sldId id="1612" r:id="rId119"/>
    <p:sldId id="1613" r:id="rId120"/>
    <p:sldId id="1614" r:id="rId121"/>
    <p:sldId id="1471" r:id="rId122"/>
    <p:sldId id="1615" r:id="rId123"/>
    <p:sldId id="1616" r:id="rId124"/>
    <p:sldId id="1617" r:id="rId125"/>
    <p:sldId id="1772" r:id="rId126"/>
    <p:sldId id="1773" r:id="rId127"/>
    <p:sldId id="1774" r:id="rId128"/>
    <p:sldId id="1775" r:id="rId129"/>
    <p:sldId id="1776" r:id="rId130"/>
    <p:sldId id="1777" r:id="rId131"/>
    <p:sldId id="1778" r:id="rId132"/>
    <p:sldId id="1779" r:id="rId133"/>
    <p:sldId id="1747" r:id="rId134"/>
    <p:sldId id="1748" r:id="rId135"/>
    <p:sldId id="1749" r:id="rId136"/>
    <p:sldId id="1646" r:id="rId137"/>
    <p:sldId id="1647" r:id="rId138"/>
    <p:sldId id="1648" r:id="rId139"/>
    <p:sldId id="1649" r:id="rId140"/>
    <p:sldId id="1651" r:id="rId141"/>
    <p:sldId id="1653" r:id="rId142"/>
    <p:sldId id="1655" r:id="rId143"/>
    <p:sldId id="1658" r:id="rId144"/>
    <p:sldId id="1661" r:id="rId145"/>
    <p:sldId id="1664" r:id="rId146"/>
    <p:sldId id="1727" r:id="rId147"/>
    <p:sldId id="1731" r:id="rId148"/>
    <p:sldId id="1735" r:id="rId149"/>
    <p:sldId id="1667" r:id="rId150"/>
    <p:sldId id="1788" r:id="rId151"/>
    <p:sldId id="1789" r:id="rId152"/>
    <p:sldId id="1790" r:id="rId153"/>
    <p:sldId id="1791" r:id="rId154"/>
    <p:sldId id="1680" r:id="rId155"/>
    <p:sldId id="1681" r:id="rId156"/>
    <p:sldId id="1682" r:id="rId157"/>
    <p:sldId id="1683" r:id="rId158"/>
    <p:sldId id="1684" r:id="rId159"/>
    <p:sldId id="1685" r:id="rId160"/>
    <p:sldId id="328" r:id="rId161"/>
    <p:sldId id="1686" r:id="rId162"/>
    <p:sldId id="595" r:id="rId163"/>
    <p:sldId id="551" r:id="rId164"/>
    <p:sldId id="552" r:id="rId165"/>
    <p:sldId id="596" r:id="rId166"/>
    <p:sldId id="553" r:id="rId167"/>
    <p:sldId id="554" r:id="rId168"/>
    <p:sldId id="555" r:id="rId169"/>
    <p:sldId id="562" r:id="rId170"/>
    <p:sldId id="563" r:id="rId171"/>
    <p:sldId id="556" r:id="rId172"/>
    <p:sldId id="564" r:id="rId173"/>
    <p:sldId id="565" r:id="rId174"/>
    <p:sldId id="569" r:id="rId175"/>
    <p:sldId id="570" r:id="rId176"/>
    <p:sldId id="571" r:id="rId177"/>
    <p:sldId id="572" r:id="rId178"/>
    <p:sldId id="576" r:id="rId179"/>
    <p:sldId id="577" r:id="rId180"/>
    <p:sldId id="594" r:id="rId181"/>
    <p:sldId id="557" r:id="rId182"/>
    <p:sldId id="558" r:id="rId183"/>
    <p:sldId id="559" r:id="rId184"/>
    <p:sldId id="566" r:id="rId185"/>
    <p:sldId id="567" r:id="rId186"/>
    <p:sldId id="568" r:id="rId187"/>
    <p:sldId id="573" r:id="rId188"/>
    <p:sldId id="574" r:id="rId189"/>
    <p:sldId id="575" r:id="rId190"/>
    <p:sldId id="580" r:id="rId191"/>
    <p:sldId id="581" r:id="rId192"/>
    <p:sldId id="582" r:id="rId193"/>
    <p:sldId id="560" r:id="rId194"/>
    <p:sldId id="593" r:id="rId195"/>
    <p:sldId id="561" r:id="rId196"/>
    <p:sldId id="550" r:id="rId197"/>
    <p:sldId id="597" r:id="rId198"/>
    <p:sldId id="583" r:id="rId199"/>
    <p:sldId id="1161" r:id="rId200"/>
    <p:sldId id="587" r:id="rId201"/>
    <p:sldId id="590" r:id="rId202"/>
    <p:sldId id="591" r:id="rId203"/>
    <p:sldId id="592" r:id="rId204"/>
    <p:sldId id="598" r:id="rId205"/>
    <p:sldId id="602" r:id="rId206"/>
    <p:sldId id="1447" r:id="rId207"/>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AAE472B-9AF7-415A-9557-01DAED17A9DA}" v="4" dt="2023-05-30T15:11:59.2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3" Type="http://schemas.openxmlformats.org/officeDocument/2006/relationships/slide" Target="slides/slide2.xml"/><Relationship Id="rId214" Type="http://schemas.microsoft.com/office/2015/10/relationships/revisionInfo" Target="revisionInfo.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presProps" Target="presProps.xml"/><Relationship Id="rId190" Type="http://schemas.openxmlformats.org/officeDocument/2006/relationships/slide" Target="slides/slide189.xml"/><Relationship Id="rId204" Type="http://schemas.openxmlformats.org/officeDocument/2006/relationships/slide" Target="slides/slide203.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viewProps" Target="viewProps.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theme" Target="theme/theme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tableStyles" Target="tableStyles.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microsoft.com/office/2016/11/relationships/changesInfo" Target="changesInfos/changesInfo1.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FAAE472B-9AF7-415A-9557-01DAED17A9DA}"/>
    <pc:docChg chg="custSel modSld">
      <pc:chgData name="Kelly Stokes" userId="3e5c5154-569e-4d81-aa91-4f91841cdfa9" providerId="ADAL" clId="{FAAE472B-9AF7-415A-9557-01DAED17A9DA}" dt="2023-05-30T15:11:59.284" v="73"/>
      <pc:docMkLst>
        <pc:docMk/>
      </pc:docMkLst>
      <pc:sldChg chg="modSp mod">
        <pc:chgData name="Kelly Stokes" userId="3e5c5154-569e-4d81-aa91-4f91841cdfa9" providerId="ADAL" clId="{FAAE472B-9AF7-415A-9557-01DAED17A9DA}" dt="2023-05-30T15:10:34.409" v="9" actId="20577"/>
        <pc:sldMkLst>
          <pc:docMk/>
          <pc:sldMk cId="3945579917" sldId="256"/>
        </pc:sldMkLst>
        <pc:spChg chg="mod">
          <ac:chgData name="Kelly Stokes" userId="3e5c5154-569e-4d81-aa91-4f91841cdfa9" providerId="ADAL" clId="{FAAE472B-9AF7-415A-9557-01DAED17A9DA}" dt="2023-05-30T15:10:31.609" v="1" actId="20577"/>
          <ac:spMkLst>
            <pc:docMk/>
            <pc:sldMk cId="3945579917" sldId="256"/>
            <ac:spMk id="2" creationId="{7EB92607-E334-409C-8872-AB6363C33D0F}"/>
          </ac:spMkLst>
        </pc:spChg>
        <pc:spChg chg="mod">
          <ac:chgData name="Kelly Stokes" userId="3e5c5154-569e-4d81-aa91-4f91841cdfa9" providerId="ADAL" clId="{FAAE472B-9AF7-415A-9557-01DAED17A9DA}" dt="2023-05-30T15:10:34.409" v="9" actId="20577"/>
          <ac:spMkLst>
            <pc:docMk/>
            <pc:sldMk cId="3945579917" sldId="256"/>
            <ac:spMk id="3" creationId="{9B667196-C5B4-45FC-B5E8-3B190D7A595C}"/>
          </ac:spMkLst>
        </pc:spChg>
      </pc:sldChg>
      <pc:sldChg chg="modSp mod">
        <pc:chgData name="Kelly Stokes" userId="3e5c5154-569e-4d81-aa91-4f91841cdfa9" providerId="ADAL" clId="{FAAE472B-9AF7-415A-9557-01DAED17A9DA}" dt="2023-05-30T15:10:40.351" v="19" actId="20577"/>
        <pc:sldMkLst>
          <pc:docMk/>
          <pc:sldMk cId="864376776" sldId="322"/>
        </pc:sldMkLst>
        <pc:spChg chg="mod">
          <ac:chgData name="Kelly Stokes" userId="3e5c5154-569e-4d81-aa91-4f91841cdfa9" providerId="ADAL" clId="{FAAE472B-9AF7-415A-9557-01DAED17A9DA}" dt="2023-05-30T15:10:40.351" v="19" actId="20577"/>
          <ac:spMkLst>
            <pc:docMk/>
            <pc:sldMk cId="864376776" sldId="322"/>
            <ac:spMk id="2" creationId="{02FB8773-AD3E-2543-510F-CEE32E75C793}"/>
          </ac:spMkLst>
        </pc:spChg>
      </pc:sldChg>
      <pc:sldChg chg="modSp mod">
        <pc:chgData name="Kelly Stokes" userId="3e5c5154-569e-4d81-aa91-4f91841cdfa9" providerId="ADAL" clId="{FAAE472B-9AF7-415A-9557-01DAED17A9DA}" dt="2023-05-30T15:11:08.412" v="37" actId="20577"/>
        <pc:sldMkLst>
          <pc:docMk/>
          <pc:sldMk cId="3634764576" sldId="323"/>
        </pc:sldMkLst>
        <pc:spChg chg="mod">
          <ac:chgData name="Kelly Stokes" userId="3e5c5154-569e-4d81-aa91-4f91841cdfa9" providerId="ADAL" clId="{FAAE472B-9AF7-415A-9557-01DAED17A9DA}" dt="2023-05-30T15:11:08.412" v="37" actId="20577"/>
          <ac:spMkLst>
            <pc:docMk/>
            <pc:sldMk cId="3634764576" sldId="323"/>
            <ac:spMk id="2" creationId="{02FB8773-AD3E-2543-510F-CEE32E75C793}"/>
          </ac:spMkLst>
        </pc:spChg>
      </pc:sldChg>
      <pc:sldChg chg="modSp mod">
        <pc:chgData name="Kelly Stokes" userId="3e5c5154-569e-4d81-aa91-4f91841cdfa9" providerId="ADAL" clId="{FAAE472B-9AF7-415A-9557-01DAED17A9DA}" dt="2023-05-30T15:11:56.217" v="71" actId="20577"/>
        <pc:sldMkLst>
          <pc:docMk/>
          <pc:sldMk cId="4214164962" sldId="328"/>
        </pc:sldMkLst>
        <pc:spChg chg="mod">
          <ac:chgData name="Kelly Stokes" userId="3e5c5154-569e-4d81-aa91-4f91841cdfa9" providerId="ADAL" clId="{FAAE472B-9AF7-415A-9557-01DAED17A9DA}" dt="2023-05-30T15:11:56.217" v="71" actId="20577"/>
          <ac:spMkLst>
            <pc:docMk/>
            <pc:sldMk cId="4214164962" sldId="328"/>
            <ac:spMk id="2" creationId="{02FB8773-AD3E-2543-510F-CEE32E75C793}"/>
          </ac:spMkLst>
        </pc:spChg>
      </pc:sldChg>
      <pc:sldChg chg="addSp delSp modSp mod">
        <pc:chgData name="Kelly Stokes" userId="3e5c5154-569e-4d81-aa91-4f91841cdfa9" providerId="ADAL" clId="{FAAE472B-9AF7-415A-9557-01DAED17A9DA}" dt="2023-05-30T15:10:54.662" v="25" actId="14100"/>
        <pc:sldMkLst>
          <pc:docMk/>
          <pc:sldMk cId="3955913320" sldId="604"/>
        </pc:sldMkLst>
        <pc:picChg chg="del">
          <ac:chgData name="Kelly Stokes" userId="3e5c5154-569e-4d81-aa91-4f91841cdfa9" providerId="ADAL" clId="{FAAE472B-9AF7-415A-9557-01DAED17A9DA}" dt="2023-05-30T15:10:42.116" v="20" actId="478"/>
          <ac:picMkLst>
            <pc:docMk/>
            <pc:sldMk cId="3955913320" sldId="604"/>
            <ac:picMk id="3" creationId="{EC772848-B882-FEA9-8752-395AFE2D07F3}"/>
          </ac:picMkLst>
        </pc:picChg>
        <pc:picChg chg="add mod modCrop">
          <ac:chgData name="Kelly Stokes" userId="3e5c5154-569e-4d81-aa91-4f91841cdfa9" providerId="ADAL" clId="{FAAE472B-9AF7-415A-9557-01DAED17A9DA}" dt="2023-05-30T15:10:54.662" v="25" actId="14100"/>
          <ac:picMkLst>
            <pc:docMk/>
            <pc:sldMk cId="3955913320" sldId="604"/>
            <ac:picMk id="4" creationId="{19C52C30-B0D2-913B-7155-3280B487C4E9}"/>
          </ac:picMkLst>
        </pc:picChg>
      </pc:sldChg>
      <pc:sldChg chg="modSp mod modNotesTx">
        <pc:chgData name="Kelly Stokes" userId="3e5c5154-569e-4d81-aa91-4f91841cdfa9" providerId="ADAL" clId="{FAAE472B-9AF7-415A-9557-01DAED17A9DA}" dt="2023-05-30T15:11:41.062" v="61" actId="20577"/>
        <pc:sldMkLst>
          <pc:docMk/>
          <pc:sldMk cId="552105541" sldId="1471"/>
        </pc:sldMkLst>
        <pc:spChg chg="mod">
          <ac:chgData name="Kelly Stokes" userId="3e5c5154-569e-4d81-aa91-4f91841cdfa9" providerId="ADAL" clId="{FAAE472B-9AF7-415A-9557-01DAED17A9DA}" dt="2023-05-30T15:11:38.795" v="60" actId="20577"/>
          <ac:spMkLst>
            <pc:docMk/>
            <pc:sldMk cId="552105541" sldId="1471"/>
            <ac:spMk id="2" creationId="{02FB8773-AD3E-2543-510F-CEE32E75C793}"/>
          </ac:spMkLst>
        </pc:spChg>
      </pc:sldChg>
      <pc:sldChg chg="modSp mod modNotesTx">
        <pc:chgData name="Kelly Stokes" userId="3e5c5154-569e-4d81-aa91-4f91841cdfa9" providerId="ADAL" clId="{FAAE472B-9AF7-415A-9557-01DAED17A9DA}" dt="2023-05-30T15:11:26.925" v="48" actId="20577"/>
        <pc:sldMkLst>
          <pc:docMk/>
          <pc:sldMk cId="165380193" sldId="1472"/>
        </pc:sldMkLst>
        <pc:spChg chg="mod">
          <ac:chgData name="Kelly Stokes" userId="3e5c5154-569e-4d81-aa91-4f91841cdfa9" providerId="ADAL" clId="{FAAE472B-9AF7-415A-9557-01DAED17A9DA}" dt="2023-05-30T15:11:23.785" v="47" actId="20577"/>
          <ac:spMkLst>
            <pc:docMk/>
            <pc:sldMk cId="165380193" sldId="1472"/>
            <ac:spMk id="2" creationId="{02FB8773-AD3E-2543-510F-CEE32E75C793}"/>
          </ac:spMkLst>
        </pc:spChg>
      </pc:sldChg>
      <pc:sldChg chg="addSp delSp modSp mod">
        <pc:chgData name="Kelly Stokes" userId="3e5c5154-569e-4d81-aa91-4f91841cdfa9" providerId="ADAL" clId="{FAAE472B-9AF7-415A-9557-01DAED17A9DA}" dt="2023-05-30T15:11:11.574" v="39"/>
        <pc:sldMkLst>
          <pc:docMk/>
          <pc:sldMk cId="699510238" sldId="1473"/>
        </pc:sldMkLst>
        <pc:picChg chg="add mod">
          <ac:chgData name="Kelly Stokes" userId="3e5c5154-569e-4d81-aa91-4f91841cdfa9" providerId="ADAL" clId="{FAAE472B-9AF7-415A-9557-01DAED17A9DA}" dt="2023-05-30T15:11:11.574" v="39"/>
          <ac:picMkLst>
            <pc:docMk/>
            <pc:sldMk cId="699510238" sldId="1473"/>
            <ac:picMk id="2" creationId="{8C7EA69F-BBDB-C76F-4EC5-87767C9BDCF9}"/>
          </ac:picMkLst>
        </pc:picChg>
        <pc:picChg chg="del">
          <ac:chgData name="Kelly Stokes" userId="3e5c5154-569e-4d81-aa91-4f91841cdfa9" providerId="ADAL" clId="{FAAE472B-9AF7-415A-9557-01DAED17A9DA}" dt="2023-05-30T15:11:10.982" v="38" actId="478"/>
          <ac:picMkLst>
            <pc:docMk/>
            <pc:sldMk cId="699510238" sldId="1473"/>
            <ac:picMk id="3" creationId="{EC772848-B882-FEA9-8752-395AFE2D07F3}"/>
          </ac:picMkLst>
        </pc:picChg>
      </pc:sldChg>
      <pc:sldChg chg="addSp delSp modSp mod">
        <pc:chgData name="Kelly Stokes" userId="3e5c5154-569e-4d81-aa91-4f91841cdfa9" providerId="ADAL" clId="{FAAE472B-9AF7-415A-9557-01DAED17A9DA}" dt="2023-05-30T15:11:28.975" v="50"/>
        <pc:sldMkLst>
          <pc:docMk/>
          <pc:sldMk cId="2806261376" sldId="1544"/>
        </pc:sldMkLst>
        <pc:picChg chg="add mod">
          <ac:chgData name="Kelly Stokes" userId="3e5c5154-569e-4d81-aa91-4f91841cdfa9" providerId="ADAL" clId="{FAAE472B-9AF7-415A-9557-01DAED17A9DA}" dt="2023-05-30T15:11:28.975" v="50"/>
          <ac:picMkLst>
            <pc:docMk/>
            <pc:sldMk cId="2806261376" sldId="1544"/>
            <ac:picMk id="2" creationId="{042F199A-478A-01FB-3D78-7DB538A0CB89}"/>
          </ac:picMkLst>
        </pc:picChg>
        <pc:picChg chg="del">
          <ac:chgData name="Kelly Stokes" userId="3e5c5154-569e-4d81-aa91-4f91841cdfa9" providerId="ADAL" clId="{FAAE472B-9AF7-415A-9557-01DAED17A9DA}" dt="2023-05-30T15:11:28.622" v="49" actId="478"/>
          <ac:picMkLst>
            <pc:docMk/>
            <pc:sldMk cId="2806261376" sldId="1544"/>
            <ac:picMk id="3" creationId="{EC772848-B882-FEA9-8752-395AFE2D07F3}"/>
          </ac:picMkLst>
        </pc:picChg>
      </pc:sldChg>
      <pc:sldChg chg="addSp delSp modSp mod">
        <pc:chgData name="Kelly Stokes" userId="3e5c5154-569e-4d81-aa91-4f91841cdfa9" providerId="ADAL" clId="{FAAE472B-9AF7-415A-9557-01DAED17A9DA}" dt="2023-05-30T15:11:43.602" v="63"/>
        <pc:sldMkLst>
          <pc:docMk/>
          <pc:sldMk cId="712493607" sldId="1615"/>
        </pc:sldMkLst>
        <pc:picChg chg="add mod">
          <ac:chgData name="Kelly Stokes" userId="3e5c5154-569e-4d81-aa91-4f91841cdfa9" providerId="ADAL" clId="{FAAE472B-9AF7-415A-9557-01DAED17A9DA}" dt="2023-05-30T15:11:43.602" v="63"/>
          <ac:picMkLst>
            <pc:docMk/>
            <pc:sldMk cId="712493607" sldId="1615"/>
            <ac:picMk id="2" creationId="{8FDF9150-B91F-8E1E-54A3-A924E8011525}"/>
          </ac:picMkLst>
        </pc:picChg>
        <pc:picChg chg="del">
          <ac:chgData name="Kelly Stokes" userId="3e5c5154-569e-4d81-aa91-4f91841cdfa9" providerId="ADAL" clId="{FAAE472B-9AF7-415A-9557-01DAED17A9DA}" dt="2023-05-30T15:11:43.074" v="62" actId="478"/>
          <ac:picMkLst>
            <pc:docMk/>
            <pc:sldMk cId="712493607" sldId="1615"/>
            <ac:picMk id="3" creationId="{EC772848-B882-FEA9-8752-395AFE2D07F3}"/>
          </ac:picMkLst>
        </pc:picChg>
      </pc:sldChg>
      <pc:sldChg chg="addSp delSp modSp mod">
        <pc:chgData name="Kelly Stokes" userId="3e5c5154-569e-4d81-aa91-4f91841cdfa9" providerId="ADAL" clId="{FAAE472B-9AF7-415A-9557-01DAED17A9DA}" dt="2023-05-30T15:11:59.284" v="73"/>
        <pc:sldMkLst>
          <pc:docMk/>
          <pc:sldMk cId="1728313334" sldId="1686"/>
        </pc:sldMkLst>
        <pc:picChg chg="add mod">
          <ac:chgData name="Kelly Stokes" userId="3e5c5154-569e-4d81-aa91-4f91841cdfa9" providerId="ADAL" clId="{FAAE472B-9AF7-415A-9557-01DAED17A9DA}" dt="2023-05-30T15:11:59.284" v="73"/>
          <ac:picMkLst>
            <pc:docMk/>
            <pc:sldMk cId="1728313334" sldId="1686"/>
            <ac:picMk id="2" creationId="{6C814C28-CED4-BAF4-7EDB-69F7032AEAEB}"/>
          </ac:picMkLst>
        </pc:picChg>
        <pc:picChg chg="del">
          <ac:chgData name="Kelly Stokes" userId="3e5c5154-569e-4d81-aa91-4f91841cdfa9" providerId="ADAL" clId="{FAAE472B-9AF7-415A-9557-01DAED17A9DA}" dt="2023-05-30T15:11:58.889" v="72" actId="478"/>
          <ac:picMkLst>
            <pc:docMk/>
            <pc:sldMk cId="1728313334" sldId="1686"/>
            <ac:picMk id="3" creationId="{EC772848-B882-FEA9-8752-395AFE2D07F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30/05/2023</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42</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45</a:t>
            </a:fld>
            <a:endParaRPr lang="en-GB"/>
          </a:p>
        </p:txBody>
      </p:sp>
    </p:spTree>
    <p:extLst>
      <p:ext uri="{BB962C8B-B14F-4D97-AF65-F5344CB8AC3E}">
        <p14:creationId xmlns:p14="http://schemas.microsoft.com/office/powerpoint/2010/main" val="450663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46</a:t>
            </a:fld>
            <a:endParaRPr lang="en-GB"/>
          </a:p>
        </p:txBody>
      </p:sp>
    </p:spTree>
    <p:extLst>
      <p:ext uri="{BB962C8B-B14F-4D97-AF65-F5344CB8AC3E}">
        <p14:creationId xmlns:p14="http://schemas.microsoft.com/office/powerpoint/2010/main" val="2041170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47</a:t>
            </a:fld>
            <a:endParaRPr lang="en-GB"/>
          </a:p>
        </p:txBody>
      </p:sp>
    </p:spTree>
    <p:extLst>
      <p:ext uri="{BB962C8B-B14F-4D97-AF65-F5344CB8AC3E}">
        <p14:creationId xmlns:p14="http://schemas.microsoft.com/office/powerpoint/2010/main" val="207703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48</a:t>
            </a:fld>
            <a:endParaRPr lang="en-GB"/>
          </a:p>
        </p:txBody>
      </p:sp>
    </p:spTree>
    <p:extLst>
      <p:ext uri="{BB962C8B-B14F-4D97-AF65-F5344CB8AC3E}">
        <p14:creationId xmlns:p14="http://schemas.microsoft.com/office/powerpoint/2010/main" val="42850201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49</a:t>
            </a:fld>
            <a:endParaRPr lang="en-GB"/>
          </a:p>
        </p:txBody>
      </p:sp>
    </p:spTree>
    <p:extLst>
      <p:ext uri="{BB962C8B-B14F-4D97-AF65-F5344CB8AC3E}">
        <p14:creationId xmlns:p14="http://schemas.microsoft.com/office/powerpoint/2010/main" val="1083623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50</a:t>
            </a:fld>
            <a:endParaRPr lang="en-GB"/>
          </a:p>
        </p:txBody>
      </p:sp>
    </p:spTree>
    <p:extLst>
      <p:ext uri="{BB962C8B-B14F-4D97-AF65-F5344CB8AC3E}">
        <p14:creationId xmlns:p14="http://schemas.microsoft.com/office/powerpoint/2010/main" val="29110243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Hot molten rock can overthrow the Earth’s crust to cause devasting earthquakes and volcanoes.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79</a:t>
            </a:fld>
            <a:endParaRPr lang="en-GB"/>
          </a:p>
        </p:txBody>
      </p:sp>
    </p:spTree>
    <p:extLst>
      <p:ext uri="{BB962C8B-B14F-4D97-AF65-F5344CB8AC3E}">
        <p14:creationId xmlns:p14="http://schemas.microsoft.com/office/powerpoint/2010/main" val="3973048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81</a:t>
            </a:fld>
            <a:endParaRPr lang="en-GB"/>
          </a:p>
        </p:txBody>
      </p:sp>
    </p:spTree>
    <p:extLst>
      <p:ext uri="{BB962C8B-B14F-4D97-AF65-F5344CB8AC3E}">
        <p14:creationId xmlns:p14="http://schemas.microsoft.com/office/powerpoint/2010/main" val="22403647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84</a:t>
            </a:fld>
            <a:endParaRPr lang="en-GB"/>
          </a:p>
        </p:txBody>
      </p:sp>
    </p:spTree>
    <p:extLst>
      <p:ext uri="{BB962C8B-B14F-4D97-AF65-F5344CB8AC3E}">
        <p14:creationId xmlns:p14="http://schemas.microsoft.com/office/powerpoint/2010/main" val="7787845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a:t>
            </a:fld>
            <a:endParaRPr lang="en-GB"/>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85</a:t>
            </a:fld>
            <a:endParaRPr lang="en-GB"/>
          </a:p>
        </p:txBody>
      </p:sp>
    </p:spTree>
    <p:extLst>
      <p:ext uri="{BB962C8B-B14F-4D97-AF65-F5344CB8AC3E}">
        <p14:creationId xmlns:p14="http://schemas.microsoft.com/office/powerpoint/2010/main" val="18174725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86</a:t>
            </a:fld>
            <a:endParaRPr lang="en-GB"/>
          </a:p>
        </p:txBody>
      </p:sp>
    </p:spTree>
    <p:extLst>
      <p:ext uri="{BB962C8B-B14F-4D97-AF65-F5344CB8AC3E}">
        <p14:creationId xmlns:p14="http://schemas.microsoft.com/office/powerpoint/2010/main" val="1978666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87</a:t>
            </a:fld>
            <a:endParaRPr lang="en-GB"/>
          </a:p>
        </p:txBody>
      </p:sp>
    </p:spTree>
    <p:extLst>
      <p:ext uri="{BB962C8B-B14F-4D97-AF65-F5344CB8AC3E}">
        <p14:creationId xmlns:p14="http://schemas.microsoft.com/office/powerpoint/2010/main" val="18083767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88</a:t>
            </a:fld>
            <a:endParaRPr lang="en-GB"/>
          </a:p>
        </p:txBody>
      </p:sp>
    </p:spTree>
    <p:extLst>
      <p:ext uri="{BB962C8B-B14F-4D97-AF65-F5344CB8AC3E}">
        <p14:creationId xmlns:p14="http://schemas.microsoft.com/office/powerpoint/2010/main" val="4842579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89</a:t>
            </a:fld>
            <a:endParaRPr lang="en-GB"/>
          </a:p>
        </p:txBody>
      </p:sp>
    </p:spTree>
    <p:extLst>
      <p:ext uri="{BB962C8B-B14F-4D97-AF65-F5344CB8AC3E}">
        <p14:creationId xmlns:p14="http://schemas.microsoft.com/office/powerpoint/2010/main" val="3914568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This can affect the occupancy of the planet as lives can be lost in these natural disasters.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119</a:t>
            </a:fld>
            <a:endParaRPr lang="en-GB"/>
          </a:p>
        </p:txBody>
      </p:sp>
    </p:spTree>
    <p:extLst>
      <p:ext uri="{BB962C8B-B14F-4D97-AF65-F5344CB8AC3E}">
        <p14:creationId xmlns:p14="http://schemas.microsoft.com/office/powerpoint/2010/main" val="405098825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121</a:t>
            </a:fld>
            <a:endParaRPr lang="en-GB"/>
          </a:p>
        </p:txBody>
      </p:sp>
    </p:spTree>
    <p:extLst>
      <p:ext uri="{BB962C8B-B14F-4D97-AF65-F5344CB8AC3E}">
        <p14:creationId xmlns:p14="http://schemas.microsoft.com/office/powerpoint/2010/main" val="28252483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10412095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125</a:t>
            </a:fld>
            <a:endParaRPr lang="en-GB"/>
          </a:p>
        </p:txBody>
      </p:sp>
    </p:spTree>
    <p:extLst>
      <p:ext uri="{BB962C8B-B14F-4D97-AF65-F5344CB8AC3E}">
        <p14:creationId xmlns:p14="http://schemas.microsoft.com/office/powerpoint/2010/main" val="552658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126</a:t>
            </a:fld>
            <a:endParaRPr lang="en-GB"/>
          </a:p>
        </p:txBody>
      </p:sp>
    </p:spTree>
    <p:extLst>
      <p:ext uri="{BB962C8B-B14F-4D97-AF65-F5344CB8AC3E}">
        <p14:creationId xmlns:p14="http://schemas.microsoft.com/office/powerpoint/2010/main" val="3038695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5</a:t>
            </a:fld>
            <a:endParaRPr lang="en-GB"/>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127</a:t>
            </a:fld>
            <a:endParaRPr lang="en-GB"/>
          </a:p>
        </p:txBody>
      </p:sp>
    </p:spTree>
    <p:extLst>
      <p:ext uri="{BB962C8B-B14F-4D97-AF65-F5344CB8AC3E}">
        <p14:creationId xmlns:p14="http://schemas.microsoft.com/office/powerpoint/2010/main" val="31301440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128</a:t>
            </a:fld>
            <a:endParaRPr lang="en-GB"/>
          </a:p>
        </p:txBody>
      </p:sp>
    </p:spTree>
    <p:extLst>
      <p:ext uri="{BB962C8B-B14F-4D97-AF65-F5344CB8AC3E}">
        <p14:creationId xmlns:p14="http://schemas.microsoft.com/office/powerpoint/2010/main" val="1983408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129</a:t>
            </a:fld>
            <a:endParaRPr lang="en-GB"/>
          </a:p>
        </p:txBody>
      </p:sp>
    </p:spTree>
    <p:extLst>
      <p:ext uri="{BB962C8B-B14F-4D97-AF65-F5344CB8AC3E}">
        <p14:creationId xmlns:p14="http://schemas.microsoft.com/office/powerpoint/2010/main" val="7832143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Other natural disasters are from above our heads where overcast skies can bring violent storms or we can overcook as heatwaves increase year on year.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35275442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163</a:t>
            </a:fld>
            <a:endParaRPr lang="en-GB"/>
          </a:p>
        </p:txBody>
      </p:sp>
    </p:spTree>
    <p:extLst>
      <p:ext uri="{BB962C8B-B14F-4D97-AF65-F5344CB8AC3E}">
        <p14:creationId xmlns:p14="http://schemas.microsoft.com/office/powerpoint/2010/main" val="40237911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164</a:t>
            </a:fld>
            <a:endParaRPr lang="en-GB"/>
          </a:p>
        </p:txBody>
      </p:sp>
    </p:spTree>
    <p:extLst>
      <p:ext uri="{BB962C8B-B14F-4D97-AF65-F5344CB8AC3E}">
        <p14:creationId xmlns:p14="http://schemas.microsoft.com/office/powerpoint/2010/main" val="15116140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a:t>Desperate determined existence explanation hesitancy occupancy overarching overestimate overuse overslept</a:t>
            </a:r>
          </a:p>
        </p:txBody>
      </p:sp>
      <p:sp>
        <p:nvSpPr>
          <p:cNvPr id="4" name="Slide Number Placeholder 3"/>
          <p:cNvSpPr>
            <a:spLocks noGrp="1"/>
          </p:cNvSpPr>
          <p:nvPr>
            <p:ph type="sldNum" sz="quarter" idx="5"/>
          </p:nvPr>
        </p:nvSpPr>
        <p:spPr/>
        <p:txBody>
          <a:bodyPr/>
          <a:lstStyle/>
          <a:p>
            <a:fld id="{A370640F-E73A-4148-92BA-D1C70A966614}" type="slidenum">
              <a:rPr lang="en-GB" smtClean="0"/>
              <a:t>196</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197</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198</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a:p>
        </p:txBody>
      </p:sp>
    </p:spTree>
    <p:extLst>
      <p:ext uri="{BB962C8B-B14F-4D97-AF65-F5344CB8AC3E}">
        <p14:creationId xmlns:p14="http://schemas.microsoft.com/office/powerpoint/2010/main" val="319765583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199</a:t>
            </a:fld>
            <a:endParaRPr lang="en-GB"/>
          </a:p>
        </p:txBody>
      </p:sp>
    </p:spTree>
    <p:extLst>
      <p:ext uri="{BB962C8B-B14F-4D97-AF65-F5344CB8AC3E}">
        <p14:creationId xmlns:p14="http://schemas.microsoft.com/office/powerpoint/2010/main" val="187201770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200</a:t>
            </a:fld>
            <a:endParaRPr lang="en-GB"/>
          </a:p>
        </p:txBody>
      </p:sp>
    </p:spTree>
    <p:extLst>
      <p:ext uri="{BB962C8B-B14F-4D97-AF65-F5344CB8AC3E}">
        <p14:creationId xmlns:p14="http://schemas.microsoft.com/office/powerpoint/2010/main" val="24306148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201</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202</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203</a:t>
            </a:fld>
            <a:endParaRPr lang="en-GB"/>
          </a:p>
        </p:txBody>
      </p:sp>
    </p:spTree>
    <p:extLst>
      <p:ext uri="{BB962C8B-B14F-4D97-AF65-F5344CB8AC3E}">
        <p14:creationId xmlns:p14="http://schemas.microsoft.com/office/powerpoint/2010/main" val="131258568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204</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205</a:t>
            </a:fld>
            <a:endParaRPr lang="en-GB"/>
          </a:p>
        </p:txBody>
      </p:sp>
    </p:spTree>
    <p:extLst>
      <p:ext uri="{BB962C8B-B14F-4D97-AF65-F5344CB8AC3E}">
        <p14:creationId xmlns:p14="http://schemas.microsoft.com/office/powerpoint/2010/main" val="105598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206</a:t>
            </a:fld>
            <a:endParaRPr lang="en-GB"/>
          </a:p>
        </p:txBody>
      </p:sp>
    </p:spTree>
    <p:extLst>
      <p:ext uri="{BB962C8B-B14F-4D97-AF65-F5344CB8AC3E}">
        <p14:creationId xmlns:p14="http://schemas.microsoft.com/office/powerpoint/2010/main" val="3594767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a:t>
            </a:fld>
            <a:endParaRPr lang="en-GB"/>
          </a:p>
        </p:txBody>
      </p:sp>
    </p:spTree>
    <p:extLst>
      <p:ext uri="{BB962C8B-B14F-4D97-AF65-F5344CB8AC3E}">
        <p14:creationId xmlns:p14="http://schemas.microsoft.com/office/powerpoint/2010/main" val="760914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8</a:t>
            </a:fld>
            <a:endParaRPr lang="en-GB"/>
          </a:p>
        </p:txBody>
      </p:sp>
    </p:spTree>
    <p:extLst>
      <p:ext uri="{BB962C8B-B14F-4D97-AF65-F5344CB8AC3E}">
        <p14:creationId xmlns:p14="http://schemas.microsoft.com/office/powerpoint/2010/main" val="12989349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a:t>
            </a:fld>
            <a:endParaRPr lang="en-GB"/>
          </a:p>
        </p:txBody>
      </p:sp>
    </p:spTree>
    <p:extLst>
      <p:ext uri="{BB962C8B-B14F-4D97-AF65-F5344CB8AC3E}">
        <p14:creationId xmlns:p14="http://schemas.microsoft.com/office/powerpoint/2010/main" val="199319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10</a:t>
            </a:fld>
            <a:endParaRPr lang="en-GB"/>
          </a:p>
        </p:txBody>
      </p:sp>
    </p:spTree>
    <p:extLst>
      <p:ext uri="{BB962C8B-B14F-4D97-AF65-F5344CB8AC3E}">
        <p14:creationId xmlns:p14="http://schemas.microsoft.com/office/powerpoint/2010/main" val="7252806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40</a:t>
            </a:fld>
            <a:endParaRPr lang="en-GB"/>
          </a:p>
        </p:txBody>
      </p:sp>
    </p:spTree>
    <p:extLst>
      <p:ext uri="{BB962C8B-B14F-4D97-AF65-F5344CB8AC3E}">
        <p14:creationId xmlns:p14="http://schemas.microsoft.com/office/powerpoint/2010/main" val="2944948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30/05/2023</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30/05/2023</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Y5</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Summer 2</a:t>
            </a:r>
          </a:p>
          <a:p>
            <a:r>
              <a:rPr lang="en-GB" dirty="0">
                <a:latin typeface="Twinkl Cursive Looped" panose="02000000000000000000" pitchFamily="2" charset="0"/>
              </a:rPr>
              <a:t>Week 3</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88950" y="340739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determined to find his buried bone.  </a:t>
            </a:r>
          </a:p>
        </p:txBody>
      </p:sp>
      <p:sp>
        <p:nvSpPr>
          <p:cNvPr id="4" name="Title 1">
            <a:extLst>
              <a:ext uri="{FF2B5EF4-FFF2-40B4-BE49-F238E27FC236}">
                <a16:creationId xmlns:a16="http://schemas.microsoft.com/office/drawing/2014/main" id="{F2688D38-0EE5-3426-4391-8BAD19023A3A}"/>
              </a:ext>
            </a:extLst>
          </p:cNvPr>
          <p:cNvSpPr txBox="1">
            <a:spLocks/>
          </p:cNvSpPr>
          <p:nvPr/>
        </p:nvSpPr>
        <p:spPr>
          <a:xfrm>
            <a:off x="4996793" y="3135086"/>
            <a:ext cx="3461407" cy="101313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0907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999182"/>
            <a:ext cx="10515600" cy="1481650"/>
          </a:xfrm>
        </p:spPr>
        <p:txBody>
          <a:bodyPr>
            <a:normAutofit fontScale="90000"/>
          </a:bodyPr>
          <a:lstStyle/>
          <a:p>
            <a:pPr algn="ctr"/>
            <a:r>
              <a:rPr lang="en-GB" dirty="0">
                <a:latin typeface="Twinkl Cursive Looped" panose="02000000000000000000" pitchFamily="2" charset="0"/>
              </a:rPr>
              <a:t>over-</a:t>
            </a:r>
            <a:br>
              <a:rPr lang="en-GB" dirty="0">
                <a:latin typeface="Twinkl Cursive Looped" panose="02000000000000000000" pitchFamily="2" charset="0"/>
              </a:rPr>
            </a:br>
            <a:r>
              <a:rPr lang="en-GB" dirty="0">
                <a:latin typeface="Twinkl Cursive Looped" panose="02000000000000000000" pitchFamily="2" charset="0"/>
              </a:rPr>
              <a:t>meaning ‘too much’ or ‘more than 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0534388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overuse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407808" y="3814133"/>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Mobile Phone Overuse Internet Addiction Disorder Texting While Driving  IPhone PNG, Clipart, Addiction, Area, Argumentative, Bad">
            <a:extLst>
              <a:ext uri="{FF2B5EF4-FFF2-40B4-BE49-F238E27FC236}">
                <a16:creationId xmlns:a16="http://schemas.microsoft.com/office/drawing/2014/main" id="{4348844B-4FB5-4F1C-6802-B101405F6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43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8165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overpaid</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3967843" y="3608616"/>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piggy bank clipart png - Clip Art Library">
            <a:extLst>
              <a:ext uri="{FF2B5EF4-FFF2-40B4-BE49-F238E27FC236}">
                <a16:creationId xmlns:a16="http://schemas.microsoft.com/office/drawing/2014/main" id="{836B24CC-AFA8-5A00-AB39-25A97051ED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834"/>
            <a:ext cx="18859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400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overlook</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217308" y="3673929"/>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178 Rock Overlook Illustrations &amp; Clip Art - iStock">
            <a:extLst>
              <a:ext uri="{FF2B5EF4-FFF2-40B4-BE49-F238E27FC236}">
                <a16:creationId xmlns:a16="http://schemas.microsoft.com/office/drawing/2014/main" id="{0DF30F87-A8FC-1663-5C7A-863798ABAA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5" y="166688"/>
            <a:ext cx="1895475" cy="2409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200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490537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use too much</a:t>
            </a:r>
            <a:endParaRPr lang="en-GB" i="1" dirty="0">
              <a:latin typeface="Twinkl Cursive Looped" panose="02000000000000000000" pitchFamily="2" charset="0"/>
            </a:endParaRPr>
          </a:p>
        </p:txBody>
      </p:sp>
      <p:pic>
        <p:nvPicPr>
          <p:cNvPr id="22530" name="Picture 2" descr="Mobile Phone Overuse Internet Addiction Disorder Texting While Driving  IPhone PNG, Clipart, Addiction, Area, Argumentative, Bad">
            <a:extLst>
              <a:ext uri="{FF2B5EF4-FFF2-40B4-BE49-F238E27FC236}">
                <a16:creationId xmlns:a16="http://schemas.microsoft.com/office/drawing/2014/main" id="{7C9F08F0-B8DB-7160-38E1-FB1A65D97B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343150" cy="19526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7AD9986-8E02-F2C9-0C3A-3223C982828A}"/>
              </a:ext>
            </a:extLst>
          </p:cNvPr>
          <p:cNvSpPr txBox="1"/>
          <p:nvPr/>
        </p:nvSpPr>
        <p:spPr>
          <a:xfrm>
            <a:off x="4290333" y="329981"/>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overuse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38A8BD5D-37AA-1CF3-B637-1E46A4557CAE}"/>
              </a:ext>
            </a:extLst>
          </p:cNvPr>
          <p:cNvSpPr txBox="1"/>
          <p:nvPr/>
        </p:nvSpPr>
        <p:spPr>
          <a:xfrm>
            <a:off x="2477861" y="1491779"/>
            <a:ext cx="8511268"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use = overuse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5F26026F-F1CB-E5A7-E7FE-6631A78EF4F8}"/>
              </a:ext>
            </a:extLst>
          </p:cNvPr>
          <p:cNvSpPr txBox="1"/>
          <p:nvPr/>
        </p:nvSpPr>
        <p:spPr>
          <a:xfrm>
            <a:off x="4045404" y="324327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603474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12980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paid too highly </a:t>
            </a:r>
            <a:endParaRPr lang="en-GB" i="1" dirty="0">
              <a:latin typeface="Twinkl Cursive Looped" panose="02000000000000000000" pitchFamily="2" charset="0"/>
            </a:endParaRPr>
          </a:p>
        </p:txBody>
      </p:sp>
      <p:pic>
        <p:nvPicPr>
          <p:cNvPr id="24578" name="Picture 2" descr="piggy bank clipart png - Clip Art Library">
            <a:extLst>
              <a:ext uri="{FF2B5EF4-FFF2-40B4-BE49-F238E27FC236}">
                <a16:creationId xmlns:a16="http://schemas.microsoft.com/office/drawing/2014/main" id="{A4E27F16-D287-AB50-0B8B-1B040B8C96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0834"/>
            <a:ext cx="1885950" cy="2428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91C24E5-FFD2-0C01-C1F1-F7A70ED68D08}"/>
              </a:ext>
            </a:extLst>
          </p:cNvPr>
          <p:cNvSpPr txBox="1"/>
          <p:nvPr/>
        </p:nvSpPr>
        <p:spPr>
          <a:xfrm>
            <a:off x="3865789" y="140834"/>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overpaid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4346C27D-37D2-22B3-CFB7-C5B99D2D236A}"/>
              </a:ext>
            </a:extLst>
          </p:cNvPr>
          <p:cNvSpPr txBox="1"/>
          <p:nvPr/>
        </p:nvSpPr>
        <p:spPr>
          <a:xfrm>
            <a:off x="2227491" y="1575287"/>
            <a:ext cx="830716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paid = overpaid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72EE0D17-416F-92B5-35DA-B0CA53E5DDC0}"/>
              </a:ext>
            </a:extLst>
          </p:cNvPr>
          <p:cNvSpPr txBox="1"/>
          <p:nvPr/>
        </p:nvSpPr>
        <p:spPr>
          <a:xfrm>
            <a:off x="4435931" y="2569709"/>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89990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44122" y="446875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fail to notice</a:t>
            </a:r>
            <a:endParaRPr lang="en-GB" i="1" dirty="0">
              <a:latin typeface="Twinkl Cursive Looped" panose="02000000000000000000" pitchFamily="2" charset="0"/>
            </a:endParaRPr>
          </a:p>
        </p:txBody>
      </p:sp>
      <p:pic>
        <p:nvPicPr>
          <p:cNvPr id="25602" name="Picture 2" descr="178 Rock Overlook Illustrations &amp; Clip Art - iStock">
            <a:extLst>
              <a:ext uri="{FF2B5EF4-FFF2-40B4-BE49-F238E27FC236}">
                <a16:creationId xmlns:a16="http://schemas.microsoft.com/office/drawing/2014/main" id="{C2EF5229-212A-CE34-C88D-79F00860E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335" y="166688"/>
            <a:ext cx="1895475" cy="24098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0A87B96-716D-6DFF-9AD5-23FAAB1C855E}"/>
              </a:ext>
            </a:extLst>
          </p:cNvPr>
          <p:cNvSpPr txBox="1"/>
          <p:nvPr/>
        </p:nvSpPr>
        <p:spPr>
          <a:xfrm>
            <a:off x="4225019" y="26126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overlook</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36C15FA8-1DDC-DFF8-1FA5-C22FBECC3DE0}"/>
              </a:ext>
            </a:extLst>
          </p:cNvPr>
          <p:cNvSpPr txBox="1"/>
          <p:nvPr/>
        </p:nvSpPr>
        <p:spPr>
          <a:xfrm>
            <a:off x="3049360" y="1536174"/>
            <a:ext cx="815203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look = overlook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3E25B595-7554-E71F-E6B2-8803BBFBB6B2}"/>
              </a:ext>
            </a:extLst>
          </p:cNvPr>
          <p:cNvSpPr txBox="1"/>
          <p:nvPr/>
        </p:nvSpPr>
        <p:spPr>
          <a:xfrm>
            <a:off x="5102679" y="3396343"/>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VERB</a:t>
            </a:r>
            <a:endParaRPr lang="en-GB" dirty="0"/>
          </a:p>
        </p:txBody>
      </p:sp>
    </p:spTree>
    <p:extLst>
      <p:ext uri="{BB962C8B-B14F-4D97-AF65-F5344CB8AC3E}">
        <p14:creationId xmlns:p14="http://schemas.microsoft.com/office/powerpoint/2010/main" val="2209137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60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overuse the word ‘literally’.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24C4842-90A8-F3E7-AE7C-AF11F1E3C235}"/>
              </a:ext>
            </a:extLst>
          </p:cNvPr>
          <p:cNvSpPr txBox="1">
            <a:spLocks/>
          </p:cNvSpPr>
          <p:nvPr/>
        </p:nvSpPr>
        <p:spPr>
          <a:xfrm>
            <a:off x="2955722" y="3821650"/>
            <a:ext cx="2514349"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77519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can never say teachers are overpaid.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4069C54C-6705-D864-B311-979C86289F5D}"/>
              </a:ext>
            </a:extLst>
          </p:cNvPr>
          <p:cNvSpPr txBox="1">
            <a:spLocks/>
          </p:cNvSpPr>
          <p:nvPr/>
        </p:nvSpPr>
        <p:spPr>
          <a:xfrm>
            <a:off x="4758996" y="3721973"/>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5542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need to overlook poor spelling is not acceptable.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7F8BC0B7-2DFB-3F85-BCB6-8E3C959D6EF6}"/>
              </a:ext>
            </a:extLst>
          </p:cNvPr>
          <p:cNvSpPr txBox="1">
            <a:spLocks/>
          </p:cNvSpPr>
          <p:nvPr/>
        </p:nvSpPr>
        <p:spPr>
          <a:xfrm>
            <a:off x="4588579" y="2981148"/>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82085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30972434"/>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909122150"/>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9457" y="511781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fact or state of living or having objective reality</a:t>
            </a:r>
            <a:endParaRPr lang="en-GB" i="1" dirty="0">
              <a:latin typeface="Twinkl Cursive Looped" panose="02000000000000000000" pitchFamily="2" charset="0"/>
            </a:endParaRPr>
          </a:p>
        </p:txBody>
      </p:sp>
      <p:pic>
        <p:nvPicPr>
          <p:cNvPr id="2050" name="Picture 2" descr="Free Christian Cross Clipart, Download Free Christian Cross Clipart png  images, Free ClipArts on Clipart Library">
            <a:extLst>
              <a:ext uri="{FF2B5EF4-FFF2-40B4-BE49-F238E27FC236}">
                <a16:creationId xmlns:a16="http://schemas.microsoft.com/office/drawing/2014/main" id="{7D4325E4-8F0C-7B99-81CC-0536CDEB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7" y="25853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8558D-C3C8-036B-3FD7-BE5EE96BCA56}"/>
              </a:ext>
            </a:extLst>
          </p:cNvPr>
          <p:cNvSpPr txBox="1"/>
          <p:nvPr/>
        </p:nvSpPr>
        <p:spPr>
          <a:xfrm>
            <a:off x="4127047" y="2585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existence</a:t>
            </a:r>
            <a:endParaRPr lang="en-GB" dirty="0"/>
          </a:p>
        </p:txBody>
      </p:sp>
      <p:sp>
        <p:nvSpPr>
          <p:cNvPr id="6" name="TextBox 5">
            <a:extLst>
              <a:ext uri="{FF2B5EF4-FFF2-40B4-BE49-F238E27FC236}">
                <a16:creationId xmlns:a16="http://schemas.microsoft.com/office/drawing/2014/main" id="{B53818DE-0571-A4E5-FB64-4FEB7166050B}"/>
              </a:ext>
            </a:extLst>
          </p:cNvPr>
          <p:cNvSpPr txBox="1"/>
          <p:nvPr/>
        </p:nvSpPr>
        <p:spPr>
          <a:xfrm>
            <a:off x="4551590" y="218034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60049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Christians believe in the existence of God.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E0E2982-4DBA-99FF-4CC7-0293AFD4C5F9}"/>
              </a:ext>
            </a:extLst>
          </p:cNvPr>
          <p:cNvSpPr txBox="1">
            <a:spLocks/>
          </p:cNvSpPr>
          <p:nvPr/>
        </p:nvSpPr>
        <p:spPr>
          <a:xfrm>
            <a:off x="8507436" y="3008749"/>
            <a:ext cx="2661307" cy="840502"/>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99768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686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statement or account that makes something clear</a:t>
            </a:r>
            <a:endParaRPr lang="en-GB" i="1" dirty="0"/>
          </a:p>
        </p:txBody>
      </p:sp>
      <p:pic>
        <p:nvPicPr>
          <p:cNvPr id="3" name="Picture 2" descr="Explain Illustrations and Stock Art. 23,606 Explain illustration and vector  EPS clipart graphics available to search from thousands of royalty free  stock clip art designers.">
            <a:extLst>
              <a:ext uri="{FF2B5EF4-FFF2-40B4-BE49-F238E27FC236}">
                <a16:creationId xmlns:a16="http://schemas.microsoft.com/office/drawing/2014/main" id="{DB15E1C2-B7D9-7E25-FBCE-A558F7E02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43"/>
          <a:stretch/>
        </p:blipFill>
        <p:spPr bwMode="auto">
          <a:xfrm>
            <a:off x="405493" y="239485"/>
            <a:ext cx="2400300" cy="1654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10E02D-01AE-FEF8-7403-34EBEC05EA32}"/>
              </a:ext>
            </a:extLst>
          </p:cNvPr>
          <p:cNvSpPr txBox="1"/>
          <p:nvPr/>
        </p:nvSpPr>
        <p:spPr>
          <a:xfrm>
            <a:off x="4045404" y="3575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explanation</a:t>
            </a:r>
            <a:endParaRPr lang="en-GB" dirty="0"/>
          </a:p>
        </p:txBody>
      </p:sp>
      <p:sp>
        <p:nvSpPr>
          <p:cNvPr id="7" name="TextBox 6">
            <a:extLst>
              <a:ext uri="{FF2B5EF4-FFF2-40B4-BE49-F238E27FC236}">
                <a16:creationId xmlns:a16="http://schemas.microsoft.com/office/drawing/2014/main" id="{37BC0963-AD72-C5A6-6B9A-A486772A3285}"/>
              </a:ext>
            </a:extLst>
          </p:cNvPr>
          <p:cNvSpPr txBox="1"/>
          <p:nvPr/>
        </p:nvSpPr>
        <p:spPr>
          <a:xfrm>
            <a:off x="4306661" y="22393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92384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explanation text is useful in science lessons.</a:t>
            </a:r>
            <a:endParaRPr lang="en-GB" i="1" dirty="0"/>
          </a:p>
        </p:txBody>
      </p:sp>
      <p:sp>
        <p:nvSpPr>
          <p:cNvPr id="3" name="Title 1">
            <a:extLst>
              <a:ext uri="{FF2B5EF4-FFF2-40B4-BE49-F238E27FC236}">
                <a16:creationId xmlns:a16="http://schemas.microsoft.com/office/drawing/2014/main" id="{D37A11CE-1B35-AD32-8FFB-3C89DB20E8D1}"/>
              </a:ext>
            </a:extLst>
          </p:cNvPr>
          <p:cNvSpPr txBox="1">
            <a:spLocks/>
          </p:cNvSpPr>
          <p:nvPr/>
        </p:nvSpPr>
        <p:spPr>
          <a:xfrm>
            <a:off x="2465865" y="3080824"/>
            <a:ext cx="3630135"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3171504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5915434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29754028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a:t>
            </a:r>
          </a:p>
        </p:txBody>
      </p:sp>
    </p:spTree>
    <p:extLst>
      <p:ext uri="{BB962C8B-B14F-4D97-AF65-F5344CB8AC3E}">
        <p14:creationId xmlns:p14="http://schemas.microsoft.com/office/powerpoint/2010/main" val="235485978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desperate</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determined</a:t>
            </a:r>
            <a:r>
              <a:rPr lang="en-GB" sz="4000" dirty="0">
                <a:solidFill>
                  <a:srgbClr val="000000"/>
                </a:solidFill>
                <a:effectLst/>
                <a:latin typeface="Twinkl Cursive Looped" panose="02000000000000000000" pitchFamily="2" charset="0"/>
                <a:ea typeface="Times New Roman" panose="02020603050405020304" pitchFamily="18" charset="0"/>
              </a:rPr>
              <a:t> forces that affect our planet take place under the Earth’s surface.  Hot molten rock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overthrow</a:t>
            </a:r>
            <a:r>
              <a:rPr lang="en-GB" sz="4000" dirty="0">
                <a:solidFill>
                  <a:srgbClr val="000000"/>
                </a:solidFill>
                <a:effectLst/>
                <a:latin typeface="Twinkl Cursive Looped" panose="02000000000000000000" pitchFamily="2" charset="0"/>
                <a:ea typeface="Times New Roman" panose="02020603050405020304" pitchFamily="18" charset="0"/>
              </a:rPr>
              <a:t> the Earth’s crust to cause devasting earthquakes and volcanoes.  This can affect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occupancy</a:t>
            </a:r>
            <a:r>
              <a:rPr lang="en-GB" sz="4000" dirty="0">
                <a:solidFill>
                  <a:srgbClr val="000000"/>
                </a:solidFill>
                <a:effectLst/>
                <a:latin typeface="Twinkl Cursive Looped" panose="02000000000000000000" pitchFamily="2" charset="0"/>
                <a:ea typeface="Times New Roman" panose="02020603050405020304" pitchFamily="18" charset="0"/>
              </a:rPr>
              <a:t> of the planet as lives can be lost in these natural disasters.  Other natural disasters are from above our heads where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overcast</a:t>
            </a:r>
            <a:r>
              <a:rPr lang="en-GB" sz="4000" dirty="0">
                <a:solidFill>
                  <a:srgbClr val="000000"/>
                </a:solidFill>
                <a:effectLst/>
                <a:latin typeface="Twinkl Cursive Looped" panose="02000000000000000000" pitchFamily="2" charset="0"/>
                <a:ea typeface="Times New Roman" panose="02020603050405020304" pitchFamily="18" charset="0"/>
              </a:rPr>
              <a:t> skies can bring violent storms or we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overcook</a:t>
            </a:r>
            <a:r>
              <a:rPr lang="en-GB" sz="4000" dirty="0">
                <a:solidFill>
                  <a:srgbClr val="000000"/>
                </a:solidFill>
                <a:effectLst/>
                <a:latin typeface="Twinkl Cursive Looped" panose="02000000000000000000" pitchFamily="2" charset="0"/>
                <a:ea typeface="Times New Roman" panose="02020603050405020304" pitchFamily="18" charset="0"/>
              </a:rPr>
              <a:t> as heatwaves increase year on year.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overarching</a:t>
            </a:r>
            <a:r>
              <a:rPr lang="en-GB" sz="4000" dirty="0">
                <a:solidFill>
                  <a:srgbClr val="000000"/>
                </a:solidFill>
                <a:effectLst/>
                <a:latin typeface="Twinkl Cursive Looped" panose="02000000000000000000" pitchFamily="2" charset="0"/>
                <a:ea typeface="Times New Roman" panose="02020603050405020304" pitchFamily="18" charset="0"/>
              </a:rPr>
              <a:t> theme is that of change. </a:t>
            </a:r>
          </a:p>
        </p:txBody>
      </p:sp>
    </p:spTree>
    <p:extLst>
      <p:ext uri="{BB962C8B-B14F-4D97-AF65-F5344CB8AC3E}">
        <p14:creationId xmlns:p14="http://schemas.microsoft.com/office/powerpoint/2010/main" val="2621880950"/>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8295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54055124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a:bodyPr>
          <a:lstStyle/>
          <a:p>
            <a:r>
              <a:rPr lang="en-GB" sz="6000" dirty="0">
                <a:solidFill>
                  <a:srgbClr val="000000"/>
                </a:solidFill>
                <a:effectLst/>
                <a:latin typeface="Twinkl Cursive Looped" panose="02000000000000000000" pitchFamily="2" charset="0"/>
                <a:ea typeface="Times New Roman" panose="02020603050405020304" pitchFamily="18" charset="0"/>
              </a:rPr>
              <a:t>This can affect the occupancy of the planet as lives can be lost in these natural disasters.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83567224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3 - Thursday</a:t>
            </a:r>
          </a:p>
          <a:p>
            <a:endParaRPr lang="en-GB" sz="7200" dirty="0"/>
          </a:p>
        </p:txBody>
      </p:sp>
    </p:spTree>
    <p:extLst>
      <p:ext uri="{BB962C8B-B14F-4D97-AF65-F5344CB8AC3E}">
        <p14:creationId xmlns:p14="http://schemas.microsoft.com/office/powerpoint/2010/main" val="55210554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DF9150-B91F-8E1E-54A3-A924E8011525}"/>
              </a:ext>
            </a:extLst>
          </p:cNvPr>
          <p:cNvPicPr>
            <a:picLocks noChangeAspect="1"/>
          </p:cNvPicPr>
          <p:nvPr/>
        </p:nvPicPr>
        <p:blipFill rotWithShape="1">
          <a:blip r:embed="rId2"/>
          <a:srcRect l="19419" t="11886" r="18170" b="10696"/>
          <a:stretch/>
        </p:blipFill>
        <p:spPr>
          <a:xfrm>
            <a:off x="669471" y="0"/>
            <a:ext cx="9813472" cy="6844158"/>
          </a:xfrm>
          <a:prstGeom prst="rect">
            <a:avLst/>
          </a:prstGeom>
        </p:spPr>
      </p:pic>
    </p:spTree>
    <p:extLst>
      <p:ext uri="{BB962C8B-B14F-4D97-AF65-F5344CB8AC3E}">
        <p14:creationId xmlns:p14="http://schemas.microsoft.com/office/powerpoint/2010/main" val="71249360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575544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88818459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54554"/>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(of an act) tried in despair or when everything else has failed</a:t>
            </a:r>
          </a:p>
        </p:txBody>
      </p:sp>
      <p:sp>
        <p:nvSpPr>
          <p:cNvPr id="4" name="TextBox 3">
            <a:extLst>
              <a:ext uri="{FF2B5EF4-FFF2-40B4-BE49-F238E27FC236}">
                <a16:creationId xmlns:a16="http://schemas.microsoft.com/office/drawing/2014/main" id="{714B67DE-C4FB-6737-4D26-59A1AC3AD680}"/>
              </a:ext>
            </a:extLst>
          </p:cNvPr>
          <p:cNvSpPr txBox="1"/>
          <p:nvPr/>
        </p:nvSpPr>
        <p:spPr>
          <a:xfrm>
            <a:off x="4404633" y="397639"/>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desperate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DEBF5C2-541F-BD67-9FB2-E86BB3563BBA}"/>
              </a:ext>
            </a:extLst>
          </p:cNvPr>
          <p:cNvSpPr txBox="1"/>
          <p:nvPr/>
        </p:nvSpPr>
        <p:spPr>
          <a:xfrm>
            <a:off x="4404633" y="21057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900+ Desperation Clip Art | Royalty Free - GoGraph">
            <a:extLst>
              <a:ext uri="{FF2B5EF4-FFF2-40B4-BE49-F238E27FC236}">
                <a16:creationId xmlns:a16="http://schemas.microsoft.com/office/drawing/2014/main" id="{BBF211D9-354E-C2FA-65DB-EEC2CA2D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236084" y="492579"/>
            <a:ext cx="2543175" cy="164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81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desperate to find his buried bone.  </a:t>
            </a:r>
          </a:p>
        </p:txBody>
      </p:sp>
      <p:sp>
        <p:nvSpPr>
          <p:cNvPr id="4" name="Title 1">
            <a:extLst>
              <a:ext uri="{FF2B5EF4-FFF2-40B4-BE49-F238E27FC236}">
                <a16:creationId xmlns:a16="http://schemas.microsoft.com/office/drawing/2014/main" id="{70CBE460-786F-7266-C425-3A3A3DB7ED6B}"/>
              </a:ext>
            </a:extLst>
          </p:cNvPr>
          <p:cNvSpPr txBox="1">
            <a:spLocks/>
          </p:cNvSpPr>
          <p:nvPr/>
        </p:nvSpPr>
        <p:spPr>
          <a:xfrm>
            <a:off x="4964136" y="2906486"/>
            <a:ext cx="2971550"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37659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634714099"/>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5367992"/>
            <a:ext cx="120777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having made a firm decision and being resolved not to change it</a:t>
            </a:r>
          </a:p>
        </p:txBody>
      </p:sp>
      <p:sp>
        <p:nvSpPr>
          <p:cNvPr id="4" name="TextBox 3">
            <a:extLst>
              <a:ext uri="{FF2B5EF4-FFF2-40B4-BE49-F238E27FC236}">
                <a16:creationId xmlns:a16="http://schemas.microsoft.com/office/drawing/2014/main" id="{FE598518-9EBD-F8C1-DFE2-09A25F458CA9}"/>
              </a:ext>
            </a:extLst>
          </p:cNvPr>
          <p:cNvSpPr txBox="1"/>
          <p:nvPr/>
        </p:nvSpPr>
        <p:spPr>
          <a:xfrm>
            <a:off x="4290333" y="47928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determined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9AA2F1F-83E8-D588-E127-55ACE6767AE8}"/>
              </a:ext>
            </a:extLst>
          </p:cNvPr>
          <p:cNvSpPr txBox="1"/>
          <p:nvPr/>
        </p:nvSpPr>
        <p:spPr>
          <a:xfrm>
            <a:off x="4453618" y="1630976"/>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Shows Determination Stock Illustrations – 119 Shows Determination Stock  Illustrations, Vectors &amp; Clipart - Dreamstime">
            <a:extLst>
              <a:ext uri="{FF2B5EF4-FFF2-40B4-BE49-F238E27FC236}">
                <a16:creationId xmlns:a16="http://schemas.microsoft.com/office/drawing/2014/main" id="{60045646-58D3-2843-7204-D39CCD27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6"/>
          <a:stretch/>
        </p:blipFill>
        <p:spPr bwMode="auto">
          <a:xfrm>
            <a:off x="361950" y="248331"/>
            <a:ext cx="2095500" cy="19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398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88950" y="340739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determined to find his buried bone.  </a:t>
            </a:r>
          </a:p>
        </p:txBody>
      </p:sp>
      <p:sp>
        <p:nvSpPr>
          <p:cNvPr id="4" name="Title 1">
            <a:extLst>
              <a:ext uri="{FF2B5EF4-FFF2-40B4-BE49-F238E27FC236}">
                <a16:creationId xmlns:a16="http://schemas.microsoft.com/office/drawing/2014/main" id="{F2688D38-0EE5-3426-4391-8BAD19023A3A}"/>
              </a:ext>
            </a:extLst>
          </p:cNvPr>
          <p:cNvSpPr txBox="1">
            <a:spLocks/>
          </p:cNvSpPr>
          <p:nvPr/>
        </p:nvSpPr>
        <p:spPr>
          <a:xfrm>
            <a:off x="4996793" y="3135086"/>
            <a:ext cx="3461407" cy="101313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4849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3" y="4632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Use –ant and –</a:t>
            </a:r>
            <a:r>
              <a:rPr lang="en-GB" sz="5300" dirty="0" err="1">
                <a:latin typeface="Twinkl Cursive Looped" panose="02000000000000000000" pitchFamily="2" charset="0"/>
              </a:rPr>
              <a:t>ance</a:t>
            </a:r>
            <a:r>
              <a:rPr lang="en-GB" sz="5300" dirty="0">
                <a:latin typeface="Twinkl Cursive Looped" panose="02000000000000000000" pitchFamily="2" charset="0"/>
              </a:rPr>
              <a:t>/–</a:t>
            </a:r>
            <a:r>
              <a:rPr lang="en-GB" sz="5300" dirty="0" err="1">
                <a:latin typeface="Twinkl Cursive Looped" panose="02000000000000000000" pitchFamily="2" charset="0"/>
              </a:rPr>
              <a:t>ancy</a:t>
            </a:r>
            <a:r>
              <a:rPr lang="en-GB" sz="5300" dirty="0">
                <a:latin typeface="Twinkl Cursive Looped" panose="02000000000000000000" pitchFamily="2" charset="0"/>
              </a:rPr>
              <a:t> </a:t>
            </a:r>
            <a:br>
              <a:rPr lang="en-GB" sz="5300" dirty="0">
                <a:latin typeface="Twinkl Cursive Looped" panose="02000000000000000000" pitchFamily="2" charset="0"/>
              </a:rPr>
            </a:br>
            <a:r>
              <a:rPr lang="en-GB" sz="5300" dirty="0">
                <a:latin typeface="Twinkl Cursive Looped" panose="02000000000000000000" pitchFamily="2" charset="0"/>
              </a:rPr>
              <a:t>if there is a related word with </a:t>
            </a:r>
            <a:br>
              <a:rPr lang="en-GB" sz="5300" dirty="0">
                <a:latin typeface="Twinkl Cursive Looped" panose="02000000000000000000" pitchFamily="2" charset="0"/>
              </a:rPr>
            </a:br>
            <a:r>
              <a:rPr lang="en-GB" sz="5300" dirty="0">
                <a:latin typeface="Twinkl Cursive Looped" panose="02000000000000000000" pitchFamily="2" charset="0"/>
              </a:rPr>
              <a:t>a /æ/ or /</a:t>
            </a:r>
            <a:r>
              <a:rPr lang="en-GB" sz="5300" dirty="0" err="1">
                <a:latin typeface="Twinkl Cursive Looped" panose="02000000000000000000" pitchFamily="2" charset="0"/>
              </a:rPr>
              <a:t>eɪ</a:t>
            </a:r>
            <a:r>
              <a:rPr lang="en-GB" sz="5300" dirty="0">
                <a:latin typeface="Twinkl Cursive Looped" panose="02000000000000000000" pitchFamily="2" charset="0"/>
              </a:rPr>
              <a:t>/ sound</a:t>
            </a:r>
            <a:br>
              <a:rPr lang="en-GB" sz="5300" dirty="0">
                <a:latin typeface="Twinkl Cursive Looped" panose="02000000000000000000" pitchFamily="2" charset="0"/>
              </a:rPr>
            </a:br>
            <a:br>
              <a:rPr lang="en-GB" sz="5300" dirty="0">
                <a:latin typeface="Twinkl Cursive Looped" panose="02000000000000000000" pitchFamily="2" charset="0"/>
              </a:rPr>
            </a:br>
            <a:r>
              <a:rPr lang="en-GB" sz="5300" dirty="0">
                <a:latin typeface="Twinkl Cursive Looped" panose="02000000000000000000" pitchFamily="2" charset="0"/>
              </a:rPr>
              <a:t>in the right position; </a:t>
            </a:r>
            <a:br>
              <a:rPr lang="en-GB" sz="5300" dirty="0">
                <a:latin typeface="Twinkl Cursive Looped" panose="02000000000000000000" pitchFamily="2" charset="0"/>
              </a:rPr>
            </a:br>
            <a:r>
              <a:rPr lang="en-GB" sz="5300" dirty="0">
                <a:latin typeface="Twinkl Cursive Looped" panose="02000000000000000000" pitchFamily="2" charset="0"/>
              </a:rPr>
              <a:t>–</a:t>
            </a:r>
            <a:r>
              <a:rPr lang="en-GB" sz="5300" dirty="0" err="1">
                <a:latin typeface="Twinkl Cursive Looped" panose="02000000000000000000" pitchFamily="2" charset="0"/>
              </a:rPr>
              <a:t>ation</a:t>
            </a:r>
            <a:r>
              <a:rPr lang="en-GB" sz="5300" dirty="0">
                <a:latin typeface="Twinkl Cursive Looped" panose="02000000000000000000" pitchFamily="2" charset="0"/>
              </a:rPr>
              <a:t> endings are often a clue.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498966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500984379"/>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015915761"/>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3" y="4632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Use –ant and –</a:t>
            </a:r>
            <a:r>
              <a:rPr lang="en-GB" sz="5300" dirty="0" err="1">
                <a:latin typeface="Twinkl Cursive Looped" panose="02000000000000000000" pitchFamily="2" charset="0"/>
              </a:rPr>
              <a:t>ance</a:t>
            </a:r>
            <a:r>
              <a:rPr lang="en-GB" sz="5300" dirty="0">
                <a:latin typeface="Twinkl Cursive Looped" panose="02000000000000000000" pitchFamily="2" charset="0"/>
              </a:rPr>
              <a:t>/–</a:t>
            </a:r>
            <a:r>
              <a:rPr lang="en-GB" sz="5300" dirty="0" err="1">
                <a:latin typeface="Twinkl Cursive Looped" panose="02000000000000000000" pitchFamily="2" charset="0"/>
              </a:rPr>
              <a:t>ancy</a:t>
            </a:r>
            <a:r>
              <a:rPr lang="en-GB" sz="5300" dirty="0">
                <a:latin typeface="Twinkl Cursive Looped" panose="02000000000000000000" pitchFamily="2" charset="0"/>
              </a:rPr>
              <a:t> </a:t>
            </a:r>
            <a:br>
              <a:rPr lang="en-GB" sz="5300" dirty="0">
                <a:latin typeface="Twinkl Cursive Looped" panose="02000000000000000000" pitchFamily="2" charset="0"/>
              </a:rPr>
            </a:br>
            <a:r>
              <a:rPr lang="en-GB" sz="5300" dirty="0">
                <a:latin typeface="Twinkl Cursive Looped" panose="02000000000000000000" pitchFamily="2" charset="0"/>
              </a:rPr>
              <a:t>if there is a related word with </a:t>
            </a:r>
            <a:br>
              <a:rPr lang="en-GB" sz="5300" dirty="0">
                <a:latin typeface="Twinkl Cursive Looped" panose="02000000000000000000" pitchFamily="2" charset="0"/>
              </a:rPr>
            </a:br>
            <a:r>
              <a:rPr lang="en-GB" sz="5300" dirty="0">
                <a:latin typeface="Twinkl Cursive Looped" panose="02000000000000000000" pitchFamily="2" charset="0"/>
              </a:rPr>
              <a:t>a /æ/ or /</a:t>
            </a:r>
            <a:r>
              <a:rPr lang="en-GB" sz="5300" dirty="0" err="1">
                <a:latin typeface="Twinkl Cursive Looped" panose="02000000000000000000" pitchFamily="2" charset="0"/>
              </a:rPr>
              <a:t>eɪ</a:t>
            </a:r>
            <a:r>
              <a:rPr lang="en-GB" sz="5300" dirty="0">
                <a:latin typeface="Twinkl Cursive Looped" panose="02000000000000000000" pitchFamily="2" charset="0"/>
              </a:rPr>
              <a:t>/ sound</a:t>
            </a:r>
            <a:br>
              <a:rPr lang="en-GB" sz="5300" dirty="0">
                <a:latin typeface="Twinkl Cursive Looped" panose="02000000000000000000" pitchFamily="2" charset="0"/>
              </a:rPr>
            </a:br>
            <a:br>
              <a:rPr lang="en-GB" sz="5300" dirty="0">
                <a:latin typeface="Twinkl Cursive Looped" panose="02000000000000000000" pitchFamily="2" charset="0"/>
              </a:rPr>
            </a:br>
            <a:r>
              <a:rPr lang="en-GB" sz="5300" dirty="0">
                <a:latin typeface="Twinkl Cursive Looped" panose="02000000000000000000" pitchFamily="2" charset="0"/>
              </a:rPr>
              <a:t>in the right position; </a:t>
            </a:r>
            <a:br>
              <a:rPr lang="en-GB" sz="5300" dirty="0">
                <a:latin typeface="Twinkl Cursive Looped" panose="02000000000000000000" pitchFamily="2" charset="0"/>
              </a:rPr>
            </a:br>
            <a:r>
              <a:rPr lang="en-GB" sz="5300" dirty="0">
                <a:latin typeface="Twinkl Cursive Looped" panose="02000000000000000000" pitchFamily="2" charset="0"/>
              </a:rPr>
              <a:t>–</a:t>
            </a:r>
            <a:r>
              <a:rPr lang="en-GB" sz="5300" dirty="0" err="1">
                <a:latin typeface="Twinkl Cursive Looped" panose="02000000000000000000" pitchFamily="2" charset="0"/>
              </a:rPr>
              <a:t>ation</a:t>
            </a:r>
            <a:r>
              <a:rPr lang="en-GB" sz="5300" dirty="0">
                <a:latin typeface="Twinkl Cursive Looped" panose="02000000000000000000" pitchFamily="2" charset="0"/>
              </a:rPr>
              <a:t> endings are often a clue.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7320938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accountancy</a:t>
            </a:r>
          </a:p>
        </p:txBody>
      </p:sp>
      <p:sp>
        <p:nvSpPr>
          <p:cNvPr id="3" name="Rectangle 2">
            <a:extLst>
              <a:ext uri="{FF2B5EF4-FFF2-40B4-BE49-F238E27FC236}">
                <a16:creationId xmlns:a16="http://schemas.microsoft.com/office/drawing/2014/main" id="{13BB5EC0-7A96-4D29-A835-6FAE896C31A4}"/>
              </a:ext>
            </a:extLst>
          </p:cNvPr>
          <p:cNvSpPr/>
          <p:nvPr/>
        </p:nvSpPr>
        <p:spPr>
          <a:xfrm>
            <a:off x="6874328" y="3561670"/>
            <a:ext cx="17308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626" name="Picture 2" descr="Suscríbete - Accounting - Accounting Clip Art Png, Transparent Png ,  Transparent Png Image - PNGitem">
            <a:extLst>
              <a:ext uri="{FF2B5EF4-FFF2-40B4-BE49-F238E27FC236}">
                <a16:creationId xmlns:a16="http://schemas.microsoft.com/office/drawing/2014/main" id="{CCF8C7DD-83C1-F6B4-88F7-9246B2E8F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386" y="342221"/>
            <a:ext cx="2743200" cy="1666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8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truancy</a:t>
            </a:r>
          </a:p>
        </p:txBody>
      </p:sp>
      <p:sp>
        <p:nvSpPr>
          <p:cNvPr id="3" name="Rectangle 2">
            <a:extLst>
              <a:ext uri="{FF2B5EF4-FFF2-40B4-BE49-F238E27FC236}">
                <a16:creationId xmlns:a16="http://schemas.microsoft.com/office/drawing/2014/main" id="{0366E0B6-702E-4814-82C6-08CA2D13F3C9}"/>
              </a:ext>
            </a:extLst>
          </p:cNvPr>
          <p:cNvSpPr/>
          <p:nvPr/>
        </p:nvSpPr>
        <p:spPr>
          <a:xfrm>
            <a:off x="5785757" y="3821650"/>
            <a:ext cx="17417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650" name="Picture 2" descr="Truancy PNG Images, Truancy Clipart Free Download">
            <a:extLst>
              <a:ext uri="{FF2B5EF4-FFF2-40B4-BE49-F238E27FC236}">
                <a16:creationId xmlns:a16="http://schemas.microsoft.com/office/drawing/2014/main" id="{339AE4CA-8F62-D4F1-0592-1C1F7749FE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406" y="420460"/>
            <a:ext cx="2047875" cy="2228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435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buoyancy</a:t>
            </a:r>
          </a:p>
        </p:txBody>
      </p:sp>
      <p:sp>
        <p:nvSpPr>
          <p:cNvPr id="3" name="Rectangle 2">
            <a:extLst>
              <a:ext uri="{FF2B5EF4-FFF2-40B4-BE49-F238E27FC236}">
                <a16:creationId xmlns:a16="http://schemas.microsoft.com/office/drawing/2014/main" id="{4BCBA2DA-E95C-434C-BE81-320E182AE5EF}"/>
              </a:ext>
            </a:extLst>
          </p:cNvPr>
          <p:cNvSpPr/>
          <p:nvPr/>
        </p:nvSpPr>
        <p:spPr>
          <a:xfrm>
            <a:off x="6096000" y="3821650"/>
            <a:ext cx="176348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674" name="Picture 2" descr="Buoyancy Images – Browse 16,763 Stock Photos, Vectors, and Video | Adobe  Stock">
            <a:extLst>
              <a:ext uri="{FF2B5EF4-FFF2-40B4-BE49-F238E27FC236}">
                <a16:creationId xmlns:a16="http://schemas.microsoft.com/office/drawing/2014/main" id="{F0860FE0-68FA-4634-6598-369EFCB8E3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03438"/>
            <a:ext cx="3511103" cy="1917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74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140213926"/>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over-</a:t>
            </a:r>
          </a:p>
        </p:txBody>
      </p:sp>
    </p:spTree>
    <p:extLst>
      <p:ext uri="{BB962C8B-B14F-4D97-AF65-F5344CB8AC3E}">
        <p14:creationId xmlns:p14="http://schemas.microsoft.com/office/powerpoint/2010/main" val="110260279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over-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98686055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2688175"/>
            <a:ext cx="10515600" cy="1481650"/>
          </a:xfrm>
        </p:spPr>
        <p:txBody>
          <a:bodyPr>
            <a:normAutofit fontScale="90000"/>
          </a:bodyPr>
          <a:lstStyle/>
          <a:p>
            <a:pPr algn="ctr"/>
            <a:r>
              <a:rPr lang="en-GB" dirty="0">
                <a:latin typeface="Twinkl Cursive Looped" panose="02000000000000000000" pitchFamily="2" charset="0"/>
              </a:rPr>
              <a:t>over-</a:t>
            </a:r>
            <a:br>
              <a:rPr lang="en-GB" dirty="0">
                <a:latin typeface="Twinkl Cursive Looped" panose="02000000000000000000" pitchFamily="2" charset="0"/>
              </a:rPr>
            </a:br>
            <a:r>
              <a:rPr lang="en-GB" dirty="0">
                <a:latin typeface="Twinkl Cursive Looped" panose="02000000000000000000" pitchFamily="2" charset="0"/>
              </a:rPr>
              <a:t>meaning ‘too much’ or ‘more than 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91507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expectancy</a:t>
            </a:r>
          </a:p>
        </p:txBody>
      </p:sp>
      <p:sp>
        <p:nvSpPr>
          <p:cNvPr id="3" name="Rectangle 2">
            <a:extLst>
              <a:ext uri="{FF2B5EF4-FFF2-40B4-BE49-F238E27FC236}">
                <a16:creationId xmlns:a16="http://schemas.microsoft.com/office/drawing/2014/main" id="{13BB5EC0-7A96-4D29-A835-6FAE896C31A4}"/>
              </a:ext>
            </a:extLst>
          </p:cNvPr>
          <p:cNvSpPr/>
          <p:nvPr/>
        </p:nvSpPr>
        <p:spPr>
          <a:xfrm>
            <a:off x="6629400" y="3447370"/>
            <a:ext cx="17308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190 Lifespan Clip Art | Royalty Free - GoGraph">
            <a:extLst>
              <a:ext uri="{FF2B5EF4-FFF2-40B4-BE49-F238E27FC236}">
                <a16:creationId xmlns:a16="http://schemas.microsoft.com/office/drawing/2014/main" id="{1BB337F8-F9C0-25BD-E4EE-95574CCBF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60"/>
          <a:stretch/>
        </p:blipFill>
        <p:spPr bwMode="auto">
          <a:xfrm>
            <a:off x="415018" y="413657"/>
            <a:ext cx="26098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9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overbalance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3705679" y="3682741"/>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all prevention excercises &amp; technology for motivation – Smart Ageing">
            <a:extLst>
              <a:ext uri="{FF2B5EF4-FFF2-40B4-BE49-F238E27FC236}">
                <a16:creationId xmlns:a16="http://schemas.microsoft.com/office/drawing/2014/main" id="{823B58A6-5E61-0867-EE4A-D39927769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52875" cy="1152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80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overcast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016829" y="3673930"/>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Free Clipart: Tango weather overcast | warszawianka">
            <a:extLst>
              <a:ext uri="{FF2B5EF4-FFF2-40B4-BE49-F238E27FC236}">
                <a16:creationId xmlns:a16="http://schemas.microsoft.com/office/drawing/2014/main" id="{9ED59C7A-2947-4A5A-6F00-D0B364242F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8"/>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993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overarching</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3645808" y="3673929"/>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Defend Digital Me | Defend Digital Me">
            <a:extLst>
              <a:ext uri="{FF2B5EF4-FFF2-40B4-BE49-F238E27FC236}">
                <a16:creationId xmlns:a16="http://schemas.microsoft.com/office/drawing/2014/main" id="{988E74C6-FCCC-0F78-5EA0-D026D65EA2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308"/>
            <a:ext cx="2952750" cy="1552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824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5219867"/>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fall over through a lack of balance</a:t>
            </a:r>
            <a:endParaRPr lang="en-GB" i="1" dirty="0">
              <a:latin typeface="Twinkl Cursive Looped" panose="02000000000000000000" pitchFamily="2" charset="0"/>
            </a:endParaRPr>
          </a:p>
        </p:txBody>
      </p:sp>
      <p:pic>
        <p:nvPicPr>
          <p:cNvPr id="30722" name="Picture 2" descr="Fall prevention excercises &amp; technology for motivation – Smart Ageing">
            <a:extLst>
              <a:ext uri="{FF2B5EF4-FFF2-40B4-BE49-F238E27FC236}">
                <a16:creationId xmlns:a16="http://schemas.microsoft.com/office/drawing/2014/main" id="{F6FCFC8C-0305-73C5-C0F2-3611DA59BD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952875" cy="11525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A59DA83-E885-467C-F20B-D2CDD0B5E1FE}"/>
              </a:ext>
            </a:extLst>
          </p:cNvPr>
          <p:cNvSpPr txBox="1"/>
          <p:nvPr/>
        </p:nvSpPr>
        <p:spPr>
          <a:xfrm>
            <a:off x="4502604" y="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overbalance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7BA6DB8-3CC2-CC6D-A65A-ECBC774B52B2}"/>
              </a:ext>
            </a:extLst>
          </p:cNvPr>
          <p:cNvSpPr txBox="1"/>
          <p:nvPr/>
        </p:nvSpPr>
        <p:spPr>
          <a:xfrm>
            <a:off x="1600200" y="1438202"/>
            <a:ext cx="10221685"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balance = overbalance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40C891E1-D94D-EFFE-B75D-DB9E09150BD5}"/>
              </a:ext>
            </a:extLst>
          </p:cNvPr>
          <p:cNvSpPr txBox="1"/>
          <p:nvPr/>
        </p:nvSpPr>
        <p:spPr>
          <a:xfrm>
            <a:off x="5204732" y="3273833"/>
            <a:ext cx="6098720" cy="1015663"/>
          </a:xfrm>
          <a:prstGeom prst="rect">
            <a:avLst/>
          </a:prstGeom>
          <a:noFill/>
        </p:spPr>
        <p:txBody>
          <a:bodyPr wrap="square">
            <a:spAutoFit/>
          </a:bodyPr>
          <a:lstStyle/>
          <a:p>
            <a:r>
              <a:rPr lang="en-GB" sz="6000" dirty="0">
                <a:solidFill>
                  <a:prstClr val="black"/>
                </a:solidFill>
                <a:latin typeface="Twinkl Cursive Looped" panose="02000000000000000000" pitchFamily="2" charset="0"/>
              </a:rPr>
              <a:t>VERB</a:t>
            </a:r>
            <a:endParaRPr lang="en-GB" dirty="0"/>
          </a:p>
        </p:txBody>
      </p:sp>
    </p:spTree>
    <p:extLst>
      <p:ext uri="{BB962C8B-B14F-4D97-AF65-F5344CB8AC3E}">
        <p14:creationId xmlns:p14="http://schemas.microsoft.com/office/powerpoint/2010/main" val="822217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48640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dull, grey weather</a:t>
            </a:r>
            <a:br>
              <a:rPr lang="en-GB" dirty="0">
                <a:latin typeface="Twinkl Cursive Looped" panose="02000000000000000000" pitchFamily="2" charset="0"/>
              </a:rPr>
            </a:br>
            <a:r>
              <a:rPr lang="en-GB" dirty="0">
                <a:latin typeface="Twinkl Cursive Looped" panose="02000000000000000000" pitchFamily="2" charset="0"/>
              </a:rPr>
              <a:t> </a:t>
            </a:r>
            <a:endParaRPr lang="en-GB" i="1" dirty="0">
              <a:latin typeface="Twinkl Cursive Looped" panose="02000000000000000000" pitchFamily="2" charset="0"/>
            </a:endParaRPr>
          </a:p>
        </p:txBody>
      </p:sp>
      <p:pic>
        <p:nvPicPr>
          <p:cNvPr id="31746" name="Picture 2" descr="Free Clipart: Tango weather overcast | warszawianka">
            <a:extLst>
              <a:ext uri="{FF2B5EF4-FFF2-40B4-BE49-F238E27FC236}">
                <a16:creationId xmlns:a16="http://schemas.microsoft.com/office/drawing/2014/main" id="{B29CD70A-4243-161D-7976-120C1703DA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0038"/>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1AC3FCF3-AD7F-F069-8B5E-A6C3CBDF054A}"/>
              </a:ext>
            </a:extLst>
          </p:cNvPr>
          <p:cNvSpPr txBox="1"/>
          <p:nvPr/>
        </p:nvSpPr>
        <p:spPr>
          <a:xfrm>
            <a:off x="3931104" y="300038"/>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overcast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2D209742-4988-3DA9-0B75-3812EE7CEFB9}"/>
              </a:ext>
            </a:extLst>
          </p:cNvPr>
          <p:cNvSpPr txBox="1"/>
          <p:nvPr/>
        </p:nvSpPr>
        <p:spPr>
          <a:xfrm>
            <a:off x="2379888" y="1371600"/>
            <a:ext cx="8086725"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cast = overcast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F9EF182A-8BC1-F364-5B68-27AB910907E8}"/>
              </a:ext>
            </a:extLst>
          </p:cNvPr>
          <p:cNvSpPr txBox="1"/>
          <p:nvPr/>
        </p:nvSpPr>
        <p:spPr>
          <a:xfrm>
            <a:off x="4698547" y="32279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60287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44122" y="5174117"/>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all embracing</a:t>
            </a:r>
            <a:endParaRPr lang="en-GB" i="1" dirty="0">
              <a:latin typeface="Twinkl Cursive Looped" panose="02000000000000000000" pitchFamily="2" charset="0"/>
            </a:endParaRPr>
          </a:p>
        </p:txBody>
      </p:sp>
      <p:pic>
        <p:nvPicPr>
          <p:cNvPr id="33794" name="Picture 2" descr="Defend Digital Me | Defend Digital Me">
            <a:extLst>
              <a:ext uri="{FF2B5EF4-FFF2-40B4-BE49-F238E27FC236}">
                <a16:creationId xmlns:a16="http://schemas.microsoft.com/office/drawing/2014/main" id="{984AC58C-300B-85A3-821F-B034980C4B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1308"/>
            <a:ext cx="2952750" cy="15525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3C86411F-A1DF-D463-3DA7-347A65EF2CC9}"/>
              </a:ext>
            </a:extLst>
          </p:cNvPr>
          <p:cNvSpPr txBox="1"/>
          <p:nvPr/>
        </p:nvSpPr>
        <p:spPr>
          <a:xfrm>
            <a:off x="4371975" y="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overarching</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D2A56614-515D-ADD1-7EBA-EFCD3A92D991}"/>
              </a:ext>
            </a:extLst>
          </p:cNvPr>
          <p:cNvSpPr txBox="1"/>
          <p:nvPr/>
        </p:nvSpPr>
        <p:spPr>
          <a:xfrm>
            <a:off x="1476375" y="1683883"/>
            <a:ext cx="103849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arching = overarching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346A9BBE-6F2C-0D0E-AFE6-B2EA695D88EE}"/>
              </a:ext>
            </a:extLst>
          </p:cNvPr>
          <p:cNvSpPr txBox="1"/>
          <p:nvPr/>
        </p:nvSpPr>
        <p:spPr>
          <a:xfrm>
            <a:off x="4925786" y="379135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1039815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clowns overbalance on their unicycles.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965405C-7F25-17DF-E254-04E0FDBFAC7E}"/>
              </a:ext>
            </a:extLst>
          </p:cNvPr>
          <p:cNvSpPr txBox="1">
            <a:spLocks/>
          </p:cNvSpPr>
          <p:nvPr/>
        </p:nvSpPr>
        <p:spPr>
          <a:xfrm>
            <a:off x="4765346" y="3080824"/>
            <a:ext cx="3709183"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05162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overcast sky loomed in the distance.</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2E719B43-CEE7-1BB8-BAE6-5624DAC8C449}"/>
              </a:ext>
            </a:extLst>
          </p:cNvPr>
          <p:cNvSpPr txBox="1">
            <a:spLocks/>
          </p:cNvSpPr>
          <p:nvPr/>
        </p:nvSpPr>
        <p:spPr>
          <a:xfrm>
            <a:off x="2612822" y="2981148"/>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399378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40871" y="3080825"/>
            <a:ext cx="10906579"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Do people have one overarching mind that spans two hemispheres?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EF34C57F-348B-7AED-15D5-6A04C1EF1557}"/>
              </a:ext>
            </a:extLst>
          </p:cNvPr>
          <p:cNvSpPr txBox="1">
            <a:spLocks/>
          </p:cNvSpPr>
          <p:nvPr/>
        </p:nvSpPr>
        <p:spPr>
          <a:xfrm>
            <a:off x="7119507" y="2939143"/>
            <a:ext cx="3951264" cy="882507"/>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237015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56316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hesitancy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73929"/>
            <a:ext cx="17417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230 Hesitant Clip Art | Royalty Free - GoGraph">
            <a:extLst>
              <a:ext uri="{FF2B5EF4-FFF2-40B4-BE49-F238E27FC236}">
                <a16:creationId xmlns:a16="http://schemas.microsoft.com/office/drawing/2014/main" id="{60A4D37A-E94B-4BD6-7763-59D86366F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441"/>
          <a:stretch/>
        </p:blipFill>
        <p:spPr bwMode="auto">
          <a:xfrm>
            <a:off x="572861" y="547007"/>
            <a:ext cx="1533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9270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9457" y="511781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fact or state of living or having objective reality</a:t>
            </a:r>
            <a:endParaRPr lang="en-GB" i="1" dirty="0">
              <a:latin typeface="Twinkl Cursive Looped" panose="02000000000000000000" pitchFamily="2" charset="0"/>
            </a:endParaRPr>
          </a:p>
        </p:txBody>
      </p:sp>
      <p:pic>
        <p:nvPicPr>
          <p:cNvPr id="2050" name="Picture 2" descr="Free Christian Cross Clipart, Download Free Christian Cross Clipart png  images, Free ClipArts on Clipart Library">
            <a:extLst>
              <a:ext uri="{FF2B5EF4-FFF2-40B4-BE49-F238E27FC236}">
                <a16:creationId xmlns:a16="http://schemas.microsoft.com/office/drawing/2014/main" id="{7D4325E4-8F0C-7B99-81CC-0536CDEB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7" y="25853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8558D-C3C8-036B-3FD7-BE5EE96BCA56}"/>
              </a:ext>
            </a:extLst>
          </p:cNvPr>
          <p:cNvSpPr txBox="1"/>
          <p:nvPr/>
        </p:nvSpPr>
        <p:spPr>
          <a:xfrm>
            <a:off x="4127047" y="2585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existence</a:t>
            </a:r>
            <a:endParaRPr lang="en-GB" dirty="0"/>
          </a:p>
        </p:txBody>
      </p:sp>
      <p:sp>
        <p:nvSpPr>
          <p:cNvPr id="6" name="TextBox 5">
            <a:extLst>
              <a:ext uri="{FF2B5EF4-FFF2-40B4-BE49-F238E27FC236}">
                <a16:creationId xmlns:a16="http://schemas.microsoft.com/office/drawing/2014/main" id="{B53818DE-0571-A4E5-FB64-4FEB7166050B}"/>
              </a:ext>
            </a:extLst>
          </p:cNvPr>
          <p:cNvSpPr txBox="1"/>
          <p:nvPr/>
        </p:nvSpPr>
        <p:spPr>
          <a:xfrm>
            <a:off x="4551590" y="218034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730919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Christians believe in the existence of God.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E0E2982-4DBA-99FF-4CC7-0293AFD4C5F9}"/>
              </a:ext>
            </a:extLst>
          </p:cNvPr>
          <p:cNvSpPr txBox="1">
            <a:spLocks/>
          </p:cNvSpPr>
          <p:nvPr/>
        </p:nvSpPr>
        <p:spPr>
          <a:xfrm>
            <a:off x="8507436" y="3008749"/>
            <a:ext cx="2661307" cy="840502"/>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188078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686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statement or account that makes something clear</a:t>
            </a:r>
            <a:endParaRPr lang="en-GB" i="1" dirty="0"/>
          </a:p>
        </p:txBody>
      </p:sp>
      <p:pic>
        <p:nvPicPr>
          <p:cNvPr id="3" name="Picture 2" descr="Explain Illustrations and Stock Art. 23,606 Explain illustration and vector  EPS clipart graphics available to search from thousands of royalty free  stock clip art designers.">
            <a:extLst>
              <a:ext uri="{FF2B5EF4-FFF2-40B4-BE49-F238E27FC236}">
                <a16:creationId xmlns:a16="http://schemas.microsoft.com/office/drawing/2014/main" id="{DB15E1C2-B7D9-7E25-FBCE-A558F7E02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43"/>
          <a:stretch/>
        </p:blipFill>
        <p:spPr bwMode="auto">
          <a:xfrm>
            <a:off x="405493" y="239485"/>
            <a:ext cx="2400300" cy="1654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10E02D-01AE-FEF8-7403-34EBEC05EA32}"/>
              </a:ext>
            </a:extLst>
          </p:cNvPr>
          <p:cNvSpPr txBox="1"/>
          <p:nvPr/>
        </p:nvSpPr>
        <p:spPr>
          <a:xfrm>
            <a:off x="4045404" y="3575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explanation</a:t>
            </a:r>
            <a:endParaRPr lang="en-GB" dirty="0"/>
          </a:p>
        </p:txBody>
      </p:sp>
      <p:sp>
        <p:nvSpPr>
          <p:cNvPr id="7" name="TextBox 6">
            <a:extLst>
              <a:ext uri="{FF2B5EF4-FFF2-40B4-BE49-F238E27FC236}">
                <a16:creationId xmlns:a16="http://schemas.microsoft.com/office/drawing/2014/main" id="{37BC0963-AD72-C5A6-6B9A-A486772A3285}"/>
              </a:ext>
            </a:extLst>
          </p:cNvPr>
          <p:cNvSpPr txBox="1"/>
          <p:nvPr/>
        </p:nvSpPr>
        <p:spPr>
          <a:xfrm>
            <a:off x="4306661" y="22393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241999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explanation text is useful in science lessons.</a:t>
            </a:r>
            <a:endParaRPr lang="en-GB" i="1" dirty="0"/>
          </a:p>
        </p:txBody>
      </p:sp>
      <p:sp>
        <p:nvSpPr>
          <p:cNvPr id="3" name="Title 1">
            <a:extLst>
              <a:ext uri="{FF2B5EF4-FFF2-40B4-BE49-F238E27FC236}">
                <a16:creationId xmlns:a16="http://schemas.microsoft.com/office/drawing/2014/main" id="{D37A11CE-1B35-AD32-8FFB-3C89DB20E8D1}"/>
              </a:ext>
            </a:extLst>
          </p:cNvPr>
          <p:cNvSpPr txBox="1">
            <a:spLocks/>
          </p:cNvSpPr>
          <p:nvPr/>
        </p:nvSpPr>
        <p:spPr>
          <a:xfrm>
            <a:off x="2465865" y="3080824"/>
            <a:ext cx="3630135"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318174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92341210"/>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98762556"/>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a:t>
            </a:r>
          </a:p>
        </p:txBody>
      </p:sp>
    </p:spTree>
    <p:extLst>
      <p:ext uri="{BB962C8B-B14F-4D97-AF65-F5344CB8AC3E}">
        <p14:creationId xmlns:p14="http://schemas.microsoft.com/office/powerpoint/2010/main" val="276196224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desperate</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determined</a:t>
            </a:r>
            <a:r>
              <a:rPr lang="en-GB" sz="4000" dirty="0">
                <a:solidFill>
                  <a:srgbClr val="000000"/>
                </a:solidFill>
                <a:effectLst/>
                <a:latin typeface="Twinkl Cursive Looped" panose="02000000000000000000" pitchFamily="2" charset="0"/>
                <a:ea typeface="Times New Roman" panose="02020603050405020304" pitchFamily="18" charset="0"/>
              </a:rPr>
              <a:t> forces that affect our planet take place under the Earth’s surface.  Hot molten rock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overthrow</a:t>
            </a:r>
            <a:r>
              <a:rPr lang="en-GB" sz="4000" dirty="0">
                <a:solidFill>
                  <a:srgbClr val="000000"/>
                </a:solidFill>
                <a:effectLst/>
                <a:latin typeface="Twinkl Cursive Looped" panose="02000000000000000000" pitchFamily="2" charset="0"/>
                <a:ea typeface="Times New Roman" panose="02020603050405020304" pitchFamily="18" charset="0"/>
              </a:rPr>
              <a:t> the Earth’s crust to cause devasting earthquakes and volcanoes.  This can affect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occupancy</a:t>
            </a:r>
            <a:r>
              <a:rPr lang="en-GB" sz="4000" dirty="0">
                <a:solidFill>
                  <a:srgbClr val="000000"/>
                </a:solidFill>
                <a:effectLst/>
                <a:latin typeface="Twinkl Cursive Looped" panose="02000000000000000000" pitchFamily="2" charset="0"/>
                <a:ea typeface="Times New Roman" panose="02020603050405020304" pitchFamily="18" charset="0"/>
              </a:rPr>
              <a:t> of the planet as lives can be lost in these natural disasters.  Other natural disasters are from above our heads where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overcast</a:t>
            </a:r>
            <a:r>
              <a:rPr lang="en-GB" sz="4000" dirty="0">
                <a:solidFill>
                  <a:srgbClr val="000000"/>
                </a:solidFill>
                <a:effectLst/>
                <a:latin typeface="Twinkl Cursive Looped" panose="02000000000000000000" pitchFamily="2" charset="0"/>
                <a:ea typeface="Times New Roman" panose="02020603050405020304" pitchFamily="18" charset="0"/>
              </a:rPr>
              <a:t> skies can bring violent storms or we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overcook</a:t>
            </a:r>
            <a:r>
              <a:rPr lang="en-GB" sz="4000" dirty="0">
                <a:solidFill>
                  <a:srgbClr val="000000"/>
                </a:solidFill>
                <a:effectLst/>
                <a:latin typeface="Twinkl Cursive Looped" panose="02000000000000000000" pitchFamily="2" charset="0"/>
                <a:ea typeface="Times New Roman" panose="02020603050405020304" pitchFamily="18" charset="0"/>
              </a:rPr>
              <a:t> as heatwaves increase year on year.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overarching</a:t>
            </a:r>
            <a:r>
              <a:rPr lang="en-GB" sz="4000" dirty="0">
                <a:solidFill>
                  <a:srgbClr val="000000"/>
                </a:solidFill>
                <a:effectLst/>
                <a:latin typeface="Twinkl Cursive Looped" panose="02000000000000000000" pitchFamily="2" charset="0"/>
                <a:ea typeface="Times New Roman" panose="02020603050405020304" pitchFamily="18" charset="0"/>
              </a:rPr>
              <a:t> theme is that of change. </a:t>
            </a:r>
          </a:p>
        </p:txBody>
      </p:sp>
    </p:spTree>
    <p:extLst>
      <p:ext uri="{BB962C8B-B14F-4D97-AF65-F5344CB8AC3E}">
        <p14:creationId xmlns:p14="http://schemas.microsoft.com/office/powerpoint/2010/main" val="141217760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63303889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Other natural disasters are from above our heads where overcast skies can bring violent storms or we can overcook as heatwaves increase year on year.</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405536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discrepancy</a:t>
            </a:r>
          </a:p>
        </p:txBody>
      </p:sp>
      <p:sp>
        <p:nvSpPr>
          <p:cNvPr id="3" name="Rectangle 2">
            <a:extLst>
              <a:ext uri="{FF2B5EF4-FFF2-40B4-BE49-F238E27FC236}">
                <a16:creationId xmlns:a16="http://schemas.microsoft.com/office/drawing/2014/main" id="{4BCBA2DA-E95C-434C-BE81-320E182AE5EF}"/>
              </a:ext>
            </a:extLst>
          </p:cNvPr>
          <p:cNvSpPr/>
          <p:nvPr/>
        </p:nvSpPr>
        <p:spPr>
          <a:xfrm>
            <a:off x="6482443" y="3690259"/>
            <a:ext cx="176348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Discrepancy Stock Illustrations – 243 Discrepancy Stock Illustrations,  Vectors &amp; Clipart - Dreamstime">
            <a:extLst>
              <a:ext uri="{FF2B5EF4-FFF2-40B4-BE49-F238E27FC236}">
                <a16:creationId xmlns:a16="http://schemas.microsoft.com/office/drawing/2014/main" id="{EF5D91EA-A9C3-633B-B15A-330D77A75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53272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316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3 -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814C28-CED4-BAF4-7EDB-69F7032AEAEB}"/>
              </a:ext>
            </a:extLst>
          </p:cNvPr>
          <p:cNvPicPr>
            <a:picLocks noChangeAspect="1"/>
          </p:cNvPicPr>
          <p:nvPr/>
        </p:nvPicPr>
        <p:blipFill rotWithShape="1">
          <a:blip r:embed="rId2"/>
          <a:srcRect l="19419" t="11886" r="18170" b="10696"/>
          <a:stretch/>
        </p:blipFill>
        <p:spPr>
          <a:xfrm>
            <a:off x="669471" y="0"/>
            <a:ext cx="9813472" cy="6844158"/>
          </a:xfrm>
          <a:prstGeom prst="rect">
            <a:avLst/>
          </a:prstGeom>
        </p:spPr>
      </p:pic>
    </p:spTree>
    <p:extLst>
      <p:ext uri="{BB962C8B-B14F-4D97-AF65-F5344CB8AC3E}">
        <p14:creationId xmlns:p14="http://schemas.microsoft.com/office/powerpoint/2010/main" val="172831333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desperate</a:t>
            </a:r>
          </a:p>
        </p:txBody>
      </p:sp>
    </p:spTree>
    <p:extLst>
      <p:ext uri="{BB962C8B-B14F-4D97-AF65-F5344CB8AC3E}">
        <p14:creationId xmlns:p14="http://schemas.microsoft.com/office/powerpoint/2010/main" val="3866864438"/>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determined</a:t>
            </a:r>
          </a:p>
        </p:txBody>
      </p:sp>
    </p:spTree>
    <p:extLst>
      <p:ext uri="{BB962C8B-B14F-4D97-AF65-F5344CB8AC3E}">
        <p14:creationId xmlns:p14="http://schemas.microsoft.com/office/powerpoint/2010/main" val="322118707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expectancy</a:t>
            </a:r>
          </a:p>
        </p:txBody>
      </p:sp>
    </p:spTree>
    <p:extLst>
      <p:ext uri="{BB962C8B-B14F-4D97-AF65-F5344CB8AC3E}">
        <p14:creationId xmlns:p14="http://schemas.microsoft.com/office/powerpoint/2010/main" val="291688408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hesitancy</a:t>
            </a:r>
          </a:p>
        </p:txBody>
      </p:sp>
    </p:spTree>
    <p:extLst>
      <p:ext uri="{BB962C8B-B14F-4D97-AF65-F5344CB8AC3E}">
        <p14:creationId xmlns:p14="http://schemas.microsoft.com/office/powerpoint/2010/main" val="1612179683"/>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discrepancy</a:t>
            </a:r>
          </a:p>
        </p:txBody>
      </p:sp>
    </p:spTree>
    <p:extLst>
      <p:ext uri="{BB962C8B-B14F-4D97-AF65-F5344CB8AC3E}">
        <p14:creationId xmlns:p14="http://schemas.microsoft.com/office/powerpoint/2010/main" val="42138582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infancy</a:t>
            </a:r>
          </a:p>
        </p:txBody>
      </p:sp>
    </p:spTree>
    <p:extLst>
      <p:ext uri="{BB962C8B-B14F-4D97-AF65-F5344CB8AC3E}">
        <p14:creationId xmlns:p14="http://schemas.microsoft.com/office/powerpoint/2010/main" val="2242183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infancy</a:t>
            </a:r>
          </a:p>
        </p:txBody>
      </p:sp>
      <p:sp>
        <p:nvSpPr>
          <p:cNvPr id="3" name="Rectangle 2">
            <a:extLst>
              <a:ext uri="{FF2B5EF4-FFF2-40B4-BE49-F238E27FC236}">
                <a16:creationId xmlns:a16="http://schemas.microsoft.com/office/drawing/2014/main" id="{162CC6E8-06E9-4F6E-A75B-C2FED721CE28}"/>
              </a:ext>
            </a:extLst>
          </p:cNvPr>
          <p:cNvSpPr/>
          <p:nvPr/>
        </p:nvSpPr>
        <p:spPr>
          <a:xfrm>
            <a:off x="5796642" y="3673929"/>
            <a:ext cx="168184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78,954 Toddler Illustrations &amp; Clip Art - iStock">
            <a:extLst>
              <a:ext uri="{FF2B5EF4-FFF2-40B4-BE49-F238E27FC236}">
                <a16:creationId xmlns:a16="http://schemas.microsoft.com/office/drawing/2014/main" id="{FEA1B4CC-3153-0814-0197-7AB890339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7" y="398009"/>
            <a:ext cx="2481943" cy="249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6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redundancy</a:t>
            </a:r>
          </a:p>
        </p:txBody>
      </p:sp>
    </p:spTree>
    <p:extLst>
      <p:ext uri="{BB962C8B-B14F-4D97-AF65-F5344CB8AC3E}">
        <p14:creationId xmlns:p14="http://schemas.microsoft.com/office/powerpoint/2010/main" val="68097805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militancy </a:t>
            </a:r>
          </a:p>
        </p:txBody>
      </p:sp>
    </p:spTree>
    <p:extLst>
      <p:ext uri="{BB962C8B-B14F-4D97-AF65-F5344CB8AC3E}">
        <p14:creationId xmlns:p14="http://schemas.microsoft.com/office/powerpoint/2010/main" val="4118669830"/>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tenancy</a:t>
            </a:r>
          </a:p>
        </p:txBody>
      </p:sp>
    </p:spTree>
    <p:extLst>
      <p:ext uri="{BB962C8B-B14F-4D97-AF65-F5344CB8AC3E}">
        <p14:creationId xmlns:p14="http://schemas.microsoft.com/office/powerpoint/2010/main" val="4064547850"/>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occupancy</a:t>
            </a:r>
          </a:p>
        </p:txBody>
      </p:sp>
    </p:spTree>
    <p:extLst>
      <p:ext uri="{BB962C8B-B14F-4D97-AF65-F5344CB8AC3E}">
        <p14:creationId xmlns:p14="http://schemas.microsoft.com/office/powerpoint/2010/main" val="606007093"/>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consultancy</a:t>
            </a:r>
          </a:p>
        </p:txBody>
      </p:sp>
    </p:spTree>
    <p:extLst>
      <p:ext uri="{BB962C8B-B14F-4D97-AF65-F5344CB8AC3E}">
        <p14:creationId xmlns:p14="http://schemas.microsoft.com/office/powerpoint/2010/main" val="304526770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pregnancy</a:t>
            </a:r>
          </a:p>
        </p:txBody>
      </p:sp>
    </p:spTree>
    <p:extLst>
      <p:ext uri="{BB962C8B-B14F-4D97-AF65-F5344CB8AC3E}">
        <p14:creationId xmlns:p14="http://schemas.microsoft.com/office/powerpoint/2010/main" val="382858346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ascendancy</a:t>
            </a:r>
          </a:p>
        </p:txBody>
      </p:sp>
    </p:spTree>
    <p:extLst>
      <p:ext uri="{BB962C8B-B14F-4D97-AF65-F5344CB8AC3E}">
        <p14:creationId xmlns:p14="http://schemas.microsoft.com/office/powerpoint/2010/main" val="2974311952"/>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accountancy</a:t>
            </a:r>
          </a:p>
        </p:txBody>
      </p:sp>
    </p:spTree>
    <p:extLst>
      <p:ext uri="{BB962C8B-B14F-4D97-AF65-F5344CB8AC3E}">
        <p14:creationId xmlns:p14="http://schemas.microsoft.com/office/powerpoint/2010/main" val="393137614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truancy</a:t>
            </a:r>
          </a:p>
        </p:txBody>
      </p:sp>
    </p:spTree>
    <p:extLst>
      <p:ext uri="{BB962C8B-B14F-4D97-AF65-F5344CB8AC3E}">
        <p14:creationId xmlns:p14="http://schemas.microsoft.com/office/powerpoint/2010/main" val="244460634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buoyancy</a:t>
            </a:r>
          </a:p>
        </p:txBody>
      </p:sp>
    </p:spTree>
    <p:extLst>
      <p:ext uri="{BB962C8B-B14F-4D97-AF65-F5344CB8AC3E}">
        <p14:creationId xmlns:p14="http://schemas.microsoft.com/office/powerpoint/2010/main" val="13245287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overthrow</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64870415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overturn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overslept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93827234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overcook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overreact</a:t>
            </a:r>
          </a:p>
        </p:txBody>
      </p:sp>
    </p:spTree>
    <p:extLst>
      <p:ext uri="{BB962C8B-B14F-4D97-AF65-F5344CB8AC3E}">
        <p14:creationId xmlns:p14="http://schemas.microsoft.com/office/powerpoint/2010/main" val="805782854"/>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overestimate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overuse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92669322"/>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overpaid</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overlook</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over-</a:t>
            </a:r>
          </a:p>
        </p:txBody>
      </p:sp>
    </p:spTree>
    <p:extLst>
      <p:ext uri="{BB962C8B-B14F-4D97-AF65-F5344CB8AC3E}">
        <p14:creationId xmlns:p14="http://schemas.microsoft.com/office/powerpoint/2010/main" val="3375751367"/>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overbalance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overcast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5982140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overarching</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302504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existence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explanation</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a:latin typeface="Twinkl Cursive Looped" panose="02000000000000000000" pitchFamily="2" charset="0"/>
              </a:rPr>
              <a:t>desperate determined existence explanation hesitancy occupancy overarching overestimate overuse overslept</a:t>
            </a:r>
          </a:p>
        </p:txBody>
      </p:sp>
    </p:spTree>
    <p:extLst>
      <p:ext uri="{BB962C8B-B14F-4D97-AF65-F5344CB8AC3E}">
        <p14:creationId xmlns:p14="http://schemas.microsoft.com/office/powerpoint/2010/main" val="38869918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527959" y="2266380"/>
            <a:ext cx="11968843" cy="707886"/>
          </a:xfrm>
          <a:prstGeom prst="rect">
            <a:avLst/>
          </a:prstGeom>
          <a:noFill/>
        </p:spPr>
        <p:txBody>
          <a:bodyPr wrap="square" rtlCol="0">
            <a:spAutoFit/>
          </a:bodyPr>
          <a:lstStyle/>
          <a:p>
            <a:r>
              <a:rPr lang="en-GB" sz="3600" dirty="0">
                <a:solidFill>
                  <a:srgbClr val="FF0000"/>
                </a:solidFill>
                <a:latin typeface="Twinkl Cursive Looped" panose="02000000000000000000" pitchFamily="2" charset="0"/>
              </a:rPr>
              <a:t>noun </a:t>
            </a:r>
            <a:r>
              <a:rPr lang="en-GB" sz="3600" dirty="0">
                <a:solidFill>
                  <a:srgbClr val="00B050"/>
                </a:solidFill>
                <a:latin typeface="Twinkl Cursive Looped" panose="02000000000000000000" pitchFamily="2" charset="0"/>
              </a:rPr>
              <a:t>verb</a:t>
            </a:r>
            <a:r>
              <a:rPr lang="en-GB" sz="3600" dirty="0">
                <a:solidFill>
                  <a:srgbClr val="FF0000"/>
                </a:solidFill>
                <a:latin typeface="Twinkl Cursive Looped" panose="02000000000000000000" pitchFamily="2" charset="0"/>
              </a:rPr>
              <a:t> </a:t>
            </a:r>
            <a:r>
              <a:rPr lang="en-GB" sz="3600" dirty="0">
                <a:solidFill>
                  <a:schemeClr val="accent4">
                    <a:lumMod val="75000"/>
                  </a:schemeClr>
                </a:solidFill>
                <a:latin typeface="Twinkl Cursive Looped" panose="02000000000000000000" pitchFamily="2" charset="0"/>
              </a:rPr>
              <a:t>preposition </a:t>
            </a:r>
            <a:r>
              <a:rPr lang="en-GB" sz="3600" dirty="0">
                <a:solidFill>
                  <a:schemeClr val="tx2">
                    <a:lumMod val="60000"/>
                    <a:lumOff val="40000"/>
                  </a:schemeClr>
                </a:solidFill>
                <a:latin typeface="Twinkl Cursive Looped" panose="02000000000000000000" pitchFamily="2" charset="0"/>
              </a:rPr>
              <a:t>article</a:t>
            </a:r>
            <a:r>
              <a:rPr lang="en-GB" sz="3600" dirty="0">
                <a:solidFill>
                  <a:schemeClr val="accent4">
                    <a:lumMod val="75000"/>
                  </a:schemeClr>
                </a:solidFill>
                <a:latin typeface="Twinkl Cursive Looped" panose="02000000000000000000" pitchFamily="2" charset="0"/>
              </a:rPr>
              <a:t> </a:t>
            </a:r>
            <a:r>
              <a:rPr lang="en-GB" sz="4000" dirty="0">
                <a:solidFill>
                  <a:srgbClr val="FF0000"/>
                </a:solidFill>
                <a:latin typeface="Twinkl Cursive Looped" panose="02000000000000000000" pitchFamily="2" charset="0"/>
              </a:rPr>
              <a:t>noun </a:t>
            </a:r>
            <a:r>
              <a:rPr lang="en-GB" sz="4000" dirty="0">
                <a:solidFill>
                  <a:schemeClr val="tx2">
                    <a:lumMod val="60000"/>
                    <a:lumOff val="40000"/>
                  </a:schemeClr>
                </a:solidFill>
                <a:latin typeface="Twinkl Cursive Looped" panose="02000000000000000000" pitchFamily="2" charset="0"/>
              </a:rPr>
              <a:t>determiner</a:t>
            </a:r>
            <a:r>
              <a:rPr lang="en-GB" sz="4000" dirty="0">
                <a:solidFill>
                  <a:srgbClr val="FF0000"/>
                </a:solidFill>
                <a:latin typeface="Twinkl Cursive Looped" panose="02000000000000000000" pitchFamily="2" charset="0"/>
              </a:rPr>
              <a:t> noun</a:t>
            </a:r>
            <a:endParaRPr lang="en-GB" sz="6000" dirty="0"/>
          </a:p>
        </p:txBody>
      </p:sp>
      <p:sp>
        <p:nvSpPr>
          <p:cNvPr id="5" name="TextBox 4">
            <a:extLst>
              <a:ext uri="{FF2B5EF4-FFF2-40B4-BE49-F238E27FC236}">
                <a16:creationId xmlns:a16="http://schemas.microsoft.com/office/drawing/2014/main" id="{C5E5173E-F646-C57C-1382-A5B2D10362D4}"/>
              </a:ext>
            </a:extLst>
          </p:cNvPr>
          <p:cNvSpPr txBox="1"/>
          <p:nvPr/>
        </p:nvSpPr>
        <p:spPr>
          <a:xfrm>
            <a:off x="372836" y="1011313"/>
            <a:ext cx="1144632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Christians believe in the existence of God. </a:t>
            </a:r>
            <a:endParaRPr kumimoji="0" lang="en-GB" sz="7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74289E12-2497-06FD-7CB3-384982B72656}"/>
              </a:ext>
            </a:extLst>
          </p:cNvPr>
          <p:cNvSpPr/>
          <p:nvPr/>
        </p:nvSpPr>
        <p:spPr>
          <a:xfrm>
            <a:off x="7021286" y="1159329"/>
            <a:ext cx="2465614" cy="68298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B9716AE9-D5B0-EC2B-42DE-D1240F5C623B}"/>
              </a:ext>
            </a:extLst>
          </p:cNvPr>
          <p:cNvSpPr/>
          <p:nvPr/>
        </p:nvSpPr>
        <p:spPr>
          <a:xfrm>
            <a:off x="6384471" y="2400300"/>
            <a:ext cx="1306286" cy="57396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7391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3 -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over-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2638338362"/>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1754326"/>
          </a:xfrm>
          <a:prstGeom prst="rect">
            <a:avLst/>
          </a:prstGeom>
          <a:noFill/>
        </p:spPr>
        <p:txBody>
          <a:bodyPr wrap="square" rtlCol="0">
            <a:spAutoFit/>
          </a:bodyPr>
          <a:lstStyle/>
          <a:p>
            <a:pPr algn="ctr"/>
            <a:r>
              <a:rPr lang="en-GB" sz="3600" dirty="0">
                <a:solidFill>
                  <a:schemeClr val="bg1">
                    <a:lumMod val="65000"/>
                  </a:schemeClr>
                </a:solidFill>
                <a:latin typeface="Twinkl Cursive Looped" panose="02000000000000000000" pitchFamily="2" charset="0"/>
              </a:rPr>
              <a:t>article </a:t>
            </a:r>
            <a:r>
              <a:rPr lang="en-GB" sz="3600" dirty="0">
                <a:solidFill>
                  <a:srgbClr val="7030A0"/>
                </a:solidFill>
                <a:latin typeface="Twinkl Cursive Looped" panose="02000000000000000000" pitchFamily="2" charset="0"/>
              </a:rPr>
              <a:t>adjective</a:t>
            </a:r>
            <a:r>
              <a:rPr lang="en-GB" sz="3600" dirty="0">
                <a:solidFill>
                  <a:schemeClr val="bg1">
                    <a:lumMod val="65000"/>
                  </a:schemeClr>
                </a:solidFill>
                <a:latin typeface="Twinkl Cursive Looped" panose="02000000000000000000" pitchFamily="2" charset="0"/>
              </a:rPr>
              <a:t> </a:t>
            </a:r>
            <a:r>
              <a:rPr lang="en-GB" sz="3600" dirty="0">
                <a:solidFill>
                  <a:srgbClr val="FF0000"/>
                </a:solidFill>
                <a:latin typeface="Twinkl Cursive Looped" panose="02000000000000000000" pitchFamily="2" charset="0"/>
              </a:rPr>
              <a:t>noun</a:t>
            </a:r>
            <a:r>
              <a:rPr lang="en-GB" sz="3600" dirty="0">
                <a:latin typeface="Twinkl Cursive Looped" panose="02000000000000000000" pitchFamily="2" charset="0"/>
              </a:rPr>
              <a:t> </a:t>
            </a:r>
            <a:r>
              <a:rPr lang="en-GB" sz="3600" dirty="0">
                <a:solidFill>
                  <a:srgbClr val="0070C0"/>
                </a:solidFill>
                <a:latin typeface="Twinkl Cursive Looped" panose="02000000000000000000" pitchFamily="2" charset="0"/>
              </a:rPr>
              <a:t>verb </a:t>
            </a:r>
            <a:r>
              <a:rPr lang="en-GB" sz="3600" dirty="0">
                <a:solidFill>
                  <a:schemeClr val="accent4">
                    <a:lumMod val="75000"/>
                  </a:schemeClr>
                </a:solidFill>
                <a:latin typeface="Twinkl Cursive Looped" panose="02000000000000000000" pitchFamily="2" charset="0"/>
              </a:rPr>
              <a:t>preposition</a:t>
            </a:r>
            <a:r>
              <a:rPr lang="en-GB" sz="3600" dirty="0">
                <a:latin typeface="Twinkl Cursive Looped" panose="02000000000000000000" pitchFamily="2" charset="0"/>
              </a:rPr>
              <a:t> </a:t>
            </a:r>
            <a:r>
              <a:rPr lang="en-GB" sz="3600" dirty="0">
                <a:solidFill>
                  <a:srgbClr val="7030A0"/>
                </a:solidFill>
                <a:latin typeface="Twinkl Cursive Looped" panose="02000000000000000000" pitchFamily="2" charset="0"/>
              </a:rPr>
              <a:t>adjective </a:t>
            </a:r>
            <a:r>
              <a:rPr lang="en-GB" sz="3600" dirty="0">
                <a:solidFill>
                  <a:srgbClr val="FF0000"/>
                </a:solidFill>
                <a:latin typeface="Twinkl Cursive Looped" panose="02000000000000000000" pitchFamily="2" charset="0"/>
              </a:rPr>
              <a:t>noun</a:t>
            </a:r>
            <a:endParaRPr lang="en-GB" sz="2400" dirty="0">
              <a:solidFill>
                <a:srgbClr val="FF0000"/>
              </a:solidFill>
              <a:latin typeface="Twinkl Cursive Looped" panose="02000000000000000000" pitchFamily="2" charset="0"/>
            </a:endParaRPr>
          </a:p>
          <a:p>
            <a:endParaRPr lang="en-GB" sz="7200" dirty="0"/>
          </a:p>
        </p:txBody>
      </p:sp>
      <p:sp>
        <p:nvSpPr>
          <p:cNvPr id="4" name="TextBox 3">
            <a:extLst>
              <a:ext uri="{FF2B5EF4-FFF2-40B4-BE49-F238E27FC236}">
                <a16:creationId xmlns:a16="http://schemas.microsoft.com/office/drawing/2014/main" id="{146B6269-5319-7523-29D9-0537704B992A}"/>
              </a:ext>
            </a:extLst>
          </p:cNvPr>
          <p:cNvSpPr txBox="1"/>
          <p:nvPr/>
        </p:nvSpPr>
        <p:spPr>
          <a:xfrm>
            <a:off x="465365" y="1150752"/>
            <a:ext cx="112014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An explanation text is useful in science lessons.</a:t>
            </a:r>
          </a:p>
        </p:txBody>
      </p:sp>
      <p:sp>
        <p:nvSpPr>
          <p:cNvPr id="5" name="Rectangle 4">
            <a:extLst>
              <a:ext uri="{FF2B5EF4-FFF2-40B4-BE49-F238E27FC236}">
                <a16:creationId xmlns:a16="http://schemas.microsoft.com/office/drawing/2014/main" id="{61549843-7154-B3DC-0470-D3A02B3F5F10}"/>
              </a:ext>
            </a:extLst>
          </p:cNvPr>
          <p:cNvSpPr/>
          <p:nvPr/>
        </p:nvSpPr>
        <p:spPr>
          <a:xfrm>
            <a:off x="1469571" y="1273629"/>
            <a:ext cx="2808515" cy="58500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0A6E7F9E-B005-B493-B6D7-C59A4F281520}"/>
              </a:ext>
            </a:extLst>
          </p:cNvPr>
          <p:cNvSpPr/>
          <p:nvPr/>
        </p:nvSpPr>
        <p:spPr>
          <a:xfrm>
            <a:off x="2204357" y="2274838"/>
            <a:ext cx="1763486" cy="74594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89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6" grpId="0" animBg="1"/>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52123"/>
            <a:ext cx="11740242" cy="1477328"/>
          </a:xfrm>
          <a:prstGeom prst="rect">
            <a:avLst/>
          </a:prstGeom>
          <a:noFill/>
        </p:spPr>
        <p:txBody>
          <a:bodyPr wrap="square" rtlCol="0">
            <a:spAutoFit/>
          </a:bodyPr>
          <a:lstStyle/>
          <a:p>
            <a:r>
              <a:rPr lang="en-GB" b="1" dirty="0">
                <a:solidFill>
                  <a:srgbClr val="83001D"/>
                </a:solidFill>
                <a:effectLst/>
              </a:rPr>
              <a:t>existence (n.)</a:t>
            </a:r>
          </a:p>
          <a:p>
            <a:r>
              <a:rPr lang="en-GB" b="1" dirty="0">
                <a:solidFill>
                  <a:srgbClr val="83001D"/>
                </a:solidFill>
                <a:effectLst/>
              </a:rPr>
              <a:t>late 14c., "reality," from Old French existence, from Medieval Latin </a:t>
            </a:r>
            <a:r>
              <a:rPr lang="en-GB" b="1" dirty="0" err="1">
                <a:solidFill>
                  <a:srgbClr val="83001D"/>
                </a:solidFill>
                <a:effectLst/>
              </a:rPr>
              <a:t>existentia</a:t>
            </a:r>
            <a:r>
              <a:rPr lang="en-GB" b="1" dirty="0">
                <a:solidFill>
                  <a:srgbClr val="83001D"/>
                </a:solidFill>
                <a:effectLst/>
              </a:rPr>
              <a:t>/</a:t>
            </a:r>
            <a:r>
              <a:rPr lang="en-GB" b="1" dirty="0" err="1">
                <a:solidFill>
                  <a:srgbClr val="83001D"/>
                </a:solidFill>
                <a:effectLst/>
              </a:rPr>
              <a:t>exsistentia</a:t>
            </a:r>
            <a:r>
              <a:rPr lang="en-GB" b="1" dirty="0">
                <a:solidFill>
                  <a:srgbClr val="83001D"/>
                </a:solidFill>
                <a:effectLst/>
              </a:rPr>
              <a:t>, from </a:t>
            </a:r>
            <a:r>
              <a:rPr lang="en-GB" b="1" dirty="0" err="1">
                <a:solidFill>
                  <a:srgbClr val="83001D"/>
                </a:solidFill>
                <a:effectLst/>
              </a:rPr>
              <a:t>existentem</a:t>
            </a:r>
            <a:r>
              <a:rPr lang="en-GB" b="1" dirty="0">
                <a:solidFill>
                  <a:srgbClr val="83001D"/>
                </a:solidFill>
                <a:effectLst/>
              </a:rPr>
              <a:t>/</a:t>
            </a:r>
            <a:r>
              <a:rPr lang="en-GB" b="1" dirty="0" err="1">
                <a:solidFill>
                  <a:srgbClr val="83001D"/>
                </a:solidFill>
                <a:effectLst/>
              </a:rPr>
              <a:t>exsistentem</a:t>
            </a:r>
            <a:r>
              <a:rPr lang="en-GB" b="1" dirty="0">
                <a:solidFill>
                  <a:srgbClr val="83001D"/>
                </a:solidFill>
                <a:effectLst/>
              </a:rPr>
              <a:t> (nominative </a:t>
            </a:r>
            <a:r>
              <a:rPr lang="en-GB" b="1" dirty="0" err="1">
                <a:solidFill>
                  <a:srgbClr val="83001D"/>
                </a:solidFill>
                <a:effectLst/>
              </a:rPr>
              <a:t>existens</a:t>
            </a:r>
            <a:r>
              <a:rPr lang="en-GB" b="1" dirty="0">
                <a:solidFill>
                  <a:srgbClr val="83001D"/>
                </a:solidFill>
                <a:effectLst/>
              </a:rPr>
              <a:t>/</a:t>
            </a:r>
            <a:r>
              <a:rPr lang="en-GB" b="1" dirty="0" err="1">
                <a:solidFill>
                  <a:srgbClr val="83001D"/>
                </a:solidFill>
                <a:effectLst/>
              </a:rPr>
              <a:t>exsistens</a:t>
            </a:r>
            <a:r>
              <a:rPr lang="en-GB" b="1" dirty="0">
                <a:solidFill>
                  <a:srgbClr val="83001D"/>
                </a:solidFill>
                <a:effectLst/>
              </a:rPr>
              <a:t>) "existent," present participle of Latin </a:t>
            </a:r>
            <a:r>
              <a:rPr lang="en-GB" b="1" dirty="0" err="1">
                <a:solidFill>
                  <a:srgbClr val="83001D"/>
                </a:solidFill>
                <a:effectLst/>
              </a:rPr>
              <a:t>existere</a:t>
            </a:r>
            <a:r>
              <a:rPr lang="en-GB" b="1" dirty="0">
                <a:solidFill>
                  <a:srgbClr val="83001D"/>
                </a:solidFill>
                <a:effectLst/>
              </a:rPr>
              <a:t>/</a:t>
            </a:r>
            <a:r>
              <a:rPr lang="en-GB" b="1" dirty="0" err="1">
                <a:solidFill>
                  <a:srgbClr val="83001D"/>
                </a:solidFill>
                <a:effectLst/>
              </a:rPr>
              <a:t>exsistere</a:t>
            </a:r>
            <a:r>
              <a:rPr lang="en-GB" b="1" dirty="0">
                <a:solidFill>
                  <a:srgbClr val="83001D"/>
                </a:solidFill>
                <a:effectLst/>
              </a:rPr>
              <a:t> "stand forth, come out, emerge; appear, be visible, come to light; arise, be produced; turn into," and, as a secondary meaning, "exist, be;" from ex "forth" (see ex-) + </a:t>
            </a:r>
            <a:r>
              <a:rPr lang="en-GB" b="1" dirty="0" err="1">
                <a:solidFill>
                  <a:srgbClr val="83001D"/>
                </a:solidFill>
                <a:effectLst/>
              </a:rPr>
              <a:t>sistere</a:t>
            </a:r>
            <a:r>
              <a:rPr lang="en-GB" b="1" dirty="0">
                <a:solidFill>
                  <a:srgbClr val="83001D"/>
                </a:solidFill>
                <a:effectLst/>
              </a:rPr>
              <a:t> "cause to stand," from PIE *</a:t>
            </a:r>
            <a:r>
              <a:rPr lang="en-GB" b="1" dirty="0" err="1">
                <a:solidFill>
                  <a:srgbClr val="83001D"/>
                </a:solidFill>
                <a:effectLst/>
              </a:rPr>
              <a:t>si-st</a:t>
            </a:r>
            <a:r>
              <a:rPr lang="en-GB" b="1" dirty="0">
                <a:solidFill>
                  <a:srgbClr val="83001D"/>
                </a:solidFill>
                <a:effectLst/>
              </a:rPr>
              <a:t>-, reduplicated form of root *</a:t>
            </a:r>
            <a:r>
              <a:rPr lang="en-GB" b="1" dirty="0" err="1">
                <a:solidFill>
                  <a:srgbClr val="83001D"/>
                </a:solidFill>
                <a:effectLst/>
              </a:rPr>
              <a:t>sta</a:t>
            </a:r>
            <a:r>
              <a:rPr lang="en-GB" b="1" dirty="0">
                <a:solidFill>
                  <a:srgbClr val="83001D"/>
                </a:solidFill>
                <a:effectLst/>
              </a:rPr>
              <a:t>- "to stand, make or be firm."</a:t>
            </a:r>
            <a:endParaRPr lang="en-GB" sz="1800" dirty="0">
              <a:effectLst/>
              <a:latin typeface="Calibri" panose="020F0502020204030204" pitchFamily="34" charset="0"/>
              <a:ea typeface="Calibri" panose="020F0502020204030204" pitchFamily="34" charset="0"/>
            </a:endParaRPr>
          </a:p>
        </p:txBody>
      </p:sp>
      <p:pic>
        <p:nvPicPr>
          <p:cNvPr id="4" name="Picture 3">
            <a:extLst>
              <a:ext uri="{FF2B5EF4-FFF2-40B4-BE49-F238E27FC236}">
                <a16:creationId xmlns:a16="http://schemas.microsoft.com/office/drawing/2014/main" id="{DEDEC6B7-3F03-E787-E65B-D23D6E1DD0D7}"/>
              </a:ext>
            </a:extLst>
          </p:cNvPr>
          <p:cNvPicPr>
            <a:picLocks noChangeAspect="1"/>
          </p:cNvPicPr>
          <p:nvPr/>
        </p:nvPicPr>
        <p:blipFill rotWithShape="1">
          <a:blip r:embed="rId3"/>
          <a:srcRect l="12188" t="32372" r="38526" b="26417"/>
          <a:stretch/>
        </p:blipFill>
        <p:spPr>
          <a:xfrm>
            <a:off x="225879" y="1877786"/>
            <a:ext cx="10208078" cy="4798907"/>
          </a:xfrm>
          <a:prstGeom prst="rect">
            <a:avLst/>
          </a:prstGeom>
        </p:spPr>
      </p:pic>
    </p:spTree>
    <p:extLst>
      <p:ext uri="{BB962C8B-B14F-4D97-AF65-F5344CB8AC3E}">
        <p14:creationId xmlns:p14="http://schemas.microsoft.com/office/powerpoint/2010/main" val="2558172481"/>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451758" y="576666"/>
            <a:ext cx="11740242" cy="1477328"/>
          </a:xfrm>
          <a:prstGeom prst="rect">
            <a:avLst/>
          </a:prstGeom>
          <a:noFill/>
        </p:spPr>
        <p:txBody>
          <a:bodyPr wrap="square" rtlCol="0">
            <a:spAutoFit/>
          </a:bodyPr>
          <a:lstStyle/>
          <a:p>
            <a:pPr algn="l"/>
            <a:r>
              <a:rPr lang="en-GB" b="1" i="0" dirty="0">
                <a:solidFill>
                  <a:srgbClr val="83001D"/>
                </a:solidFill>
                <a:effectLst/>
                <a:latin typeface="Georgia" panose="02040502050405020303" pitchFamily="18" charset="0"/>
              </a:rPr>
              <a:t>explanation (n.)</a:t>
            </a:r>
          </a:p>
          <a:p>
            <a:pPr algn="l"/>
            <a:r>
              <a:rPr lang="en-GB" b="1" i="0" dirty="0">
                <a:solidFill>
                  <a:srgbClr val="83001D"/>
                </a:solidFill>
                <a:effectLst/>
                <a:latin typeface="Georgia" panose="02040502050405020303" pitchFamily="18" charset="0"/>
              </a:rPr>
              <a:t>"an act of explaining; a meaning or interpretation assigned," late 14c., </a:t>
            </a:r>
            <a:r>
              <a:rPr lang="en-GB" b="1" i="0" dirty="0" err="1">
                <a:solidFill>
                  <a:srgbClr val="83001D"/>
                </a:solidFill>
                <a:effectLst/>
                <a:latin typeface="Georgia" panose="02040502050405020303" pitchFamily="18" charset="0"/>
              </a:rPr>
              <a:t>explanacioun</a:t>
            </a:r>
            <a:r>
              <a:rPr lang="en-GB" b="1" i="0" dirty="0">
                <a:solidFill>
                  <a:srgbClr val="83001D"/>
                </a:solidFill>
                <a:effectLst/>
                <a:latin typeface="Georgia" panose="02040502050405020303" pitchFamily="18" charset="0"/>
              </a:rPr>
              <a:t>, from Latin </a:t>
            </a:r>
            <a:r>
              <a:rPr lang="en-GB" b="1" i="0" dirty="0" err="1">
                <a:solidFill>
                  <a:srgbClr val="83001D"/>
                </a:solidFill>
                <a:effectLst/>
                <a:latin typeface="Georgia" panose="02040502050405020303" pitchFamily="18" charset="0"/>
              </a:rPr>
              <a:t>explanationem</a:t>
            </a:r>
            <a:r>
              <a:rPr lang="en-GB" b="1" i="0" dirty="0">
                <a:solidFill>
                  <a:srgbClr val="83001D"/>
                </a:solidFill>
                <a:effectLst/>
                <a:latin typeface="Georgia" panose="02040502050405020303" pitchFamily="18" charset="0"/>
              </a:rPr>
              <a:t> (nominative </a:t>
            </a:r>
            <a:r>
              <a:rPr lang="en-GB" b="1" i="0" dirty="0" err="1">
                <a:solidFill>
                  <a:srgbClr val="83001D"/>
                </a:solidFill>
                <a:effectLst/>
                <a:latin typeface="Georgia" panose="02040502050405020303" pitchFamily="18" charset="0"/>
              </a:rPr>
              <a:t>explanatio</a:t>
            </a:r>
            <a:r>
              <a:rPr lang="en-GB" b="1" i="0" dirty="0">
                <a:solidFill>
                  <a:srgbClr val="83001D"/>
                </a:solidFill>
                <a:effectLst/>
                <a:latin typeface="Georgia" panose="02040502050405020303" pitchFamily="18" charset="0"/>
              </a:rPr>
              <a:t>) "an explanation, interpretation," noun of action from past-participle stem of </a:t>
            </a:r>
            <a:r>
              <a:rPr lang="en-GB" b="1" i="0" dirty="0" err="1">
                <a:solidFill>
                  <a:srgbClr val="83001D"/>
                </a:solidFill>
                <a:effectLst/>
                <a:latin typeface="Georgia" panose="02040502050405020303" pitchFamily="18" charset="0"/>
              </a:rPr>
              <a:t>explanare</a:t>
            </a:r>
            <a:r>
              <a:rPr lang="en-GB" b="1" i="0" dirty="0">
                <a:solidFill>
                  <a:srgbClr val="83001D"/>
                </a:solidFill>
                <a:effectLst/>
                <a:latin typeface="Georgia" panose="02040502050405020303" pitchFamily="18" charset="0"/>
              </a:rPr>
              <a:t> "to make plain or clear, explain," literally "make level, flatten," from ex "out" (see ex-) + planus "flat" (from PIE root *</a:t>
            </a:r>
            <a:r>
              <a:rPr lang="en-GB" b="1" i="0" dirty="0" err="1">
                <a:solidFill>
                  <a:srgbClr val="83001D"/>
                </a:solidFill>
                <a:effectLst/>
                <a:latin typeface="Georgia" panose="02040502050405020303" pitchFamily="18" charset="0"/>
              </a:rPr>
              <a:t>pele</a:t>
            </a:r>
            <a:r>
              <a:rPr lang="en-GB" b="1" i="0" dirty="0">
                <a:solidFill>
                  <a:srgbClr val="83001D"/>
                </a:solidFill>
                <a:effectLst/>
                <a:latin typeface="Georgia" panose="02040502050405020303" pitchFamily="18" charset="0"/>
              </a:rPr>
              <a:t>- (2) "flat; to spread").</a:t>
            </a:r>
            <a:endParaRPr lang="en-GB" b="0" i="0" dirty="0">
              <a:effectLst/>
              <a:latin typeface="Georgia" panose="02040502050405020303" pitchFamily="18" charset="0"/>
            </a:endParaRPr>
          </a:p>
        </p:txBody>
      </p:sp>
      <p:pic>
        <p:nvPicPr>
          <p:cNvPr id="4" name="Picture 3">
            <a:extLst>
              <a:ext uri="{FF2B5EF4-FFF2-40B4-BE49-F238E27FC236}">
                <a16:creationId xmlns:a16="http://schemas.microsoft.com/office/drawing/2014/main" id="{9BF08AE4-73F5-735C-9FFB-5DD95DCCC004}"/>
              </a:ext>
            </a:extLst>
          </p:cNvPr>
          <p:cNvPicPr>
            <a:picLocks noChangeAspect="1"/>
          </p:cNvPicPr>
          <p:nvPr/>
        </p:nvPicPr>
        <p:blipFill rotWithShape="1">
          <a:blip r:embed="rId3"/>
          <a:srcRect l="12321" t="47856" r="46697" b="27370"/>
          <a:stretch/>
        </p:blipFill>
        <p:spPr>
          <a:xfrm>
            <a:off x="636814" y="2286000"/>
            <a:ext cx="11054443" cy="3757065"/>
          </a:xfrm>
          <a:prstGeom prst="rect">
            <a:avLst/>
          </a:prstGeom>
        </p:spPr>
      </p:pic>
    </p:spTree>
    <p:extLst>
      <p:ext uri="{BB962C8B-B14F-4D97-AF65-F5344CB8AC3E}">
        <p14:creationId xmlns:p14="http://schemas.microsoft.com/office/powerpoint/2010/main" val="812214958"/>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Can you find words linked to existence and explanation?</a:t>
            </a:r>
          </a:p>
        </p:txBody>
      </p:sp>
    </p:spTree>
    <p:extLst>
      <p:ext uri="{BB962C8B-B14F-4D97-AF65-F5344CB8AC3E}">
        <p14:creationId xmlns:p14="http://schemas.microsoft.com/office/powerpoint/2010/main" val="4027390957"/>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69473" y="821595"/>
            <a:ext cx="11740242" cy="5632311"/>
          </a:xfrm>
          <a:prstGeom prst="rect">
            <a:avLst/>
          </a:prstGeom>
          <a:noFill/>
        </p:spPr>
        <p:txBody>
          <a:bodyPr wrap="square" rtlCol="0">
            <a:spAutoFit/>
          </a:bodyPr>
          <a:lstStyle/>
          <a:p>
            <a:r>
              <a:rPr lang="en-GB" sz="7200" dirty="0">
                <a:latin typeface="Twinkl Cursive Looped" panose="02000000000000000000" pitchFamily="2" charset="0"/>
              </a:rPr>
              <a:t>Words linked to existence…</a:t>
            </a:r>
          </a:p>
          <a:p>
            <a:pPr algn="l">
              <a:buFont typeface="Arial" panose="020B0604020202020204" pitchFamily="34" charset="0"/>
              <a:buChar char="•"/>
            </a:pPr>
            <a:r>
              <a:rPr lang="en-GB" sz="4800" b="0" i="0" dirty="0">
                <a:solidFill>
                  <a:srgbClr val="202124"/>
                </a:solidFill>
                <a:effectLst/>
                <a:latin typeface="Twinkl Cursive Looped" panose="02000000000000000000" pitchFamily="2" charset="0"/>
              </a:rPr>
              <a:t>Exist </a:t>
            </a:r>
          </a:p>
          <a:p>
            <a:pPr algn="l">
              <a:buFont typeface="Arial" panose="020B0604020202020204" pitchFamily="34" charset="0"/>
              <a:buChar char="•"/>
            </a:pPr>
            <a:r>
              <a:rPr lang="en-GB" sz="4800" dirty="0">
                <a:solidFill>
                  <a:srgbClr val="202124"/>
                </a:solidFill>
                <a:latin typeface="Twinkl Cursive Looped" panose="02000000000000000000" pitchFamily="2" charset="0"/>
              </a:rPr>
              <a:t>Coexistence</a:t>
            </a:r>
          </a:p>
          <a:p>
            <a:pPr algn="l">
              <a:buFont typeface="Arial" panose="020B0604020202020204" pitchFamily="34" charset="0"/>
              <a:buChar char="•"/>
            </a:pPr>
            <a:r>
              <a:rPr lang="en-GB" sz="4800" dirty="0">
                <a:solidFill>
                  <a:srgbClr val="202124"/>
                </a:solidFill>
                <a:latin typeface="Twinkl Cursive Looped" panose="02000000000000000000" pitchFamily="2" charset="0"/>
              </a:rPr>
              <a:t>Existent </a:t>
            </a:r>
          </a:p>
          <a:p>
            <a:pPr algn="l">
              <a:buFont typeface="Arial" panose="020B0604020202020204" pitchFamily="34" charset="0"/>
              <a:buChar char="•"/>
            </a:pPr>
            <a:r>
              <a:rPr lang="en-GB" sz="4800" dirty="0">
                <a:solidFill>
                  <a:srgbClr val="202124"/>
                </a:solidFill>
                <a:latin typeface="Twinkl Cursive Looped" panose="02000000000000000000" pitchFamily="2" charset="0"/>
              </a:rPr>
              <a:t>Existential </a:t>
            </a:r>
          </a:p>
          <a:p>
            <a:pPr algn="l">
              <a:buFont typeface="Arial" panose="020B0604020202020204" pitchFamily="34" charset="0"/>
              <a:buChar char="•"/>
            </a:pPr>
            <a:r>
              <a:rPr lang="en-GB" sz="4800" dirty="0">
                <a:solidFill>
                  <a:srgbClr val="202124"/>
                </a:solidFill>
                <a:latin typeface="Twinkl Cursive Looped" panose="02000000000000000000" pitchFamily="2" charset="0"/>
              </a:rPr>
              <a:t>Non-existent</a:t>
            </a:r>
          </a:p>
          <a:p>
            <a:pPr algn="l">
              <a:buFont typeface="Arial" panose="020B0604020202020204" pitchFamily="34" charset="0"/>
              <a:buChar char="•"/>
            </a:pPr>
            <a:r>
              <a:rPr lang="en-GB" sz="4800" dirty="0">
                <a:solidFill>
                  <a:srgbClr val="202124"/>
                </a:solidFill>
                <a:latin typeface="Twinkl Cursive Looped" panose="02000000000000000000" pitchFamily="2" charset="0"/>
              </a:rPr>
              <a:t>Pre-existent </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1758391887"/>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58846"/>
            <a:ext cx="11740242" cy="5262979"/>
          </a:xfrm>
          <a:prstGeom prst="rect">
            <a:avLst/>
          </a:prstGeom>
          <a:noFill/>
        </p:spPr>
        <p:txBody>
          <a:bodyPr wrap="square" rtlCol="0">
            <a:spAutoFit/>
          </a:bodyPr>
          <a:lstStyle/>
          <a:p>
            <a:r>
              <a:rPr lang="en-GB" sz="7200" dirty="0">
                <a:latin typeface="Twinkl Cursive Looped" panose="02000000000000000000" pitchFamily="2" charset="0"/>
              </a:rPr>
              <a:t>Words linked to explanation…</a:t>
            </a:r>
          </a:p>
          <a:p>
            <a:pPr algn="l">
              <a:buFont typeface="Arial" panose="020B0604020202020204" pitchFamily="34" charset="0"/>
              <a:buChar char="•"/>
            </a:pPr>
            <a:r>
              <a:rPr lang="en-GB" sz="4800" dirty="0">
                <a:solidFill>
                  <a:srgbClr val="202124"/>
                </a:solidFill>
                <a:latin typeface="Twinkl Cursive Looped" panose="02000000000000000000" pitchFamily="2" charset="0"/>
              </a:rPr>
              <a:t>Explanatory</a:t>
            </a:r>
          </a:p>
          <a:p>
            <a:pPr algn="l">
              <a:buFont typeface="Arial" panose="020B0604020202020204" pitchFamily="34" charset="0"/>
              <a:buChar char="•"/>
            </a:pPr>
            <a:r>
              <a:rPr lang="en-GB" sz="4800" dirty="0">
                <a:solidFill>
                  <a:srgbClr val="202124"/>
                </a:solidFill>
                <a:latin typeface="Twinkl Cursive Looped" panose="02000000000000000000" pitchFamily="2" charset="0"/>
              </a:rPr>
              <a:t>Interpretation</a:t>
            </a:r>
          </a:p>
          <a:p>
            <a:pPr algn="l">
              <a:buFont typeface="Arial" panose="020B0604020202020204" pitchFamily="34" charset="0"/>
              <a:buChar char="•"/>
            </a:pPr>
            <a:r>
              <a:rPr lang="en-GB" sz="4800" dirty="0">
                <a:solidFill>
                  <a:srgbClr val="202124"/>
                </a:solidFill>
                <a:latin typeface="Twinkl Cursive Looped" panose="02000000000000000000" pitchFamily="2" charset="0"/>
              </a:rPr>
              <a:t>Misinterpretation</a:t>
            </a:r>
          </a:p>
          <a:p>
            <a:pPr algn="l">
              <a:buFont typeface="Arial" panose="020B0604020202020204" pitchFamily="34" charset="0"/>
              <a:buChar char="•"/>
            </a:pPr>
            <a:r>
              <a:rPr lang="en-GB" sz="4800" dirty="0">
                <a:solidFill>
                  <a:srgbClr val="202124"/>
                </a:solidFill>
                <a:latin typeface="Twinkl Cursive Looped" panose="02000000000000000000" pitchFamily="2" charset="0"/>
              </a:rPr>
              <a:t>Notation </a:t>
            </a:r>
            <a:endParaRPr lang="en-GB" sz="4800" dirty="0">
              <a:solidFill>
                <a:srgbClr val="FF0000"/>
              </a:solidFill>
              <a:latin typeface="Twinkl Cursive Looped" panose="02000000000000000000" pitchFamily="2" charset="0"/>
            </a:endParaRPr>
          </a:p>
        </p:txBody>
      </p:sp>
    </p:spTree>
    <p:extLst>
      <p:ext uri="{BB962C8B-B14F-4D97-AF65-F5344CB8AC3E}">
        <p14:creationId xmlns:p14="http://schemas.microsoft.com/office/powerpoint/2010/main" val="40499181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2688175"/>
            <a:ext cx="10515600" cy="1481650"/>
          </a:xfrm>
        </p:spPr>
        <p:txBody>
          <a:bodyPr>
            <a:normAutofit fontScale="90000"/>
          </a:bodyPr>
          <a:lstStyle/>
          <a:p>
            <a:pPr algn="ctr"/>
            <a:r>
              <a:rPr lang="en-GB" dirty="0">
                <a:latin typeface="Twinkl Cursive Looped" panose="02000000000000000000" pitchFamily="2" charset="0"/>
              </a:rPr>
              <a:t>over-</a:t>
            </a:r>
            <a:br>
              <a:rPr lang="en-GB" dirty="0">
                <a:latin typeface="Twinkl Cursive Looped" panose="02000000000000000000" pitchFamily="2" charset="0"/>
              </a:rPr>
            </a:br>
            <a:r>
              <a:rPr lang="en-GB" dirty="0">
                <a:latin typeface="Twinkl Cursive Looped" panose="02000000000000000000" pitchFamily="2" charset="0"/>
              </a:rPr>
              <a:t>meaning ‘too much’ or ‘more than 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083956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overthrow</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015922" y="3813369"/>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overthrow clipart - Clip Art Library">
            <a:extLst>
              <a:ext uri="{FF2B5EF4-FFF2-40B4-BE49-F238E27FC236}">
                <a16:creationId xmlns:a16="http://schemas.microsoft.com/office/drawing/2014/main" id="{22A84497-EC82-7D02-032F-429DFCFCD2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311"/>
            <a:ext cx="21336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321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overturn</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4016829" y="3673930"/>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Overturn Stock Illustrations – 857 Overturn Stock Illustrations, Vectors &amp;  Clipart - Dreamstime">
            <a:extLst>
              <a:ext uri="{FF2B5EF4-FFF2-40B4-BE49-F238E27FC236}">
                <a16:creationId xmlns:a16="http://schemas.microsoft.com/office/drawing/2014/main" id="{72EC6050-997A-68B5-CF9C-6B0FBA5F6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2" y="316366"/>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52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overslept</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4217308" y="3673929"/>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42 Overslept Clip Art | Royalty Free - GoGraph">
            <a:extLst>
              <a:ext uri="{FF2B5EF4-FFF2-40B4-BE49-F238E27FC236}">
                <a16:creationId xmlns:a16="http://schemas.microsoft.com/office/drawing/2014/main" id="{BDA7831B-21FC-0203-6ACA-6AF7296464B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02"/>
          <a:stretch/>
        </p:blipFill>
        <p:spPr bwMode="auto">
          <a:xfrm>
            <a:off x="529318" y="426586"/>
            <a:ext cx="2381250" cy="1712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40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24716"/>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remove forcibly from power</a:t>
            </a:r>
            <a:endParaRPr lang="en-GB" i="1" dirty="0">
              <a:latin typeface="Twinkl Cursive Looped" panose="02000000000000000000" pitchFamily="2" charset="0"/>
            </a:endParaRPr>
          </a:p>
        </p:txBody>
      </p:sp>
      <p:pic>
        <p:nvPicPr>
          <p:cNvPr id="8194" name="Picture 2" descr="overthrow clipart - Clip Art Library">
            <a:extLst>
              <a:ext uri="{FF2B5EF4-FFF2-40B4-BE49-F238E27FC236}">
                <a16:creationId xmlns:a16="http://schemas.microsoft.com/office/drawing/2014/main" id="{E48857A0-BEEE-6965-CA50-18528B4099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311"/>
            <a:ext cx="2133600" cy="213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C00C6A6-2BE5-4BD0-E606-2ABBD4A617A7}"/>
              </a:ext>
            </a:extLst>
          </p:cNvPr>
          <p:cNvSpPr txBox="1"/>
          <p:nvPr/>
        </p:nvSpPr>
        <p:spPr>
          <a:xfrm>
            <a:off x="4061732" y="137449"/>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overthrow</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C1C5E38C-4E9C-D552-7A28-A6D4F5FF497D}"/>
              </a:ext>
            </a:extLst>
          </p:cNvPr>
          <p:cNvSpPr txBox="1"/>
          <p:nvPr/>
        </p:nvSpPr>
        <p:spPr>
          <a:xfrm>
            <a:off x="2265590" y="1551351"/>
            <a:ext cx="8854168"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throw = overthrow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91FF6021-8FD9-1BFA-CD08-6525F16C5745}"/>
              </a:ext>
            </a:extLst>
          </p:cNvPr>
          <p:cNvSpPr txBox="1"/>
          <p:nvPr/>
        </p:nvSpPr>
        <p:spPr>
          <a:xfrm>
            <a:off x="4584247" y="3322866"/>
            <a:ext cx="6164034"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692881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5376350"/>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tip something over so its on its side </a:t>
            </a:r>
            <a:endParaRPr lang="en-GB" i="1" dirty="0">
              <a:latin typeface="Twinkl Cursive Looped" panose="02000000000000000000" pitchFamily="2" charset="0"/>
            </a:endParaRPr>
          </a:p>
        </p:txBody>
      </p:sp>
      <p:pic>
        <p:nvPicPr>
          <p:cNvPr id="10242" name="Picture 2" descr="Overturn Stock Illustrations – 857 Overturn Stock Illustrations, Vectors &amp;  Clipart - Dreamstime">
            <a:extLst>
              <a:ext uri="{FF2B5EF4-FFF2-40B4-BE49-F238E27FC236}">
                <a16:creationId xmlns:a16="http://schemas.microsoft.com/office/drawing/2014/main" id="{26EA40A1-4D57-4174-075F-26E39CF4776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52" y="316366"/>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D2BA7F-7ADF-8F3E-63C1-A8C3D557C106}"/>
              </a:ext>
            </a:extLst>
          </p:cNvPr>
          <p:cNvSpPr txBox="1"/>
          <p:nvPr/>
        </p:nvSpPr>
        <p:spPr>
          <a:xfrm>
            <a:off x="4649561" y="0"/>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overturn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5B89B32A-82D8-6A7F-6102-7EA6D7589A67}"/>
              </a:ext>
            </a:extLst>
          </p:cNvPr>
          <p:cNvSpPr txBox="1"/>
          <p:nvPr/>
        </p:nvSpPr>
        <p:spPr>
          <a:xfrm>
            <a:off x="3049361" y="1536174"/>
            <a:ext cx="8984796"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turn = overturn</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990AE3D0-5182-82AC-4463-2BCF6671F7E9}"/>
              </a:ext>
            </a:extLst>
          </p:cNvPr>
          <p:cNvSpPr txBox="1"/>
          <p:nvPr/>
        </p:nvSpPr>
        <p:spPr>
          <a:xfrm>
            <a:off x="4649561" y="287068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540915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6779" y="5332737"/>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to sleep longer than intended</a:t>
            </a:r>
            <a:endParaRPr lang="en-GB" i="1" dirty="0">
              <a:latin typeface="Twinkl Cursive Looped" panose="02000000000000000000" pitchFamily="2" charset="0"/>
            </a:endParaRPr>
          </a:p>
        </p:txBody>
      </p:sp>
      <p:pic>
        <p:nvPicPr>
          <p:cNvPr id="1026" name="Picture 2" descr="42 Overslept Clip Art | Royalty Free - GoGraph">
            <a:extLst>
              <a:ext uri="{FF2B5EF4-FFF2-40B4-BE49-F238E27FC236}">
                <a16:creationId xmlns:a16="http://schemas.microsoft.com/office/drawing/2014/main" id="{6948F114-9F5B-F284-C91E-C703B988464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7802"/>
          <a:stretch/>
        </p:blipFill>
        <p:spPr bwMode="auto">
          <a:xfrm>
            <a:off x="529318" y="426586"/>
            <a:ext cx="2381250" cy="171245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C86CE1B-3D0A-212C-5626-7FB745B52998}"/>
              </a:ext>
            </a:extLst>
          </p:cNvPr>
          <p:cNvSpPr txBox="1"/>
          <p:nvPr/>
        </p:nvSpPr>
        <p:spPr>
          <a:xfrm>
            <a:off x="4306661" y="26126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overslept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0AF32672-2213-DB36-6AB0-A5C5BF99DBFA}"/>
              </a:ext>
            </a:extLst>
          </p:cNvPr>
          <p:cNvSpPr txBox="1"/>
          <p:nvPr/>
        </p:nvSpPr>
        <p:spPr>
          <a:xfrm>
            <a:off x="2910568" y="1525263"/>
            <a:ext cx="851036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slept = overslept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4D4F3CFC-CE17-4686-8787-05666660ADFF}"/>
              </a:ext>
            </a:extLst>
          </p:cNvPr>
          <p:cNvSpPr txBox="1"/>
          <p:nvPr/>
        </p:nvSpPr>
        <p:spPr>
          <a:xfrm>
            <a:off x="5057775" y="3429000"/>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2011167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overthrow of Boris Johnson was reported heavily in the papers.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2849CED-C0B1-847E-32C6-3D0F592BE922}"/>
              </a:ext>
            </a:extLst>
          </p:cNvPr>
          <p:cNvSpPr txBox="1">
            <a:spLocks/>
          </p:cNvSpPr>
          <p:nvPr/>
        </p:nvSpPr>
        <p:spPr>
          <a:xfrm>
            <a:off x="2547508" y="2188029"/>
            <a:ext cx="3183821" cy="89279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45132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overturn of the lorry on the motorway caused severe congestion.</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8053B5B5-CC3E-1937-7E85-73B26AA8DDFB}"/>
              </a:ext>
            </a:extLst>
          </p:cNvPr>
          <p:cNvSpPr txBox="1">
            <a:spLocks/>
          </p:cNvSpPr>
          <p:nvPr/>
        </p:nvSpPr>
        <p:spPr>
          <a:xfrm>
            <a:off x="2710793" y="2240323"/>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4155864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C52C30-B0D2-913B-7155-3280B487C4E9}"/>
              </a:ext>
            </a:extLst>
          </p:cNvPr>
          <p:cNvPicPr>
            <a:picLocks noChangeAspect="1"/>
          </p:cNvPicPr>
          <p:nvPr/>
        </p:nvPicPr>
        <p:blipFill rotWithShape="1">
          <a:blip r:embed="rId2"/>
          <a:srcRect l="19419" t="11886" r="18170" b="10696"/>
          <a:stretch/>
        </p:blipFill>
        <p:spPr>
          <a:xfrm>
            <a:off x="669471" y="0"/>
            <a:ext cx="9813472" cy="6844158"/>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The pupil overslept due to their alarm malfunctioning.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9F43431D-DADA-8D0B-66F3-B5D5C5648DF8}"/>
              </a:ext>
            </a:extLst>
          </p:cNvPr>
          <p:cNvSpPr txBox="1">
            <a:spLocks/>
          </p:cNvSpPr>
          <p:nvPr/>
        </p:nvSpPr>
        <p:spPr>
          <a:xfrm>
            <a:off x="4490608" y="2981148"/>
            <a:ext cx="2661307" cy="840502"/>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02554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61066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9457" y="511781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fact or state of living or having objective reality</a:t>
            </a:r>
            <a:endParaRPr lang="en-GB" i="1" dirty="0">
              <a:latin typeface="Twinkl Cursive Looped" panose="02000000000000000000" pitchFamily="2" charset="0"/>
            </a:endParaRPr>
          </a:p>
        </p:txBody>
      </p:sp>
      <p:pic>
        <p:nvPicPr>
          <p:cNvPr id="2050" name="Picture 2" descr="Free Christian Cross Clipart, Download Free Christian Cross Clipart png  images, Free ClipArts on Clipart Library">
            <a:extLst>
              <a:ext uri="{FF2B5EF4-FFF2-40B4-BE49-F238E27FC236}">
                <a16:creationId xmlns:a16="http://schemas.microsoft.com/office/drawing/2014/main" id="{7D4325E4-8F0C-7B99-81CC-0536CDEB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7" y="25853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8558D-C3C8-036B-3FD7-BE5EE96BCA56}"/>
              </a:ext>
            </a:extLst>
          </p:cNvPr>
          <p:cNvSpPr txBox="1"/>
          <p:nvPr/>
        </p:nvSpPr>
        <p:spPr>
          <a:xfrm>
            <a:off x="4127047" y="2585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existence</a:t>
            </a:r>
            <a:endParaRPr lang="en-GB" dirty="0"/>
          </a:p>
        </p:txBody>
      </p:sp>
      <p:sp>
        <p:nvSpPr>
          <p:cNvPr id="6" name="TextBox 5">
            <a:extLst>
              <a:ext uri="{FF2B5EF4-FFF2-40B4-BE49-F238E27FC236}">
                <a16:creationId xmlns:a16="http://schemas.microsoft.com/office/drawing/2014/main" id="{B53818DE-0571-A4E5-FB64-4FEB7166050B}"/>
              </a:ext>
            </a:extLst>
          </p:cNvPr>
          <p:cNvSpPr txBox="1"/>
          <p:nvPr/>
        </p:nvSpPr>
        <p:spPr>
          <a:xfrm>
            <a:off x="4551590" y="218034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12169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Christians believe in the existence of God.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E0E2982-4DBA-99FF-4CC7-0293AFD4C5F9}"/>
              </a:ext>
            </a:extLst>
          </p:cNvPr>
          <p:cNvSpPr txBox="1">
            <a:spLocks/>
          </p:cNvSpPr>
          <p:nvPr/>
        </p:nvSpPr>
        <p:spPr>
          <a:xfrm>
            <a:off x="8507436" y="3008749"/>
            <a:ext cx="2661307" cy="840502"/>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4340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686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statement or account that makes something clear</a:t>
            </a:r>
            <a:endParaRPr lang="en-GB" i="1" dirty="0"/>
          </a:p>
        </p:txBody>
      </p:sp>
      <p:pic>
        <p:nvPicPr>
          <p:cNvPr id="3" name="Picture 2" descr="Explain Illustrations and Stock Art. 23,606 Explain illustration and vector  EPS clipart graphics available to search from thousands of royalty free  stock clip art designers.">
            <a:extLst>
              <a:ext uri="{FF2B5EF4-FFF2-40B4-BE49-F238E27FC236}">
                <a16:creationId xmlns:a16="http://schemas.microsoft.com/office/drawing/2014/main" id="{DB15E1C2-B7D9-7E25-FBCE-A558F7E02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43"/>
          <a:stretch/>
        </p:blipFill>
        <p:spPr bwMode="auto">
          <a:xfrm>
            <a:off x="405493" y="239485"/>
            <a:ext cx="2400300" cy="1654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10E02D-01AE-FEF8-7403-34EBEC05EA32}"/>
              </a:ext>
            </a:extLst>
          </p:cNvPr>
          <p:cNvSpPr txBox="1"/>
          <p:nvPr/>
        </p:nvSpPr>
        <p:spPr>
          <a:xfrm>
            <a:off x="4045404" y="3575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explanation</a:t>
            </a:r>
            <a:endParaRPr lang="en-GB" dirty="0"/>
          </a:p>
        </p:txBody>
      </p:sp>
      <p:sp>
        <p:nvSpPr>
          <p:cNvPr id="7" name="TextBox 6">
            <a:extLst>
              <a:ext uri="{FF2B5EF4-FFF2-40B4-BE49-F238E27FC236}">
                <a16:creationId xmlns:a16="http://schemas.microsoft.com/office/drawing/2014/main" id="{37BC0963-AD72-C5A6-6B9A-A486772A3285}"/>
              </a:ext>
            </a:extLst>
          </p:cNvPr>
          <p:cNvSpPr txBox="1"/>
          <p:nvPr/>
        </p:nvSpPr>
        <p:spPr>
          <a:xfrm>
            <a:off x="4306661" y="22393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014948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explanation text is useful in science lessons.</a:t>
            </a:r>
            <a:endParaRPr lang="en-GB" i="1" dirty="0"/>
          </a:p>
        </p:txBody>
      </p:sp>
      <p:sp>
        <p:nvSpPr>
          <p:cNvPr id="3" name="Title 1">
            <a:extLst>
              <a:ext uri="{FF2B5EF4-FFF2-40B4-BE49-F238E27FC236}">
                <a16:creationId xmlns:a16="http://schemas.microsoft.com/office/drawing/2014/main" id="{D37A11CE-1B35-AD32-8FFB-3C89DB20E8D1}"/>
              </a:ext>
            </a:extLst>
          </p:cNvPr>
          <p:cNvSpPr txBox="1">
            <a:spLocks/>
          </p:cNvSpPr>
          <p:nvPr/>
        </p:nvSpPr>
        <p:spPr>
          <a:xfrm>
            <a:off x="2465865" y="3080824"/>
            <a:ext cx="3630135"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3372389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74382133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a:t>
            </a:r>
          </a:p>
        </p:txBody>
      </p:sp>
    </p:spTree>
    <p:extLst>
      <p:ext uri="{BB962C8B-B14F-4D97-AF65-F5344CB8AC3E}">
        <p14:creationId xmlns:p14="http://schemas.microsoft.com/office/powerpoint/2010/main" val="24335001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desperate</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determined</a:t>
            </a:r>
            <a:r>
              <a:rPr lang="en-GB" sz="4000" dirty="0">
                <a:solidFill>
                  <a:srgbClr val="000000"/>
                </a:solidFill>
                <a:effectLst/>
                <a:latin typeface="Twinkl Cursive Looped" panose="02000000000000000000" pitchFamily="2" charset="0"/>
                <a:ea typeface="Times New Roman" panose="02020603050405020304" pitchFamily="18" charset="0"/>
              </a:rPr>
              <a:t> forces that affect our planet take place under the Earth’s surface.  Hot molten rock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overthrow</a:t>
            </a:r>
            <a:r>
              <a:rPr lang="en-GB" sz="4000" dirty="0">
                <a:solidFill>
                  <a:srgbClr val="000000"/>
                </a:solidFill>
                <a:effectLst/>
                <a:latin typeface="Twinkl Cursive Looped" panose="02000000000000000000" pitchFamily="2" charset="0"/>
                <a:ea typeface="Times New Roman" panose="02020603050405020304" pitchFamily="18" charset="0"/>
              </a:rPr>
              <a:t> the Earth’s crust to cause devasting earthquakes and volcanoes.  This can affect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occupancy</a:t>
            </a:r>
            <a:r>
              <a:rPr lang="en-GB" sz="4000" dirty="0">
                <a:solidFill>
                  <a:srgbClr val="000000"/>
                </a:solidFill>
                <a:effectLst/>
                <a:latin typeface="Twinkl Cursive Looped" panose="02000000000000000000" pitchFamily="2" charset="0"/>
                <a:ea typeface="Times New Roman" panose="02020603050405020304" pitchFamily="18" charset="0"/>
              </a:rPr>
              <a:t> of the planet as lives can be lost in these natural disasters.  Other natural disasters are from above our heads where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overcast</a:t>
            </a:r>
            <a:r>
              <a:rPr lang="en-GB" sz="4000" dirty="0">
                <a:solidFill>
                  <a:srgbClr val="000000"/>
                </a:solidFill>
                <a:effectLst/>
                <a:latin typeface="Twinkl Cursive Looped" panose="02000000000000000000" pitchFamily="2" charset="0"/>
                <a:ea typeface="Times New Roman" panose="02020603050405020304" pitchFamily="18" charset="0"/>
              </a:rPr>
              <a:t> skies can bring violent storms or we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overcook</a:t>
            </a:r>
            <a:r>
              <a:rPr lang="en-GB" sz="4000" dirty="0">
                <a:solidFill>
                  <a:srgbClr val="000000"/>
                </a:solidFill>
                <a:effectLst/>
                <a:latin typeface="Twinkl Cursive Looped" panose="02000000000000000000" pitchFamily="2" charset="0"/>
                <a:ea typeface="Times New Roman" panose="02020603050405020304" pitchFamily="18" charset="0"/>
              </a:rPr>
              <a:t> as heatwaves increase year on year.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overarching</a:t>
            </a:r>
            <a:r>
              <a:rPr lang="en-GB" sz="4000" dirty="0">
                <a:solidFill>
                  <a:srgbClr val="000000"/>
                </a:solidFill>
                <a:effectLst/>
                <a:latin typeface="Twinkl Cursive Looped" panose="02000000000000000000" pitchFamily="2" charset="0"/>
                <a:ea typeface="Times New Roman" panose="02020603050405020304" pitchFamily="18" charset="0"/>
              </a:rPr>
              <a:t> theme is that of change. </a:t>
            </a:r>
          </a:p>
        </p:txBody>
      </p:sp>
    </p:spTree>
    <p:extLst>
      <p:ext uri="{BB962C8B-B14F-4D97-AF65-F5344CB8AC3E}">
        <p14:creationId xmlns:p14="http://schemas.microsoft.com/office/powerpoint/2010/main" val="3144458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3 -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C7EA69F-BBDB-C76F-4EC5-87767C9BDCF9}"/>
              </a:ext>
            </a:extLst>
          </p:cNvPr>
          <p:cNvPicPr>
            <a:picLocks noChangeAspect="1"/>
          </p:cNvPicPr>
          <p:nvPr/>
        </p:nvPicPr>
        <p:blipFill rotWithShape="1">
          <a:blip r:embed="rId2"/>
          <a:srcRect l="19419" t="11886" r="18170" b="10696"/>
          <a:stretch/>
        </p:blipFill>
        <p:spPr>
          <a:xfrm>
            <a:off x="669471" y="0"/>
            <a:ext cx="9813472" cy="6844158"/>
          </a:xfrm>
          <a:prstGeom prst="rect">
            <a:avLst/>
          </a:prstGeom>
        </p:spPr>
      </p:pic>
    </p:spTree>
    <p:extLst>
      <p:ext uri="{BB962C8B-B14F-4D97-AF65-F5344CB8AC3E}">
        <p14:creationId xmlns:p14="http://schemas.microsoft.com/office/powerpoint/2010/main" val="699510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1559951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01137339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54554"/>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(of an act) tried in despair or when everything else has failed</a:t>
            </a:r>
          </a:p>
        </p:txBody>
      </p:sp>
      <p:sp>
        <p:nvSpPr>
          <p:cNvPr id="4" name="TextBox 3">
            <a:extLst>
              <a:ext uri="{FF2B5EF4-FFF2-40B4-BE49-F238E27FC236}">
                <a16:creationId xmlns:a16="http://schemas.microsoft.com/office/drawing/2014/main" id="{714B67DE-C4FB-6737-4D26-59A1AC3AD680}"/>
              </a:ext>
            </a:extLst>
          </p:cNvPr>
          <p:cNvSpPr txBox="1"/>
          <p:nvPr/>
        </p:nvSpPr>
        <p:spPr>
          <a:xfrm>
            <a:off x="4404633" y="397639"/>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desperate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DEBF5C2-541F-BD67-9FB2-E86BB3563BBA}"/>
              </a:ext>
            </a:extLst>
          </p:cNvPr>
          <p:cNvSpPr txBox="1"/>
          <p:nvPr/>
        </p:nvSpPr>
        <p:spPr>
          <a:xfrm>
            <a:off x="4404633" y="21057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900+ Desperation Clip Art | Royalty Free - GoGraph">
            <a:extLst>
              <a:ext uri="{FF2B5EF4-FFF2-40B4-BE49-F238E27FC236}">
                <a16:creationId xmlns:a16="http://schemas.microsoft.com/office/drawing/2014/main" id="{BBF211D9-354E-C2FA-65DB-EEC2CA2D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236084" y="492579"/>
            <a:ext cx="2543175" cy="164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5805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desperate to find his buried bone.  </a:t>
            </a:r>
          </a:p>
        </p:txBody>
      </p:sp>
      <p:sp>
        <p:nvSpPr>
          <p:cNvPr id="4" name="Title 1">
            <a:extLst>
              <a:ext uri="{FF2B5EF4-FFF2-40B4-BE49-F238E27FC236}">
                <a16:creationId xmlns:a16="http://schemas.microsoft.com/office/drawing/2014/main" id="{70CBE460-786F-7266-C425-3A3A3DB7ED6B}"/>
              </a:ext>
            </a:extLst>
          </p:cNvPr>
          <p:cNvSpPr txBox="1">
            <a:spLocks/>
          </p:cNvSpPr>
          <p:nvPr/>
        </p:nvSpPr>
        <p:spPr>
          <a:xfrm>
            <a:off x="4964136" y="2906486"/>
            <a:ext cx="2971550"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668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26995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5367992"/>
            <a:ext cx="120777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having made a firm decision and being resolved not to change it</a:t>
            </a:r>
          </a:p>
        </p:txBody>
      </p:sp>
      <p:sp>
        <p:nvSpPr>
          <p:cNvPr id="4" name="TextBox 3">
            <a:extLst>
              <a:ext uri="{FF2B5EF4-FFF2-40B4-BE49-F238E27FC236}">
                <a16:creationId xmlns:a16="http://schemas.microsoft.com/office/drawing/2014/main" id="{FE598518-9EBD-F8C1-DFE2-09A25F458CA9}"/>
              </a:ext>
            </a:extLst>
          </p:cNvPr>
          <p:cNvSpPr txBox="1"/>
          <p:nvPr/>
        </p:nvSpPr>
        <p:spPr>
          <a:xfrm>
            <a:off x="4290333" y="47928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determined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9AA2F1F-83E8-D588-E127-55ACE6767AE8}"/>
              </a:ext>
            </a:extLst>
          </p:cNvPr>
          <p:cNvSpPr txBox="1"/>
          <p:nvPr/>
        </p:nvSpPr>
        <p:spPr>
          <a:xfrm>
            <a:off x="4453618" y="1630976"/>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Shows Determination Stock Illustrations – 119 Shows Determination Stock  Illustrations, Vectors &amp; Clipart - Dreamstime">
            <a:extLst>
              <a:ext uri="{FF2B5EF4-FFF2-40B4-BE49-F238E27FC236}">
                <a16:creationId xmlns:a16="http://schemas.microsoft.com/office/drawing/2014/main" id="{60045646-58D3-2843-7204-D39CCD27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6"/>
          <a:stretch/>
        </p:blipFill>
        <p:spPr bwMode="auto">
          <a:xfrm>
            <a:off x="361950" y="248331"/>
            <a:ext cx="2095500" cy="19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95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88950" y="340739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determined to find his buried bone.  </a:t>
            </a:r>
          </a:p>
        </p:txBody>
      </p:sp>
      <p:sp>
        <p:nvSpPr>
          <p:cNvPr id="4" name="Title 1">
            <a:extLst>
              <a:ext uri="{FF2B5EF4-FFF2-40B4-BE49-F238E27FC236}">
                <a16:creationId xmlns:a16="http://schemas.microsoft.com/office/drawing/2014/main" id="{F2688D38-0EE5-3426-4391-8BAD19023A3A}"/>
              </a:ext>
            </a:extLst>
          </p:cNvPr>
          <p:cNvSpPr txBox="1">
            <a:spLocks/>
          </p:cNvSpPr>
          <p:nvPr/>
        </p:nvSpPr>
        <p:spPr>
          <a:xfrm>
            <a:off x="4996793" y="3135086"/>
            <a:ext cx="3461407" cy="101313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550935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262183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0352746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3" y="4632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Use –ant and –</a:t>
            </a:r>
            <a:r>
              <a:rPr lang="en-GB" sz="5300" dirty="0" err="1">
                <a:latin typeface="Twinkl Cursive Looped" panose="02000000000000000000" pitchFamily="2" charset="0"/>
              </a:rPr>
              <a:t>ance</a:t>
            </a:r>
            <a:r>
              <a:rPr lang="en-GB" sz="5300" dirty="0">
                <a:latin typeface="Twinkl Cursive Looped" panose="02000000000000000000" pitchFamily="2" charset="0"/>
              </a:rPr>
              <a:t>/–</a:t>
            </a:r>
            <a:r>
              <a:rPr lang="en-GB" sz="5300" dirty="0" err="1">
                <a:latin typeface="Twinkl Cursive Looped" panose="02000000000000000000" pitchFamily="2" charset="0"/>
              </a:rPr>
              <a:t>ancy</a:t>
            </a:r>
            <a:r>
              <a:rPr lang="en-GB" sz="5300" dirty="0">
                <a:latin typeface="Twinkl Cursive Looped" panose="02000000000000000000" pitchFamily="2" charset="0"/>
              </a:rPr>
              <a:t> </a:t>
            </a:r>
            <a:br>
              <a:rPr lang="en-GB" sz="5300" dirty="0">
                <a:latin typeface="Twinkl Cursive Looped" panose="02000000000000000000" pitchFamily="2" charset="0"/>
              </a:rPr>
            </a:br>
            <a:r>
              <a:rPr lang="en-GB" sz="5300" dirty="0">
                <a:latin typeface="Twinkl Cursive Looped" panose="02000000000000000000" pitchFamily="2" charset="0"/>
              </a:rPr>
              <a:t>if there is a related word with </a:t>
            </a:r>
            <a:br>
              <a:rPr lang="en-GB" sz="5300" dirty="0">
                <a:latin typeface="Twinkl Cursive Looped" panose="02000000000000000000" pitchFamily="2" charset="0"/>
              </a:rPr>
            </a:br>
            <a:r>
              <a:rPr lang="en-GB" sz="5300" dirty="0">
                <a:latin typeface="Twinkl Cursive Looped" panose="02000000000000000000" pitchFamily="2" charset="0"/>
              </a:rPr>
              <a:t>a /æ/ or /</a:t>
            </a:r>
            <a:r>
              <a:rPr lang="en-GB" sz="5300" dirty="0" err="1">
                <a:latin typeface="Twinkl Cursive Looped" panose="02000000000000000000" pitchFamily="2" charset="0"/>
              </a:rPr>
              <a:t>eɪ</a:t>
            </a:r>
            <a:r>
              <a:rPr lang="en-GB" sz="5300" dirty="0">
                <a:latin typeface="Twinkl Cursive Looped" panose="02000000000000000000" pitchFamily="2" charset="0"/>
              </a:rPr>
              <a:t>/ sound</a:t>
            </a:r>
            <a:br>
              <a:rPr lang="en-GB" sz="5300" dirty="0">
                <a:latin typeface="Twinkl Cursive Looped" panose="02000000000000000000" pitchFamily="2" charset="0"/>
              </a:rPr>
            </a:br>
            <a:br>
              <a:rPr lang="en-GB" sz="5300" dirty="0">
                <a:latin typeface="Twinkl Cursive Looped" panose="02000000000000000000" pitchFamily="2" charset="0"/>
              </a:rPr>
            </a:br>
            <a:r>
              <a:rPr lang="en-GB" sz="5300" dirty="0">
                <a:latin typeface="Twinkl Cursive Looped" panose="02000000000000000000" pitchFamily="2" charset="0"/>
              </a:rPr>
              <a:t>in the right position; </a:t>
            </a:r>
            <a:br>
              <a:rPr lang="en-GB" sz="5300" dirty="0">
                <a:latin typeface="Twinkl Cursive Looped" panose="02000000000000000000" pitchFamily="2" charset="0"/>
              </a:rPr>
            </a:br>
            <a:r>
              <a:rPr lang="en-GB" sz="5300" dirty="0">
                <a:latin typeface="Twinkl Cursive Looped" panose="02000000000000000000" pitchFamily="2" charset="0"/>
              </a:rPr>
              <a:t>–</a:t>
            </a:r>
            <a:r>
              <a:rPr lang="en-GB" sz="5300" dirty="0" err="1">
                <a:latin typeface="Twinkl Cursive Looped" panose="02000000000000000000" pitchFamily="2" charset="0"/>
              </a:rPr>
              <a:t>ation</a:t>
            </a:r>
            <a:r>
              <a:rPr lang="en-GB" sz="5300" dirty="0">
                <a:latin typeface="Twinkl Cursive Looped" panose="02000000000000000000" pitchFamily="2" charset="0"/>
              </a:rPr>
              <a:t> endings are often a clue.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8200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redundancy</a:t>
            </a:r>
          </a:p>
        </p:txBody>
      </p:sp>
      <p:sp>
        <p:nvSpPr>
          <p:cNvPr id="3" name="Rectangle 2">
            <a:extLst>
              <a:ext uri="{FF2B5EF4-FFF2-40B4-BE49-F238E27FC236}">
                <a16:creationId xmlns:a16="http://schemas.microsoft.com/office/drawing/2014/main" id="{13BB5EC0-7A96-4D29-A835-6FAE896C31A4}"/>
              </a:ext>
            </a:extLst>
          </p:cNvPr>
          <p:cNvSpPr/>
          <p:nvPr/>
        </p:nvSpPr>
        <p:spPr>
          <a:xfrm>
            <a:off x="6743700" y="3431041"/>
            <a:ext cx="17308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Selecting staff for redundancy? It pays to take professional advice first">
            <a:extLst>
              <a:ext uri="{FF2B5EF4-FFF2-40B4-BE49-F238E27FC236}">
                <a16:creationId xmlns:a16="http://schemas.microsoft.com/office/drawing/2014/main" id="{A68AEEB9-3D26-D432-D284-4201B5465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067" y="463324"/>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507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militancy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73929"/>
            <a:ext cx="17417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338" name="Picture 2" descr="900+ Militant Clip Art | Royalty Free - GoGraph">
            <a:extLst>
              <a:ext uri="{FF2B5EF4-FFF2-40B4-BE49-F238E27FC236}">
                <a16:creationId xmlns:a16="http://schemas.microsoft.com/office/drawing/2014/main" id="{41E7DD33-A7ED-3418-AF44-C6240FBC88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624"/>
          <a:stretch/>
        </p:blipFill>
        <p:spPr bwMode="auto">
          <a:xfrm>
            <a:off x="358550" y="498022"/>
            <a:ext cx="1323294"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224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tenancy</a:t>
            </a:r>
          </a:p>
        </p:txBody>
      </p:sp>
      <p:sp>
        <p:nvSpPr>
          <p:cNvPr id="3" name="Rectangle 2">
            <a:extLst>
              <a:ext uri="{FF2B5EF4-FFF2-40B4-BE49-F238E27FC236}">
                <a16:creationId xmlns:a16="http://schemas.microsoft.com/office/drawing/2014/main" id="{4BCBA2DA-E95C-434C-BE81-320E182AE5EF}"/>
              </a:ext>
            </a:extLst>
          </p:cNvPr>
          <p:cNvSpPr/>
          <p:nvPr/>
        </p:nvSpPr>
        <p:spPr>
          <a:xfrm>
            <a:off x="5796643" y="3821650"/>
            <a:ext cx="176348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362" name="Picture 2" descr="Landlord Property Stock Illustrations – 1,617 Landlord Property Stock  Illustrations, Vectors &amp; Clipart - Dreamstime">
            <a:extLst>
              <a:ext uri="{FF2B5EF4-FFF2-40B4-BE49-F238E27FC236}">
                <a16:creationId xmlns:a16="http://schemas.microsoft.com/office/drawing/2014/main" id="{6CF2A3EB-69A1-E27F-2096-C9C68317C1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506" y="431346"/>
            <a:ext cx="2200275" cy="207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121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2569622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over-</a:t>
            </a:r>
          </a:p>
        </p:txBody>
      </p:sp>
    </p:spTree>
    <p:extLst>
      <p:ext uri="{BB962C8B-B14F-4D97-AF65-F5344CB8AC3E}">
        <p14:creationId xmlns:p14="http://schemas.microsoft.com/office/powerpoint/2010/main" val="337506520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over-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33367724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54554"/>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(of an act) tried in despair or when everything else has failed</a:t>
            </a:r>
          </a:p>
        </p:txBody>
      </p:sp>
      <p:sp>
        <p:nvSpPr>
          <p:cNvPr id="4" name="TextBox 3">
            <a:extLst>
              <a:ext uri="{FF2B5EF4-FFF2-40B4-BE49-F238E27FC236}">
                <a16:creationId xmlns:a16="http://schemas.microsoft.com/office/drawing/2014/main" id="{714B67DE-C4FB-6737-4D26-59A1AC3AD680}"/>
              </a:ext>
            </a:extLst>
          </p:cNvPr>
          <p:cNvSpPr txBox="1"/>
          <p:nvPr/>
        </p:nvSpPr>
        <p:spPr>
          <a:xfrm>
            <a:off x="4404633" y="397639"/>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desperate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DEBF5C2-541F-BD67-9FB2-E86BB3563BBA}"/>
              </a:ext>
            </a:extLst>
          </p:cNvPr>
          <p:cNvSpPr txBox="1"/>
          <p:nvPr/>
        </p:nvSpPr>
        <p:spPr>
          <a:xfrm>
            <a:off x="4404633" y="21057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900+ Desperation Clip Art | Royalty Free - GoGraph">
            <a:extLst>
              <a:ext uri="{FF2B5EF4-FFF2-40B4-BE49-F238E27FC236}">
                <a16:creationId xmlns:a16="http://schemas.microsoft.com/office/drawing/2014/main" id="{BBF211D9-354E-C2FA-65DB-EEC2CA2D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236084" y="492579"/>
            <a:ext cx="2543175" cy="164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71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717550" y="4142182"/>
            <a:ext cx="10515600" cy="1481650"/>
          </a:xfrm>
        </p:spPr>
        <p:txBody>
          <a:bodyPr>
            <a:normAutofit fontScale="90000"/>
          </a:bodyPr>
          <a:lstStyle/>
          <a:p>
            <a:pPr algn="ctr"/>
            <a:r>
              <a:rPr lang="en-GB" dirty="0">
                <a:latin typeface="Twinkl Cursive Looped" panose="02000000000000000000" pitchFamily="2" charset="0"/>
              </a:rPr>
              <a:t>over-</a:t>
            </a:r>
            <a:br>
              <a:rPr lang="en-GB" dirty="0">
                <a:latin typeface="Twinkl Cursive Looped" panose="02000000000000000000" pitchFamily="2" charset="0"/>
              </a:rPr>
            </a:br>
            <a:r>
              <a:rPr lang="en-GB" dirty="0">
                <a:latin typeface="Twinkl Cursive Looped" panose="02000000000000000000" pitchFamily="2" charset="0"/>
              </a:rPr>
              <a:t>meaning ‘too much’ or ‘more than enough’</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690951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overcook</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CADDE2D9-BBEE-4B60-9EA8-8BE166E5866C}"/>
              </a:ext>
            </a:extLst>
          </p:cNvPr>
          <p:cNvSpPr/>
          <p:nvPr/>
        </p:nvSpPr>
        <p:spPr>
          <a:xfrm>
            <a:off x="4282622" y="3682741"/>
            <a:ext cx="1813378" cy="67979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 overcook free vector eps, cdr, ai, svg vector illustration graphic art">
            <a:extLst>
              <a:ext uri="{FF2B5EF4-FFF2-40B4-BE49-F238E27FC236}">
                <a16:creationId xmlns:a16="http://schemas.microsoft.com/office/drawing/2014/main" id="{6AFBDA6A-2165-86E8-9524-2C97545AD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39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6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overreact</a:t>
            </a:r>
            <a:r>
              <a:rPr lang="en-GB" dirty="0"/>
              <a:t> </a:t>
            </a:r>
            <a:r>
              <a:rPr lang="en-GB" dirty="0">
                <a:solidFill>
                  <a:schemeClr val="bg1"/>
                </a:solidFill>
              </a:rPr>
              <a:t>n</a:t>
            </a:r>
            <a:endParaRPr lang="en-GB" i="1" dirty="0">
              <a:solidFill>
                <a:schemeClr val="bg1"/>
              </a:solidFill>
            </a:endParaRPr>
          </a:p>
        </p:txBody>
      </p:sp>
      <p:sp>
        <p:nvSpPr>
          <p:cNvPr id="3" name="Rectangle 2">
            <a:extLst>
              <a:ext uri="{FF2B5EF4-FFF2-40B4-BE49-F238E27FC236}">
                <a16:creationId xmlns:a16="http://schemas.microsoft.com/office/drawing/2014/main" id="{B8ADA5B7-6E68-4607-8157-D542A9E80543}"/>
              </a:ext>
            </a:extLst>
          </p:cNvPr>
          <p:cNvSpPr/>
          <p:nvPr/>
        </p:nvSpPr>
        <p:spPr>
          <a:xfrm>
            <a:off x="3886201" y="3657601"/>
            <a:ext cx="1812470" cy="76220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Overreacting Woman Stock Illustrations – 11 Overreacting Woman Stock  Illustrations, Vectors &amp; Clipart - Dreamstime">
            <a:extLst>
              <a:ext uri="{FF2B5EF4-FFF2-40B4-BE49-F238E27FC236}">
                <a16:creationId xmlns:a16="http://schemas.microsoft.com/office/drawing/2014/main" id="{3873912F-0AAE-F8C3-3370-9F69F23B1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977"/>
            <a:ext cx="2533650" cy="1809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479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overestimate</a:t>
            </a:r>
            <a:endParaRPr lang="en-GB" i="1" dirty="0">
              <a:latin typeface="Twinkl Cursive Looped" panose="02000000000000000000" pitchFamily="2" charset="0"/>
            </a:endParaRPr>
          </a:p>
        </p:txBody>
      </p:sp>
      <p:sp>
        <p:nvSpPr>
          <p:cNvPr id="3" name="Rectangle 2">
            <a:extLst>
              <a:ext uri="{FF2B5EF4-FFF2-40B4-BE49-F238E27FC236}">
                <a16:creationId xmlns:a16="http://schemas.microsoft.com/office/drawing/2014/main" id="{8423529B-2619-4C00-BACD-5C5E084218E0}"/>
              </a:ext>
            </a:extLst>
          </p:cNvPr>
          <p:cNvSpPr/>
          <p:nvPr/>
        </p:nvSpPr>
        <p:spPr>
          <a:xfrm>
            <a:off x="3547837" y="3608615"/>
            <a:ext cx="1872342" cy="76116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2" descr="35 Overestimate Illustrations &amp; Clip Art - iStock">
            <a:extLst>
              <a:ext uri="{FF2B5EF4-FFF2-40B4-BE49-F238E27FC236}">
                <a16:creationId xmlns:a16="http://schemas.microsoft.com/office/drawing/2014/main" id="{0CE5BDDD-1AFC-BAA1-BA82-2AD13D7DC1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2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739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55915" y="515795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cook for too long</a:t>
            </a:r>
            <a:endParaRPr lang="en-GB" i="1" dirty="0">
              <a:latin typeface="Twinkl Cursive Looped" panose="02000000000000000000" pitchFamily="2" charset="0"/>
            </a:endParaRPr>
          </a:p>
        </p:txBody>
      </p:sp>
      <p:pic>
        <p:nvPicPr>
          <p:cNvPr id="17410" name="Picture 2" descr="✓ overcook free vector eps, cdr, ai, svg vector illustration graphic art">
            <a:extLst>
              <a:ext uri="{FF2B5EF4-FFF2-40B4-BE49-F238E27FC236}">
                <a16:creationId xmlns:a16="http://schemas.microsoft.com/office/drawing/2014/main" id="{BFF228C4-C3F0-61F8-FF35-40DFBBB899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839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E5A93D5-13EB-0973-4D6C-0C0EB913E76E}"/>
              </a:ext>
            </a:extLst>
          </p:cNvPr>
          <p:cNvSpPr txBox="1"/>
          <p:nvPr/>
        </p:nvSpPr>
        <p:spPr>
          <a:xfrm>
            <a:off x="4241347" y="137449"/>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overcook</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16438372-A6C5-1CA2-BA1D-41A12D01A343}"/>
              </a:ext>
            </a:extLst>
          </p:cNvPr>
          <p:cNvSpPr txBox="1"/>
          <p:nvPr/>
        </p:nvSpPr>
        <p:spPr>
          <a:xfrm>
            <a:off x="3049360" y="1511681"/>
            <a:ext cx="8086725"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cook = overcook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570455DA-D996-20A9-5A35-0E9AD40CF19A}"/>
              </a:ext>
            </a:extLst>
          </p:cNvPr>
          <p:cNvSpPr txBox="1"/>
          <p:nvPr/>
        </p:nvSpPr>
        <p:spPr>
          <a:xfrm>
            <a:off x="5037365" y="3037995"/>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3495456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096047"/>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to respond more emotionally or forcibly than is justified </a:t>
            </a:r>
            <a:endParaRPr lang="en-GB" i="1" dirty="0">
              <a:latin typeface="Twinkl Cursive Looped" panose="02000000000000000000" pitchFamily="2" charset="0"/>
            </a:endParaRPr>
          </a:p>
        </p:txBody>
      </p:sp>
      <p:pic>
        <p:nvPicPr>
          <p:cNvPr id="19458" name="Picture 2" descr="Overreacting Woman Stock Illustrations – 11 Overreacting Woman Stock  Illustrations, Vectors &amp; Clipart - Dreamstime">
            <a:extLst>
              <a:ext uri="{FF2B5EF4-FFF2-40B4-BE49-F238E27FC236}">
                <a16:creationId xmlns:a16="http://schemas.microsoft.com/office/drawing/2014/main" id="{F66EBF3C-A0AD-B8B4-4BA2-2A4775E85F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3977"/>
            <a:ext cx="2533650" cy="18097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FCCE4D8-21F4-97EF-4240-1F3DB2A77471}"/>
              </a:ext>
            </a:extLst>
          </p:cNvPr>
          <p:cNvSpPr txBox="1"/>
          <p:nvPr/>
        </p:nvSpPr>
        <p:spPr>
          <a:xfrm>
            <a:off x="4208690" y="24351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overreact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6C2F3F56-EFD9-6483-FAA2-FB2DC1954F23}"/>
              </a:ext>
            </a:extLst>
          </p:cNvPr>
          <p:cNvSpPr txBox="1"/>
          <p:nvPr/>
        </p:nvSpPr>
        <p:spPr>
          <a:xfrm>
            <a:off x="2533650" y="1536174"/>
            <a:ext cx="8324849"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react = overreact</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0BBE1375-83EC-9D57-F398-2971C5BD6B79}"/>
              </a:ext>
            </a:extLst>
          </p:cNvPr>
          <p:cNvSpPr txBox="1"/>
          <p:nvPr/>
        </p:nvSpPr>
        <p:spPr>
          <a:xfrm>
            <a:off x="5049611" y="3295553"/>
            <a:ext cx="637630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4000382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71562" y="5219181"/>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to form a too high estimate</a:t>
            </a:r>
            <a:endParaRPr lang="en-GB" i="1" dirty="0">
              <a:latin typeface="Twinkl Cursive Looped" panose="02000000000000000000" pitchFamily="2" charset="0"/>
            </a:endParaRPr>
          </a:p>
        </p:txBody>
      </p:sp>
      <p:pic>
        <p:nvPicPr>
          <p:cNvPr id="20482" name="Picture 2" descr="35 Overestimate Illustrations &amp; Clip Art - iStock">
            <a:extLst>
              <a:ext uri="{FF2B5EF4-FFF2-40B4-BE49-F238E27FC236}">
                <a16:creationId xmlns:a16="http://schemas.microsoft.com/office/drawing/2014/main" id="{9E20928B-D3ED-A5A0-86E2-7355C11311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0423"/>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9C7CA3D-2C73-DA5B-AB41-42E4CF40EDE4}"/>
              </a:ext>
            </a:extLst>
          </p:cNvPr>
          <p:cNvSpPr txBox="1"/>
          <p:nvPr/>
        </p:nvSpPr>
        <p:spPr>
          <a:xfrm>
            <a:off x="4029075" y="261265"/>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overestimate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ABB3E035-DFD9-2025-E51D-97639122D318}"/>
              </a:ext>
            </a:extLst>
          </p:cNvPr>
          <p:cNvSpPr txBox="1"/>
          <p:nvPr/>
        </p:nvSpPr>
        <p:spPr>
          <a:xfrm>
            <a:off x="1676400" y="1540311"/>
            <a:ext cx="1051560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over + estimate = overestimate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8" name="TextBox 7">
            <a:extLst>
              <a:ext uri="{FF2B5EF4-FFF2-40B4-BE49-F238E27FC236}">
                <a16:creationId xmlns:a16="http://schemas.microsoft.com/office/drawing/2014/main" id="{369942EB-A002-9832-A0B4-8A562FEB415D}"/>
              </a:ext>
            </a:extLst>
          </p:cNvPr>
          <p:cNvSpPr txBox="1"/>
          <p:nvPr/>
        </p:nvSpPr>
        <p:spPr>
          <a:xfrm>
            <a:off x="4972051" y="3604187"/>
            <a:ext cx="6319156"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VERB</a:t>
            </a:r>
            <a:endParaRPr lang="en-GB" dirty="0"/>
          </a:p>
        </p:txBody>
      </p:sp>
    </p:spTree>
    <p:extLst>
      <p:ext uri="{BB962C8B-B14F-4D97-AF65-F5344CB8AC3E}">
        <p14:creationId xmlns:p14="http://schemas.microsoft.com/office/powerpoint/2010/main" val="296734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To overcook a piece of food is a travesty.</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65C004A6-83C3-FB5A-E1BC-0E098D1BCED9}"/>
              </a:ext>
            </a:extLst>
          </p:cNvPr>
          <p:cNvSpPr txBox="1">
            <a:spLocks/>
          </p:cNvSpPr>
          <p:nvPr/>
        </p:nvSpPr>
        <p:spPr>
          <a:xfrm>
            <a:off x="2302579" y="2981148"/>
            <a:ext cx="2661307" cy="840502"/>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210507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People overreact to small things when they are tired.</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C4B14BE2-6CB1-C2C8-E889-1B82B7408CDA}"/>
              </a:ext>
            </a:extLst>
          </p:cNvPr>
          <p:cNvSpPr txBox="1">
            <a:spLocks/>
          </p:cNvSpPr>
          <p:nvPr/>
        </p:nvSpPr>
        <p:spPr>
          <a:xfrm>
            <a:off x="3428343" y="2955471"/>
            <a:ext cx="2667657" cy="866179"/>
          </a:xfrm>
          <a:prstGeom prst="rect">
            <a:avLst/>
          </a:prstGeom>
          <a:solidFill>
            <a:schemeClr val="bg1">
              <a:lumMod val="95000"/>
            </a:schemeClr>
          </a:solidFill>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27753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Do not overestimate how easy it is to learn new spellings.</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F0ECD36-CB07-4215-B44E-FA5AD4022820}"/>
              </a:ext>
            </a:extLst>
          </p:cNvPr>
          <p:cNvSpPr txBox="1">
            <a:spLocks/>
          </p:cNvSpPr>
          <p:nvPr/>
        </p:nvSpPr>
        <p:spPr>
          <a:xfrm>
            <a:off x="3434693" y="2906486"/>
            <a:ext cx="3929493"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a:t>
            </a:r>
            <a:endParaRPr lang="en-GB" i="1" dirty="0"/>
          </a:p>
        </p:txBody>
      </p:sp>
    </p:spTree>
    <p:extLst>
      <p:ext uri="{BB962C8B-B14F-4D97-AF65-F5344CB8AC3E}">
        <p14:creationId xmlns:p14="http://schemas.microsoft.com/office/powerpoint/2010/main" val="2537599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desperate to find his buried bone.  </a:t>
            </a:r>
          </a:p>
        </p:txBody>
      </p:sp>
      <p:sp>
        <p:nvSpPr>
          <p:cNvPr id="4" name="Title 1">
            <a:extLst>
              <a:ext uri="{FF2B5EF4-FFF2-40B4-BE49-F238E27FC236}">
                <a16:creationId xmlns:a16="http://schemas.microsoft.com/office/drawing/2014/main" id="{70CBE460-786F-7266-C425-3A3A3DB7ED6B}"/>
              </a:ext>
            </a:extLst>
          </p:cNvPr>
          <p:cNvSpPr txBox="1">
            <a:spLocks/>
          </p:cNvSpPr>
          <p:nvPr/>
        </p:nvSpPr>
        <p:spPr>
          <a:xfrm>
            <a:off x="4964136" y="2906486"/>
            <a:ext cx="2971550"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5391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8133345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99457" y="5117814"/>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the fact or state of living or having objective reality</a:t>
            </a:r>
            <a:endParaRPr lang="en-GB" i="1" dirty="0">
              <a:latin typeface="Twinkl Cursive Looped" panose="02000000000000000000" pitchFamily="2" charset="0"/>
            </a:endParaRPr>
          </a:p>
        </p:txBody>
      </p:sp>
      <p:pic>
        <p:nvPicPr>
          <p:cNvPr id="2050" name="Picture 2" descr="Free Christian Cross Clipart, Download Free Christian Cross Clipart png  images, Free ClipArts on Clipart Library">
            <a:extLst>
              <a:ext uri="{FF2B5EF4-FFF2-40B4-BE49-F238E27FC236}">
                <a16:creationId xmlns:a16="http://schemas.microsoft.com/office/drawing/2014/main" id="{7D4325E4-8F0C-7B99-81CC-0536CDEB0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107" y="258536"/>
            <a:ext cx="1790700" cy="25527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088558D-C3C8-036B-3FD7-BE5EE96BCA56}"/>
              </a:ext>
            </a:extLst>
          </p:cNvPr>
          <p:cNvSpPr txBox="1"/>
          <p:nvPr/>
        </p:nvSpPr>
        <p:spPr>
          <a:xfrm>
            <a:off x="4127047" y="258536"/>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existence</a:t>
            </a:r>
            <a:endParaRPr lang="en-GB" dirty="0"/>
          </a:p>
        </p:txBody>
      </p:sp>
      <p:sp>
        <p:nvSpPr>
          <p:cNvPr id="6" name="TextBox 5">
            <a:extLst>
              <a:ext uri="{FF2B5EF4-FFF2-40B4-BE49-F238E27FC236}">
                <a16:creationId xmlns:a16="http://schemas.microsoft.com/office/drawing/2014/main" id="{B53818DE-0571-A4E5-FB64-4FEB7166050B}"/>
              </a:ext>
            </a:extLst>
          </p:cNvPr>
          <p:cNvSpPr txBox="1"/>
          <p:nvPr/>
        </p:nvSpPr>
        <p:spPr>
          <a:xfrm>
            <a:off x="4551590" y="218034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18431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Christians believe in the existence of God. </a:t>
            </a:r>
            <a:endParaRPr lang="en-GB" i="1" dirty="0">
              <a:latin typeface="Twinkl Cursive Looped" panose="02000000000000000000" pitchFamily="2" charset="0"/>
            </a:endParaRPr>
          </a:p>
        </p:txBody>
      </p:sp>
      <p:sp>
        <p:nvSpPr>
          <p:cNvPr id="3" name="Title 1">
            <a:extLst>
              <a:ext uri="{FF2B5EF4-FFF2-40B4-BE49-F238E27FC236}">
                <a16:creationId xmlns:a16="http://schemas.microsoft.com/office/drawing/2014/main" id="{AE0E2982-4DBA-99FF-4CC7-0293AFD4C5F9}"/>
              </a:ext>
            </a:extLst>
          </p:cNvPr>
          <p:cNvSpPr txBox="1">
            <a:spLocks/>
          </p:cNvSpPr>
          <p:nvPr/>
        </p:nvSpPr>
        <p:spPr>
          <a:xfrm>
            <a:off x="8507436" y="3008749"/>
            <a:ext cx="2661307" cy="840502"/>
          </a:xfrm>
          <a:prstGeom prst="rect">
            <a:avLst/>
          </a:prstGeom>
          <a:solidFill>
            <a:schemeClr val="bg1">
              <a:lumMod val="95000"/>
            </a:schemeClr>
          </a:solidFill>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328747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36865"/>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a statement or account that makes something clear</a:t>
            </a:r>
            <a:endParaRPr lang="en-GB" i="1" dirty="0"/>
          </a:p>
        </p:txBody>
      </p:sp>
      <p:pic>
        <p:nvPicPr>
          <p:cNvPr id="3" name="Picture 2" descr="Explain Illustrations and Stock Art. 23,606 Explain illustration and vector  EPS clipart graphics available to search from thousands of royalty free  stock clip art designers.">
            <a:extLst>
              <a:ext uri="{FF2B5EF4-FFF2-40B4-BE49-F238E27FC236}">
                <a16:creationId xmlns:a16="http://schemas.microsoft.com/office/drawing/2014/main" id="{DB15E1C2-B7D9-7E25-FBCE-A558F7E0278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3143"/>
          <a:stretch/>
        </p:blipFill>
        <p:spPr bwMode="auto">
          <a:xfrm>
            <a:off x="405493" y="239485"/>
            <a:ext cx="2400300" cy="16546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310E02D-01AE-FEF8-7403-34EBEC05EA32}"/>
              </a:ext>
            </a:extLst>
          </p:cNvPr>
          <p:cNvSpPr txBox="1"/>
          <p:nvPr/>
        </p:nvSpPr>
        <p:spPr>
          <a:xfrm>
            <a:off x="4045404" y="357583"/>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explanation</a:t>
            </a:r>
            <a:endParaRPr lang="en-GB" dirty="0"/>
          </a:p>
        </p:txBody>
      </p:sp>
      <p:sp>
        <p:nvSpPr>
          <p:cNvPr id="7" name="TextBox 6">
            <a:extLst>
              <a:ext uri="{FF2B5EF4-FFF2-40B4-BE49-F238E27FC236}">
                <a16:creationId xmlns:a16="http://schemas.microsoft.com/office/drawing/2014/main" id="{37BC0963-AD72-C5A6-6B9A-A486772A3285}"/>
              </a:ext>
            </a:extLst>
          </p:cNvPr>
          <p:cNvSpPr txBox="1"/>
          <p:nvPr/>
        </p:nvSpPr>
        <p:spPr>
          <a:xfrm>
            <a:off x="4306661" y="2239392"/>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Tree>
    <p:extLst>
      <p:ext uri="{BB962C8B-B14F-4D97-AF65-F5344CB8AC3E}">
        <p14:creationId xmlns:p14="http://schemas.microsoft.com/office/powerpoint/2010/main" val="3416928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An explanation text is useful in science lessons.</a:t>
            </a:r>
            <a:endParaRPr lang="en-GB" i="1" dirty="0"/>
          </a:p>
        </p:txBody>
      </p:sp>
      <p:sp>
        <p:nvSpPr>
          <p:cNvPr id="3" name="Title 1">
            <a:extLst>
              <a:ext uri="{FF2B5EF4-FFF2-40B4-BE49-F238E27FC236}">
                <a16:creationId xmlns:a16="http://schemas.microsoft.com/office/drawing/2014/main" id="{D37A11CE-1B35-AD32-8FFB-3C89DB20E8D1}"/>
              </a:ext>
            </a:extLst>
          </p:cNvPr>
          <p:cNvSpPr txBox="1">
            <a:spLocks/>
          </p:cNvSpPr>
          <p:nvPr/>
        </p:nvSpPr>
        <p:spPr>
          <a:xfrm>
            <a:off x="2465865" y="3080824"/>
            <a:ext cx="3630135" cy="74082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182075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25562054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Can you spot the spelling rule words and the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7312584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a:t>
            </a:r>
          </a:p>
        </p:txBody>
      </p:sp>
    </p:spTree>
    <p:extLst>
      <p:ext uri="{BB962C8B-B14F-4D97-AF65-F5344CB8AC3E}">
        <p14:creationId xmlns:p14="http://schemas.microsoft.com/office/powerpoint/2010/main" val="18815926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12271" y="1322614"/>
            <a:ext cx="11789229" cy="5421086"/>
          </a:xfrm>
        </p:spPr>
        <p:txBody>
          <a:bodyPr>
            <a:noAutofit/>
          </a:bodyPr>
          <a:lstStyle/>
          <a:p>
            <a:pPr algn="l"/>
            <a:r>
              <a:rPr lang="en-GB" sz="4000" dirty="0">
                <a:solidFill>
                  <a:srgbClr val="000000"/>
                </a:solidFill>
                <a:effectLst/>
                <a:latin typeface="Twinkl Cursive Looped" panose="02000000000000000000" pitchFamily="2" charset="0"/>
                <a:ea typeface="Times New Roman" panose="02020603050405020304" pitchFamily="18" charset="0"/>
              </a:rPr>
              <a:t>Global Warming – weather </a:t>
            </a:r>
            <a:br>
              <a:rPr lang="en-GB" sz="4000" dirty="0">
                <a:solidFill>
                  <a:srgbClr val="000000"/>
                </a:solidFill>
                <a:effectLst/>
                <a:latin typeface="Twinkl Cursive Looped" panose="02000000000000000000" pitchFamily="2" charset="0"/>
                <a:ea typeface="Times New Roman" panose="02020603050405020304" pitchFamily="18" charset="0"/>
              </a:rPr>
            </a:b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Fragile Earth</a:t>
            </a:r>
            <a:br>
              <a:rPr lang="en-GB" sz="4000" dirty="0">
                <a:solidFill>
                  <a:srgbClr val="000000"/>
                </a:solidFill>
                <a:effectLst/>
                <a:latin typeface="Twinkl Cursive Looped" panose="02000000000000000000" pitchFamily="2" charset="0"/>
                <a:ea typeface="Times New Roman" panose="02020603050405020304" pitchFamily="18" charset="0"/>
              </a:rPr>
            </a:br>
            <a:r>
              <a:rPr lang="en-GB" sz="4000" dirty="0">
                <a:solidFill>
                  <a:srgbClr val="000000"/>
                </a:solidFill>
                <a:effectLst/>
                <a:latin typeface="Twinkl Cursive Looped" panose="02000000000000000000" pitchFamily="2" charset="0"/>
                <a:ea typeface="Times New Roman" panose="02020603050405020304" pitchFamily="18" charset="0"/>
              </a:rPr>
              <a:t>Some of the most powerful,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desperate</a:t>
            </a:r>
            <a:r>
              <a:rPr lang="en-GB" sz="4000" dirty="0">
                <a:solidFill>
                  <a:srgbClr val="000000"/>
                </a:solidFill>
                <a:effectLst/>
                <a:latin typeface="Twinkl Cursive Looped" panose="02000000000000000000" pitchFamily="2" charset="0"/>
                <a:ea typeface="Times New Roman" panose="02020603050405020304" pitchFamily="18" charset="0"/>
              </a:rPr>
              <a:t> and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determined</a:t>
            </a:r>
            <a:r>
              <a:rPr lang="en-GB" sz="4000" dirty="0">
                <a:solidFill>
                  <a:srgbClr val="000000"/>
                </a:solidFill>
                <a:effectLst/>
                <a:latin typeface="Twinkl Cursive Looped" panose="02000000000000000000" pitchFamily="2" charset="0"/>
                <a:ea typeface="Times New Roman" panose="02020603050405020304" pitchFamily="18" charset="0"/>
              </a:rPr>
              <a:t> forces that affect our planet take place under the Earth’s surface.  Hot molten rock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overthrow</a:t>
            </a:r>
            <a:r>
              <a:rPr lang="en-GB" sz="4000" dirty="0">
                <a:solidFill>
                  <a:srgbClr val="000000"/>
                </a:solidFill>
                <a:effectLst/>
                <a:latin typeface="Twinkl Cursive Looped" panose="02000000000000000000" pitchFamily="2" charset="0"/>
                <a:ea typeface="Times New Roman" panose="02020603050405020304" pitchFamily="18" charset="0"/>
              </a:rPr>
              <a:t> the Earth’s crust to cause devasting earthquakes and volcanoes.  This can affect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occupancy</a:t>
            </a:r>
            <a:r>
              <a:rPr lang="en-GB" sz="4000" dirty="0">
                <a:solidFill>
                  <a:srgbClr val="000000"/>
                </a:solidFill>
                <a:effectLst/>
                <a:latin typeface="Twinkl Cursive Looped" panose="02000000000000000000" pitchFamily="2" charset="0"/>
                <a:ea typeface="Times New Roman" panose="02020603050405020304" pitchFamily="18" charset="0"/>
              </a:rPr>
              <a:t> of the planet as lives can be lost in these natural disasters.  Other natural disasters are from above our heads where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overcast</a:t>
            </a:r>
            <a:r>
              <a:rPr lang="en-GB" sz="4000" dirty="0">
                <a:solidFill>
                  <a:srgbClr val="000000"/>
                </a:solidFill>
                <a:effectLst/>
                <a:latin typeface="Twinkl Cursive Looped" panose="02000000000000000000" pitchFamily="2" charset="0"/>
                <a:ea typeface="Times New Roman" panose="02020603050405020304" pitchFamily="18" charset="0"/>
              </a:rPr>
              <a:t> skies can bring violent storms or we can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overcook</a:t>
            </a:r>
            <a:r>
              <a:rPr lang="en-GB" sz="4000" dirty="0">
                <a:solidFill>
                  <a:srgbClr val="000000"/>
                </a:solidFill>
                <a:effectLst/>
                <a:latin typeface="Twinkl Cursive Looped" panose="02000000000000000000" pitchFamily="2" charset="0"/>
                <a:ea typeface="Times New Roman" panose="02020603050405020304" pitchFamily="18" charset="0"/>
              </a:rPr>
              <a:t> as heatwaves increase year on year. The </a:t>
            </a:r>
            <a:r>
              <a:rPr lang="en-GB" sz="4000" dirty="0">
                <a:solidFill>
                  <a:srgbClr val="000000"/>
                </a:solidFill>
                <a:effectLst/>
                <a:highlight>
                  <a:srgbClr val="FFFF00"/>
                </a:highlight>
                <a:latin typeface="Twinkl Cursive Looped" panose="02000000000000000000" pitchFamily="2" charset="0"/>
                <a:ea typeface="Times New Roman" panose="02020603050405020304" pitchFamily="18" charset="0"/>
              </a:rPr>
              <a:t>overarching</a:t>
            </a:r>
            <a:r>
              <a:rPr lang="en-GB" sz="4000" dirty="0">
                <a:solidFill>
                  <a:srgbClr val="000000"/>
                </a:solidFill>
                <a:effectLst/>
                <a:latin typeface="Twinkl Cursive Looped" panose="02000000000000000000" pitchFamily="2" charset="0"/>
                <a:ea typeface="Times New Roman" panose="02020603050405020304" pitchFamily="18" charset="0"/>
              </a:rPr>
              <a:t> theme is that of change. </a:t>
            </a:r>
          </a:p>
        </p:txBody>
      </p:sp>
    </p:spTree>
    <p:extLst>
      <p:ext uri="{BB962C8B-B14F-4D97-AF65-F5344CB8AC3E}">
        <p14:creationId xmlns:p14="http://schemas.microsoft.com/office/powerpoint/2010/main" val="100157544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1815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76000396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Hot molten rock can overthrow the Earth’s crust to cause devasting earthquakes and volcanoes.</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73017492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5  - Summer 2</a:t>
            </a:r>
          </a:p>
          <a:p>
            <a:r>
              <a:rPr lang="en-GB" sz="7200" dirty="0">
                <a:latin typeface="Twinkl Cursive Looped" panose="02000000000000000000" pitchFamily="2" charset="0"/>
              </a:rPr>
              <a:t>Week 3 - Wednesday</a:t>
            </a:r>
          </a:p>
          <a:p>
            <a:endParaRPr lang="en-GB" sz="7200" dirty="0"/>
          </a:p>
        </p:txBody>
      </p:sp>
    </p:spTree>
    <p:extLst>
      <p:ext uri="{BB962C8B-B14F-4D97-AF65-F5344CB8AC3E}">
        <p14:creationId xmlns:p14="http://schemas.microsoft.com/office/powerpoint/2010/main" val="16538019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42F199A-478A-01FB-3D78-7DB538A0CB89}"/>
              </a:ext>
            </a:extLst>
          </p:cNvPr>
          <p:cNvPicPr>
            <a:picLocks noChangeAspect="1"/>
          </p:cNvPicPr>
          <p:nvPr/>
        </p:nvPicPr>
        <p:blipFill rotWithShape="1">
          <a:blip r:embed="rId2"/>
          <a:srcRect l="19419" t="11886" r="18170" b="10696"/>
          <a:stretch/>
        </p:blipFill>
        <p:spPr>
          <a:xfrm>
            <a:off x="669471" y="0"/>
            <a:ext cx="9813472" cy="6844158"/>
          </a:xfrm>
          <a:prstGeom prst="rect">
            <a:avLst/>
          </a:prstGeom>
        </p:spPr>
      </p:pic>
    </p:spTree>
    <p:extLst>
      <p:ext uri="{BB962C8B-B14F-4D97-AF65-F5344CB8AC3E}">
        <p14:creationId xmlns:p14="http://schemas.microsoft.com/office/powerpoint/2010/main" val="28062613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250063052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2309294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0" y="5154554"/>
            <a:ext cx="121920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(of an act) tried in despair or when everything else has failed</a:t>
            </a:r>
          </a:p>
        </p:txBody>
      </p:sp>
      <p:sp>
        <p:nvSpPr>
          <p:cNvPr id="4" name="TextBox 3">
            <a:extLst>
              <a:ext uri="{FF2B5EF4-FFF2-40B4-BE49-F238E27FC236}">
                <a16:creationId xmlns:a16="http://schemas.microsoft.com/office/drawing/2014/main" id="{714B67DE-C4FB-6737-4D26-59A1AC3AD680}"/>
              </a:ext>
            </a:extLst>
          </p:cNvPr>
          <p:cNvSpPr txBox="1"/>
          <p:nvPr/>
        </p:nvSpPr>
        <p:spPr>
          <a:xfrm>
            <a:off x="4404633" y="397639"/>
            <a:ext cx="6098720" cy="2215991"/>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desperate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8DEBF5C2-541F-BD67-9FB2-E86BB3563BBA}"/>
              </a:ext>
            </a:extLst>
          </p:cNvPr>
          <p:cNvSpPr txBox="1"/>
          <p:nvPr/>
        </p:nvSpPr>
        <p:spPr>
          <a:xfrm>
            <a:off x="4404633" y="2105798"/>
            <a:ext cx="6098720"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900+ Desperation Clip Art | Royalty Free - GoGraph">
            <a:extLst>
              <a:ext uri="{FF2B5EF4-FFF2-40B4-BE49-F238E27FC236}">
                <a16:creationId xmlns:a16="http://schemas.microsoft.com/office/drawing/2014/main" id="{BBF211D9-354E-C2FA-65DB-EEC2CA2DC61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8054"/>
          <a:stretch/>
        </p:blipFill>
        <p:spPr bwMode="auto">
          <a:xfrm>
            <a:off x="236084" y="492579"/>
            <a:ext cx="2543175" cy="1646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840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desperate to find his buried bone.  </a:t>
            </a:r>
          </a:p>
        </p:txBody>
      </p:sp>
      <p:sp>
        <p:nvSpPr>
          <p:cNvPr id="4" name="Title 1">
            <a:extLst>
              <a:ext uri="{FF2B5EF4-FFF2-40B4-BE49-F238E27FC236}">
                <a16:creationId xmlns:a16="http://schemas.microsoft.com/office/drawing/2014/main" id="{70CBE460-786F-7266-C425-3A3A3DB7ED6B}"/>
              </a:ext>
            </a:extLst>
          </p:cNvPr>
          <p:cNvSpPr txBox="1">
            <a:spLocks/>
          </p:cNvSpPr>
          <p:nvPr/>
        </p:nvSpPr>
        <p:spPr>
          <a:xfrm>
            <a:off x="4964136" y="2906486"/>
            <a:ext cx="2971550" cy="915164"/>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423452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9333677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5367992"/>
            <a:ext cx="120777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having made a firm decision and being resolved not to change it</a:t>
            </a:r>
          </a:p>
        </p:txBody>
      </p:sp>
      <p:sp>
        <p:nvSpPr>
          <p:cNvPr id="4" name="TextBox 3">
            <a:extLst>
              <a:ext uri="{FF2B5EF4-FFF2-40B4-BE49-F238E27FC236}">
                <a16:creationId xmlns:a16="http://schemas.microsoft.com/office/drawing/2014/main" id="{FE598518-9EBD-F8C1-DFE2-09A25F458CA9}"/>
              </a:ext>
            </a:extLst>
          </p:cNvPr>
          <p:cNvSpPr txBox="1"/>
          <p:nvPr/>
        </p:nvSpPr>
        <p:spPr>
          <a:xfrm>
            <a:off x="4290333" y="47928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determined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9AA2F1F-83E8-D588-E127-55ACE6767AE8}"/>
              </a:ext>
            </a:extLst>
          </p:cNvPr>
          <p:cNvSpPr txBox="1"/>
          <p:nvPr/>
        </p:nvSpPr>
        <p:spPr>
          <a:xfrm>
            <a:off x="4453618" y="1630976"/>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Shows Determination Stock Illustrations – 119 Shows Determination Stock  Illustrations, Vectors &amp; Clipart - Dreamstime">
            <a:extLst>
              <a:ext uri="{FF2B5EF4-FFF2-40B4-BE49-F238E27FC236}">
                <a16:creationId xmlns:a16="http://schemas.microsoft.com/office/drawing/2014/main" id="{60045646-58D3-2843-7204-D39CCD27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6"/>
          <a:stretch/>
        </p:blipFill>
        <p:spPr bwMode="auto">
          <a:xfrm>
            <a:off x="361950" y="248331"/>
            <a:ext cx="2095500" cy="19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490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488950" y="3407397"/>
            <a:ext cx="10515600" cy="1481650"/>
          </a:xfrm>
        </p:spPr>
        <p:txBody>
          <a:bodyPr>
            <a:normAutofit fontScale="90000"/>
          </a:bodyPr>
          <a:lstStyle/>
          <a:p>
            <a:pPr algn="ct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The dog was determined to find his buried bone.  </a:t>
            </a:r>
          </a:p>
        </p:txBody>
      </p:sp>
      <p:sp>
        <p:nvSpPr>
          <p:cNvPr id="4" name="Title 1">
            <a:extLst>
              <a:ext uri="{FF2B5EF4-FFF2-40B4-BE49-F238E27FC236}">
                <a16:creationId xmlns:a16="http://schemas.microsoft.com/office/drawing/2014/main" id="{F2688D38-0EE5-3426-4391-8BAD19023A3A}"/>
              </a:ext>
            </a:extLst>
          </p:cNvPr>
          <p:cNvSpPr txBox="1">
            <a:spLocks/>
          </p:cNvSpPr>
          <p:nvPr/>
        </p:nvSpPr>
        <p:spPr>
          <a:xfrm>
            <a:off x="4996793" y="3135086"/>
            <a:ext cx="3461407" cy="1013136"/>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38266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4300" y="5367992"/>
            <a:ext cx="12077700" cy="1481650"/>
          </a:xfrm>
        </p:spPr>
        <p:txBody>
          <a:bodyPr>
            <a:normAutofit fontScale="90000"/>
          </a:bodyPr>
          <a:lstStyle/>
          <a:p>
            <a:pPr algn="ctr"/>
            <a:br>
              <a:rPr lang="en-GB" dirty="0">
                <a:latin typeface="Twinkl Cursive Looped" panose="02000000000000000000" pitchFamily="2" charset="0"/>
              </a:rPr>
            </a:br>
            <a:r>
              <a:rPr lang="en-GB" dirty="0">
                <a:latin typeface="Twinkl Cursive Looped" panose="02000000000000000000" pitchFamily="2" charset="0"/>
              </a:rPr>
              <a:t>Definition – having made a firm decision and being resolved not to change it</a:t>
            </a:r>
          </a:p>
        </p:txBody>
      </p:sp>
      <p:sp>
        <p:nvSpPr>
          <p:cNvPr id="4" name="TextBox 3">
            <a:extLst>
              <a:ext uri="{FF2B5EF4-FFF2-40B4-BE49-F238E27FC236}">
                <a16:creationId xmlns:a16="http://schemas.microsoft.com/office/drawing/2014/main" id="{FE598518-9EBD-F8C1-DFE2-09A25F458CA9}"/>
              </a:ext>
            </a:extLst>
          </p:cNvPr>
          <p:cNvSpPr txBox="1"/>
          <p:nvPr/>
        </p:nvSpPr>
        <p:spPr>
          <a:xfrm>
            <a:off x="4290333" y="479282"/>
            <a:ext cx="6098720"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determined</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6" name="TextBox 5">
            <a:extLst>
              <a:ext uri="{FF2B5EF4-FFF2-40B4-BE49-F238E27FC236}">
                <a16:creationId xmlns:a16="http://schemas.microsoft.com/office/drawing/2014/main" id="{E9AA2F1F-83E8-D588-E127-55ACE6767AE8}"/>
              </a:ext>
            </a:extLst>
          </p:cNvPr>
          <p:cNvSpPr txBox="1"/>
          <p:nvPr/>
        </p:nvSpPr>
        <p:spPr>
          <a:xfrm>
            <a:off x="4453618" y="1630976"/>
            <a:ext cx="6098720" cy="1938992"/>
          </a:xfrm>
          <a:prstGeom prst="rect">
            <a:avLst/>
          </a:prstGeom>
          <a:noFill/>
        </p:spPr>
        <p:txBody>
          <a:bodyPr wrap="square">
            <a:spAutoFit/>
          </a:bodyPr>
          <a:lstStyle/>
          <a:p>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a:t>
            </a:r>
            <a:endParaRPr lang="en-GB" dirty="0"/>
          </a:p>
        </p:txBody>
      </p:sp>
      <p:pic>
        <p:nvPicPr>
          <p:cNvPr id="7" name="Picture 6" descr="Shows Determination Stock Illustrations – 119 Shows Determination Stock  Illustrations, Vectors &amp; Clipart - Dreamstime">
            <a:extLst>
              <a:ext uri="{FF2B5EF4-FFF2-40B4-BE49-F238E27FC236}">
                <a16:creationId xmlns:a16="http://schemas.microsoft.com/office/drawing/2014/main" id="{60045646-58D3-2843-7204-D39CCD27D4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576"/>
          <a:stretch/>
        </p:blipFill>
        <p:spPr bwMode="auto">
          <a:xfrm>
            <a:off x="361950" y="248331"/>
            <a:ext cx="2095500" cy="1972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813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Words ending</a:t>
            </a:r>
            <a:br>
              <a:rPr lang="en-GB" dirty="0">
                <a:latin typeface="Twinkl Cursive Looped" panose="02000000000000000000" pitchFamily="2" charset="0"/>
              </a:rPr>
            </a:b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418734370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endParaRPr lang="en-GB" dirty="0">
              <a:latin typeface="Twinkl Cursive Looped" panose="02000000000000000000" pitchFamily="2" charset="0"/>
            </a:endParaRPr>
          </a:p>
        </p:txBody>
      </p:sp>
    </p:spTree>
    <p:extLst>
      <p:ext uri="{BB962C8B-B14F-4D97-AF65-F5344CB8AC3E}">
        <p14:creationId xmlns:p14="http://schemas.microsoft.com/office/powerpoint/2010/main" val="12210456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84893" y="4632039"/>
            <a:ext cx="10515600" cy="1481650"/>
          </a:xfrm>
        </p:spPr>
        <p:txBody>
          <a:bodyPr>
            <a:normAutofit fontScale="90000"/>
          </a:bodyPr>
          <a:lstStyle/>
          <a:p>
            <a:pPr algn="ctr"/>
            <a:r>
              <a:rPr lang="en-GB" dirty="0">
                <a:latin typeface="Twinkl Cursive Looped" panose="02000000000000000000" pitchFamily="2" charset="0"/>
              </a:rPr>
              <a:t>-</a:t>
            </a:r>
            <a:r>
              <a:rPr lang="en-GB" dirty="0" err="1">
                <a:latin typeface="Twinkl Cursive Looped" panose="02000000000000000000" pitchFamily="2" charset="0"/>
              </a:rPr>
              <a:t>ancy</a:t>
            </a:r>
            <a:br>
              <a:rPr lang="en-GB" dirty="0">
                <a:latin typeface="Twinkl Cursive Looped" panose="02000000000000000000" pitchFamily="2" charset="0"/>
              </a:rPr>
            </a:br>
            <a:br>
              <a:rPr lang="en-GB" dirty="0">
                <a:latin typeface="Twinkl Cursive Looped" panose="02000000000000000000" pitchFamily="2" charset="0"/>
              </a:rPr>
            </a:br>
            <a:r>
              <a:rPr lang="en-GB" sz="5300" dirty="0">
                <a:latin typeface="Twinkl Cursive Looped" panose="02000000000000000000" pitchFamily="2" charset="0"/>
              </a:rPr>
              <a:t>Use –ant and –</a:t>
            </a:r>
            <a:r>
              <a:rPr lang="en-GB" sz="5300" dirty="0" err="1">
                <a:latin typeface="Twinkl Cursive Looped" panose="02000000000000000000" pitchFamily="2" charset="0"/>
              </a:rPr>
              <a:t>ance</a:t>
            </a:r>
            <a:r>
              <a:rPr lang="en-GB" sz="5300" dirty="0">
                <a:latin typeface="Twinkl Cursive Looped" panose="02000000000000000000" pitchFamily="2" charset="0"/>
              </a:rPr>
              <a:t>/–</a:t>
            </a:r>
            <a:r>
              <a:rPr lang="en-GB" sz="5300" dirty="0" err="1">
                <a:latin typeface="Twinkl Cursive Looped" panose="02000000000000000000" pitchFamily="2" charset="0"/>
              </a:rPr>
              <a:t>ancy</a:t>
            </a:r>
            <a:r>
              <a:rPr lang="en-GB" sz="5300" dirty="0">
                <a:latin typeface="Twinkl Cursive Looped" panose="02000000000000000000" pitchFamily="2" charset="0"/>
              </a:rPr>
              <a:t> </a:t>
            </a:r>
            <a:br>
              <a:rPr lang="en-GB" sz="5300" dirty="0">
                <a:latin typeface="Twinkl Cursive Looped" panose="02000000000000000000" pitchFamily="2" charset="0"/>
              </a:rPr>
            </a:br>
            <a:r>
              <a:rPr lang="en-GB" sz="5300" dirty="0">
                <a:latin typeface="Twinkl Cursive Looped" panose="02000000000000000000" pitchFamily="2" charset="0"/>
              </a:rPr>
              <a:t>if there is a related word with </a:t>
            </a:r>
            <a:br>
              <a:rPr lang="en-GB" sz="5300" dirty="0">
                <a:latin typeface="Twinkl Cursive Looped" panose="02000000000000000000" pitchFamily="2" charset="0"/>
              </a:rPr>
            </a:br>
            <a:r>
              <a:rPr lang="en-GB" sz="5300" dirty="0">
                <a:latin typeface="Twinkl Cursive Looped" panose="02000000000000000000" pitchFamily="2" charset="0"/>
              </a:rPr>
              <a:t>a /æ/ or /</a:t>
            </a:r>
            <a:r>
              <a:rPr lang="en-GB" sz="5300" dirty="0" err="1">
                <a:latin typeface="Twinkl Cursive Looped" panose="02000000000000000000" pitchFamily="2" charset="0"/>
              </a:rPr>
              <a:t>eɪ</a:t>
            </a:r>
            <a:r>
              <a:rPr lang="en-GB" sz="5300" dirty="0">
                <a:latin typeface="Twinkl Cursive Looped" panose="02000000000000000000" pitchFamily="2" charset="0"/>
              </a:rPr>
              <a:t>/ sound</a:t>
            </a:r>
            <a:br>
              <a:rPr lang="en-GB" sz="5300" dirty="0">
                <a:latin typeface="Twinkl Cursive Looped" panose="02000000000000000000" pitchFamily="2" charset="0"/>
              </a:rPr>
            </a:br>
            <a:br>
              <a:rPr lang="en-GB" sz="5300" dirty="0">
                <a:latin typeface="Twinkl Cursive Looped" panose="02000000000000000000" pitchFamily="2" charset="0"/>
              </a:rPr>
            </a:br>
            <a:r>
              <a:rPr lang="en-GB" sz="5300" dirty="0">
                <a:latin typeface="Twinkl Cursive Looped" panose="02000000000000000000" pitchFamily="2" charset="0"/>
              </a:rPr>
              <a:t>in the right position; </a:t>
            </a:r>
            <a:br>
              <a:rPr lang="en-GB" sz="5300" dirty="0">
                <a:latin typeface="Twinkl Cursive Looped" panose="02000000000000000000" pitchFamily="2" charset="0"/>
              </a:rPr>
            </a:br>
            <a:r>
              <a:rPr lang="en-GB" sz="5300" dirty="0">
                <a:latin typeface="Twinkl Cursive Looped" panose="02000000000000000000" pitchFamily="2" charset="0"/>
              </a:rPr>
              <a:t>–</a:t>
            </a:r>
            <a:r>
              <a:rPr lang="en-GB" sz="5300" dirty="0" err="1">
                <a:latin typeface="Twinkl Cursive Looped" panose="02000000000000000000" pitchFamily="2" charset="0"/>
              </a:rPr>
              <a:t>ation</a:t>
            </a:r>
            <a:r>
              <a:rPr lang="en-GB" sz="5300" dirty="0">
                <a:latin typeface="Twinkl Cursive Looped" panose="02000000000000000000" pitchFamily="2" charset="0"/>
              </a:rPr>
              <a:t> endings are often a clue.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0018643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expectancy</a:t>
            </a:r>
          </a:p>
        </p:txBody>
      </p:sp>
      <p:sp>
        <p:nvSpPr>
          <p:cNvPr id="3" name="Rectangle 2">
            <a:extLst>
              <a:ext uri="{FF2B5EF4-FFF2-40B4-BE49-F238E27FC236}">
                <a16:creationId xmlns:a16="http://schemas.microsoft.com/office/drawing/2014/main" id="{13BB5EC0-7A96-4D29-A835-6FAE896C31A4}"/>
              </a:ext>
            </a:extLst>
          </p:cNvPr>
          <p:cNvSpPr/>
          <p:nvPr/>
        </p:nvSpPr>
        <p:spPr>
          <a:xfrm>
            <a:off x="6629400" y="3447370"/>
            <a:ext cx="1730829" cy="88174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4" name="Picture 2" descr="190 Lifespan Clip Art | Royalty Free - GoGraph">
            <a:extLst>
              <a:ext uri="{FF2B5EF4-FFF2-40B4-BE49-F238E27FC236}">
                <a16:creationId xmlns:a16="http://schemas.microsoft.com/office/drawing/2014/main" id="{1BB337F8-F9C0-25BD-E4EE-95574CCBF1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5460"/>
          <a:stretch/>
        </p:blipFill>
        <p:spPr bwMode="auto">
          <a:xfrm>
            <a:off x="415018" y="413657"/>
            <a:ext cx="2609850" cy="148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98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hesitancy</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73929"/>
            <a:ext cx="1741714" cy="68044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descr="230 Hesitant Clip Art | Royalty Free - GoGraph">
            <a:extLst>
              <a:ext uri="{FF2B5EF4-FFF2-40B4-BE49-F238E27FC236}">
                <a16:creationId xmlns:a16="http://schemas.microsoft.com/office/drawing/2014/main" id="{60A4D37A-E94B-4BD6-7763-59D86366F2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441"/>
          <a:stretch/>
        </p:blipFill>
        <p:spPr bwMode="auto">
          <a:xfrm>
            <a:off x="572861" y="547007"/>
            <a:ext cx="153352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796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discrepancy</a:t>
            </a:r>
          </a:p>
        </p:txBody>
      </p:sp>
      <p:sp>
        <p:nvSpPr>
          <p:cNvPr id="3" name="Rectangle 2">
            <a:extLst>
              <a:ext uri="{FF2B5EF4-FFF2-40B4-BE49-F238E27FC236}">
                <a16:creationId xmlns:a16="http://schemas.microsoft.com/office/drawing/2014/main" id="{4BCBA2DA-E95C-434C-BE81-320E182AE5EF}"/>
              </a:ext>
            </a:extLst>
          </p:cNvPr>
          <p:cNvSpPr/>
          <p:nvPr/>
        </p:nvSpPr>
        <p:spPr>
          <a:xfrm>
            <a:off x="6482443" y="3690259"/>
            <a:ext cx="1763486"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2" name="Picture 2" descr="Discrepancy Stock Illustrations – 243 Discrepancy Stock Illustrations,  Vectors &amp; Clipart - Dreamstime">
            <a:extLst>
              <a:ext uri="{FF2B5EF4-FFF2-40B4-BE49-F238E27FC236}">
                <a16:creationId xmlns:a16="http://schemas.microsoft.com/office/drawing/2014/main" id="{EF5D91EA-A9C3-633B-B15A-330D77A756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913" y="532720"/>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14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infancy</a:t>
            </a:r>
          </a:p>
        </p:txBody>
      </p:sp>
      <p:sp>
        <p:nvSpPr>
          <p:cNvPr id="3" name="Rectangle 2">
            <a:extLst>
              <a:ext uri="{FF2B5EF4-FFF2-40B4-BE49-F238E27FC236}">
                <a16:creationId xmlns:a16="http://schemas.microsoft.com/office/drawing/2014/main" id="{162CC6E8-06E9-4F6E-A75B-C2FED721CE28}"/>
              </a:ext>
            </a:extLst>
          </p:cNvPr>
          <p:cNvSpPr/>
          <p:nvPr/>
        </p:nvSpPr>
        <p:spPr>
          <a:xfrm>
            <a:off x="5796642" y="3673929"/>
            <a:ext cx="1681843" cy="64778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146" name="Picture 2" descr="78,954 Toddler Illustrations &amp; Clip Art - iStock">
            <a:extLst>
              <a:ext uri="{FF2B5EF4-FFF2-40B4-BE49-F238E27FC236}">
                <a16:creationId xmlns:a16="http://schemas.microsoft.com/office/drawing/2014/main" id="{FEA1B4CC-3153-0814-0197-7AB8903394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9227" y="398009"/>
            <a:ext cx="2481943" cy="2493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835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61293454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The prefix  over-</a:t>
            </a:r>
          </a:p>
        </p:txBody>
      </p:sp>
    </p:spTree>
    <p:extLst>
      <p:ext uri="{BB962C8B-B14F-4D97-AF65-F5344CB8AC3E}">
        <p14:creationId xmlns:p14="http://schemas.microsoft.com/office/powerpoint/2010/main" val="294505799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highlight>
                  <a:srgbClr val="FFFF00"/>
                </a:highlight>
                <a:latin typeface="Twinkl Cursive Looped" panose="02000000000000000000" pitchFamily="2" charset="0"/>
              </a:rPr>
              <a:t>over-</a:t>
            </a:r>
            <a:endParaRPr lang="en-GB" dirty="0">
              <a:highlight>
                <a:srgbClr val="00FF00"/>
              </a:highlight>
              <a:latin typeface="Twinkl Cursive Looped" panose="02000000000000000000" pitchFamily="2" charset="0"/>
            </a:endParaRPr>
          </a:p>
        </p:txBody>
      </p:sp>
    </p:spTree>
    <p:extLst>
      <p:ext uri="{BB962C8B-B14F-4D97-AF65-F5344CB8AC3E}">
        <p14:creationId xmlns:p14="http://schemas.microsoft.com/office/powerpoint/2010/main" val="792368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8303</TotalTime>
  <Words>2901</Words>
  <Application>Microsoft Office PowerPoint</Application>
  <PresentationFormat>Widescreen</PresentationFormat>
  <Paragraphs>395</Paragraphs>
  <Slides>206</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206</vt:i4>
      </vt:variant>
    </vt:vector>
  </HeadingPairs>
  <TitlesOfParts>
    <vt:vector size="212" baseType="lpstr">
      <vt:lpstr>Arial</vt:lpstr>
      <vt:lpstr>Calibri</vt:lpstr>
      <vt:lpstr>Calibri Light</vt:lpstr>
      <vt:lpstr>Georgia</vt:lpstr>
      <vt:lpstr>Twinkl Cursive Looped</vt:lpstr>
      <vt:lpstr>Office Theme</vt:lpstr>
      <vt:lpstr>Spelling Y5</vt:lpstr>
      <vt:lpstr>PowerPoint Presentation</vt:lpstr>
      <vt:lpstr>PowerPoint Presentation</vt:lpstr>
      <vt:lpstr>Let’s Revisit and Review…</vt:lpstr>
      <vt:lpstr>Do you remember this challenge word?</vt:lpstr>
      <vt:lpstr> Definition – (of an act) tried in despair or when everything else has failed</vt:lpstr>
      <vt:lpstr>  The dog was desperate to find his buried bone.  </vt:lpstr>
      <vt:lpstr>Do you remember this challenge word?</vt:lpstr>
      <vt:lpstr> Definition – having made a firm decision and being resolved not to change it</vt:lpstr>
      <vt:lpstr>  The dog was determined to find his buried bone.  </vt:lpstr>
      <vt:lpstr>Words ending -ancy</vt:lpstr>
      <vt:lpstr>-ancy</vt:lpstr>
      <vt:lpstr>-ancy  Use –ant and –ance/–ancy  if there is a related word with  a /æ/ or /eɪ/ sound  in the right position;  –ation endings are often a clue.</vt:lpstr>
      <vt:lpstr>expectancy</vt:lpstr>
      <vt:lpstr>hesitancy</vt:lpstr>
      <vt:lpstr>discrepancy</vt:lpstr>
      <vt:lpstr>infancy</vt:lpstr>
      <vt:lpstr>Let’s Teach and Practise</vt:lpstr>
      <vt:lpstr>The prefix  over-</vt:lpstr>
      <vt:lpstr>over-</vt:lpstr>
      <vt:lpstr>over- meaning ‘too much’ or ‘more than enough’</vt:lpstr>
      <vt:lpstr>overthrow</vt:lpstr>
      <vt:lpstr>overturn n</vt:lpstr>
      <vt:lpstr>overslept</vt:lpstr>
      <vt:lpstr> Definition – remove forcibly from power</vt:lpstr>
      <vt:lpstr> Definition – tip something over so its on its side </vt:lpstr>
      <vt:lpstr> Definition – to sleep longer than intended</vt:lpstr>
      <vt:lpstr> The overthrow of Boris Johnson was reported heavily in the papers.</vt:lpstr>
      <vt:lpstr> The overturn of the lorry on the motorway caused severe congestion.</vt:lpstr>
      <vt:lpstr> The pupil overslept due to their alarm malfunctioning. </vt:lpstr>
      <vt:lpstr>New CHALLENGE words.</vt:lpstr>
      <vt:lpstr> Definition - the fact or state of living or having objective reality</vt:lpstr>
      <vt:lpstr> Christians believe in the existence of God. </vt:lpstr>
      <vt:lpstr> Definition - a statement or account that makes something clear</vt:lpstr>
      <vt:lpstr>An explanation text is useful in science lessons.</vt:lpstr>
      <vt:lpstr>Let’s Practise and Apply.</vt:lpstr>
      <vt:lpstr>Can you spot the spelling rule words and the challenge words?</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Write this sentence as I dictate it to you.</vt:lpstr>
      <vt:lpstr>Some of the most powerful, desperate and determined forces that affect our planet take place under the Earth’s surface. </vt:lpstr>
      <vt:lpstr>PowerPoint Presentation</vt:lpstr>
      <vt:lpstr>PowerPoint Presentation</vt:lpstr>
      <vt:lpstr>Let’s Revisit and Review…</vt:lpstr>
      <vt:lpstr>Do you remember this challenge word?</vt:lpstr>
      <vt:lpstr> Definition – (of an act) tried in despair or when everything else has failed</vt:lpstr>
      <vt:lpstr>  The dog was desperate to find his buried bone.  </vt:lpstr>
      <vt:lpstr>Do you remember this challenge word?</vt:lpstr>
      <vt:lpstr> Definition – having made a firm decision and being resolved not to change it</vt:lpstr>
      <vt:lpstr>  The dog was determined to find his buried bone.  </vt:lpstr>
      <vt:lpstr>Words ending -ancy</vt:lpstr>
      <vt:lpstr>-ancy</vt:lpstr>
      <vt:lpstr>-ancy  Use –ant and –ance/–ancy  if there is a related word with  a /æ/ or /eɪ/ sound  in the right position;  –ation endings are often a clue.</vt:lpstr>
      <vt:lpstr>redundancy</vt:lpstr>
      <vt:lpstr>militancy</vt:lpstr>
      <vt:lpstr>tenancy</vt:lpstr>
      <vt:lpstr>Let’s Teach and Practise</vt:lpstr>
      <vt:lpstr>The prefix  over-</vt:lpstr>
      <vt:lpstr>over-</vt:lpstr>
      <vt:lpstr>over- meaning ‘too much’ or ‘more than enough’</vt:lpstr>
      <vt:lpstr>overcook</vt:lpstr>
      <vt:lpstr>overreact n</vt:lpstr>
      <vt:lpstr>overestimate</vt:lpstr>
      <vt:lpstr> Definition – cook for too long</vt:lpstr>
      <vt:lpstr> Definition – to respond more emotionally or forcibly than is justified </vt:lpstr>
      <vt:lpstr> Definition – to form a too high estimate</vt:lpstr>
      <vt:lpstr> To overcook a piece of food is a travesty.</vt:lpstr>
      <vt:lpstr> People overreact to small things when they are tired.</vt:lpstr>
      <vt:lpstr> Do not overestimate how easy it is to learn new spellings.</vt:lpstr>
      <vt:lpstr>New CHALLENGE words.</vt:lpstr>
      <vt:lpstr> Definition - the fact or state of living or having objective reality</vt:lpstr>
      <vt:lpstr> Christians believe in the existence of God. </vt:lpstr>
      <vt:lpstr> Definition - a statement or account that makes something clear</vt:lpstr>
      <vt:lpstr>An explanation text is useful in science lessons.</vt:lpstr>
      <vt:lpstr>Let’s Practise and Apply.</vt:lpstr>
      <vt:lpstr>Can you spot the spelling rule words and the challenge words?</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Write this sentence as I dictate it to you.</vt:lpstr>
      <vt:lpstr>Hot molten rock can overthrow the Earth’s crust to cause devasting earthquakes and volcanoes.</vt:lpstr>
      <vt:lpstr>PowerPoint Presentation</vt:lpstr>
      <vt:lpstr>PowerPoint Presentation</vt:lpstr>
      <vt:lpstr>Let’s Revisit and Review…</vt:lpstr>
      <vt:lpstr>Do you remember this challenge word?</vt:lpstr>
      <vt:lpstr> Definition – (of an act) tried in despair or when everything else has failed</vt:lpstr>
      <vt:lpstr>  The dog was desperate to find his buried bone.  </vt:lpstr>
      <vt:lpstr>Do you remember this challenge word?</vt:lpstr>
      <vt:lpstr> Definition – having made a firm decision and being resolved not to change it</vt:lpstr>
      <vt:lpstr>  The dog was determined to find his buried bone.  </vt:lpstr>
      <vt:lpstr>Words ending -ancy</vt:lpstr>
      <vt:lpstr>-ancy</vt:lpstr>
      <vt:lpstr>-ancy  Use –ant and –ance/–ancy  if there is a related word with  a /æ/ or /eɪ/ sound  in the right position;  –ation endings are often a clue.</vt:lpstr>
      <vt:lpstr>expectancy</vt:lpstr>
      <vt:lpstr>hesitancy</vt:lpstr>
      <vt:lpstr>discrepancy</vt:lpstr>
      <vt:lpstr>infancy</vt:lpstr>
      <vt:lpstr>Let’s Teach and Practise</vt:lpstr>
      <vt:lpstr>The prefix  over-</vt:lpstr>
      <vt:lpstr>over-</vt:lpstr>
      <vt:lpstr>over- meaning ‘too much’ or ‘more than enough’</vt:lpstr>
      <vt:lpstr>overuse</vt:lpstr>
      <vt:lpstr>overpaid n</vt:lpstr>
      <vt:lpstr>overlook</vt:lpstr>
      <vt:lpstr> Definition – use too much</vt:lpstr>
      <vt:lpstr> Definition – paid too highly </vt:lpstr>
      <vt:lpstr> Definition – fail to notice</vt:lpstr>
      <vt:lpstr> People overuse the word ‘literally’. </vt:lpstr>
      <vt:lpstr> People can never say teachers are overpaid.</vt:lpstr>
      <vt:lpstr> The need to overlook poor spelling is not acceptable.</vt:lpstr>
      <vt:lpstr>New CHALLENGE words.</vt:lpstr>
      <vt:lpstr> Definition - the fact or state of living or having objective reality</vt:lpstr>
      <vt:lpstr> Christians believe in the existence of God. </vt:lpstr>
      <vt:lpstr> Definition - a statement or account that makes something clear</vt:lpstr>
      <vt:lpstr>An explanation text is useful in science lessons.</vt:lpstr>
      <vt:lpstr>Let’s Practise and Apply.</vt:lpstr>
      <vt:lpstr>Can you spot the spelling rule words and the challenge words?</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Write this sentence as I dictate it to you.</vt:lpstr>
      <vt:lpstr>This can affect the occupancy of the planet as lives can be lost in these natural disasters.</vt:lpstr>
      <vt:lpstr>PowerPoint Presentation</vt:lpstr>
      <vt:lpstr>PowerPoint Presentation</vt:lpstr>
      <vt:lpstr>Let’s Revisit and Review…</vt:lpstr>
      <vt:lpstr>Do you remember this challenge word?</vt:lpstr>
      <vt:lpstr> Definition – (of an act) tried in despair or when everything else has failed</vt:lpstr>
      <vt:lpstr>  The dog was desperate to find his buried bone.  </vt:lpstr>
      <vt:lpstr>Do you remember this challenge word?</vt:lpstr>
      <vt:lpstr> Definition – having made a firm decision and being resolved not to change it</vt:lpstr>
      <vt:lpstr>  The dog was determined to find his buried bone.  </vt:lpstr>
      <vt:lpstr>Words ending -ancy</vt:lpstr>
      <vt:lpstr>-ancy</vt:lpstr>
      <vt:lpstr>-ancy  Use –ant and –ance/–ancy  if there is a related word with  a /æ/ or /eɪ/ sound  in the right position;  –ation endings are often a clue.</vt:lpstr>
      <vt:lpstr>accountancy</vt:lpstr>
      <vt:lpstr>truancy</vt:lpstr>
      <vt:lpstr>buoyancy</vt:lpstr>
      <vt:lpstr>Let’s Teach and Practise</vt:lpstr>
      <vt:lpstr>The prefix  over-</vt:lpstr>
      <vt:lpstr>over-</vt:lpstr>
      <vt:lpstr>over- meaning ‘too much’ or ‘more than enough’</vt:lpstr>
      <vt:lpstr>overbalance</vt:lpstr>
      <vt:lpstr>overcast n</vt:lpstr>
      <vt:lpstr>overarching</vt:lpstr>
      <vt:lpstr> Definition – fall over through a lack of balance</vt:lpstr>
      <vt:lpstr> Definition – dull, grey weather  </vt:lpstr>
      <vt:lpstr> Definition – all embracing</vt:lpstr>
      <vt:lpstr> The clowns overbalance on their unicycles.</vt:lpstr>
      <vt:lpstr> The overcast sky loomed in the distance.</vt:lpstr>
      <vt:lpstr> Do people have one overarching mind that spans two hemispheres?</vt:lpstr>
      <vt:lpstr>New CHALLENGE words.</vt:lpstr>
      <vt:lpstr> Definition - the fact or state of living or having objective reality</vt:lpstr>
      <vt:lpstr> Christians believe in the existence of God. </vt:lpstr>
      <vt:lpstr> Definition - a statement or account that makes something clear</vt:lpstr>
      <vt:lpstr>An explanation text is useful in science lessons.</vt:lpstr>
      <vt:lpstr>Let’s Practise and Apply.</vt:lpstr>
      <vt:lpstr>Can you spot the spelling rule words and the challenge words?</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Global Warming – weather   Fragile Earth Some of the most powerful, desperate and determined forces that affect our planet take place under the Earth’s surface.  Hot molten rock can overthrow the Earth’s crust to cause devasting earthquakes and volcanoes.  This can affect the occupancy of the planet as lives can be lost in these natural disasters.  Other natural disasters are from above our heads where overcast skies can bring violent storms or we can overcook as heatwaves increase year on year. The overarching theme is that of change. </vt:lpstr>
      <vt:lpstr>Write this sentence as I dictate it to you.</vt:lpstr>
      <vt:lpstr>Other natural disasters are from above our heads where overcast skies can bring violent storms or we can overcook as heatwaves increase year on year.</vt:lpstr>
      <vt:lpstr>PowerPoint Presentation</vt:lpstr>
      <vt:lpstr>PowerPoint Presentation</vt:lpstr>
      <vt:lpstr>Old challenge words…</vt:lpstr>
      <vt:lpstr>desperate</vt:lpstr>
      <vt:lpstr>determined</vt:lpstr>
      <vt:lpstr>Old spelling rule words…</vt:lpstr>
      <vt:lpstr>expectancy</vt:lpstr>
      <vt:lpstr>hesitancy</vt:lpstr>
      <vt:lpstr>discrepancy</vt:lpstr>
      <vt:lpstr>infancy</vt:lpstr>
      <vt:lpstr>redundancy</vt:lpstr>
      <vt:lpstr>militancy </vt:lpstr>
      <vt:lpstr>tenancy</vt:lpstr>
      <vt:lpstr>occupancy</vt:lpstr>
      <vt:lpstr>consultancy</vt:lpstr>
      <vt:lpstr>pregnancy</vt:lpstr>
      <vt:lpstr>ascendancy</vt:lpstr>
      <vt:lpstr>accountancy</vt:lpstr>
      <vt:lpstr>truancy</vt:lpstr>
      <vt:lpstr>buoyancy</vt:lpstr>
      <vt:lpstr>New spelling rule words…</vt:lpstr>
      <vt:lpstr>overthrow</vt:lpstr>
      <vt:lpstr>overturn</vt:lpstr>
      <vt:lpstr>overslept</vt:lpstr>
      <vt:lpstr>overcook</vt:lpstr>
      <vt:lpstr>overreact</vt:lpstr>
      <vt:lpstr>overestimate</vt:lpstr>
      <vt:lpstr>overuse</vt:lpstr>
      <vt:lpstr>overpaid</vt:lpstr>
      <vt:lpstr>overlook</vt:lpstr>
      <vt:lpstr>overbalance</vt:lpstr>
      <vt:lpstr>overcast</vt:lpstr>
      <vt:lpstr>overarching</vt:lpstr>
      <vt:lpstr>New challenge words…</vt:lpstr>
      <vt:lpstr>existence </vt:lpstr>
      <vt:lpstr>explanation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7</cp:revision>
  <cp:lastPrinted>2022-05-27T07:40:55Z</cp:lastPrinted>
  <dcterms:created xsi:type="dcterms:W3CDTF">2022-03-23T13:56:57Z</dcterms:created>
  <dcterms:modified xsi:type="dcterms:W3CDTF">2023-05-30T15:12:02Z</dcterms:modified>
</cp:coreProperties>
</file>