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19.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17.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322.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317.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 id="572" r:id="rId321"/>
    <p:sldId id="573" r:id="rId322"/>
    <p:sldId id="574" r:id="rId323"/>
    <p:sldId id="575" r:id="rId324"/>
    <p:sldId id="576" r:id="rId325"/>
    <p:sldId id="577" r:id="rId326"/>
  </p:sldIdLst>
  <p:sldSz cy="6858000" cx="12192000"/>
  <p:notesSz cx="6742100" cy="98758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7" roundtripDataSignature="AMtx7mj8a13aclqB+FaBClk0xgUJOp9P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190" Type="http://schemas.openxmlformats.org/officeDocument/2006/relationships/slide" Target="slides/slide18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194" Type="http://schemas.openxmlformats.org/officeDocument/2006/relationships/slide" Target="slides/slide190.xml"/><Relationship Id="rId43" Type="http://schemas.openxmlformats.org/officeDocument/2006/relationships/slide" Target="slides/slide39.xml"/><Relationship Id="rId193" Type="http://schemas.openxmlformats.org/officeDocument/2006/relationships/slide" Target="slides/slide189.xml"/><Relationship Id="rId46" Type="http://schemas.openxmlformats.org/officeDocument/2006/relationships/slide" Target="slides/slide42.xml"/><Relationship Id="rId192" Type="http://schemas.openxmlformats.org/officeDocument/2006/relationships/slide" Target="slides/slide188.xml"/><Relationship Id="rId45" Type="http://schemas.openxmlformats.org/officeDocument/2006/relationships/slide" Target="slides/slide41.xml"/><Relationship Id="rId191" Type="http://schemas.openxmlformats.org/officeDocument/2006/relationships/slide" Target="slides/slide187.xml"/><Relationship Id="rId48" Type="http://schemas.openxmlformats.org/officeDocument/2006/relationships/slide" Target="slides/slide44.xml"/><Relationship Id="rId187" Type="http://schemas.openxmlformats.org/officeDocument/2006/relationships/slide" Target="slides/slide183.xml"/><Relationship Id="rId47" Type="http://schemas.openxmlformats.org/officeDocument/2006/relationships/slide" Target="slides/slide43.xml"/><Relationship Id="rId186" Type="http://schemas.openxmlformats.org/officeDocument/2006/relationships/slide" Target="slides/slide182.xml"/><Relationship Id="rId185" Type="http://schemas.openxmlformats.org/officeDocument/2006/relationships/slide" Target="slides/slide181.xml"/><Relationship Id="rId49" Type="http://schemas.openxmlformats.org/officeDocument/2006/relationships/slide" Target="slides/slide45.xml"/><Relationship Id="rId184" Type="http://schemas.openxmlformats.org/officeDocument/2006/relationships/slide" Target="slides/slide180.xml"/><Relationship Id="rId189" Type="http://schemas.openxmlformats.org/officeDocument/2006/relationships/slide" Target="slides/slide185.xml"/><Relationship Id="rId188" Type="http://schemas.openxmlformats.org/officeDocument/2006/relationships/slide" Target="slides/slide18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183" Type="http://schemas.openxmlformats.org/officeDocument/2006/relationships/slide" Target="slides/slide179.xml"/><Relationship Id="rId32" Type="http://schemas.openxmlformats.org/officeDocument/2006/relationships/slide" Target="slides/slide28.xml"/><Relationship Id="rId182" Type="http://schemas.openxmlformats.org/officeDocument/2006/relationships/slide" Target="slides/slide178.xml"/><Relationship Id="rId35" Type="http://schemas.openxmlformats.org/officeDocument/2006/relationships/slide" Target="slides/slide31.xml"/><Relationship Id="rId181" Type="http://schemas.openxmlformats.org/officeDocument/2006/relationships/slide" Target="slides/slide177.xml"/><Relationship Id="rId34" Type="http://schemas.openxmlformats.org/officeDocument/2006/relationships/slide" Target="slides/slide30.xml"/><Relationship Id="rId180" Type="http://schemas.openxmlformats.org/officeDocument/2006/relationships/slide" Target="slides/slide176.xml"/><Relationship Id="rId37" Type="http://schemas.openxmlformats.org/officeDocument/2006/relationships/slide" Target="slides/slide33.xml"/><Relationship Id="rId176" Type="http://schemas.openxmlformats.org/officeDocument/2006/relationships/slide" Target="slides/slide172.xml"/><Relationship Id="rId297" Type="http://schemas.openxmlformats.org/officeDocument/2006/relationships/slide" Target="slides/slide293.xml"/><Relationship Id="rId36" Type="http://schemas.openxmlformats.org/officeDocument/2006/relationships/slide" Target="slides/slide32.xml"/><Relationship Id="rId175" Type="http://schemas.openxmlformats.org/officeDocument/2006/relationships/slide" Target="slides/slide171.xml"/><Relationship Id="rId296" Type="http://schemas.openxmlformats.org/officeDocument/2006/relationships/slide" Target="slides/slide292.xml"/><Relationship Id="rId39" Type="http://schemas.openxmlformats.org/officeDocument/2006/relationships/slide" Target="slides/slide35.xml"/><Relationship Id="rId174" Type="http://schemas.openxmlformats.org/officeDocument/2006/relationships/slide" Target="slides/slide170.xml"/><Relationship Id="rId295" Type="http://schemas.openxmlformats.org/officeDocument/2006/relationships/slide" Target="slides/slide291.xml"/><Relationship Id="rId38" Type="http://schemas.openxmlformats.org/officeDocument/2006/relationships/slide" Target="slides/slide34.xml"/><Relationship Id="rId173" Type="http://schemas.openxmlformats.org/officeDocument/2006/relationships/slide" Target="slides/slide169.xml"/><Relationship Id="rId294" Type="http://schemas.openxmlformats.org/officeDocument/2006/relationships/slide" Target="slides/slide290.xml"/><Relationship Id="rId179" Type="http://schemas.openxmlformats.org/officeDocument/2006/relationships/slide" Target="slides/slide175.xml"/><Relationship Id="rId178" Type="http://schemas.openxmlformats.org/officeDocument/2006/relationships/slide" Target="slides/slide174.xml"/><Relationship Id="rId299" Type="http://schemas.openxmlformats.org/officeDocument/2006/relationships/slide" Target="slides/slide295.xml"/><Relationship Id="rId177" Type="http://schemas.openxmlformats.org/officeDocument/2006/relationships/slide" Target="slides/slide173.xml"/><Relationship Id="rId298" Type="http://schemas.openxmlformats.org/officeDocument/2006/relationships/slide" Target="slides/slide29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98" Type="http://schemas.openxmlformats.org/officeDocument/2006/relationships/slide" Target="slides/slide194.xml"/><Relationship Id="rId14" Type="http://schemas.openxmlformats.org/officeDocument/2006/relationships/slide" Target="slides/slide10.xml"/><Relationship Id="rId197" Type="http://schemas.openxmlformats.org/officeDocument/2006/relationships/slide" Target="slides/slide193.xml"/><Relationship Id="rId17" Type="http://schemas.openxmlformats.org/officeDocument/2006/relationships/slide" Target="slides/slide13.xml"/><Relationship Id="rId196" Type="http://schemas.openxmlformats.org/officeDocument/2006/relationships/slide" Target="slides/slide192.xml"/><Relationship Id="rId16" Type="http://schemas.openxmlformats.org/officeDocument/2006/relationships/slide" Target="slides/slide12.xml"/><Relationship Id="rId195" Type="http://schemas.openxmlformats.org/officeDocument/2006/relationships/slide" Target="slides/slide191.xml"/><Relationship Id="rId19" Type="http://schemas.openxmlformats.org/officeDocument/2006/relationships/slide" Target="slides/slide15.xml"/><Relationship Id="rId18" Type="http://schemas.openxmlformats.org/officeDocument/2006/relationships/slide" Target="slides/slide14.xml"/><Relationship Id="rId199" Type="http://schemas.openxmlformats.org/officeDocument/2006/relationships/slide" Target="slides/slide195.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150" Type="http://schemas.openxmlformats.org/officeDocument/2006/relationships/slide" Target="slides/slide146.xml"/><Relationship Id="rId271" Type="http://schemas.openxmlformats.org/officeDocument/2006/relationships/slide" Target="slides/slide267.xml"/><Relationship Id="rId87" Type="http://schemas.openxmlformats.org/officeDocument/2006/relationships/slide" Target="slides/slide83.xml"/><Relationship Id="rId270" Type="http://schemas.openxmlformats.org/officeDocument/2006/relationships/slide" Target="slides/slide266.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269" Type="http://schemas.openxmlformats.org/officeDocument/2006/relationships/slide" Target="slides/slide265.xml"/><Relationship Id="rId9" Type="http://schemas.openxmlformats.org/officeDocument/2006/relationships/slide" Target="slides/slide5.xml"/><Relationship Id="rId143" Type="http://schemas.openxmlformats.org/officeDocument/2006/relationships/slide" Target="slides/slide139.xml"/><Relationship Id="rId264" Type="http://schemas.openxmlformats.org/officeDocument/2006/relationships/slide" Target="slides/slide260.xml"/><Relationship Id="rId142" Type="http://schemas.openxmlformats.org/officeDocument/2006/relationships/slide" Target="slides/slide138.xml"/><Relationship Id="rId263" Type="http://schemas.openxmlformats.org/officeDocument/2006/relationships/slide" Target="slides/slide259.xml"/><Relationship Id="rId141" Type="http://schemas.openxmlformats.org/officeDocument/2006/relationships/slide" Target="slides/slide137.xml"/><Relationship Id="rId262" Type="http://schemas.openxmlformats.org/officeDocument/2006/relationships/slide" Target="slides/slide258.xml"/><Relationship Id="rId140" Type="http://schemas.openxmlformats.org/officeDocument/2006/relationships/slide" Target="slides/slide136.xml"/><Relationship Id="rId261" Type="http://schemas.openxmlformats.org/officeDocument/2006/relationships/slide" Target="slides/slide257.xml"/><Relationship Id="rId5" Type="http://schemas.openxmlformats.org/officeDocument/2006/relationships/slide" Target="slides/slide1.xml"/><Relationship Id="rId147" Type="http://schemas.openxmlformats.org/officeDocument/2006/relationships/slide" Target="slides/slide143.xml"/><Relationship Id="rId268" Type="http://schemas.openxmlformats.org/officeDocument/2006/relationships/slide" Target="slides/slide264.xml"/><Relationship Id="rId6" Type="http://schemas.openxmlformats.org/officeDocument/2006/relationships/slide" Target="slides/slide2.xml"/><Relationship Id="rId146" Type="http://schemas.openxmlformats.org/officeDocument/2006/relationships/slide" Target="slides/slide142.xml"/><Relationship Id="rId267" Type="http://schemas.openxmlformats.org/officeDocument/2006/relationships/slide" Target="slides/slide263.xml"/><Relationship Id="rId7" Type="http://schemas.openxmlformats.org/officeDocument/2006/relationships/slide" Target="slides/slide3.xml"/><Relationship Id="rId145" Type="http://schemas.openxmlformats.org/officeDocument/2006/relationships/slide" Target="slides/slide141.xml"/><Relationship Id="rId266" Type="http://schemas.openxmlformats.org/officeDocument/2006/relationships/slide" Target="slides/slide262.xml"/><Relationship Id="rId8" Type="http://schemas.openxmlformats.org/officeDocument/2006/relationships/slide" Target="slides/slide4.xml"/><Relationship Id="rId144" Type="http://schemas.openxmlformats.org/officeDocument/2006/relationships/slide" Target="slides/slide140.xml"/><Relationship Id="rId265" Type="http://schemas.openxmlformats.org/officeDocument/2006/relationships/slide" Target="slides/slide261.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260" Type="http://schemas.openxmlformats.org/officeDocument/2006/relationships/slide" Target="slides/slide256.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259" Type="http://schemas.openxmlformats.org/officeDocument/2006/relationships/slide" Target="slides/slide255.xml"/><Relationship Id="rId137" Type="http://schemas.openxmlformats.org/officeDocument/2006/relationships/slide" Target="slides/slide133.xml"/><Relationship Id="rId258" Type="http://schemas.openxmlformats.org/officeDocument/2006/relationships/slide" Target="slides/slide254.xml"/><Relationship Id="rId132" Type="http://schemas.openxmlformats.org/officeDocument/2006/relationships/slide" Target="slides/slide128.xml"/><Relationship Id="rId253" Type="http://schemas.openxmlformats.org/officeDocument/2006/relationships/slide" Target="slides/slide249.xml"/><Relationship Id="rId131" Type="http://schemas.openxmlformats.org/officeDocument/2006/relationships/slide" Target="slides/slide127.xml"/><Relationship Id="rId252" Type="http://schemas.openxmlformats.org/officeDocument/2006/relationships/slide" Target="slides/slide248.xml"/><Relationship Id="rId130" Type="http://schemas.openxmlformats.org/officeDocument/2006/relationships/slide" Target="slides/slide126.xml"/><Relationship Id="rId251" Type="http://schemas.openxmlformats.org/officeDocument/2006/relationships/slide" Target="slides/slide247.xml"/><Relationship Id="rId250" Type="http://schemas.openxmlformats.org/officeDocument/2006/relationships/slide" Target="slides/slide246.xml"/><Relationship Id="rId136" Type="http://schemas.openxmlformats.org/officeDocument/2006/relationships/slide" Target="slides/slide132.xml"/><Relationship Id="rId257" Type="http://schemas.openxmlformats.org/officeDocument/2006/relationships/slide" Target="slides/slide253.xml"/><Relationship Id="rId135" Type="http://schemas.openxmlformats.org/officeDocument/2006/relationships/slide" Target="slides/slide131.xml"/><Relationship Id="rId256" Type="http://schemas.openxmlformats.org/officeDocument/2006/relationships/slide" Target="slides/slide252.xml"/><Relationship Id="rId134" Type="http://schemas.openxmlformats.org/officeDocument/2006/relationships/slide" Target="slides/slide130.xml"/><Relationship Id="rId255" Type="http://schemas.openxmlformats.org/officeDocument/2006/relationships/slide" Target="slides/slide251.xml"/><Relationship Id="rId133" Type="http://schemas.openxmlformats.org/officeDocument/2006/relationships/slide" Target="slides/slide129.xml"/><Relationship Id="rId254" Type="http://schemas.openxmlformats.org/officeDocument/2006/relationships/slide" Target="slides/slide250.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172" Type="http://schemas.openxmlformats.org/officeDocument/2006/relationships/slide" Target="slides/slide168.xml"/><Relationship Id="rId293" Type="http://schemas.openxmlformats.org/officeDocument/2006/relationships/slide" Target="slides/slide289.xml"/><Relationship Id="rId65" Type="http://schemas.openxmlformats.org/officeDocument/2006/relationships/slide" Target="slides/slide61.xml"/><Relationship Id="rId171" Type="http://schemas.openxmlformats.org/officeDocument/2006/relationships/slide" Target="slides/slide167.xml"/><Relationship Id="rId292" Type="http://schemas.openxmlformats.org/officeDocument/2006/relationships/slide" Target="slides/slide288.xml"/><Relationship Id="rId68" Type="http://schemas.openxmlformats.org/officeDocument/2006/relationships/slide" Target="slides/slide64.xml"/><Relationship Id="rId170" Type="http://schemas.openxmlformats.org/officeDocument/2006/relationships/slide" Target="slides/slide166.xml"/><Relationship Id="rId291" Type="http://schemas.openxmlformats.org/officeDocument/2006/relationships/slide" Target="slides/slide287.xml"/><Relationship Id="rId67" Type="http://schemas.openxmlformats.org/officeDocument/2006/relationships/slide" Target="slides/slide63.xml"/><Relationship Id="rId290" Type="http://schemas.openxmlformats.org/officeDocument/2006/relationships/slide" Target="slides/slide286.xml"/><Relationship Id="rId60" Type="http://schemas.openxmlformats.org/officeDocument/2006/relationships/slide" Target="slides/slide56.xml"/><Relationship Id="rId165" Type="http://schemas.openxmlformats.org/officeDocument/2006/relationships/slide" Target="slides/slide161.xml"/><Relationship Id="rId286" Type="http://schemas.openxmlformats.org/officeDocument/2006/relationships/slide" Target="slides/slide282.xml"/><Relationship Id="rId69" Type="http://schemas.openxmlformats.org/officeDocument/2006/relationships/slide" Target="slides/slide65.xml"/><Relationship Id="rId164" Type="http://schemas.openxmlformats.org/officeDocument/2006/relationships/slide" Target="slides/slide160.xml"/><Relationship Id="rId285" Type="http://schemas.openxmlformats.org/officeDocument/2006/relationships/slide" Target="slides/slide281.xml"/><Relationship Id="rId163" Type="http://schemas.openxmlformats.org/officeDocument/2006/relationships/slide" Target="slides/slide159.xml"/><Relationship Id="rId284" Type="http://schemas.openxmlformats.org/officeDocument/2006/relationships/slide" Target="slides/slide280.xml"/><Relationship Id="rId162" Type="http://schemas.openxmlformats.org/officeDocument/2006/relationships/slide" Target="slides/slide158.xml"/><Relationship Id="rId283" Type="http://schemas.openxmlformats.org/officeDocument/2006/relationships/slide" Target="slides/slide279.xml"/><Relationship Id="rId169" Type="http://schemas.openxmlformats.org/officeDocument/2006/relationships/slide" Target="slides/slide165.xml"/><Relationship Id="rId168" Type="http://schemas.openxmlformats.org/officeDocument/2006/relationships/slide" Target="slides/slide164.xml"/><Relationship Id="rId289" Type="http://schemas.openxmlformats.org/officeDocument/2006/relationships/slide" Target="slides/slide285.xml"/><Relationship Id="rId167" Type="http://schemas.openxmlformats.org/officeDocument/2006/relationships/slide" Target="slides/slide163.xml"/><Relationship Id="rId288" Type="http://schemas.openxmlformats.org/officeDocument/2006/relationships/slide" Target="slides/slide284.xml"/><Relationship Id="rId166" Type="http://schemas.openxmlformats.org/officeDocument/2006/relationships/slide" Target="slides/slide162.xml"/><Relationship Id="rId287" Type="http://schemas.openxmlformats.org/officeDocument/2006/relationships/slide" Target="slides/slide283.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161" Type="http://schemas.openxmlformats.org/officeDocument/2006/relationships/slide" Target="slides/slide157.xml"/><Relationship Id="rId282" Type="http://schemas.openxmlformats.org/officeDocument/2006/relationships/slide" Target="slides/slide278.xml"/><Relationship Id="rId54" Type="http://schemas.openxmlformats.org/officeDocument/2006/relationships/slide" Target="slides/slide50.xml"/><Relationship Id="rId160" Type="http://schemas.openxmlformats.org/officeDocument/2006/relationships/slide" Target="slides/slide156.xml"/><Relationship Id="rId281" Type="http://schemas.openxmlformats.org/officeDocument/2006/relationships/slide" Target="slides/slide277.xml"/><Relationship Id="rId57" Type="http://schemas.openxmlformats.org/officeDocument/2006/relationships/slide" Target="slides/slide53.xml"/><Relationship Id="rId280" Type="http://schemas.openxmlformats.org/officeDocument/2006/relationships/slide" Target="slides/slide276.xml"/><Relationship Id="rId56" Type="http://schemas.openxmlformats.org/officeDocument/2006/relationships/slide" Target="slides/slide52.xml"/><Relationship Id="rId159" Type="http://schemas.openxmlformats.org/officeDocument/2006/relationships/slide" Target="slides/slide155.xml"/><Relationship Id="rId59" Type="http://schemas.openxmlformats.org/officeDocument/2006/relationships/slide" Target="slides/slide55.xml"/><Relationship Id="rId154" Type="http://schemas.openxmlformats.org/officeDocument/2006/relationships/slide" Target="slides/slide150.xml"/><Relationship Id="rId275" Type="http://schemas.openxmlformats.org/officeDocument/2006/relationships/slide" Target="slides/slide271.xml"/><Relationship Id="rId58" Type="http://schemas.openxmlformats.org/officeDocument/2006/relationships/slide" Target="slides/slide54.xml"/><Relationship Id="rId153" Type="http://schemas.openxmlformats.org/officeDocument/2006/relationships/slide" Target="slides/slide149.xml"/><Relationship Id="rId274" Type="http://schemas.openxmlformats.org/officeDocument/2006/relationships/slide" Target="slides/slide270.xml"/><Relationship Id="rId152" Type="http://schemas.openxmlformats.org/officeDocument/2006/relationships/slide" Target="slides/slide148.xml"/><Relationship Id="rId273" Type="http://schemas.openxmlformats.org/officeDocument/2006/relationships/slide" Target="slides/slide269.xml"/><Relationship Id="rId151" Type="http://schemas.openxmlformats.org/officeDocument/2006/relationships/slide" Target="slides/slide147.xml"/><Relationship Id="rId272" Type="http://schemas.openxmlformats.org/officeDocument/2006/relationships/slide" Target="slides/slide268.xml"/><Relationship Id="rId158" Type="http://schemas.openxmlformats.org/officeDocument/2006/relationships/slide" Target="slides/slide154.xml"/><Relationship Id="rId279" Type="http://schemas.openxmlformats.org/officeDocument/2006/relationships/slide" Target="slides/slide275.xml"/><Relationship Id="rId157" Type="http://schemas.openxmlformats.org/officeDocument/2006/relationships/slide" Target="slides/slide153.xml"/><Relationship Id="rId278" Type="http://schemas.openxmlformats.org/officeDocument/2006/relationships/slide" Target="slides/slide274.xml"/><Relationship Id="rId156" Type="http://schemas.openxmlformats.org/officeDocument/2006/relationships/slide" Target="slides/slide152.xml"/><Relationship Id="rId277" Type="http://schemas.openxmlformats.org/officeDocument/2006/relationships/slide" Target="slides/slide273.xml"/><Relationship Id="rId155" Type="http://schemas.openxmlformats.org/officeDocument/2006/relationships/slide" Target="slides/slide151.xml"/><Relationship Id="rId276" Type="http://schemas.openxmlformats.org/officeDocument/2006/relationships/slide" Target="slides/slide272.xml"/><Relationship Id="rId107" Type="http://schemas.openxmlformats.org/officeDocument/2006/relationships/slide" Target="slides/slide103.xml"/><Relationship Id="rId228" Type="http://schemas.openxmlformats.org/officeDocument/2006/relationships/slide" Target="slides/slide224.xml"/><Relationship Id="rId106" Type="http://schemas.openxmlformats.org/officeDocument/2006/relationships/slide" Target="slides/slide102.xml"/><Relationship Id="rId227" Type="http://schemas.openxmlformats.org/officeDocument/2006/relationships/slide" Target="slides/slide223.xml"/><Relationship Id="rId105" Type="http://schemas.openxmlformats.org/officeDocument/2006/relationships/slide" Target="slides/slide101.xml"/><Relationship Id="rId226" Type="http://schemas.openxmlformats.org/officeDocument/2006/relationships/slide" Target="slides/slide222.xml"/><Relationship Id="rId104" Type="http://schemas.openxmlformats.org/officeDocument/2006/relationships/slide" Target="slides/slide100.xml"/><Relationship Id="rId225" Type="http://schemas.openxmlformats.org/officeDocument/2006/relationships/slide" Target="slides/slide221.xml"/><Relationship Id="rId109" Type="http://schemas.openxmlformats.org/officeDocument/2006/relationships/slide" Target="slides/slide105.xml"/><Relationship Id="rId108" Type="http://schemas.openxmlformats.org/officeDocument/2006/relationships/slide" Target="slides/slide104.xml"/><Relationship Id="rId229" Type="http://schemas.openxmlformats.org/officeDocument/2006/relationships/slide" Target="slides/slide225.xml"/><Relationship Id="rId220" Type="http://schemas.openxmlformats.org/officeDocument/2006/relationships/slide" Target="slides/slide216.xml"/><Relationship Id="rId103" Type="http://schemas.openxmlformats.org/officeDocument/2006/relationships/slide" Target="slides/slide99.xml"/><Relationship Id="rId224" Type="http://schemas.openxmlformats.org/officeDocument/2006/relationships/slide" Target="slides/slide220.xml"/><Relationship Id="rId102" Type="http://schemas.openxmlformats.org/officeDocument/2006/relationships/slide" Target="slides/slide98.xml"/><Relationship Id="rId223" Type="http://schemas.openxmlformats.org/officeDocument/2006/relationships/slide" Target="slides/slide219.xml"/><Relationship Id="rId101" Type="http://schemas.openxmlformats.org/officeDocument/2006/relationships/slide" Target="slides/slide97.xml"/><Relationship Id="rId222" Type="http://schemas.openxmlformats.org/officeDocument/2006/relationships/slide" Target="slides/slide218.xml"/><Relationship Id="rId100" Type="http://schemas.openxmlformats.org/officeDocument/2006/relationships/slide" Target="slides/slide96.xml"/><Relationship Id="rId221" Type="http://schemas.openxmlformats.org/officeDocument/2006/relationships/slide" Target="slides/slide217.xml"/><Relationship Id="rId217" Type="http://schemas.openxmlformats.org/officeDocument/2006/relationships/slide" Target="slides/slide213.xml"/><Relationship Id="rId216" Type="http://schemas.openxmlformats.org/officeDocument/2006/relationships/slide" Target="slides/slide212.xml"/><Relationship Id="rId215" Type="http://schemas.openxmlformats.org/officeDocument/2006/relationships/slide" Target="slides/slide211.xml"/><Relationship Id="rId214" Type="http://schemas.openxmlformats.org/officeDocument/2006/relationships/slide" Target="slides/slide210.xml"/><Relationship Id="rId219" Type="http://schemas.openxmlformats.org/officeDocument/2006/relationships/slide" Target="slides/slide215.xml"/><Relationship Id="rId218" Type="http://schemas.openxmlformats.org/officeDocument/2006/relationships/slide" Target="slides/slide214.xml"/><Relationship Id="rId213" Type="http://schemas.openxmlformats.org/officeDocument/2006/relationships/slide" Target="slides/slide209.xml"/><Relationship Id="rId212" Type="http://schemas.openxmlformats.org/officeDocument/2006/relationships/slide" Target="slides/slide208.xml"/><Relationship Id="rId211" Type="http://schemas.openxmlformats.org/officeDocument/2006/relationships/slide" Target="slides/slide207.xml"/><Relationship Id="rId210" Type="http://schemas.openxmlformats.org/officeDocument/2006/relationships/slide" Target="slides/slide206.xml"/><Relationship Id="rId129" Type="http://schemas.openxmlformats.org/officeDocument/2006/relationships/slide" Target="slides/slide125.xml"/><Relationship Id="rId128" Type="http://schemas.openxmlformats.org/officeDocument/2006/relationships/slide" Target="slides/slide124.xml"/><Relationship Id="rId249" Type="http://schemas.openxmlformats.org/officeDocument/2006/relationships/slide" Target="slides/slide245.xml"/><Relationship Id="rId127" Type="http://schemas.openxmlformats.org/officeDocument/2006/relationships/slide" Target="slides/slide123.xml"/><Relationship Id="rId248" Type="http://schemas.openxmlformats.org/officeDocument/2006/relationships/slide" Target="slides/slide244.xml"/><Relationship Id="rId126" Type="http://schemas.openxmlformats.org/officeDocument/2006/relationships/slide" Target="slides/slide122.xml"/><Relationship Id="rId247" Type="http://schemas.openxmlformats.org/officeDocument/2006/relationships/slide" Target="slides/slide243.xml"/><Relationship Id="rId121" Type="http://schemas.openxmlformats.org/officeDocument/2006/relationships/slide" Target="slides/slide117.xml"/><Relationship Id="rId242" Type="http://schemas.openxmlformats.org/officeDocument/2006/relationships/slide" Target="slides/slide238.xml"/><Relationship Id="rId120" Type="http://schemas.openxmlformats.org/officeDocument/2006/relationships/slide" Target="slides/slide116.xml"/><Relationship Id="rId241" Type="http://schemas.openxmlformats.org/officeDocument/2006/relationships/slide" Target="slides/slide237.xml"/><Relationship Id="rId240" Type="http://schemas.openxmlformats.org/officeDocument/2006/relationships/slide" Target="slides/slide236.xml"/><Relationship Id="rId125" Type="http://schemas.openxmlformats.org/officeDocument/2006/relationships/slide" Target="slides/slide121.xml"/><Relationship Id="rId246" Type="http://schemas.openxmlformats.org/officeDocument/2006/relationships/slide" Target="slides/slide242.xml"/><Relationship Id="rId124" Type="http://schemas.openxmlformats.org/officeDocument/2006/relationships/slide" Target="slides/slide120.xml"/><Relationship Id="rId245" Type="http://schemas.openxmlformats.org/officeDocument/2006/relationships/slide" Target="slides/slide241.xml"/><Relationship Id="rId123" Type="http://schemas.openxmlformats.org/officeDocument/2006/relationships/slide" Target="slides/slide119.xml"/><Relationship Id="rId244" Type="http://schemas.openxmlformats.org/officeDocument/2006/relationships/slide" Target="slides/slide240.xml"/><Relationship Id="rId122" Type="http://schemas.openxmlformats.org/officeDocument/2006/relationships/slide" Target="slides/slide118.xml"/><Relationship Id="rId243" Type="http://schemas.openxmlformats.org/officeDocument/2006/relationships/slide" Target="slides/slide239.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99" Type="http://schemas.openxmlformats.org/officeDocument/2006/relationships/slide" Target="slides/slide95.xml"/><Relationship Id="rId98" Type="http://schemas.openxmlformats.org/officeDocument/2006/relationships/slide" Target="slides/slide94.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239" Type="http://schemas.openxmlformats.org/officeDocument/2006/relationships/slide" Target="slides/slide235.xml"/><Relationship Id="rId117" Type="http://schemas.openxmlformats.org/officeDocument/2006/relationships/slide" Target="slides/slide113.xml"/><Relationship Id="rId238" Type="http://schemas.openxmlformats.org/officeDocument/2006/relationships/slide" Target="slides/slide234.xml"/><Relationship Id="rId116" Type="http://schemas.openxmlformats.org/officeDocument/2006/relationships/slide" Target="slides/slide112.xml"/><Relationship Id="rId237" Type="http://schemas.openxmlformats.org/officeDocument/2006/relationships/slide" Target="slides/slide233.xml"/><Relationship Id="rId115" Type="http://schemas.openxmlformats.org/officeDocument/2006/relationships/slide" Target="slides/slide111.xml"/><Relationship Id="rId236" Type="http://schemas.openxmlformats.org/officeDocument/2006/relationships/slide" Target="slides/slide232.xml"/><Relationship Id="rId119" Type="http://schemas.openxmlformats.org/officeDocument/2006/relationships/slide" Target="slides/slide115.xml"/><Relationship Id="rId110" Type="http://schemas.openxmlformats.org/officeDocument/2006/relationships/slide" Target="slides/slide106.xml"/><Relationship Id="rId231" Type="http://schemas.openxmlformats.org/officeDocument/2006/relationships/slide" Target="slides/slide227.xml"/><Relationship Id="rId230" Type="http://schemas.openxmlformats.org/officeDocument/2006/relationships/slide" Target="slides/slide226.xml"/><Relationship Id="rId114" Type="http://schemas.openxmlformats.org/officeDocument/2006/relationships/slide" Target="slides/slide110.xml"/><Relationship Id="rId235" Type="http://schemas.openxmlformats.org/officeDocument/2006/relationships/slide" Target="slides/slide231.xml"/><Relationship Id="rId113" Type="http://schemas.openxmlformats.org/officeDocument/2006/relationships/slide" Target="slides/slide109.xml"/><Relationship Id="rId234" Type="http://schemas.openxmlformats.org/officeDocument/2006/relationships/slide" Target="slides/slide230.xml"/><Relationship Id="rId112" Type="http://schemas.openxmlformats.org/officeDocument/2006/relationships/slide" Target="slides/slide108.xml"/><Relationship Id="rId233" Type="http://schemas.openxmlformats.org/officeDocument/2006/relationships/slide" Target="slides/slide229.xml"/><Relationship Id="rId111" Type="http://schemas.openxmlformats.org/officeDocument/2006/relationships/slide" Target="slides/slide107.xml"/><Relationship Id="rId232" Type="http://schemas.openxmlformats.org/officeDocument/2006/relationships/slide" Target="slides/slide228.xml"/><Relationship Id="rId305" Type="http://schemas.openxmlformats.org/officeDocument/2006/relationships/slide" Target="slides/slide301.xml"/><Relationship Id="rId304" Type="http://schemas.openxmlformats.org/officeDocument/2006/relationships/slide" Target="slides/slide300.xml"/><Relationship Id="rId303" Type="http://schemas.openxmlformats.org/officeDocument/2006/relationships/slide" Target="slides/slide299.xml"/><Relationship Id="rId302" Type="http://schemas.openxmlformats.org/officeDocument/2006/relationships/slide" Target="slides/slide298.xml"/><Relationship Id="rId309" Type="http://schemas.openxmlformats.org/officeDocument/2006/relationships/slide" Target="slides/slide305.xml"/><Relationship Id="rId308" Type="http://schemas.openxmlformats.org/officeDocument/2006/relationships/slide" Target="slides/slide304.xml"/><Relationship Id="rId307" Type="http://schemas.openxmlformats.org/officeDocument/2006/relationships/slide" Target="slides/slide303.xml"/><Relationship Id="rId306" Type="http://schemas.openxmlformats.org/officeDocument/2006/relationships/slide" Target="slides/slide302.xml"/><Relationship Id="rId301" Type="http://schemas.openxmlformats.org/officeDocument/2006/relationships/slide" Target="slides/slide297.xml"/><Relationship Id="rId300" Type="http://schemas.openxmlformats.org/officeDocument/2006/relationships/slide" Target="slides/slide296.xml"/><Relationship Id="rId206" Type="http://schemas.openxmlformats.org/officeDocument/2006/relationships/slide" Target="slides/slide202.xml"/><Relationship Id="rId327" Type="http://customschemas.google.com/relationships/presentationmetadata" Target="metadata"/><Relationship Id="rId205" Type="http://schemas.openxmlformats.org/officeDocument/2006/relationships/slide" Target="slides/slide201.xml"/><Relationship Id="rId326" Type="http://schemas.openxmlformats.org/officeDocument/2006/relationships/slide" Target="slides/slide322.xml"/><Relationship Id="rId204" Type="http://schemas.openxmlformats.org/officeDocument/2006/relationships/slide" Target="slides/slide200.xml"/><Relationship Id="rId325" Type="http://schemas.openxmlformats.org/officeDocument/2006/relationships/slide" Target="slides/slide321.xml"/><Relationship Id="rId203" Type="http://schemas.openxmlformats.org/officeDocument/2006/relationships/slide" Target="slides/slide199.xml"/><Relationship Id="rId324" Type="http://schemas.openxmlformats.org/officeDocument/2006/relationships/slide" Target="slides/slide320.xml"/><Relationship Id="rId209" Type="http://schemas.openxmlformats.org/officeDocument/2006/relationships/slide" Target="slides/slide205.xml"/><Relationship Id="rId208" Type="http://schemas.openxmlformats.org/officeDocument/2006/relationships/slide" Target="slides/slide204.xml"/><Relationship Id="rId207" Type="http://schemas.openxmlformats.org/officeDocument/2006/relationships/slide" Target="slides/slide203.xml"/><Relationship Id="rId202" Type="http://schemas.openxmlformats.org/officeDocument/2006/relationships/slide" Target="slides/slide198.xml"/><Relationship Id="rId323" Type="http://schemas.openxmlformats.org/officeDocument/2006/relationships/slide" Target="slides/slide319.xml"/><Relationship Id="rId201" Type="http://schemas.openxmlformats.org/officeDocument/2006/relationships/slide" Target="slides/slide197.xml"/><Relationship Id="rId322" Type="http://schemas.openxmlformats.org/officeDocument/2006/relationships/slide" Target="slides/slide318.xml"/><Relationship Id="rId200" Type="http://schemas.openxmlformats.org/officeDocument/2006/relationships/slide" Target="slides/slide196.xml"/><Relationship Id="rId321" Type="http://schemas.openxmlformats.org/officeDocument/2006/relationships/slide" Target="slides/slide317.xml"/><Relationship Id="rId320" Type="http://schemas.openxmlformats.org/officeDocument/2006/relationships/slide" Target="slides/slide316.xml"/><Relationship Id="rId316" Type="http://schemas.openxmlformats.org/officeDocument/2006/relationships/slide" Target="slides/slide312.xml"/><Relationship Id="rId315" Type="http://schemas.openxmlformats.org/officeDocument/2006/relationships/slide" Target="slides/slide311.xml"/><Relationship Id="rId314" Type="http://schemas.openxmlformats.org/officeDocument/2006/relationships/slide" Target="slides/slide310.xml"/><Relationship Id="rId313" Type="http://schemas.openxmlformats.org/officeDocument/2006/relationships/slide" Target="slides/slide309.xml"/><Relationship Id="rId319" Type="http://schemas.openxmlformats.org/officeDocument/2006/relationships/slide" Target="slides/slide315.xml"/><Relationship Id="rId318" Type="http://schemas.openxmlformats.org/officeDocument/2006/relationships/slide" Target="slides/slide314.xml"/><Relationship Id="rId317" Type="http://schemas.openxmlformats.org/officeDocument/2006/relationships/slide" Target="slides/slide313.xml"/><Relationship Id="rId312" Type="http://schemas.openxmlformats.org/officeDocument/2006/relationships/slide" Target="slides/slide308.xml"/><Relationship Id="rId311" Type="http://schemas.openxmlformats.org/officeDocument/2006/relationships/slide" Target="slides/slide307.xml"/><Relationship Id="rId310" Type="http://schemas.openxmlformats.org/officeDocument/2006/relationships/slide" Target="slides/slide3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1582" cy="4955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8971" y="0"/>
            <a:ext cx="2921582" cy="49550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80333"/>
            <a:ext cx="2921582" cy="49550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These slides are the same as Y5 Summer 2 as this is a revisit and review half term </a:t>
            </a:r>
            <a:endParaRPr/>
          </a:p>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0: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6b77e521a0_0_56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g16b77e521a0_0_5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6b77e521a0_0_56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g16b77e521a0_0_5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6b77e521a0_0_57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g16b77e521a0_0_57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6b77e521a0_0_58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g16b77e521a0_0_5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6b77e521a0_0_58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2" name="Google Shape;662;g16b77e521a0_0_58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6b77e521a0_0_58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g16b77e521a0_0_5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6b77e521a0_0_59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16b77e521a0_0_59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6b77e521a0_0_59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g16b77e521a0_0_5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6b77e521a0_0_60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6" name="Google Shape;686;g16b77e521a0_0_60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6b77e521a0_0_61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g16b77e521a0_0_61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6b77e521a0_0_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16b77e521a0_0_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6b77e521a0_0_61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16b77e521a0_0_61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6b77e521a0_0_61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g16b77e521a0_0_61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6b77e521a0_0_62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16b77e521a0_0_6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6b77e521a0_0_62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16b77e521a0_0_62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6b77e521a0_0_63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g16b77e521a0_0_63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6b77e521a0_0_63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g16b77e521a0_0_6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6b77e521a0_0_64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3" name="Google Shape;733;g16b77e521a0_0_6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6b77e521a0_0_64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9" name="Google Shape;739;g16b77e521a0_0_64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6b77e521a0_0_65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5" name="Google Shape;745;g16b77e521a0_0_6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6b77e521a0_0_65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0" name="Google Shape;750;g16b77e521a0_0_65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b77e521a0_0_8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16b77e521a0_0_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6b77e521a0_0_6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16b77e521a0_0_6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6b77e521a0_0_66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0" name="Google Shape;760;g16b77e521a0_0_6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6b77e521a0_0_66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g16b77e521a0_0_6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16b77e521a0_0_67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g16b77e521a0_0_6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6b77e521a0_0_67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g16b77e521a0_0_6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6b77e521a0_0_68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16b77e521a0_0_68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6b77e521a0_0_68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g16b77e521a0_0_68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6b77e521a0_0_68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g16b77e521a0_0_6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6b77e521a0_0_69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5" name="Google Shape;795;g16b77e521a0_0_69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6b77e521a0_0_69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g16b77e521a0_0_6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6b77e521a0_0_70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g16b77e521a0_0_7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6b77e521a0_0_70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g16b77e521a0_0_7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6b77e521a0_0_71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g16b77e521a0_0_71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6b77e521a0_0_71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1" name="Google Shape;821;g16b77e521a0_0_71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6b77e521a0_0_71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16b77e521a0_0_71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6b77e521a0_0_72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1" name="Google Shape;831;g16b77e521a0_0_72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6b77e521a0_0_72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7" name="Google Shape;837;g16b77e521a0_0_72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6b77e521a0_0_73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2" name="Google Shape;842;g16b77e521a0_0_73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6b77e521a0_0_73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g16b77e521a0_0_73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6b77e521a0_0_73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2" name="Google Shape;852;g16b77e521a0_0_7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6b77e521a0_0_74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7" name="Google Shape;857;g16b77e521a0_0_7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6b77e521a0_0_74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2" name="Google Shape;862;g16b77e521a0_0_7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6b77e521a0_0_75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g16b77e521a0_0_75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868" name="Google Shape;868;g16b77e521a0_0_75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6b77e521a0_0_75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3" name="Google Shape;873;g16b77e521a0_0_75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6b77e521a0_0_7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g16b77e521a0_0_7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80" name="Google Shape;880;g16b77e521a0_0_76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6b77e521a0_0_76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5" name="Google Shape;885;g16b77e521a0_0_76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6b77e521a0_0_77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0" name="Google Shape;890;g16b77e521a0_0_7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16b77e521a0_0_77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16b77e521a0_0_77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6" name="Google Shape;896;g16b77e521a0_0_774: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6b77e521a0_0_7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g16b77e521a0_0_77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g16b77e521a0_0_779: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6b77e521a0_0_78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g16b77e521a0_0_78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g16b77e521a0_0_784: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6b77e521a0_0_79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g16b77e521a0_0_79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g16b77e521a0_0_790: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6b77e521a0_0_7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1" name="Google Shape;921;g16b77e521a0_0_79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g16b77e521a0_0_796: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6b77e521a0_0_8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g16b77e521a0_0_80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g16b77e521a0_0_80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6b77e521a0_0_80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g16b77e521a0_0_8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6b77e521a0_0_81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g16b77e521a0_0_8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16b77e521a0_0_81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5" name="Google Shape;945;g16b77e521a0_0_81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16b77e521a0_0_82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0" name="Google Shape;950;g16b77e521a0_0_82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6b77e521a0_0_82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5" name="Google Shape;955;g16b77e521a0_0_82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6b77e521a0_0_192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0" name="Google Shape;960;g16b77e521a0_0_192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6b77e521a0_0_193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g16b77e521a0_0_19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6b77e521a0_0_94: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6b77e521a0_0_9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6b77e521a0_0_196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g16b77e521a0_0_196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6b77e521a0_0_193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g16b77e521a0_0_193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16b77e521a0_0_194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g16b77e521a0_0_194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6b77e521a0_0_196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 name="Google Shape;988;g16b77e521a0_0_19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6b77e521a0_0_194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g16b77e521a0_0_19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6b77e521a0_0_195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g16b77e521a0_0_195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6b77e521a0_0_197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g16b77e521a0_0_19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6b77e521a0_0_87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1" name="Google Shape;1011;g16b77e521a0_0_8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6b77e521a0_0_87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6" name="Google Shape;1016;g16b77e521a0_0_87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6b77e521a0_0_87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 name="Google Shape;1021;g16b77e521a0_0_87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Sound of aI</a:t>
            </a:r>
            <a:endParaRPr/>
          </a:p>
        </p:txBody>
      </p:sp>
      <p:sp>
        <p:nvSpPr>
          <p:cNvPr id="1022" name="Google Shape;1022;g16b77e521a0_0_878: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6b77e521a0_0_9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6b77e521a0_0_9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6b77e521a0_0_88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7" name="Google Shape;1027;g16b77e521a0_0_8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6b77e521a0_0_88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2" name="Google Shape;1032;g16b77e521a0_0_8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6b77e521a0_0_89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7" name="Google Shape;1037;g16b77e521a0_0_8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6b77e521a0_0_89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3" name="Google Shape;1043;g16b77e521a0_0_8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6b77e521a0_0_90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0" name="Google Shape;1050;g16b77e521a0_0_90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6b77e521a0_0_90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5" name="Google Shape;1055;g16b77e521a0_0_9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16b77e521a0_0_91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1" name="Google Shape;1061;g16b77e521a0_0_9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6b77e521a0_0_91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8" name="Google Shape;1068;g16b77e521a0_0_91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6b77e521a0_0_92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3" name="Google Shape;1073;g16b77e521a0_0_92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6b77e521a0_0_92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g16b77e521a0_0_92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b77e521a0_0_19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16b77e521a0_0_1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6b77e521a0_0_93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6" name="Google Shape;1086;g16b77e521a0_0_9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16b77e521a0_0_93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1" name="Google Shape;1091;g16b77e521a0_0_93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16b77e521a0_0_94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7" name="Google Shape;1097;g16b77e521a0_0_94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6b77e521a0_0_94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4" name="Google Shape;1104;g16b77e521a0_0_9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16b77e521a0_0_95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g16b77e521a0_0_95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6b77e521a0_0_95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5" name="Google Shape;1115;g16b77e521a0_0_95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6b77e521a0_0_9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g16b77e521a0_0_9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6b77e521a0_0_96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6" name="Google Shape;1126;g16b77e521a0_0_9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6b77e521a0_0_97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2" name="Google Shape;1132;g16b77e521a0_0_9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6b77e521a0_0_97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8" name="Google Shape;1138;g16b77e521a0_0_97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6b77e521a0_0_10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6b77e521a0_0_10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16b77e521a0_0_97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3" name="Google Shape;1143;g16b77e521a0_0_9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6b77e521a0_0_98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8" name="Google Shape;1148;g16b77e521a0_0_9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6b77e521a0_0_98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3" name="Google Shape;1153;g16b77e521a0_0_9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6b77e521a0_0_99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8" name="Google Shape;1158;g16b77e521a0_0_9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16b77e521a0_0_99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3" name="Google Shape;1163;g16b77e521a0_0_99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16b77e521a0_0_99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8" name="Google Shape;1168;g16b77e521a0_0_9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6b77e521a0_0_100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3" name="Google Shape;1173;g16b77e521a0_0_100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6b77e521a0_0_100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8" name="Google Shape;1178;g16b77e521a0_0_100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6b77e521a0_0_101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3" name="Google Shape;1183;g16b77e521a0_0_10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b77e521a0_0_101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8" name="Google Shape;1188;g16b77e521a0_0_101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4" name="Google Shape;94;p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6b77e521a0_0_10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6b77e521a0_0_10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6b77e521a0_0_101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3" name="Google Shape;1193;g16b77e521a0_0_101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6b77e521a0_0_102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8" name="Google Shape;1198;g16b77e521a0_0_102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6b77e521a0_0_102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4" name="Google Shape;1204;g16b77e521a0_0_10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16b77e521a0_0_103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9" name="Google Shape;1209;g16b77e521a0_0_10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6b77e521a0_0_103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g16b77e521a0_0_103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6b77e521a0_0_104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9" name="Google Shape;1219;g16b77e521a0_0_104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6b77e521a0_0_104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4" name="Google Shape;1224;g16b77e521a0_0_104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16b77e521a0_0_104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0" name="Google Shape;1230;g16b77e521a0_0_104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6b77e521a0_0_105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5" name="Google Shape;1235;g16b77e521a0_0_10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6b77e521a0_0_105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0" name="Google Shape;1240;g16b77e521a0_0_105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6b77e521a0_0_20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16b77e521a0_0_2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6b77e521a0_0_10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5" name="Google Shape;1245;g16b77e521a0_0_10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6b77e521a0_0_106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g16b77e521a0_0_10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6b77e521a0_0_106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5" name="Google Shape;1255;g16b77e521a0_0_10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6b77e521a0_0_10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0" name="Google Shape;1260;g16b77e521a0_0_107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261" name="Google Shape;1261;g16b77e521a0_0_107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16b77e521a0_0_107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6" name="Google Shape;1266;g16b77e521a0_0_107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6b77e521a0_0_10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2" name="Google Shape;1272;g16b77e521a0_0_108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73" name="Google Shape;1273;g16b77e521a0_0_108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16b77e521a0_0_108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8" name="Google Shape;1278;g16b77e521a0_0_108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16b77e521a0_0_109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3" name="Google Shape;1283;g16b77e521a0_0_109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6b77e521a0_0_10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g16b77e521a0_0_109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9" name="Google Shape;1289;g16b77e521a0_0_1096: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6b77e521a0_0_11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4" name="Google Shape;1294;g16b77e521a0_0_110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5" name="Google Shape;1295;g16b77e521a0_0_110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6b77e521a0_0_11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16b77e521a0_0_11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6b77e521a0_0_11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0" name="Google Shape;1300;g16b77e521a0_0_110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1" name="Google Shape;1301;g16b77e521a0_0_1106: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6b77e521a0_0_111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g16b77e521a0_0_111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8" name="Google Shape;1308;g16b77e521a0_0_111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6b77e521a0_0_111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g16b77e521a0_0_111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5" name="Google Shape;1315;g16b77e521a0_0_1118: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6b77e521a0_0_112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0" name="Google Shape;1320;g16b77e521a0_0_112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1" name="Google Shape;1321;g16b77e521a0_0_112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6b77e521a0_0_112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6" name="Google Shape;1326;g16b77e521a0_0_11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6b77e521a0_0_113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2" name="Google Shape;1332;g16b77e521a0_0_11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6b77e521a0_0_113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8" name="Google Shape;1338;g16b77e521a0_0_113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6b77e521a0_0_114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3" name="Google Shape;1343;g16b77e521a0_0_114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6b77e521a0_0_114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8" name="Google Shape;1348;g16b77e521a0_0_114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6b77e521a0_0_206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3" name="Google Shape;1353;g16b77e521a0_0_206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6b77e521a0_0_11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16b77e521a0_0_11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6b77e521a0_0_2064: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8" name="Google Shape;1358;g16b77e521a0_0_206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6b77e521a0_0_208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4" name="Google Shape;1364;g16b77e521a0_0_20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6b77e521a0_0_206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g16b77e521a0_0_20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6b77e521a0_0_207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5" name="Google Shape;1375;g16b77e521a0_0_20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6b77e521a0_0_209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1" name="Google Shape;1381;g16b77e521a0_0_209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6b77e521a0_0_207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g16b77e521a0_0_207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6b77e521a0_0_208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2" name="Google Shape;1392;g16b77e521a0_0_208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6b77e521a0_0_209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8" name="Google Shape;1398;g16b77e521a0_0_20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6b77e521a0_0_119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4" name="Google Shape;1404;g16b77e521a0_0_119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6b77e521a0_0_119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9" name="Google Shape;1409;g16b77e521a0_0_11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b77e521a0_0_28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16b77e521a0_0_28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16b77e521a0_0_120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4" name="Google Shape;1414;g16b77e521a0_0_120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Sound of aI</a:t>
            </a:r>
            <a:endParaRPr/>
          </a:p>
        </p:txBody>
      </p:sp>
      <p:sp>
        <p:nvSpPr>
          <p:cNvPr id="1415" name="Google Shape;1415;g16b77e521a0_0_1200: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6b77e521a0_0_120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0" name="Google Shape;1420;g16b77e521a0_0_120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6b77e521a0_0_120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5" name="Google Shape;1425;g16b77e521a0_0_12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16b77e521a0_0_121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0" name="Google Shape;1430;g16b77e521a0_0_12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16b77e521a0_0_121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6" name="Google Shape;1436;g16b77e521a0_0_121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6b77e521a0_0_122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3" name="Google Shape;1443;g16b77e521a0_0_122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6b77e521a0_0_122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8" name="Google Shape;1448;g16b77e521a0_0_12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6b77e521a0_0_123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4" name="Google Shape;1454;g16b77e521a0_0_12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6b77e521a0_0_125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1" name="Google Shape;1461;g16b77e521a0_0_125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16b77e521a0_0_125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6" name="Google Shape;1466;g16b77e521a0_0_12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16b77e521a0_0_126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2" name="Google Shape;1472;g16b77e521a0_0_126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6b77e521a0_0_126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9" name="Google Shape;1479;g16b77e521a0_0_12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6b77e521a0_0_127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4" name="Google Shape;1484;g16b77e521a0_0_12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6b77e521a0_0_127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0" name="Google Shape;1490;g16b77e521a0_0_127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6b77e521a0_0_129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6" name="Google Shape;1496;g16b77e521a0_0_12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g16b77e521a0_0_130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1" name="Google Shape;1501;g16b77e521a0_0_13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6b77e521a0_0_130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6" name="Google Shape;1506;g16b77e521a0_0_130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6b77e521a0_0_130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1" name="Google Shape;1511;g16b77e521a0_0_13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6b77e521a0_0_131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6" name="Google Shape;1516;g16b77e521a0_0_13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16b77e521a0_0_131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1" name="Google Shape;1521;g16b77e521a0_0_131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16b77e521a0_0_133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6" name="Google Shape;1526;g16b77e521a0_0_13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g16b77e521a0_0_133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1" name="Google Shape;1531;g16b77e521a0_0_133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6b77e521a0_0_134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6" name="Google Shape;1536;g16b77e521a0_0_134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6b77e521a0_0_134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1" name="Google Shape;1541;g16b77e521a0_0_134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6b77e521a0_0_135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7" name="Google Shape;1547;g16b77e521a0_0_135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6b77e521a0_0_135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2" name="Google Shape;1552;g16b77e521a0_0_135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16b77e521a0_0_135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7" name="Google Shape;1557;g16b77e521a0_0_13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16b77e521a0_0_136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2" name="Google Shape;1562;g16b77e521a0_0_136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16b77e521a0_0_136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7" name="Google Shape;1567;g16b77e521a0_0_136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6b77e521a0_0_137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3" name="Google Shape;1573;g16b77e521a0_0_137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Sound of aI</a:t>
            </a:r>
            <a:endParaRPr/>
          </a:p>
        </p:txBody>
      </p:sp>
      <p:sp>
        <p:nvSpPr>
          <p:cNvPr id="236" name="Google Shape;236;p28: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6b77e521a0_0_137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8" name="Google Shape;1578;g16b77e521a0_0_137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16b77e521a0_0_137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3" name="Google Shape;1583;g16b77e521a0_0_13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6b77e521a0_0_138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8" name="Google Shape;1588;g16b77e521a0_0_13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6b77e521a0_0_138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3" name="Google Shape;1593;g16b77e521a0_0_13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16b77e521a0_0_139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8" name="Google Shape;1598;g16b77e521a0_0_13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6b77e521a0_0_139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3" name="Google Shape;1603;g16b77e521a0_0_139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604" name="Google Shape;1604;g16b77e521a0_0_1395: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16b77e521a0_0_140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9" name="Google Shape;1609;g16b77e521a0_0_140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2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5" name="Google Shape;1615;p28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Click through the slides for all the R+R words for the week (both the focus and the challenge words)</a:t>
            </a:r>
            <a:endParaRPr/>
          </a:p>
          <a:p>
            <a:pPr indent="0" lvl="0" marL="0" rtl="0" algn="l">
              <a:lnSpc>
                <a:spcPct val="100000"/>
              </a:lnSpc>
              <a:spcBef>
                <a:spcPts val="0"/>
              </a:spcBef>
              <a:spcAft>
                <a:spcPts val="0"/>
              </a:spcAft>
              <a:buSzPts val="1400"/>
              <a:buNone/>
            </a:pPr>
            <a:r>
              <a:rPr lang="en-GB"/>
              <a:t>Click through the slides for all the new learning this week </a:t>
            </a:r>
            <a:endParaRPr/>
          </a:p>
        </p:txBody>
      </p:sp>
      <p:sp>
        <p:nvSpPr>
          <p:cNvPr id="1616" name="Google Shape;1616;p280: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28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1" name="Google Shape;1621;p28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p28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6" name="Google Shape;1626;p28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28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1" name="Google Shape;1631;p28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2" name="Google Shape;1632;p283: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28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7" name="Google Shape;1637;p28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8" name="Google Shape;1638;p28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p28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3" name="Google Shape;1643;p28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28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8" name="Google Shape;1648;p28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28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3" name="Google Shape;1653;p28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p28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8" name="Google Shape;1658;p28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28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3" name="Google Shape;1663;p28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p29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8" name="Google Shape;1668;p29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29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3" name="Google Shape;1673;p29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p29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8" name="Google Shape;1678;p29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3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p29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3" name="Google Shape;1683;p29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29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8" name="Google Shape;1688;p29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p29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3" name="Google Shape;1693;p29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29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8" name="Google Shape;1698;p29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g1692b049eb3_0_52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3" name="Google Shape;1703;g1692b049eb3_0_5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29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8" name="Google Shape;1708;p29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p29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3" name="Google Shape;1713;p29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29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8" name="Google Shape;1718;p29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p30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3" name="Google Shape;1723;p30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30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8" name="Google Shape;1728;p30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3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0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3" name="Google Shape;1733;p30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p30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8" name="Google Shape;1738;p30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p30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3" name="Google Shape;1743;p30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30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8" name="Google Shape;1748;p30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p30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3" name="Google Shape;1753;p30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p30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8" name="Google Shape;1758;p30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p30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3" name="Google Shape;1763;p30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31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8" name="Google Shape;1768;p31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31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3" name="Google Shape;1773;p31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p31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8" name="Google Shape;1778;p31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691ba5e2a3_0_1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691ba5e2a3_0_1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p31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3" name="Google Shape;1783;p31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Say these words for the quiz</a:t>
            </a:r>
            <a:endParaRPr/>
          </a:p>
          <a:p>
            <a:pPr indent="0" lvl="0" marL="0" rtl="0" algn="l">
              <a:lnSpc>
                <a:spcPct val="100000"/>
              </a:lnSpc>
              <a:spcBef>
                <a:spcPts val="0"/>
              </a:spcBef>
              <a:spcAft>
                <a:spcPts val="0"/>
              </a:spcAft>
              <a:buSzPts val="1400"/>
              <a:buNone/>
            </a:pPr>
            <a:r>
              <a:rPr lang="en-GB" sz="1800">
                <a:solidFill>
                  <a:srgbClr val="000000"/>
                </a:solidFill>
                <a:latin typeface="Calibri"/>
                <a:ea typeface="Calibri"/>
                <a:cs typeface="Calibri"/>
                <a:sym typeface="Calibri"/>
              </a:rPr>
              <a:t>Environment equipment frequently government musical mathematical require vampire urgency emergency </a:t>
            </a:r>
            <a:endParaRPr/>
          </a:p>
        </p:txBody>
      </p:sp>
      <p:sp>
        <p:nvSpPr>
          <p:cNvPr id="1784" name="Google Shape;1784;p313: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31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9" name="Google Shape;1789;p31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0" name="Google Shape;1790;p31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p31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5" name="Google Shape;1795;p31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6" name="Google Shape;1796;p31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31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1" name="Google Shape;1801;p31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Ask for these words to be classed </a:t>
            </a:r>
            <a:endParaRPr/>
          </a:p>
        </p:txBody>
      </p:sp>
      <p:sp>
        <p:nvSpPr>
          <p:cNvPr id="1802" name="Google Shape;1802;p316: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p31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7" name="Google Shape;1807;p31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Ask for these words to be classed </a:t>
            </a:r>
            <a:endParaRPr/>
          </a:p>
        </p:txBody>
      </p:sp>
      <p:sp>
        <p:nvSpPr>
          <p:cNvPr id="1808" name="Google Shape;1808;p317: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16b77e521a0_0_21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4" name="Google Shape;1814;g16b77e521a0_0_218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Ask for these words to be classed </a:t>
            </a:r>
            <a:endParaRPr/>
          </a:p>
        </p:txBody>
      </p:sp>
      <p:sp>
        <p:nvSpPr>
          <p:cNvPr id="1815" name="Google Shape;1815;g16b77e521a0_0_218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31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1" name="Google Shape;1821;p31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Ask for these words to be classed </a:t>
            </a:r>
            <a:endParaRPr/>
          </a:p>
        </p:txBody>
      </p:sp>
      <p:sp>
        <p:nvSpPr>
          <p:cNvPr id="1822" name="Google Shape;1822;p319: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p32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7" name="Google Shape;1827;p32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8" name="Google Shape;1828;p320: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g16b77e521a0_0_21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3" name="Google Shape;1833;g16b77e521a0_0_218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4" name="Google Shape;1834;g16b77e521a0_0_2189: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p32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9" name="Google Shape;1839;p32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0" name="Google Shape;1840;p32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3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g1692b049eb3_0_5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5" name="Google Shape;1845;g1692b049eb3_0_54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6" name="Google Shape;1846;g1692b049eb3_0_54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32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2" name="Google Shape;1852;p32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3" name="Google Shape;1853;p32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32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9" name="Google Shape;1859;p32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0" name="Google Shape;1860;p32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691ba5e2a3_0_2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691ba5e2a3_0_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3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3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91ba5e2a3_0_3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1691ba5e2a3_0_3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4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4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691ba5e2a3_0_4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1691ba5e2a3_0_4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4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4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4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4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4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4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4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5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5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5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5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5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5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5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5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5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6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691ba5e2a3_0_5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1691ba5e2a3_0_5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6: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6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6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6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6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6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6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7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7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7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7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6b77e521a0_0_37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16b77e521a0_0_37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7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475" name="Google Shape;475;p7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7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6b77e521a0_0_4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6b77e521a0_0_43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7" name="Google Shape;487;g16b77e521a0_0_439: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6b77e521a0_0_44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g16b77e521a0_0_44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6b77e521a0_0_44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16b77e521a0_0_44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6b77e521a0_0_45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16b77e521a0_0_45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16b77e521a0_0_45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6b77e521a0_0_45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16b77e521a0_0_45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16b77e521a0_0_45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6b77e521a0_0_46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16b77e521a0_0_46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16b77e521a0_0_46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6b77e521a0_0_46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16b77e521a0_0_46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16b77e521a0_0_468: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6b77e521a0_0_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16b77e521a0_0_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16b77e521a0_0_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6b77e521a0_0_47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16b77e521a0_0_47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g16b77e521a0_0_474: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6b77e521a0_0_4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16b77e521a0_0_47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16b77e521a0_0_479: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6b77e521a0_0_484: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g16b77e521a0_0_48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6b77e521a0_0_48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16b77e521a0_0_4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6b77e521a0_0_49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g16b77e521a0_0_49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6b77e521a0_0_49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16b77e521a0_0_49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6b77e521a0_0_50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16b77e521a0_0_50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6b77e521a0_0_172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16b77e521a0_0_17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6b77e521a0_0_173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16b77e521a0_0_17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6b77e521a0_0_183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g16b77e521a0_0_183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9: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6b77e521a0_0_173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g16b77e521a0_0_173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6b77e521a0_0_174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16b77e521a0_0_174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6b77e521a0_0_183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16b77e521a0_0_183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6b77e521a0_0_174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16b77e521a0_0_174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6b77e521a0_0_175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16b77e521a0_0_175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6b77e521a0_0_184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16b77e521a0_0_184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6b77e521a0_0_54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g16b77e521a0_0_54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6b77e521a0_0_55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g16b77e521a0_0_55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6b77e521a0_0_55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16b77e521a0_0_55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Sound of aI</a:t>
            </a:r>
            <a:endParaRPr/>
          </a:p>
        </p:txBody>
      </p:sp>
      <p:sp>
        <p:nvSpPr>
          <p:cNvPr id="629" name="Google Shape;629;g16b77e521a0_0_556: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b77e521a0_0_5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g16b77e521a0_0_5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9"/>
          <p:cNvSpPr/>
          <p:nvPr>
            <p:ph idx="2" type="pic"/>
          </p:nvPr>
        </p:nvSpPr>
        <p:spPr>
          <a:xfrm>
            <a:off x="5183188" y="987425"/>
            <a:ext cx="6172200" cy="4873625"/>
          </a:xfrm>
          <a:prstGeom prst="rect">
            <a:avLst/>
          </a:prstGeom>
          <a:noFill/>
          <a:ln>
            <a:noFill/>
          </a:ln>
        </p:spPr>
      </p:sp>
      <p:sp>
        <p:nvSpPr>
          <p:cNvPr id="68" name="Google Shape;68;p3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 Id="rId3" Type="http://schemas.openxmlformats.org/officeDocument/2006/relationships/image" Target="../media/image2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1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1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2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 Id="rId3" Type="http://schemas.openxmlformats.org/officeDocument/2006/relationships/image" Target="../media/image2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 Id="rId3" Type="http://schemas.openxmlformats.org/officeDocument/2006/relationships/image" Target="../media/image1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1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 Id="rId3" Type="http://schemas.openxmlformats.org/officeDocument/2006/relationships/image" Target="../media/image1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 Id="rId3" Type="http://schemas.openxmlformats.org/officeDocument/2006/relationships/image" Target="../media/image1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1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 Id="rId3" Type="http://schemas.openxmlformats.org/officeDocument/2006/relationships/image" Target="../media/image9.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 Id="rId3" Type="http://schemas.openxmlformats.org/officeDocument/2006/relationships/image" Target="../media/image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 Id="rId3" Type="http://schemas.openxmlformats.org/officeDocument/2006/relationships/image" Target="../media/image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 Id="rId3" Type="http://schemas.openxmlformats.org/officeDocument/2006/relationships/image" Target="../media/image6.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 Id="rId3" Type="http://schemas.openxmlformats.org/officeDocument/2006/relationships/image" Target="../media/image6.jp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 Id="rId3" Type="http://schemas.openxmlformats.org/officeDocument/2006/relationships/image" Target="../media/image16.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 Id="rId3" Type="http://schemas.openxmlformats.org/officeDocument/2006/relationships/image" Target="../media/image17.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 Id="rId3" Type="http://schemas.openxmlformats.org/officeDocument/2006/relationships/image" Target="../media/image22.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 Id="rId3" Type="http://schemas.openxmlformats.org/officeDocument/2006/relationships/image" Target="../media/image26.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 Id="rId3" Type="http://schemas.openxmlformats.org/officeDocument/2006/relationships/image" Target="../media/image18.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 Id="rId3" Type="http://schemas.openxmlformats.org/officeDocument/2006/relationships/image" Target="../media/image26.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 Id="rId3" Type="http://schemas.openxmlformats.org/officeDocument/2006/relationships/image" Target="../media/image26.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4.xml"/><Relationship Id="rId3" Type="http://schemas.openxmlformats.org/officeDocument/2006/relationships/image" Target="../media/image18.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 Id="rId3" Type="http://schemas.openxmlformats.org/officeDocument/2006/relationships/image" Target="../media/image18.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 Id="rId3" Type="http://schemas.openxmlformats.org/officeDocument/2006/relationships/image" Target="../media/image21.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 Id="rId3" Type="http://schemas.openxmlformats.org/officeDocument/2006/relationships/image" Target="../media/image21.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 Id="rId3" Type="http://schemas.openxmlformats.org/officeDocument/2006/relationships/image" Target="../media/image10.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 Id="rId3" Type="http://schemas.openxmlformats.org/officeDocument/2006/relationships/image" Target="../media/image9.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 Id="rId3" Type="http://schemas.openxmlformats.org/officeDocument/2006/relationships/image" Target="../media/image7.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0.xml"/><Relationship Id="rId3" Type="http://schemas.openxmlformats.org/officeDocument/2006/relationships/image" Target="../media/image4.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1.xml"/><Relationship Id="rId3" Type="http://schemas.openxmlformats.org/officeDocument/2006/relationships/image" Target="../media/image4.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4.xml"/><Relationship Id="rId3" Type="http://schemas.openxmlformats.org/officeDocument/2006/relationships/image" Target="../media/image6.jp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5.xml"/><Relationship Id="rId3" Type="http://schemas.openxmlformats.org/officeDocument/2006/relationships/image" Target="../media/image6.jp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1.xml"/><Relationship Id="rId3" Type="http://schemas.openxmlformats.org/officeDocument/2006/relationships/image" Target="../media/image23.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4.xml"/><Relationship Id="rId3" Type="http://schemas.openxmlformats.org/officeDocument/2006/relationships/image" Target="../media/image27.jp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7.xml"/><Relationship Id="rId3" Type="http://schemas.openxmlformats.org/officeDocument/2006/relationships/image" Target="../media/image25.jp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4.xml"/><Relationship Id="rId3" Type="http://schemas.openxmlformats.org/officeDocument/2006/relationships/image" Target="../media/image28.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7.xml"/><Relationship Id="rId3" Type="http://schemas.openxmlformats.org/officeDocument/2006/relationships/image" Target="../media/image24.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9.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0.xml"/><Relationship Id="rId3" Type="http://schemas.openxmlformats.org/officeDocument/2006/relationships/image" Target="../media/image28.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2.xml"/><Relationship Id="rId3" Type="http://schemas.openxmlformats.org/officeDocument/2006/relationships/image" Target="../media/image24.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3.xml"/><Relationship Id="rId3" Type="http://schemas.openxmlformats.org/officeDocument/2006/relationships/image" Target="../media/image24.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3.xml"/><Relationship Id="rId3" Type="http://schemas.openxmlformats.org/officeDocument/2006/relationships/image" Target="../media/image10.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8.xml"/><Relationship Id="rId3" Type="http://schemas.openxmlformats.org/officeDocument/2006/relationships/image" Target="../media/image9.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8.xml"/><Relationship Id="rId3" Type="http://schemas.openxmlformats.org/officeDocument/2006/relationships/image" Target="../media/image7.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0.xml"/><Relationship Id="rId3" Type="http://schemas.openxmlformats.org/officeDocument/2006/relationships/image" Target="../media/image29.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1.xml"/><Relationship Id="rId3" Type="http://schemas.openxmlformats.org/officeDocument/2006/relationships/image" Target="../media/image30.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6.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6.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 Id="rId3" Type="http://schemas.openxmlformats.org/officeDocument/2006/relationships/image" Target="../media/image13.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1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Spelling Y6</a:t>
            </a:r>
            <a:endParaRPr/>
          </a:p>
        </p:txBody>
      </p:sp>
      <p:sp>
        <p:nvSpPr>
          <p:cNvPr id="90" name="Google Shape;90;p1"/>
          <p:cNvSpPr txBox="1"/>
          <p:nvPr>
            <p:ph idx="1" type="subTitle"/>
          </p:nvPr>
        </p:nvSpPr>
        <p:spPr>
          <a:xfrm>
            <a:off x="1524000" y="3602055"/>
            <a:ext cx="9144000" cy="23877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lnSpc>
                <a:spcPct val="90000"/>
              </a:lnSpc>
              <a:spcBef>
                <a:spcPts val="0"/>
              </a:spcBef>
              <a:spcAft>
                <a:spcPts val="0"/>
              </a:spcAft>
              <a:buClr>
                <a:schemeClr val="dk1"/>
              </a:buClr>
              <a:buSzPct val="33213"/>
              <a:buNone/>
            </a:pPr>
            <a:r>
              <a:rPr lang="en-GB" sz="7225">
                <a:latin typeface="Arial"/>
                <a:ea typeface="Arial"/>
                <a:cs typeface="Arial"/>
                <a:sym typeface="Arial"/>
              </a:rPr>
              <a:t>Mastering spellings: building on the foundations of phonics </a:t>
            </a:r>
            <a:endParaRPr sz="7225"/>
          </a:p>
          <a:p>
            <a:pPr indent="0" lvl="0" marL="0" rtl="0" algn="ctr">
              <a:lnSpc>
                <a:spcPct val="90000"/>
              </a:lnSpc>
              <a:spcBef>
                <a:spcPts val="1000"/>
              </a:spcBef>
              <a:spcAft>
                <a:spcPts val="0"/>
              </a:spcAft>
              <a:buClr>
                <a:schemeClr val="dk1"/>
              </a:buClr>
              <a:buSzPct val="33213"/>
              <a:buNone/>
            </a:pPr>
            <a:r>
              <a:t/>
            </a:r>
            <a:endParaRPr sz="7225">
              <a:latin typeface="Arial"/>
              <a:ea typeface="Arial"/>
              <a:cs typeface="Arial"/>
              <a:sym typeface="Arial"/>
            </a:endParaRPr>
          </a:p>
          <a:p>
            <a:pPr indent="0" lvl="0" marL="0" rtl="0" algn="ctr">
              <a:lnSpc>
                <a:spcPct val="90000"/>
              </a:lnSpc>
              <a:spcBef>
                <a:spcPts val="1000"/>
              </a:spcBef>
              <a:spcAft>
                <a:spcPts val="0"/>
              </a:spcAft>
              <a:buClr>
                <a:schemeClr val="dk1"/>
              </a:buClr>
              <a:buSzPct val="33213"/>
              <a:buNone/>
            </a:pPr>
            <a:r>
              <a:rPr lang="en-GB" sz="7225">
                <a:latin typeface="Arial"/>
                <a:ea typeface="Arial"/>
                <a:cs typeface="Arial"/>
                <a:sym typeface="Arial"/>
              </a:rPr>
              <a:t>Autumn 2</a:t>
            </a:r>
            <a:endParaRPr sz="7225"/>
          </a:p>
          <a:p>
            <a:pPr indent="0" lvl="0" marL="0" rtl="0" algn="ctr">
              <a:lnSpc>
                <a:spcPct val="90000"/>
              </a:lnSpc>
              <a:spcBef>
                <a:spcPts val="1000"/>
              </a:spcBef>
              <a:spcAft>
                <a:spcPts val="0"/>
              </a:spcAft>
              <a:buClr>
                <a:schemeClr val="dk1"/>
              </a:buClr>
              <a:buSzPct val="33213"/>
              <a:buNone/>
            </a:pPr>
            <a:r>
              <a:rPr lang="en-GB" sz="7225">
                <a:latin typeface="Arial"/>
                <a:ea typeface="Arial"/>
                <a:cs typeface="Arial"/>
                <a:sym typeface="Arial"/>
              </a:rPr>
              <a:t>Week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excellent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16b77e521a0_0_56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nticlimactic</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16b77e521a0_0_569"/>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anticlimactic</a:t>
            </a:r>
            <a:endParaRPr/>
          </a:p>
        </p:txBody>
      </p:sp>
      <p:sp>
        <p:nvSpPr>
          <p:cNvPr id="647" name="Google Shape;647;g16b77e521a0_0_569"/>
          <p:cNvSpPr/>
          <p:nvPr/>
        </p:nvSpPr>
        <p:spPr>
          <a:xfrm>
            <a:off x="4312228" y="3586350"/>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16b77e521a0_0_574"/>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anticlimactic</a:t>
            </a:r>
            <a:endParaRPr/>
          </a:p>
        </p:txBody>
      </p:sp>
      <p:sp>
        <p:nvSpPr>
          <p:cNvPr id="653" name="Google Shape;653;g16b77e521a0_0_574"/>
          <p:cNvSpPr/>
          <p:nvPr/>
        </p:nvSpPr>
        <p:spPr>
          <a:xfrm>
            <a:off x="4301853" y="3555175"/>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4" name="Google Shape;654;g16b77e521a0_0_574"/>
          <p:cNvPicPr preferRelativeResize="0"/>
          <p:nvPr/>
        </p:nvPicPr>
        <p:blipFill>
          <a:blip r:embed="rId3">
            <a:alphaModFix/>
          </a:blip>
          <a:stretch>
            <a:fillRect/>
          </a:stretch>
        </p:blipFill>
        <p:spPr>
          <a:xfrm>
            <a:off x="152400" y="152400"/>
            <a:ext cx="4578950" cy="228947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6b77e521a0_0_58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ntioxidants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16b77e521a0_0_58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antioxidants</a:t>
            </a:r>
            <a:endParaRPr/>
          </a:p>
        </p:txBody>
      </p:sp>
      <p:sp>
        <p:nvSpPr>
          <p:cNvPr id="665" name="Google Shape;665;g16b77e521a0_0_584"/>
          <p:cNvSpPr/>
          <p:nvPr/>
        </p:nvSpPr>
        <p:spPr>
          <a:xfrm>
            <a:off x="3917355" y="36769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16b77e521a0_0_5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antioxidants</a:t>
            </a:r>
            <a:endParaRPr/>
          </a:p>
        </p:txBody>
      </p:sp>
      <p:sp>
        <p:nvSpPr>
          <p:cNvPr id="671" name="Google Shape;671;g16b77e521a0_0_589"/>
          <p:cNvSpPr/>
          <p:nvPr/>
        </p:nvSpPr>
        <p:spPr>
          <a:xfrm>
            <a:off x="3906955" y="36561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72" name="Google Shape;672;g16b77e521a0_0_589"/>
          <p:cNvPicPr preferRelativeResize="0"/>
          <p:nvPr/>
        </p:nvPicPr>
        <p:blipFill>
          <a:blip r:embed="rId3">
            <a:alphaModFix/>
          </a:blip>
          <a:stretch>
            <a:fillRect/>
          </a:stretch>
        </p:blipFill>
        <p:spPr>
          <a:xfrm>
            <a:off x="152400" y="152400"/>
            <a:ext cx="3816925" cy="25400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6b77e521a0_0_59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antibiotics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6b77e521a0_0_59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antibiotics</a:t>
            </a:r>
            <a:endParaRPr/>
          </a:p>
        </p:txBody>
      </p:sp>
      <p:sp>
        <p:nvSpPr>
          <p:cNvPr id="683" name="Google Shape;683;g16b77e521a0_0_599"/>
          <p:cNvSpPr/>
          <p:nvPr/>
        </p:nvSpPr>
        <p:spPr>
          <a:xfrm>
            <a:off x="4374604" y="3657600"/>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16b77e521a0_0_60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antibiotics</a:t>
            </a:r>
            <a:endParaRPr/>
          </a:p>
        </p:txBody>
      </p:sp>
      <p:sp>
        <p:nvSpPr>
          <p:cNvPr id="689" name="Google Shape;689;g16b77e521a0_0_604"/>
          <p:cNvSpPr/>
          <p:nvPr/>
        </p:nvSpPr>
        <p:spPr>
          <a:xfrm>
            <a:off x="4364204" y="3678400"/>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0" name="Google Shape;690;g16b77e521a0_0_604"/>
          <p:cNvPicPr preferRelativeResize="0"/>
          <p:nvPr/>
        </p:nvPicPr>
        <p:blipFill>
          <a:blip r:embed="rId3">
            <a:alphaModFix/>
          </a:blip>
          <a:stretch>
            <a:fillRect/>
          </a:stretch>
        </p:blipFill>
        <p:spPr>
          <a:xfrm>
            <a:off x="152400" y="152400"/>
            <a:ext cx="2621975" cy="321612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16b77e521a0_0_61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anticlimactic</a:t>
            </a:r>
            <a:endParaRPr i="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6b77e521a0_0_8"/>
          <p:cNvSpPr txBox="1"/>
          <p:nvPr>
            <p:ph type="title"/>
          </p:nvPr>
        </p:nvSpPr>
        <p:spPr>
          <a:xfrm>
            <a:off x="838200" y="429655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a:t>
            </a:r>
            <a:r>
              <a:rPr lang="en-GB">
                <a:latin typeface="Arial"/>
                <a:ea typeface="Arial"/>
                <a:cs typeface="Arial"/>
                <a:sym typeface="Arial"/>
              </a:rPr>
              <a:t>xcellent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Definition: </a:t>
            </a:r>
            <a:r>
              <a:rPr lang="en-GB">
                <a:latin typeface="Arial"/>
                <a:ea typeface="Arial"/>
                <a:cs typeface="Arial"/>
                <a:sym typeface="Arial"/>
              </a:rPr>
              <a:t>extremely</a:t>
            </a:r>
            <a:r>
              <a:rPr lang="en-GB">
                <a:latin typeface="Arial"/>
                <a:ea typeface="Arial"/>
                <a:cs typeface="Arial"/>
                <a:sym typeface="Arial"/>
              </a:rPr>
              <a:t> good; outstanding</a:t>
            </a:r>
            <a:endParaRPr i="1"/>
          </a:p>
        </p:txBody>
      </p:sp>
      <p:pic>
        <p:nvPicPr>
          <p:cNvPr descr="Free Excellent Cliparts, Download Free Excellent Cliparts png images, Free  ClipArts on Clipart Library" id="150" name="Google Shape;150;g16b77e521a0_0_8"/>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16b77e521a0_0_61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anticlimactic</a:t>
            </a:r>
            <a:br>
              <a:rPr lang="en-GB">
                <a:latin typeface="Arial"/>
                <a:ea typeface="Arial"/>
                <a:cs typeface="Arial"/>
                <a:sym typeface="Arial"/>
              </a:rPr>
            </a:br>
            <a:r>
              <a:rPr lang="en-GB">
                <a:latin typeface="Arial"/>
                <a:ea typeface="Arial"/>
                <a:cs typeface="Arial"/>
                <a:sym typeface="Arial"/>
              </a:rPr>
              <a:t>anti + climactic = anticlimactic</a:t>
            </a:r>
            <a:endParaRPr i="1">
              <a:latin typeface="Arial"/>
              <a:ea typeface="Arial"/>
              <a:cs typeface="Arial"/>
              <a:sym typeface="Arial"/>
            </a:endParaRPr>
          </a:p>
        </p:txBody>
      </p:sp>
      <p:pic>
        <p:nvPicPr>
          <p:cNvPr id="701" name="Google Shape;701;g16b77e521a0_0_614"/>
          <p:cNvPicPr preferRelativeResize="0"/>
          <p:nvPr/>
        </p:nvPicPr>
        <p:blipFill>
          <a:blip r:embed="rId3">
            <a:alphaModFix/>
          </a:blip>
          <a:stretch>
            <a:fillRect/>
          </a:stretch>
        </p:blipFill>
        <p:spPr>
          <a:xfrm>
            <a:off x="152400" y="152400"/>
            <a:ext cx="4578950" cy="228947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6b77e521a0_0_619"/>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anticlimactic</a:t>
            </a:r>
            <a:br>
              <a:rPr lang="en-GB">
                <a:latin typeface="Arial"/>
                <a:ea typeface="Arial"/>
                <a:cs typeface="Arial"/>
                <a:sym typeface="Arial"/>
              </a:rPr>
            </a:br>
            <a:r>
              <a:rPr lang="en-GB">
                <a:latin typeface="Arial"/>
                <a:ea typeface="Arial"/>
                <a:cs typeface="Arial"/>
                <a:sym typeface="Arial"/>
              </a:rPr>
              <a:t>anti + climactic = anticlimactic</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p:txBody>
      </p:sp>
      <p:sp>
        <p:nvSpPr>
          <p:cNvPr id="707" name="Google Shape;707;g16b77e521a0_0_619"/>
          <p:cNvSpPr txBox="1"/>
          <p:nvPr/>
        </p:nvSpPr>
        <p:spPr>
          <a:xfrm>
            <a:off x="1506700" y="5444850"/>
            <a:ext cx="94350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causing disappointment at the end of a series of exciting events</a:t>
            </a:r>
            <a:endParaRPr b="0" i="0" sz="4100" u="none" cap="none" strike="noStrike">
              <a:solidFill>
                <a:srgbClr val="000000"/>
              </a:solidFill>
              <a:latin typeface="Calibri"/>
              <a:ea typeface="Calibri"/>
              <a:cs typeface="Calibri"/>
              <a:sym typeface="Calibri"/>
            </a:endParaRPr>
          </a:p>
        </p:txBody>
      </p:sp>
      <p:pic>
        <p:nvPicPr>
          <p:cNvPr id="708" name="Google Shape;708;g16b77e521a0_0_619"/>
          <p:cNvPicPr preferRelativeResize="0"/>
          <p:nvPr/>
        </p:nvPicPr>
        <p:blipFill>
          <a:blip r:embed="rId3">
            <a:alphaModFix/>
          </a:blip>
          <a:stretch>
            <a:fillRect/>
          </a:stretch>
        </p:blipFill>
        <p:spPr>
          <a:xfrm>
            <a:off x="152400" y="152400"/>
            <a:ext cx="4578950" cy="228947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16b77e521a0_0_6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antioxidants</a:t>
            </a:r>
            <a:endParaRPr i="1">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6b77e521a0_0_629"/>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antioxidants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 + oxidants = antioxidants</a:t>
            </a:r>
            <a:endParaRPr i="1">
              <a:latin typeface="Arial"/>
              <a:ea typeface="Arial"/>
              <a:cs typeface="Arial"/>
              <a:sym typeface="Arial"/>
            </a:endParaRPr>
          </a:p>
        </p:txBody>
      </p:sp>
      <p:pic>
        <p:nvPicPr>
          <p:cNvPr id="719" name="Google Shape;719;g16b77e521a0_0_629"/>
          <p:cNvPicPr preferRelativeResize="0"/>
          <p:nvPr/>
        </p:nvPicPr>
        <p:blipFill>
          <a:blip r:embed="rId3">
            <a:alphaModFix/>
          </a:blip>
          <a:stretch>
            <a:fillRect/>
          </a:stretch>
        </p:blipFill>
        <p:spPr>
          <a:xfrm>
            <a:off x="152400" y="152400"/>
            <a:ext cx="3816925" cy="25400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6b77e521a0_0_634"/>
          <p:cNvSpPr txBox="1"/>
          <p:nvPr>
            <p:ph type="title"/>
          </p:nvPr>
        </p:nvSpPr>
        <p:spPr>
          <a:xfrm>
            <a:off x="602675" y="5062025"/>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antioxidants</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 + oxidants = antioxidants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substance that can prevent damage to cells in your body</a:t>
            </a:r>
            <a:endParaRPr i="1">
              <a:latin typeface="Arial"/>
              <a:ea typeface="Arial"/>
              <a:cs typeface="Arial"/>
              <a:sym typeface="Arial"/>
            </a:endParaRPr>
          </a:p>
        </p:txBody>
      </p:sp>
      <p:pic>
        <p:nvPicPr>
          <p:cNvPr id="725" name="Google Shape;725;g16b77e521a0_0_634"/>
          <p:cNvPicPr preferRelativeResize="0"/>
          <p:nvPr/>
        </p:nvPicPr>
        <p:blipFill>
          <a:blip r:embed="rId3">
            <a:alphaModFix/>
          </a:blip>
          <a:stretch>
            <a:fillRect/>
          </a:stretch>
        </p:blipFill>
        <p:spPr>
          <a:xfrm>
            <a:off x="214725" y="2012425"/>
            <a:ext cx="3245425" cy="21597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16b77e521a0_0_6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antibiotics</a:t>
            </a:r>
            <a:endParaRPr i="1">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16b77e521a0_0_6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antibiotics</a:t>
            </a:r>
            <a:br>
              <a:rPr lang="en-GB">
                <a:latin typeface="Arial"/>
                <a:ea typeface="Arial"/>
                <a:cs typeface="Arial"/>
                <a:sym typeface="Arial"/>
              </a:rPr>
            </a:br>
            <a:r>
              <a:rPr lang="en-GB">
                <a:latin typeface="Arial"/>
                <a:ea typeface="Arial"/>
                <a:cs typeface="Arial"/>
                <a:sym typeface="Arial"/>
              </a:rPr>
              <a:t>anti + biotics = antibiotics</a:t>
            </a:r>
            <a:endParaRPr i="1">
              <a:latin typeface="Arial"/>
              <a:ea typeface="Arial"/>
              <a:cs typeface="Arial"/>
              <a:sym typeface="Arial"/>
            </a:endParaRPr>
          </a:p>
        </p:txBody>
      </p:sp>
      <p:pic>
        <p:nvPicPr>
          <p:cNvPr id="736" name="Google Shape;736;g16b77e521a0_0_643"/>
          <p:cNvPicPr preferRelativeResize="0"/>
          <p:nvPr/>
        </p:nvPicPr>
        <p:blipFill>
          <a:blip r:embed="rId3">
            <a:alphaModFix/>
          </a:blip>
          <a:stretch>
            <a:fillRect/>
          </a:stretch>
        </p:blipFill>
        <p:spPr>
          <a:xfrm>
            <a:off x="152400" y="152400"/>
            <a:ext cx="2621975" cy="3216125"/>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16b77e521a0_0_648"/>
          <p:cNvSpPr txBox="1"/>
          <p:nvPr>
            <p:ph type="title"/>
          </p:nvPr>
        </p:nvSpPr>
        <p:spPr>
          <a:xfrm>
            <a:off x="838200" y="50620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a:t>
            </a:r>
            <a:r>
              <a:rPr lang="en-GB">
                <a:latin typeface="Arial"/>
                <a:ea typeface="Arial"/>
                <a:cs typeface="Arial"/>
                <a:sym typeface="Arial"/>
              </a:rPr>
              <a:t>ntibiotics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 + biotics = antibiotics</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medicine to treat infections</a:t>
            </a:r>
            <a:endParaRPr i="1">
              <a:latin typeface="Arial"/>
              <a:ea typeface="Arial"/>
              <a:cs typeface="Arial"/>
              <a:sym typeface="Arial"/>
            </a:endParaRPr>
          </a:p>
        </p:txBody>
      </p:sp>
      <p:pic>
        <p:nvPicPr>
          <p:cNvPr id="742" name="Google Shape;742;g16b77e521a0_0_648"/>
          <p:cNvPicPr preferRelativeResize="0"/>
          <p:nvPr/>
        </p:nvPicPr>
        <p:blipFill>
          <a:blip r:embed="rId3">
            <a:alphaModFix/>
          </a:blip>
          <a:stretch>
            <a:fillRect/>
          </a:stretch>
        </p:blipFill>
        <p:spPr>
          <a:xfrm>
            <a:off x="110850" y="79675"/>
            <a:ext cx="1894600" cy="2323925"/>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16b77e521a0_0_65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end of a holiday usually </a:t>
            </a:r>
            <a:r>
              <a:rPr lang="en-GB">
                <a:latin typeface="Arial"/>
                <a:ea typeface="Arial"/>
                <a:cs typeface="Arial"/>
                <a:sym typeface="Arial"/>
              </a:rPr>
              <a:t>feels</a:t>
            </a:r>
            <a:r>
              <a:rPr lang="en-GB">
                <a:latin typeface="Arial"/>
                <a:ea typeface="Arial"/>
                <a:cs typeface="Arial"/>
                <a:sym typeface="Arial"/>
              </a:rPr>
              <a:t> anticlimactic.</a:t>
            </a:r>
            <a:endParaRPr i="1">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g16b77e521a0_0_657"/>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end of a holiday usually feels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a:t>
            </a:r>
            <a:endParaRPr i="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6b77e521a0_0_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br>
              <a:rPr lang="en-GB">
                <a:latin typeface="Arial"/>
                <a:ea typeface="Arial"/>
                <a:cs typeface="Arial"/>
                <a:sym typeface="Arial"/>
              </a:rPr>
            </a:br>
            <a:r>
              <a:rPr lang="en-GB">
                <a:latin typeface="Arial"/>
                <a:ea typeface="Arial"/>
                <a:cs typeface="Arial"/>
                <a:sym typeface="Arial"/>
              </a:rPr>
              <a:t>Christmas is excellent.</a:t>
            </a:r>
            <a:endParaRPr i="1"/>
          </a:p>
        </p:txBody>
      </p:sp>
      <p:pic>
        <p:nvPicPr>
          <p:cNvPr descr="Free Excellent Cliparts, Download Free Excellent Cliparts png images, Free  ClipArts on Clipart Library" id="156" name="Google Shape;156;g16b77e521a0_0_89"/>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16b77e521a0_0_6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end of a holiday usually feels anticlimactic.</a:t>
            </a:r>
            <a:endParaRPr i="1">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g16b77e521a0_0_66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Fruit and vegetables contain antioxidants which help your body stay healthy. </a:t>
            </a:r>
            <a:endParaRPr i="1">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g16b77e521a0_0_6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Fruit and vegetables contain </a:t>
            </a:r>
            <a:endParaRPr/>
          </a:p>
          <a:p>
            <a:pPr indent="0" lvl="0" marL="0" rtl="0" algn="ctr">
              <a:spcBef>
                <a:spcPts val="0"/>
              </a:spcBef>
              <a:spcAft>
                <a:spcPts val="0"/>
              </a:spcAft>
              <a:buClr>
                <a:schemeClr val="dk1"/>
              </a:buClr>
              <a:buSzPct val="100000"/>
              <a:buFont typeface="Arial"/>
              <a:buNone/>
            </a:pPr>
            <a:r>
              <a:rPr lang="en-GB"/>
              <a:t> _ _ _ _ _ _ _ _ _ _ _ _</a:t>
            </a:r>
            <a:r>
              <a:rPr lang="en-GB">
                <a:latin typeface="Arial"/>
                <a:ea typeface="Arial"/>
                <a:cs typeface="Arial"/>
                <a:sym typeface="Arial"/>
              </a:rPr>
              <a:t> which help your body stay healthy. </a:t>
            </a:r>
            <a:endParaRPr i="1">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16b77e521a0_0_6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Fruit and vegetables contain antioxidants which help your body stay healthy. </a:t>
            </a:r>
            <a:endParaRPr i="1">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g16b77e521a0_0_67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doctor has prescribed </a:t>
            </a:r>
            <a:r>
              <a:rPr lang="en-GB">
                <a:latin typeface="Arial"/>
                <a:ea typeface="Arial"/>
                <a:cs typeface="Arial"/>
                <a:sym typeface="Arial"/>
              </a:rPr>
              <a:t>antibiotics</a:t>
            </a:r>
            <a:r>
              <a:rPr lang="en-GB">
                <a:latin typeface="Arial"/>
                <a:ea typeface="Arial"/>
                <a:cs typeface="Arial"/>
                <a:sym typeface="Arial"/>
              </a:rPr>
              <a:t> to help me fight my chest infection. </a:t>
            </a:r>
            <a:endParaRPr i="1">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16b77e521a0_0_68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doctor has prescribed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to help me fight my chest infection. </a:t>
            </a:r>
            <a:endParaRPr i="1">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16b77e521a0_0_68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doctor has prescribed antibiotics to help me fight my chest infection. </a:t>
            </a:r>
            <a:endParaRPr i="1">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16b77e521a0_0_6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g16b77e521a0_0_69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16b77e521a0_0_6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interrupt</a:t>
            </a: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16b77e521a0_0_7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pic>
        <p:nvPicPr>
          <p:cNvPr id="808" name="Google Shape;808;g16b77e521a0_0_701"/>
          <p:cNvPicPr preferRelativeResize="0"/>
          <p:nvPr/>
        </p:nvPicPr>
        <p:blipFill>
          <a:blip r:embed="rId3">
            <a:alphaModFix/>
          </a:blip>
          <a:stretch>
            <a:fillRect/>
          </a:stretch>
        </p:blipFill>
        <p:spPr>
          <a:xfrm>
            <a:off x="152400" y="152400"/>
            <a:ext cx="3270050" cy="219595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g16b77e521a0_0_70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a:t>
            </a:r>
            <a:r>
              <a:rPr lang="en-GB" sz="3888">
                <a:latin typeface="Arial"/>
                <a:ea typeface="Arial"/>
                <a:cs typeface="Arial"/>
                <a:sym typeface="Arial"/>
              </a:rPr>
              <a:t>_ _ _ _ _ _ _ _ _ _ </a:t>
            </a:r>
            <a:r>
              <a:rPr lang="en-GB">
                <a:latin typeface="Arial"/>
                <a:ea typeface="Arial"/>
                <a:cs typeface="Arial"/>
                <a:sym typeface="Arial"/>
              </a:rPr>
              <a:t>someone when they are talking.</a:t>
            </a:r>
            <a:endParaRPr i="1">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16b77e521a0_0_71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g16b77e521a0_0_71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16b77e521a0_0_718"/>
          <p:cNvSpPr txBox="1"/>
          <p:nvPr>
            <p:ph type="title"/>
          </p:nvPr>
        </p:nvSpPr>
        <p:spPr>
          <a:xfrm>
            <a:off x="838200" y="39121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g16b77e521a0_0_722"/>
          <p:cNvSpPr txBox="1"/>
          <p:nvPr>
            <p:ph type="title"/>
          </p:nvPr>
        </p:nvSpPr>
        <p:spPr>
          <a:xfrm>
            <a:off x="838200" y="45875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pic>
        <p:nvPicPr>
          <p:cNvPr id="834" name="Google Shape;834;g16b77e521a0_0_722"/>
          <p:cNvPicPr preferRelativeResize="0"/>
          <p:nvPr/>
        </p:nvPicPr>
        <p:blipFill>
          <a:blip r:embed="rId3">
            <a:alphaModFix/>
          </a:blip>
          <a:stretch>
            <a:fillRect/>
          </a:stretch>
        </p:blipFill>
        <p:spPr>
          <a:xfrm>
            <a:off x="152400" y="152400"/>
            <a:ext cx="3577925" cy="214675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16b77e521a0_0_72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at least 79 times.</a:t>
            </a:r>
            <a:endParaRPr i="1"/>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16b77e521a0_0_73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g16b77e521a0_0_73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g16b77e521a0_0_7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16b77e521a0_0_743"/>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hindrance of the slow and steady rise of the Earth’s temperature due to the release of gases, such as carbon dioxide. Anti-corruption groups do excellent work to ensure the scientific language of this problem is made clear in the media. Some claims made about global warming that these groups are contending with include how the planet will make its own auto-correction to this rise in temperature. Another claim is that all the fuss will be anticlimactic as the world will not end if we do not recycle. These messages are confusing for the public to believe, which is why people in the UK have the autonomy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16b77e521a0_0_747"/>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a:t>
            </a:r>
            <a:r>
              <a:rPr lang="en-GB" sz="3000">
                <a:solidFill>
                  <a:srgbClr val="000000"/>
                </a:solidFill>
                <a:highlight>
                  <a:srgbClr val="FFFF00"/>
                </a:highlight>
                <a:latin typeface="Arial"/>
                <a:ea typeface="Arial"/>
                <a:cs typeface="Arial"/>
                <a:sym typeface="Arial"/>
              </a:rPr>
              <a:t>hindrance</a:t>
            </a:r>
            <a:r>
              <a:rPr lang="en-GB" sz="3000">
                <a:solidFill>
                  <a:srgbClr val="000000"/>
                </a:solidFill>
                <a:latin typeface="Arial"/>
                <a:ea typeface="Arial"/>
                <a:cs typeface="Arial"/>
                <a:sym typeface="Arial"/>
              </a:rPr>
              <a:t> of the slow and steady rise of the Earth’s temperature due to the </a:t>
            </a:r>
            <a:r>
              <a:rPr lang="en-GB" sz="3000">
                <a:solidFill>
                  <a:srgbClr val="000000"/>
                </a:solidFill>
                <a:highlight>
                  <a:srgbClr val="FFFF00"/>
                </a:highlight>
                <a:latin typeface="Arial"/>
                <a:ea typeface="Arial"/>
                <a:cs typeface="Arial"/>
                <a:sym typeface="Arial"/>
              </a:rPr>
              <a:t>release</a:t>
            </a:r>
            <a:r>
              <a:rPr lang="en-GB" sz="3000">
                <a:solidFill>
                  <a:srgbClr val="000000"/>
                </a:solidFill>
                <a:latin typeface="Arial"/>
                <a:ea typeface="Arial"/>
                <a:cs typeface="Arial"/>
                <a:sym typeface="Arial"/>
              </a:rPr>
              <a:t> of gases, such as carbon dioxide.</a:t>
            </a:r>
            <a:r>
              <a:rPr lang="en-GB" sz="3000">
                <a:solidFill>
                  <a:srgbClr val="000000"/>
                </a:solidFill>
                <a:highlight>
                  <a:srgbClr val="FFFF00"/>
                </a:highlight>
                <a:latin typeface="Arial"/>
                <a:ea typeface="Arial"/>
                <a:cs typeface="Arial"/>
                <a:sym typeface="Arial"/>
              </a:rPr>
              <a:t> Anti-corruption</a:t>
            </a:r>
            <a:r>
              <a:rPr lang="en-GB" sz="3000">
                <a:solidFill>
                  <a:srgbClr val="000000"/>
                </a:solidFill>
                <a:latin typeface="Arial"/>
                <a:ea typeface="Arial"/>
                <a:cs typeface="Arial"/>
                <a:sym typeface="Arial"/>
              </a:rPr>
              <a:t> groups do </a:t>
            </a:r>
            <a:r>
              <a:rPr lang="en-GB" sz="3000">
                <a:solidFill>
                  <a:srgbClr val="000000"/>
                </a:solidFill>
                <a:highlight>
                  <a:srgbClr val="FFFF00"/>
                </a:highlight>
                <a:latin typeface="Arial"/>
                <a:ea typeface="Arial"/>
                <a:cs typeface="Arial"/>
                <a:sym typeface="Arial"/>
              </a:rPr>
              <a:t>excellent</a:t>
            </a:r>
            <a:r>
              <a:rPr lang="en-GB" sz="3000">
                <a:solidFill>
                  <a:srgbClr val="000000"/>
                </a:solidFill>
                <a:latin typeface="Arial"/>
                <a:ea typeface="Arial"/>
                <a:cs typeface="Arial"/>
                <a:sym typeface="Arial"/>
              </a:rPr>
              <a:t> work to ensure the scientific </a:t>
            </a:r>
            <a:r>
              <a:rPr lang="en-GB" sz="3000">
                <a:solidFill>
                  <a:srgbClr val="000000"/>
                </a:solidFill>
                <a:highlight>
                  <a:srgbClr val="FFFF00"/>
                </a:highlight>
                <a:latin typeface="Arial"/>
                <a:ea typeface="Arial"/>
                <a:cs typeface="Arial"/>
                <a:sym typeface="Arial"/>
              </a:rPr>
              <a:t>language</a:t>
            </a:r>
            <a:r>
              <a:rPr lang="en-GB" sz="3000">
                <a:solidFill>
                  <a:srgbClr val="000000"/>
                </a:solidFill>
                <a:latin typeface="Arial"/>
                <a:ea typeface="Arial"/>
                <a:cs typeface="Arial"/>
                <a:sym typeface="Arial"/>
              </a:rPr>
              <a:t> of this problem is made clear in the media. Some claims made about global warming that these groups are contending with include how the planet will make its own </a:t>
            </a:r>
            <a:r>
              <a:rPr lang="en-GB" sz="3000">
                <a:solidFill>
                  <a:srgbClr val="000000"/>
                </a:solidFill>
                <a:highlight>
                  <a:srgbClr val="FFFF00"/>
                </a:highlight>
                <a:latin typeface="Arial"/>
                <a:ea typeface="Arial"/>
                <a:cs typeface="Arial"/>
                <a:sym typeface="Arial"/>
              </a:rPr>
              <a:t>auto-correction</a:t>
            </a:r>
            <a:r>
              <a:rPr lang="en-GB" sz="3000">
                <a:solidFill>
                  <a:srgbClr val="000000"/>
                </a:solidFill>
                <a:latin typeface="Arial"/>
                <a:ea typeface="Arial"/>
                <a:cs typeface="Arial"/>
                <a:sym typeface="Arial"/>
              </a:rPr>
              <a:t> to this rise in temperature. Another claim is that all the fuss will be </a:t>
            </a:r>
            <a:r>
              <a:rPr lang="en-GB" sz="3000">
                <a:solidFill>
                  <a:srgbClr val="000000"/>
                </a:solidFill>
                <a:highlight>
                  <a:srgbClr val="FFFF00"/>
                </a:highlight>
                <a:latin typeface="Arial"/>
                <a:ea typeface="Arial"/>
                <a:cs typeface="Arial"/>
                <a:sym typeface="Arial"/>
              </a:rPr>
              <a:t>anticlimactic</a:t>
            </a:r>
            <a:r>
              <a:rPr lang="en-GB" sz="3000">
                <a:solidFill>
                  <a:srgbClr val="000000"/>
                </a:solidFill>
                <a:latin typeface="Arial"/>
                <a:ea typeface="Arial"/>
                <a:cs typeface="Arial"/>
                <a:sym typeface="Arial"/>
              </a:rPr>
              <a:t> as the world will not end if we do not </a:t>
            </a:r>
            <a:r>
              <a:rPr lang="en-GB" sz="3000">
                <a:solidFill>
                  <a:srgbClr val="000000"/>
                </a:solidFill>
                <a:highlight>
                  <a:srgbClr val="FFFF00"/>
                </a:highlight>
                <a:latin typeface="Arial"/>
                <a:ea typeface="Arial"/>
                <a:cs typeface="Arial"/>
                <a:sym typeface="Arial"/>
              </a:rPr>
              <a:t>recycle</a:t>
            </a:r>
            <a:r>
              <a:rPr lang="en-GB" sz="3000">
                <a:solidFill>
                  <a:srgbClr val="000000"/>
                </a:solidFill>
                <a:latin typeface="Arial"/>
                <a:ea typeface="Arial"/>
                <a:cs typeface="Arial"/>
                <a:sym typeface="Arial"/>
              </a:rPr>
              <a:t>. These messages are confusing for the public to believe, which is why people in the UK have the </a:t>
            </a:r>
            <a:r>
              <a:rPr lang="en-GB" sz="3000">
                <a:solidFill>
                  <a:srgbClr val="000000"/>
                </a:solidFill>
                <a:highlight>
                  <a:srgbClr val="FFFF00"/>
                </a:highlight>
                <a:latin typeface="Arial"/>
                <a:ea typeface="Arial"/>
                <a:cs typeface="Arial"/>
                <a:sym typeface="Arial"/>
              </a:rPr>
              <a:t>autonomy</a:t>
            </a:r>
            <a:r>
              <a:rPr lang="en-GB" sz="3000">
                <a:solidFill>
                  <a:srgbClr val="000000"/>
                </a:solidFill>
                <a:latin typeface="Arial"/>
                <a:ea typeface="Arial"/>
                <a:cs typeface="Arial"/>
                <a:sym typeface="Arial"/>
              </a:rPr>
              <a:t>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16b77e521a0_0_75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16b77e521a0_0_756"/>
          <p:cNvSpPr txBox="1"/>
          <p:nvPr>
            <p:ph type="title"/>
          </p:nvPr>
        </p:nvSpPr>
        <p:spPr>
          <a:xfrm>
            <a:off x="844550" y="2901724"/>
            <a:ext cx="10515600" cy="2852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000"/>
              <a:buFont typeface="Arial"/>
              <a:buNone/>
            </a:pPr>
            <a:r>
              <a:rPr lang="en-GB" sz="4400">
                <a:latin typeface="Arial"/>
                <a:ea typeface="Arial"/>
                <a:cs typeface="Arial"/>
                <a:sym typeface="Arial"/>
              </a:rPr>
              <a:t>This is the hindrance of the slow and steady rise of the Earth’s temperature due to the release of gases, such as carbon dioxide.</a:t>
            </a:r>
            <a:endParaRPr sz="10900"/>
          </a:p>
        </p:txBody>
      </p:sp>
      <p:sp>
        <p:nvSpPr>
          <p:cNvPr id="876" name="Google Shape;876;g16b77e521a0_0_756"/>
          <p:cNvSpPr txBox="1"/>
          <p:nvPr>
            <p:ph idx="1" type="body"/>
          </p:nvPr>
        </p:nvSpPr>
        <p:spPr>
          <a:xfrm>
            <a:off x="844550" y="209551"/>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GB"/>
              <a:t>Did you write it correctly?</a:t>
            </a:r>
            <a:endParaRPr/>
          </a:p>
          <a:p>
            <a:pPr indent="0" lvl="0" marL="0" rtl="0" algn="l">
              <a:lnSpc>
                <a:spcPct val="90000"/>
              </a:lnSpc>
              <a:spcBef>
                <a:spcPts val="1000"/>
              </a:spcBef>
              <a:spcAft>
                <a:spcPts val="0"/>
              </a:spcAft>
              <a:buClr>
                <a:srgbClr val="888888"/>
              </a:buClr>
              <a:buSzPts val="2400"/>
              <a:buNone/>
            </a:pPr>
            <a:r>
              <a:rPr lang="en-GB"/>
              <a:t>Edit your work and make sure you have it correct.</a:t>
            </a:r>
            <a:endParaRPr/>
          </a:p>
          <a:p>
            <a:pPr indent="0" lvl="0" marL="0" rtl="0" algn="l">
              <a:lnSpc>
                <a:spcPct val="90000"/>
              </a:lnSpc>
              <a:spcBef>
                <a:spcPts val="1000"/>
              </a:spcBef>
              <a:spcAft>
                <a:spcPts val="0"/>
              </a:spcAft>
              <a:buClr>
                <a:srgbClr val="888888"/>
              </a:buClr>
              <a:buSzPts val="2400"/>
              <a:buNone/>
            </a:pPr>
            <a:r>
              <a:rPr lang="en-GB"/>
              <a:t>Can you underline the spelling word that we have covered in this session?</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g16b77e521a0_0_761"/>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Year 6  - Autumn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Week </a:t>
            </a:r>
            <a:r>
              <a:rPr lang="en-GB" sz="7200">
                <a:solidFill>
                  <a:schemeClr val="dk1"/>
                </a:solidFill>
              </a:rPr>
              <a:t>2</a:t>
            </a:r>
            <a:r>
              <a:rPr b="0" i="0" lang="en-GB" sz="7200" u="none" cap="none" strike="noStrike">
                <a:solidFill>
                  <a:schemeClr val="dk1"/>
                </a:solidFill>
                <a:latin typeface="Arial"/>
                <a:ea typeface="Arial"/>
                <a:cs typeface="Arial"/>
                <a:sym typeface="Arial"/>
              </a:rPr>
              <a:t> - </a:t>
            </a:r>
            <a:r>
              <a:rPr lang="en-GB" sz="7200">
                <a:solidFill>
                  <a:schemeClr val="dk1"/>
                </a:solidFill>
              </a:rPr>
              <a:t>Wednesday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g16b77e521a0_0_766"/>
          <p:cNvPicPr preferRelativeResize="0"/>
          <p:nvPr/>
        </p:nvPicPr>
        <p:blipFill>
          <a:blip r:embed="rId3">
            <a:alphaModFix/>
          </a:blip>
          <a:stretch>
            <a:fillRect/>
          </a:stretch>
        </p:blipFill>
        <p:spPr>
          <a:xfrm>
            <a:off x="879750" y="0"/>
            <a:ext cx="10262956" cy="6857999"/>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16b77e521a0_0_77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g16b77e521a0_0_77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g16b77e521a0_0_7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hindrance</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g16b77e521a0_0_784"/>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person or thing which makes it more difficult for you to do something</a:t>
            </a:r>
            <a:endParaRPr/>
          </a:p>
        </p:txBody>
      </p:sp>
      <p:pic>
        <p:nvPicPr>
          <p:cNvPr id="911" name="Google Shape;911;g16b77e521a0_0_784"/>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721997" y="2631036"/>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949"/>
              <a:buFont typeface="Arial"/>
              <a:buNone/>
            </a:pPr>
            <a:r>
              <a:rPr lang="en-GB">
                <a:latin typeface="Arial"/>
                <a:ea typeface="Arial"/>
                <a:cs typeface="Arial"/>
                <a:sym typeface="Arial"/>
              </a:rPr>
              <a:t>r</a:t>
            </a:r>
            <a:r>
              <a:rPr lang="en-GB">
                <a:latin typeface="Arial"/>
                <a:ea typeface="Arial"/>
                <a:cs typeface="Arial"/>
                <a:sym typeface="Arial"/>
              </a:rPr>
              <a:t>e-</a:t>
            </a:r>
            <a:br>
              <a:rPr lang="en-GB">
                <a:latin typeface="Arial"/>
                <a:ea typeface="Arial"/>
                <a:cs typeface="Arial"/>
                <a:sym typeface="Arial"/>
              </a:rPr>
            </a:br>
            <a:r>
              <a:rPr lang="en-GB" sz="4400">
                <a:latin typeface="Arial"/>
                <a:ea typeface="Arial"/>
                <a:cs typeface="Arial"/>
                <a:sym typeface="Arial"/>
              </a:rPr>
              <a:t>Meaning back or again</a:t>
            </a:r>
            <a:endParaRPr i="1" sz="440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g16b77e521a0_0_790"/>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 </a:t>
            </a:r>
            <a:endParaRPr/>
          </a:p>
        </p:txBody>
      </p:sp>
      <p:pic>
        <p:nvPicPr>
          <p:cNvPr id="918" name="Google Shape;918;g16b77e521a0_0_790"/>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g16b77e521a0_0_79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g16b77e521a0_0_8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excellent</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g16b77e521a0_0_806"/>
          <p:cNvSpPr txBox="1"/>
          <p:nvPr>
            <p:ph type="title"/>
          </p:nvPr>
        </p:nvSpPr>
        <p:spPr>
          <a:xfrm>
            <a:off x="838200" y="429655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Definition: extremely good; outstanding</a:t>
            </a:r>
            <a:endParaRPr i="1"/>
          </a:p>
        </p:txBody>
      </p:sp>
      <p:pic>
        <p:nvPicPr>
          <p:cNvPr descr="Free Excellent Cliparts, Download Free Excellent Cliparts png images, Free  ClipArts on Clipart Library" id="936" name="Google Shape;936;g16b77e521a0_0_806"/>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g16b77e521a0_0_8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br>
              <a:rPr lang="en-GB">
                <a:latin typeface="Arial"/>
                <a:ea typeface="Arial"/>
                <a:cs typeface="Arial"/>
                <a:sym typeface="Arial"/>
              </a:rPr>
            </a:br>
            <a:r>
              <a:rPr lang="en-GB">
                <a:latin typeface="Arial"/>
                <a:ea typeface="Arial"/>
                <a:cs typeface="Arial"/>
                <a:sym typeface="Arial"/>
              </a:rPr>
              <a:t>Christmas is excellent.</a:t>
            </a:r>
            <a:endParaRPr i="1"/>
          </a:p>
        </p:txBody>
      </p:sp>
      <p:pic>
        <p:nvPicPr>
          <p:cNvPr descr="Free Excellent Cliparts, Download Free Excellent Cliparts png images, Free  ClipArts on Clipart Library" id="942" name="Google Shape;942;g16b77e521a0_0_811"/>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g16b77e521a0_0_81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g16b77e521a0_0_82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g16b77e521a0_0_824"/>
          <p:cNvSpPr txBox="1"/>
          <p:nvPr>
            <p:ph type="title"/>
          </p:nvPr>
        </p:nvSpPr>
        <p:spPr>
          <a:xfrm>
            <a:off x="721997" y="2631036"/>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949"/>
              <a:buFont typeface="Arial"/>
              <a:buNone/>
            </a:pPr>
            <a:r>
              <a:rPr lang="en-GB">
                <a:latin typeface="Arial"/>
                <a:ea typeface="Arial"/>
                <a:cs typeface="Arial"/>
                <a:sym typeface="Arial"/>
              </a:rPr>
              <a:t>re-</a:t>
            </a:r>
            <a:br>
              <a:rPr lang="en-GB">
                <a:latin typeface="Arial"/>
                <a:ea typeface="Arial"/>
                <a:cs typeface="Arial"/>
                <a:sym typeface="Arial"/>
              </a:rPr>
            </a:br>
            <a:r>
              <a:rPr lang="en-GB" sz="4400">
                <a:latin typeface="Arial"/>
                <a:ea typeface="Arial"/>
                <a:cs typeface="Arial"/>
                <a:sym typeface="Arial"/>
              </a:rPr>
              <a:t>Meaning back or again</a:t>
            </a:r>
            <a:endParaRPr i="1" sz="4400">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g16b77e521a0_0_192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revenge</a:t>
            </a:r>
            <a:endParaRPr i="1">
              <a:latin typeface="Arial"/>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g16b77e521a0_0_19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revenge</a:t>
            </a:r>
            <a:endParaRPr i="1">
              <a:latin typeface="Arial"/>
              <a:ea typeface="Arial"/>
              <a:cs typeface="Arial"/>
              <a:sym typeface="Arial"/>
            </a:endParaRPr>
          </a:p>
        </p:txBody>
      </p:sp>
      <p:sp>
        <p:nvSpPr>
          <p:cNvPr id="968" name="Google Shape;968;g16b77e521a0_0_1933"/>
          <p:cNvSpPr/>
          <p:nvPr/>
        </p:nvSpPr>
        <p:spPr>
          <a:xfrm>
            <a:off x="4637314" y="3681976"/>
            <a:ext cx="844200" cy="6798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6b77e521a0_0_9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recycle</a:t>
            </a:r>
            <a:endParaRPr i="1">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16b77e521a0_0_196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revenge</a:t>
            </a:r>
            <a:br>
              <a:rPr lang="en-GB">
                <a:latin typeface="Arial"/>
                <a:ea typeface="Arial"/>
                <a:cs typeface="Arial"/>
                <a:sym typeface="Arial"/>
              </a:rPr>
            </a:br>
            <a:r>
              <a:rPr lang="en-GB">
                <a:latin typeface="Arial"/>
                <a:ea typeface="Arial"/>
                <a:cs typeface="Arial"/>
                <a:sym typeface="Arial"/>
              </a:rPr>
              <a:t>re + venge = revenge </a:t>
            </a:r>
            <a:endParaRPr i="1">
              <a:latin typeface="Arial"/>
              <a:ea typeface="Arial"/>
              <a:cs typeface="Arial"/>
              <a:sym typeface="Arial"/>
            </a:endParaRPr>
          </a:p>
        </p:txBody>
      </p:sp>
      <p:pic>
        <p:nvPicPr>
          <p:cNvPr descr="600 Revenge Clip Art | Royalty Free - GoGraph" id="974" name="Google Shape;974;g16b77e521a0_0_1960"/>
          <p:cNvPicPr preferRelativeResize="0"/>
          <p:nvPr/>
        </p:nvPicPr>
        <p:blipFill rotWithShape="1">
          <a:blip r:embed="rId3">
            <a:alphaModFix/>
          </a:blip>
          <a:srcRect b="9033" l="0" r="0" t="0"/>
          <a:stretch/>
        </p:blipFill>
        <p:spPr>
          <a:xfrm>
            <a:off x="597353" y="638857"/>
            <a:ext cx="2800350" cy="1481650"/>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g16b77e521a0_0_193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retrieved </a:t>
            </a:r>
            <a:endParaRPr i="1">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g16b77e521a0_0_194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retrieved</a:t>
            </a:r>
            <a:r>
              <a:rPr lang="en-GB"/>
              <a:t> </a:t>
            </a:r>
            <a:r>
              <a:rPr lang="en-GB">
                <a:solidFill>
                  <a:schemeClr val="lt1"/>
                </a:solidFill>
              </a:rPr>
              <a:t>n</a:t>
            </a:r>
            <a:endParaRPr i="1">
              <a:solidFill>
                <a:schemeClr val="lt1"/>
              </a:solidFill>
            </a:endParaRPr>
          </a:p>
        </p:txBody>
      </p:sp>
      <p:sp>
        <p:nvSpPr>
          <p:cNvPr id="985" name="Google Shape;985;g16b77e521a0_0_1942"/>
          <p:cNvSpPr/>
          <p:nvPr/>
        </p:nvSpPr>
        <p:spPr>
          <a:xfrm>
            <a:off x="4327071" y="3608614"/>
            <a:ext cx="702000" cy="762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g16b77e521a0_0_196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retrieved</a:t>
            </a:r>
            <a:br>
              <a:rPr lang="en-GB">
                <a:latin typeface="Arial"/>
                <a:ea typeface="Arial"/>
                <a:cs typeface="Arial"/>
                <a:sym typeface="Arial"/>
              </a:rPr>
            </a:br>
            <a:r>
              <a:rPr lang="en-GB">
                <a:latin typeface="Arial"/>
                <a:ea typeface="Arial"/>
                <a:cs typeface="Arial"/>
                <a:sym typeface="Arial"/>
              </a:rPr>
              <a:t>re + trieved = retrieved </a:t>
            </a:r>
            <a:endParaRPr i="1">
              <a:latin typeface="Arial"/>
              <a:ea typeface="Arial"/>
              <a:cs typeface="Arial"/>
              <a:sym typeface="Arial"/>
            </a:endParaRPr>
          </a:p>
        </p:txBody>
      </p:sp>
      <p:pic>
        <p:nvPicPr>
          <p:cNvPr descr="778 Dog Retrieving Illustrations &amp; Clip Art - iStock" id="991" name="Google Shape;991;g16b77e521a0_0_1965"/>
          <p:cNvPicPr preferRelativeResize="0"/>
          <p:nvPr/>
        </p:nvPicPr>
        <p:blipFill rotWithShape="1">
          <a:blip r:embed="rId3">
            <a:alphaModFix/>
          </a:blip>
          <a:srcRect b="0" l="0" r="0" t="0"/>
          <a:stretch/>
        </p:blipFill>
        <p:spPr>
          <a:xfrm>
            <a:off x="452438" y="398010"/>
            <a:ext cx="2143125" cy="2143125"/>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g16b77e521a0_0_194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return</a:t>
            </a:r>
            <a:endParaRPr i="1">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16b77e521a0_0_195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return</a:t>
            </a:r>
            <a:endParaRPr i="1">
              <a:latin typeface="Arial"/>
              <a:ea typeface="Arial"/>
              <a:cs typeface="Arial"/>
              <a:sym typeface="Arial"/>
            </a:endParaRPr>
          </a:p>
        </p:txBody>
      </p:sp>
      <p:sp>
        <p:nvSpPr>
          <p:cNvPr id="1002" name="Google Shape;1002;g16b77e521a0_0_1951"/>
          <p:cNvSpPr/>
          <p:nvPr/>
        </p:nvSpPr>
        <p:spPr>
          <a:xfrm>
            <a:off x="4980214" y="3641271"/>
            <a:ext cx="767400" cy="761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g16b77e521a0_0_197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return</a:t>
            </a:r>
            <a:br>
              <a:rPr lang="en-GB">
                <a:latin typeface="Arial"/>
                <a:ea typeface="Arial"/>
                <a:cs typeface="Arial"/>
                <a:sym typeface="Arial"/>
              </a:rPr>
            </a:br>
            <a:r>
              <a:rPr lang="en-GB">
                <a:latin typeface="Arial"/>
                <a:ea typeface="Arial"/>
                <a:cs typeface="Arial"/>
                <a:sym typeface="Arial"/>
              </a:rPr>
              <a:t>re + turn = return </a:t>
            </a:r>
            <a:endParaRPr i="1">
              <a:latin typeface="Arial"/>
              <a:ea typeface="Arial"/>
              <a:cs typeface="Arial"/>
              <a:sym typeface="Arial"/>
            </a:endParaRPr>
          </a:p>
        </p:txBody>
      </p:sp>
      <p:pic>
        <p:nvPicPr>
          <p:cNvPr descr="return clipart - Clip Art Library" id="1008" name="Google Shape;1008;g16b77e521a0_0_1970"/>
          <p:cNvPicPr preferRelativeResize="0"/>
          <p:nvPr/>
        </p:nvPicPr>
        <p:blipFill rotWithShape="1">
          <a:blip r:embed="rId3">
            <a:alphaModFix/>
          </a:blip>
          <a:srcRect b="0" l="0" r="0" t="0"/>
          <a:stretch/>
        </p:blipFill>
        <p:spPr>
          <a:xfrm>
            <a:off x="566738" y="544967"/>
            <a:ext cx="2143125" cy="2143125"/>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g16b77e521a0_0_87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g16b77e521a0_0_87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Prefixes auto- and anti-</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g16b77e521a0_0_87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meaning relating to yourself</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6b77e521a0_0_9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recycle</a:t>
            </a:r>
            <a:endParaRPr i="1">
              <a:latin typeface="Arial"/>
              <a:ea typeface="Arial"/>
              <a:cs typeface="Arial"/>
              <a:sym typeface="Arial"/>
            </a:endParaRPr>
          </a:p>
        </p:txBody>
      </p:sp>
      <p:sp>
        <p:nvSpPr>
          <p:cNvPr id="182" name="Google Shape;182;g16b77e521a0_0_98"/>
          <p:cNvSpPr/>
          <p:nvPr/>
        </p:nvSpPr>
        <p:spPr>
          <a:xfrm>
            <a:off x="4800600" y="3681976"/>
            <a:ext cx="844200" cy="6798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g16b77e521a0_0_883"/>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a:t>
            </a:r>
            <a:br>
              <a:rPr lang="en-GB">
                <a:latin typeface="Arial"/>
                <a:ea typeface="Arial"/>
                <a:cs typeface="Arial"/>
                <a:sym typeface="Arial"/>
              </a:rPr>
            </a:br>
            <a:r>
              <a:rPr lang="en-GB" sz="4900">
                <a:latin typeface="Arial"/>
                <a:ea typeface="Arial"/>
                <a:cs typeface="Arial"/>
                <a:sym typeface="Arial"/>
              </a:rPr>
              <a:t>meaning against</a:t>
            </a:r>
            <a:endParaRPr i="1" sz="4900">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g16b77e521a0_0_8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autobiographical</a:t>
            </a:r>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g16b77e521a0_0_891"/>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a:t>
            </a:r>
            <a:r>
              <a:rPr lang="en-GB">
                <a:latin typeface="Arial"/>
                <a:ea typeface="Arial"/>
                <a:cs typeface="Arial"/>
                <a:sym typeface="Arial"/>
              </a:rPr>
              <a:t>biographical</a:t>
            </a:r>
            <a:endParaRPr/>
          </a:p>
        </p:txBody>
      </p:sp>
      <p:sp>
        <p:nvSpPr>
          <p:cNvPr id="1040" name="Google Shape;1040;g16b77e521a0_0_891"/>
          <p:cNvSpPr/>
          <p:nvPr/>
        </p:nvSpPr>
        <p:spPr>
          <a:xfrm>
            <a:off x="3563324" y="3586350"/>
            <a:ext cx="15501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g16b77e521a0_0_896"/>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autobiographical</a:t>
            </a:r>
            <a:endParaRPr/>
          </a:p>
        </p:txBody>
      </p:sp>
      <p:sp>
        <p:nvSpPr>
          <p:cNvPr id="1046" name="Google Shape;1046;g16b77e521a0_0_896"/>
          <p:cNvSpPr/>
          <p:nvPr/>
        </p:nvSpPr>
        <p:spPr>
          <a:xfrm>
            <a:off x="3591600" y="3611725"/>
            <a:ext cx="14832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47" name="Google Shape;1047;g16b77e521a0_0_896"/>
          <p:cNvPicPr preferRelativeResize="0"/>
          <p:nvPr/>
        </p:nvPicPr>
        <p:blipFill>
          <a:blip r:embed="rId3">
            <a:alphaModFix/>
          </a:blip>
          <a:stretch>
            <a:fillRect/>
          </a:stretch>
        </p:blipFill>
        <p:spPr>
          <a:xfrm>
            <a:off x="152400" y="152400"/>
            <a:ext cx="3170550" cy="4395249"/>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g16b77e521a0_0_90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autograph</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g16b77e521a0_0_90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autograph</a:t>
            </a:r>
            <a:endParaRPr/>
          </a:p>
        </p:txBody>
      </p:sp>
      <p:sp>
        <p:nvSpPr>
          <p:cNvPr id="1058" name="Google Shape;1058;g16b77e521a0_0_906"/>
          <p:cNvSpPr/>
          <p:nvPr/>
        </p:nvSpPr>
        <p:spPr>
          <a:xfrm>
            <a:off x="4369325" y="3666500"/>
            <a:ext cx="14742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g16b77e521a0_0_9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autograph</a:t>
            </a:r>
            <a:endParaRPr/>
          </a:p>
        </p:txBody>
      </p:sp>
      <p:sp>
        <p:nvSpPr>
          <p:cNvPr id="1064" name="Google Shape;1064;g16b77e521a0_0_911"/>
          <p:cNvSpPr/>
          <p:nvPr/>
        </p:nvSpPr>
        <p:spPr>
          <a:xfrm>
            <a:off x="4270349" y="3676900"/>
            <a:ext cx="15696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5" name="Google Shape;1065;g16b77e521a0_0_911"/>
          <p:cNvPicPr preferRelativeResize="0"/>
          <p:nvPr/>
        </p:nvPicPr>
        <p:blipFill>
          <a:blip r:embed="rId3">
            <a:alphaModFix/>
          </a:blip>
          <a:stretch>
            <a:fillRect/>
          </a:stretch>
        </p:blipFill>
        <p:spPr>
          <a:xfrm>
            <a:off x="152400" y="152400"/>
            <a:ext cx="2761321" cy="3524500"/>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g16b77e521a0_0_91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uto-correction</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g16b77e521a0_0_92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auto-correction</a:t>
            </a:r>
            <a:endParaRPr/>
          </a:p>
        </p:txBody>
      </p:sp>
      <p:sp>
        <p:nvSpPr>
          <p:cNvPr id="1076" name="Google Shape;1076;g16b77e521a0_0_921"/>
          <p:cNvSpPr/>
          <p:nvPr/>
        </p:nvSpPr>
        <p:spPr>
          <a:xfrm>
            <a:off x="3535050" y="3709550"/>
            <a:ext cx="15414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g16b77e521a0_0_92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auto-correction</a:t>
            </a:r>
            <a:endParaRPr/>
          </a:p>
        </p:txBody>
      </p:sp>
      <p:sp>
        <p:nvSpPr>
          <p:cNvPr id="1082" name="Google Shape;1082;g16b77e521a0_0_926"/>
          <p:cNvSpPr/>
          <p:nvPr/>
        </p:nvSpPr>
        <p:spPr>
          <a:xfrm>
            <a:off x="3492625" y="3712450"/>
            <a:ext cx="15273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3" name="Google Shape;1083;g16b77e521a0_0_926"/>
          <p:cNvPicPr preferRelativeResize="0"/>
          <p:nvPr/>
        </p:nvPicPr>
        <p:blipFill>
          <a:blip r:embed="rId3">
            <a:alphaModFix/>
          </a:blip>
          <a:stretch>
            <a:fillRect/>
          </a:stretch>
        </p:blipFill>
        <p:spPr>
          <a:xfrm>
            <a:off x="152400" y="152400"/>
            <a:ext cx="4273475" cy="2843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6b77e521a0_0_19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recycle</a:t>
            </a:r>
            <a:br>
              <a:rPr lang="en-GB">
                <a:latin typeface="Arial"/>
                <a:ea typeface="Arial"/>
                <a:cs typeface="Arial"/>
                <a:sym typeface="Arial"/>
              </a:rPr>
            </a:br>
            <a:r>
              <a:rPr lang="en-GB">
                <a:latin typeface="Arial"/>
                <a:ea typeface="Arial"/>
                <a:cs typeface="Arial"/>
                <a:sym typeface="Arial"/>
              </a:rPr>
              <a:t>re + cycle = recycle </a:t>
            </a:r>
            <a:endParaRPr i="1">
              <a:latin typeface="Arial"/>
              <a:ea typeface="Arial"/>
              <a:cs typeface="Arial"/>
              <a:sym typeface="Arial"/>
            </a:endParaRPr>
          </a:p>
        </p:txBody>
      </p:sp>
      <p:pic>
        <p:nvPicPr>
          <p:cNvPr descr="Recycle Clipart Vector Art, Icons, and Graphics for Free Download" id="188" name="Google Shape;188;g16b77e521a0_0_196"/>
          <p:cNvPicPr preferRelativeResize="0"/>
          <p:nvPr/>
        </p:nvPicPr>
        <p:blipFill rotWithShape="1">
          <a:blip r:embed="rId3">
            <a:alphaModFix/>
          </a:blip>
          <a:srcRect b="0" l="0" r="0" t="0"/>
          <a:stretch/>
        </p:blipFill>
        <p:spPr>
          <a:xfrm>
            <a:off x="302079" y="492578"/>
            <a:ext cx="2933700" cy="1562100"/>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g16b77e521a0_0_9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autobiographical</a:t>
            </a:r>
            <a:endParaRPr i="1">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g16b77e521a0_0_936"/>
          <p:cNvSpPr txBox="1"/>
          <p:nvPr>
            <p:ph type="title"/>
          </p:nvPr>
        </p:nvSpPr>
        <p:spPr>
          <a:xfrm>
            <a:off x="152400" y="3985800"/>
            <a:ext cx="117507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1886"/>
              <a:buFont typeface="Arial"/>
              <a:buNone/>
            </a:pPr>
            <a:r>
              <a:rPr lang="en-GB">
                <a:latin typeface="Arial"/>
                <a:ea typeface="Arial"/>
                <a:cs typeface="Arial"/>
                <a:sym typeface="Arial"/>
              </a:rPr>
              <a:t>autobiographical</a:t>
            </a:r>
            <a:br>
              <a:rPr lang="en-GB">
                <a:latin typeface="Arial"/>
                <a:ea typeface="Arial"/>
                <a:cs typeface="Arial"/>
                <a:sym typeface="Arial"/>
              </a:rPr>
            </a:br>
            <a:r>
              <a:rPr lang="en-GB" sz="5888">
                <a:latin typeface="Arial"/>
                <a:ea typeface="Arial"/>
                <a:cs typeface="Arial"/>
                <a:sym typeface="Arial"/>
              </a:rPr>
              <a:t>auto + biographical = autobiographical</a:t>
            </a:r>
            <a:endParaRPr i="1" sz="5888">
              <a:latin typeface="Arial"/>
              <a:ea typeface="Arial"/>
              <a:cs typeface="Arial"/>
              <a:sym typeface="Arial"/>
            </a:endParaRPr>
          </a:p>
        </p:txBody>
      </p:sp>
      <p:pic>
        <p:nvPicPr>
          <p:cNvPr id="1094" name="Google Shape;1094;g16b77e521a0_0_936"/>
          <p:cNvPicPr preferRelativeResize="0"/>
          <p:nvPr/>
        </p:nvPicPr>
        <p:blipFill>
          <a:blip r:embed="rId3">
            <a:alphaModFix/>
          </a:blip>
          <a:stretch>
            <a:fillRect/>
          </a:stretch>
        </p:blipFill>
        <p:spPr>
          <a:xfrm>
            <a:off x="152400" y="152400"/>
            <a:ext cx="2944299" cy="4081599"/>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g16b77e521a0_0_941"/>
          <p:cNvSpPr txBox="1"/>
          <p:nvPr>
            <p:ph type="title"/>
          </p:nvPr>
        </p:nvSpPr>
        <p:spPr>
          <a:xfrm>
            <a:off x="480775" y="3765325"/>
            <a:ext cx="11241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10204"/>
              <a:buFont typeface="Arial"/>
              <a:buNone/>
            </a:pPr>
            <a:r>
              <a:rPr lang="en-GB">
                <a:latin typeface="Arial"/>
                <a:ea typeface="Arial"/>
                <a:cs typeface="Arial"/>
                <a:sym typeface="Arial"/>
              </a:rPr>
              <a:t>autobiographical</a:t>
            </a:r>
            <a:br>
              <a:rPr lang="en-GB">
                <a:latin typeface="Arial"/>
                <a:ea typeface="Arial"/>
                <a:cs typeface="Arial"/>
                <a:sym typeface="Arial"/>
              </a:rPr>
            </a:br>
            <a:r>
              <a:rPr lang="en-GB" sz="5333">
                <a:latin typeface="Arial"/>
                <a:ea typeface="Arial"/>
                <a:cs typeface="Arial"/>
                <a:sym typeface="Arial"/>
              </a:rPr>
              <a:t>auto + biographical = autobiographical</a:t>
            </a:r>
            <a:endParaRPr sz="5444">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p:txBody>
      </p:sp>
      <p:sp>
        <p:nvSpPr>
          <p:cNvPr id="1100" name="Google Shape;1100;g16b77e521a0_0_941"/>
          <p:cNvSpPr txBox="1"/>
          <p:nvPr/>
        </p:nvSpPr>
        <p:spPr>
          <a:xfrm>
            <a:off x="862550" y="5685250"/>
            <a:ext cx="101499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writing about the author’s own life</a:t>
            </a:r>
            <a:endParaRPr b="0" i="0" sz="4100" u="none" cap="none" strike="noStrike">
              <a:solidFill>
                <a:srgbClr val="000000"/>
              </a:solidFill>
              <a:latin typeface="Calibri"/>
              <a:ea typeface="Calibri"/>
              <a:cs typeface="Calibri"/>
              <a:sym typeface="Calibri"/>
            </a:endParaRPr>
          </a:p>
        </p:txBody>
      </p:sp>
      <p:pic>
        <p:nvPicPr>
          <p:cNvPr id="1101" name="Google Shape;1101;g16b77e521a0_0_941"/>
          <p:cNvPicPr preferRelativeResize="0"/>
          <p:nvPr/>
        </p:nvPicPr>
        <p:blipFill>
          <a:blip r:embed="rId3">
            <a:alphaModFix/>
          </a:blip>
          <a:stretch>
            <a:fillRect/>
          </a:stretch>
        </p:blipFill>
        <p:spPr>
          <a:xfrm>
            <a:off x="265475" y="95850"/>
            <a:ext cx="2025251" cy="2807525"/>
          </a:xfrm>
          <a:prstGeom prst="rect">
            <a:avLst/>
          </a:prstGeom>
          <a:noFill/>
          <a:ln>
            <a:noFill/>
          </a:ln>
        </p:spPr>
      </p:pic>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g16b77e521a0_0_94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autograph</a:t>
            </a:r>
            <a:endParaRPr i="1">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g16b77e521a0_0_951"/>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autograph</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 + graph = autograph</a:t>
            </a:r>
            <a:endParaRPr i="1">
              <a:latin typeface="Arial"/>
              <a:ea typeface="Arial"/>
              <a:cs typeface="Arial"/>
              <a:sym typeface="Arial"/>
            </a:endParaRPr>
          </a:p>
        </p:txBody>
      </p:sp>
      <p:pic>
        <p:nvPicPr>
          <p:cNvPr id="1112" name="Google Shape;1112;g16b77e521a0_0_951"/>
          <p:cNvPicPr preferRelativeResize="0"/>
          <p:nvPr/>
        </p:nvPicPr>
        <p:blipFill>
          <a:blip r:embed="rId3">
            <a:alphaModFix/>
          </a:blip>
          <a:stretch>
            <a:fillRect/>
          </a:stretch>
        </p:blipFill>
        <p:spPr>
          <a:xfrm>
            <a:off x="152400" y="152400"/>
            <a:ext cx="2761321" cy="3524500"/>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g16b77e521a0_0_956"/>
          <p:cNvSpPr txBox="1"/>
          <p:nvPr>
            <p:ph type="title"/>
          </p:nvPr>
        </p:nvSpPr>
        <p:spPr>
          <a:xfrm>
            <a:off x="602675" y="5062025"/>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autograph</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 + graph = autograph</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signature</a:t>
            </a:r>
            <a:endParaRPr i="1">
              <a:latin typeface="Arial"/>
              <a:ea typeface="Arial"/>
              <a:cs typeface="Arial"/>
              <a:sym typeface="Arial"/>
            </a:endParaRPr>
          </a:p>
        </p:txBody>
      </p:sp>
      <p:pic>
        <p:nvPicPr>
          <p:cNvPr id="1118" name="Google Shape;1118;g16b77e521a0_0_956"/>
          <p:cNvPicPr preferRelativeResize="0"/>
          <p:nvPr/>
        </p:nvPicPr>
        <p:blipFill>
          <a:blip r:embed="rId3">
            <a:alphaModFix/>
          </a:blip>
          <a:stretch>
            <a:fillRect/>
          </a:stretch>
        </p:blipFill>
        <p:spPr>
          <a:xfrm>
            <a:off x="152400" y="152400"/>
            <a:ext cx="2138325" cy="2729325"/>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g16b77e521a0_0_9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auto-correction</a:t>
            </a:r>
            <a:endParaRPr i="1">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g16b77e521a0_0_965"/>
          <p:cNvSpPr txBox="1"/>
          <p:nvPr>
            <p:ph type="title"/>
          </p:nvPr>
        </p:nvSpPr>
        <p:spPr>
          <a:xfrm>
            <a:off x="831850" y="3080825"/>
            <a:ext cx="108480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auto-correction</a:t>
            </a:r>
            <a:br>
              <a:rPr lang="en-GB">
                <a:latin typeface="Arial"/>
                <a:ea typeface="Arial"/>
                <a:cs typeface="Arial"/>
                <a:sym typeface="Arial"/>
              </a:rPr>
            </a:br>
            <a:r>
              <a:rPr lang="en-GB">
                <a:latin typeface="Arial"/>
                <a:ea typeface="Arial"/>
                <a:cs typeface="Arial"/>
                <a:sym typeface="Arial"/>
              </a:rPr>
              <a:t>auto + correction = auto-correction</a:t>
            </a:r>
            <a:endParaRPr i="1">
              <a:latin typeface="Arial"/>
              <a:ea typeface="Arial"/>
              <a:cs typeface="Arial"/>
              <a:sym typeface="Arial"/>
            </a:endParaRPr>
          </a:p>
        </p:txBody>
      </p:sp>
      <p:pic>
        <p:nvPicPr>
          <p:cNvPr id="1129" name="Google Shape;1129;g16b77e521a0_0_965"/>
          <p:cNvPicPr preferRelativeResize="0"/>
          <p:nvPr/>
        </p:nvPicPr>
        <p:blipFill>
          <a:blip r:embed="rId3">
            <a:alphaModFix/>
          </a:blip>
          <a:stretch>
            <a:fillRect/>
          </a:stretch>
        </p:blipFill>
        <p:spPr>
          <a:xfrm>
            <a:off x="152400" y="152400"/>
            <a:ext cx="4273475" cy="2843800"/>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g16b77e521a0_0_970"/>
          <p:cNvSpPr txBox="1"/>
          <p:nvPr>
            <p:ph type="title"/>
          </p:nvPr>
        </p:nvSpPr>
        <p:spPr>
          <a:xfrm>
            <a:off x="838200" y="5062025"/>
            <a:ext cx="108132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auto-correction</a:t>
            </a:r>
            <a:br>
              <a:rPr lang="en-GB">
                <a:latin typeface="Arial"/>
                <a:ea typeface="Arial"/>
                <a:cs typeface="Arial"/>
                <a:sym typeface="Arial"/>
              </a:rPr>
            </a:br>
            <a:r>
              <a:rPr lang="en-GB">
                <a:latin typeface="Arial"/>
                <a:ea typeface="Arial"/>
                <a:cs typeface="Arial"/>
                <a:sym typeface="Arial"/>
              </a:rPr>
              <a:t>auto + correction = auto-correction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verb</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to make predictions and </a:t>
            </a:r>
            <a:r>
              <a:rPr lang="en-GB">
                <a:latin typeface="Arial"/>
                <a:ea typeface="Arial"/>
                <a:cs typeface="Arial"/>
                <a:sym typeface="Arial"/>
              </a:rPr>
              <a:t>corrections</a:t>
            </a:r>
            <a:r>
              <a:rPr lang="en-GB">
                <a:latin typeface="Arial"/>
                <a:ea typeface="Arial"/>
                <a:cs typeface="Arial"/>
                <a:sym typeface="Arial"/>
              </a:rPr>
              <a:t> itself</a:t>
            </a:r>
            <a:endParaRPr i="1">
              <a:latin typeface="Arial"/>
              <a:ea typeface="Arial"/>
              <a:cs typeface="Arial"/>
              <a:sym typeface="Arial"/>
            </a:endParaRPr>
          </a:p>
        </p:txBody>
      </p:sp>
      <p:pic>
        <p:nvPicPr>
          <p:cNvPr id="1135" name="Google Shape;1135;g16b77e521a0_0_970"/>
          <p:cNvPicPr preferRelativeResize="0"/>
          <p:nvPr/>
        </p:nvPicPr>
        <p:blipFill>
          <a:blip r:embed="rId3">
            <a:alphaModFix/>
          </a:blip>
          <a:stretch>
            <a:fillRect/>
          </a:stretch>
        </p:blipFill>
        <p:spPr>
          <a:xfrm>
            <a:off x="194800" y="124125"/>
            <a:ext cx="2894550" cy="1926200"/>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g16b77e521a0_0_97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Much of the singer’s work was autobiographical.</a:t>
            </a:r>
            <a:endParaRPr i="1">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6b77e521a0_0_10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rebuild</a:t>
            </a:r>
            <a:endParaRPr i="1">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g16b77e521a0_0_979"/>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Much of the singer’s work was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 _ _ _.</a:t>
            </a:r>
            <a:endParaRPr i="1">
              <a:latin typeface="Arial"/>
              <a:ea typeface="Arial"/>
              <a:cs typeface="Arial"/>
              <a:sym typeface="Arial"/>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g16b77e521a0_0_98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Much of the singer’s work was autobiographical.</a:t>
            </a:r>
            <a:endParaRPr i="1">
              <a:latin typeface="Arial"/>
              <a:ea typeface="Arial"/>
              <a:cs typeface="Arial"/>
              <a:sym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g16b77e521a0_0_9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When visiting Disneyland, I wanted to get an </a:t>
            </a:r>
            <a:r>
              <a:rPr lang="en-GB">
                <a:latin typeface="Arial"/>
                <a:ea typeface="Arial"/>
                <a:cs typeface="Arial"/>
                <a:sym typeface="Arial"/>
              </a:rPr>
              <a:t>autograph</a:t>
            </a:r>
            <a:r>
              <a:rPr lang="en-GB">
                <a:latin typeface="Arial"/>
                <a:ea typeface="Arial"/>
                <a:cs typeface="Arial"/>
                <a:sym typeface="Arial"/>
              </a:rPr>
              <a:t> from all the characters.</a:t>
            </a:r>
            <a:endParaRPr i="1">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g16b77e521a0_0_99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When visiting Disneyland, I wanted to get an _ _ _ _ _ _ _ _ _ from all the characters.</a:t>
            </a:r>
            <a:endParaRPr i="1">
              <a:latin typeface="Arial"/>
              <a:ea typeface="Arial"/>
              <a:cs typeface="Arial"/>
              <a:sym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16b77e521a0_0_99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When visiting Disneyland, I wanted to get an autograph from all the characters.</a:t>
            </a:r>
            <a:endParaRPr i="1">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g16b77e521a0_0_99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Predictive text helps with the auto-correction of my message.</a:t>
            </a:r>
            <a:endParaRPr i="1">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g16b77e521a0_0_100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Predictive text helps with the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 _ of my message.</a:t>
            </a:r>
            <a:endParaRPr i="1">
              <a:latin typeface="Arial"/>
              <a:ea typeface="Arial"/>
              <a:cs typeface="Arial"/>
              <a:sym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g16b77e521a0_0_100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Predictive text helps with the auto-correction of my message.</a:t>
            </a:r>
            <a:endParaRPr i="1">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g16b77e521a0_0_10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g16b77e521a0_0_101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Year 6  - Autumn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Week </a:t>
            </a:r>
            <a:r>
              <a:rPr lang="en-GB" sz="7200">
                <a:solidFill>
                  <a:schemeClr val="dk1"/>
                </a:solidFill>
              </a:rPr>
              <a:t>2</a:t>
            </a:r>
            <a:r>
              <a:rPr b="0" i="0" lang="en-GB" sz="7200" u="none" cap="none" strike="noStrike">
                <a:solidFill>
                  <a:schemeClr val="dk1"/>
                </a:solidFill>
                <a:latin typeface="Arial"/>
                <a:ea typeface="Arial"/>
                <a:cs typeface="Arial"/>
                <a:sym typeface="Arial"/>
              </a:rPr>
              <a:t> - Monday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6b77e521a0_0_10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rebuild</a:t>
            </a:r>
            <a:r>
              <a:rPr lang="en-GB"/>
              <a:t> </a:t>
            </a:r>
            <a:r>
              <a:rPr lang="en-GB">
                <a:solidFill>
                  <a:schemeClr val="lt1"/>
                </a:solidFill>
              </a:rPr>
              <a:t>n</a:t>
            </a:r>
            <a:endParaRPr i="1">
              <a:solidFill>
                <a:schemeClr val="lt1"/>
              </a:solidFill>
            </a:endParaRPr>
          </a:p>
        </p:txBody>
      </p:sp>
      <p:sp>
        <p:nvSpPr>
          <p:cNvPr id="199" name="Google Shape;199;g16b77e521a0_0_107"/>
          <p:cNvSpPr/>
          <p:nvPr/>
        </p:nvSpPr>
        <p:spPr>
          <a:xfrm>
            <a:off x="4588328" y="3624943"/>
            <a:ext cx="702000" cy="762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g16b77e521a0_0_101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interrupt</a:t>
            </a: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g16b77e521a0_0_102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pic>
        <p:nvPicPr>
          <p:cNvPr id="1201" name="Google Shape;1201;g16b77e521a0_0_1023"/>
          <p:cNvPicPr preferRelativeResize="0"/>
          <p:nvPr/>
        </p:nvPicPr>
        <p:blipFill>
          <a:blip r:embed="rId3">
            <a:alphaModFix/>
          </a:blip>
          <a:stretch>
            <a:fillRect/>
          </a:stretch>
        </p:blipFill>
        <p:spPr>
          <a:xfrm>
            <a:off x="152400" y="152400"/>
            <a:ext cx="3270050" cy="2195950"/>
          </a:xfrm>
          <a:prstGeom prst="rect">
            <a:avLst/>
          </a:prstGeom>
          <a:noFill/>
          <a:ln>
            <a:noFill/>
          </a:ln>
        </p:spPr>
      </p:pic>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g16b77e521a0_0_10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a:t>
            </a:r>
            <a:r>
              <a:rPr lang="en-GB" sz="3888">
                <a:latin typeface="Arial"/>
                <a:ea typeface="Arial"/>
                <a:cs typeface="Arial"/>
                <a:sym typeface="Arial"/>
              </a:rPr>
              <a:t>_ _ _ _ _ _ _ _ _ _ </a:t>
            </a:r>
            <a:r>
              <a:rPr lang="en-GB">
                <a:latin typeface="Arial"/>
                <a:ea typeface="Arial"/>
                <a:cs typeface="Arial"/>
                <a:sym typeface="Arial"/>
              </a:rPr>
              <a:t>someone when they are talking.</a:t>
            </a:r>
            <a:endParaRPr i="1">
              <a:latin typeface="Arial"/>
              <a:ea typeface="Arial"/>
              <a:cs typeface="Arial"/>
              <a:sym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g16b77e521a0_0_10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g16b77e521a0_0_103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g16b77e521a0_0_1040"/>
          <p:cNvSpPr txBox="1"/>
          <p:nvPr>
            <p:ph type="title"/>
          </p:nvPr>
        </p:nvSpPr>
        <p:spPr>
          <a:xfrm>
            <a:off x="838200" y="39121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g16b77e521a0_0_1044"/>
          <p:cNvSpPr txBox="1"/>
          <p:nvPr>
            <p:ph type="title"/>
          </p:nvPr>
        </p:nvSpPr>
        <p:spPr>
          <a:xfrm>
            <a:off x="838200" y="45875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pic>
        <p:nvPicPr>
          <p:cNvPr id="1227" name="Google Shape;1227;g16b77e521a0_0_1044"/>
          <p:cNvPicPr preferRelativeResize="0"/>
          <p:nvPr/>
        </p:nvPicPr>
        <p:blipFill>
          <a:blip r:embed="rId3">
            <a:alphaModFix/>
          </a:blip>
          <a:stretch>
            <a:fillRect/>
          </a:stretch>
        </p:blipFill>
        <p:spPr>
          <a:xfrm>
            <a:off x="152400" y="152400"/>
            <a:ext cx="3577925" cy="2146750"/>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g16b77e521a0_0_104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at least 79 times.</a:t>
            </a:r>
            <a:endParaRPr i="1"/>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g16b77e521a0_0_105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g16b77e521a0_0_105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6b77e521a0_0_2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rebuild</a:t>
            </a:r>
            <a:br>
              <a:rPr lang="en-GB">
                <a:latin typeface="Arial"/>
                <a:ea typeface="Arial"/>
                <a:cs typeface="Arial"/>
                <a:sym typeface="Arial"/>
              </a:rPr>
            </a:br>
            <a:r>
              <a:rPr lang="en-GB">
                <a:latin typeface="Arial"/>
                <a:ea typeface="Arial"/>
                <a:cs typeface="Arial"/>
                <a:sym typeface="Arial"/>
              </a:rPr>
              <a:t>re + build = rebuild </a:t>
            </a:r>
            <a:endParaRPr i="1">
              <a:latin typeface="Arial"/>
              <a:ea typeface="Arial"/>
              <a:cs typeface="Arial"/>
              <a:sym typeface="Arial"/>
            </a:endParaRPr>
          </a:p>
        </p:txBody>
      </p:sp>
      <p:pic>
        <p:nvPicPr>
          <p:cNvPr descr="b7698574384e90282a739826b6dd82c1_business-building-blocks-clipart-clip-art-library_1000-750  - Stetson Motors 2010 Ltd." id="205" name="Google Shape;205;g16b77e521a0_0_201"/>
          <p:cNvPicPr preferRelativeResize="0"/>
          <p:nvPr/>
        </p:nvPicPr>
        <p:blipFill rotWithShape="1">
          <a:blip r:embed="rId3">
            <a:alphaModFix/>
          </a:blip>
          <a:srcRect b="0" l="0" r="0" t="0"/>
          <a:stretch/>
        </p:blipFill>
        <p:spPr>
          <a:xfrm>
            <a:off x="143555" y="284390"/>
            <a:ext cx="2466975" cy="1847850"/>
          </a:xfrm>
          <a:prstGeom prst="rect">
            <a:avLst/>
          </a:prstGeom>
          <a:noFill/>
          <a:ln>
            <a:noFill/>
          </a:ln>
        </p:spPr>
      </p:pic>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g16b77e521a0_0_10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g16b77e521a0_0_1065"/>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hindrance of the slow and steady rise of the Earth’s temperature due to the release of gases, such as carbon dioxide. Anti-corruption groups do excellent work to ensure the scientific language of this problem is made clear in the media. Some claims made about global warming that these groups are contending with include how the planet will make its own auto-correction to this rise in temperature. Another claim is that all the fuss will be anticlimactic as the world will not end if we do not recycle. These messages are confusing for the public to believe, which is why people in the UK have the autonomy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g16b77e521a0_0_1069"/>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a:t>
            </a:r>
            <a:r>
              <a:rPr lang="en-GB" sz="3000">
                <a:solidFill>
                  <a:srgbClr val="000000"/>
                </a:solidFill>
                <a:highlight>
                  <a:srgbClr val="FFFF00"/>
                </a:highlight>
                <a:latin typeface="Arial"/>
                <a:ea typeface="Arial"/>
                <a:cs typeface="Arial"/>
                <a:sym typeface="Arial"/>
              </a:rPr>
              <a:t>hindrance</a:t>
            </a:r>
            <a:r>
              <a:rPr lang="en-GB" sz="3000">
                <a:solidFill>
                  <a:srgbClr val="000000"/>
                </a:solidFill>
                <a:latin typeface="Arial"/>
                <a:ea typeface="Arial"/>
                <a:cs typeface="Arial"/>
                <a:sym typeface="Arial"/>
              </a:rPr>
              <a:t> of the slow and steady rise of the Earth’s temperature due to the </a:t>
            </a:r>
            <a:r>
              <a:rPr lang="en-GB" sz="3000">
                <a:solidFill>
                  <a:srgbClr val="000000"/>
                </a:solidFill>
                <a:highlight>
                  <a:srgbClr val="FFFF00"/>
                </a:highlight>
                <a:latin typeface="Arial"/>
                <a:ea typeface="Arial"/>
                <a:cs typeface="Arial"/>
                <a:sym typeface="Arial"/>
              </a:rPr>
              <a:t>release</a:t>
            </a:r>
            <a:r>
              <a:rPr lang="en-GB" sz="3000">
                <a:solidFill>
                  <a:srgbClr val="000000"/>
                </a:solidFill>
                <a:latin typeface="Arial"/>
                <a:ea typeface="Arial"/>
                <a:cs typeface="Arial"/>
                <a:sym typeface="Arial"/>
              </a:rPr>
              <a:t> of gases, such as carbon dioxide.</a:t>
            </a:r>
            <a:r>
              <a:rPr lang="en-GB" sz="3000">
                <a:solidFill>
                  <a:srgbClr val="000000"/>
                </a:solidFill>
                <a:highlight>
                  <a:srgbClr val="FFFF00"/>
                </a:highlight>
                <a:latin typeface="Arial"/>
                <a:ea typeface="Arial"/>
                <a:cs typeface="Arial"/>
                <a:sym typeface="Arial"/>
              </a:rPr>
              <a:t> Anti-corruption</a:t>
            </a:r>
            <a:r>
              <a:rPr lang="en-GB" sz="3000">
                <a:solidFill>
                  <a:srgbClr val="000000"/>
                </a:solidFill>
                <a:latin typeface="Arial"/>
                <a:ea typeface="Arial"/>
                <a:cs typeface="Arial"/>
                <a:sym typeface="Arial"/>
              </a:rPr>
              <a:t> groups do </a:t>
            </a:r>
            <a:r>
              <a:rPr lang="en-GB" sz="3000">
                <a:solidFill>
                  <a:srgbClr val="000000"/>
                </a:solidFill>
                <a:highlight>
                  <a:srgbClr val="FFFF00"/>
                </a:highlight>
                <a:latin typeface="Arial"/>
                <a:ea typeface="Arial"/>
                <a:cs typeface="Arial"/>
                <a:sym typeface="Arial"/>
              </a:rPr>
              <a:t>excellent</a:t>
            </a:r>
            <a:r>
              <a:rPr lang="en-GB" sz="3000">
                <a:solidFill>
                  <a:srgbClr val="000000"/>
                </a:solidFill>
                <a:latin typeface="Arial"/>
                <a:ea typeface="Arial"/>
                <a:cs typeface="Arial"/>
                <a:sym typeface="Arial"/>
              </a:rPr>
              <a:t> work to ensure the scientific </a:t>
            </a:r>
            <a:r>
              <a:rPr lang="en-GB" sz="3000">
                <a:solidFill>
                  <a:srgbClr val="000000"/>
                </a:solidFill>
                <a:highlight>
                  <a:srgbClr val="FFFF00"/>
                </a:highlight>
                <a:latin typeface="Arial"/>
                <a:ea typeface="Arial"/>
                <a:cs typeface="Arial"/>
                <a:sym typeface="Arial"/>
              </a:rPr>
              <a:t>language</a:t>
            </a:r>
            <a:r>
              <a:rPr lang="en-GB" sz="3000">
                <a:solidFill>
                  <a:srgbClr val="000000"/>
                </a:solidFill>
                <a:latin typeface="Arial"/>
                <a:ea typeface="Arial"/>
                <a:cs typeface="Arial"/>
                <a:sym typeface="Arial"/>
              </a:rPr>
              <a:t> of this problem is made clear in the media. Some claims made about global warming that these groups are contending with include how the planet will make its own </a:t>
            </a:r>
            <a:r>
              <a:rPr lang="en-GB" sz="3000">
                <a:solidFill>
                  <a:srgbClr val="000000"/>
                </a:solidFill>
                <a:highlight>
                  <a:srgbClr val="FFFF00"/>
                </a:highlight>
                <a:latin typeface="Arial"/>
                <a:ea typeface="Arial"/>
                <a:cs typeface="Arial"/>
                <a:sym typeface="Arial"/>
              </a:rPr>
              <a:t>auto-correction</a:t>
            </a:r>
            <a:r>
              <a:rPr lang="en-GB" sz="3000">
                <a:solidFill>
                  <a:srgbClr val="000000"/>
                </a:solidFill>
                <a:latin typeface="Arial"/>
                <a:ea typeface="Arial"/>
                <a:cs typeface="Arial"/>
                <a:sym typeface="Arial"/>
              </a:rPr>
              <a:t> to this rise in temperature. Another claim is that all the fuss will be </a:t>
            </a:r>
            <a:r>
              <a:rPr lang="en-GB" sz="3000">
                <a:solidFill>
                  <a:srgbClr val="000000"/>
                </a:solidFill>
                <a:highlight>
                  <a:srgbClr val="FFFF00"/>
                </a:highlight>
                <a:latin typeface="Arial"/>
                <a:ea typeface="Arial"/>
                <a:cs typeface="Arial"/>
                <a:sym typeface="Arial"/>
              </a:rPr>
              <a:t>anticlimactic</a:t>
            </a:r>
            <a:r>
              <a:rPr lang="en-GB" sz="3000">
                <a:solidFill>
                  <a:srgbClr val="000000"/>
                </a:solidFill>
                <a:latin typeface="Arial"/>
                <a:ea typeface="Arial"/>
                <a:cs typeface="Arial"/>
                <a:sym typeface="Arial"/>
              </a:rPr>
              <a:t> as the world will not end if we do not </a:t>
            </a:r>
            <a:r>
              <a:rPr lang="en-GB" sz="3000">
                <a:solidFill>
                  <a:srgbClr val="000000"/>
                </a:solidFill>
                <a:highlight>
                  <a:srgbClr val="FFFF00"/>
                </a:highlight>
                <a:latin typeface="Arial"/>
                <a:ea typeface="Arial"/>
                <a:cs typeface="Arial"/>
                <a:sym typeface="Arial"/>
              </a:rPr>
              <a:t>recycle</a:t>
            </a:r>
            <a:r>
              <a:rPr lang="en-GB" sz="3000">
                <a:solidFill>
                  <a:srgbClr val="000000"/>
                </a:solidFill>
                <a:latin typeface="Arial"/>
                <a:ea typeface="Arial"/>
                <a:cs typeface="Arial"/>
                <a:sym typeface="Arial"/>
              </a:rPr>
              <a:t>. These messages are confusing for the public to believe, which is why people in the UK have the </a:t>
            </a:r>
            <a:r>
              <a:rPr lang="en-GB" sz="3000">
                <a:solidFill>
                  <a:srgbClr val="000000"/>
                </a:solidFill>
                <a:highlight>
                  <a:srgbClr val="FFFF00"/>
                </a:highlight>
                <a:latin typeface="Arial"/>
                <a:ea typeface="Arial"/>
                <a:cs typeface="Arial"/>
                <a:sym typeface="Arial"/>
              </a:rPr>
              <a:t>autonomy</a:t>
            </a:r>
            <a:r>
              <a:rPr lang="en-GB" sz="3000">
                <a:solidFill>
                  <a:srgbClr val="000000"/>
                </a:solidFill>
                <a:latin typeface="Arial"/>
                <a:ea typeface="Arial"/>
                <a:cs typeface="Arial"/>
                <a:sym typeface="Arial"/>
              </a:rPr>
              <a:t>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g16b77e521a0_0_10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g16b77e521a0_0_1078"/>
          <p:cNvSpPr txBox="1"/>
          <p:nvPr>
            <p:ph type="title"/>
          </p:nvPr>
        </p:nvSpPr>
        <p:spPr>
          <a:xfrm>
            <a:off x="844550" y="2901724"/>
            <a:ext cx="10515600" cy="2852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000"/>
              <a:buFont typeface="Arial"/>
              <a:buNone/>
            </a:pPr>
            <a:r>
              <a:rPr lang="en-GB" sz="4700">
                <a:latin typeface="Arial"/>
                <a:ea typeface="Arial"/>
                <a:cs typeface="Arial"/>
                <a:sym typeface="Arial"/>
              </a:rPr>
              <a:t>Anti-corruption groups do excellent work to ensure the scientific language of this problem is made clear in the media. </a:t>
            </a:r>
            <a:endParaRPr sz="11200"/>
          </a:p>
        </p:txBody>
      </p:sp>
      <p:sp>
        <p:nvSpPr>
          <p:cNvPr id="1269" name="Google Shape;1269;g16b77e521a0_0_1078"/>
          <p:cNvSpPr txBox="1"/>
          <p:nvPr>
            <p:ph idx="1" type="body"/>
          </p:nvPr>
        </p:nvSpPr>
        <p:spPr>
          <a:xfrm>
            <a:off x="844550" y="209551"/>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GB"/>
              <a:t>Did you write it correctly?</a:t>
            </a:r>
            <a:endParaRPr/>
          </a:p>
          <a:p>
            <a:pPr indent="0" lvl="0" marL="0" rtl="0" algn="l">
              <a:lnSpc>
                <a:spcPct val="90000"/>
              </a:lnSpc>
              <a:spcBef>
                <a:spcPts val="1000"/>
              </a:spcBef>
              <a:spcAft>
                <a:spcPts val="0"/>
              </a:spcAft>
              <a:buClr>
                <a:srgbClr val="888888"/>
              </a:buClr>
              <a:buSzPts val="2400"/>
              <a:buNone/>
            </a:pPr>
            <a:r>
              <a:rPr lang="en-GB"/>
              <a:t>Edit your work and make sure you have it correct.</a:t>
            </a:r>
            <a:endParaRPr/>
          </a:p>
          <a:p>
            <a:pPr indent="0" lvl="0" marL="0" rtl="0" algn="l">
              <a:lnSpc>
                <a:spcPct val="90000"/>
              </a:lnSpc>
              <a:spcBef>
                <a:spcPts val="1000"/>
              </a:spcBef>
              <a:spcAft>
                <a:spcPts val="0"/>
              </a:spcAft>
              <a:buClr>
                <a:srgbClr val="888888"/>
              </a:buClr>
              <a:buSzPts val="2400"/>
              <a:buNone/>
            </a:pPr>
            <a:r>
              <a:rPr lang="en-GB"/>
              <a:t>Can you underline the spelling word that we have covered in this session?</a:t>
            </a:r>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g16b77e521a0_0_1083"/>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Year 6  - Autumn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Week </a:t>
            </a:r>
            <a:r>
              <a:rPr lang="en-GB" sz="7200">
                <a:solidFill>
                  <a:schemeClr val="dk1"/>
                </a:solidFill>
              </a:rPr>
              <a:t>2</a:t>
            </a:r>
            <a:r>
              <a:rPr b="0" i="0" lang="en-GB" sz="7200" u="none" cap="none" strike="noStrike">
                <a:solidFill>
                  <a:schemeClr val="dk1"/>
                </a:solidFill>
                <a:latin typeface="Arial"/>
                <a:ea typeface="Arial"/>
                <a:cs typeface="Arial"/>
                <a:sym typeface="Arial"/>
              </a:rPr>
              <a:t> - </a:t>
            </a:r>
            <a:r>
              <a:rPr lang="en-GB" sz="7200">
                <a:solidFill>
                  <a:schemeClr val="dk1"/>
                </a:solidFill>
              </a:rPr>
              <a:t>Thursday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pic>
        <p:nvPicPr>
          <p:cNvPr id="1280" name="Google Shape;1280;g16b77e521a0_0_1088"/>
          <p:cNvPicPr preferRelativeResize="0"/>
          <p:nvPr/>
        </p:nvPicPr>
        <p:blipFill>
          <a:blip r:embed="rId3">
            <a:alphaModFix/>
          </a:blip>
          <a:stretch>
            <a:fillRect/>
          </a:stretch>
        </p:blipFill>
        <p:spPr>
          <a:xfrm>
            <a:off x="879750" y="0"/>
            <a:ext cx="10262956" cy="6857999"/>
          </a:xfrm>
          <a:prstGeom prst="rect">
            <a:avLst/>
          </a:prstGeom>
          <a:noFill/>
          <a:ln>
            <a:noFill/>
          </a:ln>
        </p:spPr>
      </p:pic>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g16b77e521a0_0_109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g16b77e521a0_0_109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g16b77e521a0_0_11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hindrance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6b77e521a0_0_11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rewrite</a:t>
            </a:r>
            <a:endParaRPr i="1">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g16b77e521a0_0_1106"/>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person or thing which makes it more difficult for you to do something</a:t>
            </a:r>
            <a:endParaRPr/>
          </a:p>
        </p:txBody>
      </p:sp>
      <p:pic>
        <p:nvPicPr>
          <p:cNvPr id="1304" name="Google Shape;1304;g16b77e521a0_0_1106"/>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g16b77e521a0_0_1112"/>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 </a:t>
            </a:r>
            <a:endParaRPr/>
          </a:p>
        </p:txBody>
      </p:sp>
      <p:pic>
        <p:nvPicPr>
          <p:cNvPr id="1311" name="Google Shape;1311;g16b77e521a0_0_1112"/>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g16b77e521a0_0_111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g16b77e521a0_0_112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excellent</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g16b77e521a0_0_1128"/>
          <p:cNvSpPr txBox="1"/>
          <p:nvPr>
            <p:ph type="title"/>
          </p:nvPr>
        </p:nvSpPr>
        <p:spPr>
          <a:xfrm>
            <a:off x="838200" y="429655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Definition: extremely good; outstanding</a:t>
            </a:r>
            <a:endParaRPr i="1"/>
          </a:p>
        </p:txBody>
      </p:sp>
      <p:pic>
        <p:nvPicPr>
          <p:cNvPr descr="Free Excellent Cliparts, Download Free Excellent Cliparts png images, Free  ClipArts on Clipart Library" id="1329" name="Google Shape;1329;g16b77e521a0_0_1128"/>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g16b77e521a0_0_11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br>
              <a:rPr lang="en-GB">
                <a:latin typeface="Arial"/>
                <a:ea typeface="Arial"/>
                <a:cs typeface="Arial"/>
                <a:sym typeface="Arial"/>
              </a:rPr>
            </a:br>
            <a:r>
              <a:rPr lang="en-GB">
                <a:latin typeface="Arial"/>
                <a:ea typeface="Arial"/>
                <a:cs typeface="Arial"/>
                <a:sym typeface="Arial"/>
              </a:rPr>
              <a:t>Christmas is excellent.</a:t>
            </a:r>
            <a:endParaRPr i="1"/>
          </a:p>
        </p:txBody>
      </p:sp>
      <p:pic>
        <p:nvPicPr>
          <p:cNvPr descr="Free Excellent Cliparts, Download Free Excellent Cliparts png images, Free  ClipArts on Clipart Library" id="1335" name="Google Shape;1335;g16b77e521a0_0_1133"/>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g16b77e521a0_0_113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g16b77e521a0_0_114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g16b77e521a0_0_1146"/>
          <p:cNvSpPr txBox="1"/>
          <p:nvPr>
            <p:ph type="title"/>
          </p:nvPr>
        </p:nvSpPr>
        <p:spPr>
          <a:xfrm>
            <a:off x="721997" y="2631036"/>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949"/>
              <a:buFont typeface="Arial"/>
              <a:buNone/>
            </a:pPr>
            <a:r>
              <a:rPr lang="en-GB">
                <a:latin typeface="Arial"/>
                <a:ea typeface="Arial"/>
                <a:cs typeface="Arial"/>
                <a:sym typeface="Arial"/>
              </a:rPr>
              <a:t>re-</a:t>
            </a:r>
            <a:br>
              <a:rPr lang="en-GB">
                <a:latin typeface="Arial"/>
                <a:ea typeface="Arial"/>
                <a:cs typeface="Arial"/>
                <a:sym typeface="Arial"/>
              </a:rPr>
            </a:br>
            <a:r>
              <a:rPr lang="en-GB" sz="4400">
                <a:latin typeface="Arial"/>
                <a:ea typeface="Arial"/>
                <a:cs typeface="Arial"/>
                <a:sym typeface="Arial"/>
              </a:rPr>
              <a:t>Meaning back or again</a:t>
            </a:r>
            <a:endParaRPr i="1" sz="4400">
              <a:latin typeface="Arial"/>
              <a:ea typeface="Arial"/>
              <a:cs typeface="Arial"/>
              <a:sym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g16b77e521a0_0_206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reflector</a:t>
            </a:r>
            <a:endParaRPr i="1">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6b77e521a0_0_11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rewrite</a:t>
            </a:r>
            <a:endParaRPr i="1">
              <a:latin typeface="Arial"/>
              <a:ea typeface="Arial"/>
              <a:cs typeface="Arial"/>
              <a:sym typeface="Arial"/>
            </a:endParaRPr>
          </a:p>
        </p:txBody>
      </p:sp>
      <p:sp>
        <p:nvSpPr>
          <p:cNvPr id="216" name="Google Shape;216;g16b77e521a0_0_116"/>
          <p:cNvSpPr/>
          <p:nvPr/>
        </p:nvSpPr>
        <p:spPr>
          <a:xfrm>
            <a:off x="4833257" y="3641271"/>
            <a:ext cx="767400" cy="761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g16b77e521a0_0_206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reflector</a:t>
            </a:r>
            <a:endParaRPr i="1">
              <a:latin typeface="Arial"/>
              <a:ea typeface="Arial"/>
              <a:cs typeface="Arial"/>
              <a:sym typeface="Arial"/>
            </a:endParaRPr>
          </a:p>
        </p:txBody>
      </p:sp>
      <p:sp>
        <p:nvSpPr>
          <p:cNvPr id="1361" name="Google Shape;1361;g16b77e521a0_0_2064"/>
          <p:cNvSpPr/>
          <p:nvPr/>
        </p:nvSpPr>
        <p:spPr>
          <a:xfrm>
            <a:off x="4555671" y="3681976"/>
            <a:ext cx="844200" cy="6798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g16b77e521a0_0_20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reflector</a:t>
            </a:r>
            <a:br>
              <a:rPr lang="en-GB">
                <a:latin typeface="Arial"/>
                <a:ea typeface="Arial"/>
                <a:cs typeface="Arial"/>
                <a:sym typeface="Arial"/>
              </a:rPr>
            </a:br>
            <a:r>
              <a:rPr lang="en-GB">
                <a:latin typeface="Arial"/>
                <a:ea typeface="Arial"/>
                <a:cs typeface="Arial"/>
                <a:sym typeface="Arial"/>
              </a:rPr>
              <a:t>re + flector = reflector</a:t>
            </a:r>
            <a:endParaRPr i="1">
              <a:latin typeface="Arial"/>
              <a:ea typeface="Arial"/>
              <a:cs typeface="Arial"/>
              <a:sym typeface="Arial"/>
            </a:endParaRPr>
          </a:p>
        </p:txBody>
      </p:sp>
      <p:pic>
        <p:nvPicPr>
          <p:cNvPr descr="174 Reflector Jacket Illustrations &amp; Clip Art - iStock" id="1367" name="Google Shape;1367;g16b77e521a0_0_2087"/>
          <p:cNvPicPr preferRelativeResize="0"/>
          <p:nvPr/>
        </p:nvPicPr>
        <p:blipFill rotWithShape="1">
          <a:blip r:embed="rId3">
            <a:alphaModFix/>
          </a:blip>
          <a:srcRect b="0" l="0" r="0" t="0"/>
          <a:stretch/>
        </p:blipFill>
        <p:spPr>
          <a:xfrm>
            <a:off x="196623" y="348343"/>
            <a:ext cx="2066925" cy="2209800"/>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g16b77e521a0_0_20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revise</a:t>
            </a:r>
            <a:endParaRPr i="1">
              <a:latin typeface="Arial"/>
              <a:ea typeface="Arial"/>
              <a:cs typeface="Arial"/>
              <a:sym typeface="Arial"/>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g16b77e521a0_0_20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revise</a:t>
            </a:r>
            <a:r>
              <a:rPr lang="en-GB"/>
              <a:t> </a:t>
            </a:r>
            <a:r>
              <a:rPr lang="en-GB">
                <a:solidFill>
                  <a:schemeClr val="lt1"/>
                </a:solidFill>
              </a:rPr>
              <a:t>n</a:t>
            </a:r>
            <a:endParaRPr i="1">
              <a:solidFill>
                <a:schemeClr val="lt1"/>
              </a:solidFill>
            </a:endParaRPr>
          </a:p>
        </p:txBody>
      </p:sp>
      <p:sp>
        <p:nvSpPr>
          <p:cNvPr id="1378" name="Google Shape;1378;g16b77e521a0_0_2073"/>
          <p:cNvSpPr/>
          <p:nvPr/>
        </p:nvSpPr>
        <p:spPr>
          <a:xfrm>
            <a:off x="4784271" y="3783944"/>
            <a:ext cx="702000" cy="762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g16b77e521a0_0_209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revise</a:t>
            </a:r>
            <a:br>
              <a:rPr lang="en-GB">
                <a:latin typeface="Arial"/>
                <a:ea typeface="Arial"/>
                <a:cs typeface="Arial"/>
                <a:sym typeface="Arial"/>
              </a:rPr>
            </a:br>
            <a:r>
              <a:rPr lang="en-GB">
                <a:latin typeface="Arial"/>
                <a:ea typeface="Arial"/>
                <a:cs typeface="Arial"/>
                <a:sym typeface="Arial"/>
              </a:rPr>
              <a:t>re + vise = revise</a:t>
            </a:r>
            <a:endParaRPr i="1">
              <a:latin typeface="Arial"/>
              <a:ea typeface="Arial"/>
              <a:cs typeface="Arial"/>
              <a:sym typeface="Arial"/>
            </a:endParaRPr>
          </a:p>
        </p:txBody>
      </p:sp>
      <p:pic>
        <p:nvPicPr>
          <p:cNvPr descr="What are the best 11+ revision tips for the exam this summer?" id="1384" name="Google Shape;1384;g16b77e521a0_0_2092"/>
          <p:cNvPicPr preferRelativeResize="0"/>
          <p:nvPr/>
        </p:nvPicPr>
        <p:blipFill rotWithShape="1">
          <a:blip r:embed="rId3">
            <a:alphaModFix/>
          </a:blip>
          <a:srcRect b="0" l="0" r="0" t="0"/>
          <a:stretch/>
        </p:blipFill>
        <p:spPr>
          <a:xfrm>
            <a:off x="219756" y="390525"/>
            <a:ext cx="2085975" cy="2190750"/>
          </a:xfrm>
          <a:prstGeom prst="rect">
            <a:avLst/>
          </a:prstGeom>
          <a:noFill/>
          <a:ln>
            <a:noFill/>
          </a:ln>
        </p:spPr>
      </p:pic>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g16b77e521a0_0_207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rebellion</a:t>
            </a:r>
            <a:endParaRPr i="1">
              <a:latin typeface="Arial"/>
              <a:ea typeface="Arial"/>
              <a:cs typeface="Arial"/>
              <a:sym typeface="Arial"/>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g16b77e521a0_0_208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rebellion</a:t>
            </a:r>
            <a:endParaRPr i="1">
              <a:latin typeface="Arial"/>
              <a:ea typeface="Arial"/>
              <a:cs typeface="Arial"/>
              <a:sym typeface="Arial"/>
            </a:endParaRPr>
          </a:p>
        </p:txBody>
      </p:sp>
      <p:sp>
        <p:nvSpPr>
          <p:cNvPr id="1395" name="Google Shape;1395;g16b77e521a0_0_2082"/>
          <p:cNvSpPr/>
          <p:nvPr/>
        </p:nvSpPr>
        <p:spPr>
          <a:xfrm>
            <a:off x="4555672" y="3641271"/>
            <a:ext cx="767400" cy="761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g16b77e521a0_0_20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rebellion</a:t>
            </a:r>
            <a:br>
              <a:rPr lang="en-GB">
                <a:latin typeface="Arial"/>
                <a:ea typeface="Arial"/>
                <a:cs typeface="Arial"/>
                <a:sym typeface="Arial"/>
              </a:rPr>
            </a:br>
            <a:r>
              <a:rPr lang="en-GB">
                <a:latin typeface="Arial"/>
                <a:ea typeface="Arial"/>
                <a:cs typeface="Arial"/>
                <a:sym typeface="Arial"/>
              </a:rPr>
              <a:t>re + bellion = rebellion </a:t>
            </a:r>
            <a:endParaRPr i="1">
              <a:latin typeface="Arial"/>
              <a:ea typeface="Arial"/>
              <a:cs typeface="Arial"/>
              <a:sym typeface="Arial"/>
            </a:endParaRPr>
          </a:p>
        </p:txBody>
      </p:sp>
      <p:pic>
        <p:nvPicPr>
          <p:cNvPr descr="8,704 Rebellion Stock Vector Illustration and Royalty Free Rebellion Clipart" id="1401" name="Google Shape;1401;g16b77e521a0_0_2097"/>
          <p:cNvPicPr preferRelativeResize="0"/>
          <p:nvPr/>
        </p:nvPicPr>
        <p:blipFill rotWithShape="1">
          <a:blip r:embed="rId3">
            <a:alphaModFix/>
          </a:blip>
          <a:srcRect b="0" l="0" r="0" t="0"/>
          <a:stretch/>
        </p:blipFill>
        <p:spPr>
          <a:xfrm>
            <a:off x="263299" y="500063"/>
            <a:ext cx="2619375" cy="1743075"/>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g16b77e521a0_0_119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g16b77e521a0_0_119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Prefixes auto- and anti-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6b77e521a0_0_28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rewrite</a:t>
            </a:r>
            <a:br>
              <a:rPr lang="en-GB">
                <a:latin typeface="Arial"/>
                <a:ea typeface="Arial"/>
                <a:cs typeface="Arial"/>
                <a:sym typeface="Arial"/>
              </a:rPr>
            </a:br>
            <a:r>
              <a:rPr lang="en-GB">
                <a:latin typeface="Arial"/>
                <a:ea typeface="Arial"/>
                <a:cs typeface="Arial"/>
                <a:sym typeface="Arial"/>
              </a:rPr>
              <a:t>re + write = rewrite </a:t>
            </a:r>
            <a:endParaRPr i="1">
              <a:latin typeface="Arial"/>
              <a:ea typeface="Arial"/>
              <a:cs typeface="Arial"/>
              <a:sym typeface="Arial"/>
            </a:endParaRPr>
          </a:p>
        </p:txBody>
      </p:sp>
      <p:pic>
        <p:nvPicPr>
          <p:cNvPr descr="118 Rewrite Illustrations &amp; Clip Art - iStock" id="222" name="Google Shape;222;g16b77e521a0_0_281"/>
          <p:cNvPicPr preferRelativeResize="0"/>
          <p:nvPr/>
        </p:nvPicPr>
        <p:blipFill rotWithShape="1">
          <a:blip r:embed="rId3">
            <a:alphaModFix/>
          </a:blip>
          <a:srcRect b="0" l="0" r="0" t="0"/>
          <a:stretch/>
        </p:blipFill>
        <p:spPr>
          <a:xfrm>
            <a:off x="462643" y="303439"/>
            <a:ext cx="1828800" cy="2495550"/>
          </a:xfrm>
          <a:prstGeom prst="rect">
            <a:avLst/>
          </a:prstGeom>
          <a:noFill/>
          <a:ln>
            <a:noFill/>
          </a:ln>
        </p:spPr>
      </p:pic>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g16b77e521a0_0_120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meaning relating to yourself</a:t>
            </a:r>
            <a:endParaRPr>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g16b77e521a0_0_1205"/>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a:t>
            </a:r>
            <a:br>
              <a:rPr lang="en-GB">
                <a:latin typeface="Arial"/>
                <a:ea typeface="Arial"/>
                <a:cs typeface="Arial"/>
                <a:sym typeface="Arial"/>
              </a:rPr>
            </a:br>
            <a:r>
              <a:rPr lang="en-GB" sz="4900">
                <a:latin typeface="Arial"/>
                <a:ea typeface="Arial"/>
                <a:cs typeface="Arial"/>
                <a:sym typeface="Arial"/>
              </a:rPr>
              <a:t>meaning against</a:t>
            </a:r>
            <a:endParaRPr i="1" sz="4900">
              <a:latin typeface="Arial"/>
              <a:ea typeface="Arial"/>
              <a:cs typeface="Arial"/>
              <a:sym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g16b77e521a0_0_12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autonomous</a:t>
            </a:r>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g16b77e521a0_0_121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autonomous</a:t>
            </a:r>
            <a:endParaRPr/>
          </a:p>
        </p:txBody>
      </p:sp>
      <p:sp>
        <p:nvSpPr>
          <p:cNvPr id="1433" name="Google Shape;1433;g16b77e521a0_0_1213"/>
          <p:cNvSpPr/>
          <p:nvPr/>
        </p:nvSpPr>
        <p:spPr>
          <a:xfrm>
            <a:off x="4312225" y="3586350"/>
            <a:ext cx="1485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g16b77e521a0_0_1218"/>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autonomous</a:t>
            </a:r>
            <a:endParaRPr/>
          </a:p>
        </p:txBody>
      </p:sp>
      <p:sp>
        <p:nvSpPr>
          <p:cNvPr id="1439" name="Google Shape;1439;g16b77e521a0_0_1218"/>
          <p:cNvSpPr/>
          <p:nvPr/>
        </p:nvSpPr>
        <p:spPr>
          <a:xfrm>
            <a:off x="4301850" y="3555175"/>
            <a:ext cx="14814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40" name="Google Shape;1440;g16b77e521a0_0_1218"/>
          <p:cNvPicPr preferRelativeResize="0"/>
          <p:nvPr/>
        </p:nvPicPr>
        <p:blipFill>
          <a:blip r:embed="rId3">
            <a:alphaModFix/>
          </a:blip>
          <a:stretch>
            <a:fillRect/>
          </a:stretch>
        </p:blipFill>
        <p:spPr>
          <a:xfrm>
            <a:off x="152400" y="152400"/>
            <a:ext cx="4899000" cy="2718050"/>
          </a:xfrm>
          <a:prstGeom prst="rect">
            <a:avLst/>
          </a:prstGeom>
          <a:noFill/>
          <a:ln>
            <a:noFill/>
          </a:ln>
        </p:spPr>
      </p:pic>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g16b77e521a0_0_122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utonomy</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g16b77e521a0_0_12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autonomy</a:t>
            </a:r>
            <a:endParaRPr/>
          </a:p>
        </p:txBody>
      </p:sp>
      <p:sp>
        <p:nvSpPr>
          <p:cNvPr id="1451" name="Google Shape;1451;g16b77e521a0_0_1228"/>
          <p:cNvSpPr/>
          <p:nvPr/>
        </p:nvSpPr>
        <p:spPr>
          <a:xfrm>
            <a:off x="4312774" y="3652375"/>
            <a:ext cx="15876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g16b77e521a0_0_12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autonomy</a:t>
            </a:r>
            <a:endParaRPr/>
          </a:p>
        </p:txBody>
      </p:sp>
      <p:sp>
        <p:nvSpPr>
          <p:cNvPr id="1457" name="Google Shape;1457;g16b77e521a0_0_1233"/>
          <p:cNvSpPr/>
          <p:nvPr/>
        </p:nvSpPr>
        <p:spPr>
          <a:xfrm>
            <a:off x="4326899" y="3620350"/>
            <a:ext cx="15555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8" name="Google Shape;1458;g16b77e521a0_0_1233"/>
          <p:cNvPicPr preferRelativeResize="0"/>
          <p:nvPr/>
        </p:nvPicPr>
        <p:blipFill>
          <a:blip r:embed="rId3">
            <a:alphaModFix/>
          </a:blip>
          <a:stretch>
            <a:fillRect/>
          </a:stretch>
        </p:blipFill>
        <p:spPr>
          <a:xfrm>
            <a:off x="152400" y="152400"/>
            <a:ext cx="3495775" cy="3358375"/>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g16b77e521a0_0_125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autonomous</a:t>
            </a:r>
            <a:endParaRPr i="1">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g16b77e521a0_0_125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a:t>
            </a:r>
            <a:r>
              <a:rPr lang="en-GB">
                <a:latin typeface="Arial"/>
                <a:ea typeface="Arial"/>
                <a:cs typeface="Arial"/>
                <a:sym typeface="Arial"/>
              </a:rPr>
              <a:t>utonomous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 + nomous = autonomous </a:t>
            </a:r>
            <a:endParaRPr i="1">
              <a:latin typeface="Arial"/>
              <a:ea typeface="Arial"/>
              <a:cs typeface="Arial"/>
              <a:sym typeface="Arial"/>
            </a:endParaRPr>
          </a:p>
        </p:txBody>
      </p:sp>
      <p:pic>
        <p:nvPicPr>
          <p:cNvPr id="1469" name="Google Shape;1469;g16b77e521a0_0_1258"/>
          <p:cNvPicPr preferRelativeResize="0"/>
          <p:nvPr/>
        </p:nvPicPr>
        <p:blipFill>
          <a:blip r:embed="rId3">
            <a:alphaModFix/>
          </a:blip>
          <a:stretch>
            <a:fillRect/>
          </a:stretch>
        </p:blipFill>
        <p:spPr>
          <a:xfrm>
            <a:off x="152400" y="152400"/>
            <a:ext cx="3879575" cy="2152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g16b77e521a0_0_1263"/>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autonomous</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 + nomous = autonomous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p:txBody>
      </p:sp>
      <p:sp>
        <p:nvSpPr>
          <p:cNvPr id="1475" name="Google Shape;1475;g16b77e521a0_0_1263"/>
          <p:cNvSpPr txBox="1"/>
          <p:nvPr/>
        </p:nvSpPr>
        <p:spPr>
          <a:xfrm>
            <a:off x="627025" y="5473125"/>
            <a:ext cx="108549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to control itself without interventions</a:t>
            </a:r>
            <a:endParaRPr b="0" i="0" sz="4100" u="none" cap="none" strike="noStrike">
              <a:solidFill>
                <a:srgbClr val="000000"/>
              </a:solidFill>
              <a:latin typeface="Calibri"/>
              <a:ea typeface="Calibri"/>
              <a:cs typeface="Calibri"/>
              <a:sym typeface="Calibri"/>
            </a:endParaRPr>
          </a:p>
        </p:txBody>
      </p:sp>
      <p:pic>
        <p:nvPicPr>
          <p:cNvPr id="1476" name="Google Shape;1476;g16b77e521a0_0_1263"/>
          <p:cNvPicPr preferRelativeResize="0"/>
          <p:nvPr/>
        </p:nvPicPr>
        <p:blipFill>
          <a:blip r:embed="rId3">
            <a:alphaModFix/>
          </a:blip>
          <a:stretch>
            <a:fillRect/>
          </a:stretch>
        </p:blipFill>
        <p:spPr>
          <a:xfrm>
            <a:off x="152400" y="152400"/>
            <a:ext cx="3777650" cy="2095900"/>
          </a:xfrm>
          <a:prstGeom prst="rect">
            <a:avLst/>
          </a:prstGeom>
          <a:noFill/>
          <a:ln>
            <a:noFill/>
          </a:ln>
        </p:spPr>
      </p:pic>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g16b77e521a0_0_12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autonomy</a:t>
            </a:r>
            <a:endParaRPr i="1">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g16b77e521a0_0_1273"/>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autonomy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 + nomy = autonomy</a:t>
            </a:r>
            <a:endParaRPr i="1">
              <a:latin typeface="Arial"/>
              <a:ea typeface="Arial"/>
              <a:cs typeface="Arial"/>
              <a:sym typeface="Arial"/>
            </a:endParaRPr>
          </a:p>
        </p:txBody>
      </p:sp>
      <p:pic>
        <p:nvPicPr>
          <p:cNvPr id="1487" name="Google Shape;1487;g16b77e521a0_0_1273"/>
          <p:cNvPicPr preferRelativeResize="0"/>
          <p:nvPr/>
        </p:nvPicPr>
        <p:blipFill>
          <a:blip r:embed="rId3">
            <a:alphaModFix/>
          </a:blip>
          <a:stretch>
            <a:fillRect/>
          </a:stretch>
        </p:blipFill>
        <p:spPr>
          <a:xfrm>
            <a:off x="152400" y="152400"/>
            <a:ext cx="3495775" cy="3358375"/>
          </a:xfrm>
          <a:prstGeom prst="rect">
            <a:avLst/>
          </a:prstGeom>
          <a:noFill/>
          <a:ln>
            <a:noFill/>
          </a:ln>
        </p:spPr>
      </p:pic>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g16b77e521a0_0_1278"/>
          <p:cNvSpPr txBox="1"/>
          <p:nvPr>
            <p:ph type="title"/>
          </p:nvPr>
        </p:nvSpPr>
        <p:spPr>
          <a:xfrm>
            <a:off x="562800" y="5231700"/>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autonomy</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auto + nomy = autonomy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the right to make your own choices</a:t>
            </a:r>
            <a:endParaRPr i="1">
              <a:latin typeface="Arial"/>
              <a:ea typeface="Arial"/>
              <a:cs typeface="Arial"/>
              <a:sym typeface="Arial"/>
            </a:endParaRPr>
          </a:p>
        </p:txBody>
      </p:sp>
      <p:pic>
        <p:nvPicPr>
          <p:cNvPr id="1493" name="Google Shape;1493;g16b77e521a0_0_1278"/>
          <p:cNvPicPr preferRelativeResize="0"/>
          <p:nvPr/>
        </p:nvPicPr>
        <p:blipFill>
          <a:blip r:embed="rId3">
            <a:alphaModFix/>
          </a:blip>
          <a:stretch>
            <a:fillRect/>
          </a:stretch>
        </p:blipFill>
        <p:spPr>
          <a:xfrm>
            <a:off x="152400" y="152400"/>
            <a:ext cx="2251425" cy="2162925"/>
          </a:xfrm>
          <a:prstGeom prst="rect">
            <a:avLst/>
          </a:prstGeom>
          <a:noFill/>
          <a:ln>
            <a:noFill/>
          </a:ln>
        </p:spPr>
      </p:pic>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g16b77e521a0_0_12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military are trying to develop autonomous vehicles which could be used in combat. </a:t>
            </a:r>
            <a:endParaRPr i="1">
              <a:latin typeface="Arial"/>
              <a:ea typeface="Arial"/>
              <a:cs typeface="Arial"/>
              <a:sym typeface="Arial"/>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g16b77e521a0_0_1301"/>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military are trying to develop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vehicles which could be used in combat. </a:t>
            </a:r>
            <a:endParaRPr i="1">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g16b77e521a0_0_130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The military are trying to develop autonomous vehicles which could be used in combat. </a:t>
            </a:r>
            <a:endParaRPr i="1">
              <a:latin typeface="Arial"/>
              <a:ea typeface="Arial"/>
              <a:cs typeface="Arial"/>
              <a:sym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g16b77e521a0_0_13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Should primary school children be given autonomy to choose their own school subjects?</a:t>
            </a:r>
            <a:endParaRPr i="1">
              <a:latin typeface="Arial"/>
              <a:ea typeface="Arial"/>
              <a:cs typeface="Arial"/>
              <a:sym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g16b77e521a0_0_13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Should primary school children be given _ _ _ _ _ _ _ _ to choose their own school subjects?</a:t>
            </a:r>
            <a:endParaRPr i="1">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g16b77e521a0_0_131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Should primary school children be given autonomy to choose their own school subjects?</a:t>
            </a:r>
            <a:endParaRPr i="1">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Prefixes auto- and anti-</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g16b77e521a0_0_13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g16b77e521a0_0_133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g16b77e521a0_0_134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interrupt</a:t>
            </a: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g16b77e521a0_0_134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pic>
        <p:nvPicPr>
          <p:cNvPr id="1544" name="Google Shape;1544;g16b77e521a0_0_1345"/>
          <p:cNvPicPr preferRelativeResize="0"/>
          <p:nvPr/>
        </p:nvPicPr>
        <p:blipFill>
          <a:blip r:embed="rId3">
            <a:alphaModFix/>
          </a:blip>
          <a:stretch>
            <a:fillRect/>
          </a:stretch>
        </p:blipFill>
        <p:spPr>
          <a:xfrm>
            <a:off x="152400" y="152400"/>
            <a:ext cx="3270050" cy="2195950"/>
          </a:xfrm>
          <a:prstGeom prst="rect">
            <a:avLst/>
          </a:prstGeom>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g16b77e521a0_0_135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a:t>
            </a:r>
            <a:r>
              <a:rPr lang="en-GB" sz="3888">
                <a:latin typeface="Arial"/>
                <a:ea typeface="Arial"/>
                <a:cs typeface="Arial"/>
                <a:sym typeface="Arial"/>
              </a:rPr>
              <a:t>_ _ _ _ _ _ _ _ _ _ </a:t>
            </a:r>
            <a:r>
              <a:rPr lang="en-GB">
                <a:latin typeface="Arial"/>
                <a:ea typeface="Arial"/>
                <a:cs typeface="Arial"/>
                <a:sym typeface="Arial"/>
              </a:rPr>
              <a:t>someone when they are talking.</a:t>
            </a:r>
            <a:endParaRPr i="1">
              <a:latin typeface="Arial"/>
              <a:ea typeface="Arial"/>
              <a:cs typeface="Arial"/>
              <a:sym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g16b77e521a0_0_135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g16b77e521a0_0_135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g16b77e521a0_0_1362"/>
          <p:cNvSpPr txBox="1"/>
          <p:nvPr>
            <p:ph type="title"/>
          </p:nvPr>
        </p:nvSpPr>
        <p:spPr>
          <a:xfrm>
            <a:off x="838200" y="39121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g16b77e521a0_0_1366"/>
          <p:cNvSpPr txBox="1"/>
          <p:nvPr>
            <p:ph type="title"/>
          </p:nvPr>
        </p:nvSpPr>
        <p:spPr>
          <a:xfrm>
            <a:off x="838200" y="45875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pic>
        <p:nvPicPr>
          <p:cNvPr id="1570" name="Google Shape;1570;g16b77e521a0_0_1366"/>
          <p:cNvPicPr preferRelativeResize="0"/>
          <p:nvPr/>
        </p:nvPicPr>
        <p:blipFill>
          <a:blip r:embed="rId3">
            <a:alphaModFix/>
          </a:blip>
          <a:stretch>
            <a:fillRect/>
          </a:stretch>
        </p:blipFill>
        <p:spPr>
          <a:xfrm>
            <a:off x="152400" y="152400"/>
            <a:ext cx="3577925" cy="2146750"/>
          </a:xfrm>
          <a:prstGeom prst="rect">
            <a:avLst/>
          </a:prstGeom>
          <a:noFill/>
          <a:ln>
            <a:noFill/>
          </a:ln>
        </p:spPr>
      </p:pic>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g16b77e521a0_0_137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at least 79 times.</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a:t>
            </a:r>
            <a:r>
              <a:rPr lang="en-GB">
                <a:latin typeface="Arial"/>
                <a:ea typeface="Arial"/>
                <a:cs typeface="Arial"/>
                <a:sym typeface="Arial"/>
              </a:rPr>
              <a:t>uto</a:t>
            </a:r>
            <a:r>
              <a:rPr lang="en-GB">
                <a:latin typeface="Arial"/>
                <a:ea typeface="Arial"/>
                <a:cs typeface="Arial"/>
                <a:sym typeface="Arial"/>
              </a:rPr>
              <a: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meaning relating to yourself</a:t>
            </a:r>
            <a:endParaRPr>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g16b77e521a0_0_137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g16b77e521a0_0_13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g16b77e521a0_0_138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g16b77e521a0_0_1387"/>
          <p:cNvSpPr txBox="1"/>
          <p:nvPr>
            <p:ph type="title"/>
          </p:nvPr>
        </p:nvSpPr>
        <p:spPr>
          <a:xfrm>
            <a:off x="291143" y="1541447"/>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hindrance of the slow and steady rise of the Earth’s temperature due to the release of gases, such as carbon dioxide. Anti-corruption groups do excellent work to ensure the scientific language of this problem is made clear in the media. Some claims made about global warming that these groups are contending with include how the planet will make its own auto-correction to this rise in temperature. Another claim is that all the fuss will be anticlimactic as the world will not end if we do not recycle. These messages are confusing for the public to believe, which is why people in the UK have the autonomy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g16b77e521a0_0_1391"/>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a:t>
            </a:r>
            <a:r>
              <a:rPr lang="en-GB" sz="3000">
                <a:solidFill>
                  <a:srgbClr val="000000"/>
                </a:solidFill>
                <a:highlight>
                  <a:srgbClr val="FFFF00"/>
                </a:highlight>
                <a:latin typeface="Arial"/>
                <a:ea typeface="Arial"/>
                <a:cs typeface="Arial"/>
                <a:sym typeface="Arial"/>
              </a:rPr>
              <a:t>hindrance</a:t>
            </a:r>
            <a:r>
              <a:rPr lang="en-GB" sz="3000">
                <a:solidFill>
                  <a:srgbClr val="000000"/>
                </a:solidFill>
                <a:latin typeface="Arial"/>
                <a:ea typeface="Arial"/>
                <a:cs typeface="Arial"/>
                <a:sym typeface="Arial"/>
              </a:rPr>
              <a:t> of the slow and steady rise of the Earth’s temperature due to the </a:t>
            </a:r>
            <a:r>
              <a:rPr lang="en-GB" sz="3000">
                <a:solidFill>
                  <a:srgbClr val="000000"/>
                </a:solidFill>
                <a:highlight>
                  <a:srgbClr val="FFFF00"/>
                </a:highlight>
                <a:latin typeface="Arial"/>
                <a:ea typeface="Arial"/>
                <a:cs typeface="Arial"/>
                <a:sym typeface="Arial"/>
              </a:rPr>
              <a:t>release</a:t>
            </a:r>
            <a:r>
              <a:rPr lang="en-GB" sz="3000">
                <a:solidFill>
                  <a:srgbClr val="000000"/>
                </a:solidFill>
                <a:latin typeface="Arial"/>
                <a:ea typeface="Arial"/>
                <a:cs typeface="Arial"/>
                <a:sym typeface="Arial"/>
              </a:rPr>
              <a:t> of gases, such as carbon dioxide.</a:t>
            </a:r>
            <a:r>
              <a:rPr lang="en-GB" sz="3000">
                <a:solidFill>
                  <a:srgbClr val="000000"/>
                </a:solidFill>
                <a:highlight>
                  <a:srgbClr val="FFFF00"/>
                </a:highlight>
                <a:latin typeface="Arial"/>
                <a:ea typeface="Arial"/>
                <a:cs typeface="Arial"/>
                <a:sym typeface="Arial"/>
              </a:rPr>
              <a:t> Anti-corruption</a:t>
            </a:r>
            <a:r>
              <a:rPr lang="en-GB" sz="3000">
                <a:solidFill>
                  <a:srgbClr val="000000"/>
                </a:solidFill>
                <a:latin typeface="Arial"/>
                <a:ea typeface="Arial"/>
                <a:cs typeface="Arial"/>
                <a:sym typeface="Arial"/>
              </a:rPr>
              <a:t> groups do </a:t>
            </a:r>
            <a:r>
              <a:rPr lang="en-GB" sz="3000">
                <a:solidFill>
                  <a:srgbClr val="000000"/>
                </a:solidFill>
                <a:highlight>
                  <a:srgbClr val="FFFF00"/>
                </a:highlight>
                <a:latin typeface="Arial"/>
                <a:ea typeface="Arial"/>
                <a:cs typeface="Arial"/>
                <a:sym typeface="Arial"/>
              </a:rPr>
              <a:t>excellent</a:t>
            </a:r>
            <a:r>
              <a:rPr lang="en-GB" sz="3000">
                <a:solidFill>
                  <a:srgbClr val="000000"/>
                </a:solidFill>
                <a:latin typeface="Arial"/>
                <a:ea typeface="Arial"/>
                <a:cs typeface="Arial"/>
                <a:sym typeface="Arial"/>
              </a:rPr>
              <a:t> work to ensure the scientific </a:t>
            </a:r>
            <a:r>
              <a:rPr lang="en-GB" sz="3000">
                <a:solidFill>
                  <a:srgbClr val="000000"/>
                </a:solidFill>
                <a:highlight>
                  <a:srgbClr val="FFFF00"/>
                </a:highlight>
                <a:latin typeface="Arial"/>
                <a:ea typeface="Arial"/>
                <a:cs typeface="Arial"/>
                <a:sym typeface="Arial"/>
              </a:rPr>
              <a:t>language</a:t>
            </a:r>
            <a:r>
              <a:rPr lang="en-GB" sz="3000">
                <a:solidFill>
                  <a:srgbClr val="000000"/>
                </a:solidFill>
                <a:latin typeface="Arial"/>
                <a:ea typeface="Arial"/>
                <a:cs typeface="Arial"/>
                <a:sym typeface="Arial"/>
              </a:rPr>
              <a:t> of this problem is made clear in the media. Some claims made about global warming that these groups are contending with include how the planet will make its own </a:t>
            </a:r>
            <a:r>
              <a:rPr lang="en-GB" sz="3000">
                <a:solidFill>
                  <a:srgbClr val="000000"/>
                </a:solidFill>
                <a:highlight>
                  <a:srgbClr val="FFFF00"/>
                </a:highlight>
                <a:latin typeface="Arial"/>
                <a:ea typeface="Arial"/>
                <a:cs typeface="Arial"/>
                <a:sym typeface="Arial"/>
              </a:rPr>
              <a:t>auto-correction</a:t>
            </a:r>
            <a:r>
              <a:rPr lang="en-GB" sz="3000">
                <a:solidFill>
                  <a:srgbClr val="000000"/>
                </a:solidFill>
                <a:latin typeface="Arial"/>
                <a:ea typeface="Arial"/>
                <a:cs typeface="Arial"/>
                <a:sym typeface="Arial"/>
              </a:rPr>
              <a:t> to this rise in temperature. Another claim is that all the fuss will be </a:t>
            </a:r>
            <a:r>
              <a:rPr lang="en-GB" sz="3000">
                <a:solidFill>
                  <a:srgbClr val="000000"/>
                </a:solidFill>
                <a:highlight>
                  <a:srgbClr val="FFFF00"/>
                </a:highlight>
                <a:latin typeface="Arial"/>
                <a:ea typeface="Arial"/>
                <a:cs typeface="Arial"/>
                <a:sym typeface="Arial"/>
              </a:rPr>
              <a:t>anticlimactic</a:t>
            </a:r>
            <a:r>
              <a:rPr lang="en-GB" sz="3000">
                <a:solidFill>
                  <a:srgbClr val="000000"/>
                </a:solidFill>
                <a:latin typeface="Arial"/>
                <a:ea typeface="Arial"/>
                <a:cs typeface="Arial"/>
                <a:sym typeface="Arial"/>
              </a:rPr>
              <a:t> as the world will not end if we do not </a:t>
            </a:r>
            <a:r>
              <a:rPr lang="en-GB" sz="3000">
                <a:solidFill>
                  <a:srgbClr val="000000"/>
                </a:solidFill>
                <a:highlight>
                  <a:srgbClr val="FFFF00"/>
                </a:highlight>
                <a:latin typeface="Arial"/>
                <a:ea typeface="Arial"/>
                <a:cs typeface="Arial"/>
                <a:sym typeface="Arial"/>
              </a:rPr>
              <a:t>recycle</a:t>
            </a:r>
            <a:r>
              <a:rPr lang="en-GB" sz="3000">
                <a:solidFill>
                  <a:srgbClr val="000000"/>
                </a:solidFill>
                <a:latin typeface="Arial"/>
                <a:ea typeface="Arial"/>
                <a:cs typeface="Arial"/>
                <a:sym typeface="Arial"/>
              </a:rPr>
              <a:t>. These messages are confusing for the public to believe, which is why people in the UK have the </a:t>
            </a:r>
            <a:r>
              <a:rPr lang="en-GB" sz="3000">
                <a:solidFill>
                  <a:srgbClr val="000000"/>
                </a:solidFill>
                <a:highlight>
                  <a:srgbClr val="FFFF00"/>
                </a:highlight>
                <a:latin typeface="Arial"/>
                <a:ea typeface="Arial"/>
                <a:cs typeface="Arial"/>
                <a:sym typeface="Arial"/>
              </a:rPr>
              <a:t>autonomy</a:t>
            </a:r>
            <a:r>
              <a:rPr lang="en-GB" sz="3000">
                <a:solidFill>
                  <a:srgbClr val="000000"/>
                </a:solidFill>
                <a:latin typeface="Arial"/>
                <a:ea typeface="Arial"/>
                <a:cs typeface="Arial"/>
                <a:sym typeface="Arial"/>
              </a:rPr>
              <a:t>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g16b77e521a0_0_139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g16b77e521a0_0_1400"/>
          <p:cNvSpPr txBox="1"/>
          <p:nvPr>
            <p:ph type="title"/>
          </p:nvPr>
        </p:nvSpPr>
        <p:spPr>
          <a:xfrm>
            <a:off x="844550" y="2901724"/>
            <a:ext cx="10515600" cy="2852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000"/>
              <a:buFont typeface="Arial"/>
              <a:buNone/>
            </a:pPr>
            <a:r>
              <a:rPr lang="en-GB" sz="4500">
                <a:latin typeface="Arial"/>
                <a:ea typeface="Arial"/>
                <a:cs typeface="Arial"/>
                <a:sym typeface="Arial"/>
              </a:rPr>
              <a:t>Some claims made about global warming that these groups are contending with include how the planet will make its own auto-correction to this rise in temperature.</a:t>
            </a:r>
            <a:endParaRPr sz="11000"/>
          </a:p>
        </p:txBody>
      </p:sp>
      <p:sp>
        <p:nvSpPr>
          <p:cNvPr id="1612" name="Google Shape;1612;g16b77e521a0_0_1400"/>
          <p:cNvSpPr txBox="1"/>
          <p:nvPr>
            <p:ph idx="1" type="body"/>
          </p:nvPr>
        </p:nvSpPr>
        <p:spPr>
          <a:xfrm>
            <a:off x="844550" y="209551"/>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GB"/>
              <a:t>Did you write it correctly?</a:t>
            </a:r>
            <a:endParaRPr/>
          </a:p>
          <a:p>
            <a:pPr indent="0" lvl="0" marL="0" rtl="0" algn="l">
              <a:lnSpc>
                <a:spcPct val="90000"/>
              </a:lnSpc>
              <a:spcBef>
                <a:spcPts val="1000"/>
              </a:spcBef>
              <a:spcAft>
                <a:spcPts val="0"/>
              </a:spcAft>
              <a:buClr>
                <a:srgbClr val="888888"/>
              </a:buClr>
              <a:buSzPts val="2400"/>
              <a:buNone/>
            </a:pPr>
            <a:r>
              <a:rPr lang="en-GB"/>
              <a:t>Edit your work and make sure you have it correct.</a:t>
            </a:r>
            <a:endParaRPr/>
          </a:p>
          <a:p>
            <a:pPr indent="0" lvl="0" marL="0" rtl="0" algn="l">
              <a:lnSpc>
                <a:spcPct val="90000"/>
              </a:lnSpc>
              <a:spcBef>
                <a:spcPts val="1000"/>
              </a:spcBef>
              <a:spcAft>
                <a:spcPts val="0"/>
              </a:spcAft>
              <a:buClr>
                <a:srgbClr val="888888"/>
              </a:buClr>
              <a:buSzPts val="2400"/>
              <a:buNone/>
            </a:pPr>
            <a:r>
              <a:rPr lang="en-GB"/>
              <a:t>Can you underline the spelling word that we have covered in this session?</a:t>
            </a:r>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280"/>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Year 6  - Autumn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Week </a:t>
            </a:r>
            <a:r>
              <a:rPr lang="en-GB" sz="7200">
                <a:solidFill>
                  <a:schemeClr val="dk1"/>
                </a:solidFill>
              </a:rPr>
              <a:t>2</a:t>
            </a:r>
            <a:r>
              <a:rPr b="0" i="0" lang="en-GB" sz="7200" u="none" cap="none" strike="noStrike">
                <a:solidFill>
                  <a:schemeClr val="dk1"/>
                </a:solidFill>
                <a:latin typeface="Arial"/>
                <a:ea typeface="Arial"/>
                <a:cs typeface="Arial"/>
                <a:sym typeface="Arial"/>
              </a:rPr>
              <a:t> - Friday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pic>
        <p:nvPicPr>
          <p:cNvPr id="1623" name="Google Shape;1623;p281"/>
          <p:cNvPicPr preferRelativeResize="0"/>
          <p:nvPr/>
        </p:nvPicPr>
        <p:blipFill>
          <a:blip r:embed="rId3">
            <a:alphaModFix/>
          </a:blip>
          <a:stretch>
            <a:fillRect/>
          </a:stretch>
        </p:blipFill>
        <p:spPr>
          <a:xfrm>
            <a:off x="879750" y="0"/>
            <a:ext cx="10262956" cy="6857999"/>
          </a:xfrm>
          <a:prstGeom prst="rect">
            <a:avLst/>
          </a:prstGeom>
          <a:noFill/>
          <a:ln>
            <a:noFill/>
          </a:ln>
        </p:spPr>
      </p:pic>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28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Old challenge words…</a:t>
            </a:r>
            <a:endParaRPr i="1">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a:t>
            </a:r>
            <a:r>
              <a:rPr lang="en-GB">
                <a:latin typeface="Arial"/>
                <a:ea typeface="Arial"/>
                <a:cs typeface="Arial"/>
                <a:sym typeface="Arial"/>
              </a:rPr>
              <a:t>-</a:t>
            </a:r>
            <a:br>
              <a:rPr lang="en-GB">
                <a:latin typeface="Arial"/>
                <a:ea typeface="Arial"/>
                <a:cs typeface="Arial"/>
                <a:sym typeface="Arial"/>
              </a:rPr>
            </a:br>
            <a:r>
              <a:rPr lang="en-GB" sz="4900">
                <a:latin typeface="Arial"/>
                <a:ea typeface="Arial"/>
                <a:cs typeface="Arial"/>
                <a:sym typeface="Arial"/>
              </a:rPr>
              <a:t>meaning against</a:t>
            </a:r>
            <a:endParaRPr i="1" sz="490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28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hindrance</a:t>
            </a:r>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28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a:t>
            </a:r>
            <a:r>
              <a:rPr lang="en-GB">
                <a:latin typeface="Arial"/>
                <a:ea typeface="Arial"/>
                <a:cs typeface="Arial"/>
                <a:sym typeface="Arial"/>
              </a:rPr>
              <a:t>xcellent</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8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Old spelling rule words…</a:t>
            </a:r>
            <a:endParaRPr i="1">
              <a:latin typeface="Arial"/>
              <a:ea typeface="Arial"/>
              <a:cs typeface="Arial"/>
              <a:sym typeface="Arial"/>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28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recycle</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28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rebuild</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28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rewrite</a:t>
            </a:r>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28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replace</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29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revisit</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29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refresh</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29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revenge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id="1685" name="Google Shape;1685;p29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retrieve</a:t>
            </a:r>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29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return</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4" name="Shape 1694"/>
        <p:cNvGrpSpPr/>
        <p:nvPr/>
      </p:nvGrpSpPr>
      <p:grpSpPr>
        <a:xfrm>
          <a:off x="0" y="0"/>
          <a:ext cx="0" cy="0"/>
          <a:chOff x="0" y="0"/>
          <a:chExt cx="0" cy="0"/>
        </a:xfrm>
      </p:grpSpPr>
      <p:sp>
        <p:nvSpPr>
          <p:cNvPr id="1695" name="Google Shape;1695;p29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reflector</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sp>
        <p:nvSpPr>
          <p:cNvPr id="1700" name="Google Shape;1700;p29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revise</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g1692b049eb3_0_5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rebellion</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29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spelling rule words…</a:t>
            </a:r>
            <a:endParaRPr i="1">
              <a:latin typeface="Arial"/>
              <a:ea typeface="Arial"/>
              <a:cs typeface="Arial"/>
              <a:sym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29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i="1">
              <a:latin typeface="Arial"/>
              <a:ea typeface="Arial"/>
              <a:cs typeface="Arial"/>
              <a:sym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29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i="1">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30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i="1">
              <a:latin typeface="Arial"/>
              <a:ea typeface="Arial"/>
              <a:cs typeface="Arial"/>
              <a:sym typeface="Arial"/>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30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nticlimactic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a:blip r:embed="rId3">
            <a:alphaModFix/>
          </a:blip>
          <a:stretch>
            <a:fillRect/>
          </a:stretch>
        </p:blipFill>
        <p:spPr>
          <a:xfrm>
            <a:off x="879750" y="0"/>
            <a:ext cx="10262956" cy="6857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1132114" y="2961763"/>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
        <p:nvSpPr>
          <p:cNvPr id="254" name="Google Shape;254;p32"/>
          <p:cNvSpPr/>
          <p:nvPr/>
        </p:nvSpPr>
        <p:spPr>
          <a:xfrm>
            <a:off x="4312228" y="3586350"/>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30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antioxidants</a:t>
            </a:r>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30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antibiotics</a:t>
            </a:r>
            <a:endParaRPr i="1">
              <a:latin typeface="Arial"/>
              <a:ea typeface="Arial"/>
              <a:cs typeface="Arial"/>
              <a:sym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p30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autobiographical</a:t>
            </a:r>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30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autograph</a:t>
            </a:r>
            <a:endParaRPr i="1">
              <a:latin typeface="Arial"/>
              <a:ea typeface="Arial"/>
              <a:cs typeface="Arial"/>
              <a:sym typeface="Arial"/>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30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a:t>
            </a:r>
            <a:r>
              <a:rPr lang="en-GB">
                <a:latin typeface="Arial"/>
                <a:ea typeface="Arial"/>
                <a:cs typeface="Arial"/>
                <a:sym typeface="Arial"/>
              </a:rPr>
              <a:t>utocorrection</a:t>
            </a:r>
            <a:endParaRPr i="1">
              <a:latin typeface="Arial"/>
              <a:ea typeface="Arial"/>
              <a:cs typeface="Arial"/>
              <a:sym typeface="Arial"/>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30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autonomous</a:t>
            </a:r>
            <a:endParaRPr i="1">
              <a:latin typeface="Arial"/>
              <a:ea typeface="Arial"/>
              <a:cs typeface="Arial"/>
              <a:sym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sp>
        <p:nvSpPr>
          <p:cNvPr id="1765" name="Google Shape;1765;p30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autonomy</a:t>
            </a:r>
            <a:endParaRPr i="1">
              <a:latin typeface="Arial"/>
              <a:ea typeface="Arial"/>
              <a:cs typeface="Arial"/>
              <a:sym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31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31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p31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i="1">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691ba5e2a3_0_19"/>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
        <p:nvSpPr>
          <p:cNvPr id="260" name="Google Shape;260;g1691ba5e2a3_0_19"/>
          <p:cNvSpPr/>
          <p:nvPr/>
        </p:nvSpPr>
        <p:spPr>
          <a:xfrm>
            <a:off x="4301853" y="3555175"/>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g1691ba5e2a3_0_19"/>
          <p:cNvPicPr preferRelativeResize="0"/>
          <p:nvPr/>
        </p:nvPicPr>
        <p:blipFill>
          <a:blip r:embed="rId3">
            <a:alphaModFix/>
          </a:blip>
          <a:stretch>
            <a:fillRect/>
          </a:stretch>
        </p:blipFill>
        <p:spPr>
          <a:xfrm>
            <a:off x="121225" y="142000"/>
            <a:ext cx="2954475" cy="3187000"/>
          </a:xfrm>
          <a:prstGeom prst="rect">
            <a:avLst/>
          </a:prstGeom>
          <a:noFill/>
          <a:ln>
            <a:noFill/>
          </a:ln>
        </p:spPr>
      </p:pic>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sp>
        <p:nvSpPr>
          <p:cNvPr id="1786" name="Google Shape;1786;p313"/>
          <p:cNvSpPr txBox="1"/>
          <p:nvPr/>
        </p:nvSpPr>
        <p:spPr>
          <a:xfrm>
            <a:off x="1975758" y="2274838"/>
            <a:ext cx="9046029"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Quick Quiz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p314"/>
          <p:cNvSpPr txBox="1"/>
          <p:nvPr/>
        </p:nvSpPr>
        <p:spPr>
          <a:xfrm>
            <a:off x="642258" y="560338"/>
            <a:ext cx="11168700" cy="603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Did you get them correct?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1" lang="en-GB" sz="4400" u="none" cap="none" strike="noStrike">
                <a:solidFill>
                  <a:schemeClr val="dk1"/>
                </a:solidFill>
                <a:latin typeface="Arial"/>
                <a:ea typeface="Arial"/>
                <a:cs typeface="Arial"/>
                <a:sym typeface="Arial"/>
              </a:rPr>
              <a:t>Edit your work.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lang="en-GB" sz="5400">
                <a:solidFill>
                  <a:schemeClr val="dk1"/>
                </a:solidFill>
              </a:rPr>
              <a:t>h</a:t>
            </a:r>
            <a:r>
              <a:rPr lang="en-GB" sz="5400">
                <a:solidFill>
                  <a:schemeClr val="dk1"/>
                </a:solidFill>
              </a:rPr>
              <a:t>indrance 		excellent 		revenge</a:t>
            </a:r>
            <a:endParaRPr sz="5400">
              <a:solidFill>
                <a:schemeClr val="dk1"/>
              </a:solidFill>
            </a:endParaRPr>
          </a:p>
          <a:p>
            <a:pPr indent="0" lvl="0" marL="0" marR="0" rtl="0" algn="ctr">
              <a:lnSpc>
                <a:spcPct val="100000"/>
              </a:lnSpc>
              <a:spcBef>
                <a:spcPts val="0"/>
              </a:spcBef>
              <a:spcAft>
                <a:spcPts val="0"/>
              </a:spcAft>
              <a:buClr>
                <a:srgbClr val="000000"/>
              </a:buClr>
              <a:buSzPts val="5400"/>
              <a:buFont typeface="Arial"/>
              <a:buNone/>
            </a:pPr>
            <a:r>
              <a:rPr lang="en-GB" sz="5400">
                <a:solidFill>
                  <a:schemeClr val="dk1"/>
                </a:solidFill>
              </a:rPr>
              <a:t>recycle		</a:t>
            </a:r>
            <a:r>
              <a:rPr b="0" i="0" lang="en-GB" sz="5400" u="none" cap="none" strike="noStrike">
                <a:solidFill>
                  <a:schemeClr val="dk1"/>
                </a:solidFill>
                <a:latin typeface="Arial"/>
                <a:ea typeface="Arial"/>
                <a:cs typeface="Arial"/>
                <a:sym typeface="Arial"/>
              </a:rPr>
              <a:t>   interrupt			</a:t>
            </a:r>
            <a:r>
              <a:rPr lang="en-GB" sz="5400">
                <a:solidFill>
                  <a:schemeClr val="dk1"/>
                </a:solidFill>
              </a:rPr>
              <a:t>language</a:t>
            </a:r>
            <a:endParaRPr sz="5400">
              <a:solidFill>
                <a:schemeClr val="dk1"/>
              </a:solidFill>
            </a:endParaRPr>
          </a:p>
          <a:p>
            <a:pPr indent="0" lvl="0" marL="0" marR="0" rtl="0" algn="ctr">
              <a:lnSpc>
                <a:spcPct val="100000"/>
              </a:lnSpc>
              <a:spcBef>
                <a:spcPts val="0"/>
              </a:spcBef>
              <a:spcAft>
                <a:spcPts val="0"/>
              </a:spcAft>
              <a:buClr>
                <a:srgbClr val="000000"/>
              </a:buClr>
              <a:buSzPts val="5400"/>
              <a:buFont typeface="Arial"/>
              <a:buNone/>
            </a:pPr>
            <a:r>
              <a:rPr lang="en-GB" sz="5400">
                <a:solidFill>
                  <a:schemeClr val="dk1"/>
                </a:solidFill>
              </a:rPr>
              <a:t>antibacterial</a:t>
            </a:r>
            <a:r>
              <a:rPr lang="en-GB" sz="5400">
                <a:solidFill>
                  <a:schemeClr val="dk1"/>
                </a:solidFill>
              </a:rPr>
              <a:t>		anticlimactic 		autocorrection			autonomous</a:t>
            </a:r>
            <a:endParaRPr sz="5400">
              <a:solidFill>
                <a:schemeClr val="dk1"/>
              </a:solidFill>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315"/>
          <p:cNvSpPr txBox="1"/>
          <p:nvPr/>
        </p:nvSpPr>
        <p:spPr>
          <a:xfrm>
            <a:off x="1975758" y="2274838"/>
            <a:ext cx="9046029"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Word class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316"/>
          <p:cNvSpPr txBox="1"/>
          <p:nvPr/>
        </p:nvSpPr>
        <p:spPr>
          <a:xfrm>
            <a:off x="0" y="2274838"/>
            <a:ext cx="121920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GB" sz="4000">
                <a:solidFill>
                  <a:schemeClr val="dk1"/>
                </a:solidFill>
              </a:rPr>
              <a:t>It is rude to interrupt someone when they are talking. </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317"/>
          <p:cNvSpPr txBox="1"/>
          <p:nvPr/>
        </p:nvSpPr>
        <p:spPr>
          <a:xfrm>
            <a:off x="25" y="3102806"/>
            <a:ext cx="11968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FF"/>
                </a:solidFill>
                <a:latin typeface="Arial"/>
                <a:ea typeface="Arial"/>
                <a:cs typeface="Arial"/>
                <a:sym typeface="Arial"/>
              </a:rPr>
              <a:t> </a:t>
            </a:r>
            <a:r>
              <a:rPr lang="en-GB" sz="2600">
                <a:solidFill>
                  <a:srgbClr val="FF00FF"/>
                </a:solidFill>
              </a:rPr>
              <a:t>p</a:t>
            </a:r>
            <a:r>
              <a:rPr lang="en-GB" sz="2600">
                <a:solidFill>
                  <a:srgbClr val="FF00FF"/>
                </a:solidFill>
              </a:rPr>
              <a:t>ronoun</a:t>
            </a:r>
            <a:r>
              <a:rPr b="0" i="0" lang="en-GB" sz="2600" u="none" cap="none" strike="noStrike">
                <a:solidFill>
                  <a:srgbClr val="FF00FF"/>
                </a:solidFill>
                <a:latin typeface="Arial"/>
                <a:ea typeface="Arial"/>
                <a:cs typeface="Arial"/>
                <a:sym typeface="Arial"/>
              </a:rPr>
              <a:t>, </a:t>
            </a:r>
            <a:r>
              <a:rPr lang="en-GB" sz="2600">
                <a:solidFill>
                  <a:schemeClr val="accent4"/>
                </a:solidFill>
              </a:rPr>
              <a:t>adjective, </a:t>
            </a:r>
            <a:r>
              <a:rPr lang="en-GB" sz="2600">
                <a:solidFill>
                  <a:srgbClr val="9900FF"/>
                </a:solidFill>
              </a:rPr>
              <a:t>preposition,</a:t>
            </a:r>
            <a:r>
              <a:rPr b="0" i="0" lang="en-GB" sz="2600" u="none" cap="none" strike="noStrike">
                <a:solidFill>
                  <a:srgbClr val="FF0000"/>
                </a:solidFill>
                <a:latin typeface="Arial"/>
                <a:ea typeface="Arial"/>
                <a:cs typeface="Arial"/>
                <a:sym typeface="Arial"/>
              </a:rPr>
              <a:t> </a:t>
            </a:r>
            <a:r>
              <a:rPr b="0" i="0" lang="en-GB" sz="2600" u="none" cap="none" strike="noStrike">
                <a:solidFill>
                  <a:srgbClr val="00B050"/>
                </a:solidFill>
                <a:latin typeface="Arial"/>
                <a:ea typeface="Arial"/>
                <a:cs typeface="Arial"/>
                <a:sym typeface="Arial"/>
              </a:rPr>
              <a:t>verb,</a:t>
            </a:r>
            <a:r>
              <a:rPr b="0" i="0" lang="en-GB" sz="2600" u="none" cap="none" strike="noStrike">
                <a:solidFill>
                  <a:srgbClr val="FF0000"/>
                </a:solidFill>
                <a:latin typeface="Arial"/>
                <a:ea typeface="Arial"/>
                <a:cs typeface="Arial"/>
                <a:sym typeface="Arial"/>
              </a:rPr>
              <a:t> noun, </a:t>
            </a:r>
            <a:r>
              <a:rPr b="0" i="0" lang="en-GB" sz="2600" u="none" cap="none" strike="noStrike">
                <a:solidFill>
                  <a:srgbClr val="783F04"/>
                </a:solidFill>
                <a:latin typeface="Arial"/>
                <a:ea typeface="Arial"/>
                <a:cs typeface="Arial"/>
                <a:sym typeface="Arial"/>
              </a:rPr>
              <a:t>a</a:t>
            </a:r>
            <a:r>
              <a:rPr lang="en-GB" sz="2600">
                <a:solidFill>
                  <a:srgbClr val="783F04"/>
                </a:solidFill>
              </a:rPr>
              <a:t>dverb,</a:t>
            </a:r>
            <a:r>
              <a:rPr lang="en-GB" sz="2600">
                <a:solidFill>
                  <a:srgbClr val="FF0000"/>
                </a:solidFill>
              </a:rPr>
              <a:t> </a:t>
            </a:r>
            <a:r>
              <a:rPr lang="en-GB" sz="2600">
                <a:solidFill>
                  <a:srgbClr val="FF00FF"/>
                </a:solidFill>
              </a:rPr>
              <a:t>pronoun,</a:t>
            </a:r>
            <a:r>
              <a:rPr lang="en-GB" sz="2600">
                <a:solidFill>
                  <a:srgbClr val="FF0000"/>
                </a:solidFill>
              </a:rPr>
              <a:t> </a:t>
            </a:r>
            <a:r>
              <a:rPr lang="en-GB" sz="2600">
                <a:solidFill>
                  <a:srgbClr val="00B050"/>
                </a:solidFill>
              </a:rPr>
              <a:t>verb, verb.</a:t>
            </a:r>
            <a:r>
              <a:rPr lang="en-GB" sz="2600">
                <a:solidFill>
                  <a:srgbClr val="FF0000"/>
                </a:solidFill>
              </a:rPr>
              <a:t> </a:t>
            </a:r>
            <a:endParaRPr b="0" i="0" sz="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
        <p:nvSpPr>
          <p:cNvPr id="1811" name="Google Shape;1811;p317"/>
          <p:cNvSpPr txBox="1"/>
          <p:nvPr/>
        </p:nvSpPr>
        <p:spPr>
          <a:xfrm>
            <a:off x="-53375" y="1845800"/>
            <a:ext cx="120756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800"/>
              <a:buFont typeface="Arial"/>
              <a:buNone/>
            </a:pPr>
            <a:r>
              <a:rPr lang="en-GB" sz="4000">
                <a:solidFill>
                  <a:schemeClr val="dk1"/>
                </a:solidFill>
              </a:rPr>
              <a:t>It’s rude to interrupt someone when they are talking. </a:t>
            </a:r>
            <a:endParaRPr sz="6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g16b77e521a0_0_2183"/>
          <p:cNvSpPr txBox="1"/>
          <p:nvPr/>
        </p:nvSpPr>
        <p:spPr>
          <a:xfrm>
            <a:off x="25" y="3102806"/>
            <a:ext cx="11968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FF"/>
                </a:solidFill>
                <a:latin typeface="Arial"/>
                <a:ea typeface="Arial"/>
                <a:cs typeface="Arial"/>
                <a:sym typeface="Arial"/>
              </a:rPr>
              <a:t> </a:t>
            </a:r>
            <a:r>
              <a:rPr lang="en-GB" sz="2600">
                <a:solidFill>
                  <a:srgbClr val="FF00FF"/>
                </a:solidFill>
              </a:rPr>
              <a:t>pronoun</a:t>
            </a:r>
            <a:r>
              <a:rPr b="0" i="0" lang="en-GB" sz="2600" u="none" cap="none" strike="noStrike">
                <a:solidFill>
                  <a:srgbClr val="FF00FF"/>
                </a:solidFill>
                <a:latin typeface="Arial"/>
                <a:ea typeface="Arial"/>
                <a:cs typeface="Arial"/>
                <a:sym typeface="Arial"/>
              </a:rPr>
              <a:t>, </a:t>
            </a:r>
            <a:r>
              <a:rPr lang="en-GB" sz="2600">
                <a:solidFill>
                  <a:schemeClr val="accent4"/>
                </a:solidFill>
              </a:rPr>
              <a:t>adjective, </a:t>
            </a:r>
            <a:r>
              <a:rPr lang="en-GB" sz="2600">
                <a:solidFill>
                  <a:srgbClr val="9900FF"/>
                </a:solidFill>
              </a:rPr>
              <a:t>preposition,</a:t>
            </a:r>
            <a:r>
              <a:rPr b="0" i="0" lang="en-GB" sz="2600" u="none" cap="none" strike="noStrike">
                <a:solidFill>
                  <a:srgbClr val="FF0000"/>
                </a:solidFill>
                <a:latin typeface="Arial"/>
                <a:ea typeface="Arial"/>
                <a:cs typeface="Arial"/>
                <a:sym typeface="Arial"/>
              </a:rPr>
              <a:t> </a:t>
            </a:r>
            <a:r>
              <a:rPr b="0" i="0" lang="en-GB" sz="2600" u="none" cap="none" strike="noStrike">
                <a:solidFill>
                  <a:srgbClr val="00B050"/>
                </a:solidFill>
                <a:highlight>
                  <a:srgbClr val="FFFF00"/>
                </a:highlight>
                <a:latin typeface="Arial"/>
                <a:ea typeface="Arial"/>
                <a:cs typeface="Arial"/>
                <a:sym typeface="Arial"/>
              </a:rPr>
              <a:t>verb</a:t>
            </a:r>
            <a:r>
              <a:rPr b="0" i="0" lang="en-GB" sz="2600" u="none" cap="none" strike="noStrike">
                <a:solidFill>
                  <a:srgbClr val="00B050"/>
                </a:solidFill>
                <a:latin typeface="Arial"/>
                <a:ea typeface="Arial"/>
                <a:cs typeface="Arial"/>
                <a:sym typeface="Arial"/>
              </a:rPr>
              <a:t>,</a:t>
            </a:r>
            <a:r>
              <a:rPr b="0" i="0" lang="en-GB" sz="2600" u="none" cap="none" strike="noStrike">
                <a:solidFill>
                  <a:srgbClr val="FF0000"/>
                </a:solidFill>
                <a:latin typeface="Arial"/>
                <a:ea typeface="Arial"/>
                <a:cs typeface="Arial"/>
                <a:sym typeface="Arial"/>
              </a:rPr>
              <a:t> noun, </a:t>
            </a:r>
            <a:r>
              <a:rPr b="0" i="0" lang="en-GB" sz="2600" u="none" cap="none" strike="noStrike">
                <a:solidFill>
                  <a:srgbClr val="783F04"/>
                </a:solidFill>
                <a:latin typeface="Arial"/>
                <a:ea typeface="Arial"/>
                <a:cs typeface="Arial"/>
                <a:sym typeface="Arial"/>
              </a:rPr>
              <a:t>a</a:t>
            </a:r>
            <a:r>
              <a:rPr lang="en-GB" sz="2600">
                <a:solidFill>
                  <a:srgbClr val="783F04"/>
                </a:solidFill>
              </a:rPr>
              <a:t>dverb,</a:t>
            </a:r>
            <a:r>
              <a:rPr lang="en-GB" sz="2600">
                <a:solidFill>
                  <a:srgbClr val="FF0000"/>
                </a:solidFill>
              </a:rPr>
              <a:t> </a:t>
            </a:r>
            <a:r>
              <a:rPr lang="en-GB" sz="2600">
                <a:solidFill>
                  <a:srgbClr val="FF00FF"/>
                </a:solidFill>
              </a:rPr>
              <a:t>pronoun,</a:t>
            </a:r>
            <a:r>
              <a:rPr lang="en-GB" sz="2600">
                <a:solidFill>
                  <a:srgbClr val="FF0000"/>
                </a:solidFill>
              </a:rPr>
              <a:t> </a:t>
            </a:r>
            <a:r>
              <a:rPr lang="en-GB" sz="2600">
                <a:solidFill>
                  <a:srgbClr val="00B050"/>
                </a:solidFill>
              </a:rPr>
              <a:t>verb, verb.</a:t>
            </a:r>
            <a:r>
              <a:rPr lang="en-GB" sz="2600">
                <a:solidFill>
                  <a:srgbClr val="FF0000"/>
                </a:solidFill>
              </a:rPr>
              <a:t> </a:t>
            </a:r>
            <a:endParaRPr b="0" i="0" sz="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
        <p:nvSpPr>
          <p:cNvPr id="1818" name="Google Shape;1818;g16b77e521a0_0_2183"/>
          <p:cNvSpPr txBox="1"/>
          <p:nvPr/>
        </p:nvSpPr>
        <p:spPr>
          <a:xfrm>
            <a:off x="-53375" y="1845800"/>
            <a:ext cx="120756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800"/>
              <a:buFont typeface="Arial"/>
              <a:buNone/>
            </a:pPr>
            <a:r>
              <a:rPr lang="en-GB" sz="4000">
                <a:solidFill>
                  <a:schemeClr val="dk1"/>
                </a:solidFill>
              </a:rPr>
              <a:t>It’s rude to </a:t>
            </a:r>
            <a:r>
              <a:rPr lang="en-GB" sz="4000">
                <a:solidFill>
                  <a:schemeClr val="dk1"/>
                </a:solidFill>
                <a:highlight>
                  <a:srgbClr val="FFFF00"/>
                </a:highlight>
              </a:rPr>
              <a:t>interrupt</a:t>
            </a:r>
            <a:r>
              <a:rPr lang="en-GB" sz="4000">
                <a:solidFill>
                  <a:schemeClr val="dk1"/>
                </a:solidFill>
              </a:rPr>
              <a:t> someone when they are talking. </a:t>
            </a:r>
            <a:endParaRPr sz="600">
              <a:solidFill>
                <a:schemeClr val="dk1"/>
              </a:solidFill>
            </a:endParaRPr>
          </a:p>
          <a:p>
            <a:pPr indent="0" lvl="0" marL="0" marR="0" rtl="0" algn="l">
              <a:lnSpc>
                <a:spcPct val="100000"/>
              </a:lnSpc>
              <a:spcBef>
                <a:spcPts val="0"/>
              </a:spcBef>
              <a:spcAft>
                <a:spcPts val="0"/>
              </a:spcAft>
              <a:buClr>
                <a:srgbClr val="000000"/>
              </a:buClr>
              <a:buSzPts val="4800"/>
              <a:buFont typeface="Arial"/>
              <a:buNone/>
            </a:pPr>
            <a:r>
              <a:t/>
            </a:r>
            <a:endParaRPr sz="4800">
              <a:solidFill>
                <a:schemeClr val="dk1"/>
              </a:solidFill>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319"/>
          <p:cNvSpPr txBox="1"/>
          <p:nvPr/>
        </p:nvSpPr>
        <p:spPr>
          <a:xfrm>
            <a:off x="195944" y="2274838"/>
            <a:ext cx="117402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GB" sz="3600">
                <a:solidFill>
                  <a:schemeClr val="dk1"/>
                </a:solidFill>
              </a:rPr>
              <a:t>He is learning English as a second 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320"/>
          <p:cNvSpPr txBox="1"/>
          <p:nvPr/>
        </p:nvSpPr>
        <p:spPr>
          <a:xfrm>
            <a:off x="195944" y="2274838"/>
            <a:ext cx="11740200" cy="164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GB" sz="3600">
                <a:solidFill>
                  <a:schemeClr val="dk1"/>
                </a:solidFill>
              </a:rPr>
              <a:t>He is learning English as a second </a:t>
            </a:r>
            <a:r>
              <a:rPr lang="en-GB" sz="3600">
                <a:solidFill>
                  <a:schemeClr val="dk1"/>
                </a:solidFill>
              </a:rPr>
              <a:t>language</a:t>
            </a:r>
            <a:r>
              <a:rPr lang="en-GB" sz="3600">
                <a:solidFill>
                  <a:schemeClr val="dk1"/>
                </a:solidFill>
              </a:rPr>
              <a:t>.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lang="en-GB" sz="2900">
                <a:solidFill>
                  <a:srgbClr val="FF00FF"/>
                </a:solidFill>
              </a:rPr>
              <a:t>p</a:t>
            </a:r>
            <a:r>
              <a:rPr lang="en-GB" sz="2900">
                <a:solidFill>
                  <a:srgbClr val="FF00FF"/>
                </a:solidFill>
              </a:rPr>
              <a:t>ronoun,</a:t>
            </a:r>
            <a:r>
              <a:rPr lang="en-GB" sz="2900">
                <a:solidFill>
                  <a:srgbClr val="00B050"/>
                </a:solidFill>
              </a:rPr>
              <a:t> verb, verb, </a:t>
            </a:r>
            <a:r>
              <a:rPr lang="en-GB" sz="2900">
                <a:solidFill>
                  <a:srgbClr val="FF0000"/>
                </a:solidFill>
              </a:rPr>
              <a:t>noun,</a:t>
            </a:r>
            <a:r>
              <a:rPr lang="en-GB" sz="2900">
                <a:solidFill>
                  <a:srgbClr val="00B050"/>
                </a:solidFill>
              </a:rPr>
              <a:t> </a:t>
            </a:r>
            <a:r>
              <a:rPr lang="en-GB" sz="2900">
                <a:solidFill>
                  <a:srgbClr val="9900FF"/>
                </a:solidFill>
              </a:rPr>
              <a:t>preposition,</a:t>
            </a:r>
            <a:r>
              <a:rPr lang="en-GB" sz="2900">
                <a:solidFill>
                  <a:srgbClr val="00B050"/>
                </a:solidFill>
              </a:rPr>
              <a:t> </a:t>
            </a:r>
            <a:r>
              <a:rPr lang="en-GB" sz="2900">
                <a:solidFill>
                  <a:schemeClr val="accent1"/>
                </a:solidFill>
              </a:rPr>
              <a:t>determiner,</a:t>
            </a:r>
            <a:r>
              <a:rPr lang="en-GB" sz="2900">
                <a:solidFill>
                  <a:srgbClr val="00B050"/>
                </a:solidFill>
              </a:rPr>
              <a:t> </a:t>
            </a:r>
            <a:r>
              <a:rPr lang="en-GB" sz="2900">
                <a:solidFill>
                  <a:srgbClr val="FFC000"/>
                </a:solidFill>
              </a:rPr>
              <a:t>adjective,</a:t>
            </a:r>
            <a:r>
              <a:rPr lang="en-GB" sz="2900">
                <a:solidFill>
                  <a:srgbClr val="00B050"/>
                </a:solidFill>
              </a:rPr>
              <a:t> </a:t>
            </a:r>
            <a:r>
              <a:rPr lang="en-GB" sz="2900">
                <a:solidFill>
                  <a:srgbClr val="FF0000"/>
                </a:solidFill>
              </a:rPr>
              <a:t>noun.</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g16b77e521a0_0_2189"/>
          <p:cNvSpPr txBox="1"/>
          <p:nvPr/>
        </p:nvSpPr>
        <p:spPr>
          <a:xfrm>
            <a:off x="195944" y="2274838"/>
            <a:ext cx="11740200" cy="164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GB" sz="3600">
                <a:solidFill>
                  <a:schemeClr val="dk1"/>
                </a:solidFill>
              </a:rPr>
              <a:t>He is learning English as a second </a:t>
            </a:r>
            <a:r>
              <a:rPr lang="en-GB" sz="3600">
                <a:solidFill>
                  <a:schemeClr val="dk1"/>
                </a:solidFill>
                <a:highlight>
                  <a:srgbClr val="FFFF00"/>
                </a:highlight>
              </a:rPr>
              <a:t>language</a:t>
            </a:r>
            <a:r>
              <a:rPr lang="en-GB" sz="3600">
                <a:solidFill>
                  <a:schemeClr val="dk1"/>
                </a:solidFill>
              </a:rPr>
              <a:t>. </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lang="en-GB" sz="2900">
                <a:solidFill>
                  <a:srgbClr val="FF00FF"/>
                </a:solidFill>
              </a:rPr>
              <a:t>pronoun,</a:t>
            </a:r>
            <a:r>
              <a:rPr lang="en-GB" sz="2900">
                <a:solidFill>
                  <a:srgbClr val="00B050"/>
                </a:solidFill>
              </a:rPr>
              <a:t> verb, verb, </a:t>
            </a:r>
            <a:r>
              <a:rPr lang="en-GB" sz="2900">
                <a:solidFill>
                  <a:srgbClr val="FF0000"/>
                </a:solidFill>
              </a:rPr>
              <a:t>noun,</a:t>
            </a:r>
            <a:r>
              <a:rPr lang="en-GB" sz="2900">
                <a:solidFill>
                  <a:srgbClr val="00B050"/>
                </a:solidFill>
              </a:rPr>
              <a:t> </a:t>
            </a:r>
            <a:r>
              <a:rPr lang="en-GB" sz="2900">
                <a:solidFill>
                  <a:srgbClr val="9900FF"/>
                </a:solidFill>
              </a:rPr>
              <a:t>preposition,</a:t>
            </a:r>
            <a:r>
              <a:rPr lang="en-GB" sz="2900">
                <a:solidFill>
                  <a:srgbClr val="00B050"/>
                </a:solidFill>
              </a:rPr>
              <a:t> </a:t>
            </a:r>
            <a:r>
              <a:rPr lang="en-GB" sz="2900">
                <a:solidFill>
                  <a:schemeClr val="accent1"/>
                </a:solidFill>
              </a:rPr>
              <a:t>determiner,</a:t>
            </a:r>
            <a:r>
              <a:rPr lang="en-GB" sz="2900">
                <a:solidFill>
                  <a:srgbClr val="00B050"/>
                </a:solidFill>
              </a:rPr>
              <a:t> </a:t>
            </a:r>
            <a:r>
              <a:rPr lang="en-GB" sz="2900">
                <a:solidFill>
                  <a:srgbClr val="FFC000"/>
                </a:solidFill>
              </a:rPr>
              <a:t>adjective,</a:t>
            </a:r>
            <a:r>
              <a:rPr lang="en-GB" sz="2900">
                <a:solidFill>
                  <a:srgbClr val="00B050"/>
                </a:solidFill>
              </a:rPr>
              <a:t> </a:t>
            </a:r>
            <a:r>
              <a:rPr lang="en-GB" sz="2900">
                <a:solidFill>
                  <a:srgbClr val="FF0000"/>
                </a:solidFill>
                <a:highlight>
                  <a:srgbClr val="FFFF00"/>
                </a:highlight>
              </a:rPr>
              <a:t>noun.</a:t>
            </a:r>
            <a:endParaRPr b="0" i="0" sz="7200" u="none" cap="none" strike="noStrike">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1" name="Shape 1841"/>
        <p:cNvGrpSpPr/>
        <p:nvPr/>
      </p:nvGrpSpPr>
      <p:grpSpPr>
        <a:xfrm>
          <a:off x="0" y="0"/>
          <a:ext cx="0" cy="0"/>
          <a:chOff x="0" y="0"/>
          <a:chExt cx="0" cy="0"/>
        </a:xfrm>
      </p:grpSpPr>
      <p:sp>
        <p:nvSpPr>
          <p:cNvPr id="1842" name="Google Shape;1842;p322"/>
          <p:cNvSpPr txBox="1"/>
          <p:nvPr/>
        </p:nvSpPr>
        <p:spPr>
          <a:xfrm>
            <a:off x="195944" y="2274838"/>
            <a:ext cx="11740242"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Etymology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rgbClr val="FF0000"/>
                </a:solidFill>
                <a:latin typeface="Arial"/>
                <a:ea typeface="Arial"/>
                <a:cs typeface="Arial"/>
                <a:sym typeface="Arial"/>
              </a:rPr>
              <a:t>The history of a word….</a:t>
            </a:r>
            <a:endParaRPr b="0" i="0" sz="4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g1692b049eb3_0_543"/>
          <p:cNvSpPr txBox="1"/>
          <p:nvPr/>
        </p:nvSpPr>
        <p:spPr>
          <a:xfrm>
            <a:off x="228600" y="242050"/>
            <a:ext cx="6051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interrupt</a:t>
            </a:r>
            <a:endParaRPr b="0" i="0" sz="1400" u="none" cap="none" strike="noStrike">
              <a:solidFill>
                <a:srgbClr val="000000"/>
              </a:solidFill>
              <a:latin typeface="Calibri"/>
              <a:ea typeface="Calibri"/>
              <a:cs typeface="Calibri"/>
              <a:sym typeface="Calibri"/>
            </a:endParaRPr>
          </a:p>
        </p:txBody>
      </p:sp>
      <p:pic>
        <p:nvPicPr>
          <p:cNvPr id="1849" name="Google Shape;1849;g1692b049eb3_0_543"/>
          <p:cNvPicPr preferRelativeResize="0"/>
          <p:nvPr/>
        </p:nvPicPr>
        <p:blipFill>
          <a:blip r:embed="rId3">
            <a:alphaModFix/>
          </a:blip>
          <a:stretch>
            <a:fillRect/>
          </a:stretch>
        </p:blipFill>
        <p:spPr>
          <a:xfrm>
            <a:off x="986675" y="1346100"/>
            <a:ext cx="9491225" cy="3563900"/>
          </a:xfrm>
          <a:prstGeom prst="rect">
            <a:avLst/>
          </a:prstGeom>
          <a:noFill/>
          <a:ln>
            <a:noFill/>
          </a:ln>
        </p:spPr>
      </p:pic>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324"/>
          <p:cNvSpPr txBox="1"/>
          <p:nvPr/>
        </p:nvSpPr>
        <p:spPr>
          <a:xfrm>
            <a:off x="225904" y="269302"/>
            <a:ext cx="11740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language</a:t>
            </a:r>
            <a:endParaRPr b="0" i="0" sz="1400" u="none" cap="none" strike="noStrike">
              <a:solidFill>
                <a:srgbClr val="000000"/>
              </a:solidFill>
              <a:latin typeface="Arial"/>
              <a:ea typeface="Arial"/>
              <a:cs typeface="Arial"/>
              <a:sym typeface="Arial"/>
            </a:endParaRPr>
          </a:p>
        </p:txBody>
      </p:sp>
      <p:pic>
        <p:nvPicPr>
          <p:cNvPr id="1856" name="Google Shape;1856;p324"/>
          <p:cNvPicPr preferRelativeResize="0"/>
          <p:nvPr/>
        </p:nvPicPr>
        <p:blipFill>
          <a:blip r:embed="rId3">
            <a:alphaModFix/>
          </a:blip>
          <a:stretch>
            <a:fillRect/>
          </a:stretch>
        </p:blipFill>
        <p:spPr>
          <a:xfrm>
            <a:off x="919075" y="1639417"/>
            <a:ext cx="10353850" cy="2234975"/>
          </a:xfrm>
          <a:prstGeom prst="rect">
            <a:avLst/>
          </a:prstGeom>
          <a:noFill/>
          <a:ln>
            <a:noFill/>
          </a:ln>
        </p:spPr>
      </p:pic>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325"/>
          <p:cNvSpPr txBox="1"/>
          <p:nvPr/>
        </p:nvSpPr>
        <p:spPr>
          <a:xfrm>
            <a:off x="225904" y="173520"/>
            <a:ext cx="11740200" cy="674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Let’s </a:t>
            </a:r>
            <a:r>
              <a:rPr b="0" i="1" lang="en-GB" sz="7200" u="none" cap="none" strike="noStrike">
                <a:solidFill>
                  <a:schemeClr val="dk1"/>
                </a:solidFill>
                <a:latin typeface="Arial"/>
                <a:ea typeface="Arial"/>
                <a:cs typeface="Arial"/>
                <a:sym typeface="Arial"/>
              </a:rPr>
              <a:t>investigate….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1" sz="7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i="1" lang="en-GB" sz="7200">
                <a:solidFill>
                  <a:schemeClr val="dk1"/>
                </a:solidFill>
              </a:rPr>
              <a:t>Find </a:t>
            </a:r>
            <a:r>
              <a:rPr i="1" lang="en-GB" sz="7200">
                <a:solidFill>
                  <a:schemeClr val="dk1"/>
                </a:solidFill>
              </a:rPr>
              <a:t>synonyms</a:t>
            </a:r>
            <a:r>
              <a:rPr i="1" lang="en-GB" sz="7200">
                <a:solidFill>
                  <a:schemeClr val="dk1"/>
                </a:solidFill>
              </a:rPr>
              <a:t> and antonyms of the challenge words: interrupt and language</a:t>
            </a:r>
            <a:r>
              <a:rPr b="0" i="1" lang="en-GB" sz="7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691ba5e2a3_0_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
        <p:nvSpPr>
          <p:cNvPr id="272" name="Google Shape;272;g1691ba5e2a3_0_25"/>
          <p:cNvSpPr/>
          <p:nvPr/>
        </p:nvSpPr>
        <p:spPr>
          <a:xfrm>
            <a:off x="3449780" y="36665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
        <p:nvSpPr>
          <p:cNvPr id="278" name="Google Shape;278;p35"/>
          <p:cNvSpPr/>
          <p:nvPr/>
        </p:nvSpPr>
        <p:spPr>
          <a:xfrm>
            <a:off x="3460155" y="36769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9" name="Google Shape;279;p35"/>
          <p:cNvPicPr preferRelativeResize="0"/>
          <p:nvPr/>
        </p:nvPicPr>
        <p:blipFill>
          <a:blip r:embed="rId3">
            <a:alphaModFix/>
          </a:blip>
          <a:stretch>
            <a:fillRect/>
          </a:stretch>
        </p:blipFill>
        <p:spPr>
          <a:xfrm>
            <a:off x="152400" y="152400"/>
            <a:ext cx="3409200" cy="2268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
        <p:nvSpPr>
          <p:cNvPr id="290" name="Google Shape;290;p38"/>
          <p:cNvSpPr/>
          <p:nvPr/>
        </p:nvSpPr>
        <p:spPr>
          <a:xfrm>
            <a:off x="3678404" y="3709550"/>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691ba5e2a3_0_3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
        <p:nvSpPr>
          <p:cNvPr id="296" name="Google Shape;296;g1691ba5e2a3_0_31"/>
          <p:cNvSpPr/>
          <p:nvPr/>
        </p:nvSpPr>
        <p:spPr>
          <a:xfrm>
            <a:off x="3668004" y="3740725"/>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g1691ba5e2a3_0_31"/>
          <p:cNvPicPr preferRelativeResize="0"/>
          <p:nvPr/>
        </p:nvPicPr>
        <p:blipFill>
          <a:blip r:embed="rId3">
            <a:alphaModFix/>
          </a:blip>
          <a:stretch>
            <a:fillRect/>
          </a:stretch>
        </p:blipFill>
        <p:spPr>
          <a:xfrm>
            <a:off x="152400" y="152400"/>
            <a:ext cx="2952750" cy="1552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i="1">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antibacterial</a:t>
            </a:r>
            <a:br>
              <a:rPr lang="en-GB">
                <a:latin typeface="Arial"/>
                <a:ea typeface="Arial"/>
                <a:cs typeface="Arial"/>
                <a:sym typeface="Arial"/>
              </a:rPr>
            </a:br>
            <a:r>
              <a:rPr lang="en-GB">
                <a:latin typeface="Arial"/>
                <a:ea typeface="Arial"/>
                <a:cs typeface="Arial"/>
                <a:sym typeface="Arial"/>
              </a:rPr>
              <a:t>anti + bacterial = antibacterial</a:t>
            </a:r>
            <a:endParaRPr i="1">
              <a:latin typeface="Arial"/>
              <a:ea typeface="Arial"/>
              <a:cs typeface="Arial"/>
              <a:sym typeface="Arial"/>
            </a:endParaRPr>
          </a:p>
        </p:txBody>
      </p:sp>
      <p:pic>
        <p:nvPicPr>
          <p:cNvPr id="308" name="Google Shape;308;p41"/>
          <p:cNvPicPr preferRelativeResize="0"/>
          <p:nvPr/>
        </p:nvPicPr>
        <p:blipFill>
          <a:blip r:embed="rId3">
            <a:alphaModFix/>
          </a:blip>
          <a:stretch>
            <a:fillRect/>
          </a:stretch>
        </p:blipFill>
        <p:spPr>
          <a:xfrm>
            <a:off x="121225" y="142000"/>
            <a:ext cx="2954475" cy="31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691ba5e2a3_0_40"/>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antibacterial</a:t>
            </a:r>
            <a:br>
              <a:rPr lang="en-GB">
                <a:latin typeface="Arial"/>
                <a:ea typeface="Arial"/>
                <a:cs typeface="Arial"/>
                <a:sym typeface="Arial"/>
              </a:rPr>
            </a:br>
            <a:r>
              <a:rPr lang="en-GB">
                <a:latin typeface="Arial"/>
                <a:ea typeface="Arial"/>
                <a:cs typeface="Arial"/>
                <a:sym typeface="Arial"/>
              </a:rPr>
              <a:t>anti + bacterial = antibacterial</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p:txBody>
      </p:sp>
      <p:sp>
        <p:nvSpPr>
          <p:cNvPr id="314" name="Google Shape;314;g1691ba5e2a3_0_40"/>
          <p:cNvSpPr txBox="1"/>
          <p:nvPr/>
        </p:nvSpPr>
        <p:spPr>
          <a:xfrm>
            <a:off x="1506700" y="5444850"/>
            <a:ext cx="94350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a substance or product which skills germs and bacteria</a:t>
            </a:r>
            <a:endParaRPr b="0" i="0" sz="4100" u="none" cap="none" strike="noStrike">
              <a:solidFill>
                <a:srgbClr val="000000"/>
              </a:solidFill>
              <a:latin typeface="Calibri"/>
              <a:ea typeface="Calibri"/>
              <a:cs typeface="Calibri"/>
              <a:sym typeface="Calibri"/>
            </a:endParaRPr>
          </a:p>
        </p:txBody>
      </p:sp>
      <p:pic>
        <p:nvPicPr>
          <p:cNvPr id="315" name="Google Shape;315;g1691ba5e2a3_0_40"/>
          <p:cNvPicPr preferRelativeResize="0"/>
          <p:nvPr/>
        </p:nvPicPr>
        <p:blipFill>
          <a:blip r:embed="rId3">
            <a:alphaModFix/>
          </a:blip>
          <a:stretch>
            <a:fillRect/>
          </a:stretch>
        </p:blipFill>
        <p:spPr>
          <a:xfrm>
            <a:off x="121225" y="142000"/>
            <a:ext cx="2466100" cy="2660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i="1">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antidepressant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a:t>
            </a:r>
            <a:r>
              <a:rPr lang="en-GB">
                <a:latin typeface="Arial"/>
                <a:ea typeface="Arial"/>
                <a:cs typeface="Arial"/>
                <a:sym typeface="Arial"/>
              </a:rPr>
              <a:t> + depressant = antidepressant</a:t>
            </a:r>
            <a:endParaRPr i="1">
              <a:latin typeface="Arial"/>
              <a:ea typeface="Arial"/>
              <a:cs typeface="Arial"/>
              <a:sym typeface="Arial"/>
            </a:endParaRPr>
          </a:p>
        </p:txBody>
      </p:sp>
      <p:pic>
        <p:nvPicPr>
          <p:cNvPr id="326" name="Google Shape;326;p44"/>
          <p:cNvPicPr preferRelativeResize="0"/>
          <p:nvPr/>
        </p:nvPicPr>
        <p:blipFill>
          <a:blip r:embed="rId3">
            <a:alphaModFix/>
          </a:blip>
          <a:stretch>
            <a:fillRect/>
          </a:stretch>
        </p:blipFill>
        <p:spPr>
          <a:xfrm>
            <a:off x="152400" y="152400"/>
            <a:ext cx="3409200" cy="22686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602675" y="5062025"/>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antidepressant</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 + depressant = antidepressant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actions or medication given to someone who is feeling unhappy</a:t>
            </a:r>
            <a:endParaRPr i="1">
              <a:latin typeface="Arial"/>
              <a:ea typeface="Arial"/>
              <a:cs typeface="Arial"/>
              <a:sym typeface="Arial"/>
            </a:endParaRPr>
          </a:p>
        </p:txBody>
      </p:sp>
      <p:pic>
        <p:nvPicPr>
          <p:cNvPr id="332" name="Google Shape;332;p45"/>
          <p:cNvPicPr preferRelativeResize="0"/>
          <p:nvPr/>
        </p:nvPicPr>
        <p:blipFill>
          <a:blip r:embed="rId3">
            <a:alphaModFix/>
          </a:blip>
          <a:stretch>
            <a:fillRect/>
          </a:stretch>
        </p:blipFill>
        <p:spPr>
          <a:xfrm>
            <a:off x="602675" y="2209825"/>
            <a:ext cx="2850575" cy="1896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i="1">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a:t>
            </a:r>
            <a:br>
              <a:rPr lang="en-GB">
                <a:latin typeface="Arial"/>
                <a:ea typeface="Arial"/>
                <a:cs typeface="Arial"/>
                <a:sym typeface="Arial"/>
              </a:rPr>
            </a:br>
            <a:r>
              <a:rPr lang="en-GB">
                <a:latin typeface="Arial"/>
                <a:ea typeface="Arial"/>
                <a:cs typeface="Arial"/>
                <a:sym typeface="Arial"/>
              </a:rPr>
              <a:t>anti + corruption = anti-corruption</a:t>
            </a:r>
            <a:endParaRPr i="1">
              <a:latin typeface="Arial"/>
              <a:ea typeface="Arial"/>
              <a:cs typeface="Arial"/>
              <a:sym typeface="Arial"/>
            </a:endParaRPr>
          </a:p>
        </p:txBody>
      </p:sp>
      <p:pic>
        <p:nvPicPr>
          <p:cNvPr id="343" name="Google Shape;343;p47"/>
          <p:cNvPicPr preferRelativeResize="0"/>
          <p:nvPr/>
        </p:nvPicPr>
        <p:blipFill>
          <a:blip r:embed="rId3">
            <a:alphaModFix/>
          </a:blip>
          <a:stretch>
            <a:fillRect/>
          </a:stretch>
        </p:blipFill>
        <p:spPr>
          <a:xfrm>
            <a:off x="152400" y="152400"/>
            <a:ext cx="3702075" cy="1946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838200" y="50620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a:t>
            </a:r>
            <a:br>
              <a:rPr lang="en-GB">
                <a:latin typeface="Arial"/>
                <a:ea typeface="Arial"/>
                <a:cs typeface="Arial"/>
                <a:sym typeface="Arial"/>
              </a:rPr>
            </a:br>
            <a:r>
              <a:rPr lang="en-GB">
                <a:latin typeface="Arial"/>
                <a:ea typeface="Arial"/>
                <a:cs typeface="Arial"/>
                <a:sym typeface="Arial"/>
              </a:rPr>
              <a:t>anti + corruption = anti-corruption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to prevent corruption (dishonest and illegal behaviour)</a:t>
            </a:r>
            <a:endParaRPr i="1">
              <a:latin typeface="Arial"/>
              <a:ea typeface="Arial"/>
              <a:cs typeface="Arial"/>
              <a:sym typeface="Arial"/>
            </a:endParaRPr>
          </a:p>
        </p:txBody>
      </p:sp>
      <p:pic>
        <p:nvPicPr>
          <p:cNvPr id="349" name="Google Shape;349;p48"/>
          <p:cNvPicPr preferRelativeResize="0"/>
          <p:nvPr/>
        </p:nvPicPr>
        <p:blipFill>
          <a:blip r:embed="rId3">
            <a:alphaModFix/>
          </a:blip>
          <a:stretch>
            <a:fillRect/>
          </a:stretch>
        </p:blipFill>
        <p:spPr>
          <a:xfrm>
            <a:off x="152400" y="152400"/>
            <a:ext cx="3367550" cy="17706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Soaps have antibacterial elements in them to destroy germs.</a:t>
            </a:r>
            <a:endParaRPr i="1">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Soaps have </a:t>
            </a:r>
            <a:r>
              <a:rPr lang="en-GB" sz="5777">
                <a:latin typeface="Arial"/>
                <a:ea typeface="Arial"/>
                <a:cs typeface="Arial"/>
                <a:sym typeface="Arial"/>
              </a:rPr>
              <a:t>_ _ _ _ _ _ _ _ _ _ _ _ _ </a:t>
            </a:r>
            <a:r>
              <a:rPr lang="en-GB">
                <a:latin typeface="Arial"/>
                <a:ea typeface="Arial"/>
                <a:cs typeface="Arial"/>
                <a:sym typeface="Arial"/>
              </a:rPr>
              <a:t> elements in them to destroy germs.</a:t>
            </a:r>
            <a:endParaRPr i="1">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Soaps have antibacterial elements in them to destroy germs.</a:t>
            </a:r>
            <a:endParaRPr i="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Exercise is a powerful antidepressant.</a:t>
            </a:r>
            <a:endParaRPr i="1">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Exercise is a powerful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 _.</a:t>
            </a:r>
            <a:endParaRPr i="1">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Exercise is a powerful antidepressant.</a:t>
            </a:r>
            <a:endParaRPr i="1">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 groups within the country claim that bribery remains rife.</a:t>
            </a:r>
            <a:endParaRPr i="1">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a:t>
            </a:r>
            <a:r>
              <a:rPr lang="en-GB">
                <a:latin typeface="Arial"/>
                <a:ea typeface="Arial"/>
                <a:cs typeface="Arial"/>
                <a:sym typeface="Arial"/>
              </a:rPr>
              <a:t>-_ _ _ _ _ _ _ _ _ _ groups within the country claim that bribery remains rife.</a:t>
            </a:r>
            <a:endParaRPr i="1">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Anti-corruption groups within the country claim that bribery remains rife.</a:t>
            </a:r>
            <a:endParaRPr i="1">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interrupt</a:t>
            </a: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691ba5e2a3_0_5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pic>
        <p:nvPicPr>
          <p:cNvPr id="415" name="Google Shape;415;g1691ba5e2a3_0_50"/>
          <p:cNvPicPr preferRelativeResize="0"/>
          <p:nvPr/>
        </p:nvPicPr>
        <p:blipFill>
          <a:blip r:embed="rId3">
            <a:alphaModFix/>
          </a:blip>
          <a:stretch>
            <a:fillRect/>
          </a:stretch>
        </p:blipFill>
        <p:spPr>
          <a:xfrm>
            <a:off x="152400" y="152400"/>
            <a:ext cx="3270050" cy="219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a:t>
            </a:r>
            <a:r>
              <a:rPr lang="en-GB">
                <a:latin typeface="Arial"/>
                <a:ea typeface="Arial"/>
                <a:cs typeface="Arial"/>
                <a:sym typeface="Arial"/>
              </a:rPr>
              <a:t>indrance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a:t>
            </a:r>
            <a:r>
              <a:rPr lang="en-GB" sz="3888">
                <a:latin typeface="Arial"/>
                <a:ea typeface="Arial"/>
                <a:cs typeface="Arial"/>
                <a:sym typeface="Arial"/>
              </a:rPr>
              <a:t>_ _ _ _ _ _ _ _ _ _ </a:t>
            </a:r>
            <a:r>
              <a:rPr lang="en-GB">
                <a:latin typeface="Arial"/>
                <a:ea typeface="Arial"/>
                <a:cs typeface="Arial"/>
                <a:sym typeface="Arial"/>
              </a:rPr>
              <a:t>someone when they are talking.</a:t>
            </a:r>
            <a:endParaRPr i="1">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6"/>
          <p:cNvSpPr txBox="1"/>
          <p:nvPr>
            <p:ph type="title"/>
          </p:nvPr>
        </p:nvSpPr>
        <p:spPr>
          <a:xfrm>
            <a:off x="838200" y="39121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t>
            </a:r>
            <a:r>
              <a:rPr lang="en-GB">
                <a:latin typeface="Arial"/>
                <a:ea typeface="Arial"/>
                <a:cs typeface="Arial"/>
                <a:sym typeface="Arial"/>
              </a:rPr>
              <a:t>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7"/>
          <p:cNvSpPr txBox="1"/>
          <p:nvPr>
            <p:ph type="title"/>
          </p:nvPr>
        </p:nvSpPr>
        <p:spPr>
          <a:xfrm>
            <a:off x="838200" y="45875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t>
            </a:r>
            <a:r>
              <a:rPr lang="en-GB">
                <a:latin typeface="Arial"/>
                <a:ea typeface="Arial"/>
                <a:cs typeface="Arial"/>
                <a:sym typeface="Arial"/>
              </a:rPr>
              <a:t>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pic>
        <p:nvPicPr>
          <p:cNvPr id="441" name="Google Shape;441;p67"/>
          <p:cNvPicPr preferRelativeResize="0"/>
          <p:nvPr/>
        </p:nvPicPr>
        <p:blipFill>
          <a:blip r:embed="rId3">
            <a:alphaModFix/>
          </a:blip>
          <a:stretch>
            <a:fillRect/>
          </a:stretch>
        </p:blipFill>
        <p:spPr>
          <a:xfrm>
            <a:off x="152400" y="152400"/>
            <a:ext cx="3577925" cy="21467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at least 79 times.</a:t>
            </a:r>
            <a:endParaRPr i="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3"/>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hindrance of the slow and steady rise of the Earth’s temperature due to the release of gases, such as carbon dioxide. Anti-corruption groups do excellent work to ensure the scientific language of this problem is made clear in the media. Some claims made about global warming that these groups are contending with include how the planet will make its own auto-correction to this rise in temperature. Another claim is that all the fuss will be </a:t>
            </a:r>
            <a:r>
              <a:rPr lang="en-GB" sz="3000">
                <a:solidFill>
                  <a:srgbClr val="000000"/>
                </a:solidFill>
                <a:latin typeface="Arial"/>
                <a:ea typeface="Arial"/>
                <a:cs typeface="Arial"/>
                <a:sym typeface="Arial"/>
              </a:rPr>
              <a:t>anticlimactic</a:t>
            </a:r>
            <a:r>
              <a:rPr lang="en-GB" sz="3000">
                <a:solidFill>
                  <a:srgbClr val="000000"/>
                </a:solidFill>
                <a:latin typeface="Arial"/>
                <a:ea typeface="Arial"/>
                <a:cs typeface="Arial"/>
                <a:sym typeface="Arial"/>
              </a:rPr>
              <a:t> as the world will not end if we do not recycle. These messages are confusing for the public to believe, which is why people in the UK have the autonomy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1011464" y="435445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person or thing which makes it more difficult for you to do something</a:t>
            </a:r>
            <a:endParaRPr/>
          </a:p>
        </p:txBody>
      </p:sp>
      <p:pic>
        <p:nvPicPr>
          <p:cNvPr id="125" name="Google Shape;125;p7"/>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6b77e521a0_0_371"/>
          <p:cNvSpPr txBox="1"/>
          <p:nvPr>
            <p:ph type="title"/>
          </p:nvPr>
        </p:nvSpPr>
        <p:spPr>
          <a:xfrm>
            <a:off x="291193" y="1583872"/>
            <a:ext cx="11609700" cy="498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Fragile Earth</a:t>
            </a:r>
            <a:br>
              <a:rPr lang="en-GB"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4000"/>
              <a:buFont typeface="Arial"/>
              <a:buNone/>
            </a:pPr>
            <a:r>
              <a:rPr lang="en-GB" sz="3000">
                <a:solidFill>
                  <a:srgbClr val="000000"/>
                </a:solidFill>
                <a:latin typeface="Arial"/>
                <a:ea typeface="Arial"/>
                <a:cs typeface="Arial"/>
                <a:sym typeface="Arial"/>
              </a:rPr>
              <a:t>One of the most pressing problems we face today is around global warming. This is the </a:t>
            </a:r>
            <a:r>
              <a:rPr lang="en-GB" sz="3000">
                <a:solidFill>
                  <a:srgbClr val="000000"/>
                </a:solidFill>
                <a:highlight>
                  <a:srgbClr val="FFFF00"/>
                </a:highlight>
                <a:latin typeface="Arial"/>
                <a:ea typeface="Arial"/>
                <a:cs typeface="Arial"/>
                <a:sym typeface="Arial"/>
              </a:rPr>
              <a:t>hindrance</a:t>
            </a:r>
            <a:r>
              <a:rPr lang="en-GB" sz="3000">
                <a:solidFill>
                  <a:srgbClr val="000000"/>
                </a:solidFill>
                <a:latin typeface="Arial"/>
                <a:ea typeface="Arial"/>
                <a:cs typeface="Arial"/>
                <a:sym typeface="Arial"/>
              </a:rPr>
              <a:t> of the slow and steady rise of the Earth’s temperature due to the </a:t>
            </a:r>
            <a:r>
              <a:rPr lang="en-GB" sz="3000">
                <a:solidFill>
                  <a:srgbClr val="000000"/>
                </a:solidFill>
                <a:highlight>
                  <a:srgbClr val="FFFF00"/>
                </a:highlight>
                <a:latin typeface="Arial"/>
                <a:ea typeface="Arial"/>
                <a:cs typeface="Arial"/>
                <a:sym typeface="Arial"/>
              </a:rPr>
              <a:t>release</a:t>
            </a:r>
            <a:r>
              <a:rPr lang="en-GB" sz="3000">
                <a:solidFill>
                  <a:srgbClr val="000000"/>
                </a:solidFill>
                <a:latin typeface="Arial"/>
                <a:ea typeface="Arial"/>
                <a:cs typeface="Arial"/>
                <a:sym typeface="Arial"/>
              </a:rPr>
              <a:t> of gases, such as carbon dioxide.</a:t>
            </a:r>
            <a:r>
              <a:rPr lang="en-GB" sz="3000">
                <a:solidFill>
                  <a:srgbClr val="000000"/>
                </a:solidFill>
                <a:highlight>
                  <a:srgbClr val="FFFF00"/>
                </a:highlight>
                <a:latin typeface="Arial"/>
                <a:ea typeface="Arial"/>
                <a:cs typeface="Arial"/>
                <a:sym typeface="Arial"/>
              </a:rPr>
              <a:t> Anti-corruption</a:t>
            </a:r>
            <a:r>
              <a:rPr lang="en-GB" sz="3000">
                <a:solidFill>
                  <a:srgbClr val="000000"/>
                </a:solidFill>
                <a:latin typeface="Arial"/>
                <a:ea typeface="Arial"/>
                <a:cs typeface="Arial"/>
                <a:sym typeface="Arial"/>
              </a:rPr>
              <a:t> groups do </a:t>
            </a:r>
            <a:r>
              <a:rPr lang="en-GB" sz="3000">
                <a:solidFill>
                  <a:srgbClr val="000000"/>
                </a:solidFill>
                <a:highlight>
                  <a:srgbClr val="FFFF00"/>
                </a:highlight>
                <a:latin typeface="Arial"/>
                <a:ea typeface="Arial"/>
                <a:cs typeface="Arial"/>
                <a:sym typeface="Arial"/>
              </a:rPr>
              <a:t>excellent</a:t>
            </a:r>
            <a:r>
              <a:rPr lang="en-GB" sz="3000">
                <a:solidFill>
                  <a:srgbClr val="000000"/>
                </a:solidFill>
                <a:latin typeface="Arial"/>
                <a:ea typeface="Arial"/>
                <a:cs typeface="Arial"/>
                <a:sym typeface="Arial"/>
              </a:rPr>
              <a:t> work to ensure the scientific </a:t>
            </a:r>
            <a:r>
              <a:rPr lang="en-GB" sz="3000">
                <a:solidFill>
                  <a:srgbClr val="000000"/>
                </a:solidFill>
                <a:highlight>
                  <a:srgbClr val="FFFF00"/>
                </a:highlight>
                <a:latin typeface="Arial"/>
                <a:ea typeface="Arial"/>
                <a:cs typeface="Arial"/>
                <a:sym typeface="Arial"/>
              </a:rPr>
              <a:t>language</a:t>
            </a:r>
            <a:r>
              <a:rPr lang="en-GB" sz="3000">
                <a:solidFill>
                  <a:srgbClr val="000000"/>
                </a:solidFill>
                <a:latin typeface="Arial"/>
                <a:ea typeface="Arial"/>
                <a:cs typeface="Arial"/>
                <a:sym typeface="Arial"/>
              </a:rPr>
              <a:t> of this problem is made clear in the media. Some claims made about global warming that these groups are contending with include how the planet will make its own </a:t>
            </a:r>
            <a:r>
              <a:rPr lang="en-GB" sz="3000">
                <a:solidFill>
                  <a:srgbClr val="000000"/>
                </a:solidFill>
                <a:highlight>
                  <a:srgbClr val="FFFF00"/>
                </a:highlight>
                <a:latin typeface="Arial"/>
                <a:ea typeface="Arial"/>
                <a:cs typeface="Arial"/>
                <a:sym typeface="Arial"/>
              </a:rPr>
              <a:t>auto-correction</a:t>
            </a:r>
            <a:r>
              <a:rPr lang="en-GB" sz="3000">
                <a:solidFill>
                  <a:srgbClr val="000000"/>
                </a:solidFill>
                <a:latin typeface="Arial"/>
                <a:ea typeface="Arial"/>
                <a:cs typeface="Arial"/>
                <a:sym typeface="Arial"/>
              </a:rPr>
              <a:t> to this rise in temperature. Another claim is that all the fuss will be </a:t>
            </a:r>
            <a:r>
              <a:rPr lang="en-GB" sz="3000">
                <a:solidFill>
                  <a:srgbClr val="000000"/>
                </a:solidFill>
                <a:highlight>
                  <a:srgbClr val="FFFF00"/>
                </a:highlight>
                <a:latin typeface="Arial"/>
                <a:ea typeface="Arial"/>
                <a:cs typeface="Arial"/>
                <a:sym typeface="Arial"/>
              </a:rPr>
              <a:t>anticlimactic</a:t>
            </a:r>
            <a:r>
              <a:rPr lang="en-GB" sz="3000">
                <a:solidFill>
                  <a:srgbClr val="000000"/>
                </a:solidFill>
                <a:latin typeface="Arial"/>
                <a:ea typeface="Arial"/>
                <a:cs typeface="Arial"/>
                <a:sym typeface="Arial"/>
              </a:rPr>
              <a:t> as the world will not end if we do not </a:t>
            </a:r>
            <a:r>
              <a:rPr lang="en-GB" sz="3000">
                <a:solidFill>
                  <a:srgbClr val="000000"/>
                </a:solidFill>
                <a:highlight>
                  <a:srgbClr val="FFFF00"/>
                </a:highlight>
                <a:latin typeface="Arial"/>
                <a:ea typeface="Arial"/>
                <a:cs typeface="Arial"/>
                <a:sym typeface="Arial"/>
              </a:rPr>
              <a:t>recycle</a:t>
            </a:r>
            <a:r>
              <a:rPr lang="en-GB" sz="3000">
                <a:solidFill>
                  <a:srgbClr val="000000"/>
                </a:solidFill>
                <a:latin typeface="Arial"/>
                <a:ea typeface="Arial"/>
                <a:cs typeface="Arial"/>
                <a:sym typeface="Arial"/>
              </a:rPr>
              <a:t>. These messages are confusing for the public to believe, which is why people in the UK have the </a:t>
            </a:r>
            <a:r>
              <a:rPr lang="en-GB" sz="3000">
                <a:solidFill>
                  <a:srgbClr val="000000"/>
                </a:solidFill>
                <a:highlight>
                  <a:srgbClr val="FFFF00"/>
                </a:highlight>
                <a:latin typeface="Arial"/>
                <a:ea typeface="Arial"/>
                <a:cs typeface="Arial"/>
                <a:sym typeface="Arial"/>
              </a:rPr>
              <a:t>autonomy</a:t>
            </a:r>
            <a:r>
              <a:rPr lang="en-GB" sz="3000">
                <a:solidFill>
                  <a:srgbClr val="000000"/>
                </a:solidFill>
                <a:latin typeface="Arial"/>
                <a:ea typeface="Arial"/>
                <a:cs typeface="Arial"/>
                <a:sym typeface="Arial"/>
              </a:rPr>
              <a:t> to decide for themselves as to the extent global warming is affecting the planet and what needs to happen to prevent it causing further damage. </a:t>
            </a:r>
            <a:endParaRPr sz="3000">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6"/>
          <p:cNvSpPr txBox="1"/>
          <p:nvPr>
            <p:ph type="title"/>
          </p:nvPr>
        </p:nvSpPr>
        <p:spPr>
          <a:xfrm>
            <a:off x="844550" y="2901724"/>
            <a:ext cx="10515600" cy="285273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000"/>
              <a:buFont typeface="Arial"/>
              <a:buNone/>
            </a:pPr>
            <a:r>
              <a:rPr lang="en-GB" sz="5500">
                <a:latin typeface="Arial"/>
                <a:ea typeface="Arial"/>
                <a:cs typeface="Arial"/>
                <a:sym typeface="Arial"/>
              </a:rPr>
              <a:t>One of the most pressing problems we face today is around global warming. </a:t>
            </a:r>
            <a:endParaRPr sz="9500"/>
          </a:p>
        </p:txBody>
      </p:sp>
      <p:sp>
        <p:nvSpPr>
          <p:cNvPr id="483" name="Google Shape;483;p76"/>
          <p:cNvSpPr txBox="1"/>
          <p:nvPr>
            <p:ph idx="1" type="body"/>
          </p:nvPr>
        </p:nvSpPr>
        <p:spPr>
          <a:xfrm>
            <a:off x="844550" y="209551"/>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GB"/>
              <a:t>Did you write it correctly?</a:t>
            </a:r>
            <a:endParaRPr/>
          </a:p>
          <a:p>
            <a:pPr indent="0" lvl="0" marL="0" rtl="0" algn="l">
              <a:lnSpc>
                <a:spcPct val="90000"/>
              </a:lnSpc>
              <a:spcBef>
                <a:spcPts val="1000"/>
              </a:spcBef>
              <a:spcAft>
                <a:spcPts val="0"/>
              </a:spcAft>
              <a:buClr>
                <a:srgbClr val="888888"/>
              </a:buClr>
              <a:buSzPts val="2400"/>
              <a:buNone/>
            </a:pPr>
            <a:r>
              <a:rPr lang="en-GB"/>
              <a:t>Edit your work and make sure you have it correct.</a:t>
            </a:r>
            <a:endParaRPr/>
          </a:p>
          <a:p>
            <a:pPr indent="0" lvl="0" marL="0" rtl="0" algn="l">
              <a:lnSpc>
                <a:spcPct val="90000"/>
              </a:lnSpc>
              <a:spcBef>
                <a:spcPts val="1000"/>
              </a:spcBef>
              <a:spcAft>
                <a:spcPts val="0"/>
              </a:spcAft>
              <a:buClr>
                <a:srgbClr val="888888"/>
              </a:buClr>
              <a:buSzPts val="2400"/>
              <a:buNone/>
            </a:pPr>
            <a:r>
              <a:rPr lang="en-GB"/>
              <a:t>Can you underline the spelling word that we have covered in this session?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6b77e521a0_0_439"/>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Year 6  - Autumn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0" i="0" lang="en-GB" sz="7200" u="none" cap="none" strike="noStrike">
                <a:solidFill>
                  <a:schemeClr val="dk1"/>
                </a:solidFill>
                <a:latin typeface="Arial"/>
                <a:ea typeface="Arial"/>
                <a:cs typeface="Arial"/>
                <a:sym typeface="Arial"/>
              </a:rPr>
              <a:t>Week </a:t>
            </a:r>
            <a:r>
              <a:rPr lang="en-GB" sz="7200">
                <a:solidFill>
                  <a:schemeClr val="dk1"/>
                </a:solidFill>
              </a:rPr>
              <a:t>2</a:t>
            </a:r>
            <a:r>
              <a:rPr b="0" i="0" lang="en-GB" sz="7200" u="none" cap="none" strike="noStrike">
                <a:solidFill>
                  <a:schemeClr val="dk1"/>
                </a:solidFill>
                <a:latin typeface="Arial"/>
                <a:ea typeface="Arial"/>
                <a:cs typeface="Arial"/>
                <a:sym typeface="Arial"/>
              </a:rPr>
              <a:t> - </a:t>
            </a:r>
            <a:r>
              <a:rPr lang="en-GB" sz="7200">
                <a:solidFill>
                  <a:schemeClr val="dk1"/>
                </a:solidFill>
              </a:rPr>
              <a:t>Tuesday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g16b77e521a0_0_444"/>
          <p:cNvPicPr preferRelativeResize="0"/>
          <p:nvPr/>
        </p:nvPicPr>
        <p:blipFill>
          <a:blip r:embed="rId3">
            <a:alphaModFix/>
          </a:blip>
          <a:stretch>
            <a:fillRect/>
          </a:stretch>
        </p:blipFill>
        <p:spPr>
          <a:xfrm>
            <a:off x="879750" y="0"/>
            <a:ext cx="10262956" cy="685799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6b77e521a0_0_44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16b77e521a0_0_45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16b77e521a0_0_45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hindrance</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16b77e521a0_0_462"/>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person or thing which makes it more difficult for you to do something</a:t>
            </a:r>
            <a:endParaRPr/>
          </a:p>
        </p:txBody>
      </p:sp>
      <p:pic>
        <p:nvPicPr>
          <p:cNvPr id="518" name="Google Shape;518;g16b77e521a0_0_462"/>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16b77e521a0_0_468"/>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 </a:t>
            </a:r>
            <a:endParaRPr/>
          </a:p>
        </p:txBody>
      </p:sp>
      <p:pic>
        <p:nvPicPr>
          <p:cNvPr id="525" name="Google Shape;525;g16b77e521a0_0_468"/>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6b77e521a0_0_2"/>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 </a:t>
            </a:r>
            <a:endParaRPr/>
          </a:p>
        </p:txBody>
      </p:sp>
      <p:pic>
        <p:nvPicPr>
          <p:cNvPr id="132" name="Google Shape;132;g16b77e521a0_0_2"/>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16b77e521a0_0_47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6b77e521a0_0_4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excellent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16b77e521a0_0_484"/>
          <p:cNvSpPr txBox="1"/>
          <p:nvPr>
            <p:ph type="title"/>
          </p:nvPr>
        </p:nvSpPr>
        <p:spPr>
          <a:xfrm>
            <a:off x="838200" y="429655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Definition: extremely good; outstanding</a:t>
            </a:r>
            <a:endParaRPr i="1"/>
          </a:p>
        </p:txBody>
      </p:sp>
      <p:pic>
        <p:nvPicPr>
          <p:cNvPr descr="Free Excellent Cliparts, Download Free Excellent Cliparts png images, Free  ClipArts on Clipart Library" id="543" name="Google Shape;543;g16b77e521a0_0_484"/>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16b77e521a0_0_4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br>
              <a:rPr lang="en-GB">
                <a:latin typeface="Arial"/>
                <a:ea typeface="Arial"/>
                <a:cs typeface="Arial"/>
                <a:sym typeface="Arial"/>
              </a:rPr>
            </a:br>
            <a:r>
              <a:rPr lang="en-GB">
                <a:latin typeface="Arial"/>
                <a:ea typeface="Arial"/>
                <a:cs typeface="Arial"/>
                <a:sym typeface="Arial"/>
              </a:rPr>
              <a:t>Christmas is excellent.</a:t>
            </a:r>
            <a:endParaRPr i="1"/>
          </a:p>
        </p:txBody>
      </p:sp>
      <p:pic>
        <p:nvPicPr>
          <p:cNvPr descr="Free Excellent Cliparts, Download Free Excellent Cliparts png images, Free  ClipArts on Clipart Library" id="549" name="Google Shape;549;g16b77e521a0_0_489"/>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6b77e521a0_0_49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16b77e521a0_0_49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6b77e521a0_0_502"/>
          <p:cNvSpPr txBox="1"/>
          <p:nvPr>
            <p:ph type="title"/>
          </p:nvPr>
        </p:nvSpPr>
        <p:spPr>
          <a:xfrm>
            <a:off x="721997" y="2631036"/>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949"/>
              <a:buFont typeface="Arial"/>
              <a:buNone/>
            </a:pPr>
            <a:r>
              <a:rPr lang="en-GB">
                <a:latin typeface="Arial"/>
                <a:ea typeface="Arial"/>
                <a:cs typeface="Arial"/>
                <a:sym typeface="Arial"/>
              </a:rPr>
              <a:t>re-</a:t>
            </a:r>
            <a:br>
              <a:rPr lang="en-GB">
                <a:latin typeface="Arial"/>
                <a:ea typeface="Arial"/>
                <a:cs typeface="Arial"/>
                <a:sym typeface="Arial"/>
              </a:rPr>
            </a:br>
            <a:r>
              <a:rPr lang="en-GB" sz="4400">
                <a:latin typeface="Arial"/>
                <a:ea typeface="Arial"/>
                <a:cs typeface="Arial"/>
                <a:sym typeface="Arial"/>
              </a:rPr>
              <a:t>Meaning back or again</a:t>
            </a:r>
            <a:endParaRPr i="1" sz="4400">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16b77e521a0_0_17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replace</a:t>
            </a:r>
            <a:endParaRPr i="1">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16b77e521a0_0_17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replace</a:t>
            </a:r>
            <a:endParaRPr i="1">
              <a:latin typeface="Arial"/>
              <a:ea typeface="Arial"/>
              <a:cs typeface="Arial"/>
              <a:sym typeface="Arial"/>
            </a:endParaRPr>
          </a:p>
        </p:txBody>
      </p:sp>
      <p:sp>
        <p:nvSpPr>
          <p:cNvPr id="575" name="Google Shape;575;g16b77e521a0_0_1732"/>
          <p:cNvSpPr/>
          <p:nvPr/>
        </p:nvSpPr>
        <p:spPr>
          <a:xfrm>
            <a:off x="4800600" y="3681976"/>
            <a:ext cx="844200" cy="6798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16b77e521a0_0_183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replace</a:t>
            </a:r>
            <a:br>
              <a:rPr lang="en-GB">
                <a:latin typeface="Arial"/>
                <a:ea typeface="Arial"/>
                <a:cs typeface="Arial"/>
                <a:sym typeface="Arial"/>
              </a:rPr>
            </a:br>
            <a:r>
              <a:rPr lang="en-GB">
                <a:latin typeface="Arial"/>
                <a:ea typeface="Arial"/>
                <a:cs typeface="Arial"/>
                <a:sym typeface="Arial"/>
              </a:rPr>
              <a:t>re + place = replace </a:t>
            </a:r>
            <a:endParaRPr i="1">
              <a:latin typeface="Arial"/>
              <a:ea typeface="Arial"/>
              <a:cs typeface="Arial"/>
              <a:sym typeface="Arial"/>
            </a:endParaRPr>
          </a:p>
        </p:txBody>
      </p:sp>
      <p:pic>
        <p:nvPicPr>
          <p:cNvPr descr="Car Replace Window Stock Illustrations – 24 Car Replace Window Stock  Illustrations, Vectors &amp; Clipart - Dreamstime" id="581" name="Google Shape;581;g16b77e521a0_0_1830"/>
          <p:cNvPicPr preferRelativeResize="0"/>
          <p:nvPr/>
        </p:nvPicPr>
        <p:blipFill rotWithShape="1">
          <a:blip r:embed="rId3">
            <a:alphaModFix/>
          </a:blip>
          <a:srcRect b="0" l="0" r="0" t="0"/>
          <a:stretch/>
        </p:blipFill>
        <p:spPr>
          <a:xfrm>
            <a:off x="484415" y="302760"/>
            <a:ext cx="2438400" cy="187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16b77e521a0_0_173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revisit</a:t>
            </a:r>
            <a:endParaRPr i="1">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16b77e521a0_0_174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revisit</a:t>
            </a:r>
            <a:r>
              <a:rPr lang="en-GB"/>
              <a:t> </a:t>
            </a:r>
            <a:r>
              <a:rPr lang="en-GB">
                <a:solidFill>
                  <a:schemeClr val="lt1"/>
                </a:solidFill>
              </a:rPr>
              <a:t>n</a:t>
            </a:r>
            <a:endParaRPr i="1">
              <a:solidFill>
                <a:schemeClr val="lt1"/>
              </a:solidFill>
            </a:endParaRPr>
          </a:p>
        </p:txBody>
      </p:sp>
      <p:sp>
        <p:nvSpPr>
          <p:cNvPr id="592" name="Google Shape;592;g16b77e521a0_0_1741"/>
          <p:cNvSpPr/>
          <p:nvPr/>
        </p:nvSpPr>
        <p:spPr>
          <a:xfrm>
            <a:off x="4767942" y="3641272"/>
            <a:ext cx="702000" cy="762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16b77e521a0_0_183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a:t>
            </a:r>
            <a:br>
              <a:rPr lang="en-GB">
                <a:latin typeface="Arial"/>
                <a:ea typeface="Arial"/>
                <a:cs typeface="Arial"/>
                <a:sym typeface="Arial"/>
              </a:rPr>
            </a:br>
            <a:r>
              <a:rPr lang="en-GB">
                <a:latin typeface="Arial"/>
                <a:ea typeface="Arial"/>
                <a:cs typeface="Arial"/>
                <a:sym typeface="Arial"/>
              </a:rPr>
              <a:t>re + visit = revisit </a:t>
            </a:r>
            <a:endParaRPr i="1">
              <a:latin typeface="Arial"/>
              <a:ea typeface="Arial"/>
              <a:cs typeface="Arial"/>
              <a:sym typeface="Arial"/>
            </a:endParaRPr>
          </a:p>
        </p:txBody>
      </p:sp>
      <p:pic>
        <p:nvPicPr>
          <p:cNvPr descr="Revisit Stock Illustrations – 104 Revisit Stock Illustrations, Vectors &amp;  Clipart - Dreamstime" id="598" name="Google Shape;598;g16b77e521a0_0_1835"/>
          <p:cNvPicPr preferRelativeResize="0"/>
          <p:nvPr/>
        </p:nvPicPr>
        <p:blipFill rotWithShape="1">
          <a:blip r:embed="rId3">
            <a:alphaModFix/>
          </a:blip>
          <a:srcRect b="9338" l="0" r="0" t="0"/>
          <a:stretch/>
        </p:blipFill>
        <p:spPr>
          <a:xfrm>
            <a:off x="360590" y="315007"/>
            <a:ext cx="2228850" cy="185669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6b77e521a0_0_174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refresh</a:t>
            </a:r>
            <a:endParaRPr i="1">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16b77e521a0_0_175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refresh </a:t>
            </a:r>
            <a:endParaRPr i="1">
              <a:latin typeface="Arial"/>
              <a:ea typeface="Arial"/>
              <a:cs typeface="Arial"/>
              <a:sym typeface="Arial"/>
            </a:endParaRPr>
          </a:p>
        </p:txBody>
      </p:sp>
      <p:sp>
        <p:nvSpPr>
          <p:cNvPr id="609" name="Google Shape;609;g16b77e521a0_0_1750"/>
          <p:cNvSpPr/>
          <p:nvPr/>
        </p:nvSpPr>
        <p:spPr>
          <a:xfrm>
            <a:off x="4833257" y="3641271"/>
            <a:ext cx="767400" cy="761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6b77e521a0_0_184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refresh</a:t>
            </a:r>
            <a:br>
              <a:rPr lang="en-GB">
                <a:latin typeface="Arial"/>
                <a:ea typeface="Arial"/>
                <a:cs typeface="Arial"/>
                <a:sym typeface="Arial"/>
              </a:rPr>
            </a:br>
            <a:r>
              <a:rPr lang="en-GB">
                <a:latin typeface="Arial"/>
                <a:ea typeface="Arial"/>
                <a:cs typeface="Arial"/>
                <a:sym typeface="Arial"/>
              </a:rPr>
              <a:t>re + fresh = refresh</a:t>
            </a:r>
            <a:endParaRPr i="1">
              <a:latin typeface="Arial"/>
              <a:ea typeface="Arial"/>
              <a:cs typeface="Arial"/>
              <a:sym typeface="Arial"/>
            </a:endParaRPr>
          </a:p>
        </p:txBody>
      </p:sp>
      <p:pic>
        <p:nvPicPr>
          <p:cNvPr descr="Free Refresh Cliparts, Download Free Refresh Cliparts png images, Free  ClipArts on Clipart Library" id="615" name="Google Shape;615;g16b77e521a0_0_1840"/>
          <p:cNvPicPr preferRelativeResize="0"/>
          <p:nvPr/>
        </p:nvPicPr>
        <p:blipFill rotWithShape="1">
          <a:blip r:embed="rId3">
            <a:alphaModFix/>
          </a:blip>
          <a:srcRect b="0" l="0" r="0" t="0"/>
          <a:stretch/>
        </p:blipFill>
        <p:spPr>
          <a:xfrm>
            <a:off x="336096" y="519113"/>
            <a:ext cx="2114550" cy="21621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6b77e521a0_0_54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16b77e521a0_0_55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Prefixes auto- and anti-</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16b77e521a0_0_55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meaning relating to yourself</a:t>
            </a:r>
            <a:endParaRPr>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16b77e521a0_0_561"/>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a:t>
            </a:r>
            <a:br>
              <a:rPr lang="en-GB">
                <a:latin typeface="Arial"/>
                <a:ea typeface="Arial"/>
                <a:cs typeface="Arial"/>
                <a:sym typeface="Arial"/>
              </a:rPr>
            </a:br>
            <a:r>
              <a:rPr lang="en-GB" sz="4900">
                <a:latin typeface="Arial"/>
                <a:ea typeface="Arial"/>
                <a:cs typeface="Arial"/>
                <a:sym typeface="Arial"/>
              </a:rPr>
              <a:t>meaning against</a:t>
            </a:r>
            <a:endParaRPr i="1" sz="49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2022-03-23T13:56:57Z</dcterms:created>
  <dc:creator>Kelly Stokes</dc:creator>
</cp:coreProperties>
</file>