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311.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137.xml"/>
  <Override ContentType="application/vnd.openxmlformats-officedocument.presentationml.notesSlide+xml" PartName="/ppt/notesSlides/notesSlide27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7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315.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253.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19.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306.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323.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268.xml"/>
  <Override ContentType="application/vnd.openxmlformats-officedocument.presentationml.notesSlide+xml" PartName="/ppt/notesSlides/notesSlide290.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302.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56.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320.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24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31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51.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295.xml"/>
  <Override ContentType="application/vnd.openxmlformats-officedocument.presentationml.notesSlide+xml" PartName="/ppt/notesSlides/notesSlide324.xml"/>
  <Override ContentType="application/vnd.openxmlformats-officedocument.presentationml.notesSlide+xml" PartName="/ppt/notesSlides/notesSlide235.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307.xml"/>
  <Override ContentType="application/vnd.openxmlformats-officedocument.presentationml.notesSlide+xml" PartName="/ppt/notesSlides/notesSlide318.xml"/>
  <Override ContentType="application/vnd.openxmlformats-officedocument.presentationml.notesSlide+xml" PartName="/ppt/notesSlides/notesSlide284.xml"/>
  <Override ContentType="application/vnd.openxmlformats-officedocument.presentationml.notesSlide+xml" PartName="/ppt/notesSlides/notesSlide128.xml"/>
  <Override ContentType="application/vnd.openxmlformats-officedocument.presentationml.notesSlide+xml" PartName="/ppt/notesSlides/notesSlide267.xml"/>
  <Override ContentType="application/vnd.openxmlformats-officedocument.presentationml.notesSlide+xml" PartName="/ppt/notesSlides/notesSlide224.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299.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28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263.xml"/>
  <Override ContentType="application/vnd.openxmlformats-officedocument.presentationml.notesSlide+xml" PartName="/ppt/notesSlides/notesSlide25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313.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301.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22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287.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308.xml"/>
  <Override ContentType="application/vnd.openxmlformats-officedocument.presentationml.notesSlide+xml" PartName="/ppt/notesSlides/notesSlide325.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321.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317.xml"/>
  <Override ContentType="application/vnd.openxmlformats-officedocument.presentationml.notesSlide+xml" PartName="/ppt/notesSlides/notesSlide304.xml"/>
  <Override ContentType="application/vnd.openxmlformats-officedocument.presentationml.notesSlide+xml" PartName="/ppt/notesSlides/notesSlide272.xml"/>
  <Override ContentType="application/vnd.openxmlformats-officedocument.presentationml.notesSlide+xml" PartName="/ppt/notesSlides/notesSlide310.xml"/>
  <Override ContentType="application/vnd.openxmlformats-officedocument.presentationml.notesSlide+xml" PartName="/ppt/notesSlides/notesSlide255.xml"/>
  <Override ContentType="application/vnd.openxmlformats-officedocument.presentationml.notesSlide+xml" PartName="/ppt/notesSlides/notesSlide212.xml"/>
  <Override ContentType="application/vnd.openxmlformats-officedocument.presentationml.notesSlide+xml" PartName="/ppt/notesSlides/notesSlide298.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28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248.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258.xml"/>
  <Override ContentType="application/vnd.openxmlformats-officedocument.presentationml.notesSlide+xml" PartName="/ppt/notesSlides/notesSlide312.xml"/>
  <Override ContentType="application/vnd.openxmlformats-officedocument.presentationml.notesSlide+xml" PartName="/ppt/notesSlides/notesSlide169.xml"/>
  <Override ContentType="application/vnd.openxmlformats-officedocument.presentationml.notesSlide+xml" PartName="/ppt/notesSlides/notesSlide292.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276.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233.xml"/>
  <Override ContentType="application/vnd.openxmlformats-officedocument.presentationml.notesSlide+xml" PartName="/ppt/notesSlides/notesSlide300.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264.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309.xml"/>
  <Override ContentType="application/vnd.openxmlformats-officedocument.presentationml.notesSlide+xml" PartName="/ppt/notesSlides/notesSlide2.xml"/>
  <Override ContentType="application/vnd.openxmlformats-officedocument.presentationml.notesSlide+xml" PartName="/ppt/notesSlides/notesSlide260.xml"/>
  <Override ContentType="application/vnd.openxmlformats-officedocument.presentationml.notesSlide+xml" PartName="/ppt/notesSlides/notesSlide316.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305.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237.xml"/>
  <Override ContentType="application/vnd.openxmlformats-officedocument.presentationml.notesSlide+xml" PartName="/ppt/notesSlides/notesSlide297.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322.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233.xml"/>
  <Override ContentType="application/vnd.openxmlformats-officedocument.presentationml.slide+xml" PartName="/ppt/slides/slide66.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229.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314.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57.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195.xml"/>
  <Override ContentType="application/vnd.openxmlformats-officedocument.presentationml.slide+xml" PartName="/ppt/slides/slide306.xml"/>
  <Override ContentType="application/vnd.openxmlformats-officedocument.presentationml.slide+xml" PartName="/ppt/slides/slide272.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323.xml"/>
  <Override ContentType="application/vnd.openxmlformats-officedocument.presentationml.slide+xml" PartName="/ppt/slides/slide242.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225.xml"/>
  <Override ContentType="application/vnd.openxmlformats-officedocument.presentationml.slide+xml" PartName="/ppt/slides/slide310.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309.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87.xml"/>
  <Override ContentType="application/vnd.openxmlformats-officedocument.presentationml.slide+xml" PartName="/ppt/slides/slide270.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297.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23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293.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300.xml"/>
  <Override ContentType="application/vnd.openxmlformats-officedocument.presentationml.slide+xml" PartName="/ppt/slides/slide315.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282.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311.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275.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269.xml"/>
  <Override ContentType="application/vnd.openxmlformats-officedocument.presentationml.slide+xml" PartName="/ppt/slides/slide322.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305.xml"/>
  <Override ContentType="application/vnd.openxmlformats-officedocument.presentationml.slide+xml" PartName="/ppt/slides/slide200.xml"/>
  <Override ContentType="application/vnd.openxmlformats-officedocument.presentationml.slide+xml" PartName="/ppt/slides/slide243.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08.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324.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316.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25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301.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312.xml"/>
  <Override ContentType="application/vnd.openxmlformats-officedocument.presentationml.slide+xml" PartName="/ppt/slides/slide240.xml"/>
  <Override ContentType="application/vnd.openxmlformats-officedocument.presentationml.slide+xml" PartName="/ppt/slides/slide22.xml"/>
  <Override ContentType="application/vnd.openxmlformats-officedocument.presentationml.slide+xml" PartName="/ppt/slides/slide304.xml"/>
  <Override ContentType="application/vnd.openxmlformats-officedocument.presentationml.slide+xml" PartName="/ppt/slides/slide185.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321.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319.xml"/>
  <Override ContentType="application/vnd.openxmlformats-officedocument.presentationml.slide+xml" PartName="/ppt/slides/slide212.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29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139.xml"/>
  <Override ContentType="application/vnd.openxmlformats-officedocument.presentationml.slide+xml" PartName="/ppt/slides/slide325.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317.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307.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280.xml"/>
  <Override ContentType="application/vnd.openxmlformats-officedocument.presentationml.slide+xml" PartName="/ppt/slides/slide302.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313.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234.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320.xml"/>
  <Override ContentType="application/vnd.openxmlformats-officedocument.presentationml.slide+xml" PartName="/ppt/slides/slide207.xml"/>
  <Override ContentType="application/vnd.openxmlformats-officedocument.presentationml.slide+xml" PartName="/ppt/slides/slide224.xml"/>
  <Override ContentType="application/vnd.openxmlformats-officedocument.presentationml.slide+xml" PartName="/ppt/slides/slide284.xml"/>
  <Override ContentType="application/vnd.openxmlformats-officedocument.presentationml.slide+xml" PartName="/ppt/slides/slide47.xml"/>
  <Override ContentType="application/vnd.openxmlformats-officedocument.presentationml.slide+xml" PartName="/ppt/slides/slide267.xml"/>
  <Override ContentType="application/vnd.openxmlformats-officedocument.presentationml.slide+xml" PartName="/ppt/slides/slide241.xml"/>
  <Override ContentType="application/vnd.openxmlformats-officedocument.presentationml.slide+xml" PartName="/ppt/slides/slide21.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318.xml"/>
  <Override ContentType="application/vnd.openxmlformats-officedocument.presentationml.slide+xml" PartName="/ppt/slides/slide230.xml"/>
  <Override ContentType="application/vnd.openxmlformats-officedocument.presentationml.slide+xml" PartName="/ppt/slides/slide290.xml"/>
  <Override ContentType="application/vnd.openxmlformats-officedocument.presentationml.slide+xml" PartName="/ppt/slides/slide256.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273.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 id="473" r:id="rId223"/>
    <p:sldId id="474" r:id="rId224"/>
    <p:sldId id="475" r:id="rId225"/>
    <p:sldId id="476" r:id="rId226"/>
    <p:sldId id="477" r:id="rId227"/>
    <p:sldId id="478" r:id="rId228"/>
    <p:sldId id="479" r:id="rId229"/>
    <p:sldId id="480" r:id="rId230"/>
    <p:sldId id="481" r:id="rId231"/>
    <p:sldId id="482" r:id="rId232"/>
    <p:sldId id="483" r:id="rId233"/>
    <p:sldId id="484" r:id="rId234"/>
    <p:sldId id="485" r:id="rId235"/>
    <p:sldId id="486" r:id="rId236"/>
    <p:sldId id="487" r:id="rId237"/>
    <p:sldId id="488" r:id="rId238"/>
    <p:sldId id="489" r:id="rId239"/>
    <p:sldId id="490" r:id="rId240"/>
    <p:sldId id="491" r:id="rId241"/>
    <p:sldId id="492" r:id="rId242"/>
    <p:sldId id="493" r:id="rId243"/>
    <p:sldId id="494" r:id="rId244"/>
    <p:sldId id="495" r:id="rId245"/>
    <p:sldId id="496" r:id="rId246"/>
    <p:sldId id="497" r:id="rId247"/>
    <p:sldId id="498" r:id="rId248"/>
    <p:sldId id="499" r:id="rId249"/>
    <p:sldId id="500" r:id="rId250"/>
    <p:sldId id="501" r:id="rId251"/>
    <p:sldId id="502" r:id="rId252"/>
    <p:sldId id="503" r:id="rId253"/>
    <p:sldId id="504" r:id="rId254"/>
    <p:sldId id="505" r:id="rId255"/>
    <p:sldId id="506" r:id="rId256"/>
    <p:sldId id="507" r:id="rId257"/>
    <p:sldId id="508" r:id="rId258"/>
    <p:sldId id="509" r:id="rId259"/>
    <p:sldId id="510" r:id="rId260"/>
    <p:sldId id="511" r:id="rId261"/>
    <p:sldId id="512" r:id="rId262"/>
    <p:sldId id="513" r:id="rId263"/>
    <p:sldId id="514" r:id="rId264"/>
    <p:sldId id="515" r:id="rId265"/>
    <p:sldId id="516" r:id="rId266"/>
    <p:sldId id="517" r:id="rId267"/>
    <p:sldId id="518" r:id="rId268"/>
    <p:sldId id="519" r:id="rId269"/>
    <p:sldId id="520" r:id="rId270"/>
    <p:sldId id="521" r:id="rId271"/>
    <p:sldId id="522" r:id="rId272"/>
    <p:sldId id="523" r:id="rId273"/>
    <p:sldId id="524" r:id="rId274"/>
    <p:sldId id="525" r:id="rId275"/>
    <p:sldId id="526" r:id="rId276"/>
    <p:sldId id="527" r:id="rId277"/>
    <p:sldId id="528" r:id="rId278"/>
    <p:sldId id="529" r:id="rId279"/>
    <p:sldId id="530" r:id="rId280"/>
    <p:sldId id="531" r:id="rId281"/>
    <p:sldId id="532" r:id="rId282"/>
    <p:sldId id="533" r:id="rId283"/>
    <p:sldId id="534" r:id="rId284"/>
    <p:sldId id="535" r:id="rId285"/>
    <p:sldId id="536" r:id="rId286"/>
    <p:sldId id="537" r:id="rId287"/>
    <p:sldId id="538" r:id="rId288"/>
    <p:sldId id="539" r:id="rId289"/>
    <p:sldId id="540" r:id="rId290"/>
    <p:sldId id="541" r:id="rId291"/>
    <p:sldId id="542" r:id="rId292"/>
    <p:sldId id="543" r:id="rId293"/>
    <p:sldId id="544" r:id="rId294"/>
    <p:sldId id="545" r:id="rId295"/>
    <p:sldId id="546" r:id="rId296"/>
    <p:sldId id="547" r:id="rId297"/>
    <p:sldId id="548" r:id="rId298"/>
    <p:sldId id="549" r:id="rId299"/>
    <p:sldId id="550" r:id="rId300"/>
    <p:sldId id="551" r:id="rId301"/>
    <p:sldId id="552" r:id="rId302"/>
    <p:sldId id="553" r:id="rId303"/>
    <p:sldId id="554" r:id="rId304"/>
    <p:sldId id="555" r:id="rId305"/>
    <p:sldId id="556" r:id="rId306"/>
    <p:sldId id="557" r:id="rId307"/>
    <p:sldId id="558" r:id="rId308"/>
    <p:sldId id="559" r:id="rId309"/>
    <p:sldId id="560" r:id="rId310"/>
    <p:sldId id="561" r:id="rId311"/>
    <p:sldId id="562" r:id="rId312"/>
    <p:sldId id="563" r:id="rId313"/>
    <p:sldId id="564" r:id="rId314"/>
    <p:sldId id="565" r:id="rId315"/>
    <p:sldId id="566" r:id="rId316"/>
    <p:sldId id="567" r:id="rId317"/>
    <p:sldId id="568" r:id="rId318"/>
    <p:sldId id="569" r:id="rId319"/>
    <p:sldId id="570" r:id="rId320"/>
    <p:sldId id="571" r:id="rId321"/>
    <p:sldId id="572" r:id="rId322"/>
    <p:sldId id="573" r:id="rId323"/>
    <p:sldId id="574" r:id="rId324"/>
    <p:sldId id="575" r:id="rId325"/>
    <p:sldId id="576" r:id="rId326"/>
    <p:sldId id="577" r:id="rId327"/>
    <p:sldId id="578" r:id="rId328"/>
    <p:sldId id="579" r:id="rId329"/>
    <p:sldId id="580" r:id="rId3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slide" Target="slides/slide18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slide" Target="slides/slide189.xml"/><Relationship Id="rId43" Type="http://schemas.openxmlformats.org/officeDocument/2006/relationships/slide" Target="slides/slide38.xml"/><Relationship Id="rId193" Type="http://schemas.openxmlformats.org/officeDocument/2006/relationships/slide" Target="slides/slide188.xml"/><Relationship Id="rId46" Type="http://schemas.openxmlformats.org/officeDocument/2006/relationships/slide" Target="slides/slide41.xml"/><Relationship Id="rId192" Type="http://schemas.openxmlformats.org/officeDocument/2006/relationships/slide" Target="slides/slide187.xml"/><Relationship Id="rId45" Type="http://schemas.openxmlformats.org/officeDocument/2006/relationships/slide" Target="slides/slide40.xml"/><Relationship Id="rId191" Type="http://schemas.openxmlformats.org/officeDocument/2006/relationships/slide" Target="slides/slide186.xml"/><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297" Type="http://schemas.openxmlformats.org/officeDocument/2006/relationships/slide" Target="slides/slide292.xml"/><Relationship Id="rId36" Type="http://schemas.openxmlformats.org/officeDocument/2006/relationships/slide" Target="slides/slide31.xml"/><Relationship Id="rId175" Type="http://schemas.openxmlformats.org/officeDocument/2006/relationships/slide" Target="slides/slide170.xml"/><Relationship Id="rId296" Type="http://schemas.openxmlformats.org/officeDocument/2006/relationships/slide" Target="slides/slide291.xml"/><Relationship Id="rId39" Type="http://schemas.openxmlformats.org/officeDocument/2006/relationships/slide" Target="slides/slide34.xml"/><Relationship Id="rId174" Type="http://schemas.openxmlformats.org/officeDocument/2006/relationships/slide" Target="slides/slide169.xml"/><Relationship Id="rId295" Type="http://schemas.openxmlformats.org/officeDocument/2006/relationships/slide" Target="slides/slide290.xml"/><Relationship Id="rId38" Type="http://schemas.openxmlformats.org/officeDocument/2006/relationships/slide" Target="slides/slide33.xml"/><Relationship Id="rId173" Type="http://schemas.openxmlformats.org/officeDocument/2006/relationships/slide" Target="slides/slide168.xml"/><Relationship Id="rId294" Type="http://schemas.openxmlformats.org/officeDocument/2006/relationships/slide" Target="slides/slide289.xml"/><Relationship Id="rId179" Type="http://schemas.openxmlformats.org/officeDocument/2006/relationships/slide" Target="slides/slide174.xml"/><Relationship Id="rId178" Type="http://schemas.openxmlformats.org/officeDocument/2006/relationships/slide" Target="slides/slide173.xml"/><Relationship Id="rId299" Type="http://schemas.openxmlformats.org/officeDocument/2006/relationships/slide" Target="slides/slide294.xml"/><Relationship Id="rId177" Type="http://schemas.openxmlformats.org/officeDocument/2006/relationships/slide" Target="slides/slide172.xml"/><Relationship Id="rId298" Type="http://schemas.openxmlformats.org/officeDocument/2006/relationships/slide" Target="slides/slide29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slide" Target="slides/slide193.xml"/><Relationship Id="rId14" Type="http://schemas.openxmlformats.org/officeDocument/2006/relationships/slide" Target="slides/slide9.xml"/><Relationship Id="rId197" Type="http://schemas.openxmlformats.org/officeDocument/2006/relationships/slide" Target="slides/slide192.xml"/><Relationship Id="rId17" Type="http://schemas.openxmlformats.org/officeDocument/2006/relationships/slide" Target="slides/slide12.xml"/><Relationship Id="rId196" Type="http://schemas.openxmlformats.org/officeDocument/2006/relationships/slide" Target="slides/slide191.xml"/><Relationship Id="rId16" Type="http://schemas.openxmlformats.org/officeDocument/2006/relationships/slide" Target="slides/slide11.xml"/><Relationship Id="rId195" Type="http://schemas.openxmlformats.org/officeDocument/2006/relationships/slide" Target="slides/slide190.xml"/><Relationship Id="rId19" Type="http://schemas.openxmlformats.org/officeDocument/2006/relationships/slide" Target="slides/slide14.xml"/><Relationship Id="rId18" Type="http://schemas.openxmlformats.org/officeDocument/2006/relationships/slide" Target="slides/slide13.xml"/><Relationship Id="rId199" Type="http://schemas.openxmlformats.org/officeDocument/2006/relationships/slide" Target="slides/slide194.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271" Type="http://schemas.openxmlformats.org/officeDocument/2006/relationships/slide" Target="slides/slide266.xml"/><Relationship Id="rId87" Type="http://schemas.openxmlformats.org/officeDocument/2006/relationships/slide" Target="slides/slide82.xml"/><Relationship Id="rId270" Type="http://schemas.openxmlformats.org/officeDocument/2006/relationships/slide" Target="slides/slide265.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269" Type="http://schemas.openxmlformats.org/officeDocument/2006/relationships/slide" Target="slides/slide264.xml"/><Relationship Id="rId9" Type="http://schemas.openxmlformats.org/officeDocument/2006/relationships/slide" Target="slides/slide4.xml"/><Relationship Id="rId143" Type="http://schemas.openxmlformats.org/officeDocument/2006/relationships/slide" Target="slides/slide138.xml"/><Relationship Id="rId264" Type="http://schemas.openxmlformats.org/officeDocument/2006/relationships/slide" Target="slides/slide259.xml"/><Relationship Id="rId142" Type="http://schemas.openxmlformats.org/officeDocument/2006/relationships/slide" Target="slides/slide137.xml"/><Relationship Id="rId263" Type="http://schemas.openxmlformats.org/officeDocument/2006/relationships/slide" Target="slides/slide258.xml"/><Relationship Id="rId141" Type="http://schemas.openxmlformats.org/officeDocument/2006/relationships/slide" Target="slides/slide136.xml"/><Relationship Id="rId262" Type="http://schemas.openxmlformats.org/officeDocument/2006/relationships/slide" Target="slides/slide257.xml"/><Relationship Id="rId140" Type="http://schemas.openxmlformats.org/officeDocument/2006/relationships/slide" Target="slides/slide135.xml"/><Relationship Id="rId261" Type="http://schemas.openxmlformats.org/officeDocument/2006/relationships/slide" Target="slides/slide256.xml"/><Relationship Id="rId5" Type="http://schemas.openxmlformats.org/officeDocument/2006/relationships/notesMaster" Target="notesMasters/notesMaster1.xml"/><Relationship Id="rId147" Type="http://schemas.openxmlformats.org/officeDocument/2006/relationships/slide" Target="slides/slide142.xml"/><Relationship Id="rId268" Type="http://schemas.openxmlformats.org/officeDocument/2006/relationships/slide" Target="slides/slide263.xml"/><Relationship Id="rId6" Type="http://schemas.openxmlformats.org/officeDocument/2006/relationships/slide" Target="slides/slide1.xml"/><Relationship Id="rId146" Type="http://schemas.openxmlformats.org/officeDocument/2006/relationships/slide" Target="slides/slide141.xml"/><Relationship Id="rId267" Type="http://schemas.openxmlformats.org/officeDocument/2006/relationships/slide" Target="slides/slide262.xml"/><Relationship Id="rId7" Type="http://schemas.openxmlformats.org/officeDocument/2006/relationships/slide" Target="slides/slide2.xml"/><Relationship Id="rId145" Type="http://schemas.openxmlformats.org/officeDocument/2006/relationships/slide" Target="slides/slide140.xml"/><Relationship Id="rId266" Type="http://schemas.openxmlformats.org/officeDocument/2006/relationships/slide" Target="slides/slide261.xml"/><Relationship Id="rId8" Type="http://schemas.openxmlformats.org/officeDocument/2006/relationships/slide" Target="slides/slide3.xml"/><Relationship Id="rId144" Type="http://schemas.openxmlformats.org/officeDocument/2006/relationships/slide" Target="slides/slide139.xml"/><Relationship Id="rId265" Type="http://schemas.openxmlformats.org/officeDocument/2006/relationships/slide" Target="slides/slide260.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260" Type="http://schemas.openxmlformats.org/officeDocument/2006/relationships/slide" Target="slides/slide255.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259" Type="http://schemas.openxmlformats.org/officeDocument/2006/relationships/slide" Target="slides/slide254.xml"/><Relationship Id="rId137" Type="http://schemas.openxmlformats.org/officeDocument/2006/relationships/slide" Target="slides/slide132.xml"/><Relationship Id="rId258" Type="http://schemas.openxmlformats.org/officeDocument/2006/relationships/slide" Target="slides/slide253.xml"/><Relationship Id="rId132" Type="http://schemas.openxmlformats.org/officeDocument/2006/relationships/slide" Target="slides/slide127.xml"/><Relationship Id="rId253" Type="http://schemas.openxmlformats.org/officeDocument/2006/relationships/slide" Target="slides/slide248.xml"/><Relationship Id="rId131" Type="http://schemas.openxmlformats.org/officeDocument/2006/relationships/slide" Target="slides/slide126.xml"/><Relationship Id="rId252" Type="http://schemas.openxmlformats.org/officeDocument/2006/relationships/slide" Target="slides/slide247.xml"/><Relationship Id="rId130" Type="http://schemas.openxmlformats.org/officeDocument/2006/relationships/slide" Target="slides/slide125.xml"/><Relationship Id="rId251" Type="http://schemas.openxmlformats.org/officeDocument/2006/relationships/slide" Target="slides/slide246.xml"/><Relationship Id="rId250" Type="http://schemas.openxmlformats.org/officeDocument/2006/relationships/slide" Target="slides/slide245.xml"/><Relationship Id="rId136" Type="http://schemas.openxmlformats.org/officeDocument/2006/relationships/slide" Target="slides/slide131.xml"/><Relationship Id="rId257" Type="http://schemas.openxmlformats.org/officeDocument/2006/relationships/slide" Target="slides/slide252.xml"/><Relationship Id="rId135" Type="http://schemas.openxmlformats.org/officeDocument/2006/relationships/slide" Target="slides/slide130.xml"/><Relationship Id="rId256" Type="http://schemas.openxmlformats.org/officeDocument/2006/relationships/slide" Target="slides/slide251.xml"/><Relationship Id="rId134" Type="http://schemas.openxmlformats.org/officeDocument/2006/relationships/slide" Target="slides/slide129.xml"/><Relationship Id="rId255" Type="http://schemas.openxmlformats.org/officeDocument/2006/relationships/slide" Target="slides/slide250.xml"/><Relationship Id="rId133" Type="http://schemas.openxmlformats.org/officeDocument/2006/relationships/slide" Target="slides/slide128.xml"/><Relationship Id="rId254" Type="http://schemas.openxmlformats.org/officeDocument/2006/relationships/slide" Target="slides/slide249.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293" Type="http://schemas.openxmlformats.org/officeDocument/2006/relationships/slide" Target="slides/slide288.xml"/><Relationship Id="rId65" Type="http://schemas.openxmlformats.org/officeDocument/2006/relationships/slide" Target="slides/slide60.xml"/><Relationship Id="rId171" Type="http://schemas.openxmlformats.org/officeDocument/2006/relationships/slide" Target="slides/slide166.xml"/><Relationship Id="rId292" Type="http://schemas.openxmlformats.org/officeDocument/2006/relationships/slide" Target="slides/slide287.xml"/><Relationship Id="rId68" Type="http://schemas.openxmlformats.org/officeDocument/2006/relationships/slide" Target="slides/slide63.xml"/><Relationship Id="rId170" Type="http://schemas.openxmlformats.org/officeDocument/2006/relationships/slide" Target="slides/slide165.xml"/><Relationship Id="rId291" Type="http://schemas.openxmlformats.org/officeDocument/2006/relationships/slide" Target="slides/slide286.xml"/><Relationship Id="rId67" Type="http://schemas.openxmlformats.org/officeDocument/2006/relationships/slide" Target="slides/slide62.xml"/><Relationship Id="rId290" Type="http://schemas.openxmlformats.org/officeDocument/2006/relationships/slide" Target="slides/slide285.xml"/><Relationship Id="rId60" Type="http://schemas.openxmlformats.org/officeDocument/2006/relationships/slide" Target="slides/slide55.xml"/><Relationship Id="rId165" Type="http://schemas.openxmlformats.org/officeDocument/2006/relationships/slide" Target="slides/slide160.xml"/><Relationship Id="rId286" Type="http://schemas.openxmlformats.org/officeDocument/2006/relationships/slide" Target="slides/slide281.xml"/><Relationship Id="rId69" Type="http://schemas.openxmlformats.org/officeDocument/2006/relationships/slide" Target="slides/slide64.xml"/><Relationship Id="rId164" Type="http://schemas.openxmlformats.org/officeDocument/2006/relationships/slide" Target="slides/slide159.xml"/><Relationship Id="rId285" Type="http://schemas.openxmlformats.org/officeDocument/2006/relationships/slide" Target="slides/slide280.xml"/><Relationship Id="rId163" Type="http://schemas.openxmlformats.org/officeDocument/2006/relationships/slide" Target="slides/slide158.xml"/><Relationship Id="rId284" Type="http://schemas.openxmlformats.org/officeDocument/2006/relationships/slide" Target="slides/slide279.xml"/><Relationship Id="rId162" Type="http://schemas.openxmlformats.org/officeDocument/2006/relationships/slide" Target="slides/slide157.xml"/><Relationship Id="rId283" Type="http://schemas.openxmlformats.org/officeDocument/2006/relationships/slide" Target="slides/slide278.xml"/><Relationship Id="rId169" Type="http://schemas.openxmlformats.org/officeDocument/2006/relationships/slide" Target="slides/slide164.xml"/><Relationship Id="rId168" Type="http://schemas.openxmlformats.org/officeDocument/2006/relationships/slide" Target="slides/slide163.xml"/><Relationship Id="rId289" Type="http://schemas.openxmlformats.org/officeDocument/2006/relationships/slide" Target="slides/slide284.xml"/><Relationship Id="rId167" Type="http://schemas.openxmlformats.org/officeDocument/2006/relationships/slide" Target="slides/slide162.xml"/><Relationship Id="rId288" Type="http://schemas.openxmlformats.org/officeDocument/2006/relationships/slide" Target="slides/slide283.xml"/><Relationship Id="rId166" Type="http://schemas.openxmlformats.org/officeDocument/2006/relationships/slide" Target="slides/slide161.xml"/><Relationship Id="rId287" Type="http://schemas.openxmlformats.org/officeDocument/2006/relationships/slide" Target="slides/slide282.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282" Type="http://schemas.openxmlformats.org/officeDocument/2006/relationships/slide" Target="slides/slide277.xml"/><Relationship Id="rId54" Type="http://schemas.openxmlformats.org/officeDocument/2006/relationships/slide" Target="slides/slide49.xml"/><Relationship Id="rId160" Type="http://schemas.openxmlformats.org/officeDocument/2006/relationships/slide" Target="slides/slide155.xml"/><Relationship Id="rId281" Type="http://schemas.openxmlformats.org/officeDocument/2006/relationships/slide" Target="slides/slide276.xml"/><Relationship Id="rId57" Type="http://schemas.openxmlformats.org/officeDocument/2006/relationships/slide" Target="slides/slide52.xml"/><Relationship Id="rId280" Type="http://schemas.openxmlformats.org/officeDocument/2006/relationships/slide" Target="slides/slide275.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275" Type="http://schemas.openxmlformats.org/officeDocument/2006/relationships/slide" Target="slides/slide270.xml"/><Relationship Id="rId58" Type="http://schemas.openxmlformats.org/officeDocument/2006/relationships/slide" Target="slides/slide53.xml"/><Relationship Id="rId153" Type="http://schemas.openxmlformats.org/officeDocument/2006/relationships/slide" Target="slides/slide148.xml"/><Relationship Id="rId274" Type="http://schemas.openxmlformats.org/officeDocument/2006/relationships/slide" Target="slides/slide269.xml"/><Relationship Id="rId152" Type="http://schemas.openxmlformats.org/officeDocument/2006/relationships/slide" Target="slides/slide147.xml"/><Relationship Id="rId273" Type="http://schemas.openxmlformats.org/officeDocument/2006/relationships/slide" Target="slides/slide268.xml"/><Relationship Id="rId151" Type="http://schemas.openxmlformats.org/officeDocument/2006/relationships/slide" Target="slides/slide146.xml"/><Relationship Id="rId272" Type="http://schemas.openxmlformats.org/officeDocument/2006/relationships/slide" Target="slides/slide267.xml"/><Relationship Id="rId158" Type="http://schemas.openxmlformats.org/officeDocument/2006/relationships/slide" Target="slides/slide153.xml"/><Relationship Id="rId279" Type="http://schemas.openxmlformats.org/officeDocument/2006/relationships/slide" Target="slides/slide274.xml"/><Relationship Id="rId157" Type="http://schemas.openxmlformats.org/officeDocument/2006/relationships/slide" Target="slides/slide152.xml"/><Relationship Id="rId278" Type="http://schemas.openxmlformats.org/officeDocument/2006/relationships/slide" Target="slides/slide273.xml"/><Relationship Id="rId156" Type="http://schemas.openxmlformats.org/officeDocument/2006/relationships/slide" Target="slides/slide151.xml"/><Relationship Id="rId277" Type="http://schemas.openxmlformats.org/officeDocument/2006/relationships/slide" Target="slides/slide272.xml"/><Relationship Id="rId155" Type="http://schemas.openxmlformats.org/officeDocument/2006/relationships/slide" Target="slides/slide150.xml"/><Relationship Id="rId276" Type="http://schemas.openxmlformats.org/officeDocument/2006/relationships/slide" Target="slides/slide271.xml"/><Relationship Id="rId107" Type="http://schemas.openxmlformats.org/officeDocument/2006/relationships/slide" Target="slides/slide102.xml"/><Relationship Id="rId228" Type="http://schemas.openxmlformats.org/officeDocument/2006/relationships/slide" Target="slides/slide223.xml"/><Relationship Id="rId106" Type="http://schemas.openxmlformats.org/officeDocument/2006/relationships/slide" Target="slides/slide101.xml"/><Relationship Id="rId227" Type="http://schemas.openxmlformats.org/officeDocument/2006/relationships/slide" Target="slides/slide222.xml"/><Relationship Id="rId105" Type="http://schemas.openxmlformats.org/officeDocument/2006/relationships/slide" Target="slides/slide100.xml"/><Relationship Id="rId226" Type="http://schemas.openxmlformats.org/officeDocument/2006/relationships/slide" Target="slides/slide221.xml"/><Relationship Id="rId104" Type="http://schemas.openxmlformats.org/officeDocument/2006/relationships/slide" Target="slides/slide99.xml"/><Relationship Id="rId225" Type="http://schemas.openxmlformats.org/officeDocument/2006/relationships/slide" Target="slides/slide220.xml"/><Relationship Id="rId109" Type="http://schemas.openxmlformats.org/officeDocument/2006/relationships/slide" Target="slides/slide104.xml"/><Relationship Id="rId108" Type="http://schemas.openxmlformats.org/officeDocument/2006/relationships/slide" Target="slides/slide103.xml"/><Relationship Id="rId229" Type="http://schemas.openxmlformats.org/officeDocument/2006/relationships/slide" Target="slides/slide224.xml"/><Relationship Id="rId220" Type="http://schemas.openxmlformats.org/officeDocument/2006/relationships/slide" Target="slides/slide215.xml"/><Relationship Id="rId103" Type="http://schemas.openxmlformats.org/officeDocument/2006/relationships/slide" Target="slides/slide98.xml"/><Relationship Id="rId224" Type="http://schemas.openxmlformats.org/officeDocument/2006/relationships/slide" Target="slides/slide219.xml"/><Relationship Id="rId102" Type="http://schemas.openxmlformats.org/officeDocument/2006/relationships/slide" Target="slides/slide97.xml"/><Relationship Id="rId223" Type="http://schemas.openxmlformats.org/officeDocument/2006/relationships/slide" Target="slides/slide218.xml"/><Relationship Id="rId101" Type="http://schemas.openxmlformats.org/officeDocument/2006/relationships/slide" Target="slides/slide96.xml"/><Relationship Id="rId222" Type="http://schemas.openxmlformats.org/officeDocument/2006/relationships/slide" Target="slides/slide217.xml"/><Relationship Id="rId100" Type="http://schemas.openxmlformats.org/officeDocument/2006/relationships/slide" Target="slides/slide95.xml"/><Relationship Id="rId221" Type="http://schemas.openxmlformats.org/officeDocument/2006/relationships/slide" Target="slides/slide216.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9" Type="http://schemas.openxmlformats.org/officeDocument/2006/relationships/slide" Target="slides/slide214.xml"/><Relationship Id="rId218" Type="http://schemas.openxmlformats.org/officeDocument/2006/relationships/slide" Target="slides/slide213.xml"/><Relationship Id="rId330" Type="http://schemas.openxmlformats.org/officeDocument/2006/relationships/slide" Target="slides/slide325.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129" Type="http://schemas.openxmlformats.org/officeDocument/2006/relationships/slide" Target="slides/slide124.xml"/><Relationship Id="rId128" Type="http://schemas.openxmlformats.org/officeDocument/2006/relationships/slide" Target="slides/slide123.xml"/><Relationship Id="rId249" Type="http://schemas.openxmlformats.org/officeDocument/2006/relationships/slide" Target="slides/slide244.xml"/><Relationship Id="rId127" Type="http://schemas.openxmlformats.org/officeDocument/2006/relationships/slide" Target="slides/slide122.xml"/><Relationship Id="rId248" Type="http://schemas.openxmlformats.org/officeDocument/2006/relationships/slide" Target="slides/slide243.xml"/><Relationship Id="rId126" Type="http://schemas.openxmlformats.org/officeDocument/2006/relationships/slide" Target="slides/slide121.xml"/><Relationship Id="rId247" Type="http://schemas.openxmlformats.org/officeDocument/2006/relationships/slide" Target="slides/slide242.xml"/><Relationship Id="rId121" Type="http://schemas.openxmlformats.org/officeDocument/2006/relationships/slide" Target="slides/slide116.xml"/><Relationship Id="rId242" Type="http://schemas.openxmlformats.org/officeDocument/2006/relationships/slide" Target="slides/slide237.xml"/><Relationship Id="rId120" Type="http://schemas.openxmlformats.org/officeDocument/2006/relationships/slide" Target="slides/slide115.xml"/><Relationship Id="rId241" Type="http://schemas.openxmlformats.org/officeDocument/2006/relationships/slide" Target="slides/slide236.xml"/><Relationship Id="rId240" Type="http://schemas.openxmlformats.org/officeDocument/2006/relationships/slide" Target="slides/slide235.xml"/><Relationship Id="rId125" Type="http://schemas.openxmlformats.org/officeDocument/2006/relationships/slide" Target="slides/slide120.xml"/><Relationship Id="rId246" Type="http://schemas.openxmlformats.org/officeDocument/2006/relationships/slide" Target="slides/slide241.xml"/><Relationship Id="rId124" Type="http://schemas.openxmlformats.org/officeDocument/2006/relationships/slide" Target="slides/slide119.xml"/><Relationship Id="rId245" Type="http://schemas.openxmlformats.org/officeDocument/2006/relationships/slide" Target="slides/slide240.xml"/><Relationship Id="rId123" Type="http://schemas.openxmlformats.org/officeDocument/2006/relationships/slide" Target="slides/slide118.xml"/><Relationship Id="rId244" Type="http://schemas.openxmlformats.org/officeDocument/2006/relationships/slide" Target="slides/slide239.xml"/><Relationship Id="rId122" Type="http://schemas.openxmlformats.org/officeDocument/2006/relationships/slide" Target="slides/slide117.xml"/><Relationship Id="rId243" Type="http://schemas.openxmlformats.org/officeDocument/2006/relationships/slide" Target="slides/slide238.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239" Type="http://schemas.openxmlformats.org/officeDocument/2006/relationships/slide" Target="slides/slide234.xml"/><Relationship Id="rId117" Type="http://schemas.openxmlformats.org/officeDocument/2006/relationships/slide" Target="slides/slide112.xml"/><Relationship Id="rId238" Type="http://schemas.openxmlformats.org/officeDocument/2006/relationships/slide" Target="slides/slide233.xml"/><Relationship Id="rId116" Type="http://schemas.openxmlformats.org/officeDocument/2006/relationships/slide" Target="slides/slide111.xml"/><Relationship Id="rId237" Type="http://schemas.openxmlformats.org/officeDocument/2006/relationships/slide" Target="slides/slide232.xml"/><Relationship Id="rId115" Type="http://schemas.openxmlformats.org/officeDocument/2006/relationships/slide" Target="slides/slide110.xml"/><Relationship Id="rId236" Type="http://schemas.openxmlformats.org/officeDocument/2006/relationships/slide" Target="slides/slide231.xml"/><Relationship Id="rId119" Type="http://schemas.openxmlformats.org/officeDocument/2006/relationships/slide" Target="slides/slide114.xml"/><Relationship Id="rId110" Type="http://schemas.openxmlformats.org/officeDocument/2006/relationships/slide" Target="slides/slide105.xml"/><Relationship Id="rId231" Type="http://schemas.openxmlformats.org/officeDocument/2006/relationships/slide" Target="slides/slide226.xml"/><Relationship Id="rId230" Type="http://schemas.openxmlformats.org/officeDocument/2006/relationships/slide" Target="slides/slide225.xml"/><Relationship Id="rId114" Type="http://schemas.openxmlformats.org/officeDocument/2006/relationships/slide" Target="slides/slide109.xml"/><Relationship Id="rId235" Type="http://schemas.openxmlformats.org/officeDocument/2006/relationships/slide" Target="slides/slide230.xml"/><Relationship Id="rId113" Type="http://schemas.openxmlformats.org/officeDocument/2006/relationships/slide" Target="slides/slide108.xml"/><Relationship Id="rId234" Type="http://schemas.openxmlformats.org/officeDocument/2006/relationships/slide" Target="slides/slide229.xml"/><Relationship Id="rId112" Type="http://schemas.openxmlformats.org/officeDocument/2006/relationships/slide" Target="slides/slide107.xml"/><Relationship Id="rId233" Type="http://schemas.openxmlformats.org/officeDocument/2006/relationships/slide" Target="slides/slide228.xml"/><Relationship Id="rId111" Type="http://schemas.openxmlformats.org/officeDocument/2006/relationships/slide" Target="slides/slide106.xml"/><Relationship Id="rId232" Type="http://schemas.openxmlformats.org/officeDocument/2006/relationships/slide" Target="slides/slide227.xml"/><Relationship Id="rId305" Type="http://schemas.openxmlformats.org/officeDocument/2006/relationships/slide" Target="slides/slide300.xml"/><Relationship Id="rId304" Type="http://schemas.openxmlformats.org/officeDocument/2006/relationships/slide" Target="slides/slide299.xml"/><Relationship Id="rId303" Type="http://schemas.openxmlformats.org/officeDocument/2006/relationships/slide" Target="slides/slide298.xml"/><Relationship Id="rId302" Type="http://schemas.openxmlformats.org/officeDocument/2006/relationships/slide" Target="slides/slide297.xml"/><Relationship Id="rId309" Type="http://schemas.openxmlformats.org/officeDocument/2006/relationships/slide" Target="slides/slide304.xml"/><Relationship Id="rId308" Type="http://schemas.openxmlformats.org/officeDocument/2006/relationships/slide" Target="slides/slide303.xml"/><Relationship Id="rId307" Type="http://schemas.openxmlformats.org/officeDocument/2006/relationships/slide" Target="slides/slide302.xml"/><Relationship Id="rId306" Type="http://schemas.openxmlformats.org/officeDocument/2006/relationships/slide" Target="slides/slide301.xml"/><Relationship Id="rId301" Type="http://schemas.openxmlformats.org/officeDocument/2006/relationships/slide" Target="slides/slide296.xml"/><Relationship Id="rId300" Type="http://schemas.openxmlformats.org/officeDocument/2006/relationships/slide" Target="slides/slide295.xml"/><Relationship Id="rId206" Type="http://schemas.openxmlformats.org/officeDocument/2006/relationships/slide" Target="slides/slide201.xml"/><Relationship Id="rId327" Type="http://schemas.openxmlformats.org/officeDocument/2006/relationships/slide" Target="slides/slide322.xml"/><Relationship Id="rId205" Type="http://schemas.openxmlformats.org/officeDocument/2006/relationships/slide" Target="slides/slide200.xml"/><Relationship Id="rId326" Type="http://schemas.openxmlformats.org/officeDocument/2006/relationships/slide" Target="slides/slide321.xml"/><Relationship Id="rId204" Type="http://schemas.openxmlformats.org/officeDocument/2006/relationships/slide" Target="slides/slide199.xml"/><Relationship Id="rId325" Type="http://schemas.openxmlformats.org/officeDocument/2006/relationships/slide" Target="slides/slide320.xml"/><Relationship Id="rId203" Type="http://schemas.openxmlformats.org/officeDocument/2006/relationships/slide" Target="slides/slide198.xml"/><Relationship Id="rId324" Type="http://schemas.openxmlformats.org/officeDocument/2006/relationships/slide" Target="slides/slide319.xml"/><Relationship Id="rId209" Type="http://schemas.openxmlformats.org/officeDocument/2006/relationships/slide" Target="slides/slide204.xml"/><Relationship Id="rId208" Type="http://schemas.openxmlformats.org/officeDocument/2006/relationships/slide" Target="slides/slide203.xml"/><Relationship Id="rId329" Type="http://schemas.openxmlformats.org/officeDocument/2006/relationships/slide" Target="slides/slide324.xml"/><Relationship Id="rId207" Type="http://schemas.openxmlformats.org/officeDocument/2006/relationships/slide" Target="slides/slide202.xml"/><Relationship Id="rId328" Type="http://schemas.openxmlformats.org/officeDocument/2006/relationships/slide" Target="slides/slide323.xml"/><Relationship Id="rId202" Type="http://schemas.openxmlformats.org/officeDocument/2006/relationships/slide" Target="slides/slide197.xml"/><Relationship Id="rId323" Type="http://schemas.openxmlformats.org/officeDocument/2006/relationships/slide" Target="slides/slide318.xml"/><Relationship Id="rId201" Type="http://schemas.openxmlformats.org/officeDocument/2006/relationships/slide" Target="slides/slide196.xml"/><Relationship Id="rId322" Type="http://schemas.openxmlformats.org/officeDocument/2006/relationships/slide" Target="slides/slide317.xml"/><Relationship Id="rId200" Type="http://schemas.openxmlformats.org/officeDocument/2006/relationships/slide" Target="slides/slide195.xml"/><Relationship Id="rId321" Type="http://schemas.openxmlformats.org/officeDocument/2006/relationships/slide" Target="slides/slide316.xml"/><Relationship Id="rId320" Type="http://schemas.openxmlformats.org/officeDocument/2006/relationships/slide" Target="slides/slide315.xml"/><Relationship Id="rId316" Type="http://schemas.openxmlformats.org/officeDocument/2006/relationships/slide" Target="slides/slide311.xml"/><Relationship Id="rId315" Type="http://schemas.openxmlformats.org/officeDocument/2006/relationships/slide" Target="slides/slide310.xml"/><Relationship Id="rId314" Type="http://schemas.openxmlformats.org/officeDocument/2006/relationships/slide" Target="slides/slide309.xml"/><Relationship Id="rId313" Type="http://schemas.openxmlformats.org/officeDocument/2006/relationships/slide" Target="slides/slide308.xml"/><Relationship Id="rId319" Type="http://schemas.openxmlformats.org/officeDocument/2006/relationships/slide" Target="slides/slide314.xml"/><Relationship Id="rId318" Type="http://schemas.openxmlformats.org/officeDocument/2006/relationships/slide" Target="slides/slide313.xml"/><Relationship Id="rId317" Type="http://schemas.openxmlformats.org/officeDocument/2006/relationships/slide" Target="slides/slide312.xml"/><Relationship Id="rId312" Type="http://schemas.openxmlformats.org/officeDocument/2006/relationships/slide" Target="slides/slide307.xml"/><Relationship Id="rId311" Type="http://schemas.openxmlformats.org/officeDocument/2006/relationships/slide" Target="slides/slide306.xml"/><Relationship Id="rId310" Type="http://schemas.openxmlformats.org/officeDocument/2006/relationships/slide" Target="slides/slide3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4bb68aea8c_0_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14bb68aea8c_0_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These slides are the same as Y5 Summer 2 as this is a revisit and review half term </a:t>
            </a:r>
            <a:endParaRPr/>
          </a:p>
          <a:p>
            <a:pPr indent="0" lvl="0" marL="0" rtl="0" algn="l">
              <a:spcBef>
                <a:spcPts val="0"/>
              </a:spcBef>
              <a:spcAft>
                <a:spcPts val="0"/>
              </a:spcAft>
              <a:buNone/>
            </a:pPr>
            <a:r>
              <a:t/>
            </a:r>
            <a:endParaRPr/>
          </a:p>
        </p:txBody>
      </p:sp>
      <p:sp>
        <p:nvSpPr>
          <p:cNvPr id="161" name="Google Shape;161;g14bb68aea8c_0_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4bb68aea8c_0_14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14bb68aea8c_0_14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4bb68aea8c_0_200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g14bb68aea8c_0_200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4bb68aea8c_0_201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g14bb68aea8c_0_201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14bb68aea8c_0_20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0" name="Google Shape;720;g14bb68aea8c_0_201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g14bb68aea8c_0_2016: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4bb68aea8c_0_202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g14bb68aea8c_0_20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4bb68aea8c_0_202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g14bb68aea8c_0_202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4bb68aea8c_0_203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g14bb68aea8c_0_20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4bb68aea8c_0_20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3" name="Google Shape;743;g14bb68aea8c_0_20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6dc7c5b719_0_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g16dc7c5b719_0_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16dc7c5b719_0_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g16dc7c5b719_0_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16dc7c5b719_0_2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g16dc7c5b719_0_2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4bb68aea8c_0_14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14bb68aea8c_0_14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16dc7c5b719_0_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g16dc7c5b719_0_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16dc7c5b719_0_1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g16dc7c5b719_0_1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16dc7c5b719_0_3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16dc7c5b719_0_3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16dc7c5b719_0_1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g16dc7c5b719_0_1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6dc7c5b719_0_2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g16dc7c5b719_0_2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16dc7c5b719_0_3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g16dc7c5b719_0_3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6dc7c5b719_0_12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9" name="Google Shape;799;g16dc7c5b719_0_1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6dc7c5b719_0_12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4" name="Google Shape;804;g16dc7c5b719_0_12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16dc7c5b719_0_13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9" name="Google Shape;809;g16dc7c5b719_0_13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6dc7c5b719_0_1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4" name="Google Shape;814;g16dc7c5b719_0_1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4bb68aea8c_0_15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14bb68aea8c_0_15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16dc7c5b719_0_14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0" name="Google Shape;820;g16dc7c5b719_0_14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16dc7c5b719_0_14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7" name="Google Shape;827;g16dc7c5b719_0_14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16dc7c5b719_0_15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2" name="Google Shape;832;g16dc7c5b719_0_15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16dc7c5b719_0_1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8" name="Google Shape;838;g16dc7c5b719_0_1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16dc7c5b719_0_16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5" name="Google Shape;845;g16dc7c5b719_0_16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16dc7c5b719_0_16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0" name="Google Shape;850;g16dc7c5b719_0_16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16dc7c5b719_0_17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6" name="Google Shape;856;g16dc7c5b719_0_17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16dc7c5b719_0_27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3" name="Google Shape;863;g16dc7c5b719_0_27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6dc7c5b719_0_17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g16dc7c5b719_0_17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6dc7c5b719_0_18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g16dc7c5b719_0_18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4bb68aea8c_0_24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14bb68aea8c_0_2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16dc7c5b719_0_27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0" name="Google Shape;880;g16dc7c5b719_0_27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16edc9f18a4_0_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g16edc9f18a4_0_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6dc7c5b719_0_27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1" name="Google Shape;891;g16dc7c5b719_0_27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16edc9f18a4_0_1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g16edc9f18a4_0_1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16edc9f18a4_0_2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2" name="Google Shape;902;g16edc9f18a4_0_2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16edc9f18a4_0_2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7" name="Google Shape;907;g16edc9f18a4_0_2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16edc9f18a4_0_3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2" name="Google Shape;912;g16edc9f18a4_0_3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16edc9f18a4_0_3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7" name="Google Shape;917;g16edc9f18a4_0_3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16edc9f18a4_0_4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2" name="Google Shape;922;g16edc9f18a4_0_4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6edc9f18a4_0_4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7" name="Google Shape;927;g16edc9f18a4_0_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4bb68aea8c_0_51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14bb68aea8c_0_51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16edc9f18a4_0_4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2" name="Google Shape;932;g16edc9f18a4_0_4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16edc9f18a4_0_5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7" name="Google Shape;937;g16edc9f18a4_0_5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16edc9f18a4_0_5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2" name="Google Shape;942;g16edc9f18a4_0_5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16edc9f18a4_0_6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7" name="Google Shape;947;g16edc9f18a4_0_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16edc9f18a4_0_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2" name="Google Shape;952;g16edc9f18a4_0_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6edc9f18a4_0_6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7" name="Google Shape;957;g16edc9f18a4_0_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16edc9f18a4_0_7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2" name="Google Shape;962;g16edc9f18a4_0_7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16edc9f18a4_0_7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8" name="Google Shape;968;g16edc9f18a4_0_7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16edc9f18a4_0_8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3" name="Google Shape;973;g16edc9f18a4_0_8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16edc9f18a4_0_8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8" name="Google Shape;978;g16edc9f18a4_0_8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4bb68aea8c_0_52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14bb68aea8c_0_5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16edc9f18a4_0_8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3" name="Google Shape;983;g16edc9f18a4_0_8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16edc9f18a4_0_9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8" name="Google Shape;988;g16edc9f18a4_0_9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16edc9f18a4_0_9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4" name="Google Shape;994;g16edc9f18a4_0_9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16edc9f18a4_0_10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9" name="Google Shape;999;g16edc9f18a4_0_10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16edc9f18a4_0_10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4" name="Google Shape;1004;g16edc9f18a4_0_10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6edc9f18a4_0_11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9" name="Google Shape;1009;g16edc9f18a4_0_11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16edc9f18a4_0_11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4" name="Google Shape;1014;g16edc9f18a4_0_11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16edc9f18a4_0_11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0" name="Google Shape;1020;g16edc9f18a4_0_11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6edc9f18a4_0_12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5" name="Google Shape;1025;g16edc9f18a4_0_1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16edc9f18a4_0_12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0" name="Google Shape;1030;g16edc9f18a4_0_12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4bb68aea8c_0_62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14bb68aea8c_0_62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16edc9f18a4_0_13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5" name="Google Shape;1035;g16edc9f18a4_0_13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16edc9f18a4_0_1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0" name="Google Shape;1040;g16edc9f18a4_0_1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16edc9f18a4_0_13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5" name="Google Shape;1045;g16edc9f18a4_0_1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6edc9f18a4_0_1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0" name="Google Shape;1050;g16edc9f18a4_0_14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1051" name="Google Shape;1051;g16edc9f18a4_0_143: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16edc9f18a4_0_14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6" name="Google Shape;1056;g16edc9f18a4_0_14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16edc9f18a4_0_15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2" name="Google Shape;1062;g16edc9f18a4_0_15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Revisit and review the words from Y5 and challenge words  – I say, we say, you say</a:t>
            </a:r>
            <a:endParaRPr/>
          </a:p>
          <a:p>
            <a:pPr indent="0" lvl="0" marL="0" rtl="0" algn="l">
              <a:spcBef>
                <a:spcPts val="0"/>
              </a:spcBef>
              <a:spcAft>
                <a:spcPts val="0"/>
              </a:spcAft>
              <a:buNone/>
            </a:pPr>
            <a:r>
              <a:rPr lang="en-GB"/>
              <a:t>Ask children to write words only in their spelling 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Introduce the new spelling rule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to write the new spelling rule words and challenge words into books when the sentences are shown with the spelling word missing.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Read the extract with the class as choral reading.  Practise model of prosody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Ask children to find the spelling words from the session in the 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Then read allowed the chosen sentence for children to write fully in their books.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Show the extract and ask children to then edit their work to check they were correct in their dictation.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63" name="Google Shape;1063;g16edc9f18a4_0_153: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16edc9f18a4_0_15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g16edc9f18a4_0_15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16edc9f18a4_0_16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g16edc9f18a4_0_16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16edc9f18a4_0_16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8" name="Google Shape;1078;g16edc9f18a4_0_16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9" name="Google Shape;1079;g16edc9f18a4_0_166: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16edc9f18a4_0_17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g16edc9f18a4_0_17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4bb68aea8c_0_52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14bb68aea8c_0_52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16edc9f18a4_0_17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g16edc9f18a4_0_17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16edc9f18a4_0_18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g16edc9f18a4_0_18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16edc9f18a4_0_18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1" name="Google Shape;1101;g16edc9f18a4_0_18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2" name="Google Shape;1102;g16edc9f18a4_0_185: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16edc9f18a4_0_19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g16edc9f18a4_0_19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16edc9f18a4_0_19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g16edc9f18a4_0_19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16edc9f18a4_0_19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g16edc9f18a4_0_1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16edc9f18a4_0_20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4" name="Google Shape;1124;g16edc9f18a4_0_20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16edc9f18a4_0_20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g16edc9f18a4_0_20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16edc9f18a4_0_21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g16edc9f18a4_0_2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16edc9f18a4_0_21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g16edc9f18a4_0_21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4bb68aea8c_0_53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4bb68aea8c_0_5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16edc9f18a4_0_22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g16edc9f18a4_0_2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16edc9f18a4_0_22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g16edc9f18a4_0_22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16edc9f18a4_0_23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g16edc9f18a4_0_2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16edc9f18a4_0_31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2" name="Google Shape;1162;g16edc9f18a4_0_3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16edc9f18a4_0_32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7" name="Google Shape;1167;g16edc9f18a4_0_32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16edc9f18a4_0_32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2" name="Google Shape;1172;g16edc9f18a4_0_32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16edc9f18a4_0_32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8" name="Google Shape;1178;g16edc9f18a4_0_3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16edc9f18a4_0_33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5" name="Google Shape;1185;g16edc9f18a4_0_33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16edc9f18a4_0_34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0" name="Google Shape;1190;g16edc9f18a4_0_34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16edc9f18a4_0_34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6" name="Google Shape;1196;g16edc9f18a4_0_34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4bb68aea8c_0_63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14bb68aea8c_0_6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16edc9f18a4_0_46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3" name="Google Shape;1203;g16edc9f18a4_0_46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16edc9f18a4_0_47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g16edc9f18a4_0_47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16edc9f18a4_0_47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4" name="Google Shape;1214;g16edc9f18a4_0_47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16edc9f18a4_0_48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g16edc9f18a4_0_48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g16edc9f18a4_0_35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5" name="Google Shape;1225;g16edc9f18a4_0_35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16edc9f18a4_0_35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0" name="Google Shape;1230;g16edc9f18a4_0_35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6edc9f18a4_0_36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5" name="Google Shape;1235;g16edc9f18a4_0_3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16edc9f18a4_0_48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0" name="Google Shape;1240;g16edc9f18a4_0_48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16edc9f18a4_0_49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5" name="Google Shape;1245;g16edc9f18a4_0_49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16edc9f18a4_0_49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0" name="Google Shape;1250;g16edc9f18a4_0_49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4bb68aea8c_0_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14bb68aea8c_0_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Revisit and review the words from Y5 and challenge words  – I say, we say, you say</a:t>
            </a:r>
            <a:endParaRPr/>
          </a:p>
          <a:p>
            <a:pPr indent="0" lvl="0" marL="0" rtl="0" algn="l">
              <a:spcBef>
                <a:spcPts val="0"/>
              </a:spcBef>
              <a:spcAft>
                <a:spcPts val="0"/>
              </a:spcAft>
              <a:buNone/>
            </a:pPr>
            <a:r>
              <a:rPr lang="en-GB"/>
              <a:t>Ask children to write words only in their spelling 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Introduce the new spelling rule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to write the new spelling rule words and challenge words into books when the sentences are shown with the spelling word missing.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Read the extract with the class as choral reading.  Practise model of prosody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Ask children to find the spelling words from the session in the 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Then read allowed the chosen sentence for children to write fully in their books.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Show the extract and ask children to then edit their work to check they were correct in their dictation.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8" name="Google Shape;168;g14bb68aea8c_0_6: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4bb68aea8c_0_53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14bb68aea8c_0_5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16edc9f18a4_0_3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5" name="Google Shape;1255;g16edc9f18a4_0_3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16edc9f18a4_0_36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0" name="Google Shape;1260;g16edc9f18a4_0_3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16edc9f18a4_0_37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5" name="Google Shape;1265;g16edc9f18a4_0_37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16edc9f18a4_0_37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0" name="Google Shape;1270;g16edc9f18a4_0_37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16edc9f18a4_0_38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6" name="Google Shape;1276;g16edc9f18a4_0_38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16edc9f18a4_0_38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1" name="Google Shape;1281;g16edc9f18a4_0_38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16edc9f18a4_0_38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6" name="Google Shape;1286;g16edc9f18a4_0_38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16edc9f18a4_0_39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1" name="Google Shape;1291;g16edc9f18a4_0_39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16edc9f18a4_0_39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6" name="Google Shape;1296;g16edc9f18a4_0_39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16edc9f18a4_0_40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2" name="Google Shape;1302;g16edc9f18a4_0_40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4bb68aea8c_0_53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14bb68aea8c_0_5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16edc9f18a4_0_40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7" name="Google Shape;1307;g16edc9f18a4_0_40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16edc9f18a4_0_41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2" name="Google Shape;1312;g16edc9f18a4_0_41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16edc9f18a4_0_41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7" name="Google Shape;1317;g16edc9f18a4_0_41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16edc9f18a4_0_41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2" name="Google Shape;1322;g16edc9f18a4_0_41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g16edc9f18a4_0_42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8" name="Google Shape;1328;g16edc9f18a4_0_4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16edc9f18a4_0_42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3" name="Google Shape;1333;g16edc9f18a4_0_42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16edc9f18a4_0_43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8" name="Google Shape;1338;g16edc9f18a4_0_43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16edc9f18a4_0_4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3" name="Google Shape;1343;g16edc9f18a4_0_4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16edc9f18a4_0_43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8" name="Google Shape;1348;g16edc9f18a4_0_4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g16edc9f18a4_0_44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3" name="Google Shape;1353;g16edc9f18a4_0_4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4bb68aea8c_0_63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14bb68aea8c_0_6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16edc9f18a4_0_4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8" name="Google Shape;1358;g16edc9f18a4_0_44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1359" name="Google Shape;1359;g16edc9f18a4_0_447: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16edc9f18a4_0_45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4" name="Google Shape;1364;g16edc9f18a4_0_45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16edc9f18a4_0_45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0" name="Google Shape;1370;g16edc9f18a4_0_45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Revisit and review the words from Y5 and challenge words  – I say, we say, you say</a:t>
            </a:r>
            <a:endParaRPr/>
          </a:p>
          <a:p>
            <a:pPr indent="0" lvl="0" marL="0" rtl="0" algn="l">
              <a:spcBef>
                <a:spcPts val="0"/>
              </a:spcBef>
              <a:spcAft>
                <a:spcPts val="0"/>
              </a:spcAft>
              <a:buNone/>
            </a:pPr>
            <a:r>
              <a:rPr lang="en-GB"/>
              <a:t>Ask children to write words only in their spelling 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Introduce the new spelling rule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to write the new spelling rule words and challenge words into books when the sentences are shown with the spelling word missing.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Read the extract with the class as choral reading.  Practise model of prosody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Ask children to find the spelling words from the session in the 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Then read allowed the chosen sentence for children to write fully in their books.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Show the extract and ask children to then edit their work to check they were correct in their dictation.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71" name="Google Shape;1371;g16edc9f18a4_0_457: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g16edc9f18a4_0_46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g16edc9f18a4_0_46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16edc9f18a4_0_49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g16edc9f18a4_0_49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g16edc9f18a4_0_50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6" name="Google Shape;1386;g16edc9f18a4_0_50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7" name="Google Shape;1387;g16edc9f18a4_0_502: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16edc9f18a4_0_50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g16edc9f18a4_0_50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16edc9f18a4_0_51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g16edc9f18a4_0_51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g16edc9f18a4_0_51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g16edc9f18a4_0_5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16edc9f18a4_0_5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9" name="Google Shape;1409;g16edc9f18a4_0_52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0" name="Google Shape;1410;g16edc9f18a4_0_521: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4bb68aea8c_0_72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14bb68aea8c_0_7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16edc9f18a4_0_52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g16edc9f18a4_0_52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16edc9f18a4_0_53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g16edc9f18a4_0_5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g16edc9f18a4_0_53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g16edc9f18a4_0_5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16edc9f18a4_0_54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2" name="Google Shape;1432;g16edc9f18a4_0_54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16edc9f18a4_0_54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g16edc9f18a4_0_5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16edc9f18a4_0_54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g16edc9f18a4_0_54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16edc9f18a4_0_55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g16edc9f18a4_0_55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16edc9f18a4_0_55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g16edc9f18a4_0_55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g16edc9f18a4_0_56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g16edc9f18a4_0_56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16edc9f18a4_0_56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g16edc9f18a4_0_56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4bb68aea8c_0_72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14bb68aea8c_0_72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16edc9f18a4_0_67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0" name="Google Shape;1470;g16edc9f18a4_0_67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g16edc9f18a4_0_65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5" name="Google Shape;1475;g16edc9f18a4_0_65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g16edc9f18a4_0_65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0" name="Google Shape;1480;g16edc9f18a4_0_65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16edc9f18a4_0_66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6" name="Google Shape;1486;g16edc9f18a4_0_66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g16edc9f18a4_0_68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3" name="Google Shape;1493;g16edc9f18a4_0_68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16edc9f18a4_0_68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8" name="Google Shape;1498;g16edc9f18a4_0_68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16edc9f18a4_0_69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4" name="Google Shape;1504;g16edc9f18a4_0_69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16edc9f18a4_0_66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1" name="Google Shape;1511;g16edc9f18a4_0_66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g16edc9f18a4_0_67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g16edc9f18a4_0_67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g16edc9f18a4_0_69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2" name="Google Shape;1522;g16edc9f18a4_0_6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4bb68aea8c_0_89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14bb68aea8c_0_89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16edc9f18a4_0_70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g16edc9f18a4_0_70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16edc9f18a4_0_70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3" name="Google Shape;1533;g16edc9f18a4_0_70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16edc9f18a4_0_80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8" name="Google Shape;1538;g16edc9f18a4_0_80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g16edc9f18a4_0_81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3" name="Google Shape;1543;g16edc9f18a4_0_81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g16edc9f18a4_0_81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8" name="Google Shape;1548;g16edc9f18a4_0_81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g16edc9f18a4_0_81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3" name="Google Shape;1553;g16edc9f18a4_0_81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g16edc9f18a4_0_82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8" name="Google Shape;1558;g16edc9f18a4_0_82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16edc9f18a4_0_71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3" name="Google Shape;1563;g16edc9f18a4_0_71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16edc9f18a4_0_71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8" name="Google Shape;1568;g16edc9f18a4_0_71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16edc9f18a4_0_72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3" name="Google Shape;1573;g16edc9f18a4_0_7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4bb68aea8c_0_89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14bb68aea8c_0_89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g16edc9f18a4_0_72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8" name="Google Shape;1578;g16edc9f18a4_0_72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16edc9f18a4_0_73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4" name="Google Shape;1584;g16edc9f18a4_0_7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7" name="Shape 1587"/>
        <p:cNvGrpSpPr/>
        <p:nvPr/>
      </p:nvGrpSpPr>
      <p:grpSpPr>
        <a:xfrm>
          <a:off x="0" y="0"/>
          <a:ext cx="0" cy="0"/>
          <a:chOff x="0" y="0"/>
          <a:chExt cx="0" cy="0"/>
        </a:xfrm>
      </p:grpSpPr>
      <p:sp>
        <p:nvSpPr>
          <p:cNvPr id="1588" name="Google Shape;1588;g16edc9f18a4_0_73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9" name="Google Shape;1589;g16edc9f18a4_0_73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g16edc9f18a4_0_73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4" name="Google Shape;1594;g16edc9f18a4_0_7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g16edc9f18a4_0_74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9" name="Google Shape;1599;g16edc9f18a4_0_74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16edc9f18a4_0_74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4" name="Google Shape;1604;g16edc9f18a4_0_74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16edc9f18a4_0_75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0" name="Google Shape;1610;g16edc9f18a4_0_7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g16edc9f18a4_0_7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5" name="Google Shape;1615;g16edc9f18a4_0_7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16edc9f18a4_0_7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0" name="Google Shape;1620;g16edc9f18a4_0_7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g16edc9f18a4_0_76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5" name="Google Shape;1625;g16edc9f18a4_0_76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6fbd9a28a0_0_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16fbd9a28a0_0_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g16edc9f18a4_0_76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0" name="Google Shape;1630;g16edc9f18a4_0_76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g16edc9f18a4_0_77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6" name="Google Shape;1636;g16edc9f18a4_0_77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9" name="Shape 1639"/>
        <p:cNvGrpSpPr/>
        <p:nvPr/>
      </p:nvGrpSpPr>
      <p:grpSpPr>
        <a:xfrm>
          <a:off x="0" y="0"/>
          <a:ext cx="0" cy="0"/>
          <a:chOff x="0" y="0"/>
          <a:chExt cx="0" cy="0"/>
        </a:xfrm>
      </p:grpSpPr>
      <p:sp>
        <p:nvSpPr>
          <p:cNvPr id="1640" name="Google Shape;1640;g16edc9f18a4_0_77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1" name="Google Shape;1641;g16edc9f18a4_0_77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16edc9f18a4_0_78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6" name="Google Shape;1646;g16edc9f18a4_0_78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9" name="Shape 1649"/>
        <p:cNvGrpSpPr/>
        <p:nvPr/>
      </p:nvGrpSpPr>
      <p:grpSpPr>
        <a:xfrm>
          <a:off x="0" y="0"/>
          <a:ext cx="0" cy="0"/>
          <a:chOff x="0" y="0"/>
          <a:chExt cx="0" cy="0"/>
        </a:xfrm>
      </p:grpSpPr>
      <p:sp>
        <p:nvSpPr>
          <p:cNvPr id="1650" name="Google Shape;1650;g16edc9f18a4_0_78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1" name="Google Shape;1651;g16edc9f18a4_0_78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g16edc9f18a4_0_78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6" name="Google Shape;1656;g16edc9f18a4_0_78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16edc9f18a4_0_79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1" name="Google Shape;1661;g16edc9f18a4_0_79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g16edc9f18a4_0_79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6" name="Google Shape;1666;g16edc9f18a4_0_79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1667" name="Google Shape;1667;g16edc9f18a4_0_796: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0" name="Shape 1670"/>
        <p:cNvGrpSpPr/>
        <p:nvPr/>
      </p:nvGrpSpPr>
      <p:grpSpPr>
        <a:xfrm>
          <a:off x="0" y="0"/>
          <a:ext cx="0" cy="0"/>
          <a:chOff x="0" y="0"/>
          <a:chExt cx="0" cy="0"/>
        </a:xfrm>
      </p:grpSpPr>
      <p:sp>
        <p:nvSpPr>
          <p:cNvPr id="1671" name="Google Shape;1671;g16edc9f18a4_0_80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2" name="Google Shape;1672;g16edc9f18a4_0_80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g16edc9f18a4_0_98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8" name="Google Shape;1678;g16edc9f18a4_0_98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Revisit and review the words from Y5 and challenge words  – I say, we say, you say</a:t>
            </a:r>
            <a:endParaRPr/>
          </a:p>
          <a:p>
            <a:pPr indent="0" lvl="0" marL="0" rtl="0" algn="l">
              <a:spcBef>
                <a:spcPts val="0"/>
              </a:spcBef>
              <a:spcAft>
                <a:spcPts val="0"/>
              </a:spcAft>
              <a:buNone/>
            </a:pPr>
            <a:r>
              <a:rPr lang="en-GB"/>
              <a:t>Ask children to write words only in their spelling 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Introduce the new spelling rule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to write the new spelling rule words and challenge words into books when the sentences are shown with the spelling word missing.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Read the extract with the class as choral reading.  Practise model of prosody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Ask children to find the spelling words from the session in the 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Then read allowed the chosen sentence for children to write fully in their books.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Show the extract and ask children to then edit their work to check they were correct in their dictation.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79" name="Google Shape;1679;g16edc9f18a4_0_982: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6fbd9a28a0_0_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16fbd9a28a0_0_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g16edc9f18a4_0_98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g16edc9f18a4_0_98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g16edc9f18a4_0_82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g16edc9f18a4_0_82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2" name="Shape 1692"/>
        <p:cNvGrpSpPr/>
        <p:nvPr/>
      </p:nvGrpSpPr>
      <p:grpSpPr>
        <a:xfrm>
          <a:off x="0" y="0"/>
          <a:ext cx="0" cy="0"/>
          <a:chOff x="0" y="0"/>
          <a:chExt cx="0" cy="0"/>
        </a:xfrm>
      </p:grpSpPr>
      <p:sp>
        <p:nvSpPr>
          <p:cNvPr id="1693" name="Google Shape;1693;g16edc9f18a4_0_8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4" name="Google Shape;1694;g16edc9f18a4_0_83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5" name="Google Shape;1695;g16edc9f18a4_0_83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8" name="Shape 1698"/>
        <p:cNvGrpSpPr/>
        <p:nvPr/>
      </p:nvGrpSpPr>
      <p:grpSpPr>
        <a:xfrm>
          <a:off x="0" y="0"/>
          <a:ext cx="0" cy="0"/>
          <a:chOff x="0" y="0"/>
          <a:chExt cx="0" cy="0"/>
        </a:xfrm>
      </p:grpSpPr>
      <p:sp>
        <p:nvSpPr>
          <p:cNvPr id="1699" name="Google Shape;1699;g16edc9f18a4_0_99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0" name="Google Shape;1700;g16edc9f18a4_0_99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1" name="Google Shape;1701;g16edc9f18a4_0_991: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4" name="Shape 1704"/>
        <p:cNvGrpSpPr/>
        <p:nvPr/>
      </p:nvGrpSpPr>
      <p:grpSpPr>
        <a:xfrm>
          <a:off x="0" y="0"/>
          <a:ext cx="0" cy="0"/>
          <a:chOff x="0" y="0"/>
          <a:chExt cx="0" cy="0"/>
        </a:xfrm>
      </p:grpSpPr>
      <p:sp>
        <p:nvSpPr>
          <p:cNvPr id="1705" name="Google Shape;1705;g16edc9f18a4_0_83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g16edc9f18a4_0_8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9" name="Shape 1709"/>
        <p:cNvGrpSpPr/>
        <p:nvPr/>
      </p:nvGrpSpPr>
      <p:grpSpPr>
        <a:xfrm>
          <a:off x="0" y="0"/>
          <a:ext cx="0" cy="0"/>
          <a:chOff x="0" y="0"/>
          <a:chExt cx="0" cy="0"/>
        </a:xfrm>
      </p:grpSpPr>
      <p:sp>
        <p:nvSpPr>
          <p:cNvPr id="1710" name="Google Shape;1710;g16edc9f18a4_0_83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g16edc9f18a4_0_8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g16edc9f18a4_0_103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g16edc9f18a4_0_103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9" name="Shape 1719"/>
        <p:cNvGrpSpPr/>
        <p:nvPr/>
      </p:nvGrpSpPr>
      <p:grpSpPr>
        <a:xfrm>
          <a:off x="0" y="0"/>
          <a:ext cx="0" cy="0"/>
          <a:chOff x="0" y="0"/>
          <a:chExt cx="0" cy="0"/>
        </a:xfrm>
      </p:grpSpPr>
      <p:sp>
        <p:nvSpPr>
          <p:cNvPr id="1720" name="Google Shape;1720;g16edc9f18a4_0_99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g16edc9f18a4_0_99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4" name="Shape 1724"/>
        <p:cNvGrpSpPr/>
        <p:nvPr/>
      </p:nvGrpSpPr>
      <p:grpSpPr>
        <a:xfrm>
          <a:off x="0" y="0"/>
          <a:ext cx="0" cy="0"/>
          <a:chOff x="0" y="0"/>
          <a:chExt cx="0" cy="0"/>
        </a:xfrm>
      </p:grpSpPr>
      <p:sp>
        <p:nvSpPr>
          <p:cNvPr id="1725" name="Google Shape;1725;g16edc9f18a4_0_100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g16edc9f18a4_0_100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g16edc9f18a4_0_100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g16edc9f18a4_0_100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6fbd9a28a0_0_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16fbd9a28a0_0_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g16edc9f18a4_0_100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g16edc9f18a4_0_100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9" name="Shape 1739"/>
        <p:cNvGrpSpPr/>
        <p:nvPr/>
      </p:nvGrpSpPr>
      <p:grpSpPr>
        <a:xfrm>
          <a:off x="0" y="0"/>
          <a:ext cx="0" cy="0"/>
          <a:chOff x="0" y="0"/>
          <a:chExt cx="0" cy="0"/>
        </a:xfrm>
      </p:grpSpPr>
      <p:sp>
        <p:nvSpPr>
          <p:cNvPr id="1740" name="Google Shape;1740;g16edc9f18a4_0_101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g16edc9f18a4_0_10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g16edc9f18a4_0_101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g16edc9f18a4_0_10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g16edc9f18a4_0_102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g16edc9f18a4_0_102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g16edc9f18a4_0_102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g16edc9f18a4_0_102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g16edc9f18a4_0_102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g16edc9f18a4_0_102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4" name="Shape 1764"/>
        <p:cNvGrpSpPr/>
        <p:nvPr/>
      </p:nvGrpSpPr>
      <p:grpSpPr>
        <a:xfrm>
          <a:off x="0" y="0"/>
          <a:ext cx="0" cy="0"/>
          <a:chOff x="0" y="0"/>
          <a:chExt cx="0" cy="0"/>
        </a:xfrm>
      </p:grpSpPr>
      <p:sp>
        <p:nvSpPr>
          <p:cNvPr id="1765" name="Google Shape;1765;g16edc9f18a4_0_103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g16edc9f18a4_0_103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9" name="Shape 1769"/>
        <p:cNvGrpSpPr/>
        <p:nvPr/>
      </p:nvGrpSpPr>
      <p:grpSpPr>
        <a:xfrm>
          <a:off x="0" y="0"/>
          <a:ext cx="0" cy="0"/>
          <a:chOff x="0" y="0"/>
          <a:chExt cx="0" cy="0"/>
        </a:xfrm>
      </p:grpSpPr>
      <p:sp>
        <p:nvSpPr>
          <p:cNvPr id="1770" name="Google Shape;1770;g16edc9f18a4_0_84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g16edc9f18a4_0_8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g16edc9f18a4_0_84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g16edc9f18a4_0_8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9" name="Shape 1779"/>
        <p:cNvGrpSpPr/>
        <p:nvPr/>
      </p:nvGrpSpPr>
      <p:grpSpPr>
        <a:xfrm>
          <a:off x="0" y="0"/>
          <a:ext cx="0" cy="0"/>
          <a:chOff x="0" y="0"/>
          <a:chExt cx="0" cy="0"/>
        </a:xfrm>
      </p:grpSpPr>
      <p:sp>
        <p:nvSpPr>
          <p:cNvPr id="1780" name="Google Shape;1780;g16edc9f18a4_0_104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g16edc9f18a4_0_104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4bb68aea8c_0_1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4bb68aea8c_0_1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6fbd9a28a0_0_1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16fbd9a28a0_0_1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16fbd9a28a0_0_1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g16edc9f18a4_0_104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g16edc9f18a4_0_10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9" name="Shape 1789"/>
        <p:cNvGrpSpPr/>
        <p:nvPr/>
      </p:nvGrpSpPr>
      <p:grpSpPr>
        <a:xfrm>
          <a:off x="0" y="0"/>
          <a:ext cx="0" cy="0"/>
          <a:chOff x="0" y="0"/>
          <a:chExt cx="0" cy="0"/>
        </a:xfrm>
      </p:grpSpPr>
      <p:sp>
        <p:nvSpPr>
          <p:cNvPr id="1790" name="Google Shape;1790;g16edc9f18a4_0_104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g16edc9f18a4_0_104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4" name="Shape 1794"/>
        <p:cNvGrpSpPr/>
        <p:nvPr/>
      </p:nvGrpSpPr>
      <p:grpSpPr>
        <a:xfrm>
          <a:off x="0" y="0"/>
          <a:ext cx="0" cy="0"/>
          <a:chOff x="0" y="0"/>
          <a:chExt cx="0" cy="0"/>
        </a:xfrm>
      </p:grpSpPr>
      <p:sp>
        <p:nvSpPr>
          <p:cNvPr id="1795" name="Google Shape;1795;g16edc9f18a4_0_105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g16edc9f18a4_0_105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g16edc9f18a4_0_105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g16edc9f18a4_0_105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g16edc9f18a4_0_106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g16edc9f18a4_0_10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9" name="Shape 1809"/>
        <p:cNvGrpSpPr/>
        <p:nvPr/>
      </p:nvGrpSpPr>
      <p:grpSpPr>
        <a:xfrm>
          <a:off x="0" y="0"/>
          <a:ext cx="0" cy="0"/>
          <a:chOff x="0" y="0"/>
          <a:chExt cx="0" cy="0"/>
        </a:xfrm>
      </p:grpSpPr>
      <p:sp>
        <p:nvSpPr>
          <p:cNvPr id="1810" name="Google Shape;1810;g16edc9f18a4_0_106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g16edc9f18a4_0_10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4" name="Shape 1814"/>
        <p:cNvGrpSpPr/>
        <p:nvPr/>
      </p:nvGrpSpPr>
      <p:grpSpPr>
        <a:xfrm>
          <a:off x="0" y="0"/>
          <a:ext cx="0" cy="0"/>
          <a:chOff x="0" y="0"/>
          <a:chExt cx="0" cy="0"/>
        </a:xfrm>
      </p:grpSpPr>
      <p:sp>
        <p:nvSpPr>
          <p:cNvPr id="1815" name="Google Shape;1815;g16edc9f18a4_0_106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g16edc9f18a4_0_10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9" name="Shape 1819"/>
        <p:cNvGrpSpPr/>
        <p:nvPr/>
      </p:nvGrpSpPr>
      <p:grpSpPr>
        <a:xfrm>
          <a:off x="0" y="0"/>
          <a:ext cx="0" cy="0"/>
          <a:chOff x="0" y="0"/>
          <a:chExt cx="0" cy="0"/>
        </a:xfrm>
      </p:grpSpPr>
      <p:sp>
        <p:nvSpPr>
          <p:cNvPr id="1820" name="Google Shape;1820;g16edc9f18a4_0_107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g16edc9f18a4_0_107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g16edc9f18a4_0_85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g16edc9f18a4_0_8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9" name="Shape 1829"/>
        <p:cNvGrpSpPr/>
        <p:nvPr/>
      </p:nvGrpSpPr>
      <p:grpSpPr>
        <a:xfrm>
          <a:off x="0" y="0"/>
          <a:ext cx="0" cy="0"/>
          <a:chOff x="0" y="0"/>
          <a:chExt cx="0" cy="0"/>
        </a:xfrm>
      </p:grpSpPr>
      <p:sp>
        <p:nvSpPr>
          <p:cNvPr id="1830" name="Google Shape;1830;g16edc9f18a4_0_85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g16edc9f18a4_0_8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6fbd9a28a0_0_1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16fbd9a28a0_0_1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4" name="Shape 1834"/>
        <p:cNvGrpSpPr/>
        <p:nvPr/>
      </p:nvGrpSpPr>
      <p:grpSpPr>
        <a:xfrm>
          <a:off x="0" y="0"/>
          <a:ext cx="0" cy="0"/>
          <a:chOff x="0" y="0"/>
          <a:chExt cx="0" cy="0"/>
        </a:xfrm>
      </p:grpSpPr>
      <p:sp>
        <p:nvSpPr>
          <p:cNvPr id="1835" name="Google Shape;1835;g16edc9f18a4_0_107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g16edc9f18a4_0_107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g16edc9f18a4_0_108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g16edc9f18a4_0_108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g16edc9f18a4_0_8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6" name="Google Shape;1846;g16edc9f18a4_0_8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Say these words for the quiz</a:t>
            </a:r>
            <a:endParaRPr/>
          </a:p>
          <a:p>
            <a:pPr indent="0" lvl="0" marL="0" rtl="0" algn="l">
              <a:spcBef>
                <a:spcPts val="0"/>
              </a:spcBef>
              <a:spcAft>
                <a:spcPts val="0"/>
              </a:spcAft>
              <a:buNone/>
            </a:pPr>
            <a:r>
              <a:rPr lang="en-GB" sz="1800">
                <a:solidFill>
                  <a:srgbClr val="000000"/>
                </a:solidFill>
                <a:latin typeface="Calibri"/>
                <a:ea typeface="Calibri"/>
                <a:cs typeface="Calibri"/>
                <a:sym typeface="Calibri"/>
              </a:rPr>
              <a:t>Environment equipment frequently government musical mathematical require vampire urgency emergency </a:t>
            </a:r>
            <a:endParaRPr/>
          </a:p>
        </p:txBody>
      </p:sp>
      <p:sp>
        <p:nvSpPr>
          <p:cNvPr id="1847" name="Google Shape;1847;g16edc9f18a4_0_85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g16edc9f18a4_0_8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2" name="Google Shape;1852;g16edc9f18a4_0_8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3" name="Google Shape;1853;g16edc9f18a4_0_86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g16edc9f18a4_0_86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8" name="Google Shape;1858;g16edc9f18a4_0_86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9" name="Google Shape;1859;g16edc9f18a4_0_86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2" name="Shape 1862"/>
        <p:cNvGrpSpPr/>
        <p:nvPr/>
      </p:nvGrpSpPr>
      <p:grpSpPr>
        <a:xfrm>
          <a:off x="0" y="0"/>
          <a:ext cx="0" cy="0"/>
          <a:chOff x="0" y="0"/>
          <a:chExt cx="0" cy="0"/>
        </a:xfrm>
      </p:grpSpPr>
      <p:sp>
        <p:nvSpPr>
          <p:cNvPr id="1863" name="Google Shape;1863;g16edc9f18a4_0_87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4" name="Google Shape;1864;g16edc9f18a4_0_87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1865" name="Google Shape;1865;g16edc9f18a4_0_87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8" name="Shape 1868"/>
        <p:cNvGrpSpPr/>
        <p:nvPr/>
      </p:nvGrpSpPr>
      <p:grpSpPr>
        <a:xfrm>
          <a:off x="0" y="0"/>
          <a:ext cx="0" cy="0"/>
          <a:chOff x="0" y="0"/>
          <a:chExt cx="0" cy="0"/>
        </a:xfrm>
      </p:grpSpPr>
      <p:sp>
        <p:nvSpPr>
          <p:cNvPr id="1869" name="Google Shape;1869;g16edc9f18a4_0_87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0" name="Google Shape;1870;g16edc9f18a4_0_87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1871" name="Google Shape;1871;g16edc9f18a4_0_87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5" name="Shape 1875"/>
        <p:cNvGrpSpPr/>
        <p:nvPr/>
      </p:nvGrpSpPr>
      <p:grpSpPr>
        <a:xfrm>
          <a:off x="0" y="0"/>
          <a:ext cx="0" cy="0"/>
          <a:chOff x="0" y="0"/>
          <a:chExt cx="0" cy="0"/>
        </a:xfrm>
      </p:grpSpPr>
      <p:sp>
        <p:nvSpPr>
          <p:cNvPr id="1876" name="Google Shape;1876;g16edc9f18a4_0_108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7" name="Google Shape;1877;g16edc9f18a4_0_108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1878" name="Google Shape;1878;g16edc9f18a4_0_108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1" name="Shape 1881"/>
        <p:cNvGrpSpPr/>
        <p:nvPr/>
      </p:nvGrpSpPr>
      <p:grpSpPr>
        <a:xfrm>
          <a:off x="0" y="0"/>
          <a:ext cx="0" cy="0"/>
          <a:chOff x="0" y="0"/>
          <a:chExt cx="0" cy="0"/>
        </a:xfrm>
      </p:grpSpPr>
      <p:sp>
        <p:nvSpPr>
          <p:cNvPr id="1882" name="Google Shape;1882;g16edc9f18a4_0_108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3" name="Google Shape;1883;g16edc9f18a4_0_108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1884" name="Google Shape;1884;g16edc9f18a4_0_108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16edc9f18a4_0_109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0" name="Google Shape;1890;g16edc9f18a4_0_109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1891" name="Google Shape;1891;g16edc9f18a4_0_1095: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6fbd9a28a0_0_2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16fbd9a28a0_0_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g16edc9f18a4_0_110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6" name="Google Shape;1896;g16edc9f18a4_0_110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1897" name="Google Shape;1897;g16edc9f18a4_0_110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1" name="Shape 1901"/>
        <p:cNvGrpSpPr/>
        <p:nvPr/>
      </p:nvGrpSpPr>
      <p:grpSpPr>
        <a:xfrm>
          <a:off x="0" y="0"/>
          <a:ext cx="0" cy="0"/>
          <a:chOff x="0" y="0"/>
          <a:chExt cx="0" cy="0"/>
        </a:xfrm>
      </p:grpSpPr>
      <p:sp>
        <p:nvSpPr>
          <p:cNvPr id="1902" name="Google Shape;1902;g16edc9f18a4_0_88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3" name="Google Shape;1903;g16edc9f18a4_0_88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4" name="Google Shape;1904;g16edc9f18a4_0_885: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7" name="Shape 1907"/>
        <p:cNvGrpSpPr/>
        <p:nvPr/>
      </p:nvGrpSpPr>
      <p:grpSpPr>
        <a:xfrm>
          <a:off x="0" y="0"/>
          <a:ext cx="0" cy="0"/>
          <a:chOff x="0" y="0"/>
          <a:chExt cx="0" cy="0"/>
        </a:xfrm>
      </p:grpSpPr>
      <p:sp>
        <p:nvSpPr>
          <p:cNvPr id="1908" name="Google Shape;1908;g16edc9f18a4_0_89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9" name="Google Shape;1909;g16edc9f18a4_0_89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0" name="Google Shape;1910;g16edc9f18a4_0_89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4" name="Shape 1914"/>
        <p:cNvGrpSpPr/>
        <p:nvPr/>
      </p:nvGrpSpPr>
      <p:grpSpPr>
        <a:xfrm>
          <a:off x="0" y="0"/>
          <a:ext cx="0" cy="0"/>
          <a:chOff x="0" y="0"/>
          <a:chExt cx="0" cy="0"/>
        </a:xfrm>
      </p:grpSpPr>
      <p:sp>
        <p:nvSpPr>
          <p:cNvPr id="1915" name="Google Shape;1915;g16edc9f18a4_0_110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6" name="Google Shape;1916;g16edc9f18a4_0_110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7" name="Google Shape;1917;g16edc9f18a4_0_110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1" name="Shape 1921"/>
        <p:cNvGrpSpPr/>
        <p:nvPr/>
      </p:nvGrpSpPr>
      <p:grpSpPr>
        <a:xfrm>
          <a:off x="0" y="0"/>
          <a:ext cx="0" cy="0"/>
          <a:chOff x="0" y="0"/>
          <a:chExt cx="0" cy="0"/>
        </a:xfrm>
      </p:grpSpPr>
      <p:sp>
        <p:nvSpPr>
          <p:cNvPr id="1922" name="Google Shape;1922;g16edc9f18a4_0_11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3" name="Google Shape;1923;g16edc9f18a4_0_111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4" name="Google Shape;1924;g16edc9f18a4_0_1116: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16edc9f18a4_0_89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0" name="Google Shape;1930;g16edc9f18a4_0_89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1" name="Google Shape;1931;g16edc9f18a4_0_896: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6fbd9a28a0_0_2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16fbd9a28a0_0_2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6fbd9a28a0_0_3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16fbd9a28a0_0_3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6fbd9a28a0_0_3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16fbd9a28a0_0_3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6fbd9a28a0_0_4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16fbd9a28a0_0_4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6fbd9a28a0_0_4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16fbd9a28a0_0_4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6fbd9a28a0_0_5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16fbd9a28a0_0_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6fbd9a28a0_0_5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16fbd9a28a0_0_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4bb68aea8c_0_1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14bb68aea8c_0_1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6fbd9a28a0_0_6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16fbd9a28a0_0_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6fbd9a28a0_0_6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16fbd9a28a0_0_6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6fbd9a28a0_0_6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16fbd9a28a0_0_6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6fbd9a28a0_0_7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16fbd9a28a0_0_7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6fbd9a28a0_0_7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g16fbd9a28a0_0_7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6fbd9a28a0_0_8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g16fbd9a28a0_0_8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6fbd9a28a0_0_8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16fbd9a28a0_0_8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6fbd9a28a0_0_9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g16fbd9a28a0_0_9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6fbd9a28a0_0_9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g16fbd9a28a0_0_9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4bb68aea8c_0_90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g14bb68aea8c_0_90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4bb68aea8c_0_1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14bb68aea8c_0_1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14bb68aea8c_0_1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4bb68aea8c_0_107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14bb68aea8c_0_107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4bb68aea8c_0_107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g14bb68aea8c_0_107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4bb68aea8c_0_108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g14bb68aea8c_0_108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4bb68aea8c_0_109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g14bb68aea8c_0_109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4bb68aea8c_0_109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g14bb68aea8c_0_109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4bb68aea8c_0_110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g14bb68aea8c_0_110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4bb68aea8c_0_110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14bb68aea8c_0_110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4bb68aea8c_0_111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g14bb68aea8c_0_11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4bb68aea8c_0_129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14bb68aea8c_0_129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4bb68aea8c_0_129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0" name="Google Shape;490;g14bb68aea8c_0_12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bb68aea8c_0_12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14bb68aea8c_0_1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4bb68aea8c_0_130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g14bb68aea8c_0_130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4bb68aea8c_0_131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g14bb68aea8c_0_13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4bb68aea8c_0_131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g14bb68aea8c_0_13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4bb68aea8c_0_132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g14bb68aea8c_0_13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4bb68aea8c_0_132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g14bb68aea8c_0_13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4bb68aea8c_0_150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g14bb68aea8c_0_150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4bb68aea8c_0_150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g14bb68aea8c_0_150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4bb68aea8c_0_151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g14bb68aea8c_0_15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4bb68aea8c_0_151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g14bb68aea8c_0_15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4bb68aea8c_0_152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g14bb68aea8c_0_152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4bb68aea8c_0_13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14bb68aea8c_0_13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4bb68aea8c_0_152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1" name="Google Shape;551;g14bb68aea8c_0_152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4bb68aea8c_0_152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g14bb68aea8c_0_152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4bb68aea8c_0_153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g14bb68aea8c_0_153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4bb68aea8c_0_153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g14bb68aea8c_0_153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4bb68aea8c_0_154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g14bb68aea8c_0_154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4bb68aea8c_0_154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6" name="Google Shape;576;g14bb68aea8c_0_15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4bb68aea8c_0_154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14bb68aea8c_0_154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4bb68aea8c_0_172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g14bb68aea8c_0_172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4bb68aea8c_0_173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2" name="Google Shape;592;g14bb68aea8c_0_17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4bb68aea8c_0_17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7" name="Google Shape;597;g14bb68aea8c_0_17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4bb68aea8c_0_13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14bb68aea8c_0_13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14bb68aea8c_0_173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2" name="Google Shape;602;g14bb68aea8c_0_17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4bb68aea8c_0_174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g14bb68aea8c_0_17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4bb68aea8c_0_176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3" name="Google Shape;613;g14bb68aea8c_0_176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4bb68aea8c_0_176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8" name="Google Shape;618;g14bb68aea8c_0_17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4bb68aea8c_0_174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3" name="Google Shape;623;g14bb68aea8c_0_174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14bb68aea8c_0_175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8" name="Google Shape;628;g14bb68aea8c_0_175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4bb68aea8c_0_175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3" name="Google Shape;633;g14bb68aea8c_0_175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4bb68aea8c_0_177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9" name="Google Shape;639;g14bb68aea8c_0_177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14bb68aea8c_0_177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4" name="Google Shape;644;g14bb68aea8c_0_177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14bb68aea8c_0_178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9" name="Google Shape;649;g14bb68aea8c_0_178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4bb68aea8c_0_2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14bb68aea8c_0_23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14bb68aea8c_0_238: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4bb68aea8c_0_178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4" name="Google Shape;654;g14bb68aea8c_0_178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4bb68aea8c_0_178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9" name="Google Shape;659;g14bb68aea8c_0_178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14bb68aea8c_0_198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4" name="Google Shape;664;g14bb68aea8c_0_198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4bb68aea8c_0_179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g14bb68aea8c_0_179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670" name="Google Shape;670;g14bb68aea8c_0_1793: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4bb68aea8c_0_179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5" name="Google Shape;675;g14bb68aea8c_0_179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4bb68aea8c_0_198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g14bb68aea8c_0_198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Revisit and review the words from Y5 and challenge words  – I say, we say, you say</a:t>
            </a:r>
            <a:endParaRPr/>
          </a:p>
          <a:p>
            <a:pPr indent="0" lvl="0" marL="0" rtl="0" algn="l">
              <a:spcBef>
                <a:spcPts val="0"/>
              </a:spcBef>
              <a:spcAft>
                <a:spcPts val="0"/>
              </a:spcAft>
              <a:buNone/>
            </a:pPr>
            <a:r>
              <a:rPr lang="en-GB"/>
              <a:t>Ask children to write words only in their spelling 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Introduce the new spelling rule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to write the new spelling rule words and challenge words into books when the sentences are shown with the spelling word missing.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Read the extract with the class as choral reading.  Practise model of prosody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Ask children to find the spelling words from the session in the 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Then read allowed the chosen sentence for children to write fully in their books.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Show the extract and ask children to then edit their work to check they were correct in their dictation.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82" name="Google Shape;682;g14bb68aea8c_0_198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4bb68aea8c_0_198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g14bb68aea8c_0_198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4bb68aea8c_0_199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14bb68aea8c_0_199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4bb68aea8c_0_199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14bb68aea8c_0_199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g14bb68aea8c_0_1997: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4bb68aea8c_0_200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g14bb68aea8c_0_200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6" name="Shape 56"/>
        <p:cNvGrpSpPr/>
        <p:nvPr/>
      </p:nvGrpSpPr>
      <p:grpSpPr>
        <a:xfrm>
          <a:off x="0" y="0"/>
          <a:ext cx="0" cy="0"/>
          <a:chOff x="0" y="0"/>
          <a:chExt cx="0" cy="0"/>
        </a:xfrm>
      </p:grpSpPr>
      <p:sp>
        <p:nvSpPr>
          <p:cNvPr id="57" name="Google Shape;57;p1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62" name="Shape 62"/>
        <p:cNvGrpSpPr/>
        <p:nvPr/>
      </p:nvGrpSpPr>
      <p:grpSpPr>
        <a:xfrm>
          <a:off x="0" y="0"/>
          <a:ext cx="0" cy="0"/>
          <a:chOff x="0" y="0"/>
          <a:chExt cx="0" cy="0"/>
        </a:xfrm>
      </p:grpSpPr>
      <p:sp>
        <p:nvSpPr>
          <p:cNvPr id="63" name="Google Shape;63;p15"/>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4">
    <p:spTree>
      <p:nvGrpSpPr>
        <p:cNvPr id="74" name="Shape 74"/>
        <p:cNvGrpSpPr/>
        <p:nvPr/>
      </p:nvGrpSpPr>
      <p:grpSpPr>
        <a:xfrm>
          <a:off x="0" y="0"/>
          <a:ext cx="0" cy="0"/>
          <a:chOff x="0" y="0"/>
          <a:chExt cx="0" cy="0"/>
        </a:xfrm>
      </p:grpSpPr>
      <p:sp>
        <p:nvSpPr>
          <p:cNvPr id="75" name="Google Shape;75;p1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77" name="Google Shape;7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8" name="Google Shape;7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9" name="Google Shape;7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5">
    <p:spTree>
      <p:nvGrpSpPr>
        <p:cNvPr id="80" name="Shape 80"/>
        <p:cNvGrpSpPr/>
        <p:nvPr/>
      </p:nvGrpSpPr>
      <p:grpSpPr>
        <a:xfrm>
          <a:off x="0" y="0"/>
          <a:ext cx="0" cy="0"/>
          <a:chOff x="0" y="0"/>
          <a:chExt cx="0" cy="0"/>
        </a:xfrm>
      </p:grpSpPr>
      <p:sp>
        <p:nvSpPr>
          <p:cNvPr id="81" name="Google Shape;81;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83" name="Google Shape;8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4" name="Google Shape;8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5" name="Google Shape;8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SECTION_HEADER_6">
    <p:spTree>
      <p:nvGrpSpPr>
        <p:cNvPr id="86" name="Shape 86"/>
        <p:cNvGrpSpPr/>
        <p:nvPr/>
      </p:nvGrpSpPr>
      <p:grpSpPr>
        <a:xfrm>
          <a:off x="0" y="0"/>
          <a:ext cx="0" cy="0"/>
          <a:chOff x="0" y="0"/>
          <a:chExt cx="0" cy="0"/>
        </a:xfrm>
      </p:grpSpPr>
      <p:sp>
        <p:nvSpPr>
          <p:cNvPr id="87" name="Google Shape;87;p19"/>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89" name="Google Shape;8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90" name="Google Shape;9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91" name="Google Shape;9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6">
  <p:cSld name="SECTION_HEADER_7">
    <p:spTree>
      <p:nvGrpSpPr>
        <p:cNvPr id="92" name="Shape 92"/>
        <p:cNvGrpSpPr/>
        <p:nvPr/>
      </p:nvGrpSpPr>
      <p:grpSpPr>
        <a:xfrm>
          <a:off x="0" y="0"/>
          <a:ext cx="0" cy="0"/>
          <a:chOff x="0" y="0"/>
          <a:chExt cx="0" cy="0"/>
        </a:xfrm>
      </p:grpSpPr>
      <p:sp>
        <p:nvSpPr>
          <p:cNvPr id="93" name="Google Shape;93;p2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 name="Google Shape;94;p2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95" name="Google Shape;95;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96" name="Google Shape;96;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97" name="Google Shape;9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7">
  <p:cSld name="SECTION_HEADER_8">
    <p:spTree>
      <p:nvGrpSpPr>
        <p:cNvPr id="98" name="Shape 98"/>
        <p:cNvGrpSpPr/>
        <p:nvPr/>
      </p:nvGrpSpPr>
      <p:grpSpPr>
        <a:xfrm>
          <a:off x="0" y="0"/>
          <a:ext cx="0" cy="0"/>
          <a:chOff x="0" y="0"/>
          <a:chExt cx="0" cy="0"/>
        </a:xfrm>
      </p:grpSpPr>
      <p:sp>
        <p:nvSpPr>
          <p:cNvPr id="99" name="Google Shape;99;p21"/>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0" name="Google Shape;100;p2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1" name="Google Shape;10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2" name="Google Shape;10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3" name="Google Shape;10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8">
  <p:cSld name="SECTION_HEADER_9">
    <p:spTree>
      <p:nvGrpSpPr>
        <p:cNvPr id="104" name="Shape 104"/>
        <p:cNvGrpSpPr/>
        <p:nvPr/>
      </p:nvGrpSpPr>
      <p:grpSpPr>
        <a:xfrm>
          <a:off x="0" y="0"/>
          <a:ext cx="0" cy="0"/>
          <a:chOff x="0" y="0"/>
          <a:chExt cx="0" cy="0"/>
        </a:xfrm>
      </p:grpSpPr>
      <p:sp>
        <p:nvSpPr>
          <p:cNvPr id="105" name="Google Shape;105;p22"/>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2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7" name="Google Shape;107;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8" name="Google Shape;108;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9" name="Google Shape;109;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9">
  <p:cSld name="SECTION_HEADER_10">
    <p:spTree>
      <p:nvGrpSpPr>
        <p:cNvPr id="110" name="Shape 110"/>
        <p:cNvGrpSpPr/>
        <p:nvPr/>
      </p:nvGrpSpPr>
      <p:grpSpPr>
        <a:xfrm>
          <a:off x="0" y="0"/>
          <a:ext cx="0" cy="0"/>
          <a:chOff x="0" y="0"/>
          <a:chExt cx="0" cy="0"/>
        </a:xfrm>
      </p:grpSpPr>
      <p:sp>
        <p:nvSpPr>
          <p:cNvPr id="111" name="Google Shape;111;p23"/>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13" name="Google Shape;113;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14" name="Google Shape;114;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15" name="Google Shape;115;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0">
  <p:cSld name="SECTION_HEADER_11">
    <p:spTree>
      <p:nvGrpSpPr>
        <p:cNvPr id="116" name="Shape 116"/>
        <p:cNvGrpSpPr/>
        <p:nvPr/>
      </p:nvGrpSpPr>
      <p:grpSpPr>
        <a:xfrm>
          <a:off x="0" y="0"/>
          <a:ext cx="0" cy="0"/>
          <a:chOff x="0" y="0"/>
          <a:chExt cx="0" cy="0"/>
        </a:xfrm>
      </p:grpSpPr>
      <p:sp>
        <p:nvSpPr>
          <p:cNvPr id="117" name="Google Shape;117;p2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2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19" name="Google Shape;119;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0" name="Google Shape;120;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1" name="Google Shape;121;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1">
  <p:cSld name="SECTION_HEADER_12">
    <p:spTree>
      <p:nvGrpSpPr>
        <p:cNvPr id="122" name="Shape 122"/>
        <p:cNvGrpSpPr/>
        <p:nvPr/>
      </p:nvGrpSpPr>
      <p:grpSpPr>
        <a:xfrm>
          <a:off x="0" y="0"/>
          <a:ext cx="0" cy="0"/>
          <a:chOff x="0" y="0"/>
          <a:chExt cx="0" cy="0"/>
        </a:xfrm>
      </p:grpSpPr>
      <p:sp>
        <p:nvSpPr>
          <p:cNvPr id="123" name="Google Shape;123;p25"/>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25" name="Google Shape;125;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6" name="Google Shape;126;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7" name="Google Shape;127;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2">
  <p:cSld name="SECTION_HEADER_13">
    <p:spTree>
      <p:nvGrpSpPr>
        <p:cNvPr id="128" name="Shape 128"/>
        <p:cNvGrpSpPr/>
        <p:nvPr/>
      </p:nvGrpSpPr>
      <p:grpSpPr>
        <a:xfrm>
          <a:off x="0" y="0"/>
          <a:ext cx="0" cy="0"/>
          <a:chOff x="0" y="0"/>
          <a:chExt cx="0" cy="0"/>
        </a:xfrm>
      </p:grpSpPr>
      <p:sp>
        <p:nvSpPr>
          <p:cNvPr id="129" name="Google Shape;129;p2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0" name="Google Shape;130;p2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31" name="Google Shape;131;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2" name="Google Shape;132;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3" name="Google Shape;133;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3">
  <p:cSld name="SECTION_HEADER_14">
    <p:spTree>
      <p:nvGrpSpPr>
        <p:cNvPr id="134" name="Shape 134"/>
        <p:cNvGrpSpPr/>
        <p:nvPr/>
      </p:nvGrpSpPr>
      <p:grpSpPr>
        <a:xfrm>
          <a:off x="0" y="0"/>
          <a:ext cx="0" cy="0"/>
          <a:chOff x="0" y="0"/>
          <a:chExt cx="0" cy="0"/>
        </a:xfrm>
      </p:grpSpPr>
      <p:sp>
        <p:nvSpPr>
          <p:cNvPr id="135" name="Google Shape;135;p2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6" name="Google Shape;136;p2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37" name="Google Shape;137;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8" name="Google Shape;138;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9" name="Google Shape;139;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4">
  <p:cSld name="SECTION_HEADER_15">
    <p:spTree>
      <p:nvGrpSpPr>
        <p:cNvPr id="140" name="Shape 140"/>
        <p:cNvGrpSpPr/>
        <p:nvPr/>
      </p:nvGrpSpPr>
      <p:grpSpPr>
        <a:xfrm>
          <a:off x="0" y="0"/>
          <a:ext cx="0" cy="0"/>
          <a:chOff x="0" y="0"/>
          <a:chExt cx="0" cy="0"/>
        </a:xfrm>
      </p:grpSpPr>
      <p:sp>
        <p:nvSpPr>
          <p:cNvPr id="141" name="Google Shape;141;p2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2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43" name="Google Shape;143;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44" name="Google Shape;144;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45" name="Google Shape;145;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5">
  <p:cSld name="SECTION_HEADER_16">
    <p:spTree>
      <p:nvGrpSpPr>
        <p:cNvPr id="146" name="Shape 146"/>
        <p:cNvGrpSpPr/>
        <p:nvPr/>
      </p:nvGrpSpPr>
      <p:grpSpPr>
        <a:xfrm>
          <a:off x="0" y="0"/>
          <a:ext cx="0" cy="0"/>
          <a:chOff x="0" y="0"/>
          <a:chExt cx="0" cy="0"/>
        </a:xfrm>
      </p:grpSpPr>
      <p:sp>
        <p:nvSpPr>
          <p:cNvPr id="147" name="Google Shape;147;p29"/>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8" name="Google Shape;148;p2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49" name="Google Shape;149;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50" name="Google Shape;150;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51" name="Google Shape;151;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6">
  <p:cSld name="SECTION_HEADER_17">
    <p:spTree>
      <p:nvGrpSpPr>
        <p:cNvPr id="152" name="Shape 152"/>
        <p:cNvGrpSpPr/>
        <p:nvPr/>
      </p:nvGrpSpPr>
      <p:grpSpPr>
        <a:xfrm>
          <a:off x="0" y="0"/>
          <a:ext cx="0" cy="0"/>
          <a:chOff x="0" y="0"/>
          <a:chExt cx="0" cy="0"/>
        </a:xfrm>
      </p:grpSpPr>
      <p:sp>
        <p:nvSpPr>
          <p:cNvPr id="153" name="Google Shape;153;p3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4" name="Google Shape;154;p3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55" name="Google Shape;155;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56" name="Google Shape;156;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57" name="Google Shape;157;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0.xml"/><Relationship Id="rId3" Type="http://schemas.openxmlformats.org/officeDocument/2006/relationships/image" Target="../media/image18.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1.xml"/><Relationship Id="rId3" Type="http://schemas.openxmlformats.org/officeDocument/2006/relationships/image" Target="../media/image18.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4.xml"/><Relationship Id="rId3" Type="http://schemas.openxmlformats.org/officeDocument/2006/relationships/image" Target="../media/image3.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5.xml"/><Relationship Id="rId3" Type="http://schemas.openxmlformats.org/officeDocument/2006/relationships/image" Target="../media/image3.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9.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2.xml"/><Relationship Id="rId3" Type="http://schemas.openxmlformats.org/officeDocument/2006/relationships/image" Target="../media/image12.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5.xml"/><Relationship Id="rId3" Type="http://schemas.openxmlformats.org/officeDocument/2006/relationships/image" Target="../media/image14.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0.xml"/><Relationship Id="rId3" Type="http://schemas.openxmlformats.org/officeDocument/2006/relationships/image" Target="../media/image11.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3.xml"/><Relationship Id="rId3" Type="http://schemas.openxmlformats.org/officeDocument/2006/relationships/image" Target="../media/image1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6.xml"/><Relationship Id="rId3" Type="http://schemas.openxmlformats.org/officeDocument/2006/relationships/image" Target="../media/image1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8.xml"/><Relationship Id="rId3" Type="http://schemas.openxmlformats.org/officeDocument/2006/relationships/image" Target="../media/image11.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9.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1.xml"/><Relationship Id="rId3" Type="http://schemas.openxmlformats.org/officeDocument/2006/relationships/image" Target="../media/image13.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3.xml"/><Relationship Id="rId3" Type="http://schemas.openxmlformats.org/officeDocument/2006/relationships/image" Target="../media/image17.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6.xml"/><Relationship Id="rId3" Type="http://schemas.openxmlformats.org/officeDocument/2006/relationships/image" Target="../media/image10.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1.xml"/><Relationship Id="rId3" Type="http://schemas.openxmlformats.org/officeDocument/2006/relationships/image" Target="../media/image16.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6.xml"/><Relationship Id="rId3" Type="http://schemas.openxmlformats.org/officeDocument/2006/relationships/image" Target="../media/image9.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6.xml"/><Relationship Id="rId3" Type="http://schemas.openxmlformats.org/officeDocument/2006/relationships/image" Target="../media/image5.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0.xml"/><Relationship Id="rId3" Type="http://schemas.openxmlformats.org/officeDocument/2006/relationships/image" Target="../media/image18.jp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1.xml"/><Relationship Id="rId3" Type="http://schemas.openxmlformats.org/officeDocument/2006/relationships/image" Target="../media/image18.jp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4.xml"/><Relationship Id="rId3" Type="http://schemas.openxmlformats.org/officeDocument/2006/relationships/image" Target="../media/image3.jp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5.xml"/><Relationship Id="rId3" Type="http://schemas.openxmlformats.org/officeDocument/2006/relationships/image" Target="../media/image3.jp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6.xml"/><Relationship Id="rId3" Type="http://schemas.openxmlformats.org/officeDocument/2006/relationships/image" Target="../media/image23.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9.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1.xml"/><Relationship Id="rId3" Type="http://schemas.openxmlformats.org/officeDocument/2006/relationships/image" Target="../media/image23.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3.xml"/><Relationship Id="rId3" Type="http://schemas.openxmlformats.org/officeDocument/2006/relationships/image" Target="../media/image24.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3.xml"/><Relationship Id="rId3" Type="http://schemas.openxmlformats.org/officeDocument/2006/relationships/image" Target="../media/image10.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8.xml"/><Relationship Id="rId3" Type="http://schemas.openxmlformats.org/officeDocument/2006/relationships/image" Target="../media/image16.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3.xml"/><Relationship Id="rId3" Type="http://schemas.openxmlformats.org/officeDocument/2006/relationships/image" Target="../media/image9.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3.xml"/><Relationship Id="rId3" Type="http://schemas.openxmlformats.org/officeDocument/2006/relationships/image" Target="../media/image5.pn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7.xml"/><Relationship Id="rId3" Type="http://schemas.openxmlformats.org/officeDocument/2006/relationships/image" Target="../media/image18.jp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8.xml"/><Relationship Id="rId3" Type="http://schemas.openxmlformats.org/officeDocument/2006/relationships/image" Target="../media/image18.jp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0.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1.xml"/><Relationship Id="rId3" Type="http://schemas.openxmlformats.org/officeDocument/2006/relationships/image" Target="../media/image3.jp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2.xml"/><Relationship Id="rId3" Type="http://schemas.openxmlformats.org/officeDocument/2006/relationships/image" Target="../media/image3.jp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3.xml"/><Relationship Id="rId3" Type="http://schemas.openxmlformats.org/officeDocument/2006/relationships/image" Target="../media/image19.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6.xml"/><Relationship Id="rId3" Type="http://schemas.openxmlformats.org/officeDocument/2006/relationships/image" Target="../media/image21.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8.xml"/><Relationship Id="rId3" Type="http://schemas.openxmlformats.org/officeDocument/2006/relationships/image" Target="../media/image19.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0.xml"/><Relationship Id="rId3" Type="http://schemas.openxmlformats.org/officeDocument/2006/relationships/image" Target="../media/image21.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0.xml"/><Relationship Id="rId3" Type="http://schemas.openxmlformats.org/officeDocument/2006/relationships/image" Target="../media/image10.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5.xml"/><Relationship Id="rId3" Type="http://schemas.openxmlformats.org/officeDocument/2006/relationships/image" Target="../media/image16.pn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0.xml"/><Relationship Id="rId3" Type="http://schemas.openxmlformats.org/officeDocument/2006/relationships/image" Target="../media/image9.pn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0.xml"/><Relationship Id="rId3" Type="http://schemas.openxmlformats.org/officeDocument/2006/relationships/image" Target="../media/image5.pn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8.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0.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8.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0.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5.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8.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5.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6.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8.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0.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2.xml"/><Relationship Id="rId3" Type="http://schemas.openxmlformats.org/officeDocument/2006/relationships/image" Target="../media/image25.png"/></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3.xml"/><Relationship Id="rId3" Type="http://schemas.openxmlformats.org/officeDocument/2006/relationships/image" Target="../media/image22.png"/></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4.xml"/><Relationship Id="rId3" Type="http://schemas.openxmlformats.org/officeDocument/2006/relationships/image" Target="../media/image20.png"/></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2.xml"/><Relationship Id="rId3"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7.xml"/><Relationship Id="rId3"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9.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0.xml"/><Relationship Id="rId3" Type="http://schemas.openxmlformats.org/officeDocument/2006/relationships/image" Target="../media/image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2.xml"/><Relationship Id="rId3"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3.xml"/><Relationship Id="rId3"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6.xml"/><Relationship Id="rId3" Type="http://schemas.openxmlformats.org/officeDocument/2006/relationships/image" Target="../media/image1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1.xml"/><Relationship Id="rId3" Type="http://schemas.openxmlformats.org/officeDocument/2006/relationships/image" Target="../media/image1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6.xml"/><Relationship Id="rId3" Type="http://schemas.openxmlformats.org/officeDocument/2006/relationships/image" Target="../media/image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6.xml"/><Relationship Id="rId3" Type="http://schemas.openxmlformats.org/officeDocument/2006/relationships/image" Target="../media/image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ph type="ctrTitle"/>
          </p:nvPr>
        </p:nvSpPr>
        <p:spPr>
          <a:xfrm>
            <a:off x="1332631" y="586006"/>
            <a:ext cx="6390600" cy="1539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Spelling Y6</a:t>
            </a:r>
            <a:endParaRPr/>
          </a:p>
        </p:txBody>
      </p:sp>
      <p:sp>
        <p:nvSpPr>
          <p:cNvPr id="164" name="Google Shape;164;p31"/>
          <p:cNvSpPr txBox="1"/>
          <p:nvPr>
            <p:ph idx="1" type="subTitle"/>
          </p:nvPr>
        </p:nvSpPr>
        <p:spPr>
          <a:xfrm>
            <a:off x="1410550" y="2125594"/>
            <a:ext cx="6390600" cy="59460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ctr">
              <a:lnSpc>
                <a:spcPct val="90000"/>
              </a:lnSpc>
              <a:spcBef>
                <a:spcPts val="0"/>
              </a:spcBef>
              <a:spcAft>
                <a:spcPts val="0"/>
              </a:spcAft>
              <a:buClr>
                <a:schemeClr val="dk1"/>
              </a:buClr>
              <a:buSzPts val="450"/>
              <a:buNone/>
            </a:pPr>
            <a:r>
              <a:rPr lang="en-GB" sz="7600">
                <a:latin typeface="Arial"/>
                <a:ea typeface="Arial"/>
                <a:cs typeface="Arial"/>
                <a:sym typeface="Arial"/>
              </a:rPr>
              <a:t>Mastering spellings: building on the foundations of phonics </a:t>
            </a:r>
            <a:endParaRPr sz="7600"/>
          </a:p>
          <a:p>
            <a:pPr indent="0" lvl="0" marL="0" rtl="0" algn="ctr">
              <a:lnSpc>
                <a:spcPct val="90000"/>
              </a:lnSpc>
              <a:spcBef>
                <a:spcPts val="800"/>
              </a:spcBef>
              <a:spcAft>
                <a:spcPts val="0"/>
              </a:spcAft>
              <a:buClr>
                <a:schemeClr val="dk1"/>
              </a:buClr>
              <a:buSzPts val="450"/>
              <a:buNone/>
            </a:pPr>
            <a:r>
              <a:t/>
            </a:r>
            <a:endParaRPr sz="7600">
              <a:latin typeface="Arial"/>
              <a:ea typeface="Arial"/>
              <a:cs typeface="Arial"/>
              <a:sym typeface="Arial"/>
            </a:endParaRPr>
          </a:p>
          <a:p>
            <a:pPr indent="0" lvl="0" marL="0" rtl="0" algn="ctr">
              <a:lnSpc>
                <a:spcPct val="90000"/>
              </a:lnSpc>
              <a:spcBef>
                <a:spcPts val="800"/>
              </a:spcBef>
              <a:spcAft>
                <a:spcPts val="0"/>
              </a:spcAft>
              <a:buClr>
                <a:schemeClr val="dk1"/>
              </a:buClr>
              <a:buSzPts val="450"/>
              <a:buNone/>
            </a:pPr>
            <a:r>
              <a:rPr lang="en-GB" sz="7600">
                <a:latin typeface="Arial"/>
                <a:ea typeface="Arial"/>
                <a:cs typeface="Arial"/>
                <a:sym typeface="Arial"/>
              </a:rPr>
              <a:t>Autumn </a:t>
            </a:r>
            <a:r>
              <a:rPr lang="en-GB" sz="7600"/>
              <a:t>2 </a:t>
            </a:r>
            <a:endParaRPr sz="7600"/>
          </a:p>
          <a:p>
            <a:pPr indent="0" lvl="0" marL="0" rtl="0" algn="ctr">
              <a:lnSpc>
                <a:spcPct val="90000"/>
              </a:lnSpc>
              <a:spcBef>
                <a:spcPts val="800"/>
              </a:spcBef>
              <a:spcAft>
                <a:spcPts val="0"/>
              </a:spcAft>
              <a:buClr>
                <a:schemeClr val="dk1"/>
              </a:buClr>
              <a:buSzPts val="450"/>
              <a:buNone/>
            </a:pPr>
            <a:r>
              <a:rPr lang="en-GB" sz="7600">
                <a:latin typeface="Arial"/>
                <a:ea typeface="Arial"/>
                <a:cs typeface="Arial"/>
                <a:sym typeface="Arial"/>
              </a:rPr>
              <a:t>Week 5</a:t>
            </a:r>
            <a:endParaRPr sz="7600"/>
          </a:p>
          <a:p>
            <a:pPr indent="0" lvl="0" marL="0" rtl="0" algn="ctr">
              <a:lnSpc>
                <a:spcPct val="90000"/>
              </a:lnSpc>
              <a:spcBef>
                <a:spcPts val="800"/>
              </a:spcBef>
              <a:spcAft>
                <a:spcPts val="0"/>
              </a:spcAft>
              <a:buClr>
                <a:schemeClr val="dk1"/>
              </a:buClr>
              <a:buSzPct val="64285"/>
              <a:buNone/>
            </a:pPr>
            <a:r>
              <a:t/>
            </a:r>
            <a:endParaRPr/>
          </a:p>
          <a:p>
            <a:pPr indent="0" lvl="0" marL="0" rtl="0" algn="ctr">
              <a:lnSpc>
                <a:spcPct val="90000"/>
              </a:lnSpc>
              <a:spcBef>
                <a:spcPts val="800"/>
              </a:spcBef>
              <a:spcAft>
                <a:spcPts val="0"/>
              </a:spcAft>
              <a:buClr>
                <a:schemeClr val="dk1"/>
              </a:buClr>
              <a:buSzPct val="64285"/>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government</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30"/>
          <p:cNvSpPr txBox="1"/>
          <p:nvPr>
            <p:ph type="title"/>
          </p:nvPr>
        </p:nvSpPr>
        <p:spPr>
          <a:xfrm>
            <a:off x="628638" y="23287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frequently</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(adverb)</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often</a:t>
            </a:r>
            <a:endParaRPr i="1">
              <a:latin typeface="Arial"/>
              <a:ea typeface="Arial"/>
              <a:cs typeface="Arial"/>
              <a:sym typeface="Arial"/>
            </a:endParaRPr>
          </a:p>
        </p:txBody>
      </p:sp>
      <p:pic>
        <p:nvPicPr>
          <p:cNvPr descr="1,080 Tally Chart Illustrations &amp; Clip Art - iStock" id="711" name="Google Shape;711;p130"/>
          <p:cNvPicPr preferRelativeResize="0"/>
          <p:nvPr/>
        </p:nvPicPr>
        <p:blipFill rotWithShape="1">
          <a:blip r:embed="rId3">
            <a:alphaModFix/>
          </a:blip>
          <a:srcRect b="0" l="0" r="0" t="0"/>
          <a:stretch/>
        </p:blipFill>
        <p:spPr>
          <a:xfrm>
            <a:off x="254114" y="211251"/>
            <a:ext cx="2071688" cy="1243013"/>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31"/>
          <p:cNvSpPr txBox="1"/>
          <p:nvPr>
            <p:ph type="title"/>
          </p:nvPr>
        </p:nvSpPr>
        <p:spPr>
          <a:xfrm>
            <a:off x="628638" y="227754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People frequently play the National Lottery. </a:t>
            </a:r>
            <a:endParaRPr i="1">
              <a:latin typeface="Arial"/>
              <a:ea typeface="Arial"/>
              <a:cs typeface="Arial"/>
              <a:sym typeface="Arial"/>
            </a:endParaRPr>
          </a:p>
        </p:txBody>
      </p:sp>
      <p:pic>
        <p:nvPicPr>
          <p:cNvPr descr="1,080 Tally Chart Illustrations &amp; Clip Art - iStock" id="717" name="Google Shape;717;p131"/>
          <p:cNvPicPr preferRelativeResize="0"/>
          <p:nvPr/>
        </p:nvPicPr>
        <p:blipFill rotWithShape="1">
          <a:blip r:embed="rId3">
            <a:alphaModFix/>
          </a:blip>
          <a:srcRect b="0" l="0" r="0" t="0"/>
          <a:stretch/>
        </p:blipFill>
        <p:spPr>
          <a:xfrm>
            <a:off x="254114" y="211251"/>
            <a:ext cx="2071688" cy="1243013"/>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13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3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government</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134"/>
          <p:cNvSpPr txBox="1"/>
          <p:nvPr>
            <p:ph type="title"/>
          </p:nvPr>
        </p:nvSpPr>
        <p:spPr>
          <a:xfrm>
            <a:off x="628638" y="316486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government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a group of people with authority to govern a country or state</a:t>
            </a:r>
            <a:endParaRPr i="1"/>
          </a:p>
        </p:txBody>
      </p:sp>
      <p:pic>
        <p:nvPicPr>
          <p:cNvPr descr="British Parliament Buildings Royalty Free Vector Clip Art illustration  -vc112355-CoolCLIPS.com" id="734" name="Google Shape;734;p134"/>
          <p:cNvPicPr preferRelativeResize="0"/>
          <p:nvPr/>
        </p:nvPicPr>
        <p:blipFill rotWithShape="1">
          <a:blip r:embed="rId3">
            <a:alphaModFix/>
          </a:blip>
          <a:srcRect b="11111" l="0" r="0" t="0"/>
          <a:stretch/>
        </p:blipFill>
        <p:spPr>
          <a:xfrm>
            <a:off x="289322" y="305651"/>
            <a:ext cx="2050256" cy="1111238"/>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13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The government is formed through a democratic vote.</a:t>
            </a:r>
            <a:endParaRPr i="1"/>
          </a:p>
        </p:txBody>
      </p:sp>
      <p:pic>
        <p:nvPicPr>
          <p:cNvPr descr="British Parliament Buildings Royalty Free Vector Clip Art illustration  -vc112355-CoolCLIPS.com" id="740" name="Google Shape;740;p135"/>
          <p:cNvPicPr preferRelativeResize="0"/>
          <p:nvPr/>
        </p:nvPicPr>
        <p:blipFill rotWithShape="1">
          <a:blip r:embed="rId3">
            <a:alphaModFix/>
          </a:blip>
          <a:srcRect b="11111" l="0" r="0" t="0"/>
          <a:stretch/>
        </p:blipFill>
        <p:spPr>
          <a:xfrm>
            <a:off x="289322" y="305651"/>
            <a:ext cx="2050256" cy="1111238"/>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3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t>suf</a:t>
            </a:r>
            <a:r>
              <a:rPr lang="en-GB">
                <a:latin typeface="Arial"/>
                <a:ea typeface="Arial"/>
                <a:cs typeface="Arial"/>
                <a:sym typeface="Arial"/>
              </a:rPr>
              <a:t>fixes </a:t>
            </a:r>
            <a:r>
              <a:rPr lang="en-GB"/>
              <a:t>-ire and -al</a:t>
            </a:r>
            <a:endParaRPr>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3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mathematical</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38"/>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mathematical</a:t>
            </a:r>
            <a:endParaRPr/>
          </a:p>
        </p:txBody>
      </p:sp>
      <p:sp>
        <p:nvSpPr>
          <p:cNvPr id="756" name="Google Shape;756;p138"/>
          <p:cNvSpPr/>
          <p:nvPr/>
        </p:nvSpPr>
        <p:spPr>
          <a:xfrm>
            <a:off x="6061982" y="2657475"/>
            <a:ext cx="5634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3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mathematical</a:t>
            </a:r>
            <a:br>
              <a:rPr lang="en-GB">
                <a:latin typeface="Arial"/>
                <a:ea typeface="Arial"/>
                <a:cs typeface="Arial"/>
                <a:sym typeface="Arial"/>
              </a:rPr>
            </a:br>
            <a:r>
              <a:rPr lang="en-GB">
                <a:latin typeface="Arial"/>
                <a:ea typeface="Arial"/>
                <a:cs typeface="Arial"/>
                <a:sym typeface="Arial"/>
              </a:rPr>
              <a:t>mathematic + al = mathematical</a:t>
            </a:r>
            <a:endParaRPr i="1">
              <a:latin typeface="Arial"/>
              <a:ea typeface="Arial"/>
              <a:cs typeface="Arial"/>
              <a:sym typeface="Arial"/>
            </a:endParaRPr>
          </a:p>
        </p:txBody>
      </p:sp>
      <p:pic>
        <p:nvPicPr>
          <p:cNvPr descr="Math Clipart, Mathematics, Math Clip Art PNG Transparent Clipart Image and  PSD File for Free Download" id="762" name="Google Shape;762;p139"/>
          <p:cNvPicPr preferRelativeResize="0"/>
          <p:nvPr/>
        </p:nvPicPr>
        <p:blipFill rotWithShape="1">
          <a:blip r:embed="rId3">
            <a:alphaModFix/>
          </a:blip>
          <a:srcRect b="0" l="0" r="0" t="0"/>
          <a:stretch/>
        </p:blipFill>
        <p:spPr>
          <a:xfrm>
            <a:off x="229110" y="176043"/>
            <a:ext cx="1607344" cy="16073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1"/>
          <p:cNvSpPr txBox="1"/>
          <p:nvPr>
            <p:ph type="title"/>
          </p:nvPr>
        </p:nvSpPr>
        <p:spPr>
          <a:xfrm>
            <a:off x="628638" y="316486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g</a:t>
            </a:r>
            <a:r>
              <a:rPr lang="en-GB">
                <a:latin typeface="Arial"/>
                <a:ea typeface="Arial"/>
                <a:cs typeface="Arial"/>
                <a:sym typeface="Arial"/>
              </a:rPr>
              <a:t>overnment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a group of people with authority to govern a country or state</a:t>
            </a:r>
            <a:endParaRPr i="1"/>
          </a:p>
        </p:txBody>
      </p:sp>
      <p:pic>
        <p:nvPicPr>
          <p:cNvPr descr="British Parliament Buildings Royalty Free Vector Clip Art illustration  -vc112355-CoolCLIPS.com" id="220" name="Google Shape;220;p41"/>
          <p:cNvPicPr preferRelativeResize="0"/>
          <p:nvPr/>
        </p:nvPicPr>
        <p:blipFill rotWithShape="1">
          <a:blip r:embed="rId3">
            <a:alphaModFix/>
          </a:blip>
          <a:srcRect b="11111" l="0" r="0" t="0"/>
          <a:stretch/>
        </p:blipFill>
        <p:spPr>
          <a:xfrm>
            <a:off x="289322" y="305651"/>
            <a:ext cx="2050256" cy="1111238"/>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4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tropical</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14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tropical</a:t>
            </a:r>
            <a:endParaRPr/>
          </a:p>
        </p:txBody>
      </p:sp>
      <p:sp>
        <p:nvSpPr>
          <p:cNvPr id="773" name="Google Shape;773;p141"/>
          <p:cNvSpPr/>
          <p:nvPr/>
        </p:nvSpPr>
        <p:spPr>
          <a:xfrm>
            <a:off x="5057775" y="2718707"/>
            <a:ext cx="612300" cy="6054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14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tropical</a:t>
            </a:r>
            <a:br>
              <a:rPr lang="en-GB">
                <a:latin typeface="Arial"/>
                <a:ea typeface="Arial"/>
                <a:cs typeface="Arial"/>
                <a:sym typeface="Arial"/>
              </a:rPr>
            </a:br>
            <a:r>
              <a:rPr lang="en-GB">
                <a:latin typeface="Arial"/>
                <a:ea typeface="Arial"/>
                <a:cs typeface="Arial"/>
                <a:sym typeface="Arial"/>
              </a:rPr>
              <a:t>tropic + al = tropical</a:t>
            </a:r>
            <a:endParaRPr i="1">
              <a:latin typeface="Arial"/>
              <a:ea typeface="Arial"/>
              <a:cs typeface="Arial"/>
              <a:sym typeface="Arial"/>
            </a:endParaRPr>
          </a:p>
        </p:txBody>
      </p:sp>
      <p:pic>
        <p:nvPicPr>
          <p:cNvPr descr="900+ Tropical Clip Art | Royalty Free - GoGraph" id="779" name="Google Shape;779;p142"/>
          <p:cNvPicPr preferRelativeResize="0"/>
          <p:nvPr/>
        </p:nvPicPr>
        <p:blipFill rotWithShape="1">
          <a:blip r:embed="rId3">
            <a:alphaModFix/>
          </a:blip>
          <a:srcRect b="0" l="0" r="9812" t="0"/>
          <a:stretch/>
        </p:blipFill>
        <p:spPr>
          <a:xfrm>
            <a:off x="321469" y="328102"/>
            <a:ext cx="1172596" cy="1278731"/>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4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functional</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4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functional </a:t>
            </a:r>
            <a:endParaRPr/>
          </a:p>
        </p:txBody>
      </p:sp>
      <p:sp>
        <p:nvSpPr>
          <p:cNvPr id="790" name="Google Shape;790;p144"/>
          <p:cNvSpPr/>
          <p:nvPr/>
        </p:nvSpPr>
        <p:spPr>
          <a:xfrm>
            <a:off x="5376183" y="2743200"/>
            <a:ext cx="600000" cy="5568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4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functional</a:t>
            </a:r>
            <a:br>
              <a:rPr lang="en-GB">
                <a:latin typeface="Arial"/>
                <a:ea typeface="Arial"/>
                <a:cs typeface="Arial"/>
                <a:sym typeface="Arial"/>
              </a:rPr>
            </a:br>
            <a:r>
              <a:rPr lang="en-GB">
                <a:latin typeface="Arial"/>
                <a:ea typeface="Arial"/>
                <a:cs typeface="Arial"/>
                <a:sym typeface="Arial"/>
              </a:rPr>
              <a:t>function + al = functional</a:t>
            </a:r>
            <a:endParaRPr i="1">
              <a:latin typeface="Arial"/>
              <a:ea typeface="Arial"/>
              <a:cs typeface="Arial"/>
              <a:sym typeface="Arial"/>
            </a:endParaRPr>
          </a:p>
        </p:txBody>
      </p:sp>
      <p:pic>
        <p:nvPicPr>
          <p:cNvPr descr="Mothinator Function Generator clip art free vector" id="796" name="Google Shape;796;p145"/>
          <p:cNvPicPr preferRelativeResize="0"/>
          <p:nvPr/>
        </p:nvPicPr>
        <p:blipFill rotWithShape="1">
          <a:blip r:embed="rId3">
            <a:alphaModFix/>
          </a:blip>
          <a:srcRect b="0" l="0" r="0" t="0"/>
          <a:stretch/>
        </p:blipFill>
        <p:spPr>
          <a:xfrm>
            <a:off x="333205" y="250542"/>
            <a:ext cx="2207419" cy="1164431"/>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4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47"/>
          <p:cNvSpPr txBox="1"/>
          <p:nvPr>
            <p:ph type="title"/>
          </p:nvPr>
        </p:nvSpPr>
        <p:spPr>
          <a:xfrm>
            <a:off x="628638" y="1574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Word ending in the suffix -cious</a:t>
            </a:r>
            <a:endParaRPr/>
          </a:p>
          <a:p>
            <a:pPr indent="0" lvl="0" marL="0" rtl="0" algn="ctr">
              <a:lnSpc>
                <a:spcPct val="90000"/>
              </a:lnSpc>
              <a:spcBef>
                <a:spcPts val="0"/>
              </a:spcBef>
              <a:spcAft>
                <a:spcPts val="0"/>
              </a:spcAft>
              <a:buClr>
                <a:schemeClr val="dk1"/>
              </a:buClr>
              <a:buSzPct val="100000"/>
              <a:buFont typeface="Arial"/>
              <a:buNone/>
            </a:pPr>
            <a:r>
              <a:rPr lang="en-GB"/>
              <a:t>meaning ‘full of’ or having</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4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malicious</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49"/>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malicious</a:t>
            </a:r>
            <a:endParaRPr/>
          </a:p>
        </p:txBody>
      </p:sp>
      <p:sp>
        <p:nvSpPr>
          <p:cNvPr id="817" name="Google Shape;817;p149"/>
          <p:cNvSpPr/>
          <p:nvPr/>
        </p:nvSpPr>
        <p:spPr>
          <a:xfrm>
            <a:off x="4646500" y="2714150"/>
            <a:ext cx="1348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The government is formed through a democratic vote.</a:t>
            </a:r>
            <a:endParaRPr i="1"/>
          </a:p>
        </p:txBody>
      </p:sp>
      <p:pic>
        <p:nvPicPr>
          <p:cNvPr descr="British Parliament Buildings Royalty Free Vector Clip Art illustration  -vc112355-CoolCLIPS.com" id="226" name="Google Shape;226;p42"/>
          <p:cNvPicPr preferRelativeResize="0"/>
          <p:nvPr/>
        </p:nvPicPr>
        <p:blipFill rotWithShape="1">
          <a:blip r:embed="rId3">
            <a:alphaModFix/>
          </a:blip>
          <a:srcRect b="11111" l="0" r="0" t="0"/>
          <a:stretch/>
        </p:blipFill>
        <p:spPr>
          <a:xfrm>
            <a:off x="289322" y="305651"/>
            <a:ext cx="2050256" cy="1111238"/>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50"/>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malicious</a:t>
            </a:r>
            <a:endParaRPr/>
          </a:p>
        </p:txBody>
      </p:sp>
      <p:sp>
        <p:nvSpPr>
          <p:cNvPr id="823" name="Google Shape;823;p150"/>
          <p:cNvSpPr/>
          <p:nvPr/>
        </p:nvSpPr>
        <p:spPr>
          <a:xfrm>
            <a:off x="4620575" y="2671425"/>
            <a:ext cx="13830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824" name="Google Shape;824;p150"/>
          <p:cNvPicPr preferRelativeResize="0"/>
          <p:nvPr/>
        </p:nvPicPr>
        <p:blipFill>
          <a:blip r:embed="rId3">
            <a:alphaModFix/>
          </a:blip>
          <a:stretch>
            <a:fillRect/>
          </a:stretch>
        </p:blipFill>
        <p:spPr>
          <a:xfrm>
            <a:off x="152400" y="152400"/>
            <a:ext cx="2955125" cy="2118775"/>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5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precious</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152"/>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precious</a:t>
            </a:r>
            <a:endParaRPr/>
          </a:p>
        </p:txBody>
      </p:sp>
      <p:sp>
        <p:nvSpPr>
          <p:cNvPr id="835" name="Google Shape;835;p152"/>
          <p:cNvSpPr/>
          <p:nvPr/>
        </p:nvSpPr>
        <p:spPr>
          <a:xfrm>
            <a:off x="4572000" y="2703450"/>
            <a:ext cx="1348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53"/>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precious</a:t>
            </a:r>
            <a:endParaRPr/>
          </a:p>
        </p:txBody>
      </p:sp>
      <p:sp>
        <p:nvSpPr>
          <p:cNvPr id="841" name="Google Shape;841;p153"/>
          <p:cNvSpPr/>
          <p:nvPr/>
        </p:nvSpPr>
        <p:spPr>
          <a:xfrm>
            <a:off x="4513425" y="2767625"/>
            <a:ext cx="13830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842" name="Google Shape;842;p153"/>
          <p:cNvPicPr preferRelativeResize="0"/>
          <p:nvPr/>
        </p:nvPicPr>
        <p:blipFill>
          <a:blip r:embed="rId3">
            <a:alphaModFix/>
          </a:blip>
          <a:stretch>
            <a:fillRect/>
          </a:stretch>
        </p:blipFill>
        <p:spPr>
          <a:xfrm>
            <a:off x="152400" y="152400"/>
            <a:ext cx="2343474" cy="2068925"/>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5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conscious</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155"/>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conscious</a:t>
            </a:r>
            <a:endParaRPr/>
          </a:p>
        </p:txBody>
      </p:sp>
      <p:sp>
        <p:nvSpPr>
          <p:cNvPr id="853" name="Google Shape;853;p155"/>
          <p:cNvSpPr/>
          <p:nvPr/>
        </p:nvSpPr>
        <p:spPr>
          <a:xfrm>
            <a:off x="4721500" y="2671300"/>
            <a:ext cx="1348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56"/>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conscious</a:t>
            </a:r>
            <a:endParaRPr/>
          </a:p>
        </p:txBody>
      </p:sp>
      <p:sp>
        <p:nvSpPr>
          <p:cNvPr id="859" name="Google Shape;859;p156"/>
          <p:cNvSpPr/>
          <p:nvPr/>
        </p:nvSpPr>
        <p:spPr>
          <a:xfrm>
            <a:off x="4717025" y="2714275"/>
            <a:ext cx="13830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860" name="Google Shape;860;p156"/>
          <p:cNvPicPr preferRelativeResize="0"/>
          <p:nvPr/>
        </p:nvPicPr>
        <p:blipFill>
          <a:blip r:embed="rId3">
            <a:alphaModFix/>
          </a:blip>
          <a:stretch>
            <a:fillRect/>
          </a:stretch>
        </p:blipFill>
        <p:spPr>
          <a:xfrm>
            <a:off x="260763" y="185750"/>
            <a:ext cx="1743075" cy="2628900"/>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5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malicious</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58"/>
          <p:cNvSpPr txBox="1"/>
          <p:nvPr>
            <p:ph type="title"/>
          </p:nvPr>
        </p:nvSpPr>
        <p:spPr>
          <a:xfrm>
            <a:off x="471500" y="2310625"/>
            <a:ext cx="80391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malicious</a:t>
            </a:r>
            <a:br>
              <a:rPr lang="en-GB">
                <a:latin typeface="Arial"/>
                <a:ea typeface="Arial"/>
                <a:cs typeface="Arial"/>
                <a:sym typeface="Arial"/>
              </a:rPr>
            </a:br>
            <a:r>
              <a:rPr lang="en-GB"/>
              <a:t>m</a:t>
            </a:r>
            <a:r>
              <a:rPr lang="en-GB">
                <a:latin typeface="Arial"/>
                <a:ea typeface="Arial"/>
                <a:cs typeface="Arial"/>
                <a:sym typeface="Arial"/>
              </a:rPr>
              <a:t>a</a:t>
            </a:r>
            <a:r>
              <a:rPr lang="en-GB"/>
              <a:t>lice (-ce)</a:t>
            </a:r>
            <a:r>
              <a:rPr lang="en-GB">
                <a:latin typeface="Arial"/>
                <a:ea typeface="Arial"/>
                <a:cs typeface="Arial"/>
                <a:sym typeface="Arial"/>
              </a:rPr>
              <a:t> + </a:t>
            </a:r>
            <a:r>
              <a:rPr lang="en-GB"/>
              <a:t>cious</a:t>
            </a:r>
            <a:r>
              <a:rPr lang="en-GB">
                <a:latin typeface="Arial"/>
                <a:ea typeface="Arial"/>
                <a:cs typeface="Arial"/>
                <a:sym typeface="Arial"/>
              </a:rPr>
              <a:t> = ma</a:t>
            </a:r>
            <a:r>
              <a:rPr lang="en-GB"/>
              <a:t>licious</a:t>
            </a:r>
            <a:endParaRPr i="1">
              <a:latin typeface="Arial"/>
              <a:ea typeface="Arial"/>
              <a:cs typeface="Arial"/>
              <a:sym typeface="Arial"/>
            </a:endParaRPr>
          </a:p>
        </p:txBody>
      </p:sp>
      <p:pic>
        <p:nvPicPr>
          <p:cNvPr id="871" name="Google Shape;871;p158"/>
          <p:cNvPicPr preferRelativeResize="0"/>
          <p:nvPr/>
        </p:nvPicPr>
        <p:blipFill>
          <a:blip r:embed="rId3">
            <a:alphaModFix/>
          </a:blip>
          <a:stretch>
            <a:fillRect/>
          </a:stretch>
        </p:blipFill>
        <p:spPr>
          <a:xfrm>
            <a:off x="152400" y="152400"/>
            <a:ext cx="2955125" cy="2118775"/>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59"/>
          <p:cNvSpPr txBox="1"/>
          <p:nvPr>
            <p:ph type="title"/>
          </p:nvPr>
        </p:nvSpPr>
        <p:spPr>
          <a:xfrm>
            <a:off x="628650" y="37965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malicious</a:t>
            </a:r>
            <a:br>
              <a:rPr lang="en-GB"/>
            </a:br>
            <a:r>
              <a:rPr lang="en-GB"/>
              <a:t>malice (-ce) + cious = malicious</a:t>
            </a:r>
            <a:endParaRPr i="1"/>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intending to harm</a:t>
            </a:r>
            <a:endParaRPr i="1">
              <a:latin typeface="Arial"/>
              <a:ea typeface="Arial"/>
              <a:cs typeface="Arial"/>
              <a:sym typeface="Arial"/>
            </a:endParaRPr>
          </a:p>
        </p:txBody>
      </p:sp>
      <p:pic>
        <p:nvPicPr>
          <p:cNvPr id="877" name="Google Shape;877;p159"/>
          <p:cNvPicPr preferRelativeResize="0"/>
          <p:nvPr/>
        </p:nvPicPr>
        <p:blipFill>
          <a:blip r:embed="rId3">
            <a:alphaModFix/>
          </a:blip>
          <a:stretch>
            <a:fillRect/>
          </a:stretch>
        </p:blipFill>
        <p:spPr>
          <a:xfrm>
            <a:off x="152400" y="152400"/>
            <a:ext cx="2633250" cy="188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t>suf</a:t>
            </a:r>
            <a:r>
              <a:rPr lang="en-GB">
                <a:latin typeface="Arial"/>
                <a:ea typeface="Arial"/>
                <a:cs typeface="Arial"/>
                <a:sym typeface="Arial"/>
              </a:rPr>
              <a:t>fixes </a:t>
            </a:r>
            <a:r>
              <a:rPr lang="en-GB"/>
              <a:t>-ire and -al</a:t>
            </a:r>
            <a:endParaRPr>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6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precious</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61"/>
          <p:cNvSpPr txBox="1"/>
          <p:nvPr>
            <p:ph type="title"/>
          </p:nvPr>
        </p:nvSpPr>
        <p:spPr>
          <a:xfrm>
            <a:off x="628650" y="31113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p</a:t>
            </a:r>
            <a:r>
              <a:rPr lang="en-GB"/>
              <a:t>recious</a:t>
            </a:r>
            <a:endParaRPr/>
          </a:p>
          <a:p>
            <a:pPr indent="0" lvl="0" marL="0" rtl="0" algn="ctr">
              <a:lnSpc>
                <a:spcPct val="90000"/>
              </a:lnSpc>
              <a:spcBef>
                <a:spcPts val="0"/>
              </a:spcBef>
              <a:spcAft>
                <a:spcPts val="0"/>
              </a:spcAft>
              <a:buClr>
                <a:schemeClr val="dk1"/>
              </a:buClr>
              <a:buSzPct val="100000"/>
              <a:buFont typeface="Arial"/>
              <a:buNone/>
            </a:pPr>
            <a:r>
              <a:t/>
            </a:r>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of great value not to be treated carelessly</a:t>
            </a:r>
            <a:endParaRPr i="1">
              <a:latin typeface="Arial"/>
              <a:ea typeface="Arial"/>
              <a:cs typeface="Arial"/>
              <a:sym typeface="Arial"/>
            </a:endParaRPr>
          </a:p>
        </p:txBody>
      </p:sp>
      <p:pic>
        <p:nvPicPr>
          <p:cNvPr id="888" name="Google Shape;888;p161"/>
          <p:cNvPicPr preferRelativeResize="0"/>
          <p:nvPr/>
        </p:nvPicPr>
        <p:blipFill>
          <a:blip r:embed="rId3">
            <a:alphaModFix/>
          </a:blip>
          <a:stretch>
            <a:fillRect/>
          </a:stretch>
        </p:blipFill>
        <p:spPr>
          <a:xfrm>
            <a:off x="152400" y="152400"/>
            <a:ext cx="1769400" cy="1562100"/>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6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conscious</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63"/>
          <p:cNvSpPr txBox="1"/>
          <p:nvPr>
            <p:ph type="title"/>
          </p:nvPr>
        </p:nvSpPr>
        <p:spPr>
          <a:xfrm>
            <a:off x="628650" y="37965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conscious</a:t>
            </a:r>
            <a:br>
              <a:rPr lang="en-GB"/>
            </a:br>
            <a:br>
              <a:rPr lang="en-GB">
                <a:latin typeface="Arial"/>
                <a:ea typeface="Arial"/>
                <a:cs typeface="Arial"/>
                <a:sym typeface="Arial"/>
              </a:rPr>
            </a:br>
            <a:r>
              <a:rPr lang="en-GB">
                <a:latin typeface="Arial"/>
                <a:ea typeface="Arial"/>
                <a:cs typeface="Arial"/>
                <a:sym typeface="Arial"/>
              </a:rPr>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aware of and respond to one’s surroundings</a:t>
            </a:r>
            <a:endParaRPr i="1">
              <a:latin typeface="Arial"/>
              <a:ea typeface="Arial"/>
              <a:cs typeface="Arial"/>
              <a:sym typeface="Arial"/>
            </a:endParaRPr>
          </a:p>
        </p:txBody>
      </p:sp>
      <p:pic>
        <p:nvPicPr>
          <p:cNvPr id="899" name="Google Shape;899;p163"/>
          <p:cNvPicPr preferRelativeResize="0"/>
          <p:nvPr/>
        </p:nvPicPr>
        <p:blipFill>
          <a:blip r:embed="rId3">
            <a:alphaModFix/>
          </a:blip>
          <a:stretch>
            <a:fillRect/>
          </a:stretch>
        </p:blipFill>
        <p:spPr>
          <a:xfrm>
            <a:off x="260775" y="185750"/>
            <a:ext cx="1243600" cy="1875625"/>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6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young girl was hurt by the malicious comments made.</a:t>
            </a:r>
            <a:endParaRPr i="1">
              <a:latin typeface="Arial"/>
              <a:ea typeface="Arial"/>
              <a:cs typeface="Arial"/>
              <a:sym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6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young girl was hurt by the</a:t>
            </a:r>
            <a:endParaRPr/>
          </a:p>
          <a:p>
            <a:pPr indent="0" lvl="0" marL="0" rtl="0" algn="ctr">
              <a:lnSpc>
                <a:spcPct val="90000"/>
              </a:lnSpc>
              <a:spcBef>
                <a:spcPts val="0"/>
              </a:spcBef>
              <a:spcAft>
                <a:spcPts val="0"/>
              </a:spcAft>
              <a:buClr>
                <a:schemeClr val="dk1"/>
              </a:buClr>
              <a:buSzPct val="100000"/>
              <a:buFont typeface="Arial"/>
              <a:buNone/>
            </a:pPr>
            <a:r>
              <a:rPr lang="en-GB"/>
              <a:t> _ _ _ _ _ _ _ _ _ comments made.</a:t>
            </a:r>
            <a:endParaRPr i="1">
              <a:latin typeface="Arial"/>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6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young girl was hurt by the malicious comments made.</a:t>
            </a:r>
            <a:endParaRPr i="1">
              <a:latin typeface="Arial"/>
              <a:ea typeface="Arial"/>
              <a:cs typeface="Arial"/>
              <a:sym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6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Diamonds</a:t>
            </a:r>
            <a:r>
              <a:rPr lang="en-GB"/>
              <a:t> are a </a:t>
            </a:r>
            <a:r>
              <a:rPr lang="en-GB"/>
              <a:t>precious</a:t>
            </a:r>
            <a:r>
              <a:rPr lang="en-GB"/>
              <a:t> natural material used in jewellery. </a:t>
            </a:r>
            <a:endParaRPr i="1">
              <a:latin typeface="Arial"/>
              <a:ea typeface="Arial"/>
              <a:cs typeface="Arial"/>
              <a:sym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6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Diamonds are a _ _ _ _ _ _ _ _ natural material used in jewellery. </a:t>
            </a:r>
            <a:endParaRPr i="1">
              <a:latin typeface="Arial"/>
              <a:ea typeface="Arial"/>
              <a:cs typeface="Arial"/>
              <a:sym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6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Diamonds are a precious natural material used in jewellery. </a:t>
            </a:r>
            <a:endParaRPr i="1">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musical</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17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walking in the dark, be </a:t>
            </a:r>
            <a:r>
              <a:rPr lang="en-GB"/>
              <a:t>conscious</a:t>
            </a:r>
            <a:r>
              <a:rPr lang="en-GB"/>
              <a:t> of your surroundings.</a:t>
            </a:r>
            <a:endParaRPr i="1">
              <a:latin typeface="Arial"/>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7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walking in the dark, be </a:t>
            </a:r>
            <a:endParaRPr/>
          </a:p>
          <a:p>
            <a:pPr indent="0" lvl="0" marL="0" rtl="0" algn="ctr">
              <a:lnSpc>
                <a:spcPct val="90000"/>
              </a:lnSpc>
              <a:spcBef>
                <a:spcPts val="0"/>
              </a:spcBef>
              <a:spcAft>
                <a:spcPts val="0"/>
              </a:spcAft>
              <a:buClr>
                <a:schemeClr val="dk1"/>
              </a:buClr>
              <a:buSzPct val="100000"/>
              <a:buFont typeface="Arial"/>
              <a:buNone/>
            </a:pPr>
            <a:r>
              <a:rPr lang="en-GB"/>
              <a:t>_ _ _ _ _ _ _ _ _ of your surroundings.</a:t>
            </a:r>
            <a:endParaRPr i="1">
              <a:latin typeface="Arial"/>
              <a:ea typeface="Arial"/>
              <a:cs typeface="Arial"/>
              <a:sym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7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walking in the dark, be conscious of your surroundings.</a:t>
            </a:r>
            <a:endParaRPr i="1">
              <a:latin typeface="Arial"/>
              <a:ea typeface="Arial"/>
              <a:cs typeface="Arial"/>
              <a:sym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17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7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muscle</a:t>
            </a:r>
            <a:endParaRPr i="1">
              <a:latin typeface="Arial"/>
              <a:ea typeface="Arial"/>
              <a:cs typeface="Arial"/>
              <a:sym typeface="Arial"/>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7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muscle</a:t>
            </a:r>
            <a:br>
              <a:rPr lang="en-GB">
                <a:latin typeface="Arial"/>
                <a:ea typeface="Arial"/>
                <a:cs typeface="Arial"/>
                <a:sym typeface="Arial"/>
              </a:rPr>
            </a:br>
            <a:r>
              <a:rPr lang="en-GB"/>
              <a:t>The athlete was going to the gym to build up muscle.</a:t>
            </a:r>
            <a:endParaRPr i="1">
              <a:latin typeface="Arial"/>
              <a:ea typeface="Arial"/>
              <a:cs typeface="Arial"/>
              <a:sym typeface="Arial"/>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7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muscle.</a:t>
            </a:r>
            <a:endParaRPr/>
          </a:p>
        </p:txBody>
      </p:sp>
      <p:pic>
        <p:nvPicPr>
          <p:cNvPr id="965" name="Google Shape;965;p176"/>
          <p:cNvPicPr preferRelativeResize="0"/>
          <p:nvPr/>
        </p:nvPicPr>
        <p:blipFill>
          <a:blip r:embed="rId3">
            <a:alphaModFix/>
          </a:blip>
          <a:stretch>
            <a:fillRect/>
          </a:stretch>
        </p:blipFill>
        <p:spPr>
          <a:xfrm>
            <a:off x="152400" y="152400"/>
            <a:ext cx="2867025" cy="1590675"/>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17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_ _ _ _ _ _.</a:t>
            </a:r>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7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muscle.</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7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necessary</a:t>
            </a:r>
            <a:endParaRPr i="1">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5"/>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musical</a:t>
            </a:r>
            <a:endParaRPr/>
          </a:p>
        </p:txBody>
      </p:sp>
      <p:sp>
        <p:nvSpPr>
          <p:cNvPr id="242" name="Google Shape;242;p45"/>
          <p:cNvSpPr/>
          <p:nvPr/>
        </p:nvSpPr>
        <p:spPr>
          <a:xfrm>
            <a:off x="5302703" y="2681968"/>
            <a:ext cx="5634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8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necessary</a:t>
            </a:r>
            <a:br>
              <a:rPr lang="en-GB">
                <a:latin typeface="Arial"/>
                <a:ea typeface="Arial"/>
                <a:cs typeface="Arial"/>
                <a:sym typeface="Arial"/>
              </a:rPr>
            </a:br>
            <a:r>
              <a:rPr lang="en-GB"/>
              <a:t>Builders require the necessary tools for the job.</a:t>
            </a:r>
            <a:endParaRPr i="1">
              <a:latin typeface="Arial"/>
              <a:ea typeface="Arial"/>
              <a:cs typeface="Arial"/>
              <a:sym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18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Builders require the necessary tools for the job.</a:t>
            </a:r>
            <a:endParaRPr/>
          </a:p>
        </p:txBody>
      </p:sp>
      <p:pic>
        <p:nvPicPr>
          <p:cNvPr id="991" name="Google Shape;991;p181"/>
          <p:cNvPicPr preferRelativeResize="0"/>
          <p:nvPr/>
        </p:nvPicPr>
        <p:blipFill>
          <a:blip r:embed="rId3">
            <a:alphaModFix/>
          </a:blip>
          <a:stretch>
            <a:fillRect/>
          </a:stretch>
        </p:blipFill>
        <p:spPr>
          <a:xfrm>
            <a:off x="152400" y="152400"/>
            <a:ext cx="2552700" cy="1790700"/>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8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Builders require the </a:t>
            </a:r>
            <a:endParaRPr/>
          </a:p>
          <a:p>
            <a:pPr indent="0" lvl="0" marL="0" rtl="0" algn="ctr">
              <a:lnSpc>
                <a:spcPct val="90000"/>
              </a:lnSpc>
              <a:spcBef>
                <a:spcPts val="0"/>
              </a:spcBef>
              <a:spcAft>
                <a:spcPts val="0"/>
              </a:spcAft>
              <a:buClr>
                <a:schemeClr val="dk1"/>
              </a:buClr>
              <a:buSzPct val="100000"/>
              <a:buFont typeface="Arial"/>
              <a:buNone/>
            </a:pPr>
            <a:r>
              <a:rPr lang="en-GB"/>
              <a:t>_ _ _ _ _ _ _ _ _ tools for the job.</a:t>
            </a:r>
            <a:endParaRPr i="1">
              <a:latin typeface="Arial"/>
              <a:ea typeface="Arial"/>
              <a:cs typeface="Arial"/>
              <a:sym typeface="Arial"/>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18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Builders require the necessary tools for the job.</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8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secretary</a:t>
            </a:r>
            <a:endParaRPr i="1">
              <a:latin typeface="Arial"/>
              <a:ea typeface="Arial"/>
              <a:cs typeface="Arial"/>
              <a:sym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18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secretary</a:t>
            </a:r>
            <a:br>
              <a:rPr lang="en-GB">
                <a:latin typeface="Arial"/>
                <a:ea typeface="Arial"/>
                <a:cs typeface="Arial"/>
                <a:sym typeface="Arial"/>
              </a:rPr>
            </a:br>
            <a:r>
              <a:rPr lang="en-GB"/>
              <a:t>My secretary will phone you to arrange an appointment.</a:t>
            </a:r>
            <a:endParaRPr i="1">
              <a:latin typeface="Arial"/>
              <a:ea typeface="Arial"/>
              <a:cs typeface="Arial"/>
              <a:sym typeface="Arial"/>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8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My secretary will phone you to arrange an appointment.</a:t>
            </a:r>
            <a:endParaRPr/>
          </a:p>
        </p:txBody>
      </p:sp>
      <p:pic>
        <p:nvPicPr>
          <p:cNvPr id="1017" name="Google Shape;1017;p186"/>
          <p:cNvPicPr preferRelativeResize="0"/>
          <p:nvPr/>
        </p:nvPicPr>
        <p:blipFill>
          <a:blip r:embed="rId3">
            <a:alphaModFix/>
          </a:blip>
          <a:stretch>
            <a:fillRect/>
          </a:stretch>
        </p:blipFill>
        <p:spPr>
          <a:xfrm>
            <a:off x="152400" y="152400"/>
            <a:ext cx="2619375" cy="1743075"/>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8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_ _ _ _ _ _ _ _ _ will phone you to arrange an appointment.</a:t>
            </a:r>
            <a:endParaRPr i="1">
              <a:latin typeface="Arial"/>
              <a:ea typeface="Arial"/>
              <a:cs typeface="Arial"/>
              <a:sym typeface="Arial"/>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8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secretary will phone you to arrange an appointment.</a:t>
            </a:r>
            <a:endParaRPr i="1">
              <a:latin typeface="Arial"/>
              <a:ea typeface="Arial"/>
              <a:cs typeface="Arial"/>
              <a:sym typeface="Arial"/>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18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musical</a:t>
            </a:r>
            <a:br>
              <a:rPr lang="en-GB">
                <a:latin typeface="Arial"/>
                <a:ea typeface="Arial"/>
                <a:cs typeface="Arial"/>
                <a:sym typeface="Arial"/>
              </a:rPr>
            </a:br>
            <a:r>
              <a:rPr lang="en-GB">
                <a:latin typeface="Arial"/>
                <a:ea typeface="Arial"/>
                <a:cs typeface="Arial"/>
                <a:sym typeface="Arial"/>
              </a:rPr>
              <a:t>music + al = musical</a:t>
            </a:r>
            <a:endParaRPr i="1">
              <a:latin typeface="Arial"/>
              <a:ea typeface="Arial"/>
              <a:cs typeface="Arial"/>
              <a:sym typeface="Arial"/>
            </a:endParaRPr>
          </a:p>
        </p:txBody>
      </p:sp>
      <p:pic>
        <p:nvPicPr>
          <p:cNvPr descr="24,511 Clip art music notes Images, Stock Photos &amp; Vectors | Shutterstock" id="248" name="Google Shape;248;p46"/>
          <p:cNvPicPr preferRelativeResize="0"/>
          <p:nvPr/>
        </p:nvPicPr>
        <p:blipFill rotWithShape="1">
          <a:blip r:embed="rId3">
            <a:alphaModFix/>
          </a:blip>
          <a:srcRect b="10602" l="0" r="0" t="0"/>
          <a:stretch/>
        </p:blipFill>
        <p:spPr>
          <a:xfrm>
            <a:off x="327592" y="235744"/>
            <a:ext cx="2071688" cy="1111238"/>
          </a:xfrm>
          <a:prstGeom prst="rect">
            <a:avLst/>
          </a:prstGeom>
          <a:noFill/>
          <a:ln>
            <a:noFill/>
          </a:ln>
        </p:spPr>
      </p:pic>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9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191"/>
          <p:cNvSpPr txBox="1"/>
          <p:nvPr>
            <p:ph type="title"/>
          </p:nvPr>
        </p:nvSpPr>
        <p:spPr>
          <a:xfrm>
            <a:off x="218395" y="4296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There are many thousands of ferocious volcanoes on the Earth. Some of them are found on our precious planet but many of them lie on the sea bed, which frequently erupt into the ocean. Volcanoes are particularly common around the shores of the Pacific Ocean, which is sometimes known as “the ring of fire”. It’s a malicious region where some of the Earth’s plates meet, causing volcanoes as they collide.</a:t>
            </a:r>
            <a:endParaRPr sz="2600"/>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192"/>
          <p:cNvSpPr txBox="1"/>
          <p:nvPr>
            <p:ph type="title"/>
          </p:nvPr>
        </p:nvSpPr>
        <p:spPr>
          <a:xfrm>
            <a:off x="218395" y="4296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There are many thousands of </a:t>
            </a:r>
            <a:r>
              <a:rPr lang="en-GB" sz="2600">
                <a:highlight>
                  <a:srgbClr val="FFFF00"/>
                </a:highlight>
              </a:rPr>
              <a:t>ferocious</a:t>
            </a:r>
            <a:r>
              <a:rPr lang="en-GB" sz="2600"/>
              <a:t> volcanoes on the Earth. Some of them are found on our </a:t>
            </a:r>
            <a:r>
              <a:rPr lang="en-GB" sz="2600">
                <a:highlight>
                  <a:srgbClr val="FFFF00"/>
                </a:highlight>
              </a:rPr>
              <a:t>precious</a:t>
            </a:r>
            <a:r>
              <a:rPr lang="en-GB" sz="2600"/>
              <a:t> planet but many of them lie on the sea bed, which </a:t>
            </a:r>
            <a:r>
              <a:rPr lang="en-GB" sz="2600">
                <a:highlight>
                  <a:srgbClr val="FFFF00"/>
                </a:highlight>
              </a:rPr>
              <a:t>frequently</a:t>
            </a:r>
            <a:r>
              <a:rPr lang="en-GB" sz="2600"/>
              <a:t> erupt into the ocean. Volcanoes are particularly common around the shores of the Pacific Ocean, which is sometimes known as “the ring of fire”. It’s a </a:t>
            </a:r>
            <a:r>
              <a:rPr lang="en-GB" sz="2600">
                <a:highlight>
                  <a:srgbClr val="FFFF00"/>
                </a:highlight>
              </a:rPr>
              <a:t>malicious</a:t>
            </a:r>
            <a:r>
              <a:rPr lang="en-GB" sz="2600"/>
              <a:t> region where some of the Earth’s plates meet, causing volcanoes as they collide.</a:t>
            </a:r>
            <a:endParaRPr sz="2600"/>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9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94"/>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3800"/>
              <a:t>Some of them are found on our precious planet but many of them lie on the sea bed, which frequently erupt into the ocean.</a:t>
            </a:r>
            <a:endParaRPr sz="12200"/>
          </a:p>
        </p:txBody>
      </p:sp>
      <p:sp>
        <p:nvSpPr>
          <p:cNvPr id="1059" name="Google Shape;1059;p194"/>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95"/>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5400" u="none" cap="none" strike="noStrike">
                <a:solidFill>
                  <a:schemeClr val="dk1"/>
                </a:solidFill>
                <a:latin typeface="Arial"/>
                <a:ea typeface="Arial"/>
                <a:cs typeface="Arial"/>
                <a:sym typeface="Arial"/>
              </a:rPr>
              <a:t>Year 6  - Autumn </a:t>
            </a:r>
            <a:r>
              <a:rPr lang="en-GB" sz="5400">
                <a:solidFill>
                  <a:schemeClr val="dk1"/>
                </a:solidFill>
              </a:rPr>
              <a:t>2</a:t>
            </a:r>
            <a:endParaRPr sz="1100"/>
          </a:p>
          <a:p>
            <a:pPr indent="0" lvl="0" marL="0" marR="0" rtl="0" algn="l">
              <a:spcBef>
                <a:spcPts val="0"/>
              </a:spcBef>
              <a:spcAft>
                <a:spcPts val="0"/>
              </a:spcAft>
              <a:buNone/>
            </a:pPr>
            <a:r>
              <a:rPr lang="en-GB" sz="5400">
                <a:solidFill>
                  <a:schemeClr val="dk1"/>
                </a:solidFill>
                <a:latin typeface="Arial"/>
                <a:ea typeface="Arial"/>
                <a:cs typeface="Arial"/>
                <a:sym typeface="Arial"/>
              </a:rPr>
              <a:t>Week 5 - </a:t>
            </a:r>
            <a:r>
              <a:rPr lang="en-GB" sz="5400">
                <a:solidFill>
                  <a:schemeClr val="dk1"/>
                </a:solidFill>
              </a:rPr>
              <a:t>Wednesday</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pic>
        <p:nvPicPr>
          <p:cNvPr id="1070" name="Google Shape;1070;p196"/>
          <p:cNvPicPr preferRelativeResize="0"/>
          <p:nvPr/>
        </p:nvPicPr>
        <p:blipFill>
          <a:blip r:embed="rId3">
            <a:alphaModFix/>
          </a:blip>
          <a:stretch>
            <a:fillRect/>
          </a:stretch>
        </p:blipFill>
        <p:spPr>
          <a:xfrm>
            <a:off x="636150" y="0"/>
            <a:ext cx="7549955" cy="5143499"/>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19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19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19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frequently</a:t>
            </a:r>
            <a:endParaRPr i="1">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political</a:t>
            </a:r>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200"/>
          <p:cNvSpPr txBox="1"/>
          <p:nvPr>
            <p:ph type="title"/>
          </p:nvPr>
        </p:nvSpPr>
        <p:spPr>
          <a:xfrm>
            <a:off x="628638" y="23287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frequently</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(adverb)</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often</a:t>
            </a:r>
            <a:endParaRPr i="1">
              <a:latin typeface="Arial"/>
              <a:ea typeface="Arial"/>
              <a:cs typeface="Arial"/>
              <a:sym typeface="Arial"/>
            </a:endParaRPr>
          </a:p>
        </p:txBody>
      </p:sp>
      <p:pic>
        <p:nvPicPr>
          <p:cNvPr descr="1,080 Tally Chart Illustrations &amp; Clip Art - iStock" id="1092" name="Google Shape;1092;p200"/>
          <p:cNvPicPr preferRelativeResize="0"/>
          <p:nvPr/>
        </p:nvPicPr>
        <p:blipFill rotWithShape="1">
          <a:blip r:embed="rId3">
            <a:alphaModFix/>
          </a:blip>
          <a:srcRect b="0" l="0" r="0" t="0"/>
          <a:stretch/>
        </p:blipFill>
        <p:spPr>
          <a:xfrm>
            <a:off x="254114" y="211251"/>
            <a:ext cx="2071688" cy="1243013"/>
          </a:xfrm>
          <a:prstGeom prst="rect">
            <a:avLst/>
          </a:prstGeom>
          <a:noFill/>
          <a:ln>
            <a:noFill/>
          </a:ln>
        </p:spPr>
      </p:pic>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201"/>
          <p:cNvSpPr txBox="1"/>
          <p:nvPr>
            <p:ph type="title"/>
          </p:nvPr>
        </p:nvSpPr>
        <p:spPr>
          <a:xfrm>
            <a:off x="628638" y="227754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People frequently play the National Lottery. </a:t>
            </a:r>
            <a:endParaRPr i="1">
              <a:latin typeface="Arial"/>
              <a:ea typeface="Arial"/>
              <a:cs typeface="Arial"/>
              <a:sym typeface="Arial"/>
            </a:endParaRPr>
          </a:p>
        </p:txBody>
      </p:sp>
      <p:pic>
        <p:nvPicPr>
          <p:cNvPr descr="1,080 Tally Chart Illustrations &amp; Clip Art - iStock" id="1098" name="Google Shape;1098;p201"/>
          <p:cNvPicPr preferRelativeResize="0"/>
          <p:nvPr/>
        </p:nvPicPr>
        <p:blipFill rotWithShape="1">
          <a:blip r:embed="rId3">
            <a:alphaModFix/>
          </a:blip>
          <a:srcRect b="0" l="0" r="0" t="0"/>
          <a:stretch/>
        </p:blipFill>
        <p:spPr>
          <a:xfrm>
            <a:off x="254114" y="211251"/>
            <a:ext cx="2071688" cy="1243013"/>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20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20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government</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204"/>
          <p:cNvSpPr txBox="1"/>
          <p:nvPr>
            <p:ph type="title"/>
          </p:nvPr>
        </p:nvSpPr>
        <p:spPr>
          <a:xfrm>
            <a:off x="628638" y="316486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government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a group of people with authority to govern a country or state</a:t>
            </a:r>
            <a:endParaRPr i="1"/>
          </a:p>
        </p:txBody>
      </p:sp>
      <p:pic>
        <p:nvPicPr>
          <p:cNvPr descr="British Parliament Buildings Royalty Free Vector Clip Art illustration  -vc112355-CoolCLIPS.com" id="1115" name="Google Shape;1115;p204"/>
          <p:cNvPicPr preferRelativeResize="0"/>
          <p:nvPr/>
        </p:nvPicPr>
        <p:blipFill rotWithShape="1">
          <a:blip r:embed="rId3">
            <a:alphaModFix/>
          </a:blip>
          <a:srcRect b="11111" l="0" r="0" t="0"/>
          <a:stretch/>
        </p:blipFill>
        <p:spPr>
          <a:xfrm>
            <a:off x="289322" y="305651"/>
            <a:ext cx="2050256" cy="1111238"/>
          </a:xfrm>
          <a:prstGeom prst="rect">
            <a:avLst/>
          </a:prstGeom>
          <a:noFill/>
          <a:ln>
            <a:noFill/>
          </a:ln>
        </p:spPr>
      </p:pic>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20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The government is formed through a democratic vote.</a:t>
            </a:r>
            <a:endParaRPr i="1"/>
          </a:p>
        </p:txBody>
      </p:sp>
      <p:pic>
        <p:nvPicPr>
          <p:cNvPr descr="British Parliament Buildings Royalty Free Vector Clip Art illustration  -vc112355-CoolCLIPS.com" id="1121" name="Google Shape;1121;p205"/>
          <p:cNvPicPr preferRelativeResize="0"/>
          <p:nvPr/>
        </p:nvPicPr>
        <p:blipFill rotWithShape="1">
          <a:blip r:embed="rId3">
            <a:alphaModFix/>
          </a:blip>
          <a:srcRect b="11111" l="0" r="0" t="0"/>
          <a:stretch/>
        </p:blipFill>
        <p:spPr>
          <a:xfrm>
            <a:off x="289322" y="305651"/>
            <a:ext cx="2050256" cy="1111238"/>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20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t>suf</a:t>
            </a:r>
            <a:r>
              <a:rPr lang="en-GB">
                <a:latin typeface="Arial"/>
                <a:ea typeface="Arial"/>
                <a:cs typeface="Arial"/>
                <a:sym typeface="Arial"/>
              </a:rPr>
              <a:t>fixes </a:t>
            </a:r>
            <a:r>
              <a:rPr lang="en-GB"/>
              <a:t>-ire and -al</a:t>
            </a:r>
            <a:endParaRPr>
              <a:latin typeface="Arial"/>
              <a:ea typeface="Arial"/>
              <a:cs typeface="Arial"/>
              <a:sym typeface="Arial"/>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20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require</a:t>
            </a:r>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208"/>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require</a:t>
            </a:r>
            <a:endParaRPr/>
          </a:p>
        </p:txBody>
      </p:sp>
      <p:sp>
        <p:nvSpPr>
          <p:cNvPr id="1137" name="Google Shape;1137;p208"/>
          <p:cNvSpPr/>
          <p:nvPr/>
        </p:nvSpPr>
        <p:spPr>
          <a:xfrm>
            <a:off x="5045528" y="2681968"/>
            <a:ext cx="8205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20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acquire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political</a:t>
            </a:r>
            <a:endParaRPr/>
          </a:p>
        </p:txBody>
      </p:sp>
      <p:sp>
        <p:nvSpPr>
          <p:cNvPr id="259" name="Google Shape;259;p48"/>
          <p:cNvSpPr/>
          <p:nvPr/>
        </p:nvSpPr>
        <p:spPr>
          <a:xfrm>
            <a:off x="5119007" y="2718707"/>
            <a:ext cx="612300" cy="6054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21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acquire</a:t>
            </a:r>
            <a:endParaRPr/>
          </a:p>
        </p:txBody>
      </p:sp>
      <p:sp>
        <p:nvSpPr>
          <p:cNvPr id="1148" name="Google Shape;1148;p210"/>
          <p:cNvSpPr/>
          <p:nvPr/>
        </p:nvSpPr>
        <p:spPr>
          <a:xfrm>
            <a:off x="4874078" y="2718707"/>
            <a:ext cx="857400" cy="6054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21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enquire</a:t>
            </a:r>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21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enquire </a:t>
            </a:r>
            <a:endParaRPr/>
          </a:p>
        </p:txBody>
      </p:sp>
      <p:sp>
        <p:nvSpPr>
          <p:cNvPr id="1159" name="Google Shape;1159;p212"/>
          <p:cNvSpPr/>
          <p:nvPr/>
        </p:nvSpPr>
        <p:spPr>
          <a:xfrm>
            <a:off x="4861833" y="2743200"/>
            <a:ext cx="1114500" cy="5568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213"/>
          <p:cNvSpPr txBox="1"/>
          <p:nvPr>
            <p:ph type="title"/>
          </p:nvPr>
        </p:nvSpPr>
        <p:spPr>
          <a:xfrm>
            <a:off x="628638" y="1574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Word ending in the suffix -cious</a:t>
            </a:r>
            <a:endParaRPr/>
          </a:p>
          <a:p>
            <a:pPr indent="0" lvl="0" marL="0" rtl="0" algn="ctr">
              <a:lnSpc>
                <a:spcPct val="90000"/>
              </a:lnSpc>
              <a:spcBef>
                <a:spcPts val="0"/>
              </a:spcBef>
              <a:spcAft>
                <a:spcPts val="0"/>
              </a:spcAft>
              <a:buClr>
                <a:schemeClr val="dk1"/>
              </a:buClr>
              <a:buSzPct val="100000"/>
              <a:buFont typeface="Arial"/>
              <a:buNone/>
            </a:pPr>
            <a:r>
              <a:rPr lang="en-GB"/>
              <a:t>meaning ‘full of’ or having</a:t>
            </a:r>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21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delicious</a:t>
            </a:r>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215"/>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delicious</a:t>
            </a:r>
            <a:endParaRPr/>
          </a:p>
        </p:txBody>
      </p:sp>
      <p:sp>
        <p:nvSpPr>
          <p:cNvPr id="1175" name="Google Shape;1175;p215"/>
          <p:cNvSpPr/>
          <p:nvPr/>
        </p:nvSpPr>
        <p:spPr>
          <a:xfrm>
            <a:off x="4572000" y="2704225"/>
            <a:ext cx="1348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216"/>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delicious</a:t>
            </a:r>
            <a:endParaRPr/>
          </a:p>
        </p:txBody>
      </p:sp>
      <p:sp>
        <p:nvSpPr>
          <p:cNvPr id="1181" name="Google Shape;1181;p216"/>
          <p:cNvSpPr/>
          <p:nvPr/>
        </p:nvSpPr>
        <p:spPr>
          <a:xfrm>
            <a:off x="4572000" y="2671425"/>
            <a:ext cx="13830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182" name="Google Shape;1182;p216"/>
          <p:cNvPicPr preferRelativeResize="0"/>
          <p:nvPr/>
        </p:nvPicPr>
        <p:blipFill>
          <a:blip r:embed="rId3">
            <a:alphaModFix/>
          </a:blip>
          <a:stretch>
            <a:fillRect/>
          </a:stretch>
        </p:blipFill>
        <p:spPr>
          <a:xfrm>
            <a:off x="152400" y="152400"/>
            <a:ext cx="2466975" cy="1857375"/>
          </a:xfrm>
          <a:prstGeom prst="rect">
            <a:avLst/>
          </a:prstGeom>
          <a:noFill/>
          <a:ln>
            <a:noFill/>
          </a:ln>
        </p:spPr>
      </p:pic>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21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suspicious</a:t>
            </a:r>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218"/>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suspicious</a:t>
            </a:r>
            <a:endParaRPr/>
          </a:p>
        </p:txBody>
      </p:sp>
      <p:sp>
        <p:nvSpPr>
          <p:cNvPr id="1193" name="Google Shape;1193;p218"/>
          <p:cNvSpPr/>
          <p:nvPr/>
        </p:nvSpPr>
        <p:spPr>
          <a:xfrm>
            <a:off x="4780525" y="2694300"/>
            <a:ext cx="1348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219"/>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suspicious</a:t>
            </a:r>
            <a:endParaRPr/>
          </a:p>
        </p:txBody>
      </p:sp>
      <p:sp>
        <p:nvSpPr>
          <p:cNvPr id="1199" name="Google Shape;1199;p219"/>
          <p:cNvSpPr/>
          <p:nvPr/>
        </p:nvSpPr>
        <p:spPr>
          <a:xfrm>
            <a:off x="4790450" y="2671425"/>
            <a:ext cx="13830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200" name="Google Shape;1200;p219"/>
          <p:cNvPicPr preferRelativeResize="0"/>
          <p:nvPr/>
        </p:nvPicPr>
        <p:blipFill>
          <a:blip r:embed="rId3">
            <a:alphaModFix/>
          </a:blip>
          <a:stretch>
            <a:fillRect/>
          </a:stretch>
        </p:blipFill>
        <p:spPr>
          <a:xfrm>
            <a:off x="152400" y="152400"/>
            <a:ext cx="1916522" cy="19165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political</a:t>
            </a:r>
            <a:br>
              <a:rPr lang="en-GB">
                <a:latin typeface="Arial"/>
                <a:ea typeface="Arial"/>
                <a:cs typeface="Arial"/>
                <a:sym typeface="Arial"/>
              </a:rPr>
            </a:br>
            <a:r>
              <a:rPr lang="en-GB">
                <a:latin typeface="Arial"/>
                <a:ea typeface="Arial"/>
                <a:cs typeface="Arial"/>
                <a:sym typeface="Arial"/>
              </a:rPr>
              <a:t>politic + al = political</a:t>
            </a:r>
            <a:endParaRPr i="1">
              <a:latin typeface="Arial"/>
              <a:ea typeface="Arial"/>
              <a:cs typeface="Arial"/>
              <a:sym typeface="Arial"/>
            </a:endParaRPr>
          </a:p>
        </p:txBody>
      </p:sp>
      <p:pic>
        <p:nvPicPr>
          <p:cNvPr descr="220,976 Politics Cliparts, Stock Vector and Royalty Free Politics  Illustrations" id="265" name="Google Shape;265;p49"/>
          <p:cNvPicPr preferRelativeResize="0"/>
          <p:nvPr/>
        </p:nvPicPr>
        <p:blipFill rotWithShape="1">
          <a:blip r:embed="rId3">
            <a:alphaModFix/>
          </a:blip>
          <a:srcRect b="0" l="0" r="0" t="0"/>
          <a:stretch/>
        </p:blipFill>
        <p:spPr>
          <a:xfrm>
            <a:off x="148998" y="148997"/>
            <a:ext cx="2471737" cy="1733905"/>
          </a:xfrm>
          <a:prstGeom prst="rect">
            <a:avLst/>
          </a:prstGeom>
          <a:noFill/>
          <a:ln>
            <a:noFill/>
          </a:ln>
        </p:spPr>
      </p:pic>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22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delicious</a:t>
            </a:r>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221"/>
          <p:cNvSpPr txBox="1"/>
          <p:nvPr>
            <p:ph type="title"/>
          </p:nvPr>
        </p:nvSpPr>
        <p:spPr>
          <a:xfrm>
            <a:off x="628650" y="37965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delicious</a:t>
            </a:r>
            <a:br>
              <a:rPr lang="en-GB"/>
            </a:br>
            <a:br>
              <a:rPr lang="en-GB">
                <a:latin typeface="Arial"/>
                <a:ea typeface="Arial"/>
                <a:cs typeface="Arial"/>
                <a:sym typeface="Arial"/>
              </a:rPr>
            </a:br>
            <a:r>
              <a:rPr lang="en-GB">
                <a:latin typeface="Arial"/>
                <a:ea typeface="Arial"/>
                <a:cs typeface="Arial"/>
                <a:sym typeface="Arial"/>
              </a:rPr>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highly pleasant to the taste </a:t>
            </a:r>
            <a:endParaRPr i="1">
              <a:latin typeface="Arial"/>
              <a:ea typeface="Arial"/>
              <a:cs typeface="Arial"/>
              <a:sym typeface="Arial"/>
            </a:endParaRPr>
          </a:p>
        </p:txBody>
      </p:sp>
      <p:pic>
        <p:nvPicPr>
          <p:cNvPr id="1211" name="Google Shape;1211;p221"/>
          <p:cNvPicPr preferRelativeResize="0"/>
          <p:nvPr/>
        </p:nvPicPr>
        <p:blipFill>
          <a:blip r:embed="rId3">
            <a:alphaModFix/>
          </a:blip>
          <a:stretch>
            <a:fillRect/>
          </a:stretch>
        </p:blipFill>
        <p:spPr>
          <a:xfrm>
            <a:off x="152400" y="152400"/>
            <a:ext cx="2466975" cy="1857375"/>
          </a:xfrm>
          <a:prstGeom prst="rect">
            <a:avLst/>
          </a:prstGeom>
          <a:noFill/>
          <a:ln>
            <a:noFill/>
          </a:ln>
        </p:spPr>
      </p:pic>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22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suspicious</a:t>
            </a:r>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223"/>
          <p:cNvSpPr txBox="1"/>
          <p:nvPr>
            <p:ph type="title"/>
          </p:nvPr>
        </p:nvSpPr>
        <p:spPr>
          <a:xfrm>
            <a:off x="628650" y="37965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suspicious</a:t>
            </a:r>
            <a:br>
              <a:rPr lang="en-GB"/>
            </a:br>
            <a:br>
              <a:rPr lang="en-GB">
                <a:latin typeface="Arial"/>
                <a:ea typeface="Arial"/>
                <a:cs typeface="Arial"/>
                <a:sym typeface="Arial"/>
              </a:rPr>
            </a:br>
            <a:r>
              <a:rPr lang="en-GB">
                <a:latin typeface="Arial"/>
                <a:ea typeface="Arial"/>
                <a:cs typeface="Arial"/>
                <a:sym typeface="Arial"/>
              </a:rPr>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showing a cautious distrust to someone or something</a:t>
            </a:r>
            <a:endParaRPr i="1">
              <a:latin typeface="Arial"/>
              <a:ea typeface="Arial"/>
              <a:cs typeface="Arial"/>
              <a:sym typeface="Arial"/>
            </a:endParaRPr>
          </a:p>
        </p:txBody>
      </p:sp>
      <p:pic>
        <p:nvPicPr>
          <p:cNvPr id="1222" name="Google Shape;1222;p223"/>
          <p:cNvPicPr preferRelativeResize="0"/>
          <p:nvPr/>
        </p:nvPicPr>
        <p:blipFill>
          <a:blip r:embed="rId3">
            <a:alphaModFix/>
          </a:blip>
          <a:stretch>
            <a:fillRect/>
          </a:stretch>
        </p:blipFill>
        <p:spPr>
          <a:xfrm>
            <a:off x="152400" y="152400"/>
            <a:ext cx="1916522" cy="1916522"/>
          </a:xfrm>
          <a:prstGeom prst="rect">
            <a:avLst/>
          </a:prstGeom>
          <a:noFill/>
          <a:ln>
            <a:noFill/>
          </a:ln>
        </p:spPr>
      </p:pic>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22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Last week, I had the most delicious curry.</a:t>
            </a:r>
            <a:endParaRPr i="1">
              <a:latin typeface="Arial"/>
              <a:ea typeface="Arial"/>
              <a:cs typeface="Arial"/>
              <a:sym typeface="Arial"/>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22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Last week, I had the most </a:t>
            </a:r>
            <a:endParaRPr/>
          </a:p>
          <a:p>
            <a:pPr indent="0" lvl="0" marL="0" rtl="0" algn="ctr">
              <a:spcBef>
                <a:spcPts val="0"/>
              </a:spcBef>
              <a:spcAft>
                <a:spcPts val="0"/>
              </a:spcAft>
              <a:buClr>
                <a:schemeClr val="dk1"/>
              </a:buClr>
              <a:buSzPct val="100000"/>
              <a:buFont typeface="Arial"/>
              <a:buNone/>
            </a:pPr>
            <a:r>
              <a:rPr lang="en-GB"/>
              <a:t>_ _ _ _ _ _ _ _ _ curry.</a:t>
            </a:r>
            <a:endParaRPr i="1">
              <a:latin typeface="Arial"/>
              <a:ea typeface="Arial"/>
              <a:cs typeface="Arial"/>
              <a:sym typeface="Arial"/>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22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Last week, I had the most delicious curry.</a:t>
            </a:r>
            <a:endParaRPr i="1">
              <a:latin typeface="Arial"/>
              <a:ea typeface="Arial"/>
              <a:cs typeface="Arial"/>
              <a:sym typeface="Arial"/>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22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gave her a suspicious look as she quickly shut the box.</a:t>
            </a:r>
            <a:endParaRPr i="1">
              <a:latin typeface="Arial"/>
              <a:ea typeface="Arial"/>
              <a:cs typeface="Arial"/>
              <a:sym typeface="Arial"/>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22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gave her a _ _ _ _ _ _ _ _ _ _ look as she quickly shut the box.</a:t>
            </a:r>
            <a:endParaRPr i="1">
              <a:latin typeface="Arial"/>
              <a:ea typeface="Arial"/>
              <a:cs typeface="Arial"/>
              <a:sym typeface="Arial"/>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22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gave her a suspicious look as she quickly shut the box.</a:t>
            </a:r>
            <a:endParaRPr i="1">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5400" u="none" cap="none" strike="noStrike">
                <a:solidFill>
                  <a:schemeClr val="dk1"/>
                </a:solidFill>
                <a:latin typeface="Arial"/>
                <a:ea typeface="Arial"/>
                <a:cs typeface="Arial"/>
                <a:sym typeface="Arial"/>
              </a:rPr>
              <a:t>Year 6  - Autumn </a:t>
            </a:r>
            <a:r>
              <a:rPr lang="en-GB" sz="5400">
                <a:solidFill>
                  <a:schemeClr val="dk1"/>
                </a:solidFill>
              </a:rPr>
              <a:t>2</a:t>
            </a:r>
            <a:endParaRPr sz="1100"/>
          </a:p>
          <a:p>
            <a:pPr indent="0" lvl="0" marL="0" marR="0" rtl="0" algn="l">
              <a:spcBef>
                <a:spcPts val="0"/>
              </a:spcBef>
              <a:spcAft>
                <a:spcPts val="0"/>
              </a:spcAft>
              <a:buNone/>
            </a:pPr>
            <a:r>
              <a:rPr lang="en-GB" sz="5400">
                <a:solidFill>
                  <a:schemeClr val="dk1"/>
                </a:solidFill>
                <a:latin typeface="Arial"/>
                <a:ea typeface="Arial"/>
                <a:cs typeface="Arial"/>
                <a:sym typeface="Arial"/>
              </a:rPr>
              <a:t>Week 5 - Monday</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accidental</a:t>
            </a:r>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23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23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muscle</a:t>
            </a:r>
            <a:endParaRPr i="1">
              <a:latin typeface="Arial"/>
              <a:ea typeface="Arial"/>
              <a:cs typeface="Arial"/>
              <a:sym typeface="Arial"/>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23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muscle</a:t>
            </a:r>
            <a:br>
              <a:rPr lang="en-GB">
                <a:latin typeface="Arial"/>
                <a:ea typeface="Arial"/>
                <a:cs typeface="Arial"/>
                <a:sym typeface="Arial"/>
              </a:rPr>
            </a:br>
            <a:r>
              <a:rPr lang="en-GB"/>
              <a:t>The athlete was going to the gym to build up muscle.</a:t>
            </a:r>
            <a:endParaRPr i="1">
              <a:latin typeface="Arial"/>
              <a:ea typeface="Arial"/>
              <a:cs typeface="Arial"/>
              <a:sym typeface="Arial"/>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23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muscle.</a:t>
            </a:r>
            <a:endParaRPr/>
          </a:p>
        </p:txBody>
      </p:sp>
      <p:pic>
        <p:nvPicPr>
          <p:cNvPr id="1273" name="Google Shape;1273;p233"/>
          <p:cNvPicPr preferRelativeResize="0"/>
          <p:nvPr/>
        </p:nvPicPr>
        <p:blipFill>
          <a:blip r:embed="rId3">
            <a:alphaModFix/>
          </a:blip>
          <a:stretch>
            <a:fillRect/>
          </a:stretch>
        </p:blipFill>
        <p:spPr>
          <a:xfrm>
            <a:off x="152400" y="152400"/>
            <a:ext cx="2867025" cy="1590675"/>
          </a:xfrm>
          <a:prstGeom prst="rect">
            <a:avLst/>
          </a:prstGeom>
          <a:noFill/>
          <a:ln>
            <a:noFill/>
          </a:ln>
        </p:spPr>
      </p:pic>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23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_ _ _ _ _ _.</a:t>
            </a:r>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23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muscle.</a:t>
            </a:r>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23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necessary</a:t>
            </a:r>
            <a:endParaRPr i="1">
              <a:latin typeface="Arial"/>
              <a:ea typeface="Arial"/>
              <a:cs typeface="Arial"/>
              <a:sym typeface="Arial"/>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23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necessary</a:t>
            </a:r>
            <a:br>
              <a:rPr lang="en-GB">
                <a:latin typeface="Arial"/>
                <a:ea typeface="Arial"/>
                <a:cs typeface="Arial"/>
                <a:sym typeface="Arial"/>
              </a:rPr>
            </a:br>
            <a:r>
              <a:rPr lang="en-GB"/>
              <a:t>Builders require the necessary tools for the job.</a:t>
            </a:r>
            <a:endParaRPr i="1">
              <a:latin typeface="Arial"/>
              <a:ea typeface="Arial"/>
              <a:cs typeface="Arial"/>
              <a:sym typeface="Arial"/>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23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Builders require the necessary tools for the job.</a:t>
            </a:r>
            <a:endParaRPr/>
          </a:p>
        </p:txBody>
      </p:sp>
      <p:pic>
        <p:nvPicPr>
          <p:cNvPr id="1299" name="Google Shape;1299;p238"/>
          <p:cNvPicPr preferRelativeResize="0"/>
          <p:nvPr/>
        </p:nvPicPr>
        <p:blipFill>
          <a:blip r:embed="rId3">
            <a:alphaModFix/>
          </a:blip>
          <a:stretch>
            <a:fillRect/>
          </a:stretch>
        </p:blipFill>
        <p:spPr>
          <a:xfrm>
            <a:off x="152400" y="152400"/>
            <a:ext cx="2552700" cy="1790700"/>
          </a:xfrm>
          <a:prstGeom prst="rect">
            <a:avLst/>
          </a:prstGeom>
          <a:noFill/>
          <a:ln>
            <a:noFill/>
          </a:ln>
        </p:spPr>
      </p:pic>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23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Builders require the </a:t>
            </a:r>
            <a:endParaRPr/>
          </a:p>
          <a:p>
            <a:pPr indent="0" lvl="0" marL="0" rtl="0" algn="ctr">
              <a:lnSpc>
                <a:spcPct val="90000"/>
              </a:lnSpc>
              <a:spcBef>
                <a:spcPts val="0"/>
              </a:spcBef>
              <a:spcAft>
                <a:spcPts val="0"/>
              </a:spcAft>
              <a:buClr>
                <a:schemeClr val="dk1"/>
              </a:buClr>
              <a:buSzPct val="100000"/>
              <a:buFont typeface="Arial"/>
              <a:buNone/>
            </a:pPr>
            <a:r>
              <a:rPr lang="en-GB"/>
              <a:t>_ _ _ _ _ _ _ _ _ tools for the job.</a:t>
            </a:r>
            <a:endParaRPr i="1">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accidental </a:t>
            </a:r>
            <a:endParaRPr/>
          </a:p>
        </p:txBody>
      </p:sp>
      <p:sp>
        <p:nvSpPr>
          <p:cNvPr id="276" name="Google Shape;276;p51"/>
          <p:cNvSpPr/>
          <p:nvPr/>
        </p:nvSpPr>
        <p:spPr>
          <a:xfrm>
            <a:off x="5376183" y="2743200"/>
            <a:ext cx="600000" cy="5568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24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Builders require the necessary tools for the job.</a:t>
            </a:r>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24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secretary</a:t>
            </a:r>
            <a:endParaRPr i="1">
              <a:latin typeface="Arial"/>
              <a:ea typeface="Arial"/>
              <a:cs typeface="Arial"/>
              <a:sym typeface="Arial"/>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24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secretary</a:t>
            </a:r>
            <a:br>
              <a:rPr lang="en-GB">
                <a:latin typeface="Arial"/>
                <a:ea typeface="Arial"/>
                <a:cs typeface="Arial"/>
                <a:sym typeface="Arial"/>
              </a:rPr>
            </a:br>
            <a:r>
              <a:rPr lang="en-GB"/>
              <a:t>My secretary will phone you to arrange an appointment.</a:t>
            </a:r>
            <a:endParaRPr i="1">
              <a:latin typeface="Arial"/>
              <a:ea typeface="Arial"/>
              <a:cs typeface="Arial"/>
              <a:sym typeface="Arial"/>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24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My secretary will phone you to arrange an appointment.</a:t>
            </a:r>
            <a:endParaRPr/>
          </a:p>
        </p:txBody>
      </p:sp>
      <p:pic>
        <p:nvPicPr>
          <p:cNvPr id="1325" name="Google Shape;1325;p243"/>
          <p:cNvPicPr preferRelativeResize="0"/>
          <p:nvPr/>
        </p:nvPicPr>
        <p:blipFill>
          <a:blip r:embed="rId3">
            <a:alphaModFix/>
          </a:blip>
          <a:stretch>
            <a:fillRect/>
          </a:stretch>
        </p:blipFill>
        <p:spPr>
          <a:xfrm>
            <a:off x="152400" y="152400"/>
            <a:ext cx="2619375" cy="1743075"/>
          </a:xfrm>
          <a:prstGeom prst="rect">
            <a:avLst/>
          </a:prstGeom>
          <a:noFill/>
          <a:ln>
            <a:noFill/>
          </a:ln>
        </p:spPr>
      </p:pic>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p24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_ _ _ _ _ _ _ _ _ will phone you to arrange an appointment.</a:t>
            </a:r>
            <a:endParaRPr i="1">
              <a:latin typeface="Arial"/>
              <a:ea typeface="Arial"/>
              <a:cs typeface="Arial"/>
              <a:sym typeface="Arial"/>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24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secretary will phone you to arrange an appointment.</a:t>
            </a:r>
            <a:endParaRPr i="1">
              <a:latin typeface="Arial"/>
              <a:ea typeface="Arial"/>
              <a:cs typeface="Arial"/>
              <a:sym typeface="Arial"/>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24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24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248"/>
          <p:cNvSpPr txBox="1"/>
          <p:nvPr>
            <p:ph type="title"/>
          </p:nvPr>
        </p:nvSpPr>
        <p:spPr>
          <a:xfrm>
            <a:off x="218395" y="4296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There are many thousands of ferocious volcanoes on the Earth. Some of them are found on our precious planet but many of them lie on the sea bed, which frequently erupt into the ocean. Volcanoes are particularly common around the shores of the Pacific Ocean, which is sometimes known as “the ring of fire”. It’s a malicious region where some of the Earth’s plates meet, causing volcanoes as they collide.</a:t>
            </a:r>
            <a:endParaRPr sz="2600"/>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249"/>
          <p:cNvSpPr txBox="1"/>
          <p:nvPr>
            <p:ph type="title"/>
          </p:nvPr>
        </p:nvSpPr>
        <p:spPr>
          <a:xfrm>
            <a:off x="218395" y="4296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There are many thousands of </a:t>
            </a:r>
            <a:r>
              <a:rPr lang="en-GB" sz="2600">
                <a:highlight>
                  <a:srgbClr val="FFFF00"/>
                </a:highlight>
              </a:rPr>
              <a:t>ferocious</a:t>
            </a:r>
            <a:r>
              <a:rPr lang="en-GB" sz="2600"/>
              <a:t> volcanoes on the Earth. Some of them are found on our </a:t>
            </a:r>
            <a:r>
              <a:rPr lang="en-GB" sz="2600">
                <a:highlight>
                  <a:srgbClr val="FFFF00"/>
                </a:highlight>
              </a:rPr>
              <a:t>precious</a:t>
            </a:r>
            <a:r>
              <a:rPr lang="en-GB" sz="2600"/>
              <a:t> planet but many of them lie on the sea bed, which </a:t>
            </a:r>
            <a:r>
              <a:rPr lang="en-GB" sz="2600">
                <a:highlight>
                  <a:srgbClr val="FFFF00"/>
                </a:highlight>
              </a:rPr>
              <a:t>frequently</a:t>
            </a:r>
            <a:r>
              <a:rPr lang="en-GB" sz="2600"/>
              <a:t> erupt into the ocean. Volcanoes are particularly common around the shores of the Pacific Ocean, which is sometimes known as “the ring of fire”. It’s a </a:t>
            </a:r>
            <a:r>
              <a:rPr lang="en-GB" sz="2600">
                <a:highlight>
                  <a:srgbClr val="FFFF00"/>
                </a:highlight>
              </a:rPr>
              <a:t>malicious</a:t>
            </a:r>
            <a:r>
              <a:rPr lang="en-GB" sz="2600"/>
              <a:t> region where some of the Earth’s plates meet, causing volcanoes as they collide.</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accidental</a:t>
            </a:r>
            <a:br>
              <a:rPr lang="en-GB">
                <a:latin typeface="Arial"/>
                <a:ea typeface="Arial"/>
                <a:cs typeface="Arial"/>
                <a:sym typeface="Arial"/>
              </a:rPr>
            </a:br>
            <a:r>
              <a:rPr lang="en-GB">
                <a:latin typeface="Arial"/>
                <a:ea typeface="Arial"/>
                <a:cs typeface="Arial"/>
                <a:sym typeface="Arial"/>
              </a:rPr>
              <a:t>accident + al = accidental</a:t>
            </a:r>
            <a:endParaRPr i="1">
              <a:latin typeface="Arial"/>
              <a:ea typeface="Arial"/>
              <a:cs typeface="Arial"/>
              <a:sym typeface="Arial"/>
            </a:endParaRPr>
          </a:p>
        </p:txBody>
      </p:sp>
      <p:pic>
        <p:nvPicPr>
          <p:cNvPr descr="Collection Of Crash - Car Crash Clip Art Black And White, HD Png Download ,  Transparent Png Image - PNGitem" id="282" name="Google Shape;282;p52"/>
          <p:cNvPicPr preferRelativeResize="0"/>
          <p:nvPr/>
        </p:nvPicPr>
        <p:blipFill rotWithShape="1">
          <a:blip r:embed="rId3">
            <a:alphaModFix/>
          </a:blip>
          <a:srcRect b="0" l="0" r="0" t="0"/>
          <a:stretch/>
        </p:blipFill>
        <p:spPr>
          <a:xfrm>
            <a:off x="296466" y="237275"/>
            <a:ext cx="2035969" cy="1264444"/>
          </a:xfrm>
          <a:prstGeom prst="rect">
            <a:avLst/>
          </a:prstGeom>
          <a:noFill/>
          <a:ln>
            <a:noFill/>
          </a:ln>
        </p:spPr>
      </p:pic>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25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251"/>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3500"/>
              <a:t>V</a:t>
            </a:r>
            <a:r>
              <a:rPr lang="en-GB" sz="3500"/>
              <a:t>olcanoes are particularly common around the shores of the Pacific Ocean, which is sometimes known as “the ring of fire”.</a:t>
            </a:r>
            <a:endParaRPr sz="13100"/>
          </a:p>
        </p:txBody>
      </p:sp>
      <p:sp>
        <p:nvSpPr>
          <p:cNvPr id="1367" name="Google Shape;1367;p251"/>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252"/>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5400" u="none" cap="none" strike="noStrike">
                <a:solidFill>
                  <a:schemeClr val="dk1"/>
                </a:solidFill>
                <a:latin typeface="Arial"/>
                <a:ea typeface="Arial"/>
                <a:cs typeface="Arial"/>
                <a:sym typeface="Arial"/>
              </a:rPr>
              <a:t>Year 6  - Autumn </a:t>
            </a:r>
            <a:r>
              <a:rPr lang="en-GB" sz="5400">
                <a:solidFill>
                  <a:schemeClr val="dk1"/>
                </a:solidFill>
              </a:rPr>
              <a:t>2</a:t>
            </a:r>
            <a:endParaRPr sz="1100"/>
          </a:p>
          <a:p>
            <a:pPr indent="0" lvl="0" marL="0" marR="0" rtl="0" algn="l">
              <a:spcBef>
                <a:spcPts val="0"/>
              </a:spcBef>
              <a:spcAft>
                <a:spcPts val="0"/>
              </a:spcAft>
              <a:buNone/>
            </a:pPr>
            <a:r>
              <a:rPr lang="en-GB" sz="5400">
                <a:solidFill>
                  <a:schemeClr val="dk1"/>
                </a:solidFill>
                <a:latin typeface="Arial"/>
                <a:ea typeface="Arial"/>
                <a:cs typeface="Arial"/>
                <a:sym typeface="Arial"/>
              </a:rPr>
              <a:t>Week 5 - </a:t>
            </a:r>
            <a:r>
              <a:rPr lang="en-GB" sz="5400">
                <a:solidFill>
                  <a:schemeClr val="dk1"/>
                </a:solidFill>
              </a:rPr>
              <a:t>Thursday</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pic>
        <p:nvPicPr>
          <p:cNvPr id="1378" name="Google Shape;1378;p253"/>
          <p:cNvPicPr preferRelativeResize="0"/>
          <p:nvPr/>
        </p:nvPicPr>
        <p:blipFill>
          <a:blip r:embed="rId3">
            <a:alphaModFix/>
          </a:blip>
          <a:stretch>
            <a:fillRect/>
          </a:stretch>
        </p:blipFill>
        <p:spPr>
          <a:xfrm>
            <a:off x="636150" y="0"/>
            <a:ext cx="7549955" cy="5143499"/>
          </a:xfrm>
          <a:prstGeom prst="rect">
            <a:avLst/>
          </a:prstGeom>
          <a:noFill/>
          <a:ln>
            <a:noFill/>
          </a:ln>
        </p:spPr>
      </p:pic>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25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25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25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frequently</a:t>
            </a:r>
            <a:endParaRPr i="1">
              <a:latin typeface="Arial"/>
              <a:ea typeface="Arial"/>
              <a:cs typeface="Arial"/>
              <a:sym typeface="Arial"/>
            </a:endParaRPr>
          </a:p>
        </p:txBody>
      </p:sp>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257"/>
          <p:cNvSpPr txBox="1"/>
          <p:nvPr>
            <p:ph type="title"/>
          </p:nvPr>
        </p:nvSpPr>
        <p:spPr>
          <a:xfrm>
            <a:off x="628638" y="23287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frequently</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(adverb)</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often</a:t>
            </a:r>
            <a:endParaRPr i="1">
              <a:latin typeface="Arial"/>
              <a:ea typeface="Arial"/>
              <a:cs typeface="Arial"/>
              <a:sym typeface="Arial"/>
            </a:endParaRPr>
          </a:p>
        </p:txBody>
      </p:sp>
      <p:pic>
        <p:nvPicPr>
          <p:cNvPr descr="1,080 Tally Chart Illustrations &amp; Clip Art - iStock" id="1400" name="Google Shape;1400;p257"/>
          <p:cNvPicPr preferRelativeResize="0"/>
          <p:nvPr/>
        </p:nvPicPr>
        <p:blipFill rotWithShape="1">
          <a:blip r:embed="rId3">
            <a:alphaModFix/>
          </a:blip>
          <a:srcRect b="0" l="0" r="0" t="0"/>
          <a:stretch/>
        </p:blipFill>
        <p:spPr>
          <a:xfrm>
            <a:off x="254114" y="211251"/>
            <a:ext cx="2071688" cy="1243013"/>
          </a:xfrm>
          <a:prstGeom prst="rect">
            <a:avLst/>
          </a:prstGeom>
          <a:noFill/>
          <a:ln>
            <a:noFill/>
          </a:ln>
        </p:spPr>
      </p:pic>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258"/>
          <p:cNvSpPr txBox="1"/>
          <p:nvPr>
            <p:ph type="title"/>
          </p:nvPr>
        </p:nvSpPr>
        <p:spPr>
          <a:xfrm>
            <a:off x="628638" y="227754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People frequently play the National Lottery. </a:t>
            </a:r>
            <a:endParaRPr i="1">
              <a:latin typeface="Arial"/>
              <a:ea typeface="Arial"/>
              <a:cs typeface="Arial"/>
              <a:sym typeface="Arial"/>
            </a:endParaRPr>
          </a:p>
        </p:txBody>
      </p:sp>
      <p:pic>
        <p:nvPicPr>
          <p:cNvPr descr="1,080 Tally Chart Illustrations &amp; Clip Art - iStock" id="1406" name="Google Shape;1406;p258"/>
          <p:cNvPicPr preferRelativeResize="0"/>
          <p:nvPr/>
        </p:nvPicPr>
        <p:blipFill rotWithShape="1">
          <a:blip r:embed="rId3">
            <a:alphaModFix/>
          </a:blip>
          <a:srcRect b="0" l="0" r="0" t="0"/>
          <a:stretch/>
        </p:blipFill>
        <p:spPr>
          <a:xfrm>
            <a:off x="254114" y="211251"/>
            <a:ext cx="2071688" cy="1243013"/>
          </a:xfrm>
          <a:prstGeom prst="rect">
            <a:avLst/>
          </a:prstGeom>
          <a:noFill/>
          <a:ln>
            <a:noFill/>
          </a:ln>
        </p:spPr>
      </p:pic>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25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26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government</a:t>
            </a:r>
            <a:endParaRPr/>
          </a:p>
        </p:txBody>
      </p:sp>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261"/>
          <p:cNvSpPr txBox="1"/>
          <p:nvPr>
            <p:ph type="title"/>
          </p:nvPr>
        </p:nvSpPr>
        <p:spPr>
          <a:xfrm>
            <a:off x="628638" y="316486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government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a group of people with authority to govern a country or state</a:t>
            </a:r>
            <a:endParaRPr i="1"/>
          </a:p>
        </p:txBody>
      </p:sp>
      <p:pic>
        <p:nvPicPr>
          <p:cNvPr descr="British Parliament Buildings Royalty Free Vector Clip Art illustration  -vc112355-CoolCLIPS.com" id="1423" name="Google Shape;1423;p261"/>
          <p:cNvPicPr preferRelativeResize="0"/>
          <p:nvPr/>
        </p:nvPicPr>
        <p:blipFill rotWithShape="1">
          <a:blip r:embed="rId3">
            <a:alphaModFix/>
          </a:blip>
          <a:srcRect b="11111" l="0" r="0" t="0"/>
          <a:stretch/>
        </p:blipFill>
        <p:spPr>
          <a:xfrm>
            <a:off x="289322" y="305651"/>
            <a:ext cx="2050256" cy="1111238"/>
          </a:xfrm>
          <a:prstGeom prst="rect">
            <a:avLst/>
          </a:prstGeom>
          <a:noFill/>
          <a:ln>
            <a:noFill/>
          </a:ln>
        </p:spPr>
      </p:pic>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26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The government is formed through a democratic vote.</a:t>
            </a:r>
            <a:endParaRPr i="1"/>
          </a:p>
        </p:txBody>
      </p:sp>
      <p:pic>
        <p:nvPicPr>
          <p:cNvPr descr="British Parliament Buildings Royalty Free Vector Clip Art illustration  -vc112355-CoolCLIPS.com" id="1429" name="Google Shape;1429;p262"/>
          <p:cNvPicPr preferRelativeResize="0"/>
          <p:nvPr/>
        </p:nvPicPr>
        <p:blipFill rotWithShape="1">
          <a:blip r:embed="rId3">
            <a:alphaModFix/>
          </a:blip>
          <a:srcRect b="11111" l="0" r="0" t="0"/>
          <a:stretch/>
        </p:blipFill>
        <p:spPr>
          <a:xfrm>
            <a:off x="289322" y="305651"/>
            <a:ext cx="2050256" cy="1111238"/>
          </a:xfrm>
          <a:prstGeom prst="rect">
            <a:avLst/>
          </a:prstGeom>
          <a:noFill/>
          <a:ln>
            <a:noFill/>
          </a:ln>
        </p:spPr>
      </p:pic>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sp>
        <p:nvSpPr>
          <p:cNvPr id="1434" name="Google Shape;1434;p26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t>suf</a:t>
            </a:r>
            <a:r>
              <a:rPr lang="en-GB">
                <a:latin typeface="Arial"/>
                <a:ea typeface="Arial"/>
                <a:cs typeface="Arial"/>
                <a:sym typeface="Arial"/>
              </a:rPr>
              <a:t>fixes </a:t>
            </a:r>
            <a:r>
              <a:rPr lang="en-GB"/>
              <a:t>-ire and -al</a:t>
            </a:r>
            <a:endParaRPr>
              <a:latin typeface="Arial"/>
              <a:ea typeface="Arial"/>
              <a:cs typeface="Arial"/>
              <a:sym typeface="Arial"/>
            </a:endParaRPr>
          </a:p>
        </p:txBody>
      </p:sp>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26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esquire</a:t>
            </a:r>
            <a:endParaRPr/>
          </a:p>
        </p:txBody>
      </p:sp>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265"/>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esquire</a:t>
            </a:r>
            <a:endParaRPr/>
          </a:p>
        </p:txBody>
      </p:sp>
      <p:sp>
        <p:nvSpPr>
          <p:cNvPr id="1445" name="Google Shape;1445;p265"/>
          <p:cNvSpPr/>
          <p:nvPr/>
        </p:nvSpPr>
        <p:spPr>
          <a:xfrm>
            <a:off x="5070022" y="2681968"/>
            <a:ext cx="7959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26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vampire</a:t>
            </a:r>
            <a:endParaRPr/>
          </a:p>
        </p:txBody>
      </p:sp>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sp>
        <p:nvSpPr>
          <p:cNvPr id="1455" name="Google Shape;1455;p26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vampire</a:t>
            </a:r>
            <a:endParaRPr/>
          </a:p>
        </p:txBody>
      </p:sp>
      <p:sp>
        <p:nvSpPr>
          <p:cNvPr id="1456" name="Google Shape;1456;p267"/>
          <p:cNvSpPr/>
          <p:nvPr/>
        </p:nvSpPr>
        <p:spPr>
          <a:xfrm>
            <a:off x="4972050" y="2718707"/>
            <a:ext cx="759300" cy="6054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26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bonfire</a:t>
            </a:r>
            <a:endParaRPr/>
          </a:p>
        </p:txBody>
      </p:sp>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26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bonfire </a:t>
            </a:r>
            <a:endParaRPr/>
          </a:p>
        </p:txBody>
      </p:sp>
      <p:sp>
        <p:nvSpPr>
          <p:cNvPr id="1467" name="Google Shape;1467;p269"/>
          <p:cNvSpPr/>
          <p:nvPr/>
        </p:nvSpPr>
        <p:spPr>
          <a:xfrm>
            <a:off x="4837340" y="2730953"/>
            <a:ext cx="722400" cy="5568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4"/>
          <p:cNvSpPr txBox="1"/>
          <p:nvPr>
            <p:ph type="title"/>
          </p:nvPr>
        </p:nvSpPr>
        <p:spPr>
          <a:xfrm>
            <a:off x="628638" y="1574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Word ending in the suffix -cious</a:t>
            </a:r>
            <a:endParaRPr/>
          </a:p>
          <a:p>
            <a:pPr indent="0" lvl="0" marL="0" rtl="0" algn="ctr">
              <a:lnSpc>
                <a:spcPct val="90000"/>
              </a:lnSpc>
              <a:spcBef>
                <a:spcPts val="0"/>
              </a:spcBef>
              <a:spcAft>
                <a:spcPts val="0"/>
              </a:spcAft>
              <a:buClr>
                <a:schemeClr val="dk1"/>
              </a:buClr>
              <a:buSzPct val="100000"/>
              <a:buFont typeface="Arial"/>
              <a:buNone/>
            </a:pPr>
            <a:r>
              <a:rPr lang="en-GB"/>
              <a:t>meaning ‘full of’ or having</a:t>
            </a:r>
            <a:endParaRPr/>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270"/>
          <p:cNvSpPr txBox="1"/>
          <p:nvPr>
            <p:ph type="title"/>
          </p:nvPr>
        </p:nvSpPr>
        <p:spPr>
          <a:xfrm>
            <a:off x="628638" y="1574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Word ending in the suffix -cious</a:t>
            </a:r>
            <a:endParaRPr/>
          </a:p>
          <a:p>
            <a:pPr indent="0" lvl="0" marL="0" rtl="0" algn="ctr">
              <a:lnSpc>
                <a:spcPct val="90000"/>
              </a:lnSpc>
              <a:spcBef>
                <a:spcPts val="0"/>
              </a:spcBef>
              <a:spcAft>
                <a:spcPts val="0"/>
              </a:spcAft>
              <a:buClr>
                <a:schemeClr val="dk1"/>
              </a:buClr>
              <a:buSzPct val="100000"/>
              <a:buFont typeface="Arial"/>
              <a:buNone/>
            </a:pPr>
            <a:r>
              <a:rPr lang="en-GB"/>
              <a:t>meaning ‘full of’ or having</a:t>
            </a:r>
            <a:endParaRPr/>
          </a:p>
        </p:txBody>
      </p:sp>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27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atrocious</a:t>
            </a:r>
            <a:endParaRPr/>
          </a:p>
        </p:txBody>
      </p:sp>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272"/>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atrocious</a:t>
            </a:r>
            <a:endParaRPr/>
          </a:p>
        </p:txBody>
      </p:sp>
      <p:sp>
        <p:nvSpPr>
          <p:cNvPr id="1483" name="Google Shape;1483;p272"/>
          <p:cNvSpPr/>
          <p:nvPr/>
        </p:nvSpPr>
        <p:spPr>
          <a:xfrm>
            <a:off x="4631575" y="2684350"/>
            <a:ext cx="1348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273"/>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atrocious</a:t>
            </a:r>
            <a:endParaRPr/>
          </a:p>
        </p:txBody>
      </p:sp>
      <p:sp>
        <p:nvSpPr>
          <p:cNvPr id="1489" name="Google Shape;1489;p273"/>
          <p:cNvSpPr/>
          <p:nvPr/>
        </p:nvSpPr>
        <p:spPr>
          <a:xfrm>
            <a:off x="4631575" y="2691300"/>
            <a:ext cx="13830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490" name="Google Shape;1490;p273"/>
          <p:cNvPicPr preferRelativeResize="0"/>
          <p:nvPr/>
        </p:nvPicPr>
        <p:blipFill>
          <a:blip r:embed="rId3">
            <a:alphaModFix/>
          </a:blip>
          <a:stretch>
            <a:fillRect/>
          </a:stretch>
        </p:blipFill>
        <p:spPr>
          <a:xfrm>
            <a:off x="152400" y="152400"/>
            <a:ext cx="3105150" cy="1476375"/>
          </a:xfrm>
          <a:prstGeom prst="rect">
            <a:avLst/>
          </a:prstGeom>
          <a:noFill/>
          <a:ln>
            <a:noFill/>
          </a:ln>
        </p:spPr>
      </p:pic>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27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ferocious</a:t>
            </a:r>
            <a:endParaRPr/>
          </a:p>
        </p:txBody>
      </p:sp>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275"/>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ferocious</a:t>
            </a:r>
            <a:endParaRPr/>
          </a:p>
        </p:txBody>
      </p:sp>
      <p:sp>
        <p:nvSpPr>
          <p:cNvPr id="1501" name="Google Shape;1501;p275"/>
          <p:cNvSpPr/>
          <p:nvPr/>
        </p:nvSpPr>
        <p:spPr>
          <a:xfrm>
            <a:off x="4631575" y="2684350"/>
            <a:ext cx="1348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5" name="Shape 1505"/>
        <p:cNvGrpSpPr/>
        <p:nvPr/>
      </p:nvGrpSpPr>
      <p:grpSpPr>
        <a:xfrm>
          <a:off x="0" y="0"/>
          <a:ext cx="0" cy="0"/>
          <a:chOff x="0" y="0"/>
          <a:chExt cx="0" cy="0"/>
        </a:xfrm>
      </p:grpSpPr>
      <p:sp>
        <p:nvSpPr>
          <p:cNvPr id="1506" name="Google Shape;1506;p276"/>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ferocious</a:t>
            </a:r>
            <a:endParaRPr/>
          </a:p>
        </p:txBody>
      </p:sp>
      <p:sp>
        <p:nvSpPr>
          <p:cNvPr id="1507" name="Google Shape;1507;p276"/>
          <p:cNvSpPr/>
          <p:nvPr/>
        </p:nvSpPr>
        <p:spPr>
          <a:xfrm>
            <a:off x="4631575" y="2691300"/>
            <a:ext cx="13830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508" name="Google Shape;1508;p276"/>
          <p:cNvPicPr preferRelativeResize="0"/>
          <p:nvPr/>
        </p:nvPicPr>
        <p:blipFill>
          <a:blip r:embed="rId3">
            <a:alphaModFix/>
          </a:blip>
          <a:stretch>
            <a:fillRect/>
          </a:stretch>
        </p:blipFill>
        <p:spPr>
          <a:xfrm>
            <a:off x="152400" y="152400"/>
            <a:ext cx="2030811" cy="1916522"/>
          </a:xfrm>
          <a:prstGeom prst="rect">
            <a:avLst/>
          </a:prstGeom>
          <a:noFill/>
          <a:ln>
            <a:noFill/>
          </a:ln>
        </p:spPr>
      </p:pic>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27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atrocious</a:t>
            </a:r>
            <a:endParaRPr/>
          </a:p>
        </p:txBody>
      </p:sp>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p278"/>
          <p:cNvSpPr txBox="1"/>
          <p:nvPr>
            <p:ph type="title"/>
          </p:nvPr>
        </p:nvSpPr>
        <p:spPr>
          <a:xfrm>
            <a:off x="628650" y="33496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atrocious</a:t>
            </a:r>
            <a:br>
              <a:rPr lang="en-GB"/>
            </a:br>
            <a:br>
              <a:rPr lang="en-GB">
                <a:latin typeface="Arial"/>
                <a:ea typeface="Arial"/>
                <a:cs typeface="Arial"/>
                <a:sym typeface="Arial"/>
              </a:rPr>
            </a:br>
            <a:r>
              <a:rPr lang="en-GB">
                <a:latin typeface="Arial"/>
                <a:ea typeface="Arial"/>
                <a:cs typeface="Arial"/>
                <a:sym typeface="Arial"/>
              </a:rPr>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terrible and horrifying</a:t>
            </a:r>
            <a:endParaRPr i="1">
              <a:latin typeface="Arial"/>
              <a:ea typeface="Arial"/>
              <a:cs typeface="Arial"/>
              <a:sym typeface="Arial"/>
            </a:endParaRPr>
          </a:p>
        </p:txBody>
      </p:sp>
      <p:pic>
        <p:nvPicPr>
          <p:cNvPr id="1519" name="Google Shape;1519;p278"/>
          <p:cNvPicPr preferRelativeResize="0"/>
          <p:nvPr/>
        </p:nvPicPr>
        <p:blipFill>
          <a:blip r:embed="rId3">
            <a:alphaModFix/>
          </a:blip>
          <a:stretch>
            <a:fillRect/>
          </a:stretch>
        </p:blipFill>
        <p:spPr>
          <a:xfrm>
            <a:off x="152400" y="152400"/>
            <a:ext cx="3105150" cy="1476375"/>
          </a:xfrm>
          <a:prstGeom prst="rect">
            <a:avLst/>
          </a:prstGeom>
          <a:noFill/>
          <a:ln>
            <a:noFill/>
          </a:ln>
        </p:spPr>
      </p:pic>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sp>
        <p:nvSpPr>
          <p:cNvPr id="1524" name="Google Shape;1524;p27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ferocious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vicious</a:t>
            </a:r>
            <a:endParaRPr/>
          </a:p>
        </p:txBody>
      </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280"/>
          <p:cNvSpPr txBox="1"/>
          <p:nvPr>
            <p:ph type="title"/>
          </p:nvPr>
        </p:nvSpPr>
        <p:spPr>
          <a:xfrm>
            <a:off x="628650" y="33496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ferocious</a:t>
            </a:r>
            <a:br>
              <a:rPr lang="en-GB"/>
            </a:br>
            <a:br>
              <a:rPr lang="en-GB">
                <a:latin typeface="Arial"/>
                <a:ea typeface="Arial"/>
                <a:cs typeface="Arial"/>
                <a:sym typeface="Arial"/>
              </a:rPr>
            </a:br>
            <a:r>
              <a:rPr lang="en-GB">
                <a:latin typeface="Arial"/>
                <a:ea typeface="Arial"/>
                <a:cs typeface="Arial"/>
                <a:sym typeface="Arial"/>
              </a:rPr>
              <a:t>adjective</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savagely cruel, fierce or violent</a:t>
            </a:r>
            <a:endParaRPr i="1">
              <a:latin typeface="Arial"/>
              <a:ea typeface="Arial"/>
              <a:cs typeface="Arial"/>
              <a:sym typeface="Arial"/>
            </a:endParaRPr>
          </a:p>
        </p:txBody>
      </p:sp>
      <p:pic>
        <p:nvPicPr>
          <p:cNvPr id="1530" name="Google Shape;1530;p280"/>
          <p:cNvPicPr preferRelativeResize="0"/>
          <p:nvPr/>
        </p:nvPicPr>
        <p:blipFill>
          <a:blip r:embed="rId3">
            <a:alphaModFix/>
          </a:blip>
          <a:stretch>
            <a:fillRect/>
          </a:stretch>
        </p:blipFill>
        <p:spPr>
          <a:xfrm>
            <a:off x="152400" y="152400"/>
            <a:ext cx="2030811" cy="1916522"/>
          </a:xfrm>
          <a:prstGeom prst="rect">
            <a:avLst/>
          </a:prstGeom>
          <a:noFill/>
          <a:ln>
            <a:noFill/>
          </a:ln>
        </p:spPr>
      </p:pic>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sp>
        <p:nvSpPr>
          <p:cNvPr id="1535" name="Google Shape;1535;p28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singer thought she sounded good: the audience thought she was atrocious. </a:t>
            </a:r>
            <a:endParaRPr i="1">
              <a:latin typeface="Arial"/>
              <a:ea typeface="Arial"/>
              <a:cs typeface="Arial"/>
              <a:sym typeface="Arial"/>
            </a:endParaRPr>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28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singer thought she sounded good: the audience thought she was _ _ _ _ _ _ _ _ _. </a:t>
            </a:r>
            <a:endParaRPr i="1">
              <a:latin typeface="Arial"/>
              <a:ea typeface="Arial"/>
              <a:cs typeface="Arial"/>
              <a:sym typeface="Arial"/>
            </a:endParaRPr>
          </a:p>
        </p:txBody>
      </p:sp>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p28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singer thought she sounded good: the audience thought she was atrocious. </a:t>
            </a:r>
            <a:endParaRPr i="1">
              <a:latin typeface="Arial"/>
              <a:ea typeface="Arial"/>
              <a:cs typeface="Arial"/>
              <a:sym typeface="Arial"/>
            </a:endParaRPr>
          </a:p>
        </p:txBody>
      </p:sp>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28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 tiger is a ferocious animal when attacking its prey.</a:t>
            </a:r>
            <a:endParaRPr i="1">
              <a:latin typeface="Arial"/>
              <a:ea typeface="Arial"/>
              <a:cs typeface="Arial"/>
              <a:sym typeface="Arial"/>
            </a:endParaRPr>
          </a:p>
        </p:txBody>
      </p:sp>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28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 tiger is a _ _ _ _ _ _ _ _ _ animal when attacking its prey.</a:t>
            </a:r>
            <a:endParaRPr i="1">
              <a:latin typeface="Arial"/>
              <a:ea typeface="Arial"/>
              <a:cs typeface="Arial"/>
              <a:sym typeface="Arial"/>
            </a:endParaRPr>
          </a:p>
        </p:txBody>
      </p:sp>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28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 tiger is a ferocious animal when attacking its prey.</a:t>
            </a:r>
            <a:endParaRPr i="1">
              <a:latin typeface="Arial"/>
              <a:ea typeface="Arial"/>
              <a:cs typeface="Arial"/>
              <a:sym typeface="Arial"/>
            </a:endParaRPr>
          </a:p>
        </p:txBody>
      </p:sp>
    </p:spTree>
  </p:cSld>
  <p:clrMapOvr>
    <a:masterClrMapping/>
  </p:clrMapOvr>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p28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28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muscle</a:t>
            </a:r>
            <a:endParaRPr i="1">
              <a:latin typeface="Arial"/>
              <a:ea typeface="Arial"/>
              <a:cs typeface="Arial"/>
              <a:sym typeface="Arial"/>
            </a:endParaRPr>
          </a:p>
        </p:txBody>
      </p:sp>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p28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muscle</a:t>
            </a:r>
            <a:br>
              <a:rPr lang="en-GB">
                <a:latin typeface="Arial"/>
                <a:ea typeface="Arial"/>
                <a:cs typeface="Arial"/>
                <a:sym typeface="Arial"/>
              </a:rPr>
            </a:br>
            <a:r>
              <a:rPr lang="en-GB"/>
              <a:t>The athlete was going to the gym to build up muscle.</a:t>
            </a:r>
            <a:endParaRPr i="1">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6"/>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vicious</a:t>
            </a:r>
            <a:endParaRPr/>
          </a:p>
        </p:txBody>
      </p:sp>
      <p:sp>
        <p:nvSpPr>
          <p:cNvPr id="303" name="Google Shape;303;p56"/>
          <p:cNvSpPr/>
          <p:nvPr/>
        </p:nvSpPr>
        <p:spPr>
          <a:xfrm>
            <a:off x="4335750" y="2703450"/>
            <a:ext cx="1348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p29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muscle.</a:t>
            </a:r>
            <a:endParaRPr/>
          </a:p>
        </p:txBody>
      </p:sp>
      <p:pic>
        <p:nvPicPr>
          <p:cNvPr id="1581" name="Google Shape;1581;p290"/>
          <p:cNvPicPr preferRelativeResize="0"/>
          <p:nvPr/>
        </p:nvPicPr>
        <p:blipFill>
          <a:blip r:embed="rId3">
            <a:alphaModFix/>
          </a:blip>
          <a:stretch>
            <a:fillRect/>
          </a:stretch>
        </p:blipFill>
        <p:spPr>
          <a:xfrm>
            <a:off x="152400" y="152400"/>
            <a:ext cx="2867025" cy="1590675"/>
          </a:xfrm>
          <a:prstGeom prst="rect">
            <a:avLst/>
          </a:prstGeom>
          <a:noFill/>
          <a:ln>
            <a:noFill/>
          </a:ln>
        </p:spPr>
      </p:pic>
    </p:spTree>
  </p:cSld>
  <p:clrMapOvr>
    <a:masterClrMapping/>
  </p:clrMapOvr>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29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_ _ _ _ _ _.</a:t>
            </a:r>
            <a:endParaRPr/>
          </a:p>
        </p:txBody>
      </p:sp>
    </p:spTree>
  </p:cSld>
  <p:clrMapOvr>
    <a:masterClrMapping/>
  </p:clrMapOvr>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0" name="Shape 1590"/>
        <p:cNvGrpSpPr/>
        <p:nvPr/>
      </p:nvGrpSpPr>
      <p:grpSpPr>
        <a:xfrm>
          <a:off x="0" y="0"/>
          <a:ext cx="0" cy="0"/>
          <a:chOff x="0" y="0"/>
          <a:chExt cx="0" cy="0"/>
        </a:xfrm>
      </p:grpSpPr>
      <p:sp>
        <p:nvSpPr>
          <p:cNvPr id="1591" name="Google Shape;1591;p29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muscle.</a:t>
            </a:r>
            <a:endParaRPr/>
          </a:p>
        </p:txBody>
      </p:sp>
    </p:spTree>
  </p:cSld>
  <p:clrMapOvr>
    <a:masterClrMapping/>
  </p:clrMapOvr>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sp>
        <p:nvSpPr>
          <p:cNvPr id="1596" name="Google Shape;1596;p29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necessary</a:t>
            </a:r>
            <a:endParaRPr i="1">
              <a:latin typeface="Arial"/>
              <a:ea typeface="Arial"/>
              <a:cs typeface="Arial"/>
              <a:sym typeface="Arial"/>
            </a:endParaRPr>
          </a:p>
        </p:txBody>
      </p:sp>
    </p:spTree>
  </p:cSld>
  <p:clrMapOvr>
    <a:masterClrMapping/>
  </p:clrMapOvr>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29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necessary</a:t>
            </a:r>
            <a:br>
              <a:rPr lang="en-GB">
                <a:latin typeface="Arial"/>
                <a:ea typeface="Arial"/>
                <a:cs typeface="Arial"/>
                <a:sym typeface="Arial"/>
              </a:rPr>
            </a:br>
            <a:r>
              <a:rPr lang="en-GB"/>
              <a:t>Builders require the necessary tools for the job.</a:t>
            </a:r>
            <a:endParaRPr i="1">
              <a:latin typeface="Arial"/>
              <a:ea typeface="Arial"/>
              <a:cs typeface="Arial"/>
              <a:sym typeface="Arial"/>
            </a:endParaRPr>
          </a:p>
        </p:txBody>
      </p:sp>
    </p:spTree>
  </p:cSld>
  <p:clrMapOvr>
    <a:masterClrMapping/>
  </p:clrMapOvr>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29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Builders require the necessary tools for the job.</a:t>
            </a:r>
            <a:endParaRPr/>
          </a:p>
        </p:txBody>
      </p:sp>
      <p:pic>
        <p:nvPicPr>
          <p:cNvPr id="1607" name="Google Shape;1607;p295"/>
          <p:cNvPicPr preferRelativeResize="0"/>
          <p:nvPr/>
        </p:nvPicPr>
        <p:blipFill>
          <a:blip r:embed="rId3">
            <a:alphaModFix/>
          </a:blip>
          <a:stretch>
            <a:fillRect/>
          </a:stretch>
        </p:blipFill>
        <p:spPr>
          <a:xfrm>
            <a:off x="152400" y="152400"/>
            <a:ext cx="2552700" cy="1790700"/>
          </a:xfrm>
          <a:prstGeom prst="rect">
            <a:avLst/>
          </a:prstGeom>
          <a:noFill/>
          <a:ln>
            <a:noFill/>
          </a:ln>
        </p:spPr>
      </p:pic>
    </p:spTree>
  </p:cSld>
  <p:clrMapOvr>
    <a:masterClrMapping/>
  </p:clrMapOvr>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sp>
        <p:nvSpPr>
          <p:cNvPr id="1612" name="Google Shape;1612;p29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Builders require the </a:t>
            </a:r>
            <a:endParaRPr/>
          </a:p>
          <a:p>
            <a:pPr indent="0" lvl="0" marL="0" rtl="0" algn="ctr">
              <a:lnSpc>
                <a:spcPct val="90000"/>
              </a:lnSpc>
              <a:spcBef>
                <a:spcPts val="0"/>
              </a:spcBef>
              <a:spcAft>
                <a:spcPts val="0"/>
              </a:spcAft>
              <a:buClr>
                <a:schemeClr val="dk1"/>
              </a:buClr>
              <a:buSzPct val="100000"/>
              <a:buFont typeface="Arial"/>
              <a:buNone/>
            </a:pPr>
            <a:r>
              <a:rPr lang="en-GB"/>
              <a:t>_ _ _ _ _ _ _ _ _ tools for the job.</a:t>
            </a:r>
            <a:endParaRPr i="1">
              <a:latin typeface="Arial"/>
              <a:ea typeface="Arial"/>
              <a:cs typeface="Arial"/>
              <a:sym typeface="Arial"/>
            </a:endParaRPr>
          </a:p>
        </p:txBody>
      </p:sp>
    </p:spTree>
  </p:cSld>
  <p:clrMapOvr>
    <a:masterClrMapping/>
  </p:clrMapOvr>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29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Builders require the necessary tools for the job.</a:t>
            </a:r>
            <a:endParaRPr/>
          </a:p>
        </p:txBody>
      </p:sp>
    </p:spTree>
  </p:cSld>
  <p:clrMapOvr>
    <a:masterClrMapping/>
  </p:clrMapOvr>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p29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secretary</a:t>
            </a:r>
            <a:endParaRPr i="1">
              <a:latin typeface="Arial"/>
              <a:ea typeface="Arial"/>
              <a:cs typeface="Arial"/>
              <a:sym typeface="Arial"/>
            </a:endParaRPr>
          </a:p>
        </p:txBody>
      </p:sp>
    </p:spTree>
  </p:cSld>
  <p:clrMapOvr>
    <a:masterClrMapping/>
  </p:clrMapOvr>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29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secretary</a:t>
            </a:r>
            <a:br>
              <a:rPr lang="en-GB">
                <a:latin typeface="Arial"/>
                <a:ea typeface="Arial"/>
                <a:cs typeface="Arial"/>
                <a:sym typeface="Arial"/>
              </a:rPr>
            </a:br>
            <a:r>
              <a:rPr lang="en-GB"/>
              <a:t>My secretary will phone you to arrange an appointment.</a:t>
            </a:r>
            <a:endParaRPr i="1">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frequently</a:t>
            </a:r>
            <a:endParaRPr i="1">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p30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My secretary will phone you to arrange an appointment.</a:t>
            </a:r>
            <a:endParaRPr/>
          </a:p>
        </p:txBody>
      </p:sp>
      <p:pic>
        <p:nvPicPr>
          <p:cNvPr id="1633" name="Google Shape;1633;p300"/>
          <p:cNvPicPr preferRelativeResize="0"/>
          <p:nvPr/>
        </p:nvPicPr>
        <p:blipFill>
          <a:blip r:embed="rId3">
            <a:alphaModFix/>
          </a:blip>
          <a:stretch>
            <a:fillRect/>
          </a:stretch>
        </p:blipFill>
        <p:spPr>
          <a:xfrm>
            <a:off x="152400" y="152400"/>
            <a:ext cx="2619375" cy="1743075"/>
          </a:xfrm>
          <a:prstGeom prst="rect">
            <a:avLst/>
          </a:prstGeom>
          <a:noFill/>
          <a:ln>
            <a:noFill/>
          </a:ln>
        </p:spPr>
      </p:pic>
    </p:spTree>
  </p:cSld>
  <p:clrMapOvr>
    <a:masterClrMapping/>
  </p:clrMapOvr>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p30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_ _ _ _ _ _ _ _ _ will phone you to arrange an appointment.</a:t>
            </a:r>
            <a:endParaRPr i="1">
              <a:latin typeface="Arial"/>
              <a:ea typeface="Arial"/>
              <a:cs typeface="Arial"/>
              <a:sym typeface="Arial"/>
            </a:endParaRPr>
          </a:p>
        </p:txBody>
      </p:sp>
    </p:spTree>
  </p:cSld>
  <p:clrMapOvr>
    <a:masterClrMapping/>
  </p:clrMapOvr>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2" name="Shape 1642"/>
        <p:cNvGrpSpPr/>
        <p:nvPr/>
      </p:nvGrpSpPr>
      <p:grpSpPr>
        <a:xfrm>
          <a:off x="0" y="0"/>
          <a:ext cx="0" cy="0"/>
          <a:chOff x="0" y="0"/>
          <a:chExt cx="0" cy="0"/>
        </a:xfrm>
      </p:grpSpPr>
      <p:sp>
        <p:nvSpPr>
          <p:cNvPr id="1643" name="Google Shape;1643;p30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secretary will phone you to arrange an appointment.</a:t>
            </a:r>
            <a:endParaRPr i="1">
              <a:latin typeface="Arial"/>
              <a:ea typeface="Arial"/>
              <a:cs typeface="Arial"/>
              <a:sym typeface="Arial"/>
            </a:endParaRPr>
          </a:p>
        </p:txBody>
      </p:sp>
    </p:spTree>
  </p:cSld>
  <p:clrMapOvr>
    <a:masterClrMapping/>
  </p:clrMapOvr>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30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2" name="Shape 1652"/>
        <p:cNvGrpSpPr/>
        <p:nvPr/>
      </p:nvGrpSpPr>
      <p:grpSpPr>
        <a:xfrm>
          <a:off x="0" y="0"/>
          <a:ext cx="0" cy="0"/>
          <a:chOff x="0" y="0"/>
          <a:chExt cx="0" cy="0"/>
        </a:xfrm>
      </p:grpSpPr>
      <p:sp>
        <p:nvSpPr>
          <p:cNvPr id="1653" name="Google Shape;1653;p30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305"/>
          <p:cNvSpPr txBox="1"/>
          <p:nvPr>
            <p:ph type="title"/>
          </p:nvPr>
        </p:nvSpPr>
        <p:spPr>
          <a:xfrm>
            <a:off x="218395" y="4296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There are many thousands of ferocious volcanoes on the Earth. Some of them are found on our precious planet but many of them lie on the sea bed, which frequently erupt into the ocean. Volcanoes are particularly common around the shores of the Pacific Ocean, which is sometimes known as “the ring of fire”. It’s a malicious region where some of the Earth’s plates meet, causing volcanoes as they collide.</a:t>
            </a:r>
            <a:endParaRPr sz="2600"/>
          </a:p>
        </p:txBody>
      </p:sp>
    </p:spTree>
  </p:cSld>
  <p:clrMapOvr>
    <a:masterClrMapping/>
  </p:clrMapOvr>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306"/>
          <p:cNvSpPr txBox="1"/>
          <p:nvPr>
            <p:ph type="title"/>
          </p:nvPr>
        </p:nvSpPr>
        <p:spPr>
          <a:xfrm>
            <a:off x="218395" y="4296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There are many thousands of </a:t>
            </a:r>
            <a:r>
              <a:rPr lang="en-GB" sz="2600">
                <a:highlight>
                  <a:srgbClr val="FFFF00"/>
                </a:highlight>
              </a:rPr>
              <a:t>ferocious</a:t>
            </a:r>
            <a:r>
              <a:rPr lang="en-GB" sz="2600"/>
              <a:t> volcanoes on the Earth. Some of them are found on our </a:t>
            </a:r>
            <a:r>
              <a:rPr lang="en-GB" sz="2600">
                <a:highlight>
                  <a:srgbClr val="FFFF00"/>
                </a:highlight>
              </a:rPr>
              <a:t>precious</a:t>
            </a:r>
            <a:r>
              <a:rPr lang="en-GB" sz="2600"/>
              <a:t> planet but many of them lie on the sea bed, which </a:t>
            </a:r>
            <a:r>
              <a:rPr lang="en-GB" sz="2600">
                <a:highlight>
                  <a:srgbClr val="FFFF00"/>
                </a:highlight>
              </a:rPr>
              <a:t>frequently</a:t>
            </a:r>
            <a:r>
              <a:rPr lang="en-GB" sz="2600"/>
              <a:t> erupt into the ocean. Volcanoes are particularly common around the shores of the Pacific Ocean, which is sometimes known as “the ring of fire”. It’s a </a:t>
            </a:r>
            <a:r>
              <a:rPr lang="en-GB" sz="2600">
                <a:highlight>
                  <a:srgbClr val="FFFF00"/>
                </a:highlight>
              </a:rPr>
              <a:t>malicious</a:t>
            </a:r>
            <a:r>
              <a:rPr lang="en-GB" sz="2600"/>
              <a:t> region where some of the Earth’s plates meet, causing volcanoes as they collide.</a:t>
            </a:r>
            <a:endParaRPr sz="2600"/>
          </a:p>
        </p:txBody>
      </p:sp>
    </p:spTree>
  </p:cSld>
  <p:clrMapOvr>
    <a:masterClrMapping/>
  </p:clrMapOvr>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p30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3" name="Shape 1673"/>
        <p:cNvGrpSpPr/>
        <p:nvPr/>
      </p:nvGrpSpPr>
      <p:grpSpPr>
        <a:xfrm>
          <a:off x="0" y="0"/>
          <a:ext cx="0" cy="0"/>
          <a:chOff x="0" y="0"/>
          <a:chExt cx="0" cy="0"/>
        </a:xfrm>
      </p:grpSpPr>
      <p:sp>
        <p:nvSpPr>
          <p:cNvPr id="1674" name="Google Shape;1674;p308"/>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4200"/>
              <a:t>It’s a malicious region where some of the Earth’s plates meet, causing volcanoes as they collide.</a:t>
            </a:r>
            <a:endParaRPr sz="5100"/>
          </a:p>
        </p:txBody>
      </p:sp>
      <p:sp>
        <p:nvSpPr>
          <p:cNvPr id="1675" name="Google Shape;1675;p308"/>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309"/>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5400" u="none" cap="none" strike="noStrike">
                <a:solidFill>
                  <a:schemeClr val="dk1"/>
                </a:solidFill>
                <a:latin typeface="Arial"/>
                <a:ea typeface="Arial"/>
                <a:cs typeface="Arial"/>
                <a:sym typeface="Arial"/>
              </a:rPr>
              <a:t>Year 6  - Autumn </a:t>
            </a:r>
            <a:r>
              <a:rPr lang="en-GB" sz="5400">
                <a:solidFill>
                  <a:schemeClr val="dk1"/>
                </a:solidFill>
              </a:rPr>
              <a:t>2</a:t>
            </a:r>
            <a:endParaRPr sz="1100"/>
          </a:p>
          <a:p>
            <a:pPr indent="0" lvl="0" marL="0" marR="0" rtl="0" algn="l">
              <a:spcBef>
                <a:spcPts val="0"/>
              </a:spcBef>
              <a:spcAft>
                <a:spcPts val="0"/>
              </a:spcAft>
              <a:buNone/>
            </a:pPr>
            <a:r>
              <a:rPr lang="en-GB" sz="5400">
                <a:solidFill>
                  <a:schemeClr val="dk1"/>
                </a:solidFill>
                <a:latin typeface="Arial"/>
                <a:ea typeface="Arial"/>
                <a:cs typeface="Arial"/>
                <a:sym typeface="Arial"/>
              </a:rPr>
              <a:t>Week 5 - </a:t>
            </a:r>
            <a:r>
              <a:rPr lang="en-GB" sz="5400">
                <a:solidFill>
                  <a:schemeClr val="dk1"/>
                </a:solidFill>
              </a:rPr>
              <a:t>Friday</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8"/>
          <p:cNvSpPr txBox="1"/>
          <p:nvPr>
            <p:ph type="title"/>
          </p:nvPr>
        </p:nvSpPr>
        <p:spPr>
          <a:xfrm>
            <a:off x="628638" y="23287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frequently</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(adverb)</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often</a:t>
            </a:r>
            <a:endParaRPr i="1">
              <a:latin typeface="Arial"/>
              <a:ea typeface="Arial"/>
              <a:cs typeface="Arial"/>
              <a:sym typeface="Arial"/>
            </a:endParaRPr>
          </a:p>
        </p:txBody>
      </p:sp>
      <p:pic>
        <p:nvPicPr>
          <p:cNvPr descr="1,080 Tally Chart Illustrations &amp; Clip Art - iStock" id="314" name="Google Shape;314;p58"/>
          <p:cNvPicPr preferRelativeResize="0"/>
          <p:nvPr/>
        </p:nvPicPr>
        <p:blipFill rotWithShape="1">
          <a:blip r:embed="rId3">
            <a:alphaModFix/>
          </a:blip>
          <a:srcRect b="0" l="0" r="0" t="0"/>
          <a:stretch/>
        </p:blipFill>
        <p:spPr>
          <a:xfrm>
            <a:off x="254114" y="211251"/>
            <a:ext cx="2071688" cy="1243013"/>
          </a:xfrm>
          <a:prstGeom prst="rect">
            <a:avLst/>
          </a:prstGeom>
          <a:noFill/>
          <a:ln>
            <a:noFill/>
          </a:ln>
        </p:spPr>
      </p:pic>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pic>
        <p:nvPicPr>
          <p:cNvPr id="1686" name="Google Shape;1686;p310"/>
          <p:cNvPicPr preferRelativeResize="0"/>
          <p:nvPr/>
        </p:nvPicPr>
        <p:blipFill>
          <a:blip r:embed="rId3">
            <a:alphaModFix/>
          </a:blip>
          <a:stretch>
            <a:fillRect/>
          </a:stretch>
        </p:blipFill>
        <p:spPr>
          <a:xfrm>
            <a:off x="636150" y="0"/>
            <a:ext cx="7549955" cy="5143499"/>
          </a:xfrm>
          <a:prstGeom prst="rect">
            <a:avLst/>
          </a:prstGeom>
          <a:noFill/>
          <a:ln>
            <a:noFill/>
          </a:ln>
        </p:spPr>
      </p:pic>
    </p:spTree>
  </p:cSld>
  <p:clrMapOvr>
    <a:masterClrMapping/>
  </p:clrMapOvr>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0" name="Shape 1690"/>
        <p:cNvGrpSpPr/>
        <p:nvPr/>
      </p:nvGrpSpPr>
      <p:grpSpPr>
        <a:xfrm>
          <a:off x="0" y="0"/>
          <a:ext cx="0" cy="0"/>
          <a:chOff x="0" y="0"/>
          <a:chExt cx="0" cy="0"/>
        </a:xfrm>
      </p:grpSpPr>
      <p:sp>
        <p:nvSpPr>
          <p:cNvPr id="1691" name="Google Shape;1691;p31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Old challenge words…</a:t>
            </a:r>
            <a:endParaRPr i="1">
              <a:latin typeface="Arial"/>
              <a:ea typeface="Arial"/>
              <a:cs typeface="Arial"/>
              <a:sym typeface="Arial"/>
            </a:endParaRPr>
          </a:p>
        </p:txBody>
      </p:sp>
    </p:spTree>
  </p:cSld>
  <p:clrMapOvr>
    <a:masterClrMapping/>
  </p:clrMapOvr>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6" name="Shape 1696"/>
        <p:cNvGrpSpPr/>
        <p:nvPr/>
      </p:nvGrpSpPr>
      <p:grpSpPr>
        <a:xfrm>
          <a:off x="0" y="0"/>
          <a:ext cx="0" cy="0"/>
          <a:chOff x="0" y="0"/>
          <a:chExt cx="0" cy="0"/>
        </a:xfrm>
      </p:grpSpPr>
      <p:sp>
        <p:nvSpPr>
          <p:cNvPr id="1697" name="Google Shape;1697;p31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frequently</a:t>
            </a:r>
            <a:endParaRPr/>
          </a:p>
        </p:txBody>
      </p:sp>
    </p:spTree>
  </p:cSld>
  <p:clrMapOvr>
    <a:masterClrMapping/>
  </p:clrMapOvr>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2" name="Shape 1702"/>
        <p:cNvGrpSpPr/>
        <p:nvPr/>
      </p:nvGrpSpPr>
      <p:grpSpPr>
        <a:xfrm>
          <a:off x="0" y="0"/>
          <a:ext cx="0" cy="0"/>
          <a:chOff x="0" y="0"/>
          <a:chExt cx="0" cy="0"/>
        </a:xfrm>
      </p:grpSpPr>
      <p:sp>
        <p:nvSpPr>
          <p:cNvPr id="1703" name="Google Shape;1703;p31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government</a:t>
            </a:r>
            <a:endParaRPr/>
          </a:p>
        </p:txBody>
      </p:sp>
    </p:spTree>
  </p:cSld>
  <p:clrMapOvr>
    <a:masterClrMapping/>
  </p:clrMapOvr>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7" name="Shape 1707"/>
        <p:cNvGrpSpPr/>
        <p:nvPr/>
      </p:nvGrpSpPr>
      <p:grpSpPr>
        <a:xfrm>
          <a:off x="0" y="0"/>
          <a:ext cx="0" cy="0"/>
          <a:chOff x="0" y="0"/>
          <a:chExt cx="0" cy="0"/>
        </a:xfrm>
      </p:grpSpPr>
      <p:sp>
        <p:nvSpPr>
          <p:cNvPr id="1708" name="Google Shape;1708;p31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Old spelling rule words…</a:t>
            </a:r>
            <a:endParaRPr i="1">
              <a:latin typeface="Arial"/>
              <a:ea typeface="Arial"/>
              <a:cs typeface="Arial"/>
              <a:sym typeface="Arial"/>
            </a:endParaRPr>
          </a:p>
        </p:txBody>
      </p:sp>
    </p:spTree>
  </p:cSld>
  <p:clrMapOvr>
    <a:masterClrMapping/>
  </p:clrMapOvr>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2" name="Shape 1712"/>
        <p:cNvGrpSpPr/>
        <p:nvPr/>
      </p:nvGrpSpPr>
      <p:grpSpPr>
        <a:xfrm>
          <a:off x="0" y="0"/>
          <a:ext cx="0" cy="0"/>
          <a:chOff x="0" y="0"/>
          <a:chExt cx="0" cy="0"/>
        </a:xfrm>
      </p:grpSpPr>
      <p:sp>
        <p:nvSpPr>
          <p:cNvPr id="1713" name="Google Shape;1713;p31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musical</a:t>
            </a:r>
            <a:endParaRPr/>
          </a:p>
        </p:txBody>
      </p:sp>
    </p:spTree>
  </p:cSld>
  <p:clrMapOvr>
    <a:masterClrMapping/>
  </p:clrMapOvr>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7" name="Shape 1717"/>
        <p:cNvGrpSpPr/>
        <p:nvPr/>
      </p:nvGrpSpPr>
      <p:grpSpPr>
        <a:xfrm>
          <a:off x="0" y="0"/>
          <a:ext cx="0" cy="0"/>
          <a:chOff x="0" y="0"/>
          <a:chExt cx="0" cy="0"/>
        </a:xfrm>
      </p:grpSpPr>
      <p:sp>
        <p:nvSpPr>
          <p:cNvPr id="1718" name="Google Shape;1718;p31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political</a:t>
            </a:r>
            <a:endParaRPr/>
          </a:p>
        </p:txBody>
      </p:sp>
    </p:spTree>
  </p:cSld>
  <p:clrMapOvr>
    <a:masterClrMapping/>
  </p:clrMapOvr>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2" name="Shape 1722"/>
        <p:cNvGrpSpPr/>
        <p:nvPr/>
      </p:nvGrpSpPr>
      <p:grpSpPr>
        <a:xfrm>
          <a:off x="0" y="0"/>
          <a:ext cx="0" cy="0"/>
          <a:chOff x="0" y="0"/>
          <a:chExt cx="0" cy="0"/>
        </a:xfrm>
      </p:grpSpPr>
      <p:sp>
        <p:nvSpPr>
          <p:cNvPr id="1723" name="Google Shape;1723;p31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accidental</a:t>
            </a:r>
            <a:endParaRPr/>
          </a:p>
        </p:txBody>
      </p:sp>
    </p:spTree>
  </p:cSld>
  <p:clrMapOvr>
    <a:masterClrMapping/>
  </p:clrMapOvr>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7" name="Shape 1727"/>
        <p:cNvGrpSpPr/>
        <p:nvPr/>
      </p:nvGrpSpPr>
      <p:grpSpPr>
        <a:xfrm>
          <a:off x="0" y="0"/>
          <a:ext cx="0" cy="0"/>
          <a:chOff x="0" y="0"/>
          <a:chExt cx="0" cy="0"/>
        </a:xfrm>
      </p:grpSpPr>
      <p:sp>
        <p:nvSpPr>
          <p:cNvPr id="1728" name="Google Shape;1728;p31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mathematical</a:t>
            </a:r>
            <a:endParaRPr/>
          </a:p>
        </p:txBody>
      </p:sp>
    </p:spTree>
  </p:cSld>
  <p:clrMapOvr>
    <a:masterClrMapping/>
  </p:clrMapOvr>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sp>
        <p:nvSpPr>
          <p:cNvPr id="1733" name="Google Shape;1733;p31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tropical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9"/>
          <p:cNvSpPr txBox="1"/>
          <p:nvPr>
            <p:ph type="title"/>
          </p:nvPr>
        </p:nvSpPr>
        <p:spPr>
          <a:xfrm>
            <a:off x="628638" y="227754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People frequently play the National Lottery. </a:t>
            </a:r>
            <a:endParaRPr i="1">
              <a:latin typeface="Arial"/>
              <a:ea typeface="Arial"/>
              <a:cs typeface="Arial"/>
              <a:sym typeface="Arial"/>
            </a:endParaRPr>
          </a:p>
        </p:txBody>
      </p:sp>
      <p:pic>
        <p:nvPicPr>
          <p:cNvPr descr="1,080 Tally Chart Illustrations &amp; Clip Art - iStock" id="320" name="Google Shape;320;p59"/>
          <p:cNvPicPr preferRelativeResize="0"/>
          <p:nvPr/>
        </p:nvPicPr>
        <p:blipFill rotWithShape="1">
          <a:blip r:embed="rId3">
            <a:alphaModFix/>
          </a:blip>
          <a:srcRect b="0" l="0" r="0" t="0"/>
          <a:stretch/>
        </p:blipFill>
        <p:spPr>
          <a:xfrm>
            <a:off x="254114" y="211251"/>
            <a:ext cx="2071688" cy="1243013"/>
          </a:xfrm>
          <a:prstGeom prst="rect">
            <a:avLst/>
          </a:prstGeom>
          <a:noFill/>
          <a:ln>
            <a:noFill/>
          </a:ln>
        </p:spPr>
      </p:pic>
    </p:spTree>
  </p:cSld>
  <p:clrMapOvr>
    <a:masterClrMapping/>
  </p:clrMapOvr>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7" name="Shape 1737"/>
        <p:cNvGrpSpPr/>
        <p:nvPr/>
      </p:nvGrpSpPr>
      <p:grpSpPr>
        <a:xfrm>
          <a:off x="0" y="0"/>
          <a:ext cx="0" cy="0"/>
          <a:chOff x="0" y="0"/>
          <a:chExt cx="0" cy="0"/>
        </a:xfrm>
      </p:grpSpPr>
      <p:sp>
        <p:nvSpPr>
          <p:cNvPr id="1738" name="Google Shape;1738;p32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functional</a:t>
            </a:r>
            <a:endParaRPr/>
          </a:p>
        </p:txBody>
      </p:sp>
    </p:spTree>
  </p:cSld>
  <p:clrMapOvr>
    <a:masterClrMapping/>
  </p:clrMapOvr>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2" name="Shape 1742"/>
        <p:cNvGrpSpPr/>
        <p:nvPr/>
      </p:nvGrpSpPr>
      <p:grpSpPr>
        <a:xfrm>
          <a:off x="0" y="0"/>
          <a:ext cx="0" cy="0"/>
          <a:chOff x="0" y="0"/>
          <a:chExt cx="0" cy="0"/>
        </a:xfrm>
      </p:grpSpPr>
      <p:sp>
        <p:nvSpPr>
          <p:cNvPr id="1743" name="Google Shape;1743;p32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require</a:t>
            </a:r>
            <a:endParaRPr/>
          </a:p>
        </p:txBody>
      </p:sp>
    </p:spTree>
  </p:cSld>
  <p:clrMapOvr>
    <a:masterClrMapping/>
  </p:clrMapOvr>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7" name="Shape 1747"/>
        <p:cNvGrpSpPr/>
        <p:nvPr/>
      </p:nvGrpSpPr>
      <p:grpSpPr>
        <a:xfrm>
          <a:off x="0" y="0"/>
          <a:ext cx="0" cy="0"/>
          <a:chOff x="0" y="0"/>
          <a:chExt cx="0" cy="0"/>
        </a:xfrm>
      </p:grpSpPr>
      <p:sp>
        <p:nvSpPr>
          <p:cNvPr id="1748" name="Google Shape;1748;p32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acquire</a:t>
            </a:r>
            <a:endParaRPr/>
          </a:p>
        </p:txBody>
      </p:sp>
    </p:spTree>
  </p:cSld>
  <p:clrMapOvr>
    <a:masterClrMapping/>
  </p:clrMapOvr>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sp>
        <p:nvSpPr>
          <p:cNvPr id="1753" name="Google Shape;1753;p32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enquire</a:t>
            </a:r>
            <a:endParaRPr/>
          </a:p>
        </p:txBody>
      </p:sp>
    </p:spTree>
  </p:cSld>
  <p:clrMapOvr>
    <a:masterClrMapping/>
  </p:clrMapOvr>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sp>
        <p:nvSpPr>
          <p:cNvPr id="1758" name="Google Shape;1758;p32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esquire</a:t>
            </a:r>
            <a:endParaRPr/>
          </a:p>
        </p:txBody>
      </p:sp>
    </p:spTree>
  </p:cSld>
  <p:clrMapOvr>
    <a:masterClrMapping/>
  </p:clrMapOvr>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2" name="Shape 1762"/>
        <p:cNvGrpSpPr/>
        <p:nvPr/>
      </p:nvGrpSpPr>
      <p:grpSpPr>
        <a:xfrm>
          <a:off x="0" y="0"/>
          <a:ext cx="0" cy="0"/>
          <a:chOff x="0" y="0"/>
          <a:chExt cx="0" cy="0"/>
        </a:xfrm>
      </p:grpSpPr>
      <p:sp>
        <p:nvSpPr>
          <p:cNvPr id="1763" name="Google Shape;1763;p32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vampire</a:t>
            </a:r>
            <a:endParaRPr/>
          </a:p>
        </p:txBody>
      </p:sp>
    </p:spTree>
  </p:cSld>
  <p:clrMapOvr>
    <a:masterClrMapping/>
  </p:clrMapOvr>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7" name="Shape 1767"/>
        <p:cNvGrpSpPr/>
        <p:nvPr/>
      </p:nvGrpSpPr>
      <p:grpSpPr>
        <a:xfrm>
          <a:off x="0" y="0"/>
          <a:ext cx="0" cy="0"/>
          <a:chOff x="0" y="0"/>
          <a:chExt cx="0" cy="0"/>
        </a:xfrm>
      </p:grpSpPr>
      <p:sp>
        <p:nvSpPr>
          <p:cNvPr id="1768" name="Google Shape;1768;p32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bonfire</a:t>
            </a:r>
            <a:endParaRPr/>
          </a:p>
        </p:txBody>
      </p:sp>
    </p:spTree>
  </p:cSld>
  <p:clrMapOvr>
    <a:masterClrMapping/>
  </p:clrMapOvr>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2" name="Shape 1772"/>
        <p:cNvGrpSpPr/>
        <p:nvPr/>
      </p:nvGrpSpPr>
      <p:grpSpPr>
        <a:xfrm>
          <a:off x="0" y="0"/>
          <a:ext cx="0" cy="0"/>
          <a:chOff x="0" y="0"/>
          <a:chExt cx="0" cy="0"/>
        </a:xfrm>
      </p:grpSpPr>
      <p:sp>
        <p:nvSpPr>
          <p:cNvPr id="1773" name="Google Shape;1773;p32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spelling rule words…</a:t>
            </a:r>
            <a:endParaRPr i="1">
              <a:latin typeface="Arial"/>
              <a:ea typeface="Arial"/>
              <a:cs typeface="Arial"/>
              <a:sym typeface="Arial"/>
            </a:endParaRPr>
          </a:p>
        </p:txBody>
      </p:sp>
    </p:spTree>
  </p:cSld>
  <p:clrMapOvr>
    <a:masterClrMapping/>
  </p:clrMapOvr>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7" name="Shape 1777"/>
        <p:cNvGrpSpPr/>
        <p:nvPr/>
      </p:nvGrpSpPr>
      <p:grpSpPr>
        <a:xfrm>
          <a:off x="0" y="0"/>
          <a:ext cx="0" cy="0"/>
          <a:chOff x="0" y="0"/>
          <a:chExt cx="0" cy="0"/>
        </a:xfrm>
      </p:grpSpPr>
      <p:sp>
        <p:nvSpPr>
          <p:cNvPr id="1778" name="Google Shape;1778;p32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vicious</a:t>
            </a:r>
            <a:endParaRPr i="1">
              <a:latin typeface="Arial"/>
              <a:ea typeface="Arial"/>
              <a:cs typeface="Arial"/>
              <a:sym typeface="Arial"/>
            </a:endParaRPr>
          </a:p>
        </p:txBody>
      </p:sp>
    </p:spTree>
  </p:cSld>
  <p:clrMapOvr>
    <a:masterClrMapping/>
  </p:clrMapOvr>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2" name="Shape 1782"/>
        <p:cNvGrpSpPr/>
        <p:nvPr/>
      </p:nvGrpSpPr>
      <p:grpSpPr>
        <a:xfrm>
          <a:off x="0" y="0"/>
          <a:ext cx="0" cy="0"/>
          <a:chOff x="0" y="0"/>
          <a:chExt cx="0" cy="0"/>
        </a:xfrm>
      </p:grpSpPr>
      <p:sp>
        <p:nvSpPr>
          <p:cNvPr id="1783" name="Google Shape;1783;p32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gracious</a:t>
            </a:r>
            <a:endParaRPr i="1">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33"/>
          <p:cNvPicPr preferRelativeResize="0"/>
          <p:nvPr/>
        </p:nvPicPr>
        <p:blipFill>
          <a:blip r:embed="rId3">
            <a:alphaModFix/>
          </a:blip>
          <a:stretch>
            <a:fillRect/>
          </a:stretch>
        </p:blipFill>
        <p:spPr>
          <a:xfrm>
            <a:off x="636150" y="0"/>
            <a:ext cx="7549955" cy="51434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6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7" name="Shape 1787"/>
        <p:cNvGrpSpPr/>
        <p:nvPr/>
      </p:nvGrpSpPr>
      <p:grpSpPr>
        <a:xfrm>
          <a:off x="0" y="0"/>
          <a:ext cx="0" cy="0"/>
          <a:chOff x="0" y="0"/>
          <a:chExt cx="0" cy="0"/>
        </a:xfrm>
      </p:grpSpPr>
      <p:sp>
        <p:nvSpPr>
          <p:cNvPr id="1788" name="Google Shape;1788;p33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spacious</a:t>
            </a:r>
            <a:endParaRPr i="1">
              <a:latin typeface="Arial"/>
              <a:ea typeface="Arial"/>
              <a:cs typeface="Arial"/>
              <a:sym typeface="Arial"/>
            </a:endParaRPr>
          </a:p>
        </p:txBody>
      </p:sp>
    </p:spTree>
  </p:cSld>
  <p:clrMapOvr>
    <a:masterClrMapping/>
  </p:clrMapOvr>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2" name="Shape 1792"/>
        <p:cNvGrpSpPr/>
        <p:nvPr/>
      </p:nvGrpSpPr>
      <p:grpSpPr>
        <a:xfrm>
          <a:off x="0" y="0"/>
          <a:ext cx="0" cy="0"/>
          <a:chOff x="0" y="0"/>
          <a:chExt cx="0" cy="0"/>
        </a:xfrm>
      </p:grpSpPr>
      <p:sp>
        <p:nvSpPr>
          <p:cNvPr id="1793" name="Google Shape;1793;p33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malicious</a:t>
            </a:r>
            <a:endParaRPr i="1">
              <a:latin typeface="Arial"/>
              <a:ea typeface="Arial"/>
              <a:cs typeface="Arial"/>
              <a:sym typeface="Arial"/>
            </a:endParaRPr>
          </a:p>
        </p:txBody>
      </p:sp>
    </p:spTree>
  </p:cSld>
  <p:clrMapOvr>
    <a:masterClrMapping/>
  </p:clrMapOvr>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7" name="Shape 1797"/>
        <p:cNvGrpSpPr/>
        <p:nvPr/>
      </p:nvGrpSpPr>
      <p:grpSpPr>
        <a:xfrm>
          <a:off x="0" y="0"/>
          <a:ext cx="0" cy="0"/>
          <a:chOff x="0" y="0"/>
          <a:chExt cx="0" cy="0"/>
        </a:xfrm>
      </p:grpSpPr>
      <p:sp>
        <p:nvSpPr>
          <p:cNvPr id="1798" name="Google Shape;1798;p33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precious</a:t>
            </a:r>
            <a:endParaRPr i="1">
              <a:latin typeface="Arial"/>
              <a:ea typeface="Arial"/>
              <a:cs typeface="Arial"/>
              <a:sym typeface="Arial"/>
            </a:endParaRPr>
          </a:p>
        </p:txBody>
      </p:sp>
    </p:spTree>
  </p:cSld>
  <p:clrMapOvr>
    <a:masterClrMapping/>
  </p:clrMapOvr>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2" name="Shape 1802"/>
        <p:cNvGrpSpPr/>
        <p:nvPr/>
      </p:nvGrpSpPr>
      <p:grpSpPr>
        <a:xfrm>
          <a:off x="0" y="0"/>
          <a:ext cx="0" cy="0"/>
          <a:chOff x="0" y="0"/>
          <a:chExt cx="0" cy="0"/>
        </a:xfrm>
      </p:grpSpPr>
      <p:sp>
        <p:nvSpPr>
          <p:cNvPr id="1803" name="Google Shape;1803;p33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conscious</a:t>
            </a:r>
            <a:endParaRPr i="1">
              <a:latin typeface="Arial"/>
              <a:ea typeface="Arial"/>
              <a:cs typeface="Arial"/>
              <a:sym typeface="Arial"/>
            </a:endParaRPr>
          </a:p>
        </p:txBody>
      </p:sp>
    </p:spTree>
  </p:cSld>
  <p:clrMapOvr>
    <a:masterClrMapping/>
  </p:clrMapOvr>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7" name="Shape 1807"/>
        <p:cNvGrpSpPr/>
        <p:nvPr/>
      </p:nvGrpSpPr>
      <p:grpSpPr>
        <a:xfrm>
          <a:off x="0" y="0"/>
          <a:ext cx="0" cy="0"/>
          <a:chOff x="0" y="0"/>
          <a:chExt cx="0" cy="0"/>
        </a:xfrm>
      </p:grpSpPr>
      <p:sp>
        <p:nvSpPr>
          <p:cNvPr id="1808" name="Google Shape;1808;p33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delicious</a:t>
            </a:r>
            <a:endParaRPr i="1">
              <a:latin typeface="Arial"/>
              <a:ea typeface="Arial"/>
              <a:cs typeface="Arial"/>
              <a:sym typeface="Arial"/>
            </a:endParaRPr>
          </a:p>
        </p:txBody>
      </p:sp>
    </p:spTree>
  </p:cSld>
  <p:clrMapOvr>
    <a:masterClrMapping/>
  </p:clrMapOvr>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2" name="Shape 1812"/>
        <p:cNvGrpSpPr/>
        <p:nvPr/>
      </p:nvGrpSpPr>
      <p:grpSpPr>
        <a:xfrm>
          <a:off x="0" y="0"/>
          <a:ext cx="0" cy="0"/>
          <a:chOff x="0" y="0"/>
          <a:chExt cx="0" cy="0"/>
        </a:xfrm>
      </p:grpSpPr>
      <p:sp>
        <p:nvSpPr>
          <p:cNvPr id="1813" name="Google Shape;1813;p33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suspicious</a:t>
            </a:r>
            <a:endParaRPr i="1">
              <a:latin typeface="Arial"/>
              <a:ea typeface="Arial"/>
              <a:cs typeface="Arial"/>
              <a:sym typeface="Arial"/>
            </a:endParaRPr>
          </a:p>
        </p:txBody>
      </p:sp>
    </p:spTree>
  </p:cSld>
  <p:clrMapOvr>
    <a:masterClrMapping/>
  </p:clrMapOvr>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7" name="Shape 1817"/>
        <p:cNvGrpSpPr/>
        <p:nvPr/>
      </p:nvGrpSpPr>
      <p:grpSpPr>
        <a:xfrm>
          <a:off x="0" y="0"/>
          <a:ext cx="0" cy="0"/>
          <a:chOff x="0" y="0"/>
          <a:chExt cx="0" cy="0"/>
        </a:xfrm>
      </p:grpSpPr>
      <p:sp>
        <p:nvSpPr>
          <p:cNvPr id="1818" name="Google Shape;1818;p33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atrocious</a:t>
            </a:r>
            <a:endParaRPr i="1">
              <a:latin typeface="Arial"/>
              <a:ea typeface="Arial"/>
              <a:cs typeface="Arial"/>
              <a:sym typeface="Arial"/>
            </a:endParaRPr>
          </a:p>
        </p:txBody>
      </p:sp>
    </p:spTree>
  </p:cSld>
  <p:clrMapOvr>
    <a:masterClrMapping/>
  </p:clrMapOvr>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2" name="Shape 1822"/>
        <p:cNvGrpSpPr/>
        <p:nvPr/>
      </p:nvGrpSpPr>
      <p:grpSpPr>
        <a:xfrm>
          <a:off x="0" y="0"/>
          <a:ext cx="0" cy="0"/>
          <a:chOff x="0" y="0"/>
          <a:chExt cx="0" cy="0"/>
        </a:xfrm>
      </p:grpSpPr>
      <p:sp>
        <p:nvSpPr>
          <p:cNvPr id="1823" name="Google Shape;1823;p33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ferocious</a:t>
            </a:r>
            <a:endParaRPr i="1">
              <a:latin typeface="Arial"/>
              <a:ea typeface="Arial"/>
              <a:cs typeface="Arial"/>
              <a:sym typeface="Arial"/>
            </a:endParaRPr>
          </a:p>
        </p:txBody>
      </p:sp>
    </p:spTree>
  </p:cSld>
  <p:clrMapOvr>
    <a:masterClrMapping/>
  </p:clrMapOvr>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7" name="Shape 1827"/>
        <p:cNvGrpSpPr/>
        <p:nvPr/>
      </p:nvGrpSpPr>
      <p:grpSpPr>
        <a:xfrm>
          <a:off x="0" y="0"/>
          <a:ext cx="0" cy="0"/>
          <a:chOff x="0" y="0"/>
          <a:chExt cx="0" cy="0"/>
        </a:xfrm>
      </p:grpSpPr>
      <p:sp>
        <p:nvSpPr>
          <p:cNvPr id="1828" name="Google Shape;1828;p33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2" name="Shape 1832"/>
        <p:cNvGrpSpPr/>
        <p:nvPr/>
      </p:nvGrpSpPr>
      <p:grpSpPr>
        <a:xfrm>
          <a:off x="0" y="0"/>
          <a:ext cx="0" cy="0"/>
          <a:chOff x="0" y="0"/>
          <a:chExt cx="0" cy="0"/>
        </a:xfrm>
      </p:grpSpPr>
      <p:sp>
        <p:nvSpPr>
          <p:cNvPr id="1833" name="Google Shape;1833;p33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muscle</a:t>
            </a:r>
            <a:endParaRPr i="1">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government</a:t>
            </a:r>
            <a:endParaRPr/>
          </a:p>
        </p:txBody>
      </p:sp>
    </p:spTree>
  </p:cSld>
  <p:clrMapOvr>
    <a:masterClrMapping/>
  </p:clrMapOvr>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7" name="Shape 1837"/>
        <p:cNvGrpSpPr/>
        <p:nvPr/>
      </p:nvGrpSpPr>
      <p:grpSpPr>
        <a:xfrm>
          <a:off x="0" y="0"/>
          <a:ext cx="0" cy="0"/>
          <a:chOff x="0" y="0"/>
          <a:chExt cx="0" cy="0"/>
        </a:xfrm>
      </p:grpSpPr>
      <p:sp>
        <p:nvSpPr>
          <p:cNvPr id="1838" name="Google Shape;1838;p34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necessary</a:t>
            </a:r>
            <a:endParaRPr i="1">
              <a:latin typeface="Arial"/>
              <a:ea typeface="Arial"/>
              <a:cs typeface="Arial"/>
              <a:sym typeface="Arial"/>
            </a:endParaRPr>
          </a:p>
        </p:txBody>
      </p:sp>
    </p:spTree>
  </p:cSld>
  <p:clrMapOvr>
    <a:masterClrMapping/>
  </p:clrMapOvr>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34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secretary</a:t>
            </a:r>
            <a:endParaRPr i="1">
              <a:latin typeface="Arial"/>
              <a:ea typeface="Arial"/>
              <a:cs typeface="Arial"/>
              <a:sym typeface="Arial"/>
            </a:endParaRPr>
          </a:p>
        </p:txBody>
      </p:sp>
    </p:spTree>
  </p:cSld>
  <p:clrMapOvr>
    <a:masterClrMapping/>
  </p:clrMapOvr>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8" name="Shape 1848"/>
        <p:cNvGrpSpPr/>
        <p:nvPr/>
      </p:nvGrpSpPr>
      <p:grpSpPr>
        <a:xfrm>
          <a:off x="0" y="0"/>
          <a:ext cx="0" cy="0"/>
          <a:chOff x="0" y="0"/>
          <a:chExt cx="0" cy="0"/>
        </a:xfrm>
      </p:grpSpPr>
      <p:sp>
        <p:nvSpPr>
          <p:cNvPr id="1849" name="Google Shape;1849;p342"/>
          <p:cNvSpPr txBox="1"/>
          <p:nvPr/>
        </p:nvSpPr>
        <p:spPr>
          <a:xfrm>
            <a:off x="1481818" y="1706128"/>
            <a:ext cx="6784500" cy="173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Quick Quiz time…</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sp>
        <p:nvSpPr>
          <p:cNvPr id="1855" name="Google Shape;1855;p343"/>
          <p:cNvSpPr txBox="1"/>
          <p:nvPr/>
        </p:nvSpPr>
        <p:spPr>
          <a:xfrm>
            <a:off x="481693" y="420254"/>
            <a:ext cx="8376600" cy="456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Did you get them correct?</a:t>
            </a:r>
            <a:endParaRPr sz="1100"/>
          </a:p>
          <a:p>
            <a:pPr indent="0" lvl="0" marL="0" marR="0" rtl="0" algn="l">
              <a:spcBef>
                <a:spcPts val="0"/>
              </a:spcBef>
              <a:spcAft>
                <a:spcPts val="0"/>
              </a:spcAft>
              <a:buNone/>
            </a:pPr>
            <a:r>
              <a:rPr i="1" lang="en-GB" sz="3300">
                <a:solidFill>
                  <a:schemeClr val="dk1"/>
                </a:solidFill>
                <a:latin typeface="Arial"/>
                <a:ea typeface="Arial"/>
                <a:cs typeface="Arial"/>
                <a:sym typeface="Arial"/>
              </a:rPr>
              <a:t>Edit your work.</a:t>
            </a:r>
            <a:endParaRPr sz="1100"/>
          </a:p>
          <a:p>
            <a:pPr indent="0" lvl="0" marL="0" marR="0" rtl="0" algn="ctr">
              <a:spcBef>
                <a:spcPts val="0"/>
              </a:spcBef>
              <a:spcAft>
                <a:spcPts val="0"/>
              </a:spcAft>
              <a:buNone/>
            </a:pPr>
            <a:r>
              <a:t/>
            </a:r>
            <a:endParaRPr sz="4100">
              <a:solidFill>
                <a:schemeClr val="dk1"/>
              </a:solidFill>
              <a:latin typeface="Arial"/>
              <a:ea typeface="Arial"/>
              <a:cs typeface="Arial"/>
              <a:sym typeface="Arial"/>
            </a:endParaRPr>
          </a:p>
          <a:p>
            <a:pPr indent="0" lvl="0" marL="0" marR="0" rtl="0" algn="ctr">
              <a:spcBef>
                <a:spcPts val="0"/>
              </a:spcBef>
              <a:spcAft>
                <a:spcPts val="0"/>
              </a:spcAft>
              <a:buNone/>
            </a:pPr>
            <a:r>
              <a:rPr lang="en-GB" sz="4100">
                <a:solidFill>
                  <a:schemeClr val="dk1"/>
                </a:solidFill>
              </a:rPr>
              <a:t>frequently		government		musical		acquire		muscle		necessary		secretary		gracious		precious		delicious		atrocious</a:t>
            </a:r>
            <a:endParaRPr sz="1100"/>
          </a:p>
        </p:txBody>
      </p:sp>
    </p:spTree>
  </p:cSld>
  <p:clrMapOvr>
    <a:masterClrMapping/>
  </p:clrMapOvr>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0" name="Shape 1860"/>
        <p:cNvGrpSpPr/>
        <p:nvPr/>
      </p:nvGrpSpPr>
      <p:grpSpPr>
        <a:xfrm>
          <a:off x="0" y="0"/>
          <a:ext cx="0" cy="0"/>
          <a:chOff x="0" y="0"/>
          <a:chExt cx="0" cy="0"/>
        </a:xfrm>
      </p:grpSpPr>
      <p:sp>
        <p:nvSpPr>
          <p:cNvPr id="1861" name="Google Shape;1861;p344"/>
          <p:cNvSpPr txBox="1"/>
          <p:nvPr/>
        </p:nvSpPr>
        <p:spPr>
          <a:xfrm>
            <a:off x="1481818" y="1706128"/>
            <a:ext cx="6784500" cy="173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Word class time…</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p345"/>
          <p:cNvSpPr txBox="1"/>
          <p:nvPr/>
        </p:nvSpPr>
        <p:spPr>
          <a:xfrm>
            <a:off x="0" y="1706129"/>
            <a:ext cx="9144000" cy="136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3000">
                <a:solidFill>
                  <a:schemeClr val="dk1"/>
                </a:solidFill>
              </a:rPr>
              <a:t>The athlete was going to the gym to build up muscle.</a:t>
            </a:r>
            <a:endParaRPr sz="5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2" name="Shape 1872"/>
        <p:cNvGrpSpPr/>
        <p:nvPr/>
      </p:nvGrpSpPr>
      <p:grpSpPr>
        <a:xfrm>
          <a:off x="0" y="0"/>
          <a:ext cx="0" cy="0"/>
          <a:chOff x="0" y="0"/>
          <a:chExt cx="0" cy="0"/>
        </a:xfrm>
      </p:grpSpPr>
      <p:sp>
        <p:nvSpPr>
          <p:cNvPr id="1873" name="Google Shape;1873;p346"/>
          <p:cNvSpPr txBox="1"/>
          <p:nvPr/>
        </p:nvSpPr>
        <p:spPr>
          <a:xfrm>
            <a:off x="0" y="3053236"/>
            <a:ext cx="8976600" cy="1639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2400">
                <a:solidFill>
                  <a:srgbClr val="0000FF"/>
                </a:solidFill>
              </a:rPr>
              <a:t>d</a:t>
            </a:r>
            <a:r>
              <a:rPr lang="en-GB" sz="2400">
                <a:solidFill>
                  <a:srgbClr val="0000FF"/>
                </a:solidFill>
              </a:rPr>
              <a:t>eterminer,</a:t>
            </a:r>
            <a:r>
              <a:rPr lang="en-GB" sz="2400">
                <a:solidFill>
                  <a:srgbClr val="FF0000"/>
                </a:solidFill>
              </a:rPr>
              <a:t> noun, </a:t>
            </a:r>
            <a:r>
              <a:rPr lang="en-GB" sz="2400">
                <a:solidFill>
                  <a:srgbClr val="00B050"/>
                </a:solidFill>
              </a:rPr>
              <a:t>verb, verb,</a:t>
            </a:r>
            <a:r>
              <a:rPr lang="en-GB" sz="2400">
                <a:solidFill>
                  <a:srgbClr val="FF0000"/>
                </a:solidFill>
              </a:rPr>
              <a:t> </a:t>
            </a:r>
            <a:r>
              <a:rPr lang="en-GB" sz="2400">
                <a:solidFill>
                  <a:srgbClr val="9900FF"/>
                </a:solidFill>
              </a:rPr>
              <a:t>preposition,</a:t>
            </a:r>
            <a:r>
              <a:rPr lang="en-GB" sz="2400">
                <a:solidFill>
                  <a:srgbClr val="FF0000"/>
                </a:solidFill>
              </a:rPr>
              <a:t> </a:t>
            </a:r>
            <a:r>
              <a:rPr lang="en-GB" sz="2400">
                <a:solidFill>
                  <a:srgbClr val="0000FF"/>
                </a:solidFill>
              </a:rPr>
              <a:t>determiner,</a:t>
            </a:r>
            <a:r>
              <a:rPr lang="en-GB" sz="2400">
                <a:solidFill>
                  <a:srgbClr val="FF0000"/>
                </a:solidFill>
              </a:rPr>
              <a:t> noun, </a:t>
            </a:r>
            <a:r>
              <a:rPr lang="en-GB" sz="2400">
                <a:solidFill>
                  <a:srgbClr val="9900FF"/>
                </a:solidFill>
              </a:rPr>
              <a:t>preposition,</a:t>
            </a:r>
            <a:r>
              <a:rPr lang="en-GB" sz="2400">
                <a:solidFill>
                  <a:srgbClr val="FF0000"/>
                </a:solidFill>
              </a:rPr>
              <a:t> </a:t>
            </a:r>
            <a:r>
              <a:rPr lang="en-GB" sz="2400">
                <a:solidFill>
                  <a:srgbClr val="00B050"/>
                </a:solidFill>
              </a:rPr>
              <a:t>verb,</a:t>
            </a:r>
            <a:r>
              <a:rPr lang="en-GB" sz="2400">
                <a:solidFill>
                  <a:srgbClr val="FF0000"/>
                </a:solidFill>
              </a:rPr>
              <a:t> </a:t>
            </a:r>
            <a:r>
              <a:rPr lang="en-GB" sz="2400">
                <a:solidFill>
                  <a:srgbClr val="9900FF"/>
                </a:solidFill>
              </a:rPr>
              <a:t>preposition,</a:t>
            </a:r>
            <a:r>
              <a:rPr lang="en-GB" sz="2400">
                <a:solidFill>
                  <a:srgbClr val="FF0000"/>
                </a:solidFill>
              </a:rPr>
              <a:t> noun.</a:t>
            </a:r>
            <a:endParaRPr sz="3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
        <p:nvSpPr>
          <p:cNvPr id="1874" name="Google Shape;1874;p346"/>
          <p:cNvSpPr txBox="1"/>
          <p:nvPr/>
        </p:nvSpPr>
        <p:spPr>
          <a:xfrm>
            <a:off x="0" y="1363142"/>
            <a:ext cx="8976600" cy="5157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GB" sz="2900">
                <a:solidFill>
                  <a:schemeClr val="dk1"/>
                </a:solidFill>
              </a:rPr>
              <a:t>The athlete was going to the gym to build up muscle.</a:t>
            </a:r>
            <a:endParaRPr sz="3500">
              <a:solidFill>
                <a:schemeClr val="dk1"/>
              </a:solidFill>
            </a:endParaRPr>
          </a:p>
        </p:txBody>
      </p:sp>
    </p:spTree>
  </p:cSld>
  <p:clrMapOvr>
    <a:masterClrMapping/>
  </p:clrMapOvr>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9" name="Shape 1879"/>
        <p:cNvGrpSpPr/>
        <p:nvPr/>
      </p:nvGrpSpPr>
      <p:grpSpPr>
        <a:xfrm>
          <a:off x="0" y="0"/>
          <a:ext cx="0" cy="0"/>
          <a:chOff x="0" y="0"/>
          <a:chExt cx="0" cy="0"/>
        </a:xfrm>
      </p:grpSpPr>
      <p:sp>
        <p:nvSpPr>
          <p:cNvPr id="1880" name="Google Shape;1880;p347"/>
          <p:cNvSpPr txBox="1"/>
          <p:nvPr/>
        </p:nvSpPr>
        <p:spPr>
          <a:xfrm>
            <a:off x="0" y="1706129"/>
            <a:ext cx="9144000" cy="136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3000">
                <a:solidFill>
                  <a:schemeClr val="dk1"/>
                </a:solidFill>
              </a:rPr>
              <a:t>Builders require the necessary tools for the job.</a:t>
            </a:r>
            <a:endParaRPr sz="5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348"/>
          <p:cNvSpPr txBox="1"/>
          <p:nvPr/>
        </p:nvSpPr>
        <p:spPr>
          <a:xfrm>
            <a:off x="0" y="3053236"/>
            <a:ext cx="8976600" cy="1239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2200">
                <a:solidFill>
                  <a:srgbClr val="FF0000"/>
                </a:solidFill>
              </a:rPr>
              <a:t>n</a:t>
            </a:r>
            <a:r>
              <a:rPr lang="en-GB" sz="2200">
                <a:solidFill>
                  <a:srgbClr val="FF0000"/>
                </a:solidFill>
              </a:rPr>
              <a:t>oun,</a:t>
            </a:r>
            <a:r>
              <a:rPr lang="en-GB" sz="2200">
                <a:solidFill>
                  <a:srgbClr val="0000FF"/>
                </a:solidFill>
              </a:rPr>
              <a:t> </a:t>
            </a:r>
            <a:r>
              <a:rPr lang="en-GB" sz="2200">
                <a:solidFill>
                  <a:srgbClr val="00B050"/>
                </a:solidFill>
              </a:rPr>
              <a:t>verb,</a:t>
            </a:r>
            <a:r>
              <a:rPr lang="en-GB" sz="2200">
                <a:solidFill>
                  <a:srgbClr val="0000FF"/>
                </a:solidFill>
              </a:rPr>
              <a:t> determiner, </a:t>
            </a:r>
            <a:r>
              <a:rPr lang="en-GB" sz="2200">
                <a:solidFill>
                  <a:schemeClr val="accent4"/>
                </a:solidFill>
              </a:rPr>
              <a:t>adjective,</a:t>
            </a:r>
            <a:r>
              <a:rPr lang="en-GB" sz="2200">
                <a:solidFill>
                  <a:srgbClr val="0000FF"/>
                </a:solidFill>
              </a:rPr>
              <a:t> </a:t>
            </a:r>
            <a:r>
              <a:rPr lang="en-GB" sz="2200">
                <a:solidFill>
                  <a:srgbClr val="FF0000"/>
                </a:solidFill>
              </a:rPr>
              <a:t>noun, </a:t>
            </a:r>
            <a:r>
              <a:rPr lang="en-GB" sz="2200">
                <a:solidFill>
                  <a:srgbClr val="9900FF"/>
                </a:solidFill>
              </a:rPr>
              <a:t>preposition,</a:t>
            </a:r>
            <a:r>
              <a:rPr lang="en-GB" sz="2200">
                <a:solidFill>
                  <a:srgbClr val="0000FF"/>
                </a:solidFill>
              </a:rPr>
              <a:t> determiner, </a:t>
            </a:r>
            <a:r>
              <a:rPr lang="en-GB" sz="2200">
                <a:solidFill>
                  <a:srgbClr val="FF0000"/>
                </a:solidFill>
              </a:rPr>
              <a:t>noun.</a:t>
            </a:r>
            <a:endParaRPr sz="100">
              <a:solidFill>
                <a:srgbClr val="FF0000"/>
              </a:solidFill>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
        <p:nvSpPr>
          <p:cNvPr id="1887" name="Google Shape;1887;p348"/>
          <p:cNvSpPr txBox="1"/>
          <p:nvPr/>
        </p:nvSpPr>
        <p:spPr>
          <a:xfrm>
            <a:off x="0" y="1363142"/>
            <a:ext cx="8976600" cy="531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GB" sz="3000">
                <a:solidFill>
                  <a:schemeClr val="dk1"/>
                </a:solidFill>
              </a:rPr>
              <a:t>Builders require the necessary tools for the job.</a:t>
            </a:r>
            <a:endParaRPr sz="2900">
              <a:solidFill>
                <a:schemeClr val="dk1"/>
              </a:solidFill>
            </a:endParaRPr>
          </a:p>
        </p:txBody>
      </p:sp>
    </p:spTree>
  </p:cSld>
  <p:clrMapOvr>
    <a:masterClrMapping/>
  </p:clrMapOvr>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2" name="Shape 1892"/>
        <p:cNvGrpSpPr/>
        <p:nvPr/>
      </p:nvGrpSpPr>
      <p:grpSpPr>
        <a:xfrm>
          <a:off x="0" y="0"/>
          <a:ext cx="0" cy="0"/>
          <a:chOff x="0" y="0"/>
          <a:chExt cx="0" cy="0"/>
        </a:xfrm>
      </p:grpSpPr>
      <p:sp>
        <p:nvSpPr>
          <p:cNvPr id="1893" name="Google Shape;1893;p349"/>
          <p:cNvSpPr txBox="1"/>
          <p:nvPr/>
        </p:nvSpPr>
        <p:spPr>
          <a:xfrm>
            <a:off x="0" y="1706129"/>
            <a:ext cx="9144000" cy="1331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2800">
                <a:solidFill>
                  <a:schemeClr val="dk1"/>
                </a:solidFill>
              </a:rPr>
              <a:t>My secretary will phone you to arrange an appointment.</a:t>
            </a:r>
            <a:endParaRPr sz="3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2"/>
          <p:cNvSpPr txBox="1"/>
          <p:nvPr>
            <p:ph type="title"/>
          </p:nvPr>
        </p:nvSpPr>
        <p:spPr>
          <a:xfrm>
            <a:off x="628638" y="316486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government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a group of people with authority to govern a country or state</a:t>
            </a:r>
            <a:endParaRPr i="1"/>
          </a:p>
        </p:txBody>
      </p:sp>
      <p:pic>
        <p:nvPicPr>
          <p:cNvPr descr="British Parliament Buildings Royalty Free Vector Clip Art illustration  -vc112355-CoolCLIPS.com" id="337" name="Google Shape;337;p62"/>
          <p:cNvPicPr preferRelativeResize="0"/>
          <p:nvPr/>
        </p:nvPicPr>
        <p:blipFill rotWithShape="1">
          <a:blip r:embed="rId3">
            <a:alphaModFix/>
          </a:blip>
          <a:srcRect b="11111" l="0" r="0" t="0"/>
          <a:stretch/>
        </p:blipFill>
        <p:spPr>
          <a:xfrm>
            <a:off x="289322" y="305651"/>
            <a:ext cx="2050256" cy="1111238"/>
          </a:xfrm>
          <a:prstGeom prst="rect">
            <a:avLst/>
          </a:prstGeom>
          <a:noFill/>
          <a:ln>
            <a:noFill/>
          </a:ln>
        </p:spPr>
      </p:pic>
    </p:spTree>
  </p:cSld>
  <p:clrMapOvr>
    <a:masterClrMapping/>
  </p:clrMapOvr>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8" name="Shape 1898"/>
        <p:cNvGrpSpPr/>
        <p:nvPr/>
      </p:nvGrpSpPr>
      <p:grpSpPr>
        <a:xfrm>
          <a:off x="0" y="0"/>
          <a:ext cx="0" cy="0"/>
          <a:chOff x="0" y="0"/>
          <a:chExt cx="0" cy="0"/>
        </a:xfrm>
      </p:grpSpPr>
      <p:sp>
        <p:nvSpPr>
          <p:cNvPr id="1899" name="Google Shape;1899;p350"/>
          <p:cNvSpPr txBox="1"/>
          <p:nvPr/>
        </p:nvSpPr>
        <p:spPr>
          <a:xfrm>
            <a:off x="0" y="3053236"/>
            <a:ext cx="8976600" cy="1223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2100">
                <a:solidFill>
                  <a:srgbClr val="FF00FF"/>
                </a:solidFill>
              </a:rPr>
              <a:t>p</a:t>
            </a:r>
            <a:r>
              <a:rPr lang="en-GB" sz="2100">
                <a:solidFill>
                  <a:srgbClr val="FF00FF"/>
                </a:solidFill>
              </a:rPr>
              <a:t>ronoun,</a:t>
            </a:r>
            <a:r>
              <a:rPr lang="en-GB" sz="2100">
                <a:solidFill>
                  <a:srgbClr val="FF0000"/>
                </a:solidFill>
              </a:rPr>
              <a:t> noun, </a:t>
            </a:r>
            <a:r>
              <a:rPr lang="en-GB" sz="2100">
                <a:solidFill>
                  <a:srgbClr val="00B050"/>
                </a:solidFill>
              </a:rPr>
              <a:t>verb, verb,</a:t>
            </a:r>
            <a:r>
              <a:rPr lang="en-GB" sz="2100">
                <a:solidFill>
                  <a:srgbClr val="FF0000"/>
                </a:solidFill>
              </a:rPr>
              <a:t> </a:t>
            </a:r>
            <a:r>
              <a:rPr lang="en-GB" sz="2100">
                <a:solidFill>
                  <a:srgbClr val="FF00FF"/>
                </a:solidFill>
              </a:rPr>
              <a:t>pronoun,</a:t>
            </a:r>
            <a:r>
              <a:rPr lang="en-GB" sz="2100">
                <a:solidFill>
                  <a:srgbClr val="FF0000"/>
                </a:solidFill>
              </a:rPr>
              <a:t> </a:t>
            </a:r>
            <a:r>
              <a:rPr lang="en-GB" sz="2100">
                <a:solidFill>
                  <a:srgbClr val="9900FF"/>
                </a:solidFill>
              </a:rPr>
              <a:t>preposition,</a:t>
            </a:r>
            <a:r>
              <a:rPr lang="en-GB" sz="2100">
                <a:solidFill>
                  <a:srgbClr val="FF0000"/>
                </a:solidFill>
              </a:rPr>
              <a:t> </a:t>
            </a:r>
            <a:r>
              <a:rPr lang="en-GB" sz="2100">
                <a:solidFill>
                  <a:srgbClr val="00B050"/>
                </a:solidFill>
              </a:rPr>
              <a:t>verb,</a:t>
            </a:r>
            <a:r>
              <a:rPr lang="en-GB" sz="2100">
                <a:solidFill>
                  <a:srgbClr val="FF0000"/>
                </a:solidFill>
              </a:rPr>
              <a:t> </a:t>
            </a:r>
            <a:r>
              <a:rPr lang="en-GB" sz="2100">
                <a:solidFill>
                  <a:srgbClr val="0000FF"/>
                </a:solidFill>
              </a:rPr>
              <a:t>determiner,</a:t>
            </a:r>
            <a:r>
              <a:rPr lang="en-GB" sz="2100">
                <a:solidFill>
                  <a:srgbClr val="FF0000"/>
                </a:solidFill>
              </a:rPr>
              <a:t> noun.</a:t>
            </a:r>
            <a:endParaRPr sz="100">
              <a:solidFill>
                <a:srgbClr val="FF0000"/>
              </a:solidFill>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
        <p:nvSpPr>
          <p:cNvPr id="1900" name="Google Shape;1900;p350"/>
          <p:cNvSpPr txBox="1"/>
          <p:nvPr/>
        </p:nvSpPr>
        <p:spPr>
          <a:xfrm>
            <a:off x="0" y="1363142"/>
            <a:ext cx="8976600" cy="5001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GB" sz="2800">
                <a:solidFill>
                  <a:schemeClr val="dk1"/>
                </a:solidFill>
              </a:rPr>
              <a:t>My secretary will phone you to arrange an appointment.</a:t>
            </a:r>
            <a:endParaRPr sz="3000">
              <a:solidFill>
                <a:schemeClr val="dk1"/>
              </a:solidFill>
            </a:endParaRPr>
          </a:p>
        </p:txBody>
      </p:sp>
    </p:spTree>
  </p:cSld>
  <p:clrMapOvr>
    <a:masterClrMapping/>
  </p:clrMapOvr>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5" name="Shape 1905"/>
        <p:cNvGrpSpPr/>
        <p:nvPr/>
      </p:nvGrpSpPr>
      <p:grpSpPr>
        <a:xfrm>
          <a:off x="0" y="0"/>
          <a:ext cx="0" cy="0"/>
          <a:chOff x="0" y="0"/>
          <a:chExt cx="0" cy="0"/>
        </a:xfrm>
      </p:grpSpPr>
      <p:sp>
        <p:nvSpPr>
          <p:cNvPr id="1906" name="Google Shape;1906;p351"/>
          <p:cNvSpPr txBox="1"/>
          <p:nvPr/>
        </p:nvSpPr>
        <p:spPr>
          <a:xfrm>
            <a:off x="146958" y="1706129"/>
            <a:ext cx="8805300" cy="339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Etymology </a:t>
            </a:r>
            <a:endParaRPr sz="1100"/>
          </a:p>
          <a:p>
            <a:pPr indent="0" lvl="0" marL="0" marR="0" rtl="0" algn="l">
              <a:spcBef>
                <a:spcPts val="0"/>
              </a:spcBef>
              <a:spcAft>
                <a:spcPts val="0"/>
              </a:spcAft>
              <a:buNone/>
            </a:pPr>
            <a:r>
              <a:t/>
            </a:r>
            <a:endParaRPr sz="5400">
              <a:solidFill>
                <a:srgbClr val="FF0000"/>
              </a:solidFill>
              <a:latin typeface="Arial"/>
              <a:ea typeface="Arial"/>
              <a:cs typeface="Arial"/>
              <a:sym typeface="Arial"/>
            </a:endParaRPr>
          </a:p>
          <a:p>
            <a:pPr indent="0" lvl="0" marL="0" marR="0" rtl="0" algn="l">
              <a:spcBef>
                <a:spcPts val="0"/>
              </a:spcBef>
              <a:spcAft>
                <a:spcPts val="0"/>
              </a:spcAft>
              <a:buNone/>
            </a:pPr>
            <a:r>
              <a:rPr lang="en-GB" sz="5400">
                <a:solidFill>
                  <a:srgbClr val="FF0000"/>
                </a:solidFill>
                <a:latin typeface="Arial"/>
                <a:ea typeface="Arial"/>
                <a:cs typeface="Arial"/>
                <a:sym typeface="Arial"/>
              </a:rPr>
              <a:t>The history of a word….</a:t>
            </a:r>
            <a:endParaRPr sz="3600">
              <a:solidFill>
                <a:srgbClr val="FF0000"/>
              </a:solidFill>
              <a:latin typeface="Arial"/>
              <a:ea typeface="Arial"/>
              <a:cs typeface="Arial"/>
              <a:sym typeface="Arial"/>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1" name="Shape 1911"/>
        <p:cNvGrpSpPr/>
        <p:nvPr/>
      </p:nvGrpSpPr>
      <p:grpSpPr>
        <a:xfrm>
          <a:off x="0" y="0"/>
          <a:ext cx="0" cy="0"/>
          <a:chOff x="0" y="0"/>
          <a:chExt cx="0" cy="0"/>
        </a:xfrm>
      </p:grpSpPr>
      <p:sp>
        <p:nvSpPr>
          <p:cNvPr id="1912" name="Google Shape;1912;p352"/>
          <p:cNvSpPr txBox="1"/>
          <p:nvPr/>
        </p:nvSpPr>
        <p:spPr>
          <a:xfrm>
            <a:off x="169359" y="388814"/>
            <a:ext cx="8805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a:solidFill>
                  <a:schemeClr val="dk1"/>
                </a:solidFill>
                <a:latin typeface="Calibri"/>
                <a:ea typeface="Calibri"/>
                <a:cs typeface="Calibri"/>
                <a:sym typeface="Calibri"/>
              </a:rPr>
              <a:t>muscle</a:t>
            </a:r>
            <a:endParaRPr sz="1100"/>
          </a:p>
        </p:txBody>
      </p:sp>
      <p:pic>
        <p:nvPicPr>
          <p:cNvPr id="1913" name="Google Shape;1913;p352"/>
          <p:cNvPicPr preferRelativeResize="0"/>
          <p:nvPr/>
        </p:nvPicPr>
        <p:blipFill>
          <a:blip r:embed="rId3">
            <a:alphaModFix/>
          </a:blip>
          <a:stretch>
            <a:fillRect/>
          </a:stretch>
        </p:blipFill>
        <p:spPr>
          <a:xfrm>
            <a:off x="380775" y="974890"/>
            <a:ext cx="7890425" cy="1318850"/>
          </a:xfrm>
          <a:prstGeom prst="rect">
            <a:avLst/>
          </a:prstGeom>
          <a:noFill/>
          <a:ln>
            <a:noFill/>
          </a:ln>
        </p:spPr>
      </p:pic>
    </p:spTree>
  </p:cSld>
  <p:clrMapOvr>
    <a:masterClrMapping/>
  </p:clrMapOvr>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8" name="Shape 1918"/>
        <p:cNvGrpSpPr/>
        <p:nvPr/>
      </p:nvGrpSpPr>
      <p:grpSpPr>
        <a:xfrm>
          <a:off x="0" y="0"/>
          <a:ext cx="0" cy="0"/>
          <a:chOff x="0" y="0"/>
          <a:chExt cx="0" cy="0"/>
        </a:xfrm>
      </p:grpSpPr>
      <p:sp>
        <p:nvSpPr>
          <p:cNvPr id="1919" name="Google Shape;1919;p353"/>
          <p:cNvSpPr txBox="1"/>
          <p:nvPr/>
        </p:nvSpPr>
        <p:spPr>
          <a:xfrm>
            <a:off x="169359" y="388814"/>
            <a:ext cx="8805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a:solidFill>
                  <a:schemeClr val="dk1"/>
                </a:solidFill>
                <a:latin typeface="Calibri"/>
                <a:ea typeface="Calibri"/>
                <a:cs typeface="Calibri"/>
                <a:sym typeface="Calibri"/>
              </a:rPr>
              <a:t>necessary</a:t>
            </a:r>
            <a:endParaRPr sz="1100"/>
          </a:p>
        </p:txBody>
      </p:sp>
      <p:pic>
        <p:nvPicPr>
          <p:cNvPr id="1920" name="Google Shape;1920;p353"/>
          <p:cNvPicPr preferRelativeResize="0"/>
          <p:nvPr/>
        </p:nvPicPr>
        <p:blipFill>
          <a:blip r:embed="rId3">
            <a:alphaModFix/>
          </a:blip>
          <a:stretch>
            <a:fillRect/>
          </a:stretch>
        </p:blipFill>
        <p:spPr>
          <a:xfrm>
            <a:off x="777975" y="1352218"/>
            <a:ext cx="7026650" cy="1476600"/>
          </a:xfrm>
          <a:prstGeom prst="rect">
            <a:avLst/>
          </a:prstGeom>
          <a:noFill/>
          <a:ln>
            <a:noFill/>
          </a:ln>
        </p:spPr>
      </p:pic>
    </p:spTree>
  </p:cSld>
  <p:clrMapOvr>
    <a:masterClrMapping/>
  </p:clrMapOvr>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354"/>
          <p:cNvSpPr txBox="1"/>
          <p:nvPr/>
        </p:nvSpPr>
        <p:spPr>
          <a:xfrm>
            <a:off x="169359" y="388814"/>
            <a:ext cx="8805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a:solidFill>
                  <a:schemeClr val="dk1"/>
                </a:solidFill>
                <a:latin typeface="Calibri"/>
                <a:ea typeface="Calibri"/>
                <a:cs typeface="Calibri"/>
                <a:sym typeface="Calibri"/>
              </a:rPr>
              <a:t>secretary</a:t>
            </a:r>
            <a:endParaRPr sz="1100"/>
          </a:p>
        </p:txBody>
      </p:sp>
      <p:pic>
        <p:nvPicPr>
          <p:cNvPr id="1927" name="Google Shape;1927;p354"/>
          <p:cNvPicPr preferRelativeResize="0"/>
          <p:nvPr/>
        </p:nvPicPr>
        <p:blipFill>
          <a:blip r:embed="rId3">
            <a:alphaModFix/>
          </a:blip>
          <a:stretch>
            <a:fillRect/>
          </a:stretch>
        </p:blipFill>
        <p:spPr>
          <a:xfrm>
            <a:off x="847450" y="1153611"/>
            <a:ext cx="6986925" cy="2791025"/>
          </a:xfrm>
          <a:prstGeom prst="rect">
            <a:avLst/>
          </a:prstGeom>
          <a:noFill/>
          <a:ln>
            <a:noFill/>
          </a:ln>
        </p:spPr>
      </p:pic>
    </p:spTree>
  </p:cSld>
  <p:clrMapOvr>
    <a:masterClrMapping/>
  </p:clrMapOvr>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2" name="Shape 1932"/>
        <p:cNvGrpSpPr/>
        <p:nvPr/>
      </p:nvGrpSpPr>
      <p:grpSpPr>
        <a:xfrm>
          <a:off x="0" y="0"/>
          <a:ext cx="0" cy="0"/>
          <a:chOff x="0" y="0"/>
          <a:chExt cx="0" cy="0"/>
        </a:xfrm>
      </p:grpSpPr>
      <p:sp>
        <p:nvSpPr>
          <p:cNvPr id="1933" name="Google Shape;1933;p355"/>
          <p:cNvSpPr txBox="1"/>
          <p:nvPr/>
        </p:nvSpPr>
        <p:spPr>
          <a:xfrm>
            <a:off x="169359" y="162096"/>
            <a:ext cx="8805300" cy="487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200">
                <a:solidFill>
                  <a:schemeClr val="dk1"/>
                </a:solidFill>
                <a:latin typeface="Arial"/>
                <a:ea typeface="Arial"/>
                <a:cs typeface="Arial"/>
                <a:sym typeface="Arial"/>
              </a:rPr>
              <a:t>Let’s </a:t>
            </a:r>
            <a:r>
              <a:rPr i="1" lang="en-GB" sz="5200">
                <a:solidFill>
                  <a:schemeClr val="dk1"/>
                </a:solidFill>
                <a:latin typeface="Arial"/>
                <a:ea typeface="Arial"/>
                <a:cs typeface="Arial"/>
                <a:sym typeface="Arial"/>
              </a:rPr>
              <a:t>investigate….</a:t>
            </a:r>
            <a:endParaRPr sz="900"/>
          </a:p>
          <a:p>
            <a:pPr indent="0" lvl="0" marL="0" marR="0" rtl="0" algn="l">
              <a:spcBef>
                <a:spcPts val="0"/>
              </a:spcBef>
              <a:spcAft>
                <a:spcPts val="0"/>
              </a:spcAft>
              <a:buNone/>
            </a:pPr>
            <a:r>
              <a:t/>
            </a:r>
            <a:endParaRPr i="1" sz="5200">
              <a:solidFill>
                <a:schemeClr val="dk1"/>
              </a:solidFill>
              <a:latin typeface="Arial"/>
              <a:ea typeface="Arial"/>
              <a:cs typeface="Arial"/>
              <a:sym typeface="Arial"/>
            </a:endParaRPr>
          </a:p>
          <a:p>
            <a:pPr indent="0" lvl="0" marL="0" marR="0" rtl="0" algn="l">
              <a:spcBef>
                <a:spcPts val="0"/>
              </a:spcBef>
              <a:spcAft>
                <a:spcPts val="0"/>
              </a:spcAft>
              <a:buNone/>
            </a:pPr>
            <a:r>
              <a:rPr i="1" lang="en-GB" sz="5200">
                <a:solidFill>
                  <a:schemeClr val="dk1"/>
                </a:solidFill>
                <a:latin typeface="Arial"/>
                <a:ea typeface="Arial"/>
                <a:cs typeface="Arial"/>
                <a:sym typeface="Arial"/>
              </a:rPr>
              <a:t>Can you find words synonyms and antonyms of </a:t>
            </a:r>
            <a:r>
              <a:rPr i="1" lang="en-GB" sz="5200">
                <a:solidFill>
                  <a:schemeClr val="dk1"/>
                </a:solidFill>
              </a:rPr>
              <a:t>muscle, necessary</a:t>
            </a:r>
            <a:r>
              <a:rPr i="1" lang="en-GB" sz="5200">
                <a:solidFill>
                  <a:schemeClr val="dk1"/>
                </a:solidFill>
                <a:latin typeface="Arial"/>
                <a:ea typeface="Arial"/>
                <a:cs typeface="Arial"/>
                <a:sym typeface="Arial"/>
              </a:rPr>
              <a:t> and </a:t>
            </a:r>
            <a:r>
              <a:rPr i="1" lang="en-GB" sz="5200">
                <a:solidFill>
                  <a:schemeClr val="dk1"/>
                </a:solidFill>
              </a:rPr>
              <a:t>secretary</a:t>
            </a:r>
            <a:r>
              <a:rPr i="1" lang="en-GB" sz="5200">
                <a:solidFill>
                  <a:schemeClr val="dk1"/>
                </a:solidFill>
                <a:latin typeface="Arial"/>
                <a:ea typeface="Arial"/>
                <a:cs typeface="Arial"/>
                <a:sym typeface="Arial"/>
              </a:rPr>
              <a:t>? </a:t>
            </a:r>
            <a:endParaRPr sz="9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The government is formed through a democratic vote.</a:t>
            </a:r>
            <a:endParaRPr i="1"/>
          </a:p>
        </p:txBody>
      </p:sp>
      <p:pic>
        <p:nvPicPr>
          <p:cNvPr descr="British Parliament Buildings Royalty Free Vector Clip Art illustration  -vc112355-CoolCLIPS.com" id="343" name="Google Shape;343;p63"/>
          <p:cNvPicPr preferRelativeResize="0"/>
          <p:nvPr/>
        </p:nvPicPr>
        <p:blipFill rotWithShape="1">
          <a:blip r:embed="rId3">
            <a:alphaModFix/>
          </a:blip>
          <a:srcRect b="11111" l="0" r="0" t="0"/>
          <a:stretch/>
        </p:blipFill>
        <p:spPr>
          <a:xfrm>
            <a:off x="289322" y="305651"/>
            <a:ext cx="2050256" cy="111123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t>suf</a:t>
            </a:r>
            <a:r>
              <a:rPr lang="en-GB">
                <a:latin typeface="Arial"/>
                <a:ea typeface="Arial"/>
                <a:cs typeface="Arial"/>
                <a:sym typeface="Arial"/>
              </a:rPr>
              <a:t>fixes </a:t>
            </a:r>
            <a:r>
              <a:rPr lang="en-GB"/>
              <a:t>-ire and -al</a:t>
            </a:r>
            <a:endParaRPr>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6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musical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6"/>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musical</a:t>
            </a:r>
            <a:endParaRPr/>
          </a:p>
        </p:txBody>
      </p:sp>
      <p:sp>
        <p:nvSpPr>
          <p:cNvPr id="359" name="Google Shape;359;p66"/>
          <p:cNvSpPr/>
          <p:nvPr/>
        </p:nvSpPr>
        <p:spPr>
          <a:xfrm>
            <a:off x="5302703" y="2681968"/>
            <a:ext cx="5634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musical</a:t>
            </a:r>
            <a:br>
              <a:rPr lang="en-GB">
                <a:latin typeface="Arial"/>
                <a:ea typeface="Arial"/>
                <a:cs typeface="Arial"/>
                <a:sym typeface="Arial"/>
              </a:rPr>
            </a:br>
            <a:r>
              <a:rPr lang="en-GB">
                <a:latin typeface="Arial"/>
                <a:ea typeface="Arial"/>
                <a:cs typeface="Arial"/>
                <a:sym typeface="Arial"/>
              </a:rPr>
              <a:t>music + al = musical</a:t>
            </a:r>
            <a:endParaRPr i="1">
              <a:latin typeface="Arial"/>
              <a:ea typeface="Arial"/>
              <a:cs typeface="Arial"/>
              <a:sym typeface="Arial"/>
            </a:endParaRPr>
          </a:p>
        </p:txBody>
      </p:sp>
      <p:pic>
        <p:nvPicPr>
          <p:cNvPr descr="24,511 Clip art music notes Images, Stock Photos &amp; Vectors | Shutterstock" id="365" name="Google Shape;365;p67"/>
          <p:cNvPicPr preferRelativeResize="0"/>
          <p:nvPr/>
        </p:nvPicPr>
        <p:blipFill rotWithShape="1">
          <a:blip r:embed="rId3">
            <a:alphaModFix/>
          </a:blip>
          <a:srcRect b="10602" l="0" r="0" t="0"/>
          <a:stretch/>
        </p:blipFill>
        <p:spPr>
          <a:xfrm>
            <a:off x="327592" y="235744"/>
            <a:ext cx="2071688" cy="111123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political</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political</a:t>
            </a:r>
            <a:endParaRPr/>
          </a:p>
        </p:txBody>
      </p:sp>
      <p:sp>
        <p:nvSpPr>
          <p:cNvPr id="376" name="Google Shape;376;p69"/>
          <p:cNvSpPr/>
          <p:nvPr/>
        </p:nvSpPr>
        <p:spPr>
          <a:xfrm>
            <a:off x="5119007" y="2718707"/>
            <a:ext cx="612300" cy="6054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7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political</a:t>
            </a:r>
            <a:br>
              <a:rPr lang="en-GB">
                <a:latin typeface="Arial"/>
                <a:ea typeface="Arial"/>
                <a:cs typeface="Arial"/>
                <a:sym typeface="Arial"/>
              </a:rPr>
            </a:br>
            <a:r>
              <a:rPr lang="en-GB">
                <a:latin typeface="Arial"/>
                <a:ea typeface="Arial"/>
                <a:cs typeface="Arial"/>
                <a:sym typeface="Arial"/>
              </a:rPr>
              <a:t>politic + al = political</a:t>
            </a:r>
            <a:endParaRPr i="1">
              <a:latin typeface="Arial"/>
              <a:ea typeface="Arial"/>
              <a:cs typeface="Arial"/>
              <a:sym typeface="Arial"/>
            </a:endParaRPr>
          </a:p>
        </p:txBody>
      </p:sp>
      <p:pic>
        <p:nvPicPr>
          <p:cNvPr descr="220,976 Politics Cliparts, Stock Vector and Royalty Free Politics  Illustrations" id="382" name="Google Shape;382;p70"/>
          <p:cNvPicPr preferRelativeResize="0"/>
          <p:nvPr/>
        </p:nvPicPr>
        <p:blipFill rotWithShape="1">
          <a:blip r:embed="rId3">
            <a:alphaModFix/>
          </a:blip>
          <a:srcRect b="0" l="0" r="0" t="0"/>
          <a:stretch/>
        </p:blipFill>
        <p:spPr>
          <a:xfrm>
            <a:off x="148998" y="148997"/>
            <a:ext cx="2471737" cy="173390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7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accidental</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7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accidental </a:t>
            </a:r>
            <a:endParaRPr/>
          </a:p>
        </p:txBody>
      </p:sp>
      <p:sp>
        <p:nvSpPr>
          <p:cNvPr id="393" name="Google Shape;393;p72"/>
          <p:cNvSpPr/>
          <p:nvPr/>
        </p:nvSpPr>
        <p:spPr>
          <a:xfrm>
            <a:off x="5376183" y="2743200"/>
            <a:ext cx="600000" cy="5568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accidental</a:t>
            </a:r>
            <a:br>
              <a:rPr lang="en-GB">
                <a:latin typeface="Arial"/>
                <a:ea typeface="Arial"/>
                <a:cs typeface="Arial"/>
                <a:sym typeface="Arial"/>
              </a:rPr>
            </a:br>
            <a:r>
              <a:rPr lang="en-GB">
                <a:latin typeface="Arial"/>
                <a:ea typeface="Arial"/>
                <a:cs typeface="Arial"/>
                <a:sym typeface="Arial"/>
              </a:rPr>
              <a:t>accident + al = accidental</a:t>
            </a:r>
            <a:endParaRPr i="1">
              <a:latin typeface="Arial"/>
              <a:ea typeface="Arial"/>
              <a:cs typeface="Arial"/>
              <a:sym typeface="Arial"/>
            </a:endParaRPr>
          </a:p>
        </p:txBody>
      </p:sp>
      <p:pic>
        <p:nvPicPr>
          <p:cNvPr descr="Collection Of Crash - Car Crash Clip Art Black And White, HD Png Download ,  Transparent Png Image - PNGitem" id="399" name="Google Shape;399;p73"/>
          <p:cNvPicPr preferRelativeResize="0"/>
          <p:nvPr/>
        </p:nvPicPr>
        <p:blipFill rotWithShape="1">
          <a:blip r:embed="rId3">
            <a:alphaModFix/>
          </a:blip>
          <a:srcRect b="0" l="0" r="0" t="0"/>
          <a:stretch/>
        </p:blipFill>
        <p:spPr>
          <a:xfrm>
            <a:off x="296466" y="237275"/>
            <a:ext cx="2035969" cy="126444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5"/>
          <p:cNvSpPr txBox="1"/>
          <p:nvPr>
            <p:ph type="title"/>
          </p:nvPr>
        </p:nvSpPr>
        <p:spPr>
          <a:xfrm>
            <a:off x="628638" y="1574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Word ending in the suffix -cious</a:t>
            </a:r>
            <a:endParaRPr/>
          </a:p>
          <a:p>
            <a:pPr indent="0" lvl="0" marL="0" rtl="0" algn="ctr">
              <a:lnSpc>
                <a:spcPct val="90000"/>
              </a:lnSpc>
              <a:spcBef>
                <a:spcPts val="0"/>
              </a:spcBef>
              <a:spcAft>
                <a:spcPts val="0"/>
              </a:spcAft>
              <a:buClr>
                <a:schemeClr val="dk1"/>
              </a:buClr>
              <a:buSzPct val="100000"/>
              <a:buFont typeface="Arial"/>
              <a:buNone/>
            </a:pPr>
            <a:r>
              <a:rPr lang="en-GB"/>
              <a:t>meaning ‘full of’ or having</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vicious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7"/>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vicious</a:t>
            </a:r>
            <a:endParaRPr/>
          </a:p>
        </p:txBody>
      </p:sp>
      <p:sp>
        <p:nvSpPr>
          <p:cNvPr id="420" name="Google Shape;420;p77"/>
          <p:cNvSpPr/>
          <p:nvPr/>
        </p:nvSpPr>
        <p:spPr>
          <a:xfrm>
            <a:off x="4335750" y="2703450"/>
            <a:ext cx="1348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8"/>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vicious</a:t>
            </a:r>
            <a:endParaRPr/>
          </a:p>
        </p:txBody>
      </p:sp>
      <p:sp>
        <p:nvSpPr>
          <p:cNvPr id="426" name="Google Shape;426;p78"/>
          <p:cNvSpPr/>
          <p:nvPr/>
        </p:nvSpPr>
        <p:spPr>
          <a:xfrm>
            <a:off x="4341975" y="2703575"/>
            <a:ext cx="13830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27" name="Google Shape;427;p78"/>
          <p:cNvPicPr preferRelativeResize="0"/>
          <p:nvPr/>
        </p:nvPicPr>
        <p:blipFill>
          <a:blip r:embed="rId3">
            <a:alphaModFix/>
          </a:blip>
          <a:stretch>
            <a:fillRect/>
          </a:stretch>
        </p:blipFill>
        <p:spPr>
          <a:xfrm>
            <a:off x="152400" y="152400"/>
            <a:ext cx="3165725" cy="22409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9"/>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vicious</a:t>
            </a:r>
            <a:endParaRPr/>
          </a:p>
        </p:txBody>
      </p:sp>
      <p:sp>
        <p:nvSpPr>
          <p:cNvPr id="433" name="Google Shape;433;p79"/>
          <p:cNvSpPr/>
          <p:nvPr/>
        </p:nvSpPr>
        <p:spPr>
          <a:xfrm>
            <a:off x="4341975" y="2703575"/>
            <a:ext cx="13830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34" name="Google Shape;434;p79"/>
          <p:cNvPicPr preferRelativeResize="0"/>
          <p:nvPr/>
        </p:nvPicPr>
        <p:blipFill>
          <a:blip r:embed="rId3">
            <a:alphaModFix/>
          </a:blip>
          <a:stretch>
            <a:fillRect/>
          </a:stretch>
        </p:blipFill>
        <p:spPr>
          <a:xfrm>
            <a:off x="152400" y="152400"/>
            <a:ext cx="3165725" cy="224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8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gracious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81"/>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gracious</a:t>
            </a:r>
            <a:endParaRPr/>
          </a:p>
        </p:txBody>
      </p:sp>
      <p:sp>
        <p:nvSpPr>
          <p:cNvPr id="445" name="Google Shape;445;p81"/>
          <p:cNvSpPr/>
          <p:nvPr/>
        </p:nvSpPr>
        <p:spPr>
          <a:xfrm>
            <a:off x="4524050" y="2679900"/>
            <a:ext cx="1348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82"/>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gracious</a:t>
            </a:r>
            <a:endParaRPr/>
          </a:p>
        </p:txBody>
      </p:sp>
      <p:sp>
        <p:nvSpPr>
          <p:cNvPr id="451" name="Google Shape;451;p82"/>
          <p:cNvSpPr/>
          <p:nvPr/>
        </p:nvSpPr>
        <p:spPr>
          <a:xfrm>
            <a:off x="4524400" y="2703575"/>
            <a:ext cx="13830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52" name="Google Shape;452;p82"/>
          <p:cNvPicPr preferRelativeResize="0"/>
          <p:nvPr/>
        </p:nvPicPr>
        <p:blipFill>
          <a:blip r:embed="rId3">
            <a:alphaModFix/>
          </a:blip>
          <a:stretch>
            <a:fillRect/>
          </a:stretch>
        </p:blipFill>
        <p:spPr>
          <a:xfrm>
            <a:off x="152400" y="152400"/>
            <a:ext cx="1916522" cy="191652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8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spacious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84"/>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spacious</a:t>
            </a:r>
            <a:endParaRPr/>
          </a:p>
        </p:txBody>
      </p:sp>
      <p:sp>
        <p:nvSpPr>
          <p:cNvPr id="463" name="Google Shape;463;p84"/>
          <p:cNvSpPr/>
          <p:nvPr/>
        </p:nvSpPr>
        <p:spPr>
          <a:xfrm>
            <a:off x="4612350" y="2726975"/>
            <a:ext cx="1348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85"/>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spacious</a:t>
            </a:r>
            <a:endParaRPr/>
          </a:p>
        </p:txBody>
      </p:sp>
      <p:sp>
        <p:nvSpPr>
          <p:cNvPr id="469" name="Google Shape;469;p85"/>
          <p:cNvSpPr/>
          <p:nvPr/>
        </p:nvSpPr>
        <p:spPr>
          <a:xfrm>
            <a:off x="4572000" y="2727125"/>
            <a:ext cx="13830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70" name="Google Shape;470;p85"/>
          <p:cNvPicPr preferRelativeResize="0"/>
          <p:nvPr/>
        </p:nvPicPr>
        <p:blipFill>
          <a:blip r:embed="rId3">
            <a:alphaModFix/>
          </a:blip>
          <a:stretch>
            <a:fillRect/>
          </a:stretch>
        </p:blipFill>
        <p:spPr>
          <a:xfrm>
            <a:off x="152400" y="152400"/>
            <a:ext cx="3459975" cy="23024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8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vicious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87"/>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vicious</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adjective</a:t>
            </a:r>
            <a:endParaRPr>
              <a:latin typeface="Arial"/>
              <a:ea typeface="Arial"/>
              <a:cs typeface="Arial"/>
              <a:sym typeface="Arial"/>
            </a:endParaRPr>
          </a:p>
        </p:txBody>
      </p:sp>
      <p:sp>
        <p:nvSpPr>
          <p:cNvPr id="481" name="Google Shape;481;p87"/>
          <p:cNvSpPr txBox="1"/>
          <p:nvPr/>
        </p:nvSpPr>
        <p:spPr>
          <a:xfrm>
            <a:off x="631550" y="4050600"/>
            <a:ext cx="7886700" cy="615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deliberately cruel or violent</a:t>
            </a:r>
            <a:endParaRPr b="0" i="0" sz="3100" u="none" cap="none" strike="noStrike">
              <a:solidFill>
                <a:srgbClr val="000000"/>
              </a:solidFill>
              <a:latin typeface="Calibri"/>
              <a:ea typeface="Calibri"/>
              <a:cs typeface="Calibri"/>
              <a:sym typeface="Calibri"/>
            </a:endParaRPr>
          </a:p>
        </p:txBody>
      </p:sp>
      <p:pic>
        <p:nvPicPr>
          <p:cNvPr id="482" name="Google Shape;482;p87"/>
          <p:cNvPicPr preferRelativeResize="0"/>
          <p:nvPr/>
        </p:nvPicPr>
        <p:blipFill>
          <a:blip r:embed="rId3">
            <a:alphaModFix/>
          </a:blip>
          <a:stretch>
            <a:fillRect/>
          </a:stretch>
        </p:blipFill>
        <p:spPr>
          <a:xfrm>
            <a:off x="152400" y="152400"/>
            <a:ext cx="2388900" cy="16910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8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gracious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8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gracious</a:t>
            </a:r>
            <a:br>
              <a:rPr lang="en-GB">
                <a:latin typeface="Arial"/>
                <a:ea typeface="Arial"/>
                <a:cs typeface="Arial"/>
                <a:sym typeface="Arial"/>
              </a:rPr>
            </a:br>
            <a:r>
              <a:rPr lang="en-GB"/>
              <a:t>grace (-ce)</a:t>
            </a:r>
            <a:r>
              <a:rPr lang="en-GB">
                <a:latin typeface="Arial"/>
                <a:ea typeface="Arial"/>
                <a:cs typeface="Arial"/>
                <a:sym typeface="Arial"/>
              </a:rPr>
              <a:t> + </a:t>
            </a:r>
            <a:r>
              <a:rPr lang="en-GB"/>
              <a:t>cious</a:t>
            </a:r>
            <a:r>
              <a:rPr lang="en-GB">
                <a:latin typeface="Arial"/>
                <a:ea typeface="Arial"/>
                <a:cs typeface="Arial"/>
                <a:sym typeface="Arial"/>
              </a:rPr>
              <a:t> = </a:t>
            </a:r>
            <a:r>
              <a:rPr lang="en-GB"/>
              <a:t>gracious</a:t>
            </a:r>
            <a:endParaRPr i="1">
              <a:latin typeface="Arial"/>
              <a:ea typeface="Arial"/>
              <a:cs typeface="Arial"/>
              <a:sym typeface="Arial"/>
            </a:endParaRPr>
          </a:p>
        </p:txBody>
      </p:sp>
      <p:pic>
        <p:nvPicPr>
          <p:cNvPr id="493" name="Google Shape;493;p89"/>
          <p:cNvPicPr preferRelativeResize="0"/>
          <p:nvPr/>
        </p:nvPicPr>
        <p:blipFill>
          <a:blip r:embed="rId3">
            <a:alphaModFix/>
          </a:blip>
          <a:stretch>
            <a:fillRect/>
          </a:stretch>
        </p:blipFill>
        <p:spPr>
          <a:xfrm>
            <a:off x="152400" y="152400"/>
            <a:ext cx="1916522" cy="19165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frequently</a:t>
            </a:r>
            <a:endParaRPr i="1">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90"/>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gracious</a:t>
            </a:r>
            <a:br>
              <a:rPr lang="en-GB"/>
            </a:br>
            <a:r>
              <a:rPr lang="en-GB"/>
              <a:t>grace (-ce) + cious = gracious</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adjective</a:t>
            </a:r>
            <a:endParaRPr>
              <a:latin typeface="Arial"/>
              <a:ea typeface="Arial"/>
              <a:cs typeface="Arial"/>
              <a:sym typeface="Arial"/>
            </a:endParaRPr>
          </a:p>
        </p:txBody>
      </p:sp>
      <p:sp>
        <p:nvSpPr>
          <p:cNvPr id="499" name="Google Shape;499;p90"/>
          <p:cNvSpPr txBox="1"/>
          <p:nvPr/>
        </p:nvSpPr>
        <p:spPr>
          <a:xfrm>
            <a:off x="631550" y="4050600"/>
            <a:ext cx="7886700" cy="10929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courteous, kind and pleasant towards someone</a:t>
            </a:r>
            <a:endParaRPr b="0" i="0" sz="3100" u="none" cap="none" strike="noStrike">
              <a:solidFill>
                <a:srgbClr val="000000"/>
              </a:solidFill>
              <a:latin typeface="Calibri"/>
              <a:ea typeface="Calibri"/>
              <a:cs typeface="Calibri"/>
              <a:sym typeface="Calibri"/>
            </a:endParaRPr>
          </a:p>
        </p:txBody>
      </p:sp>
      <p:pic>
        <p:nvPicPr>
          <p:cNvPr id="500" name="Google Shape;500;p90"/>
          <p:cNvPicPr preferRelativeResize="0"/>
          <p:nvPr/>
        </p:nvPicPr>
        <p:blipFill>
          <a:blip r:embed="rId3">
            <a:alphaModFix/>
          </a:blip>
          <a:stretch>
            <a:fillRect/>
          </a:stretch>
        </p:blipFill>
        <p:spPr>
          <a:xfrm>
            <a:off x="152400" y="152400"/>
            <a:ext cx="1916522" cy="191652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9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spacious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9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spacious</a:t>
            </a:r>
            <a:br>
              <a:rPr lang="en-GB">
                <a:latin typeface="Arial"/>
                <a:ea typeface="Arial"/>
                <a:cs typeface="Arial"/>
                <a:sym typeface="Arial"/>
              </a:rPr>
            </a:br>
            <a:r>
              <a:rPr lang="en-GB"/>
              <a:t>space</a:t>
            </a:r>
            <a:r>
              <a:rPr lang="en-GB"/>
              <a:t> (-ce)</a:t>
            </a:r>
            <a:r>
              <a:rPr lang="en-GB">
                <a:latin typeface="Arial"/>
                <a:ea typeface="Arial"/>
                <a:cs typeface="Arial"/>
                <a:sym typeface="Arial"/>
              </a:rPr>
              <a:t> + </a:t>
            </a:r>
            <a:r>
              <a:rPr lang="en-GB"/>
              <a:t>cious</a:t>
            </a:r>
            <a:r>
              <a:rPr lang="en-GB">
                <a:latin typeface="Arial"/>
                <a:ea typeface="Arial"/>
                <a:cs typeface="Arial"/>
                <a:sym typeface="Arial"/>
              </a:rPr>
              <a:t> = </a:t>
            </a:r>
            <a:r>
              <a:rPr lang="en-GB"/>
              <a:t>spacious</a:t>
            </a:r>
            <a:endParaRPr i="1">
              <a:latin typeface="Arial"/>
              <a:ea typeface="Arial"/>
              <a:cs typeface="Arial"/>
              <a:sym typeface="Arial"/>
            </a:endParaRPr>
          </a:p>
        </p:txBody>
      </p:sp>
      <p:pic>
        <p:nvPicPr>
          <p:cNvPr id="511" name="Google Shape;511;p92"/>
          <p:cNvPicPr preferRelativeResize="0"/>
          <p:nvPr/>
        </p:nvPicPr>
        <p:blipFill>
          <a:blip r:embed="rId3">
            <a:alphaModFix/>
          </a:blip>
          <a:stretch>
            <a:fillRect/>
          </a:stretch>
        </p:blipFill>
        <p:spPr>
          <a:xfrm>
            <a:off x="152400" y="152400"/>
            <a:ext cx="2865575" cy="19069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93"/>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spacious</a:t>
            </a:r>
            <a:br>
              <a:rPr lang="en-GB"/>
            </a:br>
            <a:r>
              <a:rPr lang="en-GB"/>
              <a:t>space (-ce) + cious = spacious</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adjective</a:t>
            </a:r>
            <a:endParaRPr>
              <a:latin typeface="Arial"/>
              <a:ea typeface="Arial"/>
              <a:cs typeface="Arial"/>
              <a:sym typeface="Arial"/>
            </a:endParaRPr>
          </a:p>
        </p:txBody>
      </p:sp>
      <p:sp>
        <p:nvSpPr>
          <p:cNvPr id="517" name="Google Shape;517;p93"/>
          <p:cNvSpPr txBox="1"/>
          <p:nvPr/>
        </p:nvSpPr>
        <p:spPr>
          <a:xfrm>
            <a:off x="631550" y="4050600"/>
            <a:ext cx="7886700" cy="615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having ample space</a:t>
            </a:r>
            <a:endParaRPr b="0" i="0" sz="3100" u="none" cap="none" strike="noStrike">
              <a:solidFill>
                <a:srgbClr val="000000"/>
              </a:solidFill>
              <a:latin typeface="Calibri"/>
              <a:ea typeface="Calibri"/>
              <a:cs typeface="Calibri"/>
              <a:sym typeface="Calibri"/>
            </a:endParaRPr>
          </a:p>
        </p:txBody>
      </p:sp>
      <p:pic>
        <p:nvPicPr>
          <p:cNvPr id="518" name="Google Shape;518;p93"/>
          <p:cNvPicPr preferRelativeResize="0"/>
          <p:nvPr/>
        </p:nvPicPr>
        <p:blipFill>
          <a:blip r:embed="rId3">
            <a:alphaModFix/>
          </a:blip>
          <a:stretch>
            <a:fillRect/>
          </a:stretch>
        </p:blipFill>
        <p:spPr>
          <a:xfrm>
            <a:off x="152400" y="152400"/>
            <a:ext cx="2865575" cy="19069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9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vicious storm ripped through the country.</a:t>
            </a:r>
            <a:endParaRPr i="1">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9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_ _ _ _ _ _ _ storm ripped through the country.</a:t>
            </a:r>
            <a:endParaRPr i="1">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9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vicious storm ripped through the country.</a:t>
            </a:r>
            <a:endParaRPr i="1">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9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gracious when accepting </a:t>
            </a:r>
            <a:r>
              <a:rPr lang="en-GB"/>
              <a:t>the</a:t>
            </a:r>
            <a:r>
              <a:rPr lang="en-GB"/>
              <a:t> award.</a:t>
            </a:r>
            <a:endParaRPr i="1">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9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_ _ _ _ _ _ _ _ when accepting the award.</a:t>
            </a:r>
            <a:endParaRPr i="1">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9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gracious when accepting the award.</a:t>
            </a:r>
            <a:endParaRPr i="1">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7"/>
          <p:cNvSpPr txBox="1"/>
          <p:nvPr>
            <p:ph type="title"/>
          </p:nvPr>
        </p:nvSpPr>
        <p:spPr>
          <a:xfrm>
            <a:off x="628638" y="23287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t>
            </a:r>
            <a:r>
              <a:rPr lang="en-GB">
                <a:latin typeface="Arial"/>
                <a:ea typeface="Arial"/>
                <a:cs typeface="Arial"/>
                <a:sym typeface="Arial"/>
              </a:rPr>
              <a:t>requently</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(adverb)</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often</a:t>
            </a:r>
            <a:endParaRPr i="1">
              <a:latin typeface="Arial"/>
              <a:ea typeface="Arial"/>
              <a:cs typeface="Arial"/>
              <a:sym typeface="Arial"/>
            </a:endParaRPr>
          </a:p>
        </p:txBody>
      </p:sp>
      <p:pic>
        <p:nvPicPr>
          <p:cNvPr descr="1,080 Tally Chart Illustrations &amp; Clip Art - iStock" id="197" name="Google Shape;197;p37"/>
          <p:cNvPicPr preferRelativeResize="0"/>
          <p:nvPr/>
        </p:nvPicPr>
        <p:blipFill rotWithShape="1">
          <a:blip r:embed="rId3">
            <a:alphaModFix/>
          </a:blip>
          <a:srcRect b="0" l="0" r="0" t="0"/>
          <a:stretch/>
        </p:blipFill>
        <p:spPr>
          <a:xfrm>
            <a:off x="254114" y="211251"/>
            <a:ext cx="2071688" cy="124301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10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Our new house had a spacious kitchen.</a:t>
            </a:r>
            <a:endParaRPr i="1">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10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Our new house had a </a:t>
            </a:r>
            <a:endParaRPr/>
          </a:p>
          <a:p>
            <a:pPr indent="0" lvl="0" marL="0" rtl="0" algn="ctr">
              <a:lnSpc>
                <a:spcPct val="90000"/>
              </a:lnSpc>
              <a:spcBef>
                <a:spcPts val="0"/>
              </a:spcBef>
              <a:spcAft>
                <a:spcPts val="0"/>
              </a:spcAft>
              <a:buClr>
                <a:schemeClr val="dk1"/>
              </a:buClr>
              <a:buSzPct val="100000"/>
              <a:buFont typeface="Arial"/>
              <a:buNone/>
            </a:pPr>
            <a:r>
              <a:rPr lang="en-GB"/>
              <a:t>_ _ _ _ _ _ _ _ kitchen.</a:t>
            </a:r>
            <a:endParaRPr i="1">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0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Our new house had a spacious kitchen.</a:t>
            </a:r>
            <a:endParaRPr i="1">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0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0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muscle</a:t>
            </a:r>
            <a:endParaRPr i="1">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10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muscle</a:t>
            </a:r>
            <a:br>
              <a:rPr lang="en-GB">
                <a:latin typeface="Arial"/>
                <a:ea typeface="Arial"/>
                <a:cs typeface="Arial"/>
                <a:sym typeface="Arial"/>
              </a:rPr>
            </a:br>
            <a:r>
              <a:rPr lang="en-GB"/>
              <a:t>The athlete was going to the gym to build up muscle.</a:t>
            </a:r>
            <a:endParaRPr i="1">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0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muscle.</a:t>
            </a:r>
            <a:endParaRPr/>
          </a:p>
        </p:txBody>
      </p:sp>
      <p:pic>
        <p:nvPicPr>
          <p:cNvPr id="584" name="Google Shape;584;p106"/>
          <p:cNvPicPr preferRelativeResize="0"/>
          <p:nvPr/>
        </p:nvPicPr>
        <p:blipFill>
          <a:blip r:embed="rId3">
            <a:alphaModFix/>
          </a:blip>
          <a:stretch>
            <a:fillRect/>
          </a:stretch>
        </p:blipFill>
        <p:spPr>
          <a:xfrm>
            <a:off x="152400" y="152400"/>
            <a:ext cx="2867025" cy="15906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10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_ _ _ _ _ _.</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10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muscle.</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10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necessary</a:t>
            </a:r>
            <a:endParaRPr i="1">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8"/>
          <p:cNvSpPr txBox="1"/>
          <p:nvPr>
            <p:ph type="title"/>
          </p:nvPr>
        </p:nvSpPr>
        <p:spPr>
          <a:xfrm>
            <a:off x="628638" y="227754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People frequently play the National Lottery. </a:t>
            </a:r>
            <a:endParaRPr i="1">
              <a:latin typeface="Arial"/>
              <a:ea typeface="Arial"/>
              <a:cs typeface="Arial"/>
              <a:sym typeface="Arial"/>
            </a:endParaRPr>
          </a:p>
        </p:txBody>
      </p:sp>
      <p:pic>
        <p:nvPicPr>
          <p:cNvPr descr="1,080 Tally Chart Illustrations &amp; Clip Art - iStock" id="203" name="Google Shape;203;p38"/>
          <p:cNvPicPr preferRelativeResize="0"/>
          <p:nvPr/>
        </p:nvPicPr>
        <p:blipFill rotWithShape="1">
          <a:blip r:embed="rId3">
            <a:alphaModFix/>
          </a:blip>
          <a:srcRect b="0" l="0" r="0" t="0"/>
          <a:stretch/>
        </p:blipFill>
        <p:spPr>
          <a:xfrm>
            <a:off x="254114" y="211251"/>
            <a:ext cx="2071688" cy="124301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11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necessary</a:t>
            </a:r>
            <a:br>
              <a:rPr lang="en-GB">
                <a:latin typeface="Arial"/>
                <a:ea typeface="Arial"/>
                <a:cs typeface="Arial"/>
                <a:sym typeface="Arial"/>
              </a:rPr>
            </a:br>
            <a:r>
              <a:rPr lang="en-GB"/>
              <a:t>Builders require the necessary tools for the job.</a:t>
            </a:r>
            <a:endParaRPr i="1">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1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Builders require the necessary tools for the job.</a:t>
            </a:r>
            <a:endParaRPr/>
          </a:p>
        </p:txBody>
      </p:sp>
      <p:pic>
        <p:nvPicPr>
          <p:cNvPr id="610" name="Google Shape;610;p111"/>
          <p:cNvPicPr preferRelativeResize="0"/>
          <p:nvPr/>
        </p:nvPicPr>
        <p:blipFill>
          <a:blip r:embed="rId3">
            <a:alphaModFix/>
          </a:blip>
          <a:stretch>
            <a:fillRect/>
          </a:stretch>
        </p:blipFill>
        <p:spPr>
          <a:xfrm>
            <a:off x="152400" y="152400"/>
            <a:ext cx="2552700" cy="17907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11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B</a:t>
            </a:r>
            <a:r>
              <a:rPr lang="en-GB"/>
              <a:t>uilders require the </a:t>
            </a:r>
            <a:endParaRPr/>
          </a:p>
          <a:p>
            <a:pPr indent="0" lvl="0" marL="0" rtl="0" algn="ctr">
              <a:lnSpc>
                <a:spcPct val="90000"/>
              </a:lnSpc>
              <a:spcBef>
                <a:spcPts val="0"/>
              </a:spcBef>
              <a:spcAft>
                <a:spcPts val="0"/>
              </a:spcAft>
              <a:buClr>
                <a:schemeClr val="dk1"/>
              </a:buClr>
              <a:buSzPct val="100000"/>
              <a:buFont typeface="Arial"/>
              <a:buNone/>
            </a:pPr>
            <a:r>
              <a:rPr lang="en-GB"/>
              <a:t>_ _ _ _ _ _ _ _ _ tools for the job.</a:t>
            </a:r>
            <a:endParaRPr i="1">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1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Builders require the necessary tools for the job.</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11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secretary</a:t>
            </a:r>
            <a:endParaRPr i="1">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1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secretary</a:t>
            </a:r>
            <a:br>
              <a:rPr lang="en-GB">
                <a:latin typeface="Arial"/>
                <a:ea typeface="Arial"/>
                <a:cs typeface="Arial"/>
                <a:sym typeface="Arial"/>
              </a:rPr>
            </a:br>
            <a:r>
              <a:rPr lang="en-GB"/>
              <a:t>My secretary will phone you to arrange an appointment.</a:t>
            </a:r>
            <a:endParaRPr i="1">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11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My secretary will phone you to arrange an appointment.</a:t>
            </a:r>
            <a:endParaRPr/>
          </a:p>
        </p:txBody>
      </p:sp>
      <p:pic>
        <p:nvPicPr>
          <p:cNvPr id="636" name="Google Shape;636;p116"/>
          <p:cNvPicPr preferRelativeResize="0"/>
          <p:nvPr/>
        </p:nvPicPr>
        <p:blipFill>
          <a:blip r:embed="rId3">
            <a:alphaModFix/>
          </a:blip>
          <a:stretch>
            <a:fillRect/>
          </a:stretch>
        </p:blipFill>
        <p:spPr>
          <a:xfrm>
            <a:off x="152400" y="152400"/>
            <a:ext cx="2619375" cy="174307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1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a:t>
            </a:r>
            <a:r>
              <a:rPr lang="en-GB"/>
              <a:t>y _ _ _ _ _ _ _ _ _ will phone you to arrange an appointment.</a:t>
            </a:r>
            <a:endParaRPr i="1">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1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secretary will phone you to arrange an appointment.</a:t>
            </a:r>
            <a:endParaRPr i="1">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1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12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21"/>
          <p:cNvSpPr txBox="1"/>
          <p:nvPr>
            <p:ph type="title"/>
          </p:nvPr>
        </p:nvSpPr>
        <p:spPr>
          <a:xfrm>
            <a:off x="218395" y="4296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There are many thousands of ferocious volcanoes on the Earth. Some of them are found on our precious planet but many of them lie on the sea bed, which frequently </a:t>
            </a:r>
            <a:r>
              <a:rPr lang="en-GB" sz="2600"/>
              <a:t>erupt</a:t>
            </a:r>
            <a:r>
              <a:rPr lang="en-GB" sz="2600"/>
              <a:t> into the ocean. Volcanoes are </a:t>
            </a:r>
            <a:r>
              <a:rPr lang="en-GB" sz="2600"/>
              <a:t>particularly</a:t>
            </a:r>
            <a:r>
              <a:rPr lang="en-GB" sz="2600"/>
              <a:t> common around the shores of the Pacific Ocean, which is sometimes known as “the ring of fire”. It’s a malicious region where some of the Earth’s plates meet, causing volcanoes as they collide.</a:t>
            </a:r>
            <a:endParaRPr sz="26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122"/>
          <p:cNvSpPr txBox="1"/>
          <p:nvPr>
            <p:ph type="title"/>
          </p:nvPr>
        </p:nvSpPr>
        <p:spPr>
          <a:xfrm>
            <a:off x="218395" y="429654"/>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endParaRPr sz="2600"/>
          </a:p>
          <a:p>
            <a:pPr indent="0" lvl="0" marL="0" rtl="0" algn="l">
              <a:spcBef>
                <a:spcPts val="0"/>
              </a:spcBef>
              <a:spcAft>
                <a:spcPts val="0"/>
              </a:spcAft>
              <a:buClr>
                <a:schemeClr val="dk1"/>
              </a:buClr>
              <a:buSzPts val="3000"/>
              <a:buFont typeface="Arial"/>
              <a:buNone/>
            </a:pPr>
            <a:r>
              <a:t/>
            </a:r>
            <a:endParaRPr sz="2600"/>
          </a:p>
          <a:p>
            <a:pPr indent="0" lvl="0" marL="0" rtl="0" algn="l">
              <a:spcBef>
                <a:spcPts val="0"/>
              </a:spcBef>
              <a:spcAft>
                <a:spcPts val="0"/>
              </a:spcAft>
              <a:buClr>
                <a:schemeClr val="dk1"/>
              </a:buClr>
              <a:buSzPts val="3000"/>
              <a:buFont typeface="Arial"/>
              <a:buNone/>
            </a:pPr>
            <a:r>
              <a:rPr lang="en-GB" sz="2600"/>
              <a:t>There are many thousands of </a:t>
            </a:r>
            <a:r>
              <a:rPr lang="en-GB" sz="2600">
                <a:highlight>
                  <a:srgbClr val="FFFF00"/>
                </a:highlight>
              </a:rPr>
              <a:t>ferocious</a:t>
            </a:r>
            <a:r>
              <a:rPr lang="en-GB" sz="2600"/>
              <a:t> volcanoes on the Earth. Some of them are found on our </a:t>
            </a:r>
            <a:r>
              <a:rPr lang="en-GB" sz="2600">
                <a:highlight>
                  <a:srgbClr val="FFFF00"/>
                </a:highlight>
              </a:rPr>
              <a:t>precious</a:t>
            </a:r>
            <a:r>
              <a:rPr lang="en-GB" sz="2600"/>
              <a:t> planet but many of them lie on the sea bed, which </a:t>
            </a:r>
            <a:r>
              <a:rPr lang="en-GB" sz="2600">
                <a:highlight>
                  <a:srgbClr val="FFFF00"/>
                </a:highlight>
              </a:rPr>
              <a:t>frequently</a:t>
            </a:r>
            <a:r>
              <a:rPr lang="en-GB" sz="2600"/>
              <a:t> erupt into the ocean. Volcanoes are particularly common around the shores of the Pacific Ocean, which is sometimes known as “the ring of fire”. It’s a </a:t>
            </a:r>
            <a:r>
              <a:rPr lang="en-GB" sz="2600">
                <a:highlight>
                  <a:srgbClr val="FFFF00"/>
                </a:highlight>
              </a:rPr>
              <a:t>malicious</a:t>
            </a:r>
            <a:r>
              <a:rPr lang="en-GB" sz="2600"/>
              <a:t> region where some of the Earth’s plates meet, causing volcanoes as they collide.</a:t>
            </a:r>
            <a:endParaRPr sz="26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2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124"/>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chemeClr val="dk1"/>
              </a:buClr>
              <a:buSzPts val="3000"/>
              <a:buFont typeface="Arial"/>
              <a:buNone/>
            </a:pPr>
            <a:r>
              <a:rPr lang="en-GB" sz="4200"/>
              <a:t>There are many thousands of ferocious volcanoes on the Earth.</a:t>
            </a:r>
            <a:endParaRPr sz="11000"/>
          </a:p>
        </p:txBody>
      </p:sp>
      <p:sp>
        <p:nvSpPr>
          <p:cNvPr id="678" name="Google Shape;678;p124"/>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25"/>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5400" u="none" cap="none" strike="noStrike">
                <a:solidFill>
                  <a:schemeClr val="dk1"/>
                </a:solidFill>
                <a:latin typeface="Arial"/>
                <a:ea typeface="Arial"/>
                <a:cs typeface="Arial"/>
                <a:sym typeface="Arial"/>
              </a:rPr>
              <a:t>Year 6  - Autumn </a:t>
            </a:r>
            <a:r>
              <a:rPr lang="en-GB" sz="5400">
                <a:solidFill>
                  <a:schemeClr val="dk1"/>
                </a:solidFill>
              </a:rPr>
              <a:t>2</a:t>
            </a:r>
            <a:endParaRPr sz="1100"/>
          </a:p>
          <a:p>
            <a:pPr indent="0" lvl="0" marL="0" marR="0" rtl="0" algn="l">
              <a:spcBef>
                <a:spcPts val="0"/>
              </a:spcBef>
              <a:spcAft>
                <a:spcPts val="0"/>
              </a:spcAft>
              <a:buNone/>
            </a:pPr>
            <a:r>
              <a:rPr lang="en-GB" sz="5400">
                <a:solidFill>
                  <a:schemeClr val="dk1"/>
                </a:solidFill>
                <a:latin typeface="Arial"/>
                <a:ea typeface="Arial"/>
                <a:cs typeface="Arial"/>
                <a:sym typeface="Arial"/>
              </a:rPr>
              <a:t>Week 5 - </a:t>
            </a:r>
            <a:r>
              <a:rPr lang="en-GB" sz="5400">
                <a:solidFill>
                  <a:schemeClr val="dk1"/>
                </a:solidFill>
              </a:rPr>
              <a:t>Tuesday</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pic>
        <p:nvPicPr>
          <p:cNvPr id="689" name="Google Shape;689;p126"/>
          <p:cNvPicPr preferRelativeResize="0"/>
          <p:nvPr/>
        </p:nvPicPr>
        <p:blipFill>
          <a:blip r:embed="rId3">
            <a:alphaModFix/>
          </a:blip>
          <a:stretch>
            <a:fillRect/>
          </a:stretch>
        </p:blipFill>
        <p:spPr>
          <a:xfrm>
            <a:off x="636150" y="0"/>
            <a:ext cx="7549955" cy="5143499"/>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2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2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2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frequently</a:t>
            </a:r>
            <a:endParaRPr i="1">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