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79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181.xml" ContentType="application/vnd.openxmlformats-officedocument.presentationml.notesSlide+xml"/>
  <Override PartName="/ppt/notesSlides/notesSlide182.xml" ContentType="application/vnd.openxmlformats-officedocument.presentationml.notesSlide+xml"/>
  <Override PartName="/ppt/notesSlides/notesSlide183.xml" ContentType="application/vnd.openxmlformats-officedocument.presentationml.notesSlide+xml"/>
  <Override PartName="/ppt/notesSlides/notesSlide184.xml" ContentType="application/vnd.openxmlformats-officedocument.presentationml.notesSlide+xml"/>
  <Override PartName="/ppt/notesSlides/notesSlide185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18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4"/>
  </p:notesMasterIdLst>
  <p:sldIdLst>
    <p:sldId id="256" r:id="rId2"/>
    <p:sldId id="658" r:id="rId3"/>
    <p:sldId id="257" r:id="rId4"/>
    <p:sldId id="258" r:id="rId5"/>
    <p:sldId id="492" r:id="rId6"/>
    <p:sldId id="306" r:id="rId7"/>
    <p:sldId id="494" r:id="rId8"/>
    <p:sldId id="531" r:id="rId9"/>
    <p:sldId id="307" r:id="rId10"/>
    <p:sldId id="495" r:id="rId11"/>
    <p:sldId id="532" r:id="rId12"/>
    <p:sldId id="496" r:id="rId13"/>
    <p:sldId id="259" r:id="rId14"/>
    <p:sldId id="322" r:id="rId15"/>
    <p:sldId id="323" r:id="rId16"/>
    <p:sldId id="324" r:id="rId17"/>
    <p:sldId id="325" r:id="rId18"/>
    <p:sldId id="260" r:id="rId19"/>
    <p:sldId id="498" r:id="rId20"/>
    <p:sldId id="497" r:id="rId21"/>
    <p:sldId id="261" r:id="rId22"/>
    <p:sldId id="500" r:id="rId23"/>
    <p:sldId id="499" r:id="rId24"/>
    <p:sldId id="266" r:id="rId25"/>
    <p:sldId id="502" r:id="rId26"/>
    <p:sldId id="501" r:id="rId27"/>
    <p:sldId id="262" r:id="rId28"/>
    <p:sldId id="504" r:id="rId29"/>
    <p:sldId id="503" r:id="rId30"/>
    <p:sldId id="278" r:id="rId31"/>
    <p:sldId id="505" r:id="rId32"/>
    <p:sldId id="506" r:id="rId33"/>
    <p:sldId id="289" r:id="rId34"/>
    <p:sldId id="508" r:id="rId35"/>
    <p:sldId id="507" r:id="rId36"/>
    <p:sldId id="263" r:id="rId37"/>
    <p:sldId id="510" r:id="rId38"/>
    <p:sldId id="509" r:id="rId39"/>
    <p:sldId id="279" r:id="rId40"/>
    <p:sldId id="512" r:id="rId41"/>
    <p:sldId id="511" r:id="rId42"/>
    <p:sldId id="290" r:id="rId43"/>
    <p:sldId id="514" r:id="rId44"/>
    <p:sldId id="513" r:id="rId45"/>
    <p:sldId id="267" r:id="rId46"/>
    <p:sldId id="268" r:id="rId47"/>
    <p:sldId id="647" r:id="rId48"/>
    <p:sldId id="648" r:id="rId49"/>
    <p:sldId id="649" r:id="rId50"/>
    <p:sldId id="650" r:id="rId51"/>
    <p:sldId id="270" r:id="rId52"/>
    <p:sldId id="490" r:id="rId53"/>
    <p:sldId id="515" r:id="rId54"/>
    <p:sldId id="326" r:id="rId55"/>
    <p:sldId id="491" r:id="rId56"/>
    <p:sldId id="516" r:id="rId57"/>
    <p:sldId id="327" r:id="rId58"/>
    <p:sldId id="518" r:id="rId59"/>
    <p:sldId id="517" r:id="rId60"/>
    <p:sldId id="520" r:id="rId61"/>
    <p:sldId id="521" r:id="rId62"/>
    <p:sldId id="519" r:id="rId63"/>
    <p:sldId id="329" r:id="rId64"/>
    <p:sldId id="523" r:id="rId65"/>
    <p:sldId id="524" r:id="rId66"/>
    <p:sldId id="330" r:id="rId67"/>
    <p:sldId id="525" r:id="rId68"/>
    <p:sldId id="526" r:id="rId69"/>
    <p:sldId id="331" r:id="rId70"/>
    <p:sldId id="528" r:id="rId71"/>
    <p:sldId id="527" r:id="rId72"/>
    <p:sldId id="533" r:id="rId73"/>
    <p:sldId id="303" r:id="rId74"/>
    <p:sldId id="308" r:id="rId75"/>
    <p:sldId id="529" r:id="rId76"/>
    <p:sldId id="530" r:id="rId77"/>
    <p:sldId id="304" r:id="rId78"/>
    <p:sldId id="318" r:id="rId79"/>
    <p:sldId id="535" r:id="rId80"/>
    <p:sldId id="534" r:id="rId81"/>
    <p:sldId id="332" r:id="rId82"/>
    <p:sldId id="333" r:id="rId83"/>
    <p:sldId id="334" r:id="rId84"/>
    <p:sldId id="361" r:id="rId85"/>
    <p:sldId id="362" r:id="rId86"/>
    <p:sldId id="537" r:id="rId87"/>
    <p:sldId id="538" r:id="rId88"/>
    <p:sldId id="363" r:id="rId89"/>
    <p:sldId id="539" r:id="rId90"/>
    <p:sldId id="540" r:id="rId91"/>
    <p:sldId id="364" r:id="rId92"/>
    <p:sldId id="541" r:id="rId93"/>
    <p:sldId id="542" r:id="rId94"/>
    <p:sldId id="365" r:id="rId95"/>
    <p:sldId id="543" r:id="rId96"/>
    <p:sldId id="544" r:id="rId97"/>
    <p:sldId id="545" r:id="rId98"/>
    <p:sldId id="335" r:id="rId99"/>
    <p:sldId id="336" r:id="rId100"/>
    <p:sldId id="337" r:id="rId101"/>
    <p:sldId id="338" r:id="rId102"/>
    <p:sldId id="339" r:id="rId103"/>
    <p:sldId id="340" r:id="rId104"/>
    <p:sldId id="341" r:id="rId105"/>
    <p:sldId id="342" r:id="rId106"/>
    <p:sldId id="343" r:id="rId107"/>
    <p:sldId id="344" r:id="rId108"/>
    <p:sldId id="345" r:id="rId109"/>
    <p:sldId id="346" r:id="rId110"/>
    <p:sldId id="700" r:id="rId111"/>
    <p:sldId id="698" r:id="rId112"/>
    <p:sldId id="347" r:id="rId113"/>
    <p:sldId id="546" r:id="rId114"/>
    <p:sldId id="348" r:id="rId115"/>
    <p:sldId id="699" r:id="rId116"/>
    <p:sldId id="547" r:id="rId117"/>
    <p:sldId id="349" r:id="rId118"/>
    <p:sldId id="701" r:id="rId119"/>
    <p:sldId id="548" r:id="rId120"/>
    <p:sldId id="553" r:id="rId121"/>
    <p:sldId id="555" r:id="rId122"/>
    <p:sldId id="556" r:id="rId123"/>
    <p:sldId id="557" r:id="rId124"/>
    <p:sldId id="714" r:id="rId125"/>
    <p:sldId id="560" r:id="rId126"/>
    <p:sldId id="702" r:id="rId127"/>
    <p:sldId id="558" r:id="rId128"/>
    <p:sldId id="703" r:id="rId129"/>
    <p:sldId id="559" r:id="rId130"/>
    <p:sldId id="565" r:id="rId131"/>
    <p:sldId id="704" r:id="rId132"/>
    <p:sldId id="562" r:id="rId133"/>
    <p:sldId id="567" r:id="rId134"/>
    <p:sldId id="705" r:id="rId135"/>
    <p:sldId id="561" r:id="rId136"/>
    <p:sldId id="566" r:id="rId137"/>
    <p:sldId id="706" r:id="rId138"/>
    <p:sldId id="563" r:id="rId139"/>
    <p:sldId id="568" r:id="rId140"/>
    <p:sldId id="707" r:id="rId141"/>
    <p:sldId id="564" r:id="rId142"/>
    <p:sldId id="569" r:id="rId143"/>
    <p:sldId id="570" r:id="rId144"/>
    <p:sldId id="573" r:id="rId145"/>
    <p:sldId id="572" r:id="rId146"/>
    <p:sldId id="571" r:id="rId147"/>
    <p:sldId id="549" r:id="rId148"/>
    <p:sldId id="550" r:id="rId149"/>
    <p:sldId id="551" r:id="rId150"/>
    <p:sldId id="552" r:id="rId151"/>
    <p:sldId id="371" r:id="rId152"/>
    <p:sldId id="372" r:id="rId153"/>
    <p:sldId id="373" r:id="rId154"/>
    <p:sldId id="574" r:id="rId155"/>
    <p:sldId id="575" r:id="rId156"/>
    <p:sldId id="576" r:id="rId157"/>
    <p:sldId id="577" r:id="rId158"/>
    <p:sldId id="578" r:id="rId159"/>
    <p:sldId id="579" r:id="rId160"/>
    <p:sldId id="580" r:id="rId161"/>
    <p:sldId id="581" r:id="rId162"/>
    <p:sldId id="582" r:id="rId163"/>
    <p:sldId id="583" r:id="rId164"/>
    <p:sldId id="584" r:id="rId165"/>
    <p:sldId id="585" r:id="rId166"/>
    <p:sldId id="586" r:id="rId167"/>
    <p:sldId id="587" r:id="rId168"/>
    <p:sldId id="588" r:id="rId169"/>
    <p:sldId id="589" r:id="rId170"/>
    <p:sldId id="590" r:id="rId171"/>
    <p:sldId id="374" r:id="rId172"/>
    <p:sldId id="375" r:id="rId173"/>
    <p:sldId id="376" r:id="rId174"/>
    <p:sldId id="377" r:id="rId175"/>
    <p:sldId id="378" r:id="rId176"/>
    <p:sldId id="379" r:id="rId177"/>
    <p:sldId id="380" r:id="rId178"/>
    <p:sldId id="381" r:id="rId179"/>
    <p:sldId id="382" r:id="rId180"/>
    <p:sldId id="715" r:id="rId181"/>
    <p:sldId id="383" r:id="rId182"/>
    <p:sldId id="708" r:id="rId183"/>
    <p:sldId id="591" r:id="rId184"/>
    <p:sldId id="709" r:id="rId185"/>
    <p:sldId id="384" r:id="rId186"/>
    <p:sldId id="592" r:id="rId187"/>
    <p:sldId id="710" r:id="rId188"/>
    <p:sldId id="385" r:id="rId189"/>
    <p:sldId id="593" r:id="rId190"/>
    <p:sldId id="711" r:id="rId191"/>
    <p:sldId id="386" r:id="rId192"/>
    <p:sldId id="594" r:id="rId193"/>
    <p:sldId id="712" r:id="rId194"/>
    <p:sldId id="387" r:id="rId195"/>
    <p:sldId id="595" r:id="rId196"/>
    <p:sldId id="713" r:id="rId197"/>
    <p:sldId id="388" r:id="rId198"/>
    <p:sldId id="596" r:id="rId199"/>
    <p:sldId id="389" r:id="rId200"/>
    <p:sldId id="390" r:id="rId201"/>
    <p:sldId id="651" r:id="rId202"/>
    <p:sldId id="716" r:id="rId203"/>
    <p:sldId id="391" r:id="rId204"/>
    <p:sldId id="718" r:id="rId205"/>
    <p:sldId id="597" r:id="rId206"/>
    <p:sldId id="719" r:id="rId207"/>
    <p:sldId id="598" r:id="rId208"/>
    <p:sldId id="392" r:id="rId209"/>
    <p:sldId id="720" r:id="rId210"/>
    <p:sldId id="393" r:id="rId211"/>
    <p:sldId id="599" r:id="rId212"/>
    <p:sldId id="721" r:id="rId213"/>
    <p:sldId id="394" r:id="rId214"/>
    <p:sldId id="600" r:id="rId215"/>
    <p:sldId id="722" r:id="rId216"/>
    <p:sldId id="395" r:id="rId217"/>
    <p:sldId id="601" r:id="rId218"/>
    <p:sldId id="723" r:id="rId219"/>
    <p:sldId id="396" r:id="rId220"/>
    <p:sldId id="602" r:id="rId221"/>
    <p:sldId id="397" r:id="rId222"/>
    <p:sldId id="403" r:id="rId223"/>
    <p:sldId id="603" r:id="rId224"/>
    <p:sldId id="604" r:id="rId225"/>
    <p:sldId id="404" r:id="rId226"/>
    <p:sldId id="405" r:id="rId227"/>
    <p:sldId id="605" r:id="rId228"/>
    <p:sldId id="606" r:id="rId229"/>
    <p:sldId id="408" r:id="rId230"/>
    <p:sldId id="409" r:id="rId231"/>
    <p:sldId id="410" r:id="rId232"/>
    <p:sldId id="607" r:id="rId233"/>
    <p:sldId id="608" r:id="rId234"/>
    <p:sldId id="609" r:id="rId235"/>
    <p:sldId id="610" r:id="rId236"/>
    <p:sldId id="611" r:id="rId237"/>
    <p:sldId id="612" r:id="rId238"/>
    <p:sldId id="613" r:id="rId239"/>
    <p:sldId id="614" r:id="rId240"/>
    <p:sldId id="615" r:id="rId241"/>
    <p:sldId id="616" r:id="rId242"/>
    <p:sldId id="675" r:id="rId243"/>
    <p:sldId id="673" r:id="rId244"/>
    <p:sldId id="674" r:id="rId245"/>
    <p:sldId id="617" r:id="rId246"/>
    <p:sldId id="618" r:id="rId247"/>
    <p:sldId id="619" r:id="rId248"/>
    <p:sldId id="620" r:id="rId249"/>
    <p:sldId id="621" r:id="rId250"/>
    <p:sldId id="622" r:id="rId251"/>
    <p:sldId id="623" r:id="rId252"/>
    <p:sldId id="624" r:id="rId253"/>
    <p:sldId id="625" r:id="rId254"/>
    <p:sldId id="636" r:id="rId255"/>
    <p:sldId id="412" r:id="rId256"/>
    <p:sldId id="697" r:id="rId257"/>
    <p:sldId id="413" r:id="rId258"/>
    <p:sldId id="414" r:id="rId259"/>
    <p:sldId id="415" r:id="rId260"/>
    <p:sldId id="416" r:id="rId261"/>
    <p:sldId id="417" r:id="rId262"/>
    <p:sldId id="418" r:id="rId263"/>
    <p:sldId id="637" r:id="rId264"/>
    <p:sldId id="419" r:id="rId265"/>
    <p:sldId id="627" r:id="rId266"/>
    <p:sldId id="420" r:id="rId267"/>
    <p:sldId id="628" r:id="rId268"/>
    <p:sldId id="421" r:id="rId269"/>
    <p:sldId id="629" r:id="rId270"/>
    <p:sldId id="422" r:id="rId271"/>
    <p:sldId id="630" r:id="rId272"/>
    <p:sldId id="423" r:id="rId273"/>
    <p:sldId id="631" r:id="rId274"/>
    <p:sldId id="424" r:id="rId275"/>
    <p:sldId id="638" r:id="rId276"/>
    <p:sldId id="425" r:id="rId277"/>
    <p:sldId id="632" r:id="rId278"/>
    <p:sldId id="426" r:id="rId279"/>
    <p:sldId id="633" r:id="rId280"/>
    <p:sldId id="427" r:id="rId281"/>
    <p:sldId id="634" r:id="rId282"/>
    <p:sldId id="428" r:id="rId283"/>
    <p:sldId id="640" r:id="rId284"/>
    <p:sldId id="635" r:id="rId285"/>
    <p:sldId id="641" r:id="rId286"/>
    <p:sldId id="429" r:id="rId287"/>
    <p:sldId id="430" r:id="rId288"/>
    <p:sldId id="653" r:id="rId289"/>
    <p:sldId id="652" r:id="rId290"/>
    <p:sldId id="717" r:id="rId291"/>
    <p:sldId id="431" r:id="rId292"/>
    <p:sldId id="724" r:id="rId293"/>
    <p:sldId id="642" r:id="rId294"/>
    <p:sldId id="725" r:id="rId295"/>
    <p:sldId id="729" r:id="rId296"/>
    <p:sldId id="432" r:id="rId297"/>
    <p:sldId id="643" r:id="rId298"/>
    <p:sldId id="726" r:id="rId299"/>
    <p:sldId id="730" r:id="rId300"/>
    <p:sldId id="433" r:id="rId301"/>
    <p:sldId id="644" r:id="rId302"/>
    <p:sldId id="727" r:id="rId303"/>
    <p:sldId id="434" r:id="rId304"/>
    <p:sldId id="645" r:id="rId305"/>
    <p:sldId id="728" r:id="rId306"/>
    <p:sldId id="731" r:id="rId307"/>
    <p:sldId id="435" r:id="rId308"/>
    <p:sldId id="646" r:id="rId309"/>
    <p:sldId id="436" r:id="rId310"/>
    <p:sldId id="444" r:id="rId311"/>
    <p:sldId id="655" r:id="rId312"/>
    <p:sldId id="654" r:id="rId313"/>
    <p:sldId id="445" r:id="rId314"/>
    <p:sldId id="446" r:id="rId315"/>
    <p:sldId id="656" r:id="rId316"/>
    <p:sldId id="657" r:id="rId317"/>
    <p:sldId id="449" r:id="rId318"/>
    <p:sldId id="450" r:id="rId319"/>
    <p:sldId id="451" r:id="rId320"/>
    <p:sldId id="479" r:id="rId321"/>
    <p:sldId id="480" r:id="rId322"/>
    <p:sldId id="660" r:id="rId323"/>
    <p:sldId id="661" r:id="rId324"/>
    <p:sldId id="481" r:id="rId325"/>
    <p:sldId id="662" r:id="rId326"/>
    <p:sldId id="663" r:id="rId327"/>
    <p:sldId id="482" r:id="rId328"/>
    <p:sldId id="664" r:id="rId329"/>
    <p:sldId id="678" r:id="rId330"/>
    <p:sldId id="483" r:id="rId331"/>
    <p:sldId id="676" r:id="rId332"/>
    <p:sldId id="677" r:id="rId333"/>
    <p:sldId id="484" r:id="rId334"/>
    <p:sldId id="672" r:id="rId335"/>
    <p:sldId id="671" r:id="rId336"/>
    <p:sldId id="485" r:id="rId337"/>
    <p:sldId id="670" r:id="rId338"/>
    <p:sldId id="669" r:id="rId339"/>
    <p:sldId id="486" r:id="rId340"/>
    <p:sldId id="668" r:id="rId341"/>
    <p:sldId id="667" r:id="rId342"/>
    <p:sldId id="487" r:id="rId343"/>
    <p:sldId id="666" r:id="rId344"/>
    <p:sldId id="665" r:id="rId345"/>
    <p:sldId id="659" r:id="rId346"/>
    <p:sldId id="452" r:id="rId347"/>
    <p:sldId id="453" r:id="rId348"/>
    <p:sldId id="454" r:id="rId349"/>
    <p:sldId id="455" r:id="rId350"/>
    <p:sldId id="456" r:id="rId351"/>
    <p:sldId id="457" r:id="rId352"/>
    <p:sldId id="458" r:id="rId353"/>
    <p:sldId id="459" r:id="rId354"/>
    <p:sldId id="460" r:id="rId355"/>
    <p:sldId id="461" r:id="rId356"/>
    <p:sldId id="462" r:id="rId357"/>
    <p:sldId id="463" r:id="rId358"/>
    <p:sldId id="464" r:id="rId359"/>
    <p:sldId id="682" r:id="rId360"/>
    <p:sldId id="465" r:id="rId361"/>
    <p:sldId id="683" r:id="rId362"/>
    <p:sldId id="466" r:id="rId363"/>
    <p:sldId id="684" r:id="rId364"/>
    <p:sldId id="467" r:id="rId365"/>
    <p:sldId id="685" r:id="rId366"/>
    <p:sldId id="468" r:id="rId367"/>
    <p:sldId id="686" r:id="rId368"/>
    <p:sldId id="469" r:id="rId369"/>
    <p:sldId id="687" r:id="rId370"/>
    <p:sldId id="470" r:id="rId371"/>
    <p:sldId id="688" r:id="rId372"/>
    <p:sldId id="471" r:id="rId373"/>
    <p:sldId id="689" r:id="rId374"/>
    <p:sldId id="472" r:id="rId375"/>
    <p:sldId id="690" r:id="rId376"/>
    <p:sldId id="679" r:id="rId377"/>
    <p:sldId id="691" r:id="rId378"/>
    <p:sldId id="473" r:id="rId379"/>
    <p:sldId id="474" r:id="rId380"/>
    <p:sldId id="692" r:id="rId381"/>
    <p:sldId id="475" r:id="rId382"/>
    <p:sldId id="693" r:id="rId383"/>
    <p:sldId id="476" r:id="rId384"/>
    <p:sldId id="694" r:id="rId385"/>
    <p:sldId id="477" r:id="rId386"/>
    <p:sldId id="695" r:id="rId387"/>
    <p:sldId id="478" r:id="rId388"/>
    <p:sldId id="696" r:id="rId389"/>
    <p:sldId id="488" r:id="rId390"/>
    <p:sldId id="489" r:id="rId391"/>
    <p:sldId id="681" r:id="rId392"/>
    <p:sldId id="680" r:id="rId393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3" autoAdjust="0"/>
    <p:restoredTop sz="86241" autoAdjust="0"/>
  </p:normalViewPr>
  <p:slideViewPr>
    <p:cSldViewPr snapToGrid="0">
      <p:cViewPr varScale="1">
        <p:scale>
          <a:sx n="54" d="100"/>
          <a:sy n="54" d="100"/>
        </p:scale>
        <p:origin x="10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377" Type="http://schemas.openxmlformats.org/officeDocument/2006/relationships/slide" Target="slides/slide376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279" Type="http://schemas.openxmlformats.org/officeDocument/2006/relationships/slide" Target="slides/slide278.xml"/><Relationship Id="rId43" Type="http://schemas.openxmlformats.org/officeDocument/2006/relationships/slide" Target="slides/slide42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46" Type="http://schemas.openxmlformats.org/officeDocument/2006/relationships/slide" Target="slides/slide345.xml"/><Relationship Id="rId388" Type="http://schemas.openxmlformats.org/officeDocument/2006/relationships/slide" Target="slides/slide387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108" Type="http://schemas.openxmlformats.org/officeDocument/2006/relationships/slide" Target="slides/slide107.xml"/><Relationship Id="rId315" Type="http://schemas.openxmlformats.org/officeDocument/2006/relationships/slide" Target="slides/slide314.xml"/><Relationship Id="rId357" Type="http://schemas.openxmlformats.org/officeDocument/2006/relationships/slide" Target="slides/slide356.xml"/><Relationship Id="rId54" Type="http://schemas.openxmlformats.org/officeDocument/2006/relationships/slide" Target="slides/slide53.xml"/><Relationship Id="rId96" Type="http://schemas.openxmlformats.org/officeDocument/2006/relationships/slide" Target="slides/slide95.xml"/><Relationship Id="rId161" Type="http://schemas.openxmlformats.org/officeDocument/2006/relationships/slide" Target="slides/slide160.xml"/><Relationship Id="rId217" Type="http://schemas.openxmlformats.org/officeDocument/2006/relationships/slide" Target="slides/slide216.xml"/><Relationship Id="rId399" Type="http://schemas.microsoft.com/office/2016/11/relationships/changesInfo" Target="changesInfos/changesInfo1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326" Type="http://schemas.openxmlformats.org/officeDocument/2006/relationships/slide" Target="slides/slide325.xml"/><Relationship Id="rId65" Type="http://schemas.openxmlformats.org/officeDocument/2006/relationships/slide" Target="slides/slide64.xml"/><Relationship Id="rId130" Type="http://schemas.openxmlformats.org/officeDocument/2006/relationships/slide" Target="slides/slide129.xml"/><Relationship Id="rId368" Type="http://schemas.openxmlformats.org/officeDocument/2006/relationships/slide" Target="slides/slide367.xml"/><Relationship Id="rId172" Type="http://schemas.openxmlformats.org/officeDocument/2006/relationships/slide" Target="slides/slide171.xml"/><Relationship Id="rId228" Type="http://schemas.openxmlformats.org/officeDocument/2006/relationships/slide" Target="slides/slide227.xml"/><Relationship Id="rId281" Type="http://schemas.openxmlformats.org/officeDocument/2006/relationships/slide" Target="slides/slide280.xml"/><Relationship Id="rId337" Type="http://schemas.openxmlformats.org/officeDocument/2006/relationships/slide" Target="slides/slide336.xml"/><Relationship Id="rId34" Type="http://schemas.openxmlformats.org/officeDocument/2006/relationships/slide" Target="slides/slide33.xml"/><Relationship Id="rId76" Type="http://schemas.openxmlformats.org/officeDocument/2006/relationships/slide" Target="slides/slide75.xml"/><Relationship Id="rId141" Type="http://schemas.openxmlformats.org/officeDocument/2006/relationships/slide" Target="slides/slide140.xml"/><Relationship Id="rId379" Type="http://schemas.openxmlformats.org/officeDocument/2006/relationships/slide" Target="slides/slide378.xml"/><Relationship Id="rId7" Type="http://schemas.openxmlformats.org/officeDocument/2006/relationships/slide" Target="slides/slide6.xml"/><Relationship Id="rId183" Type="http://schemas.openxmlformats.org/officeDocument/2006/relationships/slide" Target="slides/slide182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250" Type="http://schemas.openxmlformats.org/officeDocument/2006/relationships/slide" Target="slides/slide249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45" Type="http://schemas.openxmlformats.org/officeDocument/2006/relationships/slide" Target="slides/slide44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348" Type="http://schemas.openxmlformats.org/officeDocument/2006/relationships/slide" Target="slides/slide347.xml"/><Relationship Id="rId152" Type="http://schemas.openxmlformats.org/officeDocument/2006/relationships/slide" Target="slides/slide151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56" Type="http://schemas.openxmlformats.org/officeDocument/2006/relationships/slide" Target="slides/slide55.xml"/><Relationship Id="rId317" Type="http://schemas.openxmlformats.org/officeDocument/2006/relationships/slide" Target="slides/slide316.xml"/><Relationship Id="rId359" Type="http://schemas.openxmlformats.org/officeDocument/2006/relationships/slide" Target="slides/slide358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63" Type="http://schemas.openxmlformats.org/officeDocument/2006/relationships/slide" Target="slides/slide162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230" Type="http://schemas.openxmlformats.org/officeDocument/2006/relationships/slide" Target="slides/slide229.xml"/><Relationship Id="rId25" Type="http://schemas.openxmlformats.org/officeDocument/2006/relationships/slide" Target="slides/slide24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328" Type="http://schemas.openxmlformats.org/officeDocument/2006/relationships/slide" Target="slides/slide327.xml"/><Relationship Id="rId132" Type="http://schemas.openxmlformats.org/officeDocument/2006/relationships/slide" Target="slides/slide131.xml"/><Relationship Id="rId174" Type="http://schemas.openxmlformats.org/officeDocument/2006/relationships/slide" Target="slides/slide173.xml"/><Relationship Id="rId381" Type="http://schemas.openxmlformats.org/officeDocument/2006/relationships/slide" Target="slides/slide380.xml"/><Relationship Id="rId241" Type="http://schemas.openxmlformats.org/officeDocument/2006/relationships/slide" Target="slides/slide240.xml"/><Relationship Id="rId36" Type="http://schemas.openxmlformats.org/officeDocument/2006/relationships/slide" Target="slides/slide35.xml"/><Relationship Id="rId283" Type="http://schemas.openxmlformats.org/officeDocument/2006/relationships/slide" Target="slides/slide282.xml"/><Relationship Id="rId339" Type="http://schemas.openxmlformats.org/officeDocument/2006/relationships/slide" Target="slides/slide338.xml"/><Relationship Id="rId78" Type="http://schemas.openxmlformats.org/officeDocument/2006/relationships/slide" Target="slides/slide77.xml"/><Relationship Id="rId101" Type="http://schemas.openxmlformats.org/officeDocument/2006/relationships/slide" Target="slides/slide100.xml"/><Relationship Id="rId143" Type="http://schemas.openxmlformats.org/officeDocument/2006/relationships/slide" Target="slides/slide142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252" Type="http://schemas.openxmlformats.org/officeDocument/2006/relationships/slide" Target="slides/slide251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47" Type="http://schemas.openxmlformats.org/officeDocument/2006/relationships/slide" Target="slides/slide46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54" Type="http://schemas.openxmlformats.org/officeDocument/2006/relationships/slide" Target="slides/slide153.xml"/><Relationship Id="rId361" Type="http://schemas.openxmlformats.org/officeDocument/2006/relationships/slide" Target="slides/slide360.xml"/><Relationship Id="rId196" Type="http://schemas.openxmlformats.org/officeDocument/2006/relationships/slide" Target="slides/slide195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63" Type="http://schemas.openxmlformats.org/officeDocument/2006/relationships/slide" Target="slides/slide262.xml"/><Relationship Id="rId319" Type="http://schemas.openxmlformats.org/officeDocument/2006/relationships/slide" Target="slides/slide318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72" Type="http://schemas.openxmlformats.org/officeDocument/2006/relationships/slide" Target="slides/slide371.xml"/><Relationship Id="rId393" Type="http://schemas.openxmlformats.org/officeDocument/2006/relationships/slide" Target="slides/slide392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slide" Target="slides/slide361.xml"/><Relationship Id="rId383" Type="http://schemas.openxmlformats.org/officeDocument/2006/relationships/slide" Target="slides/slide382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presProps" Target="presProps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viewProps" Target="viewProps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theme" Target="theme/theme1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303" Type="http://schemas.openxmlformats.org/officeDocument/2006/relationships/slide" Target="slides/slide302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398" Type="http://schemas.openxmlformats.org/officeDocument/2006/relationships/tableStyles" Target="tableStyles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325" Type="http://schemas.openxmlformats.org/officeDocument/2006/relationships/slide" Target="slides/slide324.xml"/><Relationship Id="rId367" Type="http://schemas.openxmlformats.org/officeDocument/2006/relationships/slide" Target="slides/slide366.xml"/><Relationship Id="rId171" Type="http://schemas.openxmlformats.org/officeDocument/2006/relationships/slide" Target="slides/slide170.xml"/><Relationship Id="rId227" Type="http://schemas.openxmlformats.org/officeDocument/2006/relationships/slide" Target="slides/slide226.xml"/><Relationship Id="rId269" Type="http://schemas.openxmlformats.org/officeDocument/2006/relationships/slide" Target="slides/slide268.xml"/><Relationship Id="rId33" Type="http://schemas.openxmlformats.org/officeDocument/2006/relationships/slide" Target="slides/slide32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36" Type="http://schemas.openxmlformats.org/officeDocument/2006/relationships/slide" Target="slides/slide335.xml"/><Relationship Id="rId75" Type="http://schemas.openxmlformats.org/officeDocument/2006/relationships/slide" Target="slides/slide74.xml"/><Relationship Id="rId140" Type="http://schemas.openxmlformats.org/officeDocument/2006/relationships/slide" Target="slides/slide139.xml"/><Relationship Id="rId182" Type="http://schemas.openxmlformats.org/officeDocument/2006/relationships/slide" Target="slides/slide181.xml"/><Relationship Id="rId378" Type="http://schemas.openxmlformats.org/officeDocument/2006/relationships/slide" Target="slides/slide377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47" Type="http://schemas.openxmlformats.org/officeDocument/2006/relationships/slide" Target="slides/slide346.xml"/><Relationship Id="rId44" Type="http://schemas.openxmlformats.org/officeDocument/2006/relationships/slide" Target="slides/slide43.xml"/><Relationship Id="rId86" Type="http://schemas.openxmlformats.org/officeDocument/2006/relationships/slide" Target="slides/slide85.xml"/><Relationship Id="rId151" Type="http://schemas.openxmlformats.org/officeDocument/2006/relationships/slide" Target="slides/slide150.xml"/><Relationship Id="rId389" Type="http://schemas.openxmlformats.org/officeDocument/2006/relationships/slide" Target="slides/slide388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16" Type="http://schemas.openxmlformats.org/officeDocument/2006/relationships/slide" Target="slides/slide315.xml"/><Relationship Id="rId55" Type="http://schemas.openxmlformats.org/officeDocument/2006/relationships/slide" Target="slides/slide54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358" Type="http://schemas.openxmlformats.org/officeDocument/2006/relationships/slide" Target="slides/slide357.xml"/><Relationship Id="rId162" Type="http://schemas.openxmlformats.org/officeDocument/2006/relationships/slide" Target="slides/slide161.xml"/><Relationship Id="rId218" Type="http://schemas.openxmlformats.org/officeDocument/2006/relationships/slide" Target="slides/slide217.xml"/><Relationship Id="rId271" Type="http://schemas.openxmlformats.org/officeDocument/2006/relationships/slide" Target="slides/slide270.xml"/><Relationship Id="rId24" Type="http://schemas.openxmlformats.org/officeDocument/2006/relationships/slide" Target="slides/slide23.xml"/><Relationship Id="rId66" Type="http://schemas.openxmlformats.org/officeDocument/2006/relationships/slide" Target="slides/slide65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69" Type="http://schemas.openxmlformats.org/officeDocument/2006/relationships/slide" Target="slides/slide368.xml"/><Relationship Id="rId173" Type="http://schemas.openxmlformats.org/officeDocument/2006/relationships/slide" Target="slides/slide172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240" Type="http://schemas.openxmlformats.org/officeDocument/2006/relationships/slide" Target="slides/slide239.xml"/><Relationship Id="rId35" Type="http://schemas.openxmlformats.org/officeDocument/2006/relationships/slide" Target="slides/slide34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38" Type="http://schemas.openxmlformats.org/officeDocument/2006/relationships/slide" Target="slides/slide337.xml"/><Relationship Id="rId8" Type="http://schemas.openxmlformats.org/officeDocument/2006/relationships/slide" Target="slides/slide7.xml"/><Relationship Id="rId142" Type="http://schemas.openxmlformats.org/officeDocument/2006/relationships/slide" Target="slides/slide141.xml"/><Relationship Id="rId184" Type="http://schemas.openxmlformats.org/officeDocument/2006/relationships/slide" Target="slides/slide183.xml"/><Relationship Id="rId391" Type="http://schemas.openxmlformats.org/officeDocument/2006/relationships/slide" Target="slides/slide390.xml"/><Relationship Id="rId251" Type="http://schemas.openxmlformats.org/officeDocument/2006/relationships/slide" Target="slides/slide250.xml"/><Relationship Id="rId46" Type="http://schemas.openxmlformats.org/officeDocument/2006/relationships/slide" Target="slides/slide45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49" Type="http://schemas.openxmlformats.org/officeDocument/2006/relationships/slide" Target="slides/slide348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3" Type="http://schemas.openxmlformats.org/officeDocument/2006/relationships/slide" Target="slides/slide152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220" Type="http://schemas.openxmlformats.org/officeDocument/2006/relationships/slide" Target="slides/slide219.xml"/><Relationship Id="rId15" Type="http://schemas.openxmlformats.org/officeDocument/2006/relationships/slide" Target="slides/slide14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318" Type="http://schemas.openxmlformats.org/officeDocument/2006/relationships/slide" Target="slides/slide317.xml"/><Relationship Id="rId99" Type="http://schemas.openxmlformats.org/officeDocument/2006/relationships/slide" Target="slides/slide98.xml"/><Relationship Id="rId122" Type="http://schemas.openxmlformats.org/officeDocument/2006/relationships/slide" Target="slides/slide121.xml"/><Relationship Id="rId164" Type="http://schemas.openxmlformats.org/officeDocument/2006/relationships/slide" Target="slides/slide163.xml"/><Relationship Id="rId371" Type="http://schemas.openxmlformats.org/officeDocument/2006/relationships/slide" Target="slides/slide370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73" Type="http://schemas.openxmlformats.org/officeDocument/2006/relationships/slide" Target="slides/slide272.xml"/><Relationship Id="rId329" Type="http://schemas.openxmlformats.org/officeDocument/2006/relationships/slide" Target="slides/slide328.xml"/><Relationship Id="rId68" Type="http://schemas.openxmlformats.org/officeDocument/2006/relationships/slide" Target="slides/slide67.xml"/><Relationship Id="rId133" Type="http://schemas.openxmlformats.org/officeDocument/2006/relationships/slide" Target="slides/slide132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242" Type="http://schemas.openxmlformats.org/officeDocument/2006/relationships/slide" Target="slides/slide241.xml"/><Relationship Id="rId284" Type="http://schemas.openxmlformats.org/officeDocument/2006/relationships/slide" Target="slides/slide28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10EA1618-F197-4C34-9DDD-F4BBDB7CA251}"/>
    <pc:docChg chg="custSel addSld modSld modNotesMaster">
      <pc:chgData name="Kelly Stokes" userId="3e5c5154-569e-4d81-aa91-4f91841cdfa9" providerId="ADAL" clId="{10EA1618-F197-4C34-9DDD-F4BBDB7CA251}" dt="2022-05-27T09:41:52.521" v="650" actId="20577"/>
      <pc:docMkLst>
        <pc:docMk/>
      </pc:docMkLst>
      <pc:sldChg chg="modSp new mod">
        <pc:chgData name="Kelly Stokes" userId="3e5c5154-569e-4d81-aa91-4f91841cdfa9" providerId="ADAL" clId="{10EA1618-F197-4C34-9DDD-F4BBDB7CA251}" dt="2022-05-27T09:41:52.521" v="650" actId="20577"/>
        <pc:sldMkLst>
          <pc:docMk/>
          <pc:sldMk cId="906001220" sldId="320"/>
        </pc:sldMkLst>
        <pc:spChg chg="mod">
          <ac:chgData name="Kelly Stokes" userId="3e5c5154-569e-4d81-aa91-4f91841cdfa9" providerId="ADAL" clId="{10EA1618-F197-4C34-9DDD-F4BBDB7CA251}" dt="2022-05-27T09:41:06.484" v="582" actId="27636"/>
          <ac:spMkLst>
            <pc:docMk/>
            <pc:sldMk cId="906001220" sldId="320"/>
            <ac:spMk id="2" creationId="{D5DBEDC4-2191-C505-267F-1F8F3092CCCC}"/>
          </ac:spMkLst>
        </pc:spChg>
        <pc:spChg chg="mod">
          <ac:chgData name="Kelly Stokes" userId="3e5c5154-569e-4d81-aa91-4f91841cdfa9" providerId="ADAL" clId="{10EA1618-F197-4C34-9DDD-F4BBDB7CA251}" dt="2022-05-27T09:41:52.521" v="650" actId="20577"/>
          <ac:spMkLst>
            <pc:docMk/>
            <pc:sldMk cId="906001220" sldId="320"/>
            <ac:spMk id="3" creationId="{05B6B98E-9F95-C2D6-36A8-989982232A88}"/>
          </ac:spMkLst>
        </pc:spChg>
      </pc:sldChg>
      <pc:sldChg chg="modSp new mod">
        <pc:chgData name="Kelly Stokes" userId="3e5c5154-569e-4d81-aa91-4f91841cdfa9" providerId="ADAL" clId="{10EA1618-F197-4C34-9DDD-F4BBDB7CA251}" dt="2022-05-27T09:36:20.607" v="505" actId="27636"/>
        <pc:sldMkLst>
          <pc:docMk/>
          <pc:sldMk cId="3687477914" sldId="321"/>
        </pc:sldMkLst>
        <pc:spChg chg="mod">
          <ac:chgData name="Kelly Stokes" userId="3e5c5154-569e-4d81-aa91-4f91841cdfa9" providerId="ADAL" clId="{10EA1618-F197-4C34-9DDD-F4BBDB7CA251}" dt="2022-05-27T09:28:50.296" v="500" actId="20577"/>
          <ac:spMkLst>
            <pc:docMk/>
            <pc:sldMk cId="3687477914" sldId="321"/>
            <ac:spMk id="2" creationId="{6708D390-AFB6-D6C2-0838-CCBF0EA7E7F4}"/>
          </ac:spMkLst>
        </pc:spChg>
        <pc:spChg chg="mod">
          <ac:chgData name="Kelly Stokes" userId="3e5c5154-569e-4d81-aa91-4f91841cdfa9" providerId="ADAL" clId="{10EA1618-F197-4C34-9DDD-F4BBDB7CA251}" dt="2022-05-27T09:36:20.607" v="505" actId="27636"/>
          <ac:spMkLst>
            <pc:docMk/>
            <pc:sldMk cId="3687477914" sldId="321"/>
            <ac:spMk id="3" creationId="{AF073044-153F-9802-2365-F335DE21C222}"/>
          </ac:spMkLst>
        </pc:spChg>
      </pc:sldChg>
    </pc:docChg>
  </pc:docChgLst>
  <pc:docChgLst>
    <pc:chgData name="Kelly Stokes" userId="5193a8b7f32cbc9a" providerId="LiveId" clId="{C7613F83-9C3D-42D3-B2F8-1EE2B447DE2E}"/>
    <pc:docChg chg="delSld">
      <pc:chgData name="Kelly Stokes" userId="5193a8b7f32cbc9a" providerId="LiveId" clId="{C7613F83-9C3D-42D3-B2F8-1EE2B447DE2E}" dt="2022-08-11T10:19:10.907" v="0" actId="2696"/>
      <pc:docMkLst>
        <pc:docMk/>
      </pc:docMkLst>
      <pc:sldChg chg="del">
        <pc:chgData name="Kelly Stokes" userId="5193a8b7f32cbc9a" providerId="LiveId" clId="{C7613F83-9C3D-42D3-B2F8-1EE2B447DE2E}" dt="2022-08-11T10:19:10.907" v="0" actId="2696"/>
        <pc:sldMkLst>
          <pc:docMk/>
          <pc:sldMk cId="3985064318" sldId="493"/>
        </pc:sldMkLst>
      </pc:sldChg>
    </pc:docChg>
  </pc:docChgLst>
  <pc:docChgLst>
    <pc:chgData name="Kelly Stokes" userId="3e5c5154-569e-4d81-aa91-4f91841cdfa9" providerId="ADAL" clId="{FF04A4FF-9371-4B68-8D45-1A886E5934CA}"/>
    <pc:docChg chg="custSel addSld modSld sldOrd">
      <pc:chgData name="Kelly Stokes" userId="3e5c5154-569e-4d81-aa91-4f91841cdfa9" providerId="ADAL" clId="{FF04A4FF-9371-4B68-8D45-1A886E5934CA}" dt="2022-03-23T14:55:32.170" v="209" actId="313"/>
      <pc:docMkLst>
        <pc:docMk/>
      </pc:docMkLst>
      <pc:sldChg chg="modSp mod">
        <pc:chgData name="Kelly Stokes" userId="3e5c5154-569e-4d81-aa91-4f91841cdfa9" providerId="ADAL" clId="{FF04A4FF-9371-4B68-8D45-1A886E5934CA}" dt="2022-03-23T14:55:32.170" v="209" actId="313"/>
        <pc:sldMkLst>
          <pc:docMk/>
          <pc:sldMk cId="735258371" sldId="257"/>
        </pc:sldMkLst>
        <pc:spChg chg="mod">
          <ac:chgData name="Kelly Stokes" userId="3e5c5154-569e-4d81-aa91-4f91841cdfa9" providerId="ADAL" clId="{FF04A4FF-9371-4B68-8D45-1A886E5934CA}" dt="2022-03-23T14:55:32.170" v="209" actId="313"/>
          <ac:spMkLst>
            <pc:docMk/>
            <pc:sldMk cId="735258371" sldId="257"/>
            <ac:spMk id="3" creationId="{4A2AA5E4-C110-4717-B45D-286A3D33C46E}"/>
          </ac:spMkLst>
        </pc:spChg>
      </pc:sldChg>
      <pc:sldChg chg="ord">
        <pc:chgData name="Kelly Stokes" userId="3e5c5154-569e-4d81-aa91-4f91841cdfa9" providerId="ADAL" clId="{FF04A4FF-9371-4B68-8D45-1A886E5934CA}" dt="2022-03-23T14:52:05.047" v="1"/>
        <pc:sldMkLst>
          <pc:docMk/>
          <pc:sldMk cId="476862613" sldId="304"/>
        </pc:sldMkLst>
      </pc:sldChg>
      <pc:sldChg chg="modSp mod ord modNotesTx">
        <pc:chgData name="Kelly Stokes" userId="3e5c5154-569e-4d81-aa91-4f91841cdfa9" providerId="ADAL" clId="{FF04A4FF-9371-4B68-8D45-1A886E5934CA}" dt="2022-03-23T14:53:31.599" v="125" actId="20577"/>
        <pc:sldMkLst>
          <pc:docMk/>
          <pc:sldMk cId="1567152458" sldId="305"/>
        </pc:sldMkLst>
        <pc:spChg chg="mod">
          <ac:chgData name="Kelly Stokes" userId="3e5c5154-569e-4d81-aa91-4f91841cdfa9" providerId="ADAL" clId="{FF04A4FF-9371-4B68-8D45-1A886E5934CA}" dt="2022-03-23T14:53:03.489" v="95" actId="20577"/>
          <ac:spMkLst>
            <pc:docMk/>
            <pc:sldMk cId="1567152458" sldId="30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F04A4FF-9371-4B68-8D45-1A886E5934CA}" dt="2022-03-23T14:52:39.559" v="81" actId="20577"/>
        <pc:sldMkLst>
          <pc:docMk/>
          <pc:sldMk cId="2743821332" sldId="318"/>
        </pc:sldMkLst>
        <pc:spChg chg="mod">
          <ac:chgData name="Kelly Stokes" userId="3e5c5154-569e-4d81-aa91-4f91841cdfa9" providerId="ADAL" clId="{FF04A4FF-9371-4B68-8D45-1A886E5934CA}" dt="2022-03-23T14:52:39.559" v="81" actId="20577"/>
          <ac:spMkLst>
            <pc:docMk/>
            <pc:sldMk cId="2743821332" sldId="318"/>
            <ac:spMk id="2" creationId="{52DA34BA-82FC-47C5-BCE1-BB65E08B92A1}"/>
          </ac:spMkLst>
        </pc:spChg>
      </pc:sldChg>
      <pc:sldChg chg="add modNotesTx">
        <pc:chgData name="Kelly Stokes" userId="3e5c5154-569e-4d81-aa91-4f91841cdfa9" providerId="ADAL" clId="{FF04A4FF-9371-4B68-8D45-1A886E5934CA}" dt="2022-03-23T14:54:27.796" v="142" actId="20577"/>
        <pc:sldMkLst>
          <pc:docMk/>
          <pc:sldMk cId="2987949189" sldId="3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8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3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4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5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6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9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5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8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9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4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5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6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7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8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9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0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1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2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4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5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6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7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8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9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0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1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2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4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5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1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2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3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4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5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6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2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3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5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7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2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3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7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8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6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7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8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9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0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1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2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4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5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6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7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8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0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1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673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98785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6879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children</a:t>
            </a:r>
            <a:r>
              <a:rPr lang="en-GB" baseline="0" dirty="0"/>
              <a:t> to identify the graphemes worked on earlier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975327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34750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78353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children</a:t>
            </a:r>
            <a:r>
              <a:rPr lang="en-GB" baseline="0" dirty="0"/>
              <a:t> to identify the graphemes worked on earlier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839154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151086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601622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the grapheme and phoneme.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190422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180995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79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896379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477397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21428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809933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919013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89147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375412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988457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96123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sentence together.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dirty="0"/>
              <a:t>You might want to highlight the /j/ as a g in gentle.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953222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Dictate the sentence for the children to write</a:t>
            </a:r>
            <a:r>
              <a:rPr lang="en-GB" baseline="0" dirty="0"/>
              <a:t> -</a:t>
            </a:r>
            <a:r>
              <a:rPr lang="en-US" dirty="0"/>
              <a:t> </a:t>
            </a:r>
            <a:r>
              <a:rPr lang="en-US" sz="1200" b="1" dirty="0"/>
              <a:t>“The lambs were gentle and we enjoyed playing with them.”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25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73269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Mark</a:t>
            </a:r>
            <a:r>
              <a:rPr lang="en-GB" baseline="0" dirty="0"/>
              <a:t> and correct the sentence together.</a:t>
            </a:r>
            <a:endParaRPr lang="en-GB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735490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020243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33765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921512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301726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26651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940610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876745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282087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142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684089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471862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32879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17417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630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792639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280319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67828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969229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69801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00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405005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75859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829002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97010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479277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305934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phonemes for ear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12930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835637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phoneme for ere in this</a:t>
            </a:r>
            <a:r>
              <a:rPr lang="en-GB" baseline="0" dirty="0"/>
              <a:t> word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501651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</a:t>
            </a:r>
            <a:r>
              <a:rPr lang="en-US" baseline="0" dirty="0"/>
              <a:t> the word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50652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the phoneme for ere in this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646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696912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494581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the phoneme for ere in this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37759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658328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the grapheme and phoneme.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291271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451410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85403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934549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481248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9750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300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194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284252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302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237575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317339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860369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04290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sentence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363346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Dictate the sentence – </a:t>
            </a:r>
            <a:r>
              <a:rPr lang="en-GB" sz="1600" b="1" dirty="0"/>
              <a:t>“</a:t>
            </a:r>
            <a:r>
              <a:rPr lang="en-US" sz="1600" b="1" dirty="0"/>
              <a:t>The </a:t>
            </a:r>
            <a:r>
              <a:rPr lang="en-US" sz="1600" b="1" dirty="0" err="1"/>
              <a:t>meerkat</a:t>
            </a:r>
            <a:r>
              <a:rPr lang="en-US" sz="1600" b="1" dirty="0"/>
              <a:t> was smearing pears onto the wall. “</a:t>
            </a:r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74190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 and correct the sentence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141529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4603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046231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925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74060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204076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489450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Match the words to the pictures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664232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Reading longer words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6875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462202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Reading longer words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2062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56554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Reading longer words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665847"/>
      </p:ext>
    </p:extLst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092286"/>
      </p:ext>
    </p:extLst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Reading longer words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86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2540"/>
      </p:ext>
    </p:extLst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653244"/>
      </p:ext>
    </p:extLst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Reading longer words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918082"/>
      </p:ext>
    </p:extLst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6942"/>
      </p:ext>
    </p:extLst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Reading longer words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534167"/>
      </p:ext>
    </p:extLst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024631"/>
      </p:ext>
    </p:extLst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sentence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648275"/>
      </p:ext>
    </p:extLst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Dictate the sentence – </a:t>
            </a:r>
            <a:r>
              <a:rPr lang="en-GB" b="1" dirty="0"/>
              <a:t>“</a:t>
            </a:r>
            <a:r>
              <a:rPr lang="en-US" b="1" dirty="0"/>
              <a:t>We are searching for playful monkeys.”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17720"/>
      </p:ext>
    </p:extLst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 and correct the sentence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7565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473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950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6296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426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281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0768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868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8533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7183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820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919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95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4640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00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00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490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777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607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15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315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0636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6420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375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130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/</a:t>
            </a:r>
            <a:r>
              <a:rPr lang="en-GB" dirty="0" err="1"/>
              <a:t>ai</a:t>
            </a:r>
            <a:r>
              <a:rPr lang="en-GB" dirty="0"/>
              <a:t>/grapheme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3219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1681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024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sentence together</a:t>
            </a:r>
            <a:endParaRPr lang="en-GB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3386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Dictate the sentence for the children to write</a:t>
            </a:r>
            <a:r>
              <a:rPr lang="en-GB" baseline="0" dirty="0"/>
              <a:t> -</a:t>
            </a:r>
            <a:r>
              <a:rPr lang="en-US" dirty="0"/>
              <a:t> </a:t>
            </a:r>
            <a:r>
              <a:rPr lang="en-US" sz="1600" b="1" dirty="0"/>
              <a:t>“Eight great shaking whales sprayed water from their blowholes.”</a:t>
            </a:r>
            <a:endParaRPr lang="en-GB" sz="1600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9496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Edit and correct the sentence together.</a:t>
            </a:r>
          </a:p>
          <a:p>
            <a:endParaRPr lang="en-GB" dirty="0"/>
          </a:p>
          <a:p>
            <a:r>
              <a:rPr lang="en-GB" b="1" dirty="0"/>
              <a:t>Tricky word in bold.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34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3028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547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3780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19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578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78291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01613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9020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  <a:p>
            <a:r>
              <a:rPr lang="en-GB" dirty="0"/>
              <a:t>Ask the children</a:t>
            </a:r>
            <a:r>
              <a:rPr lang="en-GB" baseline="0" dirty="0"/>
              <a:t> to identify the graphemes/phonemes from previous slides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7106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20678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3909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  <a:p>
            <a:r>
              <a:rPr lang="en-GB" dirty="0"/>
              <a:t>Ask the children</a:t>
            </a:r>
            <a:r>
              <a:rPr lang="en-GB" baseline="0" dirty="0"/>
              <a:t> to identify the graphemes/phonemes from previous slides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13330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1633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45687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  <a:p>
            <a:r>
              <a:rPr lang="en-GB" dirty="0"/>
              <a:t>Ask the children</a:t>
            </a:r>
            <a:r>
              <a:rPr lang="en-GB" baseline="0" dirty="0"/>
              <a:t> to identify the graphemes/phonemes from previous slides in each word.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6536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8122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9796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the grapheme and phoneme.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0909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2250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74611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799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32075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885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7975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452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Spot the /</a:t>
            </a:r>
            <a:r>
              <a:rPr lang="en-GB" dirty="0" err="1"/>
              <a:t>ai</a:t>
            </a:r>
            <a:r>
              <a:rPr lang="en-GB" dirty="0"/>
              <a:t>/ grapheme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58894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61715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14479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Identify the grapheme and phoneme.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64381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9152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00452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6225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sentence together.</a:t>
            </a:r>
          </a:p>
          <a:p>
            <a:endParaRPr lang="en-GB" sz="1800" b="1" dirty="0"/>
          </a:p>
          <a:p>
            <a:r>
              <a:rPr lang="en-GB" sz="1800" b="0" dirty="0"/>
              <a:t>You might want to point out the </a:t>
            </a:r>
            <a:r>
              <a:rPr lang="en-GB" sz="1800" b="0" dirty="0" err="1"/>
              <a:t>ey</a:t>
            </a:r>
            <a:r>
              <a:rPr lang="en-GB" sz="1800" b="0" dirty="0"/>
              <a:t> in grey from yesterday’s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63007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Dictate the sentence for the children to write</a:t>
            </a:r>
            <a:r>
              <a:rPr lang="en-GB" baseline="0" dirty="0"/>
              <a:t> -</a:t>
            </a:r>
            <a:r>
              <a:rPr lang="en-US" dirty="0"/>
              <a:t> </a:t>
            </a:r>
            <a:r>
              <a:rPr lang="en-US" sz="1600" b="1" dirty="0"/>
              <a:t>“A knock on the door let me know that the grey monkey  was here.”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851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</a:t>
            </a:r>
            <a:r>
              <a:rPr lang="en-GB" baseline="0" dirty="0"/>
              <a:t> and correct the sentence together.</a:t>
            </a:r>
            <a:endParaRPr lang="en-GB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55524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161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128125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90590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34731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4950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423460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9525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7492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21554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the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61278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157157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children</a:t>
            </a:r>
            <a:r>
              <a:rPr lang="en-GB" baseline="0" dirty="0"/>
              <a:t> to identify the graphemes from earlier slides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66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Read the word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195086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10030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33891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children</a:t>
            </a:r>
            <a:r>
              <a:rPr lang="en-GB" baseline="0" dirty="0"/>
              <a:t> to identify the graphemes worked on earlier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80403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2905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53479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children</a:t>
            </a:r>
            <a:r>
              <a:rPr lang="en-GB" baseline="0" dirty="0"/>
              <a:t> to identify the graphemes worked on earlier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44060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65527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the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92830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children</a:t>
            </a:r>
            <a:r>
              <a:rPr lang="en-GB" baseline="0" dirty="0"/>
              <a:t> to identify the graphemes worked on earlier in each word.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648990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87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3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3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3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3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3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3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3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3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3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3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3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3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3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3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3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3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3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3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3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3.xml"/></Relationships>
</file>

<file path=ppt/slides/_rels/slide2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3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3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3.xm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3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3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3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3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3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3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3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3.xml"/></Relationships>
</file>

<file path=ppt/slides/_rels/slide2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3.xml"/></Relationships>
</file>

<file path=ppt/slides/_rels/slide2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3.xml"/></Relationships>
</file>

<file path=ppt/slides/_rels/slide2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3.xml"/></Relationships>
</file>

<file path=ppt/slides/_rels/slide2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3.xml"/></Relationships>
</file>

<file path=ppt/slides/_rels/slide2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3.xml"/></Relationships>
</file>

<file path=ppt/slides/_rels/slide2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3.xml"/></Relationships>
</file>

<file path=ppt/slides/_rels/slide2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3.xml"/></Relationships>
</file>

<file path=ppt/slides/_rels/slide2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3.xml"/></Relationships>
</file>

<file path=ppt/slides/_rels/slide2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3.xml"/></Relationships>
</file>

<file path=ppt/slides/_rels/slide2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3.xml"/></Relationships>
</file>

<file path=ppt/slides/_rels/slide2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3.xml"/></Relationships>
</file>

<file path=ppt/slides/_rels/slide2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3.xml"/></Relationships>
</file>

<file path=ppt/slides/_rels/slide2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3.xml"/></Relationships>
</file>

<file path=ppt/slides/_rels/slide2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3.xml"/></Relationships>
</file>

<file path=ppt/slides/_rels/slide2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3.xml"/></Relationships>
</file>

<file path=ppt/slides/_rels/slide2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3.xml"/></Relationships>
</file>

<file path=ppt/slides/_rels/slide2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3.xml"/></Relationships>
</file>

<file path=ppt/slides/_rels/slide2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3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3.xml"/></Relationships>
</file>

<file path=ppt/slides/_rels/slide2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3.xml"/></Relationships>
</file>

<file path=ppt/slides/_rels/slide2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3.xml"/></Relationships>
</file>

<file path=ppt/slides/_rels/slide2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3.xml"/></Relationships>
</file>

<file path=ppt/slides/_rels/slide2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3.xml"/></Relationships>
</file>

<file path=ppt/slides/_rels/slide2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3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3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3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3.xml"/></Relationships>
</file>

<file path=ppt/slides/_rels/slide3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3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3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3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3.xml"/></Relationships>
</file>

<file path=ppt/slides/_rels/slide3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3.xml"/></Relationships>
</file>

<file path=ppt/slides/_rels/slide3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3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3.xml"/></Relationships>
</file>

<file path=ppt/slides/_rels/slide3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3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3.xml"/></Relationships>
</file>

<file path=ppt/slides/_rels/slide3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3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1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3.xml"/></Relationships>
</file>

<file path=ppt/slides/_rels/slide3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3.xml"/></Relationships>
</file>

<file path=ppt/slides/_rels/slide3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3.xml"/></Relationships>
</file>

<file path=ppt/slides/_rels/slide3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3.xml"/></Relationships>
</file>

<file path=ppt/slides/_rels/slide3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3.xml"/></Relationships>
</file>

<file path=ppt/slides/_rels/slide3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3.xml"/></Relationships>
</file>

<file path=ppt/slides/_rels/slide3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3.xml"/></Relationships>
</file>

<file path=ppt/slides/_rels/slide3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3.xml"/></Relationships>
</file>

<file path=ppt/slides/_rels/slide3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3.xml"/></Relationships>
</file>

<file path=ppt/slides/_rels/slide3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3.xml"/></Relationships>
</file>

<file path=ppt/slides/_rels/slide3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3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3.xml"/></Relationships>
</file>

<file path=ppt/slides/_rels/slide3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3.xml"/></Relationships>
</file>

<file path=ppt/slides/_rels/slide3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Spelling Y2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1 Week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8918"/>
            <a:ext cx="9144000" cy="1655762"/>
          </a:xfrm>
        </p:spPr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Mastering spellings: building of the foundations of phonics </a:t>
            </a:r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283526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092" y="4659256"/>
            <a:ext cx="1206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Belonging to, or associated with, a person.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62010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0362" y="455388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i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43665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967" y="294023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ow</a:t>
            </a:r>
          </a:p>
        </p:txBody>
      </p:sp>
    </p:spTree>
    <p:extLst>
      <p:ext uri="{BB962C8B-B14F-4D97-AF65-F5344CB8AC3E}">
        <p14:creationId xmlns:p14="http://schemas.microsoft.com/office/powerpoint/2010/main" val="327021829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2786" y="369327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oa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56547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451" y="229477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ee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4236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4302" y="294023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se</a:t>
            </a:r>
          </a:p>
        </p:txBody>
      </p:sp>
    </p:spTree>
    <p:extLst>
      <p:ext uri="{BB962C8B-B14F-4D97-AF65-F5344CB8AC3E}">
        <p14:creationId xmlns:p14="http://schemas.microsoft.com/office/powerpoint/2010/main" val="25435572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725" y="78870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ey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1099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724" y="326296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ai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062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2937" y="218720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ay</a:t>
            </a:r>
          </a:p>
        </p:txBody>
      </p:sp>
    </p:spTree>
    <p:extLst>
      <p:ext uri="{BB962C8B-B14F-4D97-AF65-F5344CB8AC3E}">
        <p14:creationId xmlns:p14="http://schemas.microsoft.com/office/powerpoint/2010/main" val="78631266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240" y="423115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a_e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90112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028" y="519933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7513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283526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2457" y="4806277"/>
            <a:ext cx="103596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“Children should write their name on their work!”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991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498363" y="1004598"/>
            <a:ext cx="1080792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GB" sz="6600" dirty="0">
                <a:latin typeface="Sassoon Infant Std" panose="020B0503020103030203" pitchFamily="34" charset="0"/>
              </a:rPr>
              <a:t>Let’s look at some words containing those graphemes.</a:t>
            </a:r>
          </a:p>
        </p:txBody>
      </p:sp>
    </p:spTree>
    <p:extLst>
      <p:ext uri="{BB962C8B-B14F-4D97-AF65-F5344CB8AC3E}">
        <p14:creationId xmlns:p14="http://schemas.microsoft.com/office/powerpoint/2010/main" val="265228549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4994" y="2111329"/>
            <a:ext cx="10709312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worse</a:t>
            </a:r>
          </a:p>
        </p:txBody>
      </p:sp>
    </p:spTree>
    <p:extLst>
      <p:ext uri="{BB962C8B-B14F-4D97-AF65-F5344CB8AC3E}">
        <p14:creationId xmlns:p14="http://schemas.microsoft.com/office/powerpoint/2010/main" val="4156942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2608" y="4346347"/>
            <a:ext cx="10709312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worse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311972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n     aw     </a:t>
            </a:r>
            <a:r>
              <a:rPr lang="en-GB" dirty="0" err="1">
                <a:latin typeface="Sassoon Infant Std" panose="020B0503020103030203" pitchFamily="34" charset="0"/>
              </a:rPr>
              <a:t>i</a:t>
            </a:r>
            <a:r>
              <a:rPr lang="en-GB" dirty="0">
                <a:latin typeface="Sassoon Infant Std" panose="020B0503020103030203" pitchFamily="34" charset="0"/>
              </a:rPr>
              <a:t>     ow     </a:t>
            </a:r>
            <a:r>
              <a:rPr lang="en-GB" dirty="0" err="1">
                <a:latin typeface="Sassoon Infant Std" panose="020B0503020103030203" pitchFamily="34" charset="0"/>
              </a:rPr>
              <a:t>oa</a:t>
            </a:r>
            <a:r>
              <a:rPr lang="en-GB" dirty="0">
                <a:latin typeface="Sassoon Infant Std" panose="020B0503020103030203" pitchFamily="34" charset="0"/>
              </a:rPr>
              <a:t>      </a:t>
            </a:r>
            <a:r>
              <a:rPr lang="en-GB" dirty="0" err="1">
                <a:latin typeface="Sassoon Infant Std" panose="020B0503020103030203" pitchFamily="34" charset="0"/>
              </a:rPr>
              <a:t>ee</a:t>
            </a:r>
            <a:r>
              <a:rPr lang="en-GB" dirty="0">
                <a:latin typeface="Sassoon Infant Std" panose="020B0503020103030203" pitchFamily="34" charset="0"/>
              </a:rPr>
              <a:t>     se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ay     a-e     a</a:t>
            </a:r>
          </a:p>
        </p:txBody>
      </p:sp>
    </p:spTree>
    <p:extLst>
      <p:ext uri="{BB962C8B-B14F-4D97-AF65-F5344CB8AC3E}">
        <p14:creationId xmlns:p14="http://schemas.microsoft.com/office/powerpoint/2010/main" val="204833694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7911" y="2323910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worse</a:t>
            </a:r>
          </a:p>
        </p:txBody>
      </p:sp>
      <p:sp>
        <p:nvSpPr>
          <p:cNvPr id="5" name="Rectangle 4"/>
          <p:cNvSpPr/>
          <p:nvPr/>
        </p:nvSpPr>
        <p:spPr>
          <a:xfrm>
            <a:off x="6366734" y="2839422"/>
            <a:ext cx="1263426" cy="11940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4876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0299" y="2371386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bruise</a:t>
            </a:r>
          </a:p>
        </p:txBody>
      </p:sp>
    </p:spTree>
    <p:extLst>
      <p:ext uri="{BB962C8B-B14F-4D97-AF65-F5344CB8AC3E}">
        <p14:creationId xmlns:p14="http://schemas.microsoft.com/office/powerpoint/2010/main" val="24834526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0299" y="4464346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bruise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311972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n     aw     </a:t>
            </a:r>
            <a:r>
              <a:rPr lang="en-GB" dirty="0" err="1">
                <a:latin typeface="Sassoon Infant Std" panose="020B0503020103030203" pitchFamily="34" charset="0"/>
              </a:rPr>
              <a:t>i</a:t>
            </a:r>
            <a:r>
              <a:rPr lang="en-GB" dirty="0">
                <a:latin typeface="Sassoon Infant Std" panose="020B0503020103030203" pitchFamily="34" charset="0"/>
              </a:rPr>
              <a:t>     ow     </a:t>
            </a:r>
            <a:r>
              <a:rPr lang="en-GB" dirty="0" err="1">
                <a:latin typeface="Sassoon Infant Std" panose="020B0503020103030203" pitchFamily="34" charset="0"/>
              </a:rPr>
              <a:t>oa</a:t>
            </a:r>
            <a:r>
              <a:rPr lang="en-GB" dirty="0">
                <a:latin typeface="Sassoon Infant Std" panose="020B0503020103030203" pitchFamily="34" charset="0"/>
              </a:rPr>
              <a:t>      </a:t>
            </a:r>
            <a:r>
              <a:rPr lang="en-GB" dirty="0" err="1">
                <a:latin typeface="Sassoon Infant Std" panose="020B0503020103030203" pitchFamily="34" charset="0"/>
              </a:rPr>
              <a:t>ee</a:t>
            </a:r>
            <a:r>
              <a:rPr lang="en-GB" dirty="0">
                <a:latin typeface="Sassoon Infant Std" panose="020B0503020103030203" pitchFamily="34" charset="0"/>
              </a:rPr>
              <a:t>     se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ay     a-e     a</a:t>
            </a:r>
          </a:p>
        </p:txBody>
      </p:sp>
    </p:spTree>
    <p:extLst>
      <p:ext uri="{BB962C8B-B14F-4D97-AF65-F5344CB8AC3E}">
        <p14:creationId xmlns:p14="http://schemas.microsoft.com/office/powerpoint/2010/main" val="45803694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3567" y="2149801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bruise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6443830" y="2670583"/>
            <a:ext cx="1247289" cy="11510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2111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6650" y="2459504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monkey</a:t>
            </a:r>
          </a:p>
        </p:txBody>
      </p:sp>
    </p:spTree>
    <p:extLst>
      <p:ext uri="{BB962C8B-B14F-4D97-AF65-F5344CB8AC3E}">
        <p14:creationId xmlns:p14="http://schemas.microsoft.com/office/powerpoint/2010/main" val="72989346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399" y="4077148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monkey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408791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n     aw     </a:t>
            </a:r>
            <a:r>
              <a:rPr lang="en-GB" dirty="0" err="1">
                <a:latin typeface="Sassoon Infant Std" panose="020B0503020103030203" pitchFamily="34" charset="0"/>
              </a:rPr>
              <a:t>i</a:t>
            </a:r>
            <a:r>
              <a:rPr lang="en-GB" dirty="0">
                <a:latin typeface="Sassoon Infant Std" panose="020B0503020103030203" pitchFamily="34" charset="0"/>
              </a:rPr>
              <a:t>     ow     </a:t>
            </a:r>
            <a:r>
              <a:rPr lang="en-GB" dirty="0" err="1">
                <a:latin typeface="Sassoon Infant Std" panose="020B0503020103030203" pitchFamily="34" charset="0"/>
              </a:rPr>
              <a:t>oa</a:t>
            </a:r>
            <a:r>
              <a:rPr lang="en-GB" dirty="0">
                <a:latin typeface="Sassoon Infant Std" panose="020B0503020103030203" pitchFamily="34" charset="0"/>
              </a:rPr>
              <a:t>      </a:t>
            </a:r>
            <a:r>
              <a:rPr lang="en-GB" dirty="0" err="1">
                <a:latin typeface="Sassoon Infant Std" panose="020B0503020103030203" pitchFamily="34" charset="0"/>
              </a:rPr>
              <a:t>ee</a:t>
            </a:r>
            <a:r>
              <a:rPr lang="en-GB" dirty="0">
                <a:latin typeface="Sassoon Infant Std" panose="020B0503020103030203" pitchFamily="34" charset="0"/>
              </a:rPr>
              <a:t>     se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ay     a-e     a</a:t>
            </a:r>
          </a:p>
        </p:txBody>
      </p:sp>
    </p:spTree>
    <p:extLst>
      <p:ext uri="{BB962C8B-B14F-4D97-AF65-F5344CB8AC3E}">
        <p14:creationId xmlns:p14="http://schemas.microsoft.com/office/powerpoint/2010/main" val="387276830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3567" y="2220921"/>
            <a:ext cx="977870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monkey</a:t>
            </a:r>
          </a:p>
        </p:txBody>
      </p:sp>
      <p:sp>
        <p:nvSpPr>
          <p:cNvPr id="4" name="Rectangle 3"/>
          <p:cNvSpPr/>
          <p:nvPr/>
        </p:nvSpPr>
        <p:spPr>
          <a:xfrm>
            <a:off x="6798832" y="2670584"/>
            <a:ext cx="1440927" cy="15661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05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2381578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GRAPHEMES for the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diagraph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7091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95517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Teach and Practise…</a:t>
            </a:r>
          </a:p>
        </p:txBody>
      </p:sp>
    </p:spTree>
    <p:extLst>
      <p:ext uri="{BB962C8B-B14F-4D97-AF65-F5344CB8AC3E}">
        <p14:creationId xmlns:p14="http://schemas.microsoft.com/office/powerpoint/2010/main" val="195710915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24" y="646010"/>
            <a:ext cx="10515600" cy="4454310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/n/  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be spelt using different graphemes:</a:t>
            </a:r>
            <a:br>
              <a:rPr lang="en-GB" dirty="0">
                <a:latin typeface="Sassoon Infant Std" panose="020B0503020103030203" pitchFamily="34" charset="0"/>
              </a:rPr>
            </a:br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7200" dirty="0" err="1">
                <a:latin typeface="Sassoon Infant Std" panose="020B0503020103030203" pitchFamily="34" charset="0"/>
              </a:rPr>
              <a:t>kn</a:t>
            </a:r>
            <a:r>
              <a:rPr lang="en-GB" sz="7200" dirty="0">
                <a:latin typeface="Sassoon Infant Std" panose="020B0503020103030203" pitchFamily="34" charset="0"/>
              </a:rPr>
              <a:t>     </a:t>
            </a:r>
            <a:r>
              <a:rPr lang="en-GB" sz="7200" dirty="0" err="1">
                <a:latin typeface="Sassoon Infant Std" panose="020B0503020103030203" pitchFamily="34" charset="0"/>
              </a:rPr>
              <a:t>gn</a:t>
            </a:r>
            <a:endParaRPr lang="en-GB" sz="7200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44588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028" y="519933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kn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1477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7332" y="2079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gn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3319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498363" y="1004598"/>
            <a:ext cx="1080792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GB" sz="6600" dirty="0">
                <a:latin typeface="Sassoon Infant Std" panose="020B0503020103030203" pitchFamily="34" charset="0"/>
              </a:rPr>
              <a:t>Let’s look at some words containing those graphemes.</a:t>
            </a:r>
          </a:p>
        </p:txBody>
      </p:sp>
    </p:spTree>
    <p:extLst>
      <p:ext uri="{BB962C8B-B14F-4D97-AF65-F5344CB8AC3E}">
        <p14:creationId xmlns:p14="http://schemas.microsoft.com/office/powerpoint/2010/main" val="182015533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9409" y="2326349"/>
            <a:ext cx="3472810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know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0163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96819" y="585050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/n/ grapheme is in this word?    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endParaRPr lang="en-GB" i="1" dirty="0">
              <a:latin typeface="Sassoon Infant Std" panose="020B050302010303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9409" y="2996909"/>
            <a:ext cx="3472810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know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92533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68718" y="2315092"/>
            <a:ext cx="3472810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know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68718" y="2573765"/>
            <a:ext cx="1624082" cy="13097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36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9409" y="2326349"/>
            <a:ext cx="2994731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knee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45047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47426" y="380655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/n/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endParaRPr lang="en-GB" i="1" dirty="0">
              <a:latin typeface="Sassoon Infant Std" panose="020B0503020103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36047" y="2635466"/>
            <a:ext cx="3389158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knee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322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33" y="3761545"/>
            <a:ext cx="11801139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0700" dirty="0" err="1">
                <a:latin typeface="Sassoon Infant Std" panose="020B0503020103030203" pitchFamily="34" charset="0"/>
              </a:rPr>
              <a:t>ai</a:t>
            </a:r>
            <a:r>
              <a:rPr lang="en-GB" sz="10700" dirty="0">
                <a:latin typeface="Sassoon Infant Std" panose="020B0503020103030203" pitchFamily="34" charset="0"/>
              </a:rPr>
              <a:t>   ay   a-e   a</a:t>
            </a:r>
            <a:br>
              <a:rPr lang="en-GB" sz="10700" dirty="0">
                <a:latin typeface="Sassoon Infant Std" panose="020B0503020103030203" pitchFamily="34" charset="0"/>
              </a:rPr>
            </a:b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These are some of the ways you already know to spell the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grapheme.</a:t>
            </a:r>
          </a:p>
        </p:txBody>
      </p:sp>
    </p:spTree>
    <p:extLst>
      <p:ext uri="{BB962C8B-B14F-4D97-AF65-F5344CB8AC3E}">
        <p14:creationId xmlns:p14="http://schemas.microsoft.com/office/powerpoint/2010/main" val="413097243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36047" y="2635466"/>
            <a:ext cx="3389158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knee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36046" y="2911616"/>
            <a:ext cx="1602193" cy="13657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63282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9409" y="2326349"/>
            <a:ext cx="2638864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sign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68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47426" y="380655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/n/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endParaRPr lang="en-GB" i="1" dirty="0">
              <a:latin typeface="Sassoon Infant Std" panose="020B050302010303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76568" y="2822680"/>
            <a:ext cx="2638864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sign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7908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6568" y="2420464"/>
            <a:ext cx="2638864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sign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1822" y="2972766"/>
            <a:ext cx="1623609" cy="15179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5934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9409" y="2326349"/>
            <a:ext cx="3732112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knock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6412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82571" y="3093727"/>
            <a:ext cx="3732112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knock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47426" y="380655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/n/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298002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600" y="2523572"/>
            <a:ext cx="4088932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0" dirty="0">
                <a:latin typeface="Sassoon Infant Std" panose="020B0503020103030203" pitchFamily="34" charset="0"/>
              </a:rPr>
              <a:t>knock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9120" y="2759082"/>
            <a:ext cx="1570916" cy="135571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33691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9409" y="2326349"/>
            <a:ext cx="3545138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gnaw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2487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4660" y="2955703"/>
            <a:ext cx="4320458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0" dirty="0">
                <a:latin typeface="Sassoon Infant Std" panose="020B0503020103030203" pitchFamily="34" charset="0"/>
              </a:rPr>
              <a:t>gnaw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47426" y="380655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/n/ grapheme is in this word?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3252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74720" y="2420464"/>
            <a:ext cx="5608320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0" dirty="0">
                <a:latin typeface="Sassoon Infant Std" panose="020B0503020103030203" pitchFamily="34" charset="0"/>
              </a:rPr>
              <a:t>gnaw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5568" y="3049710"/>
            <a:ext cx="1672191" cy="14308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ai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7918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59409" y="2326349"/>
            <a:ext cx="3833101" cy="193899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2000" dirty="0">
                <a:latin typeface="Sassoon Infant Std" panose="020B0503020103030203" pitchFamily="34" charset="0"/>
              </a:rPr>
              <a:t>gnash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934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7822" y="2936878"/>
            <a:ext cx="4874133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0" dirty="0">
                <a:latin typeface="Sassoon Infant Std" panose="020B0503020103030203" pitchFamily="34" charset="0"/>
              </a:rPr>
              <a:t>gnash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47426" y="380655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/n/ grapheme is in this word?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1693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0080" y="2329933"/>
            <a:ext cx="5923279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0" dirty="0">
                <a:latin typeface="Sassoon Infant Std" panose="020B0503020103030203" pitchFamily="34" charset="0"/>
              </a:rPr>
              <a:t>gnash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7520" y="2872074"/>
            <a:ext cx="1629486" cy="15068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8625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08" y="2521428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New CHALLENGE word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01679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667" y="1721224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</p:spTree>
    <p:extLst>
      <p:ext uri="{BB962C8B-B14F-4D97-AF65-F5344CB8AC3E}">
        <p14:creationId xmlns:p14="http://schemas.microsoft.com/office/powerpoint/2010/main" val="4270164426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065007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329696" y="4912572"/>
            <a:ext cx="117422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Very attractive. </a:t>
            </a:r>
          </a:p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A person, a flower, some scenery etc.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9527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480" y="1381761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6097" y="4789660"/>
            <a:ext cx="86223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house was surrounded by beautiful flowers.”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54222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04" y="2381578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Practise and Apply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1604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854" y="462579"/>
            <a:ext cx="10929768" cy="5723068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000" dirty="0">
                <a:latin typeface="Sassoon Infant Std" panose="020B0503020103030203" pitchFamily="34" charset="0"/>
              </a:rPr>
              <a:t>A </a:t>
            </a:r>
            <a:r>
              <a:rPr lang="en-US" sz="8000" dirty="0">
                <a:latin typeface="Sassoon Infant Std" panose="020B0503020103030203" pitchFamily="34" charset="0"/>
              </a:rPr>
              <a:t>knock on the door let me know that the grey monkey  was here.</a:t>
            </a:r>
            <a:r>
              <a:rPr lang="en-GB" sz="80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72030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644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19934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ay</a:t>
            </a:r>
          </a:p>
        </p:txBody>
      </p:sp>
    </p:spTree>
    <p:extLst>
      <p:ext uri="{BB962C8B-B14F-4D97-AF65-F5344CB8AC3E}">
        <p14:creationId xmlns:p14="http://schemas.microsoft.com/office/powerpoint/2010/main" val="221553526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218" y="451821"/>
            <a:ext cx="10929768" cy="6002767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000" dirty="0">
                <a:latin typeface="Sassoon Infant Std" panose="020B0503020103030203" pitchFamily="34" charset="0"/>
              </a:rPr>
              <a:t>A </a:t>
            </a:r>
            <a:r>
              <a:rPr lang="en-US" sz="8000" dirty="0">
                <a:latin typeface="Sassoon Infant Std" panose="020B0503020103030203" pitchFamily="34" charset="0"/>
              </a:rPr>
              <a:t>knock on the door let me know that the grey monkey  was here.</a:t>
            </a:r>
            <a:r>
              <a:rPr lang="en-GB" sz="80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155737" y="1315120"/>
            <a:ext cx="996252" cy="84716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926081" y="3150640"/>
            <a:ext cx="996252" cy="84716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9855201" y="3353840"/>
            <a:ext cx="996252" cy="9336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2279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574" y="122994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Spelling Y2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1 Week 1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Day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666" y="4390334"/>
            <a:ext cx="9144000" cy="1655762"/>
          </a:xfrm>
        </p:spPr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Mastering spellings: building of the foundations of phonics </a:t>
            </a:r>
          </a:p>
        </p:txBody>
      </p:sp>
    </p:spTree>
    <p:extLst>
      <p:ext uri="{BB962C8B-B14F-4D97-AF65-F5344CB8AC3E}">
        <p14:creationId xmlns:p14="http://schemas.microsoft.com/office/powerpoint/2010/main" val="264008102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53FC-8D98-40C4-A541-D8DD01CA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Wednesday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Term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5E4-C110-4717-B45D-286A3D33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455" y="1825625"/>
            <a:ext cx="11564471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Focus – Lesson plans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Challenge words – our, their, two, busy, beautiful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Graphemes</a:t>
            </a:r>
            <a:r>
              <a:rPr lang="en-GB" i="1" dirty="0">
                <a:latin typeface="Sassoon Infant Std" panose="020B0503020103030203" pitchFamily="34" charset="0"/>
              </a:rPr>
              <a:t> – m, are, le, g, </a:t>
            </a:r>
            <a:r>
              <a:rPr lang="en-GB" i="1" dirty="0" err="1">
                <a:latin typeface="Sassoon Infant Std" panose="020B0503020103030203" pitchFamily="34" charset="0"/>
              </a:rPr>
              <a:t>aigh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eigh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ea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kn</a:t>
            </a:r>
            <a:r>
              <a:rPr lang="en-GB" i="1" dirty="0">
                <a:latin typeface="Sassoon Infant Std" panose="020B0503020103030203" pitchFamily="34" charset="0"/>
              </a:rPr>
              <a:t>, ow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Teach – /m/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Words – thumb, lamb, comb, climb, crumb, bomb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Challenge word – pretty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2531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9" y="2403094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Revisit and Review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5847080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213" y="230627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 CHALLENGE words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429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281407315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8640"/>
            <a:ext cx="10515600" cy="2431265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933576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Sassoon Infant Std" panose="020B0503020103030203" pitchFamily="34" charset="0"/>
              </a:rPr>
              <a:t>Definition - Belonging to, or associated with, the speaker and one or more other person.</a:t>
            </a:r>
            <a:endParaRPr lang="en-GB" sz="5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9067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581" y="2123440"/>
            <a:ext cx="10515600" cy="2462941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602381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Sassoon Infant Std" panose="020B0503020103030203" pitchFamily="34" charset="0"/>
              </a:rPr>
              <a:t>“We will have our lunch at 12 o’clock today.”</a:t>
            </a:r>
            <a:endParaRPr lang="en-GB" sz="5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4797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43591263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283526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27760" y="4821816"/>
            <a:ext cx="10251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Belonging to, or associated with, a person.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87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a_e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923835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801" y="1757680"/>
            <a:ext cx="10515600" cy="263144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6137" y="4968837"/>
            <a:ext cx="76140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“Children should write their name on their work!”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6101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271882943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9" y="238157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7605" y="4953896"/>
            <a:ext cx="82917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The number that is one more than one.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06004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911" y="2864439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4160" y="573800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“Please can I have two cakes for tea?”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400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3334424137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14" y="892885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563075" y="5533323"/>
            <a:ext cx="110658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Having a great deal to do.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62680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9" y="1930400"/>
            <a:ext cx="10515600" cy="261112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43483"/>
            <a:ext cx="12191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“I am very busy cleaning my house today.”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8293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667" y="1721224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</p:spTree>
    <p:extLst>
      <p:ext uri="{BB962C8B-B14F-4D97-AF65-F5344CB8AC3E}">
        <p14:creationId xmlns:p14="http://schemas.microsoft.com/office/powerpoint/2010/main" val="78362803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065007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016" y="4953212"/>
            <a:ext cx="117422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Very attractive. </a:t>
            </a:r>
          </a:p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A person, a flower, some scenery etc.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88787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32" y="1341121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9818" y="5003020"/>
            <a:ext cx="86102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house was surrounded by beautiful flowers.”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179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8637337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568960" y="848972"/>
            <a:ext cx="1125369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Let’s look at some graphemes that you already know.</a:t>
            </a:r>
          </a:p>
          <a:p>
            <a:pPr algn="ctr"/>
            <a:endParaRPr lang="en-GB" sz="6600" dirty="0">
              <a:latin typeface="Sassoon Infant Std" panose="020B0503020103030203" pitchFamily="34" charset="0"/>
            </a:endParaRPr>
          </a:p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Say the phoneme or phonemes for each grapheme.</a:t>
            </a:r>
          </a:p>
        </p:txBody>
      </p:sp>
    </p:spTree>
    <p:extLst>
      <p:ext uri="{BB962C8B-B14F-4D97-AF65-F5344CB8AC3E}">
        <p14:creationId xmlns:p14="http://schemas.microsoft.com/office/powerpoint/2010/main" val="335967712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00640543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425612719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le</a:t>
            </a:r>
          </a:p>
        </p:txBody>
      </p:sp>
    </p:spTree>
    <p:extLst>
      <p:ext uri="{BB962C8B-B14F-4D97-AF65-F5344CB8AC3E}">
        <p14:creationId xmlns:p14="http://schemas.microsoft.com/office/powerpoint/2010/main" val="1273229793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6999253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aigh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1364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eigh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38231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ea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5540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kn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65296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ow</a:t>
            </a:r>
          </a:p>
        </p:txBody>
      </p:sp>
    </p:spTree>
    <p:extLst>
      <p:ext uri="{BB962C8B-B14F-4D97-AF65-F5344CB8AC3E}">
        <p14:creationId xmlns:p14="http://schemas.microsoft.com/office/powerpoint/2010/main" val="1638271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62" y="2164080"/>
            <a:ext cx="10515600" cy="2103120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shaking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055124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498363" y="1004598"/>
            <a:ext cx="1080792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GB" sz="6600" dirty="0">
                <a:latin typeface="Sassoon Infant Std" panose="020B0503020103030203" pitchFamily="34" charset="0"/>
              </a:rPr>
              <a:t>Let’s look at some words containing those graphemes.</a:t>
            </a:r>
          </a:p>
        </p:txBody>
      </p:sp>
    </p:spTree>
    <p:extLst>
      <p:ext uri="{BB962C8B-B14F-4D97-AF65-F5344CB8AC3E}">
        <p14:creationId xmlns:p14="http://schemas.microsoft.com/office/powerpoint/2010/main" val="575944595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226" y="242102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share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1606144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666" y="437174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share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462579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m     are     le     g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   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ow</a:t>
            </a:r>
          </a:p>
        </p:txBody>
      </p:sp>
    </p:spTree>
    <p:extLst>
      <p:ext uri="{BB962C8B-B14F-4D97-AF65-F5344CB8AC3E}">
        <p14:creationId xmlns:p14="http://schemas.microsoft.com/office/powerpoint/2010/main" val="125578126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9" y="2521426"/>
            <a:ext cx="10515600" cy="197945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share </a:t>
            </a:r>
          </a:p>
        </p:txBody>
      </p:sp>
      <p:sp>
        <p:nvSpPr>
          <p:cNvPr id="3" name="Rectangle 2"/>
          <p:cNvSpPr/>
          <p:nvPr/>
        </p:nvSpPr>
        <p:spPr>
          <a:xfrm>
            <a:off x="5731460" y="3087568"/>
            <a:ext cx="1919020" cy="101707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8341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226" y="242102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square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083019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273" y="4188862"/>
            <a:ext cx="10515600" cy="2272897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square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373612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m     are     le     g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   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ow</a:t>
            </a:r>
          </a:p>
        </p:txBody>
      </p:sp>
    </p:spTree>
    <p:extLst>
      <p:ext uri="{BB962C8B-B14F-4D97-AF65-F5344CB8AC3E}">
        <p14:creationId xmlns:p14="http://schemas.microsoft.com/office/powerpoint/2010/main" val="1470033198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62" y="2510670"/>
            <a:ext cx="10515600" cy="229501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square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66546" y="3234592"/>
            <a:ext cx="1951293" cy="10021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096236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226" y="242102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gentle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5849403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70" y="4221134"/>
            <a:ext cx="10515600" cy="2118705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gentle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516367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m     are     le     g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   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ow</a:t>
            </a:r>
          </a:p>
        </p:txBody>
      </p:sp>
    </p:spTree>
    <p:extLst>
      <p:ext uri="{BB962C8B-B14F-4D97-AF65-F5344CB8AC3E}">
        <p14:creationId xmlns:p14="http://schemas.microsoft.com/office/powerpoint/2010/main" val="3129991639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20" y="2510670"/>
            <a:ext cx="10515600" cy="212229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gentle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0" y="2829261"/>
            <a:ext cx="1127760" cy="12753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878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24" y="2704308"/>
            <a:ext cx="10515600" cy="1999772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shaking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6061" y="219290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2599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226" y="242102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break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1999505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9" y="4425530"/>
            <a:ext cx="10515600" cy="2087029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break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6061" y="-322729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m     are     le     g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   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ow</a:t>
            </a:r>
          </a:p>
        </p:txBody>
      </p:sp>
    </p:spTree>
    <p:extLst>
      <p:ext uri="{BB962C8B-B14F-4D97-AF65-F5344CB8AC3E}">
        <p14:creationId xmlns:p14="http://schemas.microsoft.com/office/powerpoint/2010/main" val="2755002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31" y="2575216"/>
            <a:ext cx="10515600" cy="1874864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break </a:t>
            </a:r>
          </a:p>
        </p:txBody>
      </p:sp>
      <p:sp>
        <p:nvSpPr>
          <p:cNvPr id="3" name="Rectangle 2"/>
          <p:cNvSpPr/>
          <p:nvPr/>
        </p:nvSpPr>
        <p:spPr>
          <a:xfrm>
            <a:off x="5588001" y="3089064"/>
            <a:ext cx="1452880" cy="9546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65087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226" y="242102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great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687650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65" y="4236720"/>
            <a:ext cx="10515600" cy="2062479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great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419549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m     are     le     g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   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ow</a:t>
            </a:r>
          </a:p>
        </p:txBody>
      </p:sp>
    </p:spTree>
    <p:extLst>
      <p:ext uri="{BB962C8B-B14F-4D97-AF65-F5344CB8AC3E}">
        <p14:creationId xmlns:p14="http://schemas.microsoft.com/office/powerpoint/2010/main" val="52394808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20" y="2338546"/>
            <a:ext cx="10515600" cy="2172493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great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731460" y="3001208"/>
            <a:ext cx="1451660" cy="103231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1417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226" y="2421022"/>
            <a:ext cx="10515600" cy="2059538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know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0261960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8680"/>
            <a:ext cx="10515600" cy="1860520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know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-462579"/>
            <a:ext cx="12192000" cy="45624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5400" dirty="0">
                <a:latin typeface="Sassoon Infant Std" panose="020B0503020103030203" pitchFamily="34" charset="0"/>
              </a:rPr>
              <a:t>Which of these graphemes is in this word?</a:t>
            </a:r>
          </a:p>
          <a:p>
            <a:pPr algn="ctr"/>
            <a:endParaRPr lang="en-GB" sz="3200" i="1" dirty="0">
              <a:latin typeface="Sassoon Infant Std" panose="020B050302010303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m     are     le     g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   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r>
              <a:rPr lang="en-GB" dirty="0">
                <a:latin typeface="Sassoon Infant Std" panose="020B0503020103030203" pitchFamily="34" charset="0"/>
              </a:rPr>
              <a:t>    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   ow</a:t>
            </a:r>
          </a:p>
        </p:txBody>
      </p:sp>
    </p:spTree>
    <p:extLst>
      <p:ext uri="{BB962C8B-B14F-4D97-AF65-F5344CB8AC3E}">
        <p14:creationId xmlns:p14="http://schemas.microsoft.com/office/powerpoint/2010/main" val="115828539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243" y="2564458"/>
            <a:ext cx="10515600" cy="2525702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know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842000" y="3454400"/>
            <a:ext cx="1737360" cy="8903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267200" y="3072458"/>
            <a:ext cx="1483360" cy="12861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0733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23" y="2478397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Teach and Practise…</a:t>
            </a:r>
          </a:p>
        </p:txBody>
      </p:sp>
    </p:spTree>
    <p:extLst>
      <p:ext uri="{BB962C8B-B14F-4D97-AF65-F5344CB8AC3E}">
        <p14:creationId xmlns:p14="http://schemas.microsoft.com/office/powerpoint/2010/main" val="426311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Spelling Y2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1 Week 1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Day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0998"/>
            <a:ext cx="9144000" cy="1655762"/>
          </a:xfrm>
        </p:spPr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Mastering spellings: building of the foundations of phonics </a:t>
            </a:r>
          </a:p>
        </p:txBody>
      </p:sp>
    </p:spTree>
    <p:extLst>
      <p:ext uri="{BB962C8B-B14F-4D97-AF65-F5344CB8AC3E}">
        <p14:creationId xmlns:p14="http://schemas.microsoft.com/office/powerpoint/2010/main" val="1891477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2" y="2336800"/>
            <a:ext cx="10515600" cy="2143760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shaking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099124" y="3067722"/>
            <a:ext cx="783516" cy="90483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86206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51840"/>
            <a:ext cx="10515600" cy="4562437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/m/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be spelt using different graphemes:</a:t>
            </a:r>
            <a:br>
              <a:rPr lang="en-GB" dirty="0">
                <a:latin typeface="Sassoon Infant Std" panose="020B0503020103030203" pitchFamily="34" charset="0"/>
              </a:rPr>
            </a:br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7200" dirty="0" err="1">
                <a:latin typeface="Sassoon Infant Std" panose="020B0503020103030203" pitchFamily="34" charset="0"/>
              </a:rPr>
              <a:t>mb</a:t>
            </a:r>
            <a:endParaRPr lang="en-GB" sz="7200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4715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mb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3395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692038" y="688789"/>
            <a:ext cx="10807924" cy="54804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GB" sz="6600" dirty="0">
                <a:latin typeface="Sassoon Infant Std" panose="020B0503020103030203" pitchFamily="34" charset="0"/>
              </a:rPr>
              <a:t>Let’s look at some words containing this grapheme.</a:t>
            </a:r>
          </a:p>
        </p:txBody>
      </p:sp>
    </p:spTree>
    <p:extLst>
      <p:ext uri="{BB962C8B-B14F-4D97-AF65-F5344CB8AC3E}">
        <p14:creationId xmlns:p14="http://schemas.microsoft.com/office/powerpoint/2010/main" val="216503504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90" y="2011680"/>
            <a:ext cx="10515600" cy="27850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thumb</a:t>
            </a:r>
          </a:p>
        </p:txBody>
      </p:sp>
    </p:spTree>
    <p:extLst>
      <p:ext uri="{BB962C8B-B14F-4D97-AF65-F5344CB8AC3E}">
        <p14:creationId xmlns:p14="http://schemas.microsoft.com/office/powerpoint/2010/main" val="329129101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210" y="3345582"/>
            <a:ext cx="10515600" cy="2018898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thumb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15153" y="165503"/>
            <a:ext cx="11854927" cy="2526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Sassoon Infant Std" panose="020B0503020103030203" pitchFamily="34" charset="0"/>
              </a:rPr>
              <a:t>Can you spot the /m/ grapheme as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r>
              <a:rPr lang="en-GB" dirty="0">
                <a:latin typeface="Sassoon Infant Std" panose="020B0503020103030203" pitchFamily="34" charset="0"/>
              </a:rPr>
              <a:t> in this word?</a:t>
            </a:r>
          </a:p>
        </p:txBody>
      </p:sp>
    </p:spTree>
    <p:extLst>
      <p:ext uri="{BB962C8B-B14F-4D97-AF65-F5344CB8AC3E}">
        <p14:creationId xmlns:p14="http://schemas.microsoft.com/office/powerpoint/2010/main" val="2202186825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24" y="2564458"/>
            <a:ext cx="10515600" cy="183482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thumb</a:t>
            </a:r>
          </a:p>
        </p:txBody>
      </p:sp>
      <p:sp>
        <p:nvSpPr>
          <p:cNvPr id="4" name="Rectangle 3"/>
          <p:cNvSpPr/>
          <p:nvPr/>
        </p:nvSpPr>
        <p:spPr>
          <a:xfrm>
            <a:off x="6232884" y="2712720"/>
            <a:ext cx="1884955" cy="125660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422859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90" y="2011680"/>
            <a:ext cx="10515600" cy="27850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lamb</a:t>
            </a:r>
          </a:p>
        </p:txBody>
      </p:sp>
    </p:spTree>
    <p:extLst>
      <p:ext uri="{BB962C8B-B14F-4D97-AF65-F5344CB8AC3E}">
        <p14:creationId xmlns:p14="http://schemas.microsoft.com/office/powerpoint/2010/main" val="1413645827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30" y="3314504"/>
            <a:ext cx="10515600" cy="22836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lamb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75304"/>
            <a:ext cx="11854927" cy="201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you spot the /m/ grapheme as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r>
              <a:rPr lang="en-GB" dirty="0">
                <a:latin typeface="Sassoon Infant Std" panose="020B0503020103030203" pitchFamily="34" charset="0"/>
              </a:rPr>
              <a:t> in this word?</a:t>
            </a:r>
          </a:p>
        </p:txBody>
      </p:sp>
    </p:spTree>
    <p:extLst>
      <p:ext uri="{BB962C8B-B14F-4D97-AF65-F5344CB8AC3E}">
        <p14:creationId xmlns:p14="http://schemas.microsoft.com/office/powerpoint/2010/main" val="3693346307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570" y="1706880"/>
            <a:ext cx="10515600" cy="2381660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lamb</a:t>
            </a:r>
          </a:p>
        </p:txBody>
      </p:sp>
      <p:sp>
        <p:nvSpPr>
          <p:cNvPr id="3" name="Rectangle 2"/>
          <p:cNvSpPr/>
          <p:nvPr/>
        </p:nvSpPr>
        <p:spPr>
          <a:xfrm>
            <a:off x="5831840" y="2103120"/>
            <a:ext cx="1889760" cy="13591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41412" y="4994500"/>
            <a:ext cx="10515600" cy="1599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Sassoon Infant Std" panose="020B0503020103030203" pitchFamily="34" charset="0"/>
              </a:rPr>
              <a:t>Definition - A baby sheep.</a:t>
            </a:r>
          </a:p>
        </p:txBody>
      </p:sp>
    </p:spTree>
    <p:extLst>
      <p:ext uri="{BB962C8B-B14F-4D97-AF65-F5344CB8AC3E}">
        <p14:creationId xmlns:p14="http://schemas.microsoft.com/office/powerpoint/2010/main" val="2934160592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90" y="2011680"/>
            <a:ext cx="10515600" cy="27850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comb</a:t>
            </a:r>
          </a:p>
        </p:txBody>
      </p:sp>
    </p:spTree>
    <p:extLst>
      <p:ext uri="{BB962C8B-B14F-4D97-AF65-F5344CB8AC3E}">
        <p14:creationId xmlns:p14="http://schemas.microsoft.com/office/powerpoint/2010/main" val="2017706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2" y="2618246"/>
            <a:ext cx="10515600" cy="148165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acorn</a:t>
            </a:r>
          </a:p>
        </p:txBody>
      </p:sp>
    </p:spTree>
    <p:extLst>
      <p:ext uri="{BB962C8B-B14F-4D97-AF65-F5344CB8AC3E}">
        <p14:creationId xmlns:p14="http://schemas.microsoft.com/office/powerpoint/2010/main" val="3963545113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330" y="3619304"/>
            <a:ext cx="10515600" cy="21820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comb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118334"/>
            <a:ext cx="11854927" cy="201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you spot the /m/ grapheme as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r>
              <a:rPr lang="en-GB" dirty="0">
                <a:latin typeface="Sassoon Infant Std" panose="020B0503020103030203" pitchFamily="34" charset="0"/>
              </a:rPr>
              <a:t> in this word?</a:t>
            </a:r>
          </a:p>
        </p:txBody>
      </p:sp>
    </p:spTree>
    <p:extLst>
      <p:ext uri="{BB962C8B-B14F-4D97-AF65-F5344CB8AC3E}">
        <p14:creationId xmlns:p14="http://schemas.microsoft.com/office/powerpoint/2010/main" val="1281734986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577" y="2456284"/>
            <a:ext cx="10515600" cy="1922676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comb</a:t>
            </a:r>
          </a:p>
        </p:txBody>
      </p:sp>
      <p:sp>
        <p:nvSpPr>
          <p:cNvPr id="4" name="Rectangle 3"/>
          <p:cNvSpPr/>
          <p:nvPr/>
        </p:nvSpPr>
        <p:spPr>
          <a:xfrm>
            <a:off x="5775684" y="2648694"/>
            <a:ext cx="1945915" cy="13543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164337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90" y="2011680"/>
            <a:ext cx="10515600" cy="27850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climb</a:t>
            </a:r>
          </a:p>
        </p:txBody>
      </p:sp>
    </p:spTree>
    <p:extLst>
      <p:ext uri="{BB962C8B-B14F-4D97-AF65-F5344CB8AC3E}">
        <p14:creationId xmlns:p14="http://schemas.microsoft.com/office/powerpoint/2010/main" val="47443486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3304344"/>
            <a:ext cx="10515600" cy="214141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climb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96819"/>
            <a:ext cx="11854927" cy="201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you spot the /m/ grapheme as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r>
              <a:rPr lang="en-GB" dirty="0">
                <a:latin typeface="Sassoon Infant Std" panose="020B0503020103030203" pitchFamily="34" charset="0"/>
              </a:rPr>
              <a:t> in this word?</a:t>
            </a:r>
          </a:p>
        </p:txBody>
      </p:sp>
    </p:spTree>
    <p:extLst>
      <p:ext uri="{BB962C8B-B14F-4D97-AF65-F5344CB8AC3E}">
        <p14:creationId xmlns:p14="http://schemas.microsoft.com/office/powerpoint/2010/main" val="3757579149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75840"/>
            <a:ext cx="10515600" cy="22866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climb</a:t>
            </a:r>
          </a:p>
        </p:txBody>
      </p:sp>
      <p:sp>
        <p:nvSpPr>
          <p:cNvPr id="4" name="Rectangle 3"/>
          <p:cNvSpPr/>
          <p:nvPr/>
        </p:nvSpPr>
        <p:spPr>
          <a:xfrm>
            <a:off x="5787638" y="2661920"/>
            <a:ext cx="1944122" cy="1285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08864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90" y="2011680"/>
            <a:ext cx="10515600" cy="27850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crumb</a:t>
            </a:r>
          </a:p>
        </p:txBody>
      </p:sp>
    </p:spTree>
    <p:extLst>
      <p:ext uri="{BB962C8B-B14F-4D97-AF65-F5344CB8AC3E}">
        <p14:creationId xmlns:p14="http://schemas.microsoft.com/office/powerpoint/2010/main" val="1657593493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0" y="3446584"/>
            <a:ext cx="10515600" cy="18975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crumb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76125" y="0"/>
            <a:ext cx="11854927" cy="201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you spot the /m/ grapheme as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r>
              <a:rPr lang="en-GB" dirty="0">
                <a:latin typeface="Sassoon Infant Std" panose="020B0503020103030203" pitchFamily="34" charset="0"/>
              </a:rPr>
              <a:t> in this word?</a:t>
            </a:r>
          </a:p>
        </p:txBody>
      </p:sp>
    </p:spTree>
    <p:extLst>
      <p:ext uri="{BB962C8B-B14F-4D97-AF65-F5344CB8AC3E}">
        <p14:creationId xmlns:p14="http://schemas.microsoft.com/office/powerpoint/2010/main" val="105219239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04" y="2507310"/>
            <a:ext cx="10515600" cy="201389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crumb</a:t>
            </a:r>
          </a:p>
        </p:txBody>
      </p:sp>
      <p:sp>
        <p:nvSpPr>
          <p:cNvPr id="3" name="Rectangle 2"/>
          <p:cNvSpPr/>
          <p:nvPr/>
        </p:nvSpPr>
        <p:spPr>
          <a:xfrm>
            <a:off x="6025104" y="2733040"/>
            <a:ext cx="1940336" cy="13411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993241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090" y="2011680"/>
            <a:ext cx="10515600" cy="27850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bomb</a:t>
            </a:r>
          </a:p>
        </p:txBody>
      </p:sp>
    </p:spTree>
    <p:extLst>
      <p:ext uri="{BB962C8B-B14F-4D97-AF65-F5344CB8AC3E}">
        <p14:creationId xmlns:p14="http://schemas.microsoft.com/office/powerpoint/2010/main" val="3100517547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615" y="2851925"/>
            <a:ext cx="10515600" cy="2846639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bomb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76125" y="0"/>
            <a:ext cx="11854927" cy="201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you spot the /m/ grapheme as </a:t>
            </a:r>
            <a:r>
              <a:rPr lang="en-GB" dirty="0" err="1">
                <a:latin typeface="Sassoon Infant Std" panose="020B0503020103030203" pitchFamily="34" charset="0"/>
              </a:rPr>
              <a:t>mb</a:t>
            </a:r>
            <a:r>
              <a:rPr lang="en-GB" dirty="0">
                <a:latin typeface="Sassoon Infant Std" panose="020B0503020103030203" pitchFamily="34" charset="0"/>
              </a:rPr>
              <a:t> in this word?</a:t>
            </a:r>
          </a:p>
        </p:txBody>
      </p:sp>
    </p:spTree>
    <p:extLst>
      <p:ext uri="{BB962C8B-B14F-4D97-AF65-F5344CB8AC3E}">
        <p14:creationId xmlns:p14="http://schemas.microsoft.com/office/powerpoint/2010/main" val="499921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31" y="3070068"/>
            <a:ext cx="10515600" cy="169497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acorn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240806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08314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935" y="1503680"/>
            <a:ext cx="10515600" cy="2846639"/>
          </a:xfrm>
        </p:spPr>
        <p:txBody>
          <a:bodyPr anchor="ctr">
            <a:normAutofit/>
          </a:bodyPr>
          <a:lstStyle/>
          <a:p>
            <a:pPr algn="ctr"/>
            <a:r>
              <a:rPr lang="en-GB" sz="13300" dirty="0">
                <a:latin typeface="Sassoon Infant Std" panose="020B0503020103030203" pitchFamily="34" charset="0"/>
              </a:rPr>
              <a:t>bomb</a:t>
            </a:r>
            <a:endParaRPr lang="en-GB" sz="6700" dirty="0">
              <a:latin typeface="Sassoon Infant Std" panose="020B050302010303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80280" y="2123440"/>
            <a:ext cx="2117240" cy="14122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03760" y="4947920"/>
            <a:ext cx="10515600" cy="191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Sassoon Infant Std" panose="020B0503020103030203" pitchFamily="34" charset="0"/>
              </a:rPr>
              <a:t>Definition - Something that can explode and hurt people.</a:t>
            </a:r>
          </a:p>
        </p:txBody>
      </p:sp>
    </p:spTree>
    <p:extLst>
      <p:ext uri="{BB962C8B-B14F-4D97-AF65-F5344CB8AC3E}">
        <p14:creationId xmlns:p14="http://schemas.microsoft.com/office/powerpoint/2010/main" val="868328057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154" y="2499912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New CHALLENGE word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894809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</p:spTree>
    <p:extLst>
      <p:ext uri="{BB962C8B-B14F-4D97-AF65-F5344CB8AC3E}">
        <p14:creationId xmlns:p14="http://schemas.microsoft.com/office/powerpoint/2010/main" val="1871170869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484555"/>
            <a:ext cx="10515600" cy="252928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  <p:sp>
        <p:nvSpPr>
          <p:cNvPr id="3" name="Rectangle 2"/>
          <p:cNvSpPr/>
          <p:nvPr/>
        </p:nvSpPr>
        <p:spPr>
          <a:xfrm>
            <a:off x="132080" y="533989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Attractive in a delicate way. </a:t>
            </a:r>
          </a:p>
        </p:txBody>
      </p:sp>
    </p:spTree>
    <p:extLst>
      <p:ext uri="{BB962C8B-B14F-4D97-AF65-F5344CB8AC3E}">
        <p14:creationId xmlns:p14="http://schemas.microsoft.com/office/powerpoint/2010/main" val="1792664747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251067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  <p:sp>
        <p:nvSpPr>
          <p:cNvPr id="3" name="Rectangle 2"/>
          <p:cNvSpPr/>
          <p:nvPr/>
        </p:nvSpPr>
        <p:spPr>
          <a:xfrm>
            <a:off x="289056" y="5268172"/>
            <a:ext cx="117422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daisy is a very pretty flower.”</a:t>
            </a:r>
            <a:endParaRPr lang="en-GB" sz="6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36405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23" y="244612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Practise and Apply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20197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1920"/>
            <a:ext cx="10515600" cy="633984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000" dirty="0">
                <a:latin typeface="Sassoon Infant Std" panose="020B0503020103030203" pitchFamily="34" charset="0"/>
              </a:rPr>
              <a:t>The lambs were gentle and we enjoyed playing with them.</a:t>
            </a:r>
          </a:p>
        </p:txBody>
      </p:sp>
    </p:spTree>
    <p:extLst>
      <p:ext uri="{BB962C8B-B14F-4D97-AF65-F5344CB8AC3E}">
        <p14:creationId xmlns:p14="http://schemas.microsoft.com/office/powerpoint/2010/main" val="668764557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8152651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35280"/>
            <a:ext cx="10515600" cy="628904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000" dirty="0">
                <a:latin typeface="Sassoon Infant Std" panose="020B0503020103030203" pitchFamily="34" charset="0"/>
              </a:rPr>
              <a:t>The lambs were gentle and we enjoyed playing with them.</a:t>
            </a:r>
          </a:p>
        </p:txBody>
      </p:sp>
      <p:sp>
        <p:nvSpPr>
          <p:cNvPr id="3" name="Rectangle 2"/>
          <p:cNvSpPr/>
          <p:nvPr/>
        </p:nvSpPr>
        <p:spPr>
          <a:xfrm>
            <a:off x="9964569" y="1310640"/>
            <a:ext cx="805031" cy="90603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071769" y="1381760"/>
            <a:ext cx="1241911" cy="90603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22968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181" y="13160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Spelling Y2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1 Week 1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Day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437" y="4064020"/>
            <a:ext cx="9144000" cy="1655762"/>
          </a:xfrm>
        </p:spPr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Mastering spellings: building of the foundations of phonics </a:t>
            </a:r>
          </a:p>
        </p:txBody>
      </p:sp>
    </p:spTree>
    <p:extLst>
      <p:ext uri="{BB962C8B-B14F-4D97-AF65-F5344CB8AC3E}">
        <p14:creationId xmlns:p14="http://schemas.microsoft.com/office/powerpoint/2010/main" val="849510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60320"/>
            <a:ext cx="10515600" cy="20021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acorn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5053" y="3147227"/>
            <a:ext cx="857027" cy="97773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756769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53FC-8D98-40C4-A541-D8DD01CA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Thursday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Term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5E4-C110-4717-B45D-286A3D33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457" y="1936376"/>
            <a:ext cx="10682343" cy="4531043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Focus – Lesson plans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Challenge words – our, their, two, once, busy, beautiful, pretty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Graphemes</a:t>
            </a:r>
            <a:r>
              <a:rPr lang="en-GB" i="1" dirty="0">
                <a:latin typeface="Sassoon Infant Std" panose="020B0503020103030203" pitchFamily="34" charset="0"/>
              </a:rPr>
              <a:t> – ear, </a:t>
            </a:r>
            <a:r>
              <a:rPr lang="en-GB" i="1" dirty="0" err="1">
                <a:latin typeface="Sassoon Infant Std" panose="020B0503020103030203" pitchFamily="34" charset="0"/>
              </a:rPr>
              <a:t>ur</a:t>
            </a:r>
            <a:r>
              <a:rPr lang="en-GB" i="1" dirty="0">
                <a:latin typeface="Sassoon Infant Std" panose="020B0503020103030203" pitchFamily="34" charset="0"/>
              </a:rPr>
              <a:t>, ere, </a:t>
            </a:r>
            <a:r>
              <a:rPr lang="en-GB" i="1" dirty="0" err="1">
                <a:latin typeface="Sassoon Infant Std" panose="020B0503020103030203" pitchFamily="34" charset="0"/>
              </a:rPr>
              <a:t>wh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ai</a:t>
            </a:r>
            <a:r>
              <a:rPr lang="en-GB" i="1" dirty="0">
                <a:latin typeface="Sassoon Infant Std" panose="020B0503020103030203" pitchFamily="34" charset="0"/>
              </a:rPr>
              <a:t>, ay, </a:t>
            </a:r>
            <a:r>
              <a:rPr lang="en-GB" i="1" dirty="0" err="1">
                <a:latin typeface="Sassoon Infant Std" panose="020B0503020103030203" pitchFamily="34" charset="0"/>
              </a:rPr>
              <a:t>a_e</a:t>
            </a:r>
            <a:r>
              <a:rPr lang="en-GB" i="1" dirty="0">
                <a:latin typeface="Sassoon Infant Std" panose="020B0503020103030203" pitchFamily="34" charset="0"/>
              </a:rPr>
              <a:t>, a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Teach – /ear/ ere, </a:t>
            </a:r>
            <a:r>
              <a:rPr lang="en-GB" dirty="0" err="1">
                <a:latin typeface="Sassoon Infant Std" panose="020B0503020103030203" pitchFamily="34" charset="0"/>
              </a:rPr>
              <a:t>eer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Words – deer, cheer, sneer, steer, here, meerkat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Challenge word – hour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57096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69" y="2198698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Revisit and Review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34015505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213" y="230627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 CHALLENGE words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10011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3868797878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520" y="751840"/>
            <a:ext cx="10515600" cy="320342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167256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Sassoon Infant Std" panose="020B0503020103030203" pitchFamily="34" charset="0"/>
              </a:rPr>
              <a:t>Definition - Belonging to, or associated with, the speaker and one or more other person.</a:t>
            </a:r>
            <a:endParaRPr lang="en-GB" sz="48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26581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260" y="1889760"/>
            <a:ext cx="10515600" cy="2351181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" y="5795421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Sassoon Infant Std" panose="020B0503020103030203" pitchFamily="34" charset="0"/>
              </a:rPr>
              <a:t>“We will have our lunch at 12 o’clock today.”</a:t>
            </a:r>
            <a:endParaRPr lang="en-GB" sz="48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31335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3357207644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4160"/>
            <a:ext cx="10515600" cy="2525656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4964056"/>
            <a:ext cx="10586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Belonging to, or associated with, a person.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22232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283526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0799" y="5030768"/>
            <a:ext cx="94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“Children should write their name on their work!”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325407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3312520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577" y="2286000"/>
            <a:ext cx="10515600" cy="203200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spray</a:t>
            </a:r>
          </a:p>
        </p:txBody>
      </p:sp>
    </p:spTree>
    <p:extLst>
      <p:ext uri="{BB962C8B-B14F-4D97-AF65-F5344CB8AC3E}">
        <p14:creationId xmlns:p14="http://schemas.microsoft.com/office/powerpoint/2010/main" val="3861857437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19" y="1717040"/>
            <a:ext cx="10515600" cy="2369708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9440" y="4953896"/>
            <a:ext cx="85224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The number that is one more than one.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43280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911" y="2864439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711" y="582944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“Please can I have two cakes for tea?”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552539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once</a:t>
            </a:r>
          </a:p>
        </p:txBody>
      </p:sp>
    </p:spTree>
    <p:extLst>
      <p:ext uri="{BB962C8B-B14F-4D97-AF65-F5344CB8AC3E}">
        <p14:creationId xmlns:p14="http://schemas.microsoft.com/office/powerpoint/2010/main" val="3847150173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54309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One time only. </a:t>
            </a:r>
          </a:p>
        </p:txBody>
      </p:sp>
    </p:spTree>
    <p:extLst>
      <p:ext uri="{BB962C8B-B14F-4D97-AF65-F5344CB8AC3E}">
        <p14:creationId xmlns:p14="http://schemas.microsoft.com/office/powerpoint/2010/main" val="2212870129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610" y="1843617"/>
            <a:ext cx="10515600" cy="255079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61361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team only scored once in the whole game.”</a:t>
            </a:r>
            <a:endParaRPr lang="en-GB" sz="48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69471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926889438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267" y="1431365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468855" y="5695883"/>
            <a:ext cx="110658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Having a great deal to do.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97874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9" y="2252486"/>
            <a:ext cx="10515600" cy="236015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71121" y="5421563"/>
            <a:ext cx="12191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“I am very busy cleaning my house today.”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952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1721224"/>
            <a:ext cx="9991987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</p:spTree>
    <p:extLst>
      <p:ext uri="{BB962C8B-B14F-4D97-AF65-F5344CB8AC3E}">
        <p14:creationId xmlns:p14="http://schemas.microsoft.com/office/powerpoint/2010/main" val="1413996917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065007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319536" y="4790652"/>
            <a:ext cx="117422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Very attractive. </a:t>
            </a:r>
          </a:p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A person, a flower, some scenery etc.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83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24" y="3016278"/>
            <a:ext cx="10515600" cy="1718281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spray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6061" y="219290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99632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32" y="1097281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8829" y="4962380"/>
            <a:ext cx="86122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house was surrounded by beautiful flowers.”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729143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</p:spTree>
    <p:extLst>
      <p:ext uri="{BB962C8B-B14F-4D97-AF65-F5344CB8AC3E}">
        <p14:creationId xmlns:p14="http://schemas.microsoft.com/office/powerpoint/2010/main" val="3086550918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484555"/>
            <a:ext cx="10515600" cy="252928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" y="555325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Attractive in a delicate way. </a:t>
            </a:r>
          </a:p>
        </p:txBody>
      </p:sp>
    </p:spTree>
    <p:extLst>
      <p:ext uri="{BB962C8B-B14F-4D97-AF65-F5344CB8AC3E}">
        <p14:creationId xmlns:p14="http://schemas.microsoft.com/office/powerpoint/2010/main" val="676649450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251067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776" y="5451052"/>
            <a:ext cx="11742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daisy is a very pretty flower.”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19142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014730" y="686412"/>
            <a:ext cx="1080792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Let’s look at some graphemes that you already know.</a:t>
            </a:r>
          </a:p>
          <a:p>
            <a:pPr algn="ctr"/>
            <a:endParaRPr lang="en-GB" sz="6600" dirty="0">
              <a:latin typeface="Sassoon Infant Std" panose="020B0503020103030203" pitchFamily="34" charset="0"/>
            </a:endParaRPr>
          </a:p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Say the phoneme or phonemes for each grapheme.</a:t>
            </a:r>
          </a:p>
        </p:txBody>
      </p:sp>
    </p:spTree>
    <p:extLst>
      <p:ext uri="{BB962C8B-B14F-4D97-AF65-F5344CB8AC3E}">
        <p14:creationId xmlns:p14="http://schemas.microsoft.com/office/powerpoint/2010/main" val="4009738642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>
                <a:latin typeface="Sassoon Infant Std" panose="020B0503020103030203" pitchFamily="34" charset="0"/>
              </a:rPr>
              <a:t>ear</a:t>
            </a:r>
          </a:p>
        </p:txBody>
      </p:sp>
    </p:spTree>
    <p:extLst>
      <p:ext uri="{BB962C8B-B14F-4D97-AF65-F5344CB8AC3E}">
        <p14:creationId xmlns:p14="http://schemas.microsoft.com/office/powerpoint/2010/main" val="2676018207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 err="1">
                <a:latin typeface="Sassoon Infant Std" panose="020B0503020103030203" pitchFamily="34" charset="0"/>
              </a:rPr>
              <a:t>ur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31847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>
                <a:latin typeface="Sassoon Infant Std" panose="020B0503020103030203" pitchFamily="34" charset="0"/>
              </a:rPr>
              <a:t>ere</a:t>
            </a:r>
          </a:p>
        </p:txBody>
      </p:sp>
    </p:spTree>
    <p:extLst>
      <p:ext uri="{BB962C8B-B14F-4D97-AF65-F5344CB8AC3E}">
        <p14:creationId xmlns:p14="http://schemas.microsoft.com/office/powerpoint/2010/main" val="182109328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 err="1">
                <a:latin typeface="Sassoon Infant Std" panose="020B0503020103030203" pitchFamily="34" charset="0"/>
              </a:rPr>
              <a:t>wh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520491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 err="1">
                <a:latin typeface="Sassoon Infant Std" panose="020B0503020103030203" pitchFamily="34" charset="0"/>
              </a:rPr>
              <a:t>ai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018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70" y="2265680"/>
            <a:ext cx="10515600" cy="216408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spray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7514" y="2973890"/>
            <a:ext cx="1451686" cy="13745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042675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>
                <a:latin typeface="Sassoon Infant Std" panose="020B0503020103030203" pitchFamily="34" charset="0"/>
              </a:rPr>
              <a:t>ay</a:t>
            </a:r>
          </a:p>
        </p:txBody>
      </p:sp>
    </p:spTree>
    <p:extLst>
      <p:ext uri="{BB962C8B-B14F-4D97-AF65-F5344CB8AC3E}">
        <p14:creationId xmlns:p14="http://schemas.microsoft.com/office/powerpoint/2010/main" val="1766780093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 err="1">
                <a:latin typeface="Sassoon Infant Std" panose="020B0503020103030203" pitchFamily="34" charset="0"/>
              </a:rPr>
              <a:t>a_e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93579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 anchor="ctr">
            <a:noAutofit/>
          </a:bodyPr>
          <a:lstStyle/>
          <a:p>
            <a:r>
              <a:rPr lang="en-GB" sz="30000" dirty="0">
                <a:latin typeface="Sassoon Infant Std" panose="020B0503020103030203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02489214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212" y="552778"/>
            <a:ext cx="10515600" cy="1964512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look at some words with the </a:t>
            </a:r>
            <a:r>
              <a:rPr lang="en-GB" b="1" dirty="0">
                <a:latin typeface="Sassoon Infant Std" panose="020B0503020103030203" pitchFamily="34" charset="0"/>
              </a:rPr>
              <a:t>ear</a:t>
            </a:r>
            <a:r>
              <a:rPr lang="en-GB" dirty="0">
                <a:latin typeface="Sassoon Infant Std" panose="020B0503020103030203" pitchFamily="34" charset="0"/>
              </a:rPr>
              <a:t> and </a:t>
            </a:r>
            <a:r>
              <a:rPr lang="en-GB" b="1" dirty="0">
                <a:latin typeface="Sassoon Infant Std" panose="020B0503020103030203" pitchFamily="34" charset="0"/>
              </a:rPr>
              <a:t>ere</a:t>
            </a:r>
            <a:r>
              <a:rPr lang="en-GB" dirty="0">
                <a:latin typeface="Sassoon Infant Std" panose="020B0503020103030203" pitchFamily="34" charset="0"/>
              </a:rPr>
              <a:t> graphemes.</a:t>
            </a:r>
            <a:endParaRPr lang="en-GB" i="1" dirty="0">
              <a:latin typeface="Sassoon Infant Std" panose="020B050302010303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930462" y="3373075"/>
            <a:ext cx="10515600" cy="19645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Sassoon Infant Std" panose="020B0503020103030203" pitchFamily="34" charset="0"/>
              </a:rPr>
              <a:t>Remember you can say them in more than one way. 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45413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68" y="2504694"/>
            <a:ext cx="10515600" cy="2158746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smearing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5985467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639" y="2553700"/>
            <a:ext cx="10515600" cy="228246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smearing </a:t>
            </a:r>
          </a:p>
        </p:txBody>
      </p:sp>
      <p:sp>
        <p:nvSpPr>
          <p:cNvPr id="3" name="Rectangle 2"/>
          <p:cNvSpPr/>
          <p:nvPr/>
        </p:nvSpPr>
        <p:spPr>
          <a:xfrm>
            <a:off x="5090160" y="3261360"/>
            <a:ext cx="1971040" cy="9956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59866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396" y="2306274"/>
            <a:ext cx="10515600" cy="216412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appear </a:t>
            </a:r>
          </a:p>
        </p:txBody>
      </p:sp>
    </p:spTree>
    <p:extLst>
      <p:ext uri="{BB962C8B-B14F-4D97-AF65-F5344CB8AC3E}">
        <p14:creationId xmlns:p14="http://schemas.microsoft.com/office/powerpoint/2010/main" val="2876728363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86000"/>
            <a:ext cx="10515600" cy="22764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appear </a:t>
            </a:r>
          </a:p>
        </p:txBody>
      </p:sp>
      <p:sp>
        <p:nvSpPr>
          <p:cNvPr id="3" name="Rectangle 2"/>
          <p:cNvSpPr/>
          <p:nvPr/>
        </p:nvSpPr>
        <p:spPr>
          <a:xfrm>
            <a:off x="6250194" y="2998973"/>
            <a:ext cx="2030206" cy="9735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37896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80640"/>
            <a:ext cx="10515600" cy="19818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130798712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68880"/>
            <a:ext cx="10515600" cy="209359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search</a:t>
            </a:r>
          </a:p>
        </p:txBody>
      </p:sp>
      <p:sp>
        <p:nvSpPr>
          <p:cNvPr id="3" name="Rectangle 2"/>
          <p:cNvSpPr/>
          <p:nvPr/>
        </p:nvSpPr>
        <p:spPr>
          <a:xfrm>
            <a:off x="4739939" y="3090413"/>
            <a:ext cx="1945341" cy="96342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868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58" y="2336800"/>
            <a:ext cx="10515600" cy="222504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tray</a:t>
            </a:r>
          </a:p>
        </p:txBody>
      </p:sp>
    </p:spTree>
    <p:extLst>
      <p:ext uri="{BB962C8B-B14F-4D97-AF65-F5344CB8AC3E}">
        <p14:creationId xmlns:p14="http://schemas.microsoft.com/office/powerpoint/2010/main" val="3375546017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70480"/>
            <a:ext cx="10515600" cy="199199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learn</a:t>
            </a:r>
          </a:p>
        </p:txBody>
      </p:sp>
    </p:spTree>
    <p:extLst>
      <p:ext uri="{BB962C8B-B14F-4D97-AF65-F5344CB8AC3E}">
        <p14:creationId xmlns:p14="http://schemas.microsoft.com/office/powerpoint/2010/main" val="4155977701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29840"/>
            <a:ext cx="10515600" cy="20326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learn</a:t>
            </a:r>
          </a:p>
        </p:txBody>
      </p:sp>
      <p:sp>
        <p:nvSpPr>
          <p:cNvPr id="3" name="Rectangle 2"/>
          <p:cNvSpPr/>
          <p:nvPr/>
        </p:nvSpPr>
        <p:spPr>
          <a:xfrm>
            <a:off x="4919831" y="3120893"/>
            <a:ext cx="1978809" cy="943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218543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9520"/>
            <a:ext cx="10515600" cy="20529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pear</a:t>
            </a:r>
          </a:p>
        </p:txBody>
      </p:sp>
    </p:spTree>
    <p:extLst>
      <p:ext uri="{BB962C8B-B14F-4D97-AF65-F5344CB8AC3E}">
        <p14:creationId xmlns:p14="http://schemas.microsoft.com/office/powerpoint/2010/main" val="1626912615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89200"/>
            <a:ext cx="10515600" cy="20732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pear</a:t>
            </a:r>
          </a:p>
        </p:txBody>
      </p:sp>
      <p:sp>
        <p:nvSpPr>
          <p:cNvPr id="3" name="Rectangle 2"/>
          <p:cNvSpPr/>
          <p:nvPr/>
        </p:nvSpPr>
        <p:spPr>
          <a:xfrm>
            <a:off x="5534810" y="3100573"/>
            <a:ext cx="1973430" cy="943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038356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80640"/>
            <a:ext cx="10515600" cy="19818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bear</a:t>
            </a:r>
          </a:p>
        </p:txBody>
      </p:sp>
    </p:spTree>
    <p:extLst>
      <p:ext uri="{BB962C8B-B14F-4D97-AF65-F5344CB8AC3E}">
        <p14:creationId xmlns:p14="http://schemas.microsoft.com/office/powerpoint/2010/main" val="1159396891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70480"/>
            <a:ext cx="10515600" cy="199199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bear</a:t>
            </a:r>
          </a:p>
        </p:txBody>
      </p:sp>
      <p:sp>
        <p:nvSpPr>
          <p:cNvPr id="3" name="Rectangle 2"/>
          <p:cNvSpPr/>
          <p:nvPr/>
        </p:nvSpPr>
        <p:spPr>
          <a:xfrm>
            <a:off x="5484010" y="3141213"/>
            <a:ext cx="2034390" cy="9532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85539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692400"/>
            <a:ext cx="10515600" cy="18700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wear</a:t>
            </a:r>
          </a:p>
        </p:txBody>
      </p:sp>
    </p:spTree>
    <p:extLst>
      <p:ext uri="{BB962C8B-B14F-4D97-AF65-F5344CB8AC3E}">
        <p14:creationId xmlns:p14="http://schemas.microsoft.com/office/powerpoint/2010/main" val="1209616546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50160"/>
            <a:ext cx="10515600" cy="201231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wear</a:t>
            </a:r>
          </a:p>
        </p:txBody>
      </p:sp>
      <p:sp>
        <p:nvSpPr>
          <p:cNvPr id="3" name="Rectangle 2"/>
          <p:cNvSpPr/>
          <p:nvPr/>
        </p:nvSpPr>
        <p:spPr>
          <a:xfrm>
            <a:off x="5648960" y="3131053"/>
            <a:ext cx="2052320" cy="9532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35407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50160"/>
            <a:ext cx="10515600" cy="201231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tear</a:t>
            </a:r>
          </a:p>
        </p:txBody>
      </p:sp>
    </p:spTree>
    <p:extLst>
      <p:ext uri="{BB962C8B-B14F-4D97-AF65-F5344CB8AC3E}">
        <p14:creationId xmlns:p14="http://schemas.microsoft.com/office/powerpoint/2010/main" val="92722048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18080"/>
            <a:ext cx="10515600" cy="214439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tear</a:t>
            </a:r>
          </a:p>
        </p:txBody>
      </p:sp>
      <p:sp>
        <p:nvSpPr>
          <p:cNvPr id="3" name="Rectangle 2"/>
          <p:cNvSpPr/>
          <p:nvPr/>
        </p:nvSpPr>
        <p:spPr>
          <a:xfrm>
            <a:off x="5384800" y="3065013"/>
            <a:ext cx="1981200" cy="9583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252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24" y="2962490"/>
            <a:ext cx="10515600" cy="1995589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tray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6061" y="219290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705407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621280"/>
            <a:ext cx="10515600" cy="194119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there</a:t>
            </a:r>
          </a:p>
        </p:txBody>
      </p:sp>
    </p:spTree>
    <p:extLst>
      <p:ext uri="{BB962C8B-B14F-4D97-AF65-F5344CB8AC3E}">
        <p14:creationId xmlns:p14="http://schemas.microsoft.com/office/powerpoint/2010/main" val="1216313022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38400"/>
            <a:ext cx="10515600" cy="21240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there</a:t>
            </a:r>
          </a:p>
        </p:txBody>
      </p:sp>
      <p:sp>
        <p:nvSpPr>
          <p:cNvPr id="3" name="Rectangle 2"/>
          <p:cNvSpPr/>
          <p:nvPr/>
        </p:nvSpPr>
        <p:spPr>
          <a:xfrm>
            <a:off x="5840805" y="3037841"/>
            <a:ext cx="1809675" cy="993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05401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99360"/>
            <a:ext cx="10515600" cy="206311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were</a:t>
            </a:r>
          </a:p>
        </p:txBody>
      </p:sp>
    </p:spTree>
    <p:extLst>
      <p:ext uri="{BB962C8B-B14F-4D97-AF65-F5344CB8AC3E}">
        <p14:creationId xmlns:p14="http://schemas.microsoft.com/office/powerpoint/2010/main" val="771953091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60320"/>
            <a:ext cx="10515600" cy="20021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were</a:t>
            </a:r>
          </a:p>
        </p:txBody>
      </p:sp>
      <p:sp>
        <p:nvSpPr>
          <p:cNvPr id="3" name="Rectangle 2"/>
          <p:cNvSpPr/>
          <p:nvPr/>
        </p:nvSpPr>
        <p:spPr>
          <a:xfrm>
            <a:off x="5695577" y="3136133"/>
            <a:ext cx="1873623" cy="9583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11513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68880"/>
            <a:ext cx="10515600" cy="209359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716400231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14880"/>
            <a:ext cx="10515600" cy="182047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where</a:t>
            </a:r>
          </a:p>
        </p:txBody>
      </p:sp>
      <p:sp>
        <p:nvSpPr>
          <p:cNvPr id="3" name="Rectangle 2"/>
          <p:cNvSpPr/>
          <p:nvPr/>
        </p:nvSpPr>
        <p:spPr>
          <a:xfrm>
            <a:off x="6126480" y="2699851"/>
            <a:ext cx="1798320" cy="9475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985381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70" y="2521427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Teach and Practise…</a:t>
            </a:r>
          </a:p>
        </p:txBody>
      </p:sp>
    </p:spTree>
    <p:extLst>
      <p:ext uri="{BB962C8B-B14F-4D97-AF65-F5344CB8AC3E}">
        <p14:creationId xmlns:p14="http://schemas.microsoft.com/office/powerpoint/2010/main" val="3888342897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73336"/>
            <a:ext cx="10515600" cy="5744583"/>
          </a:xfrm>
        </p:spPr>
        <p:txBody>
          <a:bodyPr anchor="ctr">
            <a:no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/ear/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be spelt using different graphemes:</a:t>
            </a:r>
            <a:br>
              <a:rPr lang="en-GB" dirty="0">
                <a:latin typeface="Sassoon Infant Std" panose="020B0503020103030203" pitchFamily="34" charset="0"/>
              </a:rPr>
            </a:br>
            <a:br>
              <a:rPr lang="en-GB" dirty="0">
                <a:latin typeface="Sassoon Infant Std" panose="020B0503020103030203" pitchFamily="34" charset="0"/>
              </a:rPr>
            </a:br>
            <a:r>
              <a:rPr lang="en-GB" sz="7200" dirty="0">
                <a:latin typeface="Sassoon Infant Std" panose="020B0503020103030203" pitchFamily="34" charset="0"/>
              </a:rPr>
              <a:t>ere</a:t>
            </a:r>
            <a:br>
              <a:rPr lang="en-GB" sz="7200" dirty="0">
                <a:latin typeface="Sassoon Infant Std" panose="020B0503020103030203" pitchFamily="34" charset="0"/>
              </a:rPr>
            </a:br>
            <a:r>
              <a:rPr lang="en-GB" sz="7200" dirty="0" err="1">
                <a:latin typeface="Sassoon Infant Std" panose="020B0503020103030203" pitchFamily="34" charset="0"/>
              </a:rPr>
              <a:t>eer</a:t>
            </a:r>
            <a:endParaRPr lang="en-GB" sz="7200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598678"/>
      </p:ext>
    </p:extLst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ere</a:t>
            </a:r>
          </a:p>
        </p:txBody>
      </p:sp>
    </p:spTree>
    <p:extLst>
      <p:ext uri="{BB962C8B-B14F-4D97-AF65-F5344CB8AC3E}">
        <p14:creationId xmlns:p14="http://schemas.microsoft.com/office/powerpoint/2010/main" val="4184597711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eer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07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905" y="2529840"/>
            <a:ext cx="10515600" cy="203200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tray</a:t>
            </a:r>
          </a:p>
        </p:txBody>
      </p:sp>
      <p:sp>
        <p:nvSpPr>
          <p:cNvPr id="3" name="Rectangle 2"/>
          <p:cNvSpPr/>
          <p:nvPr/>
        </p:nvSpPr>
        <p:spPr>
          <a:xfrm>
            <a:off x="5683623" y="3188446"/>
            <a:ext cx="1540137" cy="14953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4085"/>
      </p:ext>
    </p:extLst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498363" y="1004598"/>
            <a:ext cx="1080792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GB" sz="6600" dirty="0">
                <a:latin typeface="Sassoon Infant Std" panose="020B0503020103030203" pitchFamily="34" charset="0"/>
              </a:rPr>
              <a:t>Let’s look at some words containing those graphemes.</a:t>
            </a:r>
          </a:p>
        </p:txBody>
      </p:sp>
    </p:spTree>
    <p:extLst>
      <p:ext uri="{BB962C8B-B14F-4D97-AF65-F5344CB8AC3E}">
        <p14:creationId xmlns:p14="http://schemas.microsoft.com/office/powerpoint/2010/main" val="1178530278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87" y="2133600"/>
            <a:ext cx="10515600" cy="23882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cheer</a:t>
            </a:r>
          </a:p>
        </p:txBody>
      </p:sp>
    </p:spTree>
    <p:extLst>
      <p:ext uri="{BB962C8B-B14F-4D97-AF65-F5344CB8AC3E}">
        <p14:creationId xmlns:p14="http://schemas.microsoft.com/office/powerpoint/2010/main" val="4265339885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07" y="3903785"/>
            <a:ext cx="10515600" cy="148165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cheer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72944" y="107576"/>
            <a:ext cx="11854927" cy="2614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/ear/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ere        </a:t>
            </a:r>
            <a:r>
              <a:rPr lang="en-GB" dirty="0" err="1">
                <a:latin typeface="Sassoon Infant Std" panose="020B0503020103030203" pitchFamily="34" charset="0"/>
              </a:rPr>
              <a:t>eer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662928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55520"/>
            <a:ext cx="10515600" cy="2095391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cheer</a:t>
            </a:r>
          </a:p>
        </p:txBody>
      </p:sp>
      <p:sp>
        <p:nvSpPr>
          <p:cNvPr id="3" name="Rectangle 2"/>
          <p:cNvSpPr/>
          <p:nvPr/>
        </p:nvSpPr>
        <p:spPr>
          <a:xfrm>
            <a:off x="5887048" y="2877951"/>
            <a:ext cx="1885352" cy="9523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175381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40" y="1727200"/>
            <a:ext cx="10515600" cy="23882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sneer</a:t>
            </a:r>
          </a:p>
        </p:txBody>
      </p:sp>
    </p:spTree>
    <p:extLst>
      <p:ext uri="{BB962C8B-B14F-4D97-AF65-F5344CB8AC3E}">
        <p14:creationId xmlns:p14="http://schemas.microsoft.com/office/powerpoint/2010/main" val="1184658084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1200"/>
            <a:ext cx="10515600" cy="23882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sneer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0" y="3083860"/>
            <a:ext cx="12192000" cy="3774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dirty="0">
                <a:latin typeface="Sassoon Infant Std" panose="020B0503020103030203" pitchFamily="34" charset="0"/>
              </a:rPr>
              <a:t>Definition - To show by the way you speak and act that you don’t think much of someone.</a:t>
            </a:r>
            <a:br>
              <a:rPr lang="en-GB" sz="4800" dirty="0">
                <a:latin typeface="Sassoon Infant Std" panose="020B0503020103030203" pitchFamily="34" charset="0"/>
              </a:rPr>
            </a:br>
            <a:br>
              <a:rPr lang="en-GB" sz="4800" dirty="0">
                <a:latin typeface="Sassoon Infant Std" panose="020B0503020103030203" pitchFamily="34" charset="0"/>
              </a:rPr>
            </a:br>
            <a:r>
              <a:rPr lang="en-GB" sz="4800" dirty="0">
                <a:latin typeface="Sassoon Infant Std" panose="020B0503020103030203" pitchFamily="34" charset="0"/>
              </a:rPr>
              <a:t> “They sneered at me when I asked where the toilet was.”</a:t>
            </a:r>
          </a:p>
        </p:txBody>
      </p:sp>
    </p:spTree>
    <p:extLst>
      <p:ext uri="{BB962C8B-B14F-4D97-AF65-F5344CB8AC3E}">
        <p14:creationId xmlns:p14="http://schemas.microsoft.com/office/powerpoint/2010/main" val="1973747730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877" y="3413761"/>
            <a:ext cx="10515600" cy="1827604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sneer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33094" y="86061"/>
            <a:ext cx="11854927" cy="2614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/ear/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ere        </a:t>
            </a:r>
            <a:r>
              <a:rPr lang="en-GB" dirty="0" err="1">
                <a:latin typeface="Sassoon Infant Std" panose="020B0503020103030203" pitchFamily="34" charset="0"/>
              </a:rPr>
              <a:t>eer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63911"/>
      </p:ext>
    </p:extLst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729429" y="2357120"/>
            <a:ext cx="10515600" cy="1968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sneer</a:t>
            </a:r>
          </a:p>
        </p:txBody>
      </p:sp>
      <p:sp>
        <p:nvSpPr>
          <p:cNvPr id="3" name="Rectangle 2"/>
          <p:cNvSpPr/>
          <p:nvPr/>
        </p:nvSpPr>
        <p:spPr>
          <a:xfrm>
            <a:off x="5770881" y="2863846"/>
            <a:ext cx="1869440" cy="11493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7756"/>
      </p:ext>
    </p:extLst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87" y="2133600"/>
            <a:ext cx="10515600" cy="23882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steer</a:t>
            </a:r>
          </a:p>
        </p:txBody>
      </p:sp>
    </p:spTree>
    <p:extLst>
      <p:ext uri="{BB962C8B-B14F-4D97-AF65-F5344CB8AC3E}">
        <p14:creationId xmlns:p14="http://schemas.microsoft.com/office/powerpoint/2010/main" val="664763035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96" y="3545840"/>
            <a:ext cx="11718664" cy="2910432"/>
          </a:xfrm>
        </p:spPr>
        <p:txBody>
          <a:bodyPr anchor="ctr">
            <a:normAutofit fontScale="90000"/>
          </a:bodyPr>
          <a:lstStyle/>
          <a:p>
            <a:r>
              <a:rPr lang="en-GB" sz="5600" dirty="0">
                <a:latin typeface="Sassoon Infant Std" panose="020B0503020103030203" pitchFamily="34" charset="0"/>
              </a:rPr>
              <a:t>Definition - To make something go the way you want.</a:t>
            </a:r>
            <a:br>
              <a:rPr lang="en-GB" sz="5600" dirty="0">
                <a:latin typeface="Sassoon Infant Std" panose="020B0503020103030203" pitchFamily="34" charset="0"/>
              </a:rPr>
            </a:br>
            <a:br>
              <a:rPr lang="en-GB" sz="5600" dirty="0">
                <a:latin typeface="Sassoon Infant Std" panose="020B0503020103030203" pitchFamily="34" charset="0"/>
              </a:rPr>
            </a:br>
            <a:r>
              <a:rPr lang="en-GB" sz="5600" dirty="0">
                <a:latin typeface="Sassoon Infant Std" panose="020B0503020103030203" pitchFamily="34" charset="0"/>
              </a:rPr>
              <a:t> “I carefully steered my bike as I pedalled.”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51348" y="1008829"/>
            <a:ext cx="10515600" cy="1592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steer</a:t>
            </a:r>
          </a:p>
        </p:txBody>
      </p:sp>
    </p:spTree>
    <p:extLst>
      <p:ext uri="{BB962C8B-B14F-4D97-AF65-F5344CB8AC3E}">
        <p14:creationId xmlns:p14="http://schemas.microsoft.com/office/powerpoint/2010/main" val="421225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53FC-8D98-40C4-A541-D8DD01CA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Monday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Term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5E4-C110-4717-B45D-286A3D33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Focus – Lesson plans</a:t>
            </a:r>
          </a:p>
          <a:p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Challenge words – </a:t>
            </a:r>
            <a:r>
              <a:rPr lang="en-GB" i="1" dirty="0">
                <a:latin typeface="Sassoon Infant Std" panose="020B0503020103030203" pitchFamily="34" charset="0"/>
              </a:rPr>
              <a:t>our, their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Graphemes</a:t>
            </a:r>
            <a:r>
              <a:rPr lang="en-GB" i="1" dirty="0">
                <a:latin typeface="Sassoon Infant Std" panose="020B0503020103030203" pitchFamily="34" charset="0"/>
              </a:rPr>
              <a:t> – </a:t>
            </a:r>
            <a:r>
              <a:rPr lang="en-GB" i="1" dirty="0" err="1">
                <a:latin typeface="Sassoon Infant Std" panose="020B0503020103030203" pitchFamily="34" charset="0"/>
              </a:rPr>
              <a:t>ai</a:t>
            </a:r>
            <a:r>
              <a:rPr lang="en-GB" i="1" dirty="0">
                <a:latin typeface="Sassoon Infant Std" panose="020B0503020103030203" pitchFamily="34" charset="0"/>
              </a:rPr>
              <a:t>, ay, a-e, a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Teach –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</a:t>
            </a:r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,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,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,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Words – eight, straight, break, great, grey, prey, they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Challenge word – busy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583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16" y="2377440"/>
            <a:ext cx="10515600" cy="187306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take</a:t>
            </a:r>
          </a:p>
        </p:txBody>
      </p:sp>
    </p:spTree>
    <p:extLst>
      <p:ext uri="{BB962C8B-B14F-4D97-AF65-F5344CB8AC3E}">
        <p14:creationId xmlns:p14="http://schemas.microsoft.com/office/powerpoint/2010/main" val="602354299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61" y="3830320"/>
            <a:ext cx="10515600" cy="1757717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steer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08398" y="0"/>
            <a:ext cx="11854927" cy="2614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/ear/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ere        </a:t>
            </a:r>
            <a:r>
              <a:rPr lang="en-GB" dirty="0" err="1">
                <a:latin typeface="Sassoon Infant Std" panose="020B0503020103030203" pitchFamily="34" charset="0"/>
              </a:rPr>
              <a:t>eer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86821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30240" y="3007360"/>
            <a:ext cx="1920239" cy="98781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38200" y="2632935"/>
            <a:ext cx="10515600" cy="1592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steer</a:t>
            </a:r>
          </a:p>
        </p:txBody>
      </p:sp>
    </p:spTree>
    <p:extLst>
      <p:ext uri="{BB962C8B-B14F-4D97-AF65-F5344CB8AC3E}">
        <p14:creationId xmlns:p14="http://schemas.microsoft.com/office/powerpoint/2010/main" val="4061065704"/>
      </p:ext>
    </p:extLst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87" y="2133600"/>
            <a:ext cx="10515600" cy="23882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451093566"/>
      </p:ext>
    </p:extLst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576" y="3932472"/>
            <a:ext cx="10515600" cy="148165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29913" y="96819"/>
            <a:ext cx="11854927" cy="2614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/ear/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ere        </a:t>
            </a:r>
            <a:r>
              <a:rPr lang="en-GB" dirty="0" err="1">
                <a:latin typeface="Sassoon Infant Std" panose="020B0503020103030203" pitchFamily="34" charset="0"/>
              </a:rPr>
              <a:t>eer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61560"/>
      </p:ext>
    </p:extLst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577" y="2336800"/>
            <a:ext cx="10515600" cy="206248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here</a:t>
            </a:r>
          </a:p>
        </p:txBody>
      </p:sp>
      <p:sp>
        <p:nvSpPr>
          <p:cNvPr id="3" name="Rectangle 2"/>
          <p:cNvSpPr/>
          <p:nvPr/>
        </p:nvSpPr>
        <p:spPr>
          <a:xfrm>
            <a:off x="5557147" y="2946400"/>
            <a:ext cx="1900293" cy="10058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25768"/>
      </p:ext>
    </p:extLst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87" y="2133600"/>
            <a:ext cx="10515600" cy="238823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 err="1">
                <a:latin typeface="Sassoon Infant Std" panose="020B0503020103030203" pitchFamily="34" charset="0"/>
              </a:rPr>
              <a:t>meerkat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613956"/>
      </p:ext>
    </p:extLst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974090" y="1319008"/>
            <a:ext cx="10515600" cy="184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300" dirty="0" err="1">
                <a:latin typeface="Sassoon Infant Std" panose="020B0503020103030203" pitchFamily="34" charset="0"/>
              </a:rPr>
              <a:t>meerkat</a:t>
            </a:r>
            <a:r>
              <a:rPr lang="en-GB" sz="9600" dirty="0">
                <a:latin typeface="Sassoon Infant Std" panose="020B0503020103030203" pitchFamily="34" charset="0"/>
              </a:rPr>
              <a:t>    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045210" y="4275866"/>
            <a:ext cx="10515600" cy="2246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Sassoon Infant Std" panose="020B0503020103030203" pitchFamily="34" charset="0"/>
              </a:rPr>
              <a:t>Definition – A small furry animal that lives in a group and stands up on their legs to look out for danger.</a:t>
            </a:r>
          </a:p>
        </p:txBody>
      </p:sp>
    </p:spTree>
    <p:extLst>
      <p:ext uri="{BB962C8B-B14F-4D97-AF65-F5344CB8AC3E}">
        <p14:creationId xmlns:p14="http://schemas.microsoft.com/office/powerpoint/2010/main" val="4199752113"/>
      </p:ext>
    </p:extLst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10" y="3558344"/>
            <a:ext cx="10515600" cy="21515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 err="1">
                <a:latin typeface="Sassoon Infant Std" panose="020B0503020103030203" pitchFamily="34" charset="0"/>
              </a:rPr>
              <a:t>meerkat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29913" y="96819"/>
            <a:ext cx="11854927" cy="2614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/ear/ grapheme is in this word?</a:t>
            </a:r>
          </a:p>
          <a:p>
            <a:pPr algn="ctr"/>
            <a:r>
              <a:rPr lang="en-GB" dirty="0">
                <a:latin typeface="Sassoon Infant Std" panose="020B0503020103030203" pitchFamily="34" charset="0"/>
              </a:rPr>
              <a:t>ere        </a:t>
            </a:r>
            <a:r>
              <a:rPr lang="en-GB" dirty="0" err="1">
                <a:latin typeface="Sassoon Infant Std" panose="020B0503020103030203" pitchFamily="34" charset="0"/>
              </a:rPr>
              <a:t>eer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20771"/>
      </p:ext>
    </p:extLst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38200" y="2508624"/>
            <a:ext cx="10515600" cy="1840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300" dirty="0" err="1">
                <a:latin typeface="Sassoon Infant Std" panose="020B0503020103030203" pitchFamily="34" charset="0"/>
              </a:rPr>
              <a:t>meerkat</a:t>
            </a:r>
            <a:r>
              <a:rPr lang="en-GB" sz="9600" dirty="0">
                <a:latin typeface="Sassoon Infant Std" panose="020B0503020103030203" pitchFamily="34" charset="0"/>
              </a:rPr>
              <a:t>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21816" y="2974620"/>
            <a:ext cx="1863464" cy="9776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888019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65" y="24676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New CHALLENGE word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91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16" y="2994764"/>
            <a:ext cx="10515600" cy="1953156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take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230048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0841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hour</a:t>
            </a:r>
          </a:p>
        </p:txBody>
      </p:sp>
    </p:spTree>
    <p:extLst>
      <p:ext uri="{BB962C8B-B14F-4D97-AF65-F5344CB8AC3E}">
        <p14:creationId xmlns:p14="http://schemas.microsoft.com/office/powerpoint/2010/main" val="2701806103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7680"/>
            <a:ext cx="10515600" cy="280479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hour</a:t>
            </a:r>
          </a:p>
        </p:txBody>
      </p:sp>
      <p:sp>
        <p:nvSpPr>
          <p:cNvPr id="3" name="Rectangle 2"/>
          <p:cNvSpPr/>
          <p:nvPr/>
        </p:nvSpPr>
        <p:spPr>
          <a:xfrm>
            <a:off x="29210" y="5420572"/>
            <a:ext cx="1212087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A period of time – 60 minutes. </a:t>
            </a:r>
            <a:endParaRPr lang="en-GB" sz="5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616738"/>
      </p:ext>
    </p:extLst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463040"/>
            <a:ext cx="10515600" cy="282511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hour</a:t>
            </a:r>
          </a:p>
        </p:txBody>
      </p:sp>
      <p:sp>
        <p:nvSpPr>
          <p:cNvPr id="3" name="Rectangle 2"/>
          <p:cNvSpPr/>
          <p:nvPr/>
        </p:nvSpPr>
        <p:spPr>
          <a:xfrm>
            <a:off x="289056" y="5440892"/>
            <a:ext cx="11742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“There are sixty minutes in an hour.”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41214"/>
      </p:ext>
    </p:extLst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335" y="240309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Practise and Apply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56109"/>
      </p:ext>
    </p:extLst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447040"/>
            <a:ext cx="11714480" cy="592328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000" dirty="0">
                <a:latin typeface="Sassoon Infant Std" panose="020B0503020103030203" pitchFamily="34" charset="0"/>
              </a:rPr>
              <a:t>The meerkat was smearing pears onto the wall. </a:t>
            </a:r>
          </a:p>
        </p:txBody>
      </p:sp>
    </p:spTree>
    <p:extLst>
      <p:ext uri="{BB962C8B-B14F-4D97-AF65-F5344CB8AC3E}">
        <p14:creationId xmlns:p14="http://schemas.microsoft.com/office/powerpoint/2010/main" val="253687303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2093589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822960"/>
            <a:ext cx="11836400" cy="460248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000" dirty="0">
                <a:latin typeface="Sassoon Infant Std" panose="020B0503020103030203" pitchFamily="34" charset="0"/>
              </a:rPr>
              <a:t>The meerkat was smearing pears onto the wall.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140262" y="2511058"/>
            <a:ext cx="1238698" cy="773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982262" y="2511057"/>
            <a:ext cx="1289498" cy="773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470113" y="4319537"/>
            <a:ext cx="1289498" cy="773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11155"/>
      </p:ext>
    </p:extLst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Spelling Y2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1 Week 1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Day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4198"/>
            <a:ext cx="9144000" cy="1655762"/>
          </a:xfrm>
        </p:spPr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Mastering spellings: building of the foundations of phonics </a:t>
            </a:r>
          </a:p>
        </p:txBody>
      </p:sp>
    </p:spTree>
    <p:extLst>
      <p:ext uri="{BB962C8B-B14F-4D97-AF65-F5344CB8AC3E}">
        <p14:creationId xmlns:p14="http://schemas.microsoft.com/office/powerpoint/2010/main" val="1688997397"/>
      </p:ext>
    </p:extLst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53FC-8D98-40C4-A541-D8DD01CA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Friday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Term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5E4-C110-4717-B45D-286A3D33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120" y="222186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Focus – Lesson plans REVIEW LESSON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Challenge words – our, their, two, once, busy, beautiful, pretty, hour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Graphemes</a:t>
            </a:r>
            <a:r>
              <a:rPr lang="en-GB" i="1" dirty="0">
                <a:latin typeface="Sassoon Infant Std" panose="020B0503020103030203" pitchFamily="34" charset="0"/>
              </a:rPr>
              <a:t> – </a:t>
            </a:r>
            <a:r>
              <a:rPr lang="en-GB" i="1" dirty="0" err="1">
                <a:latin typeface="Sassoon Infant Std" panose="020B0503020103030203" pitchFamily="34" charset="0"/>
              </a:rPr>
              <a:t>ee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kn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mb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eigh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eer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ey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gn</a:t>
            </a:r>
            <a:r>
              <a:rPr lang="en-GB" i="1" dirty="0">
                <a:latin typeface="Sassoon Infant Std" panose="020B0503020103030203" pitchFamily="34" charset="0"/>
              </a:rPr>
              <a:t>, a, ay, </a:t>
            </a:r>
            <a:r>
              <a:rPr lang="en-GB" i="1" dirty="0" err="1">
                <a:latin typeface="Sassoon Infant Std" panose="020B0503020103030203" pitchFamily="34" charset="0"/>
              </a:rPr>
              <a:t>ph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Teach – n/a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39729"/>
      </p:ext>
    </p:extLst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31" y="2230971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Revisit and Review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380346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324" y="2148329"/>
            <a:ext cx="11087623" cy="1852795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take</a:t>
            </a:r>
          </a:p>
        </p:txBody>
      </p:sp>
      <p:sp>
        <p:nvSpPr>
          <p:cNvPr id="3" name="Rectangle 2"/>
          <p:cNvSpPr/>
          <p:nvPr/>
        </p:nvSpPr>
        <p:spPr>
          <a:xfrm>
            <a:off x="6724126" y="2672080"/>
            <a:ext cx="702833" cy="8968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267044" y="2672080"/>
            <a:ext cx="828956" cy="8968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rot="10800000">
            <a:off x="5811875" y="3342362"/>
            <a:ext cx="1196376" cy="617333"/>
          </a:xfrm>
          <a:prstGeom prst="arc">
            <a:avLst>
              <a:gd name="adj1" fmla="val 10724078"/>
              <a:gd name="adj2" fmla="val 0"/>
            </a:avLst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89976"/>
      </p:ext>
    </p:extLst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20" y="2317032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CHALLENGE words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56761"/>
      </p:ext>
    </p:extLst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1341784024"/>
      </p:ext>
    </p:extLst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0" y="1605280"/>
            <a:ext cx="10515600" cy="245158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2000" y="4272677"/>
            <a:ext cx="10708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Belonging to, or associated with, the speaker and one or more other person.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816731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81" y="2194560"/>
            <a:ext cx="10515600" cy="2418079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358541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Sassoon Infant Std" panose="020B0503020103030203" pitchFamily="34" charset="0"/>
              </a:rPr>
              <a:t>“We will have our lunch at 12 o’clock today.”</a:t>
            </a:r>
            <a:endParaRPr lang="en-GB" sz="5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73630"/>
      </p:ext>
    </p:extLst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2806412719"/>
      </p:ext>
    </p:extLst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1849120"/>
            <a:ext cx="10515600" cy="2621280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2001" y="4913256"/>
            <a:ext cx="10637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Belonging to, or associated with, a person.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89705"/>
      </p:ext>
    </p:extLst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1879600"/>
            <a:ext cx="10515600" cy="2448560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2880" y="4958677"/>
            <a:ext cx="9235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“Children should write their name on their work!”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72223"/>
      </p:ext>
    </p:extLst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145507728"/>
      </p:ext>
    </p:extLst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9" y="238157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11679" y="4811656"/>
            <a:ext cx="8300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The number that is one more than one.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81126"/>
      </p:ext>
    </p:extLst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520" y="563132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“Please can I have two cakes for tea?”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75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666" y="2360062"/>
            <a:ext cx="10515600" cy="1754737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amaze</a:t>
            </a:r>
          </a:p>
        </p:txBody>
      </p:sp>
    </p:spTree>
    <p:extLst>
      <p:ext uri="{BB962C8B-B14F-4D97-AF65-F5344CB8AC3E}">
        <p14:creationId xmlns:p14="http://schemas.microsoft.com/office/powerpoint/2010/main" val="3186766676"/>
      </p:ext>
    </p:extLst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once</a:t>
            </a:r>
          </a:p>
        </p:txBody>
      </p:sp>
    </p:spTree>
    <p:extLst>
      <p:ext uri="{BB962C8B-B14F-4D97-AF65-F5344CB8AC3E}">
        <p14:creationId xmlns:p14="http://schemas.microsoft.com/office/powerpoint/2010/main" val="3205403590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59389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One time only. </a:t>
            </a:r>
          </a:p>
        </p:txBody>
      </p:sp>
    </p:spTree>
    <p:extLst>
      <p:ext uri="{BB962C8B-B14F-4D97-AF65-F5344CB8AC3E}">
        <p14:creationId xmlns:p14="http://schemas.microsoft.com/office/powerpoint/2010/main" val="3220277636"/>
      </p:ext>
    </p:extLst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2011680"/>
            <a:ext cx="10515600" cy="243903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660688"/>
            <a:ext cx="12283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team only scored once in the whole game.”</a:t>
            </a:r>
            <a:endParaRPr lang="en-GB" sz="48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43796"/>
      </p:ext>
    </p:extLst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2506751839"/>
      </p:ext>
    </p:extLst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14" y="892885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42135" y="5614603"/>
            <a:ext cx="110658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Having a great deal to do.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49564"/>
      </p:ext>
    </p:extLst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9" y="2252486"/>
            <a:ext cx="10515600" cy="222807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584123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“I am very busy cleaning my house today.”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22257"/>
      </p:ext>
    </p:extLst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</p:spTree>
    <p:extLst>
      <p:ext uri="{BB962C8B-B14F-4D97-AF65-F5344CB8AC3E}">
        <p14:creationId xmlns:p14="http://schemas.microsoft.com/office/powerpoint/2010/main" val="1260845478"/>
      </p:ext>
    </p:extLst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065007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319536" y="4729692"/>
            <a:ext cx="117422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Very attractive. </a:t>
            </a:r>
          </a:p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A person, a flower, some scenery etc.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45105"/>
      </p:ext>
    </p:extLst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32" y="1097281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beautiful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1782332" y="4931900"/>
            <a:ext cx="858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house was surrounded by beautiful flowers.”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611630"/>
      </p:ext>
    </p:extLst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</p:spTree>
    <p:extLst>
      <p:ext uri="{BB962C8B-B14F-4D97-AF65-F5344CB8AC3E}">
        <p14:creationId xmlns:p14="http://schemas.microsoft.com/office/powerpoint/2010/main" val="13789382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70" y="2736580"/>
            <a:ext cx="10515600" cy="2160539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amaze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230048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0269"/>
      </p:ext>
    </p:extLst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1484555"/>
            <a:ext cx="10515600" cy="252928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67517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Attractive in a delicate way. </a:t>
            </a:r>
          </a:p>
        </p:txBody>
      </p:sp>
    </p:spTree>
    <p:extLst>
      <p:ext uri="{BB962C8B-B14F-4D97-AF65-F5344CB8AC3E}">
        <p14:creationId xmlns:p14="http://schemas.microsoft.com/office/powerpoint/2010/main" val="2101895001"/>
      </p:ext>
    </p:extLst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251067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pretty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776" y="5562812"/>
            <a:ext cx="11742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 daisy is a very pretty flower.”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6974"/>
      </p:ext>
    </p:extLst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hour</a:t>
            </a:r>
          </a:p>
        </p:txBody>
      </p:sp>
    </p:spTree>
    <p:extLst>
      <p:ext uri="{BB962C8B-B14F-4D97-AF65-F5344CB8AC3E}">
        <p14:creationId xmlns:p14="http://schemas.microsoft.com/office/powerpoint/2010/main" val="2296057729"/>
      </p:ext>
    </p:extLst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hour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99728"/>
            <a:ext cx="12191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A period of time – 60 minutes. 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694725"/>
      </p:ext>
    </p:extLst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hour</a:t>
            </a:r>
          </a:p>
        </p:txBody>
      </p:sp>
      <p:sp>
        <p:nvSpPr>
          <p:cNvPr id="3" name="Rectangle 2"/>
          <p:cNvSpPr/>
          <p:nvPr/>
        </p:nvSpPr>
        <p:spPr>
          <a:xfrm>
            <a:off x="218533" y="5694892"/>
            <a:ext cx="11742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“There are sixty minutes in an hour.”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32500"/>
      </p:ext>
    </p:extLst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505609" y="686412"/>
            <a:ext cx="11220226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Let’s look at some graphemes that you already know.</a:t>
            </a:r>
          </a:p>
          <a:p>
            <a:pPr algn="ctr"/>
            <a:endParaRPr lang="en-GB" sz="6600" dirty="0">
              <a:latin typeface="Sassoon Infant Std" panose="020B0503020103030203" pitchFamily="34" charset="0"/>
            </a:endParaRPr>
          </a:p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Say the phoneme or phonemes for each grapheme.</a:t>
            </a:r>
          </a:p>
        </p:txBody>
      </p:sp>
    </p:spTree>
    <p:extLst>
      <p:ext uri="{BB962C8B-B14F-4D97-AF65-F5344CB8AC3E}">
        <p14:creationId xmlns:p14="http://schemas.microsoft.com/office/powerpoint/2010/main" val="1475973752"/>
      </p:ext>
    </p:extLst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2635" y="240235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ee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655805"/>
      </p:ext>
    </p:extLst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kn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89803"/>
      </p:ext>
    </p:extLst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mb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438182"/>
      </p:ext>
    </p:extLst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eigh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92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40" y="2303892"/>
            <a:ext cx="10515600" cy="1983627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amaze</a:t>
            </a:r>
          </a:p>
        </p:txBody>
      </p:sp>
      <p:sp>
        <p:nvSpPr>
          <p:cNvPr id="3" name="Arc 2"/>
          <p:cNvSpPr/>
          <p:nvPr/>
        </p:nvSpPr>
        <p:spPr>
          <a:xfrm rot="10800000">
            <a:off x="6202680" y="3521653"/>
            <a:ext cx="1196376" cy="617333"/>
          </a:xfrm>
          <a:prstGeom prst="arc">
            <a:avLst>
              <a:gd name="adj1" fmla="val 10724078"/>
              <a:gd name="adj2" fmla="val 0"/>
            </a:avLst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831840" y="2919836"/>
            <a:ext cx="741680" cy="9104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152640" y="2919836"/>
            <a:ext cx="711200" cy="9104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236266"/>
      </p:ext>
    </p:extLst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eer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80296"/>
      </p:ext>
    </p:extLst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ey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30462"/>
      </p:ext>
    </p:extLst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gn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993831"/>
      </p:ext>
    </p:extLst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50669989"/>
      </p:ext>
    </p:extLst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ay</a:t>
            </a:r>
          </a:p>
        </p:txBody>
      </p:sp>
    </p:spTree>
    <p:extLst>
      <p:ext uri="{BB962C8B-B14F-4D97-AF65-F5344CB8AC3E}">
        <p14:creationId xmlns:p14="http://schemas.microsoft.com/office/powerpoint/2010/main" val="660750670"/>
      </p:ext>
    </p:extLst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ph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40917"/>
      </p:ext>
    </p:extLst>
  </p:cSld>
  <p:clrMapOvr>
    <a:masterClrMapping/>
  </p:clrMapOvr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862" y="680190"/>
            <a:ext cx="8437418" cy="5303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33" y="0"/>
            <a:ext cx="195397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200" dirty="0">
                <a:latin typeface="Sassoon Infant Std" panose="020B0503020103030203" pitchFamily="34" charset="0"/>
              </a:rPr>
              <a:t>knee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36654" y="5644739"/>
            <a:ext cx="254866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7200" dirty="0">
                <a:latin typeface="Sassoon Infant Std" panose="020B0503020103030203" pitchFamily="34" charset="0"/>
              </a:rPr>
              <a:t>thumb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5666" y="-10759"/>
            <a:ext cx="209953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6000" dirty="0">
                <a:latin typeface="Sassoon Infant Std" panose="020B0503020103030203" pitchFamily="34" charset="0"/>
              </a:rPr>
              <a:t>comb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93854" y="80025"/>
            <a:ext cx="209040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200" dirty="0">
                <a:latin typeface="Sassoon Infant Std" panose="020B0503020103030203" pitchFamily="34" charset="0"/>
              </a:rPr>
              <a:t> deer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182" y="5657671"/>
            <a:ext cx="329184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7200" dirty="0" err="1">
                <a:latin typeface="Sassoon Infant Std" panose="020B0503020103030203" pitchFamily="34" charset="0"/>
              </a:rPr>
              <a:t>meerkat</a:t>
            </a:r>
            <a:endParaRPr lang="en-GB" sz="7200" dirty="0">
              <a:latin typeface="Sassoon Infant Std" panose="020B050302010303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6182" y="5667106"/>
            <a:ext cx="2097578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7200" dirty="0">
                <a:latin typeface="Sassoon Infant Std" panose="020B0503020103030203" pitchFamily="34" charset="0"/>
              </a:rPr>
              <a:t>eight</a:t>
            </a:r>
          </a:p>
        </p:txBody>
      </p:sp>
    </p:spTree>
    <p:extLst>
      <p:ext uri="{BB962C8B-B14F-4D97-AF65-F5344CB8AC3E}">
        <p14:creationId xmlns:p14="http://schemas.microsoft.com/office/powerpoint/2010/main" val="4036411202"/>
      </p:ext>
    </p:extLst>
  </p:cSld>
  <p:clrMapOvr>
    <a:masterClrMapping/>
  </p:clrMapOvr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80" y="1595120"/>
            <a:ext cx="10342880" cy="3862555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dirty="0">
                <a:latin typeface="Sassoon Infant Std" panose="020B0503020103030203" pitchFamily="34" charset="0"/>
              </a:rPr>
              <a:t>Let’s read some words containing the graphemes we have been looking at this week. </a:t>
            </a:r>
          </a:p>
        </p:txBody>
      </p:sp>
    </p:spTree>
    <p:extLst>
      <p:ext uri="{BB962C8B-B14F-4D97-AF65-F5344CB8AC3E}">
        <p14:creationId xmlns:p14="http://schemas.microsoft.com/office/powerpoint/2010/main" val="3749716815"/>
      </p:ext>
    </p:extLst>
  </p:cSld>
  <p:clrMapOvr>
    <a:masterClrMapping/>
  </p:clrMapOvr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52142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grey</a:t>
            </a:r>
          </a:p>
        </p:txBody>
      </p:sp>
    </p:spTree>
    <p:extLst>
      <p:ext uri="{BB962C8B-B14F-4D97-AF65-F5344CB8AC3E}">
        <p14:creationId xmlns:p14="http://schemas.microsoft.com/office/powerpoint/2010/main" val="1698929420"/>
      </p:ext>
    </p:extLst>
  </p:cSld>
  <p:clrMapOvr>
    <a:masterClrMapping/>
  </p:clrMapOvr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20" y="2585973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grey</a:t>
            </a:r>
          </a:p>
        </p:txBody>
      </p:sp>
      <p:sp>
        <p:nvSpPr>
          <p:cNvPr id="3" name="Rectangle 2"/>
          <p:cNvSpPr/>
          <p:nvPr/>
        </p:nvSpPr>
        <p:spPr>
          <a:xfrm>
            <a:off x="5949801" y="2756642"/>
            <a:ext cx="1386914" cy="13958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28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335" y="2381578"/>
            <a:ext cx="10515600" cy="227170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train</a:t>
            </a:r>
          </a:p>
        </p:txBody>
      </p:sp>
    </p:spTree>
    <p:extLst>
      <p:ext uri="{BB962C8B-B14F-4D97-AF65-F5344CB8AC3E}">
        <p14:creationId xmlns:p14="http://schemas.microsoft.com/office/powerpoint/2010/main" val="1960023406"/>
      </p:ext>
    </p:extLst>
  </p:cSld>
  <p:clrMapOvr>
    <a:masterClrMapping/>
  </p:clrMapOvr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54" y="2134152"/>
            <a:ext cx="10515600" cy="2082846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prey</a:t>
            </a:r>
          </a:p>
        </p:txBody>
      </p:sp>
    </p:spTree>
    <p:extLst>
      <p:ext uri="{BB962C8B-B14F-4D97-AF65-F5344CB8AC3E}">
        <p14:creationId xmlns:p14="http://schemas.microsoft.com/office/powerpoint/2010/main" val="1319908957"/>
      </p:ext>
    </p:extLst>
  </p:cSld>
  <p:clrMapOvr>
    <a:masterClrMapping/>
  </p:clrMapOvr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54" y="2134152"/>
            <a:ext cx="10515600" cy="2082846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prey</a:t>
            </a:r>
          </a:p>
        </p:txBody>
      </p:sp>
      <p:sp>
        <p:nvSpPr>
          <p:cNvPr id="3" name="Rectangle 2"/>
          <p:cNvSpPr/>
          <p:nvPr/>
        </p:nvSpPr>
        <p:spPr>
          <a:xfrm>
            <a:off x="5800166" y="2949388"/>
            <a:ext cx="1407458" cy="13859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16508"/>
      </p:ext>
    </p:extLst>
  </p:cSld>
  <p:clrMapOvr>
    <a:masterClrMapping/>
  </p:clrMapOvr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27" y="2360062"/>
            <a:ext cx="10515600" cy="2136633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knock</a:t>
            </a:r>
          </a:p>
        </p:txBody>
      </p:sp>
    </p:spTree>
    <p:extLst>
      <p:ext uri="{BB962C8B-B14F-4D97-AF65-F5344CB8AC3E}">
        <p14:creationId xmlns:p14="http://schemas.microsoft.com/office/powerpoint/2010/main" val="1180141804"/>
      </p:ext>
    </p:extLst>
  </p:cSld>
  <p:clrMapOvr>
    <a:masterClrMapping/>
  </p:clrMapOvr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27" y="2360062"/>
            <a:ext cx="10515600" cy="2136633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knock</a:t>
            </a:r>
          </a:p>
        </p:txBody>
      </p:sp>
      <p:sp>
        <p:nvSpPr>
          <p:cNvPr id="3" name="Rectangle 2"/>
          <p:cNvSpPr/>
          <p:nvPr/>
        </p:nvSpPr>
        <p:spPr>
          <a:xfrm>
            <a:off x="4143488" y="2922767"/>
            <a:ext cx="1525791" cy="132650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086183"/>
      </p:ext>
    </p:extLst>
  </p:cSld>
  <p:clrMapOvr>
    <a:masterClrMapping/>
  </p:clrMapOvr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23" y="1990165"/>
            <a:ext cx="10515600" cy="2324884"/>
          </a:xfrm>
        </p:spPr>
        <p:txBody>
          <a:bodyPr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gnaw</a:t>
            </a:r>
          </a:p>
        </p:txBody>
      </p:sp>
    </p:spTree>
    <p:extLst>
      <p:ext uri="{BB962C8B-B14F-4D97-AF65-F5344CB8AC3E}">
        <p14:creationId xmlns:p14="http://schemas.microsoft.com/office/powerpoint/2010/main" val="1514039167"/>
      </p:ext>
    </p:extLst>
  </p:cSld>
  <p:clrMapOvr>
    <a:masterClrMapping/>
  </p:clrMapOvr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23" y="1990165"/>
            <a:ext cx="10515600" cy="2324884"/>
          </a:xfrm>
        </p:spPr>
        <p:txBody>
          <a:bodyPr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gnaw</a:t>
            </a:r>
          </a:p>
        </p:txBody>
      </p:sp>
      <p:sp>
        <p:nvSpPr>
          <p:cNvPr id="3" name="Rectangle 2"/>
          <p:cNvSpPr/>
          <p:nvPr/>
        </p:nvSpPr>
        <p:spPr>
          <a:xfrm>
            <a:off x="4476976" y="3046207"/>
            <a:ext cx="1547306" cy="14397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726448"/>
      </p:ext>
    </p:extLst>
  </p:cSld>
  <p:clrMapOvr>
    <a:masterClrMapping/>
  </p:clrMapOvr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6" y="255370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crumb</a:t>
            </a:r>
          </a:p>
        </p:txBody>
      </p:sp>
    </p:spTree>
    <p:extLst>
      <p:ext uri="{BB962C8B-B14F-4D97-AF65-F5344CB8AC3E}">
        <p14:creationId xmlns:p14="http://schemas.microsoft.com/office/powerpoint/2010/main" val="814673736"/>
      </p:ext>
    </p:extLst>
  </p:cSld>
  <p:clrMapOvr>
    <a:masterClrMapping/>
  </p:clrMapOvr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6" y="255370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crumb</a:t>
            </a:r>
          </a:p>
        </p:txBody>
      </p:sp>
      <p:sp>
        <p:nvSpPr>
          <p:cNvPr id="3" name="Rectangle 2"/>
          <p:cNvSpPr/>
          <p:nvPr/>
        </p:nvSpPr>
        <p:spPr>
          <a:xfrm>
            <a:off x="6014345" y="2441986"/>
            <a:ext cx="1881767" cy="12066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80130"/>
      </p:ext>
    </p:extLst>
  </p:cSld>
  <p:clrMapOvr>
    <a:masterClrMapping/>
  </p:clrMapOvr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bomb</a:t>
            </a:r>
          </a:p>
        </p:txBody>
      </p:sp>
    </p:spTree>
    <p:extLst>
      <p:ext uri="{BB962C8B-B14F-4D97-AF65-F5344CB8AC3E}">
        <p14:creationId xmlns:p14="http://schemas.microsoft.com/office/powerpoint/2010/main" val="2779171818"/>
      </p:ext>
    </p:extLst>
  </p:cSld>
  <p:clrMapOvr>
    <a:masterClrMapping/>
  </p:clrMapOvr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bomb</a:t>
            </a:r>
          </a:p>
        </p:txBody>
      </p:sp>
      <p:sp>
        <p:nvSpPr>
          <p:cNvPr id="3" name="Rectangle 2"/>
          <p:cNvSpPr/>
          <p:nvPr/>
        </p:nvSpPr>
        <p:spPr>
          <a:xfrm>
            <a:off x="5918501" y="2947595"/>
            <a:ext cx="1902308" cy="12389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88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58" y="3027036"/>
            <a:ext cx="10515600" cy="179896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train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230048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582131"/>
      </p:ext>
    </p:extLst>
  </p:cSld>
  <p:clrMapOvr>
    <a:masterClrMapping/>
  </p:clrMapOvr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6" y="2499912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cheer</a:t>
            </a:r>
          </a:p>
        </p:txBody>
      </p:sp>
    </p:spTree>
    <p:extLst>
      <p:ext uri="{BB962C8B-B14F-4D97-AF65-F5344CB8AC3E}">
        <p14:creationId xmlns:p14="http://schemas.microsoft.com/office/powerpoint/2010/main" val="3277152909"/>
      </p:ext>
    </p:extLst>
  </p:cSld>
  <p:clrMapOvr>
    <a:masterClrMapping/>
  </p:clrMapOvr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80" y="260748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cheer</a:t>
            </a:r>
          </a:p>
        </p:txBody>
      </p:sp>
      <p:sp>
        <p:nvSpPr>
          <p:cNvPr id="3" name="Rectangle 2"/>
          <p:cNvSpPr/>
          <p:nvPr/>
        </p:nvSpPr>
        <p:spPr>
          <a:xfrm>
            <a:off x="5886227" y="2766508"/>
            <a:ext cx="1956097" cy="1011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78599"/>
      </p:ext>
    </p:extLst>
  </p:cSld>
  <p:clrMapOvr>
    <a:masterClrMapping/>
  </p:clrMapOvr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62" y="2456881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 err="1">
                <a:latin typeface="Sassoon Infant Std" panose="020B0503020103030203" pitchFamily="34" charset="0"/>
              </a:rPr>
              <a:t>meerkat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381703"/>
      </p:ext>
    </p:extLst>
  </p:cSld>
  <p:clrMapOvr>
    <a:masterClrMapping/>
  </p:clrMapOvr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62" y="2456881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 err="1">
                <a:latin typeface="Sassoon Infant Std" panose="020B0503020103030203" pitchFamily="34" charset="0"/>
              </a:rPr>
              <a:t>meerkat</a:t>
            </a:r>
            <a:endParaRPr lang="en-GB" sz="12000" dirty="0">
              <a:latin typeface="Sassoon Infant Std" panose="020B050302010303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6675" y="2562113"/>
            <a:ext cx="1870036" cy="1011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37532"/>
      </p:ext>
    </p:extLst>
  </p:cSld>
  <p:clrMapOvr>
    <a:masterClrMapping/>
  </p:clrMapOvr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19" y="2607489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sign</a:t>
            </a:r>
          </a:p>
        </p:txBody>
      </p:sp>
    </p:spTree>
    <p:extLst>
      <p:ext uri="{BB962C8B-B14F-4D97-AF65-F5344CB8AC3E}">
        <p14:creationId xmlns:p14="http://schemas.microsoft.com/office/powerpoint/2010/main" val="1026213344"/>
      </p:ext>
    </p:extLst>
  </p:cSld>
  <p:clrMapOvr>
    <a:masterClrMapping/>
  </p:clrMapOvr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03" y="2607489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sign</a:t>
            </a:r>
          </a:p>
        </p:txBody>
      </p:sp>
      <p:sp>
        <p:nvSpPr>
          <p:cNvPr id="3" name="Rectangle 2"/>
          <p:cNvSpPr/>
          <p:nvPr/>
        </p:nvSpPr>
        <p:spPr>
          <a:xfrm>
            <a:off x="5724863" y="2865453"/>
            <a:ext cx="1558064" cy="1331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07415"/>
      </p:ext>
    </p:extLst>
  </p:cSld>
  <p:clrMapOvr>
    <a:masterClrMapping/>
  </p:clrMapOvr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311" y="2647949"/>
            <a:ext cx="10515600" cy="1187935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read some longer words. </a:t>
            </a:r>
          </a:p>
        </p:txBody>
      </p:sp>
    </p:spTree>
    <p:extLst>
      <p:ext uri="{BB962C8B-B14F-4D97-AF65-F5344CB8AC3E}">
        <p14:creationId xmlns:p14="http://schemas.microsoft.com/office/powerpoint/2010/main" val="1568873470"/>
      </p:ext>
    </p:extLst>
  </p:cSld>
  <p:clrMapOvr>
    <a:masterClrMapping/>
  </p:clrMapOvr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427" y="2593743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chasing</a:t>
            </a:r>
          </a:p>
        </p:txBody>
      </p:sp>
    </p:spTree>
    <p:extLst>
      <p:ext uri="{BB962C8B-B14F-4D97-AF65-F5344CB8AC3E}">
        <p14:creationId xmlns:p14="http://schemas.microsoft.com/office/powerpoint/2010/main" val="1717125067"/>
      </p:ext>
    </p:extLst>
  </p:cSld>
  <p:clrMapOvr>
    <a:masterClrMapping/>
  </p:clrMapOvr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84" y="248915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chasing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7588" y="2615901"/>
            <a:ext cx="783513" cy="1011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118801"/>
      </p:ext>
    </p:extLst>
  </p:cSld>
  <p:clrMapOvr>
    <a:masterClrMapping/>
  </p:clrMapOvr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20" y="242460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playful</a:t>
            </a:r>
          </a:p>
        </p:txBody>
      </p:sp>
    </p:spTree>
    <p:extLst>
      <p:ext uri="{BB962C8B-B14F-4D97-AF65-F5344CB8AC3E}">
        <p14:creationId xmlns:p14="http://schemas.microsoft.com/office/powerpoint/2010/main" val="5495652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58" y="2669348"/>
            <a:ext cx="10515600" cy="1729931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train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4115" y="2956560"/>
            <a:ext cx="1181325" cy="11480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40844"/>
      </p:ext>
    </p:extLst>
  </p:cSld>
  <p:clrMapOvr>
    <a:masterClrMapping/>
  </p:clrMapOvr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20" y="242460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playful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5133192" y="2659822"/>
            <a:ext cx="1375184" cy="13635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74793"/>
      </p:ext>
    </p:extLst>
  </p:cSld>
  <p:clrMapOvr>
    <a:masterClrMapping/>
  </p:clrMapOvr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46124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triumphant</a:t>
            </a:r>
          </a:p>
        </p:txBody>
      </p:sp>
    </p:spTree>
    <p:extLst>
      <p:ext uri="{BB962C8B-B14F-4D97-AF65-F5344CB8AC3E}">
        <p14:creationId xmlns:p14="http://schemas.microsoft.com/office/powerpoint/2010/main" val="2755373924"/>
      </p:ext>
    </p:extLst>
  </p:cSld>
  <p:clrMapOvr>
    <a:masterClrMapping/>
  </p:clrMapOvr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46124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triumphant</a:t>
            </a:r>
          </a:p>
        </p:txBody>
      </p:sp>
      <p:sp>
        <p:nvSpPr>
          <p:cNvPr id="3" name="Rectangle 2"/>
          <p:cNvSpPr/>
          <p:nvPr/>
        </p:nvSpPr>
        <p:spPr>
          <a:xfrm>
            <a:off x="5950773" y="2271656"/>
            <a:ext cx="1579579" cy="18270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90165"/>
      </p:ext>
    </p:extLst>
  </p:cSld>
  <p:clrMapOvr>
    <a:masterClrMapping/>
  </p:clrMapOvr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8" y="238157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sweeping</a:t>
            </a:r>
          </a:p>
        </p:txBody>
      </p:sp>
    </p:spTree>
    <p:extLst>
      <p:ext uri="{BB962C8B-B14F-4D97-AF65-F5344CB8AC3E}">
        <p14:creationId xmlns:p14="http://schemas.microsoft.com/office/powerpoint/2010/main" val="1273679636"/>
      </p:ext>
    </p:extLst>
  </p:cSld>
  <p:clrMapOvr>
    <a:masterClrMapping/>
  </p:clrMapOvr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8" y="238157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sweeping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842735" y="2497566"/>
            <a:ext cx="1353669" cy="1011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064900"/>
      </p:ext>
    </p:extLst>
  </p:cSld>
  <p:clrMapOvr>
    <a:masterClrMapping/>
  </p:clrMapOvr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6" y="24783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shrieking</a:t>
            </a:r>
          </a:p>
        </p:txBody>
      </p:sp>
    </p:spTree>
    <p:extLst>
      <p:ext uri="{BB962C8B-B14F-4D97-AF65-F5344CB8AC3E}">
        <p14:creationId xmlns:p14="http://schemas.microsoft.com/office/powerpoint/2010/main" val="929532339"/>
      </p:ext>
    </p:extLst>
  </p:cSld>
  <p:clrMapOvr>
    <a:masterClrMapping/>
  </p:clrMapOvr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6" y="24783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shrieking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2435" y="2478397"/>
            <a:ext cx="998666" cy="122223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110194"/>
      </p:ext>
    </p:extLst>
  </p:cSld>
  <p:clrMapOvr>
    <a:masterClrMapping/>
  </p:clrMapOvr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165" y="2548322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whispering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2843072"/>
      </p:ext>
    </p:extLst>
  </p:cSld>
  <p:clrMapOvr>
    <a:masterClrMapping/>
  </p:clrMapOvr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65" y="2274002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whispering</a:t>
            </a:r>
            <a:r>
              <a:rPr lang="en-GB" sz="9600" dirty="0">
                <a:latin typeface="Sassoon Infant Std" panose="020B050302010303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2271" y="2274002"/>
            <a:ext cx="1719428" cy="113796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47680"/>
      </p:ext>
    </p:extLst>
  </p:cSld>
  <p:clrMapOvr>
    <a:masterClrMapping/>
  </p:clrMapOvr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153" y="232779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Practise and Apply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739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08" y="2618246"/>
            <a:ext cx="10515600" cy="1648954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stain</a:t>
            </a:r>
          </a:p>
        </p:txBody>
      </p:sp>
    </p:spTree>
    <p:extLst>
      <p:ext uri="{BB962C8B-B14F-4D97-AF65-F5344CB8AC3E}">
        <p14:creationId xmlns:p14="http://schemas.microsoft.com/office/powerpoint/2010/main" val="1359830562"/>
      </p:ext>
    </p:extLst>
  </p:cSld>
  <p:clrMapOvr>
    <a:masterClrMapping/>
  </p:clrMapOvr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2" y="1247889"/>
            <a:ext cx="10515600" cy="379744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800" dirty="0">
                <a:latin typeface="Sassoon Infant Std" panose="020B0503020103030203" pitchFamily="34" charset="0"/>
              </a:rPr>
              <a:t>We are searching for playful monkeys.</a:t>
            </a:r>
          </a:p>
        </p:txBody>
      </p:sp>
    </p:spTree>
    <p:extLst>
      <p:ext uri="{BB962C8B-B14F-4D97-AF65-F5344CB8AC3E}">
        <p14:creationId xmlns:p14="http://schemas.microsoft.com/office/powerpoint/2010/main" val="448512394"/>
      </p:ext>
    </p:extLst>
  </p:cSld>
  <p:clrMapOvr>
    <a:masterClrMapping/>
  </p:clrMapOvr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243932"/>
      </p:ext>
    </p:extLst>
  </p:cSld>
  <p:clrMapOvr>
    <a:masterClrMapping/>
  </p:clrMapOvr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45920"/>
            <a:ext cx="10515600" cy="319502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8800" dirty="0">
                <a:latin typeface="Sassoon Infant Std" panose="020B0503020103030203" pitchFamily="34" charset="0"/>
              </a:rPr>
              <a:t>We are searching for playful monkeys.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53786" y="3614569"/>
            <a:ext cx="1052454" cy="11187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391300" y="1540136"/>
            <a:ext cx="1396700" cy="1011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134576" y="3722145"/>
            <a:ext cx="998666" cy="1011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4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74" y="2443733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Revisit and Review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212" y="2811884"/>
            <a:ext cx="10515600" cy="1810916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stain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230048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69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70" y="2623624"/>
            <a:ext cx="10515600" cy="17248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stain</a:t>
            </a:r>
          </a:p>
        </p:txBody>
      </p:sp>
      <p:sp>
        <p:nvSpPr>
          <p:cNvPr id="3" name="Rectangle 2"/>
          <p:cNvSpPr/>
          <p:nvPr/>
        </p:nvSpPr>
        <p:spPr>
          <a:xfrm>
            <a:off x="5460327" y="2886930"/>
            <a:ext cx="1194473" cy="112627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15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62" y="2639760"/>
            <a:ext cx="10515600" cy="1922079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playful</a:t>
            </a:r>
          </a:p>
        </p:txBody>
      </p:sp>
    </p:spTree>
    <p:extLst>
      <p:ext uri="{BB962C8B-B14F-4D97-AF65-F5344CB8AC3E}">
        <p14:creationId xmlns:p14="http://schemas.microsoft.com/office/powerpoint/2010/main" val="33364983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70" y="2801126"/>
            <a:ext cx="10515600" cy="209599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playful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230048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        ay       </a:t>
            </a:r>
            <a:r>
              <a:rPr lang="en-GB" dirty="0" err="1">
                <a:latin typeface="Sassoon Infant Std" panose="020B0503020103030203" pitchFamily="34" charset="0"/>
              </a:rPr>
              <a:t>a_e</a:t>
            </a:r>
            <a:r>
              <a:rPr lang="en-GB" dirty="0">
                <a:latin typeface="Sassoon Infant Std" panose="020B0503020103030203" pitchFamily="34" charset="0"/>
              </a:rPr>
              <a:t>     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822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542942"/>
            <a:ext cx="10515600" cy="1815698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playful</a:t>
            </a:r>
          </a:p>
        </p:txBody>
      </p:sp>
      <p:sp>
        <p:nvSpPr>
          <p:cNvPr id="3" name="Rectangle 2"/>
          <p:cNvSpPr/>
          <p:nvPr/>
        </p:nvSpPr>
        <p:spPr>
          <a:xfrm>
            <a:off x="5023822" y="3016021"/>
            <a:ext cx="1397298" cy="14238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2007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95517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Teach and Practise…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3384521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can be spelt using different graphemes: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 err="1">
                <a:latin typeface="Sassoon Infant Std" panose="020B0503020103030203" pitchFamily="34" charset="0"/>
              </a:rPr>
              <a:t>eigh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 err="1">
                <a:latin typeface="Sassoon Infant Std" panose="020B0503020103030203" pitchFamily="34" charset="0"/>
              </a:rPr>
              <a:t>aigh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 err="1">
                <a:latin typeface="Sassoon Infant Std" panose="020B0503020103030203" pitchFamily="34" charset="0"/>
              </a:rPr>
              <a:t>ey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2038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eigh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143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aigh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74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ey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36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244" y="244612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CHALLENGE words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129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847" y="584479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 err="1">
                <a:latin typeface="Sassoon Infant Std" panose="020B0503020103030203" pitchFamily="34" charset="0"/>
              </a:rPr>
              <a:t>ea</a:t>
            </a:r>
            <a:endParaRPr lang="en-GB" sz="30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4928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7" y="2575214"/>
            <a:ext cx="10515600" cy="223046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eight</a:t>
            </a:r>
          </a:p>
        </p:txBody>
      </p:sp>
    </p:spTree>
    <p:extLst>
      <p:ext uri="{BB962C8B-B14F-4D97-AF65-F5344CB8AC3E}">
        <p14:creationId xmlns:p14="http://schemas.microsoft.com/office/powerpoint/2010/main" val="17935261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24" y="3080824"/>
            <a:ext cx="10515600" cy="199917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eight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6061" y="219290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0449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57120"/>
            <a:ext cx="10515600" cy="22053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eight</a:t>
            </a:r>
          </a:p>
        </p:txBody>
      </p:sp>
      <p:sp>
        <p:nvSpPr>
          <p:cNvPr id="3" name="Rectangle 2"/>
          <p:cNvSpPr/>
          <p:nvPr/>
        </p:nvSpPr>
        <p:spPr>
          <a:xfrm>
            <a:off x="4531360" y="2712720"/>
            <a:ext cx="2590800" cy="1727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096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16" y="2448560"/>
            <a:ext cx="10515600" cy="2052320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straight</a:t>
            </a:r>
          </a:p>
        </p:txBody>
      </p:sp>
    </p:spTree>
    <p:extLst>
      <p:ext uri="{BB962C8B-B14F-4D97-AF65-F5344CB8AC3E}">
        <p14:creationId xmlns:p14="http://schemas.microsoft.com/office/powerpoint/2010/main" val="28414986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183661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straight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86061" y="219290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3381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31" y="2790368"/>
            <a:ext cx="10515600" cy="1883232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straight</a:t>
            </a:r>
          </a:p>
        </p:txBody>
      </p:sp>
      <p:sp>
        <p:nvSpPr>
          <p:cNvPr id="5" name="Rectangle 4"/>
          <p:cNvSpPr/>
          <p:nvPr/>
        </p:nvSpPr>
        <p:spPr>
          <a:xfrm>
            <a:off x="5225826" y="2926080"/>
            <a:ext cx="2648174" cy="17475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1607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81" y="2377440"/>
            <a:ext cx="10515600" cy="1882626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253420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1775655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break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47425" y="165502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7729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082" y="2418080"/>
            <a:ext cx="10515600" cy="1812701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break</a:t>
            </a:r>
          </a:p>
        </p:txBody>
      </p:sp>
      <p:sp>
        <p:nvSpPr>
          <p:cNvPr id="3" name="Rectangle 2"/>
          <p:cNvSpPr/>
          <p:nvPr/>
        </p:nvSpPr>
        <p:spPr>
          <a:xfrm>
            <a:off x="5516880" y="2936838"/>
            <a:ext cx="1452880" cy="9359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18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49120"/>
            <a:ext cx="10515600" cy="271335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13899995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242" y="2295516"/>
            <a:ext cx="10515600" cy="200216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great</a:t>
            </a:r>
          </a:p>
        </p:txBody>
      </p:sp>
    </p:spTree>
    <p:extLst>
      <p:ext uri="{BB962C8B-B14F-4D97-AF65-F5344CB8AC3E}">
        <p14:creationId xmlns:p14="http://schemas.microsoft.com/office/powerpoint/2010/main" val="30966554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15153" y="208533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1280" y="2760693"/>
            <a:ext cx="9845040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great</a:t>
            </a:r>
          </a:p>
        </p:txBody>
      </p:sp>
    </p:spTree>
    <p:extLst>
      <p:ext uri="{BB962C8B-B14F-4D97-AF65-F5344CB8AC3E}">
        <p14:creationId xmlns:p14="http://schemas.microsoft.com/office/powerpoint/2010/main" val="11911586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49" y="4470399"/>
            <a:ext cx="11612880" cy="2342353"/>
          </a:xfrm>
        </p:spPr>
        <p:txBody>
          <a:bodyPr anchor="ctr">
            <a:normAutofit/>
          </a:bodyPr>
          <a:lstStyle/>
          <a:p>
            <a:pPr algn="ctr"/>
            <a:r>
              <a:rPr lang="en-GB" i="1" dirty="0">
                <a:latin typeface="Sassoon Infant Std" panose="020B0503020103030203" pitchFamily="34" charset="0"/>
              </a:rPr>
              <a:t>Very good – “You did a great job in your phonics lesson today!”</a:t>
            </a:r>
            <a:endParaRPr lang="en-GB" dirty="0">
              <a:latin typeface="Sassoon Infant Std" panose="020B050302010303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745789" y="867654"/>
            <a:ext cx="10515600" cy="20787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great</a:t>
            </a:r>
          </a:p>
        </p:txBody>
      </p:sp>
      <p:sp>
        <p:nvSpPr>
          <p:cNvPr id="3" name="Rectangle 2"/>
          <p:cNvSpPr/>
          <p:nvPr/>
        </p:nvSpPr>
        <p:spPr>
          <a:xfrm>
            <a:off x="5693782" y="1510852"/>
            <a:ext cx="1438537" cy="10291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660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46" y="2296160"/>
            <a:ext cx="10515600" cy="1922071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they</a:t>
            </a:r>
          </a:p>
        </p:txBody>
      </p:sp>
    </p:spTree>
    <p:extLst>
      <p:ext uri="{BB962C8B-B14F-4D97-AF65-F5344CB8AC3E}">
        <p14:creationId xmlns:p14="http://schemas.microsoft.com/office/powerpoint/2010/main" val="81607249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16" y="2758096"/>
            <a:ext cx="10515600" cy="2240624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they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215153" y="208533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9941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05" y="2204720"/>
            <a:ext cx="10515600" cy="2367279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they</a:t>
            </a:r>
          </a:p>
        </p:txBody>
      </p:sp>
      <p:sp>
        <p:nvSpPr>
          <p:cNvPr id="3" name="Rectangle 2"/>
          <p:cNvSpPr/>
          <p:nvPr/>
        </p:nvSpPr>
        <p:spPr>
          <a:xfrm>
            <a:off x="5948978" y="2927314"/>
            <a:ext cx="1447501" cy="142116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7465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89" y="2435366"/>
            <a:ext cx="10515600" cy="219759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grey</a:t>
            </a:r>
          </a:p>
        </p:txBody>
      </p:sp>
    </p:spTree>
    <p:extLst>
      <p:ext uri="{BB962C8B-B14F-4D97-AF65-F5344CB8AC3E}">
        <p14:creationId xmlns:p14="http://schemas.microsoft.com/office/powerpoint/2010/main" val="22163878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212" y="3027036"/>
            <a:ext cx="10515600" cy="2103763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197776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014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179" y="2467638"/>
            <a:ext cx="10515600" cy="2165321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grey</a:t>
            </a:r>
          </a:p>
        </p:txBody>
      </p:sp>
      <p:sp>
        <p:nvSpPr>
          <p:cNvPr id="3" name="Rectangle 2"/>
          <p:cNvSpPr/>
          <p:nvPr/>
        </p:nvSpPr>
        <p:spPr>
          <a:xfrm>
            <a:off x="5913120" y="3127488"/>
            <a:ext cx="1371600" cy="14038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697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485" y="2001520"/>
            <a:ext cx="10515600" cy="2499359"/>
          </a:xfrm>
        </p:spPr>
        <p:txBody>
          <a:bodyPr anchor="ctr">
            <a:no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prey</a:t>
            </a:r>
          </a:p>
        </p:txBody>
      </p:sp>
    </p:spTree>
    <p:extLst>
      <p:ext uri="{BB962C8B-B14F-4D97-AF65-F5344CB8AC3E}">
        <p14:creationId xmlns:p14="http://schemas.microsoft.com/office/powerpoint/2010/main" val="63190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0" y="257521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092" y="4852296"/>
            <a:ext cx="12062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Sassoon Infant Std" panose="020B0503020103030203" pitchFamily="34" charset="0"/>
              </a:rPr>
              <a:t>Definition - Belonging to, or associated with, the speaker and one or more other person.</a:t>
            </a:r>
            <a:endParaRPr lang="en-GB" sz="48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8898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31" y="2678655"/>
            <a:ext cx="10515600" cy="130167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9600" dirty="0">
                <a:latin typeface="Sassoon Infant Std" panose="020B0503020103030203" pitchFamily="34" charset="0"/>
              </a:rPr>
              <a:t>prey</a:t>
            </a:r>
            <a:endParaRPr lang="en-GB" sz="7300" dirty="0">
              <a:latin typeface="Sassoon Infant Std" panose="020B050302010303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62186" y="197776"/>
            <a:ext cx="11854927" cy="16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Which /</a:t>
            </a:r>
            <a:r>
              <a:rPr lang="en-GB" dirty="0" err="1">
                <a:latin typeface="Sassoon Infant Std" panose="020B0503020103030203" pitchFamily="34" charset="0"/>
              </a:rPr>
              <a:t>ai</a:t>
            </a:r>
            <a:r>
              <a:rPr lang="en-GB" dirty="0">
                <a:latin typeface="Sassoon Infant Std" panose="020B0503020103030203" pitchFamily="34" charset="0"/>
              </a:rPr>
              <a:t>/ grapheme is in this word?</a:t>
            </a:r>
          </a:p>
          <a:p>
            <a:pPr algn="ctr"/>
            <a:r>
              <a:rPr lang="en-GB" dirty="0" err="1">
                <a:latin typeface="Sassoon Infant Std" panose="020B0503020103030203" pitchFamily="34" charset="0"/>
              </a:rPr>
              <a:t>eigh</a:t>
            </a:r>
            <a:r>
              <a:rPr lang="en-GB" dirty="0">
                <a:latin typeface="Sassoon Infant Std" panose="020B0503020103030203" pitchFamily="34" charset="0"/>
              </a:rPr>
              <a:t>        </a:t>
            </a:r>
            <a:r>
              <a:rPr lang="en-GB" dirty="0" err="1">
                <a:latin typeface="Sassoon Infant Std" panose="020B0503020103030203" pitchFamily="34" charset="0"/>
              </a:rPr>
              <a:t>aigh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ey</a:t>
            </a:r>
            <a:r>
              <a:rPr lang="en-GB" dirty="0">
                <a:latin typeface="Sassoon Infant Std" panose="020B0503020103030203" pitchFamily="34" charset="0"/>
              </a:rPr>
              <a:t>       </a:t>
            </a:r>
            <a:r>
              <a:rPr lang="en-GB" dirty="0" err="1">
                <a:latin typeface="Sassoon Infant Std" panose="020B0503020103030203" pitchFamily="34" charset="0"/>
              </a:rPr>
              <a:t>ea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133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4" y="3952240"/>
            <a:ext cx="12116696" cy="2330225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n-GB" sz="9600" dirty="0">
                <a:latin typeface="Sassoon Infant Std" panose="020B0503020103030203" pitchFamily="34" charset="0"/>
              </a:rPr>
            </a:br>
            <a:r>
              <a:rPr lang="en-GB" sz="6700" dirty="0">
                <a:latin typeface="Sassoon Infant Std" panose="020B0503020103030203" pitchFamily="34" charset="0"/>
              </a:rPr>
              <a:t>Definition - An animal that’s hunted and killed by another animal for food.</a:t>
            </a:r>
            <a:br>
              <a:rPr lang="en-GB" sz="6700" dirty="0">
                <a:latin typeface="Sassoon Infant Std" panose="020B0503020103030203" pitchFamily="34" charset="0"/>
              </a:rPr>
            </a:br>
            <a:endParaRPr lang="en-GB" sz="7300" dirty="0">
              <a:latin typeface="Sassoon Infant Std" panose="020B050302010303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09360" y="1503680"/>
            <a:ext cx="1402080" cy="14427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104974" y="904240"/>
            <a:ext cx="10515600" cy="2042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prey</a:t>
            </a:r>
          </a:p>
        </p:txBody>
      </p:sp>
    </p:spTree>
    <p:extLst>
      <p:ext uri="{BB962C8B-B14F-4D97-AF65-F5344CB8AC3E}">
        <p14:creationId xmlns:p14="http://schemas.microsoft.com/office/powerpoint/2010/main" val="383303001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271" y="1473201"/>
            <a:ext cx="10515600" cy="2387600"/>
          </a:xfrm>
        </p:spPr>
        <p:txBody>
          <a:bodyPr anchor="ctr">
            <a:normAutofit/>
          </a:bodyPr>
          <a:lstStyle/>
          <a:p>
            <a:pPr algn="ctr"/>
            <a:r>
              <a:rPr lang="en-GB" sz="12000" dirty="0">
                <a:latin typeface="Sassoon Infant Std" panose="020B0503020103030203" pitchFamily="34" charset="0"/>
              </a:rPr>
              <a:t>prey</a:t>
            </a:r>
          </a:p>
        </p:txBody>
      </p:sp>
      <p:sp>
        <p:nvSpPr>
          <p:cNvPr id="3" name="Rectangle 2"/>
          <p:cNvSpPr/>
          <p:nvPr/>
        </p:nvSpPr>
        <p:spPr>
          <a:xfrm>
            <a:off x="6009342" y="2270418"/>
            <a:ext cx="1407458" cy="13668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1003151" y="4917440"/>
            <a:ext cx="10515600" cy="1629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“The owl caught its prey.”</a:t>
            </a:r>
          </a:p>
        </p:txBody>
      </p:sp>
    </p:spTree>
    <p:extLst>
      <p:ext uri="{BB962C8B-B14F-4D97-AF65-F5344CB8AC3E}">
        <p14:creationId xmlns:p14="http://schemas.microsoft.com/office/powerpoint/2010/main" val="18227972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08" y="2521428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New CHALLENGE word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6670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79600"/>
            <a:ext cx="10515600" cy="268287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59421838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60" y="1390725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4654" y="5458020"/>
            <a:ext cx="89768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Having a lot to do.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3575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629" y="1686560"/>
            <a:ext cx="10515600" cy="2707976"/>
          </a:xfrm>
        </p:spPr>
        <p:txBody>
          <a:bodyPr anchor="ctr"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13003"/>
            <a:ext cx="12191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“I am very busy cleaning my house today.”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86734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304" y="2381578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Practise and Apply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07" y="946673"/>
            <a:ext cx="10515600" cy="4766870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7200" dirty="0">
                <a:latin typeface="Sassoon Infant Std" panose="020B0503020103030203" pitchFamily="34" charset="0"/>
              </a:rPr>
              <a:t>Eight great shaking whales sprayed water from their blowholes. </a:t>
            </a: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96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81" y="1737360"/>
            <a:ext cx="10515600" cy="2341021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8320" y="4809901"/>
            <a:ext cx="8473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“We will have our lunch at 12 o’clock today.”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99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3" y="792480"/>
            <a:ext cx="11532198" cy="4942579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GB" sz="7200" dirty="0">
                <a:latin typeface="Sassoon Infant Std" panose="020B0503020103030203" pitchFamily="34" charset="0"/>
              </a:rPr>
              <a:t>Eight great shaking whales sprayed water from </a:t>
            </a:r>
            <a:r>
              <a:rPr lang="en-GB" sz="7200" b="1" dirty="0">
                <a:latin typeface="Sassoon Infant Std" panose="020B0503020103030203" pitchFamily="34" charset="0"/>
              </a:rPr>
              <a:t>their</a:t>
            </a:r>
            <a:r>
              <a:rPr lang="en-GB" sz="7200" dirty="0">
                <a:latin typeface="Sassoon Infant Std" panose="020B0503020103030203" pitchFamily="34" charset="0"/>
              </a:rPr>
              <a:t> blowholes.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22975" y="1496827"/>
            <a:ext cx="882127" cy="7100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027282" y="1242508"/>
            <a:ext cx="1569793" cy="10004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516361" y="1403733"/>
            <a:ext cx="493059" cy="7404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192056" y="1403733"/>
            <a:ext cx="398033" cy="7404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468880" y="3097858"/>
            <a:ext cx="898264" cy="8824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31003" y="1379803"/>
            <a:ext cx="527125" cy="7404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rot="10800000">
            <a:off x="9667174" y="1851831"/>
            <a:ext cx="867129" cy="584774"/>
          </a:xfrm>
          <a:prstGeom prst="arc">
            <a:avLst>
              <a:gd name="adj1" fmla="val 10724078"/>
              <a:gd name="adj2" fmla="val 3"/>
            </a:avLst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1593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151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Spelling Y2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1 Week 1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Day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0211" y="4457868"/>
            <a:ext cx="9144000" cy="1655762"/>
          </a:xfrm>
        </p:spPr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Mastering spellings: building of the foundations of phonics </a:t>
            </a:r>
          </a:p>
        </p:txBody>
      </p:sp>
    </p:spTree>
    <p:extLst>
      <p:ext uri="{BB962C8B-B14F-4D97-AF65-F5344CB8AC3E}">
        <p14:creationId xmlns:p14="http://schemas.microsoft.com/office/powerpoint/2010/main" val="15810646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53FC-8D98-40C4-A541-D8DD01CA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 Infant Std" panose="020B0503020103030203" pitchFamily="34" charset="0"/>
              </a:rPr>
              <a:t>Tuesday</a:t>
            </a:r>
            <a:br>
              <a:rPr lang="en-GB" dirty="0">
                <a:latin typeface="Sassoon Infant Std" panose="020B0503020103030203" pitchFamily="34" charset="0"/>
              </a:rPr>
            </a:br>
            <a:r>
              <a:rPr lang="en-GB" dirty="0">
                <a:latin typeface="Sassoon Infant Std" panose="020B0503020103030203" pitchFamily="34" charset="0"/>
              </a:rPr>
              <a:t>Autumn Term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5E4-C110-4717-B45D-286A3D33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001" y="1825625"/>
            <a:ext cx="11446137" cy="4351338"/>
          </a:xfrm>
        </p:spPr>
        <p:txBody>
          <a:bodyPr>
            <a:normAutofit/>
          </a:bodyPr>
          <a:lstStyle/>
          <a:p>
            <a:r>
              <a:rPr lang="en-GB" dirty="0">
                <a:latin typeface="Sassoon Infant Std" panose="020B0503020103030203" pitchFamily="34" charset="0"/>
              </a:rPr>
              <a:t>Focus – Lesson plans</a:t>
            </a:r>
          </a:p>
          <a:p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Challenge words </a:t>
            </a:r>
            <a:r>
              <a:rPr lang="en-GB" i="1" dirty="0">
                <a:latin typeface="Sassoon Infant Std" panose="020B0503020103030203" pitchFamily="34" charset="0"/>
              </a:rPr>
              <a:t>– </a:t>
            </a:r>
            <a:r>
              <a:rPr lang="en-GB" dirty="0">
                <a:latin typeface="Sassoon Infant Std" panose="020B0503020103030203" pitchFamily="34" charset="0"/>
              </a:rPr>
              <a:t>our, their, two, busy, </a:t>
            </a:r>
            <a:endParaRPr lang="en-GB" i="1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Revisit and review – Graphemes</a:t>
            </a:r>
            <a:r>
              <a:rPr lang="en-GB" i="1" dirty="0">
                <a:latin typeface="Sassoon Infant Std" panose="020B0503020103030203" pitchFamily="34" charset="0"/>
              </a:rPr>
              <a:t> – n, aw, </a:t>
            </a:r>
            <a:r>
              <a:rPr lang="en-GB" i="1" dirty="0" err="1">
                <a:latin typeface="Sassoon Infant Std" panose="020B0503020103030203" pitchFamily="34" charset="0"/>
              </a:rPr>
              <a:t>i</a:t>
            </a:r>
            <a:r>
              <a:rPr lang="en-GB" i="1" dirty="0">
                <a:latin typeface="Sassoon Infant Std" panose="020B0503020103030203" pitchFamily="34" charset="0"/>
              </a:rPr>
              <a:t>, ow, </a:t>
            </a:r>
            <a:r>
              <a:rPr lang="en-GB" i="1" dirty="0" err="1">
                <a:latin typeface="Sassoon Infant Std" panose="020B0503020103030203" pitchFamily="34" charset="0"/>
              </a:rPr>
              <a:t>oa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ee</a:t>
            </a:r>
            <a:r>
              <a:rPr lang="en-GB" i="1" dirty="0">
                <a:latin typeface="Sassoon Infant Std" panose="020B0503020103030203" pitchFamily="34" charset="0"/>
              </a:rPr>
              <a:t>, se, </a:t>
            </a:r>
            <a:r>
              <a:rPr lang="en-GB" i="1" dirty="0" err="1">
                <a:latin typeface="Sassoon Infant Std" panose="020B0503020103030203" pitchFamily="34" charset="0"/>
              </a:rPr>
              <a:t>ey</a:t>
            </a:r>
            <a:r>
              <a:rPr lang="en-GB" i="1" dirty="0">
                <a:latin typeface="Sassoon Infant Std" panose="020B0503020103030203" pitchFamily="34" charset="0"/>
              </a:rPr>
              <a:t>, </a:t>
            </a:r>
            <a:r>
              <a:rPr lang="en-GB" i="1" dirty="0" err="1">
                <a:latin typeface="Sassoon Infant Std" panose="020B0503020103030203" pitchFamily="34" charset="0"/>
              </a:rPr>
              <a:t>ai</a:t>
            </a:r>
            <a:r>
              <a:rPr lang="en-GB" i="1" dirty="0">
                <a:latin typeface="Sassoon Infant Std" panose="020B0503020103030203" pitchFamily="34" charset="0"/>
              </a:rPr>
              <a:t>, ay, a-e, a</a:t>
            </a:r>
            <a:endParaRPr lang="en-GB" dirty="0">
              <a:latin typeface="Sassoon Infant Std" panose="020B0503020103030203" pitchFamily="34" charset="0"/>
            </a:endParaRPr>
          </a:p>
          <a:p>
            <a:r>
              <a:rPr lang="en-GB" dirty="0">
                <a:latin typeface="Sassoon Infant Std" panose="020B0503020103030203" pitchFamily="34" charset="0"/>
              </a:rPr>
              <a:t>Teach – /n/ </a:t>
            </a:r>
            <a:r>
              <a:rPr lang="en-GB" dirty="0" err="1">
                <a:latin typeface="Sassoon Infant Std" panose="020B0503020103030203" pitchFamily="34" charset="0"/>
              </a:rPr>
              <a:t>kn</a:t>
            </a:r>
            <a:r>
              <a:rPr lang="en-GB" dirty="0">
                <a:latin typeface="Sassoon Infant Std" panose="020B0503020103030203" pitchFamily="34" charset="0"/>
              </a:rPr>
              <a:t>, </a:t>
            </a:r>
            <a:r>
              <a:rPr lang="en-GB" dirty="0" err="1">
                <a:latin typeface="Sassoon Infant Std" panose="020B0503020103030203" pitchFamily="34" charset="0"/>
              </a:rPr>
              <a:t>gn</a:t>
            </a:r>
            <a:r>
              <a:rPr lang="en-GB" dirty="0">
                <a:latin typeface="Sassoon Infant Std" panose="020B0503020103030203" pitchFamily="34" charset="0"/>
              </a:rPr>
              <a:t> 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Words – know, knee, knock, sign, gnaw, gnash</a:t>
            </a:r>
          </a:p>
          <a:p>
            <a:r>
              <a:rPr lang="en-GB" dirty="0">
                <a:latin typeface="Sassoon Infant Std" panose="020B0503020103030203" pitchFamily="34" charset="0"/>
              </a:rPr>
              <a:t>Challenge word – beautiful</a:t>
            </a:r>
          </a:p>
          <a:p>
            <a:pPr marL="0" indent="0">
              <a:buNone/>
            </a:pPr>
            <a:endParaRPr lang="en-GB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8023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335" y="212339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Let’s </a:t>
            </a:r>
            <a:r>
              <a:rPr lang="en-GB" i="1" dirty="0">
                <a:latin typeface="Sassoon Infant Std" panose="020B0503020103030203" pitchFamily="34" charset="0"/>
              </a:rPr>
              <a:t>Revisit and Review</a:t>
            </a:r>
            <a:r>
              <a:rPr lang="en-GB" dirty="0">
                <a:latin typeface="Sassoon Infant Std" panose="020B0503020103030203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079815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213" y="230627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Sassoon Infant Std" panose="020B0503020103030203" pitchFamily="34" charset="0"/>
              </a:rPr>
              <a:t> CHALLENGE words.</a:t>
            </a:r>
            <a:endParaRPr lang="en-GB" i="1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448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81200"/>
            <a:ext cx="10515600" cy="2581275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21980910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0" y="1747520"/>
            <a:ext cx="10515600" cy="230934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01435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Sassoon Infant Std" panose="020B0503020103030203" pitchFamily="34" charset="0"/>
              </a:rPr>
              <a:t>Definition - Belonging to, or associated with, the speaker and one or more other person.</a:t>
            </a:r>
            <a:endParaRPr lang="en-GB" sz="48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1406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81" y="1838960"/>
            <a:ext cx="10515600" cy="2239421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our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703981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Sassoon Infant Std" panose="020B0503020103030203" pitchFamily="34" charset="0"/>
              </a:rPr>
              <a:t>“We will have our lunch at 12 o’clock today.”</a:t>
            </a:r>
            <a:endParaRPr lang="en-GB" sz="50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0608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40243394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283526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280" y="4760856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Belonging to, or associated with, a person.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19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67840"/>
            <a:ext cx="10515600" cy="2794635"/>
          </a:xfrm>
        </p:spPr>
        <p:txBody>
          <a:bodyPr anchor="ctr"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196526466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1" y="2283526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their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3417" y="4745317"/>
            <a:ext cx="103596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“Children should write their name on their work!”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9107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330" y="1960880"/>
            <a:ext cx="10515600" cy="2601595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244213741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9" y="1513840"/>
            <a:ext cx="10515600" cy="2349388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321" y="4842136"/>
            <a:ext cx="863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Definition - The number that is one more than one.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77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911" y="1930400"/>
            <a:ext cx="10515600" cy="2415689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51448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Sassoon Infant Std" panose="020B0503020103030203" pitchFamily="34" charset="0"/>
              </a:rPr>
              <a:t>“Please can I have two cakes for tea?”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965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60880"/>
            <a:ext cx="10515600" cy="2601595"/>
          </a:xfrm>
        </p:spPr>
        <p:txBody>
          <a:bodyPr>
            <a:no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2944761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267" y="1553285"/>
            <a:ext cx="10515600" cy="2732442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563075" y="5584123"/>
            <a:ext cx="110658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Definition – Having a great deal to do.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9301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49" y="1706880"/>
            <a:ext cx="10515600" cy="2829896"/>
          </a:xfrm>
        </p:spPr>
        <p:txBody>
          <a:bodyPr>
            <a:normAutofit/>
          </a:bodyPr>
          <a:lstStyle/>
          <a:p>
            <a:pPr algn="ctr"/>
            <a:r>
              <a:rPr lang="en-GB" sz="19000" dirty="0">
                <a:latin typeface="Sassoon Infant Std" panose="020B0503020103030203" pitchFamily="34" charset="0"/>
              </a:rPr>
              <a:t>busy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624763"/>
            <a:ext cx="12191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202124"/>
                </a:solidFill>
                <a:latin typeface="Sassoon Infant Std" panose="020B0503020103030203" pitchFamily="34" charset="0"/>
              </a:rPr>
              <a:t>“I am very busy cleaning my house today.”</a:t>
            </a:r>
            <a:endParaRPr lang="en-GB" sz="54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2543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 txBox="1">
            <a:spLocks/>
          </p:cNvSpPr>
          <p:nvPr/>
        </p:nvSpPr>
        <p:spPr>
          <a:xfrm>
            <a:off x="498363" y="1004598"/>
            <a:ext cx="10807924" cy="5105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Let’s look at some graphemes that you already know.</a:t>
            </a:r>
          </a:p>
          <a:p>
            <a:pPr algn="ctr"/>
            <a:endParaRPr lang="en-GB" sz="6600" dirty="0">
              <a:latin typeface="Sassoon Infant Std" panose="020B0503020103030203" pitchFamily="34" charset="0"/>
            </a:endParaRPr>
          </a:p>
          <a:p>
            <a:pPr algn="ctr"/>
            <a:r>
              <a:rPr lang="en-GB" sz="6600" dirty="0">
                <a:latin typeface="Sassoon Infant Std" panose="020B0503020103030203" pitchFamily="34" charset="0"/>
              </a:rPr>
              <a:t>Say the phoneme or phonemes for each grapheme.</a:t>
            </a:r>
          </a:p>
        </p:txBody>
      </p:sp>
    </p:spTree>
    <p:extLst>
      <p:ext uri="{BB962C8B-B14F-4D97-AF65-F5344CB8AC3E}">
        <p14:creationId xmlns:p14="http://schemas.microsoft.com/office/powerpoint/2010/main" val="83296829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5058" y="250993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8952127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5058" y="283266"/>
            <a:ext cx="9144000" cy="5084799"/>
          </a:xfrm>
        </p:spPr>
        <p:txBody>
          <a:bodyPr>
            <a:noAutofit/>
          </a:bodyPr>
          <a:lstStyle/>
          <a:p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br>
              <a:rPr lang="en-GB" sz="30000" dirty="0">
                <a:latin typeface="Sassoon Infant Std" panose="020B0503020103030203" pitchFamily="34" charset="0"/>
              </a:rPr>
            </a:br>
            <a:r>
              <a:rPr lang="en-GB" sz="30000" dirty="0">
                <a:latin typeface="Sassoon Infant Std" panose="020B0503020103030203" pitchFamily="34" charset="0"/>
              </a:rPr>
              <a:t>aw</a:t>
            </a:r>
          </a:p>
        </p:txBody>
      </p:sp>
    </p:spTree>
    <p:extLst>
      <p:ext uri="{BB962C8B-B14F-4D97-AF65-F5344CB8AC3E}">
        <p14:creationId xmlns:p14="http://schemas.microsoft.com/office/powerpoint/2010/main" val="862273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3946</Words>
  <Application>Microsoft Office PowerPoint</Application>
  <PresentationFormat>Widescreen</PresentationFormat>
  <Paragraphs>955</Paragraphs>
  <Slides>392</Slides>
  <Notes>187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392</vt:i4>
      </vt:variant>
    </vt:vector>
  </HeadingPairs>
  <TitlesOfParts>
    <vt:vector size="397" baseType="lpstr">
      <vt:lpstr>Arial</vt:lpstr>
      <vt:lpstr>Calibri</vt:lpstr>
      <vt:lpstr>Calibri Light</vt:lpstr>
      <vt:lpstr>Sassoon Infant Std</vt:lpstr>
      <vt:lpstr>Office Theme</vt:lpstr>
      <vt:lpstr>Spelling Y2 Autumn 1 Week 1</vt:lpstr>
      <vt:lpstr>Spelling Y2 Autumn 1 Week 1 Day 1</vt:lpstr>
      <vt:lpstr>Monday Autumn Term Week 1</vt:lpstr>
      <vt:lpstr>Let’s Revisit and Review…</vt:lpstr>
      <vt:lpstr>CHALLENGE words</vt:lpstr>
      <vt:lpstr>our</vt:lpstr>
      <vt:lpstr>our</vt:lpstr>
      <vt:lpstr>our</vt:lpstr>
      <vt:lpstr>their</vt:lpstr>
      <vt:lpstr>their</vt:lpstr>
      <vt:lpstr>their</vt:lpstr>
      <vt:lpstr>GRAPHEMES for the /ai/ diagraph</vt:lpstr>
      <vt:lpstr>ai   ay   a-e   a  These are some of the ways you already know to spell the /ai/ grapheme.</vt:lpstr>
      <vt:lpstr>   ai</vt:lpstr>
      <vt:lpstr>   ay</vt:lpstr>
      <vt:lpstr>   a_e</vt:lpstr>
      <vt:lpstr>   a</vt:lpstr>
      <vt:lpstr>shaking </vt:lpstr>
      <vt:lpstr>shaking </vt:lpstr>
      <vt:lpstr>shaking </vt:lpstr>
      <vt:lpstr>acorn</vt:lpstr>
      <vt:lpstr>acorn</vt:lpstr>
      <vt:lpstr>acorn</vt:lpstr>
      <vt:lpstr>spray</vt:lpstr>
      <vt:lpstr>spray</vt:lpstr>
      <vt:lpstr>spray</vt:lpstr>
      <vt:lpstr>tray</vt:lpstr>
      <vt:lpstr>tray</vt:lpstr>
      <vt:lpstr>tray</vt:lpstr>
      <vt:lpstr>take</vt:lpstr>
      <vt:lpstr>take</vt:lpstr>
      <vt:lpstr>take</vt:lpstr>
      <vt:lpstr>amaze</vt:lpstr>
      <vt:lpstr>amaze</vt:lpstr>
      <vt:lpstr>amaze</vt:lpstr>
      <vt:lpstr>train</vt:lpstr>
      <vt:lpstr>train</vt:lpstr>
      <vt:lpstr>train</vt:lpstr>
      <vt:lpstr>stain</vt:lpstr>
      <vt:lpstr>stain</vt:lpstr>
      <vt:lpstr>stain</vt:lpstr>
      <vt:lpstr>playful</vt:lpstr>
      <vt:lpstr>playful</vt:lpstr>
      <vt:lpstr>playful</vt:lpstr>
      <vt:lpstr>Let’s Teach and Practise…</vt:lpstr>
      <vt:lpstr>/ai/ can be spelt using different graphemes: eigh aigh ey ea</vt:lpstr>
      <vt:lpstr>   eigh</vt:lpstr>
      <vt:lpstr>   aigh</vt:lpstr>
      <vt:lpstr>   ey</vt:lpstr>
      <vt:lpstr>   ea</vt:lpstr>
      <vt:lpstr>eight</vt:lpstr>
      <vt:lpstr>eight</vt:lpstr>
      <vt:lpstr>eight</vt:lpstr>
      <vt:lpstr>straight</vt:lpstr>
      <vt:lpstr>straight</vt:lpstr>
      <vt:lpstr>straight</vt:lpstr>
      <vt:lpstr>break</vt:lpstr>
      <vt:lpstr>break</vt:lpstr>
      <vt:lpstr>break</vt:lpstr>
      <vt:lpstr>great</vt:lpstr>
      <vt:lpstr>PowerPoint Presentation</vt:lpstr>
      <vt:lpstr>Very good – “You did a great job in your phonics lesson today!”</vt:lpstr>
      <vt:lpstr>they</vt:lpstr>
      <vt:lpstr>they</vt:lpstr>
      <vt:lpstr>they</vt:lpstr>
      <vt:lpstr>grey</vt:lpstr>
      <vt:lpstr>grey</vt:lpstr>
      <vt:lpstr>grey</vt:lpstr>
      <vt:lpstr>prey</vt:lpstr>
      <vt:lpstr>prey</vt:lpstr>
      <vt:lpstr> Definition - An animal that’s hunted and killed by another animal for food. </vt:lpstr>
      <vt:lpstr>prey</vt:lpstr>
      <vt:lpstr>New CHALLENGE word</vt:lpstr>
      <vt:lpstr>busy</vt:lpstr>
      <vt:lpstr>busy</vt:lpstr>
      <vt:lpstr>busy</vt:lpstr>
      <vt:lpstr>Let’s Practise and Apply…</vt:lpstr>
      <vt:lpstr>Eight great shaking whales sprayed water from their blowholes. </vt:lpstr>
      <vt:lpstr>PowerPoint Presentation</vt:lpstr>
      <vt:lpstr>Eight great shaking whales sprayed water from their blowholes. </vt:lpstr>
      <vt:lpstr>Spelling Y2 Autumn 1 Week 1 Day 2</vt:lpstr>
      <vt:lpstr>Tuesday Autumn Term Week 1</vt:lpstr>
      <vt:lpstr>Let’s Revisit and Review…</vt:lpstr>
      <vt:lpstr> CHALLENGE words.</vt:lpstr>
      <vt:lpstr>our</vt:lpstr>
      <vt:lpstr>our</vt:lpstr>
      <vt:lpstr>our</vt:lpstr>
      <vt:lpstr>their</vt:lpstr>
      <vt:lpstr>their</vt:lpstr>
      <vt:lpstr>their</vt:lpstr>
      <vt:lpstr>two</vt:lpstr>
      <vt:lpstr>two</vt:lpstr>
      <vt:lpstr>two</vt:lpstr>
      <vt:lpstr>busy</vt:lpstr>
      <vt:lpstr>busy</vt:lpstr>
      <vt:lpstr>busy</vt:lpstr>
      <vt:lpstr>PowerPoint Presentation</vt:lpstr>
      <vt:lpstr>   n</vt:lpstr>
      <vt:lpstr>   aw</vt:lpstr>
      <vt:lpstr>   i</vt:lpstr>
      <vt:lpstr>   ow</vt:lpstr>
      <vt:lpstr>   oa</vt:lpstr>
      <vt:lpstr>   ee</vt:lpstr>
      <vt:lpstr>   se</vt:lpstr>
      <vt:lpstr>   ey</vt:lpstr>
      <vt:lpstr>   ai</vt:lpstr>
      <vt:lpstr>   ay</vt:lpstr>
      <vt:lpstr>   a_e</vt:lpstr>
      <vt:lpstr>   a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Let’s Teach and Practise…</vt:lpstr>
      <vt:lpstr>/n/   can be spelt using different graphemes:  kn     gn</vt:lpstr>
      <vt:lpstr>   kn</vt:lpstr>
      <vt:lpstr>   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 CHALLENGE word</vt:lpstr>
      <vt:lpstr>beautiful</vt:lpstr>
      <vt:lpstr>beautiful</vt:lpstr>
      <vt:lpstr>beautiful</vt:lpstr>
      <vt:lpstr>Let’s Practise and Apply…</vt:lpstr>
      <vt:lpstr>A knock on the door let me know that the grey monkey  was here. </vt:lpstr>
      <vt:lpstr>PowerPoint Presentation</vt:lpstr>
      <vt:lpstr>A knock on the door let me know that the grey monkey  was here. </vt:lpstr>
      <vt:lpstr>Spelling Y2 Autumn 1 Week 1 Day 3</vt:lpstr>
      <vt:lpstr>Wednesday Autumn Term Week 1</vt:lpstr>
      <vt:lpstr>Let’s Revisit and Review…</vt:lpstr>
      <vt:lpstr> CHALLENGE words</vt:lpstr>
      <vt:lpstr>our</vt:lpstr>
      <vt:lpstr>our</vt:lpstr>
      <vt:lpstr>our</vt:lpstr>
      <vt:lpstr>their</vt:lpstr>
      <vt:lpstr>their</vt:lpstr>
      <vt:lpstr>their</vt:lpstr>
      <vt:lpstr>two</vt:lpstr>
      <vt:lpstr>two</vt:lpstr>
      <vt:lpstr>two</vt:lpstr>
      <vt:lpstr>busy</vt:lpstr>
      <vt:lpstr>busy</vt:lpstr>
      <vt:lpstr>busy</vt:lpstr>
      <vt:lpstr>beautiful</vt:lpstr>
      <vt:lpstr>beautiful</vt:lpstr>
      <vt:lpstr>beautiful</vt:lpstr>
      <vt:lpstr>PowerPoint Presentation</vt:lpstr>
      <vt:lpstr>   m</vt:lpstr>
      <vt:lpstr>  are</vt:lpstr>
      <vt:lpstr>  le</vt:lpstr>
      <vt:lpstr>  g</vt:lpstr>
      <vt:lpstr>  aigh</vt:lpstr>
      <vt:lpstr>  eigh</vt:lpstr>
      <vt:lpstr>  ea</vt:lpstr>
      <vt:lpstr>  kn</vt:lpstr>
      <vt:lpstr>  ow</vt:lpstr>
      <vt:lpstr>PowerPoint Presentation</vt:lpstr>
      <vt:lpstr>share </vt:lpstr>
      <vt:lpstr>share </vt:lpstr>
      <vt:lpstr>share </vt:lpstr>
      <vt:lpstr>square </vt:lpstr>
      <vt:lpstr>square </vt:lpstr>
      <vt:lpstr>square </vt:lpstr>
      <vt:lpstr>gentle </vt:lpstr>
      <vt:lpstr>gentle </vt:lpstr>
      <vt:lpstr>gentle </vt:lpstr>
      <vt:lpstr>break </vt:lpstr>
      <vt:lpstr>break </vt:lpstr>
      <vt:lpstr>break </vt:lpstr>
      <vt:lpstr>great </vt:lpstr>
      <vt:lpstr>great </vt:lpstr>
      <vt:lpstr>great </vt:lpstr>
      <vt:lpstr>know </vt:lpstr>
      <vt:lpstr>know </vt:lpstr>
      <vt:lpstr>know </vt:lpstr>
      <vt:lpstr>Let’s Teach and Practise…</vt:lpstr>
      <vt:lpstr>/m/ can be spelt using different graphemes:  mb</vt:lpstr>
      <vt:lpstr>   mb</vt:lpstr>
      <vt:lpstr>PowerPoint Presentation</vt:lpstr>
      <vt:lpstr>thumb</vt:lpstr>
      <vt:lpstr>thumb</vt:lpstr>
      <vt:lpstr>thumb</vt:lpstr>
      <vt:lpstr>lamb</vt:lpstr>
      <vt:lpstr>lamb</vt:lpstr>
      <vt:lpstr>lamb</vt:lpstr>
      <vt:lpstr>comb</vt:lpstr>
      <vt:lpstr>comb</vt:lpstr>
      <vt:lpstr>comb</vt:lpstr>
      <vt:lpstr>climb</vt:lpstr>
      <vt:lpstr>climb</vt:lpstr>
      <vt:lpstr>climb</vt:lpstr>
      <vt:lpstr>crumb</vt:lpstr>
      <vt:lpstr>crumb</vt:lpstr>
      <vt:lpstr>crumb</vt:lpstr>
      <vt:lpstr>bomb</vt:lpstr>
      <vt:lpstr>bomb</vt:lpstr>
      <vt:lpstr>bomb</vt:lpstr>
      <vt:lpstr>New CHALLENGE word</vt:lpstr>
      <vt:lpstr>pretty</vt:lpstr>
      <vt:lpstr>pretty</vt:lpstr>
      <vt:lpstr>pretty</vt:lpstr>
      <vt:lpstr>Let’s Practise and Apply…</vt:lpstr>
      <vt:lpstr>The lambs were gentle and we enjoyed playing with them.</vt:lpstr>
      <vt:lpstr>PowerPoint Presentation</vt:lpstr>
      <vt:lpstr>The lambs were gentle and we enjoyed playing with them.</vt:lpstr>
      <vt:lpstr>Spelling Y2 Autumn 1 Week 1 Day 4</vt:lpstr>
      <vt:lpstr>Thursday Autumn Term Week 1</vt:lpstr>
      <vt:lpstr>Let’s Revisit and Review…</vt:lpstr>
      <vt:lpstr> CHALLENGE words</vt:lpstr>
      <vt:lpstr>our</vt:lpstr>
      <vt:lpstr>our</vt:lpstr>
      <vt:lpstr>our</vt:lpstr>
      <vt:lpstr>their</vt:lpstr>
      <vt:lpstr>their</vt:lpstr>
      <vt:lpstr>their</vt:lpstr>
      <vt:lpstr>two</vt:lpstr>
      <vt:lpstr>two</vt:lpstr>
      <vt:lpstr>two</vt:lpstr>
      <vt:lpstr>once</vt:lpstr>
      <vt:lpstr>once</vt:lpstr>
      <vt:lpstr>once</vt:lpstr>
      <vt:lpstr>busy</vt:lpstr>
      <vt:lpstr>busy</vt:lpstr>
      <vt:lpstr>busy</vt:lpstr>
      <vt:lpstr>beautiful</vt:lpstr>
      <vt:lpstr>beautiful</vt:lpstr>
      <vt:lpstr>beautiful</vt:lpstr>
      <vt:lpstr>pretty</vt:lpstr>
      <vt:lpstr>pretty</vt:lpstr>
      <vt:lpstr>pretty</vt:lpstr>
      <vt:lpstr>PowerPoint Presentation</vt:lpstr>
      <vt:lpstr>ear</vt:lpstr>
      <vt:lpstr>ur</vt:lpstr>
      <vt:lpstr>ere</vt:lpstr>
      <vt:lpstr>wh</vt:lpstr>
      <vt:lpstr>ai</vt:lpstr>
      <vt:lpstr>ay</vt:lpstr>
      <vt:lpstr>a_e</vt:lpstr>
      <vt:lpstr>a</vt:lpstr>
      <vt:lpstr>Let’s look at some words with the ear and ere graphemes.</vt:lpstr>
      <vt:lpstr>smearing </vt:lpstr>
      <vt:lpstr>smearing </vt:lpstr>
      <vt:lpstr>appear </vt:lpstr>
      <vt:lpstr>appear </vt:lpstr>
      <vt:lpstr>search</vt:lpstr>
      <vt:lpstr>search</vt:lpstr>
      <vt:lpstr>learn</vt:lpstr>
      <vt:lpstr>learn</vt:lpstr>
      <vt:lpstr>pear</vt:lpstr>
      <vt:lpstr>pear</vt:lpstr>
      <vt:lpstr>bear</vt:lpstr>
      <vt:lpstr>bear</vt:lpstr>
      <vt:lpstr>wear</vt:lpstr>
      <vt:lpstr>wear</vt:lpstr>
      <vt:lpstr>tear</vt:lpstr>
      <vt:lpstr>tear</vt:lpstr>
      <vt:lpstr>there</vt:lpstr>
      <vt:lpstr>there</vt:lpstr>
      <vt:lpstr>were</vt:lpstr>
      <vt:lpstr>were</vt:lpstr>
      <vt:lpstr>where</vt:lpstr>
      <vt:lpstr>where</vt:lpstr>
      <vt:lpstr>Let’s Teach and Practise…</vt:lpstr>
      <vt:lpstr>/ear/ can be spelt using different graphemes:  ere eer</vt:lpstr>
      <vt:lpstr>   ere</vt:lpstr>
      <vt:lpstr>   eer</vt:lpstr>
      <vt:lpstr>PowerPoint Presentation</vt:lpstr>
      <vt:lpstr>cheer</vt:lpstr>
      <vt:lpstr>cheer</vt:lpstr>
      <vt:lpstr>cheer</vt:lpstr>
      <vt:lpstr>sneer</vt:lpstr>
      <vt:lpstr>sneer</vt:lpstr>
      <vt:lpstr>sneer</vt:lpstr>
      <vt:lpstr>PowerPoint Presentation</vt:lpstr>
      <vt:lpstr>steer</vt:lpstr>
      <vt:lpstr>Definition - To make something go the way you want.   “I carefully steered my bike as I pedalled.”</vt:lpstr>
      <vt:lpstr>steer</vt:lpstr>
      <vt:lpstr>PowerPoint Presentation</vt:lpstr>
      <vt:lpstr>here</vt:lpstr>
      <vt:lpstr>here</vt:lpstr>
      <vt:lpstr>here</vt:lpstr>
      <vt:lpstr>meerkat</vt:lpstr>
      <vt:lpstr>PowerPoint Presentation</vt:lpstr>
      <vt:lpstr>meerkat</vt:lpstr>
      <vt:lpstr>PowerPoint Presentation</vt:lpstr>
      <vt:lpstr>New CHALLENGE word</vt:lpstr>
      <vt:lpstr>hour</vt:lpstr>
      <vt:lpstr>hour</vt:lpstr>
      <vt:lpstr>hour</vt:lpstr>
      <vt:lpstr>Let’s Practise and Apply…</vt:lpstr>
      <vt:lpstr>The meerkat was smearing pears onto the wall. </vt:lpstr>
      <vt:lpstr>PowerPoint Presentation</vt:lpstr>
      <vt:lpstr>The meerkat was smearing pears onto the wall. </vt:lpstr>
      <vt:lpstr>Spelling Y2 Autumn 1 Week 1 Day 5</vt:lpstr>
      <vt:lpstr>Friday Autumn Term Week 1</vt:lpstr>
      <vt:lpstr>Let’s Revisit and Review…</vt:lpstr>
      <vt:lpstr>CHALLENGE words</vt:lpstr>
      <vt:lpstr>our</vt:lpstr>
      <vt:lpstr>our</vt:lpstr>
      <vt:lpstr>our</vt:lpstr>
      <vt:lpstr>their</vt:lpstr>
      <vt:lpstr>their</vt:lpstr>
      <vt:lpstr>their</vt:lpstr>
      <vt:lpstr>two</vt:lpstr>
      <vt:lpstr>two</vt:lpstr>
      <vt:lpstr>two</vt:lpstr>
      <vt:lpstr>once</vt:lpstr>
      <vt:lpstr>once</vt:lpstr>
      <vt:lpstr>once</vt:lpstr>
      <vt:lpstr>busy</vt:lpstr>
      <vt:lpstr>busy</vt:lpstr>
      <vt:lpstr>busy</vt:lpstr>
      <vt:lpstr>beautiful</vt:lpstr>
      <vt:lpstr>beautiful</vt:lpstr>
      <vt:lpstr>beautiful</vt:lpstr>
      <vt:lpstr>pretty</vt:lpstr>
      <vt:lpstr>pretty</vt:lpstr>
      <vt:lpstr>pretty</vt:lpstr>
      <vt:lpstr>hour</vt:lpstr>
      <vt:lpstr>hour</vt:lpstr>
      <vt:lpstr>hour</vt:lpstr>
      <vt:lpstr>PowerPoint Presentation</vt:lpstr>
      <vt:lpstr>   ee</vt:lpstr>
      <vt:lpstr>   kn</vt:lpstr>
      <vt:lpstr>   mb</vt:lpstr>
      <vt:lpstr>   eigh</vt:lpstr>
      <vt:lpstr>   eer</vt:lpstr>
      <vt:lpstr>   ey</vt:lpstr>
      <vt:lpstr>   gn</vt:lpstr>
      <vt:lpstr>   a</vt:lpstr>
      <vt:lpstr>   ay</vt:lpstr>
      <vt:lpstr>   ph</vt:lpstr>
      <vt:lpstr>PowerPoint Presentation</vt:lpstr>
      <vt:lpstr>Let’s read some words containing the graphemes we have been looking at this week. </vt:lpstr>
      <vt:lpstr>grey</vt:lpstr>
      <vt:lpstr>grey</vt:lpstr>
      <vt:lpstr>prey</vt:lpstr>
      <vt:lpstr>prey</vt:lpstr>
      <vt:lpstr>knock</vt:lpstr>
      <vt:lpstr>knock</vt:lpstr>
      <vt:lpstr>gnaw</vt:lpstr>
      <vt:lpstr>gnaw</vt:lpstr>
      <vt:lpstr>crumb</vt:lpstr>
      <vt:lpstr>crumb</vt:lpstr>
      <vt:lpstr>bomb</vt:lpstr>
      <vt:lpstr>bomb</vt:lpstr>
      <vt:lpstr>cheer</vt:lpstr>
      <vt:lpstr>cheer</vt:lpstr>
      <vt:lpstr>meerkat</vt:lpstr>
      <vt:lpstr>meerkat</vt:lpstr>
      <vt:lpstr>sign</vt:lpstr>
      <vt:lpstr>sign</vt:lpstr>
      <vt:lpstr>Let’s read some longer words. </vt:lpstr>
      <vt:lpstr>chasing</vt:lpstr>
      <vt:lpstr>chasing</vt:lpstr>
      <vt:lpstr>playful</vt:lpstr>
      <vt:lpstr>playful</vt:lpstr>
      <vt:lpstr>triumphant</vt:lpstr>
      <vt:lpstr>triumphant</vt:lpstr>
      <vt:lpstr>sweeping</vt:lpstr>
      <vt:lpstr>sweeping</vt:lpstr>
      <vt:lpstr>shrieking</vt:lpstr>
      <vt:lpstr>shrieking</vt:lpstr>
      <vt:lpstr>whispering </vt:lpstr>
      <vt:lpstr>whispering </vt:lpstr>
      <vt:lpstr>Let’s Practise and Apply…</vt:lpstr>
      <vt:lpstr>We are searching for playful monkeys.</vt:lpstr>
      <vt:lpstr>PowerPoint Presentation</vt:lpstr>
      <vt:lpstr>We are searching for playful monkeys.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Shelley Tisbury</dc:creator>
  <cp:lastModifiedBy>Kelly Stokes</cp:lastModifiedBy>
  <cp:revision>108</cp:revision>
  <cp:lastPrinted>2022-05-27T07:40:55Z</cp:lastPrinted>
  <dcterms:created xsi:type="dcterms:W3CDTF">2022-03-23T13:56:57Z</dcterms:created>
  <dcterms:modified xsi:type="dcterms:W3CDTF">2022-08-11T10:19:14Z</dcterms:modified>
</cp:coreProperties>
</file>