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slides/slide330.xml" ContentType="application/vnd.openxmlformats-officedocument.presentationml.slide+xml"/>
  <Override PartName="/ppt/slides/slide331.xml" ContentType="application/vnd.openxmlformats-officedocument.presentationml.slide+xml"/>
  <Override PartName="/ppt/slides/slide332.xml" ContentType="application/vnd.openxmlformats-officedocument.presentationml.slide+xml"/>
  <Override PartName="/ppt/slides/slide333.xml" ContentType="application/vnd.openxmlformats-officedocument.presentationml.slide+xml"/>
  <Override PartName="/ppt/slides/slide334.xml" ContentType="application/vnd.openxmlformats-officedocument.presentationml.slide+xml"/>
  <Override PartName="/ppt/slides/slide335.xml" ContentType="application/vnd.openxmlformats-officedocument.presentationml.slide+xml"/>
  <Override PartName="/ppt/slides/slide336.xml" ContentType="application/vnd.openxmlformats-officedocument.presentationml.slide+xml"/>
  <Override PartName="/ppt/slides/slide337.xml" ContentType="application/vnd.openxmlformats-officedocument.presentationml.slide+xml"/>
  <Override PartName="/ppt/slides/slide338.xml" ContentType="application/vnd.openxmlformats-officedocument.presentationml.slide+xml"/>
  <Override PartName="/ppt/slides/slide339.xml" ContentType="application/vnd.openxmlformats-officedocument.presentationml.slide+xml"/>
  <Override PartName="/ppt/slides/slide340.xml" ContentType="application/vnd.openxmlformats-officedocument.presentationml.slide+xml"/>
  <Override PartName="/ppt/slides/slide341.xml" ContentType="application/vnd.openxmlformats-officedocument.presentationml.slide+xml"/>
  <Override PartName="/ppt/slides/slide342.xml" ContentType="application/vnd.openxmlformats-officedocument.presentationml.slide+xml"/>
  <Override PartName="/ppt/slides/slide343.xml" ContentType="application/vnd.openxmlformats-officedocument.presentationml.slide+xml"/>
  <Override PartName="/ppt/slides/slide344.xml" ContentType="application/vnd.openxmlformats-officedocument.presentationml.slide+xml"/>
  <Override PartName="/ppt/slides/slide345.xml" ContentType="application/vnd.openxmlformats-officedocument.presentationml.slide+xml"/>
  <Override PartName="/ppt/slides/slide346.xml" ContentType="application/vnd.openxmlformats-officedocument.presentationml.slide+xml"/>
  <Override PartName="/ppt/slides/slide347.xml" ContentType="application/vnd.openxmlformats-officedocument.presentationml.slide+xml"/>
  <Override PartName="/ppt/slides/slide348.xml" ContentType="application/vnd.openxmlformats-officedocument.presentationml.slide+xml"/>
  <Override PartName="/ppt/slides/slide349.xml" ContentType="application/vnd.openxmlformats-officedocument.presentationml.slide+xml"/>
  <Override PartName="/ppt/slides/slide350.xml" ContentType="application/vnd.openxmlformats-officedocument.presentationml.slide+xml"/>
  <Override PartName="/ppt/slides/slide351.xml" ContentType="application/vnd.openxmlformats-officedocument.presentationml.slide+xml"/>
  <Override PartName="/ppt/slides/slide352.xml" ContentType="application/vnd.openxmlformats-officedocument.presentationml.slide+xml"/>
  <Override PartName="/ppt/slides/slide353.xml" ContentType="application/vnd.openxmlformats-officedocument.presentationml.slide+xml"/>
  <Override PartName="/ppt/slides/slide354.xml" ContentType="application/vnd.openxmlformats-officedocument.presentationml.slide+xml"/>
  <Override PartName="/ppt/slides/slide355.xml" ContentType="application/vnd.openxmlformats-officedocument.presentationml.slide+xml"/>
  <Override PartName="/ppt/slides/slide356.xml" ContentType="application/vnd.openxmlformats-officedocument.presentationml.slide+xml"/>
  <Override PartName="/ppt/slides/slide357.xml" ContentType="application/vnd.openxmlformats-officedocument.presentationml.slide+xml"/>
  <Override PartName="/ppt/slides/slide358.xml" ContentType="application/vnd.openxmlformats-officedocument.presentationml.slide+xml"/>
  <Override PartName="/ppt/slides/slide359.xml" ContentType="application/vnd.openxmlformats-officedocument.presentationml.slide+xml"/>
  <Override PartName="/ppt/slides/slide360.xml" ContentType="application/vnd.openxmlformats-officedocument.presentationml.slide+xml"/>
  <Override PartName="/ppt/slides/slide3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158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160.xml" ContentType="application/vnd.openxmlformats-officedocument.presentationml.notesSlide+xml"/>
  <Override PartName="/ppt/notesSlides/notesSlide161.xml" ContentType="application/vnd.openxmlformats-officedocument.presentationml.notesSlide+xml"/>
  <Override PartName="/ppt/notesSlides/notesSlide162.xml" ContentType="application/vnd.openxmlformats-officedocument.presentationml.notesSlide+xml"/>
  <Override PartName="/ppt/notesSlides/notesSlide163.xml" ContentType="application/vnd.openxmlformats-officedocument.presentationml.notesSlide+xml"/>
  <Override PartName="/ppt/notesSlides/notesSlide164.xml" ContentType="application/vnd.openxmlformats-officedocument.presentationml.notesSlide+xml"/>
  <Override PartName="/ppt/notesSlides/notesSlide165.xml" ContentType="application/vnd.openxmlformats-officedocument.presentationml.notesSlide+xml"/>
  <Override PartName="/ppt/notesSlides/notesSlide166.xml" ContentType="application/vnd.openxmlformats-officedocument.presentationml.notesSlide+xml"/>
  <Override PartName="/ppt/notesSlides/notesSlide167.xml" ContentType="application/vnd.openxmlformats-officedocument.presentationml.notesSlide+xml"/>
  <Override PartName="/ppt/notesSlides/notesSlide168.xml" ContentType="application/vnd.openxmlformats-officedocument.presentationml.notesSlide+xml"/>
  <Override PartName="/ppt/notesSlides/notesSlide169.xml" ContentType="application/vnd.openxmlformats-officedocument.presentationml.notesSlide+xml"/>
  <Override PartName="/ppt/notesSlides/notesSlide170.xml" ContentType="application/vnd.openxmlformats-officedocument.presentationml.notesSlide+xml"/>
  <Override PartName="/ppt/notesSlides/notesSlide171.xml" ContentType="application/vnd.openxmlformats-officedocument.presentationml.notesSlide+xml"/>
  <Override PartName="/ppt/notesSlides/notesSlide172.xml" ContentType="application/vnd.openxmlformats-officedocument.presentationml.notesSlide+xml"/>
  <Override PartName="/ppt/notesSlides/notesSlide173.xml" ContentType="application/vnd.openxmlformats-officedocument.presentationml.notesSlide+xml"/>
  <Override PartName="/ppt/notesSlides/notesSlide174.xml" ContentType="application/vnd.openxmlformats-officedocument.presentationml.notesSlide+xml"/>
  <Override PartName="/ppt/notesSlides/notesSlide175.xml" ContentType="application/vnd.openxmlformats-officedocument.presentationml.notesSlide+xml"/>
  <Override PartName="/ppt/notesSlides/notesSlide176.xml" ContentType="application/vnd.openxmlformats-officedocument.presentationml.notesSlide+xml"/>
  <Override PartName="/ppt/notesSlides/notesSlide177.xml" ContentType="application/vnd.openxmlformats-officedocument.presentationml.notesSlide+xml"/>
  <Override PartName="/ppt/notesSlides/notesSlide178.xml" ContentType="application/vnd.openxmlformats-officedocument.presentationml.notesSlide+xml"/>
  <Override PartName="/ppt/notesSlides/notesSlide179.xml" ContentType="application/vnd.openxmlformats-officedocument.presentationml.notesSlide+xml"/>
  <Override PartName="/ppt/notesSlides/notesSlide180.xml" ContentType="application/vnd.openxmlformats-officedocument.presentationml.notesSlide+xml"/>
  <Override PartName="/ppt/notesSlides/notesSlide181.xml" ContentType="application/vnd.openxmlformats-officedocument.presentationml.notesSlide+xml"/>
  <Override PartName="/ppt/notesSlides/notesSlide182.xml" ContentType="application/vnd.openxmlformats-officedocument.presentationml.notesSlide+xml"/>
  <Override PartName="/ppt/notesSlides/notesSlide183.xml" ContentType="application/vnd.openxmlformats-officedocument.presentationml.notesSlide+xml"/>
  <Override PartName="/ppt/notesSlides/notesSlide184.xml" ContentType="application/vnd.openxmlformats-officedocument.presentationml.notesSlide+xml"/>
  <Override PartName="/ppt/notesSlides/notesSlide185.xml" ContentType="application/vnd.openxmlformats-officedocument.presentationml.notesSlide+xml"/>
  <Override PartName="/ppt/notesSlides/notesSlide186.xml" ContentType="application/vnd.openxmlformats-officedocument.presentationml.notesSlide+xml"/>
  <Override PartName="/ppt/notesSlides/notesSlide187.xml" ContentType="application/vnd.openxmlformats-officedocument.presentationml.notesSlide+xml"/>
  <Override PartName="/ppt/notesSlides/notesSlide188.xml" ContentType="application/vnd.openxmlformats-officedocument.presentationml.notesSlide+xml"/>
  <Override PartName="/ppt/notesSlides/notesSlide189.xml" ContentType="application/vnd.openxmlformats-officedocument.presentationml.notesSlide+xml"/>
  <Override PartName="/ppt/notesSlides/notesSlide190.xml" ContentType="application/vnd.openxmlformats-officedocument.presentationml.notesSlide+xml"/>
  <Override PartName="/ppt/notesSlides/notesSlide191.xml" ContentType="application/vnd.openxmlformats-officedocument.presentationml.notesSlide+xml"/>
  <Override PartName="/ppt/notesSlides/notesSlide192.xml" ContentType="application/vnd.openxmlformats-officedocument.presentationml.notesSlide+xml"/>
  <Override PartName="/ppt/notesSlides/notesSlide193.xml" ContentType="application/vnd.openxmlformats-officedocument.presentationml.notesSlide+xml"/>
  <Override PartName="/ppt/notesSlides/notesSlide194.xml" ContentType="application/vnd.openxmlformats-officedocument.presentationml.notesSlide+xml"/>
  <Override PartName="/ppt/notesSlides/notesSlide195.xml" ContentType="application/vnd.openxmlformats-officedocument.presentationml.notesSlide+xml"/>
  <Override PartName="/ppt/notesSlides/notesSlide196.xml" ContentType="application/vnd.openxmlformats-officedocument.presentationml.notesSlide+xml"/>
  <Override PartName="/ppt/notesSlides/notesSlide197.xml" ContentType="application/vnd.openxmlformats-officedocument.presentationml.notesSlide+xml"/>
  <Override PartName="/ppt/notesSlides/notesSlide198.xml" ContentType="application/vnd.openxmlformats-officedocument.presentationml.notesSlide+xml"/>
  <Override PartName="/ppt/notesSlides/notesSlide199.xml" ContentType="application/vnd.openxmlformats-officedocument.presentationml.notesSlide+xml"/>
  <Override PartName="/ppt/notesSlides/notesSlide200.xml" ContentType="application/vnd.openxmlformats-officedocument.presentationml.notesSlide+xml"/>
  <Override PartName="/ppt/notesSlides/notesSlide201.xml" ContentType="application/vnd.openxmlformats-officedocument.presentationml.notesSlide+xml"/>
  <Override PartName="/ppt/notesSlides/notesSlide202.xml" ContentType="application/vnd.openxmlformats-officedocument.presentationml.notesSlide+xml"/>
  <Override PartName="/ppt/notesSlides/notesSlide203.xml" ContentType="application/vnd.openxmlformats-officedocument.presentationml.notesSlide+xml"/>
  <Override PartName="/ppt/notesSlides/notesSlide204.xml" ContentType="application/vnd.openxmlformats-officedocument.presentationml.notesSlide+xml"/>
  <Override PartName="/ppt/notesSlides/notesSlide205.xml" ContentType="application/vnd.openxmlformats-officedocument.presentationml.notesSlide+xml"/>
  <Override PartName="/ppt/notesSlides/notesSlide20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3"/>
  </p:notesMasterIdLst>
  <p:sldIdLst>
    <p:sldId id="256" r:id="rId2"/>
    <p:sldId id="257" r:id="rId3"/>
    <p:sldId id="258" r:id="rId4"/>
    <p:sldId id="497" r:id="rId5"/>
    <p:sldId id="322" r:id="rId6"/>
    <p:sldId id="500" r:id="rId7"/>
    <p:sldId id="501" r:id="rId8"/>
    <p:sldId id="499" r:id="rId9"/>
    <p:sldId id="503" r:id="rId10"/>
    <p:sldId id="502" r:id="rId11"/>
    <p:sldId id="498" r:id="rId12"/>
    <p:sldId id="504" r:id="rId13"/>
    <p:sldId id="505" r:id="rId14"/>
    <p:sldId id="506" r:id="rId15"/>
    <p:sldId id="323" r:id="rId16"/>
    <p:sldId id="508" r:id="rId17"/>
    <p:sldId id="324" r:id="rId18"/>
    <p:sldId id="325" r:id="rId19"/>
    <p:sldId id="490" r:id="rId20"/>
    <p:sldId id="491" r:id="rId21"/>
    <p:sldId id="492" r:id="rId22"/>
    <p:sldId id="507" r:id="rId23"/>
    <p:sldId id="726" r:id="rId24"/>
    <p:sldId id="260" r:id="rId25"/>
    <p:sldId id="727" r:id="rId26"/>
    <p:sldId id="261" r:id="rId27"/>
    <p:sldId id="509" r:id="rId28"/>
    <p:sldId id="728" r:id="rId29"/>
    <p:sldId id="266" r:id="rId30"/>
    <p:sldId id="510" r:id="rId31"/>
    <p:sldId id="729" r:id="rId32"/>
    <p:sldId id="262" r:id="rId33"/>
    <p:sldId id="511" r:id="rId34"/>
    <p:sldId id="730" r:id="rId35"/>
    <p:sldId id="278" r:id="rId36"/>
    <p:sldId id="512" r:id="rId37"/>
    <p:sldId id="731" r:id="rId38"/>
    <p:sldId id="289" r:id="rId39"/>
    <p:sldId id="513" r:id="rId40"/>
    <p:sldId id="267" r:id="rId41"/>
    <p:sldId id="268" r:id="rId42"/>
    <p:sldId id="514" r:id="rId43"/>
    <p:sldId id="515" r:id="rId44"/>
    <p:sldId id="732" r:id="rId45"/>
    <p:sldId id="270" r:id="rId46"/>
    <p:sldId id="516" r:id="rId47"/>
    <p:sldId id="517" r:id="rId48"/>
    <p:sldId id="518" r:id="rId49"/>
    <p:sldId id="326" r:id="rId50"/>
    <p:sldId id="519" r:id="rId51"/>
    <p:sldId id="520" r:id="rId52"/>
    <p:sldId id="521" r:id="rId53"/>
    <p:sldId id="327" r:id="rId54"/>
    <p:sldId id="328" r:id="rId55"/>
    <p:sldId id="522" r:id="rId56"/>
    <p:sldId id="329" r:id="rId57"/>
    <p:sldId id="523" r:id="rId58"/>
    <p:sldId id="524" r:id="rId59"/>
    <p:sldId id="330" r:id="rId60"/>
    <p:sldId id="526" r:id="rId61"/>
    <p:sldId id="527" r:id="rId62"/>
    <p:sldId id="528" r:id="rId63"/>
    <p:sldId id="331" r:id="rId64"/>
    <p:sldId id="529" r:id="rId65"/>
    <p:sldId id="530" r:id="rId66"/>
    <p:sldId id="531" r:id="rId67"/>
    <p:sldId id="493" r:id="rId68"/>
    <p:sldId id="532" r:id="rId69"/>
    <p:sldId id="533" r:id="rId70"/>
    <p:sldId id="304" r:id="rId71"/>
    <p:sldId id="318" r:id="rId72"/>
    <p:sldId id="534" r:id="rId73"/>
    <p:sldId id="535" r:id="rId74"/>
    <p:sldId id="332" r:id="rId75"/>
    <p:sldId id="333" r:id="rId76"/>
    <p:sldId id="334" r:id="rId77"/>
    <p:sldId id="536" r:id="rId78"/>
    <p:sldId id="537" r:id="rId79"/>
    <p:sldId id="538" r:id="rId80"/>
    <p:sldId id="539" r:id="rId81"/>
    <p:sldId id="540" r:id="rId82"/>
    <p:sldId id="541" r:id="rId83"/>
    <p:sldId id="542" r:id="rId84"/>
    <p:sldId id="547" r:id="rId85"/>
    <p:sldId id="548" r:id="rId86"/>
    <p:sldId id="549" r:id="rId87"/>
    <p:sldId id="546" r:id="rId88"/>
    <p:sldId id="335" r:id="rId89"/>
    <p:sldId id="336" r:id="rId90"/>
    <p:sldId id="337" r:id="rId91"/>
    <p:sldId id="338" r:id="rId92"/>
    <p:sldId id="339" r:id="rId93"/>
    <p:sldId id="340" r:id="rId94"/>
    <p:sldId id="347" r:id="rId95"/>
    <p:sldId id="713" r:id="rId96"/>
    <p:sldId id="550" r:id="rId97"/>
    <p:sldId id="348" r:id="rId98"/>
    <p:sldId id="714" r:id="rId99"/>
    <p:sldId id="551" r:id="rId100"/>
    <p:sldId id="349" r:id="rId101"/>
    <p:sldId id="715" r:id="rId102"/>
    <p:sldId id="552" r:id="rId103"/>
    <p:sldId id="350" r:id="rId104"/>
    <p:sldId id="716" r:id="rId105"/>
    <p:sldId id="553" r:id="rId106"/>
    <p:sldId id="351" r:id="rId107"/>
    <p:sldId id="717" r:id="rId108"/>
    <p:sldId id="554" r:id="rId109"/>
    <p:sldId id="352" r:id="rId110"/>
    <p:sldId id="718" r:id="rId111"/>
    <p:sldId id="555" r:id="rId112"/>
    <p:sldId id="353" r:id="rId113"/>
    <p:sldId id="354" r:id="rId114"/>
    <p:sldId id="640" r:id="rId115"/>
    <p:sldId id="355" r:id="rId116"/>
    <p:sldId id="556" r:id="rId117"/>
    <p:sldId id="356" r:id="rId118"/>
    <p:sldId id="557" r:id="rId119"/>
    <p:sldId id="558" r:id="rId120"/>
    <p:sldId id="599" r:id="rId121"/>
    <p:sldId id="357" r:id="rId122"/>
    <p:sldId id="358" r:id="rId123"/>
    <p:sldId id="559" r:id="rId124"/>
    <p:sldId id="359" r:id="rId125"/>
    <p:sldId id="600" r:id="rId126"/>
    <p:sldId id="561" r:id="rId127"/>
    <p:sldId id="360" r:id="rId128"/>
    <p:sldId id="601" r:id="rId129"/>
    <p:sldId id="560" r:id="rId130"/>
    <p:sldId id="562" r:id="rId131"/>
    <p:sldId id="365" r:id="rId132"/>
    <p:sldId id="563" r:id="rId133"/>
    <p:sldId id="564" r:id="rId134"/>
    <p:sldId id="367" r:id="rId135"/>
    <p:sldId id="368" r:id="rId136"/>
    <p:sldId id="566" r:id="rId137"/>
    <p:sldId id="565" r:id="rId138"/>
    <p:sldId id="371" r:id="rId139"/>
    <p:sldId id="372" r:id="rId140"/>
    <p:sldId id="373" r:id="rId141"/>
    <p:sldId id="567" r:id="rId142"/>
    <p:sldId id="568" r:id="rId143"/>
    <p:sldId id="569" r:id="rId144"/>
    <p:sldId id="570" r:id="rId145"/>
    <p:sldId id="571" r:id="rId146"/>
    <p:sldId id="573" r:id="rId147"/>
    <p:sldId id="575" r:id="rId148"/>
    <p:sldId id="572" r:id="rId149"/>
    <p:sldId id="574" r:id="rId150"/>
    <p:sldId id="576" r:id="rId151"/>
    <p:sldId id="577" r:id="rId152"/>
    <p:sldId id="578" r:id="rId153"/>
    <p:sldId id="579" r:id="rId154"/>
    <p:sldId id="580" r:id="rId155"/>
    <p:sldId id="581" r:id="rId156"/>
    <p:sldId id="582" r:id="rId157"/>
    <p:sldId id="583" r:id="rId158"/>
    <p:sldId id="374" r:id="rId159"/>
    <p:sldId id="375" r:id="rId160"/>
    <p:sldId id="376" r:id="rId161"/>
    <p:sldId id="377" r:id="rId162"/>
    <p:sldId id="378" r:id="rId163"/>
    <p:sldId id="379" r:id="rId164"/>
    <p:sldId id="380" r:id="rId165"/>
    <p:sldId id="381" r:id="rId166"/>
    <p:sldId id="383" r:id="rId167"/>
    <p:sldId id="733" r:id="rId168"/>
    <p:sldId id="584" r:id="rId169"/>
    <p:sldId id="734" r:id="rId170"/>
    <p:sldId id="384" r:id="rId171"/>
    <p:sldId id="585" r:id="rId172"/>
    <p:sldId id="735" r:id="rId173"/>
    <p:sldId id="385" r:id="rId174"/>
    <p:sldId id="586" r:id="rId175"/>
    <p:sldId id="736" r:id="rId176"/>
    <p:sldId id="386" r:id="rId177"/>
    <p:sldId id="587" r:id="rId178"/>
    <p:sldId id="737" r:id="rId179"/>
    <p:sldId id="387" r:id="rId180"/>
    <p:sldId id="588" r:id="rId181"/>
    <p:sldId id="738" r:id="rId182"/>
    <p:sldId id="388" r:id="rId183"/>
    <p:sldId id="589" r:id="rId184"/>
    <p:sldId id="389" r:id="rId185"/>
    <p:sldId id="390" r:id="rId186"/>
    <p:sldId id="590" r:id="rId187"/>
    <p:sldId id="591" r:id="rId188"/>
    <p:sldId id="592" r:id="rId189"/>
    <p:sldId id="392" r:id="rId190"/>
    <p:sldId id="739" r:id="rId191"/>
    <p:sldId id="593" r:id="rId192"/>
    <p:sldId id="393" r:id="rId193"/>
    <p:sldId id="597" r:id="rId194"/>
    <p:sldId id="596" r:id="rId195"/>
    <p:sldId id="394" r:id="rId196"/>
    <p:sldId id="740" r:id="rId197"/>
    <p:sldId id="594" r:id="rId198"/>
    <p:sldId id="396" r:id="rId199"/>
    <p:sldId id="598" r:id="rId200"/>
    <p:sldId id="595" r:id="rId201"/>
    <p:sldId id="602" r:id="rId202"/>
    <p:sldId id="403" r:id="rId203"/>
    <p:sldId id="603" r:id="rId204"/>
    <p:sldId id="604" r:id="rId205"/>
    <p:sldId id="404" r:id="rId206"/>
    <p:sldId id="405" r:id="rId207"/>
    <p:sldId id="606" r:id="rId208"/>
    <p:sldId id="605" r:id="rId209"/>
    <p:sldId id="408" r:id="rId210"/>
    <p:sldId id="409" r:id="rId211"/>
    <p:sldId id="410" r:id="rId212"/>
    <p:sldId id="607" r:id="rId213"/>
    <p:sldId id="608" r:id="rId214"/>
    <p:sldId id="609" r:id="rId215"/>
    <p:sldId id="610" r:id="rId216"/>
    <p:sldId id="611" r:id="rId217"/>
    <p:sldId id="612" r:id="rId218"/>
    <p:sldId id="613" r:id="rId219"/>
    <p:sldId id="614" r:id="rId220"/>
    <p:sldId id="615" r:id="rId221"/>
    <p:sldId id="616" r:id="rId222"/>
    <p:sldId id="617" r:id="rId223"/>
    <p:sldId id="618" r:id="rId224"/>
    <p:sldId id="619" r:id="rId225"/>
    <p:sldId id="620" r:id="rId226"/>
    <p:sldId id="622" r:id="rId227"/>
    <p:sldId id="624" r:id="rId228"/>
    <p:sldId id="621" r:id="rId229"/>
    <p:sldId id="623" r:id="rId230"/>
    <p:sldId id="625" r:id="rId231"/>
    <p:sldId id="626" r:id="rId232"/>
    <p:sldId id="627" r:id="rId233"/>
    <p:sldId id="628" r:id="rId234"/>
    <p:sldId id="629" r:id="rId235"/>
    <p:sldId id="412" r:id="rId236"/>
    <p:sldId id="636" r:id="rId237"/>
    <p:sldId id="413" r:id="rId238"/>
    <p:sldId id="637" r:id="rId239"/>
    <p:sldId id="414" r:id="rId240"/>
    <p:sldId id="415" r:id="rId241"/>
    <p:sldId id="416" r:id="rId242"/>
    <p:sldId id="417" r:id="rId243"/>
    <p:sldId id="419" r:id="rId244"/>
    <p:sldId id="719" r:id="rId245"/>
    <p:sldId id="630" r:id="rId246"/>
    <p:sldId id="420" r:id="rId247"/>
    <p:sldId id="720" r:id="rId248"/>
    <p:sldId id="634" r:id="rId249"/>
    <p:sldId id="421" r:id="rId250"/>
    <p:sldId id="721" r:id="rId251"/>
    <p:sldId id="635" r:id="rId252"/>
    <p:sldId id="422" r:id="rId253"/>
    <p:sldId id="722" r:id="rId254"/>
    <p:sldId id="633" r:id="rId255"/>
    <p:sldId id="423" r:id="rId256"/>
    <p:sldId id="723" r:id="rId257"/>
    <p:sldId id="632" r:id="rId258"/>
    <p:sldId id="424" r:id="rId259"/>
    <p:sldId id="724" r:id="rId260"/>
    <p:sldId id="631" r:id="rId261"/>
    <p:sldId id="429" r:id="rId262"/>
    <p:sldId id="430" r:id="rId263"/>
    <p:sldId id="639" r:id="rId264"/>
    <p:sldId id="431" r:id="rId265"/>
    <p:sldId id="638" r:id="rId266"/>
    <p:sldId id="641" r:id="rId267"/>
    <p:sldId id="432" r:id="rId268"/>
    <p:sldId id="741" r:id="rId269"/>
    <p:sldId id="642" r:id="rId270"/>
    <p:sldId id="433" r:id="rId271"/>
    <p:sldId id="742" r:id="rId272"/>
    <p:sldId id="645" r:id="rId273"/>
    <p:sldId id="434" r:id="rId274"/>
    <p:sldId id="743" r:id="rId275"/>
    <p:sldId id="646" r:id="rId276"/>
    <p:sldId id="435" r:id="rId277"/>
    <p:sldId id="643" r:id="rId278"/>
    <p:sldId id="647" r:id="rId279"/>
    <p:sldId id="494" r:id="rId280"/>
    <p:sldId id="648" r:id="rId281"/>
    <p:sldId id="649" r:id="rId282"/>
    <p:sldId id="650" r:id="rId283"/>
    <p:sldId id="495" r:id="rId284"/>
    <p:sldId id="652" r:id="rId285"/>
    <p:sldId id="651" r:id="rId286"/>
    <p:sldId id="445" r:id="rId287"/>
    <p:sldId id="446" r:id="rId288"/>
    <p:sldId id="653" r:id="rId289"/>
    <p:sldId id="654" r:id="rId290"/>
    <p:sldId id="449" r:id="rId291"/>
    <p:sldId id="450" r:id="rId292"/>
    <p:sldId id="451" r:id="rId293"/>
    <p:sldId id="655" r:id="rId294"/>
    <p:sldId id="656" r:id="rId295"/>
    <p:sldId id="657" r:id="rId296"/>
    <p:sldId id="658" r:id="rId297"/>
    <p:sldId id="659" r:id="rId298"/>
    <p:sldId id="660" r:id="rId299"/>
    <p:sldId id="661" r:id="rId300"/>
    <p:sldId id="662" r:id="rId301"/>
    <p:sldId id="663" r:id="rId302"/>
    <p:sldId id="664" r:id="rId303"/>
    <p:sldId id="665" r:id="rId304"/>
    <p:sldId id="666" r:id="rId305"/>
    <p:sldId id="667" r:id="rId306"/>
    <p:sldId id="668" r:id="rId307"/>
    <p:sldId id="669" r:id="rId308"/>
    <p:sldId id="670" r:id="rId309"/>
    <p:sldId id="671" r:id="rId310"/>
    <p:sldId id="672" r:id="rId311"/>
    <p:sldId id="673" r:id="rId312"/>
    <p:sldId id="674" r:id="rId313"/>
    <p:sldId id="675" r:id="rId314"/>
    <p:sldId id="676" r:id="rId315"/>
    <p:sldId id="677" r:id="rId316"/>
    <p:sldId id="678" r:id="rId317"/>
    <p:sldId id="679" r:id="rId318"/>
    <p:sldId id="680" r:id="rId319"/>
    <p:sldId id="452" r:id="rId320"/>
    <p:sldId id="725" r:id="rId321"/>
    <p:sldId id="453" r:id="rId322"/>
    <p:sldId id="454" r:id="rId323"/>
    <p:sldId id="455" r:id="rId324"/>
    <p:sldId id="456" r:id="rId325"/>
    <p:sldId id="457" r:id="rId326"/>
    <p:sldId id="458" r:id="rId327"/>
    <p:sldId id="681" r:id="rId328"/>
    <p:sldId id="464" r:id="rId329"/>
    <p:sldId id="696" r:id="rId330"/>
    <p:sldId id="466" r:id="rId331"/>
    <p:sldId id="697" r:id="rId332"/>
    <p:sldId id="472" r:id="rId333"/>
    <p:sldId id="688" r:id="rId334"/>
    <p:sldId id="473" r:id="rId335"/>
    <p:sldId id="687" r:id="rId336"/>
    <p:sldId id="686" r:id="rId337"/>
    <p:sldId id="474" r:id="rId338"/>
    <p:sldId id="475" r:id="rId339"/>
    <p:sldId id="685" r:id="rId340"/>
    <p:sldId id="476" r:id="rId341"/>
    <p:sldId id="684" r:id="rId342"/>
    <p:sldId id="477" r:id="rId343"/>
    <p:sldId id="683" r:id="rId344"/>
    <p:sldId id="462" r:id="rId345"/>
    <p:sldId id="699" r:id="rId346"/>
    <p:sldId id="702" r:id="rId347"/>
    <p:sldId id="705" r:id="rId348"/>
    <p:sldId id="698" r:id="rId349"/>
    <p:sldId id="706" r:id="rId350"/>
    <p:sldId id="701" r:id="rId351"/>
    <p:sldId id="707" r:id="rId352"/>
    <p:sldId id="700" r:id="rId353"/>
    <p:sldId id="708" r:id="rId354"/>
    <p:sldId id="703" r:id="rId355"/>
    <p:sldId id="709" r:id="rId356"/>
    <p:sldId id="704" r:id="rId357"/>
    <p:sldId id="710" r:id="rId358"/>
    <p:sldId id="488" r:id="rId359"/>
    <p:sldId id="489" r:id="rId360"/>
    <p:sldId id="711" r:id="rId361"/>
    <p:sldId id="712" r:id="rId362"/>
  </p:sldIdLst>
  <p:sldSz cx="12192000" cy="6858000"/>
  <p:notesSz cx="6742113" cy="9875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00" autoAdjust="0"/>
    <p:restoredTop sz="90541" autoAdjust="0"/>
  </p:normalViewPr>
  <p:slideViewPr>
    <p:cSldViewPr snapToGrid="0">
      <p:cViewPr varScale="1">
        <p:scale>
          <a:sx n="50" d="100"/>
          <a:sy n="50" d="100"/>
        </p:scale>
        <p:origin x="114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99" Type="http://schemas.openxmlformats.org/officeDocument/2006/relationships/slide" Target="slides/slide298.xml"/><Relationship Id="rId21" Type="http://schemas.openxmlformats.org/officeDocument/2006/relationships/slide" Target="slides/slide20.xml"/><Relationship Id="rId63" Type="http://schemas.openxmlformats.org/officeDocument/2006/relationships/slide" Target="slides/slide62.xml"/><Relationship Id="rId159" Type="http://schemas.openxmlformats.org/officeDocument/2006/relationships/slide" Target="slides/slide158.xml"/><Relationship Id="rId324" Type="http://schemas.openxmlformats.org/officeDocument/2006/relationships/slide" Target="slides/slide323.xml"/><Relationship Id="rId366" Type="http://schemas.openxmlformats.org/officeDocument/2006/relationships/theme" Target="theme/theme1.xml"/><Relationship Id="rId170" Type="http://schemas.openxmlformats.org/officeDocument/2006/relationships/slide" Target="slides/slide169.xml"/><Relationship Id="rId226" Type="http://schemas.openxmlformats.org/officeDocument/2006/relationships/slide" Target="slides/slide225.xml"/><Relationship Id="rId268" Type="http://schemas.openxmlformats.org/officeDocument/2006/relationships/slide" Target="slides/slide267.xml"/><Relationship Id="rId32" Type="http://schemas.openxmlformats.org/officeDocument/2006/relationships/slide" Target="slides/slide31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335" Type="http://schemas.openxmlformats.org/officeDocument/2006/relationships/slide" Target="slides/slide334.xml"/><Relationship Id="rId5" Type="http://schemas.openxmlformats.org/officeDocument/2006/relationships/slide" Target="slides/slide4.xml"/><Relationship Id="rId181" Type="http://schemas.openxmlformats.org/officeDocument/2006/relationships/slide" Target="slides/slide180.xml"/><Relationship Id="rId237" Type="http://schemas.openxmlformats.org/officeDocument/2006/relationships/slide" Target="slides/slide236.xml"/><Relationship Id="rId279" Type="http://schemas.openxmlformats.org/officeDocument/2006/relationships/slide" Target="slides/slide278.xml"/><Relationship Id="rId43" Type="http://schemas.openxmlformats.org/officeDocument/2006/relationships/slide" Target="slides/slide42.xml"/><Relationship Id="rId139" Type="http://schemas.openxmlformats.org/officeDocument/2006/relationships/slide" Target="slides/slide138.xml"/><Relationship Id="rId290" Type="http://schemas.openxmlformats.org/officeDocument/2006/relationships/slide" Target="slides/slide289.xml"/><Relationship Id="rId304" Type="http://schemas.openxmlformats.org/officeDocument/2006/relationships/slide" Target="slides/slide303.xml"/><Relationship Id="rId346" Type="http://schemas.openxmlformats.org/officeDocument/2006/relationships/slide" Target="slides/slide345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48" Type="http://schemas.openxmlformats.org/officeDocument/2006/relationships/slide" Target="slides/slide247.xml"/><Relationship Id="rId12" Type="http://schemas.openxmlformats.org/officeDocument/2006/relationships/slide" Target="slides/slide11.xml"/><Relationship Id="rId108" Type="http://schemas.openxmlformats.org/officeDocument/2006/relationships/slide" Target="slides/slide107.xml"/><Relationship Id="rId315" Type="http://schemas.openxmlformats.org/officeDocument/2006/relationships/slide" Target="slides/slide314.xml"/><Relationship Id="rId357" Type="http://schemas.openxmlformats.org/officeDocument/2006/relationships/slide" Target="slides/slide356.xml"/><Relationship Id="rId54" Type="http://schemas.openxmlformats.org/officeDocument/2006/relationships/slide" Target="slides/slide53.xml"/><Relationship Id="rId96" Type="http://schemas.openxmlformats.org/officeDocument/2006/relationships/slide" Target="slides/slide95.xml"/><Relationship Id="rId161" Type="http://schemas.openxmlformats.org/officeDocument/2006/relationships/slide" Target="slides/slide160.xml"/><Relationship Id="rId217" Type="http://schemas.openxmlformats.org/officeDocument/2006/relationships/slide" Target="slides/slide216.xml"/><Relationship Id="rId259" Type="http://schemas.openxmlformats.org/officeDocument/2006/relationships/slide" Target="slides/slide258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326" Type="http://schemas.openxmlformats.org/officeDocument/2006/relationships/slide" Target="slides/slide325.xml"/><Relationship Id="rId65" Type="http://schemas.openxmlformats.org/officeDocument/2006/relationships/slide" Target="slides/slide64.xml"/><Relationship Id="rId130" Type="http://schemas.openxmlformats.org/officeDocument/2006/relationships/slide" Target="slides/slide129.xml"/><Relationship Id="rId368" Type="http://schemas.microsoft.com/office/2016/11/relationships/changesInfo" Target="changesInfos/changesInfo1.xml"/><Relationship Id="rId172" Type="http://schemas.openxmlformats.org/officeDocument/2006/relationships/slide" Target="slides/slide171.xml"/><Relationship Id="rId228" Type="http://schemas.openxmlformats.org/officeDocument/2006/relationships/slide" Target="slides/slide227.xml"/><Relationship Id="rId281" Type="http://schemas.openxmlformats.org/officeDocument/2006/relationships/slide" Target="slides/slide280.xml"/><Relationship Id="rId337" Type="http://schemas.openxmlformats.org/officeDocument/2006/relationships/slide" Target="slides/slide336.xml"/><Relationship Id="rId34" Type="http://schemas.openxmlformats.org/officeDocument/2006/relationships/slide" Target="slides/slide33.xml"/><Relationship Id="rId76" Type="http://schemas.openxmlformats.org/officeDocument/2006/relationships/slide" Target="slides/slide75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83" Type="http://schemas.openxmlformats.org/officeDocument/2006/relationships/slide" Target="slides/slide182.xml"/><Relationship Id="rId239" Type="http://schemas.openxmlformats.org/officeDocument/2006/relationships/slide" Target="slides/slide238.xml"/><Relationship Id="rId250" Type="http://schemas.openxmlformats.org/officeDocument/2006/relationships/slide" Target="slides/slide249.xml"/><Relationship Id="rId292" Type="http://schemas.openxmlformats.org/officeDocument/2006/relationships/slide" Target="slides/slide291.xml"/><Relationship Id="rId306" Type="http://schemas.openxmlformats.org/officeDocument/2006/relationships/slide" Target="slides/slide305.xml"/><Relationship Id="rId45" Type="http://schemas.openxmlformats.org/officeDocument/2006/relationships/slide" Target="slides/slide44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348" Type="http://schemas.openxmlformats.org/officeDocument/2006/relationships/slide" Target="slides/slide347.xml"/><Relationship Id="rId152" Type="http://schemas.openxmlformats.org/officeDocument/2006/relationships/slide" Target="slides/slide151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261" Type="http://schemas.openxmlformats.org/officeDocument/2006/relationships/slide" Target="slides/slide260.xml"/><Relationship Id="rId14" Type="http://schemas.openxmlformats.org/officeDocument/2006/relationships/slide" Target="slides/slide13.xml"/><Relationship Id="rId56" Type="http://schemas.openxmlformats.org/officeDocument/2006/relationships/slide" Target="slides/slide55.xml"/><Relationship Id="rId317" Type="http://schemas.openxmlformats.org/officeDocument/2006/relationships/slide" Target="slides/slide316.xml"/><Relationship Id="rId359" Type="http://schemas.openxmlformats.org/officeDocument/2006/relationships/slide" Target="slides/slide358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63" Type="http://schemas.openxmlformats.org/officeDocument/2006/relationships/slide" Target="slides/slide162.xml"/><Relationship Id="rId219" Type="http://schemas.openxmlformats.org/officeDocument/2006/relationships/slide" Target="slides/slide218.xml"/><Relationship Id="rId230" Type="http://schemas.openxmlformats.org/officeDocument/2006/relationships/slide" Target="slides/slide229.xml"/><Relationship Id="rId25" Type="http://schemas.openxmlformats.org/officeDocument/2006/relationships/slide" Target="slides/slide24.xml"/><Relationship Id="rId67" Type="http://schemas.openxmlformats.org/officeDocument/2006/relationships/slide" Target="slides/slide66.xml"/><Relationship Id="rId272" Type="http://schemas.openxmlformats.org/officeDocument/2006/relationships/slide" Target="slides/slide271.xml"/><Relationship Id="rId328" Type="http://schemas.openxmlformats.org/officeDocument/2006/relationships/slide" Target="slides/slide327.xml"/><Relationship Id="rId132" Type="http://schemas.openxmlformats.org/officeDocument/2006/relationships/slide" Target="slides/slide131.xml"/><Relationship Id="rId174" Type="http://schemas.openxmlformats.org/officeDocument/2006/relationships/slide" Target="slides/slide173.xml"/><Relationship Id="rId220" Type="http://schemas.openxmlformats.org/officeDocument/2006/relationships/slide" Target="slides/slide219.xml"/><Relationship Id="rId241" Type="http://schemas.openxmlformats.org/officeDocument/2006/relationships/slide" Target="slides/slide24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262" Type="http://schemas.openxmlformats.org/officeDocument/2006/relationships/slide" Target="slides/slide261.xml"/><Relationship Id="rId283" Type="http://schemas.openxmlformats.org/officeDocument/2006/relationships/slide" Target="slides/slide282.xml"/><Relationship Id="rId318" Type="http://schemas.openxmlformats.org/officeDocument/2006/relationships/slide" Target="slides/slide317.xml"/><Relationship Id="rId339" Type="http://schemas.openxmlformats.org/officeDocument/2006/relationships/slide" Target="slides/slide338.xml"/><Relationship Id="rId78" Type="http://schemas.openxmlformats.org/officeDocument/2006/relationships/slide" Target="slides/slide77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64" Type="http://schemas.openxmlformats.org/officeDocument/2006/relationships/slide" Target="slides/slide163.xml"/><Relationship Id="rId185" Type="http://schemas.openxmlformats.org/officeDocument/2006/relationships/slide" Target="slides/slide184.xml"/><Relationship Id="rId350" Type="http://schemas.openxmlformats.org/officeDocument/2006/relationships/slide" Target="slides/slide349.xml"/><Relationship Id="rId9" Type="http://schemas.openxmlformats.org/officeDocument/2006/relationships/slide" Target="slides/slide8.xml"/><Relationship Id="rId210" Type="http://schemas.openxmlformats.org/officeDocument/2006/relationships/slide" Target="slides/slide209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273" Type="http://schemas.openxmlformats.org/officeDocument/2006/relationships/slide" Target="slides/slide272.xml"/><Relationship Id="rId294" Type="http://schemas.openxmlformats.org/officeDocument/2006/relationships/slide" Target="slides/slide293.xml"/><Relationship Id="rId308" Type="http://schemas.openxmlformats.org/officeDocument/2006/relationships/slide" Target="slides/slide307.xml"/><Relationship Id="rId329" Type="http://schemas.openxmlformats.org/officeDocument/2006/relationships/slide" Target="slides/slide328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340" Type="http://schemas.openxmlformats.org/officeDocument/2006/relationships/slide" Target="slides/slide339.xml"/><Relationship Id="rId361" Type="http://schemas.openxmlformats.org/officeDocument/2006/relationships/slide" Target="slides/slide360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slide" Target="slides/slide262.xml"/><Relationship Id="rId284" Type="http://schemas.openxmlformats.org/officeDocument/2006/relationships/slide" Target="slides/slide283.xml"/><Relationship Id="rId319" Type="http://schemas.openxmlformats.org/officeDocument/2006/relationships/slide" Target="slides/slide318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330" Type="http://schemas.openxmlformats.org/officeDocument/2006/relationships/slide" Target="slides/slide329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351" Type="http://schemas.openxmlformats.org/officeDocument/2006/relationships/slide" Target="slides/slide350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4" Type="http://schemas.openxmlformats.org/officeDocument/2006/relationships/slide" Target="slides/slide273.xml"/><Relationship Id="rId295" Type="http://schemas.openxmlformats.org/officeDocument/2006/relationships/slide" Target="slides/slide294.xml"/><Relationship Id="rId309" Type="http://schemas.openxmlformats.org/officeDocument/2006/relationships/slide" Target="slides/slide308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320" Type="http://schemas.openxmlformats.org/officeDocument/2006/relationships/slide" Target="slides/slide319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341" Type="http://schemas.openxmlformats.org/officeDocument/2006/relationships/slide" Target="slides/slide340.xml"/><Relationship Id="rId362" Type="http://schemas.openxmlformats.org/officeDocument/2006/relationships/slide" Target="slides/slide361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slide" Target="slides/slide263.xml"/><Relationship Id="rId285" Type="http://schemas.openxmlformats.org/officeDocument/2006/relationships/slide" Target="slides/slide284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310" Type="http://schemas.openxmlformats.org/officeDocument/2006/relationships/slide" Target="slides/slide309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331" Type="http://schemas.openxmlformats.org/officeDocument/2006/relationships/slide" Target="slides/slide330.xml"/><Relationship Id="rId352" Type="http://schemas.openxmlformats.org/officeDocument/2006/relationships/slide" Target="slides/slide351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75" Type="http://schemas.openxmlformats.org/officeDocument/2006/relationships/slide" Target="slides/slide274.xml"/><Relationship Id="rId296" Type="http://schemas.openxmlformats.org/officeDocument/2006/relationships/slide" Target="slides/slide295.xml"/><Relationship Id="rId300" Type="http://schemas.openxmlformats.org/officeDocument/2006/relationships/slide" Target="slides/slide299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321" Type="http://schemas.openxmlformats.org/officeDocument/2006/relationships/slide" Target="slides/slide320.xml"/><Relationship Id="rId342" Type="http://schemas.openxmlformats.org/officeDocument/2006/relationships/slide" Target="slides/slide341.xml"/><Relationship Id="rId363" Type="http://schemas.openxmlformats.org/officeDocument/2006/relationships/notesMaster" Target="notesMasters/notesMaster1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265" Type="http://schemas.openxmlformats.org/officeDocument/2006/relationships/slide" Target="slides/slide264.xml"/><Relationship Id="rId286" Type="http://schemas.openxmlformats.org/officeDocument/2006/relationships/slide" Target="slides/slide285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311" Type="http://schemas.openxmlformats.org/officeDocument/2006/relationships/slide" Target="slides/slide310.xml"/><Relationship Id="rId332" Type="http://schemas.openxmlformats.org/officeDocument/2006/relationships/slide" Target="slides/slide331.xml"/><Relationship Id="rId353" Type="http://schemas.openxmlformats.org/officeDocument/2006/relationships/slide" Target="slides/slide352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5" Type="http://schemas.openxmlformats.org/officeDocument/2006/relationships/slide" Target="slides/slide254.xml"/><Relationship Id="rId276" Type="http://schemas.openxmlformats.org/officeDocument/2006/relationships/slide" Target="slides/slide275.xml"/><Relationship Id="rId297" Type="http://schemas.openxmlformats.org/officeDocument/2006/relationships/slide" Target="slides/slide296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301" Type="http://schemas.openxmlformats.org/officeDocument/2006/relationships/slide" Target="slides/slide300.xml"/><Relationship Id="rId322" Type="http://schemas.openxmlformats.org/officeDocument/2006/relationships/slide" Target="slides/slide321.xml"/><Relationship Id="rId343" Type="http://schemas.openxmlformats.org/officeDocument/2006/relationships/slide" Target="slides/slide342.xml"/><Relationship Id="rId364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5" Type="http://schemas.openxmlformats.org/officeDocument/2006/relationships/slide" Target="slides/slide244.xml"/><Relationship Id="rId266" Type="http://schemas.openxmlformats.org/officeDocument/2006/relationships/slide" Target="slides/slide265.xml"/><Relationship Id="rId287" Type="http://schemas.openxmlformats.org/officeDocument/2006/relationships/slide" Target="slides/slide286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312" Type="http://schemas.openxmlformats.org/officeDocument/2006/relationships/slide" Target="slides/slide311.xml"/><Relationship Id="rId333" Type="http://schemas.openxmlformats.org/officeDocument/2006/relationships/slide" Target="slides/slide332.xml"/><Relationship Id="rId354" Type="http://schemas.openxmlformats.org/officeDocument/2006/relationships/slide" Target="slides/slide353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slide" Target="slides/slide234.xml"/><Relationship Id="rId256" Type="http://schemas.openxmlformats.org/officeDocument/2006/relationships/slide" Target="slides/slide255.xml"/><Relationship Id="rId277" Type="http://schemas.openxmlformats.org/officeDocument/2006/relationships/slide" Target="slides/slide276.xml"/><Relationship Id="rId298" Type="http://schemas.openxmlformats.org/officeDocument/2006/relationships/slide" Target="slides/slide297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302" Type="http://schemas.openxmlformats.org/officeDocument/2006/relationships/slide" Target="slides/slide301.xml"/><Relationship Id="rId323" Type="http://schemas.openxmlformats.org/officeDocument/2006/relationships/slide" Target="slides/slide322.xml"/><Relationship Id="rId344" Type="http://schemas.openxmlformats.org/officeDocument/2006/relationships/slide" Target="slides/slide343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365" Type="http://schemas.openxmlformats.org/officeDocument/2006/relationships/viewProps" Target="viewProps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5" Type="http://schemas.openxmlformats.org/officeDocument/2006/relationships/slide" Target="slides/slide224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288" Type="http://schemas.openxmlformats.org/officeDocument/2006/relationships/slide" Target="slides/slide287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313" Type="http://schemas.openxmlformats.org/officeDocument/2006/relationships/slide" Target="slides/slide312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94" Type="http://schemas.openxmlformats.org/officeDocument/2006/relationships/slide" Target="slides/slide93.xml"/><Relationship Id="rId148" Type="http://schemas.openxmlformats.org/officeDocument/2006/relationships/slide" Target="slides/slide147.xml"/><Relationship Id="rId169" Type="http://schemas.openxmlformats.org/officeDocument/2006/relationships/slide" Target="slides/slide168.xml"/><Relationship Id="rId334" Type="http://schemas.openxmlformats.org/officeDocument/2006/relationships/slide" Target="slides/slide333.xml"/><Relationship Id="rId355" Type="http://schemas.openxmlformats.org/officeDocument/2006/relationships/slide" Target="slides/slide354.xml"/><Relationship Id="rId4" Type="http://schemas.openxmlformats.org/officeDocument/2006/relationships/slide" Target="slides/slide3.xml"/><Relationship Id="rId180" Type="http://schemas.openxmlformats.org/officeDocument/2006/relationships/slide" Target="slides/slide17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78" Type="http://schemas.openxmlformats.org/officeDocument/2006/relationships/slide" Target="slides/slide277.xml"/><Relationship Id="rId303" Type="http://schemas.openxmlformats.org/officeDocument/2006/relationships/slide" Target="slides/slide302.xml"/><Relationship Id="rId42" Type="http://schemas.openxmlformats.org/officeDocument/2006/relationships/slide" Target="slides/slide41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345" Type="http://schemas.openxmlformats.org/officeDocument/2006/relationships/slide" Target="slides/slide344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289" Type="http://schemas.openxmlformats.org/officeDocument/2006/relationships/slide" Target="slides/slide288.xml"/><Relationship Id="rId11" Type="http://schemas.openxmlformats.org/officeDocument/2006/relationships/slide" Target="slides/slide10.xml"/><Relationship Id="rId53" Type="http://schemas.openxmlformats.org/officeDocument/2006/relationships/slide" Target="slides/slide52.xml"/><Relationship Id="rId149" Type="http://schemas.openxmlformats.org/officeDocument/2006/relationships/slide" Target="slides/slide148.xml"/><Relationship Id="rId314" Type="http://schemas.openxmlformats.org/officeDocument/2006/relationships/slide" Target="slides/slide313.xml"/><Relationship Id="rId356" Type="http://schemas.openxmlformats.org/officeDocument/2006/relationships/slide" Target="slides/slide355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16" Type="http://schemas.openxmlformats.org/officeDocument/2006/relationships/slide" Target="slides/slide215.xml"/><Relationship Id="rId258" Type="http://schemas.openxmlformats.org/officeDocument/2006/relationships/slide" Target="slides/slide257.xml"/><Relationship Id="rId22" Type="http://schemas.openxmlformats.org/officeDocument/2006/relationships/slide" Target="slides/slide21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325" Type="http://schemas.openxmlformats.org/officeDocument/2006/relationships/slide" Target="slides/slide324.xml"/><Relationship Id="rId367" Type="http://schemas.openxmlformats.org/officeDocument/2006/relationships/tableStyles" Target="tableStyles.xml"/><Relationship Id="rId171" Type="http://schemas.openxmlformats.org/officeDocument/2006/relationships/slide" Target="slides/slide170.xml"/><Relationship Id="rId227" Type="http://schemas.openxmlformats.org/officeDocument/2006/relationships/slide" Target="slides/slide226.xml"/><Relationship Id="rId269" Type="http://schemas.openxmlformats.org/officeDocument/2006/relationships/slide" Target="slides/slide268.xml"/><Relationship Id="rId33" Type="http://schemas.openxmlformats.org/officeDocument/2006/relationships/slide" Target="slides/slide32.xml"/><Relationship Id="rId129" Type="http://schemas.openxmlformats.org/officeDocument/2006/relationships/slide" Target="slides/slide128.xml"/><Relationship Id="rId280" Type="http://schemas.openxmlformats.org/officeDocument/2006/relationships/slide" Target="slides/slide279.xml"/><Relationship Id="rId336" Type="http://schemas.openxmlformats.org/officeDocument/2006/relationships/slide" Target="slides/slide335.xml"/><Relationship Id="rId75" Type="http://schemas.openxmlformats.org/officeDocument/2006/relationships/slide" Target="slides/slide74.xml"/><Relationship Id="rId140" Type="http://schemas.openxmlformats.org/officeDocument/2006/relationships/slide" Target="slides/slide139.xml"/><Relationship Id="rId182" Type="http://schemas.openxmlformats.org/officeDocument/2006/relationships/slide" Target="slides/slide181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91" Type="http://schemas.openxmlformats.org/officeDocument/2006/relationships/slide" Target="slides/slide290.xml"/><Relationship Id="rId305" Type="http://schemas.openxmlformats.org/officeDocument/2006/relationships/slide" Target="slides/slide304.xml"/><Relationship Id="rId347" Type="http://schemas.openxmlformats.org/officeDocument/2006/relationships/slide" Target="slides/slide346.xml"/><Relationship Id="rId44" Type="http://schemas.openxmlformats.org/officeDocument/2006/relationships/slide" Target="slides/slide43.xml"/><Relationship Id="rId86" Type="http://schemas.openxmlformats.org/officeDocument/2006/relationships/slide" Target="slides/slide85.xml"/><Relationship Id="rId151" Type="http://schemas.openxmlformats.org/officeDocument/2006/relationships/slide" Target="slides/slide150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316" Type="http://schemas.openxmlformats.org/officeDocument/2006/relationships/slide" Target="slides/slide315.xml"/><Relationship Id="rId55" Type="http://schemas.openxmlformats.org/officeDocument/2006/relationships/slide" Target="slides/slide54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358" Type="http://schemas.openxmlformats.org/officeDocument/2006/relationships/slide" Target="slides/slide357.xml"/><Relationship Id="rId162" Type="http://schemas.openxmlformats.org/officeDocument/2006/relationships/slide" Target="slides/slide161.xml"/><Relationship Id="rId218" Type="http://schemas.openxmlformats.org/officeDocument/2006/relationships/slide" Target="slides/slide217.xml"/><Relationship Id="rId271" Type="http://schemas.openxmlformats.org/officeDocument/2006/relationships/slide" Target="slides/slide270.xml"/><Relationship Id="rId24" Type="http://schemas.openxmlformats.org/officeDocument/2006/relationships/slide" Target="slides/slide23.xml"/><Relationship Id="rId66" Type="http://schemas.openxmlformats.org/officeDocument/2006/relationships/slide" Target="slides/slide65.xml"/><Relationship Id="rId131" Type="http://schemas.openxmlformats.org/officeDocument/2006/relationships/slide" Target="slides/slide130.xml"/><Relationship Id="rId327" Type="http://schemas.openxmlformats.org/officeDocument/2006/relationships/slide" Target="slides/slide326.xml"/><Relationship Id="rId173" Type="http://schemas.openxmlformats.org/officeDocument/2006/relationships/slide" Target="slides/slide172.xml"/><Relationship Id="rId229" Type="http://schemas.openxmlformats.org/officeDocument/2006/relationships/slide" Target="slides/slide228.xml"/><Relationship Id="rId240" Type="http://schemas.openxmlformats.org/officeDocument/2006/relationships/slide" Target="slides/slide239.xml"/><Relationship Id="rId35" Type="http://schemas.openxmlformats.org/officeDocument/2006/relationships/slide" Target="slides/slide34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282" Type="http://schemas.openxmlformats.org/officeDocument/2006/relationships/slide" Target="slides/slide281.xml"/><Relationship Id="rId338" Type="http://schemas.openxmlformats.org/officeDocument/2006/relationships/slide" Target="slides/slide337.xml"/><Relationship Id="rId8" Type="http://schemas.openxmlformats.org/officeDocument/2006/relationships/slide" Target="slides/slide7.xml"/><Relationship Id="rId142" Type="http://schemas.openxmlformats.org/officeDocument/2006/relationships/slide" Target="slides/slide141.xml"/><Relationship Id="rId184" Type="http://schemas.openxmlformats.org/officeDocument/2006/relationships/slide" Target="slides/slide183.xml"/><Relationship Id="rId251" Type="http://schemas.openxmlformats.org/officeDocument/2006/relationships/slide" Target="slides/slide250.xml"/><Relationship Id="rId46" Type="http://schemas.openxmlformats.org/officeDocument/2006/relationships/slide" Target="slides/slide45.xml"/><Relationship Id="rId293" Type="http://schemas.openxmlformats.org/officeDocument/2006/relationships/slide" Target="slides/slide292.xml"/><Relationship Id="rId307" Type="http://schemas.openxmlformats.org/officeDocument/2006/relationships/slide" Target="slides/slide306.xml"/><Relationship Id="rId349" Type="http://schemas.openxmlformats.org/officeDocument/2006/relationships/slide" Target="slides/slide348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3" Type="http://schemas.openxmlformats.org/officeDocument/2006/relationships/slide" Target="slides/slide152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360" Type="http://schemas.openxmlformats.org/officeDocument/2006/relationships/slide" Target="slides/slide35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lly Stokes" userId="5193a8b7f32cbc9a" providerId="LiveId" clId="{4E537B7D-BF0F-46E4-9D47-3E81C2C61C3A}"/>
    <pc:docChg chg="delSld">
      <pc:chgData name="Kelly Stokes" userId="5193a8b7f32cbc9a" providerId="LiveId" clId="{4E537B7D-BF0F-46E4-9D47-3E81C2C61C3A}" dt="2022-08-11T10:19:35.328" v="0" actId="47"/>
      <pc:docMkLst>
        <pc:docMk/>
      </pc:docMkLst>
      <pc:sldChg chg="del">
        <pc:chgData name="Kelly Stokes" userId="5193a8b7f32cbc9a" providerId="LiveId" clId="{4E537B7D-BF0F-46E4-9D47-3E81C2C61C3A}" dt="2022-08-11T10:19:35.328" v="0" actId="47"/>
        <pc:sldMkLst>
          <pc:docMk/>
          <pc:sldMk cId="998499161" sldId="496"/>
        </pc:sldMkLst>
      </pc:sldChg>
    </pc:docChg>
  </pc:docChgLst>
  <pc:docChgLst>
    <pc:chgData name="Kelly Stokes" userId="3e5c5154-569e-4d81-aa91-4f91841cdfa9" providerId="ADAL" clId="{10EA1618-F197-4C34-9DDD-F4BBDB7CA251}"/>
    <pc:docChg chg="custSel addSld modSld modNotesMaster">
      <pc:chgData name="Kelly Stokes" userId="3e5c5154-569e-4d81-aa91-4f91841cdfa9" providerId="ADAL" clId="{10EA1618-F197-4C34-9DDD-F4BBDB7CA251}" dt="2022-05-27T09:41:52.521" v="650" actId="20577"/>
      <pc:docMkLst>
        <pc:docMk/>
      </pc:docMkLst>
      <pc:sldChg chg="modSp new mod">
        <pc:chgData name="Kelly Stokes" userId="3e5c5154-569e-4d81-aa91-4f91841cdfa9" providerId="ADAL" clId="{10EA1618-F197-4C34-9DDD-F4BBDB7CA251}" dt="2022-05-27T09:41:52.521" v="650" actId="20577"/>
        <pc:sldMkLst>
          <pc:docMk/>
          <pc:sldMk cId="906001220" sldId="320"/>
        </pc:sldMkLst>
        <pc:spChg chg="mod">
          <ac:chgData name="Kelly Stokes" userId="3e5c5154-569e-4d81-aa91-4f91841cdfa9" providerId="ADAL" clId="{10EA1618-F197-4C34-9DDD-F4BBDB7CA251}" dt="2022-05-27T09:41:06.484" v="582" actId="27636"/>
          <ac:spMkLst>
            <pc:docMk/>
            <pc:sldMk cId="906001220" sldId="320"/>
            <ac:spMk id="2" creationId="{D5DBEDC4-2191-C505-267F-1F8F3092CCCC}"/>
          </ac:spMkLst>
        </pc:spChg>
        <pc:spChg chg="mod">
          <ac:chgData name="Kelly Stokes" userId="3e5c5154-569e-4d81-aa91-4f91841cdfa9" providerId="ADAL" clId="{10EA1618-F197-4C34-9DDD-F4BBDB7CA251}" dt="2022-05-27T09:41:52.521" v="650" actId="20577"/>
          <ac:spMkLst>
            <pc:docMk/>
            <pc:sldMk cId="906001220" sldId="320"/>
            <ac:spMk id="3" creationId="{05B6B98E-9F95-C2D6-36A8-989982232A88}"/>
          </ac:spMkLst>
        </pc:spChg>
      </pc:sldChg>
      <pc:sldChg chg="modSp new mod">
        <pc:chgData name="Kelly Stokes" userId="3e5c5154-569e-4d81-aa91-4f91841cdfa9" providerId="ADAL" clId="{10EA1618-F197-4C34-9DDD-F4BBDB7CA251}" dt="2022-05-27T09:36:20.607" v="505" actId="27636"/>
        <pc:sldMkLst>
          <pc:docMk/>
          <pc:sldMk cId="3687477914" sldId="321"/>
        </pc:sldMkLst>
        <pc:spChg chg="mod">
          <ac:chgData name="Kelly Stokes" userId="3e5c5154-569e-4d81-aa91-4f91841cdfa9" providerId="ADAL" clId="{10EA1618-F197-4C34-9DDD-F4BBDB7CA251}" dt="2022-05-27T09:28:50.296" v="500" actId="20577"/>
          <ac:spMkLst>
            <pc:docMk/>
            <pc:sldMk cId="3687477914" sldId="321"/>
            <ac:spMk id="2" creationId="{6708D390-AFB6-D6C2-0838-CCBF0EA7E7F4}"/>
          </ac:spMkLst>
        </pc:spChg>
        <pc:spChg chg="mod">
          <ac:chgData name="Kelly Stokes" userId="3e5c5154-569e-4d81-aa91-4f91841cdfa9" providerId="ADAL" clId="{10EA1618-F197-4C34-9DDD-F4BBDB7CA251}" dt="2022-05-27T09:36:20.607" v="505" actId="27636"/>
          <ac:spMkLst>
            <pc:docMk/>
            <pc:sldMk cId="3687477914" sldId="321"/>
            <ac:spMk id="3" creationId="{AF073044-153F-9802-2365-F335DE21C222}"/>
          </ac:spMkLst>
        </pc:spChg>
      </pc:sldChg>
    </pc:docChg>
  </pc:docChgLst>
  <pc:docChgLst>
    <pc:chgData name="Kelly Stokes" userId="3e5c5154-569e-4d81-aa91-4f91841cdfa9" providerId="ADAL" clId="{FF04A4FF-9371-4B68-8D45-1A886E5934CA}"/>
    <pc:docChg chg="custSel addSld modSld sldOrd">
      <pc:chgData name="Kelly Stokes" userId="3e5c5154-569e-4d81-aa91-4f91841cdfa9" providerId="ADAL" clId="{FF04A4FF-9371-4B68-8D45-1A886E5934CA}" dt="2022-03-23T14:55:32.170" v="209" actId="313"/>
      <pc:docMkLst>
        <pc:docMk/>
      </pc:docMkLst>
      <pc:sldChg chg="modSp mod">
        <pc:chgData name="Kelly Stokes" userId="3e5c5154-569e-4d81-aa91-4f91841cdfa9" providerId="ADAL" clId="{FF04A4FF-9371-4B68-8D45-1A886E5934CA}" dt="2022-03-23T14:55:32.170" v="209" actId="313"/>
        <pc:sldMkLst>
          <pc:docMk/>
          <pc:sldMk cId="735258371" sldId="257"/>
        </pc:sldMkLst>
        <pc:spChg chg="mod">
          <ac:chgData name="Kelly Stokes" userId="3e5c5154-569e-4d81-aa91-4f91841cdfa9" providerId="ADAL" clId="{FF04A4FF-9371-4B68-8D45-1A886E5934CA}" dt="2022-03-23T14:55:32.170" v="209" actId="313"/>
          <ac:spMkLst>
            <pc:docMk/>
            <pc:sldMk cId="735258371" sldId="257"/>
            <ac:spMk id="3" creationId="{4A2AA5E4-C110-4717-B45D-286A3D33C46E}"/>
          </ac:spMkLst>
        </pc:spChg>
      </pc:sldChg>
      <pc:sldChg chg="ord">
        <pc:chgData name="Kelly Stokes" userId="3e5c5154-569e-4d81-aa91-4f91841cdfa9" providerId="ADAL" clId="{FF04A4FF-9371-4B68-8D45-1A886E5934CA}" dt="2022-03-23T14:52:05.047" v="1"/>
        <pc:sldMkLst>
          <pc:docMk/>
          <pc:sldMk cId="476862613" sldId="304"/>
        </pc:sldMkLst>
      </pc:sldChg>
      <pc:sldChg chg="modSp mod ord modNotesTx">
        <pc:chgData name="Kelly Stokes" userId="3e5c5154-569e-4d81-aa91-4f91841cdfa9" providerId="ADAL" clId="{FF04A4FF-9371-4B68-8D45-1A886E5934CA}" dt="2022-03-23T14:53:31.599" v="125" actId="20577"/>
        <pc:sldMkLst>
          <pc:docMk/>
          <pc:sldMk cId="1567152458" sldId="305"/>
        </pc:sldMkLst>
        <pc:spChg chg="mod">
          <ac:chgData name="Kelly Stokes" userId="3e5c5154-569e-4d81-aa91-4f91841cdfa9" providerId="ADAL" clId="{FF04A4FF-9371-4B68-8D45-1A886E5934CA}" dt="2022-03-23T14:53:03.489" v="95" actId="20577"/>
          <ac:spMkLst>
            <pc:docMk/>
            <pc:sldMk cId="1567152458" sldId="305"/>
            <ac:spMk id="2" creationId="{52DA34BA-82FC-47C5-BCE1-BB65E08B92A1}"/>
          </ac:spMkLst>
        </pc:spChg>
      </pc:sldChg>
      <pc:sldChg chg="modSp add mod">
        <pc:chgData name="Kelly Stokes" userId="3e5c5154-569e-4d81-aa91-4f91841cdfa9" providerId="ADAL" clId="{FF04A4FF-9371-4B68-8D45-1A886E5934CA}" dt="2022-03-23T14:52:39.559" v="81" actId="20577"/>
        <pc:sldMkLst>
          <pc:docMk/>
          <pc:sldMk cId="2743821332" sldId="318"/>
        </pc:sldMkLst>
        <pc:spChg chg="mod">
          <ac:chgData name="Kelly Stokes" userId="3e5c5154-569e-4d81-aa91-4f91841cdfa9" providerId="ADAL" clId="{FF04A4FF-9371-4B68-8D45-1A886E5934CA}" dt="2022-03-23T14:52:39.559" v="81" actId="20577"/>
          <ac:spMkLst>
            <pc:docMk/>
            <pc:sldMk cId="2743821332" sldId="318"/>
            <ac:spMk id="2" creationId="{52DA34BA-82FC-47C5-BCE1-BB65E08B92A1}"/>
          </ac:spMkLst>
        </pc:spChg>
      </pc:sldChg>
      <pc:sldChg chg="add modNotesTx">
        <pc:chgData name="Kelly Stokes" userId="3e5c5154-569e-4d81-aa91-4f91841cdfa9" providerId="ADAL" clId="{FF04A4FF-9371-4B68-8D45-1A886E5934CA}" dt="2022-03-23T14:54:27.796" v="142" actId="20577"/>
        <pc:sldMkLst>
          <pc:docMk/>
          <pc:sldMk cId="2987949189" sldId="31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5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5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792B4E-2C40-46AA-98A1-08FF812BB3CA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5075"/>
            <a:ext cx="5922963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80333"/>
            <a:ext cx="2921582" cy="4955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1" y="9380333"/>
            <a:ext cx="2921582" cy="4955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0640F-E73A-4148-92BA-D1C70A9666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342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2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3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6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7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8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9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1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2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3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4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5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6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7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8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9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6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7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8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2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3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4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5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6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7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9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0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3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4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5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6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7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8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9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1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2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3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4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5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6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7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8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9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4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5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7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8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0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1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2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3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4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6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7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9.xml"/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0.xml"/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1.xml"/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7.xml"/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8.xml"/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9.xml"/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3.xml"/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5.xml"/><Relationship Id="rId1" Type="http://schemas.openxmlformats.org/officeDocument/2006/relationships/notesMaster" Target="../notesMasters/notesMaster1.xml"/></Relationships>
</file>

<file path=ppt/notesSlides/_rels/notesSlide1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6.xml"/><Relationship Id="rId1" Type="http://schemas.openxmlformats.org/officeDocument/2006/relationships/notesMaster" Target="../notesMasters/notesMaster1.xml"/></Relationships>
</file>

<file path=ppt/notesSlides/_rels/notesSlide1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7.xml"/><Relationship Id="rId1" Type="http://schemas.openxmlformats.org/officeDocument/2006/relationships/notesMaster" Target="../notesMasters/notesMaster1.xml"/></Relationships>
</file>

<file path=ppt/notesSlides/_rels/notesSlide1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8.xml"/><Relationship Id="rId1" Type="http://schemas.openxmlformats.org/officeDocument/2006/relationships/notesMaster" Target="../notesMasters/notesMaster1.xml"/></Relationships>
</file>

<file path=ppt/notesSlides/_rels/notesSlide1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9.xml"/><Relationship Id="rId1" Type="http://schemas.openxmlformats.org/officeDocument/2006/relationships/notesMaster" Target="../notesMasters/notesMaster1.xml"/></Relationships>
</file>

<file path=ppt/notesSlides/_rels/notesSlide1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0.xml"/><Relationship Id="rId1" Type="http://schemas.openxmlformats.org/officeDocument/2006/relationships/notesMaster" Target="../notesMasters/notesMaster1.xml"/></Relationships>
</file>

<file path=ppt/notesSlides/_rels/notesSlide1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1.xml"/><Relationship Id="rId1" Type="http://schemas.openxmlformats.org/officeDocument/2006/relationships/notesMaster" Target="../notesMasters/notesMaster1.xml"/></Relationships>
</file>

<file path=ppt/notesSlides/_rels/notesSlide1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0.xml"/><Relationship Id="rId1" Type="http://schemas.openxmlformats.org/officeDocument/2006/relationships/notesMaster" Target="../notesMasters/notesMaster1.xml"/></Relationships>
</file>

<file path=ppt/notesSlides/_rels/notesSlide1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8.xml"/><Relationship Id="rId1" Type="http://schemas.openxmlformats.org/officeDocument/2006/relationships/notesMaster" Target="../notesMasters/notesMaster1.xml"/></Relationships>
</file>

<file path=ppt/notesSlides/_rels/notesSlide1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2.xml"/><Relationship Id="rId1" Type="http://schemas.openxmlformats.org/officeDocument/2006/relationships/notesMaster" Target="../notesMasters/notesMaster1.xml"/></Relationships>
</file>

<file path=ppt/notesSlides/_rels/notesSlide1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4.xml"/><Relationship Id="rId1" Type="http://schemas.openxmlformats.org/officeDocument/2006/relationships/notesMaster" Target="../notesMasters/notesMaster1.xml"/></Relationships>
</file>

<file path=ppt/notesSlides/_rels/notesSlide1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5.xml"/><Relationship Id="rId1" Type="http://schemas.openxmlformats.org/officeDocument/2006/relationships/notesMaster" Target="../notesMasters/notesMaster1.xml"/></Relationships>
</file>

<file path=ppt/notesSlides/_rels/notesSlide1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6.xml"/><Relationship Id="rId1" Type="http://schemas.openxmlformats.org/officeDocument/2006/relationships/notesMaster" Target="../notesMasters/notesMaster1.xml"/></Relationships>
</file>

<file path=ppt/notesSlides/_rels/notesSlide1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7.xml"/><Relationship Id="rId1" Type="http://schemas.openxmlformats.org/officeDocument/2006/relationships/notesMaster" Target="../notesMasters/notesMaster1.xml"/></Relationships>
</file>

<file path=ppt/notesSlides/_rels/notesSlide1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8.xml"/><Relationship Id="rId1" Type="http://schemas.openxmlformats.org/officeDocument/2006/relationships/notesMaster" Target="../notesMasters/notesMaster1.xml"/></Relationships>
</file>

<file path=ppt/notesSlides/_rels/notesSlide1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9.xml"/><Relationship Id="rId1" Type="http://schemas.openxmlformats.org/officeDocument/2006/relationships/notesMaster" Target="../notesMasters/notesMaster1.xml"/></Relationships>
</file>

<file path=ppt/notesSlides/_rels/notesSlide1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0.xml"/><Relationship Id="rId1" Type="http://schemas.openxmlformats.org/officeDocument/2006/relationships/notesMaster" Target="../notesMasters/notesMaster1.xml"/></Relationships>
</file>

<file path=ppt/notesSlides/_rels/notesSlide1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1.xml"/><Relationship Id="rId1" Type="http://schemas.openxmlformats.org/officeDocument/2006/relationships/notesMaster" Target="../notesMasters/notesMaster1.xml"/></Relationships>
</file>

<file path=ppt/notesSlides/_rels/notesSlide1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3.xml"/><Relationship Id="rId1" Type="http://schemas.openxmlformats.org/officeDocument/2006/relationships/notesMaster" Target="../notesMasters/notesMaster1.xml"/></Relationships>
</file>

<file path=ppt/notesSlides/_rels/notesSlide1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4.xml"/><Relationship Id="rId1" Type="http://schemas.openxmlformats.org/officeDocument/2006/relationships/notesMaster" Target="../notesMasters/notesMaster1.xml"/></Relationships>
</file>

<file path=ppt/notesSlides/_rels/notesSlide1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6.xml"/><Relationship Id="rId1" Type="http://schemas.openxmlformats.org/officeDocument/2006/relationships/notesMaster" Target="../notesMasters/notesMaster1.xml"/></Relationships>
</file>

<file path=ppt/notesSlides/_rels/notesSlide1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7.xml"/><Relationship Id="rId1" Type="http://schemas.openxmlformats.org/officeDocument/2006/relationships/notesMaster" Target="../notesMasters/notesMaster1.xml"/></Relationships>
</file>

<file path=ppt/notesSlides/_rels/notesSlide1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8.xml"/><Relationship Id="rId1" Type="http://schemas.openxmlformats.org/officeDocument/2006/relationships/notesMaster" Target="../notesMasters/notesMaster1.xml"/></Relationships>
</file>

<file path=ppt/notesSlides/_rels/notesSlide1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9.xml"/><Relationship Id="rId1" Type="http://schemas.openxmlformats.org/officeDocument/2006/relationships/notesMaster" Target="../notesMasters/notesMaster1.xml"/></Relationships>
</file>

<file path=ppt/notesSlides/_rels/notesSlide1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0.xml"/><Relationship Id="rId1" Type="http://schemas.openxmlformats.org/officeDocument/2006/relationships/notesMaster" Target="../notesMasters/notesMaster1.xml"/></Relationships>
</file>

<file path=ppt/notesSlides/_rels/notesSlide1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1.xml"/><Relationship Id="rId1" Type="http://schemas.openxmlformats.org/officeDocument/2006/relationships/notesMaster" Target="../notesMasters/notesMaster1.xml"/></Relationships>
</file>

<file path=ppt/notesSlides/_rels/notesSlide1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2.xml"/><Relationship Id="rId1" Type="http://schemas.openxmlformats.org/officeDocument/2006/relationships/notesMaster" Target="../notesMasters/notesMaster1.xml"/></Relationships>
</file>

<file path=ppt/notesSlides/_rels/notesSlide1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4.xml"/><Relationship Id="rId1" Type="http://schemas.openxmlformats.org/officeDocument/2006/relationships/notesMaster" Target="../notesMasters/notesMaster1.xml"/></Relationships>
</file>

<file path=ppt/notesSlides/_rels/notesSlide2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5.xml"/><Relationship Id="rId1" Type="http://schemas.openxmlformats.org/officeDocument/2006/relationships/notesMaster" Target="../notesMasters/notesMaster1.xml"/></Relationships>
</file>

<file path=ppt/notesSlides/_rels/notesSlide2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6.xml"/><Relationship Id="rId1" Type="http://schemas.openxmlformats.org/officeDocument/2006/relationships/notesMaster" Target="../notesMasters/notesMaster1.xml"/></Relationships>
</file>

<file path=ppt/notesSlides/_rels/notesSlide2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7.xml"/><Relationship Id="rId1" Type="http://schemas.openxmlformats.org/officeDocument/2006/relationships/notesMaster" Target="../notesMasters/notesMaster1.xml"/></Relationships>
</file>

<file path=ppt/notesSlides/_rels/notesSlide2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9.xml"/><Relationship Id="rId1" Type="http://schemas.openxmlformats.org/officeDocument/2006/relationships/notesMaster" Target="../notesMasters/notesMaster1.xml"/></Relationships>
</file>

<file path=ppt/notesSlides/_rels/notesSlide2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0.xml"/><Relationship Id="rId1" Type="http://schemas.openxmlformats.org/officeDocument/2006/relationships/notesMaster" Target="../notesMasters/notesMaster1.xml"/></Relationships>
</file>

<file path=ppt/notesSlides/_rels/notesSlide2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6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</a:t>
            </a:r>
            <a:r>
              <a:rPr lang="en-GB" baseline="0" dirty="0"/>
              <a:t>word.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0462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</a:t>
            </a:r>
            <a:r>
              <a:rPr lang="en-GB" baseline="0" dirty="0"/>
              <a:t>word.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810273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Ask the children</a:t>
            </a:r>
            <a:r>
              <a:rPr lang="en-GB" baseline="0" dirty="0"/>
              <a:t> to identify the grapheme from previous slides.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179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975327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180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485256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word.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181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104343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Ask the children</a:t>
            </a:r>
            <a:r>
              <a:rPr lang="en-GB" baseline="0" dirty="0"/>
              <a:t> to identify the grapheme from previous slides.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182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3839154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183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917941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word and definition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186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109050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Identify the grapheme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187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777947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Identify the grapheme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188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88805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word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189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382672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Identify the grapheme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190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7806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Ask the children</a:t>
            </a:r>
            <a:r>
              <a:rPr lang="en-GB" baseline="0" dirty="0"/>
              <a:t> to identify the grapheme and phoneme in each word. </a:t>
            </a:r>
            <a:endParaRPr lang="en-GB" b="1" i="1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516919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Identify the grapheme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191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862849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Read the word and notes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192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578877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Identify the grapheme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193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671831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Identify the grapheme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194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2435435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Read the word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195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2882720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Identify the grapheme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196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89071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197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024133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Read the word and definition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198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7812936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Identify the grapheme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199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723362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Identify the grapheme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200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6300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</a:t>
            </a:r>
            <a:r>
              <a:rPr lang="en-GB" baseline="0" dirty="0"/>
              <a:t>word.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708700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sentence together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206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7140991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Dictate the sentence for the children to write</a:t>
            </a:r>
            <a:r>
              <a:rPr lang="en-GB" sz="1200" baseline="0" dirty="0"/>
              <a:t> -</a:t>
            </a:r>
            <a:r>
              <a:rPr lang="en-US" sz="1200" dirty="0"/>
              <a:t> </a:t>
            </a:r>
            <a:r>
              <a:rPr lang="en-US" sz="1200" b="1" dirty="0"/>
              <a:t>“The</a:t>
            </a:r>
            <a:r>
              <a:rPr lang="en-US" sz="1200" b="1" baseline="0" dirty="0"/>
              <a:t> </a:t>
            </a:r>
            <a:r>
              <a:rPr lang="en-GB" sz="1200" b="1" baseline="0" dirty="0"/>
              <a:t>children tried to solve the great pyramid mystery.”</a:t>
            </a:r>
            <a:endParaRPr lang="en-GB" sz="1200" b="1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207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895744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Mark and correct the sentence together.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208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8274888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word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187006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Discuss the definition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232218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218592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word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67641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154209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913326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word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633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Ask the children</a:t>
            </a:r>
            <a:r>
              <a:rPr lang="en-GB" baseline="0" dirty="0"/>
              <a:t> to identify the grapheme and phoneme in each word. </a:t>
            </a:r>
            <a:endParaRPr lang="en-GB" b="1" i="1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804934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946031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004336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</a:t>
            </a:r>
            <a:r>
              <a:rPr lang="en-GB" baseline="0" dirty="0"/>
              <a:t>word.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471862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Ask the children</a:t>
            </a:r>
            <a:r>
              <a:rPr lang="en-GB" baseline="0" dirty="0"/>
              <a:t> to identify the grapheme and phoneme.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89090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421321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Read the </a:t>
            </a:r>
            <a:r>
              <a:rPr lang="en-GB" baseline="0" dirty="0"/>
              <a:t>word.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9817417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Ask the children</a:t>
            </a:r>
            <a:r>
              <a:rPr lang="en-GB" baseline="0" dirty="0"/>
              <a:t> to identify the grapheme and phoneme.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242886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892263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Read the </a:t>
            </a:r>
            <a:r>
              <a:rPr lang="en-GB" baseline="0" dirty="0"/>
              <a:t>word.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792639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Ask the children</a:t>
            </a:r>
            <a:r>
              <a:rPr lang="en-GB" baseline="0" dirty="0"/>
              <a:t> to identify the grapheme and phoneme.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1169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word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802872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8615941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Read the </a:t>
            </a:r>
            <a:r>
              <a:rPr lang="en-GB" baseline="0" dirty="0"/>
              <a:t>word.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367828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Ask the children</a:t>
            </a:r>
            <a:r>
              <a:rPr lang="en-GB" baseline="0" dirty="0"/>
              <a:t> to identify the grapheme and phoneme.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639879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510024"/>
      </p:ext>
    </p:extLst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Read the </a:t>
            </a:r>
            <a:r>
              <a:rPr lang="en-GB" baseline="0" dirty="0"/>
              <a:t>word.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069801"/>
      </p:ext>
    </p:extLst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Ask the children</a:t>
            </a:r>
            <a:r>
              <a:rPr lang="en-GB" baseline="0" dirty="0"/>
              <a:t> to identify the grapheme and phoneme.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934012"/>
      </p:ext>
    </p:extLst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678653"/>
      </p:ext>
    </p:extLst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Read the </a:t>
            </a:r>
            <a:r>
              <a:rPr lang="en-GB" baseline="0" dirty="0"/>
              <a:t>word.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175859"/>
      </p:ext>
    </p:extLst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Ask the children</a:t>
            </a:r>
            <a:r>
              <a:rPr lang="en-GB" baseline="0" dirty="0"/>
              <a:t> to identify the grapheme and phoneme.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829453"/>
      </p:ext>
    </p:extLst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8656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Identify the grapheme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694382"/>
      </p:ext>
    </p:extLst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Read the word and notes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836211"/>
      </p:ext>
    </p:extLst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Identify the grapheme.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47094"/>
      </p:ext>
    </p:extLst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Read the word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267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494920"/>
      </p:ext>
    </p:extLst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Identify the grapheme.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268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832083"/>
      </p:ext>
    </p:extLst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Read the word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270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308325"/>
      </p:ext>
    </p:extLst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Identify the grapheme.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271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869596"/>
      </p:ext>
    </p:extLst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272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052556"/>
      </p:ext>
    </p:extLst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Read the word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273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257921"/>
      </p:ext>
    </p:extLst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Identify the grapheme.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274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1790130"/>
      </p:ext>
    </p:extLst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275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9128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Identify the grapheme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7083895"/>
      </p:ext>
    </p:extLst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Read the word and notes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276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884124"/>
      </p:ext>
    </p:extLst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Identify the grapheme.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277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314409"/>
      </p:ext>
    </p:extLst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Read the word and notes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279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349662"/>
      </p:ext>
    </p:extLst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Identify the grapheme.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280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8701007"/>
      </p:ext>
    </p:extLst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281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382361"/>
      </p:ext>
    </p:extLst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sentence together. (You might want to point out the children about the ‘</a:t>
            </a:r>
            <a:r>
              <a:rPr lang="en-GB" dirty="0" err="1"/>
              <a:t>dge</a:t>
            </a:r>
            <a:r>
              <a:rPr lang="en-GB" dirty="0"/>
              <a:t>’ grapheme (taught on Tuesday).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287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647065"/>
      </p:ext>
    </p:extLst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Dictate the sentence for the children to write</a:t>
            </a:r>
            <a:r>
              <a:rPr lang="en-GB" sz="1200" baseline="0" dirty="0"/>
              <a:t> -</a:t>
            </a:r>
            <a:r>
              <a:rPr lang="en-US" sz="1200" dirty="0"/>
              <a:t> </a:t>
            </a:r>
            <a:r>
              <a:rPr lang="en-US" sz="1200" b="1" dirty="0"/>
              <a:t>“The</a:t>
            </a:r>
            <a:r>
              <a:rPr lang="en-US" sz="1200" b="1" baseline="0" dirty="0"/>
              <a:t> </a:t>
            </a:r>
            <a:r>
              <a:rPr lang="en-GB" sz="1200" b="1" baseline="0" dirty="0"/>
              <a:t>bridge went over the river and into the village.”</a:t>
            </a:r>
            <a:endParaRPr lang="en-GB" sz="1200" b="1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288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505546"/>
      </p:ext>
    </p:extLst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Mark and correct the sentence together.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289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660319"/>
      </p:ext>
    </p:extLst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word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303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493726"/>
      </p:ext>
    </p:extLst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Discuss the definition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304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8218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</a:t>
            </a:r>
            <a:r>
              <a:rPr lang="en-GB" baseline="0" dirty="0"/>
              <a:t> word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569471"/>
      </p:ext>
    </p:extLst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305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404170"/>
      </p:ext>
    </p:extLst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word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306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85110"/>
      </p:ext>
    </p:extLst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307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117704"/>
      </p:ext>
    </p:extLst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308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753954"/>
      </p:ext>
    </p:extLst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word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309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975440"/>
      </p:ext>
    </p:extLst>
  </p:cSld>
  <p:clrMapOvr>
    <a:masterClrMapping/>
  </p:clrMapOvr>
</p:notes>
</file>

<file path=ppt/notesSlides/notesSlide1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56063"/>
      </p:ext>
    </p:extLst>
  </p:cSld>
  <p:clrMapOvr>
    <a:masterClrMapping/>
  </p:clrMapOvr>
</p:notes>
</file>

<file path=ppt/notesSlides/notesSlide1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776104"/>
      </p:ext>
    </p:extLst>
  </p:cSld>
  <p:clrMapOvr>
    <a:masterClrMapping/>
  </p:clrMapOvr>
</p:notes>
</file>

<file path=ppt/notesSlides/notesSlide1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Not on the plan - Added for some of the</a:t>
            </a:r>
            <a:r>
              <a:rPr lang="en-GB" baseline="0" dirty="0"/>
              <a:t> review</a:t>
            </a:r>
            <a:r>
              <a:rPr lang="en-GB" dirty="0"/>
              <a:t> words on following slides.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301154"/>
      </p:ext>
    </p:extLst>
  </p:cSld>
  <p:clrMapOvr>
    <a:masterClrMapping/>
  </p:clrMapOvr>
</p:notes>
</file>

<file path=ppt/notesSlides/notesSlide1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word</a:t>
            </a:r>
            <a:r>
              <a:rPr lang="en-GB" baseline="0" dirty="0"/>
              <a:t> and identify the grapheme and phoneme.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182146"/>
      </p:ext>
    </p:extLst>
  </p:cSld>
  <p:clrMapOvr>
    <a:masterClrMapping/>
  </p:clrMapOvr>
</p:notes>
</file>

<file path=ppt/notesSlides/notesSlide1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Read the word</a:t>
            </a:r>
            <a:r>
              <a:rPr lang="en-GB" baseline="0" dirty="0"/>
              <a:t> and identify the grapheme and phoneme.</a:t>
            </a:r>
            <a:endParaRPr lang="en-GB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9427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Identify the grapheme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774157"/>
      </p:ext>
    </p:extLst>
  </p:cSld>
  <p:clrMapOvr>
    <a:masterClrMapping/>
  </p:clrMapOvr>
</p:notes>
</file>

<file path=ppt/notesSlides/notesSlide1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Read the word</a:t>
            </a:r>
            <a:r>
              <a:rPr lang="en-GB" baseline="0" dirty="0"/>
              <a:t> and identify the grapheme and phoneme.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940873"/>
      </p:ext>
    </p:extLst>
  </p:cSld>
  <p:clrMapOvr>
    <a:masterClrMapping/>
  </p:clrMapOvr>
</p:notes>
</file>

<file path=ppt/notesSlides/notesSlide1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Read the word</a:t>
            </a:r>
            <a:r>
              <a:rPr lang="en-GB" baseline="0" dirty="0"/>
              <a:t> and identify the grapheme and phoneme.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3462202"/>
      </p:ext>
    </p:extLst>
  </p:cSld>
  <p:clrMapOvr>
    <a:masterClrMapping/>
  </p:clrMapOvr>
</p:notes>
</file>

<file path=ppt/notesSlides/notesSlide1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112603"/>
      </p:ext>
    </p:extLst>
  </p:cSld>
  <p:clrMapOvr>
    <a:masterClrMapping/>
  </p:clrMapOvr>
</p:notes>
</file>

<file path=ppt/notesSlides/notesSlide1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Read the word</a:t>
            </a:r>
            <a:r>
              <a:rPr lang="en-GB" baseline="0" dirty="0"/>
              <a:t> and identify the grapheme and phoneme.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43132"/>
      </p:ext>
    </p:extLst>
  </p:cSld>
  <p:clrMapOvr>
    <a:masterClrMapping/>
  </p:clrMapOvr>
</p:notes>
</file>

<file path=ppt/notesSlides/notesSlide1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2062"/>
      </p:ext>
    </p:extLst>
  </p:cSld>
  <p:clrMapOvr>
    <a:masterClrMapping/>
  </p:clrMapOvr>
</p:notes>
</file>

<file path=ppt/notesSlides/notesSlide1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Read the word</a:t>
            </a:r>
            <a:r>
              <a:rPr lang="en-GB" baseline="0" dirty="0"/>
              <a:t> and identify the grapheme and phoneme.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665847"/>
      </p:ext>
    </p:extLst>
  </p:cSld>
  <p:clrMapOvr>
    <a:masterClrMapping/>
  </p:clrMapOvr>
</p:notes>
</file>

<file path=ppt/notesSlides/notesSlide1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548686"/>
      </p:ext>
    </p:extLst>
  </p:cSld>
  <p:clrMapOvr>
    <a:masterClrMapping/>
  </p:clrMapOvr>
</p:notes>
</file>

<file path=ppt/notesSlides/notesSlide1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Read the word</a:t>
            </a:r>
            <a:r>
              <a:rPr lang="en-GB" baseline="0" dirty="0"/>
              <a:t> and identify the grapheme and phoneme.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2586617"/>
      </p:ext>
    </p:extLst>
  </p:cSld>
  <p:clrMapOvr>
    <a:masterClrMapping/>
  </p:clrMapOvr>
</p:notes>
</file>

<file path=ppt/notesSlides/notesSlide1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467320"/>
      </p:ext>
    </p:extLst>
  </p:cSld>
  <p:clrMapOvr>
    <a:masterClrMapping/>
  </p:clrMapOvr>
</p:notes>
</file>

<file path=ppt/notesSlides/notesSlide1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Read the word</a:t>
            </a:r>
            <a:r>
              <a:rPr lang="en-GB" baseline="0" dirty="0"/>
              <a:t> and identify the grapheme and phoneme.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9180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</a:t>
            </a:r>
            <a:r>
              <a:rPr lang="en-GB" baseline="0" dirty="0"/>
              <a:t> word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283113"/>
      </p:ext>
    </p:extLst>
  </p:cSld>
  <p:clrMapOvr>
    <a:masterClrMapping/>
  </p:clrMapOvr>
</p:notes>
</file>

<file path=ppt/notesSlides/notesSlide1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073977"/>
      </p:ext>
    </p:extLst>
  </p:cSld>
  <p:clrMapOvr>
    <a:masterClrMapping/>
  </p:clrMapOvr>
</p:notes>
</file>

<file path=ppt/notesSlides/notesSlide1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Match the words to the pictures.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823247"/>
      </p:ext>
    </p:extLst>
  </p:cSld>
  <p:clrMapOvr>
    <a:masterClrMapping/>
  </p:clrMapOvr>
</p:notes>
</file>

<file path=ppt/notesSlides/notesSlide1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word.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301735"/>
      </p:ext>
    </p:extLst>
  </p:cSld>
  <p:clrMapOvr>
    <a:masterClrMapping/>
  </p:clrMapOvr>
</p:notes>
</file>

<file path=ppt/notesSlides/notesSlide1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Identify the phoneme.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71507"/>
      </p:ext>
    </p:extLst>
  </p:cSld>
  <p:clrMapOvr>
    <a:masterClrMapping/>
  </p:clrMapOvr>
</p:notes>
</file>

<file path=ppt/notesSlides/notesSlide1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Read the word.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816232"/>
      </p:ext>
    </p:extLst>
  </p:cSld>
  <p:clrMapOvr>
    <a:masterClrMapping/>
  </p:clrMapOvr>
</p:notes>
</file>

<file path=ppt/notesSlides/notesSlide1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Identify the phoneme.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427123"/>
      </p:ext>
    </p:extLst>
  </p:cSld>
  <p:clrMapOvr>
    <a:masterClrMapping/>
  </p:clrMapOvr>
</p:notes>
</file>

<file path=ppt/notesSlides/notesSlide1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Read the word.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8999589"/>
      </p:ext>
    </p:extLst>
  </p:cSld>
  <p:clrMapOvr>
    <a:masterClrMapping/>
  </p:clrMapOvr>
</p:notes>
</file>

<file path=ppt/notesSlides/notesSlide1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Identify the phoneme.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460165"/>
      </p:ext>
    </p:extLst>
  </p:cSld>
  <p:clrMapOvr>
    <a:masterClrMapping/>
  </p:clrMapOvr>
</p:notes>
</file>

<file path=ppt/notesSlides/notesSlide1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Read the word.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476286"/>
      </p:ext>
    </p:extLst>
  </p:cSld>
  <p:clrMapOvr>
    <a:masterClrMapping/>
  </p:clrMapOvr>
</p:notes>
</file>

<file path=ppt/notesSlides/notesSlide1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Identify the phoneme.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75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Ask the children</a:t>
            </a:r>
            <a:r>
              <a:rPr lang="en-GB" baseline="0" dirty="0"/>
              <a:t> to identify the grapheme and phoneme in each word.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92162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</a:t>
            </a:r>
            <a:r>
              <a:rPr lang="en-GB" baseline="0" dirty="0"/>
              <a:t> word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40475"/>
      </p:ext>
    </p:extLst>
  </p:cSld>
  <p:clrMapOvr>
    <a:masterClrMapping/>
  </p:clrMapOvr>
</p:notes>
</file>

<file path=ppt/notesSlides/notesSlide2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Read the word.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909912"/>
      </p:ext>
    </p:extLst>
  </p:cSld>
  <p:clrMapOvr>
    <a:masterClrMapping/>
  </p:clrMapOvr>
</p:notes>
</file>

<file path=ppt/notesSlides/notesSlide2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Identify the phoneme.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524810"/>
      </p:ext>
    </p:extLst>
  </p:cSld>
  <p:clrMapOvr>
    <a:masterClrMapping/>
  </p:clrMapOvr>
</p:notes>
</file>

<file path=ppt/notesSlides/notesSlide2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Read the word.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435624"/>
      </p:ext>
    </p:extLst>
  </p:cSld>
  <p:clrMapOvr>
    <a:masterClrMapping/>
  </p:clrMapOvr>
</p:notes>
</file>

<file path=ppt/notesSlides/notesSlide2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Identify the phoneme.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95419"/>
      </p:ext>
    </p:extLst>
  </p:cSld>
  <p:clrMapOvr>
    <a:masterClrMapping/>
  </p:clrMapOvr>
</p:notes>
</file>

<file path=ppt/notesSlides/notesSlide2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Read the sentence together.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610828"/>
      </p:ext>
    </p:extLst>
  </p:cSld>
  <p:clrMapOvr>
    <a:masterClrMapping/>
  </p:clrMapOvr>
</p:notes>
</file>

<file path=ppt/notesSlides/notesSlide2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Dictate the sentence – </a:t>
            </a:r>
            <a:r>
              <a:rPr lang="en-GB" b="1" dirty="0"/>
              <a:t>“</a:t>
            </a:r>
            <a:r>
              <a:rPr lang="en-US" b="1" dirty="0"/>
              <a:t>Can I swap my fruit for your fudge?”</a:t>
            </a:r>
            <a:endParaRPr lang="en-GB" b="1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733208"/>
      </p:ext>
    </p:extLst>
  </p:cSld>
  <p:clrMapOvr>
    <a:masterClrMapping/>
  </p:clrMapOvr>
</p:notes>
</file>

<file path=ppt/notesSlides/notesSlide2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Mark and correct the sentence together.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7145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Identify the grapheme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4728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Identify the grapheme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9912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word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4166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Identify</a:t>
            </a:r>
            <a:r>
              <a:rPr lang="en-GB" baseline="0" dirty="0"/>
              <a:t> the grapheme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8677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word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6082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word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2212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Identify the grapheme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5592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Identify the grapheme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7011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word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265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6653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Identify the grapheme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681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942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word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67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0676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Discuss the definition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68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0677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69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92156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Read the sentence together.</a:t>
            </a:r>
            <a:endParaRPr lang="en-GB" sz="1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71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822223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/>
              <a:t>Dictate the sentence for the children to write</a:t>
            </a:r>
            <a:r>
              <a:rPr lang="en-GB" sz="1800" baseline="0" dirty="0"/>
              <a:t> -</a:t>
            </a:r>
            <a:r>
              <a:rPr lang="en-US" sz="1800" dirty="0"/>
              <a:t> </a:t>
            </a:r>
            <a:r>
              <a:rPr lang="en-US" sz="1800" b="1" dirty="0"/>
              <a:t>“I</a:t>
            </a:r>
            <a:r>
              <a:rPr lang="en-US" sz="1800" b="1" baseline="0" dirty="0"/>
              <a:t> saw an explosion and the treasure appeared!</a:t>
            </a:r>
            <a:r>
              <a:rPr lang="en-US" sz="1800" b="1" dirty="0"/>
              <a:t>”</a:t>
            </a:r>
            <a:endParaRPr lang="en-GB" sz="1800" b="1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72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99071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/>
              <a:t>Mark and correct the sentence together.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73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57985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word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84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47253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Discuss the definition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85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454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</a:t>
            </a:r>
            <a:r>
              <a:rPr lang="en-GB" baseline="0" dirty="0"/>
              <a:t>word.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00551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86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25283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/o/ as a – example words in later slide – squash &amp; swap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93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57103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word.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94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47106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Ask the children</a:t>
            </a:r>
            <a:r>
              <a:rPr lang="en-GB" baseline="0" dirty="0"/>
              <a:t> to identify the digraphs/graphemes and phonemes.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95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13530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96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30572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word.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97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3909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Ask the children</a:t>
            </a:r>
            <a:r>
              <a:rPr lang="en-GB" baseline="0" dirty="0"/>
              <a:t> to identify the digraphs/graphemes and phonemes.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98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74536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99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00137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word.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100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45687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Ask the children</a:t>
            </a:r>
            <a:r>
              <a:rPr lang="en-GB" baseline="0" dirty="0"/>
              <a:t> to identify the digraph/grapheme and phonemes.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101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493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Ask the children</a:t>
            </a:r>
            <a:r>
              <a:rPr lang="en-GB" baseline="0" dirty="0"/>
              <a:t> to identify the grapheme and phoneme in each word.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44922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102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44870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</a:t>
            </a:r>
            <a:r>
              <a:rPr lang="en-GB" baseline="0" dirty="0"/>
              <a:t>word.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103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57075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Ask the children</a:t>
            </a:r>
            <a:r>
              <a:rPr lang="en-GB" baseline="0" dirty="0"/>
              <a:t> to identify the digraph/grapheme and phonemes,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104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25361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105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3623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</a:t>
            </a:r>
            <a:r>
              <a:rPr lang="en-GB" baseline="0" dirty="0"/>
              <a:t>word.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106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3002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Ask the children</a:t>
            </a:r>
            <a:r>
              <a:rPr lang="en-GB" baseline="0" dirty="0"/>
              <a:t> to identify the digraph/grapheme and phonemes.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107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27236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108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49629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</a:t>
            </a:r>
            <a:r>
              <a:rPr lang="en-GB" baseline="0" dirty="0"/>
              <a:t>word.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109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87974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Ask the children</a:t>
            </a:r>
            <a:r>
              <a:rPr lang="en-GB" baseline="0" dirty="0"/>
              <a:t> to identify the digraph/grapheme and phonemes.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72522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96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</a:t>
            </a:r>
            <a:r>
              <a:rPr lang="en-GB" baseline="0" dirty="0"/>
              <a:t>word.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706734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word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48399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Identify the grapheme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80597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word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69550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Identify the grapheme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27781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word and notes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6605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61293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Identify the grapheme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40692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word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03183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Identify the grapheme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69136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Read the word and notes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7085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Ask the children</a:t>
            </a:r>
            <a:r>
              <a:rPr lang="en-GB" baseline="0" dirty="0"/>
              <a:t> to identify the grapheme and phoneme in each word.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25361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Read the word and notes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59247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Identify the grapheme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6522152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Read the word and notes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414469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874228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Identify the grapheme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185131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word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18071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926296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87262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sentence together.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493964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/>
              <a:t>Dictate the sentence for the children to write</a:t>
            </a:r>
            <a:r>
              <a:rPr lang="en-GB" sz="1800" baseline="0" dirty="0"/>
              <a:t> -</a:t>
            </a:r>
            <a:r>
              <a:rPr lang="en-US" sz="1800" dirty="0"/>
              <a:t> </a:t>
            </a:r>
            <a:r>
              <a:rPr lang="en-US" sz="1800" b="1" dirty="0"/>
              <a:t>“The</a:t>
            </a:r>
            <a:r>
              <a:rPr lang="en-US" sz="1800" b="1" baseline="0" dirty="0"/>
              <a:t> badger sniffed the fudge that I had left on the bridge.”</a:t>
            </a:r>
            <a:endParaRPr lang="en-GB" sz="1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72510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</a:t>
            </a:r>
            <a:r>
              <a:rPr lang="en-GB" baseline="0" dirty="0"/>
              <a:t>word.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980783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Mark and correct the sentence together.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246121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word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025707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Discuss the definition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444040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711118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word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4887990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556522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889656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word.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157157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Ask the children</a:t>
            </a:r>
            <a:r>
              <a:rPr lang="en-GB" baseline="0" dirty="0"/>
              <a:t> to identify the graphemes from previous slides.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167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1206164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168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7464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Ask the children</a:t>
            </a:r>
            <a:r>
              <a:rPr lang="en-GB" baseline="0" dirty="0"/>
              <a:t> to identify the grapheme and phoneme in each word. </a:t>
            </a:r>
            <a:endParaRPr lang="en-GB" b="1" i="1" dirty="0"/>
          </a:p>
          <a:p>
            <a:r>
              <a:rPr lang="en-GB" b="1" i="1" dirty="0"/>
              <a:t>You could also point out the ‘</a:t>
            </a:r>
            <a:r>
              <a:rPr lang="en-GB" b="1" i="1" dirty="0" err="1"/>
              <a:t>mb</a:t>
            </a:r>
            <a:r>
              <a:rPr lang="en-GB" b="1" i="1" dirty="0"/>
              <a:t>’ digraph</a:t>
            </a:r>
            <a:r>
              <a:rPr lang="en-GB" b="1" i="1" baseline="0" dirty="0"/>
              <a:t> taught last week.</a:t>
            </a:r>
            <a:endParaRPr lang="en-GB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748283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word.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169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517602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Ask the children</a:t>
            </a:r>
            <a:r>
              <a:rPr lang="en-GB" baseline="0" dirty="0"/>
              <a:t> to identify the graphemes from previous slides.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170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804038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171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274639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word.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172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136473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Ask the children</a:t>
            </a:r>
            <a:r>
              <a:rPr lang="en-GB" baseline="0" dirty="0"/>
              <a:t> to identify the grapheme from previous slides.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173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944060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174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538999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word.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175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83912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Ask the children</a:t>
            </a:r>
            <a:r>
              <a:rPr lang="en-GB" baseline="0" dirty="0"/>
              <a:t> to identify the grapheme from previous slides.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176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5648990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177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435652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word.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178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0536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7D1D7-06E4-4E98-BF3D-7BD854000A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F3BD16-BC0A-47B0-9471-64872D205F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C909D6-D61A-4D89-B4C4-105980D46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EC934-77AD-411E-9939-DFB5FF928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D0067E-6E51-4C8C-ABD8-09D768CFE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002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15363-0852-4963-90D0-3A51B4CFC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4D8602-8AAF-4BBF-95B2-5207E0C52C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04686-998B-4A4A-B61A-DB8CD047B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79C055-29FC-425C-9DDD-7647B5A99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4614F-D2BD-4875-B2E2-5C56B0D0C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649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B39718-3A37-4F40-BD76-2EA7772642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6A78EA-07FA-4642-925C-0C4CAE9EC2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4BEF9C-A14C-406F-91F4-F10184F88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214318-1B68-4E1C-911F-BEB1AAA36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2ED3EC-DEE9-4CEA-8116-DE5C20664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1138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0A335-589D-4212-8B4A-567E5818E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416AD-D486-41D7-8FD4-B93DE7AF42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7291C4-DF81-4623-9B2E-ED65784CE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D89318-1D44-4287-8159-5E2516101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4006A-2510-48CE-9424-E54D84E7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901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C0F93-472F-4148-9183-A09CDE3F8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3306A6-08A9-4B8B-AEF4-CCB2BBCBBC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6836CA-D445-4EF3-BC81-C393AA3D8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05203-48F6-4037-B0F2-D41F04B95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03AA0-8B58-4E08-9831-5699D45C3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2801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91D03-7279-49F1-93A1-44C352A09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EF6F5-8A16-491D-B802-8A5A77A87C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FAA8E0-A7C2-45C8-A24B-8D3FE920F3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F388EF-427D-4AA1-B7D9-1803CF8C7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07A0E5-8379-4ECE-BE3D-FD77F3F2A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E42BAB-752F-4FE4-A744-8EC716E7B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922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60F65-553E-4EA7-9393-9A72405D5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3669FB-0031-4C6D-9E41-4E05ECB255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5828C8-B0F3-46F0-902A-B1ACECAEC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6F26CB-4BC7-4A91-8467-31654B6EEB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AC1C1D-38D1-4129-AA07-0AA1F0A983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735A7D-9C6F-40D5-A0ED-9B5F404DB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877817-36E2-4C7A-BDD8-4850D4BB6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0941CB-DBD1-4B74-86E7-08C3C6B6A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4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C0238-1A2F-4C51-A153-DF6145D24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C62405-4945-4408-ABED-48428433B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63D6D0-44BD-4A1E-9583-6E8AF8754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DD4CD4-0D84-49DF-AFC8-E54976B98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172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1E7176-B8DC-482C-A7E4-DAAE3F224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75A30A-10FC-4EEE-BAFD-E933773B8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71F090-BEFF-41CC-ADD0-47A9B3C3E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963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B18BF-38B7-4A72-9B1B-2F8A05050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E2087-88B0-4162-8398-166D43592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4C0594-4042-4486-9C0E-238FF070AE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DB341A-4847-4FA0-B7D0-0C1824CF6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51D541-ED28-4D25-8166-EDF6BAC70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106F73-3CB8-48F0-BA19-978D56F0F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998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6F72C-B1B7-44AF-986F-41D991D75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36B94B-8F2D-47DC-8967-44566C38C9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69B9EE-037F-40CB-804D-362F99D863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7D70B8-9C84-447D-901A-DF22087DF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167344-0B64-49BE-87AF-90C9884C8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B27414-FCF5-4353-8146-32DF2CF66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700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7FF446-D0D7-4C28-B2B6-7EFB85CC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56BC68-EC3F-4437-B988-DF914F25F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FFA33D-3EC1-4C48-A3AB-325DF7C0E1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4085C-17D4-4940-9BD4-E45CF49F265D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D193DD-441F-4233-84E7-2B8E3135E7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5801E-F21C-43C7-8D0F-5A3A768EBB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229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3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3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3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3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3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3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3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3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3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3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3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3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3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3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3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3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3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3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3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3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3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3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3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3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3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3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3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3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3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3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3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3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3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3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3.xml"/></Relationships>
</file>

<file path=ppt/slides/_rels/slide1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3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3.xml"/></Relationships>
</file>

<file path=ppt/slides/_rels/slide1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3.xml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3.xml"/></Relationships>
</file>

<file path=ppt/slides/_rels/slide1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3.xml"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3.xml"/></Relationships>
</file>

<file path=ppt/slides/_rels/slide1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3.xml"/></Relationships>
</file>

<file path=ppt/slides/_rels/slide1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3.xml"/></Relationships>
</file>

<file path=ppt/slides/_rels/slide1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3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3.xml"/></Relationships>
</file>

<file path=ppt/slides/_rels/slide2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3.xml"/></Relationships>
</file>

<file path=ppt/slides/_rels/slide2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3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3.xml"/></Relationships>
</file>

<file path=ppt/slides/_rels/slide2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3.xml"/></Relationships>
</file>

<file path=ppt/slides/_rels/slide2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3.xml"/></Relationships>
</file>

<file path=ppt/slides/_rels/slide2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3.xml"/></Relationships>
</file>

<file path=ppt/slides/_rels/slide2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3.xml"/></Relationships>
</file>

<file path=ppt/slides/_rels/slide2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3.xml"/></Relationships>
</file>

<file path=ppt/slides/_rels/slide2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3.xml"/></Relationships>
</file>

<file path=ppt/slides/_rels/slide2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3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3.xml"/></Relationships>
</file>

<file path=ppt/slides/_rels/slide2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3.xml"/></Relationships>
</file>

<file path=ppt/slides/_rels/slide2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3.xml"/></Relationships>
</file>

<file path=ppt/slides/_rels/slide2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3.xml"/></Relationships>
</file>

<file path=ppt/slides/_rels/slide2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3.xml"/></Relationships>
</file>

<file path=ppt/slides/_rels/slide2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3.xml"/></Relationships>
</file>

<file path=ppt/slides/_rels/slide2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3.xml"/></Relationships>
</file>

<file path=ppt/slides/_rels/slide2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3.xml"/></Relationships>
</file>

<file path=ppt/slides/_rels/slide2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3.xml"/></Relationships>
</file>

<file path=ppt/slides/_rels/slide2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3.xml"/></Relationships>
</file>

<file path=ppt/slides/_rels/slide2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3.xml"/></Relationships>
</file>

<file path=ppt/slides/_rels/slide2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3.xml"/></Relationships>
</file>

<file path=ppt/slides/_rels/slide2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3.xml"/></Relationships>
</file>

<file path=ppt/slides/_rels/slide2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3.xml"/></Relationships>
</file>

<file path=ppt/slides/_rels/slide2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3.xml"/></Relationships>
</file>

<file path=ppt/slides/_rels/slide2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3.xml"/></Relationships>
</file>

<file path=ppt/slides/_rels/slide2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3.xml"/></Relationships>
</file>

<file path=ppt/slides/_rels/slide2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3.xml"/></Relationships>
</file>

<file path=ppt/slides/_rels/slide2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3.xml"/></Relationships>
</file>

<file path=ppt/slides/_rels/slide2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3.xml"/></Relationships>
</file>

<file path=ppt/slides/_rels/slide2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3.xml"/></Relationships>
</file>

<file path=ppt/slides/_rels/slide2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3.xml"/></Relationships>
</file>

<file path=ppt/slides/_rels/slide2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3.xml"/></Relationships>
</file>

<file path=ppt/slides/_rels/slide2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3.xml"/></Relationships>
</file>

<file path=ppt/slides/_rels/slide2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8.xml"/><Relationship Id="rId1" Type="http://schemas.openxmlformats.org/officeDocument/2006/relationships/slideLayout" Target="../slideLayouts/slideLayout3.xml"/></Relationships>
</file>

<file path=ppt/slides/_rels/slide2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9.xml"/><Relationship Id="rId1" Type="http://schemas.openxmlformats.org/officeDocument/2006/relationships/slideLayout" Target="../slideLayouts/slideLayout3.xml"/></Relationships>
</file>

<file path=ppt/slides/_rels/slide2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0.xml"/><Relationship Id="rId1" Type="http://schemas.openxmlformats.org/officeDocument/2006/relationships/slideLayout" Target="../slideLayouts/slideLayout3.xml"/></Relationships>
</file>

<file path=ppt/slides/_rels/slide2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1.xml"/><Relationship Id="rId1" Type="http://schemas.openxmlformats.org/officeDocument/2006/relationships/slideLayout" Target="../slideLayouts/slideLayout3.xml"/></Relationships>
</file>

<file path=ppt/slides/_rels/slide2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2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3.xml"/><Relationship Id="rId1" Type="http://schemas.openxmlformats.org/officeDocument/2006/relationships/slideLayout" Target="../slideLayouts/slideLayout3.xml"/></Relationships>
</file>

<file path=ppt/slides/_rels/slide2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4.xml"/><Relationship Id="rId1" Type="http://schemas.openxmlformats.org/officeDocument/2006/relationships/slideLayout" Target="../slideLayouts/slideLayout3.xml"/></Relationships>
</file>

<file path=ppt/slides/_rels/slide2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5.xml"/><Relationship Id="rId1" Type="http://schemas.openxmlformats.org/officeDocument/2006/relationships/slideLayout" Target="../slideLayouts/slideLayout3.xml"/></Relationships>
</file>

<file path=ppt/slides/_rels/slide2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6.xml"/><Relationship Id="rId1" Type="http://schemas.openxmlformats.org/officeDocument/2006/relationships/slideLayout" Target="../slideLayouts/slideLayout3.xml"/></Relationships>
</file>

<file path=ppt/slides/_rels/slide2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8.xml"/><Relationship Id="rId1" Type="http://schemas.openxmlformats.org/officeDocument/2006/relationships/slideLayout" Target="../slideLayouts/slideLayout3.xml"/></Relationships>
</file>

<file path=ppt/slides/_rels/slide3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9.xml"/><Relationship Id="rId1" Type="http://schemas.openxmlformats.org/officeDocument/2006/relationships/slideLayout" Target="../slideLayouts/slideLayout3.xml"/></Relationships>
</file>

<file path=ppt/slides/_rels/slide3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0.xml"/><Relationship Id="rId1" Type="http://schemas.openxmlformats.org/officeDocument/2006/relationships/slideLayout" Target="../slideLayouts/slideLayout3.xml"/></Relationships>
</file>

<file path=ppt/slides/_rels/slide3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1.xml"/><Relationship Id="rId1" Type="http://schemas.openxmlformats.org/officeDocument/2006/relationships/slideLayout" Target="../slideLayouts/slideLayout3.xml"/></Relationships>
</file>

<file path=ppt/slides/_rels/slide3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2.xml"/><Relationship Id="rId1" Type="http://schemas.openxmlformats.org/officeDocument/2006/relationships/slideLayout" Target="../slideLayouts/slideLayout3.xml"/></Relationships>
</file>

<file path=ppt/slides/_rels/slide3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3.xml"/><Relationship Id="rId1" Type="http://schemas.openxmlformats.org/officeDocument/2006/relationships/slideLayout" Target="../slideLayouts/slideLayout3.xml"/></Relationships>
</file>

<file path=ppt/slides/_rels/slide3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4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3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5.xml"/><Relationship Id="rId1" Type="http://schemas.openxmlformats.org/officeDocument/2006/relationships/slideLayout" Target="../slideLayouts/slideLayout3.xml"/></Relationships>
</file>

<file path=ppt/slides/_rels/slide3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6.xml"/><Relationship Id="rId1" Type="http://schemas.openxmlformats.org/officeDocument/2006/relationships/slideLayout" Target="../slideLayouts/slideLayout3.xml"/></Relationships>
</file>

<file path=ppt/slides/_rels/slide3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3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7.xml"/><Relationship Id="rId1" Type="http://schemas.openxmlformats.org/officeDocument/2006/relationships/slideLayout" Target="../slideLayouts/slideLayout1.xml"/></Relationships>
</file>

<file path=ppt/slides/_rels/slide3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8.xml"/><Relationship Id="rId1" Type="http://schemas.openxmlformats.org/officeDocument/2006/relationships/slideLayout" Target="../slideLayouts/slideLayout3.xml"/></Relationships>
</file>

<file path=ppt/slides/_rels/slide3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9.xml"/><Relationship Id="rId1" Type="http://schemas.openxmlformats.org/officeDocument/2006/relationships/slideLayout" Target="../slideLayouts/slideLayout3.xml"/></Relationships>
</file>

<file path=ppt/slides/_rels/slide3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0.xml"/><Relationship Id="rId1" Type="http://schemas.openxmlformats.org/officeDocument/2006/relationships/slideLayout" Target="../slideLayouts/slideLayout3.xml"/></Relationships>
</file>

<file path=ppt/slides/_rels/slide3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1.xml"/><Relationship Id="rId1" Type="http://schemas.openxmlformats.org/officeDocument/2006/relationships/slideLayout" Target="../slideLayouts/slideLayout3.xml"/></Relationships>
</file>

<file path=ppt/slides/_rels/slide3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2.xml"/><Relationship Id="rId1" Type="http://schemas.openxmlformats.org/officeDocument/2006/relationships/slideLayout" Target="../slideLayouts/slideLayout3.xml"/></Relationships>
</file>

<file path=ppt/slides/_rels/slide3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3.xml"/><Relationship Id="rId1" Type="http://schemas.openxmlformats.org/officeDocument/2006/relationships/slideLayout" Target="../slideLayouts/slideLayout3.xml"/></Relationships>
</file>

<file path=ppt/slides/_rels/slide3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4.xml"/><Relationship Id="rId1" Type="http://schemas.openxmlformats.org/officeDocument/2006/relationships/slideLayout" Target="../slideLayouts/slideLayout3.xml"/></Relationships>
</file>

<file path=ppt/slides/_rels/slide3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5.xml"/><Relationship Id="rId1" Type="http://schemas.openxmlformats.org/officeDocument/2006/relationships/slideLayout" Target="../slideLayouts/slideLayout3.xml"/></Relationships>
</file>

<file path=ppt/slides/_rels/slide3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6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3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7.xml"/><Relationship Id="rId1" Type="http://schemas.openxmlformats.org/officeDocument/2006/relationships/slideLayout" Target="../slideLayouts/slideLayout3.xml"/></Relationships>
</file>

<file path=ppt/slides/_rels/slide3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8.xml"/><Relationship Id="rId1" Type="http://schemas.openxmlformats.org/officeDocument/2006/relationships/slideLayout" Target="../slideLayouts/slideLayout3.xml"/></Relationships>
</file>

<file path=ppt/slides/_rels/slide3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9.xml"/><Relationship Id="rId1" Type="http://schemas.openxmlformats.org/officeDocument/2006/relationships/slideLayout" Target="../slideLayouts/slideLayout3.xml"/></Relationships>
</file>

<file path=ppt/slides/_rels/slide3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0.xml"/><Relationship Id="rId1" Type="http://schemas.openxmlformats.org/officeDocument/2006/relationships/slideLayout" Target="../slideLayouts/slideLayout3.xml"/></Relationships>
</file>

<file path=ppt/slides/_rels/slide3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1.xml"/><Relationship Id="rId1" Type="http://schemas.openxmlformats.org/officeDocument/2006/relationships/slideLayout" Target="../slideLayouts/slideLayout1.xml"/></Relationships>
</file>

<file path=ppt/slides/_rels/slide3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2.xml"/><Relationship Id="rId1" Type="http://schemas.openxmlformats.org/officeDocument/2006/relationships/slideLayout" Target="../slideLayouts/slideLayout7.xml"/></Relationships>
</file>

<file path=ppt/slides/_rels/slide3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3.xml"/><Relationship Id="rId1" Type="http://schemas.openxmlformats.org/officeDocument/2006/relationships/slideLayout" Target="../slideLayouts/slideLayout7.xml"/></Relationships>
</file>

<file path=ppt/slides/_rels/slide3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4.xml"/><Relationship Id="rId1" Type="http://schemas.openxmlformats.org/officeDocument/2006/relationships/slideLayout" Target="../slideLayouts/slideLayout7.xml"/></Relationships>
</file>

<file path=ppt/slides/_rels/slide3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6.xml"/><Relationship Id="rId1" Type="http://schemas.openxmlformats.org/officeDocument/2006/relationships/slideLayout" Target="../slideLayouts/slideLayout7.xml"/></Relationships>
</file>

<file path=ppt/slides/_rels/slide3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7.xml"/><Relationship Id="rId1" Type="http://schemas.openxmlformats.org/officeDocument/2006/relationships/slideLayout" Target="../slideLayouts/slideLayout7.xml"/></Relationships>
</file>

<file path=ppt/slides/_rels/slide3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8.xml"/><Relationship Id="rId1" Type="http://schemas.openxmlformats.org/officeDocument/2006/relationships/slideLayout" Target="../slideLayouts/slideLayout7.xml"/></Relationships>
</file>

<file path=ppt/slides/_rels/slide3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9.xml"/><Relationship Id="rId1" Type="http://schemas.openxmlformats.org/officeDocument/2006/relationships/slideLayout" Target="../slideLayouts/slideLayout7.xml"/></Relationships>
</file>

<file path=ppt/slides/_rels/slide3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0.xml"/><Relationship Id="rId1" Type="http://schemas.openxmlformats.org/officeDocument/2006/relationships/slideLayout" Target="../slideLayouts/slideLayout7.xml"/></Relationships>
</file>

<file path=ppt/slides/_rels/slide3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1.xml"/><Relationship Id="rId1" Type="http://schemas.openxmlformats.org/officeDocument/2006/relationships/slideLayout" Target="../slideLayouts/slideLayout7.xml"/></Relationships>
</file>

<file path=ppt/slides/_rels/slide3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2.xml"/><Relationship Id="rId1" Type="http://schemas.openxmlformats.org/officeDocument/2006/relationships/slideLayout" Target="../slideLayouts/slideLayout7.xml"/></Relationships>
</file>

<file path=ppt/slides/_rels/slide3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3.xml"/><Relationship Id="rId1" Type="http://schemas.openxmlformats.org/officeDocument/2006/relationships/slideLayout" Target="../slideLayouts/slideLayout7.xml"/></Relationships>
</file>

<file path=ppt/slides/_rels/slide3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4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5.xml"/><Relationship Id="rId1" Type="http://schemas.openxmlformats.org/officeDocument/2006/relationships/slideLayout" Target="../slideLayouts/slideLayout3.xml"/></Relationships>
</file>

<file path=ppt/slides/_rels/slide3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92607-E334-409C-8872-AB6363C33D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660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Sassoon Infant Std" panose="020B0503020103030203" pitchFamily="34" charset="0"/>
              </a:rPr>
              <a:t>Spelling Y2</a:t>
            </a:r>
            <a:br>
              <a:rPr lang="en-GB" dirty="0">
                <a:latin typeface="Sassoon Infant Std" panose="020B0503020103030203" pitchFamily="34" charset="0"/>
              </a:rPr>
            </a:br>
            <a:r>
              <a:rPr lang="en-GB" dirty="0">
                <a:latin typeface="Sassoon Infant Std" panose="020B0503020103030203" pitchFamily="34" charset="0"/>
              </a:rPr>
              <a:t>Autumn 1 Week 2</a:t>
            </a:r>
            <a:br>
              <a:rPr lang="en-GB" dirty="0">
                <a:latin typeface="Sassoon Infant Std" panose="020B0503020103030203" pitchFamily="34" charset="0"/>
              </a:rPr>
            </a:br>
            <a:r>
              <a:rPr lang="en-GB" dirty="0">
                <a:latin typeface="Sassoon Infant Std" panose="020B0503020103030203" pitchFamily="34" charset="0"/>
              </a:rPr>
              <a:t>Day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667196-C5B4-45FC-B5E8-3B190D7A59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14882"/>
            <a:ext cx="9144000" cy="1002235"/>
          </a:xfrm>
        </p:spPr>
        <p:txBody>
          <a:bodyPr/>
          <a:lstStyle/>
          <a:p>
            <a:r>
              <a:rPr lang="en-GB" dirty="0">
                <a:latin typeface="Sassoon Infant Std" panose="020B0503020103030203" pitchFamily="34" charset="0"/>
              </a:rPr>
              <a:t>Mastering spellings: building of the foundations of phonics </a:t>
            </a:r>
          </a:p>
        </p:txBody>
      </p:sp>
    </p:spTree>
    <p:extLst>
      <p:ext uri="{BB962C8B-B14F-4D97-AF65-F5344CB8AC3E}">
        <p14:creationId xmlns:p14="http://schemas.microsoft.com/office/powerpoint/2010/main" val="3945579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8343" y="398033"/>
            <a:ext cx="9144000" cy="3621760"/>
          </a:xfrm>
        </p:spPr>
        <p:txBody>
          <a:bodyPr>
            <a:noAutofit/>
          </a:bodyPr>
          <a:lstStyle/>
          <a:p>
            <a:br>
              <a:rPr lang="en-GB" sz="19000" dirty="0">
                <a:latin typeface="Sassoon Infant Std" panose="020B0503020103030203" pitchFamily="34" charset="0"/>
              </a:rPr>
            </a:br>
            <a:r>
              <a:rPr lang="en-GB" sz="19000" dirty="0">
                <a:latin typeface="Sassoon Infant Std" panose="020B0503020103030203" pitchFamily="34" charset="0"/>
              </a:rPr>
              <a:t>eye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9975" y="5511781"/>
            <a:ext cx="115106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Sassoon Infant Std" panose="020B0503020103030203" pitchFamily="34" charset="0"/>
              </a:rPr>
              <a:t>“I have my beady eye on you!”</a:t>
            </a:r>
            <a:endParaRPr lang="en-GB" sz="66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4685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00299" y="2189150"/>
            <a:ext cx="97787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usual</a:t>
            </a:r>
          </a:p>
        </p:txBody>
      </p:sp>
    </p:spTree>
    <p:extLst>
      <p:ext uri="{BB962C8B-B14F-4D97-AF65-F5344CB8AC3E}">
        <p14:creationId xmlns:p14="http://schemas.microsoft.com/office/powerpoint/2010/main" val="72989346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06649" y="3352724"/>
            <a:ext cx="97787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usual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0" y="313280"/>
            <a:ext cx="12192000" cy="24850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GB" dirty="0">
                <a:latin typeface="Sassoon Infant Std" panose="020B0503020103030203" pitchFamily="34" charset="0"/>
              </a:rPr>
            </a:br>
            <a:r>
              <a:rPr lang="en-GB" sz="5400" dirty="0">
                <a:latin typeface="Sassoon Infant Std" panose="020B0503020103030203" pitchFamily="34" charset="0"/>
              </a:rPr>
              <a:t>Which of these graphemes is in this word?</a:t>
            </a:r>
          </a:p>
          <a:p>
            <a:pPr algn="ctr"/>
            <a:endParaRPr lang="en-GB" sz="5400" dirty="0">
              <a:latin typeface="Sassoon Infant Std" panose="020B0503020103030203" pitchFamily="34" charset="0"/>
            </a:endParaRPr>
          </a:p>
          <a:p>
            <a:pPr algn="ctr"/>
            <a:r>
              <a:rPr lang="en-GB" dirty="0">
                <a:latin typeface="Sassoon Infant Std" panose="020B0503020103030203" pitchFamily="34" charset="0"/>
              </a:rPr>
              <a:t>j    </a:t>
            </a:r>
            <a:r>
              <a:rPr lang="en-GB" dirty="0" err="1">
                <a:latin typeface="Sassoon Infant Std" panose="020B0503020103030203" pitchFamily="34" charset="0"/>
              </a:rPr>
              <a:t>ea</a:t>
            </a:r>
            <a:r>
              <a:rPr lang="en-GB" dirty="0">
                <a:latin typeface="Sassoon Infant Std" panose="020B0503020103030203" pitchFamily="34" charset="0"/>
              </a:rPr>
              <a:t>     </a:t>
            </a:r>
            <a:r>
              <a:rPr lang="en-GB" dirty="0" err="1">
                <a:latin typeface="Sassoon Infant Std" panose="020B0503020103030203" pitchFamily="34" charset="0"/>
              </a:rPr>
              <a:t>su</a:t>
            </a:r>
            <a:r>
              <a:rPr lang="en-GB" dirty="0">
                <a:latin typeface="Sassoon Infant Std" panose="020B0503020103030203" pitchFamily="34" charset="0"/>
              </a:rPr>
              <a:t>   </a:t>
            </a:r>
            <a:r>
              <a:rPr lang="en-GB" dirty="0" err="1">
                <a:latin typeface="Sassoon Infant Std" panose="020B0503020103030203" pitchFamily="34" charset="0"/>
              </a:rPr>
              <a:t>ture</a:t>
            </a:r>
            <a:r>
              <a:rPr lang="en-GB" dirty="0">
                <a:latin typeface="Sassoon Infant Std" panose="020B0503020103030203" pitchFamily="34" charset="0"/>
              </a:rPr>
              <a:t>     u    a</a:t>
            </a:r>
          </a:p>
        </p:txBody>
      </p:sp>
    </p:spTree>
    <p:extLst>
      <p:ext uri="{BB962C8B-B14F-4D97-AF65-F5344CB8AC3E}">
        <p14:creationId xmlns:p14="http://schemas.microsoft.com/office/powerpoint/2010/main" val="3773732565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00299" y="2188723"/>
            <a:ext cx="9778701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usual</a:t>
            </a:r>
          </a:p>
        </p:txBody>
      </p:sp>
      <p:sp>
        <p:nvSpPr>
          <p:cNvPr id="4" name="Rectangle 3"/>
          <p:cNvSpPr/>
          <p:nvPr/>
        </p:nvSpPr>
        <p:spPr>
          <a:xfrm>
            <a:off x="5207715" y="2810430"/>
            <a:ext cx="1406635" cy="1011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660235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00299" y="2519578"/>
            <a:ext cx="97787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squash</a:t>
            </a:r>
          </a:p>
        </p:txBody>
      </p:sp>
    </p:spTree>
    <p:extLst>
      <p:ext uri="{BB962C8B-B14F-4D97-AF65-F5344CB8AC3E}">
        <p14:creationId xmlns:p14="http://schemas.microsoft.com/office/powerpoint/2010/main" val="4172435353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54250" y="3326974"/>
            <a:ext cx="97787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squash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0" y="313280"/>
            <a:ext cx="12192000" cy="24850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GB" dirty="0">
                <a:latin typeface="Sassoon Infant Std" panose="020B0503020103030203" pitchFamily="34" charset="0"/>
              </a:rPr>
            </a:br>
            <a:r>
              <a:rPr lang="en-GB" sz="5400" dirty="0">
                <a:latin typeface="Sassoon Infant Std" panose="020B0503020103030203" pitchFamily="34" charset="0"/>
              </a:rPr>
              <a:t>Which of these graphemes is in this word?</a:t>
            </a:r>
          </a:p>
          <a:p>
            <a:pPr algn="ctr"/>
            <a:endParaRPr lang="en-GB" sz="5400" dirty="0">
              <a:latin typeface="Sassoon Infant Std" panose="020B0503020103030203" pitchFamily="34" charset="0"/>
            </a:endParaRPr>
          </a:p>
          <a:p>
            <a:pPr algn="ctr"/>
            <a:r>
              <a:rPr lang="en-GB" dirty="0">
                <a:latin typeface="Sassoon Infant Std" panose="020B0503020103030203" pitchFamily="34" charset="0"/>
              </a:rPr>
              <a:t>j    </a:t>
            </a:r>
            <a:r>
              <a:rPr lang="en-GB" dirty="0" err="1">
                <a:latin typeface="Sassoon Infant Std" panose="020B0503020103030203" pitchFamily="34" charset="0"/>
              </a:rPr>
              <a:t>ea</a:t>
            </a:r>
            <a:r>
              <a:rPr lang="en-GB" dirty="0">
                <a:latin typeface="Sassoon Infant Std" panose="020B0503020103030203" pitchFamily="34" charset="0"/>
              </a:rPr>
              <a:t>     </a:t>
            </a:r>
            <a:r>
              <a:rPr lang="en-GB" dirty="0" err="1">
                <a:latin typeface="Sassoon Infant Std" panose="020B0503020103030203" pitchFamily="34" charset="0"/>
              </a:rPr>
              <a:t>su</a:t>
            </a:r>
            <a:r>
              <a:rPr lang="en-GB" dirty="0">
                <a:latin typeface="Sassoon Infant Std" panose="020B0503020103030203" pitchFamily="34" charset="0"/>
              </a:rPr>
              <a:t>   </a:t>
            </a:r>
            <a:r>
              <a:rPr lang="en-GB" dirty="0" err="1">
                <a:latin typeface="Sassoon Infant Std" panose="020B0503020103030203" pitchFamily="34" charset="0"/>
              </a:rPr>
              <a:t>ture</a:t>
            </a:r>
            <a:r>
              <a:rPr lang="en-GB" dirty="0">
                <a:latin typeface="Sassoon Infant Std" panose="020B0503020103030203" pitchFamily="34" charset="0"/>
              </a:rPr>
              <a:t>     u    a</a:t>
            </a:r>
          </a:p>
        </p:txBody>
      </p:sp>
    </p:spTree>
    <p:extLst>
      <p:ext uri="{BB962C8B-B14F-4D97-AF65-F5344CB8AC3E}">
        <p14:creationId xmlns:p14="http://schemas.microsoft.com/office/powerpoint/2010/main" val="2157318052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00299" y="2256817"/>
            <a:ext cx="9778701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squash</a:t>
            </a:r>
          </a:p>
        </p:txBody>
      </p:sp>
      <p:sp>
        <p:nvSpPr>
          <p:cNvPr id="4" name="Rectangle 3"/>
          <p:cNvSpPr/>
          <p:nvPr/>
        </p:nvSpPr>
        <p:spPr>
          <a:xfrm>
            <a:off x="6089649" y="2913352"/>
            <a:ext cx="816989" cy="96764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7241129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25685" y="2305455"/>
            <a:ext cx="9507929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swap</a:t>
            </a:r>
          </a:p>
        </p:txBody>
      </p:sp>
    </p:spTree>
    <p:extLst>
      <p:ext uri="{BB962C8B-B14F-4D97-AF65-F5344CB8AC3E}">
        <p14:creationId xmlns:p14="http://schemas.microsoft.com/office/powerpoint/2010/main" val="2492062286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03506" y="3336587"/>
            <a:ext cx="9507929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swap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0" y="313280"/>
            <a:ext cx="12192000" cy="24850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GB" dirty="0">
                <a:latin typeface="Sassoon Infant Std" panose="020B0503020103030203" pitchFamily="34" charset="0"/>
              </a:rPr>
            </a:br>
            <a:r>
              <a:rPr lang="en-GB" sz="5400" dirty="0">
                <a:latin typeface="Sassoon Infant Std" panose="020B0503020103030203" pitchFamily="34" charset="0"/>
              </a:rPr>
              <a:t>Which of these graphemes is in this word?</a:t>
            </a:r>
          </a:p>
          <a:p>
            <a:pPr algn="ctr"/>
            <a:endParaRPr lang="en-GB" sz="5400" dirty="0">
              <a:latin typeface="Sassoon Infant Std" panose="020B0503020103030203" pitchFamily="34" charset="0"/>
            </a:endParaRPr>
          </a:p>
          <a:p>
            <a:pPr algn="ctr"/>
            <a:r>
              <a:rPr lang="en-GB" dirty="0">
                <a:latin typeface="Sassoon Infant Std" panose="020B0503020103030203" pitchFamily="34" charset="0"/>
              </a:rPr>
              <a:t>j    </a:t>
            </a:r>
            <a:r>
              <a:rPr lang="en-GB" dirty="0" err="1">
                <a:latin typeface="Sassoon Infant Std" panose="020B0503020103030203" pitchFamily="34" charset="0"/>
              </a:rPr>
              <a:t>ea</a:t>
            </a:r>
            <a:r>
              <a:rPr lang="en-GB" dirty="0">
                <a:latin typeface="Sassoon Infant Std" panose="020B0503020103030203" pitchFamily="34" charset="0"/>
              </a:rPr>
              <a:t>     </a:t>
            </a:r>
            <a:r>
              <a:rPr lang="en-GB" dirty="0" err="1">
                <a:latin typeface="Sassoon Infant Std" panose="020B0503020103030203" pitchFamily="34" charset="0"/>
              </a:rPr>
              <a:t>su</a:t>
            </a:r>
            <a:r>
              <a:rPr lang="en-GB" dirty="0">
                <a:latin typeface="Sassoon Infant Std" panose="020B0503020103030203" pitchFamily="34" charset="0"/>
              </a:rPr>
              <a:t>   </a:t>
            </a:r>
            <a:r>
              <a:rPr lang="en-GB" dirty="0" err="1">
                <a:latin typeface="Sassoon Infant Std" panose="020B0503020103030203" pitchFamily="34" charset="0"/>
              </a:rPr>
              <a:t>ture</a:t>
            </a:r>
            <a:r>
              <a:rPr lang="en-GB" dirty="0">
                <a:latin typeface="Sassoon Infant Std" panose="020B0503020103030203" pitchFamily="34" charset="0"/>
              </a:rPr>
              <a:t>     u    a</a:t>
            </a:r>
          </a:p>
        </p:txBody>
      </p:sp>
    </p:spTree>
    <p:extLst>
      <p:ext uri="{BB962C8B-B14F-4D97-AF65-F5344CB8AC3E}">
        <p14:creationId xmlns:p14="http://schemas.microsoft.com/office/powerpoint/2010/main" val="2483465906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5006" y="2408405"/>
            <a:ext cx="9778701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swap</a:t>
            </a:r>
          </a:p>
        </p:txBody>
      </p:sp>
      <p:sp>
        <p:nvSpPr>
          <p:cNvPr id="4" name="Rectangle 3"/>
          <p:cNvSpPr/>
          <p:nvPr/>
        </p:nvSpPr>
        <p:spPr>
          <a:xfrm>
            <a:off x="5954356" y="3053246"/>
            <a:ext cx="865991" cy="97715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1224872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00299" y="2545805"/>
            <a:ext cx="9778701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3521158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7848" y="1588031"/>
            <a:ext cx="9144000" cy="3621760"/>
          </a:xfrm>
        </p:spPr>
        <p:txBody>
          <a:bodyPr anchor="ctr">
            <a:noAutofit/>
          </a:bodyPr>
          <a:lstStyle/>
          <a:p>
            <a:r>
              <a:rPr lang="en-GB" sz="19000" dirty="0">
                <a:latin typeface="Sassoon Infant Std" panose="020B0503020103030203" pitchFamily="34" charset="0"/>
              </a:rPr>
              <a:t>once</a:t>
            </a:r>
          </a:p>
        </p:txBody>
      </p:sp>
    </p:spTree>
    <p:extLst>
      <p:ext uri="{BB962C8B-B14F-4D97-AF65-F5344CB8AC3E}">
        <p14:creationId xmlns:p14="http://schemas.microsoft.com/office/powerpoint/2010/main" val="3470087391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00299" y="3333745"/>
            <a:ext cx="9778701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picture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75304" y="138467"/>
            <a:ext cx="12192000" cy="24850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GB" dirty="0">
                <a:latin typeface="Sassoon Infant Std" panose="020B0503020103030203" pitchFamily="34" charset="0"/>
              </a:rPr>
            </a:br>
            <a:r>
              <a:rPr lang="en-GB" sz="5400" dirty="0">
                <a:latin typeface="Sassoon Infant Std" panose="020B0503020103030203" pitchFamily="34" charset="0"/>
              </a:rPr>
              <a:t>Which of these graphemes is in this word?</a:t>
            </a:r>
          </a:p>
          <a:p>
            <a:pPr algn="ctr"/>
            <a:endParaRPr lang="en-GB" sz="5400" dirty="0">
              <a:latin typeface="Sassoon Infant Std" panose="020B0503020103030203" pitchFamily="34" charset="0"/>
            </a:endParaRPr>
          </a:p>
          <a:p>
            <a:pPr algn="ctr"/>
            <a:r>
              <a:rPr lang="en-GB" dirty="0">
                <a:latin typeface="Sassoon Infant Std" panose="020B0503020103030203" pitchFamily="34" charset="0"/>
              </a:rPr>
              <a:t>j    </a:t>
            </a:r>
            <a:r>
              <a:rPr lang="en-GB" dirty="0" err="1">
                <a:latin typeface="Sassoon Infant Std" panose="020B0503020103030203" pitchFamily="34" charset="0"/>
              </a:rPr>
              <a:t>ea</a:t>
            </a:r>
            <a:r>
              <a:rPr lang="en-GB" dirty="0">
                <a:latin typeface="Sassoon Infant Std" panose="020B0503020103030203" pitchFamily="34" charset="0"/>
              </a:rPr>
              <a:t>     </a:t>
            </a:r>
            <a:r>
              <a:rPr lang="en-GB" dirty="0" err="1">
                <a:latin typeface="Sassoon Infant Std" panose="020B0503020103030203" pitchFamily="34" charset="0"/>
              </a:rPr>
              <a:t>su</a:t>
            </a:r>
            <a:r>
              <a:rPr lang="en-GB" dirty="0">
                <a:latin typeface="Sassoon Infant Std" panose="020B0503020103030203" pitchFamily="34" charset="0"/>
              </a:rPr>
              <a:t>   </a:t>
            </a:r>
            <a:r>
              <a:rPr lang="en-GB" dirty="0" err="1">
                <a:latin typeface="Sassoon Infant Std" panose="020B0503020103030203" pitchFamily="34" charset="0"/>
              </a:rPr>
              <a:t>ture</a:t>
            </a:r>
            <a:r>
              <a:rPr lang="en-GB" dirty="0">
                <a:latin typeface="Sassoon Infant Std" panose="020B0503020103030203" pitchFamily="34" charset="0"/>
              </a:rPr>
              <a:t>     u    a</a:t>
            </a:r>
          </a:p>
        </p:txBody>
      </p:sp>
    </p:spTree>
    <p:extLst>
      <p:ext uri="{BB962C8B-B14F-4D97-AF65-F5344CB8AC3E}">
        <p14:creationId xmlns:p14="http://schemas.microsoft.com/office/powerpoint/2010/main" val="2247161659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84462" y="2188724"/>
            <a:ext cx="9778701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picture</a:t>
            </a:r>
          </a:p>
        </p:txBody>
      </p:sp>
      <p:sp>
        <p:nvSpPr>
          <p:cNvPr id="4" name="Rectangle 3"/>
          <p:cNvSpPr/>
          <p:nvPr/>
        </p:nvSpPr>
        <p:spPr>
          <a:xfrm>
            <a:off x="5629228" y="2717273"/>
            <a:ext cx="2477918" cy="108521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1955689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215" y="2241729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Sassoon Infant Std" panose="020B0503020103030203" pitchFamily="34" charset="0"/>
              </a:rPr>
              <a:t>Let’s </a:t>
            </a:r>
            <a:r>
              <a:rPr lang="en-GB" i="1" dirty="0">
                <a:latin typeface="Sassoon Infant Std" panose="020B0503020103030203" pitchFamily="34" charset="0"/>
              </a:rPr>
              <a:t>Teach and Practise…</a:t>
            </a:r>
          </a:p>
        </p:txBody>
      </p:sp>
    </p:spTree>
    <p:extLst>
      <p:ext uri="{BB962C8B-B14F-4D97-AF65-F5344CB8AC3E}">
        <p14:creationId xmlns:p14="http://schemas.microsoft.com/office/powerpoint/2010/main" val="796149903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819" y="935916"/>
            <a:ext cx="10515600" cy="4421392"/>
          </a:xfrm>
        </p:spPr>
        <p:txBody>
          <a:bodyPr anchor="ctr">
            <a:noAutofit/>
          </a:bodyPr>
          <a:lstStyle/>
          <a:p>
            <a:pPr algn="ctr"/>
            <a:r>
              <a:rPr lang="en-GB" dirty="0">
                <a:latin typeface="Sassoon Infant Std" panose="020B0503020103030203" pitchFamily="34" charset="0"/>
              </a:rPr>
              <a:t>/j/</a:t>
            </a:r>
            <a:br>
              <a:rPr lang="en-GB" dirty="0">
                <a:latin typeface="Sassoon Infant Std" panose="020B0503020103030203" pitchFamily="34" charset="0"/>
              </a:rPr>
            </a:br>
            <a:r>
              <a:rPr lang="en-GB" dirty="0">
                <a:latin typeface="Sassoon Infant Std" panose="020B0503020103030203" pitchFamily="34" charset="0"/>
              </a:rPr>
              <a:t>can be spelt using a different  grapheme:</a:t>
            </a:r>
            <a:br>
              <a:rPr lang="en-GB" dirty="0">
                <a:latin typeface="Sassoon Infant Std" panose="020B0503020103030203" pitchFamily="34" charset="0"/>
              </a:rPr>
            </a:br>
            <a:br>
              <a:rPr lang="en-GB" dirty="0">
                <a:latin typeface="Sassoon Infant Std" panose="020B0503020103030203" pitchFamily="34" charset="0"/>
              </a:rPr>
            </a:br>
            <a:r>
              <a:rPr lang="en-GB" sz="7200" dirty="0" err="1">
                <a:latin typeface="Sassoon Infant Std" panose="020B0503020103030203" pitchFamily="34" charset="0"/>
              </a:rPr>
              <a:t>dge</a:t>
            </a:r>
            <a:endParaRPr lang="en-GB" sz="7200" i="1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136191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5084799"/>
          </a:xfrm>
        </p:spPr>
        <p:txBody>
          <a:bodyPr anchor="ctr">
            <a:noAutofit/>
          </a:bodyPr>
          <a:lstStyle/>
          <a:p>
            <a:r>
              <a:rPr lang="en-GB" sz="30000" dirty="0" err="1">
                <a:latin typeface="Sassoon Infant Std" panose="020B0503020103030203" pitchFamily="34" charset="0"/>
              </a:rPr>
              <a:t>dge</a:t>
            </a:r>
            <a:endParaRPr lang="en-GB" sz="30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93484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442" y="3401838"/>
            <a:ext cx="10515600" cy="2366664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bridge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330740" y="146047"/>
            <a:ext cx="11537005" cy="19648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Sassoon Infant Std" panose="020B0503020103030203" pitchFamily="34" charset="0"/>
              </a:rPr>
              <a:t>Can you spot the /j/ grapheme as </a:t>
            </a:r>
            <a:r>
              <a:rPr lang="en-GB" dirty="0" err="1">
                <a:latin typeface="Sassoon Infant Std" panose="020B0503020103030203" pitchFamily="34" charset="0"/>
              </a:rPr>
              <a:t>dge</a:t>
            </a:r>
            <a:r>
              <a:rPr lang="en-GB" dirty="0">
                <a:latin typeface="Sassoon Infant Std" panose="020B0503020103030203" pitchFamily="34" charset="0"/>
              </a:rPr>
              <a:t> in this word?</a:t>
            </a:r>
          </a:p>
        </p:txBody>
      </p:sp>
    </p:spTree>
    <p:extLst>
      <p:ext uri="{BB962C8B-B14F-4D97-AF65-F5344CB8AC3E}">
        <p14:creationId xmlns:p14="http://schemas.microsoft.com/office/powerpoint/2010/main" val="1619749428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335" y="2658590"/>
            <a:ext cx="10515600" cy="2020414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bridge</a:t>
            </a:r>
          </a:p>
        </p:txBody>
      </p:sp>
      <p:sp>
        <p:nvSpPr>
          <p:cNvPr id="3" name="Rectangle 2"/>
          <p:cNvSpPr/>
          <p:nvPr/>
        </p:nvSpPr>
        <p:spPr>
          <a:xfrm>
            <a:off x="5795743" y="2876182"/>
            <a:ext cx="2208977" cy="173198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3862442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698" y="3369205"/>
            <a:ext cx="10515600" cy="1936376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badge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272373" y="146047"/>
            <a:ext cx="11537005" cy="19648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Sassoon Infant Std" panose="020B0503020103030203" pitchFamily="34" charset="0"/>
              </a:rPr>
              <a:t>Can you spot the /j/ grapheme as </a:t>
            </a:r>
            <a:r>
              <a:rPr lang="en-GB" dirty="0" err="1">
                <a:latin typeface="Sassoon Infant Std" panose="020B0503020103030203" pitchFamily="34" charset="0"/>
              </a:rPr>
              <a:t>dge</a:t>
            </a:r>
            <a:r>
              <a:rPr lang="en-GB" dirty="0">
                <a:latin typeface="Sassoon Infant Std" panose="020B0503020103030203" pitchFamily="34" charset="0"/>
              </a:rPr>
              <a:t> in this word?</a:t>
            </a:r>
          </a:p>
        </p:txBody>
      </p:sp>
    </p:spTree>
    <p:extLst>
      <p:ext uri="{BB962C8B-B14F-4D97-AF65-F5344CB8AC3E}">
        <p14:creationId xmlns:p14="http://schemas.microsoft.com/office/powerpoint/2010/main" val="2261949690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153" y="2178996"/>
            <a:ext cx="10515600" cy="2519464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badge</a:t>
            </a:r>
          </a:p>
        </p:txBody>
      </p:sp>
      <p:sp>
        <p:nvSpPr>
          <p:cNvPr id="3" name="Rectangle 2"/>
          <p:cNvSpPr/>
          <p:nvPr/>
        </p:nvSpPr>
        <p:spPr>
          <a:xfrm>
            <a:off x="5817257" y="2668469"/>
            <a:ext cx="2208977" cy="173198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579387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854" y="1225685"/>
            <a:ext cx="10515600" cy="2198451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dodge</a:t>
            </a:r>
            <a:endParaRPr lang="en-GB" sz="6700" dirty="0">
              <a:latin typeface="Sassoon Infant Std" panose="020B0503020103030203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0" y="4289898"/>
            <a:ext cx="12192000" cy="24513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600" dirty="0">
                <a:latin typeface="Sassoon Infant Std" panose="020B0503020103030203" pitchFamily="34" charset="0"/>
              </a:rPr>
              <a:t>Definition - To move quickly out of the way –</a:t>
            </a:r>
          </a:p>
          <a:p>
            <a:pPr algn="ctr"/>
            <a:r>
              <a:rPr lang="en-GB" sz="4600" dirty="0">
                <a:latin typeface="Sassoon Infant Std" panose="020B0503020103030203" pitchFamily="34" charset="0"/>
              </a:rPr>
              <a:t> </a:t>
            </a:r>
          </a:p>
          <a:p>
            <a:pPr algn="ctr"/>
            <a:r>
              <a:rPr lang="en-GB" sz="4600" dirty="0">
                <a:latin typeface="Sassoon Infant Std" panose="020B0503020103030203" pitchFamily="34" charset="0"/>
              </a:rPr>
              <a:t>“I dodged when the ball came flying towards me.”</a:t>
            </a:r>
          </a:p>
        </p:txBody>
      </p:sp>
    </p:spTree>
    <p:extLst>
      <p:ext uri="{BB962C8B-B14F-4D97-AF65-F5344CB8AC3E}">
        <p14:creationId xmlns:p14="http://schemas.microsoft.com/office/powerpoint/2010/main" val="4168195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8487" y="1201558"/>
            <a:ext cx="9144000" cy="3621760"/>
          </a:xfrm>
        </p:spPr>
        <p:txBody>
          <a:bodyPr anchor="ctr">
            <a:noAutofit/>
          </a:bodyPr>
          <a:lstStyle/>
          <a:p>
            <a:r>
              <a:rPr lang="en-GB" sz="19000" dirty="0">
                <a:latin typeface="Sassoon Infant Std" panose="020B0503020103030203" pitchFamily="34" charset="0"/>
              </a:rPr>
              <a:t>once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0374" y="5642271"/>
            <a:ext cx="1122022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dirty="0">
                <a:latin typeface="Sassoon Infant Std" panose="020B0503020103030203" pitchFamily="34" charset="0"/>
              </a:rPr>
              <a:t>Definition - One time only.</a:t>
            </a:r>
            <a:endParaRPr lang="en-GB" sz="55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24488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442" y="3015575"/>
            <a:ext cx="10515600" cy="2470481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dodge</a:t>
            </a:r>
            <a:endParaRPr lang="en-GB" sz="6700" dirty="0">
              <a:latin typeface="Sassoon Infant Std" panose="020B0503020103030203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330740" y="146047"/>
            <a:ext cx="11537005" cy="19648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Sassoon Infant Std" panose="020B0503020103030203" pitchFamily="34" charset="0"/>
              </a:rPr>
              <a:t>Can you spot the /j/ grapheme as </a:t>
            </a:r>
            <a:r>
              <a:rPr lang="en-GB" dirty="0" err="1">
                <a:latin typeface="Sassoon Infant Std" panose="020B0503020103030203" pitchFamily="34" charset="0"/>
              </a:rPr>
              <a:t>dge</a:t>
            </a:r>
            <a:r>
              <a:rPr lang="en-GB" dirty="0">
                <a:latin typeface="Sassoon Infant Std" panose="020B0503020103030203" pitchFamily="34" charset="0"/>
              </a:rPr>
              <a:t> in this word?</a:t>
            </a:r>
          </a:p>
        </p:txBody>
      </p:sp>
    </p:spTree>
    <p:extLst>
      <p:ext uri="{BB962C8B-B14F-4D97-AF65-F5344CB8AC3E}">
        <p14:creationId xmlns:p14="http://schemas.microsoft.com/office/powerpoint/2010/main" val="2576323681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698" y="2162173"/>
            <a:ext cx="10515600" cy="2464734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dodge</a:t>
            </a:r>
            <a:endParaRPr lang="en-GB" sz="6700" dirty="0">
              <a:latin typeface="Sassoon Infant Std" panose="020B050302010303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74226" y="2604329"/>
            <a:ext cx="2208977" cy="182175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694981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460" y="3038807"/>
            <a:ext cx="10515600" cy="2641002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fudge</a:t>
            </a:r>
            <a:endParaRPr lang="en-GB" sz="6700" dirty="0">
              <a:latin typeface="Sassoon Infant Std" panose="020B0503020103030203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330740" y="146047"/>
            <a:ext cx="11537005" cy="19648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Sassoon Infant Std" panose="020B0503020103030203" pitchFamily="34" charset="0"/>
              </a:rPr>
              <a:t>Can you spot the /j/ grapheme as </a:t>
            </a:r>
            <a:r>
              <a:rPr lang="en-GB" dirty="0" err="1">
                <a:latin typeface="Sassoon Infant Std" panose="020B0503020103030203" pitchFamily="34" charset="0"/>
              </a:rPr>
              <a:t>dge</a:t>
            </a:r>
            <a:r>
              <a:rPr lang="en-GB" dirty="0">
                <a:latin typeface="Sassoon Infant Std" panose="020B0503020103030203" pitchFamily="34" charset="0"/>
              </a:rPr>
              <a:t> in this word?</a:t>
            </a:r>
          </a:p>
        </p:txBody>
      </p:sp>
    </p:spTree>
    <p:extLst>
      <p:ext uri="{BB962C8B-B14F-4D97-AF65-F5344CB8AC3E}">
        <p14:creationId xmlns:p14="http://schemas.microsoft.com/office/powerpoint/2010/main" val="1087308073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638" y="2173045"/>
            <a:ext cx="10515600" cy="2641002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fudge</a:t>
            </a:r>
          </a:p>
        </p:txBody>
      </p:sp>
      <p:sp>
        <p:nvSpPr>
          <p:cNvPr id="3" name="Rectangle 2"/>
          <p:cNvSpPr/>
          <p:nvPr/>
        </p:nvSpPr>
        <p:spPr>
          <a:xfrm>
            <a:off x="5689194" y="2696342"/>
            <a:ext cx="2208977" cy="173198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587248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33" y="2057800"/>
            <a:ext cx="10515600" cy="2047272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ledge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1383084" y="4866502"/>
            <a:ext cx="9618899" cy="18358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400" dirty="0">
                <a:latin typeface="Sassoon Infant Std" panose="020B0503020103030203" pitchFamily="34" charset="0"/>
              </a:rPr>
              <a:t>Definition - A narrow shelf, like a window ledge.</a:t>
            </a:r>
          </a:p>
        </p:txBody>
      </p:sp>
    </p:spTree>
    <p:extLst>
      <p:ext uri="{BB962C8B-B14F-4D97-AF65-F5344CB8AC3E}">
        <p14:creationId xmlns:p14="http://schemas.microsoft.com/office/powerpoint/2010/main" val="4181567799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442" y="3151761"/>
            <a:ext cx="10515600" cy="2179567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ledge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330740" y="146047"/>
            <a:ext cx="11537005" cy="19648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Sassoon Infant Std" panose="020B0503020103030203" pitchFamily="34" charset="0"/>
              </a:rPr>
              <a:t>Can you spot the /j/ grapheme as </a:t>
            </a:r>
            <a:r>
              <a:rPr lang="en-GB" dirty="0" err="1">
                <a:latin typeface="Sassoon Infant Std" panose="020B0503020103030203" pitchFamily="34" charset="0"/>
              </a:rPr>
              <a:t>dge</a:t>
            </a:r>
            <a:r>
              <a:rPr lang="en-GB" dirty="0">
                <a:latin typeface="Sassoon Infant Std" panose="020B0503020103030203" pitchFamily="34" charset="0"/>
              </a:rPr>
              <a:t> in this word?</a:t>
            </a:r>
          </a:p>
        </p:txBody>
      </p:sp>
    </p:spTree>
    <p:extLst>
      <p:ext uri="{BB962C8B-B14F-4D97-AF65-F5344CB8AC3E}">
        <p14:creationId xmlns:p14="http://schemas.microsoft.com/office/powerpoint/2010/main" val="3513930239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638" y="2173045"/>
            <a:ext cx="10515600" cy="2641002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ledge</a:t>
            </a:r>
          </a:p>
        </p:txBody>
      </p:sp>
      <p:sp>
        <p:nvSpPr>
          <p:cNvPr id="3" name="Rectangle 2"/>
          <p:cNvSpPr/>
          <p:nvPr/>
        </p:nvSpPr>
        <p:spPr>
          <a:xfrm>
            <a:off x="5569831" y="2722892"/>
            <a:ext cx="2241250" cy="173198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856011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783" y="1867710"/>
            <a:ext cx="9503923" cy="2042809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badger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189937" y="5101554"/>
            <a:ext cx="11693563" cy="1756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400" dirty="0">
                <a:latin typeface="Sassoon Infant Std" panose="020B0503020103030203" pitchFamily="34" charset="0"/>
              </a:rPr>
              <a:t>Definition - An animal with black and white stripes that comes out at night. </a:t>
            </a:r>
          </a:p>
        </p:txBody>
      </p:sp>
    </p:spTree>
    <p:extLst>
      <p:ext uri="{BB962C8B-B14F-4D97-AF65-F5344CB8AC3E}">
        <p14:creationId xmlns:p14="http://schemas.microsoft.com/office/powerpoint/2010/main" val="2540072971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740" y="3492230"/>
            <a:ext cx="11693563" cy="2038548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badger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330740" y="146047"/>
            <a:ext cx="11537005" cy="19648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Sassoon Infant Std" panose="020B0503020103030203" pitchFamily="34" charset="0"/>
              </a:rPr>
              <a:t>Can you spot the /j/ grapheme as </a:t>
            </a:r>
            <a:r>
              <a:rPr lang="en-GB" dirty="0" err="1">
                <a:latin typeface="Sassoon Infant Std" panose="020B0503020103030203" pitchFamily="34" charset="0"/>
              </a:rPr>
              <a:t>dge</a:t>
            </a:r>
            <a:r>
              <a:rPr lang="en-GB" dirty="0">
                <a:latin typeface="Sassoon Infant Std" panose="020B0503020103030203" pitchFamily="34" charset="0"/>
              </a:rPr>
              <a:t> in this word?</a:t>
            </a:r>
          </a:p>
        </p:txBody>
      </p:sp>
    </p:spTree>
    <p:extLst>
      <p:ext uri="{BB962C8B-B14F-4D97-AF65-F5344CB8AC3E}">
        <p14:creationId xmlns:p14="http://schemas.microsoft.com/office/powerpoint/2010/main" val="1689442630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638" y="2173045"/>
            <a:ext cx="10515600" cy="2641002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badger</a:t>
            </a:r>
          </a:p>
        </p:txBody>
      </p:sp>
      <p:sp>
        <p:nvSpPr>
          <p:cNvPr id="3" name="Rectangle 2"/>
          <p:cNvSpPr/>
          <p:nvPr/>
        </p:nvSpPr>
        <p:spPr>
          <a:xfrm>
            <a:off x="5579559" y="2683575"/>
            <a:ext cx="2165947" cy="180975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8532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6070" y="456621"/>
            <a:ext cx="9144000" cy="3621760"/>
          </a:xfrm>
        </p:spPr>
        <p:txBody>
          <a:bodyPr>
            <a:noAutofit/>
          </a:bodyPr>
          <a:lstStyle/>
          <a:p>
            <a:br>
              <a:rPr lang="en-GB" sz="19000" dirty="0">
                <a:latin typeface="Sassoon Infant Std" panose="020B0503020103030203" pitchFamily="34" charset="0"/>
              </a:rPr>
            </a:br>
            <a:r>
              <a:rPr lang="en-GB" sz="19000" dirty="0">
                <a:latin typeface="Sassoon Infant Std" panose="020B0503020103030203" pitchFamily="34" charset="0"/>
              </a:rPr>
              <a:t>once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99708" y="4409121"/>
            <a:ext cx="895036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Sassoon Infant Std" panose="020B0503020103030203" pitchFamily="34" charset="0"/>
              </a:rPr>
              <a:t>“The children went down the slide once.”</a:t>
            </a:r>
            <a:endParaRPr lang="en-GB" sz="66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735463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608" y="2521428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Sassoon Infant Std" panose="020B0503020103030203" pitchFamily="34" charset="0"/>
              </a:rPr>
              <a:t>New CHALLENGE word</a:t>
            </a:r>
            <a:endParaRPr lang="en-GB" i="1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392828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216" y="1964987"/>
            <a:ext cx="10515600" cy="2908773"/>
          </a:xfrm>
        </p:spPr>
        <p:txBody>
          <a:bodyPr anchor="ctr">
            <a:noAutofit/>
          </a:bodyPr>
          <a:lstStyle/>
          <a:p>
            <a:pPr algn="ctr"/>
            <a:r>
              <a:rPr lang="en-GB" sz="17000" dirty="0">
                <a:latin typeface="Sassoon Infant Std" panose="020B0503020103030203" pitchFamily="34" charset="0"/>
              </a:rPr>
              <a:t>improve</a:t>
            </a:r>
          </a:p>
        </p:txBody>
      </p:sp>
    </p:spTree>
    <p:extLst>
      <p:ext uri="{BB962C8B-B14F-4D97-AF65-F5344CB8AC3E}">
        <p14:creationId xmlns:p14="http://schemas.microsoft.com/office/powerpoint/2010/main" val="1294476191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247887"/>
            <a:ext cx="10515600" cy="2889333"/>
          </a:xfrm>
        </p:spPr>
        <p:txBody>
          <a:bodyPr anchor="ctr">
            <a:noAutofit/>
          </a:bodyPr>
          <a:lstStyle/>
          <a:p>
            <a:pPr algn="ctr"/>
            <a:r>
              <a:rPr lang="en-GB" sz="17000" dirty="0">
                <a:latin typeface="Sassoon Infant Std" panose="020B0503020103030203" pitchFamily="34" charset="0"/>
              </a:rPr>
              <a:t>improve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5375598"/>
            <a:ext cx="121920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800" dirty="0">
                <a:solidFill>
                  <a:srgbClr val="202124"/>
                </a:solidFill>
                <a:latin typeface="Sassoon Infant Std" panose="020B0503020103030203" pitchFamily="34" charset="0"/>
              </a:rPr>
              <a:t>Definition – To make something better.</a:t>
            </a:r>
            <a:endParaRPr lang="en-GB" sz="58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308487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220" y="1371600"/>
            <a:ext cx="10515600" cy="2879590"/>
          </a:xfrm>
        </p:spPr>
        <p:txBody>
          <a:bodyPr anchor="ctr">
            <a:noAutofit/>
          </a:bodyPr>
          <a:lstStyle/>
          <a:p>
            <a:pPr algn="ctr"/>
            <a:r>
              <a:rPr lang="en-GB" sz="17000" dirty="0">
                <a:latin typeface="Sassoon Infant Std" panose="020B0503020103030203" pitchFamily="34" charset="0"/>
              </a:rPr>
              <a:t>improve</a:t>
            </a:r>
          </a:p>
        </p:txBody>
      </p:sp>
      <p:sp>
        <p:nvSpPr>
          <p:cNvPr id="3" name="Rectangle 2"/>
          <p:cNvSpPr/>
          <p:nvPr/>
        </p:nvSpPr>
        <p:spPr>
          <a:xfrm>
            <a:off x="87549" y="5414508"/>
            <a:ext cx="121920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800" dirty="0">
                <a:solidFill>
                  <a:srgbClr val="202124"/>
                </a:solidFill>
                <a:latin typeface="Sassoon Infant Std" panose="020B0503020103030203" pitchFamily="34" charset="0"/>
              </a:rPr>
              <a:t>“Could you improve your writing?”</a:t>
            </a:r>
            <a:endParaRPr lang="en-GB" sz="58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796324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488" y="2341523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Sassoon Infant Std" panose="020B0503020103030203" pitchFamily="34" charset="0"/>
              </a:rPr>
              <a:t>Let’s </a:t>
            </a:r>
            <a:r>
              <a:rPr lang="en-GB" i="1" dirty="0">
                <a:latin typeface="Sassoon Infant Std" panose="020B0503020103030203" pitchFamily="34" charset="0"/>
              </a:rPr>
              <a:t>Practise and Apply…</a:t>
            </a:r>
          </a:p>
        </p:txBody>
      </p:sp>
    </p:spTree>
    <p:extLst>
      <p:ext uri="{BB962C8B-B14F-4D97-AF65-F5344CB8AC3E}">
        <p14:creationId xmlns:p14="http://schemas.microsoft.com/office/powerpoint/2010/main" val="1847233682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94" y="885216"/>
            <a:ext cx="12123906" cy="4591455"/>
          </a:xfrm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GB" sz="7200" dirty="0">
                <a:latin typeface="Sassoon Infant Std" panose="020B0503020103030203" pitchFamily="34" charset="0"/>
              </a:rPr>
              <a:t>The badger sniffed the fudge that I had left on the bridge. </a:t>
            </a:r>
          </a:p>
        </p:txBody>
      </p:sp>
    </p:spTree>
    <p:extLst>
      <p:ext uri="{BB962C8B-B14F-4D97-AF65-F5344CB8AC3E}">
        <p14:creationId xmlns:p14="http://schemas.microsoft.com/office/powerpoint/2010/main" val="2104001758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7100490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70" y="1546697"/>
            <a:ext cx="11624553" cy="348270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GB" sz="7200" dirty="0">
                <a:latin typeface="Sassoon Infant Std" panose="020B0503020103030203" pitchFamily="34" charset="0"/>
              </a:rPr>
              <a:t>The badger sniffed the fudge that I had left on the bridge. </a:t>
            </a:r>
          </a:p>
        </p:txBody>
      </p:sp>
      <p:sp>
        <p:nvSpPr>
          <p:cNvPr id="3" name="Rectangle 2"/>
          <p:cNvSpPr/>
          <p:nvPr/>
        </p:nvSpPr>
        <p:spPr>
          <a:xfrm>
            <a:off x="9957005" y="2227634"/>
            <a:ext cx="1482723" cy="110895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9733271" y="3792529"/>
            <a:ext cx="1356262" cy="11199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183312" y="2179096"/>
            <a:ext cx="1369234" cy="110895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458242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92607-E334-409C-8872-AB6363C33D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6179" y="146283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Sassoon Infant Std" panose="020B0503020103030203" pitchFamily="34" charset="0"/>
              </a:rPr>
              <a:t>Spelling Y2</a:t>
            </a:r>
            <a:br>
              <a:rPr lang="en-GB" dirty="0">
                <a:latin typeface="Sassoon Infant Std" panose="020B0503020103030203" pitchFamily="34" charset="0"/>
              </a:rPr>
            </a:br>
            <a:r>
              <a:rPr lang="en-GB" dirty="0">
                <a:latin typeface="Sassoon Infant Std" panose="020B0503020103030203" pitchFamily="34" charset="0"/>
              </a:rPr>
              <a:t>Autumn 1 Week 2</a:t>
            </a:r>
            <a:br>
              <a:rPr lang="en-GB" dirty="0">
                <a:latin typeface="Sassoon Infant Std" panose="020B0503020103030203" pitchFamily="34" charset="0"/>
              </a:rPr>
            </a:br>
            <a:r>
              <a:rPr lang="en-GB" dirty="0">
                <a:latin typeface="Sassoon Infant Std" panose="020B0503020103030203" pitchFamily="34" charset="0"/>
              </a:rPr>
              <a:t>Day 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667196-C5B4-45FC-B5E8-3B190D7A59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6179" y="4613714"/>
            <a:ext cx="9144000" cy="1655762"/>
          </a:xfrm>
        </p:spPr>
        <p:txBody>
          <a:bodyPr/>
          <a:lstStyle/>
          <a:p>
            <a:r>
              <a:rPr lang="en-GB" dirty="0">
                <a:latin typeface="Sassoon Infant Std" panose="020B0503020103030203" pitchFamily="34" charset="0"/>
              </a:rPr>
              <a:t>Mastering spellings: building of the foundations of phonics </a:t>
            </a:r>
          </a:p>
        </p:txBody>
      </p:sp>
    </p:spTree>
    <p:extLst>
      <p:ext uri="{BB962C8B-B14F-4D97-AF65-F5344CB8AC3E}">
        <p14:creationId xmlns:p14="http://schemas.microsoft.com/office/powerpoint/2010/main" val="2640081028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453FC-8D98-40C4-A541-D8DD01CA7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Sassoon Infant Std" panose="020B0503020103030203" pitchFamily="34" charset="0"/>
              </a:rPr>
              <a:t>Wednesday</a:t>
            </a:r>
            <a:br>
              <a:rPr lang="en-GB" dirty="0">
                <a:latin typeface="Sassoon Infant Std" panose="020B0503020103030203" pitchFamily="34" charset="0"/>
              </a:rPr>
            </a:br>
            <a:r>
              <a:rPr lang="en-GB" dirty="0">
                <a:latin typeface="Sassoon Infant Std" panose="020B0503020103030203" pitchFamily="34" charset="0"/>
              </a:rPr>
              <a:t>Autumn Term Week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AA5E4-C110-4717-B45D-286A3D33C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043" y="2117455"/>
            <a:ext cx="11575914" cy="4351338"/>
          </a:xfrm>
        </p:spPr>
        <p:txBody>
          <a:bodyPr>
            <a:normAutofit/>
          </a:bodyPr>
          <a:lstStyle/>
          <a:p>
            <a:r>
              <a:rPr lang="en-GB" dirty="0">
                <a:latin typeface="Sassoon Infant Std" panose="020B0503020103030203" pitchFamily="34" charset="0"/>
              </a:rPr>
              <a:t>Focus – Lesson plans</a:t>
            </a:r>
          </a:p>
          <a:p>
            <a:pPr marL="0" indent="0">
              <a:buNone/>
            </a:pPr>
            <a:endParaRPr lang="en-GB" dirty="0">
              <a:latin typeface="Sassoon Infant Std" panose="020B0503020103030203" pitchFamily="34" charset="0"/>
            </a:endParaRPr>
          </a:p>
          <a:p>
            <a:r>
              <a:rPr lang="en-GB" dirty="0">
                <a:latin typeface="Sassoon Infant Std" panose="020B0503020103030203" pitchFamily="34" charset="0"/>
              </a:rPr>
              <a:t>Revisit and review – Challenge words – </a:t>
            </a:r>
            <a:r>
              <a:rPr lang="en-US" dirty="0">
                <a:latin typeface="Sassoon Infant Std" panose="020B0503020103030203" pitchFamily="34" charset="0"/>
              </a:rPr>
              <a:t>friend, eye, because, move, improve </a:t>
            </a:r>
            <a:endParaRPr lang="en-GB" dirty="0">
              <a:latin typeface="Sassoon Infant Std" panose="020B0503020103030203" pitchFamily="34" charset="0"/>
            </a:endParaRPr>
          </a:p>
          <a:p>
            <a:r>
              <a:rPr lang="en-GB" dirty="0">
                <a:latin typeface="Sassoon Infant Std" panose="020B0503020103030203" pitchFamily="34" charset="0"/>
              </a:rPr>
              <a:t>Revisit and review – Graphemes</a:t>
            </a:r>
            <a:r>
              <a:rPr lang="en-GB" i="1" dirty="0">
                <a:latin typeface="Sassoon Infant Std" panose="020B0503020103030203" pitchFamily="34" charset="0"/>
              </a:rPr>
              <a:t> – </a:t>
            </a:r>
            <a:r>
              <a:rPr lang="en-GB" i="1" dirty="0" err="1">
                <a:latin typeface="Sassoon Infant Std" panose="020B0503020103030203" pitchFamily="34" charset="0"/>
              </a:rPr>
              <a:t>i</a:t>
            </a:r>
            <a:r>
              <a:rPr lang="en-GB" i="1" dirty="0">
                <a:latin typeface="Sassoon Infant Std" panose="020B0503020103030203" pitchFamily="34" charset="0"/>
              </a:rPr>
              <a:t>, </a:t>
            </a:r>
            <a:r>
              <a:rPr lang="en-GB" i="1" dirty="0" err="1">
                <a:latin typeface="Sassoon Infant Std" panose="020B0503020103030203" pitchFamily="34" charset="0"/>
              </a:rPr>
              <a:t>oul</a:t>
            </a:r>
            <a:r>
              <a:rPr lang="en-GB" i="1" dirty="0">
                <a:latin typeface="Sassoon Infant Std" panose="020B0503020103030203" pitchFamily="34" charset="0"/>
              </a:rPr>
              <a:t>, </a:t>
            </a:r>
            <a:r>
              <a:rPr lang="en-GB" i="1" dirty="0" err="1">
                <a:latin typeface="Sassoon Infant Std" panose="020B0503020103030203" pitchFamily="34" charset="0"/>
              </a:rPr>
              <a:t>su</a:t>
            </a:r>
            <a:r>
              <a:rPr lang="en-GB" i="1" dirty="0">
                <a:latin typeface="Sassoon Infant Std" panose="020B0503020103030203" pitchFamily="34" charset="0"/>
              </a:rPr>
              <a:t>, </a:t>
            </a:r>
            <a:r>
              <a:rPr lang="en-GB" i="1" dirty="0" err="1">
                <a:latin typeface="Sassoon Infant Std" panose="020B0503020103030203" pitchFamily="34" charset="0"/>
              </a:rPr>
              <a:t>dge</a:t>
            </a:r>
            <a:r>
              <a:rPr lang="en-GB" i="1" dirty="0">
                <a:latin typeface="Sassoon Infant Std" panose="020B0503020103030203" pitchFamily="34" charset="0"/>
              </a:rPr>
              <a:t>, y, le, </a:t>
            </a:r>
            <a:r>
              <a:rPr lang="en-GB" i="1" dirty="0" err="1">
                <a:latin typeface="Sassoon Infant Std" panose="020B0503020103030203" pitchFamily="34" charset="0"/>
              </a:rPr>
              <a:t>wr</a:t>
            </a:r>
            <a:r>
              <a:rPr lang="en-GB" i="1" dirty="0">
                <a:latin typeface="Sassoon Infant Std" panose="020B0503020103030203" pitchFamily="34" charset="0"/>
              </a:rPr>
              <a:t>, </a:t>
            </a:r>
            <a:r>
              <a:rPr lang="en-GB" i="1" dirty="0" err="1">
                <a:latin typeface="Sassoon Infant Std" panose="020B0503020103030203" pitchFamily="34" charset="0"/>
              </a:rPr>
              <a:t>si</a:t>
            </a:r>
            <a:endParaRPr lang="en-GB" i="1" dirty="0">
              <a:latin typeface="Sassoon Infant Std" panose="020B0503020103030203" pitchFamily="34" charset="0"/>
            </a:endParaRPr>
          </a:p>
          <a:p>
            <a:r>
              <a:rPr lang="en-GB" dirty="0">
                <a:latin typeface="Sassoon Infant Std" panose="020B0503020103030203" pitchFamily="34" charset="0"/>
              </a:rPr>
              <a:t>Teach – /</a:t>
            </a:r>
            <a:r>
              <a:rPr lang="en-GB" dirty="0" err="1">
                <a:latin typeface="Sassoon Infant Std" panose="020B0503020103030203" pitchFamily="34" charset="0"/>
              </a:rPr>
              <a:t>i</a:t>
            </a:r>
            <a:r>
              <a:rPr lang="en-GB" dirty="0">
                <a:latin typeface="Sassoon Infant Std" panose="020B0503020103030203" pitchFamily="34" charset="0"/>
              </a:rPr>
              <a:t>/ y</a:t>
            </a:r>
          </a:p>
          <a:p>
            <a:r>
              <a:rPr lang="en-GB" dirty="0">
                <a:latin typeface="Sassoon Infant Std" panose="020B0503020103030203" pitchFamily="34" charset="0"/>
              </a:rPr>
              <a:t>Words – gym, crystal, pyramid, mystery, bicycle, myth</a:t>
            </a:r>
          </a:p>
          <a:p>
            <a:r>
              <a:rPr lang="en-GB" dirty="0">
                <a:latin typeface="Sassoon Infant Std" panose="020B0503020103030203" pitchFamily="34" charset="0"/>
              </a:rPr>
              <a:t>Challenge word – parents</a:t>
            </a:r>
          </a:p>
          <a:p>
            <a:pPr marL="0" indent="0">
              <a:buNone/>
            </a:pPr>
            <a:endParaRPr lang="en-GB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525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498363" y="1004598"/>
            <a:ext cx="10807924" cy="51057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600" dirty="0">
                <a:latin typeface="Sassoon Infant Std" panose="020B0503020103030203" pitchFamily="34" charset="0"/>
              </a:rPr>
              <a:t>Let’s look at some graphemes that you already know.</a:t>
            </a:r>
          </a:p>
          <a:p>
            <a:pPr algn="ctr"/>
            <a:endParaRPr lang="en-GB" sz="6600" dirty="0">
              <a:latin typeface="Sassoon Infant Std" panose="020B0503020103030203" pitchFamily="34" charset="0"/>
            </a:endParaRPr>
          </a:p>
          <a:p>
            <a:pPr algn="ctr"/>
            <a:r>
              <a:rPr lang="en-GB" sz="6600" dirty="0">
                <a:latin typeface="Sassoon Infant Std" panose="020B0503020103030203" pitchFamily="34" charset="0"/>
              </a:rPr>
              <a:t>Say the phoneme or phonemes for each grapheme.</a:t>
            </a:r>
          </a:p>
        </p:txBody>
      </p:sp>
    </p:spTree>
    <p:extLst>
      <p:ext uri="{BB962C8B-B14F-4D97-AF65-F5344CB8AC3E}">
        <p14:creationId xmlns:p14="http://schemas.microsoft.com/office/powerpoint/2010/main" val="96792584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033" y="2448528"/>
            <a:ext cx="10515600" cy="1481650"/>
          </a:xfrm>
        </p:spPr>
        <p:txBody>
          <a:bodyPr/>
          <a:lstStyle/>
          <a:p>
            <a:pPr algn="ctr"/>
            <a:r>
              <a:rPr lang="en-GB" dirty="0">
                <a:latin typeface="Sassoon Infant Std" panose="020B0503020103030203" pitchFamily="34" charset="0"/>
              </a:rPr>
              <a:t>Let’s </a:t>
            </a:r>
            <a:r>
              <a:rPr lang="en-GB" i="1" dirty="0">
                <a:latin typeface="Sassoon Infant Std" panose="020B0503020103030203" pitchFamily="34" charset="0"/>
              </a:rPr>
              <a:t>Revisit and Review</a:t>
            </a:r>
            <a:r>
              <a:rPr lang="en-GB" dirty="0">
                <a:latin typeface="Sassoon Infant Std" panose="020B0503020103030203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58470805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244" y="2446124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Sassoon Infant Std" panose="020B0503020103030203" pitchFamily="34" charset="0"/>
              </a:rPr>
              <a:t>CHALLENGE words</a:t>
            </a:r>
            <a:endParaRPr lang="en-GB" i="1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037187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621760"/>
          </a:xfrm>
        </p:spPr>
        <p:txBody>
          <a:bodyPr>
            <a:noAutofit/>
          </a:bodyPr>
          <a:lstStyle/>
          <a:p>
            <a:br>
              <a:rPr lang="en-GB" sz="19000" dirty="0">
                <a:latin typeface="Sassoon Infant Std" panose="020B0503020103030203" pitchFamily="34" charset="0"/>
              </a:rPr>
            </a:br>
            <a:r>
              <a:rPr lang="en-GB" sz="19000" dirty="0">
                <a:latin typeface="Sassoon Infant Std" panose="020B0503020103030203" pitchFamily="34" charset="0"/>
              </a:rPr>
              <a:t>friend</a:t>
            </a:r>
          </a:p>
        </p:txBody>
      </p:sp>
    </p:spTree>
    <p:extLst>
      <p:ext uri="{BB962C8B-B14F-4D97-AF65-F5344CB8AC3E}">
        <p14:creationId xmlns:p14="http://schemas.microsoft.com/office/powerpoint/2010/main" val="1248993132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8546" y="455388"/>
            <a:ext cx="9144000" cy="3621760"/>
          </a:xfrm>
        </p:spPr>
        <p:txBody>
          <a:bodyPr>
            <a:noAutofit/>
          </a:bodyPr>
          <a:lstStyle/>
          <a:p>
            <a:br>
              <a:rPr lang="en-GB" sz="19000" dirty="0">
                <a:latin typeface="Sassoon Infant Std" panose="020B0503020103030203" pitchFamily="34" charset="0"/>
              </a:rPr>
            </a:br>
            <a:r>
              <a:rPr lang="en-GB" sz="19000" dirty="0">
                <a:latin typeface="Sassoon Infant Std" panose="020B0503020103030203" pitchFamily="34" charset="0"/>
              </a:rPr>
              <a:t>friend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0433" y="4399877"/>
            <a:ext cx="1122022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dirty="0">
                <a:latin typeface="Sassoon Infant Std" panose="020B0503020103030203" pitchFamily="34" charset="0"/>
              </a:rPr>
              <a:t>Definition - A person who has a strong liking for and trust in another person.</a:t>
            </a:r>
            <a:endParaRPr lang="en-GB" sz="55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687482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6070" y="456621"/>
            <a:ext cx="9144000" cy="3621760"/>
          </a:xfrm>
        </p:spPr>
        <p:txBody>
          <a:bodyPr>
            <a:noAutofit/>
          </a:bodyPr>
          <a:lstStyle/>
          <a:p>
            <a:br>
              <a:rPr lang="en-GB" sz="19000" dirty="0">
                <a:latin typeface="Sassoon Infant Std" panose="020B0503020103030203" pitchFamily="34" charset="0"/>
              </a:rPr>
            </a:br>
            <a:r>
              <a:rPr lang="en-GB" sz="19000" dirty="0">
                <a:latin typeface="Sassoon Infant Std" panose="020B0503020103030203" pitchFamily="34" charset="0"/>
              </a:rPr>
              <a:t>friend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02889" y="4078381"/>
            <a:ext cx="895036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Sassoon Infant Std" panose="020B0503020103030203" pitchFamily="34" charset="0"/>
              </a:rPr>
              <a:t>“My friend and I like to play games together.”</a:t>
            </a:r>
            <a:endParaRPr lang="en-GB" sz="66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031845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31906"/>
            <a:ext cx="9144000" cy="3621760"/>
          </a:xfrm>
        </p:spPr>
        <p:txBody>
          <a:bodyPr>
            <a:noAutofit/>
          </a:bodyPr>
          <a:lstStyle/>
          <a:p>
            <a:br>
              <a:rPr lang="en-GB" sz="19000" dirty="0">
                <a:latin typeface="Sassoon Infant Std" panose="020B0503020103030203" pitchFamily="34" charset="0"/>
              </a:rPr>
            </a:br>
            <a:r>
              <a:rPr lang="en-GB" sz="19000" dirty="0">
                <a:latin typeface="Sassoon Infant Std" panose="020B0503020103030203" pitchFamily="34" charset="0"/>
              </a:rPr>
              <a:t>eye</a:t>
            </a:r>
          </a:p>
        </p:txBody>
      </p:sp>
    </p:spTree>
    <p:extLst>
      <p:ext uri="{BB962C8B-B14F-4D97-AF65-F5344CB8AC3E}">
        <p14:creationId xmlns:p14="http://schemas.microsoft.com/office/powerpoint/2010/main" val="190267778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7181" y="240236"/>
            <a:ext cx="9144000" cy="3621760"/>
          </a:xfrm>
        </p:spPr>
        <p:txBody>
          <a:bodyPr>
            <a:noAutofit/>
          </a:bodyPr>
          <a:lstStyle/>
          <a:p>
            <a:br>
              <a:rPr lang="en-GB" sz="19000" dirty="0">
                <a:latin typeface="Sassoon Infant Std" panose="020B0503020103030203" pitchFamily="34" charset="0"/>
              </a:rPr>
            </a:br>
            <a:r>
              <a:rPr lang="en-GB" sz="19000" dirty="0">
                <a:latin typeface="Sassoon Infant Std" panose="020B0503020103030203" pitchFamily="34" charset="0"/>
              </a:rPr>
              <a:t>eye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0433" y="4399877"/>
            <a:ext cx="1122022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dirty="0">
                <a:latin typeface="Sassoon Infant Std" panose="020B0503020103030203" pitchFamily="34" charset="0"/>
              </a:rPr>
              <a:t>Definition - The organ of sight in humans and animals.</a:t>
            </a:r>
            <a:endParaRPr lang="en-GB" sz="55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507729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8343" y="398033"/>
            <a:ext cx="9144000" cy="3621760"/>
          </a:xfrm>
        </p:spPr>
        <p:txBody>
          <a:bodyPr>
            <a:noAutofit/>
          </a:bodyPr>
          <a:lstStyle/>
          <a:p>
            <a:br>
              <a:rPr lang="en-GB" sz="19000" dirty="0">
                <a:latin typeface="Sassoon Infant Std" panose="020B0503020103030203" pitchFamily="34" charset="0"/>
              </a:rPr>
            </a:br>
            <a:r>
              <a:rPr lang="en-GB" sz="19000" dirty="0">
                <a:latin typeface="Sassoon Infant Std" panose="020B0503020103030203" pitchFamily="34" charset="0"/>
              </a:rPr>
              <a:t>eye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0519" y="5093491"/>
            <a:ext cx="115106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Sassoon Infant Std" panose="020B0503020103030203" pitchFamily="34" charset="0"/>
              </a:rPr>
              <a:t>“I have my beady eye on you!”</a:t>
            </a:r>
            <a:endParaRPr lang="en-GB" sz="66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506377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31906"/>
            <a:ext cx="9144000" cy="3621760"/>
          </a:xfrm>
        </p:spPr>
        <p:txBody>
          <a:bodyPr>
            <a:noAutofit/>
          </a:bodyPr>
          <a:lstStyle/>
          <a:p>
            <a:br>
              <a:rPr lang="en-GB" sz="19000" dirty="0">
                <a:latin typeface="Sassoon Infant Std" panose="020B0503020103030203" pitchFamily="34" charset="0"/>
              </a:rPr>
            </a:br>
            <a:r>
              <a:rPr lang="en-GB" sz="19000" dirty="0">
                <a:latin typeface="Sassoon Infant Std" panose="020B0503020103030203" pitchFamily="34" charset="0"/>
              </a:rPr>
              <a:t>because</a:t>
            </a:r>
          </a:p>
        </p:txBody>
      </p:sp>
    </p:spTree>
    <p:extLst>
      <p:ext uri="{BB962C8B-B14F-4D97-AF65-F5344CB8AC3E}">
        <p14:creationId xmlns:p14="http://schemas.microsoft.com/office/powerpoint/2010/main" val="708322468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6364" y="463972"/>
            <a:ext cx="9144000" cy="3621760"/>
          </a:xfrm>
        </p:spPr>
        <p:txBody>
          <a:bodyPr>
            <a:noAutofit/>
          </a:bodyPr>
          <a:lstStyle/>
          <a:p>
            <a:br>
              <a:rPr lang="en-GB" sz="19000" dirty="0">
                <a:latin typeface="Sassoon Infant Std" panose="020B0503020103030203" pitchFamily="34" charset="0"/>
              </a:rPr>
            </a:br>
            <a:r>
              <a:rPr lang="en-GB" sz="19000" dirty="0">
                <a:latin typeface="Sassoon Infant Std" panose="020B0503020103030203" pitchFamily="34" charset="0"/>
              </a:rPr>
              <a:t>because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2067" y="5382371"/>
            <a:ext cx="1122022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dirty="0">
                <a:latin typeface="Sassoon Infant Std" panose="020B0503020103030203" pitchFamily="34" charset="0"/>
              </a:rPr>
              <a:t>Definition - The reason for something.</a:t>
            </a:r>
            <a:endParaRPr lang="en-GB" sz="55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836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7639" y="840374"/>
            <a:ext cx="9144000" cy="5084799"/>
          </a:xfrm>
        </p:spPr>
        <p:txBody>
          <a:bodyPr anchor="ctr">
            <a:noAutofit/>
          </a:bodyPr>
          <a:lstStyle/>
          <a:p>
            <a:r>
              <a:rPr lang="en-GB" sz="30000" dirty="0">
                <a:latin typeface="Sassoon Infant Std" panose="020B0503020103030203" pitchFamily="34" charset="0"/>
              </a:rPr>
              <a:t>are</a:t>
            </a:r>
          </a:p>
        </p:txBody>
      </p:sp>
    </p:spTree>
    <p:extLst>
      <p:ext uri="{BB962C8B-B14F-4D97-AF65-F5344CB8AC3E}">
        <p14:creationId xmlns:p14="http://schemas.microsoft.com/office/powerpoint/2010/main" val="2215535268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4285" y="806594"/>
            <a:ext cx="9144000" cy="4038133"/>
          </a:xfrm>
        </p:spPr>
        <p:txBody>
          <a:bodyPr anchor="ctr">
            <a:noAutofit/>
          </a:bodyPr>
          <a:lstStyle/>
          <a:p>
            <a:r>
              <a:rPr lang="en-GB" sz="19000" dirty="0">
                <a:latin typeface="Sassoon Infant Std" panose="020B0503020103030203" pitchFamily="34" charset="0"/>
              </a:rPr>
              <a:t>because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5049009"/>
            <a:ext cx="12266579" cy="131061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800" dirty="0">
                <a:latin typeface="Sassoon Infant Std" panose="020B0503020103030203" pitchFamily="34" charset="0"/>
              </a:rPr>
              <a:t>“I like my friends because they are fun.”</a:t>
            </a:r>
            <a:endParaRPr lang="en-GB" sz="58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369933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move</a:t>
            </a:r>
          </a:p>
        </p:txBody>
      </p:sp>
    </p:spTree>
    <p:extLst>
      <p:ext uri="{BB962C8B-B14F-4D97-AF65-F5344CB8AC3E}">
        <p14:creationId xmlns:p14="http://schemas.microsoft.com/office/powerpoint/2010/main" val="3024186837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033" y="1682885"/>
            <a:ext cx="10515600" cy="2539122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move</a:t>
            </a:r>
          </a:p>
        </p:txBody>
      </p:sp>
      <p:sp>
        <p:nvSpPr>
          <p:cNvPr id="3" name="Rectangle 2"/>
          <p:cNvSpPr/>
          <p:nvPr/>
        </p:nvSpPr>
        <p:spPr>
          <a:xfrm>
            <a:off x="1101882" y="5129441"/>
            <a:ext cx="1003390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202124"/>
                </a:solidFill>
                <a:latin typeface="Sassoon Infant Std" panose="020B0503020103030203" pitchFamily="34" charset="0"/>
              </a:rPr>
              <a:t>Definition – To change position.</a:t>
            </a:r>
            <a:endParaRPr lang="en-GB" sz="6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697739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814" y="1670182"/>
            <a:ext cx="10515600" cy="213629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move</a:t>
            </a:r>
          </a:p>
        </p:txBody>
      </p:sp>
      <p:sp>
        <p:nvSpPr>
          <p:cNvPr id="5" name="Rectangle 4"/>
          <p:cNvSpPr/>
          <p:nvPr/>
        </p:nvSpPr>
        <p:spPr>
          <a:xfrm>
            <a:off x="745788" y="5360387"/>
            <a:ext cx="107756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202124"/>
                </a:solidFill>
                <a:latin typeface="Sassoon Infant Std" panose="020B0503020103030203" pitchFamily="34" charset="0"/>
              </a:rPr>
              <a:t>“We like to wriggle and move.”</a:t>
            </a:r>
            <a:endParaRPr lang="en-GB" sz="6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873218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53702"/>
            <a:ext cx="10515600" cy="2908773"/>
          </a:xfrm>
        </p:spPr>
        <p:txBody>
          <a:bodyPr anchor="ctr">
            <a:noAutofit/>
          </a:bodyPr>
          <a:lstStyle/>
          <a:p>
            <a:pPr algn="ctr"/>
            <a:r>
              <a:rPr lang="en-GB" sz="17000" dirty="0">
                <a:latin typeface="Sassoon Infant Std" panose="020B0503020103030203" pitchFamily="34" charset="0"/>
              </a:rPr>
              <a:t>improve</a:t>
            </a:r>
          </a:p>
        </p:txBody>
      </p:sp>
    </p:spTree>
    <p:extLst>
      <p:ext uri="{BB962C8B-B14F-4D97-AF65-F5344CB8AC3E}">
        <p14:creationId xmlns:p14="http://schemas.microsoft.com/office/powerpoint/2010/main" val="2112983690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247887"/>
            <a:ext cx="10515600" cy="2889333"/>
          </a:xfrm>
        </p:spPr>
        <p:txBody>
          <a:bodyPr anchor="ctr">
            <a:noAutofit/>
          </a:bodyPr>
          <a:lstStyle/>
          <a:p>
            <a:pPr algn="ctr"/>
            <a:r>
              <a:rPr lang="en-GB" sz="17000" dirty="0">
                <a:latin typeface="Sassoon Infant Std" panose="020B0503020103030203" pitchFamily="34" charset="0"/>
              </a:rPr>
              <a:t>improve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5414508"/>
            <a:ext cx="121920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800" dirty="0">
                <a:solidFill>
                  <a:srgbClr val="202124"/>
                </a:solidFill>
                <a:latin typeface="Sassoon Infant Std" panose="020B0503020103030203" pitchFamily="34" charset="0"/>
              </a:rPr>
              <a:t>Definition – To make something better.</a:t>
            </a:r>
            <a:endParaRPr lang="en-GB" sz="58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557279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220" y="1371600"/>
            <a:ext cx="10515600" cy="2879590"/>
          </a:xfrm>
        </p:spPr>
        <p:txBody>
          <a:bodyPr anchor="ctr">
            <a:noAutofit/>
          </a:bodyPr>
          <a:lstStyle/>
          <a:p>
            <a:pPr algn="ctr"/>
            <a:r>
              <a:rPr lang="en-GB" sz="17000" dirty="0">
                <a:latin typeface="Sassoon Infant Std" panose="020B0503020103030203" pitchFamily="34" charset="0"/>
              </a:rPr>
              <a:t>improve</a:t>
            </a:r>
          </a:p>
        </p:txBody>
      </p:sp>
      <p:sp>
        <p:nvSpPr>
          <p:cNvPr id="3" name="Rectangle 2"/>
          <p:cNvSpPr/>
          <p:nvPr/>
        </p:nvSpPr>
        <p:spPr>
          <a:xfrm>
            <a:off x="87549" y="5336687"/>
            <a:ext cx="121920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800" dirty="0">
                <a:solidFill>
                  <a:srgbClr val="202124"/>
                </a:solidFill>
                <a:latin typeface="Sassoon Infant Std" panose="020B0503020103030203" pitchFamily="34" charset="0"/>
              </a:rPr>
              <a:t>“Could you improve your writing?”</a:t>
            </a:r>
            <a:endParaRPr lang="en-GB" sz="58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882045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498363" y="1004598"/>
            <a:ext cx="10807924" cy="51057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600" dirty="0">
                <a:latin typeface="Sassoon Infant Std" panose="020B0503020103030203" pitchFamily="34" charset="0"/>
              </a:rPr>
              <a:t>Let’s look at some graphemes that you already know.</a:t>
            </a:r>
          </a:p>
          <a:p>
            <a:pPr algn="ctr"/>
            <a:endParaRPr lang="en-GB" sz="6600" dirty="0">
              <a:latin typeface="Sassoon Infant Std" panose="020B0503020103030203" pitchFamily="34" charset="0"/>
            </a:endParaRPr>
          </a:p>
          <a:p>
            <a:pPr algn="ctr"/>
            <a:r>
              <a:rPr lang="en-GB" sz="6600" dirty="0">
                <a:latin typeface="Sassoon Infant Std" panose="020B0503020103030203" pitchFamily="34" charset="0"/>
              </a:rPr>
              <a:t>Say the phoneme or phonemes for each grapheme.</a:t>
            </a:r>
          </a:p>
        </p:txBody>
      </p:sp>
    </p:spTree>
    <p:extLst>
      <p:ext uri="{BB962C8B-B14F-4D97-AF65-F5344CB8AC3E}">
        <p14:creationId xmlns:p14="http://schemas.microsoft.com/office/powerpoint/2010/main" val="272396362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5084799"/>
          </a:xfrm>
        </p:spPr>
        <p:txBody>
          <a:bodyPr anchor="ctr">
            <a:noAutofit/>
          </a:bodyPr>
          <a:lstStyle/>
          <a:p>
            <a:r>
              <a:rPr lang="en-GB" sz="30000" dirty="0" err="1">
                <a:latin typeface="Sassoon Infant Std" panose="020B0503020103030203" pitchFamily="34" charset="0"/>
              </a:rPr>
              <a:t>i</a:t>
            </a:r>
            <a:endParaRPr lang="en-GB" sz="30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405430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5084799"/>
          </a:xfrm>
        </p:spPr>
        <p:txBody>
          <a:bodyPr anchor="ctr">
            <a:noAutofit/>
          </a:bodyPr>
          <a:lstStyle/>
          <a:p>
            <a:r>
              <a:rPr lang="en-GB" sz="30000" dirty="0" err="1">
                <a:latin typeface="Sassoon Infant Std" panose="020B0503020103030203" pitchFamily="34" charset="0"/>
              </a:rPr>
              <a:t>oul</a:t>
            </a:r>
            <a:r>
              <a:rPr lang="en-GB" sz="30000" dirty="0">
                <a:latin typeface="Sassoon Infant Std" panose="020B050302010303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56127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0362" y="820919"/>
            <a:ext cx="9144000" cy="5084799"/>
          </a:xfrm>
        </p:spPr>
        <p:txBody>
          <a:bodyPr anchor="ctr">
            <a:noAutofit/>
          </a:bodyPr>
          <a:lstStyle/>
          <a:p>
            <a:r>
              <a:rPr lang="en-GB" sz="30000" dirty="0" err="1">
                <a:latin typeface="Sassoon Infant Std" panose="020B0503020103030203" pitchFamily="34" charset="0"/>
              </a:rPr>
              <a:t>ui</a:t>
            </a:r>
            <a:endParaRPr lang="en-GB" sz="30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914250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5084799"/>
          </a:xfrm>
        </p:spPr>
        <p:txBody>
          <a:bodyPr anchor="ctr">
            <a:noAutofit/>
          </a:bodyPr>
          <a:lstStyle/>
          <a:p>
            <a:r>
              <a:rPr lang="en-GB" sz="30000" dirty="0" err="1">
                <a:latin typeface="Sassoon Infant Std" panose="020B0503020103030203" pitchFamily="34" charset="0"/>
              </a:rPr>
              <a:t>su</a:t>
            </a:r>
            <a:endParaRPr lang="en-GB" sz="30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229793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5084799"/>
          </a:xfrm>
        </p:spPr>
        <p:txBody>
          <a:bodyPr anchor="ctr">
            <a:noAutofit/>
          </a:bodyPr>
          <a:lstStyle/>
          <a:p>
            <a:r>
              <a:rPr lang="en-GB" sz="30000" dirty="0" err="1">
                <a:latin typeface="Sassoon Infant Std" panose="020B0503020103030203" pitchFamily="34" charset="0"/>
              </a:rPr>
              <a:t>dge</a:t>
            </a:r>
            <a:endParaRPr lang="en-GB" sz="30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992535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4545" y="558157"/>
            <a:ext cx="9144000" cy="5084799"/>
          </a:xfrm>
        </p:spPr>
        <p:txBody>
          <a:bodyPr anchor="ctr">
            <a:noAutofit/>
          </a:bodyPr>
          <a:lstStyle/>
          <a:p>
            <a:r>
              <a:rPr lang="en-GB" sz="30000" dirty="0">
                <a:latin typeface="Sassoon Infant Std" panose="020B0503020103030203" pitchFamily="34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1820413642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81894"/>
            <a:ext cx="9144000" cy="5084799"/>
          </a:xfrm>
        </p:spPr>
        <p:txBody>
          <a:bodyPr anchor="ctr">
            <a:noAutofit/>
          </a:bodyPr>
          <a:lstStyle/>
          <a:p>
            <a:r>
              <a:rPr lang="en-GB" sz="30000" dirty="0">
                <a:latin typeface="Sassoon Infant Std" panose="020B0503020103030203" pitchFamily="34" charset="0"/>
              </a:rPr>
              <a:t>le</a:t>
            </a:r>
          </a:p>
        </p:txBody>
      </p:sp>
    </p:spTree>
    <p:extLst>
      <p:ext uri="{BB962C8B-B14F-4D97-AF65-F5344CB8AC3E}">
        <p14:creationId xmlns:p14="http://schemas.microsoft.com/office/powerpoint/2010/main" val="1322238231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4545" y="723528"/>
            <a:ext cx="9144000" cy="5084799"/>
          </a:xfrm>
        </p:spPr>
        <p:txBody>
          <a:bodyPr anchor="ctr">
            <a:noAutofit/>
          </a:bodyPr>
          <a:lstStyle/>
          <a:p>
            <a:r>
              <a:rPr lang="en-GB" sz="30000" dirty="0" err="1">
                <a:latin typeface="Sassoon Infant Std" panose="020B0503020103030203" pitchFamily="34" charset="0"/>
              </a:rPr>
              <a:t>wr</a:t>
            </a:r>
            <a:endParaRPr lang="en-GB" sz="30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755404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7268" y="606796"/>
            <a:ext cx="9144000" cy="5084799"/>
          </a:xfrm>
        </p:spPr>
        <p:txBody>
          <a:bodyPr anchor="ctr">
            <a:noAutofit/>
          </a:bodyPr>
          <a:lstStyle/>
          <a:p>
            <a:r>
              <a:rPr lang="en-GB" sz="30000" dirty="0" err="1">
                <a:latin typeface="Sassoon Infant Std" panose="020B0503020103030203" pitchFamily="34" charset="0"/>
              </a:rPr>
              <a:t>si</a:t>
            </a:r>
            <a:endParaRPr lang="en-GB" sz="30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265296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107" y="2390160"/>
            <a:ext cx="10515600" cy="1909465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would</a:t>
            </a:r>
          </a:p>
        </p:txBody>
      </p:sp>
    </p:spTree>
    <p:extLst>
      <p:ext uri="{BB962C8B-B14F-4D97-AF65-F5344CB8AC3E}">
        <p14:creationId xmlns:p14="http://schemas.microsoft.com/office/powerpoint/2010/main" val="2101606144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379" y="3635300"/>
            <a:ext cx="10515600" cy="1909465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would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0" y="157638"/>
            <a:ext cx="12192000" cy="2485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GB" sz="5400" dirty="0">
                <a:latin typeface="Sassoon Infant Std" panose="020B0503020103030203" pitchFamily="34" charset="0"/>
              </a:rPr>
              <a:t>Which of these graphemes is in this word?</a:t>
            </a:r>
          </a:p>
          <a:p>
            <a:pPr algn="ctr">
              <a:lnSpc>
                <a:spcPct val="150000"/>
              </a:lnSpc>
            </a:pPr>
            <a:r>
              <a:rPr lang="es-ES" dirty="0">
                <a:latin typeface="Sassoon Infant Std" panose="020B0503020103030203" pitchFamily="34" charset="0"/>
              </a:rPr>
              <a:t> i   </a:t>
            </a:r>
            <a:r>
              <a:rPr lang="es-ES" dirty="0" err="1">
                <a:latin typeface="Sassoon Infant Std" panose="020B0503020103030203" pitchFamily="34" charset="0"/>
              </a:rPr>
              <a:t>oul</a:t>
            </a:r>
            <a:r>
              <a:rPr lang="es-ES" dirty="0">
                <a:latin typeface="Sassoon Infant Std" panose="020B0503020103030203" pitchFamily="34" charset="0"/>
              </a:rPr>
              <a:t>    su    </a:t>
            </a:r>
            <a:r>
              <a:rPr lang="es-ES" dirty="0" err="1">
                <a:latin typeface="Sassoon Infant Std" panose="020B0503020103030203" pitchFamily="34" charset="0"/>
              </a:rPr>
              <a:t>dge</a:t>
            </a:r>
            <a:r>
              <a:rPr lang="es-ES" dirty="0">
                <a:latin typeface="Sassoon Infant Std" panose="020B0503020103030203" pitchFamily="34" charset="0"/>
              </a:rPr>
              <a:t>    y    le    </a:t>
            </a:r>
            <a:r>
              <a:rPr lang="es-ES" dirty="0" err="1">
                <a:latin typeface="Sassoon Infant Std" panose="020B0503020103030203" pitchFamily="34" charset="0"/>
              </a:rPr>
              <a:t>wr</a:t>
            </a:r>
            <a:r>
              <a:rPr lang="es-ES" dirty="0">
                <a:latin typeface="Sassoon Infant Std" panose="020B0503020103030203" pitchFamily="34" charset="0"/>
              </a:rPr>
              <a:t>   si</a:t>
            </a:r>
            <a:endParaRPr lang="en-GB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136349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932" y="2149813"/>
            <a:ext cx="10515600" cy="2607013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would</a:t>
            </a:r>
          </a:p>
        </p:txBody>
      </p:sp>
      <p:sp>
        <p:nvSpPr>
          <p:cNvPr id="4" name="Rectangle 3"/>
          <p:cNvSpPr/>
          <p:nvPr/>
        </p:nvSpPr>
        <p:spPr>
          <a:xfrm>
            <a:off x="5401219" y="2691718"/>
            <a:ext cx="1933436" cy="129530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383936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107" y="2390160"/>
            <a:ext cx="10515600" cy="1909465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badge</a:t>
            </a:r>
          </a:p>
        </p:txBody>
      </p:sp>
    </p:spTree>
    <p:extLst>
      <p:ext uri="{BB962C8B-B14F-4D97-AF65-F5344CB8AC3E}">
        <p14:creationId xmlns:p14="http://schemas.microsoft.com/office/powerpoint/2010/main" val="1282515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2576" y="681642"/>
            <a:ext cx="9144000" cy="5084799"/>
          </a:xfrm>
        </p:spPr>
        <p:txBody>
          <a:bodyPr anchor="ctr">
            <a:noAutofit/>
          </a:bodyPr>
          <a:lstStyle/>
          <a:p>
            <a:r>
              <a:rPr lang="en-GB" sz="30000" dirty="0" err="1">
                <a:latin typeface="Sassoon Infant Std" panose="020B0503020103030203" pitchFamily="34" charset="0"/>
              </a:rPr>
              <a:t>aigh</a:t>
            </a:r>
            <a:endParaRPr lang="en-GB" sz="30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923835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87948"/>
            <a:ext cx="10515600" cy="1974715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badge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0" y="99272"/>
            <a:ext cx="12192000" cy="2485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GB" sz="5400" dirty="0">
                <a:latin typeface="Sassoon Infant Std" panose="020B0503020103030203" pitchFamily="34" charset="0"/>
              </a:rPr>
              <a:t>Which  of these graphemes is in this word?</a:t>
            </a:r>
          </a:p>
          <a:p>
            <a:pPr algn="ctr">
              <a:lnSpc>
                <a:spcPct val="150000"/>
              </a:lnSpc>
            </a:pPr>
            <a:r>
              <a:rPr lang="es-ES" dirty="0">
                <a:latin typeface="Sassoon Infant Std" panose="020B0503020103030203" pitchFamily="34" charset="0"/>
              </a:rPr>
              <a:t> i   </a:t>
            </a:r>
            <a:r>
              <a:rPr lang="es-ES" dirty="0" err="1">
                <a:latin typeface="Sassoon Infant Std" panose="020B0503020103030203" pitchFamily="34" charset="0"/>
              </a:rPr>
              <a:t>oul</a:t>
            </a:r>
            <a:r>
              <a:rPr lang="es-ES" dirty="0">
                <a:latin typeface="Sassoon Infant Std" panose="020B0503020103030203" pitchFamily="34" charset="0"/>
              </a:rPr>
              <a:t>    su    </a:t>
            </a:r>
            <a:r>
              <a:rPr lang="es-ES" dirty="0" err="1">
                <a:latin typeface="Sassoon Infant Std" panose="020B0503020103030203" pitchFamily="34" charset="0"/>
              </a:rPr>
              <a:t>dge</a:t>
            </a:r>
            <a:r>
              <a:rPr lang="es-ES" dirty="0">
                <a:latin typeface="Sassoon Infant Std" panose="020B0503020103030203" pitchFamily="34" charset="0"/>
              </a:rPr>
              <a:t>    y    le    </a:t>
            </a:r>
            <a:r>
              <a:rPr lang="es-ES" dirty="0" err="1">
                <a:latin typeface="Sassoon Infant Std" panose="020B0503020103030203" pitchFamily="34" charset="0"/>
              </a:rPr>
              <a:t>wr</a:t>
            </a:r>
            <a:r>
              <a:rPr lang="es-ES" dirty="0">
                <a:latin typeface="Sassoon Infant Std" panose="020B0503020103030203" pitchFamily="34" charset="0"/>
              </a:rPr>
              <a:t>   si</a:t>
            </a:r>
            <a:endParaRPr lang="en-GB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033198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480553"/>
            <a:ext cx="10515600" cy="2081922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badge </a:t>
            </a:r>
          </a:p>
        </p:txBody>
      </p:sp>
      <p:sp>
        <p:nvSpPr>
          <p:cNvPr id="4" name="Rectangle 3"/>
          <p:cNvSpPr/>
          <p:nvPr/>
        </p:nvSpPr>
        <p:spPr>
          <a:xfrm>
            <a:off x="5758774" y="2730811"/>
            <a:ext cx="2217907" cy="175364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795827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107" y="2390160"/>
            <a:ext cx="10515600" cy="1909465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ledge</a:t>
            </a:r>
          </a:p>
        </p:txBody>
      </p:sp>
    </p:spTree>
    <p:extLst>
      <p:ext uri="{BB962C8B-B14F-4D97-AF65-F5344CB8AC3E}">
        <p14:creationId xmlns:p14="http://schemas.microsoft.com/office/powerpoint/2010/main" val="2155737393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94953"/>
            <a:ext cx="10515600" cy="2344569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ledge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0" y="157638"/>
            <a:ext cx="12192000" cy="2485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GB" sz="5400" dirty="0">
                <a:latin typeface="Sassoon Infant Std" panose="020B0503020103030203" pitchFamily="34" charset="0"/>
              </a:rPr>
              <a:t>Which  of these graphemes is in this word?</a:t>
            </a:r>
          </a:p>
          <a:p>
            <a:pPr algn="ctr">
              <a:lnSpc>
                <a:spcPct val="150000"/>
              </a:lnSpc>
            </a:pPr>
            <a:r>
              <a:rPr lang="es-ES" dirty="0">
                <a:latin typeface="Sassoon Infant Std" panose="020B0503020103030203" pitchFamily="34" charset="0"/>
              </a:rPr>
              <a:t> i   </a:t>
            </a:r>
            <a:r>
              <a:rPr lang="es-ES" dirty="0" err="1">
                <a:latin typeface="Sassoon Infant Std" panose="020B0503020103030203" pitchFamily="34" charset="0"/>
              </a:rPr>
              <a:t>oul</a:t>
            </a:r>
            <a:r>
              <a:rPr lang="es-ES" dirty="0">
                <a:latin typeface="Sassoon Infant Std" panose="020B0503020103030203" pitchFamily="34" charset="0"/>
              </a:rPr>
              <a:t>    su    </a:t>
            </a:r>
            <a:r>
              <a:rPr lang="es-ES" dirty="0" err="1">
                <a:latin typeface="Sassoon Infant Std" panose="020B0503020103030203" pitchFamily="34" charset="0"/>
              </a:rPr>
              <a:t>dge</a:t>
            </a:r>
            <a:r>
              <a:rPr lang="es-ES" dirty="0">
                <a:latin typeface="Sassoon Infant Std" panose="020B0503020103030203" pitchFamily="34" charset="0"/>
              </a:rPr>
              <a:t>    y    le    </a:t>
            </a:r>
            <a:r>
              <a:rPr lang="es-ES" dirty="0" err="1">
                <a:latin typeface="Sassoon Infant Std" panose="020B0503020103030203" pitchFamily="34" charset="0"/>
              </a:rPr>
              <a:t>wr</a:t>
            </a:r>
            <a:r>
              <a:rPr lang="es-ES" dirty="0">
                <a:latin typeface="Sassoon Infant Std" panose="020B0503020103030203" pitchFamily="34" charset="0"/>
              </a:rPr>
              <a:t>   si</a:t>
            </a:r>
            <a:endParaRPr lang="en-GB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991639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217906"/>
            <a:ext cx="10515600" cy="2344569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ledge </a:t>
            </a:r>
          </a:p>
        </p:txBody>
      </p:sp>
      <p:sp>
        <p:nvSpPr>
          <p:cNvPr id="4" name="Rectangle 3"/>
          <p:cNvSpPr/>
          <p:nvPr/>
        </p:nvSpPr>
        <p:spPr>
          <a:xfrm>
            <a:off x="5527678" y="2518142"/>
            <a:ext cx="2215538" cy="182039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458847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107" y="2390160"/>
            <a:ext cx="10515600" cy="1909465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vision</a:t>
            </a:r>
          </a:p>
        </p:txBody>
      </p:sp>
    </p:spTree>
    <p:extLst>
      <p:ext uri="{BB962C8B-B14F-4D97-AF65-F5344CB8AC3E}">
        <p14:creationId xmlns:p14="http://schemas.microsoft.com/office/powerpoint/2010/main" val="1501566967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60322"/>
            <a:ext cx="10515600" cy="2198654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vision</a:t>
            </a:r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0" y="157638"/>
            <a:ext cx="12192000" cy="2485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GB" sz="5400" dirty="0">
                <a:latin typeface="Sassoon Infant Std" panose="020B0503020103030203" pitchFamily="34" charset="0"/>
              </a:rPr>
              <a:t>Which  of these graphemes is in this word?</a:t>
            </a:r>
          </a:p>
          <a:p>
            <a:pPr algn="ctr">
              <a:lnSpc>
                <a:spcPct val="150000"/>
              </a:lnSpc>
            </a:pPr>
            <a:r>
              <a:rPr lang="es-ES" dirty="0">
                <a:latin typeface="Sassoon Infant Std" panose="020B0503020103030203" pitchFamily="34" charset="0"/>
              </a:rPr>
              <a:t> i   </a:t>
            </a:r>
            <a:r>
              <a:rPr lang="es-ES" dirty="0" err="1">
                <a:latin typeface="Sassoon Infant Std" panose="020B0503020103030203" pitchFamily="34" charset="0"/>
              </a:rPr>
              <a:t>oul</a:t>
            </a:r>
            <a:r>
              <a:rPr lang="es-ES" dirty="0">
                <a:latin typeface="Sassoon Infant Std" panose="020B0503020103030203" pitchFamily="34" charset="0"/>
              </a:rPr>
              <a:t>    su    </a:t>
            </a:r>
            <a:r>
              <a:rPr lang="es-ES" dirty="0" err="1">
                <a:latin typeface="Sassoon Infant Std" panose="020B0503020103030203" pitchFamily="34" charset="0"/>
              </a:rPr>
              <a:t>dge</a:t>
            </a:r>
            <a:r>
              <a:rPr lang="es-ES" dirty="0">
                <a:latin typeface="Sassoon Infant Std" panose="020B0503020103030203" pitchFamily="34" charset="0"/>
              </a:rPr>
              <a:t>    y    le    </a:t>
            </a:r>
            <a:r>
              <a:rPr lang="es-ES" dirty="0" err="1">
                <a:latin typeface="Sassoon Infant Std" panose="020B0503020103030203" pitchFamily="34" charset="0"/>
              </a:rPr>
              <a:t>wr</a:t>
            </a:r>
            <a:r>
              <a:rPr lang="es-ES" dirty="0">
                <a:latin typeface="Sassoon Infant Std" panose="020B0503020103030203" pitchFamily="34" charset="0"/>
              </a:rPr>
              <a:t>   si</a:t>
            </a:r>
            <a:endParaRPr lang="en-GB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00231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363821"/>
            <a:ext cx="10515600" cy="2198654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vision</a:t>
            </a:r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5410947" y="2801566"/>
            <a:ext cx="989853" cy="12466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599278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107" y="2390160"/>
            <a:ext cx="10515600" cy="1909465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pleasure</a:t>
            </a:r>
          </a:p>
        </p:txBody>
      </p:sp>
    </p:spTree>
    <p:extLst>
      <p:ext uri="{BB962C8B-B14F-4D97-AF65-F5344CB8AC3E}">
        <p14:creationId xmlns:p14="http://schemas.microsoft.com/office/powerpoint/2010/main" val="404228257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672" y="3521412"/>
            <a:ext cx="10515600" cy="2111105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pleasure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0" y="157638"/>
            <a:ext cx="12192000" cy="2485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GB" sz="5400" dirty="0">
                <a:latin typeface="Sassoon Infant Std" panose="020B0503020103030203" pitchFamily="34" charset="0"/>
              </a:rPr>
              <a:t>Which  of these graphemes is in this word?</a:t>
            </a:r>
          </a:p>
          <a:p>
            <a:pPr algn="ctr">
              <a:lnSpc>
                <a:spcPct val="150000"/>
              </a:lnSpc>
            </a:pPr>
            <a:r>
              <a:rPr lang="es-ES" dirty="0">
                <a:latin typeface="Sassoon Infant Std" panose="020B0503020103030203" pitchFamily="34" charset="0"/>
              </a:rPr>
              <a:t> i   </a:t>
            </a:r>
            <a:r>
              <a:rPr lang="es-ES" dirty="0" err="1">
                <a:latin typeface="Sassoon Infant Std" panose="020B0503020103030203" pitchFamily="34" charset="0"/>
              </a:rPr>
              <a:t>oul</a:t>
            </a:r>
            <a:r>
              <a:rPr lang="es-ES" dirty="0">
                <a:latin typeface="Sassoon Infant Std" panose="020B0503020103030203" pitchFamily="34" charset="0"/>
              </a:rPr>
              <a:t>    su    </a:t>
            </a:r>
            <a:r>
              <a:rPr lang="es-ES" dirty="0" err="1">
                <a:latin typeface="Sassoon Infant Std" panose="020B0503020103030203" pitchFamily="34" charset="0"/>
              </a:rPr>
              <a:t>dge</a:t>
            </a:r>
            <a:r>
              <a:rPr lang="es-ES" dirty="0">
                <a:latin typeface="Sassoon Infant Std" panose="020B0503020103030203" pitchFamily="34" charset="0"/>
              </a:rPr>
              <a:t>    y    le    </a:t>
            </a:r>
            <a:r>
              <a:rPr lang="es-ES" dirty="0" err="1">
                <a:latin typeface="Sassoon Infant Std" panose="020B0503020103030203" pitchFamily="34" charset="0"/>
              </a:rPr>
              <a:t>wr</a:t>
            </a:r>
            <a:r>
              <a:rPr lang="es-ES" dirty="0">
                <a:latin typeface="Sassoon Infant Std" panose="020B0503020103030203" pitchFamily="34" charset="0"/>
              </a:rPr>
              <a:t>   si</a:t>
            </a:r>
            <a:endParaRPr lang="en-GB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948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33255"/>
            <a:ext cx="9144000" cy="5084799"/>
          </a:xfrm>
        </p:spPr>
        <p:txBody>
          <a:bodyPr anchor="ctr">
            <a:noAutofit/>
          </a:bodyPr>
          <a:lstStyle/>
          <a:p>
            <a:r>
              <a:rPr lang="en-GB" sz="30000" dirty="0" err="1">
                <a:latin typeface="Sassoon Infant Std" panose="020B0503020103030203" pitchFamily="34" charset="0"/>
              </a:rPr>
              <a:t>eer</a:t>
            </a:r>
            <a:endParaRPr lang="en-GB" sz="30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373379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451370"/>
            <a:ext cx="10515600" cy="2111105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pleasure</a:t>
            </a:r>
          </a:p>
        </p:txBody>
      </p:sp>
      <p:sp>
        <p:nvSpPr>
          <p:cNvPr id="4" name="Rectangle 3"/>
          <p:cNvSpPr/>
          <p:nvPr/>
        </p:nvSpPr>
        <p:spPr>
          <a:xfrm>
            <a:off x="6089650" y="3080826"/>
            <a:ext cx="1439559" cy="94642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538540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107" y="2390160"/>
            <a:ext cx="10515600" cy="1909465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wriggle</a:t>
            </a:r>
          </a:p>
        </p:txBody>
      </p:sp>
    </p:spTree>
    <p:extLst>
      <p:ext uri="{BB962C8B-B14F-4D97-AF65-F5344CB8AC3E}">
        <p14:creationId xmlns:p14="http://schemas.microsoft.com/office/powerpoint/2010/main" val="3564448443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854" y="3521412"/>
            <a:ext cx="10515600" cy="2033284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wriggle</a:t>
            </a:r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0" y="157638"/>
            <a:ext cx="12192000" cy="2485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GB" sz="5400" dirty="0">
                <a:latin typeface="Sassoon Infant Std" panose="020B0503020103030203" pitchFamily="34" charset="0"/>
              </a:rPr>
              <a:t>Which  of these graphemes is in this word?</a:t>
            </a:r>
          </a:p>
          <a:p>
            <a:pPr algn="ctr">
              <a:lnSpc>
                <a:spcPct val="150000"/>
              </a:lnSpc>
            </a:pPr>
            <a:r>
              <a:rPr lang="es-ES" dirty="0">
                <a:latin typeface="Sassoon Infant Std" panose="020B0503020103030203" pitchFamily="34" charset="0"/>
              </a:rPr>
              <a:t> i   </a:t>
            </a:r>
            <a:r>
              <a:rPr lang="es-ES" dirty="0" err="1">
                <a:latin typeface="Sassoon Infant Std" panose="020B0503020103030203" pitchFamily="34" charset="0"/>
              </a:rPr>
              <a:t>oul</a:t>
            </a:r>
            <a:r>
              <a:rPr lang="es-ES" dirty="0">
                <a:latin typeface="Sassoon Infant Std" panose="020B0503020103030203" pitchFamily="34" charset="0"/>
              </a:rPr>
              <a:t>    su    </a:t>
            </a:r>
            <a:r>
              <a:rPr lang="es-ES" dirty="0" err="1">
                <a:latin typeface="Sassoon Infant Std" panose="020B0503020103030203" pitchFamily="34" charset="0"/>
              </a:rPr>
              <a:t>dge</a:t>
            </a:r>
            <a:r>
              <a:rPr lang="es-ES" dirty="0">
                <a:latin typeface="Sassoon Infant Std" panose="020B0503020103030203" pitchFamily="34" charset="0"/>
              </a:rPr>
              <a:t>    y    le    </a:t>
            </a:r>
            <a:r>
              <a:rPr lang="es-ES" dirty="0" err="1">
                <a:latin typeface="Sassoon Infant Std" panose="020B0503020103030203" pitchFamily="34" charset="0"/>
              </a:rPr>
              <a:t>wr</a:t>
            </a:r>
            <a:r>
              <a:rPr lang="es-ES" dirty="0">
                <a:latin typeface="Sassoon Infant Std" panose="020B0503020103030203" pitchFamily="34" charset="0"/>
              </a:rPr>
              <a:t>   si</a:t>
            </a:r>
            <a:endParaRPr lang="en-GB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28539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29191"/>
            <a:ext cx="10515600" cy="2033284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wriggle</a:t>
            </a:r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3871608" y="3071097"/>
            <a:ext cx="1595335" cy="98533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867458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671" y="2438800"/>
            <a:ext cx="10515600" cy="1481650"/>
          </a:xfrm>
        </p:spPr>
        <p:txBody>
          <a:bodyPr anchor="ctr">
            <a:normAutofit/>
          </a:bodyPr>
          <a:lstStyle/>
          <a:p>
            <a:pPr algn="ctr"/>
            <a:r>
              <a:rPr lang="en-GB" dirty="0">
                <a:latin typeface="Sassoon Infant Std" panose="020B0503020103030203" pitchFamily="34" charset="0"/>
              </a:rPr>
              <a:t>Let’s </a:t>
            </a:r>
            <a:r>
              <a:rPr lang="en-GB" i="1" dirty="0">
                <a:latin typeface="Sassoon Infant Std" panose="020B0503020103030203" pitchFamily="34" charset="0"/>
              </a:rPr>
              <a:t>Teach and Practise…</a:t>
            </a:r>
          </a:p>
        </p:txBody>
      </p:sp>
    </p:spTree>
    <p:extLst>
      <p:ext uri="{BB962C8B-B14F-4D97-AF65-F5344CB8AC3E}">
        <p14:creationId xmlns:p14="http://schemas.microsoft.com/office/powerpoint/2010/main" val="4263119468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03642"/>
            <a:ext cx="10515600" cy="4748127"/>
          </a:xfrm>
        </p:spPr>
        <p:txBody>
          <a:bodyPr anchor="ctr">
            <a:noAutofit/>
          </a:bodyPr>
          <a:lstStyle/>
          <a:p>
            <a:pPr algn="ctr"/>
            <a:r>
              <a:rPr lang="en-GB" dirty="0">
                <a:latin typeface="Sassoon Infant Std" panose="020B0503020103030203" pitchFamily="34" charset="0"/>
              </a:rPr>
              <a:t>/</a:t>
            </a:r>
            <a:r>
              <a:rPr lang="en-GB" dirty="0" err="1">
                <a:latin typeface="Sassoon Infant Std" panose="020B0503020103030203" pitchFamily="34" charset="0"/>
              </a:rPr>
              <a:t>i</a:t>
            </a:r>
            <a:r>
              <a:rPr lang="en-GB" dirty="0">
                <a:latin typeface="Sassoon Infant Std" panose="020B0503020103030203" pitchFamily="34" charset="0"/>
              </a:rPr>
              <a:t>/</a:t>
            </a:r>
            <a:br>
              <a:rPr lang="en-GB" dirty="0">
                <a:latin typeface="Sassoon Infant Std" panose="020B0503020103030203" pitchFamily="34" charset="0"/>
              </a:rPr>
            </a:br>
            <a:r>
              <a:rPr lang="en-GB" dirty="0">
                <a:latin typeface="Sassoon Infant Std" panose="020B0503020103030203" pitchFamily="34" charset="0"/>
              </a:rPr>
              <a:t>can be spelt using a different grapheme:</a:t>
            </a:r>
            <a:br>
              <a:rPr lang="en-GB" dirty="0">
                <a:latin typeface="Sassoon Infant Std" panose="020B0503020103030203" pitchFamily="34" charset="0"/>
              </a:rPr>
            </a:br>
            <a:br>
              <a:rPr lang="en-GB" dirty="0">
                <a:latin typeface="Sassoon Infant Std" panose="020B0503020103030203" pitchFamily="34" charset="0"/>
              </a:rPr>
            </a:br>
            <a:r>
              <a:rPr lang="en-GB" sz="8000" b="1" dirty="0">
                <a:latin typeface="Sassoon Infant Std" panose="020B0503020103030203" pitchFamily="34" charset="0"/>
              </a:rPr>
              <a:t>y</a:t>
            </a:r>
            <a:endParaRPr lang="en-GB" sz="8000" b="1" i="1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547154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577" y="4868060"/>
            <a:ext cx="11537004" cy="1552196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Sassoon Infant Std" panose="020B0503020103030203" pitchFamily="34" charset="0"/>
              </a:rPr>
              <a:t>Definition - A place where people go to exercise and keep fit.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1223078" y="1508353"/>
            <a:ext cx="9702002" cy="26301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gym</a:t>
            </a:r>
            <a:br>
              <a:rPr lang="en-GB" sz="3600" dirty="0">
                <a:latin typeface="Sassoon Infant Std" panose="020B0503020103030203" pitchFamily="34" charset="0"/>
              </a:rPr>
            </a:br>
            <a:endParaRPr lang="en-GB" sz="48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26464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837724" y="136320"/>
            <a:ext cx="11044748" cy="18675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Sassoon Infant Std" panose="020B0503020103030203" pitchFamily="34" charset="0"/>
              </a:rPr>
              <a:t>Can you spot the /</a:t>
            </a:r>
            <a:r>
              <a:rPr lang="en-GB" dirty="0" err="1">
                <a:latin typeface="Sassoon Infant Std" panose="020B0503020103030203" pitchFamily="34" charset="0"/>
              </a:rPr>
              <a:t>i</a:t>
            </a:r>
            <a:r>
              <a:rPr lang="en-GB" dirty="0">
                <a:latin typeface="Sassoon Infant Std" panose="020B0503020103030203" pitchFamily="34" charset="0"/>
              </a:rPr>
              <a:t>/ grapheme as y in this word?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44301" y="2419857"/>
            <a:ext cx="10515600" cy="2852737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gym</a:t>
            </a:r>
          </a:p>
        </p:txBody>
      </p:sp>
    </p:spTree>
    <p:extLst>
      <p:ext uri="{BB962C8B-B14F-4D97-AF65-F5344CB8AC3E}">
        <p14:creationId xmlns:p14="http://schemas.microsoft.com/office/powerpoint/2010/main" val="2422378460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70760" y="1719465"/>
            <a:ext cx="10515600" cy="2852737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gym</a:t>
            </a:r>
          </a:p>
        </p:txBody>
      </p:sp>
      <p:sp>
        <p:nvSpPr>
          <p:cNvPr id="5" name="Rectangle 4"/>
          <p:cNvSpPr/>
          <p:nvPr/>
        </p:nvSpPr>
        <p:spPr>
          <a:xfrm>
            <a:off x="5583677" y="2808450"/>
            <a:ext cx="768485" cy="133553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959684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765" y="2166424"/>
            <a:ext cx="10515600" cy="2201294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crystal</a:t>
            </a:r>
          </a:p>
        </p:txBody>
      </p:sp>
    </p:spTree>
    <p:extLst>
      <p:ext uri="{BB962C8B-B14F-4D97-AF65-F5344CB8AC3E}">
        <p14:creationId xmlns:p14="http://schemas.microsoft.com/office/powerpoint/2010/main" val="29341605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2638" y="742983"/>
            <a:ext cx="9144000" cy="5084799"/>
          </a:xfrm>
        </p:spPr>
        <p:txBody>
          <a:bodyPr anchor="ctr">
            <a:noAutofit/>
          </a:bodyPr>
          <a:lstStyle/>
          <a:p>
            <a:r>
              <a:rPr lang="en-GB" sz="30000" dirty="0">
                <a:latin typeface="Sassoon Infant Std" panose="020B0503020103030203" pitchFamily="34" charset="0"/>
              </a:rPr>
              <a:t>le</a:t>
            </a:r>
          </a:p>
        </p:txBody>
      </p:sp>
    </p:spTree>
    <p:extLst>
      <p:ext uri="{BB962C8B-B14F-4D97-AF65-F5344CB8AC3E}">
        <p14:creationId xmlns:p14="http://schemas.microsoft.com/office/powerpoint/2010/main" val="135939807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765" y="3080824"/>
            <a:ext cx="10515600" cy="2201294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crystal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573933" y="146047"/>
            <a:ext cx="11079804" cy="19648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Sassoon Infant Std" panose="020B0503020103030203" pitchFamily="34" charset="0"/>
              </a:rPr>
              <a:t>Can you spot the /</a:t>
            </a:r>
            <a:r>
              <a:rPr lang="en-GB" dirty="0" err="1">
                <a:latin typeface="Sassoon Infant Std" panose="020B0503020103030203" pitchFamily="34" charset="0"/>
              </a:rPr>
              <a:t>i</a:t>
            </a:r>
            <a:r>
              <a:rPr lang="en-GB" dirty="0">
                <a:latin typeface="Sassoon Infant Std" panose="020B0503020103030203" pitchFamily="34" charset="0"/>
              </a:rPr>
              <a:t>/ grapheme as y in this word?</a:t>
            </a:r>
          </a:p>
        </p:txBody>
      </p:sp>
    </p:spTree>
    <p:extLst>
      <p:ext uri="{BB962C8B-B14F-4D97-AF65-F5344CB8AC3E}">
        <p14:creationId xmlns:p14="http://schemas.microsoft.com/office/powerpoint/2010/main" val="719594125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037" y="2023353"/>
            <a:ext cx="10515600" cy="2276475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crystal</a:t>
            </a:r>
          </a:p>
        </p:txBody>
      </p:sp>
      <p:sp>
        <p:nvSpPr>
          <p:cNvPr id="3" name="Rectangle 2"/>
          <p:cNvSpPr/>
          <p:nvPr/>
        </p:nvSpPr>
        <p:spPr>
          <a:xfrm>
            <a:off x="5321031" y="2808450"/>
            <a:ext cx="768485" cy="133553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537878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039" y="3704293"/>
            <a:ext cx="11789922" cy="3153707"/>
          </a:xfrm>
        </p:spPr>
        <p:txBody>
          <a:bodyPr anchor="ctr">
            <a:normAutofit/>
          </a:bodyPr>
          <a:lstStyle/>
          <a:p>
            <a:pPr algn="ctr"/>
            <a:r>
              <a:rPr lang="en-GB" sz="4800" dirty="0">
                <a:latin typeface="Sassoon Infant Std" panose="020B0503020103030203" pitchFamily="34" charset="0"/>
              </a:rPr>
              <a:t>Definition - A shape with a square base and triangular sides.</a:t>
            </a:r>
            <a:br>
              <a:rPr lang="en-GB" sz="4800" dirty="0">
                <a:latin typeface="Sassoon Infant Std" panose="020B0503020103030203" pitchFamily="34" charset="0"/>
              </a:rPr>
            </a:br>
            <a:br>
              <a:rPr lang="en-GB" sz="2000" dirty="0">
                <a:latin typeface="Sassoon Infant Std" panose="020B0503020103030203" pitchFamily="34" charset="0"/>
              </a:rPr>
            </a:br>
            <a:r>
              <a:rPr lang="en-GB" sz="4800" dirty="0">
                <a:latin typeface="Sassoon Infant Std" panose="020B0503020103030203" pitchFamily="34" charset="0"/>
              </a:rPr>
              <a:t>“There are lots of pyramids in Egypt.”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715119" y="778211"/>
            <a:ext cx="10515600" cy="269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pyramid</a:t>
            </a:r>
          </a:p>
        </p:txBody>
      </p:sp>
    </p:spTree>
    <p:extLst>
      <p:ext uri="{BB962C8B-B14F-4D97-AF65-F5344CB8AC3E}">
        <p14:creationId xmlns:p14="http://schemas.microsoft.com/office/powerpoint/2010/main" val="1281734986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123" y="2866817"/>
            <a:ext cx="10515600" cy="2222695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pyramid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564204" y="146047"/>
            <a:ext cx="11021439" cy="19648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Sassoon Infant Std" panose="020B0503020103030203" pitchFamily="34" charset="0"/>
              </a:rPr>
              <a:t>Can you spot the /</a:t>
            </a:r>
            <a:r>
              <a:rPr lang="en-GB" dirty="0" err="1">
                <a:latin typeface="Sassoon Infant Std" panose="020B0503020103030203" pitchFamily="34" charset="0"/>
              </a:rPr>
              <a:t>i</a:t>
            </a:r>
            <a:r>
              <a:rPr lang="en-GB" dirty="0">
                <a:latin typeface="Sassoon Infant Std" panose="020B0503020103030203" pitchFamily="34" charset="0"/>
              </a:rPr>
              <a:t>/ grapheme as y in this word?</a:t>
            </a:r>
          </a:p>
        </p:txBody>
      </p:sp>
    </p:spTree>
    <p:extLst>
      <p:ext uri="{BB962C8B-B14F-4D97-AF65-F5344CB8AC3E}">
        <p14:creationId xmlns:p14="http://schemas.microsoft.com/office/powerpoint/2010/main" val="2052715245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127" y="1848256"/>
            <a:ext cx="10515600" cy="2694562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pyramid</a:t>
            </a:r>
          </a:p>
        </p:txBody>
      </p:sp>
      <p:sp>
        <p:nvSpPr>
          <p:cNvPr id="3" name="Rectangle 2"/>
          <p:cNvSpPr/>
          <p:nvPr/>
        </p:nvSpPr>
        <p:spPr>
          <a:xfrm>
            <a:off x="4435814" y="2827906"/>
            <a:ext cx="768485" cy="133553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708950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990" y="2217905"/>
            <a:ext cx="10515600" cy="2344569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mystery</a:t>
            </a:r>
          </a:p>
        </p:txBody>
      </p:sp>
    </p:spTree>
    <p:extLst>
      <p:ext uri="{BB962C8B-B14F-4D97-AF65-F5344CB8AC3E}">
        <p14:creationId xmlns:p14="http://schemas.microsoft.com/office/powerpoint/2010/main" val="3757579149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259" y="3054484"/>
            <a:ext cx="10515600" cy="2344569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mystery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651753" y="146047"/>
            <a:ext cx="10836613" cy="19648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Sassoon Infant Std" panose="020B0503020103030203" pitchFamily="34" charset="0"/>
              </a:rPr>
              <a:t>Can you spot the /</a:t>
            </a:r>
            <a:r>
              <a:rPr lang="en-GB" dirty="0" err="1">
                <a:latin typeface="Sassoon Infant Std" panose="020B0503020103030203" pitchFamily="34" charset="0"/>
              </a:rPr>
              <a:t>i</a:t>
            </a:r>
            <a:r>
              <a:rPr lang="en-GB" dirty="0">
                <a:latin typeface="Sassoon Infant Std" panose="020B0503020103030203" pitchFamily="34" charset="0"/>
              </a:rPr>
              <a:t>/ grapheme as y in this word?</a:t>
            </a:r>
          </a:p>
        </p:txBody>
      </p:sp>
    </p:spTree>
    <p:extLst>
      <p:ext uri="{BB962C8B-B14F-4D97-AF65-F5344CB8AC3E}">
        <p14:creationId xmlns:p14="http://schemas.microsoft.com/office/powerpoint/2010/main" val="2640400515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217906"/>
            <a:ext cx="10515600" cy="2344569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mystery</a:t>
            </a:r>
          </a:p>
        </p:txBody>
      </p:sp>
      <p:sp>
        <p:nvSpPr>
          <p:cNvPr id="3" name="Rectangle 2"/>
          <p:cNvSpPr/>
          <p:nvPr/>
        </p:nvSpPr>
        <p:spPr>
          <a:xfrm>
            <a:off x="4786010" y="3003003"/>
            <a:ext cx="768485" cy="133553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2956789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767" y="4980562"/>
            <a:ext cx="10379413" cy="1780162"/>
          </a:xfrm>
        </p:spPr>
        <p:txBody>
          <a:bodyPr anchor="ctr">
            <a:normAutofit/>
          </a:bodyPr>
          <a:lstStyle/>
          <a:p>
            <a:pPr algn="ctr"/>
            <a:r>
              <a:rPr lang="en-GB" sz="4800" dirty="0">
                <a:latin typeface="Sassoon Infant Std" panose="020B0503020103030203" pitchFamily="34" charset="0"/>
              </a:rPr>
              <a:t>Definition - A story that isn’t true, usually an old story.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672964" y="1287692"/>
            <a:ext cx="10515600" cy="28466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2300" dirty="0">
                <a:latin typeface="Sassoon Infant Std" panose="020B0503020103030203" pitchFamily="34" charset="0"/>
              </a:rPr>
              <a:t>myth</a:t>
            </a:r>
            <a:endParaRPr lang="en-GB" sz="67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921989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826851" y="2523105"/>
            <a:ext cx="10515600" cy="28466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2300" dirty="0">
                <a:latin typeface="Sassoon Infant Std" panose="020B0503020103030203" pitchFamily="34" charset="0"/>
              </a:rPr>
              <a:t>myth</a:t>
            </a:r>
            <a:endParaRPr lang="en-GB" sz="6700" dirty="0">
              <a:latin typeface="Sassoon Infant Std" panose="020B0503020103030203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642026" y="146047"/>
            <a:ext cx="10885251" cy="19648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Sassoon Infant Std" panose="020B0503020103030203" pitchFamily="34" charset="0"/>
              </a:rPr>
              <a:t>Can you spot the /</a:t>
            </a:r>
            <a:r>
              <a:rPr lang="en-GB" dirty="0" err="1">
                <a:latin typeface="Sassoon Infant Std" panose="020B0503020103030203" pitchFamily="34" charset="0"/>
              </a:rPr>
              <a:t>i</a:t>
            </a:r>
            <a:r>
              <a:rPr lang="en-GB" dirty="0">
                <a:latin typeface="Sassoon Infant Std" panose="020B0503020103030203" pitchFamily="34" charset="0"/>
              </a:rPr>
              <a:t>/ grapheme as y in this word?</a:t>
            </a:r>
          </a:p>
        </p:txBody>
      </p:sp>
    </p:spTree>
    <p:extLst>
      <p:ext uri="{BB962C8B-B14F-4D97-AF65-F5344CB8AC3E}">
        <p14:creationId xmlns:p14="http://schemas.microsoft.com/office/powerpoint/2010/main" val="1265351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453FC-8D98-40C4-A541-D8DD01CA7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Sassoon Infant Std" panose="020B0503020103030203" pitchFamily="34" charset="0"/>
              </a:rPr>
              <a:t>Monday</a:t>
            </a:r>
            <a:br>
              <a:rPr lang="en-GB" dirty="0">
                <a:latin typeface="Sassoon Infant Std" panose="020B0503020103030203" pitchFamily="34" charset="0"/>
              </a:rPr>
            </a:br>
            <a:r>
              <a:rPr lang="en-GB" dirty="0">
                <a:latin typeface="Sassoon Infant Std" panose="020B0503020103030203" pitchFamily="34" charset="0"/>
              </a:rPr>
              <a:t>Autumn Term Week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AA5E4-C110-4717-B45D-286A3D33C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5548"/>
            <a:ext cx="10515600" cy="4351338"/>
          </a:xfrm>
        </p:spPr>
        <p:txBody>
          <a:bodyPr>
            <a:normAutofit/>
          </a:bodyPr>
          <a:lstStyle/>
          <a:p>
            <a:r>
              <a:rPr lang="en-GB" dirty="0">
                <a:latin typeface="Sassoon Infant Std" panose="020B0503020103030203" pitchFamily="34" charset="0"/>
              </a:rPr>
              <a:t>Focus – Lesson plans</a:t>
            </a:r>
          </a:p>
          <a:p>
            <a:endParaRPr lang="en-GB" dirty="0">
              <a:latin typeface="Sassoon Infant Std" panose="020B0503020103030203" pitchFamily="34" charset="0"/>
            </a:endParaRPr>
          </a:p>
          <a:p>
            <a:r>
              <a:rPr lang="en-GB" dirty="0">
                <a:latin typeface="Sassoon Infant Std" panose="020B0503020103030203" pitchFamily="34" charset="0"/>
              </a:rPr>
              <a:t>Revisit and review – Challenge words – friend, eye, once</a:t>
            </a:r>
          </a:p>
          <a:p>
            <a:r>
              <a:rPr lang="en-GB" dirty="0">
                <a:latin typeface="Sassoon Infant Std" panose="020B0503020103030203" pitchFamily="34" charset="0"/>
              </a:rPr>
              <a:t>Revisit and review – Graphemes – </a:t>
            </a:r>
            <a:r>
              <a:rPr lang="en-GB" i="1" dirty="0">
                <a:latin typeface="Sassoon Infant Std" panose="020B0503020103030203" pitchFamily="34" charset="0"/>
              </a:rPr>
              <a:t>are, </a:t>
            </a:r>
            <a:r>
              <a:rPr lang="en-GB" i="1" dirty="0" err="1">
                <a:latin typeface="Sassoon Infant Std" panose="020B0503020103030203" pitchFamily="34" charset="0"/>
              </a:rPr>
              <a:t>ui</a:t>
            </a:r>
            <a:r>
              <a:rPr lang="en-GB" i="1" dirty="0">
                <a:latin typeface="Sassoon Infant Std" panose="020B0503020103030203" pitchFamily="34" charset="0"/>
              </a:rPr>
              <a:t>, </a:t>
            </a:r>
            <a:r>
              <a:rPr lang="en-GB" i="1" dirty="0" err="1">
                <a:latin typeface="Sassoon Infant Std" panose="020B0503020103030203" pitchFamily="34" charset="0"/>
              </a:rPr>
              <a:t>aigh</a:t>
            </a:r>
            <a:r>
              <a:rPr lang="en-GB" i="1" dirty="0">
                <a:latin typeface="Sassoon Infant Std" panose="020B0503020103030203" pitchFamily="34" charset="0"/>
              </a:rPr>
              <a:t>, </a:t>
            </a:r>
            <a:r>
              <a:rPr lang="en-GB" i="1" dirty="0" err="1">
                <a:latin typeface="Sassoon Infant Std" panose="020B0503020103030203" pitchFamily="34" charset="0"/>
              </a:rPr>
              <a:t>eer</a:t>
            </a:r>
            <a:r>
              <a:rPr lang="en-GB" i="1" dirty="0">
                <a:latin typeface="Sassoon Infant Std" panose="020B0503020103030203" pitchFamily="34" charset="0"/>
              </a:rPr>
              <a:t>, le, </a:t>
            </a:r>
            <a:r>
              <a:rPr lang="en-GB" i="1" dirty="0" err="1">
                <a:latin typeface="Sassoon Infant Std" panose="020B0503020103030203" pitchFamily="34" charset="0"/>
              </a:rPr>
              <a:t>ea</a:t>
            </a:r>
            <a:r>
              <a:rPr lang="en-GB" i="1" dirty="0">
                <a:latin typeface="Sassoon Infant Std" panose="020B0503020103030203" pitchFamily="34" charset="0"/>
              </a:rPr>
              <a:t>, u</a:t>
            </a:r>
          </a:p>
          <a:p>
            <a:r>
              <a:rPr lang="en-GB" dirty="0">
                <a:latin typeface="Sassoon Infant Std" panose="020B0503020103030203" pitchFamily="34" charset="0"/>
              </a:rPr>
              <a:t>Teach – /</a:t>
            </a:r>
            <a:r>
              <a:rPr lang="en-GB" dirty="0" err="1">
                <a:latin typeface="Sassoon Infant Std" panose="020B0503020103030203" pitchFamily="34" charset="0"/>
              </a:rPr>
              <a:t>zh</a:t>
            </a:r>
            <a:r>
              <a:rPr lang="en-GB" dirty="0">
                <a:latin typeface="Sassoon Infant Std" panose="020B0503020103030203" pitchFamily="34" charset="0"/>
              </a:rPr>
              <a:t>/ </a:t>
            </a:r>
            <a:r>
              <a:rPr lang="en-GB" dirty="0" err="1">
                <a:latin typeface="Sassoon Infant Std" panose="020B0503020103030203" pitchFamily="34" charset="0"/>
              </a:rPr>
              <a:t>su</a:t>
            </a:r>
            <a:r>
              <a:rPr lang="en-GB" dirty="0">
                <a:latin typeface="Sassoon Infant Std" panose="020B0503020103030203" pitchFamily="34" charset="0"/>
              </a:rPr>
              <a:t>, </a:t>
            </a:r>
            <a:r>
              <a:rPr lang="en-GB" dirty="0" err="1">
                <a:latin typeface="Sassoon Infant Std" panose="020B0503020103030203" pitchFamily="34" charset="0"/>
              </a:rPr>
              <a:t>si</a:t>
            </a:r>
            <a:endParaRPr lang="en-GB" dirty="0">
              <a:latin typeface="Sassoon Infant Std" panose="020B0503020103030203" pitchFamily="34" charset="0"/>
            </a:endParaRPr>
          </a:p>
          <a:p>
            <a:r>
              <a:rPr lang="en-GB" dirty="0">
                <a:latin typeface="Sassoon Infant Std" panose="020B0503020103030203" pitchFamily="34" charset="0"/>
              </a:rPr>
              <a:t>Words – treasure, pleasure, vision, usual, measure, explosion</a:t>
            </a:r>
          </a:p>
          <a:p>
            <a:r>
              <a:rPr lang="en-GB" dirty="0">
                <a:latin typeface="Sassoon Infant Std" panose="020B0503020103030203" pitchFamily="34" charset="0"/>
              </a:rPr>
              <a:t>Challenge word – move</a:t>
            </a:r>
          </a:p>
          <a:p>
            <a:pPr marL="0" indent="0">
              <a:buNone/>
            </a:pPr>
            <a:endParaRPr lang="en-GB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2583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4817" y="830532"/>
            <a:ext cx="9144000" cy="5084799"/>
          </a:xfrm>
        </p:spPr>
        <p:txBody>
          <a:bodyPr anchor="ctr">
            <a:noAutofit/>
          </a:bodyPr>
          <a:lstStyle/>
          <a:p>
            <a:r>
              <a:rPr lang="en-GB" sz="30000" dirty="0" err="1">
                <a:latin typeface="Sassoon Infant Std" panose="020B0503020103030203" pitchFamily="34" charset="0"/>
              </a:rPr>
              <a:t>ea</a:t>
            </a:r>
            <a:endParaRPr lang="en-GB" sz="30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399866"/>
      </p:ext>
    </p:extLst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974522" y="1696253"/>
            <a:ext cx="10515600" cy="28466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2300" dirty="0">
                <a:latin typeface="Sassoon Infant Std" panose="020B0503020103030203" pitchFamily="34" charset="0"/>
              </a:rPr>
              <a:t>myth</a:t>
            </a:r>
            <a:endParaRPr lang="en-GB" sz="6700" dirty="0">
              <a:latin typeface="Sassoon Infant Std" panose="020B050302010303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78231" y="2740356"/>
            <a:ext cx="768485" cy="133553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5329667"/>
      </p:ext>
    </p:extLst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608" y="2521428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Sassoon Infant Std" panose="020B0503020103030203" pitchFamily="34" charset="0"/>
              </a:rPr>
              <a:t>New CHALLENGE word</a:t>
            </a:r>
            <a:endParaRPr lang="en-GB" i="1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871081"/>
      </p:ext>
    </p:extLst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24518"/>
            <a:ext cx="10515600" cy="3278221"/>
          </a:xfrm>
        </p:spPr>
        <p:txBody>
          <a:bodyPr anchor="ctr"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parents</a:t>
            </a:r>
          </a:p>
        </p:txBody>
      </p:sp>
    </p:spTree>
    <p:extLst>
      <p:ext uri="{BB962C8B-B14F-4D97-AF65-F5344CB8AC3E}">
        <p14:creationId xmlns:p14="http://schemas.microsoft.com/office/powerpoint/2010/main" val="1871170869"/>
      </p:ext>
    </p:extLst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301" y="1225684"/>
            <a:ext cx="10515600" cy="3278221"/>
          </a:xfrm>
        </p:spPr>
        <p:txBody>
          <a:bodyPr anchor="ctr"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parents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-77823" y="5404780"/>
            <a:ext cx="123638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202124"/>
                </a:solidFill>
                <a:latin typeface="Sassoon Infant Std" panose="020B0503020103030203" pitchFamily="34" charset="0"/>
              </a:rPr>
              <a:t>Definition – A parent is a caregiver of their child.</a:t>
            </a:r>
            <a:endParaRPr lang="en-GB" sz="48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647718"/>
      </p:ext>
    </p:extLst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03505"/>
            <a:ext cx="10515600" cy="3278221"/>
          </a:xfrm>
        </p:spPr>
        <p:txBody>
          <a:bodyPr anchor="ctr"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parents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5531239"/>
            <a:ext cx="123184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202124"/>
                </a:solidFill>
                <a:latin typeface="Sassoon Infant Std" panose="020B0503020103030203" pitchFamily="34" charset="0"/>
              </a:rPr>
              <a:t>“You should always listen to your parents.”</a:t>
            </a:r>
            <a:endParaRPr lang="en-GB" sz="54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673144"/>
      </p:ext>
    </p:extLst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305" y="2399889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Sassoon Infant Std" panose="020B0503020103030203" pitchFamily="34" charset="0"/>
              </a:rPr>
              <a:t>Let’s </a:t>
            </a:r>
            <a:r>
              <a:rPr lang="en-GB" i="1" dirty="0">
                <a:latin typeface="Sassoon Infant Std" panose="020B0503020103030203" pitchFamily="34" charset="0"/>
              </a:rPr>
              <a:t>Practise and Apply</a:t>
            </a:r>
            <a:r>
              <a:rPr lang="en-GB" dirty="0">
                <a:latin typeface="Sassoon Infant Std" panose="020B0503020103030203" pitchFamily="34" charset="0"/>
              </a:rPr>
              <a:t>…</a:t>
            </a:r>
            <a:endParaRPr lang="en-GB" i="1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920197"/>
      </p:ext>
    </p:extLst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460" y="1400783"/>
            <a:ext cx="11926110" cy="3307607"/>
          </a:xfrm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GB" sz="8000" dirty="0">
                <a:latin typeface="Sassoon Infant Std" panose="020B0503020103030203" pitchFamily="34" charset="0"/>
              </a:rPr>
              <a:t>The children tried to solve the great pyramid mystery. </a:t>
            </a:r>
          </a:p>
        </p:txBody>
      </p:sp>
    </p:spTree>
    <p:extLst>
      <p:ext uri="{BB962C8B-B14F-4D97-AF65-F5344CB8AC3E}">
        <p14:creationId xmlns:p14="http://schemas.microsoft.com/office/powerpoint/2010/main" val="668764557"/>
      </p:ext>
    </p:extLst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3055438"/>
      </p:ext>
    </p:extLst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32" y="1400783"/>
            <a:ext cx="11994204" cy="3307607"/>
          </a:xfrm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GB" sz="8000" dirty="0">
                <a:latin typeface="Sassoon Infant Std" panose="020B0503020103030203" pitchFamily="34" charset="0"/>
              </a:rPr>
              <a:t>The children tried to solve the great pyramid mystery. </a:t>
            </a:r>
          </a:p>
        </p:txBody>
      </p:sp>
      <p:sp>
        <p:nvSpPr>
          <p:cNvPr id="3" name="Rectangle 2"/>
          <p:cNvSpPr/>
          <p:nvPr/>
        </p:nvSpPr>
        <p:spPr>
          <a:xfrm>
            <a:off x="5068112" y="3786820"/>
            <a:ext cx="505838" cy="10380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8929991" y="3860622"/>
            <a:ext cx="535022" cy="9642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938111"/>
      </p:ext>
    </p:extLst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92607-E334-409C-8872-AB6363C33D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Sassoon Infant Std" panose="020B0503020103030203" pitchFamily="34" charset="0"/>
              </a:rPr>
              <a:t>Spelling Y2</a:t>
            </a:r>
            <a:br>
              <a:rPr lang="en-GB" dirty="0">
                <a:latin typeface="Sassoon Infant Std" panose="020B0503020103030203" pitchFamily="34" charset="0"/>
              </a:rPr>
            </a:br>
            <a:r>
              <a:rPr lang="en-GB" dirty="0">
                <a:latin typeface="Sassoon Infant Std" panose="020B0503020103030203" pitchFamily="34" charset="0"/>
              </a:rPr>
              <a:t>Autumn 1 Week 2</a:t>
            </a:r>
            <a:br>
              <a:rPr lang="en-GB" dirty="0">
                <a:latin typeface="Sassoon Infant Std" panose="020B0503020103030203" pitchFamily="34" charset="0"/>
              </a:rPr>
            </a:br>
            <a:r>
              <a:rPr lang="en-GB" dirty="0">
                <a:latin typeface="Sassoon Infant Std" panose="020B0503020103030203" pitchFamily="34" charset="0"/>
              </a:rPr>
              <a:t>Day 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667196-C5B4-45FC-B5E8-3B190D7A59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49510"/>
            <a:ext cx="9144000" cy="1655762"/>
          </a:xfrm>
        </p:spPr>
        <p:txBody>
          <a:bodyPr/>
          <a:lstStyle/>
          <a:p>
            <a:r>
              <a:rPr lang="en-GB" dirty="0">
                <a:latin typeface="Sassoon Infant Std" panose="020B0503020103030203" pitchFamily="34" charset="0"/>
              </a:rPr>
              <a:t>Mastering spellings: building of the foundations of phonics </a:t>
            </a:r>
          </a:p>
        </p:txBody>
      </p:sp>
    </p:spTree>
    <p:extLst>
      <p:ext uri="{BB962C8B-B14F-4D97-AF65-F5344CB8AC3E}">
        <p14:creationId xmlns:p14="http://schemas.microsoft.com/office/powerpoint/2010/main" val="8495105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2638" y="713800"/>
            <a:ext cx="9144000" cy="5084799"/>
          </a:xfrm>
        </p:spPr>
        <p:txBody>
          <a:bodyPr anchor="ctr">
            <a:noAutofit/>
          </a:bodyPr>
          <a:lstStyle/>
          <a:p>
            <a:r>
              <a:rPr lang="en-GB" sz="30000" dirty="0">
                <a:latin typeface="Sassoon Infant Std" panose="020B0503020103030203" pitchFamily="34" charset="0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2396570606"/>
      </p:ext>
    </p:extLst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453FC-8D98-40C4-A541-D8DD01CA7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Sassoon Infant Std" panose="020B0503020103030203" pitchFamily="34" charset="0"/>
              </a:rPr>
              <a:t>Thursday</a:t>
            </a:r>
            <a:br>
              <a:rPr lang="en-GB" dirty="0">
                <a:latin typeface="Sassoon Infant Std" panose="020B0503020103030203" pitchFamily="34" charset="0"/>
              </a:rPr>
            </a:br>
            <a:r>
              <a:rPr lang="en-GB" dirty="0">
                <a:latin typeface="Sassoon Infant Std" panose="020B0503020103030203" pitchFamily="34" charset="0"/>
              </a:rPr>
              <a:t>Autumn Term Week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AA5E4-C110-4717-B45D-286A3D33C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008" y="2088272"/>
            <a:ext cx="11001984" cy="4351338"/>
          </a:xfrm>
        </p:spPr>
        <p:txBody>
          <a:bodyPr>
            <a:normAutofit/>
          </a:bodyPr>
          <a:lstStyle/>
          <a:p>
            <a:r>
              <a:rPr lang="en-GB" dirty="0">
                <a:latin typeface="Sassoon Infant Std" panose="020B0503020103030203" pitchFamily="34" charset="0"/>
              </a:rPr>
              <a:t>Focus – Lesson plans</a:t>
            </a:r>
          </a:p>
          <a:p>
            <a:pPr marL="0" indent="0">
              <a:buNone/>
            </a:pPr>
            <a:endParaRPr lang="en-GB" dirty="0">
              <a:latin typeface="Sassoon Infant Std" panose="020B0503020103030203" pitchFamily="34" charset="0"/>
            </a:endParaRPr>
          </a:p>
          <a:p>
            <a:r>
              <a:rPr lang="en-GB" dirty="0">
                <a:latin typeface="Sassoon Infant Std" panose="020B0503020103030203" pitchFamily="34" charset="0"/>
              </a:rPr>
              <a:t>Revisit and review – Challenge words – </a:t>
            </a:r>
            <a:r>
              <a:rPr lang="en-US" dirty="0">
                <a:latin typeface="Sassoon Infant Std" panose="020B0503020103030203" pitchFamily="34" charset="0"/>
              </a:rPr>
              <a:t>friend, eye, because, move, improve, laugh, parents</a:t>
            </a:r>
            <a:endParaRPr lang="en-GB" dirty="0">
              <a:latin typeface="Sassoon Infant Std" panose="020B0503020103030203" pitchFamily="34" charset="0"/>
            </a:endParaRPr>
          </a:p>
          <a:p>
            <a:r>
              <a:rPr lang="en-GB" dirty="0">
                <a:latin typeface="Sassoon Infant Std" panose="020B0503020103030203" pitchFamily="34" charset="0"/>
              </a:rPr>
              <a:t>Revisit and review – Graphemes</a:t>
            </a:r>
            <a:r>
              <a:rPr lang="en-GB" i="1" dirty="0">
                <a:latin typeface="Sassoon Infant Std" panose="020B0503020103030203" pitchFamily="34" charset="0"/>
              </a:rPr>
              <a:t> – j, y, </a:t>
            </a:r>
            <a:r>
              <a:rPr lang="en-GB" i="1" dirty="0" err="1">
                <a:latin typeface="Sassoon Infant Std" panose="020B0503020103030203" pitchFamily="34" charset="0"/>
              </a:rPr>
              <a:t>dge</a:t>
            </a:r>
            <a:r>
              <a:rPr lang="en-GB" i="1" dirty="0">
                <a:latin typeface="Sassoon Infant Std" panose="020B0503020103030203" pitchFamily="34" charset="0"/>
              </a:rPr>
              <a:t>, </a:t>
            </a:r>
            <a:r>
              <a:rPr lang="en-GB" i="1" dirty="0" err="1">
                <a:latin typeface="Sassoon Infant Std" panose="020B0503020103030203" pitchFamily="34" charset="0"/>
              </a:rPr>
              <a:t>si</a:t>
            </a:r>
            <a:r>
              <a:rPr lang="en-GB" i="1" dirty="0">
                <a:latin typeface="Sassoon Infant Std" panose="020B0503020103030203" pitchFamily="34" charset="0"/>
              </a:rPr>
              <a:t>, </a:t>
            </a:r>
            <a:r>
              <a:rPr lang="en-GB" i="1" dirty="0" err="1">
                <a:latin typeface="Sassoon Infant Std" panose="020B0503020103030203" pitchFamily="34" charset="0"/>
              </a:rPr>
              <a:t>oul</a:t>
            </a:r>
            <a:r>
              <a:rPr lang="en-GB" i="1" dirty="0">
                <a:latin typeface="Sassoon Infant Std" panose="020B0503020103030203" pitchFamily="34" charset="0"/>
              </a:rPr>
              <a:t>, </a:t>
            </a:r>
            <a:r>
              <a:rPr lang="en-GB" i="1" dirty="0" err="1">
                <a:latin typeface="Sassoon Infant Std" panose="020B0503020103030203" pitchFamily="34" charset="0"/>
              </a:rPr>
              <a:t>ea</a:t>
            </a:r>
            <a:r>
              <a:rPr lang="en-GB" i="1" dirty="0">
                <a:latin typeface="Sassoon Infant Std" panose="020B0503020103030203" pitchFamily="34" charset="0"/>
              </a:rPr>
              <a:t>, </a:t>
            </a:r>
            <a:r>
              <a:rPr lang="en-GB" i="1" dirty="0" err="1">
                <a:latin typeface="Sassoon Infant Std" panose="020B0503020103030203" pitchFamily="34" charset="0"/>
              </a:rPr>
              <a:t>ar</a:t>
            </a:r>
            <a:r>
              <a:rPr lang="en-GB" i="1" dirty="0">
                <a:latin typeface="Sassoon Infant Std" panose="020B0503020103030203" pitchFamily="34" charset="0"/>
              </a:rPr>
              <a:t>, a</a:t>
            </a:r>
          </a:p>
          <a:p>
            <a:r>
              <a:rPr lang="en-GB" dirty="0">
                <a:latin typeface="Sassoon Infant Std" panose="020B0503020103030203" pitchFamily="34" charset="0"/>
              </a:rPr>
              <a:t>Teach – /j/ </a:t>
            </a:r>
            <a:r>
              <a:rPr lang="en-GB" dirty="0" err="1">
                <a:latin typeface="Sassoon Infant Std" panose="020B0503020103030203" pitchFamily="34" charset="0"/>
              </a:rPr>
              <a:t>ge</a:t>
            </a:r>
            <a:endParaRPr lang="en-GB" dirty="0">
              <a:latin typeface="Sassoon Infant Std" panose="020B0503020103030203" pitchFamily="34" charset="0"/>
            </a:endParaRPr>
          </a:p>
          <a:p>
            <a:r>
              <a:rPr lang="en-GB" dirty="0">
                <a:latin typeface="Sassoon Infant Std" panose="020B0503020103030203" pitchFamily="34" charset="0"/>
              </a:rPr>
              <a:t>Words – village, large, change, charge, plunge, manage</a:t>
            </a:r>
          </a:p>
          <a:p>
            <a:r>
              <a:rPr lang="en-GB" dirty="0">
                <a:latin typeface="Sassoon Infant Std" panose="020B0503020103030203" pitchFamily="34" charset="0"/>
              </a:rPr>
              <a:t>Challenge word – shoe</a:t>
            </a:r>
          </a:p>
          <a:p>
            <a:pPr marL="0" indent="0">
              <a:buNone/>
            </a:pPr>
            <a:endParaRPr lang="en-GB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757096"/>
      </p:ext>
    </p:extLst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220" y="2302612"/>
            <a:ext cx="10515600" cy="1481650"/>
          </a:xfrm>
        </p:spPr>
        <p:txBody>
          <a:bodyPr/>
          <a:lstStyle/>
          <a:p>
            <a:pPr algn="ctr"/>
            <a:r>
              <a:rPr lang="en-GB" dirty="0">
                <a:latin typeface="Sassoon Infant Std" panose="020B0503020103030203" pitchFamily="34" charset="0"/>
              </a:rPr>
              <a:t>Let’s </a:t>
            </a:r>
            <a:r>
              <a:rPr lang="en-GB" i="1" dirty="0">
                <a:latin typeface="Sassoon Infant Std" panose="020B0503020103030203" pitchFamily="34" charset="0"/>
              </a:rPr>
              <a:t>Revisit and Review</a:t>
            </a:r>
            <a:r>
              <a:rPr lang="en-GB" dirty="0">
                <a:latin typeface="Sassoon Infant Std" panose="020B0503020103030203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034015505"/>
      </p:ext>
    </p:extLst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244" y="2446124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Sassoon Infant Std" panose="020B0503020103030203" pitchFamily="34" charset="0"/>
              </a:rPr>
              <a:t>CHALLENGE words</a:t>
            </a:r>
            <a:endParaRPr lang="en-GB" i="1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895480"/>
      </p:ext>
    </p:extLst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621760"/>
          </a:xfrm>
        </p:spPr>
        <p:txBody>
          <a:bodyPr>
            <a:noAutofit/>
          </a:bodyPr>
          <a:lstStyle/>
          <a:p>
            <a:br>
              <a:rPr lang="en-GB" sz="19000" dirty="0">
                <a:latin typeface="Sassoon Infant Std" panose="020B0503020103030203" pitchFamily="34" charset="0"/>
              </a:rPr>
            </a:br>
            <a:r>
              <a:rPr lang="en-GB" sz="19000" dirty="0">
                <a:latin typeface="Sassoon Infant Std" panose="020B0503020103030203" pitchFamily="34" charset="0"/>
              </a:rPr>
              <a:t>friend</a:t>
            </a:r>
          </a:p>
        </p:txBody>
      </p:sp>
    </p:spTree>
    <p:extLst>
      <p:ext uri="{BB962C8B-B14F-4D97-AF65-F5344CB8AC3E}">
        <p14:creationId xmlns:p14="http://schemas.microsoft.com/office/powerpoint/2010/main" val="2220543646"/>
      </p:ext>
    </p:extLst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8546" y="455388"/>
            <a:ext cx="9144000" cy="3621760"/>
          </a:xfrm>
        </p:spPr>
        <p:txBody>
          <a:bodyPr>
            <a:noAutofit/>
          </a:bodyPr>
          <a:lstStyle/>
          <a:p>
            <a:br>
              <a:rPr lang="en-GB" sz="19000" dirty="0">
                <a:latin typeface="Sassoon Infant Std" panose="020B0503020103030203" pitchFamily="34" charset="0"/>
              </a:rPr>
            </a:br>
            <a:r>
              <a:rPr lang="en-GB" sz="19000" dirty="0">
                <a:latin typeface="Sassoon Infant Std" panose="020B0503020103030203" pitchFamily="34" charset="0"/>
              </a:rPr>
              <a:t>friend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2884" y="4847350"/>
            <a:ext cx="1122022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dirty="0">
                <a:latin typeface="Sassoon Infant Std" panose="020B0503020103030203" pitchFamily="34" charset="0"/>
              </a:rPr>
              <a:t>Definition - A person who has a strong liking for and trust in another person.</a:t>
            </a:r>
            <a:endParaRPr lang="en-GB" sz="55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427510"/>
      </p:ext>
    </p:extLst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6070" y="456621"/>
            <a:ext cx="9144000" cy="3621760"/>
          </a:xfrm>
        </p:spPr>
        <p:txBody>
          <a:bodyPr anchor="ctr">
            <a:noAutofit/>
          </a:bodyPr>
          <a:lstStyle/>
          <a:p>
            <a:r>
              <a:rPr lang="en-GB" sz="19000" dirty="0">
                <a:latin typeface="Sassoon Infant Std" panose="020B0503020103030203" pitchFamily="34" charset="0"/>
              </a:rPr>
              <a:t>friend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02889" y="4603675"/>
            <a:ext cx="895036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Sassoon Infant Std" panose="020B0503020103030203" pitchFamily="34" charset="0"/>
              </a:rPr>
              <a:t>“My friend and I like to play games together.”</a:t>
            </a:r>
            <a:endParaRPr lang="en-GB" sz="66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601327"/>
      </p:ext>
    </p:extLst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31906"/>
            <a:ext cx="9144000" cy="3621760"/>
          </a:xfrm>
        </p:spPr>
        <p:txBody>
          <a:bodyPr>
            <a:noAutofit/>
          </a:bodyPr>
          <a:lstStyle/>
          <a:p>
            <a:br>
              <a:rPr lang="en-GB" sz="19000" dirty="0">
                <a:latin typeface="Sassoon Infant Std" panose="020B0503020103030203" pitchFamily="34" charset="0"/>
              </a:rPr>
            </a:br>
            <a:r>
              <a:rPr lang="en-GB" sz="19000" dirty="0">
                <a:latin typeface="Sassoon Infant Std" panose="020B0503020103030203" pitchFamily="34" charset="0"/>
              </a:rPr>
              <a:t>eye</a:t>
            </a:r>
          </a:p>
        </p:txBody>
      </p:sp>
    </p:spTree>
    <p:extLst>
      <p:ext uri="{BB962C8B-B14F-4D97-AF65-F5344CB8AC3E}">
        <p14:creationId xmlns:p14="http://schemas.microsoft.com/office/powerpoint/2010/main" val="2742324846"/>
      </p:ext>
    </p:extLst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7181" y="240236"/>
            <a:ext cx="9144000" cy="3621760"/>
          </a:xfrm>
        </p:spPr>
        <p:txBody>
          <a:bodyPr>
            <a:noAutofit/>
          </a:bodyPr>
          <a:lstStyle/>
          <a:p>
            <a:br>
              <a:rPr lang="en-GB" sz="19000" dirty="0">
                <a:latin typeface="Sassoon Infant Std" panose="020B0503020103030203" pitchFamily="34" charset="0"/>
              </a:rPr>
            </a:br>
            <a:r>
              <a:rPr lang="en-GB" sz="19000" dirty="0">
                <a:latin typeface="Sassoon Infant Std" panose="020B0503020103030203" pitchFamily="34" charset="0"/>
              </a:rPr>
              <a:t>eye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0433" y="4886260"/>
            <a:ext cx="1122022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dirty="0">
                <a:latin typeface="Sassoon Infant Std" panose="020B0503020103030203" pitchFamily="34" charset="0"/>
              </a:rPr>
              <a:t>Definition - The organ of sight in humans and animals.</a:t>
            </a:r>
            <a:endParaRPr lang="en-GB" sz="55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803328"/>
      </p:ext>
    </p:extLst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8343" y="398033"/>
            <a:ext cx="9144000" cy="3621760"/>
          </a:xfrm>
        </p:spPr>
        <p:txBody>
          <a:bodyPr>
            <a:noAutofit/>
          </a:bodyPr>
          <a:lstStyle/>
          <a:p>
            <a:br>
              <a:rPr lang="en-GB" sz="19000" dirty="0">
                <a:latin typeface="Sassoon Infant Std" panose="020B0503020103030203" pitchFamily="34" charset="0"/>
              </a:rPr>
            </a:br>
            <a:r>
              <a:rPr lang="en-GB" sz="19000" dirty="0">
                <a:latin typeface="Sassoon Infant Std" panose="020B0503020103030203" pitchFamily="34" charset="0"/>
              </a:rPr>
              <a:t>eye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0247" y="5346410"/>
            <a:ext cx="115106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Sassoon Infant Std" panose="020B0503020103030203" pitchFamily="34" charset="0"/>
              </a:rPr>
              <a:t>“I have my beady eye on you!”</a:t>
            </a:r>
            <a:endParaRPr lang="en-GB" sz="66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133736"/>
      </p:ext>
    </p:extLst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31906"/>
            <a:ext cx="9144000" cy="3621760"/>
          </a:xfrm>
        </p:spPr>
        <p:txBody>
          <a:bodyPr>
            <a:noAutofit/>
          </a:bodyPr>
          <a:lstStyle/>
          <a:p>
            <a:br>
              <a:rPr lang="en-GB" sz="19000" dirty="0">
                <a:latin typeface="Sassoon Infant Std" panose="020B0503020103030203" pitchFamily="34" charset="0"/>
              </a:rPr>
            </a:br>
            <a:r>
              <a:rPr lang="en-GB" sz="19000" dirty="0">
                <a:latin typeface="Sassoon Infant Std" panose="020B0503020103030203" pitchFamily="34" charset="0"/>
              </a:rPr>
              <a:t>because</a:t>
            </a:r>
          </a:p>
        </p:txBody>
      </p:sp>
    </p:spTree>
    <p:extLst>
      <p:ext uri="{BB962C8B-B14F-4D97-AF65-F5344CB8AC3E}">
        <p14:creationId xmlns:p14="http://schemas.microsoft.com/office/powerpoint/2010/main" val="26669435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792732"/>
          </a:xfrm>
        </p:spPr>
        <p:txBody>
          <a:bodyPr>
            <a:normAutofit/>
          </a:bodyPr>
          <a:lstStyle/>
          <a:p>
            <a:pPr algn="ctr"/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831850" y="2352492"/>
            <a:ext cx="10515600" cy="2323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scare</a:t>
            </a:r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052421"/>
      </p:ext>
    </p:extLst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6364" y="463972"/>
            <a:ext cx="9144000" cy="3621760"/>
          </a:xfrm>
        </p:spPr>
        <p:txBody>
          <a:bodyPr>
            <a:noAutofit/>
          </a:bodyPr>
          <a:lstStyle/>
          <a:p>
            <a:br>
              <a:rPr lang="en-GB" sz="19000" dirty="0">
                <a:latin typeface="Sassoon Infant Std" panose="020B0503020103030203" pitchFamily="34" charset="0"/>
              </a:rPr>
            </a:br>
            <a:r>
              <a:rPr lang="en-GB" sz="19000" dirty="0">
                <a:latin typeface="Sassoon Infant Std" panose="020B0503020103030203" pitchFamily="34" charset="0"/>
              </a:rPr>
              <a:t>because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0433" y="5489375"/>
            <a:ext cx="1122022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dirty="0">
                <a:latin typeface="Sassoon Infant Std" panose="020B0503020103030203" pitchFamily="34" charset="0"/>
              </a:rPr>
              <a:t>Definition - The reason for something.</a:t>
            </a:r>
            <a:endParaRPr lang="en-GB" sz="55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967676"/>
      </p:ext>
    </p:extLst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4285" y="806594"/>
            <a:ext cx="9144000" cy="4038133"/>
          </a:xfrm>
        </p:spPr>
        <p:txBody>
          <a:bodyPr anchor="ctr">
            <a:noAutofit/>
          </a:bodyPr>
          <a:lstStyle/>
          <a:p>
            <a:r>
              <a:rPr lang="en-GB" sz="19000" dirty="0">
                <a:latin typeface="Sassoon Infant Std" panose="020B0503020103030203" pitchFamily="34" charset="0"/>
              </a:rPr>
              <a:t>because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5263017"/>
            <a:ext cx="12266579" cy="131061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800" dirty="0">
                <a:latin typeface="Sassoon Infant Std" panose="020B0503020103030203" pitchFamily="34" charset="0"/>
              </a:rPr>
              <a:t>“I like my friends because they are fun.”</a:t>
            </a:r>
            <a:endParaRPr lang="en-GB" sz="58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047368"/>
      </p:ext>
    </p:extLst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move</a:t>
            </a:r>
          </a:p>
        </p:txBody>
      </p:sp>
    </p:spTree>
    <p:extLst>
      <p:ext uri="{BB962C8B-B14F-4D97-AF65-F5344CB8AC3E}">
        <p14:creationId xmlns:p14="http://schemas.microsoft.com/office/powerpoint/2010/main" val="2619791525"/>
      </p:ext>
    </p:extLst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033" y="1682885"/>
            <a:ext cx="10515600" cy="2539122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move</a:t>
            </a:r>
          </a:p>
        </p:txBody>
      </p:sp>
      <p:sp>
        <p:nvSpPr>
          <p:cNvPr id="3" name="Rectangle 2"/>
          <p:cNvSpPr/>
          <p:nvPr/>
        </p:nvSpPr>
        <p:spPr>
          <a:xfrm>
            <a:off x="1101882" y="5255901"/>
            <a:ext cx="1003390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202124"/>
                </a:solidFill>
                <a:latin typeface="Sassoon Infant Std" panose="020B0503020103030203" pitchFamily="34" charset="0"/>
              </a:rPr>
              <a:t>Definition – To change position.</a:t>
            </a:r>
            <a:endParaRPr lang="en-GB" sz="6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080858"/>
      </p:ext>
    </p:extLst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814" y="1670182"/>
            <a:ext cx="10515600" cy="213629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move</a:t>
            </a:r>
          </a:p>
        </p:txBody>
      </p:sp>
      <p:sp>
        <p:nvSpPr>
          <p:cNvPr id="5" name="Rectangle 4"/>
          <p:cNvSpPr/>
          <p:nvPr/>
        </p:nvSpPr>
        <p:spPr>
          <a:xfrm>
            <a:off x="875814" y="5379842"/>
            <a:ext cx="107756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202124"/>
                </a:solidFill>
                <a:latin typeface="Sassoon Infant Std" panose="020B0503020103030203" pitchFamily="34" charset="0"/>
              </a:rPr>
              <a:t>“We like to wriggle and move.”</a:t>
            </a:r>
            <a:endParaRPr lang="en-GB" sz="6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732658"/>
      </p:ext>
    </p:extLst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53702"/>
            <a:ext cx="10515600" cy="2908773"/>
          </a:xfrm>
        </p:spPr>
        <p:txBody>
          <a:bodyPr anchor="ctr">
            <a:noAutofit/>
          </a:bodyPr>
          <a:lstStyle/>
          <a:p>
            <a:pPr algn="ctr"/>
            <a:r>
              <a:rPr lang="en-GB" sz="17000" dirty="0">
                <a:latin typeface="Sassoon Infant Std" panose="020B0503020103030203" pitchFamily="34" charset="0"/>
              </a:rPr>
              <a:t>improve</a:t>
            </a:r>
          </a:p>
        </p:txBody>
      </p:sp>
    </p:spTree>
    <p:extLst>
      <p:ext uri="{BB962C8B-B14F-4D97-AF65-F5344CB8AC3E}">
        <p14:creationId xmlns:p14="http://schemas.microsoft.com/office/powerpoint/2010/main" val="1060735916"/>
      </p:ext>
    </p:extLst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247887"/>
            <a:ext cx="10515600" cy="2889333"/>
          </a:xfrm>
        </p:spPr>
        <p:txBody>
          <a:bodyPr anchor="ctr">
            <a:noAutofit/>
          </a:bodyPr>
          <a:lstStyle/>
          <a:p>
            <a:pPr algn="ctr"/>
            <a:r>
              <a:rPr lang="en-GB" sz="17000" dirty="0">
                <a:latin typeface="Sassoon Infant Std" panose="020B0503020103030203" pitchFamily="34" charset="0"/>
              </a:rPr>
              <a:t>improve</a:t>
            </a:r>
          </a:p>
        </p:txBody>
      </p:sp>
      <p:sp>
        <p:nvSpPr>
          <p:cNvPr id="3" name="Rectangle 2"/>
          <p:cNvSpPr/>
          <p:nvPr/>
        </p:nvSpPr>
        <p:spPr>
          <a:xfrm>
            <a:off x="-6350" y="5550695"/>
            <a:ext cx="121920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800" dirty="0">
                <a:solidFill>
                  <a:srgbClr val="202124"/>
                </a:solidFill>
                <a:latin typeface="Sassoon Infant Std" panose="020B0503020103030203" pitchFamily="34" charset="0"/>
              </a:rPr>
              <a:t>Definition – To make something better.</a:t>
            </a:r>
            <a:endParaRPr lang="en-GB" sz="58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698785"/>
      </p:ext>
    </p:extLst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220" y="1371600"/>
            <a:ext cx="10515600" cy="2879590"/>
          </a:xfrm>
        </p:spPr>
        <p:txBody>
          <a:bodyPr anchor="ctr">
            <a:noAutofit/>
          </a:bodyPr>
          <a:lstStyle/>
          <a:p>
            <a:pPr algn="ctr"/>
            <a:r>
              <a:rPr lang="en-GB" sz="17000" dirty="0">
                <a:latin typeface="Sassoon Infant Std" panose="020B0503020103030203" pitchFamily="34" charset="0"/>
              </a:rPr>
              <a:t>improve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5492330"/>
            <a:ext cx="121920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800" dirty="0">
                <a:solidFill>
                  <a:srgbClr val="202124"/>
                </a:solidFill>
                <a:latin typeface="Sassoon Infant Std" panose="020B0503020103030203" pitchFamily="34" charset="0"/>
              </a:rPr>
              <a:t>“Could you improve your writing?”</a:t>
            </a:r>
            <a:endParaRPr lang="en-GB" sz="58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58186"/>
      </p:ext>
    </p:extLst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53702"/>
            <a:ext cx="10515600" cy="2908773"/>
          </a:xfrm>
        </p:spPr>
        <p:txBody>
          <a:bodyPr anchor="ctr">
            <a:noAutofit/>
          </a:bodyPr>
          <a:lstStyle/>
          <a:p>
            <a:pPr algn="ctr"/>
            <a:r>
              <a:rPr lang="en-GB" sz="17000" dirty="0">
                <a:latin typeface="Sassoon Infant Std" panose="020B0503020103030203" pitchFamily="34" charset="0"/>
              </a:rPr>
              <a:t>laugh</a:t>
            </a:r>
          </a:p>
        </p:txBody>
      </p:sp>
    </p:spTree>
    <p:extLst>
      <p:ext uri="{BB962C8B-B14F-4D97-AF65-F5344CB8AC3E}">
        <p14:creationId xmlns:p14="http://schemas.microsoft.com/office/powerpoint/2010/main" val="2728038104"/>
      </p:ext>
    </p:extLst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9717"/>
            <a:ext cx="10515600" cy="2889333"/>
          </a:xfrm>
        </p:spPr>
        <p:txBody>
          <a:bodyPr anchor="ctr">
            <a:noAutofit/>
          </a:bodyPr>
          <a:lstStyle/>
          <a:p>
            <a:pPr algn="ctr"/>
            <a:r>
              <a:rPr lang="en-GB" sz="17000" dirty="0">
                <a:latin typeface="Sassoon Infant Std" panose="020B0503020103030203" pitchFamily="34" charset="0"/>
              </a:rPr>
              <a:t>laugh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5210227"/>
            <a:ext cx="1219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202124"/>
                </a:solidFill>
                <a:latin typeface="Sassoon Infant Std" panose="020B0503020103030203" pitchFamily="34" charset="0"/>
              </a:rPr>
              <a:t>Definition – To smile while making sounds with your voice that show you think something is funny or you are happy.</a:t>
            </a:r>
            <a:endParaRPr lang="en-GB" sz="4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5431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0" y="301558"/>
            <a:ext cx="12192000" cy="26795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GB" dirty="0">
                <a:latin typeface="Sassoon Infant Std" panose="020B0503020103030203" pitchFamily="34" charset="0"/>
              </a:rPr>
            </a:br>
            <a:r>
              <a:rPr lang="en-GB" sz="5400" dirty="0">
                <a:latin typeface="Sassoon Infant Std" panose="020B0503020103030203" pitchFamily="34" charset="0"/>
              </a:rPr>
              <a:t>Which of these graphemes is in this word?</a:t>
            </a:r>
          </a:p>
          <a:p>
            <a:pPr algn="ctr"/>
            <a:endParaRPr lang="en-GB" sz="5400" dirty="0">
              <a:latin typeface="Sassoon Infant Std" panose="020B0503020103030203" pitchFamily="34" charset="0"/>
            </a:endParaRPr>
          </a:p>
          <a:p>
            <a:pPr algn="ctr"/>
            <a:r>
              <a:rPr lang="en-GB" sz="5400" dirty="0">
                <a:latin typeface="Sassoon Infant Std" panose="020B0503020103030203" pitchFamily="34" charset="0"/>
              </a:rPr>
              <a:t> </a:t>
            </a:r>
            <a:r>
              <a:rPr lang="en-GB" dirty="0">
                <a:latin typeface="Sassoon Infant Std" panose="020B0503020103030203" pitchFamily="34" charset="0"/>
              </a:rPr>
              <a:t>are    </a:t>
            </a:r>
            <a:r>
              <a:rPr lang="en-GB" dirty="0" err="1">
                <a:latin typeface="Sassoon Infant Std" panose="020B0503020103030203" pitchFamily="34" charset="0"/>
              </a:rPr>
              <a:t>ui</a:t>
            </a:r>
            <a:r>
              <a:rPr lang="en-GB" dirty="0">
                <a:latin typeface="Sassoon Infant Std" panose="020B0503020103030203" pitchFamily="34" charset="0"/>
              </a:rPr>
              <a:t>    </a:t>
            </a:r>
            <a:r>
              <a:rPr lang="en-GB" dirty="0" err="1">
                <a:latin typeface="Sassoon Infant Std" panose="020B0503020103030203" pitchFamily="34" charset="0"/>
              </a:rPr>
              <a:t>aigh</a:t>
            </a:r>
            <a:r>
              <a:rPr lang="en-GB" dirty="0">
                <a:latin typeface="Sassoon Infant Std" panose="020B0503020103030203" pitchFamily="34" charset="0"/>
              </a:rPr>
              <a:t>    </a:t>
            </a:r>
            <a:r>
              <a:rPr lang="en-GB" dirty="0" err="1">
                <a:latin typeface="Sassoon Infant Std" panose="020B0503020103030203" pitchFamily="34" charset="0"/>
              </a:rPr>
              <a:t>eer</a:t>
            </a:r>
            <a:r>
              <a:rPr lang="en-GB" dirty="0">
                <a:latin typeface="Sassoon Infant Std" panose="020B0503020103030203" pitchFamily="34" charset="0"/>
              </a:rPr>
              <a:t>    le    </a:t>
            </a:r>
            <a:r>
              <a:rPr lang="en-GB" dirty="0" err="1">
                <a:latin typeface="Sassoon Infant Std" panose="020B0503020103030203" pitchFamily="34" charset="0"/>
              </a:rPr>
              <a:t>ea</a:t>
            </a:r>
            <a:r>
              <a:rPr lang="en-GB" dirty="0">
                <a:latin typeface="Sassoon Infant Std" panose="020B0503020103030203" pitchFamily="34" charset="0"/>
              </a:rPr>
              <a:t>   u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838200" y="3539266"/>
            <a:ext cx="10515600" cy="2323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scare</a:t>
            </a:r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5362543"/>
      </p:ext>
    </p:extLst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220" y="1371600"/>
            <a:ext cx="10515600" cy="2879590"/>
          </a:xfrm>
        </p:spPr>
        <p:txBody>
          <a:bodyPr anchor="ctr">
            <a:noAutofit/>
          </a:bodyPr>
          <a:lstStyle/>
          <a:p>
            <a:pPr algn="ctr"/>
            <a:r>
              <a:rPr lang="en-GB" sz="17000" dirty="0">
                <a:latin typeface="Sassoon Infant Std" panose="020B0503020103030203" pitchFamily="34" charset="0"/>
              </a:rPr>
              <a:t>laugh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5404781"/>
            <a:ext cx="121920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800" dirty="0">
                <a:solidFill>
                  <a:srgbClr val="202124"/>
                </a:solidFill>
                <a:latin typeface="Sassoon Infant Std" panose="020B0503020103030203" pitchFamily="34" charset="0"/>
              </a:rPr>
              <a:t>“Funny jokes make me laugh.”</a:t>
            </a:r>
            <a:endParaRPr lang="en-GB" sz="58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928260"/>
      </p:ext>
    </p:extLst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24518"/>
            <a:ext cx="10515600" cy="3278221"/>
          </a:xfrm>
        </p:spPr>
        <p:txBody>
          <a:bodyPr anchor="ctr"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parents</a:t>
            </a:r>
          </a:p>
        </p:txBody>
      </p:sp>
    </p:spTree>
    <p:extLst>
      <p:ext uri="{BB962C8B-B14F-4D97-AF65-F5344CB8AC3E}">
        <p14:creationId xmlns:p14="http://schemas.microsoft.com/office/powerpoint/2010/main" val="892609347"/>
      </p:ext>
    </p:extLst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301" y="1225684"/>
            <a:ext cx="10515600" cy="3278221"/>
          </a:xfrm>
        </p:spPr>
        <p:txBody>
          <a:bodyPr anchor="ctr"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parents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-77823" y="5404780"/>
            <a:ext cx="123638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202124"/>
                </a:solidFill>
                <a:latin typeface="Sassoon Infant Std" panose="020B0503020103030203" pitchFamily="34" charset="0"/>
              </a:rPr>
              <a:t>Definition – A parent is a caregiver of their child.</a:t>
            </a:r>
            <a:endParaRPr lang="en-GB" sz="48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226653"/>
      </p:ext>
    </p:extLst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03505"/>
            <a:ext cx="10515600" cy="3278221"/>
          </a:xfrm>
        </p:spPr>
        <p:txBody>
          <a:bodyPr anchor="ctr"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parents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5433963"/>
            <a:ext cx="123184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202124"/>
                </a:solidFill>
                <a:latin typeface="Sassoon Infant Std" panose="020B0503020103030203" pitchFamily="34" charset="0"/>
              </a:rPr>
              <a:t>“You should always listen to your parents.”</a:t>
            </a:r>
            <a:endParaRPr lang="en-GB" sz="54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339611"/>
      </p:ext>
    </p:extLst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498363" y="1004598"/>
            <a:ext cx="10807924" cy="51057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600" dirty="0">
                <a:latin typeface="Sassoon Infant Std" panose="020B0503020103030203" pitchFamily="34" charset="0"/>
              </a:rPr>
              <a:t>Let’s look at some graphemes that you already know.</a:t>
            </a:r>
          </a:p>
          <a:p>
            <a:pPr algn="ctr"/>
            <a:endParaRPr lang="en-GB" sz="6600" dirty="0">
              <a:latin typeface="Sassoon Infant Std" panose="020B0503020103030203" pitchFamily="34" charset="0"/>
            </a:endParaRPr>
          </a:p>
          <a:p>
            <a:pPr algn="ctr"/>
            <a:r>
              <a:rPr lang="en-GB" sz="6600" dirty="0">
                <a:latin typeface="Sassoon Infant Std" panose="020B0503020103030203" pitchFamily="34" charset="0"/>
              </a:rPr>
              <a:t>Say the phoneme or phonemes for each grapheme.</a:t>
            </a:r>
          </a:p>
        </p:txBody>
      </p:sp>
    </p:spTree>
    <p:extLst>
      <p:ext uri="{BB962C8B-B14F-4D97-AF65-F5344CB8AC3E}">
        <p14:creationId xmlns:p14="http://schemas.microsoft.com/office/powerpoint/2010/main" val="3418139286"/>
      </p:ext>
    </p:extLst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1821" y="246872"/>
            <a:ext cx="9144000" cy="6085834"/>
          </a:xfrm>
        </p:spPr>
        <p:txBody>
          <a:bodyPr anchor="ctr">
            <a:noAutofit/>
          </a:bodyPr>
          <a:lstStyle/>
          <a:p>
            <a:r>
              <a:rPr lang="en-GB" sz="30000" dirty="0">
                <a:latin typeface="Sassoon Infant Std" panose="020B0503020103030203" pitchFamily="34" charset="0"/>
              </a:rPr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2676018207"/>
      </p:ext>
    </p:extLst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1821" y="246872"/>
            <a:ext cx="9144000" cy="6085834"/>
          </a:xfrm>
        </p:spPr>
        <p:txBody>
          <a:bodyPr anchor="ctr">
            <a:noAutofit/>
          </a:bodyPr>
          <a:lstStyle/>
          <a:p>
            <a:r>
              <a:rPr lang="en-GB" sz="30000" dirty="0">
                <a:latin typeface="Sassoon Infant Std" panose="020B0503020103030203" pitchFamily="34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1488591996"/>
      </p:ext>
    </p:extLst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21013"/>
            <a:ext cx="9144000" cy="6332705"/>
          </a:xfrm>
        </p:spPr>
        <p:txBody>
          <a:bodyPr anchor="ctr">
            <a:noAutofit/>
          </a:bodyPr>
          <a:lstStyle/>
          <a:p>
            <a:r>
              <a:rPr lang="en-GB" sz="30000" dirty="0" err="1">
                <a:latin typeface="Sassoon Infant Std" panose="020B0503020103030203" pitchFamily="34" charset="0"/>
              </a:rPr>
              <a:t>dge</a:t>
            </a:r>
            <a:endParaRPr lang="en-GB" sz="30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09328"/>
      </p:ext>
    </p:extLst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21013"/>
            <a:ext cx="9144000" cy="6332705"/>
          </a:xfrm>
        </p:spPr>
        <p:txBody>
          <a:bodyPr anchor="ctr">
            <a:noAutofit/>
          </a:bodyPr>
          <a:lstStyle/>
          <a:p>
            <a:r>
              <a:rPr lang="en-GB" sz="30000" dirty="0" err="1">
                <a:latin typeface="Sassoon Infant Std" panose="020B0503020103030203" pitchFamily="34" charset="0"/>
              </a:rPr>
              <a:t>si</a:t>
            </a:r>
            <a:endParaRPr lang="en-GB" sz="30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555200"/>
      </p:ext>
    </p:extLst>
  </p:cSld>
  <p:clrMapOvr>
    <a:masterClrMapping/>
  </p:clrMapOvr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5084799"/>
          </a:xfrm>
        </p:spPr>
        <p:txBody>
          <a:bodyPr anchor="ctr">
            <a:noAutofit/>
          </a:bodyPr>
          <a:lstStyle/>
          <a:p>
            <a:r>
              <a:rPr lang="en-GB" sz="30000" dirty="0" err="1">
                <a:latin typeface="Sassoon Infant Std" panose="020B0503020103030203" pitchFamily="34" charset="0"/>
              </a:rPr>
              <a:t>oul</a:t>
            </a:r>
            <a:endParaRPr lang="en-GB" sz="30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5204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578" y="1718476"/>
            <a:ext cx="10515600" cy="2592593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scare </a:t>
            </a:r>
          </a:p>
        </p:txBody>
      </p:sp>
      <p:sp>
        <p:nvSpPr>
          <p:cNvPr id="3" name="Rectangle 2"/>
          <p:cNvSpPr/>
          <p:nvPr/>
        </p:nvSpPr>
        <p:spPr>
          <a:xfrm>
            <a:off x="5712309" y="2576457"/>
            <a:ext cx="1947135" cy="115106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551246"/>
      </p:ext>
    </p:extLst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5084799"/>
          </a:xfrm>
        </p:spPr>
        <p:txBody>
          <a:bodyPr anchor="ctr">
            <a:noAutofit/>
          </a:bodyPr>
          <a:lstStyle/>
          <a:p>
            <a:r>
              <a:rPr lang="en-GB" sz="30000" dirty="0" err="1">
                <a:latin typeface="Sassoon Infant Std" panose="020B0503020103030203" pitchFamily="34" charset="0"/>
              </a:rPr>
              <a:t>ea</a:t>
            </a:r>
            <a:endParaRPr lang="en-GB" sz="30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018160"/>
      </p:ext>
    </p:extLst>
  </p:cSld>
  <p:clrMapOvr>
    <a:masterClrMapping/>
  </p:clrMapOvr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5084799"/>
          </a:xfrm>
        </p:spPr>
        <p:txBody>
          <a:bodyPr anchor="ctr">
            <a:noAutofit/>
          </a:bodyPr>
          <a:lstStyle/>
          <a:p>
            <a:r>
              <a:rPr lang="en-GB" sz="30000" dirty="0" err="1">
                <a:latin typeface="Sassoon Infant Std" panose="020B0503020103030203" pitchFamily="34" charset="0"/>
              </a:rPr>
              <a:t>ar</a:t>
            </a:r>
            <a:endParaRPr lang="en-GB" sz="30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780093"/>
      </p:ext>
    </p:extLst>
  </p:cSld>
  <p:clrMapOvr>
    <a:masterClrMapping/>
  </p:clrMapOvr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7268" y="752710"/>
            <a:ext cx="9144000" cy="5084799"/>
          </a:xfrm>
        </p:spPr>
        <p:txBody>
          <a:bodyPr anchor="ctr">
            <a:noAutofit/>
          </a:bodyPr>
          <a:lstStyle/>
          <a:p>
            <a:r>
              <a:rPr lang="en-GB" sz="30000" dirty="0">
                <a:latin typeface="Sassoon Infant Std" panose="020B0503020103030203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698993579"/>
      </p:ext>
    </p:extLst>
  </p:cSld>
  <p:clrMapOvr>
    <a:masterClrMapping/>
  </p:clrMapOvr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854" y="2438799"/>
            <a:ext cx="10515600" cy="1919192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should</a:t>
            </a:r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5985467"/>
      </p:ext>
    </p:extLst>
  </p:cSld>
  <p:clrMapOvr>
    <a:masterClrMapping/>
  </p:clrMapOvr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499114"/>
            <a:ext cx="10515600" cy="1919192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should</a:t>
            </a:r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-6350" y="118727"/>
            <a:ext cx="12192000" cy="2485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GB" sz="5400" dirty="0">
                <a:latin typeface="Sassoon Infant Std" panose="020B0503020103030203" pitchFamily="34" charset="0"/>
              </a:rPr>
              <a:t>Which of these graphemes is in this word?</a:t>
            </a:r>
          </a:p>
          <a:p>
            <a:pPr algn="ctr">
              <a:lnSpc>
                <a:spcPct val="150000"/>
              </a:lnSpc>
            </a:pPr>
            <a:r>
              <a:rPr lang="es-ES" dirty="0">
                <a:latin typeface="Sassoon Infant Std" panose="020B0503020103030203" pitchFamily="34" charset="0"/>
              </a:rPr>
              <a:t>j    y   </a:t>
            </a:r>
            <a:r>
              <a:rPr lang="es-ES" dirty="0" err="1">
                <a:latin typeface="Sassoon Infant Std" panose="020B0503020103030203" pitchFamily="34" charset="0"/>
              </a:rPr>
              <a:t>dge</a:t>
            </a:r>
            <a:r>
              <a:rPr lang="es-ES" dirty="0">
                <a:latin typeface="Sassoon Infant Std" panose="020B0503020103030203" pitchFamily="34" charset="0"/>
              </a:rPr>
              <a:t>   si </a:t>
            </a:r>
            <a:r>
              <a:rPr lang="pt-BR" dirty="0">
                <a:latin typeface="Sassoon Infant Std" panose="020B0503020103030203" pitchFamily="34" charset="0"/>
              </a:rPr>
              <a:t> oul    ea    ar    a</a:t>
            </a:r>
            <a:endParaRPr lang="en-GB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230716"/>
      </p:ext>
    </p:extLst>
  </p:cSld>
  <p:clrMapOvr>
    <a:masterClrMapping/>
  </p:clrMapOvr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582" y="2042809"/>
            <a:ext cx="10515600" cy="2762655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should</a:t>
            </a:r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5596381" y="2645365"/>
            <a:ext cx="1913372" cy="13332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236607"/>
      </p:ext>
    </p:extLst>
  </p:cSld>
  <p:clrMapOvr>
    <a:masterClrMapping/>
  </p:clrMapOvr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948" y="2140085"/>
            <a:ext cx="10515600" cy="2393207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explosion</a:t>
            </a:r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6728363"/>
      </p:ext>
    </p:extLst>
  </p:cSld>
  <p:clrMapOvr>
    <a:masterClrMapping/>
  </p:clrMapOvr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54485"/>
            <a:ext cx="10515600" cy="2393207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explosion</a:t>
            </a:r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-6350" y="118727"/>
            <a:ext cx="12192000" cy="2485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GB" sz="5400" dirty="0">
                <a:latin typeface="Sassoon Infant Std" panose="020B0503020103030203" pitchFamily="34" charset="0"/>
              </a:rPr>
              <a:t>Which of these graphemes is in this word?</a:t>
            </a:r>
          </a:p>
          <a:p>
            <a:pPr algn="ctr">
              <a:lnSpc>
                <a:spcPct val="150000"/>
              </a:lnSpc>
            </a:pPr>
            <a:r>
              <a:rPr lang="es-ES" dirty="0">
                <a:latin typeface="Sassoon Infant Std" panose="020B0503020103030203" pitchFamily="34" charset="0"/>
              </a:rPr>
              <a:t>j    y   </a:t>
            </a:r>
            <a:r>
              <a:rPr lang="es-ES" dirty="0" err="1">
                <a:latin typeface="Sassoon Infant Std" panose="020B0503020103030203" pitchFamily="34" charset="0"/>
              </a:rPr>
              <a:t>dge</a:t>
            </a:r>
            <a:r>
              <a:rPr lang="es-ES" dirty="0">
                <a:latin typeface="Sassoon Infant Std" panose="020B0503020103030203" pitchFamily="34" charset="0"/>
              </a:rPr>
              <a:t>   si </a:t>
            </a:r>
            <a:r>
              <a:rPr lang="pt-BR" dirty="0">
                <a:latin typeface="Sassoon Infant Std" panose="020B0503020103030203" pitchFamily="34" charset="0"/>
              </a:rPr>
              <a:t> oul    ea    ar    a</a:t>
            </a:r>
            <a:endParaRPr lang="en-GB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846210"/>
      </p:ext>
    </p:extLst>
  </p:cSld>
  <p:clrMapOvr>
    <a:masterClrMapping/>
  </p:clrMapOvr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169268"/>
            <a:ext cx="10515600" cy="2393207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explosion</a:t>
            </a:r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6439711" y="2733472"/>
            <a:ext cx="992221" cy="11478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413125"/>
      </p:ext>
    </p:extLst>
  </p:cSld>
  <p:clrMapOvr>
    <a:masterClrMapping/>
  </p:clrMapOvr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949" y="2286000"/>
            <a:ext cx="10515600" cy="2208381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badger</a:t>
            </a:r>
          </a:p>
        </p:txBody>
      </p:sp>
    </p:spTree>
    <p:extLst>
      <p:ext uri="{BB962C8B-B14F-4D97-AF65-F5344CB8AC3E}">
        <p14:creationId xmlns:p14="http://schemas.microsoft.com/office/powerpoint/2010/main" val="1307987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792732"/>
          </a:xfrm>
        </p:spPr>
        <p:txBody>
          <a:bodyPr>
            <a:normAutofit/>
          </a:bodyPr>
          <a:lstStyle/>
          <a:p>
            <a:pPr algn="ctr"/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831850" y="2352492"/>
            <a:ext cx="10515600" cy="2323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fruit</a:t>
            </a:r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86847977"/>
      </p:ext>
    </p:extLst>
  </p:cSld>
  <p:clrMapOvr>
    <a:masterClrMapping/>
  </p:clrMapOvr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672" y="3336588"/>
            <a:ext cx="10515600" cy="2208381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badger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-6350" y="118727"/>
            <a:ext cx="12192000" cy="2485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GB" sz="5400" dirty="0">
                <a:latin typeface="Sassoon Infant Std" panose="020B0503020103030203" pitchFamily="34" charset="0"/>
              </a:rPr>
              <a:t>Which of these graphemes is in this word?</a:t>
            </a:r>
          </a:p>
          <a:p>
            <a:pPr algn="ctr">
              <a:lnSpc>
                <a:spcPct val="150000"/>
              </a:lnSpc>
            </a:pPr>
            <a:r>
              <a:rPr lang="es-ES" dirty="0">
                <a:latin typeface="Sassoon Infant Std" panose="020B0503020103030203" pitchFamily="34" charset="0"/>
              </a:rPr>
              <a:t>j    y   </a:t>
            </a:r>
            <a:r>
              <a:rPr lang="es-ES" dirty="0" err="1">
                <a:latin typeface="Sassoon Infant Std" panose="020B0503020103030203" pitchFamily="34" charset="0"/>
              </a:rPr>
              <a:t>dge</a:t>
            </a:r>
            <a:r>
              <a:rPr lang="es-ES" dirty="0">
                <a:latin typeface="Sassoon Infant Std" panose="020B0503020103030203" pitchFamily="34" charset="0"/>
              </a:rPr>
              <a:t>   si  </a:t>
            </a:r>
            <a:r>
              <a:rPr lang="pt-BR" dirty="0">
                <a:latin typeface="Sassoon Infant Std" panose="020B0503020103030203" pitchFamily="34" charset="0"/>
              </a:rPr>
              <a:t> oul    ea    ar    a</a:t>
            </a:r>
            <a:endParaRPr lang="en-GB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401761"/>
      </p:ext>
    </p:extLst>
  </p:cSld>
  <p:clrMapOvr>
    <a:masterClrMapping/>
  </p:clrMapOvr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354094"/>
            <a:ext cx="10515600" cy="2208381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badger</a:t>
            </a:r>
          </a:p>
        </p:txBody>
      </p:sp>
      <p:sp>
        <p:nvSpPr>
          <p:cNvPr id="3" name="Rectangle 2"/>
          <p:cNvSpPr/>
          <p:nvPr/>
        </p:nvSpPr>
        <p:spPr>
          <a:xfrm>
            <a:off x="5499105" y="2703731"/>
            <a:ext cx="2214930" cy="168344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210259"/>
      </p:ext>
    </p:extLst>
  </p:cSld>
  <p:clrMapOvr>
    <a:masterClrMapping/>
  </p:clrMapOvr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488" y="2159539"/>
            <a:ext cx="10515600" cy="2140288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gym</a:t>
            </a:r>
          </a:p>
        </p:txBody>
      </p:sp>
    </p:spTree>
    <p:extLst>
      <p:ext uri="{BB962C8B-B14F-4D97-AF65-F5344CB8AC3E}">
        <p14:creationId xmlns:p14="http://schemas.microsoft.com/office/powerpoint/2010/main" val="4155977701"/>
      </p:ext>
    </p:extLst>
  </p:cSld>
  <p:clrMapOvr>
    <a:masterClrMapping/>
  </p:clrMapOvr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404680"/>
            <a:ext cx="10515600" cy="2140288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gym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-6350" y="118727"/>
            <a:ext cx="12192000" cy="2485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GB" sz="5400" dirty="0">
                <a:latin typeface="Sassoon Infant Std" panose="020B0503020103030203" pitchFamily="34" charset="0"/>
              </a:rPr>
              <a:t>Which of these graphemes is in this word?</a:t>
            </a:r>
          </a:p>
          <a:p>
            <a:pPr algn="ctr">
              <a:lnSpc>
                <a:spcPct val="150000"/>
              </a:lnSpc>
            </a:pPr>
            <a:r>
              <a:rPr lang="es-ES" dirty="0">
                <a:latin typeface="Sassoon Infant Std" panose="020B0503020103030203" pitchFamily="34" charset="0"/>
              </a:rPr>
              <a:t>j    y   </a:t>
            </a:r>
            <a:r>
              <a:rPr lang="es-ES" dirty="0" err="1">
                <a:latin typeface="Sassoon Infant Std" panose="020B0503020103030203" pitchFamily="34" charset="0"/>
              </a:rPr>
              <a:t>dge</a:t>
            </a:r>
            <a:r>
              <a:rPr lang="es-ES" dirty="0">
                <a:latin typeface="Sassoon Infant Std" panose="020B0503020103030203" pitchFamily="34" charset="0"/>
              </a:rPr>
              <a:t>   si </a:t>
            </a:r>
            <a:r>
              <a:rPr lang="pt-BR" dirty="0">
                <a:latin typeface="Sassoon Infant Std" panose="020B0503020103030203" pitchFamily="34" charset="0"/>
              </a:rPr>
              <a:t> oul    ea    ar    a</a:t>
            </a:r>
            <a:endParaRPr lang="en-GB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088920"/>
      </p:ext>
    </p:extLst>
  </p:cSld>
  <p:clrMapOvr>
    <a:masterClrMapping/>
  </p:clrMapOvr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119" y="1955260"/>
            <a:ext cx="10515600" cy="2140288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gym</a:t>
            </a:r>
          </a:p>
        </p:txBody>
      </p:sp>
      <p:sp>
        <p:nvSpPr>
          <p:cNvPr id="3" name="Rectangle 2"/>
          <p:cNvSpPr/>
          <p:nvPr/>
        </p:nvSpPr>
        <p:spPr>
          <a:xfrm>
            <a:off x="5421284" y="2645365"/>
            <a:ext cx="716869" cy="13624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2517267"/>
      </p:ext>
    </p:extLst>
  </p:cSld>
  <p:clrMapOvr>
    <a:masterClrMapping/>
  </p:clrMapOvr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123" y="1906621"/>
            <a:ext cx="10515600" cy="2733675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crystal</a:t>
            </a:r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6912615"/>
      </p:ext>
    </p:extLst>
  </p:cSld>
  <p:clrMapOvr>
    <a:masterClrMapping/>
  </p:clrMapOvr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480" y="3171217"/>
            <a:ext cx="10515600" cy="2733675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crystal</a:t>
            </a:r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-6350" y="118727"/>
            <a:ext cx="12192000" cy="2485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GB" sz="5400" dirty="0">
                <a:latin typeface="Sassoon Infant Std" panose="020B0503020103030203" pitchFamily="34" charset="0"/>
              </a:rPr>
              <a:t>Which of these graphemes is in this word?</a:t>
            </a:r>
          </a:p>
          <a:p>
            <a:pPr algn="ctr">
              <a:lnSpc>
                <a:spcPct val="150000"/>
              </a:lnSpc>
            </a:pPr>
            <a:r>
              <a:rPr lang="es-ES" dirty="0">
                <a:latin typeface="Sassoon Infant Std" panose="020B0503020103030203" pitchFamily="34" charset="0"/>
              </a:rPr>
              <a:t>j    y   </a:t>
            </a:r>
            <a:r>
              <a:rPr lang="es-ES" dirty="0" err="1">
                <a:latin typeface="Sassoon Infant Std" panose="020B0503020103030203" pitchFamily="34" charset="0"/>
              </a:rPr>
              <a:t>dge</a:t>
            </a:r>
            <a:r>
              <a:rPr lang="es-ES" dirty="0">
                <a:latin typeface="Sassoon Infant Std" panose="020B0503020103030203" pitchFamily="34" charset="0"/>
              </a:rPr>
              <a:t>   si </a:t>
            </a:r>
            <a:r>
              <a:rPr lang="pt-BR" dirty="0">
                <a:latin typeface="Sassoon Infant Std" panose="020B0503020103030203" pitchFamily="34" charset="0"/>
              </a:rPr>
              <a:t> oul    ea    ar    a</a:t>
            </a:r>
            <a:endParaRPr lang="en-GB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590725"/>
      </p:ext>
    </p:extLst>
  </p:cSld>
  <p:clrMapOvr>
    <a:masterClrMapping/>
  </p:clrMapOvr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8800"/>
            <a:ext cx="10515600" cy="2733675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crystal</a:t>
            </a:r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187820" y="2821023"/>
            <a:ext cx="814148" cy="13910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591889"/>
      </p:ext>
    </p:extLst>
  </p:cSld>
  <p:clrMapOvr>
    <a:masterClrMapping/>
  </p:clrMapOvr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489" y="2178995"/>
            <a:ext cx="10515600" cy="2548849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fudge</a:t>
            </a:r>
          </a:p>
        </p:txBody>
      </p:sp>
    </p:spTree>
    <p:extLst>
      <p:ext uri="{BB962C8B-B14F-4D97-AF65-F5344CB8AC3E}">
        <p14:creationId xmlns:p14="http://schemas.microsoft.com/office/powerpoint/2010/main" val="1159396891"/>
      </p:ext>
    </p:extLst>
  </p:cSld>
  <p:clrMapOvr>
    <a:masterClrMapping/>
  </p:clrMapOvr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399" y="3200400"/>
            <a:ext cx="10515600" cy="2548849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fudge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-6350" y="118727"/>
            <a:ext cx="12192000" cy="2485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GB" sz="5400" dirty="0">
                <a:latin typeface="Sassoon Infant Std" panose="020B0503020103030203" pitchFamily="34" charset="0"/>
              </a:rPr>
              <a:t>Which of these graphemes is in this word?</a:t>
            </a:r>
          </a:p>
          <a:p>
            <a:pPr algn="ctr">
              <a:lnSpc>
                <a:spcPct val="150000"/>
              </a:lnSpc>
            </a:pPr>
            <a:r>
              <a:rPr lang="es-ES" dirty="0">
                <a:latin typeface="Sassoon Infant Std" panose="020B0503020103030203" pitchFamily="34" charset="0"/>
              </a:rPr>
              <a:t>j    y   </a:t>
            </a:r>
            <a:r>
              <a:rPr lang="es-ES" dirty="0" err="1">
                <a:latin typeface="Sassoon Infant Std" panose="020B0503020103030203" pitchFamily="34" charset="0"/>
              </a:rPr>
              <a:t>dge</a:t>
            </a:r>
            <a:r>
              <a:rPr lang="es-ES" dirty="0">
                <a:latin typeface="Sassoon Infant Std" panose="020B0503020103030203" pitchFamily="34" charset="0"/>
              </a:rPr>
              <a:t>   si  </a:t>
            </a:r>
            <a:r>
              <a:rPr lang="pt-BR" dirty="0">
                <a:latin typeface="Sassoon Infant Std" panose="020B0503020103030203" pitchFamily="34" charset="0"/>
              </a:rPr>
              <a:t> oul    ea    ar    a</a:t>
            </a:r>
            <a:endParaRPr lang="en-GB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4272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944" y="3201087"/>
            <a:ext cx="10515600" cy="2421703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fruit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-6350" y="527125"/>
            <a:ext cx="12192000" cy="20451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GB" dirty="0">
                <a:latin typeface="Sassoon Infant Std" panose="020B0503020103030203" pitchFamily="34" charset="0"/>
              </a:rPr>
            </a:br>
            <a:r>
              <a:rPr lang="en-GB" sz="5400" dirty="0">
                <a:latin typeface="Sassoon Infant Std" panose="020B0503020103030203" pitchFamily="34" charset="0"/>
              </a:rPr>
              <a:t>Which of these graphemes is in this word?</a:t>
            </a:r>
          </a:p>
          <a:p>
            <a:pPr algn="ctr"/>
            <a:endParaRPr lang="en-GB" sz="5400" dirty="0">
              <a:latin typeface="Sassoon Infant Std" panose="020B0503020103030203" pitchFamily="34" charset="0"/>
            </a:endParaRPr>
          </a:p>
          <a:p>
            <a:pPr algn="ctr"/>
            <a:r>
              <a:rPr lang="en-GB" sz="5400" dirty="0">
                <a:latin typeface="Sassoon Infant Std" panose="020B0503020103030203" pitchFamily="34" charset="0"/>
              </a:rPr>
              <a:t> </a:t>
            </a:r>
            <a:r>
              <a:rPr lang="en-GB" dirty="0">
                <a:latin typeface="Sassoon Infant Std" panose="020B0503020103030203" pitchFamily="34" charset="0"/>
              </a:rPr>
              <a:t>are    </a:t>
            </a:r>
            <a:r>
              <a:rPr lang="en-GB" dirty="0" err="1">
                <a:latin typeface="Sassoon Infant Std" panose="020B0503020103030203" pitchFamily="34" charset="0"/>
              </a:rPr>
              <a:t>ui</a:t>
            </a:r>
            <a:r>
              <a:rPr lang="en-GB" dirty="0">
                <a:latin typeface="Sassoon Infant Std" panose="020B0503020103030203" pitchFamily="34" charset="0"/>
              </a:rPr>
              <a:t>    </a:t>
            </a:r>
            <a:r>
              <a:rPr lang="en-GB" dirty="0" err="1">
                <a:latin typeface="Sassoon Infant Std" panose="020B0503020103030203" pitchFamily="34" charset="0"/>
              </a:rPr>
              <a:t>aigh</a:t>
            </a:r>
            <a:r>
              <a:rPr lang="en-GB" dirty="0">
                <a:latin typeface="Sassoon Infant Std" panose="020B0503020103030203" pitchFamily="34" charset="0"/>
              </a:rPr>
              <a:t>    </a:t>
            </a:r>
            <a:r>
              <a:rPr lang="en-GB" dirty="0" err="1">
                <a:latin typeface="Sassoon Infant Std" panose="020B0503020103030203" pitchFamily="34" charset="0"/>
              </a:rPr>
              <a:t>eer</a:t>
            </a:r>
            <a:r>
              <a:rPr lang="en-GB" dirty="0">
                <a:latin typeface="Sassoon Infant Std" panose="020B0503020103030203" pitchFamily="34" charset="0"/>
              </a:rPr>
              <a:t>    le    </a:t>
            </a:r>
            <a:r>
              <a:rPr lang="en-GB" dirty="0" err="1">
                <a:latin typeface="Sassoon Infant Std" panose="020B0503020103030203" pitchFamily="34" charset="0"/>
              </a:rPr>
              <a:t>ea</a:t>
            </a:r>
            <a:r>
              <a:rPr lang="en-GB" dirty="0">
                <a:latin typeface="Sassoon Infant Std" panose="020B0503020103030203" pitchFamily="34" charset="0"/>
              </a:rPr>
              <a:t>   u</a:t>
            </a:r>
          </a:p>
        </p:txBody>
      </p:sp>
    </p:spTree>
    <p:extLst>
      <p:ext uri="{BB962C8B-B14F-4D97-AF65-F5344CB8AC3E}">
        <p14:creationId xmlns:p14="http://schemas.microsoft.com/office/powerpoint/2010/main" val="3963545113"/>
      </p:ext>
    </p:extLst>
  </p:cSld>
  <p:clrMapOvr>
    <a:masterClrMapping/>
  </p:clrMapOvr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188723"/>
            <a:ext cx="10515600" cy="2373752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fudge</a:t>
            </a:r>
          </a:p>
        </p:txBody>
      </p:sp>
      <p:sp>
        <p:nvSpPr>
          <p:cNvPr id="3" name="Rectangle 2"/>
          <p:cNvSpPr/>
          <p:nvPr/>
        </p:nvSpPr>
        <p:spPr>
          <a:xfrm>
            <a:off x="5596381" y="2645365"/>
            <a:ext cx="2214930" cy="168344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041272"/>
      </p:ext>
    </p:extLst>
  </p:cSld>
  <p:clrMapOvr>
    <a:masterClrMapping/>
  </p:clrMapOvr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943" y="2390162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Sassoon Infant Std" panose="020B0503020103030203" pitchFamily="34" charset="0"/>
              </a:rPr>
              <a:t>Let’s </a:t>
            </a:r>
            <a:r>
              <a:rPr lang="en-GB" i="1" dirty="0">
                <a:latin typeface="Sassoon Infant Std" panose="020B0503020103030203" pitchFamily="34" charset="0"/>
              </a:rPr>
              <a:t>Teach and Practise…</a:t>
            </a:r>
          </a:p>
        </p:txBody>
      </p:sp>
    </p:spTree>
    <p:extLst>
      <p:ext uri="{BB962C8B-B14F-4D97-AF65-F5344CB8AC3E}">
        <p14:creationId xmlns:p14="http://schemas.microsoft.com/office/powerpoint/2010/main" val="3888342897"/>
      </p:ext>
    </p:extLst>
  </p:cSld>
  <p:clrMapOvr>
    <a:masterClrMapping/>
  </p:clrMapOvr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399" y="1222366"/>
            <a:ext cx="10515600" cy="4636546"/>
          </a:xfrm>
        </p:spPr>
        <p:txBody>
          <a:bodyPr anchor="ctr">
            <a:noAutofit/>
          </a:bodyPr>
          <a:lstStyle/>
          <a:p>
            <a:pPr algn="ctr"/>
            <a:r>
              <a:rPr lang="en-GB" dirty="0">
                <a:latin typeface="Sassoon Infant Std" panose="020B0503020103030203" pitchFamily="34" charset="0"/>
              </a:rPr>
              <a:t>/j/</a:t>
            </a:r>
            <a:br>
              <a:rPr lang="en-GB" dirty="0">
                <a:latin typeface="Sassoon Infant Std" panose="020B0503020103030203" pitchFamily="34" charset="0"/>
              </a:rPr>
            </a:br>
            <a:r>
              <a:rPr lang="en-GB" dirty="0">
                <a:latin typeface="Sassoon Infant Std" panose="020B0503020103030203" pitchFamily="34" charset="0"/>
              </a:rPr>
              <a:t>can be spelt using a different grapheme:</a:t>
            </a:r>
            <a:br>
              <a:rPr lang="en-GB" dirty="0">
                <a:latin typeface="Sassoon Infant Std" panose="020B0503020103030203" pitchFamily="34" charset="0"/>
              </a:rPr>
            </a:br>
            <a:br>
              <a:rPr lang="en-GB" dirty="0">
                <a:latin typeface="Sassoon Infant Std" panose="020B0503020103030203" pitchFamily="34" charset="0"/>
              </a:rPr>
            </a:br>
            <a:r>
              <a:rPr lang="en-GB" sz="7200" dirty="0" err="1">
                <a:latin typeface="Sassoon Infant Std" panose="020B0503020103030203" pitchFamily="34" charset="0"/>
              </a:rPr>
              <a:t>ge</a:t>
            </a:r>
            <a:endParaRPr lang="en-GB" sz="7200" i="1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598678"/>
      </p:ext>
    </p:extLst>
  </p:cSld>
  <p:clrMapOvr>
    <a:masterClrMapping/>
  </p:clrMapOvr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358" y="616524"/>
            <a:ext cx="9144000" cy="5084799"/>
          </a:xfrm>
        </p:spPr>
        <p:txBody>
          <a:bodyPr anchor="ctr">
            <a:noAutofit/>
          </a:bodyPr>
          <a:lstStyle/>
          <a:p>
            <a:r>
              <a:rPr lang="en-GB" sz="30000" dirty="0" err="1">
                <a:latin typeface="Sassoon Infant Std" panose="020B0503020103030203" pitchFamily="34" charset="0"/>
              </a:rPr>
              <a:t>ge</a:t>
            </a:r>
            <a:endParaRPr lang="en-GB" sz="30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638447"/>
      </p:ext>
    </p:extLst>
  </p:cSld>
  <p:clrMapOvr>
    <a:masterClrMapping/>
  </p:clrMapOvr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587" y="1819071"/>
            <a:ext cx="10515600" cy="2159541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village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1050587" y="5165387"/>
            <a:ext cx="9902757" cy="1410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400" dirty="0">
                <a:latin typeface="Sassoon Infant Std" panose="020B0503020103030203" pitchFamily="34" charset="0"/>
              </a:rPr>
              <a:t>Definition - A group of houses, smaller than a town.</a:t>
            </a:r>
          </a:p>
        </p:txBody>
      </p:sp>
    </p:spTree>
    <p:extLst>
      <p:ext uri="{BB962C8B-B14F-4D97-AF65-F5344CB8AC3E}">
        <p14:creationId xmlns:p14="http://schemas.microsoft.com/office/powerpoint/2010/main" val="4265339885"/>
      </p:ext>
    </p:extLst>
  </p:cSld>
  <p:clrMapOvr>
    <a:masterClrMapping/>
  </p:clrMapOvr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992" y="3073940"/>
            <a:ext cx="10515600" cy="2354093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village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758758" y="155774"/>
            <a:ext cx="10856068" cy="19648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Sassoon Infant Std" panose="020B0503020103030203" pitchFamily="34" charset="0"/>
              </a:rPr>
              <a:t>Can you spot the /j/ grapheme as </a:t>
            </a:r>
            <a:r>
              <a:rPr lang="en-GB" dirty="0" err="1">
                <a:latin typeface="Sassoon Infant Std" panose="020B0503020103030203" pitchFamily="34" charset="0"/>
              </a:rPr>
              <a:t>ge</a:t>
            </a:r>
            <a:r>
              <a:rPr lang="en-GB" dirty="0">
                <a:latin typeface="Sassoon Infant Std" panose="020B0503020103030203" pitchFamily="34" charset="0"/>
              </a:rPr>
              <a:t> in this word?</a:t>
            </a:r>
          </a:p>
        </p:txBody>
      </p:sp>
    </p:spTree>
    <p:extLst>
      <p:ext uri="{BB962C8B-B14F-4D97-AF65-F5344CB8AC3E}">
        <p14:creationId xmlns:p14="http://schemas.microsoft.com/office/powerpoint/2010/main" val="2468675087"/>
      </p:ext>
    </p:extLst>
  </p:cSld>
  <p:clrMapOvr>
    <a:masterClrMapping/>
  </p:clrMapOvr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760" y="2558374"/>
            <a:ext cx="10515600" cy="2004101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village</a:t>
            </a:r>
          </a:p>
        </p:txBody>
      </p:sp>
      <p:sp>
        <p:nvSpPr>
          <p:cNvPr id="4" name="Rectangle 3"/>
          <p:cNvSpPr/>
          <p:nvPr/>
        </p:nvSpPr>
        <p:spPr>
          <a:xfrm>
            <a:off x="6666423" y="3171421"/>
            <a:ext cx="1436717" cy="13910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6147938"/>
      </p:ext>
    </p:extLst>
  </p:cSld>
  <p:clrMapOvr>
    <a:masterClrMapping/>
  </p:clrMapOvr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3" y="2208180"/>
            <a:ext cx="10515600" cy="2207378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large</a:t>
            </a:r>
          </a:p>
        </p:txBody>
      </p:sp>
    </p:spTree>
    <p:extLst>
      <p:ext uri="{BB962C8B-B14F-4D97-AF65-F5344CB8AC3E}">
        <p14:creationId xmlns:p14="http://schemas.microsoft.com/office/powerpoint/2010/main" val="3335963911"/>
      </p:ext>
    </p:extLst>
  </p:cSld>
  <p:clrMapOvr>
    <a:masterClrMapping/>
  </p:clrMapOvr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579" y="2908571"/>
            <a:ext cx="10515600" cy="2207378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large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758758" y="155774"/>
            <a:ext cx="10856068" cy="19648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Sassoon Infant Std" panose="020B0503020103030203" pitchFamily="34" charset="0"/>
              </a:rPr>
              <a:t>Can you spot the /j/ grapheme as </a:t>
            </a:r>
            <a:r>
              <a:rPr lang="en-GB" dirty="0" err="1">
                <a:latin typeface="Sassoon Infant Std" panose="020B0503020103030203" pitchFamily="34" charset="0"/>
              </a:rPr>
              <a:t>ge</a:t>
            </a:r>
            <a:r>
              <a:rPr lang="en-GB" dirty="0">
                <a:latin typeface="Sassoon Infant Std" panose="020B0503020103030203" pitchFamily="34" charset="0"/>
              </a:rPr>
              <a:t> in this word?</a:t>
            </a:r>
          </a:p>
        </p:txBody>
      </p:sp>
    </p:spTree>
    <p:extLst>
      <p:ext uri="{BB962C8B-B14F-4D97-AF65-F5344CB8AC3E}">
        <p14:creationId xmlns:p14="http://schemas.microsoft.com/office/powerpoint/2010/main" val="2496439698"/>
      </p:ext>
    </p:extLst>
  </p:cSld>
  <p:clrMapOvr>
    <a:masterClrMapping/>
  </p:clrMapOvr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033" y="2178997"/>
            <a:ext cx="10515600" cy="2207378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large</a:t>
            </a:r>
          </a:p>
        </p:txBody>
      </p:sp>
      <p:sp>
        <p:nvSpPr>
          <p:cNvPr id="3" name="Rectangle 2"/>
          <p:cNvSpPr/>
          <p:nvPr/>
        </p:nvSpPr>
        <p:spPr>
          <a:xfrm>
            <a:off x="6209223" y="2899047"/>
            <a:ext cx="1436717" cy="13910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4534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140772"/>
            <a:ext cx="10515600" cy="2421703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fruit</a:t>
            </a:r>
          </a:p>
        </p:txBody>
      </p:sp>
      <p:sp>
        <p:nvSpPr>
          <p:cNvPr id="3" name="Rectangle 2"/>
          <p:cNvSpPr/>
          <p:nvPr/>
        </p:nvSpPr>
        <p:spPr>
          <a:xfrm>
            <a:off x="5785553" y="2644308"/>
            <a:ext cx="1161827" cy="14146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5769107"/>
      </p:ext>
    </p:extLst>
  </p:cSld>
  <p:clrMapOvr>
    <a:masterClrMapping/>
  </p:clrMapOvr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264" y="2110903"/>
            <a:ext cx="10515600" cy="2295930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change</a:t>
            </a:r>
          </a:p>
        </p:txBody>
      </p:sp>
    </p:spTree>
    <p:extLst>
      <p:ext uri="{BB962C8B-B14F-4D97-AF65-F5344CB8AC3E}">
        <p14:creationId xmlns:p14="http://schemas.microsoft.com/office/powerpoint/2010/main" val="2632786821"/>
      </p:ext>
    </p:extLst>
  </p:cSld>
  <p:clrMapOvr>
    <a:masterClrMapping/>
  </p:clrMapOvr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992" y="2723745"/>
            <a:ext cx="10515600" cy="2295930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change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758758" y="155774"/>
            <a:ext cx="10856068" cy="19648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Sassoon Infant Std" panose="020B0503020103030203" pitchFamily="34" charset="0"/>
              </a:rPr>
              <a:t>Can you spot the /j/ grapheme as </a:t>
            </a:r>
            <a:r>
              <a:rPr lang="en-GB" dirty="0" err="1">
                <a:latin typeface="Sassoon Infant Std" panose="020B0503020103030203" pitchFamily="34" charset="0"/>
              </a:rPr>
              <a:t>ge</a:t>
            </a:r>
            <a:r>
              <a:rPr lang="en-GB" dirty="0">
                <a:latin typeface="Sassoon Infant Std" panose="020B0503020103030203" pitchFamily="34" charset="0"/>
              </a:rPr>
              <a:t> in this word?</a:t>
            </a:r>
          </a:p>
        </p:txBody>
      </p:sp>
    </p:spTree>
    <p:extLst>
      <p:ext uri="{BB962C8B-B14F-4D97-AF65-F5344CB8AC3E}">
        <p14:creationId xmlns:p14="http://schemas.microsoft.com/office/powerpoint/2010/main" val="4233844384"/>
      </p:ext>
    </p:extLst>
  </p:cSld>
  <p:clrMapOvr>
    <a:masterClrMapping/>
  </p:clrMapOvr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353" y="2169269"/>
            <a:ext cx="10515600" cy="2295930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change</a:t>
            </a:r>
          </a:p>
        </p:txBody>
      </p:sp>
      <p:sp>
        <p:nvSpPr>
          <p:cNvPr id="4" name="Rectangle 3"/>
          <p:cNvSpPr/>
          <p:nvPr/>
        </p:nvSpPr>
        <p:spPr>
          <a:xfrm>
            <a:off x="6909615" y="2899047"/>
            <a:ext cx="1436717" cy="13910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690655"/>
      </p:ext>
    </p:extLst>
  </p:cSld>
  <p:clrMapOvr>
    <a:masterClrMapping/>
  </p:clrMapOvr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908570"/>
            <a:ext cx="10515600" cy="2130560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charge</a:t>
            </a:r>
          </a:p>
        </p:txBody>
      </p:sp>
    </p:spTree>
    <p:extLst>
      <p:ext uri="{BB962C8B-B14F-4D97-AF65-F5344CB8AC3E}">
        <p14:creationId xmlns:p14="http://schemas.microsoft.com/office/powerpoint/2010/main" val="247861560"/>
      </p:ext>
    </p:extLst>
  </p:cSld>
  <p:clrMapOvr>
    <a:masterClrMapping/>
  </p:clrMapOvr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908570"/>
            <a:ext cx="10515600" cy="2130560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charge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758758" y="155774"/>
            <a:ext cx="10856068" cy="19648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Sassoon Infant Std" panose="020B0503020103030203" pitchFamily="34" charset="0"/>
              </a:rPr>
              <a:t>Can you spot the /j/ grapheme as </a:t>
            </a:r>
            <a:r>
              <a:rPr lang="en-GB" dirty="0" err="1">
                <a:latin typeface="Sassoon Infant Std" panose="020B0503020103030203" pitchFamily="34" charset="0"/>
              </a:rPr>
              <a:t>ge</a:t>
            </a:r>
            <a:r>
              <a:rPr lang="en-GB" dirty="0">
                <a:latin typeface="Sassoon Infant Std" panose="020B0503020103030203" pitchFamily="34" charset="0"/>
              </a:rPr>
              <a:t> in this word?</a:t>
            </a:r>
          </a:p>
        </p:txBody>
      </p:sp>
    </p:spTree>
    <p:extLst>
      <p:ext uri="{BB962C8B-B14F-4D97-AF65-F5344CB8AC3E}">
        <p14:creationId xmlns:p14="http://schemas.microsoft.com/office/powerpoint/2010/main" val="1171148451"/>
      </p:ext>
    </p:extLst>
  </p:cSld>
  <p:clrMapOvr>
    <a:masterClrMapping/>
  </p:clrMapOvr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431915"/>
            <a:ext cx="10515600" cy="2130560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charge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5607" y="3083872"/>
            <a:ext cx="1436717" cy="13910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04516"/>
      </p:ext>
    </p:extLst>
  </p:cSld>
  <p:clrMapOvr>
    <a:masterClrMapping/>
  </p:clrMapOvr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429" y="4944629"/>
            <a:ext cx="11190321" cy="1796640"/>
          </a:xfrm>
        </p:spPr>
        <p:txBody>
          <a:bodyPr anchor="ctr">
            <a:normAutofit/>
          </a:bodyPr>
          <a:lstStyle/>
          <a:p>
            <a:pPr algn="ctr"/>
            <a:r>
              <a:rPr lang="en-GB" sz="5400" dirty="0">
                <a:latin typeface="Sassoon Infant Std" panose="020B0503020103030203" pitchFamily="34" charset="0"/>
              </a:rPr>
              <a:t>Definition - To dive into water –     “She plunged into the swimming pool.”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984250" y="1563177"/>
            <a:ext cx="10515600" cy="25776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plunge</a:t>
            </a:r>
          </a:p>
        </p:txBody>
      </p:sp>
    </p:spTree>
    <p:extLst>
      <p:ext uri="{BB962C8B-B14F-4D97-AF65-F5344CB8AC3E}">
        <p14:creationId xmlns:p14="http://schemas.microsoft.com/office/powerpoint/2010/main" val="2034020771"/>
      </p:ext>
    </p:extLst>
  </p:cSld>
  <p:clrMapOvr>
    <a:masterClrMapping/>
  </p:clrMapOvr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1013432" y="2506760"/>
            <a:ext cx="10515600" cy="25776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plunge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758758" y="155774"/>
            <a:ext cx="10856068" cy="19648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Sassoon Infant Std" panose="020B0503020103030203" pitchFamily="34" charset="0"/>
              </a:rPr>
              <a:t>Can you spot the /j/ grapheme as </a:t>
            </a:r>
            <a:r>
              <a:rPr lang="en-GB" dirty="0" err="1">
                <a:latin typeface="Sassoon Infant Std" panose="020B0503020103030203" pitchFamily="34" charset="0"/>
              </a:rPr>
              <a:t>ge</a:t>
            </a:r>
            <a:r>
              <a:rPr lang="en-GB" dirty="0">
                <a:latin typeface="Sassoon Infant Std" panose="020B0503020103030203" pitchFamily="34" charset="0"/>
              </a:rPr>
              <a:t> in this word?</a:t>
            </a:r>
          </a:p>
        </p:txBody>
      </p:sp>
    </p:spTree>
    <p:extLst>
      <p:ext uri="{BB962C8B-B14F-4D97-AF65-F5344CB8AC3E}">
        <p14:creationId xmlns:p14="http://schemas.microsoft.com/office/powerpoint/2010/main" val="820512824"/>
      </p:ext>
    </p:extLst>
  </p:cSld>
  <p:clrMapOvr>
    <a:masterClrMapping/>
  </p:clrMapOvr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916156" y="2273296"/>
            <a:ext cx="10515600" cy="25776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plunge</a:t>
            </a:r>
          </a:p>
        </p:txBody>
      </p:sp>
      <p:sp>
        <p:nvSpPr>
          <p:cNvPr id="4" name="Rectangle 3"/>
          <p:cNvSpPr/>
          <p:nvPr/>
        </p:nvSpPr>
        <p:spPr>
          <a:xfrm>
            <a:off x="6783156" y="3103328"/>
            <a:ext cx="1436717" cy="13910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008188"/>
      </p:ext>
    </p:extLst>
  </p:cSld>
  <p:clrMapOvr>
    <a:masterClrMapping/>
  </p:clrMapOvr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928" y="2006875"/>
            <a:ext cx="11449455" cy="2283024"/>
          </a:xfrm>
        </p:spPr>
        <p:txBody>
          <a:bodyPr anchor="ctr">
            <a:normAutofit/>
          </a:bodyPr>
          <a:lstStyle/>
          <a:p>
            <a:pPr algn="ctr"/>
            <a:r>
              <a:rPr lang="en-GB" sz="13300" dirty="0">
                <a:latin typeface="Sassoon Infant Std" panose="020B0503020103030203" pitchFamily="34" charset="0"/>
              </a:rPr>
              <a:t>manage</a:t>
            </a:r>
            <a:endParaRPr lang="en-GB" dirty="0">
              <a:latin typeface="Sassoon Infant Std" panose="020B0503020103030203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758758" y="5603132"/>
            <a:ext cx="10661514" cy="11028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latin typeface="Sassoon Infant Std" panose="020B0503020103030203" pitchFamily="34" charset="0"/>
              </a:rPr>
              <a:t>“Dad finally managed to learn the piano.”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155643" y="4727643"/>
            <a:ext cx="11760740" cy="12585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latin typeface="Sassoon Infant Std" panose="020B0503020103030203" pitchFamily="34" charset="0"/>
              </a:rPr>
              <a:t>Definition – To be successful in doing something hard – </a:t>
            </a:r>
          </a:p>
        </p:txBody>
      </p:sp>
    </p:spTree>
    <p:extLst>
      <p:ext uri="{BB962C8B-B14F-4D97-AF65-F5344CB8AC3E}">
        <p14:creationId xmlns:p14="http://schemas.microsoft.com/office/powerpoint/2010/main" val="36710691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792732"/>
          </a:xfrm>
        </p:spPr>
        <p:txBody>
          <a:bodyPr>
            <a:normAutofit/>
          </a:bodyPr>
          <a:lstStyle/>
          <a:p>
            <a:pPr algn="ctr"/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831850" y="2352492"/>
            <a:ext cx="10515600" cy="2323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straight</a:t>
            </a:r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40371677"/>
      </p:ext>
    </p:extLst>
  </p:cSld>
  <p:clrMapOvr>
    <a:masterClrMapping/>
  </p:clrMapOvr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107" y="2905726"/>
            <a:ext cx="11449455" cy="2577697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3300" dirty="0">
                <a:latin typeface="Sassoon Infant Std" panose="020B0503020103030203" pitchFamily="34" charset="0"/>
              </a:rPr>
              <a:t>manage</a:t>
            </a:r>
            <a:br>
              <a:rPr lang="en-GB" sz="13300" dirty="0">
                <a:latin typeface="Sassoon Infant Std" panose="020B0503020103030203" pitchFamily="34" charset="0"/>
              </a:rPr>
            </a:br>
            <a:endParaRPr lang="en-GB" sz="5300" dirty="0">
              <a:latin typeface="Sassoon Infant Std" panose="020B0503020103030203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758758" y="155774"/>
            <a:ext cx="10856068" cy="19648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Sassoon Infant Std" panose="020B0503020103030203" pitchFamily="34" charset="0"/>
              </a:rPr>
              <a:t>Can you spot the /j/ grapheme as </a:t>
            </a:r>
            <a:r>
              <a:rPr lang="en-GB" dirty="0" err="1">
                <a:latin typeface="Sassoon Infant Std" panose="020B0503020103030203" pitchFamily="34" charset="0"/>
              </a:rPr>
              <a:t>ge</a:t>
            </a:r>
            <a:r>
              <a:rPr lang="en-GB" dirty="0">
                <a:latin typeface="Sassoon Infant Std" panose="020B0503020103030203" pitchFamily="34" charset="0"/>
              </a:rPr>
              <a:t> in this word?</a:t>
            </a:r>
          </a:p>
        </p:txBody>
      </p:sp>
    </p:spTree>
    <p:extLst>
      <p:ext uri="{BB962C8B-B14F-4D97-AF65-F5344CB8AC3E}">
        <p14:creationId xmlns:p14="http://schemas.microsoft.com/office/powerpoint/2010/main" val="3904897764"/>
      </p:ext>
    </p:extLst>
  </p:cSld>
  <p:clrMapOvr>
    <a:masterClrMapping/>
  </p:clrMapOvr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834" y="2419343"/>
            <a:ext cx="11449455" cy="2577697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3300" dirty="0">
                <a:latin typeface="Sassoon Infant Std" panose="020B0503020103030203" pitchFamily="34" charset="0"/>
              </a:rPr>
              <a:t>manage</a:t>
            </a:r>
            <a:br>
              <a:rPr lang="en-GB" sz="13300" dirty="0">
                <a:latin typeface="Sassoon Infant Std" panose="020B0503020103030203" pitchFamily="34" charset="0"/>
              </a:rPr>
            </a:br>
            <a:endParaRPr lang="en-GB" sz="5300" dirty="0">
              <a:latin typeface="Sassoon Infant Std" panose="020B050302010303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43079" y="3012664"/>
            <a:ext cx="1436717" cy="13910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594720"/>
      </p:ext>
    </p:extLst>
  </p:cSld>
  <p:clrMapOvr>
    <a:masterClrMapping/>
  </p:clrMapOvr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608" y="2521428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Sassoon Infant Std" panose="020B0503020103030203" pitchFamily="34" charset="0"/>
              </a:rPr>
              <a:t>New CHALLENGE word</a:t>
            </a:r>
            <a:endParaRPr lang="en-GB" i="1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083965"/>
      </p:ext>
    </p:extLst>
  </p:cSld>
  <p:clrMapOvr>
    <a:masterClrMapping/>
  </p:clrMapOvr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shoe</a:t>
            </a:r>
          </a:p>
        </p:txBody>
      </p:sp>
    </p:spTree>
    <p:extLst>
      <p:ext uri="{BB962C8B-B14F-4D97-AF65-F5344CB8AC3E}">
        <p14:creationId xmlns:p14="http://schemas.microsoft.com/office/powerpoint/2010/main" val="1833804843"/>
      </p:ext>
    </p:extLst>
  </p:cSld>
  <p:clrMapOvr>
    <a:masterClrMapping/>
  </p:clrMapOvr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763" y="1546698"/>
            <a:ext cx="10515600" cy="2646126"/>
          </a:xfrm>
        </p:spPr>
        <p:txBody>
          <a:bodyPr anchor="ctr"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shoe</a:t>
            </a:r>
          </a:p>
        </p:txBody>
      </p:sp>
      <p:sp>
        <p:nvSpPr>
          <p:cNvPr id="3" name="Rectangle 2"/>
          <p:cNvSpPr/>
          <p:nvPr/>
        </p:nvSpPr>
        <p:spPr>
          <a:xfrm>
            <a:off x="389106" y="4986491"/>
            <a:ext cx="115809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202124"/>
                </a:solidFill>
                <a:latin typeface="Sassoon Infant Std" panose="020B0503020103030203" pitchFamily="34" charset="0"/>
              </a:rPr>
              <a:t>Definition – An item of footwear to cover and protect a foot.</a:t>
            </a:r>
            <a:endParaRPr lang="en-GB" sz="48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141047"/>
      </p:ext>
    </p:extLst>
  </p:cSld>
  <p:clrMapOvr>
    <a:masterClrMapping/>
  </p:clrMapOvr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shoe</a:t>
            </a:r>
          </a:p>
        </p:txBody>
      </p:sp>
      <p:sp>
        <p:nvSpPr>
          <p:cNvPr id="3" name="Rectangle 2"/>
          <p:cNvSpPr/>
          <p:nvPr/>
        </p:nvSpPr>
        <p:spPr>
          <a:xfrm>
            <a:off x="-77823" y="5404780"/>
            <a:ext cx="123638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202124"/>
                </a:solidFill>
                <a:latin typeface="Sassoon Infant Std" panose="020B0503020103030203" pitchFamily="34" charset="0"/>
              </a:rPr>
              <a:t>“Where did I put my other red shoe?”</a:t>
            </a:r>
            <a:endParaRPr lang="en-GB" sz="48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824919"/>
      </p:ext>
    </p:extLst>
  </p:cSld>
  <p:clrMapOvr>
    <a:masterClrMapping/>
  </p:clrMapOvr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947" y="2477711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Sassoon Infant Std" panose="020B0503020103030203" pitchFamily="34" charset="0"/>
              </a:rPr>
              <a:t>Let’s </a:t>
            </a:r>
            <a:r>
              <a:rPr lang="en-GB" i="1" dirty="0">
                <a:latin typeface="Sassoon Infant Std" panose="020B0503020103030203" pitchFamily="34" charset="0"/>
              </a:rPr>
              <a:t>Practise and Apply</a:t>
            </a:r>
            <a:r>
              <a:rPr lang="en-GB" dirty="0">
                <a:latin typeface="Sassoon Infant Std" panose="020B0503020103030203" pitchFamily="34" charset="0"/>
              </a:rPr>
              <a:t>…</a:t>
            </a:r>
            <a:endParaRPr lang="en-GB" i="1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556109"/>
      </p:ext>
    </p:extLst>
  </p:cSld>
  <p:clrMapOvr>
    <a:masterClrMapping/>
  </p:clrMapOvr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032" y="1536970"/>
            <a:ext cx="10851069" cy="3365973"/>
          </a:xfrm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GB" sz="8000" dirty="0">
                <a:latin typeface="Sassoon Infant Std" panose="020B0503020103030203" pitchFamily="34" charset="0"/>
              </a:rPr>
              <a:t>The bridge went over the river and into the village. </a:t>
            </a:r>
          </a:p>
        </p:txBody>
      </p:sp>
    </p:spTree>
    <p:extLst>
      <p:ext uri="{BB962C8B-B14F-4D97-AF65-F5344CB8AC3E}">
        <p14:creationId xmlns:p14="http://schemas.microsoft.com/office/powerpoint/2010/main" val="253687303"/>
      </p:ext>
    </p:extLst>
  </p:cSld>
  <p:clrMapOvr>
    <a:masterClrMapping/>
  </p:clrMapOvr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0959524"/>
      </p:ext>
    </p:extLst>
  </p:cSld>
  <p:clrMapOvr>
    <a:masterClrMapping/>
  </p:clrMapOvr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83" y="1624520"/>
            <a:ext cx="11016710" cy="3365973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GB" sz="8000" dirty="0">
                <a:latin typeface="Sassoon Infant Std" panose="020B0503020103030203" pitchFamily="34" charset="0"/>
              </a:rPr>
              <a:t>The bridge went over the river and into the village. </a:t>
            </a:r>
          </a:p>
        </p:txBody>
      </p:sp>
      <p:sp>
        <p:nvSpPr>
          <p:cNvPr id="3" name="Rectangle 2"/>
          <p:cNvSpPr/>
          <p:nvPr/>
        </p:nvSpPr>
        <p:spPr>
          <a:xfrm>
            <a:off x="9964102" y="3774333"/>
            <a:ext cx="940604" cy="107997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3715701" y="1864876"/>
            <a:ext cx="1556689" cy="115069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22237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018" y="3075771"/>
            <a:ext cx="10515600" cy="2194560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straight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96818" y="580913"/>
            <a:ext cx="12192000" cy="20451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GB" dirty="0">
                <a:latin typeface="Sassoon Infant Std" panose="020B0503020103030203" pitchFamily="34" charset="0"/>
              </a:rPr>
            </a:br>
            <a:r>
              <a:rPr lang="en-GB" sz="5400" dirty="0">
                <a:latin typeface="Sassoon Infant Std" panose="020B0503020103030203" pitchFamily="34" charset="0"/>
              </a:rPr>
              <a:t>Which of these graphemes is in this word?</a:t>
            </a:r>
          </a:p>
          <a:p>
            <a:pPr algn="ctr"/>
            <a:endParaRPr lang="en-GB" sz="5400" dirty="0">
              <a:latin typeface="Sassoon Infant Std" panose="020B0503020103030203" pitchFamily="34" charset="0"/>
            </a:endParaRPr>
          </a:p>
          <a:p>
            <a:pPr algn="ctr"/>
            <a:r>
              <a:rPr lang="en-GB" sz="5400" dirty="0">
                <a:latin typeface="Sassoon Infant Std" panose="020B0503020103030203" pitchFamily="34" charset="0"/>
              </a:rPr>
              <a:t> </a:t>
            </a:r>
            <a:r>
              <a:rPr lang="en-GB" dirty="0">
                <a:latin typeface="Sassoon Infant Std" panose="020B0503020103030203" pitchFamily="34" charset="0"/>
              </a:rPr>
              <a:t>are    </a:t>
            </a:r>
            <a:r>
              <a:rPr lang="en-GB" dirty="0" err="1">
                <a:latin typeface="Sassoon Infant Std" panose="020B0503020103030203" pitchFamily="34" charset="0"/>
              </a:rPr>
              <a:t>ui</a:t>
            </a:r>
            <a:r>
              <a:rPr lang="en-GB" dirty="0">
                <a:latin typeface="Sassoon Infant Std" panose="020B0503020103030203" pitchFamily="34" charset="0"/>
              </a:rPr>
              <a:t>    </a:t>
            </a:r>
            <a:r>
              <a:rPr lang="en-GB" dirty="0" err="1">
                <a:latin typeface="Sassoon Infant Std" panose="020B0503020103030203" pitchFamily="34" charset="0"/>
              </a:rPr>
              <a:t>aigh</a:t>
            </a:r>
            <a:r>
              <a:rPr lang="en-GB" dirty="0">
                <a:latin typeface="Sassoon Infant Std" panose="020B0503020103030203" pitchFamily="34" charset="0"/>
              </a:rPr>
              <a:t>    </a:t>
            </a:r>
            <a:r>
              <a:rPr lang="en-GB" dirty="0" err="1">
                <a:latin typeface="Sassoon Infant Std" panose="020B0503020103030203" pitchFamily="34" charset="0"/>
              </a:rPr>
              <a:t>eer</a:t>
            </a:r>
            <a:r>
              <a:rPr lang="en-GB" dirty="0">
                <a:latin typeface="Sassoon Infant Std" panose="020B0503020103030203" pitchFamily="34" charset="0"/>
              </a:rPr>
              <a:t>    le    </a:t>
            </a:r>
            <a:r>
              <a:rPr lang="en-GB" dirty="0" err="1">
                <a:latin typeface="Sassoon Infant Std" panose="020B0503020103030203" pitchFamily="34" charset="0"/>
              </a:rPr>
              <a:t>ea</a:t>
            </a:r>
            <a:r>
              <a:rPr lang="en-GB" dirty="0">
                <a:latin typeface="Sassoon Infant Std" panose="020B0503020103030203" pitchFamily="34" charset="0"/>
              </a:rPr>
              <a:t>   u</a:t>
            </a:r>
          </a:p>
        </p:txBody>
      </p:sp>
    </p:spTree>
    <p:extLst>
      <p:ext uri="{BB962C8B-B14F-4D97-AF65-F5344CB8AC3E}">
        <p14:creationId xmlns:p14="http://schemas.microsoft.com/office/powerpoint/2010/main" val="3861857437"/>
      </p:ext>
    </p:extLst>
  </p:cSld>
  <p:clrMapOvr>
    <a:masterClrMapping/>
  </p:clrMapOvr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92607-E334-409C-8872-AB6363C33D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Sassoon Infant Std" panose="020B0503020103030203" pitchFamily="34" charset="0"/>
              </a:rPr>
              <a:t>Spelling Y2</a:t>
            </a:r>
            <a:br>
              <a:rPr lang="en-GB" dirty="0">
                <a:latin typeface="Sassoon Infant Std" panose="020B0503020103030203" pitchFamily="34" charset="0"/>
              </a:rPr>
            </a:br>
            <a:r>
              <a:rPr lang="en-GB" dirty="0">
                <a:latin typeface="Sassoon Infant Std" panose="020B0503020103030203" pitchFamily="34" charset="0"/>
              </a:rPr>
              <a:t>Autumn 1 Week 2</a:t>
            </a:r>
            <a:br>
              <a:rPr lang="en-GB" dirty="0">
                <a:latin typeface="Sassoon Infant Std" panose="020B0503020103030203" pitchFamily="34" charset="0"/>
              </a:rPr>
            </a:br>
            <a:r>
              <a:rPr lang="en-GB" dirty="0">
                <a:latin typeface="Sassoon Infant Std" panose="020B0503020103030203" pitchFamily="34" charset="0"/>
              </a:rPr>
              <a:t>Day 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667196-C5B4-45FC-B5E8-3B190D7A59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07876"/>
            <a:ext cx="9144000" cy="1655762"/>
          </a:xfrm>
        </p:spPr>
        <p:txBody>
          <a:bodyPr/>
          <a:lstStyle/>
          <a:p>
            <a:r>
              <a:rPr lang="en-GB" dirty="0">
                <a:latin typeface="Sassoon Infant Std" panose="020B0503020103030203" pitchFamily="34" charset="0"/>
              </a:rPr>
              <a:t>Mastering spellings: building of the foundations of phonics </a:t>
            </a:r>
          </a:p>
        </p:txBody>
      </p:sp>
    </p:spTree>
    <p:extLst>
      <p:ext uri="{BB962C8B-B14F-4D97-AF65-F5344CB8AC3E}">
        <p14:creationId xmlns:p14="http://schemas.microsoft.com/office/powerpoint/2010/main" val="1688997397"/>
      </p:ext>
    </p:extLst>
  </p:cSld>
  <p:clrMapOvr>
    <a:masterClrMapping/>
  </p:clrMapOvr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453FC-8D98-40C4-A541-D8DD01CA7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Sassoon Infant Std" panose="020B0503020103030203" pitchFamily="34" charset="0"/>
              </a:rPr>
              <a:t>Friday</a:t>
            </a:r>
            <a:br>
              <a:rPr lang="en-GB" dirty="0">
                <a:latin typeface="Sassoon Infant Std" panose="020B0503020103030203" pitchFamily="34" charset="0"/>
              </a:rPr>
            </a:br>
            <a:r>
              <a:rPr lang="en-GB" dirty="0">
                <a:latin typeface="Sassoon Infant Std" panose="020B0503020103030203" pitchFamily="34" charset="0"/>
              </a:rPr>
              <a:t>Autumn Term Week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AA5E4-C110-4717-B45D-286A3D33C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915" y="2185548"/>
            <a:ext cx="10515600" cy="4351338"/>
          </a:xfrm>
        </p:spPr>
        <p:txBody>
          <a:bodyPr>
            <a:normAutofit/>
          </a:bodyPr>
          <a:lstStyle/>
          <a:p>
            <a:r>
              <a:rPr lang="en-GB" dirty="0">
                <a:latin typeface="Sassoon Infant Std" panose="020B0503020103030203" pitchFamily="34" charset="0"/>
              </a:rPr>
              <a:t>Focus – Lesson plans REVIEW LESSON</a:t>
            </a:r>
          </a:p>
          <a:p>
            <a:endParaRPr lang="en-GB" dirty="0">
              <a:latin typeface="Sassoon Infant Std" panose="020B0503020103030203" pitchFamily="34" charset="0"/>
            </a:endParaRPr>
          </a:p>
          <a:p>
            <a:r>
              <a:rPr lang="en-GB" dirty="0">
                <a:latin typeface="Sassoon Infant Std" panose="020B0503020103030203" pitchFamily="34" charset="0"/>
              </a:rPr>
              <a:t>Revisit and review – Challenge words – friend, eye, because, move, improve, laugh, parents, shoe</a:t>
            </a:r>
          </a:p>
          <a:p>
            <a:r>
              <a:rPr lang="en-GB" dirty="0">
                <a:latin typeface="Sassoon Infant Std" panose="020B0503020103030203" pitchFamily="34" charset="0"/>
              </a:rPr>
              <a:t>Revisit and review – Graphemes</a:t>
            </a:r>
            <a:r>
              <a:rPr lang="en-GB" i="1" dirty="0">
                <a:latin typeface="Sassoon Infant Std" panose="020B0503020103030203" pitchFamily="34" charset="0"/>
              </a:rPr>
              <a:t> – </a:t>
            </a:r>
            <a:r>
              <a:rPr lang="en-GB" i="1" dirty="0" err="1">
                <a:latin typeface="Sassoon Infant Std" panose="020B0503020103030203" pitchFamily="34" charset="0"/>
              </a:rPr>
              <a:t>dge</a:t>
            </a:r>
            <a:r>
              <a:rPr lang="en-GB" i="1" dirty="0">
                <a:latin typeface="Sassoon Infant Std" panose="020B0503020103030203" pitchFamily="34" charset="0"/>
              </a:rPr>
              <a:t>, </a:t>
            </a:r>
            <a:r>
              <a:rPr lang="en-GB" i="1" dirty="0" err="1">
                <a:latin typeface="Sassoon Infant Std" panose="020B0503020103030203" pitchFamily="34" charset="0"/>
              </a:rPr>
              <a:t>ture</a:t>
            </a:r>
            <a:r>
              <a:rPr lang="en-GB" i="1" dirty="0">
                <a:latin typeface="Sassoon Infant Std" panose="020B0503020103030203" pitchFamily="34" charset="0"/>
              </a:rPr>
              <a:t>, </a:t>
            </a:r>
            <a:r>
              <a:rPr lang="en-GB" i="1" dirty="0" err="1">
                <a:latin typeface="Sassoon Infant Std" panose="020B0503020103030203" pitchFamily="34" charset="0"/>
              </a:rPr>
              <a:t>su</a:t>
            </a:r>
            <a:r>
              <a:rPr lang="en-GB" i="1" dirty="0">
                <a:latin typeface="Sassoon Infant Std" panose="020B0503020103030203" pitchFamily="34" charset="0"/>
              </a:rPr>
              <a:t>, </a:t>
            </a:r>
            <a:r>
              <a:rPr lang="en-GB" i="1" dirty="0" err="1">
                <a:latin typeface="Sassoon Infant Std" panose="020B0503020103030203" pitchFamily="34" charset="0"/>
              </a:rPr>
              <a:t>ea</a:t>
            </a:r>
            <a:r>
              <a:rPr lang="en-GB" i="1" dirty="0">
                <a:latin typeface="Sassoon Infant Std" panose="020B0503020103030203" pitchFamily="34" charset="0"/>
              </a:rPr>
              <a:t>, y, </a:t>
            </a:r>
            <a:r>
              <a:rPr lang="en-GB" i="1" dirty="0" err="1">
                <a:latin typeface="Sassoon Infant Std" panose="020B0503020103030203" pitchFamily="34" charset="0"/>
              </a:rPr>
              <a:t>ar</a:t>
            </a:r>
            <a:r>
              <a:rPr lang="en-GB" i="1" dirty="0">
                <a:latin typeface="Sassoon Infant Std" panose="020B0503020103030203" pitchFamily="34" charset="0"/>
              </a:rPr>
              <a:t>, </a:t>
            </a:r>
            <a:r>
              <a:rPr lang="en-GB" i="1" dirty="0" err="1">
                <a:latin typeface="Sassoon Infant Std" panose="020B0503020103030203" pitchFamily="34" charset="0"/>
              </a:rPr>
              <a:t>wh</a:t>
            </a:r>
            <a:endParaRPr lang="en-GB" dirty="0">
              <a:latin typeface="Sassoon Infant Std" panose="020B0503020103030203" pitchFamily="34" charset="0"/>
            </a:endParaRPr>
          </a:p>
          <a:p>
            <a:r>
              <a:rPr lang="en-GB" dirty="0">
                <a:latin typeface="Sassoon Infant Std" panose="020B0503020103030203" pitchFamily="34" charset="0"/>
              </a:rPr>
              <a:t>Teach – n/a</a:t>
            </a:r>
          </a:p>
          <a:p>
            <a:r>
              <a:rPr lang="en-GB" dirty="0">
                <a:latin typeface="Sassoon Infant Std" panose="020B0503020103030203" pitchFamily="34" charset="0"/>
              </a:rPr>
              <a:t>Words – n/a</a:t>
            </a:r>
          </a:p>
        </p:txBody>
      </p:sp>
    </p:spTree>
    <p:extLst>
      <p:ext uri="{BB962C8B-B14F-4D97-AF65-F5344CB8AC3E}">
        <p14:creationId xmlns:p14="http://schemas.microsoft.com/office/powerpoint/2010/main" val="1490439729"/>
      </p:ext>
    </p:extLst>
  </p:cSld>
  <p:clrMapOvr>
    <a:masterClrMapping/>
  </p:clrMapOvr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582" y="2020510"/>
            <a:ext cx="10515600" cy="1481650"/>
          </a:xfrm>
        </p:spPr>
        <p:txBody>
          <a:bodyPr/>
          <a:lstStyle/>
          <a:p>
            <a:pPr algn="ctr"/>
            <a:r>
              <a:rPr lang="en-GB" dirty="0">
                <a:latin typeface="Sassoon Infant Std" panose="020B0503020103030203" pitchFamily="34" charset="0"/>
              </a:rPr>
              <a:t>Let’s </a:t>
            </a:r>
            <a:r>
              <a:rPr lang="en-GB" i="1" dirty="0">
                <a:latin typeface="Sassoon Infant Std" panose="020B0503020103030203" pitchFamily="34" charset="0"/>
              </a:rPr>
              <a:t>Revisit and Review</a:t>
            </a:r>
            <a:r>
              <a:rPr lang="en-GB" dirty="0">
                <a:latin typeface="Sassoon Infant Std" panose="020B0503020103030203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238034643"/>
      </p:ext>
    </p:extLst>
  </p:cSld>
  <p:clrMapOvr>
    <a:masterClrMapping/>
  </p:clrMapOvr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820" y="2317032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Sassoon Infant Std" panose="020B0503020103030203" pitchFamily="34" charset="0"/>
              </a:rPr>
              <a:t>CHALLENGE words</a:t>
            </a:r>
            <a:endParaRPr lang="en-GB" i="1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160564"/>
      </p:ext>
    </p:extLst>
  </p:cSld>
  <p:clrMapOvr>
    <a:masterClrMapping/>
  </p:clrMapOvr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621760"/>
          </a:xfrm>
        </p:spPr>
        <p:txBody>
          <a:bodyPr>
            <a:noAutofit/>
          </a:bodyPr>
          <a:lstStyle/>
          <a:p>
            <a:br>
              <a:rPr lang="en-GB" sz="19000" dirty="0">
                <a:latin typeface="Sassoon Infant Std" panose="020B0503020103030203" pitchFamily="34" charset="0"/>
              </a:rPr>
            </a:br>
            <a:r>
              <a:rPr lang="en-GB" sz="19000" dirty="0">
                <a:latin typeface="Sassoon Infant Std" panose="020B0503020103030203" pitchFamily="34" charset="0"/>
              </a:rPr>
              <a:t>friend</a:t>
            </a:r>
          </a:p>
        </p:txBody>
      </p:sp>
    </p:spTree>
    <p:extLst>
      <p:ext uri="{BB962C8B-B14F-4D97-AF65-F5344CB8AC3E}">
        <p14:creationId xmlns:p14="http://schemas.microsoft.com/office/powerpoint/2010/main" val="1122664025"/>
      </p:ext>
    </p:extLst>
  </p:cSld>
  <p:clrMapOvr>
    <a:masterClrMapping/>
  </p:clrMapOvr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8546" y="455388"/>
            <a:ext cx="9144000" cy="3621760"/>
          </a:xfrm>
        </p:spPr>
        <p:txBody>
          <a:bodyPr>
            <a:noAutofit/>
          </a:bodyPr>
          <a:lstStyle/>
          <a:p>
            <a:br>
              <a:rPr lang="en-GB" sz="19000" dirty="0">
                <a:latin typeface="Sassoon Infant Std" panose="020B0503020103030203" pitchFamily="34" charset="0"/>
              </a:rPr>
            </a:br>
            <a:r>
              <a:rPr lang="en-GB" sz="19000" dirty="0">
                <a:latin typeface="Sassoon Infant Std" panose="020B0503020103030203" pitchFamily="34" charset="0"/>
              </a:rPr>
              <a:t>friend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0433" y="4886260"/>
            <a:ext cx="1122022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dirty="0">
                <a:latin typeface="Sassoon Infant Std" panose="020B0503020103030203" pitchFamily="34" charset="0"/>
              </a:rPr>
              <a:t>Definition - A person who has a strong liking for and trust in another person.</a:t>
            </a:r>
            <a:endParaRPr lang="en-GB" sz="55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357125"/>
      </p:ext>
    </p:extLst>
  </p:cSld>
  <p:clrMapOvr>
    <a:masterClrMapping/>
  </p:clrMapOvr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6070" y="456621"/>
            <a:ext cx="9144000" cy="3621760"/>
          </a:xfrm>
        </p:spPr>
        <p:txBody>
          <a:bodyPr>
            <a:noAutofit/>
          </a:bodyPr>
          <a:lstStyle/>
          <a:p>
            <a:br>
              <a:rPr lang="en-GB" sz="19000" dirty="0">
                <a:latin typeface="Sassoon Infant Std" panose="020B0503020103030203" pitchFamily="34" charset="0"/>
              </a:rPr>
            </a:br>
            <a:r>
              <a:rPr lang="en-GB" sz="19000" dirty="0">
                <a:latin typeface="Sassoon Infant Std" panose="020B0503020103030203" pitchFamily="34" charset="0"/>
              </a:rPr>
              <a:t>friend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37817" y="4827411"/>
            <a:ext cx="89122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Sassoon Infant Std" panose="020B0503020103030203" pitchFamily="34" charset="0"/>
              </a:rPr>
              <a:t>“My friend and I like to play games together.”</a:t>
            </a:r>
            <a:endParaRPr lang="en-GB" sz="6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289215"/>
      </p:ext>
    </p:extLst>
  </p:cSld>
  <p:clrMapOvr>
    <a:masterClrMapping/>
  </p:clrMapOvr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31906"/>
            <a:ext cx="9144000" cy="3621760"/>
          </a:xfrm>
        </p:spPr>
        <p:txBody>
          <a:bodyPr>
            <a:noAutofit/>
          </a:bodyPr>
          <a:lstStyle/>
          <a:p>
            <a:br>
              <a:rPr lang="en-GB" sz="19000" dirty="0">
                <a:latin typeface="Sassoon Infant Std" panose="020B0503020103030203" pitchFamily="34" charset="0"/>
              </a:rPr>
            </a:br>
            <a:r>
              <a:rPr lang="en-GB" sz="19000" dirty="0">
                <a:latin typeface="Sassoon Infant Std" panose="020B0503020103030203" pitchFamily="34" charset="0"/>
              </a:rPr>
              <a:t>eye</a:t>
            </a:r>
          </a:p>
        </p:txBody>
      </p:sp>
    </p:spTree>
    <p:extLst>
      <p:ext uri="{BB962C8B-B14F-4D97-AF65-F5344CB8AC3E}">
        <p14:creationId xmlns:p14="http://schemas.microsoft.com/office/powerpoint/2010/main" val="286790680"/>
      </p:ext>
    </p:extLst>
  </p:cSld>
  <p:clrMapOvr>
    <a:masterClrMapping/>
  </p:clrMapOvr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7181" y="240236"/>
            <a:ext cx="9144000" cy="3621760"/>
          </a:xfrm>
        </p:spPr>
        <p:txBody>
          <a:bodyPr>
            <a:noAutofit/>
          </a:bodyPr>
          <a:lstStyle/>
          <a:p>
            <a:br>
              <a:rPr lang="en-GB" sz="19000" dirty="0">
                <a:latin typeface="Sassoon Infant Std" panose="020B0503020103030203" pitchFamily="34" charset="0"/>
              </a:rPr>
            </a:br>
            <a:r>
              <a:rPr lang="en-GB" sz="19000" dirty="0">
                <a:latin typeface="Sassoon Infant Std" panose="020B0503020103030203" pitchFamily="34" charset="0"/>
              </a:rPr>
              <a:t>eye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8799" y="4915443"/>
            <a:ext cx="1122022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dirty="0">
                <a:latin typeface="Sassoon Infant Std" panose="020B0503020103030203" pitchFamily="34" charset="0"/>
              </a:rPr>
              <a:t>Definition - The organ of sight in humans and animals.</a:t>
            </a:r>
            <a:endParaRPr lang="en-GB" sz="55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62255"/>
      </p:ext>
    </p:extLst>
  </p:cSld>
  <p:clrMapOvr>
    <a:masterClrMapping/>
  </p:clrMapOvr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8343" y="398033"/>
            <a:ext cx="9144000" cy="3621760"/>
          </a:xfrm>
        </p:spPr>
        <p:txBody>
          <a:bodyPr>
            <a:noAutofit/>
          </a:bodyPr>
          <a:lstStyle/>
          <a:p>
            <a:br>
              <a:rPr lang="en-GB" sz="19000" dirty="0">
                <a:latin typeface="Sassoon Infant Std" panose="020B0503020103030203" pitchFamily="34" charset="0"/>
              </a:rPr>
            </a:br>
            <a:r>
              <a:rPr lang="en-GB" sz="19000" dirty="0">
                <a:latin typeface="Sassoon Infant Std" panose="020B0503020103030203" pitchFamily="34" charset="0"/>
              </a:rPr>
              <a:t>eye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9702" y="5375593"/>
            <a:ext cx="115106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Sassoon Infant Std" panose="020B0503020103030203" pitchFamily="34" charset="0"/>
              </a:rPr>
              <a:t>“I have my beady eye on you!”</a:t>
            </a:r>
            <a:endParaRPr lang="en-GB" sz="66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45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153" y="2263244"/>
            <a:ext cx="10515600" cy="1481650"/>
          </a:xfrm>
        </p:spPr>
        <p:txBody>
          <a:bodyPr/>
          <a:lstStyle/>
          <a:p>
            <a:pPr algn="ctr"/>
            <a:r>
              <a:rPr lang="en-GB" dirty="0">
                <a:latin typeface="Sassoon Infant Std" panose="020B0503020103030203" pitchFamily="34" charset="0"/>
              </a:rPr>
              <a:t>Let’s </a:t>
            </a:r>
            <a:r>
              <a:rPr lang="en-GB" i="1" dirty="0">
                <a:latin typeface="Sassoon Infant Std" panose="020B0503020103030203" pitchFamily="34" charset="0"/>
              </a:rPr>
              <a:t>Revisit and Review</a:t>
            </a:r>
            <a:r>
              <a:rPr lang="en-GB" dirty="0">
                <a:latin typeface="Sassoon Infant Std" panose="020B0503020103030203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7862369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306" y="2538805"/>
            <a:ext cx="10515600" cy="2194560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straight</a:t>
            </a:r>
          </a:p>
        </p:txBody>
      </p:sp>
      <p:sp>
        <p:nvSpPr>
          <p:cNvPr id="3" name="Rectangle 2"/>
          <p:cNvSpPr/>
          <p:nvPr/>
        </p:nvSpPr>
        <p:spPr>
          <a:xfrm>
            <a:off x="5346552" y="2829261"/>
            <a:ext cx="2624864" cy="190410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807642"/>
      </p:ext>
    </p:extLst>
  </p:cSld>
  <p:clrMapOvr>
    <a:masterClrMapping/>
  </p:clrMapOvr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31906"/>
            <a:ext cx="9144000" cy="3621760"/>
          </a:xfrm>
        </p:spPr>
        <p:txBody>
          <a:bodyPr>
            <a:noAutofit/>
          </a:bodyPr>
          <a:lstStyle/>
          <a:p>
            <a:br>
              <a:rPr lang="en-GB" sz="19000" dirty="0">
                <a:latin typeface="Sassoon Infant Std" panose="020B0503020103030203" pitchFamily="34" charset="0"/>
              </a:rPr>
            </a:br>
            <a:r>
              <a:rPr lang="en-GB" sz="19000" dirty="0">
                <a:latin typeface="Sassoon Infant Std" panose="020B0503020103030203" pitchFamily="34" charset="0"/>
              </a:rPr>
              <a:t>because</a:t>
            </a:r>
          </a:p>
        </p:txBody>
      </p:sp>
    </p:spTree>
    <p:extLst>
      <p:ext uri="{BB962C8B-B14F-4D97-AF65-F5344CB8AC3E}">
        <p14:creationId xmlns:p14="http://schemas.microsoft.com/office/powerpoint/2010/main" val="1885188755"/>
      </p:ext>
    </p:extLst>
  </p:cSld>
  <p:clrMapOvr>
    <a:masterClrMapping/>
  </p:clrMapOvr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6364" y="463972"/>
            <a:ext cx="9144000" cy="3621760"/>
          </a:xfrm>
        </p:spPr>
        <p:txBody>
          <a:bodyPr>
            <a:noAutofit/>
          </a:bodyPr>
          <a:lstStyle/>
          <a:p>
            <a:br>
              <a:rPr lang="en-GB" sz="19000" dirty="0">
                <a:latin typeface="Sassoon Infant Std" panose="020B0503020103030203" pitchFamily="34" charset="0"/>
              </a:rPr>
            </a:br>
            <a:r>
              <a:rPr lang="en-GB" sz="19000" dirty="0">
                <a:latin typeface="Sassoon Infant Std" panose="020B0503020103030203" pitchFamily="34" charset="0"/>
              </a:rPr>
              <a:t>because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0978" y="5421281"/>
            <a:ext cx="1122022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dirty="0">
                <a:latin typeface="Sassoon Infant Std" panose="020B0503020103030203" pitchFamily="34" charset="0"/>
              </a:rPr>
              <a:t>Definition - The reason for something.</a:t>
            </a:r>
            <a:endParaRPr lang="en-GB" sz="55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16416"/>
      </p:ext>
    </p:extLst>
  </p:cSld>
  <p:clrMapOvr>
    <a:masterClrMapping/>
  </p:clrMapOvr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4285" y="806594"/>
            <a:ext cx="9144000" cy="4038133"/>
          </a:xfrm>
        </p:spPr>
        <p:txBody>
          <a:bodyPr anchor="ctr">
            <a:noAutofit/>
          </a:bodyPr>
          <a:lstStyle/>
          <a:p>
            <a:r>
              <a:rPr lang="en-GB" sz="19000" dirty="0">
                <a:latin typeface="Sassoon Infant Std" panose="020B0503020103030203" pitchFamily="34" charset="0"/>
              </a:rPr>
              <a:t>because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5292200"/>
            <a:ext cx="12266579" cy="131061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800" dirty="0">
                <a:latin typeface="Sassoon Infant Std" panose="020B0503020103030203" pitchFamily="34" charset="0"/>
              </a:rPr>
              <a:t>“I like my friends because they are fun.”</a:t>
            </a:r>
            <a:endParaRPr lang="en-GB" sz="58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749200"/>
      </p:ext>
    </p:extLst>
  </p:cSld>
  <p:clrMapOvr>
    <a:masterClrMapping/>
  </p:clrMapOvr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move</a:t>
            </a:r>
          </a:p>
        </p:txBody>
      </p:sp>
    </p:spTree>
    <p:extLst>
      <p:ext uri="{BB962C8B-B14F-4D97-AF65-F5344CB8AC3E}">
        <p14:creationId xmlns:p14="http://schemas.microsoft.com/office/powerpoint/2010/main" val="4088451205"/>
      </p:ext>
    </p:extLst>
  </p:cSld>
  <p:clrMapOvr>
    <a:masterClrMapping/>
  </p:clrMapOvr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488" y="2105929"/>
            <a:ext cx="10515600" cy="2539122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move</a:t>
            </a:r>
          </a:p>
        </p:txBody>
      </p:sp>
      <p:sp>
        <p:nvSpPr>
          <p:cNvPr id="3" name="Rectangle 2"/>
          <p:cNvSpPr/>
          <p:nvPr/>
        </p:nvSpPr>
        <p:spPr>
          <a:xfrm>
            <a:off x="1121337" y="5508820"/>
            <a:ext cx="1003390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202124"/>
                </a:solidFill>
                <a:latin typeface="Sassoon Infant Std" panose="020B0503020103030203" pitchFamily="34" charset="0"/>
              </a:rPr>
              <a:t>Definition – To change position.</a:t>
            </a:r>
            <a:endParaRPr lang="en-GB" sz="6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459479"/>
      </p:ext>
    </p:extLst>
  </p:cSld>
  <p:clrMapOvr>
    <a:masterClrMapping/>
  </p:clrMapOvr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813" y="2069016"/>
            <a:ext cx="10515600" cy="213629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move</a:t>
            </a:r>
          </a:p>
        </p:txBody>
      </p:sp>
      <p:sp>
        <p:nvSpPr>
          <p:cNvPr id="5" name="Rectangle 4"/>
          <p:cNvSpPr/>
          <p:nvPr/>
        </p:nvSpPr>
        <p:spPr>
          <a:xfrm>
            <a:off x="745788" y="5350659"/>
            <a:ext cx="107756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202124"/>
                </a:solidFill>
                <a:latin typeface="Sassoon Infant Std" panose="020B0503020103030203" pitchFamily="34" charset="0"/>
              </a:rPr>
              <a:t>“We like to wriggle and move.”</a:t>
            </a:r>
            <a:endParaRPr lang="en-GB" sz="6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093388"/>
      </p:ext>
    </p:extLst>
  </p:cSld>
  <p:clrMapOvr>
    <a:masterClrMapping/>
  </p:clrMapOvr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53702"/>
            <a:ext cx="10515600" cy="2908773"/>
          </a:xfrm>
        </p:spPr>
        <p:txBody>
          <a:bodyPr anchor="ctr">
            <a:noAutofit/>
          </a:bodyPr>
          <a:lstStyle/>
          <a:p>
            <a:pPr algn="ctr"/>
            <a:r>
              <a:rPr lang="en-GB" sz="17000" dirty="0">
                <a:latin typeface="Sassoon Infant Std" panose="020B0503020103030203" pitchFamily="34" charset="0"/>
              </a:rPr>
              <a:t>improve</a:t>
            </a:r>
          </a:p>
        </p:txBody>
      </p:sp>
    </p:spTree>
    <p:extLst>
      <p:ext uri="{BB962C8B-B14F-4D97-AF65-F5344CB8AC3E}">
        <p14:creationId xmlns:p14="http://schemas.microsoft.com/office/powerpoint/2010/main" val="2192547206"/>
      </p:ext>
    </p:extLst>
  </p:cSld>
  <p:clrMapOvr>
    <a:masterClrMapping/>
  </p:clrMapOvr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247887"/>
            <a:ext cx="10515600" cy="2889333"/>
          </a:xfrm>
        </p:spPr>
        <p:txBody>
          <a:bodyPr anchor="ctr">
            <a:noAutofit/>
          </a:bodyPr>
          <a:lstStyle/>
          <a:p>
            <a:pPr algn="ctr"/>
            <a:r>
              <a:rPr lang="en-GB" sz="17000" dirty="0">
                <a:latin typeface="Sassoon Infant Std" panose="020B0503020103030203" pitchFamily="34" charset="0"/>
              </a:rPr>
              <a:t>improve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5404781"/>
            <a:ext cx="121920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800" dirty="0">
                <a:solidFill>
                  <a:srgbClr val="202124"/>
                </a:solidFill>
                <a:latin typeface="Sassoon Infant Std" panose="020B0503020103030203" pitchFamily="34" charset="0"/>
              </a:rPr>
              <a:t>Definition – To make something better.</a:t>
            </a:r>
            <a:endParaRPr lang="en-GB" sz="58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174858"/>
      </p:ext>
    </p:extLst>
  </p:cSld>
  <p:clrMapOvr>
    <a:masterClrMapping/>
  </p:clrMapOvr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220" y="1371600"/>
            <a:ext cx="10515600" cy="2879590"/>
          </a:xfrm>
        </p:spPr>
        <p:txBody>
          <a:bodyPr anchor="ctr">
            <a:noAutofit/>
          </a:bodyPr>
          <a:lstStyle/>
          <a:p>
            <a:pPr algn="ctr"/>
            <a:r>
              <a:rPr lang="en-GB" sz="17000" dirty="0">
                <a:latin typeface="Sassoon Infant Std" panose="020B0503020103030203" pitchFamily="34" charset="0"/>
              </a:rPr>
              <a:t>improve</a:t>
            </a:r>
          </a:p>
        </p:txBody>
      </p:sp>
      <p:sp>
        <p:nvSpPr>
          <p:cNvPr id="3" name="Rectangle 2"/>
          <p:cNvSpPr/>
          <p:nvPr/>
        </p:nvSpPr>
        <p:spPr>
          <a:xfrm>
            <a:off x="159020" y="5570151"/>
            <a:ext cx="121920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800" dirty="0">
                <a:solidFill>
                  <a:srgbClr val="202124"/>
                </a:solidFill>
                <a:latin typeface="Sassoon Infant Std" panose="020B0503020103030203" pitchFamily="34" charset="0"/>
              </a:rPr>
              <a:t>“Could you improve your writing?”</a:t>
            </a:r>
            <a:endParaRPr lang="en-GB" sz="58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478535"/>
      </p:ext>
    </p:extLst>
  </p:cSld>
  <p:clrMapOvr>
    <a:masterClrMapping/>
  </p:clrMapOvr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53702"/>
            <a:ext cx="10515600" cy="2908773"/>
          </a:xfrm>
        </p:spPr>
        <p:txBody>
          <a:bodyPr anchor="ctr">
            <a:noAutofit/>
          </a:bodyPr>
          <a:lstStyle/>
          <a:p>
            <a:pPr algn="ctr"/>
            <a:r>
              <a:rPr lang="en-GB" sz="17000" dirty="0">
                <a:latin typeface="Sassoon Infant Std" panose="020B0503020103030203" pitchFamily="34" charset="0"/>
              </a:rPr>
              <a:t>laugh</a:t>
            </a:r>
          </a:p>
        </p:txBody>
      </p:sp>
    </p:spTree>
    <p:extLst>
      <p:ext uri="{BB962C8B-B14F-4D97-AF65-F5344CB8AC3E}">
        <p14:creationId xmlns:p14="http://schemas.microsoft.com/office/powerpoint/2010/main" val="17714105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792732"/>
          </a:xfrm>
        </p:spPr>
        <p:txBody>
          <a:bodyPr>
            <a:normAutofit/>
          </a:bodyPr>
          <a:lstStyle/>
          <a:p>
            <a:pPr algn="ctr"/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831850" y="2352492"/>
            <a:ext cx="10515600" cy="2323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crumb</a:t>
            </a:r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0863503"/>
      </p:ext>
    </p:extLst>
  </p:cSld>
  <p:clrMapOvr>
    <a:masterClrMapping/>
  </p:clrMapOvr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9717"/>
            <a:ext cx="10515600" cy="2889333"/>
          </a:xfrm>
        </p:spPr>
        <p:txBody>
          <a:bodyPr anchor="ctr">
            <a:noAutofit/>
          </a:bodyPr>
          <a:lstStyle/>
          <a:p>
            <a:pPr algn="ctr"/>
            <a:r>
              <a:rPr lang="en-GB" sz="17000" dirty="0">
                <a:latin typeface="Sassoon Infant Std" panose="020B0503020103030203" pitchFamily="34" charset="0"/>
              </a:rPr>
              <a:t>laugh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5346414"/>
            <a:ext cx="1219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202124"/>
                </a:solidFill>
                <a:latin typeface="Sassoon Infant Std" panose="020B0503020103030203" pitchFamily="34" charset="0"/>
              </a:rPr>
              <a:t>Definition – To smile while making sounds with your voice that show you think something is funny or you are happy.</a:t>
            </a:r>
            <a:endParaRPr lang="en-GB" sz="4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174836"/>
      </p:ext>
    </p:extLst>
  </p:cSld>
  <p:clrMapOvr>
    <a:masterClrMapping/>
  </p:clrMapOvr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220" y="1371600"/>
            <a:ext cx="10515600" cy="2879590"/>
          </a:xfrm>
        </p:spPr>
        <p:txBody>
          <a:bodyPr anchor="ctr">
            <a:noAutofit/>
          </a:bodyPr>
          <a:lstStyle/>
          <a:p>
            <a:pPr algn="ctr"/>
            <a:r>
              <a:rPr lang="en-GB" sz="17000" dirty="0">
                <a:latin typeface="Sassoon Infant Std" panose="020B0503020103030203" pitchFamily="34" charset="0"/>
              </a:rPr>
              <a:t>laugh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5472874"/>
            <a:ext cx="121920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800" dirty="0">
                <a:solidFill>
                  <a:srgbClr val="202124"/>
                </a:solidFill>
                <a:latin typeface="Sassoon Infant Std" panose="020B0503020103030203" pitchFamily="34" charset="0"/>
              </a:rPr>
              <a:t>“Funny jokes make me laugh.”</a:t>
            </a:r>
            <a:endParaRPr lang="en-GB" sz="58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832727"/>
      </p:ext>
    </p:extLst>
  </p:cSld>
  <p:clrMapOvr>
    <a:masterClrMapping/>
  </p:clrMapOvr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24518"/>
            <a:ext cx="10515600" cy="3278221"/>
          </a:xfrm>
        </p:spPr>
        <p:txBody>
          <a:bodyPr anchor="ctr"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parents</a:t>
            </a:r>
          </a:p>
        </p:txBody>
      </p:sp>
    </p:spTree>
    <p:extLst>
      <p:ext uri="{BB962C8B-B14F-4D97-AF65-F5344CB8AC3E}">
        <p14:creationId xmlns:p14="http://schemas.microsoft.com/office/powerpoint/2010/main" val="3957262972"/>
      </p:ext>
    </p:extLst>
  </p:cSld>
  <p:clrMapOvr>
    <a:masterClrMapping/>
  </p:clrMapOvr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301" y="1225684"/>
            <a:ext cx="10515600" cy="3278221"/>
          </a:xfrm>
        </p:spPr>
        <p:txBody>
          <a:bodyPr anchor="ctr"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parents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5832797"/>
            <a:ext cx="123638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202124"/>
                </a:solidFill>
                <a:latin typeface="Sassoon Infant Std" panose="020B0503020103030203" pitchFamily="34" charset="0"/>
              </a:rPr>
              <a:t>Definition – A parent is a caregiver of their child.</a:t>
            </a:r>
            <a:endParaRPr lang="en-GB" sz="48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510598"/>
      </p:ext>
    </p:extLst>
  </p:cSld>
  <p:clrMapOvr>
    <a:masterClrMapping/>
  </p:clrMapOvr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03505"/>
            <a:ext cx="10515600" cy="3278221"/>
          </a:xfrm>
        </p:spPr>
        <p:txBody>
          <a:bodyPr anchor="ctr"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parents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5686882"/>
            <a:ext cx="123184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202124"/>
                </a:solidFill>
                <a:latin typeface="Sassoon Infant Std" panose="020B0503020103030203" pitchFamily="34" charset="0"/>
              </a:rPr>
              <a:t>“You should always listen to your parents.”</a:t>
            </a:r>
            <a:endParaRPr lang="en-GB" sz="54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31052"/>
      </p:ext>
    </p:extLst>
  </p:cSld>
  <p:clrMapOvr>
    <a:masterClrMapping/>
  </p:clrMapOvr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shoe</a:t>
            </a:r>
          </a:p>
        </p:txBody>
      </p:sp>
    </p:spTree>
    <p:extLst>
      <p:ext uri="{BB962C8B-B14F-4D97-AF65-F5344CB8AC3E}">
        <p14:creationId xmlns:p14="http://schemas.microsoft.com/office/powerpoint/2010/main" val="979384040"/>
      </p:ext>
    </p:extLst>
  </p:cSld>
  <p:clrMapOvr>
    <a:masterClrMapping/>
  </p:clrMapOvr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shoe</a:t>
            </a:r>
          </a:p>
        </p:txBody>
      </p:sp>
      <p:sp>
        <p:nvSpPr>
          <p:cNvPr id="3" name="Rectangle 2"/>
          <p:cNvSpPr/>
          <p:nvPr/>
        </p:nvSpPr>
        <p:spPr>
          <a:xfrm>
            <a:off x="389106" y="4986491"/>
            <a:ext cx="115809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202124"/>
                </a:solidFill>
                <a:latin typeface="Sassoon Infant Std" panose="020B0503020103030203" pitchFamily="34" charset="0"/>
              </a:rPr>
              <a:t>Definition – An item of footwear to cover and protect a foot.</a:t>
            </a:r>
            <a:endParaRPr lang="en-GB" sz="48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135640"/>
      </p:ext>
    </p:extLst>
  </p:cSld>
  <p:clrMapOvr>
    <a:masterClrMapping/>
  </p:clrMapOvr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shoe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5706338"/>
            <a:ext cx="123638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202124"/>
                </a:solidFill>
                <a:latin typeface="Sassoon Infant Std" panose="020B0503020103030203" pitchFamily="34" charset="0"/>
              </a:rPr>
              <a:t>“Where did I put my other red shoe?”</a:t>
            </a:r>
            <a:endParaRPr lang="en-GB" sz="6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128583"/>
      </p:ext>
    </p:extLst>
  </p:cSld>
  <p:clrMapOvr>
    <a:masterClrMapping/>
  </p:clrMapOvr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505609" y="686412"/>
            <a:ext cx="11220226" cy="51057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600" dirty="0">
                <a:latin typeface="Sassoon Infant Std" panose="020B0503020103030203" pitchFamily="34" charset="0"/>
              </a:rPr>
              <a:t>Let’s look at some graphemes that you already know.</a:t>
            </a:r>
          </a:p>
          <a:p>
            <a:pPr algn="ctr"/>
            <a:endParaRPr lang="en-GB" sz="6600" dirty="0">
              <a:latin typeface="Sassoon Infant Std" panose="020B0503020103030203" pitchFamily="34" charset="0"/>
            </a:endParaRPr>
          </a:p>
          <a:p>
            <a:pPr algn="ctr"/>
            <a:r>
              <a:rPr lang="en-GB" sz="6600" dirty="0">
                <a:latin typeface="Sassoon Infant Std" panose="020B0503020103030203" pitchFamily="34" charset="0"/>
              </a:rPr>
              <a:t>Say the phoneme or phonemes for each grapheme.</a:t>
            </a:r>
          </a:p>
        </p:txBody>
      </p:sp>
    </p:spTree>
    <p:extLst>
      <p:ext uri="{BB962C8B-B14F-4D97-AF65-F5344CB8AC3E}">
        <p14:creationId xmlns:p14="http://schemas.microsoft.com/office/powerpoint/2010/main" val="2620899458"/>
      </p:ext>
    </p:extLst>
  </p:cSld>
  <p:clrMapOvr>
    <a:masterClrMapping/>
  </p:clrMapOvr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5084799"/>
          </a:xfrm>
        </p:spPr>
        <p:txBody>
          <a:bodyPr anchor="ctr">
            <a:noAutofit/>
          </a:bodyPr>
          <a:lstStyle/>
          <a:p>
            <a:r>
              <a:rPr lang="en-GB" sz="30000" dirty="0" err="1">
                <a:latin typeface="Sassoon Infant Std" panose="020B0503020103030203" pitchFamily="34" charset="0"/>
              </a:rPr>
              <a:t>dge</a:t>
            </a:r>
            <a:endParaRPr lang="en-GB" sz="30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6558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518569"/>
            <a:ext cx="10515600" cy="2113745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crumb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-6350" y="-107576"/>
            <a:ext cx="12192000" cy="27659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GB" dirty="0">
                <a:latin typeface="Sassoon Infant Std" panose="020B0503020103030203" pitchFamily="34" charset="0"/>
              </a:rPr>
            </a:br>
            <a:r>
              <a:rPr lang="en-GB" sz="5400" dirty="0">
                <a:latin typeface="Sassoon Infant Std" panose="020B0503020103030203" pitchFamily="34" charset="0"/>
              </a:rPr>
              <a:t>Which of these graphemes is in this word?</a:t>
            </a:r>
          </a:p>
          <a:p>
            <a:pPr algn="ctr"/>
            <a:endParaRPr lang="en-GB" sz="5400" dirty="0">
              <a:latin typeface="Sassoon Infant Std" panose="020B0503020103030203" pitchFamily="34" charset="0"/>
            </a:endParaRPr>
          </a:p>
          <a:p>
            <a:pPr algn="ctr"/>
            <a:r>
              <a:rPr lang="en-GB" sz="5400" dirty="0">
                <a:latin typeface="Sassoon Infant Std" panose="020B0503020103030203" pitchFamily="34" charset="0"/>
              </a:rPr>
              <a:t> </a:t>
            </a:r>
            <a:r>
              <a:rPr lang="en-GB" dirty="0">
                <a:latin typeface="Sassoon Infant Std" panose="020B0503020103030203" pitchFamily="34" charset="0"/>
              </a:rPr>
              <a:t>are    </a:t>
            </a:r>
            <a:r>
              <a:rPr lang="en-GB" dirty="0" err="1">
                <a:latin typeface="Sassoon Infant Std" panose="020B0503020103030203" pitchFamily="34" charset="0"/>
              </a:rPr>
              <a:t>ui</a:t>
            </a:r>
            <a:r>
              <a:rPr lang="en-GB" dirty="0">
                <a:latin typeface="Sassoon Infant Std" panose="020B0503020103030203" pitchFamily="34" charset="0"/>
              </a:rPr>
              <a:t>    </a:t>
            </a:r>
            <a:r>
              <a:rPr lang="en-GB" dirty="0" err="1">
                <a:latin typeface="Sassoon Infant Std" panose="020B0503020103030203" pitchFamily="34" charset="0"/>
              </a:rPr>
              <a:t>aigh</a:t>
            </a:r>
            <a:r>
              <a:rPr lang="en-GB" dirty="0">
                <a:latin typeface="Sassoon Infant Std" panose="020B0503020103030203" pitchFamily="34" charset="0"/>
              </a:rPr>
              <a:t>    </a:t>
            </a:r>
            <a:r>
              <a:rPr lang="en-GB" dirty="0" err="1">
                <a:latin typeface="Sassoon Infant Std" panose="020B0503020103030203" pitchFamily="34" charset="0"/>
              </a:rPr>
              <a:t>eer</a:t>
            </a:r>
            <a:r>
              <a:rPr lang="en-GB" dirty="0">
                <a:latin typeface="Sassoon Infant Std" panose="020B0503020103030203" pitchFamily="34" charset="0"/>
              </a:rPr>
              <a:t>    le    </a:t>
            </a:r>
            <a:r>
              <a:rPr lang="en-GB" dirty="0" err="1">
                <a:latin typeface="Sassoon Infant Std" panose="020B0503020103030203" pitchFamily="34" charset="0"/>
              </a:rPr>
              <a:t>ea</a:t>
            </a:r>
            <a:r>
              <a:rPr lang="en-GB" dirty="0">
                <a:latin typeface="Sassoon Infant Std" panose="020B0503020103030203" pitchFamily="34" charset="0"/>
              </a:rPr>
              <a:t>   u</a:t>
            </a:r>
          </a:p>
        </p:txBody>
      </p:sp>
    </p:spTree>
    <p:extLst>
      <p:ext uri="{BB962C8B-B14F-4D97-AF65-F5344CB8AC3E}">
        <p14:creationId xmlns:p14="http://schemas.microsoft.com/office/powerpoint/2010/main" val="3375546017"/>
      </p:ext>
    </p:extLst>
  </p:cSld>
  <p:clrMapOvr>
    <a:masterClrMapping/>
  </p:clrMapOvr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5084799"/>
          </a:xfrm>
        </p:spPr>
        <p:txBody>
          <a:bodyPr anchor="ctr">
            <a:noAutofit/>
          </a:bodyPr>
          <a:lstStyle/>
          <a:p>
            <a:r>
              <a:rPr lang="en-GB" sz="30000" dirty="0" err="1">
                <a:latin typeface="Sassoon Infant Std" panose="020B0503020103030203" pitchFamily="34" charset="0"/>
              </a:rPr>
              <a:t>ge</a:t>
            </a:r>
            <a:endParaRPr lang="en-GB" sz="30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185733"/>
      </p:ext>
    </p:extLst>
  </p:cSld>
  <p:clrMapOvr>
    <a:masterClrMapping/>
  </p:clrMapOvr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5084799"/>
          </a:xfrm>
        </p:spPr>
        <p:txBody>
          <a:bodyPr anchor="ctr">
            <a:noAutofit/>
          </a:bodyPr>
          <a:lstStyle/>
          <a:p>
            <a:r>
              <a:rPr lang="en-GB" sz="30000" dirty="0" err="1">
                <a:latin typeface="Sassoon Infant Std" panose="020B0503020103030203" pitchFamily="34" charset="0"/>
              </a:rPr>
              <a:t>ture</a:t>
            </a:r>
            <a:endParaRPr lang="en-GB" sz="30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989803"/>
      </p:ext>
    </p:extLst>
  </p:cSld>
  <p:clrMapOvr>
    <a:masterClrMapping/>
  </p:clrMapOvr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5084799"/>
          </a:xfrm>
        </p:spPr>
        <p:txBody>
          <a:bodyPr anchor="ctr">
            <a:noAutofit/>
          </a:bodyPr>
          <a:lstStyle/>
          <a:p>
            <a:r>
              <a:rPr lang="en-GB" sz="30000" dirty="0" err="1">
                <a:latin typeface="Sassoon Infant Std" panose="020B0503020103030203" pitchFamily="34" charset="0"/>
              </a:rPr>
              <a:t>su</a:t>
            </a:r>
            <a:endParaRPr lang="en-GB" sz="30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438182"/>
      </p:ext>
    </p:extLst>
  </p:cSld>
  <p:clrMapOvr>
    <a:masterClrMapping/>
  </p:clrMapOvr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5084799"/>
          </a:xfrm>
        </p:spPr>
        <p:txBody>
          <a:bodyPr anchor="ctr">
            <a:noAutofit/>
          </a:bodyPr>
          <a:lstStyle/>
          <a:p>
            <a:r>
              <a:rPr lang="en-GB" sz="30000" dirty="0" err="1">
                <a:latin typeface="Sassoon Infant Std" panose="020B0503020103030203" pitchFamily="34" charset="0"/>
              </a:rPr>
              <a:t>ea</a:t>
            </a:r>
            <a:endParaRPr lang="en-GB" sz="30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992282"/>
      </p:ext>
    </p:extLst>
  </p:cSld>
  <p:clrMapOvr>
    <a:masterClrMapping/>
  </p:clrMapOvr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5084799"/>
          </a:xfrm>
        </p:spPr>
        <p:txBody>
          <a:bodyPr anchor="ctr">
            <a:noAutofit/>
          </a:bodyPr>
          <a:lstStyle/>
          <a:p>
            <a:r>
              <a:rPr lang="en-GB" sz="30000" dirty="0">
                <a:latin typeface="Sassoon Infant Std" panose="020B0503020103030203" pitchFamily="34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3160880296"/>
      </p:ext>
    </p:extLst>
  </p:cSld>
  <p:clrMapOvr>
    <a:masterClrMapping/>
  </p:clrMapOvr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5084799"/>
          </a:xfrm>
        </p:spPr>
        <p:txBody>
          <a:bodyPr anchor="ctr">
            <a:noAutofit/>
          </a:bodyPr>
          <a:lstStyle/>
          <a:p>
            <a:r>
              <a:rPr lang="en-GB" sz="30000" dirty="0" err="1">
                <a:latin typeface="Sassoon Infant Std" panose="020B0503020103030203" pitchFamily="34" charset="0"/>
              </a:rPr>
              <a:t>ar</a:t>
            </a:r>
            <a:endParaRPr lang="en-GB" sz="30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030462"/>
      </p:ext>
    </p:extLst>
  </p:cSld>
  <p:clrMapOvr>
    <a:masterClrMapping/>
  </p:clrMapOvr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5084799"/>
          </a:xfrm>
        </p:spPr>
        <p:txBody>
          <a:bodyPr anchor="ctr">
            <a:noAutofit/>
          </a:bodyPr>
          <a:lstStyle/>
          <a:p>
            <a:r>
              <a:rPr lang="en-GB" sz="30000" dirty="0" err="1">
                <a:latin typeface="Sassoon Infant Std" panose="020B0503020103030203" pitchFamily="34" charset="0"/>
              </a:rPr>
              <a:t>wh</a:t>
            </a:r>
            <a:endParaRPr lang="en-GB" sz="30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993831"/>
      </p:ext>
    </p:extLst>
  </p:cSld>
  <p:clrMapOvr>
    <a:masterClrMapping/>
  </p:clrMapOvr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36" y="846306"/>
            <a:ext cx="11634281" cy="5058384"/>
          </a:xfrm>
        </p:spPr>
        <p:txBody>
          <a:bodyPr anchor="ctr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GB" dirty="0">
                <a:latin typeface="Sassoon Infant Std" panose="020B0503020103030203" pitchFamily="34" charset="0"/>
              </a:rPr>
              <a:t>Let’s read some words containing the graphemes we have just looked at. </a:t>
            </a:r>
          </a:p>
        </p:txBody>
      </p:sp>
    </p:spTree>
    <p:extLst>
      <p:ext uri="{BB962C8B-B14F-4D97-AF65-F5344CB8AC3E}">
        <p14:creationId xmlns:p14="http://schemas.microsoft.com/office/powerpoint/2010/main" val="2128647065"/>
      </p:ext>
    </p:extLst>
  </p:cSld>
  <p:clrMapOvr>
    <a:masterClrMapping/>
  </p:clrMapOvr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581" y="2996119"/>
            <a:ext cx="10515600" cy="2412662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mystery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-6350" y="118727"/>
            <a:ext cx="12192000" cy="2485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GB" sz="5400" dirty="0">
                <a:latin typeface="Sassoon Infant Std" panose="020B0503020103030203" pitchFamily="34" charset="0"/>
              </a:rPr>
              <a:t>Which of these graphemes is in this word?</a:t>
            </a:r>
          </a:p>
          <a:p>
            <a:pPr algn="ctr">
              <a:lnSpc>
                <a:spcPct val="150000"/>
              </a:lnSpc>
            </a:pPr>
            <a:r>
              <a:rPr lang="es-ES" dirty="0" err="1">
                <a:latin typeface="Sassoon Infant Std" panose="020B0503020103030203" pitchFamily="34" charset="0"/>
              </a:rPr>
              <a:t>dge</a:t>
            </a:r>
            <a:r>
              <a:rPr lang="es-ES" dirty="0">
                <a:latin typeface="Sassoon Infant Std" panose="020B0503020103030203" pitchFamily="34" charset="0"/>
              </a:rPr>
              <a:t>   ge   ture    su    </a:t>
            </a:r>
            <a:r>
              <a:rPr lang="es-ES" dirty="0" err="1">
                <a:latin typeface="Sassoon Infant Std" panose="020B0503020103030203" pitchFamily="34" charset="0"/>
              </a:rPr>
              <a:t>ea</a:t>
            </a:r>
            <a:r>
              <a:rPr lang="es-ES" dirty="0">
                <a:latin typeface="Sassoon Infant Std" panose="020B0503020103030203" pitchFamily="34" charset="0"/>
              </a:rPr>
              <a:t>   y   </a:t>
            </a:r>
            <a:r>
              <a:rPr lang="es-ES" dirty="0" err="1">
                <a:latin typeface="Sassoon Infant Std" panose="020B0503020103030203" pitchFamily="34" charset="0"/>
              </a:rPr>
              <a:t>ar</a:t>
            </a:r>
            <a:r>
              <a:rPr lang="es-ES" dirty="0">
                <a:latin typeface="Sassoon Infant Std" panose="020B0503020103030203" pitchFamily="34" charset="0"/>
              </a:rPr>
              <a:t>   </a:t>
            </a:r>
            <a:r>
              <a:rPr lang="es-ES" dirty="0" err="1">
                <a:latin typeface="Sassoon Infant Std" panose="020B0503020103030203" pitchFamily="34" charset="0"/>
              </a:rPr>
              <a:t>wh</a:t>
            </a:r>
            <a:endParaRPr lang="en-GB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929420"/>
      </p:ext>
    </p:extLst>
  </p:cSld>
  <p:clrMapOvr>
    <a:masterClrMapping/>
  </p:clrMapOvr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149813"/>
            <a:ext cx="10515600" cy="2412662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mystery</a:t>
            </a:r>
          </a:p>
        </p:txBody>
      </p:sp>
      <p:sp>
        <p:nvSpPr>
          <p:cNvPr id="4" name="Rectangle 3"/>
          <p:cNvSpPr/>
          <p:nvPr/>
        </p:nvSpPr>
        <p:spPr>
          <a:xfrm>
            <a:off x="4782482" y="2873373"/>
            <a:ext cx="781739" cy="144570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41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486" y="2291607"/>
            <a:ext cx="10515600" cy="2195793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crumb</a:t>
            </a:r>
          </a:p>
        </p:txBody>
      </p:sp>
      <p:sp>
        <p:nvSpPr>
          <p:cNvPr id="3" name="Rectangle 2"/>
          <p:cNvSpPr/>
          <p:nvPr/>
        </p:nvSpPr>
        <p:spPr>
          <a:xfrm>
            <a:off x="5362918" y="2948439"/>
            <a:ext cx="814146" cy="95235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350974"/>
      </p:ext>
    </p:extLst>
  </p:cSld>
  <p:clrMapOvr>
    <a:masterClrMapping/>
  </p:clrMapOvr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123" y="3511684"/>
            <a:ext cx="10515600" cy="1887369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charge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116868" y="-156891"/>
            <a:ext cx="12192000" cy="2485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GB" sz="5400" dirty="0">
                <a:latin typeface="Sassoon Infant Std" panose="020B0503020103030203" pitchFamily="34" charset="0"/>
              </a:rPr>
              <a:t>Which of these graphemes is in this word?</a:t>
            </a:r>
          </a:p>
          <a:p>
            <a:pPr algn="ctr">
              <a:lnSpc>
                <a:spcPct val="150000"/>
              </a:lnSpc>
            </a:pPr>
            <a:r>
              <a:rPr lang="es-ES" dirty="0" err="1">
                <a:latin typeface="Sassoon Infant Std" panose="020B0503020103030203" pitchFamily="34" charset="0"/>
              </a:rPr>
              <a:t>dge</a:t>
            </a:r>
            <a:r>
              <a:rPr lang="es-ES" dirty="0">
                <a:latin typeface="Sassoon Infant Std" panose="020B0503020103030203" pitchFamily="34" charset="0"/>
              </a:rPr>
              <a:t>   ge   ture    su    </a:t>
            </a:r>
            <a:r>
              <a:rPr lang="es-ES" dirty="0" err="1">
                <a:latin typeface="Sassoon Infant Std" panose="020B0503020103030203" pitchFamily="34" charset="0"/>
              </a:rPr>
              <a:t>ea</a:t>
            </a:r>
            <a:r>
              <a:rPr lang="es-ES" dirty="0">
                <a:latin typeface="Sassoon Infant Std" panose="020B0503020103030203" pitchFamily="34" charset="0"/>
              </a:rPr>
              <a:t>   y   </a:t>
            </a:r>
            <a:r>
              <a:rPr lang="es-ES" dirty="0" err="1">
                <a:latin typeface="Sassoon Infant Std" panose="020B0503020103030203" pitchFamily="34" charset="0"/>
              </a:rPr>
              <a:t>ar</a:t>
            </a:r>
            <a:r>
              <a:rPr lang="es-ES" dirty="0">
                <a:latin typeface="Sassoon Infant Std" panose="020B0503020103030203" pitchFamily="34" charset="0"/>
              </a:rPr>
              <a:t>   </a:t>
            </a:r>
            <a:r>
              <a:rPr lang="es-ES" dirty="0" err="1">
                <a:latin typeface="Sassoon Infant Std" panose="020B0503020103030203" pitchFamily="34" charset="0"/>
              </a:rPr>
              <a:t>wh</a:t>
            </a:r>
            <a:endParaRPr lang="en-GB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141804"/>
      </p:ext>
    </p:extLst>
  </p:cSld>
  <p:clrMapOvr>
    <a:masterClrMapping/>
  </p:clrMapOvr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675106"/>
            <a:ext cx="10515600" cy="1887369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charge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8831" y="3166665"/>
            <a:ext cx="1386914" cy="13958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474220"/>
      </p:ext>
    </p:extLst>
  </p:cSld>
  <p:clrMapOvr>
    <a:masterClrMapping/>
  </p:clrMapOvr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90672"/>
            <a:ext cx="10515600" cy="2257020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plunge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2485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GB" sz="5400" dirty="0">
                <a:latin typeface="Sassoon Infant Std" panose="020B0503020103030203" pitchFamily="34" charset="0"/>
              </a:rPr>
              <a:t>Which of these graphemes is in this word?</a:t>
            </a:r>
          </a:p>
          <a:p>
            <a:pPr algn="ctr">
              <a:lnSpc>
                <a:spcPct val="150000"/>
              </a:lnSpc>
            </a:pPr>
            <a:r>
              <a:rPr lang="es-ES" dirty="0" err="1">
                <a:latin typeface="Sassoon Infant Std" panose="020B0503020103030203" pitchFamily="34" charset="0"/>
              </a:rPr>
              <a:t>dge</a:t>
            </a:r>
            <a:r>
              <a:rPr lang="es-ES" dirty="0">
                <a:latin typeface="Sassoon Infant Std" panose="020B0503020103030203" pitchFamily="34" charset="0"/>
              </a:rPr>
              <a:t>   ge   ture    su    </a:t>
            </a:r>
            <a:r>
              <a:rPr lang="es-ES" dirty="0" err="1">
                <a:latin typeface="Sassoon Infant Std" panose="020B0503020103030203" pitchFamily="34" charset="0"/>
              </a:rPr>
              <a:t>ea</a:t>
            </a:r>
            <a:r>
              <a:rPr lang="es-ES" dirty="0">
                <a:latin typeface="Sassoon Infant Std" panose="020B0503020103030203" pitchFamily="34" charset="0"/>
              </a:rPr>
              <a:t>   y   </a:t>
            </a:r>
            <a:r>
              <a:rPr lang="es-ES" dirty="0" err="1">
                <a:latin typeface="Sassoon Infant Std" panose="020B0503020103030203" pitchFamily="34" charset="0"/>
              </a:rPr>
              <a:t>ar</a:t>
            </a:r>
            <a:r>
              <a:rPr lang="es-ES" dirty="0">
                <a:latin typeface="Sassoon Infant Std" panose="020B0503020103030203" pitchFamily="34" charset="0"/>
              </a:rPr>
              <a:t>   </a:t>
            </a:r>
            <a:r>
              <a:rPr lang="es-ES" dirty="0" err="1">
                <a:latin typeface="Sassoon Infant Std" panose="020B0503020103030203" pitchFamily="34" charset="0"/>
              </a:rPr>
              <a:t>wh</a:t>
            </a:r>
            <a:endParaRPr lang="en-GB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213344"/>
      </p:ext>
    </p:extLst>
  </p:cSld>
  <p:clrMapOvr>
    <a:masterClrMapping/>
  </p:clrMapOvr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305455"/>
            <a:ext cx="10515600" cy="2257020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plunge</a:t>
            </a:r>
          </a:p>
        </p:txBody>
      </p:sp>
      <p:sp>
        <p:nvSpPr>
          <p:cNvPr id="3" name="Rectangle 2"/>
          <p:cNvSpPr/>
          <p:nvPr/>
        </p:nvSpPr>
        <p:spPr>
          <a:xfrm>
            <a:off x="6728013" y="3009561"/>
            <a:ext cx="1386914" cy="13958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747143"/>
      </p:ext>
    </p:extLst>
  </p:cSld>
  <p:clrMapOvr>
    <a:masterClrMapping/>
  </p:clrMapOvr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029" y="3657600"/>
            <a:ext cx="10515600" cy="2257020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dodge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0" y="125212"/>
            <a:ext cx="12192000" cy="2485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GB" sz="5400" dirty="0">
                <a:latin typeface="Sassoon Infant Std" panose="020B0503020103030203" pitchFamily="34" charset="0"/>
              </a:rPr>
              <a:t>Which of these graphemes is in this word?</a:t>
            </a:r>
          </a:p>
          <a:p>
            <a:pPr algn="ctr">
              <a:lnSpc>
                <a:spcPct val="150000"/>
              </a:lnSpc>
            </a:pPr>
            <a:r>
              <a:rPr lang="es-ES" dirty="0" err="1">
                <a:latin typeface="Sassoon Infant Std" panose="020B0503020103030203" pitchFamily="34" charset="0"/>
              </a:rPr>
              <a:t>dge</a:t>
            </a:r>
            <a:r>
              <a:rPr lang="es-ES" dirty="0">
                <a:latin typeface="Sassoon Infant Std" panose="020B0503020103030203" pitchFamily="34" charset="0"/>
              </a:rPr>
              <a:t>   ge   ture    su    </a:t>
            </a:r>
            <a:r>
              <a:rPr lang="es-ES" dirty="0" err="1">
                <a:latin typeface="Sassoon Infant Std" panose="020B0503020103030203" pitchFamily="34" charset="0"/>
              </a:rPr>
              <a:t>ea</a:t>
            </a:r>
            <a:r>
              <a:rPr lang="es-ES" dirty="0">
                <a:latin typeface="Sassoon Infant Std" panose="020B0503020103030203" pitchFamily="34" charset="0"/>
              </a:rPr>
              <a:t>   y   </a:t>
            </a:r>
            <a:r>
              <a:rPr lang="es-ES" dirty="0" err="1">
                <a:latin typeface="Sassoon Infant Std" panose="020B0503020103030203" pitchFamily="34" charset="0"/>
              </a:rPr>
              <a:t>ar</a:t>
            </a:r>
            <a:r>
              <a:rPr lang="es-ES" dirty="0">
                <a:latin typeface="Sassoon Infant Std" panose="020B0503020103030203" pitchFamily="34" charset="0"/>
              </a:rPr>
              <a:t>   </a:t>
            </a:r>
            <a:r>
              <a:rPr lang="es-ES" dirty="0" err="1">
                <a:latin typeface="Sassoon Infant Std" panose="020B0503020103030203" pitchFamily="34" charset="0"/>
              </a:rPr>
              <a:t>wh</a:t>
            </a:r>
            <a:endParaRPr lang="en-GB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118801"/>
      </p:ext>
    </p:extLst>
  </p:cSld>
  <p:clrMapOvr>
    <a:masterClrMapping/>
  </p:clrMapOvr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305455"/>
            <a:ext cx="10515600" cy="2257020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dodge</a:t>
            </a:r>
          </a:p>
        </p:txBody>
      </p:sp>
      <p:sp>
        <p:nvSpPr>
          <p:cNvPr id="3" name="Rectangle 2"/>
          <p:cNvSpPr/>
          <p:nvPr/>
        </p:nvSpPr>
        <p:spPr>
          <a:xfrm>
            <a:off x="5774703" y="2620454"/>
            <a:ext cx="2211706" cy="178617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8357714"/>
      </p:ext>
    </p:extLst>
  </p:cSld>
  <p:clrMapOvr>
    <a:masterClrMapping/>
  </p:clrMapOvr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96511"/>
            <a:ext cx="10515600" cy="2150015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fudge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0" y="134938"/>
            <a:ext cx="12192000" cy="2485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GB" sz="5400" dirty="0">
                <a:latin typeface="Sassoon Infant Std" panose="020B0503020103030203" pitchFamily="34" charset="0"/>
              </a:rPr>
              <a:t>Which of these graphemes is in this word?</a:t>
            </a:r>
          </a:p>
          <a:p>
            <a:pPr algn="ctr">
              <a:lnSpc>
                <a:spcPct val="150000"/>
              </a:lnSpc>
            </a:pPr>
            <a:r>
              <a:rPr lang="es-ES" dirty="0" err="1">
                <a:latin typeface="Sassoon Infant Std" panose="020B0503020103030203" pitchFamily="34" charset="0"/>
              </a:rPr>
              <a:t>dge</a:t>
            </a:r>
            <a:r>
              <a:rPr lang="es-ES" dirty="0">
                <a:latin typeface="Sassoon Infant Std" panose="020B0503020103030203" pitchFamily="34" charset="0"/>
              </a:rPr>
              <a:t>   ge   ture    su    </a:t>
            </a:r>
            <a:r>
              <a:rPr lang="es-ES" dirty="0" err="1">
                <a:latin typeface="Sassoon Infant Std" panose="020B0503020103030203" pitchFamily="34" charset="0"/>
              </a:rPr>
              <a:t>ea</a:t>
            </a:r>
            <a:r>
              <a:rPr lang="es-ES" dirty="0">
                <a:latin typeface="Sassoon Infant Std" panose="020B0503020103030203" pitchFamily="34" charset="0"/>
              </a:rPr>
              <a:t>   y   </a:t>
            </a:r>
            <a:r>
              <a:rPr lang="es-ES" dirty="0" err="1">
                <a:latin typeface="Sassoon Infant Std" panose="020B0503020103030203" pitchFamily="34" charset="0"/>
              </a:rPr>
              <a:t>ar</a:t>
            </a:r>
            <a:r>
              <a:rPr lang="es-ES" dirty="0">
                <a:latin typeface="Sassoon Infant Std" panose="020B0503020103030203" pitchFamily="34" charset="0"/>
              </a:rPr>
              <a:t>   </a:t>
            </a:r>
            <a:r>
              <a:rPr lang="es-ES" dirty="0" err="1">
                <a:latin typeface="Sassoon Infant Std" panose="020B0503020103030203" pitchFamily="34" charset="0"/>
              </a:rPr>
              <a:t>wh</a:t>
            </a:r>
            <a:endParaRPr lang="en-GB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529566"/>
      </p:ext>
    </p:extLst>
  </p:cSld>
  <p:clrMapOvr>
    <a:masterClrMapping/>
  </p:clrMapOvr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412460"/>
            <a:ext cx="10515600" cy="2150015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fudge</a:t>
            </a:r>
          </a:p>
        </p:txBody>
      </p:sp>
      <p:sp>
        <p:nvSpPr>
          <p:cNvPr id="3" name="Rectangle 2"/>
          <p:cNvSpPr/>
          <p:nvPr/>
        </p:nvSpPr>
        <p:spPr>
          <a:xfrm>
            <a:off x="5609333" y="2723745"/>
            <a:ext cx="2240888" cy="172179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565262"/>
      </p:ext>
    </p:extLst>
  </p:cSld>
  <p:clrMapOvr>
    <a:masterClrMapping/>
  </p:clrMapOvr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672" y="3511685"/>
            <a:ext cx="10515600" cy="2305658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pleasure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-6350" y="118727"/>
            <a:ext cx="12192000" cy="2485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GB" sz="5400" dirty="0">
                <a:latin typeface="Sassoon Infant Std" panose="020B0503020103030203" pitchFamily="34" charset="0"/>
              </a:rPr>
              <a:t>Which of these graphemes is in this word?</a:t>
            </a:r>
          </a:p>
          <a:p>
            <a:pPr algn="ctr">
              <a:lnSpc>
                <a:spcPct val="150000"/>
              </a:lnSpc>
            </a:pPr>
            <a:r>
              <a:rPr lang="es-ES" dirty="0" err="1">
                <a:latin typeface="Sassoon Infant Std" panose="020B0503020103030203" pitchFamily="34" charset="0"/>
              </a:rPr>
              <a:t>dge</a:t>
            </a:r>
            <a:r>
              <a:rPr lang="es-ES" dirty="0">
                <a:latin typeface="Sassoon Infant Std" panose="020B0503020103030203" pitchFamily="34" charset="0"/>
              </a:rPr>
              <a:t>   ge   ture    su    </a:t>
            </a:r>
            <a:r>
              <a:rPr lang="es-ES" dirty="0" err="1">
                <a:latin typeface="Sassoon Infant Std" panose="020B0503020103030203" pitchFamily="34" charset="0"/>
              </a:rPr>
              <a:t>ea</a:t>
            </a:r>
            <a:r>
              <a:rPr lang="es-ES" dirty="0">
                <a:latin typeface="Sassoon Infant Std" panose="020B0503020103030203" pitchFamily="34" charset="0"/>
              </a:rPr>
              <a:t>   y   </a:t>
            </a:r>
            <a:r>
              <a:rPr lang="es-ES" dirty="0" err="1">
                <a:latin typeface="Sassoon Infant Std" panose="020B0503020103030203" pitchFamily="34" charset="0"/>
              </a:rPr>
              <a:t>ar</a:t>
            </a:r>
            <a:r>
              <a:rPr lang="es-ES" dirty="0">
                <a:latin typeface="Sassoon Infant Std" panose="020B0503020103030203" pitchFamily="34" charset="0"/>
              </a:rPr>
              <a:t>   </a:t>
            </a:r>
            <a:r>
              <a:rPr lang="es-ES" dirty="0" err="1">
                <a:latin typeface="Sassoon Infant Std" panose="020B0503020103030203" pitchFamily="34" charset="0"/>
              </a:rPr>
              <a:t>wh</a:t>
            </a:r>
            <a:endParaRPr lang="en-GB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373924"/>
      </p:ext>
    </p:extLst>
  </p:cSld>
  <p:clrMapOvr>
    <a:masterClrMapping/>
  </p:clrMapOvr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256817"/>
            <a:ext cx="10515600" cy="2305658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pleasure</a:t>
            </a:r>
          </a:p>
        </p:txBody>
      </p:sp>
      <p:sp>
        <p:nvSpPr>
          <p:cNvPr id="3" name="Rectangle 2"/>
          <p:cNvSpPr/>
          <p:nvPr/>
        </p:nvSpPr>
        <p:spPr>
          <a:xfrm>
            <a:off x="6089650" y="2844191"/>
            <a:ext cx="1386914" cy="11538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9721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792732"/>
          </a:xfrm>
        </p:spPr>
        <p:txBody>
          <a:bodyPr>
            <a:normAutofit/>
          </a:bodyPr>
          <a:lstStyle/>
          <a:p>
            <a:pPr algn="ctr"/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831850" y="2352492"/>
            <a:ext cx="10515600" cy="2323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deer</a:t>
            </a:r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696879"/>
      </p:ext>
    </p:extLst>
  </p:cSld>
  <p:clrMapOvr>
    <a:masterClrMapping/>
  </p:clrMapOvr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531140"/>
            <a:ext cx="10515600" cy="2227837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usual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-6350" y="118727"/>
            <a:ext cx="12192000" cy="2485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GB" sz="5400" dirty="0">
                <a:latin typeface="Sassoon Infant Std" panose="020B0503020103030203" pitchFamily="34" charset="0"/>
              </a:rPr>
              <a:t>Which of these graphemes is in this word?</a:t>
            </a:r>
          </a:p>
          <a:p>
            <a:pPr algn="ctr">
              <a:lnSpc>
                <a:spcPct val="150000"/>
              </a:lnSpc>
            </a:pPr>
            <a:r>
              <a:rPr lang="es-ES" dirty="0" err="1">
                <a:latin typeface="Sassoon Infant Std" panose="020B0503020103030203" pitchFamily="34" charset="0"/>
              </a:rPr>
              <a:t>dge</a:t>
            </a:r>
            <a:r>
              <a:rPr lang="es-ES" dirty="0">
                <a:latin typeface="Sassoon Infant Std" panose="020B0503020103030203" pitchFamily="34" charset="0"/>
              </a:rPr>
              <a:t>   ge   ture    su    </a:t>
            </a:r>
            <a:r>
              <a:rPr lang="es-ES" dirty="0" err="1">
                <a:latin typeface="Sassoon Infant Std" panose="020B0503020103030203" pitchFamily="34" charset="0"/>
              </a:rPr>
              <a:t>ea</a:t>
            </a:r>
            <a:r>
              <a:rPr lang="es-ES" dirty="0">
                <a:latin typeface="Sassoon Infant Std" panose="020B0503020103030203" pitchFamily="34" charset="0"/>
              </a:rPr>
              <a:t>   y   </a:t>
            </a:r>
            <a:r>
              <a:rPr lang="es-ES" dirty="0" err="1">
                <a:latin typeface="Sassoon Infant Std" panose="020B0503020103030203" pitchFamily="34" charset="0"/>
              </a:rPr>
              <a:t>ar</a:t>
            </a:r>
            <a:r>
              <a:rPr lang="es-ES" dirty="0">
                <a:latin typeface="Sassoon Infant Std" panose="020B0503020103030203" pitchFamily="34" charset="0"/>
              </a:rPr>
              <a:t>   </a:t>
            </a:r>
            <a:r>
              <a:rPr lang="es-ES" dirty="0" err="1">
                <a:latin typeface="Sassoon Infant Std" panose="020B0503020103030203" pitchFamily="34" charset="0"/>
              </a:rPr>
              <a:t>wh</a:t>
            </a:r>
            <a:endParaRPr lang="en-GB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679636"/>
      </p:ext>
    </p:extLst>
  </p:cSld>
  <p:clrMapOvr>
    <a:masterClrMapping/>
  </p:clrMapOvr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334638"/>
            <a:ext cx="10515600" cy="2227837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usual</a:t>
            </a:r>
          </a:p>
        </p:txBody>
      </p:sp>
      <p:sp>
        <p:nvSpPr>
          <p:cNvPr id="3" name="Rectangle 2"/>
          <p:cNvSpPr/>
          <p:nvPr/>
        </p:nvSpPr>
        <p:spPr>
          <a:xfrm>
            <a:off x="5259137" y="3058200"/>
            <a:ext cx="1386914" cy="97877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1218098"/>
      </p:ext>
    </p:extLst>
  </p:cSld>
  <p:clrMapOvr>
    <a:masterClrMapping/>
  </p:clrMapOvr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336587"/>
            <a:ext cx="10515600" cy="2130560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measure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-6350" y="157638"/>
            <a:ext cx="12192000" cy="2485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GB" sz="5400" dirty="0">
                <a:latin typeface="Sassoon Infant Std" panose="020B0503020103030203" pitchFamily="34" charset="0"/>
              </a:rPr>
              <a:t>Which of these graphemes is in this word?</a:t>
            </a:r>
          </a:p>
          <a:p>
            <a:pPr algn="ctr">
              <a:lnSpc>
                <a:spcPct val="150000"/>
              </a:lnSpc>
            </a:pPr>
            <a:r>
              <a:rPr lang="es-ES" dirty="0" err="1">
                <a:latin typeface="Sassoon Infant Std" panose="020B0503020103030203" pitchFamily="34" charset="0"/>
              </a:rPr>
              <a:t>dge</a:t>
            </a:r>
            <a:r>
              <a:rPr lang="es-ES" dirty="0">
                <a:latin typeface="Sassoon Infant Std" panose="020B0503020103030203" pitchFamily="34" charset="0"/>
              </a:rPr>
              <a:t>   ge   ture    su    </a:t>
            </a:r>
            <a:r>
              <a:rPr lang="es-ES" dirty="0" err="1">
                <a:latin typeface="Sassoon Infant Std" panose="020B0503020103030203" pitchFamily="34" charset="0"/>
              </a:rPr>
              <a:t>ea</a:t>
            </a:r>
            <a:r>
              <a:rPr lang="es-ES" dirty="0">
                <a:latin typeface="Sassoon Infant Std" panose="020B0503020103030203" pitchFamily="34" charset="0"/>
              </a:rPr>
              <a:t>   y   </a:t>
            </a:r>
            <a:r>
              <a:rPr lang="es-ES" dirty="0" err="1">
                <a:latin typeface="Sassoon Infant Std" panose="020B0503020103030203" pitchFamily="34" charset="0"/>
              </a:rPr>
              <a:t>ar</a:t>
            </a:r>
            <a:r>
              <a:rPr lang="es-ES" dirty="0">
                <a:latin typeface="Sassoon Infant Std" panose="020B0503020103030203" pitchFamily="34" charset="0"/>
              </a:rPr>
              <a:t>   </a:t>
            </a:r>
            <a:r>
              <a:rPr lang="es-ES" dirty="0" err="1">
                <a:latin typeface="Sassoon Infant Std" panose="020B0503020103030203" pitchFamily="34" charset="0"/>
              </a:rPr>
              <a:t>wh</a:t>
            </a:r>
            <a:endParaRPr lang="en-GB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532339"/>
      </p:ext>
    </p:extLst>
  </p:cSld>
  <p:clrMapOvr>
    <a:masterClrMapping/>
  </p:clrMapOvr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431915"/>
            <a:ext cx="10515600" cy="2130560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measure</a:t>
            </a:r>
          </a:p>
        </p:txBody>
      </p:sp>
      <p:sp>
        <p:nvSpPr>
          <p:cNvPr id="3" name="Rectangle 2"/>
          <p:cNvSpPr/>
          <p:nvPr/>
        </p:nvSpPr>
        <p:spPr>
          <a:xfrm>
            <a:off x="6089650" y="2964031"/>
            <a:ext cx="1386914" cy="10663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397430"/>
      </p:ext>
    </p:extLst>
  </p:cSld>
  <p:clrMapOvr>
    <a:masterClrMapping/>
  </p:clrMapOvr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3898" y="911667"/>
            <a:ext cx="8393482" cy="52073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3185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latin typeface="Sassoon Infant Std" panose="020B0503020103030203" pitchFamily="34" charset="0"/>
              </a:rPr>
              <a:t>bridge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402184" y="5657671"/>
            <a:ext cx="338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latin typeface="Sassoon Infant Std" panose="020B0503020103030203" pitchFamily="34" charset="0"/>
              </a:rPr>
              <a:t>picture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19600" y="0"/>
            <a:ext cx="388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Sassoon Infant Std" panose="020B0503020103030203" pitchFamily="34" charset="0"/>
              </a:rPr>
              <a:t>bicycle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079454" y="-92334"/>
            <a:ext cx="28767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latin typeface="Sassoon Infant Std" panose="020B0503020103030203" pitchFamily="34" charset="0"/>
              </a:rPr>
              <a:t> badge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5657671"/>
            <a:ext cx="3291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latin typeface="Sassoon Infant Std" panose="020B0503020103030203" pitchFamily="34" charset="0"/>
              </a:rPr>
              <a:t>treasure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26182" y="5667106"/>
            <a:ext cx="3611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latin typeface="Sassoon Infant Std" panose="020B0503020103030203" pitchFamily="34" charset="0"/>
              </a:rPr>
              <a:t>pyramid</a:t>
            </a:r>
          </a:p>
        </p:txBody>
      </p:sp>
    </p:spTree>
    <p:extLst>
      <p:ext uri="{BB962C8B-B14F-4D97-AF65-F5344CB8AC3E}">
        <p14:creationId xmlns:p14="http://schemas.microsoft.com/office/powerpoint/2010/main" val="4036411202"/>
      </p:ext>
    </p:extLst>
  </p:cSld>
  <p:clrMapOvr>
    <a:masterClrMapping/>
  </p:clrMapOvr>
</p:sld>
</file>

<file path=ppt/slides/slide3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297" y="107004"/>
            <a:ext cx="10778247" cy="6546715"/>
          </a:xfrm>
        </p:spPr>
        <p:txBody>
          <a:bodyPr anchor="ctr">
            <a:noAutofit/>
          </a:bodyPr>
          <a:lstStyle/>
          <a:p>
            <a:pPr algn="ctr"/>
            <a:r>
              <a:rPr lang="en-US" sz="6600" dirty="0">
                <a:latin typeface="Sassoon Infant Std" panose="020B0503020103030203" pitchFamily="34" charset="0"/>
              </a:rPr>
              <a:t>Sort the </a:t>
            </a:r>
            <a:r>
              <a:rPr lang="en-US" sz="6600" dirty="0" err="1">
                <a:latin typeface="Sassoon Infant Std" panose="020B0503020103030203" pitchFamily="34" charset="0"/>
              </a:rPr>
              <a:t>i</a:t>
            </a:r>
            <a:r>
              <a:rPr lang="en-US" sz="6600" dirty="0">
                <a:latin typeface="Sassoon Infant Std" panose="020B0503020103030203" pitchFamily="34" charset="0"/>
              </a:rPr>
              <a:t>/</a:t>
            </a:r>
            <a:r>
              <a:rPr lang="en-US" sz="6600" dirty="0" err="1">
                <a:latin typeface="Sassoon Infant Std" panose="020B0503020103030203" pitchFamily="34" charset="0"/>
              </a:rPr>
              <a:t>ee</a:t>
            </a:r>
            <a:r>
              <a:rPr lang="en-US" sz="6600" dirty="0">
                <a:latin typeface="Sassoon Infant Std" panose="020B0503020103030203" pitchFamily="34" charset="0"/>
              </a:rPr>
              <a:t>/</a:t>
            </a:r>
            <a:r>
              <a:rPr lang="en-US" sz="6600" dirty="0" err="1">
                <a:latin typeface="Sassoon Infant Std" panose="020B0503020103030203" pitchFamily="34" charset="0"/>
              </a:rPr>
              <a:t>igh</a:t>
            </a:r>
            <a:r>
              <a:rPr lang="en-US" sz="6600" dirty="0">
                <a:latin typeface="Sassoon Infant Std" panose="020B0503020103030203" pitchFamily="34" charset="0"/>
              </a:rPr>
              <a:t> phonemes.</a:t>
            </a:r>
            <a:br>
              <a:rPr lang="en-US" sz="6600" dirty="0">
                <a:latin typeface="Sassoon Infant Std" panose="020B0503020103030203" pitchFamily="34" charset="0"/>
              </a:rPr>
            </a:br>
            <a:br>
              <a:rPr lang="en-US" sz="6600" dirty="0">
                <a:latin typeface="Sassoon Infant Std" panose="020B0503020103030203" pitchFamily="34" charset="0"/>
              </a:rPr>
            </a:br>
            <a:r>
              <a:rPr lang="en-US" sz="6600" dirty="0">
                <a:latin typeface="Sassoon Infant Std" panose="020B0503020103030203" pitchFamily="34" charset="0"/>
              </a:rPr>
              <a:t>We are going to look at some words with the </a:t>
            </a:r>
            <a:r>
              <a:rPr lang="en-US" sz="6600" b="1" dirty="0">
                <a:latin typeface="Sassoon Infant Std" panose="020B0503020103030203" pitchFamily="34" charset="0"/>
              </a:rPr>
              <a:t>y</a:t>
            </a:r>
            <a:r>
              <a:rPr lang="en-US" sz="6600" dirty="0">
                <a:latin typeface="Sassoon Infant Std" panose="020B0503020103030203" pitchFamily="34" charset="0"/>
              </a:rPr>
              <a:t> grapheme. </a:t>
            </a:r>
            <a:br>
              <a:rPr lang="en-US" sz="6600" dirty="0">
                <a:latin typeface="Sassoon Infant Std" panose="020B0503020103030203" pitchFamily="34" charset="0"/>
              </a:rPr>
            </a:br>
            <a:br>
              <a:rPr lang="en-US" sz="6600" dirty="0">
                <a:latin typeface="Sassoon Infant Std" panose="020B0503020103030203" pitchFamily="34" charset="0"/>
              </a:rPr>
            </a:br>
            <a:r>
              <a:rPr lang="en-US" sz="6600" dirty="0">
                <a:latin typeface="Sassoon Infant Std" panose="020B0503020103030203" pitchFamily="34" charset="0"/>
              </a:rPr>
              <a:t>Is the </a:t>
            </a:r>
            <a:r>
              <a:rPr lang="en-US" sz="6600" b="1" dirty="0">
                <a:latin typeface="Sassoon Infant Std" panose="020B0503020103030203" pitchFamily="34" charset="0"/>
              </a:rPr>
              <a:t>y</a:t>
            </a:r>
            <a:r>
              <a:rPr lang="en-US" sz="6600" dirty="0">
                <a:latin typeface="Sassoon Infant Std" panose="020B0503020103030203" pitchFamily="34" charset="0"/>
              </a:rPr>
              <a:t> making the phoneme ‘</a:t>
            </a:r>
            <a:r>
              <a:rPr lang="en-US" sz="6600" dirty="0" err="1">
                <a:latin typeface="Sassoon Infant Std" panose="020B0503020103030203" pitchFamily="34" charset="0"/>
              </a:rPr>
              <a:t>i</a:t>
            </a:r>
            <a:r>
              <a:rPr lang="en-US" sz="6600" dirty="0">
                <a:latin typeface="Sassoon Infant Std" panose="020B0503020103030203" pitchFamily="34" charset="0"/>
              </a:rPr>
              <a:t>’, ‘</a:t>
            </a:r>
            <a:r>
              <a:rPr lang="en-US" sz="6600" dirty="0" err="1">
                <a:latin typeface="Sassoon Infant Std" panose="020B0503020103030203" pitchFamily="34" charset="0"/>
              </a:rPr>
              <a:t>ee</a:t>
            </a:r>
            <a:r>
              <a:rPr lang="en-US" sz="6600" dirty="0">
                <a:latin typeface="Sassoon Infant Std" panose="020B0503020103030203" pitchFamily="34" charset="0"/>
              </a:rPr>
              <a:t>’ or ‘</a:t>
            </a:r>
            <a:r>
              <a:rPr lang="en-US" sz="6600" dirty="0" err="1">
                <a:latin typeface="Sassoon Infant Std" panose="020B0503020103030203" pitchFamily="34" charset="0"/>
              </a:rPr>
              <a:t>igh</a:t>
            </a:r>
            <a:r>
              <a:rPr lang="en-US" sz="6600" dirty="0">
                <a:latin typeface="Sassoon Infant Std" panose="020B0503020103030203" pitchFamily="34" charset="0"/>
              </a:rPr>
              <a:t>’?</a:t>
            </a:r>
            <a:endParaRPr lang="en-GB" sz="66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316636"/>
      </p:ext>
    </p:extLst>
  </p:cSld>
  <p:clrMapOvr>
    <a:masterClrMapping/>
  </p:clrMapOvr>
</p:sld>
</file>

<file path=ppt/slides/slide3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9107" y="2587956"/>
            <a:ext cx="11420272" cy="193899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2000" dirty="0">
                <a:latin typeface="Sassoon Infant Std" panose="020B0503020103030203" pitchFamily="34" charset="0"/>
              </a:rPr>
              <a:t>myth </a:t>
            </a:r>
            <a:endParaRPr lang="en-GB" sz="120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69651" y="107005"/>
            <a:ext cx="11439728" cy="207199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>
                <a:latin typeface="Sassoon Infant Std" panose="020B0503020103030203" pitchFamily="34" charset="0"/>
              </a:rPr>
              <a:t>Is the </a:t>
            </a:r>
            <a:r>
              <a:rPr lang="en-US" sz="6600" b="1" dirty="0">
                <a:latin typeface="Sassoon Infant Std" panose="020B0503020103030203" pitchFamily="34" charset="0"/>
              </a:rPr>
              <a:t>y</a:t>
            </a:r>
            <a:r>
              <a:rPr lang="en-US" sz="6600" dirty="0">
                <a:latin typeface="Sassoon Infant Std" panose="020B0503020103030203" pitchFamily="34" charset="0"/>
              </a:rPr>
              <a:t> making the phoneme ‘</a:t>
            </a:r>
            <a:r>
              <a:rPr lang="en-US" sz="6600" dirty="0" err="1">
                <a:latin typeface="Sassoon Infant Std" panose="020B0503020103030203" pitchFamily="34" charset="0"/>
              </a:rPr>
              <a:t>i</a:t>
            </a:r>
            <a:r>
              <a:rPr lang="en-US" sz="6600" dirty="0">
                <a:latin typeface="Sassoon Infant Std" panose="020B0503020103030203" pitchFamily="34" charset="0"/>
              </a:rPr>
              <a:t>’, ‘</a:t>
            </a:r>
            <a:r>
              <a:rPr lang="en-US" sz="6600" dirty="0" err="1">
                <a:latin typeface="Sassoon Infant Std" panose="020B0503020103030203" pitchFamily="34" charset="0"/>
              </a:rPr>
              <a:t>ee</a:t>
            </a:r>
            <a:r>
              <a:rPr lang="en-US" sz="6600" dirty="0">
                <a:latin typeface="Sassoon Infant Std" panose="020B0503020103030203" pitchFamily="34" charset="0"/>
              </a:rPr>
              <a:t>’ or ‘</a:t>
            </a:r>
            <a:r>
              <a:rPr lang="en-US" sz="6600" dirty="0" err="1">
                <a:latin typeface="Sassoon Infant Std" panose="020B0503020103030203" pitchFamily="34" charset="0"/>
              </a:rPr>
              <a:t>igh</a:t>
            </a:r>
            <a:r>
              <a:rPr lang="en-US" sz="6600" dirty="0">
                <a:latin typeface="Sassoon Infant Std" panose="020B0503020103030203" pitchFamily="34" charset="0"/>
              </a:rPr>
              <a:t>’?</a:t>
            </a:r>
            <a:endParaRPr lang="en-GB" sz="66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866158"/>
      </p:ext>
    </p:extLst>
  </p:cSld>
  <p:clrMapOvr>
    <a:masterClrMapping/>
  </p:clrMapOvr>
</p:sld>
</file>

<file path=ppt/slides/slide3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7472" y="2335037"/>
            <a:ext cx="11420272" cy="193899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2000" dirty="0">
                <a:latin typeface="Sassoon Infant Std" panose="020B0503020103030203" pitchFamily="34" charset="0"/>
              </a:rPr>
              <a:t>myth </a:t>
            </a:r>
            <a:endParaRPr lang="en-GB" sz="12000" dirty="0"/>
          </a:p>
        </p:txBody>
      </p:sp>
      <p:sp>
        <p:nvSpPr>
          <p:cNvPr id="3" name="Rectangle 2"/>
          <p:cNvSpPr/>
          <p:nvPr/>
        </p:nvSpPr>
        <p:spPr>
          <a:xfrm>
            <a:off x="5700408" y="2997430"/>
            <a:ext cx="787941" cy="135083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613197"/>
      </p:ext>
    </p:extLst>
  </p:cSld>
  <p:clrMapOvr>
    <a:masterClrMapping/>
  </p:clrMapOvr>
</p:sld>
</file>

<file path=ppt/slides/slide3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008" y="2403131"/>
            <a:ext cx="11420272" cy="193899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2000" dirty="0">
                <a:latin typeface="Sassoon Infant Std" panose="020B0503020103030203" pitchFamily="34" charset="0"/>
              </a:rPr>
              <a:t>crystal</a:t>
            </a:r>
            <a:endParaRPr lang="en-GB" sz="120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69651" y="107005"/>
            <a:ext cx="11439728" cy="207199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>
                <a:latin typeface="Sassoon Infant Std" panose="020B0503020103030203" pitchFamily="34" charset="0"/>
              </a:rPr>
              <a:t>Is the </a:t>
            </a:r>
            <a:r>
              <a:rPr lang="en-US" sz="6600" b="1" dirty="0">
                <a:latin typeface="Sassoon Infant Std" panose="020B0503020103030203" pitchFamily="34" charset="0"/>
              </a:rPr>
              <a:t>y</a:t>
            </a:r>
            <a:r>
              <a:rPr lang="en-US" sz="6600" dirty="0">
                <a:latin typeface="Sassoon Infant Std" panose="020B0503020103030203" pitchFamily="34" charset="0"/>
              </a:rPr>
              <a:t> making the phoneme ‘</a:t>
            </a:r>
            <a:r>
              <a:rPr lang="en-US" sz="6600" dirty="0" err="1">
                <a:latin typeface="Sassoon Infant Std" panose="020B0503020103030203" pitchFamily="34" charset="0"/>
              </a:rPr>
              <a:t>i</a:t>
            </a:r>
            <a:r>
              <a:rPr lang="en-US" sz="6600" dirty="0">
                <a:latin typeface="Sassoon Infant Std" panose="020B0503020103030203" pitchFamily="34" charset="0"/>
              </a:rPr>
              <a:t>’, ‘</a:t>
            </a:r>
            <a:r>
              <a:rPr lang="en-US" sz="6600" dirty="0" err="1">
                <a:latin typeface="Sassoon Infant Std" panose="020B0503020103030203" pitchFamily="34" charset="0"/>
              </a:rPr>
              <a:t>ee</a:t>
            </a:r>
            <a:r>
              <a:rPr lang="en-US" sz="6600" dirty="0">
                <a:latin typeface="Sassoon Infant Std" panose="020B0503020103030203" pitchFamily="34" charset="0"/>
              </a:rPr>
              <a:t>’ or ‘</a:t>
            </a:r>
            <a:r>
              <a:rPr lang="en-US" sz="6600" dirty="0" err="1">
                <a:latin typeface="Sassoon Infant Std" panose="020B0503020103030203" pitchFamily="34" charset="0"/>
              </a:rPr>
              <a:t>igh</a:t>
            </a:r>
            <a:r>
              <a:rPr lang="en-US" sz="6600" dirty="0">
                <a:latin typeface="Sassoon Infant Std" panose="020B0503020103030203" pitchFamily="34" charset="0"/>
              </a:rPr>
              <a:t>’?</a:t>
            </a:r>
            <a:endParaRPr lang="en-GB" sz="66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143318"/>
      </p:ext>
    </p:extLst>
  </p:cSld>
  <p:clrMapOvr>
    <a:masterClrMapping/>
  </p:clrMapOvr>
</p:sld>
</file>

<file path=ppt/slides/slide3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008" y="2403131"/>
            <a:ext cx="11420272" cy="193899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2000" dirty="0">
                <a:latin typeface="Sassoon Infant Std" panose="020B0503020103030203" pitchFamily="34" charset="0"/>
              </a:rPr>
              <a:t>crystal</a:t>
            </a:r>
            <a:endParaRPr lang="en-GB" sz="12000" dirty="0"/>
          </a:p>
        </p:txBody>
      </p:sp>
      <p:sp>
        <p:nvSpPr>
          <p:cNvPr id="3" name="Rectangle 2"/>
          <p:cNvSpPr/>
          <p:nvPr/>
        </p:nvSpPr>
        <p:spPr>
          <a:xfrm>
            <a:off x="5038928" y="3065523"/>
            <a:ext cx="787941" cy="135083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0938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29332"/>
            <a:ext cx="10515600" cy="2012913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deer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0" y="172122"/>
            <a:ext cx="12192000" cy="25280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GB" dirty="0">
                <a:latin typeface="Sassoon Infant Std" panose="020B0503020103030203" pitchFamily="34" charset="0"/>
              </a:rPr>
            </a:br>
            <a:r>
              <a:rPr lang="en-GB" sz="5400" dirty="0">
                <a:latin typeface="Sassoon Infant Std" panose="020B0503020103030203" pitchFamily="34" charset="0"/>
              </a:rPr>
              <a:t>Which of these graphemes is in this word?</a:t>
            </a:r>
          </a:p>
          <a:p>
            <a:pPr algn="ctr"/>
            <a:endParaRPr lang="en-GB" sz="5400" dirty="0">
              <a:latin typeface="Sassoon Infant Std" panose="020B0503020103030203" pitchFamily="34" charset="0"/>
            </a:endParaRPr>
          </a:p>
          <a:p>
            <a:pPr algn="ctr"/>
            <a:r>
              <a:rPr lang="en-GB" sz="5400" dirty="0">
                <a:latin typeface="Sassoon Infant Std" panose="020B0503020103030203" pitchFamily="34" charset="0"/>
              </a:rPr>
              <a:t> </a:t>
            </a:r>
            <a:r>
              <a:rPr lang="en-GB" dirty="0">
                <a:latin typeface="Sassoon Infant Std" panose="020B0503020103030203" pitchFamily="34" charset="0"/>
              </a:rPr>
              <a:t>are    </a:t>
            </a:r>
            <a:r>
              <a:rPr lang="en-GB" dirty="0" err="1">
                <a:latin typeface="Sassoon Infant Std" panose="020B0503020103030203" pitchFamily="34" charset="0"/>
              </a:rPr>
              <a:t>ui</a:t>
            </a:r>
            <a:r>
              <a:rPr lang="en-GB" dirty="0">
                <a:latin typeface="Sassoon Infant Std" panose="020B0503020103030203" pitchFamily="34" charset="0"/>
              </a:rPr>
              <a:t>    </a:t>
            </a:r>
            <a:r>
              <a:rPr lang="en-GB" dirty="0" err="1">
                <a:latin typeface="Sassoon Infant Std" panose="020B0503020103030203" pitchFamily="34" charset="0"/>
              </a:rPr>
              <a:t>aigh</a:t>
            </a:r>
            <a:r>
              <a:rPr lang="en-GB" dirty="0">
                <a:latin typeface="Sassoon Infant Std" panose="020B0503020103030203" pitchFamily="34" charset="0"/>
              </a:rPr>
              <a:t>    </a:t>
            </a:r>
            <a:r>
              <a:rPr lang="en-GB" dirty="0" err="1">
                <a:latin typeface="Sassoon Infant Std" panose="020B0503020103030203" pitchFamily="34" charset="0"/>
              </a:rPr>
              <a:t>eer</a:t>
            </a:r>
            <a:r>
              <a:rPr lang="en-GB" dirty="0">
                <a:latin typeface="Sassoon Infant Std" panose="020B0503020103030203" pitchFamily="34" charset="0"/>
              </a:rPr>
              <a:t>    le    </a:t>
            </a:r>
            <a:r>
              <a:rPr lang="en-GB" dirty="0" err="1">
                <a:latin typeface="Sassoon Infant Std" panose="020B0503020103030203" pitchFamily="34" charset="0"/>
              </a:rPr>
              <a:t>ea</a:t>
            </a:r>
            <a:r>
              <a:rPr lang="en-GB" dirty="0">
                <a:latin typeface="Sassoon Infant Std" panose="020B0503020103030203" pitchFamily="34" charset="0"/>
              </a:rPr>
              <a:t>   u</a:t>
            </a:r>
          </a:p>
        </p:txBody>
      </p:sp>
    </p:spTree>
    <p:extLst>
      <p:ext uri="{BB962C8B-B14F-4D97-AF65-F5344CB8AC3E}">
        <p14:creationId xmlns:p14="http://schemas.microsoft.com/office/powerpoint/2010/main" val="602354299"/>
      </p:ext>
    </p:extLst>
  </p:cSld>
  <p:clrMapOvr>
    <a:masterClrMapping/>
  </p:clrMapOvr>
</p:sld>
</file>

<file path=ppt/slides/slide3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8562" y="2432314"/>
            <a:ext cx="11420272" cy="193899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2000" dirty="0">
                <a:latin typeface="Sassoon Infant Std" panose="020B0503020103030203" pitchFamily="34" charset="0"/>
              </a:rPr>
              <a:t>snowy </a:t>
            </a:r>
            <a:endParaRPr lang="en-GB" sz="120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69651" y="107005"/>
            <a:ext cx="11439728" cy="207199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>
                <a:latin typeface="Sassoon Infant Std" panose="020B0503020103030203" pitchFamily="34" charset="0"/>
              </a:rPr>
              <a:t>Is the </a:t>
            </a:r>
            <a:r>
              <a:rPr lang="en-US" sz="6600" b="1" dirty="0">
                <a:latin typeface="Sassoon Infant Std" panose="020B0503020103030203" pitchFamily="34" charset="0"/>
              </a:rPr>
              <a:t>y</a:t>
            </a:r>
            <a:r>
              <a:rPr lang="en-US" sz="6600" dirty="0">
                <a:latin typeface="Sassoon Infant Std" panose="020B0503020103030203" pitchFamily="34" charset="0"/>
              </a:rPr>
              <a:t> making the phoneme ‘</a:t>
            </a:r>
            <a:r>
              <a:rPr lang="en-US" sz="6600" dirty="0" err="1">
                <a:latin typeface="Sassoon Infant Std" panose="020B0503020103030203" pitchFamily="34" charset="0"/>
              </a:rPr>
              <a:t>i</a:t>
            </a:r>
            <a:r>
              <a:rPr lang="en-US" sz="6600" dirty="0">
                <a:latin typeface="Sassoon Infant Std" panose="020B0503020103030203" pitchFamily="34" charset="0"/>
              </a:rPr>
              <a:t>’, ‘</a:t>
            </a:r>
            <a:r>
              <a:rPr lang="en-US" sz="6600" dirty="0" err="1">
                <a:latin typeface="Sassoon Infant Std" panose="020B0503020103030203" pitchFamily="34" charset="0"/>
              </a:rPr>
              <a:t>ee</a:t>
            </a:r>
            <a:r>
              <a:rPr lang="en-US" sz="6600" dirty="0">
                <a:latin typeface="Sassoon Infant Std" panose="020B0503020103030203" pitchFamily="34" charset="0"/>
              </a:rPr>
              <a:t>’ or ‘</a:t>
            </a:r>
            <a:r>
              <a:rPr lang="en-US" sz="6600" dirty="0" err="1">
                <a:latin typeface="Sassoon Infant Std" panose="020B0503020103030203" pitchFamily="34" charset="0"/>
              </a:rPr>
              <a:t>igh</a:t>
            </a:r>
            <a:r>
              <a:rPr lang="en-US" sz="6600" dirty="0">
                <a:latin typeface="Sassoon Infant Std" panose="020B0503020103030203" pitchFamily="34" charset="0"/>
              </a:rPr>
              <a:t>’?</a:t>
            </a:r>
            <a:endParaRPr lang="en-GB" sz="66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754149"/>
      </p:ext>
    </p:extLst>
  </p:cSld>
  <p:clrMapOvr>
    <a:masterClrMapping/>
  </p:clrMapOvr>
</p:sld>
</file>

<file path=ppt/slides/slide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8562" y="2432314"/>
            <a:ext cx="11420272" cy="193899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2000" dirty="0">
                <a:latin typeface="Sassoon Infant Std" panose="020B0503020103030203" pitchFamily="34" charset="0"/>
              </a:rPr>
              <a:t>snowy </a:t>
            </a:r>
            <a:endParaRPr lang="en-GB" sz="12000" dirty="0"/>
          </a:p>
        </p:txBody>
      </p:sp>
      <p:sp>
        <p:nvSpPr>
          <p:cNvPr id="3" name="Rectangle 2"/>
          <p:cNvSpPr/>
          <p:nvPr/>
        </p:nvSpPr>
        <p:spPr>
          <a:xfrm>
            <a:off x="7286016" y="3133618"/>
            <a:ext cx="787941" cy="135083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758761"/>
      </p:ext>
    </p:extLst>
  </p:cSld>
  <p:clrMapOvr>
    <a:masterClrMapping/>
  </p:clrMapOvr>
</p:sld>
</file>

<file path=ppt/slides/slide3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3464" y="2237760"/>
            <a:ext cx="11420272" cy="193899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2000" dirty="0">
                <a:latin typeface="Sassoon Infant Std" panose="020B0503020103030203" pitchFamily="34" charset="0"/>
              </a:rPr>
              <a:t>smelly</a:t>
            </a:r>
            <a:endParaRPr lang="en-GB" sz="120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69651" y="107005"/>
            <a:ext cx="11439728" cy="207199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>
                <a:latin typeface="Sassoon Infant Std" panose="020B0503020103030203" pitchFamily="34" charset="0"/>
              </a:rPr>
              <a:t>Is the </a:t>
            </a:r>
            <a:r>
              <a:rPr lang="en-US" sz="6600" b="1" dirty="0">
                <a:latin typeface="Sassoon Infant Std" panose="020B0503020103030203" pitchFamily="34" charset="0"/>
              </a:rPr>
              <a:t>y</a:t>
            </a:r>
            <a:r>
              <a:rPr lang="en-US" sz="6600" dirty="0">
                <a:latin typeface="Sassoon Infant Std" panose="020B0503020103030203" pitchFamily="34" charset="0"/>
              </a:rPr>
              <a:t> making the phoneme ‘</a:t>
            </a:r>
            <a:r>
              <a:rPr lang="en-US" sz="6600" dirty="0" err="1">
                <a:latin typeface="Sassoon Infant Std" panose="020B0503020103030203" pitchFamily="34" charset="0"/>
              </a:rPr>
              <a:t>i</a:t>
            </a:r>
            <a:r>
              <a:rPr lang="en-US" sz="6600" dirty="0">
                <a:latin typeface="Sassoon Infant Std" panose="020B0503020103030203" pitchFamily="34" charset="0"/>
              </a:rPr>
              <a:t>’, ‘</a:t>
            </a:r>
            <a:r>
              <a:rPr lang="en-US" sz="6600" dirty="0" err="1">
                <a:latin typeface="Sassoon Infant Std" panose="020B0503020103030203" pitchFamily="34" charset="0"/>
              </a:rPr>
              <a:t>ee</a:t>
            </a:r>
            <a:r>
              <a:rPr lang="en-US" sz="6600" dirty="0">
                <a:latin typeface="Sassoon Infant Std" panose="020B0503020103030203" pitchFamily="34" charset="0"/>
              </a:rPr>
              <a:t>’ or ‘</a:t>
            </a:r>
            <a:r>
              <a:rPr lang="en-US" sz="6600" dirty="0" err="1">
                <a:latin typeface="Sassoon Infant Std" panose="020B0503020103030203" pitchFamily="34" charset="0"/>
              </a:rPr>
              <a:t>igh</a:t>
            </a:r>
            <a:r>
              <a:rPr lang="en-US" sz="6600" dirty="0">
                <a:latin typeface="Sassoon Infant Std" panose="020B0503020103030203" pitchFamily="34" charset="0"/>
              </a:rPr>
              <a:t>’?</a:t>
            </a:r>
            <a:endParaRPr lang="en-GB" sz="66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292961"/>
      </p:ext>
    </p:extLst>
  </p:cSld>
  <p:clrMapOvr>
    <a:masterClrMapping/>
  </p:clrMapOvr>
</p:sld>
</file>

<file path=ppt/slides/slide3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3464" y="2237760"/>
            <a:ext cx="11420272" cy="193899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2000" dirty="0">
                <a:latin typeface="Sassoon Infant Std" panose="020B0503020103030203" pitchFamily="34" charset="0"/>
              </a:rPr>
              <a:t>smelly</a:t>
            </a:r>
            <a:endParaRPr lang="en-GB" sz="12000" dirty="0"/>
          </a:p>
        </p:txBody>
      </p:sp>
      <p:sp>
        <p:nvSpPr>
          <p:cNvPr id="3" name="Rectangle 2"/>
          <p:cNvSpPr/>
          <p:nvPr/>
        </p:nvSpPr>
        <p:spPr>
          <a:xfrm>
            <a:off x="7081736" y="2919609"/>
            <a:ext cx="787941" cy="135083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441240"/>
      </p:ext>
    </p:extLst>
  </p:cSld>
  <p:clrMapOvr>
    <a:masterClrMapping/>
  </p:clrMapOvr>
</p:sld>
</file>

<file path=ppt/slides/slide3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1285" y="2315581"/>
            <a:ext cx="11420272" cy="193899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2000" dirty="0">
                <a:latin typeface="Sassoon Infant Std" panose="020B0503020103030203" pitchFamily="34" charset="0"/>
              </a:rPr>
              <a:t>reply</a:t>
            </a:r>
            <a:endParaRPr lang="en-GB" sz="120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69651" y="107005"/>
            <a:ext cx="11439728" cy="207199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>
                <a:latin typeface="Sassoon Infant Std" panose="020B0503020103030203" pitchFamily="34" charset="0"/>
              </a:rPr>
              <a:t>Is the </a:t>
            </a:r>
            <a:r>
              <a:rPr lang="en-US" sz="6600" b="1" dirty="0">
                <a:latin typeface="Sassoon Infant Std" panose="020B0503020103030203" pitchFamily="34" charset="0"/>
              </a:rPr>
              <a:t>y</a:t>
            </a:r>
            <a:r>
              <a:rPr lang="en-US" sz="6600" dirty="0">
                <a:latin typeface="Sassoon Infant Std" panose="020B0503020103030203" pitchFamily="34" charset="0"/>
              </a:rPr>
              <a:t> making the phoneme ‘</a:t>
            </a:r>
            <a:r>
              <a:rPr lang="en-US" sz="6600" dirty="0" err="1">
                <a:latin typeface="Sassoon Infant Std" panose="020B0503020103030203" pitchFamily="34" charset="0"/>
              </a:rPr>
              <a:t>i</a:t>
            </a:r>
            <a:r>
              <a:rPr lang="en-US" sz="6600" dirty="0">
                <a:latin typeface="Sassoon Infant Std" panose="020B0503020103030203" pitchFamily="34" charset="0"/>
              </a:rPr>
              <a:t>’, ‘</a:t>
            </a:r>
            <a:r>
              <a:rPr lang="en-US" sz="6600" dirty="0" err="1">
                <a:latin typeface="Sassoon Infant Std" panose="020B0503020103030203" pitchFamily="34" charset="0"/>
              </a:rPr>
              <a:t>ee</a:t>
            </a:r>
            <a:r>
              <a:rPr lang="en-US" sz="6600" dirty="0">
                <a:latin typeface="Sassoon Infant Std" panose="020B0503020103030203" pitchFamily="34" charset="0"/>
              </a:rPr>
              <a:t>’ or ‘</a:t>
            </a:r>
            <a:r>
              <a:rPr lang="en-US" sz="6600" dirty="0" err="1">
                <a:latin typeface="Sassoon Infant Std" panose="020B0503020103030203" pitchFamily="34" charset="0"/>
              </a:rPr>
              <a:t>igh</a:t>
            </a:r>
            <a:r>
              <a:rPr lang="en-US" sz="6600" dirty="0">
                <a:latin typeface="Sassoon Infant Std" panose="020B0503020103030203" pitchFamily="34" charset="0"/>
              </a:rPr>
              <a:t>’?</a:t>
            </a:r>
            <a:endParaRPr lang="en-GB" sz="66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707937"/>
      </p:ext>
    </p:extLst>
  </p:cSld>
  <p:clrMapOvr>
    <a:masterClrMapping/>
  </p:clrMapOvr>
</p:sld>
</file>

<file path=ppt/slides/slide3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1285" y="2315581"/>
            <a:ext cx="11420272" cy="193899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2000" dirty="0">
                <a:latin typeface="Sassoon Infant Std" panose="020B0503020103030203" pitchFamily="34" charset="0"/>
              </a:rPr>
              <a:t>reply</a:t>
            </a:r>
            <a:endParaRPr lang="en-GB" sz="12000" dirty="0"/>
          </a:p>
        </p:txBody>
      </p:sp>
      <p:sp>
        <p:nvSpPr>
          <p:cNvPr id="3" name="Rectangle 2"/>
          <p:cNvSpPr/>
          <p:nvPr/>
        </p:nvSpPr>
        <p:spPr>
          <a:xfrm>
            <a:off x="6789906" y="2977975"/>
            <a:ext cx="787941" cy="135083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298387"/>
      </p:ext>
    </p:extLst>
  </p:cSld>
  <p:clrMapOvr>
    <a:masterClrMapping/>
  </p:clrMapOvr>
</p:sld>
</file>

<file path=ppt/slides/slide3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2919" y="2782509"/>
            <a:ext cx="11420272" cy="193899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2000" dirty="0">
                <a:latin typeface="Sassoon Infant Std" panose="020B0503020103030203" pitchFamily="34" charset="0"/>
              </a:rPr>
              <a:t>why</a:t>
            </a:r>
            <a:endParaRPr lang="en-GB" sz="120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69651" y="107005"/>
            <a:ext cx="11439728" cy="207199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>
                <a:latin typeface="Sassoon Infant Std" panose="020B0503020103030203" pitchFamily="34" charset="0"/>
              </a:rPr>
              <a:t>Is the </a:t>
            </a:r>
            <a:r>
              <a:rPr lang="en-US" sz="6600" b="1" dirty="0">
                <a:latin typeface="Sassoon Infant Std" panose="020B0503020103030203" pitchFamily="34" charset="0"/>
              </a:rPr>
              <a:t>y</a:t>
            </a:r>
            <a:r>
              <a:rPr lang="en-US" sz="6600" dirty="0">
                <a:latin typeface="Sassoon Infant Std" panose="020B0503020103030203" pitchFamily="34" charset="0"/>
              </a:rPr>
              <a:t> making the phoneme ‘</a:t>
            </a:r>
            <a:r>
              <a:rPr lang="en-US" sz="6600" dirty="0" err="1">
                <a:latin typeface="Sassoon Infant Std" panose="020B0503020103030203" pitchFamily="34" charset="0"/>
              </a:rPr>
              <a:t>i</a:t>
            </a:r>
            <a:r>
              <a:rPr lang="en-US" sz="6600" dirty="0">
                <a:latin typeface="Sassoon Infant Std" panose="020B0503020103030203" pitchFamily="34" charset="0"/>
              </a:rPr>
              <a:t>’, ‘</a:t>
            </a:r>
            <a:r>
              <a:rPr lang="en-US" sz="6600" dirty="0" err="1">
                <a:latin typeface="Sassoon Infant Std" panose="020B0503020103030203" pitchFamily="34" charset="0"/>
              </a:rPr>
              <a:t>ee</a:t>
            </a:r>
            <a:r>
              <a:rPr lang="en-US" sz="6600" dirty="0">
                <a:latin typeface="Sassoon Infant Std" panose="020B0503020103030203" pitchFamily="34" charset="0"/>
              </a:rPr>
              <a:t>’ or ‘</a:t>
            </a:r>
            <a:r>
              <a:rPr lang="en-US" sz="6600" dirty="0" err="1">
                <a:latin typeface="Sassoon Infant Std" panose="020B0503020103030203" pitchFamily="34" charset="0"/>
              </a:rPr>
              <a:t>igh</a:t>
            </a:r>
            <a:r>
              <a:rPr lang="en-US" sz="6600" dirty="0">
                <a:latin typeface="Sassoon Infant Std" panose="020B0503020103030203" pitchFamily="34" charset="0"/>
              </a:rPr>
              <a:t>’?</a:t>
            </a:r>
            <a:endParaRPr lang="en-GB" sz="66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200699"/>
      </p:ext>
    </p:extLst>
  </p:cSld>
  <p:clrMapOvr>
    <a:masterClrMapping/>
  </p:clrMapOvr>
</p:sld>
</file>

<file path=ppt/slides/slide3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2919" y="2772781"/>
            <a:ext cx="11420272" cy="193899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2000" dirty="0">
                <a:latin typeface="Sassoon Infant Std" panose="020B0503020103030203" pitchFamily="34" charset="0"/>
              </a:rPr>
              <a:t>why</a:t>
            </a:r>
            <a:endParaRPr lang="en-GB" sz="12000" dirty="0"/>
          </a:p>
        </p:txBody>
      </p:sp>
      <p:sp>
        <p:nvSpPr>
          <p:cNvPr id="3" name="Rectangle 2"/>
          <p:cNvSpPr/>
          <p:nvPr/>
        </p:nvSpPr>
        <p:spPr>
          <a:xfrm>
            <a:off x="6507803" y="3360939"/>
            <a:ext cx="787941" cy="135083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93627"/>
      </p:ext>
    </p:extLst>
  </p:cSld>
  <p:clrMapOvr>
    <a:masterClrMapping/>
  </p:clrMapOvr>
</p:sld>
</file>

<file path=ppt/slides/slide3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582" y="2506893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Sassoon Infant Std" panose="020B0503020103030203" pitchFamily="34" charset="0"/>
              </a:rPr>
              <a:t>Let’s </a:t>
            </a:r>
            <a:r>
              <a:rPr lang="en-GB" i="1" dirty="0">
                <a:latin typeface="Sassoon Infant Std" panose="020B0503020103030203" pitchFamily="34" charset="0"/>
              </a:rPr>
              <a:t>Practise and Apply</a:t>
            </a:r>
            <a:r>
              <a:rPr lang="en-GB" dirty="0">
                <a:latin typeface="Sassoon Infant Std" panose="020B0503020103030203" pitchFamily="34" charset="0"/>
              </a:rPr>
              <a:t>…</a:t>
            </a:r>
            <a:endParaRPr lang="en-GB" i="1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373928"/>
      </p:ext>
    </p:extLst>
  </p:cSld>
  <p:clrMapOvr>
    <a:masterClrMapping/>
  </p:clrMapOvr>
</p:sld>
</file>

<file path=ppt/slides/slide3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215957"/>
            <a:ext cx="10515600" cy="3949430"/>
          </a:xfrm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GB" sz="8800" dirty="0">
                <a:latin typeface="Sassoon Infant Std" panose="020B0503020103030203" pitchFamily="34" charset="0"/>
              </a:rPr>
              <a:t>Can I swap my fruit for your fudge?</a:t>
            </a:r>
          </a:p>
        </p:txBody>
      </p:sp>
    </p:spTree>
    <p:extLst>
      <p:ext uri="{BB962C8B-B14F-4D97-AF65-F5344CB8AC3E}">
        <p14:creationId xmlns:p14="http://schemas.microsoft.com/office/powerpoint/2010/main" val="4485123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269863"/>
            <a:ext cx="10515600" cy="2012913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deer</a:t>
            </a:r>
          </a:p>
        </p:txBody>
      </p:sp>
      <p:sp>
        <p:nvSpPr>
          <p:cNvPr id="3" name="Rectangle 2"/>
          <p:cNvSpPr/>
          <p:nvPr/>
        </p:nvSpPr>
        <p:spPr>
          <a:xfrm>
            <a:off x="5582187" y="2700785"/>
            <a:ext cx="1947135" cy="115106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633712"/>
      </p:ext>
    </p:extLst>
  </p:cSld>
  <p:clrMapOvr>
    <a:masterClrMapping/>
  </p:clrMapOvr>
</p:sld>
</file>

<file path=ppt/slides/slide3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7474357"/>
      </p:ext>
    </p:extLst>
  </p:cSld>
  <p:clrMapOvr>
    <a:masterClrMapping/>
  </p:clrMapOvr>
</p:sld>
</file>

<file path=ppt/slides/slide3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83" y="1215957"/>
            <a:ext cx="10861067" cy="3949430"/>
          </a:xfrm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GB" sz="8800" dirty="0">
                <a:latin typeface="Sassoon Infant Std" panose="020B0503020103030203" pitchFamily="34" charset="0"/>
              </a:rPr>
              <a:t>Can I swap my fruit for your fudge?</a:t>
            </a:r>
          </a:p>
        </p:txBody>
      </p:sp>
      <p:sp>
        <p:nvSpPr>
          <p:cNvPr id="3" name="Rectangle 2"/>
          <p:cNvSpPr/>
          <p:nvPr/>
        </p:nvSpPr>
        <p:spPr>
          <a:xfrm>
            <a:off x="9299641" y="1839838"/>
            <a:ext cx="787941" cy="10492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5379396" y="1940701"/>
            <a:ext cx="603116" cy="8608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7305471" y="3814553"/>
            <a:ext cx="1634248" cy="135083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7645803" y="2018522"/>
            <a:ext cx="593526" cy="106514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2880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792732"/>
          </a:xfrm>
        </p:spPr>
        <p:txBody>
          <a:bodyPr>
            <a:normAutofit/>
          </a:bodyPr>
          <a:lstStyle/>
          <a:p>
            <a:pPr algn="ctr"/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831850" y="2352492"/>
            <a:ext cx="10515600" cy="2323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sparkle</a:t>
            </a:r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79897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88158"/>
            <a:ext cx="10515600" cy="2000922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sparkle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0" y="193639"/>
            <a:ext cx="12192000" cy="24850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GB" dirty="0">
                <a:latin typeface="Sassoon Infant Std" panose="020B0503020103030203" pitchFamily="34" charset="0"/>
              </a:rPr>
            </a:br>
            <a:r>
              <a:rPr lang="en-GB" sz="5400" dirty="0">
                <a:latin typeface="Sassoon Infant Std" panose="020B0503020103030203" pitchFamily="34" charset="0"/>
              </a:rPr>
              <a:t>Which of these graphemes is in this word?</a:t>
            </a:r>
          </a:p>
          <a:p>
            <a:pPr algn="ctr"/>
            <a:endParaRPr lang="en-GB" sz="5400" dirty="0">
              <a:latin typeface="Sassoon Infant Std" panose="020B0503020103030203" pitchFamily="34" charset="0"/>
            </a:endParaRPr>
          </a:p>
          <a:p>
            <a:pPr algn="ctr"/>
            <a:r>
              <a:rPr lang="en-GB" sz="5400" dirty="0">
                <a:latin typeface="Sassoon Infant Std" panose="020B0503020103030203" pitchFamily="34" charset="0"/>
              </a:rPr>
              <a:t> </a:t>
            </a:r>
            <a:r>
              <a:rPr lang="en-GB" dirty="0">
                <a:latin typeface="Sassoon Infant Std" panose="020B0503020103030203" pitchFamily="34" charset="0"/>
              </a:rPr>
              <a:t>are    </a:t>
            </a:r>
            <a:r>
              <a:rPr lang="en-GB" dirty="0" err="1">
                <a:latin typeface="Sassoon Infant Std" panose="020B0503020103030203" pitchFamily="34" charset="0"/>
              </a:rPr>
              <a:t>ui</a:t>
            </a:r>
            <a:r>
              <a:rPr lang="en-GB" dirty="0">
                <a:latin typeface="Sassoon Infant Std" panose="020B0503020103030203" pitchFamily="34" charset="0"/>
              </a:rPr>
              <a:t>    </a:t>
            </a:r>
            <a:r>
              <a:rPr lang="en-GB" dirty="0" err="1">
                <a:latin typeface="Sassoon Infant Std" panose="020B0503020103030203" pitchFamily="34" charset="0"/>
              </a:rPr>
              <a:t>aigh</a:t>
            </a:r>
            <a:r>
              <a:rPr lang="en-GB" dirty="0">
                <a:latin typeface="Sassoon Infant Std" panose="020B0503020103030203" pitchFamily="34" charset="0"/>
              </a:rPr>
              <a:t>    </a:t>
            </a:r>
            <a:r>
              <a:rPr lang="en-GB" dirty="0" err="1">
                <a:latin typeface="Sassoon Infant Std" panose="020B0503020103030203" pitchFamily="34" charset="0"/>
              </a:rPr>
              <a:t>eer</a:t>
            </a:r>
            <a:r>
              <a:rPr lang="en-GB" dirty="0">
                <a:latin typeface="Sassoon Infant Std" panose="020B0503020103030203" pitchFamily="34" charset="0"/>
              </a:rPr>
              <a:t>    le    </a:t>
            </a:r>
            <a:r>
              <a:rPr lang="en-GB" dirty="0" err="1">
                <a:latin typeface="Sassoon Infant Std" panose="020B0503020103030203" pitchFamily="34" charset="0"/>
              </a:rPr>
              <a:t>ea</a:t>
            </a:r>
            <a:r>
              <a:rPr lang="en-GB" dirty="0">
                <a:latin typeface="Sassoon Infant Std" panose="020B0503020103030203" pitchFamily="34" charset="0"/>
              </a:rPr>
              <a:t>   u</a:t>
            </a:r>
          </a:p>
        </p:txBody>
      </p:sp>
    </p:spTree>
    <p:extLst>
      <p:ext uri="{BB962C8B-B14F-4D97-AF65-F5344CB8AC3E}">
        <p14:creationId xmlns:p14="http://schemas.microsoft.com/office/powerpoint/2010/main" val="31867666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394" y="2559749"/>
            <a:ext cx="10515600" cy="2000922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sparkle</a:t>
            </a:r>
          </a:p>
        </p:txBody>
      </p:sp>
      <p:sp>
        <p:nvSpPr>
          <p:cNvPr id="3" name="Rectangle 2"/>
          <p:cNvSpPr/>
          <p:nvPr/>
        </p:nvSpPr>
        <p:spPr>
          <a:xfrm>
            <a:off x="7218379" y="2762028"/>
            <a:ext cx="1118797" cy="138235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434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244" y="2446124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Sassoon Infant Std" panose="020B0503020103030203" pitchFamily="34" charset="0"/>
              </a:rPr>
              <a:t>CHALLENGE words</a:t>
            </a:r>
            <a:endParaRPr lang="en-GB" i="1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8352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880" y="234930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Sassoon Infant Std" panose="020B0503020103030203" pitchFamily="34" charset="0"/>
              </a:rPr>
              <a:t>Let’s </a:t>
            </a:r>
            <a:r>
              <a:rPr lang="en-GB" i="1" dirty="0">
                <a:latin typeface="Sassoon Infant Std" panose="020B0503020103030203" pitchFamily="34" charset="0"/>
              </a:rPr>
              <a:t>Teach and Practise…</a:t>
            </a:r>
          </a:p>
        </p:txBody>
      </p:sp>
    </p:spTree>
    <p:extLst>
      <p:ext uri="{BB962C8B-B14F-4D97-AF65-F5344CB8AC3E}">
        <p14:creationId xmlns:p14="http://schemas.microsoft.com/office/powerpoint/2010/main" val="31489698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849" y="634701"/>
            <a:ext cx="11725836" cy="5435359"/>
          </a:xfrm>
        </p:spPr>
        <p:txBody>
          <a:bodyPr anchor="ctr">
            <a:noAutofit/>
          </a:bodyPr>
          <a:lstStyle/>
          <a:p>
            <a:pPr algn="ctr"/>
            <a:r>
              <a:rPr lang="en-GB" dirty="0">
                <a:latin typeface="Sassoon Infant Std" panose="020B0503020103030203" pitchFamily="34" charset="0"/>
              </a:rPr>
              <a:t>/</a:t>
            </a:r>
            <a:r>
              <a:rPr lang="en-GB" dirty="0" err="1">
                <a:latin typeface="Sassoon Infant Std" panose="020B0503020103030203" pitchFamily="34" charset="0"/>
              </a:rPr>
              <a:t>zh</a:t>
            </a:r>
            <a:r>
              <a:rPr lang="en-GB" dirty="0">
                <a:latin typeface="Sassoon Infant Std" panose="020B0503020103030203" pitchFamily="34" charset="0"/>
              </a:rPr>
              <a:t>/</a:t>
            </a:r>
            <a:br>
              <a:rPr lang="en-GB" dirty="0">
                <a:latin typeface="Sassoon Infant Std" panose="020B0503020103030203" pitchFamily="34" charset="0"/>
              </a:rPr>
            </a:br>
            <a:r>
              <a:rPr lang="en-GB" dirty="0">
                <a:latin typeface="Sassoon Infant Std" panose="020B0503020103030203" pitchFamily="34" charset="0"/>
              </a:rPr>
              <a:t>can be spelt using different graphemes:</a:t>
            </a:r>
            <a:br>
              <a:rPr lang="en-GB" dirty="0">
                <a:latin typeface="Sassoon Infant Std" panose="020B0503020103030203" pitchFamily="34" charset="0"/>
              </a:rPr>
            </a:br>
            <a:br>
              <a:rPr lang="en-GB" dirty="0">
                <a:latin typeface="Sassoon Infant Std" panose="020B0503020103030203" pitchFamily="34" charset="0"/>
              </a:rPr>
            </a:br>
            <a:r>
              <a:rPr lang="en-GB" sz="7200" dirty="0" err="1">
                <a:latin typeface="Sassoon Infant Std" panose="020B0503020103030203" pitchFamily="34" charset="0"/>
              </a:rPr>
              <a:t>su</a:t>
            </a:r>
            <a:br>
              <a:rPr lang="en-GB" sz="7200" dirty="0">
                <a:latin typeface="Sassoon Infant Std" panose="020B0503020103030203" pitchFamily="34" charset="0"/>
              </a:rPr>
            </a:br>
            <a:r>
              <a:rPr lang="en-GB" sz="7200" dirty="0" err="1">
                <a:latin typeface="Sassoon Infant Std" panose="020B0503020103030203" pitchFamily="34" charset="0"/>
              </a:rPr>
              <a:t>si</a:t>
            </a:r>
            <a:endParaRPr lang="en-GB" sz="7200" i="1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2038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4762" y="575552"/>
            <a:ext cx="9144000" cy="5084799"/>
          </a:xfrm>
        </p:spPr>
        <p:txBody>
          <a:bodyPr anchor="ctr">
            <a:noAutofit/>
          </a:bodyPr>
          <a:lstStyle/>
          <a:p>
            <a:r>
              <a:rPr lang="en-GB" sz="30000" dirty="0" err="1">
                <a:latin typeface="Sassoon Infant Std" panose="020B0503020103030203" pitchFamily="34" charset="0"/>
              </a:rPr>
              <a:t>su</a:t>
            </a:r>
            <a:endParaRPr lang="en-GB" sz="30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5040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6668" y="808215"/>
            <a:ext cx="9144000" cy="5084799"/>
          </a:xfrm>
        </p:spPr>
        <p:txBody>
          <a:bodyPr anchor="ctr">
            <a:noAutofit/>
          </a:bodyPr>
          <a:lstStyle/>
          <a:p>
            <a:r>
              <a:rPr lang="en-GB" sz="30000" dirty="0" err="1">
                <a:latin typeface="Sassoon Infant Std" panose="020B0503020103030203" pitchFamily="34" charset="0"/>
              </a:rPr>
              <a:t>si</a:t>
            </a:r>
            <a:endParaRPr lang="en-GB" sz="30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8685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498363" y="1004598"/>
            <a:ext cx="10807924" cy="51057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GB" sz="6600" dirty="0">
                <a:latin typeface="Sassoon Infant Std" panose="020B0503020103030203" pitchFamily="34" charset="0"/>
              </a:rPr>
              <a:t>Let’s look at some words containing those graphemes.</a:t>
            </a:r>
          </a:p>
        </p:txBody>
      </p:sp>
    </p:spTree>
    <p:extLst>
      <p:ext uri="{BB962C8B-B14F-4D97-AF65-F5344CB8AC3E}">
        <p14:creationId xmlns:p14="http://schemas.microsoft.com/office/powerpoint/2010/main" val="5382168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882" y="2276272"/>
            <a:ext cx="10515600" cy="1866082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treasure</a:t>
            </a:r>
          </a:p>
        </p:txBody>
      </p:sp>
    </p:spTree>
    <p:extLst>
      <p:ext uri="{BB962C8B-B14F-4D97-AF65-F5344CB8AC3E}">
        <p14:creationId xmlns:p14="http://schemas.microsoft.com/office/powerpoint/2010/main" val="17935261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059" y="1388729"/>
            <a:ext cx="10515600" cy="2277330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treasure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554476" y="4260715"/>
            <a:ext cx="10876183" cy="2597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400" dirty="0">
                <a:latin typeface="Sassoon Infant Std" panose="020B0503020103030203" pitchFamily="34" charset="0"/>
              </a:rPr>
              <a:t>Something that is worth a lot – </a:t>
            </a:r>
          </a:p>
          <a:p>
            <a:pPr algn="ctr"/>
            <a:r>
              <a:rPr lang="en-GB" sz="5400" dirty="0">
                <a:latin typeface="Sassoon Infant Std" panose="020B0503020103030203" pitchFamily="34" charset="0"/>
              </a:rPr>
              <a:t>“There was silver and gold in the buried treasure!”</a:t>
            </a:r>
          </a:p>
        </p:txBody>
      </p:sp>
    </p:spTree>
    <p:extLst>
      <p:ext uri="{BB962C8B-B14F-4D97-AF65-F5344CB8AC3E}">
        <p14:creationId xmlns:p14="http://schemas.microsoft.com/office/powerpoint/2010/main" val="17964681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3265650"/>
            <a:ext cx="10515600" cy="2288843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treasure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162186" y="139848"/>
            <a:ext cx="11854927" cy="20547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GB" dirty="0">
                <a:latin typeface="Sassoon Infant Std" panose="020B0503020103030203" pitchFamily="34" charset="0"/>
              </a:rPr>
            </a:br>
            <a:r>
              <a:rPr lang="en-GB" dirty="0">
                <a:latin typeface="Sassoon Infant Std" panose="020B0503020103030203" pitchFamily="34" charset="0"/>
              </a:rPr>
              <a:t>Which </a:t>
            </a:r>
            <a:r>
              <a:rPr lang="en-US" dirty="0">
                <a:latin typeface="Sassoon Infant Std" panose="020B0503020103030203" pitchFamily="34" charset="0"/>
              </a:rPr>
              <a:t>/</a:t>
            </a:r>
            <a:r>
              <a:rPr lang="en-US" dirty="0" err="1">
                <a:latin typeface="Sassoon Infant Std" panose="020B0503020103030203" pitchFamily="34" charset="0"/>
              </a:rPr>
              <a:t>zh</a:t>
            </a:r>
            <a:r>
              <a:rPr lang="en-US" dirty="0">
                <a:latin typeface="Sassoon Infant Std" panose="020B0503020103030203" pitchFamily="34" charset="0"/>
              </a:rPr>
              <a:t>/ </a:t>
            </a:r>
            <a:r>
              <a:rPr lang="en-GB" dirty="0">
                <a:latin typeface="Sassoon Infant Std" panose="020B0503020103030203" pitchFamily="34" charset="0"/>
              </a:rPr>
              <a:t>grapheme is in this word?</a:t>
            </a:r>
          </a:p>
          <a:p>
            <a:pPr algn="ctr"/>
            <a:r>
              <a:rPr lang="en-GB" dirty="0" err="1">
                <a:latin typeface="Sassoon Infant Std" panose="020B0503020103030203" pitchFamily="34" charset="0"/>
              </a:rPr>
              <a:t>su</a:t>
            </a:r>
            <a:r>
              <a:rPr lang="en-GB" dirty="0">
                <a:latin typeface="Sassoon Infant Std" panose="020B0503020103030203" pitchFamily="34" charset="0"/>
              </a:rPr>
              <a:t>   </a:t>
            </a:r>
            <a:r>
              <a:rPr lang="en-GB" dirty="0" err="1">
                <a:latin typeface="Sassoon Infant Std" panose="020B0503020103030203" pitchFamily="34" charset="0"/>
              </a:rPr>
              <a:t>si</a:t>
            </a:r>
            <a:endParaRPr lang="en-GB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5672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29191"/>
            <a:ext cx="10515600" cy="2033284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treasure</a:t>
            </a:r>
          </a:p>
        </p:txBody>
      </p:sp>
      <p:sp>
        <p:nvSpPr>
          <p:cNvPr id="4" name="Rectangle 3"/>
          <p:cNvSpPr/>
          <p:nvPr/>
        </p:nvSpPr>
        <p:spPr>
          <a:xfrm>
            <a:off x="6060332" y="3054485"/>
            <a:ext cx="1332689" cy="118252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5603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441986"/>
            <a:ext cx="10515600" cy="2120489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pleasure</a:t>
            </a:r>
          </a:p>
        </p:txBody>
      </p:sp>
    </p:spTree>
    <p:extLst>
      <p:ext uri="{BB962C8B-B14F-4D97-AF65-F5344CB8AC3E}">
        <p14:creationId xmlns:p14="http://schemas.microsoft.com/office/powerpoint/2010/main" val="2841498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621760"/>
          </a:xfrm>
        </p:spPr>
        <p:txBody>
          <a:bodyPr>
            <a:noAutofit/>
          </a:bodyPr>
          <a:lstStyle/>
          <a:p>
            <a:br>
              <a:rPr lang="en-GB" sz="19000" dirty="0">
                <a:latin typeface="Sassoon Infant Std" panose="020B0503020103030203" pitchFamily="34" charset="0"/>
              </a:rPr>
            </a:br>
            <a:r>
              <a:rPr lang="en-GB" sz="19000" dirty="0">
                <a:latin typeface="Sassoon Infant Std" panose="020B0503020103030203" pitchFamily="34" charset="0"/>
              </a:rPr>
              <a:t>friend</a:t>
            </a:r>
          </a:p>
        </p:txBody>
      </p:sp>
    </p:spTree>
    <p:extLst>
      <p:ext uri="{BB962C8B-B14F-4D97-AF65-F5344CB8AC3E}">
        <p14:creationId xmlns:p14="http://schemas.microsoft.com/office/powerpoint/2010/main" val="150467918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3405024"/>
            <a:ext cx="10515600" cy="2120489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pleasure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162186" y="139848"/>
            <a:ext cx="11854927" cy="20547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GB" dirty="0">
                <a:latin typeface="Sassoon Infant Std" panose="020B0503020103030203" pitchFamily="34" charset="0"/>
              </a:rPr>
            </a:br>
            <a:r>
              <a:rPr lang="en-GB" dirty="0">
                <a:latin typeface="Sassoon Infant Std" panose="020B0503020103030203" pitchFamily="34" charset="0"/>
              </a:rPr>
              <a:t>Which </a:t>
            </a:r>
            <a:r>
              <a:rPr lang="en-US" dirty="0">
                <a:latin typeface="Sassoon Infant Std" panose="020B0503020103030203" pitchFamily="34" charset="0"/>
              </a:rPr>
              <a:t>/</a:t>
            </a:r>
            <a:r>
              <a:rPr lang="en-US" dirty="0" err="1">
                <a:latin typeface="Sassoon Infant Std" panose="020B0503020103030203" pitchFamily="34" charset="0"/>
              </a:rPr>
              <a:t>zh</a:t>
            </a:r>
            <a:r>
              <a:rPr lang="en-US" dirty="0">
                <a:latin typeface="Sassoon Infant Std" panose="020B0503020103030203" pitchFamily="34" charset="0"/>
              </a:rPr>
              <a:t>/ </a:t>
            </a:r>
            <a:r>
              <a:rPr lang="en-GB" dirty="0">
                <a:latin typeface="Sassoon Infant Std" panose="020B0503020103030203" pitchFamily="34" charset="0"/>
              </a:rPr>
              <a:t>grapheme is in this word?</a:t>
            </a:r>
          </a:p>
          <a:p>
            <a:pPr algn="ctr"/>
            <a:r>
              <a:rPr lang="en-GB" dirty="0" err="1">
                <a:latin typeface="Sassoon Infant Std" panose="020B0503020103030203" pitchFamily="34" charset="0"/>
              </a:rPr>
              <a:t>su</a:t>
            </a:r>
            <a:r>
              <a:rPr lang="en-GB" dirty="0">
                <a:latin typeface="Sassoon Infant Std" panose="020B0503020103030203" pitchFamily="34" charset="0"/>
              </a:rPr>
              <a:t>   </a:t>
            </a:r>
            <a:r>
              <a:rPr lang="en-GB" dirty="0" err="1">
                <a:latin typeface="Sassoon Infant Std" panose="020B0503020103030203" pitchFamily="34" charset="0"/>
              </a:rPr>
              <a:t>si</a:t>
            </a:r>
            <a:endParaRPr lang="en-GB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01931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441986"/>
            <a:ext cx="10515600" cy="2120489"/>
          </a:xfrm>
        </p:spPr>
        <p:txBody>
          <a:bodyPr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pleasure</a:t>
            </a:r>
          </a:p>
        </p:txBody>
      </p:sp>
      <p:sp>
        <p:nvSpPr>
          <p:cNvPr id="3" name="Rectangle 2"/>
          <p:cNvSpPr/>
          <p:nvPr/>
        </p:nvSpPr>
        <p:spPr>
          <a:xfrm>
            <a:off x="6089650" y="3012138"/>
            <a:ext cx="1398494" cy="138235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03947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441986"/>
            <a:ext cx="10515600" cy="2120489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vision</a:t>
            </a:r>
          </a:p>
        </p:txBody>
      </p:sp>
    </p:spTree>
    <p:extLst>
      <p:ext uri="{BB962C8B-B14F-4D97-AF65-F5344CB8AC3E}">
        <p14:creationId xmlns:p14="http://schemas.microsoft.com/office/powerpoint/2010/main" val="57363258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579" y="1410510"/>
            <a:ext cx="10515600" cy="2352529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vision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184826" y="4270443"/>
            <a:ext cx="11819106" cy="24855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dirty="0">
                <a:latin typeface="Sassoon Infant Std" panose="020B0503020103030203" pitchFamily="34" charset="0"/>
              </a:rPr>
              <a:t>Definition - Being able to see – </a:t>
            </a:r>
          </a:p>
          <a:p>
            <a:pPr algn="ctr"/>
            <a:r>
              <a:rPr lang="en-GB" sz="4800" dirty="0">
                <a:latin typeface="Sassoon Infant Std" panose="020B0503020103030203" pitchFamily="34" charset="0"/>
              </a:rPr>
              <a:t>“She had excellent vision and could read the signs on the other side of the road.”</a:t>
            </a:r>
          </a:p>
        </p:txBody>
      </p:sp>
    </p:spTree>
    <p:extLst>
      <p:ext uri="{BB962C8B-B14F-4D97-AF65-F5344CB8AC3E}">
        <p14:creationId xmlns:p14="http://schemas.microsoft.com/office/powerpoint/2010/main" val="32534206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607" y="2736105"/>
            <a:ext cx="10515600" cy="2775473"/>
          </a:xfrm>
        </p:spPr>
        <p:txBody>
          <a:bodyPr anchor="ctr">
            <a:normAutofit/>
          </a:bodyPr>
          <a:lstStyle/>
          <a:p>
            <a:pPr algn="ctr"/>
            <a:r>
              <a:rPr lang="en-GB" sz="13300" dirty="0">
                <a:latin typeface="Sassoon Infant Std" panose="020B0503020103030203" pitchFamily="34" charset="0"/>
              </a:rPr>
              <a:t>vision</a:t>
            </a:r>
            <a:endParaRPr lang="en-GB" sz="8000" dirty="0">
              <a:latin typeface="Sassoon Infant Std" panose="020B0503020103030203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172944" y="0"/>
            <a:ext cx="11854927" cy="20547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GB" dirty="0">
                <a:latin typeface="Sassoon Infant Std" panose="020B0503020103030203" pitchFamily="34" charset="0"/>
              </a:rPr>
            </a:br>
            <a:r>
              <a:rPr lang="en-GB" dirty="0">
                <a:latin typeface="Sassoon Infant Std" panose="020B0503020103030203" pitchFamily="34" charset="0"/>
              </a:rPr>
              <a:t>Which </a:t>
            </a:r>
            <a:r>
              <a:rPr lang="en-US" dirty="0">
                <a:latin typeface="Sassoon Infant Std" panose="020B0503020103030203" pitchFamily="34" charset="0"/>
              </a:rPr>
              <a:t>/</a:t>
            </a:r>
            <a:r>
              <a:rPr lang="en-US" dirty="0" err="1">
                <a:latin typeface="Sassoon Infant Std" panose="020B0503020103030203" pitchFamily="34" charset="0"/>
              </a:rPr>
              <a:t>zh</a:t>
            </a:r>
            <a:r>
              <a:rPr lang="en-US" dirty="0">
                <a:latin typeface="Sassoon Infant Std" panose="020B0503020103030203" pitchFamily="34" charset="0"/>
              </a:rPr>
              <a:t>/ </a:t>
            </a:r>
            <a:r>
              <a:rPr lang="en-GB" dirty="0">
                <a:latin typeface="Sassoon Infant Std" panose="020B0503020103030203" pitchFamily="34" charset="0"/>
              </a:rPr>
              <a:t>grapheme is in this word?</a:t>
            </a:r>
          </a:p>
          <a:p>
            <a:pPr algn="ctr"/>
            <a:r>
              <a:rPr lang="en-GB" dirty="0" err="1">
                <a:latin typeface="Sassoon Infant Std" panose="020B0503020103030203" pitchFamily="34" charset="0"/>
              </a:rPr>
              <a:t>su</a:t>
            </a:r>
            <a:r>
              <a:rPr lang="en-GB" dirty="0">
                <a:latin typeface="Sassoon Infant Std" panose="020B0503020103030203" pitchFamily="34" charset="0"/>
              </a:rPr>
              <a:t>   </a:t>
            </a:r>
            <a:r>
              <a:rPr lang="en-GB" dirty="0" err="1">
                <a:latin typeface="Sassoon Infant Std" panose="020B0503020103030203" pitchFamily="34" charset="0"/>
              </a:rPr>
              <a:t>si</a:t>
            </a:r>
            <a:endParaRPr lang="en-GB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30709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700" y="1979407"/>
            <a:ext cx="10515600" cy="2775473"/>
          </a:xfrm>
        </p:spPr>
        <p:txBody>
          <a:bodyPr anchor="ctr">
            <a:normAutofit/>
          </a:bodyPr>
          <a:lstStyle/>
          <a:p>
            <a:pPr algn="ctr"/>
            <a:r>
              <a:rPr lang="en-GB" sz="13300" dirty="0">
                <a:latin typeface="Sassoon Infant Std" panose="020B0503020103030203" pitchFamily="34" charset="0"/>
              </a:rPr>
              <a:t>vision</a:t>
            </a:r>
            <a:endParaRPr lang="en-GB" sz="8000" dirty="0">
              <a:latin typeface="Sassoon Infant Std" panose="020B050302010303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76673" y="2675965"/>
            <a:ext cx="1043492" cy="138235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89511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248348"/>
            <a:ext cx="10515600" cy="2314127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usual</a:t>
            </a:r>
          </a:p>
        </p:txBody>
      </p:sp>
    </p:spTree>
    <p:extLst>
      <p:ext uri="{BB962C8B-B14F-4D97-AF65-F5344CB8AC3E}">
        <p14:creationId xmlns:p14="http://schemas.microsoft.com/office/powerpoint/2010/main" val="81607249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248348"/>
            <a:ext cx="10515600" cy="2314127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usual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172944" y="0"/>
            <a:ext cx="11854927" cy="20547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GB" dirty="0">
                <a:latin typeface="Sassoon Infant Std" panose="020B0503020103030203" pitchFamily="34" charset="0"/>
              </a:rPr>
            </a:br>
            <a:r>
              <a:rPr lang="en-GB" dirty="0">
                <a:latin typeface="Sassoon Infant Std" panose="020B0503020103030203" pitchFamily="34" charset="0"/>
              </a:rPr>
              <a:t>Which </a:t>
            </a:r>
            <a:r>
              <a:rPr lang="en-US" dirty="0">
                <a:latin typeface="Sassoon Infant Std" panose="020B0503020103030203" pitchFamily="34" charset="0"/>
              </a:rPr>
              <a:t>/</a:t>
            </a:r>
            <a:r>
              <a:rPr lang="en-US" dirty="0" err="1">
                <a:latin typeface="Sassoon Infant Std" panose="020B0503020103030203" pitchFamily="34" charset="0"/>
              </a:rPr>
              <a:t>zh</a:t>
            </a:r>
            <a:r>
              <a:rPr lang="en-US" dirty="0">
                <a:latin typeface="Sassoon Infant Std" panose="020B0503020103030203" pitchFamily="34" charset="0"/>
              </a:rPr>
              <a:t>/ </a:t>
            </a:r>
            <a:r>
              <a:rPr lang="en-GB" dirty="0">
                <a:latin typeface="Sassoon Infant Std" panose="020B0503020103030203" pitchFamily="34" charset="0"/>
              </a:rPr>
              <a:t>grapheme is in this word?</a:t>
            </a:r>
          </a:p>
          <a:p>
            <a:pPr algn="ctr"/>
            <a:r>
              <a:rPr lang="en-GB" dirty="0" err="1">
                <a:latin typeface="Sassoon Infant Std" panose="020B0503020103030203" pitchFamily="34" charset="0"/>
              </a:rPr>
              <a:t>su</a:t>
            </a:r>
            <a:r>
              <a:rPr lang="en-GB" dirty="0">
                <a:latin typeface="Sassoon Infant Std" panose="020B0503020103030203" pitchFamily="34" charset="0"/>
              </a:rPr>
              <a:t>   </a:t>
            </a:r>
            <a:r>
              <a:rPr lang="en-GB" dirty="0" err="1">
                <a:latin typeface="Sassoon Infant Std" panose="020B0503020103030203" pitchFamily="34" charset="0"/>
              </a:rPr>
              <a:t>si</a:t>
            </a:r>
            <a:endParaRPr lang="en-GB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25684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248349"/>
            <a:ext cx="10515600" cy="2314123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usual</a:t>
            </a:r>
          </a:p>
        </p:txBody>
      </p:sp>
      <p:sp>
        <p:nvSpPr>
          <p:cNvPr id="3" name="Rectangle 2"/>
          <p:cNvSpPr/>
          <p:nvPr/>
        </p:nvSpPr>
        <p:spPr>
          <a:xfrm>
            <a:off x="5221581" y="2888287"/>
            <a:ext cx="1409250" cy="120900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34016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173045"/>
            <a:ext cx="10515600" cy="2108499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measure</a:t>
            </a:r>
          </a:p>
        </p:txBody>
      </p:sp>
    </p:spTree>
    <p:extLst>
      <p:ext uri="{BB962C8B-B14F-4D97-AF65-F5344CB8AC3E}">
        <p14:creationId xmlns:p14="http://schemas.microsoft.com/office/powerpoint/2010/main" val="2216387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8546" y="455388"/>
            <a:ext cx="9144000" cy="3621760"/>
          </a:xfrm>
        </p:spPr>
        <p:txBody>
          <a:bodyPr>
            <a:noAutofit/>
          </a:bodyPr>
          <a:lstStyle/>
          <a:p>
            <a:br>
              <a:rPr lang="en-GB" sz="19000" dirty="0">
                <a:latin typeface="Sassoon Infant Std" panose="020B0503020103030203" pitchFamily="34" charset="0"/>
              </a:rPr>
            </a:br>
            <a:r>
              <a:rPr lang="en-GB" sz="19000" dirty="0">
                <a:latin typeface="Sassoon Infant Std" panose="020B0503020103030203" pitchFamily="34" charset="0"/>
              </a:rPr>
              <a:t>friend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0433" y="4847350"/>
            <a:ext cx="1122022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dirty="0">
                <a:latin typeface="Sassoon Infant Std" panose="020B0503020103030203" pitchFamily="34" charset="0"/>
              </a:rPr>
              <a:t>Definition - A person who has a strong liking for and trust in another person.</a:t>
            </a:r>
            <a:endParaRPr lang="en-GB" sz="55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35726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607" y="3229583"/>
            <a:ext cx="10515600" cy="1899615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measure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172944" y="0"/>
            <a:ext cx="11854927" cy="20547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GB" dirty="0">
                <a:latin typeface="Sassoon Infant Std" panose="020B0503020103030203" pitchFamily="34" charset="0"/>
              </a:rPr>
            </a:br>
            <a:r>
              <a:rPr lang="en-GB" dirty="0">
                <a:latin typeface="Sassoon Infant Std" panose="020B0503020103030203" pitchFamily="34" charset="0"/>
              </a:rPr>
              <a:t>Which </a:t>
            </a:r>
            <a:r>
              <a:rPr lang="en-US" dirty="0">
                <a:latin typeface="Sassoon Infant Std" panose="020B0503020103030203" pitchFamily="34" charset="0"/>
              </a:rPr>
              <a:t>/</a:t>
            </a:r>
            <a:r>
              <a:rPr lang="en-US" dirty="0" err="1">
                <a:latin typeface="Sassoon Infant Std" panose="020B0503020103030203" pitchFamily="34" charset="0"/>
              </a:rPr>
              <a:t>zh</a:t>
            </a:r>
            <a:r>
              <a:rPr lang="en-US" dirty="0">
                <a:latin typeface="Sassoon Infant Std" panose="020B0503020103030203" pitchFamily="34" charset="0"/>
              </a:rPr>
              <a:t>/ </a:t>
            </a:r>
            <a:r>
              <a:rPr lang="en-GB" dirty="0">
                <a:latin typeface="Sassoon Infant Std" panose="020B0503020103030203" pitchFamily="34" charset="0"/>
              </a:rPr>
              <a:t>grapheme is in this word?</a:t>
            </a:r>
          </a:p>
          <a:p>
            <a:pPr algn="ctr"/>
            <a:r>
              <a:rPr lang="en-GB" dirty="0" err="1">
                <a:latin typeface="Sassoon Infant Std" panose="020B0503020103030203" pitchFamily="34" charset="0"/>
              </a:rPr>
              <a:t>su</a:t>
            </a:r>
            <a:r>
              <a:rPr lang="en-GB" dirty="0">
                <a:latin typeface="Sassoon Infant Std" panose="020B0503020103030203" pitchFamily="34" charset="0"/>
              </a:rPr>
              <a:t>   </a:t>
            </a:r>
            <a:r>
              <a:rPr lang="en-GB" dirty="0" err="1">
                <a:latin typeface="Sassoon Infant Std" panose="020B0503020103030203" pitchFamily="34" charset="0"/>
              </a:rPr>
              <a:t>si</a:t>
            </a:r>
            <a:endParaRPr lang="en-GB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83306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169268"/>
            <a:ext cx="10515600" cy="2247089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measure</a:t>
            </a:r>
          </a:p>
        </p:txBody>
      </p:sp>
      <p:sp>
        <p:nvSpPr>
          <p:cNvPr id="3" name="Rectangle 2"/>
          <p:cNvSpPr/>
          <p:nvPr/>
        </p:nvSpPr>
        <p:spPr>
          <a:xfrm>
            <a:off x="6089650" y="2601634"/>
            <a:ext cx="1409250" cy="138235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83699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173045"/>
            <a:ext cx="10515600" cy="2108499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explosion</a:t>
            </a:r>
          </a:p>
        </p:txBody>
      </p:sp>
    </p:spTree>
    <p:extLst>
      <p:ext uri="{BB962C8B-B14F-4D97-AF65-F5344CB8AC3E}">
        <p14:creationId xmlns:p14="http://schemas.microsoft.com/office/powerpoint/2010/main" val="351400840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153" y="1527242"/>
            <a:ext cx="10515600" cy="2101176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explosion</a:t>
            </a:r>
            <a:r>
              <a:rPr lang="en-GB" sz="9600" dirty="0">
                <a:latin typeface="Sassoon Infant Std" panose="020B0503020103030203" pitchFamily="34" charset="0"/>
              </a:rPr>
              <a:t> </a:t>
            </a:r>
            <a:endParaRPr lang="en-GB" sz="6700" dirty="0">
              <a:latin typeface="Sassoon Infant Std" panose="020B0503020103030203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0" y="4562272"/>
            <a:ext cx="12192000" cy="2363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dirty="0">
                <a:latin typeface="Sassoon Infant Std" panose="020B0503020103030203" pitchFamily="34" charset="0"/>
              </a:rPr>
              <a:t>Definition - A sudden burst of energy –</a:t>
            </a:r>
          </a:p>
          <a:p>
            <a:pPr algn="ctr"/>
            <a:r>
              <a:rPr lang="en-GB" sz="4800" dirty="0">
                <a:latin typeface="Sassoon Infant Std" panose="020B0503020103030203" pitchFamily="34" charset="0"/>
              </a:rPr>
              <a:t> “There was an explosion of fireworks in the sky.”</a:t>
            </a:r>
          </a:p>
        </p:txBody>
      </p:sp>
    </p:spTree>
    <p:extLst>
      <p:ext uri="{BB962C8B-B14F-4D97-AF65-F5344CB8AC3E}">
        <p14:creationId xmlns:p14="http://schemas.microsoft.com/office/powerpoint/2010/main" val="63190525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944" y="3301454"/>
            <a:ext cx="10515600" cy="2108499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explosion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162186" y="118334"/>
            <a:ext cx="11854927" cy="20547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GB" dirty="0">
                <a:latin typeface="Sassoon Infant Std" panose="020B0503020103030203" pitchFamily="34" charset="0"/>
              </a:rPr>
            </a:br>
            <a:r>
              <a:rPr lang="en-GB" dirty="0">
                <a:latin typeface="Sassoon Infant Std" panose="020B0503020103030203" pitchFamily="34" charset="0"/>
              </a:rPr>
              <a:t>Which </a:t>
            </a:r>
            <a:r>
              <a:rPr lang="en-US" dirty="0">
                <a:latin typeface="Sassoon Infant Std" panose="020B0503020103030203" pitchFamily="34" charset="0"/>
              </a:rPr>
              <a:t>/</a:t>
            </a:r>
            <a:r>
              <a:rPr lang="en-US" dirty="0" err="1">
                <a:latin typeface="Sassoon Infant Std" panose="020B0503020103030203" pitchFamily="34" charset="0"/>
              </a:rPr>
              <a:t>zh</a:t>
            </a:r>
            <a:r>
              <a:rPr lang="en-US" dirty="0">
                <a:latin typeface="Sassoon Infant Std" panose="020B0503020103030203" pitchFamily="34" charset="0"/>
              </a:rPr>
              <a:t>/ </a:t>
            </a:r>
            <a:r>
              <a:rPr lang="en-GB" dirty="0">
                <a:latin typeface="Sassoon Infant Std" panose="020B0503020103030203" pitchFamily="34" charset="0"/>
              </a:rPr>
              <a:t>grapheme is in this word?</a:t>
            </a:r>
          </a:p>
          <a:p>
            <a:pPr algn="ctr"/>
            <a:r>
              <a:rPr lang="en-GB" dirty="0" err="1">
                <a:latin typeface="Sassoon Infant Std" panose="020B0503020103030203" pitchFamily="34" charset="0"/>
              </a:rPr>
              <a:t>su</a:t>
            </a:r>
            <a:r>
              <a:rPr lang="en-GB" dirty="0">
                <a:latin typeface="Sassoon Infant Std" panose="020B0503020103030203" pitchFamily="34" charset="0"/>
              </a:rPr>
              <a:t>   </a:t>
            </a:r>
            <a:r>
              <a:rPr lang="en-GB" dirty="0" err="1">
                <a:latin typeface="Sassoon Infant Std" panose="020B0503020103030203" pitchFamily="34" charset="0"/>
              </a:rPr>
              <a:t>si</a:t>
            </a:r>
            <a:endParaRPr lang="en-GB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5568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173045"/>
            <a:ext cx="10515600" cy="2525415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explosion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6443831" y="2818494"/>
            <a:ext cx="1000461" cy="118335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07816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608" y="2521428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Sassoon Infant Std" panose="020B0503020103030203" pitchFamily="34" charset="0"/>
              </a:rPr>
              <a:t>New CHALLENGE word</a:t>
            </a:r>
            <a:endParaRPr lang="en-GB" i="1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67831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move</a:t>
            </a:r>
          </a:p>
        </p:txBody>
      </p:sp>
    </p:spTree>
    <p:extLst>
      <p:ext uri="{BB962C8B-B14F-4D97-AF65-F5344CB8AC3E}">
        <p14:creationId xmlns:p14="http://schemas.microsoft.com/office/powerpoint/2010/main" val="391908886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21796"/>
            <a:ext cx="10515600" cy="2840679"/>
          </a:xfrm>
        </p:spPr>
        <p:txBody>
          <a:bodyPr>
            <a:norm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move</a:t>
            </a:r>
          </a:p>
        </p:txBody>
      </p:sp>
      <p:sp>
        <p:nvSpPr>
          <p:cNvPr id="3" name="Rectangle 2"/>
          <p:cNvSpPr/>
          <p:nvPr/>
        </p:nvSpPr>
        <p:spPr>
          <a:xfrm>
            <a:off x="1072699" y="5362904"/>
            <a:ext cx="1003390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202124"/>
                </a:solidFill>
                <a:latin typeface="Sassoon Infant Std" panose="020B0503020103030203" pitchFamily="34" charset="0"/>
              </a:rPr>
              <a:t>Definition – To change position.</a:t>
            </a:r>
            <a:endParaRPr lang="en-GB" sz="6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48138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000922"/>
            <a:ext cx="10515600" cy="213629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move</a:t>
            </a:r>
          </a:p>
        </p:txBody>
      </p:sp>
      <p:sp>
        <p:nvSpPr>
          <p:cNvPr id="5" name="Rectangle 4"/>
          <p:cNvSpPr/>
          <p:nvPr/>
        </p:nvSpPr>
        <p:spPr>
          <a:xfrm>
            <a:off x="831850" y="5224201"/>
            <a:ext cx="107756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202124"/>
                </a:solidFill>
                <a:latin typeface="Sassoon Infant Std" panose="020B0503020103030203" pitchFamily="34" charset="0"/>
              </a:rPr>
              <a:t>“We like to wriggle and move.”</a:t>
            </a:r>
            <a:endParaRPr lang="en-GB" sz="6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323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6070" y="456621"/>
            <a:ext cx="9144000" cy="3621760"/>
          </a:xfrm>
        </p:spPr>
        <p:txBody>
          <a:bodyPr>
            <a:noAutofit/>
          </a:bodyPr>
          <a:lstStyle/>
          <a:p>
            <a:br>
              <a:rPr lang="en-GB" sz="19000" dirty="0">
                <a:latin typeface="Sassoon Infant Std" panose="020B0503020103030203" pitchFamily="34" charset="0"/>
              </a:rPr>
            </a:br>
            <a:r>
              <a:rPr lang="en-GB" sz="19000" dirty="0">
                <a:latin typeface="Sassoon Infant Std" panose="020B0503020103030203" pitchFamily="34" charset="0"/>
              </a:rPr>
              <a:t>friend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49813" y="4953870"/>
            <a:ext cx="80674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Sassoon Infant Std" panose="020B0503020103030203" pitchFamily="34" charset="0"/>
              </a:rPr>
              <a:t>“My friend and I like to play games together.”</a:t>
            </a:r>
            <a:endParaRPr lang="en-GB" sz="54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19321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87" y="2284759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Sassoon Infant Std" panose="020B0503020103030203" pitchFamily="34" charset="0"/>
              </a:rPr>
              <a:t>Let’s </a:t>
            </a:r>
            <a:r>
              <a:rPr lang="en-GB" i="1" dirty="0">
                <a:latin typeface="Sassoon Infant Std" panose="020B0503020103030203" pitchFamily="34" charset="0"/>
              </a:rPr>
              <a:t>Practise and Apply</a:t>
            </a:r>
            <a:r>
              <a:rPr lang="en-GB" dirty="0">
                <a:latin typeface="Sassoon Infant Std" panose="020B0503020103030203" pitchFamily="34" charset="0"/>
              </a:rPr>
              <a:t>…</a:t>
            </a:r>
            <a:endParaRPr lang="en-GB" i="1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86261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275" y="1581374"/>
            <a:ext cx="11489167" cy="3710473"/>
          </a:xfrm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GB" sz="8000" dirty="0">
                <a:latin typeface="Sassoon Infant Std" panose="020B0503020103030203" pitchFamily="34" charset="0"/>
              </a:rPr>
              <a:t>I saw an explosion and the treasure appeared! </a:t>
            </a:r>
          </a:p>
        </p:txBody>
      </p:sp>
    </p:spTree>
    <p:extLst>
      <p:ext uri="{BB962C8B-B14F-4D97-AF65-F5344CB8AC3E}">
        <p14:creationId xmlns:p14="http://schemas.microsoft.com/office/powerpoint/2010/main" val="274382133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385829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20537"/>
            <a:ext cx="12192000" cy="3560781"/>
          </a:xfrm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GB" sz="8800" dirty="0">
                <a:latin typeface="Sassoon Infant Std" panose="020B0503020103030203" pitchFamily="34" charset="0"/>
              </a:rPr>
              <a:t>I saw an explosion and the treasure appeared! </a:t>
            </a:r>
          </a:p>
        </p:txBody>
      </p:sp>
      <p:sp>
        <p:nvSpPr>
          <p:cNvPr id="3" name="Rectangle 2"/>
          <p:cNvSpPr/>
          <p:nvPr/>
        </p:nvSpPr>
        <p:spPr>
          <a:xfrm>
            <a:off x="7467296" y="2161486"/>
            <a:ext cx="742276" cy="1011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4509249" y="4249460"/>
            <a:ext cx="998666" cy="1011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23597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92607-E334-409C-8872-AB6363C33D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4908" y="149888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Sassoon Infant Std" panose="020B0503020103030203" pitchFamily="34" charset="0"/>
              </a:rPr>
              <a:t>Spelling Y2</a:t>
            </a:r>
            <a:br>
              <a:rPr lang="en-GB" dirty="0">
                <a:latin typeface="Sassoon Infant Std" panose="020B0503020103030203" pitchFamily="34" charset="0"/>
              </a:rPr>
            </a:br>
            <a:r>
              <a:rPr lang="en-GB" dirty="0">
                <a:latin typeface="Sassoon Infant Std" panose="020B0503020103030203" pitchFamily="34" charset="0"/>
              </a:rPr>
              <a:t>Autumn 1 Week 2</a:t>
            </a:r>
            <a:br>
              <a:rPr lang="en-GB" dirty="0">
                <a:latin typeface="Sassoon Infant Std" panose="020B0503020103030203" pitchFamily="34" charset="0"/>
              </a:rPr>
            </a:br>
            <a:r>
              <a:rPr lang="en-GB" dirty="0">
                <a:latin typeface="Sassoon Infant Std" panose="020B0503020103030203" pitchFamily="34" charset="0"/>
              </a:rPr>
              <a:t>Day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667196-C5B4-45FC-B5E8-3B190D7A59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0278" y="4761461"/>
            <a:ext cx="9144000" cy="679505"/>
          </a:xfrm>
        </p:spPr>
        <p:txBody>
          <a:bodyPr/>
          <a:lstStyle/>
          <a:p>
            <a:r>
              <a:rPr lang="en-GB" dirty="0">
                <a:latin typeface="Sassoon Infant Std" panose="020B0503020103030203" pitchFamily="34" charset="0"/>
              </a:rPr>
              <a:t>Mastering spellings: building of the foundations of phonics </a:t>
            </a:r>
          </a:p>
        </p:txBody>
      </p:sp>
    </p:spTree>
    <p:extLst>
      <p:ext uri="{BB962C8B-B14F-4D97-AF65-F5344CB8AC3E}">
        <p14:creationId xmlns:p14="http://schemas.microsoft.com/office/powerpoint/2010/main" val="158106469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453FC-8D98-40C4-A541-D8DD01CA7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Sassoon Infant Std" panose="020B0503020103030203" pitchFamily="34" charset="0"/>
              </a:rPr>
              <a:t>Tuesday</a:t>
            </a:r>
            <a:br>
              <a:rPr lang="en-GB" dirty="0">
                <a:latin typeface="Sassoon Infant Std" panose="020B0503020103030203" pitchFamily="34" charset="0"/>
              </a:rPr>
            </a:br>
            <a:r>
              <a:rPr lang="en-GB" dirty="0">
                <a:latin typeface="Sassoon Infant Std" panose="020B0503020103030203" pitchFamily="34" charset="0"/>
              </a:rPr>
              <a:t>Autumn Term Week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AA5E4-C110-4717-B45D-286A3D33C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6910"/>
            <a:ext cx="10515600" cy="4351338"/>
          </a:xfrm>
        </p:spPr>
        <p:txBody>
          <a:bodyPr>
            <a:normAutofit/>
          </a:bodyPr>
          <a:lstStyle/>
          <a:p>
            <a:r>
              <a:rPr lang="en-GB" dirty="0">
                <a:latin typeface="Sassoon Infant Std" panose="020B0503020103030203" pitchFamily="34" charset="0"/>
              </a:rPr>
              <a:t>Focus – Lesson plans</a:t>
            </a:r>
          </a:p>
          <a:p>
            <a:pPr marL="0" indent="0">
              <a:buNone/>
            </a:pPr>
            <a:endParaRPr lang="en-GB" i="1" dirty="0">
              <a:latin typeface="Sassoon Infant Std" panose="020B0503020103030203" pitchFamily="34" charset="0"/>
            </a:endParaRPr>
          </a:p>
          <a:p>
            <a:r>
              <a:rPr lang="en-GB" dirty="0">
                <a:latin typeface="Sassoon Infant Std" panose="020B0503020103030203" pitchFamily="34" charset="0"/>
              </a:rPr>
              <a:t>Revisit and review – Challenge words – friend, eye, move</a:t>
            </a:r>
          </a:p>
          <a:p>
            <a:r>
              <a:rPr lang="en-GB" dirty="0">
                <a:latin typeface="Sassoon Infant Std" panose="020B0503020103030203" pitchFamily="34" charset="0"/>
              </a:rPr>
              <a:t>Revisit and review – Graphemes</a:t>
            </a:r>
            <a:r>
              <a:rPr lang="en-GB" i="1" dirty="0">
                <a:latin typeface="Sassoon Infant Std" panose="020B0503020103030203" pitchFamily="34" charset="0"/>
              </a:rPr>
              <a:t> – j, </a:t>
            </a:r>
            <a:r>
              <a:rPr lang="en-GB" i="1" dirty="0" err="1">
                <a:latin typeface="Sassoon Infant Std" panose="020B0503020103030203" pitchFamily="34" charset="0"/>
              </a:rPr>
              <a:t>ea</a:t>
            </a:r>
            <a:r>
              <a:rPr lang="en-GB" i="1" dirty="0">
                <a:latin typeface="Sassoon Infant Std" panose="020B0503020103030203" pitchFamily="34" charset="0"/>
              </a:rPr>
              <a:t>, </a:t>
            </a:r>
            <a:r>
              <a:rPr lang="en-GB" i="1" dirty="0" err="1">
                <a:latin typeface="Sassoon Infant Std" panose="020B0503020103030203" pitchFamily="34" charset="0"/>
              </a:rPr>
              <a:t>su</a:t>
            </a:r>
            <a:r>
              <a:rPr lang="en-GB" i="1" dirty="0">
                <a:latin typeface="Sassoon Infant Std" panose="020B0503020103030203" pitchFamily="34" charset="0"/>
              </a:rPr>
              <a:t>, </a:t>
            </a:r>
            <a:r>
              <a:rPr lang="en-GB" i="1" dirty="0" err="1">
                <a:latin typeface="Sassoon Infant Std" panose="020B0503020103030203" pitchFamily="34" charset="0"/>
              </a:rPr>
              <a:t>ture</a:t>
            </a:r>
            <a:r>
              <a:rPr lang="en-GB" i="1" dirty="0">
                <a:latin typeface="Sassoon Infant Std" panose="020B0503020103030203" pitchFamily="34" charset="0"/>
              </a:rPr>
              <a:t>, u, a </a:t>
            </a:r>
            <a:endParaRPr lang="en-GB" dirty="0">
              <a:latin typeface="Sassoon Infant Std" panose="020B0503020103030203" pitchFamily="34" charset="0"/>
            </a:endParaRPr>
          </a:p>
          <a:p>
            <a:r>
              <a:rPr lang="en-GB" dirty="0">
                <a:latin typeface="Sassoon Infant Std" panose="020B0503020103030203" pitchFamily="34" charset="0"/>
              </a:rPr>
              <a:t>Teach – /j/ </a:t>
            </a:r>
            <a:r>
              <a:rPr lang="en-GB" dirty="0" err="1">
                <a:latin typeface="Sassoon Infant Std" panose="020B0503020103030203" pitchFamily="34" charset="0"/>
              </a:rPr>
              <a:t>dge</a:t>
            </a:r>
            <a:endParaRPr lang="en-GB" dirty="0">
              <a:latin typeface="Sassoon Infant Std" panose="020B0503020103030203" pitchFamily="34" charset="0"/>
            </a:endParaRPr>
          </a:p>
          <a:p>
            <a:r>
              <a:rPr lang="en-GB" dirty="0">
                <a:latin typeface="Sassoon Infant Std" panose="020B0503020103030203" pitchFamily="34" charset="0"/>
              </a:rPr>
              <a:t>Words – bridge, badge, dodge, fudge, ledge, badger</a:t>
            </a:r>
          </a:p>
          <a:p>
            <a:r>
              <a:rPr lang="en-GB" dirty="0">
                <a:latin typeface="Sassoon Infant Std" panose="020B0503020103030203" pitchFamily="34" charset="0"/>
              </a:rPr>
              <a:t>Challenge word – improve</a:t>
            </a:r>
          </a:p>
          <a:p>
            <a:pPr marL="0" indent="0">
              <a:buNone/>
            </a:pPr>
            <a:endParaRPr lang="en-GB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80236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911" y="2317032"/>
            <a:ext cx="10515600" cy="1481650"/>
          </a:xfrm>
        </p:spPr>
        <p:txBody>
          <a:bodyPr/>
          <a:lstStyle/>
          <a:p>
            <a:pPr algn="ctr"/>
            <a:r>
              <a:rPr lang="en-GB" dirty="0">
                <a:latin typeface="Sassoon Infant Std" panose="020B0503020103030203" pitchFamily="34" charset="0"/>
              </a:rPr>
              <a:t>Let’s </a:t>
            </a:r>
            <a:r>
              <a:rPr lang="en-GB" i="1" dirty="0">
                <a:latin typeface="Sassoon Infant Std" panose="020B0503020103030203" pitchFamily="34" charset="0"/>
              </a:rPr>
              <a:t>Revisit and Review</a:t>
            </a:r>
            <a:r>
              <a:rPr lang="en-GB" dirty="0">
                <a:latin typeface="Sassoon Infant Std" panose="020B0503020103030203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9079815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244" y="2446124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Sassoon Infant Std" panose="020B0503020103030203" pitchFamily="34" charset="0"/>
              </a:rPr>
              <a:t>CHALLENGE words</a:t>
            </a:r>
            <a:endParaRPr lang="en-GB" i="1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09777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621760"/>
          </a:xfrm>
        </p:spPr>
        <p:txBody>
          <a:bodyPr>
            <a:noAutofit/>
          </a:bodyPr>
          <a:lstStyle/>
          <a:p>
            <a:br>
              <a:rPr lang="en-GB" sz="19000" dirty="0">
                <a:latin typeface="Sassoon Infant Std" panose="020B0503020103030203" pitchFamily="34" charset="0"/>
              </a:rPr>
            </a:br>
            <a:r>
              <a:rPr lang="en-GB" sz="19000" dirty="0">
                <a:latin typeface="Sassoon Infant Std" panose="020B0503020103030203" pitchFamily="34" charset="0"/>
              </a:rPr>
              <a:t>friend</a:t>
            </a:r>
          </a:p>
        </p:txBody>
      </p:sp>
    </p:spTree>
    <p:extLst>
      <p:ext uri="{BB962C8B-B14F-4D97-AF65-F5344CB8AC3E}">
        <p14:creationId xmlns:p14="http://schemas.microsoft.com/office/powerpoint/2010/main" val="161112396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8546" y="455388"/>
            <a:ext cx="9144000" cy="3621760"/>
          </a:xfrm>
        </p:spPr>
        <p:txBody>
          <a:bodyPr>
            <a:noAutofit/>
          </a:bodyPr>
          <a:lstStyle/>
          <a:p>
            <a:br>
              <a:rPr lang="en-GB" sz="19000" dirty="0">
                <a:latin typeface="Sassoon Infant Std" panose="020B0503020103030203" pitchFamily="34" charset="0"/>
              </a:rPr>
            </a:br>
            <a:r>
              <a:rPr lang="en-GB" sz="19000" dirty="0">
                <a:latin typeface="Sassoon Infant Std" panose="020B0503020103030203" pitchFamily="34" charset="0"/>
              </a:rPr>
              <a:t>friend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3156" y="4847349"/>
            <a:ext cx="11220226" cy="178510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>
                <a:latin typeface="Sassoon Infant Std" panose="020B0503020103030203" pitchFamily="34" charset="0"/>
              </a:rPr>
              <a:t>Definition - A person who has a strong liking for and trust in another person.</a:t>
            </a:r>
            <a:endParaRPr lang="en-GB" sz="54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31906"/>
            <a:ext cx="9144000" cy="3621760"/>
          </a:xfrm>
        </p:spPr>
        <p:txBody>
          <a:bodyPr>
            <a:noAutofit/>
          </a:bodyPr>
          <a:lstStyle/>
          <a:p>
            <a:br>
              <a:rPr lang="en-GB" sz="19000" dirty="0">
                <a:latin typeface="Sassoon Infant Std" panose="020B0503020103030203" pitchFamily="34" charset="0"/>
              </a:rPr>
            </a:br>
            <a:r>
              <a:rPr lang="en-GB" sz="19000" dirty="0">
                <a:latin typeface="Sassoon Infant Std" panose="020B0503020103030203" pitchFamily="34" charset="0"/>
              </a:rPr>
              <a:t>eye</a:t>
            </a:r>
          </a:p>
        </p:txBody>
      </p:sp>
    </p:spTree>
    <p:extLst>
      <p:ext uri="{BB962C8B-B14F-4D97-AF65-F5344CB8AC3E}">
        <p14:creationId xmlns:p14="http://schemas.microsoft.com/office/powerpoint/2010/main" val="390547917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2257" y="534443"/>
            <a:ext cx="9144000" cy="3621760"/>
          </a:xfrm>
        </p:spPr>
        <p:txBody>
          <a:bodyPr anchor="ctr">
            <a:noAutofit/>
          </a:bodyPr>
          <a:lstStyle/>
          <a:p>
            <a:r>
              <a:rPr lang="en-GB" sz="19000" dirty="0">
                <a:latin typeface="Sassoon Infant Std" panose="020B0503020103030203" pitchFamily="34" charset="0"/>
              </a:rPr>
              <a:t>friend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54092" y="4905232"/>
            <a:ext cx="8015591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>
                <a:latin typeface="Sassoon Infant Std" panose="020B0503020103030203" pitchFamily="34" charset="0"/>
              </a:rPr>
              <a:t>“My friend and I like to play games together.”</a:t>
            </a:r>
            <a:endParaRPr lang="en-GB" sz="54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80529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362" y="1678213"/>
            <a:ext cx="9144000" cy="3621760"/>
          </a:xfrm>
        </p:spPr>
        <p:txBody>
          <a:bodyPr anchor="ctr">
            <a:noAutofit/>
          </a:bodyPr>
          <a:lstStyle/>
          <a:p>
            <a:r>
              <a:rPr lang="en-GB" sz="19000" dirty="0">
                <a:latin typeface="Sassoon Infant Std" panose="020B0503020103030203" pitchFamily="34" charset="0"/>
              </a:rPr>
              <a:t>eye</a:t>
            </a:r>
          </a:p>
        </p:txBody>
      </p:sp>
    </p:spTree>
    <p:extLst>
      <p:ext uri="{BB962C8B-B14F-4D97-AF65-F5344CB8AC3E}">
        <p14:creationId xmlns:p14="http://schemas.microsoft.com/office/powerpoint/2010/main" val="160478928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9905" y="658525"/>
            <a:ext cx="9144000" cy="3621760"/>
          </a:xfrm>
        </p:spPr>
        <p:txBody>
          <a:bodyPr anchor="ctr">
            <a:noAutofit/>
          </a:bodyPr>
          <a:lstStyle/>
          <a:p>
            <a:r>
              <a:rPr lang="en-GB" sz="19000" dirty="0">
                <a:latin typeface="Sassoon Infant Std" panose="020B0503020103030203" pitchFamily="34" charset="0"/>
              </a:rPr>
              <a:t>eye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9343" y="4808439"/>
            <a:ext cx="1122022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dirty="0">
                <a:latin typeface="Sassoon Infant Std" panose="020B0503020103030203" pitchFamily="34" charset="0"/>
              </a:rPr>
              <a:t>Definition - The organ of sight in humans and animals.</a:t>
            </a:r>
            <a:endParaRPr lang="en-GB" sz="55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5267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8343" y="398033"/>
            <a:ext cx="9144000" cy="3621760"/>
          </a:xfrm>
        </p:spPr>
        <p:txBody>
          <a:bodyPr>
            <a:noAutofit/>
          </a:bodyPr>
          <a:lstStyle/>
          <a:p>
            <a:br>
              <a:rPr lang="en-GB" sz="19000" dirty="0">
                <a:latin typeface="Sassoon Infant Std" panose="020B0503020103030203" pitchFamily="34" charset="0"/>
              </a:rPr>
            </a:br>
            <a:r>
              <a:rPr lang="en-GB" sz="19000" dirty="0">
                <a:latin typeface="Sassoon Infant Std" panose="020B0503020103030203" pitchFamily="34" charset="0"/>
              </a:rPr>
              <a:t>eye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9974" y="5385321"/>
            <a:ext cx="115106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Sassoon Infant Std" panose="020B0503020103030203" pitchFamily="34" charset="0"/>
              </a:rPr>
              <a:t>“I have my beady eye on you!”</a:t>
            </a:r>
            <a:endParaRPr lang="en-GB" sz="66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50446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move</a:t>
            </a:r>
          </a:p>
        </p:txBody>
      </p:sp>
    </p:spTree>
    <p:extLst>
      <p:ext uri="{BB962C8B-B14F-4D97-AF65-F5344CB8AC3E}">
        <p14:creationId xmlns:p14="http://schemas.microsoft.com/office/powerpoint/2010/main" val="374222330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033" y="1682885"/>
            <a:ext cx="10515600" cy="2539122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move</a:t>
            </a:r>
          </a:p>
        </p:txBody>
      </p:sp>
      <p:sp>
        <p:nvSpPr>
          <p:cNvPr id="3" name="Rectangle 2"/>
          <p:cNvSpPr/>
          <p:nvPr/>
        </p:nvSpPr>
        <p:spPr>
          <a:xfrm>
            <a:off x="1178649" y="5353177"/>
            <a:ext cx="1003390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202124"/>
                </a:solidFill>
                <a:latin typeface="Sassoon Infant Std" panose="020B0503020103030203" pitchFamily="34" charset="0"/>
              </a:rPr>
              <a:t>Definition – To change position.</a:t>
            </a:r>
            <a:endParaRPr lang="en-GB" sz="6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75362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814" y="1670182"/>
            <a:ext cx="10515600" cy="213629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move</a:t>
            </a:r>
          </a:p>
        </p:txBody>
      </p:sp>
      <p:sp>
        <p:nvSpPr>
          <p:cNvPr id="5" name="Rectangle 4"/>
          <p:cNvSpPr/>
          <p:nvPr/>
        </p:nvSpPr>
        <p:spPr>
          <a:xfrm>
            <a:off x="745788" y="5302021"/>
            <a:ext cx="107756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202124"/>
                </a:solidFill>
                <a:latin typeface="Sassoon Infant Std" panose="020B0503020103030203" pitchFamily="34" charset="0"/>
              </a:rPr>
              <a:t>“We like to wriggle and move.”</a:t>
            </a:r>
            <a:endParaRPr lang="en-GB" sz="6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01042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498363" y="1004598"/>
            <a:ext cx="10807924" cy="51057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600" dirty="0">
                <a:latin typeface="Sassoon Infant Std" panose="020B0503020103030203" pitchFamily="34" charset="0"/>
              </a:rPr>
              <a:t>Let’s look at some graphemes that you already know.</a:t>
            </a:r>
          </a:p>
          <a:p>
            <a:pPr algn="ctr"/>
            <a:endParaRPr lang="en-GB" sz="6600" dirty="0">
              <a:latin typeface="Sassoon Infant Std" panose="020B0503020103030203" pitchFamily="34" charset="0"/>
            </a:endParaRPr>
          </a:p>
          <a:p>
            <a:pPr algn="ctr"/>
            <a:r>
              <a:rPr lang="en-GB" sz="6600" dirty="0">
                <a:latin typeface="Sassoon Infant Std" panose="020B0503020103030203" pitchFamily="34" charset="0"/>
              </a:rPr>
              <a:t>Say the phoneme or phonemes for each grapheme.</a:t>
            </a:r>
          </a:p>
        </p:txBody>
      </p:sp>
    </p:spTree>
    <p:extLst>
      <p:ext uri="{BB962C8B-B14F-4D97-AF65-F5344CB8AC3E}">
        <p14:creationId xmlns:p14="http://schemas.microsoft.com/office/powerpoint/2010/main" val="346693071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8697" y="0"/>
            <a:ext cx="9144000" cy="5084799"/>
          </a:xfrm>
        </p:spPr>
        <p:txBody>
          <a:bodyPr>
            <a:noAutofit/>
          </a:bodyPr>
          <a:lstStyle/>
          <a:p>
            <a:br>
              <a:rPr lang="en-GB" sz="30000" dirty="0">
                <a:latin typeface="Sassoon Infant Std" panose="020B0503020103030203" pitchFamily="34" charset="0"/>
              </a:rPr>
            </a:br>
            <a:br>
              <a:rPr lang="en-GB" sz="30000" dirty="0">
                <a:latin typeface="Sassoon Infant Std" panose="020B0503020103030203" pitchFamily="34" charset="0"/>
              </a:rPr>
            </a:br>
            <a:br>
              <a:rPr lang="en-GB" sz="30000" dirty="0">
                <a:latin typeface="Sassoon Infant Std" panose="020B0503020103030203" pitchFamily="34" charset="0"/>
              </a:rPr>
            </a:br>
            <a:r>
              <a:rPr lang="en-GB" sz="30000" dirty="0">
                <a:latin typeface="Sassoon Infant Std" panose="020B0503020103030203" pitchFamily="34" charset="0"/>
              </a:rPr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18952127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1270" y="175689"/>
            <a:ext cx="9144000" cy="5084799"/>
          </a:xfrm>
        </p:spPr>
        <p:txBody>
          <a:bodyPr>
            <a:noAutofit/>
          </a:bodyPr>
          <a:lstStyle/>
          <a:p>
            <a:br>
              <a:rPr lang="en-GB" sz="30000" dirty="0">
                <a:latin typeface="Sassoon Infant Std" panose="020B0503020103030203" pitchFamily="34" charset="0"/>
              </a:rPr>
            </a:br>
            <a:br>
              <a:rPr lang="en-GB" sz="30000" dirty="0">
                <a:latin typeface="Sassoon Infant Std" panose="020B0503020103030203" pitchFamily="34" charset="0"/>
              </a:rPr>
            </a:br>
            <a:br>
              <a:rPr lang="en-GB" sz="30000" dirty="0">
                <a:latin typeface="Sassoon Infant Std" panose="020B0503020103030203" pitchFamily="34" charset="0"/>
              </a:rPr>
            </a:br>
            <a:r>
              <a:rPr lang="en-GB" sz="30000" dirty="0" err="1">
                <a:latin typeface="Sassoon Infant Std" panose="020B0503020103030203" pitchFamily="34" charset="0"/>
              </a:rPr>
              <a:t>ea</a:t>
            </a:r>
            <a:endParaRPr lang="en-GB" sz="30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273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7181" y="240236"/>
            <a:ext cx="9144000" cy="3621760"/>
          </a:xfrm>
        </p:spPr>
        <p:txBody>
          <a:bodyPr>
            <a:noAutofit/>
          </a:bodyPr>
          <a:lstStyle/>
          <a:p>
            <a:br>
              <a:rPr lang="en-GB" sz="19000" dirty="0">
                <a:latin typeface="Sassoon Infant Std" panose="020B0503020103030203" pitchFamily="34" charset="0"/>
              </a:rPr>
            </a:br>
            <a:r>
              <a:rPr lang="en-GB" sz="19000" dirty="0">
                <a:latin typeface="Sassoon Infant Std" panose="020B0503020103030203" pitchFamily="34" charset="0"/>
              </a:rPr>
              <a:t>eye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8254" y="4964081"/>
            <a:ext cx="1122022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dirty="0">
                <a:latin typeface="Sassoon Infant Std" panose="020B0503020103030203" pitchFamily="34" charset="0"/>
              </a:rPr>
              <a:t>Definition - The organ of sight in humans and animals.</a:t>
            </a:r>
            <a:endParaRPr lang="en-GB" sz="55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47170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3242" y="0"/>
            <a:ext cx="9144000" cy="5084799"/>
          </a:xfrm>
        </p:spPr>
        <p:txBody>
          <a:bodyPr>
            <a:noAutofit/>
          </a:bodyPr>
          <a:lstStyle/>
          <a:p>
            <a:br>
              <a:rPr lang="en-GB" sz="30000" dirty="0">
                <a:latin typeface="Sassoon Infant Std" panose="020B0503020103030203" pitchFamily="34" charset="0"/>
              </a:rPr>
            </a:br>
            <a:br>
              <a:rPr lang="en-GB" sz="30000" dirty="0">
                <a:latin typeface="Sassoon Infant Std" panose="020B0503020103030203" pitchFamily="34" charset="0"/>
              </a:rPr>
            </a:br>
            <a:br>
              <a:rPr lang="en-GB" sz="30000" dirty="0">
                <a:latin typeface="Sassoon Infant Std" panose="020B0503020103030203" pitchFamily="34" charset="0"/>
              </a:rPr>
            </a:br>
            <a:r>
              <a:rPr lang="en-GB" sz="30000" dirty="0" err="1">
                <a:latin typeface="Sassoon Infant Std" panose="020B0503020103030203" pitchFamily="34" charset="0"/>
              </a:rPr>
              <a:t>su</a:t>
            </a:r>
            <a:endParaRPr lang="en-GB" sz="30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43665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3242" y="0"/>
            <a:ext cx="9144000" cy="5084799"/>
          </a:xfrm>
        </p:spPr>
        <p:txBody>
          <a:bodyPr>
            <a:noAutofit/>
          </a:bodyPr>
          <a:lstStyle/>
          <a:p>
            <a:br>
              <a:rPr lang="en-GB" sz="30000" dirty="0">
                <a:latin typeface="Sassoon Infant Std" panose="020B0503020103030203" pitchFamily="34" charset="0"/>
              </a:rPr>
            </a:br>
            <a:br>
              <a:rPr lang="en-GB" sz="30000" dirty="0">
                <a:latin typeface="Sassoon Infant Std" panose="020B0503020103030203" pitchFamily="34" charset="0"/>
              </a:rPr>
            </a:br>
            <a:br>
              <a:rPr lang="en-GB" sz="30000" dirty="0">
                <a:latin typeface="Sassoon Infant Std" panose="020B0503020103030203" pitchFamily="34" charset="0"/>
              </a:rPr>
            </a:br>
            <a:r>
              <a:rPr lang="en-GB" sz="30000" dirty="0" err="1">
                <a:latin typeface="Sassoon Infant Std" panose="020B0503020103030203" pitchFamily="34" charset="0"/>
              </a:rPr>
              <a:t>ture</a:t>
            </a:r>
            <a:endParaRPr lang="en-GB" sz="30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21829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4908" y="337053"/>
            <a:ext cx="9144000" cy="5084799"/>
          </a:xfrm>
        </p:spPr>
        <p:txBody>
          <a:bodyPr>
            <a:noAutofit/>
          </a:bodyPr>
          <a:lstStyle/>
          <a:p>
            <a:br>
              <a:rPr lang="en-GB" sz="30000" dirty="0">
                <a:latin typeface="Sassoon Infant Std" panose="020B0503020103030203" pitchFamily="34" charset="0"/>
              </a:rPr>
            </a:br>
            <a:br>
              <a:rPr lang="en-GB" sz="30000" dirty="0">
                <a:latin typeface="Sassoon Infant Std" panose="020B0503020103030203" pitchFamily="34" charset="0"/>
              </a:rPr>
            </a:br>
            <a:br>
              <a:rPr lang="en-GB" sz="30000" dirty="0">
                <a:latin typeface="Sassoon Infant Std" panose="020B0503020103030203" pitchFamily="34" charset="0"/>
              </a:rPr>
            </a:br>
            <a:r>
              <a:rPr lang="en-GB" sz="30000" dirty="0">
                <a:latin typeface="Sassoon Infant Std" panose="020B0503020103030203" pitchFamily="34" charset="0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362356547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6273" y="272508"/>
            <a:ext cx="9144000" cy="5084799"/>
          </a:xfrm>
        </p:spPr>
        <p:txBody>
          <a:bodyPr>
            <a:noAutofit/>
          </a:bodyPr>
          <a:lstStyle/>
          <a:p>
            <a:br>
              <a:rPr lang="en-GB" sz="30000" dirty="0">
                <a:latin typeface="Sassoon Infant Std" panose="020B0503020103030203" pitchFamily="34" charset="0"/>
              </a:rPr>
            </a:br>
            <a:br>
              <a:rPr lang="en-GB" sz="30000" dirty="0">
                <a:latin typeface="Sassoon Infant Std" panose="020B0503020103030203" pitchFamily="34" charset="0"/>
              </a:rPr>
            </a:br>
            <a:br>
              <a:rPr lang="en-GB" sz="30000" dirty="0">
                <a:latin typeface="Sassoon Infant Std" panose="020B0503020103030203" pitchFamily="34" charset="0"/>
              </a:rPr>
            </a:br>
            <a:r>
              <a:rPr lang="en-GB" sz="30000" dirty="0">
                <a:latin typeface="Sassoon Infant Std" panose="020B0503020103030203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8984236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00299" y="2338111"/>
            <a:ext cx="9778701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creature</a:t>
            </a:r>
          </a:p>
        </p:txBody>
      </p:sp>
    </p:spTree>
    <p:extLst>
      <p:ext uri="{BB962C8B-B14F-4D97-AF65-F5344CB8AC3E}">
        <p14:creationId xmlns:p14="http://schemas.microsoft.com/office/powerpoint/2010/main" val="204833694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00299" y="3456792"/>
            <a:ext cx="97787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creature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0" y="313280"/>
            <a:ext cx="12192000" cy="24850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GB" dirty="0">
                <a:latin typeface="Sassoon Infant Std" panose="020B0503020103030203" pitchFamily="34" charset="0"/>
              </a:rPr>
            </a:br>
            <a:r>
              <a:rPr lang="en-GB" sz="5400" dirty="0">
                <a:latin typeface="Sassoon Infant Std" panose="020B0503020103030203" pitchFamily="34" charset="0"/>
              </a:rPr>
              <a:t>Which of these graphemes is in this word?</a:t>
            </a:r>
          </a:p>
          <a:p>
            <a:pPr algn="ctr"/>
            <a:endParaRPr lang="en-GB" sz="5400" dirty="0">
              <a:latin typeface="Sassoon Infant Std" panose="020B0503020103030203" pitchFamily="34" charset="0"/>
            </a:endParaRPr>
          </a:p>
          <a:p>
            <a:pPr algn="ctr"/>
            <a:r>
              <a:rPr lang="en-GB" dirty="0">
                <a:latin typeface="Sassoon Infant Std" panose="020B0503020103030203" pitchFamily="34" charset="0"/>
              </a:rPr>
              <a:t>j    </a:t>
            </a:r>
            <a:r>
              <a:rPr lang="en-GB" dirty="0" err="1">
                <a:latin typeface="Sassoon Infant Std" panose="020B0503020103030203" pitchFamily="34" charset="0"/>
              </a:rPr>
              <a:t>ea</a:t>
            </a:r>
            <a:r>
              <a:rPr lang="en-GB" dirty="0">
                <a:latin typeface="Sassoon Infant Std" panose="020B0503020103030203" pitchFamily="34" charset="0"/>
              </a:rPr>
              <a:t>     </a:t>
            </a:r>
            <a:r>
              <a:rPr lang="en-GB" dirty="0" err="1">
                <a:latin typeface="Sassoon Infant Std" panose="020B0503020103030203" pitchFamily="34" charset="0"/>
              </a:rPr>
              <a:t>su</a:t>
            </a:r>
            <a:r>
              <a:rPr lang="en-GB" dirty="0">
                <a:latin typeface="Sassoon Infant Std" panose="020B0503020103030203" pitchFamily="34" charset="0"/>
              </a:rPr>
              <a:t>   </a:t>
            </a:r>
            <a:r>
              <a:rPr lang="en-GB" dirty="0" err="1">
                <a:latin typeface="Sassoon Infant Std" panose="020B0503020103030203" pitchFamily="34" charset="0"/>
              </a:rPr>
              <a:t>ture</a:t>
            </a:r>
            <a:r>
              <a:rPr lang="en-GB" dirty="0">
                <a:latin typeface="Sassoon Infant Std" panose="020B0503020103030203" pitchFamily="34" charset="0"/>
              </a:rPr>
              <a:t>     u    a</a:t>
            </a:r>
          </a:p>
        </p:txBody>
      </p:sp>
    </p:spTree>
    <p:extLst>
      <p:ext uri="{BB962C8B-B14F-4D97-AF65-F5344CB8AC3E}">
        <p14:creationId xmlns:p14="http://schemas.microsoft.com/office/powerpoint/2010/main" val="221630186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765" y="2111329"/>
            <a:ext cx="97787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creature</a:t>
            </a:r>
          </a:p>
        </p:txBody>
      </p:sp>
      <p:sp>
        <p:nvSpPr>
          <p:cNvPr id="4" name="Rectangle 3"/>
          <p:cNvSpPr/>
          <p:nvPr/>
        </p:nvSpPr>
        <p:spPr>
          <a:xfrm>
            <a:off x="4638340" y="2691204"/>
            <a:ext cx="1396699" cy="1011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6089650" y="2691204"/>
            <a:ext cx="2333588" cy="1011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030606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62292" y="2485932"/>
            <a:ext cx="97787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treasure</a:t>
            </a:r>
          </a:p>
        </p:txBody>
      </p:sp>
    </p:spTree>
    <p:extLst>
      <p:ext uri="{BB962C8B-B14F-4D97-AF65-F5344CB8AC3E}">
        <p14:creationId xmlns:p14="http://schemas.microsoft.com/office/powerpoint/2010/main" val="248345267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06649" y="3672706"/>
            <a:ext cx="97787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treasure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0" y="313280"/>
            <a:ext cx="12192000" cy="24850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GB" dirty="0">
                <a:latin typeface="Sassoon Infant Std" panose="020B0503020103030203" pitchFamily="34" charset="0"/>
              </a:rPr>
            </a:br>
            <a:r>
              <a:rPr lang="en-GB" sz="5400" dirty="0">
                <a:latin typeface="Sassoon Infant Std" panose="020B0503020103030203" pitchFamily="34" charset="0"/>
              </a:rPr>
              <a:t>Which of these graphemes is in this word?</a:t>
            </a:r>
          </a:p>
          <a:p>
            <a:pPr algn="ctr"/>
            <a:endParaRPr lang="en-GB" sz="5400" dirty="0">
              <a:latin typeface="Sassoon Infant Std" panose="020B0503020103030203" pitchFamily="34" charset="0"/>
            </a:endParaRPr>
          </a:p>
          <a:p>
            <a:pPr algn="ctr"/>
            <a:r>
              <a:rPr lang="en-GB" dirty="0">
                <a:latin typeface="Sassoon Infant Std" panose="020B0503020103030203" pitchFamily="34" charset="0"/>
              </a:rPr>
              <a:t>j    </a:t>
            </a:r>
            <a:r>
              <a:rPr lang="en-GB" dirty="0" err="1">
                <a:latin typeface="Sassoon Infant Std" panose="020B0503020103030203" pitchFamily="34" charset="0"/>
              </a:rPr>
              <a:t>ea</a:t>
            </a:r>
            <a:r>
              <a:rPr lang="en-GB" dirty="0">
                <a:latin typeface="Sassoon Infant Std" panose="020B0503020103030203" pitchFamily="34" charset="0"/>
              </a:rPr>
              <a:t>     </a:t>
            </a:r>
            <a:r>
              <a:rPr lang="en-GB" dirty="0" err="1">
                <a:latin typeface="Sassoon Infant Std" panose="020B0503020103030203" pitchFamily="34" charset="0"/>
              </a:rPr>
              <a:t>su</a:t>
            </a:r>
            <a:r>
              <a:rPr lang="en-GB" dirty="0">
                <a:latin typeface="Sassoon Infant Std" panose="020B0503020103030203" pitchFamily="34" charset="0"/>
              </a:rPr>
              <a:t>   </a:t>
            </a:r>
            <a:r>
              <a:rPr lang="en-GB" dirty="0" err="1">
                <a:latin typeface="Sassoon Infant Std" panose="020B0503020103030203" pitchFamily="34" charset="0"/>
              </a:rPr>
              <a:t>ture</a:t>
            </a:r>
            <a:r>
              <a:rPr lang="en-GB" dirty="0">
                <a:latin typeface="Sassoon Infant Std" panose="020B0503020103030203" pitchFamily="34" charset="0"/>
              </a:rPr>
              <a:t>     u    a</a:t>
            </a:r>
          </a:p>
        </p:txBody>
      </p:sp>
    </p:spTree>
    <p:extLst>
      <p:ext uri="{BB962C8B-B14F-4D97-AF65-F5344CB8AC3E}">
        <p14:creationId xmlns:p14="http://schemas.microsoft.com/office/powerpoint/2010/main" val="23801194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00299" y="2366682"/>
            <a:ext cx="97787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treasure</a:t>
            </a:r>
          </a:p>
        </p:txBody>
      </p:sp>
      <p:sp>
        <p:nvSpPr>
          <p:cNvPr id="4" name="Rectangle 3"/>
          <p:cNvSpPr/>
          <p:nvPr/>
        </p:nvSpPr>
        <p:spPr>
          <a:xfrm>
            <a:off x="4692949" y="2929795"/>
            <a:ext cx="1396700" cy="1011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6165926" y="2929795"/>
            <a:ext cx="1235335" cy="1011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2138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4167</Words>
  <Application>Microsoft Office PowerPoint</Application>
  <PresentationFormat>Widescreen</PresentationFormat>
  <Paragraphs>989</Paragraphs>
  <Slides>361</Slides>
  <Notes>206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361</vt:i4>
      </vt:variant>
    </vt:vector>
  </HeadingPairs>
  <TitlesOfParts>
    <vt:vector size="366" baseType="lpstr">
      <vt:lpstr>Arial</vt:lpstr>
      <vt:lpstr>Calibri</vt:lpstr>
      <vt:lpstr>Calibri Light</vt:lpstr>
      <vt:lpstr>Sassoon Infant Std</vt:lpstr>
      <vt:lpstr>Office Theme</vt:lpstr>
      <vt:lpstr>Spelling Y2 Autumn 1 Week 2 Day 1</vt:lpstr>
      <vt:lpstr>Monday Autumn Term Week 2</vt:lpstr>
      <vt:lpstr>Let’s Revisit and Review…</vt:lpstr>
      <vt:lpstr>CHALLENGE words</vt:lpstr>
      <vt:lpstr> friend</vt:lpstr>
      <vt:lpstr> friend</vt:lpstr>
      <vt:lpstr> friend</vt:lpstr>
      <vt:lpstr> eye</vt:lpstr>
      <vt:lpstr> eye</vt:lpstr>
      <vt:lpstr> eye</vt:lpstr>
      <vt:lpstr>once</vt:lpstr>
      <vt:lpstr>once</vt:lpstr>
      <vt:lpstr> once</vt:lpstr>
      <vt:lpstr>PowerPoint Presentation</vt:lpstr>
      <vt:lpstr>are</vt:lpstr>
      <vt:lpstr>ui</vt:lpstr>
      <vt:lpstr>aigh</vt:lpstr>
      <vt:lpstr>eer</vt:lpstr>
      <vt:lpstr>le</vt:lpstr>
      <vt:lpstr>ea</vt:lpstr>
      <vt:lpstr>u</vt:lpstr>
      <vt:lpstr> </vt:lpstr>
      <vt:lpstr> </vt:lpstr>
      <vt:lpstr>scare </vt:lpstr>
      <vt:lpstr> </vt:lpstr>
      <vt:lpstr>fruit</vt:lpstr>
      <vt:lpstr>fruit</vt:lpstr>
      <vt:lpstr> </vt:lpstr>
      <vt:lpstr>straight</vt:lpstr>
      <vt:lpstr>straight</vt:lpstr>
      <vt:lpstr> </vt:lpstr>
      <vt:lpstr>crumb</vt:lpstr>
      <vt:lpstr>crumb</vt:lpstr>
      <vt:lpstr> </vt:lpstr>
      <vt:lpstr>deer</vt:lpstr>
      <vt:lpstr>deer</vt:lpstr>
      <vt:lpstr> </vt:lpstr>
      <vt:lpstr>sparkle</vt:lpstr>
      <vt:lpstr>sparkle</vt:lpstr>
      <vt:lpstr>Let’s Teach and Practise…</vt:lpstr>
      <vt:lpstr>/zh/ can be spelt using different graphemes:  su si</vt:lpstr>
      <vt:lpstr>su</vt:lpstr>
      <vt:lpstr>si</vt:lpstr>
      <vt:lpstr>PowerPoint Presentation</vt:lpstr>
      <vt:lpstr>treasure</vt:lpstr>
      <vt:lpstr>treasure</vt:lpstr>
      <vt:lpstr>treasure</vt:lpstr>
      <vt:lpstr>treasure</vt:lpstr>
      <vt:lpstr>pleasure</vt:lpstr>
      <vt:lpstr>pleasure</vt:lpstr>
      <vt:lpstr>pleasure</vt:lpstr>
      <vt:lpstr>vision</vt:lpstr>
      <vt:lpstr>vision</vt:lpstr>
      <vt:lpstr>vision</vt:lpstr>
      <vt:lpstr>vision</vt:lpstr>
      <vt:lpstr>usual</vt:lpstr>
      <vt:lpstr>usual</vt:lpstr>
      <vt:lpstr>usual</vt:lpstr>
      <vt:lpstr>measure</vt:lpstr>
      <vt:lpstr>measure</vt:lpstr>
      <vt:lpstr>measure</vt:lpstr>
      <vt:lpstr>explosion</vt:lpstr>
      <vt:lpstr>explosion </vt:lpstr>
      <vt:lpstr>explosion</vt:lpstr>
      <vt:lpstr>explosion</vt:lpstr>
      <vt:lpstr>New CHALLENGE word</vt:lpstr>
      <vt:lpstr>move</vt:lpstr>
      <vt:lpstr>move</vt:lpstr>
      <vt:lpstr>move</vt:lpstr>
      <vt:lpstr>Let’s Practise and Apply…</vt:lpstr>
      <vt:lpstr>I saw an explosion and the treasure appeared! </vt:lpstr>
      <vt:lpstr>PowerPoint Presentation</vt:lpstr>
      <vt:lpstr>I saw an explosion and the treasure appeared! </vt:lpstr>
      <vt:lpstr>Spelling Y2 Autumn 1 Week 2 Day 2</vt:lpstr>
      <vt:lpstr>Tuesday Autumn Term Week 2</vt:lpstr>
      <vt:lpstr>Let’s Revisit and Review…</vt:lpstr>
      <vt:lpstr>CHALLENGE words</vt:lpstr>
      <vt:lpstr> friend</vt:lpstr>
      <vt:lpstr> friend</vt:lpstr>
      <vt:lpstr>friend</vt:lpstr>
      <vt:lpstr>eye</vt:lpstr>
      <vt:lpstr>eye</vt:lpstr>
      <vt:lpstr> eye</vt:lpstr>
      <vt:lpstr>move</vt:lpstr>
      <vt:lpstr>move</vt:lpstr>
      <vt:lpstr>move</vt:lpstr>
      <vt:lpstr>PowerPoint Presentation</vt:lpstr>
      <vt:lpstr>   j</vt:lpstr>
      <vt:lpstr>   ea</vt:lpstr>
      <vt:lpstr>   su</vt:lpstr>
      <vt:lpstr>   ture</vt:lpstr>
      <vt:lpstr>   u</vt:lpstr>
      <vt:lpstr>   a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Let’s Teach and Practise…</vt:lpstr>
      <vt:lpstr>/j/ can be spelt using a different  grapheme:  dge</vt:lpstr>
      <vt:lpstr>dge</vt:lpstr>
      <vt:lpstr>bridge</vt:lpstr>
      <vt:lpstr>bridge</vt:lpstr>
      <vt:lpstr>badge</vt:lpstr>
      <vt:lpstr>badge</vt:lpstr>
      <vt:lpstr>dodge</vt:lpstr>
      <vt:lpstr>dodge</vt:lpstr>
      <vt:lpstr>dodge</vt:lpstr>
      <vt:lpstr>fudge</vt:lpstr>
      <vt:lpstr>fudge</vt:lpstr>
      <vt:lpstr>ledge</vt:lpstr>
      <vt:lpstr>ledge</vt:lpstr>
      <vt:lpstr>ledge</vt:lpstr>
      <vt:lpstr>badger</vt:lpstr>
      <vt:lpstr>badger</vt:lpstr>
      <vt:lpstr>badger</vt:lpstr>
      <vt:lpstr>New CHALLENGE word</vt:lpstr>
      <vt:lpstr>improve</vt:lpstr>
      <vt:lpstr>improve</vt:lpstr>
      <vt:lpstr>improve</vt:lpstr>
      <vt:lpstr>Let’s Practise and Apply…</vt:lpstr>
      <vt:lpstr>The badger sniffed the fudge that I had left on the bridge. </vt:lpstr>
      <vt:lpstr>PowerPoint Presentation</vt:lpstr>
      <vt:lpstr>The badger sniffed the fudge that I had left on the bridge. </vt:lpstr>
      <vt:lpstr>Spelling Y2 Autumn 1 Week 2 Day 3</vt:lpstr>
      <vt:lpstr>Wednesday Autumn Term Week 2</vt:lpstr>
      <vt:lpstr>Let’s Revisit and Review…</vt:lpstr>
      <vt:lpstr>CHALLENGE words</vt:lpstr>
      <vt:lpstr> friend</vt:lpstr>
      <vt:lpstr> friend</vt:lpstr>
      <vt:lpstr> friend</vt:lpstr>
      <vt:lpstr> eye</vt:lpstr>
      <vt:lpstr> eye</vt:lpstr>
      <vt:lpstr> eye</vt:lpstr>
      <vt:lpstr> because</vt:lpstr>
      <vt:lpstr> because</vt:lpstr>
      <vt:lpstr>because</vt:lpstr>
      <vt:lpstr>move</vt:lpstr>
      <vt:lpstr>move</vt:lpstr>
      <vt:lpstr>move</vt:lpstr>
      <vt:lpstr>improve</vt:lpstr>
      <vt:lpstr>improve</vt:lpstr>
      <vt:lpstr>improve</vt:lpstr>
      <vt:lpstr>PowerPoint Presentation</vt:lpstr>
      <vt:lpstr>i</vt:lpstr>
      <vt:lpstr>oul </vt:lpstr>
      <vt:lpstr>su</vt:lpstr>
      <vt:lpstr>dge</vt:lpstr>
      <vt:lpstr>y</vt:lpstr>
      <vt:lpstr>le</vt:lpstr>
      <vt:lpstr>wr</vt:lpstr>
      <vt:lpstr>si</vt:lpstr>
      <vt:lpstr>would</vt:lpstr>
      <vt:lpstr>would</vt:lpstr>
      <vt:lpstr>would</vt:lpstr>
      <vt:lpstr>badge</vt:lpstr>
      <vt:lpstr>badge </vt:lpstr>
      <vt:lpstr>badge </vt:lpstr>
      <vt:lpstr>ledge</vt:lpstr>
      <vt:lpstr>ledge </vt:lpstr>
      <vt:lpstr>ledge </vt:lpstr>
      <vt:lpstr>vision</vt:lpstr>
      <vt:lpstr>vision </vt:lpstr>
      <vt:lpstr>vision </vt:lpstr>
      <vt:lpstr>pleasure</vt:lpstr>
      <vt:lpstr>pleasure</vt:lpstr>
      <vt:lpstr>pleasure</vt:lpstr>
      <vt:lpstr>wriggle</vt:lpstr>
      <vt:lpstr>wriggle </vt:lpstr>
      <vt:lpstr>wriggle </vt:lpstr>
      <vt:lpstr>Let’s Teach and Practise…</vt:lpstr>
      <vt:lpstr>/i/ can be spelt using a different grapheme:  y</vt:lpstr>
      <vt:lpstr>Definition - A place where people go to exercise and keep fit.</vt:lpstr>
      <vt:lpstr>gym</vt:lpstr>
      <vt:lpstr>gym</vt:lpstr>
      <vt:lpstr>crystal</vt:lpstr>
      <vt:lpstr>crystal</vt:lpstr>
      <vt:lpstr>crystal</vt:lpstr>
      <vt:lpstr>Definition - A shape with a square base and triangular sides.  “There are lots of pyramids in Egypt.”</vt:lpstr>
      <vt:lpstr>pyramid</vt:lpstr>
      <vt:lpstr>pyramid</vt:lpstr>
      <vt:lpstr>mystery</vt:lpstr>
      <vt:lpstr>mystery</vt:lpstr>
      <vt:lpstr>mystery</vt:lpstr>
      <vt:lpstr>Definition - A story that isn’t true, usually an old story.</vt:lpstr>
      <vt:lpstr>PowerPoint Presentation</vt:lpstr>
      <vt:lpstr>PowerPoint Presentation</vt:lpstr>
      <vt:lpstr>New CHALLENGE word</vt:lpstr>
      <vt:lpstr>parents</vt:lpstr>
      <vt:lpstr>parents</vt:lpstr>
      <vt:lpstr>parents</vt:lpstr>
      <vt:lpstr>Let’s Practise and Apply…</vt:lpstr>
      <vt:lpstr>The children tried to solve the great pyramid mystery. </vt:lpstr>
      <vt:lpstr>PowerPoint Presentation</vt:lpstr>
      <vt:lpstr>The children tried to solve the great pyramid mystery. </vt:lpstr>
      <vt:lpstr>Spelling Y2 Autumn 1 Week 2 Day 4</vt:lpstr>
      <vt:lpstr>Thursday Autumn Term Week 2</vt:lpstr>
      <vt:lpstr>Let’s Revisit and Review…</vt:lpstr>
      <vt:lpstr>CHALLENGE words</vt:lpstr>
      <vt:lpstr> friend</vt:lpstr>
      <vt:lpstr> friend</vt:lpstr>
      <vt:lpstr>friend</vt:lpstr>
      <vt:lpstr> eye</vt:lpstr>
      <vt:lpstr> eye</vt:lpstr>
      <vt:lpstr> eye</vt:lpstr>
      <vt:lpstr> because</vt:lpstr>
      <vt:lpstr> because</vt:lpstr>
      <vt:lpstr>because</vt:lpstr>
      <vt:lpstr>move</vt:lpstr>
      <vt:lpstr>move</vt:lpstr>
      <vt:lpstr>move</vt:lpstr>
      <vt:lpstr>improve</vt:lpstr>
      <vt:lpstr>improve</vt:lpstr>
      <vt:lpstr>improve</vt:lpstr>
      <vt:lpstr>laugh</vt:lpstr>
      <vt:lpstr>laugh</vt:lpstr>
      <vt:lpstr>laugh</vt:lpstr>
      <vt:lpstr>parents</vt:lpstr>
      <vt:lpstr>parents</vt:lpstr>
      <vt:lpstr>parents</vt:lpstr>
      <vt:lpstr>PowerPoint Presentation</vt:lpstr>
      <vt:lpstr>j</vt:lpstr>
      <vt:lpstr>y</vt:lpstr>
      <vt:lpstr>dge</vt:lpstr>
      <vt:lpstr>si</vt:lpstr>
      <vt:lpstr>oul</vt:lpstr>
      <vt:lpstr>ea</vt:lpstr>
      <vt:lpstr>ar</vt:lpstr>
      <vt:lpstr>a</vt:lpstr>
      <vt:lpstr>should </vt:lpstr>
      <vt:lpstr>should </vt:lpstr>
      <vt:lpstr>should </vt:lpstr>
      <vt:lpstr>explosion </vt:lpstr>
      <vt:lpstr>explosion </vt:lpstr>
      <vt:lpstr>explosion </vt:lpstr>
      <vt:lpstr>badger</vt:lpstr>
      <vt:lpstr>badger</vt:lpstr>
      <vt:lpstr>badger</vt:lpstr>
      <vt:lpstr>gym</vt:lpstr>
      <vt:lpstr>gym</vt:lpstr>
      <vt:lpstr>gym</vt:lpstr>
      <vt:lpstr>crystal </vt:lpstr>
      <vt:lpstr>crystal </vt:lpstr>
      <vt:lpstr>crystal </vt:lpstr>
      <vt:lpstr>fudge</vt:lpstr>
      <vt:lpstr>fudge</vt:lpstr>
      <vt:lpstr>fudge</vt:lpstr>
      <vt:lpstr>Let’s Teach and Practise…</vt:lpstr>
      <vt:lpstr>/j/ can be spelt using a different grapheme:  ge</vt:lpstr>
      <vt:lpstr>ge</vt:lpstr>
      <vt:lpstr>village</vt:lpstr>
      <vt:lpstr>village</vt:lpstr>
      <vt:lpstr>village</vt:lpstr>
      <vt:lpstr>large</vt:lpstr>
      <vt:lpstr>large</vt:lpstr>
      <vt:lpstr>large</vt:lpstr>
      <vt:lpstr>change</vt:lpstr>
      <vt:lpstr>change</vt:lpstr>
      <vt:lpstr>change</vt:lpstr>
      <vt:lpstr>charge</vt:lpstr>
      <vt:lpstr>charge</vt:lpstr>
      <vt:lpstr>charge</vt:lpstr>
      <vt:lpstr>Definition - To dive into water –     “She plunged into the swimming pool.”</vt:lpstr>
      <vt:lpstr>PowerPoint Presentation</vt:lpstr>
      <vt:lpstr>PowerPoint Presentation</vt:lpstr>
      <vt:lpstr>manage</vt:lpstr>
      <vt:lpstr>manage </vt:lpstr>
      <vt:lpstr>manage </vt:lpstr>
      <vt:lpstr>New CHALLENGE word</vt:lpstr>
      <vt:lpstr>shoe</vt:lpstr>
      <vt:lpstr>shoe</vt:lpstr>
      <vt:lpstr>shoe</vt:lpstr>
      <vt:lpstr>Let’s Practise and Apply…</vt:lpstr>
      <vt:lpstr>The bridge went over the river and into the village. </vt:lpstr>
      <vt:lpstr>PowerPoint Presentation</vt:lpstr>
      <vt:lpstr>The bridge went over the river and into the village. </vt:lpstr>
      <vt:lpstr>Spelling Y2 Autumn 1 Week 2 Day 5</vt:lpstr>
      <vt:lpstr>Friday Autumn Term Week 2</vt:lpstr>
      <vt:lpstr>Let’s Revisit and Review…</vt:lpstr>
      <vt:lpstr>CHALLENGE words</vt:lpstr>
      <vt:lpstr> friend</vt:lpstr>
      <vt:lpstr> friend</vt:lpstr>
      <vt:lpstr> friend</vt:lpstr>
      <vt:lpstr> eye</vt:lpstr>
      <vt:lpstr> eye</vt:lpstr>
      <vt:lpstr> eye</vt:lpstr>
      <vt:lpstr> because</vt:lpstr>
      <vt:lpstr> because</vt:lpstr>
      <vt:lpstr>because</vt:lpstr>
      <vt:lpstr>move</vt:lpstr>
      <vt:lpstr>move</vt:lpstr>
      <vt:lpstr>move</vt:lpstr>
      <vt:lpstr>improve</vt:lpstr>
      <vt:lpstr>improve</vt:lpstr>
      <vt:lpstr>improve</vt:lpstr>
      <vt:lpstr>laugh</vt:lpstr>
      <vt:lpstr>laugh</vt:lpstr>
      <vt:lpstr>laugh</vt:lpstr>
      <vt:lpstr>parents</vt:lpstr>
      <vt:lpstr>parents</vt:lpstr>
      <vt:lpstr>parents</vt:lpstr>
      <vt:lpstr>shoe</vt:lpstr>
      <vt:lpstr>shoe</vt:lpstr>
      <vt:lpstr>shoe</vt:lpstr>
      <vt:lpstr>PowerPoint Presentation</vt:lpstr>
      <vt:lpstr>dge</vt:lpstr>
      <vt:lpstr>ge</vt:lpstr>
      <vt:lpstr>ture</vt:lpstr>
      <vt:lpstr>su</vt:lpstr>
      <vt:lpstr>ea</vt:lpstr>
      <vt:lpstr>y</vt:lpstr>
      <vt:lpstr>ar</vt:lpstr>
      <vt:lpstr>wh</vt:lpstr>
      <vt:lpstr>Let’s read some words containing the graphemes we have just looked at. </vt:lpstr>
      <vt:lpstr>mystery</vt:lpstr>
      <vt:lpstr>mystery</vt:lpstr>
      <vt:lpstr>charge</vt:lpstr>
      <vt:lpstr>charge</vt:lpstr>
      <vt:lpstr>plunge</vt:lpstr>
      <vt:lpstr>plunge</vt:lpstr>
      <vt:lpstr>dodge</vt:lpstr>
      <vt:lpstr>dodge</vt:lpstr>
      <vt:lpstr>fudge</vt:lpstr>
      <vt:lpstr>fudge</vt:lpstr>
      <vt:lpstr>pleasure</vt:lpstr>
      <vt:lpstr>pleasure</vt:lpstr>
      <vt:lpstr>usual</vt:lpstr>
      <vt:lpstr>usual</vt:lpstr>
      <vt:lpstr>measure</vt:lpstr>
      <vt:lpstr>measure</vt:lpstr>
      <vt:lpstr>PowerPoint Presentation</vt:lpstr>
      <vt:lpstr>Sort the i/ee/igh phonemes.  We are going to look at some words with the y grapheme.   Is the y making the phoneme ‘i’, ‘ee’ or ‘igh’?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Practise and Apply…</vt:lpstr>
      <vt:lpstr>Can I swap my fruit for your fudge?</vt:lpstr>
      <vt:lpstr>PowerPoint Presentation</vt:lpstr>
      <vt:lpstr>Can I swap my fruit for your fudge?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Spelling Y3</dc:title>
  <dc:creator>Shelley Tisbury</dc:creator>
  <cp:lastModifiedBy>Kelly Stokes</cp:lastModifiedBy>
  <cp:revision>90</cp:revision>
  <cp:lastPrinted>2022-05-27T07:40:55Z</cp:lastPrinted>
  <dcterms:created xsi:type="dcterms:W3CDTF">2022-03-23T13:56:57Z</dcterms:created>
  <dcterms:modified xsi:type="dcterms:W3CDTF">2022-08-11T10:19:40Z</dcterms:modified>
</cp:coreProperties>
</file>