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0"/>
  </p:notesMasterIdLst>
  <p:sldIdLst>
    <p:sldId id="256" r:id="rId2"/>
    <p:sldId id="257" r:id="rId3"/>
    <p:sldId id="258" r:id="rId4"/>
    <p:sldId id="303" r:id="rId5"/>
    <p:sldId id="306" r:id="rId6"/>
    <p:sldId id="515" r:id="rId7"/>
    <p:sldId id="516" r:id="rId8"/>
    <p:sldId id="307" r:id="rId9"/>
    <p:sldId id="513" r:id="rId10"/>
    <p:sldId id="514" r:id="rId11"/>
    <p:sldId id="308" r:id="rId12"/>
    <p:sldId id="511" r:id="rId13"/>
    <p:sldId id="512" r:id="rId14"/>
    <p:sldId id="517" r:id="rId15"/>
    <p:sldId id="322" r:id="rId16"/>
    <p:sldId id="323" r:id="rId17"/>
    <p:sldId id="324" r:id="rId18"/>
    <p:sldId id="260" r:id="rId19"/>
    <p:sldId id="671" r:id="rId20"/>
    <p:sldId id="518" r:id="rId21"/>
    <p:sldId id="672" r:id="rId22"/>
    <p:sldId id="261" r:id="rId23"/>
    <p:sldId id="519" r:id="rId24"/>
    <p:sldId id="673" r:id="rId25"/>
    <p:sldId id="289" r:id="rId26"/>
    <p:sldId id="520" r:id="rId27"/>
    <p:sldId id="266" r:id="rId28"/>
    <p:sldId id="262" r:id="rId29"/>
    <p:sldId id="675" r:id="rId30"/>
    <p:sldId id="674" r:id="rId31"/>
    <p:sldId id="676" r:id="rId32"/>
    <p:sldId id="678" r:id="rId33"/>
    <p:sldId id="521" r:id="rId34"/>
    <p:sldId id="677" r:id="rId35"/>
    <p:sldId id="679" r:id="rId36"/>
    <p:sldId id="278" r:id="rId37"/>
    <p:sldId id="267" r:id="rId38"/>
    <p:sldId id="268" r:id="rId39"/>
    <p:sldId id="522" r:id="rId40"/>
    <p:sldId id="270" r:id="rId41"/>
    <p:sldId id="523" r:id="rId42"/>
    <p:sldId id="326" r:id="rId43"/>
    <p:sldId id="524" r:id="rId44"/>
    <p:sldId id="327" r:id="rId45"/>
    <p:sldId id="525" r:id="rId46"/>
    <p:sldId id="328" r:id="rId47"/>
    <p:sldId id="526" r:id="rId48"/>
    <p:sldId id="330" r:id="rId49"/>
    <p:sldId id="527" r:id="rId50"/>
    <p:sldId id="331" r:id="rId51"/>
    <p:sldId id="528" r:id="rId52"/>
    <p:sldId id="304" r:id="rId53"/>
    <p:sldId id="318" r:id="rId54"/>
    <p:sldId id="530" r:id="rId55"/>
    <p:sldId id="529" r:id="rId56"/>
    <p:sldId id="332" r:id="rId57"/>
    <p:sldId id="333" r:id="rId58"/>
    <p:sldId id="334" r:id="rId59"/>
    <p:sldId id="531" r:id="rId60"/>
    <p:sldId id="532" r:id="rId61"/>
    <p:sldId id="533" r:id="rId62"/>
    <p:sldId id="534" r:id="rId63"/>
    <p:sldId id="535" r:id="rId64"/>
    <p:sldId id="536" r:id="rId65"/>
    <p:sldId id="537" r:id="rId66"/>
    <p:sldId id="538" r:id="rId67"/>
    <p:sldId id="539" r:id="rId68"/>
    <p:sldId id="540" r:id="rId69"/>
    <p:sldId id="541" r:id="rId70"/>
    <p:sldId id="542" r:id="rId71"/>
    <p:sldId id="543" r:id="rId72"/>
    <p:sldId id="544" r:id="rId73"/>
    <p:sldId id="545" r:id="rId74"/>
    <p:sldId id="546" r:id="rId75"/>
    <p:sldId id="547" r:id="rId76"/>
    <p:sldId id="335" r:id="rId77"/>
    <p:sldId id="336" r:id="rId78"/>
    <p:sldId id="337" r:id="rId79"/>
    <p:sldId id="549" r:id="rId80"/>
    <p:sldId id="338" r:id="rId81"/>
    <p:sldId id="339" r:id="rId82"/>
    <p:sldId id="340" r:id="rId83"/>
    <p:sldId id="496" r:id="rId84"/>
    <p:sldId id="497" r:id="rId85"/>
    <p:sldId id="498" r:id="rId86"/>
    <p:sldId id="499" r:id="rId87"/>
    <p:sldId id="347" r:id="rId88"/>
    <p:sldId id="680" r:id="rId89"/>
    <p:sldId id="550" r:id="rId90"/>
    <p:sldId id="681" r:id="rId91"/>
    <p:sldId id="348" r:id="rId92"/>
    <p:sldId id="557" r:id="rId93"/>
    <p:sldId id="682" r:id="rId94"/>
    <p:sldId id="349" r:id="rId95"/>
    <p:sldId id="556" r:id="rId96"/>
    <p:sldId id="683" r:id="rId97"/>
    <p:sldId id="350" r:id="rId98"/>
    <p:sldId id="555" r:id="rId99"/>
    <p:sldId id="684" r:id="rId100"/>
    <p:sldId id="351" r:id="rId101"/>
    <p:sldId id="554" r:id="rId102"/>
    <p:sldId id="685" r:id="rId103"/>
    <p:sldId id="352" r:id="rId104"/>
    <p:sldId id="553" r:id="rId105"/>
    <p:sldId id="686" r:id="rId106"/>
    <p:sldId id="500" r:id="rId107"/>
    <p:sldId id="552" r:id="rId108"/>
    <p:sldId id="687" r:id="rId109"/>
    <p:sldId id="501" r:id="rId110"/>
    <p:sldId id="551" r:id="rId111"/>
    <p:sldId id="353" r:id="rId112"/>
    <p:sldId id="354" r:id="rId113"/>
    <p:sldId id="558" r:id="rId114"/>
    <p:sldId id="559" r:id="rId115"/>
    <p:sldId id="355" r:id="rId116"/>
    <p:sldId id="688" r:id="rId117"/>
    <p:sldId id="560" r:id="rId118"/>
    <p:sldId id="561" r:id="rId119"/>
    <p:sldId id="562" r:id="rId120"/>
    <p:sldId id="356" r:id="rId121"/>
    <p:sldId id="564" r:id="rId122"/>
    <p:sldId id="563" r:id="rId123"/>
    <p:sldId id="565" r:id="rId124"/>
    <p:sldId id="357" r:id="rId125"/>
    <p:sldId id="568" r:id="rId126"/>
    <p:sldId id="567" r:id="rId127"/>
    <p:sldId id="566" r:id="rId128"/>
    <p:sldId id="569" r:id="rId129"/>
    <p:sldId id="573" r:id="rId130"/>
    <p:sldId id="570" r:id="rId131"/>
    <p:sldId id="367" r:id="rId132"/>
    <p:sldId id="368" r:id="rId133"/>
    <p:sldId id="571" r:id="rId134"/>
    <p:sldId id="572" r:id="rId135"/>
    <p:sldId id="371" r:id="rId136"/>
    <p:sldId id="372" r:id="rId137"/>
    <p:sldId id="373" r:id="rId138"/>
    <p:sldId id="548" r:id="rId139"/>
    <p:sldId id="398" r:id="rId140"/>
    <p:sldId id="580" r:id="rId141"/>
    <p:sldId id="581" r:id="rId142"/>
    <p:sldId id="399" r:id="rId143"/>
    <p:sldId id="576" r:id="rId144"/>
    <p:sldId id="577" r:id="rId145"/>
    <p:sldId id="400" r:id="rId146"/>
    <p:sldId id="574" r:id="rId147"/>
    <p:sldId id="575" r:id="rId148"/>
    <p:sldId id="401" r:id="rId149"/>
    <p:sldId id="578" r:id="rId150"/>
    <p:sldId id="579" r:id="rId151"/>
    <p:sldId id="402" r:id="rId152"/>
    <p:sldId id="582" r:id="rId153"/>
    <p:sldId id="583" r:id="rId154"/>
    <p:sldId id="403" r:id="rId155"/>
    <p:sldId id="584" r:id="rId156"/>
    <p:sldId id="585" r:id="rId157"/>
    <p:sldId id="586" r:id="rId158"/>
    <p:sldId id="374" r:id="rId159"/>
    <p:sldId id="375" r:id="rId160"/>
    <p:sldId id="593" r:id="rId161"/>
    <p:sldId id="376" r:id="rId162"/>
    <p:sldId id="377" r:id="rId163"/>
    <p:sldId id="378" r:id="rId164"/>
    <p:sldId id="383" r:id="rId165"/>
    <p:sldId id="592" r:id="rId166"/>
    <p:sldId id="384" r:id="rId167"/>
    <p:sldId id="591" r:id="rId168"/>
    <p:sldId id="385" r:id="rId169"/>
    <p:sldId id="590" r:id="rId170"/>
    <p:sldId id="386" r:id="rId171"/>
    <p:sldId id="589" r:id="rId172"/>
    <p:sldId id="387" r:id="rId173"/>
    <p:sldId id="588" r:id="rId174"/>
    <p:sldId id="388" r:id="rId175"/>
    <p:sldId id="587" r:id="rId176"/>
    <p:sldId id="389" r:id="rId177"/>
    <p:sldId id="390" r:id="rId178"/>
    <p:sldId id="594" r:id="rId179"/>
    <p:sldId id="391" r:id="rId180"/>
    <p:sldId id="595" r:id="rId181"/>
    <p:sldId id="392" r:id="rId182"/>
    <p:sldId id="596" r:id="rId183"/>
    <p:sldId id="393" r:id="rId184"/>
    <p:sldId id="597" r:id="rId185"/>
    <p:sldId id="394" r:id="rId186"/>
    <p:sldId id="598" r:id="rId187"/>
    <p:sldId id="395" r:id="rId188"/>
    <p:sldId id="599" r:id="rId189"/>
    <p:sldId id="396" r:id="rId190"/>
    <p:sldId id="600" r:id="rId191"/>
    <p:sldId id="404" r:id="rId192"/>
    <p:sldId id="405" r:id="rId193"/>
    <p:sldId id="602" r:id="rId194"/>
    <p:sldId id="601" r:id="rId195"/>
    <p:sldId id="408" r:id="rId196"/>
    <p:sldId id="409" r:id="rId197"/>
    <p:sldId id="410" r:id="rId198"/>
    <p:sldId id="436" r:id="rId199"/>
    <p:sldId id="438" r:id="rId200"/>
    <p:sldId id="603" r:id="rId201"/>
    <p:sldId id="604" r:id="rId202"/>
    <p:sldId id="439" r:id="rId203"/>
    <p:sldId id="605" r:id="rId204"/>
    <p:sldId id="606" r:id="rId205"/>
    <p:sldId id="440" r:id="rId206"/>
    <p:sldId id="607" r:id="rId207"/>
    <p:sldId id="608" r:id="rId208"/>
    <p:sldId id="441" r:id="rId209"/>
    <p:sldId id="609" r:id="rId210"/>
    <p:sldId id="610" r:id="rId211"/>
    <p:sldId id="442" r:id="rId212"/>
    <p:sldId id="611" r:id="rId213"/>
    <p:sldId id="612" r:id="rId214"/>
    <p:sldId id="443" r:id="rId215"/>
    <p:sldId id="613" r:id="rId216"/>
    <p:sldId id="614" r:id="rId217"/>
    <p:sldId id="444" r:id="rId218"/>
    <p:sldId id="615" r:id="rId219"/>
    <p:sldId id="616" r:id="rId220"/>
    <p:sldId id="617" r:id="rId221"/>
    <p:sldId id="619" r:id="rId222"/>
    <p:sldId id="416" r:id="rId223"/>
    <p:sldId id="413" r:id="rId224"/>
    <p:sldId id="412" r:id="rId225"/>
    <p:sldId id="618" r:id="rId226"/>
    <p:sldId id="414" r:id="rId227"/>
    <p:sldId id="415" r:id="rId228"/>
    <p:sldId id="417" r:id="rId229"/>
    <p:sldId id="419" r:id="rId230"/>
    <p:sldId id="695" r:id="rId231"/>
    <p:sldId id="689" r:id="rId232"/>
    <p:sldId id="625" r:id="rId233"/>
    <p:sldId id="690" r:id="rId234"/>
    <p:sldId id="420" r:id="rId235"/>
    <p:sldId id="620" r:id="rId236"/>
    <p:sldId id="691" r:id="rId237"/>
    <p:sldId id="421" r:id="rId238"/>
    <p:sldId id="621" r:id="rId239"/>
    <p:sldId id="692" r:id="rId240"/>
    <p:sldId id="422" r:id="rId241"/>
    <p:sldId id="622" r:id="rId242"/>
    <p:sldId id="693" r:id="rId243"/>
    <p:sldId id="423" r:id="rId244"/>
    <p:sldId id="623" r:id="rId245"/>
    <p:sldId id="694" r:id="rId246"/>
    <p:sldId id="424" r:id="rId247"/>
    <p:sldId id="624" r:id="rId248"/>
    <p:sldId id="445" r:id="rId249"/>
    <p:sldId id="446" r:id="rId250"/>
    <p:sldId id="627" r:id="rId251"/>
    <p:sldId id="626" r:id="rId252"/>
    <p:sldId id="449" r:id="rId253"/>
    <p:sldId id="450" r:id="rId254"/>
    <p:sldId id="451" r:id="rId255"/>
    <p:sldId id="628" r:id="rId256"/>
    <p:sldId id="629" r:id="rId257"/>
    <p:sldId id="630" r:id="rId258"/>
    <p:sldId id="631" r:id="rId259"/>
    <p:sldId id="632" r:id="rId260"/>
    <p:sldId id="633" r:id="rId261"/>
    <p:sldId id="634" r:id="rId262"/>
    <p:sldId id="635" r:id="rId263"/>
    <p:sldId id="636" r:id="rId264"/>
    <p:sldId id="637" r:id="rId265"/>
    <p:sldId id="638" r:id="rId266"/>
    <p:sldId id="639" r:id="rId267"/>
    <p:sldId id="640" r:id="rId268"/>
    <p:sldId id="641" r:id="rId269"/>
    <p:sldId id="642" r:id="rId270"/>
    <p:sldId id="643" r:id="rId271"/>
    <p:sldId id="644" r:id="rId272"/>
    <p:sldId id="646" r:id="rId273"/>
    <p:sldId id="645" r:id="rId274"/>
    <p:sldId id="647" r:id="rId275"/>
    <p:sldId id="648" r:id="rId276"/>
    <p:sldId id="649" r:id="rId277"/>
    <p:sldId id="650" r:id="rId278"/>
    <p:sldId id="452" r:id="rId279"/>
    <p:sldId id="453" r:id="rId280"/>
    <p:sldId id="454" r:id="rId281"/>
    <p:sldId id="455" r:id="rId282"/>
    <p:sldId id="456" r:id="rId283"/>
    <p:sldId id="457" r:id="rId284"/>
    <p:sldId id="458" r:id="rId285"/>
    <p:sldId id="504" r:id="rId286"/>
    <p:sldId id="505" r:id="rId287"/>
    <p:sldId id="506" r:id="rId288"/>
    <p:sldId id="507" r:id="rId289"/>
    <p:sldId id="508" r:id="rId290"/>
    <p:sldId id="509" r:id="rId291"/>
    <p:sldId id="704" r:id="rId292"/>
    <p:sldId id="705" r:id="rId293"/>
    <p:sldId id="651" r:id="rId294"/>
    <p:sldId id="464" r:id="rId295"/>
    <p:sldId id="696" r:id="rId296"/>
    <p:sldId id="652" r:id="rId297"/>
    <p:sldId id="465" r:id="rId298"/>
    <p:sldId id="697" r:id="rId299"/>
    <p:sldId id="653" r:id="rId300"/>
    <p:sldId id="466" r:id="rId301"/>
    <p:sldId id="698" r:id="rId302"/>
    <p:sldId id="654" r:id="rId303"/>
    <p:sldId id="467" r:id="rId304"/>
    <p:sldId id="699" r:id="rId305"/>
    <p:sldId id="655" r:id="rId306"/>
    <p:sldId id="468" r:id="rId307"/>
    <p:sldId id="700" r:id="rId308"/>
    <p:sldId id="656" r:id="rId309"/>
    <p:sldId id="657" r:id="rId310"/>
    <p:sldId id="701" r:id="rId311"/>
    <p:sldId id="469" r:id="rId312"/>
    <p:sldId id="470" r:id="rId313"/>
    <p:sldId id="702" r:id="rId314"/>
    <p:sldId id="658" r:id="rId315"/>
    <p:sldId id="471" r:id="rId316"/>
    <p:sldId id="703" r:id="rId317"/>
    <p:sldId id="659" r:id="rId318"/>
    <p:sldId id="706" r:id="rId319"/>
    <p:sldId id="472" r:id="rId320"/>
    <p:sldId id="660" r:id="rId321"/>
    <p:sldId id="668" r:id="rId322"/>
    <p:sldId id="473" r:id="rId323"/>
    <p:sldId id="661" r:id="rId324"/>
    <p:sldId id="474" r:id="rId325"/>
    <p:sldId id="662" r:id="rId326"/>
    <p:sldId id="475" r:id="rId327"/>
    <p:sldId id="663" r:id="rId328"/>
    <p:sldId id="476" r:id="rId329"/>
    <p:sldId id="664" r:id="rId330"/>
    <p:sldId id="477" r:id="rId331"/>
    <p:sldId id="665" r:id="rId332"/>
    <p:sldId id="478" r:id="rId333"/>
    <p:sldId id="666" r:id="rId334"/>
    <p:sldId id="462" r:id="rId335"/>
    <p:sldId id="488" r:id="rId336"/>
    <p:sldId id="489" r:id="rId337"/>
    <p:sldId id="669" r:id="rId338"/>
    <p:sldId id="670" r:id="rId339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5381" autoAdjust="0"/>
  </p:normalViewPr>
  <p:slideViewPr>
    <p:cSldViewPr snapToGrid="0">
      <p:cViewPr varScale="1">
        <p:scale>
          <a:sx n="50" d="100"/>
          <a:sy n="50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notesMaster" Target="notesMasters/notesMaster1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presProps" Target="presProps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microsoft.com/office/2016/11/relationships/changesInfo" Target="changesInfos/changesInfo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10EA1618-F197-4C34-9DDD-F4BBDB7CA251}"/>
    <pc:docChg chg="custSel addSld modSld modNotesMaster">
      <pc:chgData name="Kelly Stokes" userId="3e5c5154-569e-4d81-aa91-4f91841cdfa9" providerId="ADAL" clId="{10EA1618-F197-4C34-9DDD-F4BBDB7CA251}" dt="2022-05-27T09:41:52.521" v="650" actId="20577"/>
      <pc:docMkLst>
        <pc:docMk/>
      </pc:docMkLst>
      <pc:sldChg chg="modSp new mod">
        <pc:chgData name="Kelly Stokes" userId="3e5c5154-569e-4d81-aa91-4f91841cdfa9" providerId="ADAL" clId="{10EA1618-F197-4C34-9DDD-F4BBDB7CA251}" dt="2022-05-27T09:41:52.521" v="650" actId="20577"/>
        <pc:sldMkLst>
          <pc:docMk/>
          <pc:sldMk cId="906001220" sldId="320"/>
        </pc:sldMkLst>
        <pc:spChg chg="mod">
          <ac:chgData name="Kelly Stokes" userId="3e5c5154-569e-4d81-aa91-4f91841cdfa9" providerId="ADAL" clId="{10EA1618-F197-4C34-9DDD-F4BBDB7CA251}" dt="2022-05-27T09:41:06.484" v="582" actId="27636"/>
          <ac:spMkLst>
            <pc:docMk/>
            <pc:sldMk cId="906001220" sldId="320"/>
            <ac:spMk id="2" creationId="{D5DBEDC4-2191-C505-267F-1F8F3092CCCC}"/>
          </ac:spMkLst>
        </pc:spChg>
        <pc:spChg chg="mod">
          <ac:chgData name="Kelly Stokes" userId="3e5c5154-569e-4d81-aa91-4f91841cdfa9" providerId="ADAL" clId="{10EA1618-F197-4C34-9DDD-F4BBDB7CA251}" dt="2022-05-27T09:41:52.521" v="650" actId="20577"/>
          <ac:spMkLst>
            <pc:docMk/>
            <pc:sldMk cId="906001220" sldId="320"/>
            <ac:spMk id="3" creationId="{05B6B98E-9F95-C2D6-36A8-989982232A88}"/>
          </ac:spMkLst>
        </pc:spChg>
      </pc:sldChg>
      <pc:sldChg chg="modSp new mod">
        <pc:chgData name="Kelly Stokes" userId="3e5c5154-569e-4d81-aa91-4f91841cdfa9" providerId="ADAL" clId="{10EA1618-F197-4C34-9DDD-F4BBDB7CA251}" dt="2022-05-27T09:36:20.607" v="505" actId="27636"/>
        <pc:sldMkLst>
          <pc:docMk/>
          <pc:sldMk cId="3687477914" sldId="321"/>
        </pc:sldMkLst>
        <pc:spChg chg="mod">
          <ac:chgData name="Kelly Stokes" userId="3e5c5154-569e-4d81-aa91-4f91841cdfa9" providerId="ADAL" clId="{10EA1618-F197-4C34-9DDD-F4BBDB7CA251}" dt="2022-05-27T09:28:50.296" v="500" actId="20577"/>
          <ac:spMkLst>
            <pc:docMk/>
            <pc:sldMk cId="3687477914" sldId="321"/>
            <ac:spMk id="2" creationId="{6708D390-AFB6-D6C2-0838-CCBF0EA7E7F4}"/>
          </ac:spMkLst>
        </pc:spChg>
        <pc:spChg chg="mod">
          <ac:chgData name="Kelly Stokes" userId="3e5c5154-569e-4d81-aa91-4f91841cdfa9" providerId="ADAL" clId="{10EA1618-F197-4C34-9DDD-F4BBDB7CA251}" dt="2022-05-27T09:36:20.607" v="505" actId="27636"/>
          <ac:spMkLst>
            <pc:docMk/>
            <pc:sldMk cId="3687477914" sldId="321"/>
            <ac:spMk id="3" creationId="{AF073044-153F-9802-2365-F335DE21C222}"/>
          </ac:spMkLst>
        </pc:spChg>
      </pc:sldChg>
    </pc:docChg>
  </pc:docChgLst>
  <pc:docChgLst>
    <pc:chgData name="Kelly Stokes" userId="5193a8b7f32cbc9a" providerId="LiveId" clId="{4B5D3B23-832A-43E9-B210-BC4CAC08D484}"/>
    <pc:docChg chg="delSld">
      <pc:chgData name="Kelly Stokes" userId="5193a8b7f32cbc9a" providerId="LiveId" clId="{4B5D3B23-832A-43E9-B210-BC4CAC08D484}" dt="2022-08-11T10:20:00.121" v="0" actId="47"/>
      <pc:docMkLst>
        <pc:docMk/>
      </pc:docMkLst>
      <pc:sldChg chg="del">
        <pc:chgData name="Kelly Stokes" userId="5193a8b7f32cbc9a" providerId="LiveId" clId="{4B5D3B23-832A-43E9-B210-BC4CAC08D484}" dt="2022-08-11T10:20:00.121" v="0" actId="47"/>
        <pc:sldMkLst>
          <pc:docMk/>
          <pc:sldMk cId="2866897322" sldId="510"/>
        </pc:sldMkLst>
      </pc:sldChg>
    </pc:docChg>
  </pc:docChgLst>
  <pc:docChgLst>
    <pc:chgData name="Kelly Stokes" userId="3e5c5154-569e-4d81-aa91-4f91841cdfa9" providerId="ADAL" clId="{FF04A4FF-9371-4B68-8D45-1A886E5934CA}"/>
    <pc:docChg chg="custSel addSld modSld sldOrd">
      <pc:chgData name="Kelly Stokes" userId="3e5c5154-569e-4d81-aa91-4f91841cdfa9" providerId="ADAL" clId="{FF04A4FF-9371-4B68-8D45-1A886E5934CA}" dt="2022-03-23T14:55:32.170" v="209" actId="313"/>
      <pc:docMkLst>
        <pc:docMk/>
      </pc:docMkLst>
      <pc:sldChg chg="modSp mod">
        <pc:chgData name="Kelly Stokes" userId="3e5c5154-569e-4d81-aa91-4f91841cdfa9" providerId="ADAL" clId="{FF04A4FF-9371-4B68-8D45-1A886E5934CA}" dt="2022-03-23T14:55:32.170" v="209" actId="313"/>
        <pc:sldMkLst>
          <pc:docMk/>
          <pc:sldMk cId="735258371" sldId="257"/>
        </pc:sldMkLst>
        <pc:spChg chg="mod">
          <ac:chgData name="Kelly Stokes" userId="3e5c5154-569e-4d81-aa91-4f91841cdfa9" providerId="ADAL" clId="{FF04A4FF-9371-4B68-8D45-1A886E5934CA}" dt="2022-03-23T14:55:32.170" v="209" actId="313"/>
          <ac:spMkLst>
            <pc:docMk/>
            <pc:sldMk cId="735258371" sldId="257"/>
            <ac:spMk id="3" creationId="{4A2AA5E4-C110-4717-B45D-286A3D33C46E}"/>
          </ac:spMkLst>
        </pc:spChg>
      </pc:sldChg>
      <pc:sldChg chg="ord">
        <pc:chgData name="Kelly Stokes" userId="3e5c5154-569e-4d81-aa91-4f91841cdfa9" providerId="ADAL" clId="{FF04A4FF-9371-4B68-8D45-1A886E5934CA}" dt="2022-03-23T14:52:05.047" v="1"/>
        <pc:sldMkLst>
          <pc:docMk/>
          <pc:sldMk cId="476862613" sldId="304"/>
        </pc:sldMkLst>
      </pc:sldChg>
      <pc:sldChg chg="modSp mod ord modNotesTx">
        <pc:chgData name="Kelly Stokes" userId="3e5c5154-569e-4d81-aa91-4f91841cdfa9" providerId="ADAL" clId="{FF04A4FF-9371-4B68-8D45-1A886E5934CA}" dt="2022-03-23T14:53:31.599" v="125" actId="20577"/>
        <pc:sldMkLst>
          <pc:docMk/>
          <pc:sldMk cId="1567152458" sldId="305"/>
        </pc:sldMkLst>
        <pc:spChg chg="mod">
          <ac:chgData name="Kelly Stokes" userId="3e5c5154-569e-4d81-aa91-4f91841cdfa9" providerId="ADAL" clId="{FF04A4FF-9371-4B68-8D45-1A886E5934CA}" dt="2022-03-23T14:53:03.489" v="95" actId="20577"/>
          <ac:spMkLst>
            <pc:docMk/>
            <pc:sldMk cId="1567152458" sldId="305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FF04A4FF-9371-4B68-8D45-1A886E5934CA}" dt="2022-03-23T14:52:39.559" v="81" actId="20577"/>
        <pc:sldMkLst>
          <pc:docMk/>
          <pc:sldMk cId="2743821332" sldId="318"/>
        </pc:sldMkLst>
        <pc:spChg chg="mod">
          <ac:chgData name="Kelly Stokes" userId="3e5c5154-569e-4d81-aa91-4f91841cdfa9" providerId="ADAL" clId="{FF04A4FF-9371-4B68-8D45-1A886E5934CA}" dt="2022-03-23T14:52:39.559" v="81" actId="20577"/>
          <ac:spMkLst>
            <pc:docMk/>
            <pc:sldMk cId="2743821332" sldId="318"/>
            <ac:spMk id="2" creationId="{52DA34BA-82FC-47C5-BCE1-BB65E08B92A1}"/>
          </ac:spMkLst>
        </pc:spChg>
      </pc:sldChg>
      <pc:sldChg chg="add modNotesTx">
        <pc:chgData name="Kelly Stokes" userId="3e5c5154-569e-4d81-aa91-4f91841cdfa9" providerId="ADAL" clId="{FF04A4FF-9371-4B68-8D45-1A886E5934CA}" dt="2022-03-23T14:54:27.796" v="142" actId="20577"/>
        <pc:sldMkLst>
          <pc:docMk/>
          <pc:sldMk cId="2987949189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99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116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56727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</a:t>
            </a:r>
            <a:r>
              <a:rPr lang="en-GB" baseline="0" dirty="0"/>
              <a:t> the word together.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7876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7376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</a:t>
            </a:r>
          </a:p>
          <a:p>
            <a:r>
              <a:rPr lang="en-GB" dirty="0"/>
              <a:t>Point out the word </a:t>
            </a:r>
            <a:r>
              <a:rPr lang="en-GB" b="1" i="1" dirty="0"/>
              <a:t>sneezed</a:t>
            </a:r>
            <a:r>
              <a:rPr lang="en-GB" dirty="0"/>
              <a:t> (remind them about the word sneeze from the revisit and review part of the lesson)</a:t>
            </a:r>
            <a:r>
              <a:rPr lang="en-GB" baseline="0" dirty="0"/>
              <a:t>.</a:t>
            </a:r>
          </a:p>
          <a:p>
            <a:endParaRPr lang="en-GB" baseline="0" dirty="0"/>
          </a:p>
          <a:p>
            <a:r>
              <a:rPr lang="en-GB" baseline="0" dirty="0"/>
              <a:t>You might also want to highlight the /j/ as a g in magician and magic.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1899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Dictate the sentence for the children to write - </a:t>
            </a:r>
            <a:r>
              <a:rPr lang="en-US" b="1" dirty="0"/>
              <a:t>“The</a:t>
            </a:r>
            <a:r>
              <a:rPr lang="en-US" b="1" baseline="0" dirty="0"/>
              <a:t> magician sneezed and did a special magic trick.”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73099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Edit and correct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4479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854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84021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3749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/s/ - Added</a:t>
            </a:r>
            <a:r>
              <a:rPr lang="en-GB" baseline="0" dirty="0"/>
              <a:t> in (not on plan) for review word – </a:t>
            </a:r>
            <a:r>
              <a:rPr lang="en-GB" b="1" baseline="0" dirty="0"/>
              <a:t>celebrate</a:t>
            </a:r>
            <a:r>
              <a:rPr lang="en-GB" baseline="0" dirty="0"/>
              <a:t>.</a:t>
            </a:r>
            <a:endParaRPr lang="en-GB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5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5362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04145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sh</a:t>
            </a:r>
            <a:r>
              <a:rPr lang="en-GB" dirty="0"/>
              <a:t>/</a:t>
            </a:r>
            <a:r>
              <a:rPr lang="en-GB" baseline="0" dirty="0"/>
              <a:t> </a:t>
            </a:r>
            <a:r>
              <a:rPr lang="en-US" baseline="0" dirty="0"/>
              <a:t>- Example word in later slide - </a:t>
            </a:r>
            <a:r>
              <a:rPr lang="en-US" b="1" baseline="0" dirty="0"/>
              <a:t>parachute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360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sh</a:t>
            </a:r>
            <a:r>
              <a:rPr lang="en-GB" dirty="0"/>
              <a:t>/ - Example word in later slide – </a:t>
            </a:r>
            <a:r>
              <a:rPr lang="en-GB" b="1" dirty="0"/>
              <a:t>sugar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/</a:t>
            </a:r>
            <a:r>
              <a:rPr lang="en-GB" dirty="0" err="1"/>
              <a:t>zh</a:t>
            </a:r>
            <a:r>
              <a:rPr lang="en-GB" dirty="0"/>
              <a:t>/</a:t>
            </a:r>
            <a:r>
              <a:rPr lang="en-GB" baseline="0" dirty="0"/>
              <a:t> </a:t>
            </a:r>
            <a:r>
              <a:rPr lang="en-US" baseline="0" dirty="0"/>
              <a:t>- Example word in later slide - </a:t>
            </a:r>
            <a:r>
              <a:rPr lang="en-US" b="1" baseline="0" dirty="0"/>
              <a:t>musical</a:t>
            </a:r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6459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7186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5188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3513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0676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5456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1741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2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694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4915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9263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3101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4873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6782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8594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8771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980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3403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7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2994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from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75859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98825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3416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chef used the sugar in a special and delicious cake.”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95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7601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1771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715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zh</a:t>
            </a:r>
            <a:r>
              <a:rPr lang="en-GB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70895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(Grapheme not on plan)</a:t>
            </a:r>
          </a:p>
          <a:p>
            <a:r>
              <a:rPr lang="en-GB" b="1" dirty="0"/>
              <a:t>Phoneme /</a:t>
            </a:r>
            <a:r>
              <a:rPr lang="en-GB" b="1" dirty="0" err="1"/>
              <a:t>sh</a:t>
            </a:r>
            <a:r>
              <a:rPr lang="en-GB" b="1" dirty="0"/>
              <a:t>/ for later word - sugar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4577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(Grapheme not on plan)</a:t>
            </a:r>
          </a:p>
          <a:p>
            <a:r>
              <a:rPr lang="en-GB" b="1" dirty="0"/>
              <a:t>Phoneme /</a:t>
            </a:r>
            <a:r>
              <a:rPr lang="en-GB" b="1" dirty="0" err="1"/>
              <a:t>zh</a:t>
            </a:r>
            <a:r>
              <a:rPr lang="en-GB" b="1" dirty="0"/>
              <a:t>/ for later word – sneeze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9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419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5570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67864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042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0394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71155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564217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4763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03566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374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850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0120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510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0023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554675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77899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29533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from previous slides.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9918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64136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16843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6220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4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7489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062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ch</a:t>
            </a:r>
            <a:r>
              <a:rPr lang="en-GB" dirty="0"/>
              <a:t>/ as </a:t>
            </a:r>
            <a:r>
              <a:rPr lang="en-GB" dirty="0" err="1"/>
              <a:t>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73466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65847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93256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86617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7815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918082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/</a:t>
            </a:r>
            <a:r>
              <a:rPr lang="en-GB" dirty="0" err="1"/>
              <a:t>oo</a:t>
            </a:r>
            <a:r>
              <a:rPr lang="en-GB" dirty="0"/>
              <a:t>/ as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2647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longer words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34167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5853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Match the words to the pictures.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0491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</a:t>
            </a:r>
          </a:p>
          <a:p>
            <a:endParaRPr lang="en-GB" dirty="0"/>
          </a:p>
          <a:p>
            <a:r>
              <a:rPr lang="en-GB" dirty="0"/>
              <a:t>You might want to refer to the split digraphs in the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75243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Dictate the sentence – </a:t>
            </a:r>
            <a:r>
              <a:rPr lang="en-GB" b="1" dirty="0"/>
              <a:t>“</a:t>
            </a:r>
            <a:r>
              <a:rPr lang="en-US" b="1" dirty="0"/>
              <a:t>I</a:t>
            </a:r>
            <a:r>
              <a:rPr lang="en-US" b="1" baseline="0" dirty="0"/>
              <a:t> like to make cakes in the kitchen.</a:t>
            </a:r>
            <a:r>
              <a:rPr lang="en-US" b="1" dirty="0"/>
              <a:t>”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29082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Mark and correct the sentence together.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4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59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19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1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097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and notes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21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2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95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37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2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054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48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8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65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4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09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897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72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sentence together.</a:t>
            </a: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86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cautious chef stayed in the kitchen.”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177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Edit and correct the sentence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51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4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13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</a:t>
            </a:r>
            <a:r>
              <a:rPr lang="en-GB" baseline="0" dirty="0"/>
              <a:t> in (not on plan) for review word – success, which is also in the practise and apply sentence.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5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749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71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</a:p>
          <a:p>
            <a:endParaRPr lang="en-GB" baseline="0" dirty="0"/>
          </a:p>
          <a:p>
            <a:r>
              <a:rPr lang="en-GB" baseline="0" dirty="0"/>
              <a:t>Point out the c making a c and /s/ in this word.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607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70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99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9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01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79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68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020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77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275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707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76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102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00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73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87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97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259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355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1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57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440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10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765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486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7614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4981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862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024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382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58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children</a:t>
            </a:r>
            <a:r>
              <a:rPr lang="en-GB" baseline="0" dirty="0"/>
              <a:t> to identify the grapheme and phoneme in each word.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3704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751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328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231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sentence together.</a:t>
            </a:r>
          </a:p>
          <a:p>
            <a:r>
              <a:rPr lang="en-GB" dirty="0"/>
              <a:t>Point out the word </a:t>
            </a:r>
            <a:r>
              <a:rPr lang="en-GB" b="1" i="1" dirty="0"/>
              <a:t>success</a:t>
            </a:r>
            <a:r>
              <a:rPr lang="en-GB" dirty="0"/>
              <a:t> (from the revisit and review part of the lesson)</a:t>
            </a:r>
            <a:r>
              <a:rPr lang="en-GB" baseline="0" dirty="0"/>
              <a:t> and the /</a:t>
            </a:r>
            <a:r>
              <a:rPr lang="en-GB" baseline="0" dirty="0" err="1"/>
              <a:t>sh</a:t>
            </a:r>
            <a:r>
              <a:rPr lang="en-GB" baseline="0" dirty="0"/>
              <a:t>/ as </a:t>
            </a:r>
            <a:r>
              <a:rPr lang="en-GB" b="1" i="1" baseline="0" dirty="0" err="1"/>
              <a:t>ti</a:t>
            </a:r>
            <a:r>
              <a:rPr lang="en-GB" b="1" i="1" baseline="0" dirty="0"/>
              <a:t> </a:t>
            </a:r>
            <a:r>
              <a:rPr lang="en-GB" baseline="0" dirty="0"/>
              <a:t>in station – taught on Monday.</a:t>
            </a:r>
          </a:p>
          <a:p>
            <a:endParaRPr lang="en-GB" baseline="0" dirty="0"/>
          </a:p>
          <a:p>
            <a:r>
              <a:rPr lang="en-GB" baseline="0" dirty="0"/>
              <a:t>You might also want to highlight the /s/ as a c in space.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273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Dictate the sentence for the children to write</a:t>
            </a:r>
            <a:r>
              <a:rPr lang="en-GB" sz="1200" baseline="0" dirty="0"/>
              <a:t> -</a:t>
            </a:r>
            <a:r>
              <a:rPr lang="en-US" sz="1200" dirty="0"/>
              <a:t> </a:t>
            </a:r>
            <a:r>
              <a:rPr lang="en-US" sz="1200" b="1" dirty="0"/>
              <a:t>“The</a:t>
            </a:r>
            <a:r>
              <a:rPr lang="en-US" sz="1200" b="1" baseline="0" dirty="0"/>
              <a:t> mission to the space station was a success.”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4440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Edit and correct the sentence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379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34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5670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Added</a:t>
            </a:r>
            <a:r>
              <a:rPr lang="en-GB" baseline="0" dirty="0"/>
              <a:t> in (not on plan) for review words – sneeze and squeeze; sneezed is in the practise and apply sentence.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9238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5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028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6467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80403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724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4406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6505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489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620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7532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Identify the grapheme and phoneme.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8149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</a:t>
            </a:r>
            <a:r>
              <a:rPr lang="en-GB" baseline="0" dirty="0"/>
              <a:t> to identify the graphemes worked on earlier in each word.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83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422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Identify the grapheme and phoneme.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9597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word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9911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Identify the grapheme and phoneme.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2597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2238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8335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word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8298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5806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9059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Identify the grapheme and phoneme.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033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Read the word and notes together.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1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485" y="1272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3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304" y="4000071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89" y="22524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2109" y="4679883"/>
            <a:ext cx="8875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091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631451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622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0447" y="236728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3747" y="2756046"/>
            <a:ext cx="1036893" cy="12063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640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</a:p>
        </p:txBody>
      </p:sp>
    </p:spTree>
    <p:extLst>
      <p:ext uri="{BB962C8B-B14F-4D97-AF65-F5344CB8AC3E}">
        <p14:creationId xmlns:p14="http://schemas.microsoft.com/office/powerpoint/2010/main" val="9716552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72872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580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25552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dinosaur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5186" y="2865120"/>
            <a:ext cx="2083373" cy="9565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660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</a:p>
        </p:txBody>
      </p:sp>
    </p:spTree>
    <p:extLst>
      <p:ext uri="{BB962C8B-B14F-4D97-AF65-F5344CB8AC3E}">
        <p14:creationId xmlns:p14="http://schemas.microsoft.com/office/powerpoint/2010/main" val="60401338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631451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58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007" y="20353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astronaut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7586" y="2657242"/>
            <a:ext cx="1544893" cy="9089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805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90568818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72872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81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6071"/>
            <a:ext cx="10515600" cy="3056404"/>
          </a:xfrm>
        </p:spPr>
        <p:txBody>
          <a:bodyPr anchor="ctr"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15942183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5967" y="225552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author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2947" y="2877967"/>
            <a:ext cx="1523378" cy="8471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1729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6" y="2381578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7961499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73" y="86062"/>
            <a:ext cx="10515600" cy="6528098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different graphemes: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8000" b="1" dirty="0" err="1">
                <a:latin typeface="Sassoon Infant Std" panose="020B0503020103030203" pitchFamily="34" charset="0"/>
              </a:rPr>
              <a:t>ssi</a:t>
            </a:r>
            <a:br>
              <a:rPr lang="en-GB" sz="8000" b="1" dirty="0">
                <a:latin typeface="Sassoon Infant Std" panose="020B0503020103030203" pitchFamily="34" charset="0"/>
              </a:rPr>
            </a:br>
            <a:r>
              <a:rPr lang="en-GB" sz="8000" b="1" dirty="0" err="1">
                <a:latin typeface="Sassoon Infant Std" panose="020B0503020103030203" pitchFamily="34" charset="0"/>
              </a:rPr>
              <a:t>si</a:t>
            </a:r>
            <a:endParaRPr lang="en-GB" sz="8000" b="1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361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85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879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508000"/>
            <a:ext cx="10646410" cy="544576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6600" dirty="0">
                <a:latin typeface="Sassoon Infant Std" panose="020B0503020103030203" pitchFamily="34" charset="0"/>
              </a:rPr>
              <a:t>Let’s read some words containing these graphemes.</a:t>
            </a:r>
            <a:br>
              <a:rPr lang="en-GB" sz="6600" dirty="0">
                <a:latin typeface="Sassoon Infant Std" panose="020B0503020103030203" pitchFamily="34" charset="0"/>
              </a:rPr>
            </a:br>
            <a:br>
              <a:rPr lang="en-GB" sz="2800" dirty="0">
                <a:latin typeface="Sassoon Infant Std" panose="020B0503020103030203" pitchFamily="34" charset="0"/>
              </a:rPr>
            </a:br>
            <a:r>
              <a:rPr lang="en-GB" sz="8000" b="1" dirty="0" err="1">
                <a:latin typeface="Sassoon Infant Std" panose="020B0503020103030203" pitchFamily="34" charset="0"/>
              </a:rPr>
              <a:t>ssi</a:t>
            </a:r>
            <a:r>
              <a:rPr lang="en-GB" sz="8000" b="1" dirty="0">
                <a:latin typeface="Sassoon Infant Std" panose="020B0503020103030203" pitchFamily="34" charset="0"/>
              </a:rPr>
              <a:t>     </a:t>
            </a:r>
            <a:r>
              <a:rPr lang="en-GB" sz="8000" b="1" dirty="0" err="1">
                <a:latin typeface="Sassoon Infant Std" panose="020B0503020103030203" pitchFamily="34" charset="0"/>
              </a:rPr>
              <a:t>si</a:t>
            </a:r>
            <a:endParaRPr lang="en-GB" sz="8000" b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494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2735385"/>
            <a:ext cx="10515600" cy="148165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418972166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280" y="4056184"/>
            <a:ext cx="8300720" cy="270021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9600" dirty="0">
                <a:latin typeface="Sassoon Infant Std" panose="020B0503020103030203" pitchFamily="34" charset="0"/>
              </a:rPr>
            </a:br>
            <a:r>
              <a:rPr lang="en-GB" sz="5300" dirty="0">
                <a:latin typeface="Sassoon Infant Std" panose="020B0503020103030203" pitchFamily="34" charset="0"/>
              </a:rPr>
              <a:t>Definition – An important job – </a:t>
            </a:r>
            <a:br>
              <a:rPr lang="en-GB" sz="5300" dirty="0">
                <a:latin typeface="Sassoon Infant Std" panose="020B0503020103030203" pitchFamily="34" charset="0"/>
              </a:rPr>
            </a:br>
            <a:br>
              <a:rPr lang="en-GB" sz="2200" dirty="0">
                <a:latin typeface="Sassoon Infant Std" panose="020B0503020103030203" pitchFamily="34" charset="0"/>
              </a:rPr>
            </a:br>
            <a:r>
              <a:rPr lang="en-GB" sz="2200" dirty="0">
                <a:latin typeface="Sassoon Infant Std" panose="020B0503020103030203" pitchFamily="34" charset="0"/>
              </a:rPr>
              <a:t>“</a:t>
            </a:r>
            <a:r>
              <a:rPr lang="en-GB" sz="5300" dirty="0">
                <a:latin typeface="Sassoon Infant Std" panose="020B0503020103030203" pitchFamily="34" charset="0"/>
              </a:rPr>
              <a:t>Your mission today is to learn all your spellings!”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23290" y="190226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2204253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096010" y="335514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72346" y="172720"/>
            <a:ext cx="11854927" cy="2609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Sassoon Infant Std" panose="020B0503020103030203" pitchFamily="34" charset="0"/>
              </a:rPr>
              <a:t>ssi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187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33450" y="2339145"/>
            <a:ext cx="10515600" cy="148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7991" y="2488294"/>
            <a:ext cx="1541929" cy="1183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96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7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256" y="4719532"/>
            <a:ext cx="11742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0829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73125" y="2085144"/>
            <a:ext cx="10515600" cy="1887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passion</a:t>
            </a:r>
            <a:endParaRPr lang="en-GB" sz="9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496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35" y="4830055"/>
            <a:ext cx="1017143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9600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To do something with feeling – “She danced with passion.”</a:t>
            </a:r>
            <a:endParaRPr lang="en-GB" sz="96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2965" y="1678744"/>
            <a:ext cx="10515600" cy="1887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passion</a:t>
            </a:r>
            <a:endParaRPr lang="en-GB" sz="96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787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44245" y="2999544"/>
            <a:ext cx="10515600" cy="1887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passion</a:t>
            </a:r>
            <a:endParaRPr lang="en-GB" sz="9600" dirty="0">
              <a:latin typeface="Sassoon Infant Std" panose="020B050302010303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81280"/>
            <a:ext cx="11854927" cy="2609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Sassoon Infant Std" panose="020B0503020103030203" pitchFamily="34" charset="0"/>
              </a:rPr>
              <a:t>ssi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081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944245" y="2532184"/>
            <a:ext cx="10515600" cy="1887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passion</a:t>
            </a:r>
            <a:endParaRPr lang="en-GB" sz="9600" dirty="0"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1080" y="2763521"/>
            <a:ext cx="1650440" cy="13040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487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2357121"/>
            <a:ext cx="10515600" cy="204216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</p:spTree>
    <p:extLst>
      <p:ext uri="{BB962C8B-B14F-4D97-AF65-F5344CB8AC3E}">
        <p14:creationId xmlns:p14="http://schemas.microsoft.com/office/powerpoint/2010/main" val="28616949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1259841"/>
            <a:ext cx="10515600" cy="204216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4328160"/>
            <a:ext cx="121920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Definition – A very large and expensive house –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011680" y="5262880"/>
            <a:ext cx="7975600" cy="172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“The hotel was very impressive; it looked like a mansion!”</a:t>
            </a:r>
          </a:p>
        </p:txBody>
      </p:sp>
    </p:spTree>
    <p:extLst>
      <p:ext uri="{BB962C8B-B14F-4D97-AF65-F5344CB8AC3E}">
        <p14:creationId xmlns:p14="http://schemas.microsoft.com/office/powerpoint/2010/main" val="20922540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682241"/>
            <a:ext cx="10515600" cy="204216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33680" y="3088005"/>
            <a:ext cx="11684000" cy="3769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81280"/>
            <a:ext cx="11854927" cy="2609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Sassoon Infant Std" panose="020B0503020103030203" pitchFamily="34" charset="0"/>
              </a:rPr>
              <a:t>ssi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5819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2326641"/>
            <a:ext cx="10515600" cy="204216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1591" y="2756045"/>
            <a:ext cx="972969" cy="1183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992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89" y="2162287"/>
            <a:ext cx="10515600" cy="212523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674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903967"/>
            <a:ext cx="10515600" cy="212523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2186" y="81280"/>
            <a:ext cx="11854927" cy="2609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Which </a:t>
            </a:r>
            <a:r>
              <a:rPr lang="en-US" dirty="0">
                <a:latin typeface="Sassoon Infant Std" panose="020B0503020103030203" pitchFamily="34" charset="0"/>
              </a:rPr>
              <a:t>/</a:t>
            </a:r>
            <a:r>
              <a:rPr lang="en-US" dirty="0" err="1">
                <a:latin typeface="Sassoon Infant Std" panose="020B0503020103030203" pitchFamily="34" charset="0"/>
              </a:rPr>
              <a:t>sh</a:t>
            </a:r>
            <a:r>
              <a:rPr lang="en-US" dirty="0">
                <a:latin typeface="Sassoon Infant Std" panose="020B0503020103030203" pitchFamily="34" charset="0"/>
              </a:rPr>
              <a:t>/ </a:t>
            </a:r>
            <a:r>
              <a:rPr lang="en-GB" dirty="0">
                <a:latin typeface="Sassoon Infant Std" panose="020B0503020103030203" pitchFamily="34" charset="0"/>
              </a:rPr>
              <a:t>grapheme is in this word?</a:t>
            </a: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Sassoon Infant Std" panose="020B0503020103030203" pitchFamily="34" charset="0"/>
              </a:rPr>
              <a:t>ssi</a:t>
            </a:r>
            <a:r>
              <a:rPr lang="en-GB" dirty="0">
                <a:latin typeface="Sassoon Infant Std" panose="020B0503020103030203" pitchFamily="34" charset="0"/>
              </a:rPr>
              <a:t>  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0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2" y="1097281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0480" y="4759180"/>
            <a:ext cx="958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684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459" y="1837167"/>
            <a:ext cx="10515600" cy="2125233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04311" y="2308107"/>
            <a:ext cx="1541929" cy="1183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06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70" y="241026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3368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1463040"/>
            <a:ext cx="10515600" cy="368871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mission to the space station was a success.</a:t>
            </a:r>
          </a:p>
        </p:txBody>
      </p:sp>
    </p:spTree>
    <p:extLst>
      <p:ext uri="{BB962C8B-B14F-4D97-AF65-F5344CB8AC3E}">
        <p14:creationId xmlns:p14="http://schemas.microsoft.com/office/powerpoint/2010/main" val="21040017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833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00480"/>
            <a:ext cx="10515600" cy="37496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mission to the space station was a success.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63191" y="2021840"/>
            <a:ext cx="1044089" cy="833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19103" y="3830320"/>
            <a:ext cx="584498" cy="8331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95343" y="3962400"/>
            <a:ext cx="421937" cy="701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808720" y="3962400"/>
            <a:ext cx="371137" cy="7010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474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3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264008102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Wednesday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21842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busy, beautiful, pretty, hour, any, many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 err="1">
                <a:latin typeface="Sassoon Infant Std" panose="020B0503020103030203" pitchFamily="34" charset="0"/>
              </a:rPr>
              <a:t>sh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ch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ssi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endParaRPr lang="en-GB" i="1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Teach – 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 ci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special, magician, delicious, precious, electrician, social</a:t>
            </a:r>
          </a:p>
        </p:txBody>
      </p:sp>
    </p:spTree>
    <p:extLst>
      <p:ext uri="{BB962C8B-B14F-4D97-AF65-F5344CB8AC3E}">
        <p14:creationId xmlns:p14="http://schemas.microsoft.com/office/powerpoint/2010/main" val="8265253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" y="243058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847080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1067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3237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119581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84424" y="660353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389258696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89288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5" y="5208203"/>
            <a:ext cx="121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244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74" y="1859280"/>
            <a:ext cx="10515600" cy="22406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149" y="4811963"/>
            <a:ext cx="8896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654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34995037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654816" y="4790652"/>
            <a:ext cx="1174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1711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2" y="1097281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092" y="4779500"/>
            <a:ext cx="9555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840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27469285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484555"/>
            <a:ext cx="10515600" cy="252928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0085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Attractive in a delicate way. </a:t>
            </a:r>
          </a:p>
        </p:txBody>
      </p:sp>
    </p:spTree>
    <p:extLst>
      <p:ext uri="{BB962C8B-B14F-4D97-AF65-F5344CB8AC3E}">
        <p14:creationId xmlns:p14="http://schemas.microsoft.com/office/powerpoint/2010/main" val="401736003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2510670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056" y="532913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daisy is a very pretty flower.”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7845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258468289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8178" y="5103674"/>
            <a:ext cx="9362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period of time – 60 minutes.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7918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536" y="564409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“There are sixty minutes in an hour.”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6716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" y="2296160"/>
            <a:ext cx="10515600" cy="2783840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315411666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98756"/>
            <a:ext cx="10515600" cy="300261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235" y="4975923"/>
            <a:ext cx="8390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One or some of a thing or number of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73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8872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50065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“Do you have any puppies at home?”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32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736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87117086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2240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20" y="5372163"/>
            <a:ext cx="1201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number of people or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9925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736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33" y="554129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“Look how many stickers I have!”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0243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84424" y="487633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308968080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36" y="745845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sh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054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552207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r>
              <a:rPr lang="en-GB" sz="300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6127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3526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ze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0037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696" y="649025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2979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9" y="670541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ssi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9253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695642"/>
            <a:ext cx="9144000" cy="5084799"/>
          </a:xfrm>
        </p:spPr>
        <p:txBody>
          <a:bodyPr>
            <a:noAutofit/>
          </a:bodyPr>
          <a:lstStyle/>
          <a:p>
            <a:br>
              <a:rPr lang="en-GB" sz="30000" dirty="0">
                <a:latin typeface="Sassoon Infant Std" panose="020B0503020103030203" pitchFamily="34" charset="0"/>
              </a:rPr>
            </a:br>
            <a:br>
              <a:rPr lang="en-GB" sz="30000" dirty="0">
                <a:latin typeface="Sassoon Infant Std" panose="020B0503020103030203" pitchFamily="34" charset="0"/>
              </a:rPr>
            </a:br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364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19716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0614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367280"/>
            <a:ext cx="10515600" cy="19716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67349" y="2875280"/>
            <a:ext cx="1338731" cy="11468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1009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9200"/>
            <a:ext cx="10515600" cy="20732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squeeze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319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9200"/>
            <a:ext cx="10515600" cy="20732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squeeze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4549" y="3058160"/>
            <a:ext cx="1308251" cy="10432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2624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4720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9163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4400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0389" y="2698377"/>
            <a:ext cx="901851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57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3835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627120"/>
            <a:ext cx="10515600" cy="21951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motion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023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67280"/>
            <a:ext cx="10515600" cy="21951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motion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3909" y="2789817"/>
            <a:ext cx="922171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805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3464560"/>
            <a:ext cx="10515600" cy="24085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480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53920"/>
            <a:ext cx="10515600" cy="24085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mission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46549" y="2712721"/>
            <a:ext cx="1541931" cy="1168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6305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3393440"/>
            <a:ext cx="10515600" cy="21139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passion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105784"/>
            <a:ext cx="12192000" cy="2485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dirty="0">
                <a:latin typeface="Sassoon Infant Std" panose="020B0503020103030203" pitchFamily="34" charset="0"/>
              </a:rPr>
              <a:t>sh      ch      ze     ti     ssi      si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853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970" y="2499360"/>
            <a:ext cx="10515600" cy="21139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passion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440" y="2929983"/>
            <a:ext cx="1554480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301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254234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4263119468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3642"/>
            <a:ext cx="10515600" cy="4938357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different graphemes: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8000" b="1" dirty="0">
                <a:latin typeface="Sassoon Infant Std" panose="020B0503020103030203" pitchFamily="34" charset="0"/>
              </a:rPr>
              <a:t>ci</a:t>
            </a:r>
            <a:endParaRPr lang="en-GB" sz="8000" b="1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4715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638" y="713800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323847060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0880"/>
            <a:ext cx="10515600" cy="26015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329129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294918"/>
            <a:ext cx="10515600" cy="1921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kitchen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0880"/>
            <a:ext cx="10515600" cy="26015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special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6089650" y="2570481"/>
            <a:ext cx="981710" cy="12329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8460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1168401"/>
            <a:ext cx="10515600" cy="217424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860801"/>
            <a:ext cx="12192000" cy="2103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latin typeface="Sassoon Infant Std" panose="020B0503020103030203" pitchFamily="34" charset="0"/>
              </a:rPr>
              <a:t>Definition – Someone who performs magic tricks –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387600" y="4693286"/>
            <a:ext cx="7172960" cy="2753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“My friend had a magician at his birthday party.”</a:t>
            </a:r>
          </a:p>
        </p:txBody>
      </p:sp>
    </p:spTree>
    <p:extLst>
      <p:ext uri="{BB962C8B-B14F-4D97-AF65-F5344CB8AC3E}">
        <p14:creationId xmlns:p14="http://schemas.microsoft.com/office/powerpoint/2010/main" val="293416059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6001"/>
            <a:ext cx="10515600" cy="217424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61760" y="2722879"/>
            <a:ext cx="985520" cy="1171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8502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0" y="2214880"/>
            <a:ext cx="10515600" cy="216407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128173498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0" y="2214880"/>
            <a:ext cx="10515600" cy="2164079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2320" y="2680446"/>
            <a:ext cx="995680" cy="12329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342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40" y="5151120"/>
            <a:ext cx="10220960" cy="1706880"/>
          </a:xfrm>
        </p:spPr>
        <p:txBody>
          <a:bodyPr anchor="ctr">
            <a:normAutofit/>
          </a:bodyPr>
          <a:lstStyle/>
          <a:p>
            <a:pPr algn="ctr"/>
            <a:r>
              <a:rPr lang="en-GB" sz="4800" dirty="0">
                <a:latin typeface="Sassoon Infant Std" panose="020B0503020103030203" pitchFamily="34" charset="0"/>
              </a:rPr>
              <a:t>“The dolls’ house was very precious because it belonged to his mum.”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52120" y="1717040"/>
            <a:ext cx="11501120" cy="239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3604409"/>
            <a:ext cx="12192000" cy="2400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200" dirty="0">
                <a:latin typeface="Sassoon Infant Std" panose="020B0503020103030203" pitchFamily="34" charset="0"/>
              </a:rPr>
              <a:t>Definition – Something that means a lot to someone – </a:t>
            </a:r>
          </a:p>
        </p:txBody>
      </p:sp>
    </p:spTree>
    <p:extLst>
      <p:ext uri="{BB962C8B-B14F-4D97-AF65-F5344CB8AC3E}">
        <p14:creationId xmlns:p14="http://schemas.microsoft.com/office/powerpoint/2010/main" val="375757914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09880" y="2174240"/>
            <a:ext cx="11501120" cy="239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1960" y="2756647"/>
            <a:ext cx="990600" cy="11244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5915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625601"/>
            <a:ext cx="10515600" cy="213360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304800" y="4622800"/>
            <a:ext cx="11714480" cy="2159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Definition – Someone who fixes electrical things, like the lights and the power.</a:t>
            </a:r>
          </a:p>
        </p:txBody>
      </p:sp>
    </p:spTree>
    <p:extLst>
      <p:ext uri="{BB962C8B-B14F-4D97-AF65-F5344CB8AC3E}">
        <p14:creationId xmlns:p14="http://schemas.microsoft.com/office/powerpoint/2010/main" val="10521923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2255521"/>
            <a:ext cx="10515600" cy="2133600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electrician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160" y="2705848"/>
            <a:ext cx="1036320" cy="12329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44157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6679"/>
            <a:ext cx="10515600" cy="3162748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2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0518"/>
            <a:ext cx="10515600" cy="1921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kitchen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3031" y="129435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 err="1">
                <a:latin typeface="Sassoon Infant Std" panose="020B0503020103030203" pitchFamily="34" charset="0"/>
              </a:rPr>
              <a:t>sh</a:t>
            </a:r>
            <a:r>
              <a:rPr lang="en-GB" sz="5400" dirty="0">
                <a:latin typeface="Sassoon Infant Std" panose="020B0503020103030203" pitchFamily="34" charset="0"/>
              </a:rPr>
              <a:t>     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ch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tch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6519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6679"/>
            <a:ext cx="10515600" cy="3162748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  <a:endParaRPr lang="en-GB" sz="6700" dirty="0"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9920" y="2580641"/>
            <a:ext cx="1076960" cy="12329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381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530" y="208514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2019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259840"/>
            <a:ext cx="11643360" cy="36480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magician sneezed and did a special magic trick. </a:t>
            </a:r>
          </a:p>
        </p:txBody>
      </p:sp>
    </p:spTree>
    <p:extLst>
      <p:ext uri="{BB962C8B-B14F-4D97-AF65-F5344CB8AC3E}">
        <p14:creationId xmlns:p14="http://schemas.microsoft.com/office/powerpoint/2010/main" val="668764557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285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259840"/>
            <a:ext cx="11643360" cy="36480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magician sneezed and did a special magic trick.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2320" y="1889759"/>
            <a:ext cx="690880" cy="8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95520" y="3708399"/>
            <a:ext cx="690880" cy="8432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285480" y="1991360"/>
            <a:ext cx="889000" cy="741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837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3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38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8495105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Thursday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pPr marL="0" indent="0">
              <a:buNone/>
            </a:pP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busy, beautiful, pretty, hour, any, many, through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 err="1">
                <a:latin typeface="Sassoon Infant Std" panose="020B0503020103030203" pitchFamily="34" charset="0"/>
              </a:rPr>
              <a:t>sh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ch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ssi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r>
              <a:rPr lang="en-GB" i="1" dirty="0">
                <a:latin typeface="Sassoon Infant Std" panose="020B0503020103030203" pitchFamily="34" charset="0"/>
              </a:rPr>
              <a:t>, ci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special, delicious, action, motion, precious, mission, cautious</a:t>
            </a:r>
          </a:p>
        </p:txBody>
      </p:sp>
    </p:spTree>
    <p:extLst>
      <p:ext uri="{BB962C8B-B14F-4D97-AF65-F5344CB8AC3E}">
        <p14:creationId xmlns:p14="http://schemas.microsoft.com/office/powerpoint/2010/main" val="66675709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90" y="24204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401550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230866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9115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1645920"/>
            <a:ext cx="10515600" cy="32924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23943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Monday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because, busy, beautiful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</a:t>
            </a:r>
            <a:r>
              <a:rPr lang="en-GB" i="1" dirty="0">
                <a:latin typeface="Sassoon Infant Std" panose="020B0503020103030203" pitchFamily="34" charset="0"/>
              </a:rPr>
              <a:t>– </a:t>
            </a:r>
            <a:r>
              <a:rPr lang="en-GB" i="1" dirty="0" err="1">
                <a:latin typeface="Sassoon Infant Std" panose="020B0503020103030203" pitchFamily="34" charset="0"/>
              </a:rPr>
              <a:t>sh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ch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tch</a:t>
            </a:r>
            <a:r>
              <a:rPr lang="en-GB" i="1" dirty="0">
                <a:latin typeface="Sassoon Infant Std" panose="020B0503020103030203" pitchFamily="34" charset="0"/>
              </a:rPr>
              <a:t>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 </a:t>
            </a:r>
            <a:r>
              <a:rPr lang="en-GB" dirty="0" err="1">
                <a:latin typeface="Sassoon Infant Std" panose="020B0503020103030203" pitchFamily="34" charset="0"/>
              </a:rPr>
              <a:t>ti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fiction, station, emotion, cautious, action, motion</a:t>
            </a:r>
          </a:p>
        </p:txBody>
      </p:sp>
    </p:spTree>
    <p:extLst>
      <p:ext uri="{BB962C8B-B14F-4D97-AF65-F5344CB8AC3E}">
        <p14:creationId xmlns:p14="http://schemas.microsoft.com/office/powerpoint/2010/main" val="73525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46" y="2177182"/>
            <a:ext cx="10515600" cy="1921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kitchen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3820" y="2447365"/>
            <a:ext cx="1947135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4738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89288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5" y="5380923"/>
            <a:ext cx="121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6167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69" y="1706880"/>
            <a:ext cx="10515600" cy="24742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2749" y="4832283"/>
            <a:ext cx="8540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1061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1280"/>
            <a:ext cx="10515600" cy="321119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118171650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336" y="4719532"/>
            <a:ext cx="1174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7839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2" y="1097281"/>
            <a:ext cx="10515600" cy="2732442"/>
          </a:xfrm>
        </p:spPr>
        <p:txBody>
          <a:bodyPr anchor="ctr"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4080" y="4810873"/>
            <a:ext cx="816864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07187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4320"/>
            <a:ext cx="10515600" cy="301815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128641563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484555"/>
            <a:ext cx="10515600" cy="252928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58373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Attractive in a delicate way. </a:t>
            </a:r>
          </a:p>
        </p:txBody>
      </p:sp>
    </p:spTree>
    <p:extLst>
      <p:ext uri="{BB962C8B-B14F-4D97-AF65-F5344CB8AC3E}">
        <p14:creationId xmlns:p14="http://schemas.microsoft.com/office/powerpoint/2010/main" val="2169008359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2510670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45105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daisy is a very pretty flower.”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2444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1615440"/>
            <a:ext cx="10515600" cy="3231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279004578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2896" y="5103674"/>
            <a:ext cx="876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period of time – 60 minutes.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294918"/>
            <a:ext cx="10515600" cy="1921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itchy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794700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376" y="559329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“There are sixty minutes in an hour.”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8261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3840"/>
            <a:ext cx="10515600" cy="304863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70110410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98756"/>
            <a:ext cx="10515600" cy="300261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1330" y="4884483"/>
            <a:ext cx="8655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One or some of a thing or number of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6640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8872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8896" y="560225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“Do you have any puppies at home?”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2437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5600"/>
            <a:ext cx="10515600" cy="29368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52177453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2240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20" y="5372163"/>
            <a:ext cx="1201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number of people or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3070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736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33" y="540921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“Look how many stickers I have!”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8625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94056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270180610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161544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2800" y="5118163"/>
            <a:ext cx="8412480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8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Move in one side and out of the other side. </a:t>
            </a:r>
            <a:endParaRPr lang="en-GB" sz="4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9269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10" y="159512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93" y="559209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all ran through the tunnel.”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75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0801"/>
            <a:ext cx="10515600" cy="25077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itchy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3031" y="129436"/>
            <a:ext cx="12105939" cy="3452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 err="1">
                <a:latin typeface="Sassoon Infant Std" panose="020B0503020103030203" pitchFamily="34" charset="0"/>
              </a:rPr>
              <a:t>sh</a:t>
            </a:r>
            <a:r>
              <a:rPr lang="en-GB" sz="5400" dirty="0">
                <a:latin typeface="Sassoon Infant Std" panose="020B0503020103030203" pitchFamily="34" charset="0"/>
              </a:rPr>
              <a:t>     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ch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tch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1585456270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6854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34389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960" y="6956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80093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6854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32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56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1820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56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0986280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67532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2049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614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1816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200" y="5940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2698993579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1635760"/>
            <a:ext cx="11724640" cy="38608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7200" dirty="0">
                <a:latin typeface="Sassoon Infant Std" panose="020B0503020103030203" pitchFamily="34" charset="0"/>
              </a:rPr>
              <a:t>Let’s read some words containing these graphemes. </a:t>
            </a:r>
          </a:p>
        </p:txBody>
      </p:sp>
    </p:spTree>
    <p:extLst>
      <p:ext uri="{BB962C8B-B14F-4D97-AF65-F5344CB8AC3E}">
        <p14:creationId xmlns:p14="http://schemas.microsoft.com/office/powerpoint/2010/main" val="137598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6" y="2097742"/>
            <a:ext cx="10515600" cy="250776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itchy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4830182" y="2662518"/>
            <a:ext cx="1947135" cy="11510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9851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celebrate </a:t>
            </a:r>
          </a:p>
        </p:txBody>
      </p:sp>
    </p:spTree>
    <p:extLst>
      <p:ext uri="{BB962C8B-B14F-4D97-AF65-F5344CB8AC3E}">
        <p14:creationId xmlns:p14="http://schemas.microsoft.com/office/powerpoint/2010/main" val="900145953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21290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celebrate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4772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41026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celebrate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3600" y="2976880"/>
            <a:ext cx="699844" cy="10034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23956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parachute </a:t>
            </a:r>
          </a:p>
        </p:txBody>
      </p:sp>
    </p:spTree>
    <p:extLst>
      <p:ext uri="{BB962C8B-B14F-4D97-AF65-F5344CB8AC3E}">
        <p14:creationId xmlns:p14="http://schemas.microsoft.com/office/powerpoint/2010/main" val="3133972801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9440"/>
            <a:ext cx="10515600" cy="21951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parachute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8363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67280"/>
            <a:ext cx="10515600" cy="21951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parachute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4869" y="2749177"/>
            <a:ext cx="1389531" cy="12640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1154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55078177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6080"/>
            <a:ext cx="10515600" cy="23272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871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64080"/>
            <a:ext cx="10515600" cy="23272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3" name="Rectangle 2"/>
          <p:cNvSpPr/>
          <p:nvPr/>
        </p:nvSpPr>
        <p:spPr>
          <a:xfrm>
            <a:off x="4328160" y="2946400"/>
            <a:ext cx="689684" cy="9568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254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shines </a:t>
            </a:r>
          </a:p>
        </p:txBody>
      </p:sp>
    </p:spTree>
    <p:extLst>
      <p:ext uri="{BB962C8B-B14F-4D97-AF65-F5344CB8AC3E}">
        <p14:creationId xmlns:p14="http://schemas.microsoft.com/office/powerpoint/2010/main" val="133805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2294918"/>
            <a:ext cx="10515600" cy="1921481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977801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640"/>
            <a:ext cx="10515600" cy="23171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shines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770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45360"/>
            <a:ext cx="10515600" cy="23171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155440" y="2621281"/>
            <a:ext cx="1482164" cy="12789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312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musical </a:t>
            </a:r>
          </a:p>
        </p:txBody>
      </p:sp>
    </p:spTree>
    <p:extLst>
      <p:ext uri="{BB962C8B-B14F-4D97-AF65-F5344CB8AC3E}">
        <p14:creationId xmlns:p14="http://schemas.microsoft.com/office/powerpoint/2010/main" val="151046539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8160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musical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12615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4400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musical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99760" y="2682240"/>
            <a:ext cx="985520" cy="12281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186054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2288344"/>
            <a:ext cx="10515600" cy="198901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shake </a:t>
            </a:r>
          </a:p>
        </p:txBody>
      </p:sp>
    </p:spTree>
    <p:extLst>
      <p:ext uri="{BB962C8B-B14F-4D97-AF65-F5344CB8AC3E}">
        <p14:creationId xmlns:p14="http://schemas.microsoft.com/office/powerpoint/2010/main" val="379777433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1840"/>
            <a:ext cx="10515600" cy="24187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shake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2441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>
              <a:lnSpc>
                <a:spcPct val="150000"/>
              </a:lnSpc>
            </a:pPr>
            <a:r>
              <a:rPr lang="it-IT" dirty="0">
                <a:latin typeface="Sassoon Infant Std" panose="020B0503020103030203" pitchFamily="34" charset="0"/>
              </a:rPr>
              <a:t>c    sh     ch    s    ti     ssi     si    ci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6891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43760"/>
            <a:ext cx="10515600" cy="24187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shake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8000" y="2580640"/>
            <a:ext cx="1452880" cy="128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3277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225786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56109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320800"/>
            <a:ext cx="11878310" cy="360743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chef used the sugar in a special and delicious cake. </a:t>
            </a:r>
          </a:p>
        </p:txBody>
      </p:sp>
    </p:spTree>
    <p:extLst>
      <p:ext uri="{BB962C8B-B14F-4D97-AF65-F5344CB8AC3E}">
        <p14:creationId xmlns:p14="http://schemas.microsoft.com/office/powerpoint/2010/main" val="25368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38" y="4083723"/>
            <a:ext cx="10515600" cy="214200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3031" y="129436"/>
            <a:ext cx="12105939" cy="3334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5400" dirty="0" err="1">
                <a:latin typeface="Sassoon Infant Std" panose="020B0503020103030203" pitchFamily="34" charset="0"/>
              </a:rPr>
              <a:t>sh</a:t>
            </a:r>
            <a:r>
              <a:rPr lang="en-GB" sz="5400" dirty="0">
                <a:latin typeface="Sassoon Infant Std" panose="020B0503020103030203" pitchFamily="34" charset="0"/>
              </a:rPr>
              <a:t>     </a:t>
            </a:r>
            <a:r>
              <a:rPr lang="en-GB" dirty="0">
                <a:latin typeface="Sassoon Infant Std" panose="020B0503020103030203" pitchFamily="34" charset="0"/>
              </a:rPr>
              <a:t> </a:t>
            </a:r>
            <a:r>
              <a:rPr lang="en-GB" dirty="0" err="1">
                <a:latin typeface="Sassoon Infant Std" panose="020B0503020103030203" pitchFamily="34" charset="0"/>
              </a:rPr>
              <a:t>ch</a:t>
            </a:r>
            <a:r>
              <a:rPr lang="en-GB" dirty="0">
                <a:latin typeface="Sassoon Infant Std" panose="020B0503020103030203" pitchFamily="34" charset="0"/>
              </a:rPr>
              <a:t>    </a:t>
            </a:r>
            <a:r>
              <a:rPr lang="en-GB" dirty="0" err="1">
                <a:latin typeface="Sassoon Infant Std" panose="020B0503020103030203" pitchFamily="34" charset="0"/>
              </a:rPr>
              <a:t>tch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667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3809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320800"/>
            <a:ext cx="11878310" cy="360743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chef used the sugar in a special and delicious cake.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571" y="1847938"/>
            <a:ext cx="956178" cy="969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08605" y="2052084"/>
            <a:ext cx="457200" cy="7655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31571" y="3698003"/>
            <a:ext cx="722262" cy="927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05258" y="3772432"/>
            <a:ext cx="703347" cy="852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91133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3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3718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688997397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Friday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704"/>
            <a:ext cx="10515600" cy="4001017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–Lesson plans REVIEW LESSON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busy, beautiful, pretty, hour, any, many, through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 err="1">
                <a:latin typeface="Sassoon Infant Std" panose="020B0503020103030203" pitchFamily="34" charset="0"/>
              </a:rPr>
              <a:t>sh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ch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ssi</a:t>
            </a:r>
            <a:r>
              <a:rPr lang="en-GB" i="1" dirty="0">
                <a:latin typeface="Sassoon Infant Std" panose="020B0503020103030203" pitchFamily="34" charset="0"/>
              </a:rPr>
              <a:t>, ci, le, </a:t>
            </a:r>
            <a:r>
              <a:rPr lang="en-GB" i="1" dirty="0" err="1">
                <a:latin typeface="Sassoon Infant Std" panose="020B0503020103030203" pitchFamily="34" charset="0"/>
              </a:rPr>
              <a:t>i</a:t>
            </a:r>
            <a:r>
              <a:rPr lang="en-GB" i="1" dirty="0">
                <a:latin typeface="Sassoon Infant Std" panose="020B0503020103030203" pitchFamily="34" charset="0"/>
              </a:rPr>
              <a:t>-e, a,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r>
              <a:rPr lang="en-GB" i="1" dirty="0">
                <a:latin typeface="Sassoon Infant Std" panose="020B0503020103030203" pitchFamily="34" charset="0"/>
              </a:rPr>
              <a:t> (</a:t>
            </a:r>
            <a:r>
              <a:rPr lang="en-GB" i="1" dirty="0" err="1">
                <a:latin typeface="Sassoon Infant Std" panose="020B0503020103030203" pitchFamily="34" charset="0"/>
              </a:rPr>
              <a:t>zh</a:t>
            </a:r>
            <a:r>
              <a:rPr lang="en-GB" i="1" dirty="0">
                <a:latin typeface="Sassoon Infant Std" panose="020B0503020103030203" pitchFamily="34" charset="0"/>
              </a:rPr>
              <a:t>), </a:t>
            </a:r>
            <a:r>
              <a:rPr lang="en-GB" i="1" dirty="0" err="1">
                <a:latin typeface="Sassoon Infant Std" panose="020B0503020103030203" pitchFamily="34" charset="0"/>
              </a:rPr>
              <a:t>aur</a:t>
            </a:r>
            <a:r>
              <a:rPr lang="en-GB" i="1" dirty="0">
                <a:latin typeface="Sassoon Infant Std" panose="020B0503020103030203" pitchFamily="34" charset="0"/>
              </a:rPr>
              <a:t>, au, or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n/a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Words – n/a</a:t>
            </a:r>
          </a:p>
        </p:txBody>
      </p:sp>
    </p:spTree>
    <p:extLst>
      <p:ext uri="{BB962C8B-B14F-4D97-AF65-F5344CB8AC3E}">
        <p14:creationId xmlns:p14="http://schemas.microsoft.com/office/powerpoint/2010/main" val="1490439729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76" y="2485401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3803464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10" y="230866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51006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1645920"/>
            <a:ext cx="10515600" cy="32924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224591423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89288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563075" y="5421563"/>
            <a:ext cx="110658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83799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89" y="22524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123" y="4761163"/>
            <a:ext cx="80629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4356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1280"/>
            <a:ext cx="10515600" cy="321119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176880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43" y="2495774"/>
            <a:ext cx="10515600" cy="2142004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8819" y="2834641"/>
            <a:ext cx="1484554" cy="12855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78657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056" y="4810972"/>
            <a:ext cx="1174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56741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2" y="1097281"/>
            <a:ext cx="10515600" cy="2732442"/>
          </a:xfrm>
        </p:spPr>
        <p:txBody>
          <a:bodyPr anchor="ctr"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9920" y="4892153"/>
            <a:ext cx="860552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98463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44320"/>
            <a:ext cx="10515600" cy="301815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4122925407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484555"/>
            <a:ext cx="10515600" cy="252928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60" y="553293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Attractive in a delicate way. </a:t>
            </a:r>
          </a:p>
        </p:txBody>
      </p:sp>
    </p:spTree>
    <p:extLst>
      <p:ext uri="{BB962C8B-B14F-4D97-AF65-F5344CB8AC3E}">
        <p14:creationId xmlns:p14="http://schemas.microsoft.com/office/powerpoint/2010/main" val="1938465940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2510670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176" y="544089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daisy is a very pretty flower.”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56679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90" y="1615440"/>
            <a:ext cx="10515600" cy="3231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290899091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1136" y="5103674"/>
            <a:ext cx="9108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period of time – 60 minutes.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940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33" y="560345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“There are sixty minutes in an hour.”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0550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13840"/>
            <a:ext cx="10515600" cy="304863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44335543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98756"/>
            <a:ext cx="10515600" cy="300261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3595" y="4894643"/>
            <a:ext cx="8797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One or some of a thing or number of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50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9251" y="178405"/>
            <a:ext cx="95420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Can you remember the phonemes for these graphemes?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mb</a:t>
            </a:r>
            <a:r>
              <a:rPr lang="en-GB" sz="8000" dirty="0">
                <a:latin typeface="Sassoon Infant Std" panose="020B0503020103030203" pitchFamily="34" charset="0"/>
              </a:rPr>
              <a:t>      </a:t>
            </a:r>
            <a:r>
              <a:rPr lang="en-GB" sz="8000" dirty="0" err="1">
                <a:latin typeface="Sassoon Infant Std" panose="020B0503020103030203" pitchFamily="34" charset="0"/>
              </a:rPr>
              <a:t>gn</a:t>
            </a:r>
            <a:r>
              <a:rPr lang="en-GB" sz="8000" dirty="0">
                <a:latin typeface="Sassoon Infant Std" panose="020B0503020103030203" pitchFamily="34" charset="0"/>
              </a:rPr>
              <a:t>     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226" y="4730683"/>
            <a:ext cx="95420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Let’s read some words containing these graphemes.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5743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8872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536" y="556161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“Do you have any puppies at home?”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477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25600"/>
            <a:ext cx="10515600" cy="293687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3184707406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70" y="142240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20" y="5372163"/>
            <a:ext cx="12019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number of people or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2163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3736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many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18533" y="562257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“Look how many stickers I have!”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8863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94056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</p:spTree>
    <p:extLst>
      <p:ext uri="{BB962C8B-B14F-4D97-AF65-F5344CB8AC3E}">
        <p14:creationId xmlns:p14="http://schemas.microsoft.com/office/powerpoint/2010/main" val="3477573383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161544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3920" y="4975030"/>
            <a:ext cx="854456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Move in one side and out of the other side.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92780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10" y="1595120"/>
            <a:ext cx="10515600" cy="29775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293" y="5592096"/>
            <a:ext cx="11742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“We all ran through the tunnel.”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41329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498363" y="1004598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2500573386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040" y="50260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5580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160" y="70580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8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0" y="222922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20" y="60420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38182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2612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9228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4640" y="6956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80296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840" y="6346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ci</a:t>
            </a:r>
          </a:p>
        </p:txBody>
      </p:sp>
    </p:spTree>
    <p:extLst>
      <p:ext uri="{BB962C8B-B14F-4D97-AF65-F5344CB8AC3E}">
        <p14:creationId xmlns:p14="http://schemas.microsoft.com/office/powerpoint/2010/main" val="104103046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265299383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2772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i_e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72221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724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11250487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36308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160" y="77692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aur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7688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3680" y="42132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2178331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2114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9728"/>
            <a:ext cx="1219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mb</a:t>
            </a:r>
            <a:r>
              <a:rPr lang="en-GB" sz="8000" dirty="0">
                <a:latin typeface="Sassoon Infant Std" panose="020B0503020103030203" pitchFamily="34" charset="0"/>
              </a:rPr>
              <a:t>      </a:t>
            </a:r>
            <a:r>
              <a:rPr lang="en-GB" sz="8000" dirty="0" err="1">
                <a:latin typeface="Sassoon Infant Std" panose="020B0503020103030203" pitchFamily="34" charset="0"/>
              </a:rPr>
              <a:t>gn</a:t>
            </a:r>
            <a:r>
              <a:rPr lang="en-GB" sz="8000" dirty="0">
                <a:latin typeface="Sassoon Infant Std" panose="020B0503020103030203" pitchFamily="34" charset="0"/>
              </a:rPr>
              <a:t>     y</a:t>
            </a:r>
          </a:p>
        </p:txBody>
      </p:sp>
    </p:spTree>
    <p:extLst>
      <p:ext uri="{BB962C8B-B14F-4D97-AF65-F5344CB8AC3E}">
        <p14:creationId xmlns:p14="http://schemas.microsoft.com/office/powerpoint/2010/main" val="282209255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160" y="9394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7129873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160" y="9394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8641423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4160" y="93948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ze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37315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64081"/>
            <a:ext cx="10414000" cy="23620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Sassoon Infant Std" panose="020B0503020103030203" pitchFamily="34" charset="0"/>
              </a:rPr>
              <a:t>Let’s read some words containing these graphemes.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210561"/>
            <a:ext cx="11744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dirty="0" err="1">
                <a:latin typeface="Sassoon Infant Std" panose="020B0503020103030203" pitchFamily="34" charset="0"/>
              </a:rPr>
              <a:t>sh</a:t>
            </a:r>
            <a:r>
              <a:rPr lang="en-GB" sz="6600" dirty="0">
                <a:latin typeface="Sassoon Infant Std" panose="020B0503020103030203" pitchFamily="34" charset="0"/>
              </a:rPr>
              <a:t>     </a:t>
            </a:r>
            <a:r>
              <a:rPr lang="en-GB" sz="6600" dirty="0" err="1">
                <a:latin typeface="Sassoon Infant Std" panose="020B0503020103030203" pitchFamily="34" charset="0"/>
              </a:rPr>
              <a:t>ch</a:t>
            </a:r>
            <a:r>
              <a:rPr lang="en-GB" sz="6600" dirty="0">
                <a:latin typeface="Sassoon Infant Std" panose="020B0503020103030203" pitchFamily="34" charset="0"/>
              </a:rPr>
              <a:t>     </a:t>
            </a:r>
            <a:r>
              <a:rPr lang="en-GB" sz="6600" dirty="0" err="1">
                <a:latin typeface="Sassoon Infant Std" panose="020B0503020103030203" pitchFamily="34" charset="0"/>
              </a:rPr>
              <a:t>ti</a:t>
            </a:r>
            <a:r>
              <a:rPr lang="en-GB" sz="6600" dirty="0">
                <a:latin typeface="Sassoon Infant Std" panose="020B0503020103030203" pitchFamily="34" charset="0"/>
              </a:rPr>
              <a:t>     </a:t>
            </a:r>
            <a:r>
              <a:rPr lang="en-GB" sz="6600" dirty="0" err="1">
                <a:latin typeface="Sassoon Infant Std" panose="020B0503020103030203" pitchFamily="34" charset="0"/>
              </a:rPr>
              <a:t>si</a:t>
            </a:r>
            <a:r>
              <a:rPr lang="en-GB" sz="6600" dirty="0">
                <a:latin typeface="Sassoon Infant Std" panose="020B0503020103030203" pitchFamily="34" charset="0"/>
              </a:rPr>
              <a:t>    </a:t>
            </a:r>
            <a:r>
              <a:rPr lang="en-GB" sz="6600" dirty="0" err="1">
                <a:latin typeface="Sassoon Infant Std" panose="020B0503020103030203" pitchFamily="34" charset="0"/>
              </a:rPr>
              <a:t>ssi</a:t>
            </a:r>
            <a:r>
              <a:rPr lang="en-GB" sz="6600" dirty="0">
                <a:latin typeface="Sassoon Infant Std" panose="020B0503020103030203" pitchFamily="34" charset="0"/>
              </a:rPr>
              <a:t>    ci   le   </a:t>
            </a:r>
            <a:r>
              <a:rPr lang="en-GB" sz="6600" dirty="0" err="1">
                <a:latin typeface="Sassoon Infant Std" panose="020B0503020103030203" pitchFamily="34" charset="0"/>
              </a:rPr>
              <a:t>i</a:t>
            </a:r>
            <a:r>
              <a:rPr lang="en-GB" sz="6600" dirty="0">
                <a:latin typeface="Sassoon Infant Std" panose="020B0503020103030203" pitchFamily="34" charset="0"/>
              </a:rPr>
              <a:t>-e   a    </a:t>
            </a:r>
            <a:r>
              <a:rPr lang="en-GB" sz="6600" dirty="0" err="1">
                <a:latin typeface="Sassoon Infant Std" panose="020B0503020103030203" pitchFamily="34" charset="0"/>
              </a:rPr>
              <a:t>si</a:t>
            </a:r>
            <a:r>
              <a:rPr lang="en-GB" sz="6600" dirty="0">
                <a:latin typeface="Sassoon Infant Std" panose="020B0503020103030203" pitchFamily="34" charset="0"/>
              </a:rPr>
              <a:t>   </a:t>
            </a:r>
            <a:r>
              <a:rPr lang="en-GB" sz="6600" dirty="0" err="1">
                <a:latin typeface="Sassoon Infant Std" panose="020B0503020103030203" pitchFamily="34" charset="0"/>
              </a:rPr>
              <a:t>aur</a:t>
            </a:r>
            <a:r>
              <a:rPr lang="en-GB" sz="6600" dirty="0">
                <a:latin typeface="Sassoon Infant Std" panose="020B0503020103030203" pitchFamily="34" charset="0"/>
              </a:rPr>
              <a:t>   au  or   s   </a:t>
            </a:r>
            <a:r>
              <a:rPr lang="en-GB" sz="6600" dirty="0" err="1">
                <a:latin typeface="Sassoon Infant Std" panose="020B0503020103030203" pitchFamily="34" charset="0"/>
              </a:rPr>
              <a:t>ze</a:t>
            </a:r>
            <a:r>
              <a:rPr lang="en-GB" sz="66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6882024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70" y="2268024"/>
            <a:ext cx="10515600" cy="19788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698929420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" y="1320800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 au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2899103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70" y="2268024"/>
            <a:ext cx="10515600" cy="19788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6426" y="2590800"/>
            <a:ext cx="1550294" cy="1226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83107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2377440"/>
            <a:ext cx="10515600" cy="19513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1319908957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" y="1129175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926941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30" y="2377440"/>
            <a:ext cx="10515600" cy="19513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delicious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24266" y="2720489"/>
            <a:ext cx="1052454" cy="1118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5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38" y="2370820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986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climb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0644" y="2673277"/>
            <a:ext cx="1904104" cy="12855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1804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8400"/>
            <a:ext cx="10515600" cy="21240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118014180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" y="1129175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5084597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38400"/>
            <a:ext cx="10515600" cy="21240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3423" y="2862729"/>
            <a:ext cx="928817" cy="1118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61905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4720"/>
            <a:ext cx="10515600" cy="23577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</p:spTree>
    <p:extLst>
      <p:ext uri="{BB962C8B-B14F-4D97-AF65-F5344CB8AC3E}">
        <p14:creationId xmlns:p14="http://schemas.microsoft.com/office/powerpoint/2010/main" val="1514039167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34060" y="1129175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179271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4719"/>
            <a:ext cx="10515600" cy="23577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precious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3423" y="2733040"/>
            <a:ext cx="989777" cy="1209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91323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03120"/>
            <a:ext cx="10515600" cy="24593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</a:p>
        </p:txBody>
      </p:sp>
    </p:spTree>
    <p:extLst>
      <p:ext uri="{BB962C8B-B14F-4D97-AF65-F5344CB8AC3E}">
        <p14:creationId xmlns:p14="http://schemas.microsoft.com/office/powerpoint/2010/main" val="814673736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780" y="1018798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81628314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03120"/>
            <a:ext cx="10515600" cy="24593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social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106" y="2700169"/>
            <a:ext cx="1052454" cy="1118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2988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9520"/>
            <a:ext cx="10515600" cy="20529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</a:p>
        </p:txBody>
      </p:sp>
    </p:spTree>
    <p:extLst>
      <p:ext uri="{BB962C8B-B14F-4D97-AF65-F5344CB8AC3E}">
        <p14:creationId xmlns:p14="http://schemas.microsoft.com/office/powerpoint/2010/main" val="3309623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0" y="240194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</a:p>
        </p:txBody>
      </p:sp>
    </p:spTree>
    <p:extLst>
      <p:ext uri="{BB962C8B-B14F-4D97-AF65-F5344CB8AC3E}">
        <p14:creationId xmlns:p14="http://schemas.microsoft.com/office/powerpoint/2010/main" val="2982829848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" y="937549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933381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09520"/>
            <a:ext cx="10515600" cy="20529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4106" y="2903369"/>
            <a:ext cx="869574" cy="1118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220586" y="2976599"/>
            <a:ext cx="1418214" cy="11187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71818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2640"/>
            <a:ext cx="10515600" cy="248983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</p:spTree>
    <p:extLst>
      <p:ext uri="{BB962C8B-B14F-4D97-AF65-F5344CB8AC3E}">
        <p14:creationId xmlns:p14="http://schemas.microsoft.com/office/powerpoint/2010/main" val="3277152909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900" y="1056660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466477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72640"/>
            <a:ext cx="10515600" cy="248983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chef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588408"/>
            <a:ext cx="1381760" cy="12723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1854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6320"/>
            <a:ext cx="10515600" cy="22561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2230381703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3799871"/>
            <a:ext cx="10515600" cy="237807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" y="1230775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214669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6320"/>
            <a:ext cx="10515600" cy="22561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3" name="Rectangle 2"/>
          <p:cNvSpPr/>
          <p:nvPr/>
        </p:nvSpPr>
        <p:spPr>
          <a:xfrm>
            <a:off x="4338320" y="3037839"/>
            <a:ext cx="660400" cy="9559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9031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06320"/>
            <a:ext cx="10515600" cy="22561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</p:spTree>
    <p:extLst>
      <p:ext uri="{BB962C8B-B14F-4D97-AF65-F5344CB8AC3E}">
        <p14:creationId xmlns:p14="http://schemas.microsoft.com/office/powerpoint/2010/main" val="97840693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8880"/>
            <a:ext cx="10515600" cy="24187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" y="1129175"/>
            <a:ext cx="1114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 err="1">
                <a:latin typeface="Sassoon Infant Std" panose="020B0503020103030203" pitchFamily="34" charset="0"/>
              </a:rPr>
              <a:t>sh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ch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ti</a:t>
            </a:r>
            <a:r>
              <a:rPr lang="en-GB" sz="6000" dirty="0">
                <a:latin typeface="Sassoon Infant Std" panose="020B0503020103030203" pitchFamily="34" charset="0"/>
              </a:rPr>
              <a:t> 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 </a:t>
            </a:r>
            <a:r>
              <a:rPr lang="en-GB" sz="6000" dirty="0" err="1">
                <a:latin typeface="Sassoon Infant Std" panose="020B0503020103030203" pitchFamily="34" charset="0"/>
              </a:rPr>
              <a:t>ssi</a:t>
            </a:r>
            <a:r>
              <a:rPr lang="en-GB" sz="6000" dirty="0">
                <a:latin typeface="Sassoon Infant Std" panose="020B0503020103030203" pitchFamily="34" charset="0"/>
              </a:rPr>
              <a:t>    ci   le   </a:t>
            </a:r>
            <a:r>
              <a:rPr lang="en-GB" sz="6000" dirty="0" err="1">
                <a:latin typeface="Sassoon Infant Std" panose="020B0503020103030203" pitchFamily="34" charset="0"/>
              </a:rPr>
              <a:t>i</a:t>
            </a:r>
            <a:r>
              <a:rPr lang="en-GB" sz="6000" dirty="0">
                <a:latin typeface="Sassoon Infant Std" panose="020B0503020103030203" pitchFamily="34" charset="0"/>
              </a:rPr>
              <a:t>-e   a    </a:t>
            </a:r>
            <a:r>
              <a:rPr lang="en-GB" sz="6000" dirty="0" err="1">
                <a:latin typeface="Sassoon Infant Std" panose="020B0503020103030203" pitchFamily="34" charset="0"/>
              </a:rPr>
              <a:t>si</a:t>
            </a:r>
            <a:r>
              <a:rPr lang="en-GB" sz="6000" dirty="0">
                <a:latin typeface="Sassoon Infant Std" panose="020B0503020103030203" pitchFamily="34" charset="0"/>
              </a:rPr>
              <a:t>   </a:t>
            </a:r>
            <a:r>
              <a:rPr lang="en-GB" sz="6000" dirty="0" err="1">
                <a:latin typeface="Sassoon Infant Std" panose="020B0503020103030203" pitchFamily="34" charset="0"/>
              </a:rPr>
              <a:t>aur</a:t>
            </a:r>
            <a:r>
              <a:rPr lang="en-GB" sz="6000" dirty="0">
                <a:latin typeface="Sassoon Infant Std" panose="020B0503020103030203" pitchFamily="34" charset="0"/>
              </a:rPr>
              <a:t>    au   or   s   </a:t>
            </a:r>
            <a:r>
              <a:rPr lang="en-GB" sz="6000" dirty="0" err="1">
                <a:latin typeface="Sassoon Infant Std" panose="020B0503020103030203" pitchFamily="34" charset="0"/>
              </a:rPr>
              <a:t>ze</a:t>
            </a:r>
            <a:r>
              <a:rPr lang="en-GB" sz="6000" dirty="0">
                <a:latin typeface="Sassoon Infant Std" panose="020B0503020103030203" pitchFamily="34" charset="0"/>
              </a:rPr>
              <a:t>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0" y="98358"/>
            <a:ext cx="12192000" cy="1222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</p:txBody>
      </p:sp>
    </p:spTree>
    <p:extLst>
      <p:ext uri="{BB962C8B-B14F-4D97-AF65-F5344CB8AC3E}">
        <p14:creationId xmlns:p14="http://schemas.microsoft.com/office/powerpoint/2010/main" val="1026213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2114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9728"/>
            <a:ext cx="1219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mb</a:t>
            </a:r>
            <a:r>
              <a:rPr lang="en-GB" sz="8000" dirty="0">
                <a:latin typeface="Sassoon Infant Std" panose="020B0503020103030203" pitchFamily="34" charset="0"/>
              </a:rPr>
              <a:t>      </a:t>
            </a:r>
            <a:r>
              <a:rPr lang="en-GB" sz="8000" dirty="0" err="1">
                <a:latin typeface="Sassoon Infant Std" panose="020B0503020103030203" pitchFamily="34" charset="0"/>
              </a:rPr>
              <a:t>gn</a:t>
            </a:r>
            <a:r>
              <a:rPr lang="en-GB" sz="8000" dirty="0">
                <a:latin typeface="Sassoon Infant Std" panose="020B0503020103030203" pitchFamily="34" charset="0"/>
              </a:rPr>
              <a:t>     y</a:t>
            </a:r>
          </a:p>
        </p:txBody>
      </p:sp>
    </p:spTree>
    <p:extLst>
      <p:ext uri="{BB962C8B-B14F-4D97-AF65-F5344CB8AC3E}">
        <p14:creationId xmlns:p14="http://schemas.microsoft.com/office/powerpoint/2010/main" val="330586467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43760"/>
            <a:ext cx="10515600" cy="24187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sneeze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91066" y="2946399"/>
            <a:ext cx="1275974" cy="966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4186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11" y="2647949"/>
            <a:ext cx="10515600" cy="1187935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read some longer words. </a:t>
            </a:r>
          </a:p>
        </p:txBody>
      </p:sp>
    </p:spTree>
    <p:extLst>
      <p:ext uri="{BB962C8B-B14F-4D97-AF65-F5344CB8AC3E}">
        <p14:creationId xmlns:p14="http://schemas.microsoft.com/office/powerpoint/2010/main" val="1923197965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9280"/>
            <a:ext cx="10515600" cy="270319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2004118801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9280"/>
            <a:ext cx="10515600" cy="270319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difficult</a:t>
            </a:r>
          </a:p>
        </p:txBody>
      </p:sp>
      <p:sp>
        <p:nvSpPr>
          <p:cNvPr id="3" name="Rectangle 2"/>
          <p:cNvSpPr/>
          <p:nvPr/>
        </p:nvSpPr>
        <p:spPr>
          <a:xfrm>
            <a:off x="4901306" y="2367279"/>
            <a:ext cx="991494" cy="18389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61667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4400"/>
            <a:ext cx="10515600" cy="23780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adventure</a:t>
            </a:r>
          </a:p>
        </p:txBody>
      </p:sp>
    </p:spTree>
    <p:extLst>
      <p:ext uri="{BB962C8B-B14F-4D97-AF65-F5344CB8AC3E}">
        <p14:creationId xmlns:p14="http://schemas.microsoft.com/office/powerpoint/2010/main" val="549565262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84400"/>
            <a:ext cx="10515600" cy="237807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adventure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705600" y="2743200"/>
            <a:ext cx="2418080" cy="1269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913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0" y="2184400"/>
            <a:ext cx="10515600" cy="219519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awful</a:t>
            </a:r>
          </a:p>
        </p:txBody>
      </p:sp>
    </p:spTree>
    <p:extLst>
      <p:ext uri="{BB962C8B-B14F-4D97-AF65-F5344CB8AC3E}">
        <p14:creationId xmlns:p14="http://schemas.microsoft.com/office/powerpoint/2010/main" val="2755373924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70" y="2184400"/>
            <a:ext cx="10515600" cy="219519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awful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2506" y="2798939"/>
            <a:ext cx="1834774" cy="10009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4863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1520"/>
            <a:ext cx="10515600" cy="25609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playful</a:t>
            </a:r>
          </a:p>
        </p:txBody>
      </p:sp>
    </p:spTree>
    <p:extLst>
      <p:ext uri="{BB962C8B-B14F-4D97-AF65-F5344CB8AC3E}">
        <p14:creationId xmlns:p14="http://schemas.microsoft.com/office/powerpoint/2010/main" val="1273679636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1520"/>
            <a:ext cx="10515600" cy="256095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playful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5165466" y="2875279"/>
            <a:ext cx="1377574" cy="13716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32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986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sign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9194" y="2996006"/>
            <a:ext cx="1591310" cy="13823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25041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42160"/>
            <a:ext cx="10515600" cy="25203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pudding</a:t>
            </a:r>
          </a:p>
        </p:txBody>
      </p:sp>
    </p:spTree>
    <p:extLst>
      <p:ext uri="{BB962C8B-B14F-4D97-AF65-F5344CB8AC3E}">
        <p14:creationId xmlns:p14="http://schemas.microsoft.com/office/powerpoint/2010/main" val="929532339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42160"/>
            <a:ext cx="10515600" cy="2520315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pudding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4826" y="2529839"/>
            <a:ext cx="1621414" cy="13716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78960" y="2935325"/>
            <a:ext cx="670560" cy="966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02573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0240"/>
            <a:ext cx="10515600" cy="264223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84307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0240"/>
            <a:ext cx="10515600" cy="264223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village</a:t>
            </a:r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8506" y="2895599"/>
            <a:ext cx="1458854" cy="1270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30005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058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mansion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2184" y="5657671"/>
            <a:ext cx="2688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sugar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0"/>
            <a:ext cx="3342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dinosaur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9454" y="-92334"/>
            <a:ext cx="2899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atin typeface="Sassoon Infant Std" panose="020B0503020103030203" pitchFamily="34" charset="0"/>
              </a:rPr>
              <a:t> </a:t>
            </a:r>
            <a:r>
              <a:rPr lang="en-GB" sz="66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657671"/>
            <a:ext cx="3434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magician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1023" y="5759438"/>
            <a:ext cx="3154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Sassoon Infant Std" panose="020B0503020103030203" pitchFamily="34" charset="0"/>
              </a:rPr>
              <a:t>crocodile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737" y="1015663"/>
            <a:ext cx="7150466" cy="48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1202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90" y="233914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73928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80" y="1046480"/>
            <a:ext cx="9743440" cy="46228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I like to make cakes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448512394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1116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80" y="1046480"/>
            <a:ext cx="9743440" cy="462280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800" dirty="0">
                <a:latin typeface="Sassoon Infant Std" panose="020B0503020103030203" pitchFamily="34" charset="0"/>
              </a:rPr>
              <a:t>I like to make cakes in the kitchen.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631" y="3992879"/>
            <a:ext cx="1401649" cy="10160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621280" y="2082800"/>
            <a:ext cx="245389" cy="8331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58560" y="2296160"/>
            <a:ext cx="607536" cy="660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10800000">
            <a:off x="8966975" y="2670533"/>
            <a:ext cx="867129" cy="584774"/>
          </a:xfrm>
          <a:prstGeom prst="arc">
            <a:avLst>
              <a:gd name="adj1" fmla="val 10724078"/>
              <a:gd name="adj2" fmla="val 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10800000">
            <a:off x="6604774" y="2670533"/>
            <a:ext cx="867129" cy="584774"/>
          </a:xfrm>
          <a:prstGeom prst="arc">
            <a:avLst>
              <a:gd name="adj1" fmla="val 10724078"/>
              <a:gd name="adj2" fmla="val 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c 8"/>
          <p:cNvSpPr/>
          <p:nvPr/>
        </p:nvSpPr>
        <p:spPr>
          <a:xfrm rot="10800000">
            <a:off x="2866670" y="2670533"/>
            <a:ext cx="867129" cy="584774"/>
          </a:xfrm>
          <a:prstGeom prst="arc">
            <a:avLst>
              <a:gd name="adj1" fmla="val 10724078"/>
              <a:gd name="adj2" fmla="val 3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84056" y="2296160"/>
            <a:ext cx="466584" cy="599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07279" y="2296160"/>
            <a:ext cx="510838" cy="619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577952" y="2204720"/>
            <a:ext cx="512304" cy="6908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607283" y="2225039"/>
            <a:ext cx="529486" cy="7213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44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90" y="240194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</p:spTree>
    <p:extLst>
      <p:ext uri="{BB962C8B-B14F-4D97-AF65-F5344CB8AC3E}">
        <p14:creationId xmlns:p14="http://schemas.microsoft.com/office/powerpoint/2010/main" val="1913506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3621144"/>
            <a:ext cx="10515600" cy="229261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9728"/>
            <a:ext cx="1219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en-GB" sz="8000" dirty="0" err="1">
                <a:latin typeface="Sassoon Infant Std" panose="020B0503020103030203" pitchFamily="34" charset="0"/>
              </a:rPr>
              <a:t>mb</a:t>
            </a:r>
            <a:r>
              <a:rPr lang="en-GB" sz="8000" dirty="0">
                <a:latin typeface="Sassoon Infant Std" panose="020B0503020103030203" pitchFamily="34" charset="0"/>
              </a:rPr>
              <a:t>      </a:t>
            </a:r>
            <a:r>
              <a:rPr lang="en-GB" sz="8000" dirty="0" err="1">
                <a:latin typeface="Sassoon Infant Std" panose="020B0503020103030203" pitchFamily="34" charset="0"/>
              </a:rPr>
              <a:t>gn</a:t>
            </a:r>
            <a:r>
              <a:rPr lang="en-GB" sz="8000" dirty="0">
                <a:latin typeface="Sassoon Infant Std" panose="020B0503020103030203" pitchFamily="34" charset="0"/>
              </a:rPr>
              <a:t>     y</a:t>
            </a:r>
          </a:p>
        </p:txBody>
      </p:sp>
    </p:spTree>
    <p:extLst>
      <p:ext uri="{BB962C8B-B14F-4D97-AF65-F5344CB8AC3E}">
        <p14:creationId xmlns:p14="http://schemas.microsoft.com/office/powerpoint/2010/main" val="16183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26833"/>
            <a:ext cx="10515600" cy="2335642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mystery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6395" y="2996006"/>
            <a:ext cx="817581" cy="13931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779572" y="2996006"/>
            <a:ext cx="817581" cy="13931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5" y="217718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6" y="1270000"/>
            <a:ext cx="10515600" cy="4693920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can be spelt using a different grapheme:</a:t>
            </a:r>
            <a:br>
              <a:rPr lang="en-GB" dirty="0">
                <a:latin typeface="Sassoon Infant Std" panose="020B0503020103030203" pitchFamily="34" charset="0"/>
              </a:rPr>
            </a:br>
            <a:br>
              <a:rPr lang="en-GB" dirty="0">
                <a:latin typeface="Sassoon Infant Std" panose="020B0503020103030203" pitchFamily="34" charset="0"/>
              </a:rPr>
            </a:br>
            <a:r>
              <a:rPr lang="en-GB" sz="8000" b="1" dirty="0" err="1">
                <a:latin typeface="Sassoon Infant Std" panose="020B0503020103030203" pitchFamily="34" charset="0"/>
              </a:rPr>
              <a:t>ti</a:t>
            </a:r>
            <a:endParaRPr lang="en-GB" sz="8000" b="1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3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1067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84" y="1161826"/>
            <a:ext cx="10515600" cy="234516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290457" y="3743662"/>
            <a:ext cx="11585986" cy="2942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Made up or not true – 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“I chose a fiction book about dragons from the library.”</a:t>
            </a:r>
          </a:p>
        </p:txBody>
      </p:sp>
    </p:spTree>
    <p:extLst>
      <p:ext uri="{BB962C8B-B14F-4D97-AF65-F5344CB8AC3E}">
        <p14:creationId xmlns:p14="http://schemas.microsoft.com/office/powerpoint/2010/main" val="1793526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972" y="2229524"/>
            <a:ext cx="10515600" cy="2345167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6099" y="2689412"/>
            <a:ext cx="914400" cy="12586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10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38805"/>
            <a:ext cx="10515600" cy="2023670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</p:spTree>
    <p:extLst>
      <p:ext uri="{BB962C8B-B14F-4D97-AF65-F5344CB8AC3E}">
        <p14:creationId xmlns:p14="http://schemas.microsoft.com/office/powerpoint/2010/main" val="2841498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70" y="2216075"/>
            <a:ext cx="10515600" cy="188382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771" y="2463501"/>
            <a:ext cx="881304" cy="12323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4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6" y="1195297"/>
            <a:ext cx="10515600" cy="2345166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82880" y="4350872"/>
            <a:ext cx="11785600" cy="231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– A feeling – 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“I felt a lot of emotion when I met my baby sister for the first time.”</a:t>
            </a:r>
          </a:p>
        </p:txBody>
      </p:sp>
    </p:spTree>
    <p:extLst>
      <p:ext uri="{BB962C8B-B14F-4D97-AF65-F5344CB8AC3E}">
        <p14:creationId xmlns:p14="http://schemas.microsoft.com/office/powerpoint/2010/main" val="325342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70" y="2216075"/>
            <a:ext cx="10515600" cy="188382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emotion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1708" y="2549562"/>
            <a:ext cx="925158" cy="11463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09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1389532"/>
            <a:ext cx="11521439" cy="177501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13300" dirty="0">
                <a:latin typeface="Sassoon Infant Std" panose="020B0503020103030203" pitchFamily="34" charset="0"/>
              </a:rPr>
              <a:t>cautious</a:t>
            </a:r>
            <a:endParaRPr lang="en-GB" sz="8000" dirty="0">
              <a:latin typeface="Sassoon Infant Std" panose="020B050302010303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1695527" y="4314416"/>
            <a:ext cx="8708314" cy="230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Definition – To be careful – 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“I was cautious when I walked over the icy pavement.”</a:t>
            </a:r>
          </a:p>
        </p:txBody>
      </p:sp>
    </p:spTree>
    <p:extLst>
      <p:ext uri="{BB962C8B-B14F-4D97-AF65-F5344CB8AC3E}">
        <p14:creationId xmlns:p14="http://schemas.microsoft.com/office/powerpoint/2010/main" val="14073070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2173046"/>
            <a:ext cx="10515600" cy="2033195"/>
          </a:xfrm>
        </p:spPr>
        <p:txBody>
          <a:bodyPr anchor="ctr">
            <a:norm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cautious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44584" y="2517289"/>
            <a:ext cx="903642" cy="12102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64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23652"/>
            <a:ext cx="10515600" cy="223882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216387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52744"/>
            <a:ext cx="10515600" cy="2109731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615492" y="2893807"/>
            <a:ext cx="903642" cy="11516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3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80" y="1710465"/>
            <a:ext cx="10515600" cy="2895040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1389999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41987"/>
            <a:ext cx="10515600" cy="1882588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631905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20471"/>
            <a:ext cx="10515600" cy="1904103"/>
          </a:xfrm>
        </p:spPr>
        <p:txBody>
          <a:bodyPr anchor="ctr">
            <a:no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motion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809951" y="2689412"/>
            <a:ext cx="967367" cy="1220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854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396" y="2274002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Practise and Apply</a:t>
            </a:r>
            <a:r>
              <a:rPr lang="en-GB" dirty="0">
                <a:latin typeface="Sassoon Infant Std" panose="020B0503020103030203" pitchFamily="34" charset="0"/>
              </a:rPr>
              <a:t>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66" y="1430768"/>
            <a:ext cx="10515600" cy="375565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cautious chef stayed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3869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1430768"/>
            <a:ext cx="11725835" cy="439987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8000" dirty="0">
                <a:latin typeface="Sassoon Infant Std" panose="020B0503020103030203" pitchFamily="34" charset="0"/>
              </a:rPr>
              <a:t>The cautious chef stayed in the kitchen.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5176" y="2764715"/>
            <a:ext cx="613185" cy="8552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35040" y="2619486"/>
            <a:ext cx="968187" cy="10004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35040" y="4518211"/>
            <a:ext cx="1269402" cy="1011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41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84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Spelling Y2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1 Week 3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0678"/>
            <a:ext cx="9144000" cy="1655762"/>
          </a:xfrm>
        </p:spPr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Mastering spellings: building of the foundations of phonics </a:t>
            </a:r>
          </a:p>
        </p:txBody>
      </p:sp>
    </p:spTree>
    <p:extLst>
      <p:ext uri="{BB962C8B-B14F-4D97-AF65-F5344CB8AC3E}">
        <p14:creationId xmlns:p14="http://schemas.microsoft.com/office/powerpoint/2010/main" val="15810646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53FC-8D98-40C4-A541-D8DD01C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 Infant Std" panose="020B0503020103030203" pitchFamily="34" charset="0"/>
              </a:rPr>
              <a:t>Tuesday</a:t>
            </a:r>
            <a:br>
              <a:rPr lang="en-GB" dirty="0">
                <a:latin typeface="Sassoon Infant Std" panose="020B0503020103030203" pitchFamily="34" charset="0"/>
              </a:rPr>
            </a:br>
            <a:r>
              <a:rPr lang="en-GB" dirty="0">
                <a:latin typeface="Sassoon Infant Std" panose="020B0503020103030203" pitchFamily="34" charset="0"/>
              </a:rPr>
              <a:t>Autumn Term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A5E4-C110-4717-B45D-286A3D33C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825625"/>
            <a:ext cx="1152144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Sassoon Infant Std" panose="020B0503020103030203" pitchFamily="34" charset="0"/>
              </a:rPr>
              <a:t>Focus – Lesson plans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Challenge words – busy, beautiful, pretty, hour, any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Revisit and review – Graphemes – </a:t>
            </a:r>
            <a:r>
              <a:rPr lang="en-GB" i="1" dirty="0" err="1">
                <a:latin typeface="Sassoon Infant Std" panose="020B0503020103030203" pitchFamily="34" charset="0"/>
              </a:rPr>
              <a:t>sh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ch</a:t>
            </a:r>
            <a:r>
              <a:rPr lang="en-GB" i="1" dirty="0">
                <a:latin typeface="Sassoon Infant Std" panose="020B0503020103030203" pitchFamily="34" charset="0"/>
              </a:rPr>
              <a:t>, </a:t>
            </a:r>
            <a:r>
              <a:rPr lang="en-GB" i="1" dirty="0" err="1">
                <a:latin typeface="Sassoon Infant Std" panose="020B0503020103030203" pitchFamily="34" charset="0"/>
              </a:rPr>
              <a:t>ti</a:t>
            </a:r>
            <a:r>
              <a:rPr lang="en-GB" i="1" dirty="0">
                <a:latin typeface="Sassoon Infant Std" panose="020B0503020103030203" pitchFamily="34" charset="0"/>
              </a:rPr>
              <a:t>, le, </a:t>
            </a:r>
            <a:r>
              <a:rPr lang="en-GB" i="1" dirty="0" err="1">
                <a:latin typeface="Sassoon Infant Std" panose="020B0503020103030203" pitchFamily="34" charset="0"/>
              </a:rPr>
              <a:t>i</a:t>
            </a:r>
            <a:r>
              <a:rPr lang="en-GB" i="1" dirty="0">
                <a:latin typeface="Sassoon Infant Std" panose="020B0503020103030203" pitchFamily="34" charset="0"/>
              </a:rPr>
              <a:t>-e, a, </a:t>
            </a:r>
            <a:r>
              <a:rPr lang="en-GB" i="1" dirty="0" err="1">
                <a:latin typeface="Sassoon Infant Std" panose="020B0503020103030203" pitchFamily="34" charset="0"/>
              </a:rPr>
              <a:t>si</a:t>
            </a:r>
            <a:r>
              <a:rPr lang="en-GB" i="1" dirty="0">
                <a:latin typeface="Sassoon Infant Std" panose="020B0503020103030203" pitchFamily="34" charset="0"/>
              </a:rPr>
              <a:t> (</a:t>
            </a:r>
            <a:r>
              <a:rPr lang="en-GB" i="1" dirty="0" err="1">
                <a:latin typeface="Sassoon Infant Std" panose="020B0503020103030203" pitchFamily="34" charset="0"/>
              </a:rPr>
              <a:t>zh</a:t>
            </a:r>
            <a:r>
              <a:rPr lang="en-GB" i="1" dirty="0">
                <a:latin typeface="Sassoon Infant Std" panose="020B0503020103030203" pitchFamily="34" charset="0"/>
              </a:rPr>
              <a:t>), </a:t>
            </a:r>
            <a:r>
              <a:rPr lang="en-GB" i="1" dirty="0" err="1">
                <a:latin typeface="Sassoon Infant Std" panose="020B0503020103030203" pitchFamily="34" charset="0"/>
              </a:rPr>
              <a:t>aur</a:t>
            </a:r>
            <a:r>
              <a:rPr lang="en-GB" i="1" dirty="0">
                <a:latin typeface="Sassoon Infant Std" panose="020B0503020103030203" pitchFamily="34" charset="0"/>
              </a:rPr>
              <a:t>, au, or</a:t>
            </a:r>
          </a:p>
          <a:p>
            <a:r>
              <a:rPr lang="en-GB" dirty="0">
                <a:latin typeface="Sassoon Infant Std" panose="020B0503020103030203" pitchFamily="34" charset="0"/>
              </a:rPr>
              <a:t>Teach – /</a:t>
            </a:r>
            <a:r>
              <a:rPr lang="en-GB" dirty="0" err="1">
                <a:latin typeface="Sassoon Infant Std" panose="020B0503020103030203" pitchFamily="34" charset="0"/>
              </a:rPr>
              <a:t>sh</a:t>
            </a:r>
            <a:r>
              <a:rPr lang="en-GB" dirty="0">
                <a:latin typeface="Sassoon Infant Std" panose="020B0503020103030203" pitchFamily="34" charset="0"/>
              </a:rPr>
              <a:t>/ </a:t>
            </a:r>
            <a:r>
              <a:rPr lang="en-GB" dirty="0" err="1">
                <a:latin typeface="Sassoon Infant Std" panose="020B0503020103030203" pitchFamily="34" charset="0"/>
              </a:rPr>
              <a:t>ssi</a:t>
            </a:r>
            <a:r>
              <a:rPr lang="en-GB" dirty="0">
                <a:latin typeface="Sassoon Infant Std" panose="020B0503020103030203" pitchFamily="34" charset="0"/>
              </a:rPr>
              <a:t>, </a:t>
            </a:r>
            <a:r>
              <a:rPr lang="en-GB" dirty="0" err="1">
                <a:latin typeface="Sassoon Infant Std" panose="020B0503020103030203" pitchFamily="34" charset="0"/>
              </a:rPr>
              <a:t>si</a:t>
            </a:r>
            <a:endParaRPr lang="en-GB" dirty="0">
              <a:latin typeface="Sassoon Infant Std" panose="020B0503020103030203" pitchFamily="34" charset="0"/>
            </a:endParaRPr>
          </a:p>
          <a:p>
            <a:r>
              <a:rPr lang="en-GB" dirty="0">
                <a:latin typeface="Sassoon Infant Std" panose="020B0503020103030203" pitchFamily="34" charset="0"/>
              </a:rPr>
              <a:t>Words – mission, passion, mansion, session</a:t>
            </a:r>
          </a:p>
        </p:txBody>
      </p:sp>
    </p:spTree>
    <p:extLst>
      <p:ext uri="{BB962C8B-B14F-4D97-AF65-F5344CB8AC3E}">
        <p14:creationId xmlns:p14="http://schemas.microsoft.com/office/powerpoint/2010/main" val="2795802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13851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Let’s </a:t>
            </a:r>
            <a:r>
              <a:rPr lang="en-GB" i="1" dirty="0">
                <a:latin typeface="Sassoon Infant Std" panose="020B0503020103030203" pitchFamily="34" charset="0"/>
              </a:rPr>
              <a:t>Revisit and Review</a:t>
            </a:r>
            <a:r>
              <a:rPr lang="en-GB" dirty="0">
                <a:latin typeface="Sassoon Infant Std" panose="020B050302010303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07981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99" y="2510670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Sassoon Infant Std" panose="020B0503020103030203" pitchFamily="34" charset="0"/>
              </a:rPr>
              <a:t>CHALLENGE words.</a:t>
            </a:r>
            <a:endParaRPr lang="en-GB" i="1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1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364" y="463972"/>
            <a:ext cx="9144000" cy="3621760"/>
          </a:xfrm>
        </p:spPr>
        <p:txBody>
          <a:bodyPr>
            <a:noAutofit/>
          </a:bodyPr>
          <a:lstStyle/>
          <a:p>
            <a:br>
              <a:rPr lang="en-GB" sz="19000" dirty="0">
                <a:latin typeface="Sassoon Infant Std" panose="020B0503020103030203" pitchFamily="34" charset="0"/>
              </a:rPr>
            </a:br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251" y="5375237"/>
            <a:ext cx="11220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latin typeface="Sassoon Infant Std" panose="020B0503020103030203" pitchFamily="34" charset="0"/>
              </a:rPr>
              <a:t>Definition - The reason for something.</a:t>
            </a:r>
            <a:endParaRPr lang="en-GB" sz="55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65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2" y="1688951"/>
            <a:ext cx="10515600" cy="298110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444406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89288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482523"/>
            <a:ext cx="121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789" y="22524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789" y="4811963"/>
            <a:ext cx="107756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“I am very busy cleaning my house today.”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598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6071"/>
            <a:ext cx="10515600" cy="3056404"/>
          </a:xfrm>
        </p:spPr>
        <p:txBody>
          <a:bodyPr anchor="ctr"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4046131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065007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4810972"/>
            <a:ext cx="1174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Very attractive. </a:t>
            </a:r>
          </a:p>
          <a:p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A person, a flower, some scenery etc.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32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2" y="1097281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beautiful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2172" y="4962380"/>
            <a:ext cx="8605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house was surrounded by beautiful flowers.”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638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1837441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484555"/>
            <a:ext cx="10515600" cy="252928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-17107" y="564469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Attractive in a delicate way. </a:t>
            </a:r>
          </a:p>
        </p:txBody>
      </p:sp>
    </p:spTree>
    <p:extLst>
      <p:ext uri="{BB962C8B-B14F-4D97-AF65-F5344CB8AC3E}">
        <p14:creationId xmlns:p14="http://schemas.microsoft.com/office/powerpoint/2010/main" val="28625512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2510670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pretty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44089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 daisy is a very pretty flower.”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544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45061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285" y="806594"/>
            <a:ext cx="9144000" cy="4038133"/>
          </a:xfrm>
        </p:spPr>
        <p:txBody>
          <a:bodyPr anchor="ctr">
            <a:noAutofit/>
          </a:bodyPr>
          <a:lstStyle/>
          <a:p>
            <a:r>
              <a:rPr lang="en-GB" sz="19000" dirty="0">
                <a:latin typeface="Sassoon Infant Std" panose="020B0503020103030203" pitchFamily="34" charset="0"/>
              </a:rPr>
              <a:t>because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56532"/>
            <a:ext cx="12266579" cy="13106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00" dirty="0">
                <a:latin typeface="Sassoon Infant Std" panose="020B0503020103030203" pitchFamily="34" charset="0"/>
              </a:rPr>
              <a:t>“I like my friends because they are fun.”</a:t>
            </a:r>
            <a:endParaRPr lang="en-GB" sz="58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677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-6350" y="5528608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A period of time – 60 minutes.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60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8872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hour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501852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“There are sixty minutes in an hour.”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939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3496"/>
            <a:ext cx="10515600" cy="2808979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36792059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98756"/>
            <a:ext cx="10515600" cy="3002616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6687" y="4975923"/>
            <a:ext cx="9600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One or some of a thing or number of things. </a:t>
            </a:r>
            <a:endParaRPr lang="en-GB" sz="5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2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3" y="1188720"/>
            <a:ext cx="10515600" cy="2825115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any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776" y="5460016"/>
            <a:ext cx="11742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“Do you have any puppies at home?”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49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584424" y="487633"/>
            <a:ext cx="10807924" cy="510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Let’s look at some graphemes that you already know.</a:t>
            </a:r>
          </a:p>
          <a:p>
            <a:pPr algn="ctr"/>
            <a:endParaRPr lang="en-GB" sz="6600" dirty="0">
              <a:latin typeface="Sassoon Infant Std" panose="020B0503020103030203" pitchFamily="34" charset="0"/>
            </a:endParaRPr>
          </a:p>
          <a:p>
            <a:pPr algn="ctr"/>
            <a:r>
              <a:rPr lang="en-GB" sz="6600" dirty="0">
                <a:latin typeface="Sassoon Infant Std" panose="020B0503020103030203" pitchFamily="34" charset="0"/>
              </a:rPr>
              <a:t>Say the phoneme or phonemes for each grapheme.</a:t>
            </a:r>
          </a:p>
        </p:txBody>
      </p:sp>
    </p:spTree>
    <p:extLst>
      <p:ext uri="{BB962C8B-B14F-4D97-AF65-F5344CB8AC3E}">
        <p14:creationId xmlns:p14="http://schemas.microsoft.com/office/powerpoint/2010/main" val="1771276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12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ch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739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ti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36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452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92" y="1688951"/>
            <a:ext cx="10515600" cy="2981101"/>
          </a:xfrm>
        </p:spPr>
        <p:txBody>
          <a:bodyPr anchor="ctr">
            <a:no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32702182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i_e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654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98423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si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61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 err="1">
                <a:latin typeface="Sassoon Infant Std" panose="020B0503020103030203" pitchFamily="34" charset="0"/>
              </a:rPr>
              <a:t>aur</a:t>
            </a:r>
            <a:endParaRPr lang="en-GB" sz="30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58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au</a:t>
            </a:r>
          </a:p>
        </p:txBody>
      </p:sp>
    </p:spTree>
    <p:extLst>
      <p:ext uri="{BB962C8B-B14F-4D97-AF65-F5344CB8AC3E}">
        <p14:creationId xmlns:p14="http://schemas.microsoft.com/office/powerpoint/2010/main" val="30249845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084799"/>
          </a:xfrm>
        </p:spPr>
        <p:txBody>
          <a:bodyPr anchor="ctr">
            <a:noAutofit/>
          </a:bodyPr>
          <a:lstStyle/>
          <a:p>
            <a:r>
              <a:rPr lang="en-GB" sz="30000" dirty="0">
                <a:latin typeface="Sassoon Infant Std" panose="020B0503020103030203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95329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0483369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5967" y="338328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success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1022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8749" y="234568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success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9040" y="2974484"/>
            <a:ext cx="558800" cy="9472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08320" y="2974484"/>
            <a:ext cx="609027" cy="9472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9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4" y="892885"/>
            <a:ext cx="10515600" cy="2732442"/>
          </a:xfrm>
        </p:spPr>
        <p:txBody>
          <a:bodyPr>
            <a:normAutofit/>
          </a:bodyPr>
          <a:lstStyle/>
          <a:p>
            <a:pPr algn="ctr"/>
            <a:r>
              <a:rPr lang="en-GB" sz="19000" dirty="0">
                <a:latin typeface="Sassoon Infant Std" panose="020B0503020103030203" pitchFamily="34" charset="0"/>
              </a:rPr>
              <a:t>busy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35" y="5624763"/>
            <a:ext cx="12149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202124"/>
                </a:solidFill>
                <a:latin typeface="Sassoon Infant Std" panose="020B0503020103030203" pitchFamily="34" charset="0"/>
              </a:rPr>
              <a:t>Definition – Having a great deal to do.</a:t>
            </a:r>
            <a:endParaRPr lang="en-GB" sz="60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808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23296648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0607" y="371728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526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927" y="2355842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fiction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1587" y="2745886"/>
            <a:ext cx="925133" cy="11657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491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</p:spTree>
    <p:extLst>
      <p:ext uri="{BB962C8B-B14F-4D97-AF65-F5344CB8AC3E}">
        <p14:creationId xmlns:p14="http://schemas.microsoft.com/office/powerpoint/2010/main" val="17458737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346456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934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9807" y="23876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station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3347" y="2796686"/>
            <a:ext cx="945453" cy="11352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303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bubble</a:t>
            </a:r>
          </a:p>
        </p:txBody>
      </p:sp>
    </p:spTree>
    <p:extLst>
      <p:ext uri="{BB962C8B-B14F-4D97-AF65-F5344CB8AC3E}">
        <p14:creationId xmlns:p14="http://schemas.microsoft.com/office/powerpoint/2010/main" val="13615611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679" y="3631451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bubble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 txBox="1">
            <a:spLocks/>
          </p:cNvSpPr>
          <p:nvPr/>
        </p:nvSpPr>
        <p:spPr>
          <a:xfrm>
            <a:off x="86061" y="0"/>
            <a:ext cx="12105939" cy="3366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Which of these graphemes is in this word?</a:t>
            </a:r>
          </a:p>
          <a:p>
            <a:pPr algn="ctr"/>
            <a:r>
              <a:rPr lang="en-GB" sz="5400" dirty="0">
                <a:latin typeface="Sassoon Infant Std" panose="020B0503020103030203" pitchFamily="34" charset="0"/>
              </a:rPr>
              <a:t>What is the phoneme?</a:t>
            </a:r>
          </a:p>
          <a:p>
            <a:pPr algn="ctr"/>
            <a:endParaRPr lang="en-GB" sz="5400" dirty="0">
              <a:latin typeface="Sassoon Infant Std" panose="020B0503020103030203" pitchFamily="34" charset="0"/>
            </a:endParaRPr>
          </a:p>
          <a:p>
            <a:pPr algn="ctr"/>
            <a:r>
              <a:rPr lang="it-IT" sz="5400" dirty="0">
                <a:latin typeface="Sassoon Infant Std" panose="020B0503020103030203" pitchFamily="34" charset="0"/>
              </a:rPr>
              <a:t>sh  ch    ti  c  le    i-e   a   si   aur   au  or</a:t>
            </a:r>
            <a:r>
              <a:rPr lang="en-GB" sz="5400" dirty="0">
                <a:latin typeface="Sassoon Infant Std" panose="020B0503020103030203" pitchFamily="34" charset="0"/>
              </a:rPr>
              <a:t> </a:t>
            </a: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353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527" y="252984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bubble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2227" y="2786526"/>
            <a:ext cx="1108013" cy="13993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825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sz="9600" dirty="0">
                <a:latin typeface="Sassoon Infant Std" panose="020B0503020103030203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0299" y="2438400"/>
            <a:ext cx="9778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Sassoon Infant Std" panose="020B0503020103030203" pitchFamily="34" charset="0"/>
              </a:rPr>
              <a:t>explosion</a:t>
            </a:r>
          </a:p>
        </p:txBody>
      </p:sp>
    </p:spTree>
    <p:extLst>
      <p:ext uri="{BB962C8B-B14F-4D97-AF65-F5344CB8AC3E}">
        <p14:creationId xmlns:p14="http://schemas.microsoft.com/office/powerpoint/2010/main" val="20976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4029</Words>
  <Application>Microsoft Office PowerPoint</Application>
  <PresentationFormat>Widescreen</PresentationFormat>
  <Paragraphs>931</Paragraphs>
  <Slides>338</Slides>
  <Notes>173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338</vt:i4>
      </vt:variant>
    </vt:vector>
  </HeadingPairs>
  <TitlesOfParts>
    <vt:vector size="343" baseType="lpstr">
      <vt:lpstr>Arial</vt:lpstr>
      <vt:lpstr>Calibri</vt:lpstr>
      <vt:lpstr>Calibri Light</vt:lpstr>
      <vt:lpstr>Sassoon Infant Std</vt:lpstr>
      <vt:lpstr>Office Theme</vt:lpstr>
      <vt:lpstr>Spelling Y2 Autumn 1 Week 3 Day 1</vt:lpstr>
      <vt:lpstr>Monday Autumn Term Week 3</vt:lpstr>
      <vt:lpstr>Let’s Revisit and Review…</vt:lpstr>
      <vt:lpstr>CHALLENGE words.</vt:lpstr>
      <vt:lpstr>because</vt:lpstr>
      <vt:lpstr> because</vt:lpstr>
      <vt:lpstr>because</vt:lpstr>
      <vt:lpstr>busy</vt:lpstr>
      <vt:lpstr>busy</vt:lpstr>
      <vt:lpstr>busy</vt:lpstr>
      <vt:lpstr>beautiful</vt:lpstr>
      <vt:lpstr>beautiful</vt:lpstr>
      <vt:lpstr>beautiful</vt:lpstr>
      <vt:lpstr>PowerPoint Presentation</vt:lpstr>
      <vt:lpstr>sh</vt:lpstr>
      <vt:lpstr>ch</vt:lpstr>
      <vt:lpstr>tch</vt:lpstr>
      <vt:lpstr>kitchen </vt:lpstr>
      <vt:lpstr>kitchen </vt:lpstr>
      <vt:lpstr>kitchen </vt:lpstr>
      <vt:lpstr>itchy </vt:lpstr>
      <vt:lpstr>itchy</vt:lpstr>
      <vt:lpstr>itchy</vt:lpstr>
      <vt:lpstr>chef </vt:lpstr>
      <vt:lpstr>chef</vt:lpstr>
      <vt:lpstr>chef</vt:lpstr>
      <vt:lpstr>PowerPoint Presentation</vt:lpstr>
      <vt:lpstr>climb</vt:lpstr>
      <vt:lpstr>climb</vt:lpstr>
      <vt:lpstr>climb</vt:lpstr>
      <vt:lpstr>sign</vt:lpstr>
      <vt:lpstr>sign</vt:lpstr>
      <vt:lpstr>sign</vt:lpstr>
      <vt:lpstr>mystery</vt:lpstr>
      <vt:lpstr>mystery</vt:lpstr>
      <vt:lpstr>mystery</vt:lpstr>
      <vt:lpstr>Let’s Teach and Practise</vt:lpstr>
      <vt:lpstr>/sh/ can be spelt using a different grapheme:  ti</vt:lpstr>
      <vt:lpstr>ti</vt:lpstr>
      <vt:lpstr>fiction</vt:lpstr>
      <vt:lpstr>fiction</vt:lpstr>
      <vt:lpstr>station</vt:lpstr>
      <vt:lpstr>station</vt:lpstr>
      <vt:lpstr>emotion</vt:lpstr>
      <vt:lpstr>emotion</vt:lpstr>
      <vt:lpstr>cautious</vt:lpstr>
      <vt:lpstr>cautious</vt:lpstr>
      <vt:lpstr>action</vt:lpstr>
      <vt:lpstr>action</vt:lpstr>
      <vt:lpstr>motion</vt:lpstr>
      <vt:lpstr>motion</vt:lpstr>
      <vt:lpstr>Let’s Practise and Apply.</vt:lpstr>
      <vt:lpstr>The cautious chef stayed in the kitchen.</vt:lpstr>
      <vt:lpstr>PowerPoint Presentation</vt:lpstr>
      <vt:lpstr>The cautious chef stayed in the kitchen.</vt:lpstr>
      <vt:lpstr>Spelling Y2 Autumn 1 Week 3 Day 2</vt:lpstr>
      <vt:lpstr>Tuesday Autumn Term Week 3</vt:lpstr>
      <vt:lpstr>Let’s Revisit and Review…</vt:lpstr>
      <vt:lpstr>CHALLENGE words.</vt:lpstr>
      <vt:lpstr>busy</vt:lpstr>
      <vt:lpstr>busy</vt:lpstr>
      <vt:lpstr>busy</vt:lpstr>
      <vt:lpstr>beautiful</vt:lpstr>
      <vt:lpstr>beautiful</vt:lpstr>
      <vt:lpstr>beautiful</vt:lpstr>
      <vt:lpstr>pretty</vt:lpstr>
      <vt:lpstr>pretty</vt:lpstr>
      <vt:lpstr>pretty</vt:lpstr>
      <vt:lpstr>hour</vt:lpstr>
      <vt:lpstr>hour</vt:lpstr>
      <vt:lpstr>hour</vt:lpstr>
      <vt:lpstr>any</vt:lpstr>
      <vt:lpstr>any</vt:lpstr>
      <vt:lpstr>any</vt:lpstr>
      <vt:lpstr>PowerPoint Presentation</vt:lpstr>
      <vt:lpstr>sh</vt:lpstr>
      <vt:lpstr>ch</vt:lpstr>
      <vt:lpstr>ti</vt:lpstr>
      <vt:lpstr>c</vt:lpstr>
      <vt:lpstr>le</vt:lpstr>
      <vt:lpstr>i_e</vt:lpstr>
      <vt:lpstr>a</vt:lpstr>
      <vt:lpstr>si</vt:lpstr>
      <vt:lpstr>aur</vt:lpstr>
      <vt:lpstr>au</vt:lpstr>
      <vt:lpstr>or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Let’s Teach and Practise</vt:lpstr>
      <vt:lpstr>/sh/ can be spelt using different graphemes:  ssi si</vt:lpstr>
      <vt:lpstr>ssi</vt:lpstr>
      <vt:lpstr>si</vt:lpstr>
      <vt:lpstr>Let’s read some words containing these graphemes.  ssi     si</vt:lpstr>
      <vt:lpstr>mission</vt:lpstr>
      <vt:lpstr> Definition – An important job –   “Your mission today is to learn all your spellings!”</vt:lpstr>
      <vt:lpstr>PowerPoint Presentation</vt:lpstr>
      <vt:lpstr>PowerPoint Presentation</vt:lpstr>
      <vt:lpstr>PowerPoint Presentation</vt:lpstr>
      <vt:lpstr> To do something with feeling – “She danced with passion.”</vt:lpstr>
      <vt:lpstr>PowerPoint Presentation</vt:lpstr>
      <vt:lpstr>PowerPoint Presentation</vt:lpstr>
      <vt:lpstr>mansion</vt:lpstr>
      <vt:lpstr>mansion</vt:lpstr>
      <vt:lpstr>mansion</vt:lpstr>
      <vt:lpstr>mansion</vt:lpstr>
      <vt:lpstr>session</vt:lpstr>
      <vt:lpstr>session</vt:lpstr>
      <vt:lpstr>session</vt:lpstr>
      <vt:lpstr>Let’s Practise and Apply.</vt:lpstr>
      <vt:lpstr>The mission to the space station was a success.</vt:lpstr>
      <vt:lpstr>PowerPoint Presentation</vt:lpstr>
      <vt:lpstr>The mission to the space station was a success.</vt:lpstr>
      <vt:lpstr>Spelling Y2 Autumn 1 Week 3 Day 3</vt:lpstr>
      <vt:lpstr>Wednesday Autumn Term Week 3</vt:lpstr>
      <vt:lpstr>Let’s Revisit and Review…</vt:lpstr>
      <vt:lpstr>CHALLENGE words.</vt:lpstr>
      <vt:lpstr>busy</vt:lpstr>
      <vt:lpstr>busy</vt:lpstr>
      <vt:lpstr>busy</vt:lpstr>
      <vt:lpstr>beautiful</vt:lpstr>
      <vt:lpstr>beautiful</vt:lpstr>
      <vt:lpstr>beautiful</vt:lpstr>
      <vt:lpstr>pretty</vt:lpstr>
      <vt:lpstr>pretty</vt:lpstr>
      <vt:lpstr>pretty</vt:lpstr>
      <vt:lpstr>hour</vt:lpstr>
      <vt:lpstr>hour</vt:lpstr>
      <vt:lpstr>hour</vt:lpstr>
      <vt:lpstr>any</vt:lpstr>
      <vt:lpstr>any</vt:lpstr>
      <vt:lpstr>any</vt:lpstr>
      <vt:lpstr>many</vt:lpstr>
      <vt:lpstr>many</vt:lpstr>
      <vt:lpstr>many</vt:lpstr>
      <vt:lpstr>PowerPoint Presentation</vt:lpstr>
      <vt:lpstr>  sh</vt:lpstr>
      <vt:lpstr>  ch </vt:lpstr>
      <vt:lpstr>ze</vt:lpstr>
      <vt:lpstr>  ti</vt:lpstr>
      <vt:lpstr>  ssi</vt:lpstr>
      <vt:lpstr>  si</vt:lpstr>
      <vt:lpstr>sneeze</vt:lpstr>
      <vt:lpstr>sneeze</vt:lpstr>
      <vt:lpstr>squeeze </vt:lpstr>
      <vt:lpstr>squeeze </vt:lpstr>
      <vt:lpstr>action </vt:lpstr>
      <vt:lpstr>action </vt:lpstr>
      <vt:lpstr>motion </vt:lpstr>
      <vt:lpstr>motion </vt:lpstr>
      <vt:lpstr>mission</vt:lpstr>
      <vt:lpstr>mission</vt:lpstr>
      <vt:lpstr>passion </vt:lpstr>
      <vt:lpstr>passion </vt:lpstr>
      <vt:lpstr>Let’s Teach and Practise</vt:lpstr>
      <vt:lpstr>/sh/ can be spelt using different graphemes:  ci</vt:lpstr>
      <vt:lpstr>ci</vt:lpstr>
      <vt:lpstr>special</vt:lpstr>
      <vt:lpstr>special</vt:lpstr>
      <vt:lpstr>magician</vt:lpstr>
      <vt:lpstr>magician</vt:lpstr>
      <vt:lpstr>delicious</vt:lpstr>
      <vt:lpstr>delicious</vt:lpstr>
      <vt:lpstr>“The dolls’ house was very precious because it belonged to his mum.”</vt:lpstr>
      <vt:lpstr>PowerPoint Presentation</vt:lpstr>
      <vt:lpstr>electrician</vt:lpstr>
      <vt:lpstr>electrician</vt:lpstr>
      <vt:lpstr>social</vt:lpstr>
      <vt:lpstr>social</vt:lpstr>
      <vt:lpstr>Let’s Practise and Apply.</vt:lpstr>
      <vt:lpstr>The magician sneezed and did a special magic trick. </vt:lpstr>
      <vt:lpstr>PowerPoint Presentation</vt:lpstr>
      <vt:lpstr>The magician sneezed and did a special magic trick. </vt:lpstr>
      <vt:lpstr>Spelling Y2 Autumn 1 Week 3 Day 4</vt:lpstr>
      <vt:lpstr>Thursday Autumn Term Week 3</vt:lpstr>
      <vt:lpstr>Let’s Revisit and Review…</vt:lpstr>
      <vt:lpstr>CHALLENGE words.</vt:lpstr>
      <vt:lpstr>busy</vt:lpstr>
      <vt:lpstr>busy</vt:lpstr>
      <vt:lpstr>busy</vt:lpstr>
      <vt:lpstr>beautiful</vt:lpstr>
      <vt:lpstr>beautiful</vt:lpstr>
      <vt:lpstr>beautiful</vt:lpstr>
      <vt:lpstr>pretty</vt:lpstr>
      <vt:lpstr>pretty</vt:lpstr>
      <vt:lpstr>pretty</vt:lpstr>
      <vt:lpstr>hour</vt:lpstr>
      <vt:lpstr>hour</vt:lpstr>
      <vt:lpstr>hour</vt:lpstr>
      <vt:lpstr>any</vt:lpstr>
      <vt:lpstr>any</vt:lpstr>
      <vt:lpstr>any</vt:lpstr>
      <vt:lpstr>many</vt:lpstr>
      <vt:lpstr>many</vt:lpstr>
      <vt:lpstr>many</vt:lpstr>
      <vt:lpstr>through</vt:lpstr>
      <vt:lpstr>through</vt:lpstr>
      <vt:lpstr>through</vt:lpstr>
      <vt:lpstr>PowerPoint Presentation</vt:lpstr>
      <vt:lpstr>c</vt:lpstr>
      <vt:lpstr>si</vt:lpstr>
      <vt:lpstr>ch</vt:lpstr>
      <vt:lpstr>sh</vt:lpstr>
      <vt:lpstr>s</vt:lpstr>
      <vt:lpstr>ti</vt:lpstr>
      <vt:lpstr>ssi</vt:lpstr>
      <vt:lpstr>ci</vt:lpstr>
      <vt:lpstr>Let’s read some words containing these graphemes. </vt:lpstr>
      <vt:lpstr>celebrate </vt:lpstr>
      <vt:lpstr>celebrate </vt:lpstr>
      <vt:lpstr>celebrate </vt:lpstr>
      <vt:lpstr>parachute </vt:lpstr>
      <vt:lpstr>parachute </vt:lpstr>
      <vt:lpstr>parachute </vt:lpstr>
      <vt:lpstr>sugar</vt:lpstr>
      <vt:lpstr>sugar</vt:lpstr>
      <vt:lpstr>sugar</vt:lpstr>
      <vt:lpstr>shines </vt:lpstr>
      <vt:lpstr>shines</vt:lpstr>
      <vt:lpstr>shines</vt:lpstr>
      <vt:lpstr>musical </vt:lpstr>
      <vt:lpstr>musical </vt:lpstr>
      <vt:lpstr>musical </vt:lpstr>
      <vt:lpstr>shake </vt:lpstr>
      <vt:lpstr>shake</vt:lpstr>
      <vt:lpstr>shake</vt:lpstr>
      <vt:lpstr>Let’s Practise and Apply.</vt:lpstr>
      <vt:lpstr>The chef used the sugar in a special and delicious cake. </vt:lpstr>
      <vt:lpstr>PowerPoint Presentation</vt:lpstr>
      <vt:lpstr>The chef used the sugar in a special and delicious cake. </vt:lpstr>
      <vt:lpstr>Spelling Y2 Autumn 1 Week 3 Day 5</vt:lpstr>
      <vt:lpstr>Friday Autumn Term Week 3</vt:lpstr>
      <vt:lpstr>Let’s Revisit and Review…</vt:lpstr>
      <vt:lpstr>CHALLENGE words.</vt:lpstr>
      <vt:lpstr>busy</vt:lpstr>
      <vt:lpstr>busy</vt:lpstr>
      <vt:lpstr>busy</vt:lpstr>
      <vt:lpstr>beautiful</vt:lpstr>
      <vt:lpstr>beautiful</vt:lpstr>
      <vt:lpstr>beautiful</vt:lpstr>
      <vt:lpstr>pretty</vt:lpstr>
      <vt:lpstr>pretty</vt:lpstr>
      <vt:lpstr>pretty</vt:lpstr>
      <vt:lpstr>hour</vt:lpstr>
      <vt:lpstr>hour</vt:lpstr>
      <vt:lpstr>hour</vt:lpstr>
      <vt:lpstr>any</vt:lpstr>
      <vt:lpstr>any</vt:lpstr>
      <vt:lpstr>any</vt:lpstr>
      <vt:lpstr>many</vt:lpstr>
      <vt:lpstr>many</vt:lpstr>
      <vt:lpstr>many</vt:lpstr>
      <vt:lpstr>through</vt:lpstr>
      <vt:lpstr>through</vt:lpstr>
      <vt:lpstr>through</vt:lpstr>
      <vt:lpstr>PowerPoint Presentation</vt:lpstr>
      <vt:lpstr>sh</vt:lpstr>
      <vt:lpstr>ch</vt:lpstr>
      <vt:lpstr>ti</vt:lpstr>
      <vt:lpstr>si</vt:lpstr>
      <vt:lpstr>ssi</vt:lpstr>
      <vt:lpstr>ci</vt:lpstr>
      <vt:lpstr>le</vt:lpstr>
      <vt:lpstr>i_e</vt:lpstr>
      <vt:lpstr>a</vt:lpstr>
      <vt:lpstr>si</vt:lpstr>
      <vt:lpstr>aur</vt:lpstr>
      <vt:lpstr>au</vt:lpstr>
      <vt:lpstr>or</vt:lpstr>
      <vt:lpstr>s</vt:lpstr>
      <vt:lpstr>ze</vt:lpstr>
      <vt:lpstr>Let’s read some words containing these graphemes.</vt:lpstr>
      <vt:lpstr>session</vt:lpstr>
      <vt:lpstr>session </vt:lpstr>
      <vt:lpstr>session</vt:lpstr>
      <vt:lpstr>delicious</vt:lpstr>
      <vt:lpstr>delicious </vt:lpstr>
      <vt:lpstr>delicious</vt:lpstr>
      <vt:lpstr>action</vt:lpstr>
      <vt:lpstr>action </vt:lpstr>
      <vt:lpstr>action</vt:lpstr>
      <vt:lpstr>precious</vt:lpstr>
      <vt:lpstr>precious </vt:lpstr>
      <vt:lpstr>precious</vt:lpstr>
      <vt:lpstr>social</vt:lpstr>
      <vt:lpstr>social </vt:lpstr>
      <vt:lpstr>social</vt:lpstr>
      <vt:lpstr>cautious</vt:lpstr>
      <vt:lpstr>cautious </vt:lpstr>
      <vt:lpstr>cautious</vt:lpstr>
      <vt:lpstr>chef</vt:lpstr>
      <vt:lpstr>chef </vt:lpstr>
      <vt:lpstr>chef</vt:lpstr>
      <vt:lpstr>sugar</vt:lpstr>
      <vt:lpstr>sugar </vt:lpstr>
      <vt:lpstr>sugar</vt:lpstr>
      <vt:lpstr>sneeze</vt:lpstr>
      <vt:lpstr>sneeze</vt:lpstr>
      <vt:lpstr>sneeze</vt:lpstr>
      <vt:lpstr>Let’s read some longer words. </vt:lpstr>
      <vt:lpstr>difficult</vt:lpstr>
      <vt:lpstr>difficult</vt:lpstr>
      <vt:lpstr>adventure</vt:lpstr>
      <vt:lpstr>adventure</vt:lpstr>
      <vt:lpstr>awful</vt:lpstr>
      <vt:lpstr>awful</vt:lpstr>
      <vt:lpstr>playful</vt:lpstr>
      <vt:lpstr>playful</vt:lpstr>
      <vt:lpstr>pudding</vt:lpstr>
      <vt:lpstr>pudding</vt:lpstr>
      <vt:lpstr>village </vt:lpstr>
      <vt:lpstr>village </vt:lpstr>
      <vt:lpstr>PowerPoint Presentation</vt:lpstr>
      <vt:lpstr>Let’s Practise and Apply…</vt:lpstr>
      <vt:lpstr>I like to make cakes in the kitchen.</vt:lpstr>
      <vt:lpstr>PowerPoint Presentation</vt:lpstr>
      <vt:lpstr>I like to make cakes in the kitchen.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Shelley Tisbury</dc:creator>
  <cp:lastModifiedBy>Kelly Stokes</cp:lastModifiedBy>
  <cp:revision>73</cp:revision>
  <cp:lastPrinted>2022-05-27T07:40:55Z</cp:lastPrinted>
  <dcterms:created xsi:type="dcterms:W3CDTF">2022-03-23T13:56:57Z</dcterms:created>
  <dcterms:modified xsi:type="dcterms:W3CDTF">2022-08-11T10:20:02Z</dcterms:modified>
</cp:coreProperties>
</file>