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9"/>
  </p:notesMasterIdLst>
  <p:sldIdLst>
    <p:sldId id="256" r:id="rId2"/>
    <p:sldId id="257" r:id="rId3"/>
    <p:sldId id="258" r:id="rId4"/>
    <p:sldId id="548" r:id="rId5"/>
    <p:sldId id="545" r:id="rId6"/>
    <p:sldId id="546" r:id="rId7"/>
    <p:sldId id="547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322" r:id="rId19"/>
    <p:sldId id="323" r:id="rId20"/>
    <p:sldId id="324" r:id="rId21"/>
    <p:sldId id="510" r:id="rId22"/>
    <p:sldId id="511" r:id="rId23"/>
    <p:sldId id="512" r:id="rId24"/>
    <p:sldId id="513" r:id="rId25"/>
    <p:sldId id="559" r:id="rId26"/>
    <p:sldId id="260" r:id="rId27"/>
    <p:sldId id="741" r:id="rId28"/>
    <p:sldId id="560" r:id="rId29"/>
    <p:sldId id="742" r:id="rId30"/>
    <p:sldId id="261" r:id="rId31"/>
    <p:sldId id="561" r:id="rId32"/>
    <p:sldId id="743" r:id="rId33"/>
    <p:sldId id="266" r:id="rId34"/>
    <p:sldId id="562" r:id="rId35"/>
    <p:sldId id="744" r:id="rId36"/>
    <p:sldId id="262" r:id="rId37"/>
    <p:sldId id="563" r:id="rId38"/>
    <p:sldId id="745" r:id="rId39"/>
    <p:sldId id="278" r:id="rId40"/>
    <p:sldId id="564" r:id="rId41"/>
    <p:sldId id="746" r:id="rId42"/>
    <p:sldId id="289" r:id="rId43"/>
    <p:sldId id="565" r:id="rId44"/>
    <p:sldId id="747" r:id="rId45"/>
    <p:sldId id="518" r:id="rId46"/>
    <p:sldId id="566" r:id="rId47"/>
    <p:sldId id="748" r:id="rId48"/>
    <p:sldId id="519" r:id="rId49"/>
    <p:sldId id="567" r:id="rId50"/>
    <p:sldId id="749" r:id="rId51"/>
    <p:sldId id="520" r:id="rId52"/>
    <p:sldId id="568" r:id="rId53"/>
    <p:sldId id="750" r:id="rId54"/>
    <p:sldId id="521" r:id="rId55"/>
    <p:sldId id="569" r:id="rId56"/>
    <p:sldId id="751" r:id="rId57"/>
    <p:sldId id="522" r:id="rId58"/>
    <p:sldId id="570" r:id="rId59"/>
    <p:sldId id="752" r:id="rId60"/>
    <p:sldId id="523" r:id="rId61"/>
    <p:sldId id="571" r:id="rId62"/>
    <p:sldId id="753" r:id="rId63"/>
    <p:sldId id="524" r:id="rId64"/>
    <p:sldId id="572" r:id="rId65"/>
    <p:sldId id="754" r:id="rId66"/>
    <p:sldId id="525" r:id="rId67"/>
    <p:sldId id="573" r:id="rId68"/>
    <p:sldId id="267" r:id="rId69"/>
    <p:sldId id="268" r:id="rId70"/>
    <p:sldId id="514" r:id="rId71"/>
    <p:sldId id="515" r:id="rId72"/>
    <p:sldId id="516" r:id="rId73"/>
    <p:sldId id="517" r:id="rId74"/>
    <p:sldId id="755" r:id="rId75"/>
    <p:sldId id="270" r:id="rId76"/>
    <p:sldId id="756" r:id="rId77"/>
    <p:sldId id="574" r:id="rId78"/>
    <p:sldId id="326" r:id="rId79"/>
    <p:sldId id="757" r:id="rId80"/>
    <p:sldId id="575" r:id="rId81"/>
    <p:sldId id="327" r:id="rId82"/>
    <p:sldId id="758" r:id="rId83"/>
    <p:sldId id="576" r:id="rId84"/>
    <p:sldId id="328" r:id="rId85"/>
    <p:sldId id="759" r:id="rId86"/>
    <p:sldId id="577" r:id="rId87"/>
    <p:sldId id="330" r:id="rId88"/>
    <p:sldId id="760" r:id="rId89"/>
    <p:sldId id="578" r:id="rId90"/>
    <p:sldId id="331" r:id="rId91"/>
    <p:sldId id="761" r:id="rId92"/>
    <p:sldId id="579" r:id="rId93"/>
    <p:sldId id="526" r:id="rId94"/>
    <p:sldId id="762" r:id="rId95"/>
    <p:sldId id="580" r:id="rId96"/>
    <p:sldId id="527" r:id="rId97"/>
    <p:sldId id="763" r:id="rId98"/>
    <p:sldId id="586" r:id="rId99"/>
    <p:sldId id="528" r:id="rId100"/>
    <p:sldId id="764" r:id="rId101"/>
    <p:sldId id="581" r:id="rId102"/>
    <p:sldId id="529" r:id="rId103"/>
    <p:sldId id="765" r:id="rId104"/>
    <p:sldId id="582" r:id="rId105"/>
    <p:sldId id="530" r:id="rId106"/>
    <p:sldId id="766" r:id="rId107"/>
    <p:sldId id="583" r:id="rId108"/>
    <p:sldId id="531" r:id="rId109"/>
    <p:sldId id="767" r:id="rId110"/>
    <p:sldId id="584" r:id="rId111"/>
    <p:sldId id="532" r:id="rId112"/>
    <p:sldId id="768" r:id="rId113"/>
    <p:sldId id="585" r:id="rId114"/>
    <p:sldId id="304" r:id="rId115"/>
    <p:sldId id="318" r:id="rId116"/>
    <p:sldId id="588" r:id="rId117"/>
    <p:sldId id="587" r:id="rId118"/>
    <p:sldId id="332" r:id="rId119"/>
    <p:sldId id="333" r:id="rId120"/>
    <p:sldId id="334" r:id="rId121"/>
    <p:sldId id="590" r:id="rId122"/>
    <p:sldId id="591" r:id="rId123"/>
    <p:sldId id="589" r:id="rId124"/>
    <p:sldId id="592" r:id="rId125"/>
    <p:sldId id="593" r:id="rId126"/>
    <p:sldId id="594" r:id="rId127"/>
    <p:sldId id="595" r:id="rId128"/>
    <p:sldId id="596" r:id="rId129"/>
    <p:sldId id="597" r:id="rId130"/>
    <p:sldId id="598" r:id="rId131"/>
    <p:sldId id="599" r:id="rId132"/>
    <p:sldId id="600" r:id="rId133"/>
    <p:sldId id="601" r:id="rId134"/>
    <p:sldId id="602" r:id="rId135"/>
    <p:sldId id="603" r:id="rId136"/>
    <p:sldId id="604" r:id="rId137"/>
    <p:sldId id="335" r:id="rId138"/>
    <p:sldId id="605" r:id="rId139"/>
    <p:sldId id="347" r:id="rId140"/>
    <p:sldId id="769" r:id="rId141"/>
    <p:sldId id="606" r:id="rId142"/>
    <p:sldId id="770" r:id="rId143"/>
    <p:sldId id="351" r:id="rId144"/>
    <p:sldId id="610" r:id="rId145"/>
    <p:sldId id="771" r:id="rId146"/>
    <p:sldId id="348" r:id="rId147"/>
    <p:sldId id="607" r:id="rId148"/>
    <p:sldId id="772" r:id="rId149"/>
    <p:sldId id="349" r:id="rId150"/>
    <p:sldId id="608" r:id="rId151"/>
    <p:sldId id="773" r:id="rId152"/>
    <p:sldId id="352" r:id="rId153"/>
    <p:sldId id="611" r:id="rId154"/>
    <p:sldId id="774" r:id="rId155"/>
    <p:sldId id="500" r:id="rId156"/>
    <p:sldId id="612" r:id="rId157"/>
    <p:sldId id="775" r:id="rId158"/>
    <p:sldId id="350" r:id="rId159"/>
    <p:sldId id="609" r:id="rId160"/>
    <p:sldId id="776" r:id="rId161"/>
    <p:sldId id="501" r:id="rId162"/>
    <p:sldId id="613" r:id="rId163"/>
    <p:sldId id="777" r:id="rId164"/>
    <p:sldId id="536" r:id="rId165"/>
    <p:sldId id="616" r:id="rId166"/>
    <p:sldId id="778" r:id="rId167"/>
    <p:sldId id="534" r:id="rId168"/>
    <p:sldId id="614" r:id="rId169"/>
    <p:sldId id="779" r:id="rId170"/>
    <p:sldId id="535" r:id="rId171"/>
    <p:sldId id="615" r:id="rId172"/>
    <p:sldId id="353" r:id="rId173"/>
    <p:sldId id="355" r:id="rId174"/>
    <p:sldId id="617" r:id="rId175"/>
    <p:sldId id="358" r:id="rId176"/>
    <p:sldId id="620" r:id="rId177"/>
    <p:sldId id="540" r:id="rId178"/>
    <p:sldId id="621" r:id="rId179"/>
    <p:sldId id="356" r:id="rId180"/>
    <p:sldId id="618" r:id="rId181"/>
    <p:sldId id="538" r:id="rId182"/>
    <p:sldId id="622" r:id="rId183"/>
    <p:sldId id="357" r:id="rId184"/>
    <p:sldId id="619" r:id="rId185"/>
    <p:sldId id="541" r:id="rId186"/>
    <p:sldId id="623" r:id="rId187"/>
    <p:sldId id="539" r:id="rId188"/>
    <p:sldId id="624" r:id="rId189"/>
    <p:sldId id="542" r:id="rId190"/>
    <p:sldId id="625" r:id="rId191"/>
    <p:sldId id="543" r:id="rId192"/>
    <p:sldId id="626" r:id="rId193"/>
    <p:sldId id="367" r:id="rId194"/>
    <p:sldId id="368" r:id="rId195"/>
    <p:sldId id="628" r:id="rId196"/>
    <p:sldId id="627" r:id="rId197"/>
    <p:sldId id="371" r:id="rId198"/>
    <p:sldId id="372" r:id="rId199"/>
    <p:sldId id="373" r:id="rId200"/>
    <p:sldId id="361" r:id="rId201"/>
    <p:sldId id="362" r:id="rId202"/>
    <p:sldId id="629" r:id="rId203"/>
    <p:sldId id="630" r:id="rId204"/>
    <p:sldId id="363" r:id="rId205"/>
    <p:sldId id="631" r:id="rId206"/>
    <p:sldId id="632" r:id="rId207"/>
    <p:sldId id="364" r:id="rId208"/>
    <p:sldId id="633" r:id="rId209"/>
    <p:sldId id="634" r:id="rId210"/>
    <p:sldId id="365" r:id="rId211"/>
    <p:sldId id="635" r:id="rId212"/>
    <p:sldId id="636" r:id="rId213"/>
    <p:sldId id="638" r:id="rId214"/>
    <p:sldId id="639" r:id="rId215"/>
    <p:sldId id="640" r:id="rId216"/>
    <p:sldId id="502" r:id="rId217"/>
    <p:sldId id="637" r:id="rId218"/>
    <p:sldId id="641" r:id="rId219"/>
    <p:sldId id="374" r:id="rId220"/>
    <p:sldId id="648" r:id="rId221"/>
    <p:sldId id="780" r:id="rId222"/>
    <p:sldId id="782" r:id="rId223"/>
    <p:sldId id="781" r:id="rId224"/>
    <p:sldId id="673" r:id="rId225"/>
    <p:sldId id="679" r:id="rId226"/>
    <p:sldId id="674" r:id="rId227"/>
    <p:sldId id="680" r:id="rId228"/>
    <p:sldId id="678" r:id="rId229"/>
    <p:sldId id="681" r:id="rId230"/>
    <p:sldId id="677" r:id="rId231"/>
    <p:sldId id="682" r:id="rId232"/>
    <p:sldId id="675" r:id="rId233"/>
    <p:sldId id="684" r:id="rId234"/>
    <p:sldId id="676" r:id="rId235"/>
    <p:sldId id="683" r:id="rId236"/>
    <p:sldId id="672" r:id="rId237"/>
    <p:sldId id="649" r:id="rId238"/>
    <p:sldId id="656" r:id="rId239"/>
    <p:sldId id="657" r:id="rId240"/>
    <p:sldId id="658" r:id="rId241"/>
    <p:sldId id="659" r:id="rId242"/>
    <p:sldId id="660" r:id="rId243"/>
    <p:sldId id="661" r:id="rId244"/>
    <p:sldId id="662" r:id="rId245"/>
    <p:sldId id="663" r:id="rId246"/>
    <p:sldId id="664" r:id="rId247"/>
    <p:sldId id="665" r:id="rId248"/>
    <p:sldId id="666" r:id="rId249"/>
    <p:sldId id="667" r:id="rId250"/>
    <p:sldId id="668" r:id="rId251"/>
    <p:sldId id="669" r:id="rId252"/>
    <p:sldId id="670" r:id="rId253"/>
    <p:sldId id="671" r:id="rId254"/>
    <p:sldId id="646" r:id="rId255"/>
    <p:sldId id="650" r:id="rId256"/>
    <p:sldId id="652" r:id="rId257"/>
    <p:sldId id="653" r:id="rId258"/>
    <p:sldId id="408" r:id="rId259"/>
    <p:sldId id="409" r:id="rId260"/>
    <p:sldId id="410" r:id="rId261"/>
    <p:sldId id="397" r:id="rId262"/>
    <p:sldId id="398" r:id="rId263"/>
    <p:sldId id="696" r:id="rId264"/>
    <p:sldId id="697" r:id="rId265"/>
    <p:sldId id="399" r:id="rId266"/>
    <p:sldId id="698" r:id="rId267"/>
    <p:sldId id="699" r:id="rId268"/>
    <p:sldId id="400" r:id="rId269"/>
    <p:sldId id="700" r:id="rId270"/>
    <p:sldId id="701" r:id="rId271"/>
    <p:sldId id="401" r:id="rId272"/>
    <p:sldId id="702" r:id="rId273"/>
    <p:sldId id="703" r:id="rId274"/>
    <p:sldId id="402" r:id="rId275"/>
    <p:sldId id="704" r:id="rId276"/>
    <p:sldId id="705" r:id="rId277"/>
    <p:sldId id="403" r:id="rId278"/>
    <p:sldId id="706" r:id="rId279"/>
    <p:sldId id="707" r:id="rId280"/>
    <p:sldId id="642" r:id="rId281"/>
    <p:sldId id="708" r:id="rId282"/>
    <p:sldId id="709" r:id="rId283"/>
    <p:sldId id="694" r:id="rId284"/>
    <p:sldId id="412" r:id="rId285"/>
    <p:sldId id="693" r:id="rId286"/>
    <p:sldId id="685" r:id="rId287"/>
    <p:sldId id="420" r:id="rId288"/>
    <p:sldId id="692" r:id="rId289"/>
    <p:sldId id="421" r:id="rId290"/>
    <p:sldId id="691" r:id="rId291"/>
    <p:sldId id="422" r:id="rId292"/>
    <p:sldId id="690" r:id="rId293"/>
    <p:sldId id="423" r:id="rId294"/>
    <p:sldId id="689" r:id="rId295"/>
    <p:sldId id="424" r:id="rId296"/>
    <p:sldId id="688" r:id="rId297"/>
    <p:sldId id="643" r:id="rId298"/>
    <p:sldId id="687" r:id="rId299"/>
    <p:sldId id="644" r:id="rId300"/>
    <p:sldId id="686" r:id="rId301"/>
    <p:sldId id="647" r:id="rId302"/>
    <p:sldId id="651" r:id="rId303"/>
    <p:sldId id="654" r:id="rId304"/>
    <p:sldId id="655" r:id="rId305"/>
    <p:sldId id="449" r:id="rId306"/>
    <p:sldId id="450" r:id="rId307"/>
    <p:sldId id="445" r:id="rId308"/>
    <p:sldId id="436" r:id="rId309"/>
    <p:sldId id="438" r:id="rId310"/>
    <p:sldId id="710" r:id="rId311"/>
    <p:sldId id="711" r:id="rId312"/>
    <p:sldId id="439" r:id="rId313"/>
    <p:sldId id="712" r:id="rId314"/>
    <p:sldId id="713" r:id="rId315"/>
    <p:sldId id="440" r:id="rId316"/>
    <p:sldId id="714" r:id="rId317"/>
    <p:sldId id="715" r:id="rId318"/>
    <p:sldId id="441" r:id="rId319"/>
    <p:sldId id="716" r:id="rId320"/>
    <p:sldId id="717" r:id="rId321"/>
    <p:sldId id="442" r:id="rId322"/>
    <p:sldId id="718" r:id="rId323"/>
    <p:sldId id="719" r:id="rId324"/>
    <p:sldId id="443" r:id="rId325"/>
    <p:sldId id="720" r:id="rId326"/>
    <p:sldId id="721" r:id="rId327"/>
    <p:sldId id="444" r:id="rId328"/>
    <p:sldId id="722" r:id="rId329"/>
    <p:sldId id="723" r:id="rId330"/>
    <p:sldId id="695" r:id="rId331"/>
    <p:sldId id="462" r:id="rId332"/>
    <p:sldId id="792" r:id="rId333"/>
    <p:sldId id="793" r:id="rId334"/>
    <p:sldId id="798" r:id="rId335"/>
    <p:sldId id="797" r:id="rId336"/>
    <p:sldId id="796" r:id="rId337"/>
    <p:sldId id="795" r:id="rId338"/>
    <p:sldId id="794" r:id="rId339"/>
    <p:sldId id="464" r:id="rId340"/>
    <p:sldId id="783" r:id="rId341"/>
    <p:sldId id="724" r:id="rId342"/>
    <p:sldId id="784" r:id="rId343"/>
    <p:sldId id="725" r:id="rId344"/>
    <p:sldId id="785" r:id="rId345"/>
    <p:sldId id="726" r:id="rId346"/>
    <p:sldId id="786" r:id="rId347"/>
    <p:sldId id="727" r:id="rId348"/>
    <p:sldId id="787" r:id="rId349"/>
    <p:sldId id="728" r:id="rId350"/>
    <p:sldId id="788" r:id="rId351"/>
    <p:sldId id="729" r:id="rId352"/>
    <p:sldId id="789" r:id="rId353"/>
    <p:sldId id="730" r:id="rId354"/>
    <p:sldId id="790" r:id="rId355"/>
    <p:sldId id="731" r:id="rId356"/>
    <p:sldId id="791" r:id="rId357"/>
    <p:sldId id="732" r:id="rId358"/>
    <p:sldId id="737" r:id="rId359"/>
    <p:sldId id="733" r:id="rId360"/>
    <p:sldId id="735" r:id="rId361"/>
    <p:sldId id="736" r:id="rId362"/>
    <p:sldId id="734" r:id="rId363"/>
    <p:sldId id="738" r:id="rId364"/>
    <p:sldId id="488" r:id="rId365"/>
    <p:sldId id="489" r:id="rId366"/>
    <p:sldId id="739" r:id="rId367"/>
    <p:sldId id="740" r:id="rId368"/>
  </p:sldIdLst>
  <p:sldSz cx="12192000" cy="6858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81447" autoAdjust="0"/>
  </p:normalViewPr>
  <p:slideViewPr>
    <p:cSldViewPr snapToGrid="0">
      <p:cViewPr varScale="1">
        <p:scale>
          <a:sx n="48" d="100"/>
          <a:sy n="4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presProps" Target="presProps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241" Type="http://schemas.openxmlformats.org/officeDocument/2006/relationships/slide" Target="slides/slide240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viewProps" Target="viewProps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theme" Target="theme/theme1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microsoft.com/office/2016/11/relationships/changesInfo" Target="changesInfos/changesInfo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notesMaster" Target="notesMasters/notesMaster1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tokes" userId="3e5c5154-569e-4d81-aa91-4f91841cdfa9" providerId="ADAL" clId="{10EA1618-F197-4C34-9DDD-F4BBDB7CA251}"/>
    <pc:docChg chg="custSel addSld modSld modNotesMaster">
      <pc:chgData name="Kelly Stokes" userId="3e5c5154-569e-4d81-aa91-4f91841cdfa9" providerId="ADAL" clId="{10EA1618-F197-4C34-9DDD-F4BBDB7CA251}" dt="2022-05-27T09:41:52.521" v="650" actId="20577"/>
      <pc:docMkLst>
        <pc:docMk/>
      </pc:docMkLst>
      <pc:sldChg chg="modSp new mod">
        <pc:chgData name="Kelly Stokes" userId="3e5c5154-569e-4d81-aa91-4f91841cdfa9" providerId="ADAL" clId="{10EA1618-F197-4C34-9DDD-F4BBDB7CA251}" dt="2022-05-27T09:41:52.521" v="650" actId="20577"/>
        <pc:sldMkLst>
          <pc:docMk/>
          <pc:sldMk cId="906001220" sldId="320"/>
        </pc:sldMkLst>
        <pc:spChg chg="mod">
          <ac:chgData name="Kelly Stokes" userId="3e5c5154-569e-4d81-aa91-4f91841cdfa9" providerId="ADAL" clId="{10EA1618-F197-4C34-9DDD-F4BBDB7CA251}" dt="2022-05-27T09:41:06.484" v="582" actId="27636"/>
          <ac:spMkLst>
            <pc:docMk/>
            <pc:sldMk cId="906001220" sldId="320"/>
            <ac:spMk id="2" creationId="{D5DBEDC4-2191-C505-267F-1F8F3092CCCC}"/>
          </ac:spMkLst>
        </pc:spChg>
        <pc:spChg chg="mod">
          <ac:chgData name="Kelly Stokes" userId="3e5c5154-569e-4d81-aa91-4f91841cdfa9" providerId="ADAL" clId="{10EA1618-F197-4C34-9DDD-F4BBDB7CA251}" dt="2022-05-27T09:41:52.521" v="650" actId="20577"/>
          <ac:spMkLst>
            <pc:docMk/>
            <pc:sldMk cId="906001220" sldId="320"/>
            <ac:spMk id="3" creationId="{05B6B98E-9F95-C2D6-36A8-989982232A88}"/>
          </ac:spMkLst>
        </pc:spChg>
      </pc:sldChg>
      <pc:sldChg chg="modSp new mod">
        <pc:chgData name="Kelly Stokes" userId="3e5c5154-569e-4d81-aa91-4f91841cdfa9" providerId="ADAL" clId="{10EA1618-F197-4C34-9DDD-F4BBDB7CA251}" dt="2022-05-27T09:36:20.607" v="505" actId="27636"/>
        <pc:sldMkLst>
          <pc:docMk/>
          <pc:sldMk cId="3687477914" sldId="321"/>
        </pc:sldMkLst>
        <pc:spChg chg="mod">
          <ac:chgData name="Kelly Stokes" userId="3e5c5154-569e-4d81-aa91-4f91841cdfa9" providerId="ADAL" clId="{10EA1618-F197-4C34-9DDD-F4BBDB7CA251}" dt="2022-05-27T09:28:50.296" v="500" actId="20577"/>
          <ac:spMkLst>
            <pc:docMk/>
            <pc:sldMk cId="3687477914" sldId="321"/>
            <ac:spMk id="2" creationId="{6708D390-AFB6-D6C2-0838-CCBF0EA7E7F4}"/>
          </ac:spMkLst>
        </pc:spChg>
        <pc:spChg chg="mod">
          <ac:chgData name="Kelly Stokes" userId="3e5c5154-569e-4d81-aa91-4f91841cdfa9" providerId="ADAL" clId="{10EA1618-F197-4C34-9DDD-F4BBDB7CA251}" dt="2022-05-27T09:36:20.607" v="505" actId="27636"/>
          <ac:spMkLst>
            <pc:docMk/>
            <pc:sldMk cId="3687477914" sldId="321"/>
            <ac:spMk id="3" creationId="{AF073044-153F-9802-2365-F335DE21C222}"/>
          </ac:spMkLst>
        </pc:spChg>
      </pc:sldChg>
    </pc:docChg>
  </pc:docChgLst>
  <pc:docChgLst>
    <pc:chgData name="Kelly Stokes" userId="5193a8b7f32cbc9a" providerId="LiveId" clId="{0E8D5E35-334F-4BA8-BA90-32B847B64EDA}"/>
    <pc:docChg chg="delSld">
      <pc:chgData name="Kelly Stokes" userId="5193a8b7f32cbc9a" providerId="LiveId" clId="{0E8D5E35-334F-4BA8-BA90-32B847B64EDA}" dt="2022-08-11T10:20:20.163" v="0" actId="47"/>
      <pc:docMkLst>
        <pc:docMk/>
      </pc:docMkLst>
      <pc:sldChg chg="del">
        <pc:chgData name="Kelly Stokes" userId="5193a8b7f32cbc9a" providerId="LiveId" clId="{0E8D5E35-334F-4BA8-BA90-32B847B64EDA}" dt="2022-08-11T10:20:20.163" v="0" actId="47"/>
        <pc:sldMkLst>
          <pc:docMk/>
          <pc:sldMk cId="3391746338" sldId="544"/>
        </pc:sldMkLst>
      </pc:sldChg>
    </pc:docChg>
  </pc:docChgLst>
  <pc:docChgLst>
    <pc:chgData name="Kelly Stokes" userId="3e5c5154-569e-4d81-aa91-4f91841cdfa9" providerId="ADAL" clId="{FF04A4FF-9371-4B68-8D45-1A886E5934CA}"/>
    <pc:docChg chg="custSel addSld modSld sldOrd">
      <pc:chgData name="Kelly Stokes" userId="3e5c5154-569e-4d81-aa91-4f91841cdfa9" providerId="ADAL" clId="{FF04A4FF-9371-4B68-8D45-1A886E5934CA}" dt="2022-03-23T14:55:32.170" v="209" actId="313"/>
      <pc:docMkLst>
        <pc:docMk/>
      </pc:docMkLst>
      <pc:sldChg chg="modSp mod">
        <pc:chgData name="Kelly Stokes" userId="3e5c5154-569e-4d81-aa91-4f91841cdfa9" providerId="ADAL" clId="{FF04A4FF-9371-4B68-8D45-1A886E5934CA}" dt="2022-03-23T14:55:32.170" v="209" actId="313"/>
        <pc:sldMkLst>
          <pc:docMk/>
          <pc:sldMk cId="735258371" sldId="257"/>
        </pc:sldMkLst>
        <pc:spChg chg="mod">
          <ac:chgData name="Kelly Stokes" userId="3e5c5154-569e-4d81-aa91-4f91841cdfa9" providerId="ADAL" clId="{FF04A4FF-9371-4B68-8D45-1A886E5934CA}" dt="2022-03-23T14:55:32.170" v="209" actId="313"/>
          <ac:spMkLst>
            <pc:docMk/>
            <pc:sldMk cId="735258371" sldId="257"/>
            <ac:spMk id="3" creationId="{4A2AA5E4-C110-4717-B45D-286A3D33C46E}"/>
          </ac:spMkLst>
        </pc:spChg>
      </pc:sldChg>
      <pc:sldChg chg="ord">
        <pc:chgData name="Kelly Stokes" userId="3e5c5154-569e-4d81-aa91-4f91841cdfa9" providerId="ADAL" clId="{FF04A4FF-9371-4B68-8D45-1A886E5934CA}" dt="2022-03-23T14:52:05.047" v="1"/>
        <pc:sldMkLst>
          <pc:docMk/>
          <pc:sldMk cId="476862613" sldId="304"/>
        </pc:sldMkLst>
      </pc:sldChg>
      <pc:sldChg chg="modSp mod ord modNotesTx">
        <pc:chgData name="Kelly Stokes" userId="3e5c5154-569e-4d81-aa91-4f91841cdfa9" providerId="ADAL" clId="{FF04A4FF-9371-4B68-8D45-1A886E5934CA}" dt="2022-03-23T14:53:31.599" v="125" actId="20577"/>
        <pc:sldMkLst>
          <pc:docMk/>
          <pc:sldMk cId="1567152458" sldId="305"/>
        </pc:sldMkLst>
        <pc:spChg chg="mod">
          <ac:chgData name="Kelly Stokes" userId="3e5c5154-569e-4d81-aa91-4f91841cdfa9" providerId="ADAL" clId="{FF04A4FF-9371-4B68-8D45-1A886E5934CA}" dt="2022-03-23T14:53:03.489" v="95" actId="20577"/>
          <ac:spMkLst>
            <pc:docMk/>
            <pc:sldMk cId="1567152458" sldId="305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FF04A4FF-9371-4B68-8D45-1A886E5934CA}" dt="2022-03-23T14:52:39.559" v="81" actId="20577"/>
        <pc:sldMkLst>
          <pc:docMk/>
          <pc:sldMk cId="2743821332" sldId="318"/>
        </pc:sldMkLst>
        <pc:spChg chg="mod">
          <ac:chgData name="Kelly Stokes" userId="3e5c5154-569e-4d81-aa91-4f91841cdfa9" providerId="ADAL" clId="{FF04A4FF-9371-4B68-8D45-1A886E5934CA}" dt="2022-03-23T14:52:39.559" v="81" actId="20577"/>
          <ac:spMkLst>
            <pc:docMk/>
            <pc:sldMk cId="2743821332" sldId="318"/>
            <ac:spMk id="2" creationId="{52DA34BA-82FC-47C5-BCE1-BB65E08B92A1}"/>
          </ac:spMkLst>
        </pc:spChg>
      </pc:sldChg>
      <pc:sldChg chg="add modNotesTx">
        <pc:chgData name="Kelly Stokes" userId="3e5c5154-569e-4d81-aa91-4f91841cdfa9" providerId="ADAL" clId="{FF04A4FF-9371-4B68-8D45-1A886E5934CA}" dt="2022-03-23T14:54:27.796" v="142" actId="20577"/>
        <pc:sldMkLst>
          <pc:docMk/>
          <pc:sldMk cId="2987949189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92B4E-2C40-46AA-98A1-08FF812BB3CA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640F-E73A-4148-92BA-D1C70A966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4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2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86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77674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Where in the word?</a:t>
            </a:r>
            <a:r>
              <a:rPr lang="en-GB" baseline="0" dirty="0"/>
              <a:t>  Which grapheme is making the /l/ sound?  Is it in the beginning, middle or end of the word?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29041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59326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93093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Where in the word?</a:t>
            </a:r>
            <a:r>
              <a:rPr lang="en-GB" baseline="0" dirty="0"/>
              <a:t>  Which grapheme is making the /l/ sound?  Is it in the beginning, middle or end of the word?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3002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57108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43388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Where in the word?</a:t>
            </a:r>
            <a:r>
              <a:rPr lang="en-GB" baseline="0" dirty="0"/>
              <a:t>  Which grapheme is making the /l/ sound?  Is it in the beginning, middle or end of the word?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3909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0005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62078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Where in the word?</a:t>
            </a:r>
            <a:r>
              <a:rPr lang="en-GB" baseline="0" dirty="0"/>
              <a:t>  Which grapheme is making the /l/ sound?  Is it in the beginning, middle or end of the word?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56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 in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84555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08317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32870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Where in the word?</a:t>
            </a:r>
            <a:r>
              <a:rPr lang="en-GB" baseline="0" dirty="0"/>
              <a:t>  Which grapheme is making the /l/ sound?  Is it in the beginning, middle or end of the word?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87974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13341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9522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Where in the word?</a:t>
            </a:r>
            <a:r>
              <a:rPr lang="en-GB" baseline="0" dirty="0"/>
              <a:t>  Which grapheme is making the /l/ sound?  Is it in the beginning, middle or end of the word?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61128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587335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270715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Where in the word?</a:t>
            </a:r>
            <a:r>
              <a:rPr lang="en-GB" baseline="0" dirty="0"/>
              <a:t>  Which grapheme is making the /l/ sound?  Is it in the beginning, middle or end of the word?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57075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670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25532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59779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Where in the word?</a:t>
            </a:r>
            <a:r>
              <a:rPr lang="en-GB" baseline="0" dirty="0"/>
              <a:t>  Which grapheme is making the /l/ sound?  Is it in the beginning, middle or end of the word?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17659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230283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2457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Where in the word?</a:t>
            </a:r>
            <a:r>
              <a:rPr lang="en-GB" baseline="0" dirty="0"/>
              <a:t>  Which grapheme is making the /l/ sound?  Is it in the beginning, middle or end of the word?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6660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44229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75906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Where in the word?</a:t>
            </a:r>
            <a:r>
              <a:rPr lang="en-GB" baseline="0" dirty="0"/>
              <a:t>  Which grapheme is making the /l/ sound?  Is it in the beginning, middle or end of the word?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746226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64458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483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77297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Where in the word?</a:t>
            </a:r>
            <a:r>
              <a:rPr lang="en-GB" baseline="0" dirty="0"/>
              <a:t>  Which grapheme is making the /l/ sound?  Is it in the beginning, middle or end of the word?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1262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377549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936102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160140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0497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074607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93717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80407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303893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892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 in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098095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291817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288553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600398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sentence together. </a:t>
            </a:r>
          </a:p>
          <a:p>
            <a:r>
              <a:rPr lang="en-GB" dirty="0"/>
              <a:t>You might want to point out the </a:t>
            </a:r>
            <a:r>
              <a:rPr lang="en-GB" b="1" dirty="0"/>
              <a:t>/or/</a:t>
            </a:r>
            <a:r>
              <a:rPr lang="en-GB" b="1" baseline="0" dirty="0"/>
              <a:t> </a:t>
            </a:r>
            <a:r>
              <a:rPr lang="en-GB" b="0" baseline="0" dirty="0"/>
              <a:t>as an </a:t>
            </a:r>
            <a:r>
              <a:rPr lang="en-GB" b="1" baseline="0" dirty="0"/>
              <a:t>a </a:t>
            </a:r>
            <a:r>
              <a:rPr lang="en-GB" baseline="0" dirty="0"/>
              <a:t>in</a:t>
            </a:r>
            <a:r>
              <a:rPr lang="en-GB" b="1" baseline="0" dirty="0"/>
              <a:t> water </a:t>
            </a:r>
            <a:r>
              <a:rPr lang="en-GB" baseline="0" dirty="0"/>
              <a:t>from yesterday’s lesson.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5277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Dictate the sentence for the children to write</a:t>
            </a:r>
            <a:r>
              <a:rPr lang="en-GB" sz="1200" baseline="0" dirty="0"/>
              <a:t> -</a:t>
            </a:r>
            <a:r>
              <a:rPr lang="en-US" sz="1200" dirty="0"/>
              <a:t> </a:t>
            </a:r>
            <a:r>
              <a:rPr lang="en-US" sz="1200" b="1" dirty="0"/>
              <a:t>“If</a:t>
            </a:r>
            <a:r>
              <a:rPr lang="en-US" sz="1200" b="1" baseline="0" dirty="0"/>
              <a:t> the water freezes, the beetle can ice skate on the puddle.</a:t>
            </a:r>
            <a:r>
              <a:rPr lang="en-GB" sz="1200" b="1" baseline="0" dirty="0"/>
              <a:t>”</a:t>
            </a:r>
            <a:endParaRPr lang="en-GB" sz="12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695750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Mark and correct the sentence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842429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483352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488422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157141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07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021308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Little </a:t>
            </a:r>
            <a:r>
              <a:rPr lang="en-GB" dirty="0" err="1"/>
              <a:t>Wandle</a:t>
            </a:r>
            <a:r>
              <a:rPr lang="en-GB" dirty="0"/>
              <a:t> GPC cards.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287011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134832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9812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009664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928653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563255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877823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383778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709333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</a:t>
            </a:r>
            <a:r>
              <a:rPr lang="en-GB" baseline="0" dirty="0"/>
              <a:t> the word.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350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083853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36816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</a:t>
            </a:r>
            <a:r>
              <a:rPr lang="en-GB" baseline="0" dirty="0"/>
              <a:t> the word.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98328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</a:t>
            </a:r>
            <a:r>
              <a:rPr lang="en-GB" baseline="0" dirty="0"/>
              <a:t> the word.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81411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why this isn’t correct and what the correct past tense of know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504745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</a:t>
            </a:r>
            <a:r>
              <a:rPr lang="en-GB" baseline="0" dirty="0"/>
              <a:t> the word.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749635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</a:t>
            </a:r>
            <a:r>
              <a:rPr lang="en-GB" baseline="0" dirty="0"/>
              <a:t> the word.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402057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sentence together.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113941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Dictate the sentence for the children to write</a:t>
            </a:r>
            <a:r>
              <a:rPr lang="en-GB" sz="1200" baseline="0" dirty="0"/>
              <a:t> -</a:t>
            </a:r>
            <a:r>
              <a:rPr lang="en-US" sz="1200" dirty="0"/>
              <a:t> </a:t>
            </a:r>
            <a:r>
              <a:rPr lang="en-US" sz="1200" b="1" dirty="0"/>
              <a:t>“The</a:t>
            </a:r>
            <a:r>
              <a:rPr lang="en-US" sz="1200" b="1" baseline="0" dirty="0"/>
              <a:t> lambs were climbing over boulders to get to the lush grass.</a:t>
            </a:r>
            <a:r>
              <a:rPr lang="en-GB" sz="1200" b="1" baseline="0" dirty="0"/>
              <a:t>”</a:t>
            </a:r>
            <a:endParaRPr lang="en-GB" sz="12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50089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Mark and correct the sentence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342510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94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 in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25597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019532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79372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858332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Little </a:t>
            </a:r>
            <a:r>
              <a:rPr lang="en-GB" dirty="0" err="1"/>
              <a:t>Wandle</a:t>
            </a:r>
            <a:r>
              <a:rPr lang="en-GB" dirty="0"/>
              <a:t> GPC cards.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53315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/j/ grapheme.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23702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625173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/j/ grapheme.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817417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944067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/j/ grapheme.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792639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166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63856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/j/ grapheme.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67828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768206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/j/ grapheme.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69801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720841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/j/ grapheme.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175859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660348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/j/ grapheme.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881615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83502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/j/ grapheme.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641073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002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478449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sentence together.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39070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Dictate the sentence </a:t>
            </a:r>
            <a:r>
              <a:rPr lang="en-US" dirty="0"/>
              <a:t>for the children to write - </a:t>
            </a:r>
            <a:r>
              <a:rPr lang="en-US" b="1" dirty="0"/>
              <a:t>“The troll would not let the goats over his bridge.”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671561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Mark and correct the sentence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011973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52572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384730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710950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440686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Little </a:t>
            </a:r>
            <a:r>
              <a:rPr lang="en-GB" dirty="0" err="1"/>
              <a:t>Wandle</a:t>
            </a:r>
            <a:r>
              <a:rPr lang="en-GB" dirty="0"/>
              <a:t> GPC cards.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905229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972660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8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51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 in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6825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317689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100214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099862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261354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67034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878364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926238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840873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645257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246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611349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654305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077399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02311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202553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856911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437395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887896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5795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graphemes and phonemes.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86306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graphemes and phonemes.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62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502756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graphemes and phonemes.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059173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graphemes and phonemes.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28165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graphemes and phonemes.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441991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graphemes and phonemes.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050996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sentence together.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682896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Dictate the sentence – </a:t>
            </a:r>
            <a:r>
              <a:rPr lang="en-GB" b="1" dirty="0"/>
              <a:t>“</a:t>
            </a:r>
            <a:r>
              <a:rPr lang="en-US" b="1" dirty="0"/>
              <a:t>I</a:t>
            </a:r>
            <a:r>
              <a:rPr lang="en-US" b="1" baseline="0" dirty="0"/>
              <a:t> must run to catch the train on time.</a:t>
            </a:r>
            <a:r>
              <a:rPr lang="en-US" b="1" dirty="0"/>
              <a:t>”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420007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Mark and correct the sentence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694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 in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6822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319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488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 in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449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8336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421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 in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281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2247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4167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6310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 in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160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109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75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 in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662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4560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1461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 in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6599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744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3963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9750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 in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3531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381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9098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 in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9899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593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8564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 in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7793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2876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241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8796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6409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208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6620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055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1333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5581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3169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6880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4191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899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4868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7446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66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1055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40811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25933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18603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7542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18591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77181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709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66536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22755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7544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10862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40953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6501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44021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80720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51164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90045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857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 and phoneme in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5032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9191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73575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3400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97150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3385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28632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41254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32854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sentence together.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05040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Dictate the sentence – </a:t>
            </a:r>
            <a:r>
              <a:rPr lang="en-GB" b="1" dirty="0"/>
              <a:t>“</a:t>
            </a:r>
            <a:r>
              <a:rPr lang="en-US" b="1" dirty="0"/>
              <a:t>The</a:t>
            </a:r>
            <a:r>
              <a:rPr lang="en-US" b="1" baseline="0" dirty="0"/>
              <a:t> naughty unicorn dropped popcorn on the floor.</a:t>
            </a:r>
            <a:r>
              <a:rPr lang="en-US" b="1" dirty="0"/>
              <a:t>”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394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23689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Mark and correct the sentence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1861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54582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11699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76132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84868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88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14214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Little </a:t>
            </a:r>
            <a:r>
              <a:rPr lang="en-GB" dirty="0" err="1"/>
              <a:t>Wandle</a:t>
            </a:r>
            <a:r>
              <a:rPr lang="en-GB" dirty="0"/>
              <a:t> GPC cards.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38231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Where in the word?</a:t>
            </a:r>
            <a:r>
              <a:rPr lang="en-GB" baseline="0" dirty="0"/>
              <a:t>  Which grapheme is making the /l/ sound?  Is it in the beginning, middle or end of the word?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6657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7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D1D7-06E4-4E98-BF3D-7BD854000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3BD16-BC0A-47B0-9471-64872D205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909D6-D61A-4D89-B4C4-105980D4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EC934-77AD-411E-9939-DFB5FF92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067E-6E51-4C8C-ABD8-09D768CF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5363-0852-4963-90D0-3A51B4CF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D8602-8AAF-4BBF-95B2-5207E0C52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4686-998B-4A4A-B61A-DB8CD047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C055-29FC-425C-9DDD-7647B5A9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614F-D2BD-4875-B2E2-5C56B0D0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4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39718-3A37-4F40-BD76-2EA777264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A78EA-07FA-4642-925C-0C4CAE9EC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BEF9C-A14C-406F-91F4-F10184F8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14318-1B68-4E1C-911F-BEB1AAA3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ED3EC-DEE9-4CEA-8116-DE5C2066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3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A335-589D-4212-8B4A-567E5818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16AD-D486-41D7-8FD4-B93DE7AF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91C4-DF81-4623-9B2E-ED65784C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89318-1D44-4287-8159-5E251610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006A-2510-48CE-9424-E54D84E7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0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0F93-472F-4148-9183-A09CDE3F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306A6-08A9-4B8B-AEF4-CCB2BBCBB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36CA-D445-4EF3-BC81-C393AA3D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5203-48F6-4037-B0F2-D41F04B9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03AA0-8B58-4E08-9831-5699D45C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1D03-7279-49F1-93A1-44C352A0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EF6F5-8A16-491D-B802-8A5A77A87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AA8E0-A7C2-45C8-A24B-8D3FE920F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388EF-427D-4AA1-B7D9-1803CF8C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7A0E5-8379-4ECE-BE3D-FD77F3F2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42BAB-752F-4FE4-A744-8EC716E7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2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0F65-553E-4EA7-9393-9A72405D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669FB-0031-4C6D-9E41-4E05ECB2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28C8-B0F3-46F0-902A-B1ACECAEC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F26CB-4BC7-4A91-8467-31654B6EE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C1C1D-38D1-4129-AA07-0AA1F0A98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35A7D-9C6F-40D5-A0ED-9B5F404D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77817-36E2-4C7A-BDD8-4850D4BB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941CB-DBD1-4B74-86E7-08C3C6B6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0238-1A2F-4C51-A153-DF6145D2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62405-4945-4408-ABED-48428433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3D6D0-44BD-4A1E-9583-6E8AF875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D4CD4-0D84-49DF-AFC8-E54976B9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7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E7176-B8DC-482C-A7E4-DAAE3F22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5A30A-10FC-4EEE-BAFD-E933773B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1F090-BEFF-41CC-ADD0-47A9B3C3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6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18BF-38B7-4A72-9B1B-2F8A0505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2087-88B0-4162-8398-166D4359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C0594-4042-4486-9C0E-238FF070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B341A-4847-4FA0-B7D0-0C1824CF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D541-ED28-4D25-8166-EDF6BAC7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6F73-3CB8-48F0-BA19-978D56F0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9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F72C-B1B7-44AF-986F-41D991D7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6B94B-8F2D-47DC-8967-44566C38C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B9EE-037F-40CB-804D-362F99D86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D70B8-9C84-447D-901A-DF22087D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67344-0B64-49BE-87AF-90C9884C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27414-FCF5-4353-8146-32DF2CF6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0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FF446-D0D7-4C28-B2B6-7EFB85CC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6BC68-EC3F-4437-B988-DF914F25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A33D-3EC1-4C48-A3AB-325DF7C0E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93DD-441F-4233-84E7-2B8E3135E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801E-F21C-43C7-8D0F-5A3A768EB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3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3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3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3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3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3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3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3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3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3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3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3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3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3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3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3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3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3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3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3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3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3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3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3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3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3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3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3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3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3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3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3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3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3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3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3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3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3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3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3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3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3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3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3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3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3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3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3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3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3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3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3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3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3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3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3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3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3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3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3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3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3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3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Spelling Y2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1 Week 4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Day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37954"/>
            <a:ext cx="9144000" cy="1655762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Mastering spellings: building of the foundations of phonics </a:t>
            </a:r>
          </a:p>
        </p:txBody>
      </p:sp>
    </p:spTree>
    <p:extLst>
      <p:ext uri="{BB962C8B-B14F-4D97-AF65-F5344CB8AC3E}">
        <p14:creationId xmlns:p14="http://schemas.microsoft.com/office/powerpoint/2010/main" val="394557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0" y="1371600"/>
            <a:ext cx="10515600" cy="2879590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020" y="5570151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“Could you improve your writing?”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3509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926541"/>
            <a:ext cx="10515600" cy="169970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roar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92261" y="143987"/>
            <a:ext cx="11994777" cy="267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Which /or/ grapheme is in this word?</a:t>
            </a:r>
          </a:p>
          <a:p>
            <a:pPr algn="ctr"/>
            <a:endParaRPr lang="en-GB" sz="4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augh       our       oar     ore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2918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46381"/>
            <a:ext cx="10515600" cy="1678193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roar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5793" y="3044414"/>
            <a:ext cx="2140772" cy="10112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23650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96" y="2635624"/>
            <a:ext cx="10515600" cy="1613647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score</a:t>
            </a:r>
          </a:p>
        </p:txBody>
      </p:sp>
    </p:spTree>
    <p:extLst>
      <p:ext uri="{BB962C8B-B14F-4D97-AF65-F5344CB8AC3E}">
        <p14:creationId xmlns:p14="http://schemas.microsoft.com/office/powerpoint/2010/main" val="15767890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31" y="3775934"/>
            <a:ext cx="10515600" cy="1613647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score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92261" y="143987"/>
            <a:ext cx="11994777" cy="267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Which /or/ grapheme is in this word?</a:t>
            </a:r>
          </a:p>
          <a:p>
            <a:pPr algn="ctr"/>
            <a:endParaRPr lang="en-GB" sz="4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augh       our       oar     ore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3146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46381"/>
            <a:ext cx="10515600" cy="1678193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score</a:t>
            </a:r>
          </a:p>
        </p:txBody>
      </p:sp>
      <p:sp>
        <p:nvSpPr>
          <p:cNvPr id="3" name="Rectangle 2"/>
          <p:cNvSpPr/>
          <p:nvPr/>
        </p:nvSpPr>
        <p:spPr>
          <a:xfrm>
            <a:off x="5723890" y="3012141"/>
            <a:ext cx="1967828" cy="10327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06287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6" y="2646382"/>
            <a:ext cx="10515600" cy="192562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385948203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614570"/>
            <a:ext cx="10515600" cy="192562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more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92261" y="143987"/>
            <a:ext cx="11994777" cy="267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Which /or/ grapheme is in this word?</a:t>
            </a:r>
          </a:p>
          <a:p>
            <a:pPr algn="ctr"/>
            <a:endParaRPr lang="en-GB" sz="4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augh       our       oar     ore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4175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78654"/>
            <a:ext cx="10515600" cy="1764253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more</a:t>
            </a:r>
          </a:p>
        </p:txBody>
      </p:sp>
      <p:sp>
        <p:nvSpPr>
          <p:cNvPr id="3" name="Rectangle 2"/>
          <p:cNvSpPr/>
          <p:nvPr/>
        </p:nvSpPr>
        <p:spPr>
          <a:xfrm>
            <a:off x="5723890" y="3087445"/>
            <a:ext cx="1967828" cy="10327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0916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79" y="2495775"/>
            <a:ext cx="10515600" cy="165667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snore</a:t>
            </a:r>
          </a:p>
        </p:txBody>
      </p:sp>
    </p:spTree>
    <p:extLst>
      <p:ext uri="{BB962C8B-B14F-4D97-AF65-F5344CB8AC3E}">
        <p14:creationId xmlns:p14="http://schemas.microsoft.com/office/powerpoint/2010/main" val="202010472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797450"/>
            <a:ext cx="10515600" cy="165667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snore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92261" y="143987"/>
            <a:ext cx="11994777" cy="267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Which /or/ grapheme is in this word?</a:t>
            </a:r>
          </a:p>
          <a:p>
            <a:pPr algn="ctr"/>
            <a:endParaRPr lang="en-GB" sz="4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augh       our       oar     ore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54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24518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352493453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78655"/>
            <a:ext cx="10515600" cy="164592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snore</a:t>
            </a:r>
          </a:p>
        </p:txBody>
      </p:sp>
      <p:sp>
        <p:nvSpPr>
          <p:cNvPr id="3" name="Rectangle 2"/>
          <p:cNvSpPr/>
          <p:nvPr/>
        </p:nvSpPr>
        <p:spPr>
          <a:xfrm>
            <a:off x="5820709" y="3001384"/>
            <a:ext cx="1967828" cy="10757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0802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22" y="1979407"/>
            <a:ext cx="10515600" cy="2269864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73464490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646842"/>
            <a:ext cx="10515600" cy="2269864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before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92261" y="143987"/>
            <a:ext cx="11994777" cy="267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Which /or/ grapheme is in this word?</a:t>
            </a:r>
          </a:p>
          <a:p>
            <a:pPr algn="ctr"/>
            <a:endParaRPr lang="en-GB" sz="4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augh       our       oar     ore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2226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60321"/>
            <a:ext cx="10515600" cy="201168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before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89650" y="3113742"/>
            <a:ext cx="1967828" cy="9634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63941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7" y="2360062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Practise and Apply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6261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46" y="1610958"/>
            <a:ext cx="11758109" cy="3636084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7600" dirty="0">
                <a:latin typeface="Sassoon Infant Std" panose="020B0503020103030203" pitchFamily="34" charset="0"/>
              </a:rPr>
              <a:t>The naughty unicorn dropped popcorn on the floor.</a:t>
            </a:r>
          </a:p>
        </p:txBody>
      </p:sp>
    </p:spTree>
    <p:extLst>
      <p:ext uri="{BB962C8B-B14F-4D97-AF65-F5344CB8AC3E}">
        <p14:creationId xmlns:p14="http://schemas.microsoft.com/office/powerpoint/2010/main" val="274382133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06223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10" y="1670125"/>
            <a:ext cx="11758109" cy="3517750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7600" dirty="0">
                <a:latin typeface="Sassoon Infant Std" panose="020B0503020103030203" pitchFamily="34" charset="0"/>
              </a:rPr>
              <a:t>The naughty unicorn dropped popcorn on the floor.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39376" y="2241915"/>
            <a:ext cx="1968077" cy="11252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132893" y="2388198"/>
            <a:ext cx="827766" cy="7145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819536" y="4102989"/>
            <a:ext cx="827767" cy="7702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714267" y="4102990"/>
            <a:ext cx="1301102" cy="7702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94958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Spelling Y2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1 Week 4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Day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0678"/>
            <a:ext cx="9144000" cy="1655762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Mastering spellings: building of the foundations of phonics </a:t>
            </a:r>
          </a:p>
        </p:txBody>
      </p:sp>
    </p:spTree>
    <p:extLst>
      <p:ext uri="{BB962C8B-B14F-4D97-AF65-F5344CB8AC3E}">
        <p14:creationId xmlns:p14="http://schemas.microsoft.com/office/powerpoint/2010/main" val="158106469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53FC-8D98-40C4-A541-D8DD01CA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Tuesday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Term Week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A5E4-C110-4717-B45D-286A3D33C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051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Focus – Lesson plans</a:t>
            </a:r>
          </a:p>
          <a:p>
            <a:pPr marL="0" indent="0">
              <a:buNone/>
            </a:pP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Challenge words – move, improve, parents, shoe, thought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Graphemes – </a:t>
            </a:r>
            <a:r>
              <a:rPr lang="en-GB" i="1" dirty="0">
                <a:latin typeface="Sassoon Infant Std" panose="020B0503020103030203" pitchFamily="34" charset="0"/>
              </a:rPr>
              <a:t>Review all GPCs (use Little </a:t>
            </a:r>
            <a:r>
              <a:rPr lang="en-GB" i="1" dirty="0" err="1">
                <a:latin typeface="Sassoon Infant Std" panose="020B0503020103030203" pitchFamily="34" charset="0"/>
              </a:rPr>
              <a:t>Wandle</a:t>
            </a:r>
            <a:r>
              <a:rPr lang="en-GB" i="1" dirty="0">
                <a:latin typeface="Sassoon Infant Std" panose="020B0503020103030203" pitchFamily="34" charset="0"/>
              </a:rPr>
              <a:t> cards) Focus on</a:t>
            </a:r>
            <a:r>
              <a:rPr lang="en-GB" dirty="0">
                <a:latin typeface="Sassoon Infant Std" panose="020B0503020103030203" pitchFamily="34" charset="0"/>
              </a:rPr>
              <a:t> </a:t>
            </a:r>
            <a:r>
              <a:rPr lang="en-GB" i="1" dirty="0">
                <a:latin typeface="Sassoon Infant Std" panose="020B0503020103030203" pitchFamily="34" charset="0"/>
              </a:rPr>
              <a:t>endings: </a:t>
            </a:r>
            <a:r>
              <a:rPr lang="en-GB" dirty="0" err="1">
                <a:latin typeface="Sassoon Infant Std" panose="020B0503020103030203" pitchFamily="34" charset="0"/>
              </a:rPr>
              <a:t>ce</a:t>
            </a:r>
            <a:r>
              <a:rPr lang="en-GB" dirty="0">
                <a:latin typeface="Sassoon Infant Std" panose="020B0503020103030203" pitchFamily="34" charset="0"/>
              </a:rPr>
              <a:t>, se, </a:t>
            </a:r>
            <a:r>
              <a:rPr lang="en-GB" dirty="0" err="1">
                <a:latin typeface="Sassoon Infant Std" panose="020B0503020103030203" pitchFamily="34" charset="0"/>
              </a:rPr>
              <a:t>ze</a:t>
            </a:r>
            <a:r>
              <a:rPr lang="en-GB" dirty="0">
                <a:latin typeface="Sassoon Infant Std" panose="020B0503020103030203" pitchFamily="34" charset="0"/>
              </a:rPr>
              <a:t>, and /l/ graphemes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Words – sneeze, breeze, freeze, dance, choice, chance, worse, noise, horse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Teach n/a</a:t>
            </a:r>
          </a:p>
          <a:p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02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01" y="1225684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832797"/>
            <a:ext cx="12363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 parent is a caregiver of their child.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6854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973" y="2510670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Revisit and Review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079815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20" y="2317032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CHALLENGE words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0171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</p:spTree>
    <p:extLst>
      <p:ext uri="{BB962C8B-B14F-4D97-AF65-F5344CB8AC3E}">
        <p14:creationId xmlns:p14="http://schemas.microsoft.com/office/powerpoint/2010/main" val="117257255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88" y="2105929"/>
            <a:ext cx="10515600" cy="253912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1337" y="5508820"/>
            <a:ext cx="100339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change position.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1307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13" y="2069016"/>
            <a:ext cx="10515600" cy="21362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788" y="5350659"/>
            <a:ext cx="107756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“We like to wriggle and move.”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3178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53702"/>
            <a:ext cx="10515600" cy="2908773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</p:spTree>
    <p:extLst>
      <p:ext uri="{BB962C8B-B14F-4D97-AF65-F5344CB8AC3E}">
        <p14:creationId xmlns:p14="http://schemas.microsoft.com/office/powerpoint/2010/main" val="336764017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7887"/>
            <a:ext cx="10515600" cy="2889333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404781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make something better.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5077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0" y="1371600"/>
            <a:ext cx="10515600" cy="2879590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020" y="5570151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“Could you improve your writing?”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6529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24518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56525946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01" y="1225684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832797"/>
            <a:ext cx="12363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 parent is a caregiver of their child.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33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03505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686882"/>
            <a:ext cx="12318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“You should always listen to your parents.”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365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03505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686882"/>
            <a:ext cx="12318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“You should always listen to your parents.”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5487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</p:spTree>
    <p:extLst>
      <p:ext uri="{BB962C8B-B14F-4D97-AF65-F5344CB8AC3E}">
        <p14:creationId xmlns:p14="http://schemas.microsoft.com/office/powerpoint/2010/main" val="184621030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9106" y="4986491"/>
            <a:ext cx="11580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An item of footwear to cover and protect a foot.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7972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706338"/>
            <a:ext cx="12363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“Where did I put my other red shoe?”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0830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49101"/>
            <a:ext cx="10515600" cy="3013374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thought</a:t>
            </a:r>
          </a:p>
        </p:txBody>
      </p:sp>
    </p:spTree>
    <p:extLst>
      <p:ext uri="{BB962C8B-B14F-4D97-AF65-F5344CB8AC3E}">
        <p14:creationId xmlns:p14="http://schemas.microsoft.com/office/powerpoint/2010/main" val="389439073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9" y="1538344"/>
            <a:ext cx="10515600" cy="3013374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thought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193" y="4911188"/>
            <a:ext cx="11580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The action of thinking/</a:t>
            </a:r>
            <a:r>
              <a:rPr lang="en-US" sz="5400" dirty="0">
                <a:latin typeface="Sassoon Infant Std" panose="020B0503020103030203" pitchFamily="34" charset="0"/>
              </a:rPr>
              <a:t>using your mind to consider something.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6920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49101"/>
            <a:ext cx="10515600" cy="3013374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thought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2888" y="4985340"/>
            <a:ext cx="98935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“I thought very carefully about which shoes to wear today.”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92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55541"/>
            <a:ext cx="9144000" cy="4546918"/>
          </a:xfrm>
        </p:spPr>
        <p:txBody>
          <a:bodyPr anchor="ctr">
            <a:noAutofit/>
          </a:bodyPr>
          <a:lstStyle/>
          <a:p>
            <a:r>
              <a:rPr lang="en-GB" sz="9600" dirty="0">
                <a:latin typeface="Sassoon Infant Std" panose="020B0503020103030203" pitchFamily="34" charset="0"/>
              </a:rPr>
              <a:t>All GPCS</a:t>
            </a:r>
          </a:p>
        </p:txBody>
      </p:sp>
    </p:spTree>
    <p:extLst>
      <p:ext uri="{BB962C8B-B14F-4D97-AF65-F5344CB8AC3E}">
        <p14:creationId xmlns:p14="http://schemas.microsoft.com/office/powerpoint/2010/main" val="18952127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06" y="373828"/>
            <a:ext cx="11940988" cy="611034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We are going to look at some words with the phoneme /l/.</a:t>
            </a:r>
            <a:br>
              <a:rPr lang="en-GB" sz="6600" dirty="0">
                <a:latin typeface="Sassoon Infant Std" panose="020B0503020103030203" pitchFamily="34" charset="0"/>
              </a:rPr>
            </a:br>
            <a:br>
              <a:rPr lang="en-GB" sz="4000" dirty="0">
                <a:latin typeface="Sassoon Infant Std" panose="020B0503020103030203" pitchFamily="34" charset="0"/>
              </a:rPr>
            </a:br>
            <a:r>
              <a:rPr lang="en-GB" sz="6600" dirty="0">
                <a:latin typeface="Sassoon Infant Std" panose="020B0503020103030203" pitchFamily="34" charset="0"/>
              </a:rPr>
              <a:t>Can you see which grapheme is making the /l/ sound? </a:t>
            </a:r>
            <a:br>
              <a:rPr lang="en-GB" sz="6600" dirty="0">
                <a:latin typeface="Sassoon Infant Std" panose="020B0503020103030203" pitchFamily="34" charset="0"/>
              </a:rPr>
            </a:br>
            <a:br>
              <a:rPr lang="en-GB" sz="4000" dirty="0">
                <a:latin typeface="Sassoon Infant Std" panose="020B0503020103030203" pitchFamily="34" charset="0"/>
              </a:rPr>
            </a:br>
            <a:r>
              <a:rPr lang="en-GB" sz="6600" dirty="0">
                <a:latin typeface="Sassoon Infant Std" panose="020B0503020103030203" pitchFamily="34" charset="0"/>
              </a:rPr>
              <a:t>Where in the word is it? Is it in the beginning, middle or end of the word?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37432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 beetle</a:t>
            </a:r>
          </a:p>
        </p:txBody>
      </p:sp>
    </p:spTree>
    <p:extLst>
      <p:ext uri="{BB962C8B-B14F-4D97-AF65-F5344CB8AC3E}">
        <p14:creationId xmlns:p14="http://schemas.microsoft.com/office/powerpoint/2010/main" val="2048336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</p:spTree>
    <p:extLst>
      <p:ext uri="{BB962C8B-B14F-4D97-AF65-F5344CB8AC3E}">
        <p14:creationId xmlns:p14="http://schemas.microsoft.com/office/powerpoint/2010/main" val="290322797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638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 beetle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5506" y="0"/>
            <a:ext cx="11940988" cy="250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GB" sz="8900" dirty="0">
                <a:latin typeface="Sassoon Infant Std" panose="020B0503020103030203" pitchFamily="34" charset="0"/>
              </a:rPr>
              <a:t>Which grapheme is making the /l/? </a:t>
            </a:r>
          </a:p>
          <a:p>
            <a:pPr algn="ctr">
              <a:lnSpc>
                <a:spcPct val="170000"/>
              </a:lnSpc>
            </a:pPr>
            <a:r>
              <a:rPr lang="en-GB" sz="6600" dirty="0">
                <a:latin typeface="Sassoon Infant Std" panose="020B0503020103030203" pitchFamily="34" charset="0"/>
              </a:rPr>
              <a:t>Is it in the beginning, middle or end of the word?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45564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 beetle</a:t>
            </a:r>
          </a:p>
        </p:txBody>
      </p:sp>
      <p:sp>
        <p:nvSpPr>
          <p:cNvPr id="3" name="Rectangle 2"/>
          <p:cNvSpPr/>
          <p:nvPr/>
        </p:nvSpPr>
        <p:spPr>
          <a:xfrm>
            <a:off x="7110802" y="2549563"/>
            <a:ext cx="1054251" cy="14014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273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 total</a:t>
            </a:r>
          </a:p>
        </p:txBody>
      </p:sp>
    </p:spTree>
    <p:extLst>
      <p:ext uri="{BB962C8B-B14F-4D97-AF65-F5344CB8AC3E}">
        <p14:creationId xmlns:p14="http://schemas.microsoft.com/office/powerpoint/2010/main" val="377148165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3080825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total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506" y="0"/>
            <a:ext cx="11940988" cy="250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GB" sz="8900" dirty="0">
                <a:latin typeface="Sassoon Infant Std" panose="020B0503020103030203" pitchFamily="34" charset="0"/>
              </a:rPr>
              <a:t>Which grapheme is making the /l/? </a:t>
            </a:r>
          </a:p>
          <a:p>
            <a:pPr algn="ctr">
              <a:lnSpc>
                <a:spcPct val="170000"/>
              </a:lnSpc>
            </a:pPr>
            <a:r>
              <a:rPr lang="en-GB" sz="6600" dirty="0">
                <a:latin typeface="Sassoon Infant Std" panose="020B0503020103030203" pitchFamily="34" charset="0"/>
              </a:rPr>
              <a:t>Is it in the beginning, middle or end of the word?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06228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5007" y="2111329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total</a:t>
            </a:r>
          </a:p>
        </p:txBody>
      </p:sp>
      <p:sp>
        <p:nvSpPr>
          <p:cNvPr id="4" name="Rectangle 3"/>
          <p:cNvSpPr/>
          <p:nvPr/>
        </p:nvSpPr>
        <p:spPr>
          <a:xfrm>
            <a:off x="6271706" y="2345167"/>
            <a:ext cx="1226373" cy="13369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85926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 puddle</a:t>
            </a:r>
          </a:p>
        </p:txBody>
      </p:sp>
    </p:spTree>
    <p:extLst>
      <p:ext uri="{BB962C8B-B14F-4D97-AF65-F5344CB8AC3E}">
        <p14:creationId xmlns:p14="http://schemas.microsoft.com/office/powerpoint/2010/main" val="209119694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7118" y="3195086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puddle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506" y="0"/>
            <a:ext cx="11940988" cy="250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GB" sz="8900" dirty="0">
                <a:latin typeface="Sassoon Infant Std" panose="020B0503020103030203" pitchFamily="34" charset="0"/>
              </a:rPr>
              <a:t>Which grapheme is making the /l/? </a:t>
            </a:r>
          </a:p>
          <a:p>
            <a:pPr algn="ctr">
              <a:lnSpc>
                <a:spcPct val="170000"/>
              </a:lnSpc>
            </a:pPr>
            <a:r>
              <a:rPr lang="en-GB" sz="6600" dirty="0">
                <a:latin typeface="Sassoon Infant Std" panose="020B0503020103030203" pitchFamily="34" charset="0"/>
              </a:rPr>
              <a:t>Is it in the beginning, middle or end of the word?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45267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6523" y="2022438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puddle</a:t>
            </a:r>
          </a:p>
        </p:txBody>
      </p:sp>
      <p:sp>
        <p:nvSpPr>
          <p:cNvPr id="4" name="Rectangle 3"/>
          <p:cNvSpPr/>
          <p:nvPr/>
        </p:nvSpPr>
        <p:spPr>
          <a:xfrm>
            <a:off x="7035498" y="2159730"/>
            <a:ext cx="1054251" cy="14014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96065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 bubble</a:t>
            </a:r>
          </a:p>
        </p:txBody>
      </p:sp>
    </p:spTree>
    <p:extLst>
      <p:ext uri="{BB962C8B-B14F-4D97-AF65-F5344CB8AC3E}">
        <p14:creationId xmlns:p14="http://schemas.microsoft.com/office/powerpoint/2010/main" val="290177875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765" y="3273155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bubble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506" y="0"/>
            <a:ext cx="11940988" cy="250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GB" sz="8900" dirty="0">
                <a:latin typeface="Sassoon Infant Std" panose="020B0503020103030203" pitchFamily="34" charset="0"/>
              </a:rPr>
              <a:t>Which grapheme is making the /l/? </a:t>
            </a:r>
          </a:p>
          <a:p>
            <a:pPr algn="ctr">
              <a:lnSpc>
                <a:spcPct val="170000"/>
              </a:lnSpc>
            </a:pPr>
            <a:r>
              <a:rPr lang="en-GB" sz="6600" dirty="0">
                <a:latin typeface="Sassoon Infant Std" panose="020B0503020103030203" pitchFamily="34" charset="0"/>
              </a:rPr>
              <a:t>Is it in the beginning, middle or end of the word?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893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9106" y="4986491"/>
            <a:ext cx="11580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An item of footwear to cover and protect a foot.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6602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2111329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bubble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7078530" y="2291379"/>
            <a:ext cx="1054251" cy="14014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4875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 equal</a:t>
            </a:r>
          </a:p>
        </p:txBody>
      </p:sp>
    </p:spTree>
    <p:extLst>
      <p:ext uri="{BB962C8B-B14F-4D97-AF65-F5344CB8AC3E}">
        <p14:creationId xmlns:p14="http://schemas.microsoft.com/office/powerpoint/2010/main" val="254064466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5463" y="3195086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equal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506" y="0"/>
            <a:ext cx="11940988" cy="250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GB" sz="8900" dirty="0">
                <a:latin typeface="Sassoon Infant Std" panose="020B0503020103030203" pitchFamily="34" charset="0"/>
              </a:rPr>
              <a:t>Which grapheme is making the /l/? </a:t>
            </a:r>
          </a:p>
          <a:p>
            <a:pPr algn="ctr">
              <a:lnSpc>
                <a:spcPct val="170000"/>
              </a:lnSpc>
            </a:pPr>
            <a:r>
              <a:rPr lang="en-GB" sz="6600" dirty="0">
                <a:latin typeface="Sassoon Infant Std" panose="020B0503020103030203" pitchFamily="34" charset="0"/>
              </a:rPr>
              <a:t>Is it in the beginning, middle or end of the word?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15802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2111329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equal</a:t>
            </a:r>
          </a:p>
        </p:txBody>
      </p:sp>
      <p:sp>
        <p:nvSpPr>
          <p:cNvPr id="4" name="Rectangle 3"/>
          <p:cNvSpPr/>
          <p:nvPr/>
        </p:nvSpPr>
        <p:spPr>
          <a:xfrm>
            <a:off x="6658984" y="2377440"/>
            <a:ext cx="1194098" cy="12616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81208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 final</a:t>
            </a:r>
          </a:p>
        </p:txBody>
      </p:sp>
    </p:spTree>
    <p:extLst>
      <p:ext uri="{BB962C8B-B14F-4D97-AF65-F5344CB8AC3E}">
        <p14:creationId xmlns:p14="http://schemas.microsoft.com/office/powerpoint/2010/main" val="128778008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3283913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final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506" y="0"/>
            <a:ext cx="11940988" cy="250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GB" sz="8900" dirty="0">
                <a:latin typeface="Sassoon Infant Std" panose="020B0503020103030203" pitchFamily="34" charset="0"/>
              </a:rPr>
              <a:t>Which grapheme is making the /l/? </a:t>
            </a:r>
          </a:p>
          <a:p>
            <a:pPr algn="ctr">
              <a:lnSpc>
                <a:spcPct val="170000"/>
              </a:lnSpc>
            </a:pPr>
            <a:r>
              <a:rPr lang="en-GB" sz="6600" dirty="0">
                <a:latin typeface="Sassoon Infant Std" panose="020B0503020103030203" pitchFamily="34" charset="0"/>
              </a:rPr>
              <a:t>Is it in the beginning, middle or end of the word?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35851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8796" y="2111329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final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6260950" y="2388198"/>
            <a:ext cx="1183342" cy="12831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06893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 puzzle</a:t>
            </a:r>
          </a:p>
        </p:txBody>
      </p:sp>
    </p:spTree>
    <p:extLst>
      <p:ext uri="{BB962C8B-B14F-4D97-AF65-F5344CB8AC3E}">
        <p14:creationId xmlns:p14="http://schemas.microsoft.com/office/powerpoint/2010/main" val="333472884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3080825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puzzle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506" y="0"/>
            <a:ext cx="11940988" cy="250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GB" sz="8900" dirty="0">
                <a:latin typeface="Sassoon Infant Std" panose="020B0503020103030203" pitchFamily="34" charset="0"/>
              </a:rPr>
              <a:t>Which grapheme is making the /l/? </a:t>
            </a:r>
          </a:p>
          <a:p>
            <a:pPr algn="ctr">
              <a:lnSpc>
                <a:spcPct val="170000"/>
              </a:lnSpc>
            </a:pPr>
            <a:r>
              <a:rPr lang="en-GB" sz="6600" dirty="0">
                <a:latin typeface="Sassoon Infant Std" panose="020B0503020103030203" pitchFamily="34" charset="0"/>
              </a:rPr>
              <a:t>Is it in the beginning, middle or end of the word?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43535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765" y="2111329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puzzle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20346" y="2291379"/>
            <a:ext cx="1054251" cy="14014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781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706338"/>
            <a:ext cx="12363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“Where did I put my other red shoe?”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5046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metal</a:t>
            </a:r>
          </a:p>
        </p:txBody>
      </p:sp>
    </p:spTree>
    <p:extLst>
      <p:ext uri="{BB962C8B-B14F-4D97-AF65-F5344CB8AC3E}">
        <p14:creationId xmlns:p14="http://schemas.microsoft.com/office/powerpoint/2010/main" val="427645671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3369974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metal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506" y="0"/>
            <a:ext cx="11940988" cy="250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GB" sz="8900" dirty="0">
                <a:latin typeface="Sassoon Infant Std" panose="020B0503020103030203" pitchFamily="34" charset="0"/>
              </a:rPr>
              <a:t>Which grapheme is making the /l/? </a:t>
            </a:r>
          </a:p>
          <a:p>
            <a:pPr algn="ctr">
              <a:lnSpc>
                <a:spcPct val="170000"/>
              </a:lnSpc>
            </a:pPr>
            <a:r>
              <a:rPr lang="en-GB" sz="6600" dirty="0">
                <a:latin typeface="Sassoon Infant Std" panose="020B0503020103030203" pitchFamily="34" charset="0"/>
              </a:rPr>
              <a:t>Is it in the beginning, middle or end of the word?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38153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765" y="2111329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metal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83678" y="2388198"/>
            <a:ext cx="1151069" cy="12831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08934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village</a:t>
            </a:r>
          </a:p>
        </p:txBody>
      </p:sp>
    </p:spTree>
    <p:extLst>
      <p:ext uri="{BB962C8B-B14F-4D97-AF65-F5344CB8AC3E}">
        <p14:creationId xmlns:p14="http://schemas.microsoft.com/office/powerpoint/2010/main" val="342805917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9391" y="3195086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village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506" y="0"/>
            <a:ext cx="11940988" cy="250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GB" sz="8900" dirty="0">
                <a:latin typeface="Sassoon Infant Std" panose="020B0503020103030203" pitchFamily="34" charset="0"/>
              </a:rPr>
              <a:t>Which grapheme is making the /l/? </a:t>
            </a:r>
          </a:p>
          <a:p>
            <a:pPr algn="ctr">
              <a:lnSpc>
                <a:spcPct val="170000"/>
              </a:lnSpc>
            </a:pPr>
            <a:r>
              <a:rPr lang="en-GB" sz="6600" dirty="0">
                <a:latin typeface="Sassoon Infant Std" panose="020B0503020103030203" pitchFamily="34" charset="0"/>
              </a:rPr>
              <a:t>Is it in the beginning, middle or end of the word?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45967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5007" y="2111329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village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4578" y="2411505"/>
            <a:ext cx="774551" cy="12245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97518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 petal</a:t>
            </a:r>
          </a:p>
        </p:txBody>
      </p:sp>
    </p:spTree>
    <p:extLst>
      <p:ext uri="{BB962C8B-B14F-4D97-AF65-F5344CB8AC3E}">
        <p14:creationId xmlns:p14="http://schemas.microsoft.com/office/powerpoint/2010/main" val="281835430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8795" y="3334871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petal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506" y="0"/>
            <a:ext cx="11940988" cy="250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GB" sz="8900" dirty="0">
                <a:latin typeface="Sassoon Infant Std" panose="020B0503020103030203" pitchFamily="34" charset="0"/>
              </a:rPr>
              <a:t>Which grapheme is making the /l/? </a:t>
            </a:r>
          </a:p>
          <a:p>
            <a:pPr algn="ctr">
              <a:lnSpc>
                <a:spcPct val="170000"/>
              </a:lnSpc>
            </a:pPr>
            <a:r>
              <a:rPr lang="en-GB" sz="6600" dirty="0">
                <a:latin typeface="Sassoon Infant Std" panose="020B0503020103030203" pitchFamily="34" charset="0"/>
              </a:rPr>
              <a:t>Is it in the beginning, middle or end of the word?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54879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2111329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petal</a:t>
            </a:r>
          </a:p>
        </p:txBody>
      </p:sp>
      <p:sp>
        <p:nvSpPr>
          <p:cNvPr id="4" name="Rectangle 3"/>
          <p:cNvSpPr/>
          <p:nvPr/>
        </p:nvSpPr>
        <p:spPr>
          <a:xfrm>
            <a:off x="6497617" y="2398955"/>
            <a:ext cx="1226373" cy="12401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1843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2603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 pedal</a:t>
            </a:r>
          </a:p>
        </p:txBody>
      </p:sp>
    </p:spTree>
    <p:extLst>
      <p:ext uri="{BB962C8B-B14F-4D97-AF65-F5344CB8AC3E}">
        <p14:creationId xmlns:p14="http://schemas.microsoft.com/office/powerpoint/2010/main" val="2109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57" y="161365"/>
            <a:ext cx="11306287" cy="644383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These are some of the ways you already know to spell the /or/ phoneme:</a:t>
            </a:r>
            <a:br>
              <a:rPr lang="en-GB" dirty="0">
                <a:latin typeface="Sassoon Infant Std" panose="020B0503020103030203" pitchFamily="34" charset="0"/>
              </a:rPr>
            </a:br>
            <a:br>
              <a:rPr lang="en-GB" sz="1600" dirty="0">
                <a:latin typeface="Sassoon Infant Std" panose="020B0503020103030203" pitchFamily="34" charset="0"/>
              </a:rPr>
            </a:br>
            <a:r>
              <a:rPr lang="en-GB" sz="8000" b="1" dirty="0">
                <a:latin typeface="Sassoon Infant Std" panose="020B0503020103030203" pitchFamily="34" charset="0"/>
              </a:rPr>
              <a:t>or      au      a     al      aw    </a:t>
            </a:r>
            <a:r>
              <a:rPr lang="en-GB" sz="8000" b="1" dirty="0" err="1">
                <a:latin typeface="Sassoon Infant Std" panose="020B0503020103030203" pitchFamily="34" charset="0"/>
              </a:rPr>
              <a:t>aur</a:t>
            </a:r>
            <a:r>
              <a:rPr lang="en-GB" sz="8000" b="1" dirty="0">
                <a:latin typeface="Sassoon Infant Std" panose="020B0503020103030203" pitchFamily="34" charset="0"/>
              </a:rPr>
              <a:t>      </a:t>
            </a:r>
            <a:r>
              <a:rPr lang="en-GB" sz="8000" b="1" dirty="0" err="1">
                <a:latin typeface="Sassoon Infant Std" panose="020B0503020103030203" pitchFamily="34" charset="0"/>
              </a:rPr>
              <a:t>oor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3556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9861" y="3080825"/>
            <a:ext cx="948824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pedal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506" y="0"/>
            <a:ext cx="11940988" cy="250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GB" sz="8900" dirty="0">
                <a:latin typeface="Sassoon Infant Std" panose="020B0503020103030203" pitchFamily="34" charset="0"/>
              </a:rPr>
              <a:t>Which grapheme is making the /l/? </a:t>
            </a:r>
          </a:p>
          <a:p>
            <a:pPr algn="ctr">
              <a:lnSpc>
                <a:spcPct val="170000"/>
              </a:lnSpc>
            </a:pPr>
            <a:r>
              <a:rPr lang="en-GB" sz="6600" dirty="0">
                <a:latin typeface="Sassoon Infant Std" panose="020B0503020103030203" pitchFamily="34" charset="0"/>
              </a:rPr>
              <a:t>Is it in the beginning, middle or end of the word?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37480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2111329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pedal</a:t>
            </a:r>
          </a:p>
        </p:txBody>
      </p:sp>
      <p:sp>
        <p:nvSpPr>
          <p:cNvPr id="4" name="Rectangle 3"/>
          <p:cNvSpPr/>
          <p:nvPr/>
        </p:nvSpPr>
        <p:spPr>
          <a:xfrm>
            <a:off x="6680499" y="2357717"/>
            <a:ext cx="1151068" cy="13321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01674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1" y="602429"/>
            <a:ext cx="10515600" cy="5518672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Let’s look at some words ending with these graphemes:</a:t>
            </a:r>
            <a:br>
              <a:rPr lang="en-GB" dirty="0">
                <a:latin typeface="Sassoon Infant Std" panose="020B0503020103030203" pitchFamily="34" charset="0"/>
              </a:rPr>
            </a:br>
            <a:br>
              <a:rPr lang="en-GB" sz="1800" dirty="0">
                <a:latin typeface="Sassoon Infant Std" panose="020B0503020103030203" pitchFamily="34" charset="0"/>
              </a:rPr>
            </a:br>
            <a:r>
              <a:rPr lang="en-GB" sz="8000" dirty="0" err="1">
                <a:latin typeface="Sassoon Infant Std" panose="020B0503020103030203" pitchFamily="34" charset="0"/>
              </a:rPr>
              <a:t>ce</a:t>
            </a:r>
            <a:r>
              <a:rPr lang="en-GB" sz="8000" dirty="0">
                <a:latin typeface="Sassoon Infant Std" panose="020B0503020103030203" pitchFamily="34" charset="0"/>
              </a:rPr>
              <a:t>   se   </a:t>
            </a:r>
            <a:r>
              <a:rPr lang="en-GB" sz="8000" dirty="0" err="1">
                <a:latin typeface="Sassoon Infant Std" panose="020B0503020103030203" pitchFamily="34" charset="0"/>
              </a:rPr>
              <a:t>ze</a:t>
            </a:r>
            <a:endParaRPr lang="en-GB" sz="8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4990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6542"/>
            <a:ext cx="10515600" cy="193760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sneeze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29091"/>
            <a:ext cx="12192000" cy="3313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r>
              <a:rPr lang="en-GB" sz="8000" dirty="0" err="1">
                <a:latin typeface="Sassoon Infant Std" panose="020B0503020103030203" pitchFamily="34" charset="0"/>
              </a:rPr>
              <a:t>ce</a:t>
            </a:r>
            <a:r>
              <a:rPr lang="en-GB" sz="8000" dirty="0">
                <a:latin typeface="Sassoon Infant Std" panose="020B0503020103030203" pitchFamily="34" charset="0"/>
              </a:rPr>
              <a:t>     se    </a:t>
            </a:r>
            <a:r>
              <a:rPr lang="en-GB" sz="8000" dirty="0" err="1">
                <a:latin typeface="Sassoon Infant Std" panose="020B0503020103030203" pitchFamily="34" charset="0"/>
              </a:rPr>
              <a:t>ze</a:t>
            </a:r>
            <a:endParaRPr lang="en-GB" sz="8000" dirty="0">
              <a:latin typeface="Sassoon Infant Std" panose="020B050302010303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161974942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49562"/>
            <a:ext cx="10515600" cy="2012913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sneeze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7317" y="3103599"/>
            <a:ext cx="1290918" cy="10596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118289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002" y="3840479"/>
            <a:ext cx="10356103" cy="2108499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dance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29091"/>
            <a:ext cx="12192000" cy="3313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r>
              <a:rPr lang="en-GB" sz="8000" dirty="0" err="1">
                <a:latin typeface="Sassoon Infant Std" panose="020B0503020103030203" pitchFamily="34" charset="0"/>
              </a:rPr>
              <a:t>ce</a:t>
            </a:r>
            <a:r>
              <a:rPr lang="en-GB" sz="8000" dirty="0">
                <a:latin typeface="Sassoon Infant Std" panose="020B0503020103030203" pitchFamily="34" charset="0"/>
              </a:rPr>
              <a:t>     se    </a:t>
            </a:r>
            <a:r>
              <a:rPr lang="en-GB" sz="8000" dirty="0" err="1">
                <a:latin typeface="Sassoon Infant Std" panose="020B0503020103030203" pitchFamily="34" charset="0"/>
              </a:rPr>
              <a:t>ze</a:t>
            </a:r>
            <a:endParaRPr lang="en-GB" sz="8000" dirty="0">
              <a:latin typeface="Sassoon Infant Std" panose="020B050302010303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108730807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334409"/>
            <a:ext cx="10162466" cy="2140772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dance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29892" y="2947596"/>
            <a:ext cx="1409251" cy="10219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814938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9" y="4001845"/>
            <a:ext cx="10065647" cy="221607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worse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29091"/>
            <a:ext cx="12192000" cy="3313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r>
              <a:rPr lang="en-GB" sz="8000" dirty="0" err="1">
                <a:latin typeface="Sassoon Infant Std" panose="020B0503020103030203" pitchFamily="34" charset="0"/>
              </a:rPr>
              <a:t>ce</a:t>
            </a:r>
            <a:r>
              <a:rPr lang="en-GB" sz="8000" dirty="0">
                <a:latin typeface="Sassoon Infant Std" panose="020B0503020103030203" pitchFamily="34" charset="0"/>
              </a:rPr>
              <a:t>     se    </a:t>
            </a:r>
            <a:r>
              <a:rPr lang="en-GB" sz="8000" dirty="0" err="1">
                <a:latin typeface="Sassoon Infant Std" panose="020B0503020103030203" pitchFamily="34" charset="0"/>
              </a:rPr>
              <a:t>ze</a:t>
            </a:r>
            <a:endParaRPr lang="en-GB" sz="8000" dirty="0">
              <a:latin typeface="Sassoon Infant Std" panose="020B050302010303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3985146841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269863"/>
            <a:ext cx="10356103" cy="2291379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worse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91254" y="2963133"/>
            <a:ext cx="1301677" cy="10279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1477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35332"/>
            <a:ext cx="10515600" cy="204518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breeze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29091"/>
            <a:ext cx="12192000" cy="3313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r>
              <a:rPr lang="en-GB" sz="8000" dirty="0" err="1">
                <a:latin typeface="Sassoon Infant Std" panose="020B0503020103030203" pitchFamily="34" charset="0"/>
              </a:rPr>
              <a:t>ce</a:t>
            </a:r>
            <a:r>
              <a:rPr lang="en-GB" sz="8000" dirty="0">
                <a:latin typeface="Sassoon Infant Std" panose="020B0503020103030203" pitchFamily="34" charset="0"/>
              </a:rPr>
              <a:t>     se    </a:t>
            </a:r>
            <a:r>
              <a:rPr lang="en-GB" sz="8000" dirty="0" err="1">
                <a:latin typeface="Sassoon Infant Std" panose="020B0503020103030203" pitchFamily="34" charset="0"/>
              </a:rPr>
              <a:t>ze</a:t>
            </a:r>
            <a:endParaRPr lang="en-GB" sz="8000" dirty="0">
              <a:latin typeface="Sassoon Infant Std" panose="020B050302010303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2261949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50467918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57139"/>
            <a:ext cx="10515600" cy="190533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breeze</a:t>
            </a:r>
          </a:p>
        </p:txBody>
      </p:sp>
      <p:sp>
        <p:nvSpPr>
          <p:cNvPr id="3" name="Rectangle 2"/>
          <p:cNvSpPr/>
          <p:nvPr/>
        </p:nvSpPr>
        <p:spPr>
          <a:xfrm>
            <a:off x="6734286" y="3157387"/>
            <a:ext cx="1312434" cy="10811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5144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26" y="4249271"/>
            <a:ext cx="10151708" cy="1828800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choice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29091"/>
            <a:ext cx="12192000" cy="3313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r>
              <a:rPr lang="en-GB" sz="8000" dirty="0" err="1">
                <a:latin typeface="Sassoon Infant Std" panose="020B0503020103030203" pitchFamily="34" charset="0"/>
              </a:rPr>
              <a:t>ce</a:t>
            </a:r>
            <a:r>
              <a:rPr lang="en-GB" sz="8000" dirty="0">
                <a:latin typeface="Sassoon Infant Std" panose="020B0503020103030203" pitchFamily="34" charset="0"/>
              </a:rPr>
              <a:t>     se    </a:t>
            </a:r>
            <a:r>
              <a:rPr lang="en-GB" sz="8000" dirty="0" err="1">
                <a:latin typeface="Sassoon Infant Std" panose="020B0503020103030203" pitchFamily="34" charset="0"/>
              </a:rPr>
              <a:t>ze</a:t>
            </a:r>
            <a:endParaRPr lang="en-GB" sz="8000" dirty="0">
              <a:latin typeface="Sassoon Infant Std" panose="020B050302010303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1018581508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518" y="2495775"/>
            <a:ext cx="10248527" cy="1914862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choice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20346" y="3000787"/>
            <a:ext cx="1280161" cy="9903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24562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8057"/>
            <a:ext cx="10515600" cy="227109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freeze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29091"/>
            <a:ext cx="12192000" cy="3313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r>
              <a:rPr lang="en-GB" sz="8000" dirty="0" err="1">
                <a:latin typeface="Sassoon Infant Std" panose="020B0503020103030203" pitchFamily="34" charset="0"/>
              </a:rPr>
              <a:t>ce</a:t>
            </a:r>
            <a:r>
              <a:rPr lang="en-GB" sz="8000" dirty="0">
                <a:latin typeface="Sassoon Infant Std" panose="020B0503020103030203" pitchFamily="34" charset="0"/>
              </a:rPr>
              <a:t>     se    </a:t>
            </a:r>
            <a:r>
              <a:rPr lang="en-GB" sz="8000" dirty="0" err="1">
                <a:latin typeface="Sassoon Infant Std" panose="020B0503020103030203" pitchFamily="34" charset="0"/>
              </a:rPr>
              <a:t>ze</a:t>
            </a:r>
            <a:endParaRPr lang="en-GB" sz="8000" dirty="0">
              <a:latin typeface="Sassoon Infant Std" panose="020B050302010303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286169498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7440"/>
            <a:ext cx="10515600" cy="230213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freeze</a:t>
            </a:r>
          </a:p>
        </p:txBody>
      </p:sp>
      <p:sp>
        <p:nvSpPr>
          <p:cNvPr id="3" name="Rectangle 2"/>
          <p:cNvSpPr/>
          <p:nvPr/>
        </p:nvSpPr>
        <p:spPr>
          <a:xfrm>
            <a:off x="6583678" y="3098202"/>
            <a:ext cx="1333949" cy="9711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802650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600" y="4044875"/>
            <a:ext cx="10280800" cy="213001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please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29091"/>
            <a:ext cx="12192000" cy="3313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r>
              <a:rPr lang="en-GB" sz="8000" dirty="0" err="1">
                <a:latin typeface="Sassoon Infant Std" panose="020B0503020103030203" pitchFamily="34" charset="0"/>
              </a:rPr>
              <a:t>ce</a:t>
            </a:r>
            <a:r>
              <a:rPr lang="en-GB" sz="8000" dirty="0">
                <a:latin typeface="Sassoon Infant Std" panose="020B0503020103030203" pitchFamily="34" charset="0"/>
              </a:rPr>
              <a:t>     se    </a:t>
            </a:r>
            <a:r>
              <a:rPr lang="en-GB" sz="8000" dirty="0" err="1">
                <a:latin typeface="Sassoon Infant Std" panose="020B0503020103030203" pitchFamily="34" charset="0"/>
              </a:rPr>
              <a:t>ze</a:t>
            </a:r>
            <a:endParaRPr lang="en-GB" sz="8000" dirty="0">
              <a:latin typeface="Sassoon Infant Std" panose="020B050302010303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2306508785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377439"/>
            <a:ext cx="10173223" cy="2194561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please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34286" y="3022299"/>
            <a:ext cx="1237130" cy="10225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16702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494" y="3905026"/>
            <a:ext cx="10227012" cy="2194561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chance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29091"/>
            <a:ext cx="12192000" cy="3313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r>
              <a:rPr lang="en-GB" sz="8000" dirty="0" err="1">
                <a:latin typeface="Sassoon Infant Std" panose="020B0503020103030203" pitchFamily="34" charset="0"/>
              </a:rPr>
              <a:t>ce</a:t>
            </a:r>
            <a:r>
              <a:rPr lang="en-GB" sz="8000" dirty="0">
                <a:latin typeface="Sassoon Infant Std" panose="020B0503020103030203" pitchFamily="34" charset="0"/>
              </a:rPr>
              <a:t>     se    </a:t>
            </a:r>
            <a:r>
              <a:rPr lang="en-GB" sz="8000" dirty="0" err="1">
                <a:latin typeface="Sassoon Infant Std" panose="020B0503020103030203" pitchFamily="34" charset="0"/>
              </a:rPr>
              <a:t>ze</a:t>
            </a:r>
            <a:endParaRPr lang="en-GB" sz="8000" dirty="0">
              <a:latin typeface="Sassoon Infant Std" panose="020B050302010303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411536743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60319"/>
            <a:ext cx="10237769" cy="176425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chance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17167" y="2990026"/>
            <a:ext cx="1290918" cy="968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683542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2" y="4303058"/>
            <a:ext cx="10259285" cy="175349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noise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29091"/>
            <a:ext cx="12192000" cy="3313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r>
              <a:rPr lang="en-GB" sz="8000" dirty="0" err="1">
                <a:latin typeface="Sassoon Infant Std" panose="020B0503020103030203" pitchFamily="34" charset="0"/>
              </a:rPr>
              <a:t>ce</a:t>
            </a:r>
            <a:r>
              <a:rPr lang="en-GB" sz="8000" dirty="0">
                <a:latin typeface="Sassoon Infant Std" panose="020B0503020103030203" pitchFamily="34" charset="0"/>
              </a:rPr>
              <a:t>     se    </a:t>
            </a:r>
            <a:r>
              <a:rPr lang="en-GB" sz="8000" dirty="0" err="1">
                <a:latin typeface="Sassoon Infant Std" panose="020B0503020103030203" pitchFamily="34" charset="0"/>
              </a:rPr>
              <a:t>ze</a:t>
            </a:r>
            <a:endParaRPr lang="en-GB" sz="8000" dirty="0">
              <a:latin typeface="Sassoon Infant Std" panose="020B050302010303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1439952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2215535268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657139"/>
            <a:ext cx="10162466" cy="1871830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noise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79283" y="3229087"/>
            <a:ext cx="1269403" cy="9048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54827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33" y="3829723"/>
            <a:ext cx="10399134" cy="2269863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horse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29091"/>
            <a:ext cx="12192000" cy="3313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r>
              <a:rPr lang="en-GB" sz="8000" dirty="0" err="1">
                <a:latin typeface="Sassoon Infant Std" panose="020B0503020103030203" pitchFamily="34" charset="0"/>
              </a:rPr>
              <a:t>ce</a:t>
            </a:r>
            <a:r>
              <a:rPr lang="en-GB" sz="8000" dirty="0">
                <a:latin typeface="Sassoon Infant Std" panose="020B0503020103030203" pitchFamily="34" charset="0"/>
              </a:rPr>
              <a:t>     se    </a:t>
            </a:r>
            <a:r>
              <a:rPr lang="en-GB" sz="8000" dirty="0" err="1">
                <a:latin typeface="Sassoon Infant Std" panose="020B0503020103030203" pitchFamily="34" charset="0"/>
              </a:rPr>
              <a:t>ze</a:t>
            </a:r>
            <a:endParaRPr lang="en-GB" sz="8000" dirty="0">
              <a:latin typeface="Sassoon Infant Std" panose="020B050302010303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4068088804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horse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8375" y="3099995"/>
            <a:ext cx="1323191" cy="9048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17210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0" y="2209456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Practise and Apply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33682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55" y="903642"/>
            <a:ext cx="11639775" cy="4797911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7200" dirty="0">
                <a:latin typeface="Sassoon Infant Std" panose="020B0503020103030203" pitchFamily="34" charset="0"/>
              </a:rPr>
              <a:t>If the water freezes, the beetle can ice skate on the puddle.</a:t>
            </a:r>
          </a:p>
        </p:txBody>
      </p:sp>
    </p:spTree>
    <p:extLst>
      <p:ext uri="{BB962C8B-B14F-4D97-AF65-F5344CB8AC3E}">
        <p14:creationId xmlns:p14="http://schemas.microsoft.com/office/powerpoint/2010/main" val="2104001758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779254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55" y="903642"/>
            <a:ext cx="11639775" cy="4797911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7200" dirty="0">
                <a:latin typeface="Sassoon Infant Std" panose="020B0503020103030203" pitchFamily="34" charset="0"/>
              </a:rPr>
              <a:t>If the water freezes, the beetle can ice skate on the puddle.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469659" y="2280621"/>
            <a:ext cx="834784" cy="774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1095446" y="2086985"/>
            <a:ext cx="662662" cy="968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397993" y="3775935"/>
            <a:ext cx="617838" cy="8713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738549" y="3960607"/>
            <a:ext cx="834784" cy="774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23439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Spelling Y2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1 Week 4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Day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5981"/>
            <a:ext cx="9144000" cy="1655762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Mastering spellings: building of the foundations of phonics </a:t>
            </a:r>
          </a:p>
        </p:txBody>
      </p:sp>
    </p:spTree>
    <p:extLst>
      <p:ext uri="{BB962C8B-B14F-4D97-AF65-F5344CB8AC3E}">
        <p14:creationId xmlns:p14="http://schemas.microsoft.com/office/powerpoint/2010/main" val="2640081028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53FC-8D98-40C4-A541-D8DD01CA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Wednesday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Term Week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A5E4-C110-4717-B45D-286A3D33C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62" y="1890170"/>
            <a:ext cx="10515600" cy="4489115"/>
          </a:xfrm>
        </p:spPr>
        <p:txBody>
          <a:bodyPr>
            <a:normAutofit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Focus – Lesson plans</a:t>
            </a:r>
          </a:p>
          <a:p>
            <a:pPr marL="0" indent="0">
              <a:buNone/>
            </a:pP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Challenge words – move, improve, parents, shoe, thought, whole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Graphemes – </a:t>
            </a:r>
            <a:r>
              <a:rPr lang="en-US" i="1" dirty="0">
                <a:latin typeface="Sassoon Infant Std" panose="020B0503020103030203" pitchFamily="34" charset="0"/>
              </a:rPr>
              <a:t>Review all GPCs (use Little </a:t>
            </a:r>
            <a:r>
              <a:rPr lang="en-US" i="1" dirty="0" err="1">
                <a:latin typeface="Sassoon Infant Std" panose="020B0503020103030203" pitchFamily="34" charset="0"/>
              </a:rPr>
              <a:t>Wandle</a:t>
            </a:r>
            <a:r>
              <a:rPr lang="en-US" i="1" dirty="0">
                <a:latin typeface="Sassoon Infant Std" panose="020B0503020103030203" pitchFamily="34" charset="0"/>
              </a:rPr>
              <a:t> cards) </a:t>
            </a:r>
            <a:r>
              <a:rPr lang="en-GB" i="1" dirty="0">
                <a:latin typeface="Sassoon Infant Std" panose="020B0503020103030203" pitchFamily="34" charset="0"/>
              </a:rPr>
              <a:t>– Focus: </a:t>
            </a:r>
            <a:r>
              <a:rPr lang="en-GB" i="1" dirty="0" err="1">
                <a:latin typeface="Sassoon Infant Std" panose="020B0503020103030203" pitchFamily="34" charset="0"/>
              </a:rPr>
              <a:t>gn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kn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mb</a:t>
            </a:r>
            <a:endParaRPr lang="en-GB" i="1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Teach – adding suffixes </a:t>
            </a:r>
            <a:r>
              <a:rPr lang="en-GB" dirty="0" err="1">
                <a:latin typeface="Sassoon Infant Std" panose="020B0503020103030203" pitchFamily="34" charset="0"/>
              </a:rPr>
              <a:t>ed</a:t>
            </a:r>
            <a:r>
              <a:rPr lang="en-GB" dirty="0">
                <a:latin typeface="Sassoon Infant Std" panose="020B0503020103030203" pitchFamily="34" charset="0"/>
              </a:rPr>
              <a:t> and </a:t>
            </a:r>
            <a:r>
              <a:rPr lang="en-GB" dirty="0" err="1">
                <a:latin typeface="Sassoon Infant Std" panose="020B0503020103030203" pitchFamily="34" charset="0"/>
              </a:rPr>
              <a:t>ing</a:t>
            </a:r>
            <a:endParaRPr lang="en-GB" i="1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Words – knock/ knocked/ knocking, sign/ signing/ signed, gnaw/ gnawing/ gnawed, climb/ climbing/ climbed</a:t>
            </a:r>
          </a:p>
        </p:txBody>
      </p:sp>
    </p:spTree>
    <p:extLst>
      <p:ext uri="{BB962C8B-B14F-4D97-AF65-F5344CB8AC3E}">
        <p14:creationId xmlns:p14="http://schemas.microsoft.com/office/powerpoint/2010/main" val="826525311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95" y="2360063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Revisit and Review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847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53FC-8D98-40C4-A541-D8DD01CA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Monday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Term Week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A5E4-C110-4717-B45D-286A3D33C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825624"/>
            <a:ext cx="11392348" cy="4822601"/>
          </a:xfrm>
        </p:spPr>
        <p:txBody>
          <a:bodyPr>
            <a:normAutofit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Focus – Lesson plans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Challenge words – move, improve, parents, shoe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Graphemes – </a:t>
            </a:r>
            <a:r>
              <a:rPr lang="en-GB" i="1" dirty="0">
                <a:latin typeface="Sassoon Infant Std" panose="020B0503020103030203" pitchFamily="34" charset="0"/>
              </a:rPr>
              <a:t>or, au, a, al, aw, </a:t>
            </a:r>
            <a:r>
              <a:rPr lang="en-GB" i="1" dirty="0" err="1">
                <a:latin typeface="Sassoon Infant Std" panose="020B0503020103030203" pitchFamily="34" charset="0"/>
              </a:rPr>
              <a:t>aur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oor</a:t>
            </a:r>
            <a:r>
              <a:rPr lang="en-GB" i="1" dirty="0">
                <a:latin typeface="Sassoon Infant Std" panose="020B0503020103030203" pitchFamily="34" charset="0"/>
              </a:rPr>
              <a:t>, augh, our, oar, ore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Teach – /or/ augh, our, oar, ore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Words – daughter, naughty, caught, taught, four, pour, your, board, roar, score, more, snore, before</a:t>
            </a:r>
          </a:p>
        </p:txBody>
      </p:sp>
    </p:spTree>
    <p:extLst>
      <p:ext uri="{BB962C8B-B14F-4D97-AF65-F5344CB8AC3E}">
        <p14:creationId xmlns:p14="http://schemas.microsoft.com/office/powerpoint/2010/main" val="735258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12923835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7" y="2564458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 CHALLENGE words.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44874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86984"/>
            <a:ext cx="10515600" cy="247549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</p:spTree>
    <p:extLst>
      <p:ext uri="{BB962C8B-B14F-4D97-AF65-F5344CB8AC3E}">
        <p14:creationId xmlns:p14="http://schemas.microsoft.com/office/powerpoint/2010/main" val="2198091085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88" y="2105929"/>
            <a:ext cx="10515600" cy="253912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1337" y="5508820"/>
            <a:ext cx="100339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change position.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83277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13" y="2069016"/>
            <a:ext cx="10515600" cy="21362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788" y="5350659"/>
            <a:ext cx="107756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“We like to wriggle and move.”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80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65468"/>
            <a:ext cx="10515600" cy="2936838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improve</a:t>
            </a:r>
          </a:p>
        </p:txBody>
      </p:sp>
    </p:spTree>
    <p:extLst>
      <p:ext uri="{BB962C8B-B14F-4D97-AF65-F5344CB8AC3E}">
        <p14:creationId xmlns:p14="http://schemas.microsoft.com/office/powerpoint/2010/main" val="4024339477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7887"/>
            <a:ext cx="10515600" cy="2889333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404781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make something better.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23720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0" y="1371600"/>
            <a:ext cx="10515600" cy="2879590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020" y="5570151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“Could you improve your writing?”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249640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99708"/>
            <a:ext cx="10515600" cy="331335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2442137419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01" y="1225684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832797"/>
            <a:ext cx="12363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 parent is a caregiver of their child.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31932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03505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686882"/>
            <a:ext cx="12318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“You should always listen to your parents.”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57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3311326956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19256"/>
            <a:ext cx="10515600" cy="2926080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</p:spTree>
    <p:extLst>
      <p:ext uri="{BB962C8B-B14F-4D97-AF65-F5344CB8AC3E}">
        <p14:creationId xmlns:p14="http://schemas.microsoft.com/office/powerpoint/2010/main" val="1294476191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9106" y="4986491"/>
            <a:ext cx="11580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An item of footwear to cover and protect a foot.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83021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706338"/>
            <a:ext cx="12363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“Where did I put my other red shoe?”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25337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65468"/>
            <a:ext cx="10515600" cy="3173506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thought</a:t>
            </a:r>
          </a:p>
        </p:txBody>
      </p:sp>
    </p:spTree>
    <p:extLst>
      <p:ext uri="{BB962C8B-B14F-4D97-AF65-F5344CB8AC3E}">
        <p14:creationId xmlns:p14="http://schemas.microsoft.com/office/powerpoint/2010/main" val="3891671499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9" y="1538344"/>
            <a:ext cx="10515600" cy="3013374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thought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193" y="4911188"/>
            <a:ext cx="11580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The action of thinking/</a:t>
            </a:r>
            <a:r>
              <a:rPr lang="en-US" sz="5400" dirty="0">
                <a:latin typeface="Sassoon Infant Std" panose="020B0503020103030203" pitchFamily="34" charset="0"/>
              </a:rPr>
              <a:t>using your mind to consider something.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72275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49101"/>
            <a:ext cx="10515600" cy="3013374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thought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2888" y="4985340"/>
            <a:ext cx="98935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“I thought very carefully about which shoes to wear today.”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66081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23" y="1828799"/>
            <a:ext cx="10515600" cy="3173506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whole</a:t>
            </a:r>
          </a:p>
        </p:txBody>
      </p:sp>
    </p:spTree>
    <p:extLst>
      <p:ext uri="{BB962C8B-B14F-4D97-AF65-F5344CB8AC3E}">
        <p14:creationId xmlns:p14="http://schemas.microsoft.com/office/powerpoint/2010/main" val="346259407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457" y="1420009"/>
            <a:ext cx="10515600" cy="3013374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whole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193" y="4911188"/>
            <a:ext cx="11580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All of something</a:t>
            </a:r>
            <a:r>
              <a:rPr lang="en-US" sz="5400" dirty="0">
                <a:latin typeface="Sassoon Infant Std" panose="020B0503020103030203" pitchFamily="34" charset="0"/>
              </a:rPr>
              <a:t> /unbroken or undamaged; in one piece.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19362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678193"/>
            <a:ext cx="10515600" cy="3013374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whole</a:t>
            </a:r>
          </a:p>
        </p:txBody>
      </p:sp>
      <p:sp>
        <p:nvSpPr>
          <p:cNvPr id="3" name="Rectangle 2"/>
          <p:cNvSpPr/>
          <p:nvPr/>
        </p:nvSpPr>
        <p:spPr>
          <a:xfrm>
            <a:off x="-6351" y="5759890"/>
            <a:ext cx="1219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“Shall we eat the whole cake, or just one piece?”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08021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89259"/>
            <a:ext cx="9144000" cy="2879483"/>
          </a:xfrm>
        </p:spPr>
        <p:txBody>
          <a:bodyPr anchor="ctr">
            <a:noAutofit/>
          </a:bodyPr>
          <a:lstStyle/>
          <a:p>
            <a:r>
              <a:rPr lang="en-GB" sz="9600" dirty="0">
                <a:latin typeface="Sassoon Infant Std" panose="020B0503020103030203" pitchFamily="34" charset="0"/>
              </a:rPr>
              <a:t>All GPCs</a:t>
            </a:r>
          </a:p>
        </p:txBody>
      </p:sp>
    </p:spTree>
    <p:extLst>
      <p:ext uri="{BB962C8B-B14F-4D97-AF65-F5344CB8AC3E}">
        <p14:creationId xmlns:p14="http://schemas.microsoft.com/office/powerpoint/2010/main" val="1006405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aw</a:t>
            </a:r>
          </a:p>
        </p:txBody>
      </p:sp>
    </p:spTree>
    <p:extLst>
      <p:ext uri="{BB962C8B-B14F-4D97-AF65-F5344CB8AC3E}">
        <p14:creationId xmlns:p14="http://schemas.microsoft.com/office/powerpoint/2010/main" val="3065470044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097" y="914400"/>
            <a:ext cx="9613825" cy="4335331"/>
          </a:xfrm>
        </p:spPr>
        <p:txBody>
          <a:bodyPr anchor="ctr"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read some words with the graphemes:</a:t>
            </a:r>
            <a:br>
              <a:rPr lang="en-GB" dirty="0">
                <a:latin typeface="Sassoon Infant Std" panose="020B0503020103030203" pitchFamily="34" charset="0"/>
              </a:rPr>
            </a:br>
            <a:br>
              <a:rPr lang="en-GB" dirty="0">
                <a:latin typeface="Sassoon Infant Std" panose="020B0503020103030203" pitchFamily="34" charset="0"/>
              </a:rPr>
            </a:br>
            <a:r>
              <a:rPr lang="en-US" sz="8000" b="1" dirty="0" err="1">
                <a:latin typeface="Sassoon Infant Std" panose="020B0503020103030203" pitchFamily="34" charset="0"/>
              </a:rPr>
              <a:t>gn</a:t>
            </a:r>
            <a:r>
              <a:rPr lang="en-US" sz="8000" b="1" dirty="0">
                <a:latin typeface="Sassoon Infant Std" panose="020B0503020103030203" pitchFamily="34" charset="0"/>
              </a:rPr>
              <a:t>    </a:t>
            </a:r>
            <a:r>
              <a:rPr lang="en-US" sz="8000" b="1" dirty="0" err="1">
                <a:latin typeface="Sassoon Infant Std" panose="020B0503020103030203" pitchFamily="34" charset="0"/>
              </a:rPr>
              <a:t>kn</a:t>
            </a:r>
            <a:r>
              <a:rPr lang="en-US" sz="8000" b="1" dirty="0">
                <a:latin typeface="Sassoon Infant Std" panose="020B0503020103030203" pitchFamily="34" charset="0"/>
              </a:rPr>
              <a:t>   </a:t>
            </a:r>
            <a:r>
              <a:rPr lang="en-US" sz="8000" b="1" dirty="0" err="1">
                <a:latin typeface="Sassoon Infant Std" panose="020B0503020103030203" pitchFamily="34" charset="0"/>
              </a:rPr>
              <a:t>mb</a:t>
            </a:r>
            <a:r>
              <a:rPr lang="en-US" sz="8000" b="1" dirty="0">
                <a:latin typeface="Sassoon Infant Std" panose="020B0503020103030203" pitchFamily="34" charset="0"/>
              </a:rPr>
              <a:t> </a:t>
            </a:r>
            <a:endParaRPr lang="en-GB" sz="8000" b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43182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gn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69311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kn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87809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mb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43489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609" y="4421393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thumb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18727"/>
            <a:ext cx="12192000" cy="364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00000"/>
              </a:lnSpc>
            </a:pPr>
            <a:endParaRPr lang="en-GB" sz="3200" dirty="0">
              <a:latin typeface="Sassoon Infant Std" panose="020B050302010303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6600" b="1" dirty="0" err="1">
                <a:latin typeface="Sassoon Infant Std" panose="020B0503020103030203" pitchFamily="34" charset="0"/>
              </a:rPr>
              <a:t>gn</a:t>
            </a:r>
            <a:r>
              <a:rPr lang="en-GB" sz="6600" b="1" dirty="0">
                <a:latin typeface="Sassoon Infant Std" panose="020B0503020103030203" pitchFamily="34" charset="0"/>
              </a:rPr>
              <a:t>      </a:t>
            </a:r>
            <a:r>
              <a:rPr lang="en-GB" sz="6600" b="1" dirty="0" err="1">
                <a:latin typeface="Sassoon Infant Std" panose="020B0503020103030203" pitchFamily="34" charset="0"/>
              </a:rPr>
              <a:t>kn</a:t>
            </a:r>
            <a:r>
              <a:rPr lang="en-GB" sz="6600" b="1" dirty="0">
                <a:latin typeface="Sassoon Infant Std" panose="020B0503020103030203" pitchFamily="34" charset="0"/>
              </a:rPr>
              <a:t>     </a:t>
            </a:r>
            <a:r>
              <a:rPr lang="en-GB" sz="6600" b="1" dirty="0" err="1">
                <a:latin typeface="Sassoon Infant Std" panose="020B0503020103030203" pitchFamily="34" charset="0"/>
              </a:rPr>
              <a:t>mb</a:t>
            </a:r>
            <a:endParaRPr lang="en-GB" sz="6600" b="1" dirty="0">
              <a:latin typeface="Sassoon Infant Std" panose="020B0503020103030203" pitchFamily="34" charset="0"/>
            </a:endParaRPr>
          </a:p>
          <a:p>
            <a:pPr algn="ctr">
              <a:lnSpc>
                <a:spcPct val="100000"/>
              </a:lnSpc>
            </a:pPr>
            <a:endParaRPr lang="en-GB" sz="3200" dirty="0">
              <a:latin typeface="Sassoon Infant Std" panose="020B050302010303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1020418290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thumb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17920" y="2678655"/>
            <a:ext cx="1925619" cy="13554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22721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276" y="415245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gnash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64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00000"/>
              </a:lnSpc>
            </a:pPr>
            <a:endParaRPr lang="en-GB" sz="3200" dirty="0">
              <a:latin typeface="Sassoon Infant Std" panose="020B050302010303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6600" b="1" dirty="0" err="1">
                <a:latin typeface="Sassoon Infant Std" panose="020B0503020103030203" pitchFamily="34" charset="0"/>
              </a:rPr>
              <a:t>gn</a:t>
            </a:r>
            <a:r>
              <a:rPr lang="en-GB" sz="6600" b="1" dirty="0">
                <a:latin typeface="Sassoon Infant Std" panose="020B0503020103030203" pitchFamily="34" charset="0"/>
              </a:rPr>
              <a:t>      </a:t>
            </a:r>
            <a:r>
              <a:rPr lang="en-GB" sz="6600" b="1" dirty="0" err="1">
                <a:latin typeface="Sassoon Infant Std" panose="020B0503020103030203" pitchFamily="34" charset="0"/>
              </a:rPr>
              <a:t>kn</a:t>
            </a:r>
            <a:r>
              <a:rPr lang="en-GB" sz="6600" b="1" dirty="0">
                <a:latin typeface="Sassoon Infant Std" panose="020B0503020103030203" pitchFamily="34" charset="0"/>
              </a:rPr>
              <a:t>     </a:t>
            </a:r>
            <a:r>
              <a:rPr lang="en-GB" sz="6600" b="1" dirty="0" err="1">
                <a:latin typeface="Sassoon Infant Std" panose="020B0503020103030203" pitchFamily="34" charset="0"/>
              </a:rPr>
              <a:t>mb</a:t>
            </a:r>
            <a:endParaRPr lang="en-GB" sz="6600" b="1" dirty="0">
              <a:latin typeface="Sassoon Infant Std" panose="020B0503020103030203" pitchFamily="34" charset="0"/>
            </a:endParaRPr>
          </a:p>
          <a:p>
            <a:pPr algn="ctr">
              <a:lnSpc>
                <a:spcPct val="100000"/>
              </a:lnSpc>
            </a:pPr>
            <a:endParaRPr lang="en-GB" sz="3200" dirty="0">
              <a:latin typeface="Sassoon Infant Std" panose="020B050302010303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2644298673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gnash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5482" y="3087444"/>
            <a:ext cx="1721224" cy="13554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661028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519" y="4367604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lamb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64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00000"/>
              </a:lnSpc>
            </a:pPr>
            <a:endParaRPr lang="en-GB" sz="3200" dirty="0">
              <a:latin typeface="Sassoon Infant Std" panose="020B050302010303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6600" b="1" dirty="0" err="1">
                <a:latin typeface="Sassoon Infant Std" panose="020B0503020103030203" pitchFamily="34" charset="0"/>
              </a:rPr>
              <a:t>gn</a:t>
            </a:r>
            <a:r>
              <a:rPr lang="en-GB" sz="6600" b="1" dirty="0">
                <a:latin typeface="Sassoon Infant Std" panose="020B0503020103030203" pitchFamily="34" charset="0"/>
              </a:rPr>
              <a:t>      </a:t>
            </a:r>
            <a:r>
              <a:rPr lang="en-GB" sz="6600" b="1" dirty="0" err="1">
                <a:latin typeface="Sassoon Infant Std" panose="020B0503020103030203" pitchFamily="34" charset="0"/>
              </a:rPr>
              <a:t>kn</a:t>
            </a:r>
            <a:r>
              <a:rPr lang="en-GB" sz="6600" b="1" dirty="0">
                <a:latin typeface="Sassoon Infant Std" panose="020B0503020103030203" pitchFamily="34" charset="0"/>
              </a:rPr>
              <a:t>     </a:t>
            </a:r>
            <a:r>
              <a:rPr lang="en-GB" sz="6600" b="1" dirty="0" err="1">
                <a:latin typeface="Sassoon Infant Std" panose="020B0503020103030203" pitchFamily="34" charset="0"/>
              </a:rPr>
              <a:t>mb</a:t>
            </a:r>
            <a:endParaRPr lang="en-GB" sz="6600" b="1" dirty="0">
              <a:latin typeface="Sassoon Infant Std" panose="020B0503020103030203" pitchFamily="34" charset="0"/>
            </a:endParaRPr>
          </a:p>
          <a:p>
            <a:pPr algn="ctr">
              <a:lnSpc>
                <a:spcPct val="100000"/>
              </a:lnSpc>
            </a:pPr>
            <a:endParaRPr lang="en-GB" sz="3200" dirty="0">
              <a:latin typeface="Sassoon Infant Std" panose="020B050302010303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1973824445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lamb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66099" y="2710928"/>
            <a:ext cx="1925619" cy="13554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768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aur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66125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27" y="4421392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knock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64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00000"/>
              </a:lnSpc>
            </a:pPr>
            <a:endParaRPr lang="en-GB" sz="3200" dirty="0">
              <a:latin typeface="Sassoon Infant Std" panose="020B050302010303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6600" b="1" dirty="0" err="1">
                <a:latin typeface="Sassoon Infant Std" panose="020B0503020103030203" pitchFamily="34" charset="0"/>
              </a:rPr>
              <a:t>gn</a:t>
            </a:r>
            <a:r>
              <a:rPr lang="en-GB" sz="6600" b="1" dirty="0">
                <a:latin typeface="Sassoon Infant Std" panose="020B0503020103030203" pitchFamily="34" charset="0"/>
              </a:rPr>
              <a:t>      </a:t>
            </a:r>
            <a:r>
              <a:rPr lang="en-GB" sz="6600" b="1" dirty="0" err="1">
                <a:latin typeface="Sassoon Infant Std" panose="020B0503020103030203" pitchFamily="34" charset="0"/>
              </a:rPr>
              <a:t>kn</a:t>
            </a:r>
            <a:r>
              <a:rPr lang="en-GB" sz="6600" b="1" dirty="0">
                <a:latin typeface="Sassoon Infant Std" panose="020B0503020103030203" pitchFamily="34" charset="0"/>
              </a:rPr>
              <a:t>     </a:t>
            </a:r>
            <a:r>
              <a:rPr lang="en-GB" sz="6600" b="1" dirty="0" err="1">
                <a:latin typeface="Sassoon Infant Std" panose="020B0503020103030203" pitchFamily="34" charset="0"/>
              </a:rPr>
              <a:t>mb</a:t>
            </a:r>
            <a:endParaRPr lang="en-GB" sz="6600" b="1" dirty="0">
              <a:latin typeface="Sassoon Infant Std" panose="020B0503020103030203" pitchFamily="34" charset="0"/>
            </a:endParaRPr>
          </a:p>
          <a:p>
            <a:pPr algn="ctr">
              <a:lnSpc>
                <a:spcPct val="100000"/>
              </a:lnSpc>
            </a:pPr>
            <a:endParaRPr lang="en-GB" sz="3200" dirty="0">
              <a:latin typeface="Sassoon Infant Std" panose="020B050302010303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4267458297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knock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24574" y="2646383"/>
            <a:ext cx="1570617" cy="13554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979768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761" y="4345697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climb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64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00000"/>
              </a:lnSpc>
            </a:pPr>
            <a:endParaRPr lang="en-GB" sz="3200" dirty="0">
              <a:latin typeface="Sassoon Infant Std" panose="020B050302010303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6600" b="1" dirty="0" err="1">
                <a:latin typeface="Sassoon Infant Std" panose="020B0503020103030203" pitchFamily="34" charset="0"/>
              </a:rPr>
              <a:t>gn</a:t>
            </a:r>
            <a:r>
              <a:rPr lang="en-GB" sz="6600" b="1" dirty="0">
                <a:latin typeface="Sassoon Infant Std" panose="020B0503020103030203" pitchFamily="34" charset="0"/>
              </a:rPr>
              <a:t>      </a:t>
            </a:r>
            <a:r>
              <a:rPr lang="en-GB" sz="6600" b="1" dirty="0" err="1">
                <a:latin typeface="Sassoon Infant Std" panose="020B0503020103030203" pitchFamily="34" charset="0"/>
              </a:rPr>
              <a:t>kn</a:t>
            </a:r>
            <a:r>
              <a:rPr lang="en-GB" sz="6600" b="1" dirty="0">
                <a:latin typeface="Sassoon Infant Std" panose="020B0503020103030203" pitchFamily="34" charset="0"/>
              </a:rPr>
              <a:t>     </a:t>
            </a:r>
            <a:r>
              <a:rPr lang="en-GB" sz="6600" b="1" dirty="0" err="1">
                <a:latin typeface="Sassoon Infant Std" panose="020B0503020103030203" pitchFamily="34" charset="0"/>
              </a:rPr>
              <a:t>mb</a:t>
            </a:r>
            <a:endParaRPr lang="en-GB" sz="6600" b="1" dirty="0">
              <a:latin typeface="Sassoon Infant Std" panose="020B0503020103030203" pitchFamily="34" charset="0"/>
            </a:endParaRPr>
          </a:p>
          <a:p>
            <a:pPr algn="ctr">
              <a:lnSpc>
                <a:spcPct val="100000"/>
              </a:lnSpc>
            </a:pPr>
            <a:endParaRPr lang="en-GB" sz="3200" dirty="0">
              <a:latin typeface="Sassoon Infant Std" panose="020B050302010303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3432219146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climb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6706" y="2646382"/>
            <a:ext cx="1925619" cy="13554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891641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244" y="4238513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sign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64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00000"/>
              </a:lnSpc>
            </a:pPr>
            <a:endParaRPr lang="en-GB" sz="3200" dirty="0">
              <a:latin typeface="Sassoon Infant Std" panose="020B050302010303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6600" b="1" dirty="0" err="1">
                <a:latin typeface="Sassoon Infant Std" panose="020B0503020103030203" pitchFamily="34" charset="0"/>
              </a:rPr>
              <a:t>gn</a:t>
            </a:r>
            <a:r>
              <a:rPr lang="en-GB" sz="6600" b="1" dirty="0">
                <a:latin typeface="Sassoon Infant Std" panose="020B0503020103030203" pitchFamily="34" charset="0"/>
              </a:rPr>
              <a:t>      </a:t>
            </a:r>
            <a:r>
              <a:rPr lang="en-GB" sz="6600" b="1" dirty="0" err="1">
                <a:latin typeface="Sassoon Infant Std" panose="020B0503020103030203" pitchFamily="34" charset="0"/>
              </a:rPr>
              <a:t>kn</a:t>
            </a:r>
            <a:r>
              <a:rPr lang="en-GB" sz="6600" b="1" dirty="0">
                <a:latin typeface="Sassoon Infant Std" panose="020B0503020103030203" pitchFamily="34" charset="0"/>
              </a:rPr>
              <a:t>     </a:t>
            </a:r>
            <a:r>
              <a:rPr lang="en-GB" sz="6600" b="1" dirty="0" err="1">
                <a:latin typeface="Sassoon Infant Std" panose="020B0503020103030203" pitchFamily="34" charset="0"/>
              </a:rPr>
              <a:t>mb</a:t>
            </a:r>
            <a:endParaRPr lang="en-GB" sz="6600" b="1" dirty="0">
              <a:latin typeface="Sassoon Infant Std" panose="020B0503020103030203" pitchFamily="34" charset="0"/>
            </a:endParaRPr>
          </a:p>
          <a:p>
            <a:pPr algn="ctr">
              <a:lnSpc>
                <a:spcPct val="100000"/>
              </a:lnSpc>
            </a:pPr>
            <a:endParaRPr lang="en-GB" sz="3200" dirty="0">
              <a:latin typeface="Sassoon Infant Std" panose="020B050302010303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689856088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sign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52160" y="3087444"/>
            <a:ext cx="1624405" cy="13554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142029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1" y="2446124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Teach and Practise…</a:t>
            </a:r>
          </a:p>
        </p:txBody>
      </p:sp>
    </p:spTree>
    <p:extLst>
      <p:ext uri="{BB962C8B-B14F-4D97-AF65-F5344CB8AC3E}">
        <p14:creationId xmlns:p14="http://schemas.microsoft.com/office/powerpoint/2010/main" val="1082017747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8" y="129092"/>
            <a:ext cx="11919473" cy="6728908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5800" dirty="0">
                <a:latin typeface="Sassoon Infant Std" panose="020B0503020103030203" pitchFamily="34" charset="0"/>
              </a:rPr>
              <a:t>Today we are going to add the s</a:t>
            </a:r>
            <a:r>
              <a:rPr lang="en-US" sz="5800" dirty="0" err="1">
                <a:latin typeface="Sassoon Infant Std" panose="020B0503020103030203" pitchFamily="34" charset="0"/>
              </a:rPr>
              <a:t>uffixes</a:t>
            </a:r>
            <a:r>
              <a:rPr lang="en-US" sz="5800" dirty="0">
                <a:latin typeface="Sassoon Infant Std" panose="020B0503020103030203" pitchFamily="34" charset="0"/>
              </a:rPr>
              <a:t> ‘</a:t>
            </a:r>
            <a:r>
              <a:rPr lang="en-US" sz="5800" dirty="0" err="1">
                <a:latin typeface="Sassoon Infant Std" panose="020B0503020103030203" pitchFamily="34" charset="0"/>
              </a:rPr>
              <a:t>ed</a:t>
            </a:r>
            <a:r>
              <a:rPr lang="en-US" sz="5800" dirty="0">
                <a:latin typeface="Sassoon Infant Std" panose="020B0503020103030203" pitchFamily="34" charset="0"/>
              </a:rPr>
              <a:t>’ and ‘</a:t>
            </a:r>
            <a:r>
              <a:rPr lang="en-US" sz="5800" dirty="0" err="1">
                <a:latin typeface="Sassoon Infant Std" panose="020B0503020103030203" pitchFamily="34" charset="0"/>
              </a:rPr>
              <a:t>ing</a:t>
            </a:r>
            <a:r>
              <a:rPr lang="en-US" sz="5800" dirty="0">
                <a:latin typeface="Sassoon Infant Std" panose="020B0503020103030203" pitchFamily="34" charset="0"/>
              </a:rPr>
              <a:t>’ to these root words: </a:t>
            </a:r>
            <a:br>
              <a:rPr lang="en-US" dirty="0">
                <a:latin typeface="Sassoon Infant Std" panose="020B0503020103030203" pitchFamily="34" charset="0"/>
              </a:rPr>
            </a:br>
            <a:r>
              <a:rPr lang="en-US" sz="8000" b="1" dirty="0">
                <a:latin typeface="Sassoon Infant Std" panose="020B0503020103030203" pitchFamily="34" charset="0"/>
              </a:rPr>
              <a:t>knock     sign    know   gnaw    climb</a:t>
            </a:r>
            <a:r>
              <a:rPr lang="en-GB" sz="8000" b="1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0653635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knock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15785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knocking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49440" y="2796986"/>
            <a:ext cx="2076226" cy="17212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39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oor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47946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knocked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75351" y="2614107"/>
            <a:ext cx="1559858" cy="1473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372780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sign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71480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signing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800" y="2721683"/>
            <a:ext cx="2076226" cy="17212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583887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456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signed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80499" y="2614107"/>
            <a:ext cx="1527586" cy="16028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006662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know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21347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knowing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98833" y="2721683"/>
            <a:ext cx="2076226" cy="17212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402078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 err="1">
                <a:solidFill>
                  <a:srgbClr val="FF0000"/>
                </a:solidFill>
                <a:latin typeface="Sassoon Infant Std" panose="020B0503020103030203" pitchFamily="34" charset="0"/>
              </a:rPr>
              <a:t>knowed</a:t>
            </a:r>
            <a:endParaRPr lang="en-GB" sz="6700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46259" y="2635624"/>
            <a:ext cx="1624406" cy="15491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327254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06531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knew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23362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972" y="2076225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gnaw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66894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972" y="2076225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gnawing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4137" y="2291377"/>
            <a:ext cx="2076226" cy="17212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139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61826"/>
            <a:ext cx="10448766" cy="4430892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6600" dirty="0">
                <a:latin typeface="Sassoon Infant Std" panose="020B0503020103030203" pitchFamily="34" charset="0"/>
              </a:rPr>
              <a:t>Let’s read some words containing the /or/ graphemes we have just looked at. </a:t>
            </a:r>
          </a:p>
        </p:txBody>
      </p:sp>
    </p:spTree>
    <p:extLst>
      <p:ext uri="{BB962C8B-B14F-4D97-AF65-F5344CB8AC3E}">
        <p14:creationId xmlns:p14="http://schemas.microsoft.com/office/powerpoint/2010/main" val="348545438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972" y="2076225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gnawed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9289" y="2237591"/>
            <a:ext cx="1667436" cy="1452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696879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972" y="2076225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climb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40036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972" y="2076225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climbing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2621" y="2291377"/>
            <a:ext cx="1893346" cy="17212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979619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972" y="2076225"/>
            <a:ext cx="10345346" cy="193637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climbed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35501" y="2216075"/>
            <a:ext cx="1635163" cy="14415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737579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0" y="2209456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Practise and Apply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18569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3642"/>
            <a:ext cx="12191999" cy="4797911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7000" dirty="0">
                <a:latin typeface="Sassoon Infant Std" panose="020B0503020103030203" pitchFamily="34" charset="0"/>
              </a:rPr>
              <a:t>T</a:t>
            </a:r>
            <a:r>
              <a:rPr lang="en-US" sz="7000" dirty="0">
                <a:latin typeface="Sassoon Infant Std" panose="020B0503020103030203" pitchFamily="34" charset="0"/>
              </a:rPr>
              <a:t>he lambs were climbing over boulders to get to the lush grass.</a:t>
            </a:r>
            <a:endParaRPr lang="en-GB" sz="7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61259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751815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3642"/>
            <a:ext cx="12191999" cy="4797911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7000" dirty="0">
                <a:latin typeface="Sassoon Infant Std" panose="020B0503020103030203" pitchFamily="34" charset="0"/>
              </a:rPr>
              <a:t>T</a:t>
            </a:r>
            <a:r>
              <a:rPr lang="en-US" sz="7000" dirty="0">
                <a:latin typeface="Sassoon Infant Std" panose="020B0503020103030203" pitchFamily="34" charset="0"/>
              </a:rPr>
              <a:t>he lambs were climbing over boulders to get to the lush grass.</a:t>
            </a:r>
            <a:endParaRPr lang="en-GB" sz="70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2141" y="2151529"/>
            <a:ext cx="1140311" cy="9359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424570" y="2151529"/>
            <a:ext cx="1009426" cy="9359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09301" y="2164080"/>
            <a:ext cx="1118794" cy="9879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03260234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696" y="110084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Spelling Y2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1 Week 4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Day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9619"/>
            <a:ext cx="9144000" cy="1655762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Mastering spellings: building of the foundations of phonics </a:t>
            </a:r>
          </a:p>
        </p:txBody>
      </p:sp>
    </p:spTree>
    <p:extLst>
      <p:ext uri="{BB962C8B-B14F-4D97-AF65-F5344CB8AC3E}">
        <p14:creationId xmlns:p14="http://schemas.microsoft.com/office/powerpoint/2010/main" val="849510546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53FC-8D98-40C4-A541-D8DD01CA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Thursday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Term Week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A5E4-C110-4717-B45D-286A3D33C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989"/>
            <a:ext cx="10515600" cy="4510629"/>
          </a:xfrm>
        </p:spPr>
        <p:txBody>
          <a:bodyPr>
            <a:normAutofit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Focus – Lesson plans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Challenge words – </a:t>
            </a:r>
            <a:r>
              <a:rPr lang="en-US" dirty="0">
                <a:latin typeface="Sassoon Infant Std" panose="020B0503020103030203" pitchFamily="34" charset="0"/>
              </a:rPr>
              <a:t>move, improve, parents, shoe, thought, whole, who</a:t>
            </a: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Graphemes – </a:t>
            </a:r>
            <a:r>
              <a:rPr lang="en-US" i="1" dirty="0">
                <a:latin typeface="Sassoon Infant Std" panose="020B0503020103030203" pitchFamily="34" charset="0"/>
              </a:rPr>
              <a:t>Review all GPCs (use Little </a:t>
            </a:r>
            <a:r>
              <a:rPr lang="en-US" i="1" dirty="0" err="1">
                <a:latin typeface="Sassoon Infant Std" panose="020B0503020103030203" pitchFamily="34" charset="0"/>
              </a:rPr>
              <a:t>Wandle</a:t>
            </a:r>
            <a:r>
              <a:rPr lang="en-US" i="1" dirty="0">
                <a:latin typeface="Sassoon Infant Std" panose="020B0503020103030203" pitchFamily="34" charset="0"/>
              </a:rPr>
              <a:t> cards) </a:t>
            </a:r>
            <a:r>
              <a:rPr lang="en-GB" i="1" dirty="0">
                <a:latin typeface="Sassoon Infant Std" panose="020B0503020103030203" pitchFamily="34" charset="0"/>
              </a:rPr>
              <a:t>– Focus: /j/ - </a:t>
            </a:r>
            <a:r>
              <a:rPr lang="en-GB" i="1" dirty="0" err="1">
                <a:latin typeface="Sassoon Infant Std" panose="020B0503020103030203" pitchFamily="34" charset="0"/>
              </a:rPr>
              <a:t>dge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ge</a:t>
            </a:r>
            <a:r>
              <a:rPr lang="en-GB" i="1" dirty="0">
                <a:latin typeface="Sassoon Infant Std" panose="020B0503020103030203" pitchFamily="34" charset="0"/>
              </a:rPr>
              <a:t>, g 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Words – </a:t>
            </a:r>
            <a:r>
              <a:rPr lang="en-US" dirty="0">
                <a:latin typeface="Sassoon Infant Std" panose="020B0503020103030203" pitchFamily="34" charset="0"/>
              </a:rPr>
              <a:t> large, bridge, badge, ledge, change, plunge, energy, gym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Teach – n/a</a:t>
            </a:r>
          </a:p>
          <a:p>
            <a:pPr marL="0" indent="0">
              <a:buNone/>
            </a:pP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57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716" y="2323653"/>
            <a:ext cx="10515600" cy="2162286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draw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0551246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911" y="2370820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Revisit and Review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34015505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53" y="2413851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CHALLENGE words.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94809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43953"/>
            <a:ext cx="10515600" cy="2518522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</p:spTree>
    <p:extLst>
      <p:ext uri="{BB962C8B-B14F-4D97-AF65-F5344CB8AC3E}">
        <p14:creationId xmlns:p14="http://schemas.microsoft.com/office/powerpoint/2010/main" val="1195813266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88" y="2105929"/>
            <a:ext cx="10515600" cy="253912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1337" y="5508820"/>
            <a:ext cx="100339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change position.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82146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13" y="2069016"/>
            <a:ext cx="10515600" cy="21362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788" y="5350659"/>
            <a:ext cx="107756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“We like to wriggle and move.”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08073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88951"/>
            <a:ext cx="10515600" cy="3302597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improve</a:t>
            </a:r>
          </a:p>
        </p:txBody>
      </p:sp>
    </p:spTree>
    <p:extLst>
      <p:ext uri="{BB962C8B-B14F-4D97-AF65-F5344CB8AC3E}">
        <p14:creationId xmlns:p14="http://schemas.microsoft.com/office/powerpoint/2010/main" val="349950370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7887"/>
            <a:ext cx="10515600" cy="2889333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404781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make something better.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53508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0" y="1371600"/>
            <a:ext cx="10515600" cy="2879590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020" y="5570151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“Could you improve your writing?”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98757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79406"/>
            <a:ext cx="10515600" cy="313047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2746928524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01" y="1225684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832797"/>
            <a:ext cx="12363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 parent is a caregiver of their child.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609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8966"/>
            <a:ext cx="10515600" cy="2162286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draw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775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Sassoon Infant Std" panose="020B0503020103030203" pitchFamily="34" charset="0"/>
              </a:rPr>
              <a:t>or    au    a    al    aw    </a:t>
            </a:r>
            <a:r>
              <a:rPr lang="en-US" dirty="0" err="1">
                <a:latin typeface="Sassoon Infant Std" panose="020B0503020103030203" pitchFamily="34" charset="0"/>
              </a:rPr>
              <a:t>aur</a:t>
            </a:r>
            <a:r>
              <a:rPr lang="en-US" dirty="0">
                <a:latin typeface="Sassoon Infant Std" panose="020B0503020103030203" pitchFamily="34" charset="0"/>
              </a:rPr>
              <a:t>    </a:t>
            </a:r>
            <a:r>
              <a:rPr lang="en-US" dirty="0" err="1">
                <a:latin typeface="Sassoon Infant Std" panose="020B0503020103030203" pitchFamily="34" charset="0"/>
              </a:rPr>
              <a:t>oor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28997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03505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686882"/>
            <a:ext cx="12318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“You should always listen to your parents.”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827500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37590"/>
            <a:ext cx="10515600" cy="2528047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</p:spTree>
    <p:extLst>
      <p:ext uri="{BB962C8B-B14F-4D97-AF65-F5344CB8AC3E}">
        <p14:creationId xmlns:p14="http://schemas.microsoft.com/office/powerpoint/2010/main" val="2584682892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  <p:sp>
        <p:nvSpPr>
          <p:cNvPr id="3" name="Rectangle 2"/>
          <p:cNvSpPr/>
          <p:nvPr/>
        </p:nvSpPr>
        <p:spPr>
          <a:xfrm>
            <a:off x="1841388" y="5104825"/>
            <a:ext cx="8819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An item of footwear to cover and protect a foot.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0399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706338"/>
            <a:ext cx="12363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“Where did I put my other red shoe?”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87365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11680"/>
            <a:ext cx="10515600" cy="3033656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thought</a:t>
            </a:r>
          </a:p>
        </p:txBody>
      </p:sp>
    </p:spTree>
    <p:extLst>
      <p:ext uri="{BB962C8B-B14F-4D97-AF65-F5344CB8AC3E}">
        <p14:creationId xmlns:p14="http://schemas.microsoft.com/office/powerpoint/2010/main" val="3154116662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9" y="1538344"/>
            <a:ext cx="10515600" cy="3013374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thought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193" y="4911188"/>
            <a:ext cx="11580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The action of thinking/</a:t>
            </a:r>
            <a:r>
              <a:rPr lang="en-US" sz="5400" dirty="0">
                <a:latin typeface="Sassoon Infant Std" panose="020B0503020103030203" pitchFamily="34" charset="0"/>
              </a:rPr>
              <a:t>using your mind to consider something.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28809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49101"/>
            <a:ext cx="10515600" cy="3013374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thought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2888" y="4985340"/>
            <a:ext cx="98935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“I thought very carefully about which shoes to wear today.”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32057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0922"/>
            <a:ext cx="10515600" cy="2979869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whole</a:t>
            </a:r>
          </a:p>
        </p:txBody>
      </p:sp>
    </p:spTree>
    <p:extLst>
      <p:ext uri="{BB962C8B-B14F-4D97-AF65-F5344CB8AC3E}">
        <p14:creationId xmlns:p14="http://schemas.microsoft.com/office/powerpoint/2010/main" val="1871170869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457" y="1420009"/>
            <a:ext cx="10515600" cy="3013374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whole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193" y="4911188"/>
            <a:ext cx="11580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All of something</a:t>
            </a:r>
            <a:r>
              <a:rPr lang="en-US" sz="5400" dirty="0">
                <a:latin typeface="Sassoon Infant Std" panose="020B0503020103030203" pitchFamily="34" charset="0"/>
              </a:rPr>
              <a:t> /unbroken or undamaged; in one piece.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11529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678193"/>
            <a:ext cx="10515600" cy="3013374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whole</a:t>
            </a:r>
          </a:p>
        </p:txBody>
      </p:sp>
      <p:sp>
        <p:nvSpPr>
          <p:cNvPr id="3" name="Rectangle 2"/>
          <p:cNvSpPr/>
          <p:nvPr/>
        </p:nvSpPr>
        <p:spPr>
          <a:xfrm>
            <a:off x="-6351" y="5759890"/>
            <a:ext cx="1219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“Shall we eat the whole cake, or just one piece?”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7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534" y="2650518"/>
            <a:ext cx="10515600" cy="166329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13300" dirty="0">
                <a:latin typeface="Sassoon Infant Std" panose="020B0503020103030203" pitchFamily="34" charset="0"/>
              </a:rPr>
              <a:t>draw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87338" y="2969111"/>
            <a:ext cx="1779683" cy="12359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426344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0922"/>
            <a:ext cx="10515600" cy="2979869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3093444525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457" y="1420009"/>
            <a:ext cx="10515600" cy="3013374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who</a:t>
            </a:r>
          </a:p>
        </p:txBody>
      </p:sp>
      <p:sp>
        <p:nvSpPr>
          <p:cNvPr id="3" name="Rectangle 2"/>
          <p:cNvSpPr/>
          <p:nvPr/>
        </p:nvSpPr>
        <p:spPr>
          <a:xfrm>
            <a:off x="1871831" y="4911188"/>
            <a:ext cx="87674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What or which person or people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65107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678193"/>
            <a:ext cx="10515600" cy="3013374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who</a:t>
            </a:r>
          </a:p>
        </p:txBody>
      </p:sp>
      <p:sp>
        <p:nvSpPr>
          <p:cNvPr id="3" name="Rectangle 2"/>
          <p:cNvSpPr/>
          <p:nvPr/>
        </p:nvSpPr>
        <p:spPr>
          <a:xfrm>
            <a:off x="-6351" y="5759890"/>
            <a:ext cx="1219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“Who would like an apple for their snack?”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45563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55541"/>
            <a:ext cx="9144000" cy="4546918"/>
          </a:xfrm>
        </p:spPr>
        <p:txBody>
          <a:bodyPr anchor="ctr">
            <a:noAutofit/>
          </a:bodyPr>
          <a:lstStyle/>
          <a:p>
            <a:r>
              <a:rPr lang="en-GB" sz="9600" dirty="0">
                <a:latin typeface="Sassoon Infant Std" panose="020B0503020103030203" pitchFamily="34" charset="0"/>
              </a:rPr>
              <a:t>All GPCS</a:t>
            </a:r>
          </a:p>
        </p:txBody>
      </p:sp>
    </p:spTree>
    <p:extLst>
      <p:ext uri="{BB962C8B-B14F-4D97-AF65-F5344CB8AC3E}">
        <p14:creationId xmlns:p14="http://schemas.microsoft.com/office/powerpoint/2010/main" val="1675604156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45054" y="388620"/>
            <a:ext cx="11101892" cy="6080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Sassoon Infant Std" panose="020B0503020103030203" pitchFamily="34" charset="0"/>
              </a:rPr>
              <a:t>We are going to look at some words with the phoneme /j/.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Can you remember any of the graphemes for /j/?</a:t>
            </a:r>
            <a:br>
              <a:rPr lang="en-GB" dirty="0">
                <a:latin typeface="Sassoon Infant Std" panose="020B0503020103030203" pitchFamily="34" charset="0"/>
              </a:rPr>
            </a:b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Can you see which grapheme is making the /j/ sound?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018207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8" y="2334409"/>
            <a:ext cx="10515600" cy="2217308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large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4487876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7" y="2521426"/>
            <a:ext cx="10515600" cy="185693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large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42616" y="2990623"/>
            <a:ext cx="1516829" cy="14845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97357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0" y="2302137"/>
            <a:ext cx="10515600" cy="1840790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bridge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6728363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0" y="2302137"/>
            <a:ext cx="10515600" cy="1840790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bridge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862917" y="2441986"/>
            <a:ext cx="2216076" cy="18180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639553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7" y="2183802"/>
            <a:ext cx="10515600" cy="1991397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badge</a:t>
            </a:r>
          </a:p>
        </p:txBody>
      </p:sp>
    </p:spTree>
    <p:extLst>
      <p:ext uri="{BB962C8B-B14F-4D97-AF65-F5344CB8AC3E}">
        <p14:creationId xmlns:p14="http://schemas.microsoft.com/office/powerpoint/2010/main" val="130798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716" y="2323653"/>
            <a:ext cx="10515600" cy="2162286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popcorn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7060773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7" y="2183802"/>
            <a:ext cx="10515600" cy="1991397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badge</a:t>
            </a:r>
          </a:p>
        </p:txBody>
      </p:sp>
      <p:sp>
        <p:nvSpPr>
          <p:cNvPr id="3" name="Rectangle 2"/>
          <p:cNvSpPr/>
          <p:nvPr/>
        </p:nvSpPr>
        <p:spPr>
          <a:xfrm>
            <a:off x="5776856" y="2345168"/>
            <a:ext cx="2302137" cy="18300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95990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638" y="2033195"/>
            <a:ext cx="10515600" cy="2098974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ledge</a:t>
            </a:r>
          </a:p>
        </p:txBody>
      </p:sp>
    </p:spTree>
    <p:extLst>
      <p:ext uri="{BB962C8B-B14F-4D97-AF65-F5344CB8AC3E}">
        <p14:creationId xmlns:p14="http://schemas.microsoft.com/office/powerpoint/2010/main" val="4155977701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638" y="2033195"/>
            <a:ext cx="10515600" cy="2098974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ledge</a:t>
            </a:r>
          </a:p>
        </p:txBody>
      </p:sp>
      <p:sp>
        <p:nvSpPr>
          <p:cNvPr id="3" name="Rectangle 2"/>
          <p:cNvSpPr/>
          <p:nvPr/>
        </p:nvSpPr>
        <p:spPr>
          <a:xfrm>
            <a:off x="5540188" y="2314127"/>
            <a:ext cx="2334410" cy="18180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98151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1" y="2237590"/>
            <a:ext cx="10515600" cy="2012913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change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6912615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1" y="2237590"/>
            <a:ext cx="10515600" cy="2012913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change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63379" y="2657139"/>
            <a:ext cx="1538345" cy="15933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43981005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911" y="2553700"/>
            <a:ext cx="10515600" cy="194299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plunge</a:t>
            </a:r>
          </a:p>
        </p:txBody>
      </p:sp>
    </p:spTree>
    <p:extLst>
      <p:ext uri="{BB962C8B-B14F-4D97-AF65-F5344CB8AC3E}">
        <p14:creationId xmlns:p14="http://schemas.microsoft.com/office/powerpoint/2010/main" val="1159396891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911" y="2553700"/>
            <a:ext cx="10515600" cy="194299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plunge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7317" y="2893807"/>
            <a:ext cx="1559859" cy="16028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43889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52744"/>
            <a:ext cx="10515600" cy="210849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2361421342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52744"/>
            <a:ext cx="10515600" cy="210849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energy</a:t>
            </a:r>
          </a:p>
        </p:txBody>
      </p:sp>
      <p:sp>
        <p:nvSpPr>
          <p:cNvPr id="3" name="Rectangle 2"/>
          <p:cNvSpPr/>
          <p:nvPr/>
        </p:nvSpPr>
        <p:spPr>
          <a:xfrm>
            <a:off x="6626711" y="3087443"/>
            <a:ext cx="817581" cy="13662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38988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62288"/>
            <a:ext cx="10515600" cy="2861534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gym</a:t>
            </a:r>
          </a:p>
        </p:txBody>
      </p:sp>
    </p:spTree>
    <p:extLst>
      <p:ext uri="{BB962C8B-B14F-4D97-AF65-F5344CB8AC3E}">
        <p14:creationId xmlns:p14="http://schemas.microsoft.com/office/powerpoint/2010/main" val="229433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23" y="2134152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Revisit and Review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86236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30" y="3747800"/>
            <a:ext cx="10515600" cy="207208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popcorn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829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Sassoon Infant Std" panose="020B0503020103030203" pitchFamily="34" charset="0"/>
              </a:rPr>
              <a:t>or    au    a    al    aw    </a:t>
            </a:r>
            <a:r>
              <a:rPr lang="en-US" dirty="0" err="1">
                <a:latin typeface="Sassoon Infant Std" panose="020B0503020103030203" pitchFamily="34" charset="0"/>
              </a:rPr>
              <a:t>aur</a:t>
            </a:r>
            <a:r>
              <a:rPr lang="en-US" dirty="0">
                <a:latin typeface="Sassoon Infant Std" panose="020B0503020103030203" pitchFamily="34" charset="0"/>
              </a:rPr>
              <a:t>    </a:t>
            </a:r>
            <a:r>
              <a:rPr lang="en-US" dirty="0" err="1">
                <a:latin typeface="Sassoon Infant Std" panose="020B0503020103030203" pitchFamily="34" charset="0"/>
              </a:rPr>
              <a:t>oor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45113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62288"/>
            <a:ext cx="10515600" cy="2861534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gym</a:t>
            </a:r>
          </a:p>
        </p:txBody>
      </p:sp>
      <p:sp>
        <p:nvSpPr>
          <p:cNvPr id="3" name="Rectangle 2"/>
          <p:cNvSpPr/>
          <p:nvPr/>
        </p:nvSpPr>
        <p:spPr>
          <a:xfrm>
            <a:off x="4711848" y="3108960"/>
            <a:ext cx="860613" cy="1484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331043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0" y="2209456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Practise and Apply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84939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55" y="903642"/>
            <a:ext cx="11639775" cy="4797911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7200" dirty="0">
                <a:latin typeface="Sassoon Infant Std" panose="020B0503020103030203" pitchFamily="34" charset="0"/>
              </a:rPr>
              <a:t>T</a:t>
            </a:r>
            <a:r>
              <a:rPr lang="en-US" sz="7200" dirty="0">
                <a:latin typeface="Sassoon Infant Std" panose="020B0503020103030203" pitchFamily="34" charset="0"/>
              </a:rPr>
              <a:t>he troll would not let the goats over his bridge.</a:t>
            </a:r>
            <a:endParaRPr lang="en-GB" sz="72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35687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135232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55" y="903642"/>
            <a:ext cx="11639775" cy="4797911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7200" dirty="0">
                <a:latin typeface="Sassoon Infant Std" panose="020B0503020103030203" pitchFamily="34" charset="0"/>
              </a:rPr>
              <a:t>T</a:t>
            </a:r>
            <a:r>
              <a:rPr lang="en-US" sz="7200" dirty="0">
                <a:latin typeface="Sassoon Infant Std" panose="020B0503020103030203" pitchFamily="34" charset="0"/>
              </a:rPr>
              <a:t>he troll would not let the goats over his bridge.</a:t>
            </a:r>
            <a:endParaRPr lang="en-GB" sz="72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3843" y="3711388"/>
            <a:ext cx="1323192" cy="12694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104610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Spelling Y2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1 Week 4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Day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7181" y="4430377"/>
            <a:ext cx="9144000" cy="1655762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Mastering spellings: building of the foundations of phonics </a:t>
            </a:r>
          </a:p>
        </p:txBody>
      </p:sp>
    </p:spTree>
    <p:extLst>
      <p:ext uri="{BB962C8B-B14F-4D97-AF65-F5344CB8AC3E}">
        <p14:creationId xmlns:p14="http://schemas.microsoft.com/office/powerpoint/2010/main" val="1688997397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53FC-8D98-40C4-A541-D8DD01CA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Friday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Term Week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A5E4-C110-4717-B45D-286A3D33C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9" y="1807285"/>
            <a:ext cx="11661288" cy="4735438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Focus –Lesson plans REVIEW LESSON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Challenge words – m</a:t>
            </a:r>
            <a:r>
              <a:rPr lang="en-US" dirty="0" err="1">
                <a:latin typeface="Sassoon Infant Std" panose="020B0503020103030203" pitchFamily="34" charset="0"/>
              </a:rPr>
              <a:t>ove</a:t>
            </a:r>
            <a:r>
              <a:rPr lang="en-US" dirty="0">
                <a:latin typeface="Sassoon Infant Std" panose="020B0503020103030203" pitchFamily="34" charset="0"/>
              </a:rPr>
              <a:t>, improve, parents, shoe, thought, whole, who</a:t>
            </a: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Graphemes – – </a:t>
            </a:r>
            <a:r>
              <a:rPr lang="en-US" i="1" dirty="0">
                <a:latin typeface="Sassoon Infant Std" panose="020B0503020103030203" pitchFamily="34" charset="0"/>
              </a:rPr>
              <a:t>Review all GPCs (use Little </a:t>
            </a:r>
            <a:r>
              <a:rPr lang="en-US" i="1" dirty="0" err="1">
                <a:latin typeface="Sassoon Infant Std" panose="020B0503020103030203" pitchFamily="34" charset="0"/>
              </a:rPr>
              <a:t>Wandle</a:t>
            </a:r>
            <a:r>
              <a:rPr lang="en-US" i="1" dirty="0">
                <a:latin typeface="Sassoon Infant Std" panose="020B0503020103030203" pitchFamily="34" charset="0"/>
              </a:rPr>
              <a:t> cards) </a:t>
            </a: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Quick review words - </a:t>
            </a:r>
            <a:r>
              <a:rPr lang="en-US" dirty="0">
                <a:latin typeface="Sassoon Infant Std" panose="020B0503020103030203" pitchFamily="34" charset="0"/>
              </a:rPr>
              <a:t>Quick review: snooze, bronze, gnawed, knowing, knocked, board, roar, naughty, before</a:t>
            </a:r>
          </a:p>
          <a:p>
            <a:r>
              <a:rPr lang="en-US" dirty="0">
                <a:latin typeface="Sassoon Infant Std" panose="020B0503020103030203" pitchFamily="34" charset="0"/>
              </a:rPr>
              <a:t>Read longer words: firefighter, octopus, adventure, daughter,  whimper, alphabet</a:t>
            </a: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Teach – n/a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Words – n/a</a:t>
            </a:r>
          </a:p>
        </p:txBody>
      </p:sp>
    </p:spTree>
    <p:extLst>
      <p:ext uri="{BB962C8B-B14F-4D97-AF65-F5344CB8AC3E}">
        <p14:creationId xmlns:p14="http://schemas.microsoft.com/office/powerpoint/2010/main" val="1490439729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578" y="2564458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Practise and Apply</a:t>
            </a:r>
            <a:r>
              <a:rPr lang="en-GB" dirty="0">
                <a:latin typeface="Sassoon Infant Std" panose="020B0503020103030203" pitchFamily="34" charset="0"/>
              </a:rPr>
              <a:t>.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56109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23" y="257521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CHALLENGE words.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91151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30014"/>
            <a:ext cx="10515600" cy="243246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</p:spTree>
    <p:extLst>
      <p:ext uri="{BB962C8B-B14F-4D97-AF65-F5344CB8AC3E}">
        <p14:creationId xmlns:p14="http://schemas.microsoft.com/office/powerpoint/2010/main" val="2394386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1" y="2528048"/>
            <a:ext cx="10515600" cy="208821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popcorn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2922" y="3087444"/>
            <a:ext cx="1333949" cy="1102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972664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88" y="2105929"/>
            <a:ext cx="10515600" cy="253912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1337" y="5508820"/>
            <a:ext cx="100339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change position.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507550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13" y="2069016"/>
            <a:ext cx="10515600" cy="21362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788" y="5350659"/>
            <a:ext cx="107756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“We like to wriggle and move.”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73421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47134"/>
            <a:ext cx="10515600" cy="2915322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improve</a:t>
            </a:r>
          </a:p>
        </p:txBody>
      </p:sp>
    </p:spTree>
    <p:extLst>
      <p:ext uri="{BB962C8B-B14F-4D97-AF65-F5344CB8AC3E}">
        <p14:creationId xmlns:p14="http://schemas.microsoft.com/office/powerpoint/2010/main" val="1181716509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7887"/>
            <a:ext cx="10515600" cy="2889333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404781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make something better.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26658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0" y="1371600"/>
            <a:ext cx="10515600" cy="2879590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020" y="5570151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“Could you improve your writing?”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30608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68649"/>
            <a:ext cx="10515600" cy="315199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1286415634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01" y="1225684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832797"/>
            <a:ext cx="12363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 parent is a caregiver of their child.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1480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03505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686882"/>
            <a:ext cx="12318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“You should always listen to your parents.”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26912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65468"/>
            <a:ext cx="10515600" cy="2775473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</p:spTree>
    <p:extLst>
      <p:ext uri="{BB962C8B-B14F-4D97-AF65-F5344CB8AC3E}">
        <p14:creationId xmlns:p14="http://schemas.microsoft.com/office/powerpoint/2010/main" val="2790045788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8348" y="5029521"/>
            <a:ext cx="82403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An item of footwear to cover and protect a foot.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01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716" y="2323653"/>
            <a:ext cx="10515600" cy="2162286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sport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3595481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706338"/>
            <a:ext cx="12363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“Where did I put my other red shoe?”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07593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57892"/>
            <a:ext cx="10515600" cy="313047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thought</a:t>
            </a:r>
          </a:p>
        </p:txBody>
      </p:sp>
    </p:spTree>
    <p:extLst>
      <p:ext uri="{BB962C8B-B14F-4D97-AF65-F5344CB8AC3E}">
        <p14:creationId xmlns:p14="http://schemas.microsoft.com/office/powerpoint/2010/main" val="701104102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9" y="1538344"/>
            <a:ext cx="10515600" cy="3013374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thought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193" y="4911188"/>
            <a:ext cx="11580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The action of thinking/</a:t>
            </a:r>
            <a:r>
              <a:rPr lang="en-US" sz="5400" dirty="0">
                <a:latin typeface="Sassoon Infant Std" panose="020B0503020103030203" pitchFamily="34" charset="0"/>
              </a:rPr>
              <a:t>using your mind to consider something.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78263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49101"/>
            <a:ext cx="10515600" cy="3013374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thought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2888" y="4985340"/>
            <a:ext cx="98935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“I thought very carefully about which shoes to wear today.”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00229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30014"/>
            <a:ext cx="10515600" cy="278623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whole</a:t>
            </a:r>
          </a:p>
        </p:txBody>
      </p:sp>
    </p:spTree>
    <p:extLst>
      <p:ext uri="{BB962C8B-B14F-4D97-AF65-F5344CB8AC3E}">
        <p14:creationId xmlns:p14="http://schemas.microsoft.com/office/powerpoint/2010/main" val="3521774536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457" y="1420009"/>
            <a:ext cx="10515600" cy="3013374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whole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193" y="4911188"/>
            <a:ext cx="11580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All of something</a:t>
            </a:r>
            <a:r>
              <a:rPr lang="en-US" sz="5400" dirty="0">
                <a:latin typeface="Sassoon Infant Std" panose="020B0503020103030203" pitchFamily="34" charset="0"/>
              </a:rPr>
              <a:t> /unbroken or undamaged; in one piece.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25003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678193"/>
            <a:ext cx="10515600" cy="3013374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whole</a:t>
            </a:r>
          </a:p>
        </p:txBody>
      </p:sp>
      <p:sp>
        <p:nvSpPr>
          <p:cNvPr id="3" name="Rectangle 2"/>
          <p:cNvSpPr/>
          <p:nvPr/>
        </p:nvSpPr>
        <p:spPr>
          <a:xfrm>
            <a:off x="-6351" y="5759890"/>
            <a:ext cx="1219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“Shall we eat the whole cake, or just one piece?”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98447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2136"/>
            <a:ext cx="10515600" cy="2560320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2701806103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457" y="1420009"/>
            <a:ext cx="10515600" cy="3013374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who</a:t>
            </a:r>
          </a:p>
        </p:txBody>
      </p:sp>
      <p:sp>
        <p:nvSpPr>
          <p:cNvPr id="3" name="Rectangle 2"/>
          <p:cNvSpPr/>
          <p:nvPr/>
        </p:nvSpPr>
        <p:spPr>
          <a:xfrm>
            <a:off x="1871831" y="4911188"/>
            <a:ext cx="87674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What or which person or people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7474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678193"/>
            <a:ext cx="10515600" cy="3013374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who</a:t>
            </a:r>
          </a:p>
        </p:txBody>
      </p:sp>
      <p:sp>
        <p:nvSpPr>
          <p:cNvPr id="3" name="Rectangle 2"/>
          <p:cNvSpPr/>
          <p:nvPr/>
        </p:nvSpPr>
        <p:spPr>
          <a:xfrm>
            <a:off x="-6351" y="5759890"/>
            <a:ext cx="1219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“Who would like an apple for their snack?”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292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76" y="3887649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sport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829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Sassoon Infant Std" panose="020B0503020103030203" pitchFamily="34" charset="0"/>
              </a:rPr>
              <a:t>or    au    a    al    aw    </a:t>
            </a:r>
            <a:r>
              <a:rPr lang="en-US" dirty="0" err="1">
                <a:latin typeface="Sassoon Infant Std" panose="020B0503020103030203" pitchFamily="34" charset="0"/>
              </a:rPr>
              <a:t>aur</a:t>
            </a:r>
            <a:r>
              <a:rPr lang="en-US" dirty="0">
                <a:latin typeface="Sassoon Infant Std" panose="020B0503020103030203" pitchFamily="34" charset="0"/>
              </a:rPr>
              <a:t>    </a:t>
            </a:r>
            <a:r>
              <a:rPr lang="en-US" dirty="0" err="1">
                <a:latin typeface="Sassoon Infant Std" panose="020B0503020103030203" pitchFamily="34" charset="0"/>
              </a:rPr>
              <a:t>oor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57437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55541"/>
            <a:ext cx="9144000" cy="4546918"/>
          </a:xfrm>
        </p:spPr>
        <p:txBody>
          <a:bodyPr anchor="ctr">
            <a:noAutofit/>
          </a:bodyPr>
          <a:lstStyle/>
          <a:p>
            <a:r>
              <a:rPr lang="en-GB" sz="9600" dirty="0">
                <a:latin typeface="Sassoon Infant Std" panose="020B0503020103030203" pitchFamily="34" charset="0"/>
              </a:rPr>
              <a:t>All GPCS</a:t>
            </a:r>
          </a:p>
        </p:txBody>
      </p:sp>
    </p:spTree>
    <p:extLst>
      <p:ext uri="{BB962C8B-B14F-4D97-AF65-F5344CB8AC3E}">
        <p14:creationId xmlns:p14="http://schemas.microsoft.com/office/powerpoint/2010/main" val="1629403697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7" t="2439" r="1741"/>
          <a:stretch/>
        </p:blipFill>
        <p:spPr>
          <a:xfrm>
            <a:off x="2016610" y="854542"/>
            <a:ext cx="8158780" cy="5148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4781" y="5750006"/>
            <a:ext cx="2022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petal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94751" y="5750006"/>
            <a:ext cx="20260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lamb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750006"/>
            <a:ext cx="2618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bridge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61686" y="-92334"/>
            <a:ext cx="2467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 comb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3699" y="0"/>
            <a:ext cx="23846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horse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27" y="-92334"/>
            <a:ext cx="25547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puzzle</a:t>
            </a:r>
          </a:p>
        </p:txBody>
      </p:sp>
    </p:spTree>
    <p:extLst>
      <p:ext uri="{BB962C8B-B14F-4D97-AF65-F5344CB8AC3E}">
        <p14:creationId xmlns:p14="http://schemas.microsoft.com/office/powerpoint/2010/main" val="4036411202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-107577" y="787161"/>
            <a:ext cx="12192000" cy="4127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Let’s read some words with these graphemes: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 </a:t>
            </a:r>
            <a:r>
              <a:rPr lang="en-GB" sz="6600" b="1" dirty="0" err="1">
                <a:latin typeface="Sassoon Infant Std" panose="020B0503020103030203" pitchFamily="34" charset="0"/>
              </a:rPr>
              <a:t>kn</a:t>
            </a:r>
            <a:r>
              <a:rPr lang="en-GB" sz="6600" b="1" dirty="0">
                <a:latin typeface="Sassoon Infant Std" panose="020B0503020103030203" pitchFamily="34" charset="0"/>
              </a:rPr>
              <a:t>    augh    </a:t>
            </a:r>
            <a:r>
              <a:rPr lang="en-GB" sz="6600" b="1" dirty="0" err="1">
                <a:latin typeface="Sassoon Infant Std" panose="020B0503020103030203" pitchFamily="34" charset="0"/>
              </a:rPr>
              <a:t>ze</a:t>
            </a:r>
            <a:r>
              <a:rPr lang="en-GB" sz="6600" b="1" dirty="0">
                <a:latin typeface="Sassoon Infant Std" panose="020B0503020103030203" pitchFamily="34" charset="0"/>
              </a:rPr>
              <a:t>   ore    </a:t>
            </a:r>
            <a:r>
              <a:rPr lang="en-GB" sz="6600" b="1" dirty="0" err="1">
                <a:latin typeface="Sassoon Infant Std" panose="020B0503020103030203" pitchFamily="34" charset="0"/>
              </a:rPr>
              <a:t>gn</a:t>
            </a:r>
            <a:r>
              <a:rPr lang="en-GB" sz="6600" b="1" dirty="0">
                <a:latin typeface="Sassoon Infant Std" panose="020B0503020103030203" pitchFamily="34" charset="0"/>
              </a:rPr>
              <a:t>   oar</a:t>
            </a:r>
          </a:p>
          <a:p>
            <a:pPr algn="ctr"/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56640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kn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08774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augh</a:t>
            </a:r>
          </a:p>
        </p:txBody>
      </p:sp>
    </p:spTree>
    <p:extLst>
      <p:ext uri="{BB962C8B-B14F-4D97-AF65-F5344CB8AC3E}">
        <p14:creationId xmlns:p14="http://schemas.microsoft.com/office/powerpoint/2010/main" val="746669849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ze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75967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ore</a:t>
            </a:r>
          </a:p>
        </p:txBody>
      </p:sp>
    </p:spTree>
    <p:extLst>
      <p:ext uri="{BB962C8B-B14F-4D97-AF65-F5344CB8AC3E}">
        <p14:creationId xmlns:p14="http://schemas.microsoft.com/office/powerpoint/2010/main" val="3764421529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gn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414655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oar</a:t>
            </a:r>
          </a:p>
        </p:txBody>
      </p:sp>
    </p:spTree>
    <p:extLst>
      <p:ext uri="{BB962C8B-B14F-4D97-AF65-F5344CB8AC3E}">
        <p14:creationId xmlns:p14="http://schemas.microsoft.com/office/powerpoint/2010/main" val="2201768702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29" y="4418391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snooze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23368"/>
            <a:ext cx="12192000" cy="4127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 </a:t>
            </a:r>
            <a:r>
              <a:rPr lang="en-GB" dirty="0" err="1">
                <a:latin typeface="Sassoon Infant Std" panose="020B0503020103030203" pitchFamily="34" charset="0"/>
              </a:rPr>
              <a:t>kn</a:t>
            </a:r>
            <a:r>
              <a:rPr lang="en-GB" dirty="0">
                <a:latin typeface="Sassoon Infant Std" panose="020B0503020103030203" pitchFamily="34" charset="0"/>
              </a:rPr>
              <a:t>     augh     </a:t>
            </a:r>
            <a:r>
              <a:rPr lang="en-GB" dirty="0" err="1">
                <a:latin typeface="Sassoon Infant Std" panose="020B0503020103030203" pitchFamily="34" charset="0"/>
              </a:rPr>
              <a:t>ze</a:t>
            </a:r>
            <a:r>
              <a:rPr lang="en-GB" dirty="0">
                <a:latin typeface="Sassoon Infant Std" panose="020B0503020103030203" pitchFamily="34" charset="0"/>
              </a:rPr>
              <a:t>     ore    </a:t>
            </a:r>
            <a:r>
              <a:rPr lang="en-GB" dirty="0" err="1">
                <a:latin typeface="Sassoon Infant Std" panose="020B0503020103030203" pitchFamily="34" charset="0"/>
              </a:rPr>
              <a:t>gn</a:t>
            </a:r>
            <a:r>
              <a:rPr lang="en-GB" dirty="0">
                <a:latin typeface="Sassoon Infant Std" panose="020B0503020103030203" pitchFamily="34" charset="0"/>
              </a:rPr>
              <a:t>   oar</a:t>
            </a:r>
          </a:p>
          <a:p>
            <a:pPr algn="ctr"/>
            <a:endParaRPr lang="en-GB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1698929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59106"/>
            <a:ext cx="10515600" cy="230336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5873675" y="2969111"/>
            <a:ext cx="1387738" cy="11187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180460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759" y="2352922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snooze</a:t>
            </a:r>
          </a:p>
        </p:txBody>
      </p:sp>
      <p:sp>
        <p:nvSpPr>
          <p:cNvPr id="5" name="Rectangle 4"/>
          <p:cNvSpPr/>
          <p:nvPr/>
        </p:nvSpPr>
        <p:spPr>
          <a:xfrm>
            <a:off x="7078531" y="2689412"/>
            <a:ext cx="1301676" cy="9711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38039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29" y="4418391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gnawed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23368"/>
            <a:ext cx="12192000" cy="4127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 </a:t>
            </a:r>
            <a:r>
              <a:rPr lang="en-GB" dirty="0" err="1">
                <a:latin typeface="Sassoon Infant Std" panose="020B0503020103030203" pitchFamily="34" charset="0"/>
              </a:rPr>
              <a:t>kn</a:t>
            </a:r>
            <a:r>
              <a:rPr lang="en-GB" dirty="0">
                <a:latin typeface="Sassoon Infant Std" panose="020B0503020103030203" pitchFamily="34" charset="0"/>
              </a:rPr>
              <a:t>      augh     </a:t>
            </a:r>
            <a:r>
              <a:rPr lang="en-GB" dirty="0" err="1">
                <a:latin typeface="Sassoon Infant Std" panose="020B0503020103030203" pitchFamily="34" charset="0"/>
              </a:rPr>
              <a:t>ze</a:t>
            </a:r>
            <a:r>
              <a:rPr lang="en-GB" dirty="0">
                <a:latin typeface="Sassoon Infant Std" panose="020B0503020103030203" pitchFamily="34" charset="0"/>
              </a:rPr>
              <a:t>    ore     </a:t>
            </a:r>
            <a:r>
              <a:rPr lang="en-GB" dirty="0" err="1">
                <a:latin typeface="Sassoon Infant Std" panose="020B0503020103030203" pitchFamily="34" charset="0"/>
              </a:rPr>
              <a:t>gn</a:t>
            </a:r>
            <a:r>
              <a:rPr lang="en-GB" dirty="0">
                <a:latin typeface="Sassoon Infant Std" panose="020B0503020103030203" pitchFamily="34" charset="0"/>
              </a:rPr>
              <a:t>    oar</a:t>
            </a:r>
          </a:p>
          <a:p>
            <a:pPr algn="ctr"/>
            <a:endParaRPr lang="en-GB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3602009913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759" y="2352922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gnawed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1236" y="2710926"/>
            <a:ext cx="1635163" cy="13769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82416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29" y="4418391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knowing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23368"/>
            <a:ext cx="12192000" cy="4127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 </a:t>
            </a:r>
            <a:r>
              <a:rPr lang="en-GB" dirty="0">
                <a:latin typeface="Sassoon Infant Std" panose="020B0503020103030203" pitchFamily="34" charset="0"/>
              </a:rPr>
              <a:t> </a:t>
            </a:r>
            <a:r>
              <a:rPr lang="en-GB" dirty="0" err="1">
                <a:latin typeface="Sassoon Infant Std" panose="020B0503020103030203" pitchFamily="34" charset="0"/>
              </a:rPr>
              <a:t>kn</a:t>
            </a:r>
            <a:r>
              <a:rPr lang="en-GB" dirty="0">
                <a:latin typeface="Sassoon Infant Std" panose="020B0503020103030203" pitchFamily="34" charset="0"/>
              </a:rPr>
              <a:t>    augh     </a:t>
            </a:r>
            <a:r>
              <a:rPr lang="en-GB" dirty="0" err="1">
                <a:latin typeface="Sassoon Infant Std" panose="020B0503020103030203" pitchFamily="34" charset="0"/>
              </a:rPr>
              <a:t>ze</a:t>
            </a:r>
            <a:r>
              <a:rPr lang="en-GB" dirty="0">
                <a:latin typeface="Sassoon Infant Std" panose="020B0503020103030203" pitchFamily="34" charset="0"/>
              </a:rPr>
              <a:t>     ore     </a:t>
            </a:r>
            <a:r>
              <a:rPr lang="en-GB" dirty="0" err="1">
                <a:latin typeface="Sassoon Infant Std" panose="020B0503020103030203" pitchFamily="34" charset="0"/>
              </a:rPr>
              <a:t>gn</a:t>
            </a:r>
            <a:r>
              <a:rPr lang="en-GB" dirty="0">
                <a:latin typeface="Sassoon Infant Std" panose="020B0503020103030203" pitchFamily="34" charset="0"/>
              </a:rPr>
              <a:t>    oar</a:t>
            </a:r>
          </a:p>
          <a:p>
            <a:pPr algn="ctr"/>
            <a:endParaRPr lang="en-GB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1056483937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759" y="2352922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knowing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8356" y="2259105"/>
            <a:ext cx="1581375" cy="14307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87262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29" y="4418391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bronze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23368"/>
            <a:ext cx="12192000" cy="4127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 err="1">
                <a:latin typeface="Sassoon Infant Std" panose="020B0503020103030203" pitchFamily="34" charset="0"/>
              </a:rPr>
              <a:t>kn</a:t>
            </a:r>
            <a:r>
              <a:rPr lang="en-GB" dirty="0">
                <a:latin typeface="Sassoon Infant Std" panose="020B0503020103030203" pitchFamily="34" charset="0"/>
              </a:rPr>
              <a:t>     augh     </a:t>
            </a:r>
            <a:r>
              <a:rPr lang="en-GB" dirty="0" err="1">
                <a:latin typeface="Sassoon Infant Std" panose="020B0503020103030203" pitchFamily="34" charset="0"/>
              </a:rPr>
              <a:t>ze</a:t>
            </a:r>
            <a:r>
              <a:rPr lang="en-GB" dirty="0">
                <a:latin typeface="Sassoon Infant Std" panose="020B0503020103030203" pitchFamily="34" charset="0"/>
              </a:rPr>
              <a:t>     ore     </a:t>
            </a:r>
            <a:r>
              <a:rPr lang="en-GB" dirty="0" err="1">
                <a:latin typeface="Sassoon Infant Std" panose="020B0503020103030203" pitchFamily="34" charset="0"/>
              </a:rPr>
              <a:t>gn</a:t>
            </a:r>
            <a:r>
              <a:rPr lang="en-GB" dirty="0">
                <a:latin typeface="Sassoon Infant Std" panose="020B0503020103030203" pitchFamily="34" charset="0"/>
              </a:rPr>
              <a:t>    oar</a:t>
            </a:r>
          </a:p>
          <a:p>
            <a:pPr algn="ctr"/>
            <a:endParaRPr lang="en-GB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503728947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759" y="2352922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bronze</a:t>
            </a:r>
          </a:p>
        </p:txBody>
      </p:sp>
      <p:sp>
        <p:nvSpPr>
          <p:cNvPr id="5" name="Rectangle 4"/>
          <p:cNvSpPr/>
          <p:nvPr/>
        </p:nvSpPr>
        <p:spPr>
          <a:xfrm>
            <a:off x="7078531" y="2689412"/>
            <a:ext cx="1301676" cy="9711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396159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29" y="4418391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board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23368"/>
            <a:ext cx="12192000" cy="4127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 </a:t>
            </a:r>
            <a:r>
              <a:rPr lang="en-GB" dirty="0" err="1">
                <a:latin typeface="Sassoon Infant Std" panose="020B0503020103030203" pitchFamily="34" charset="0"/>
              </a:rPr>
              <a:t>kn</a:t>
            </a:r>
            <a:r>
              <a:rPr lang="en-GB" dirty="0">
                <a:latin typeface="Sassoon Infant Std" panose="020B0503020103030203" pitchFamily="34" charset="0"/>
              </a:rPr>
              <a:t>     augh     </a:t>
            </a:r>
            <a:r>
              <a:rPr lang="en-GB" dirty="0" err="1">
                <a:latin typeface="Sassoon Infant Std" panose="020B0503020103030203" pitchFamily="34" charset="0"/>
              </a:rPr>
              <a:t>ze</a:t>
            </a:r>
            <a:r>
              <a:rPr lang="en-GB" dirty="0">
                <a:latin typeface="Sassoon Infant Std" panose="020B0503020103030203" pitchFamily="34" charset="0"/>
              </a:rPr>
              <a:t>     ore    </a:t>
            </a:r>
            <a:r>
              <a:rPr lang="en-GB" dirty="0" err="1">
                <a:latin typeface="Sassoon Infant Std" panose="020B0503020103030203" pitchFamily="34" charset="0"/>
              </a:rPr>
              <a:t>gn</a:t>
            </a:r>
            <a:r>
              <a:rPr lang="en-GB" dirty="0">
                <a:latin typeface="Sassoon Infant Std" panose="020B0503020103030203" pitchFamily="34" charset="0"/>
              </a:rPr>
              <a:t>    oar</a:t>
            </a:r>
          </a:p>
          <a:p>
            <a:pPr algn="ctr"/>
            <a:endParaRPr lang="en-GB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1407394282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759" y="2352922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board</a:t>
            </a:r>
          </a:p>
        </p:txBody>
      </p:sp>
      <p:sp>
        <p:nvSpPr>
          <p:cNvPr id="5" name="Rectangle 4"/>
          <p:cNvSpPr/>
          <p:nvPr/>
        </p:nvSpPr>
        <p:spPr>
          <a:xfrm>
            <a:off x="5314277" y="2608159"/>
            <a:ext cx="2043954" cy="10817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850415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29" y="4418391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before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39848"/>
            <a:ext cx="12192000" cy="40114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  </a:t>
            </a:r>
            <a:r>
              <a:rPr lang="en-GB" dirty="0" err="1">
                <a:latin typeface="Sassoon Infant Std" panose="020B0503020103030203" pitchFamily="34" charset="0"/>
              </a:rPr>
              <a:t>kn</a:t>
            </a:r>
            <a:r>
              <a:rPr lang="en-GB" dirty="0">
                <a:latin typeface="Sassoon Infant Std" panose="020B0503020103030203" pitchFamily="34" charset="0"/>
              </a:rPr>
              <a:t>     augh     </a:t>
            </a:r>
            <a:r>
              <a:rPr lang="en-GB" dirty="0" err="1">
                <a:latin typeface="Sassoon Infant Std" panose="020B0503020103030203" pitchFamily="34" charset="0"/>
              </a:rPr>
              <a:t>ze</a:t>
            </a:r>
            <a:r>
              <a:rPr lang="en-GB" dirty="0">
                <a:latin typeface="Sassoon Infant Std" panose="020B0503020103030203" pitchFamily="34" charset="0"/>
              </a:rPr>
              <a:t>     ore    </a:t>
            </a:r>
            <a:r>
              <a:rPr lang="en-GB" dirty="0" err="1">
                <a:latin typeface="Sassoon Infant Std" panose="020B0503020103030203" pitchFamily="34" charset="0"/>
              </a:rPr>
              <a:t>gn</a:t>
            </a:r>
            <a:r>
              <a:rPr lang="en-GB" dirty="0">
                <a:latin typeface="Sassoon Infant Std" panose="020B0503020103030203" pitchFamily="34" charset="0"/>
              </a:rPr>
              <a:t>    oar</a:t>
            </a:r>
          </a:p>
          <a:p>
            <a:pPr algn="ctr"/>
            <a:endParaRPr lang="en-GB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3070577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716" y="2323653"/>
            <a:ext cx="10515600" cy="2162286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sort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9212542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759" y="2352922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before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25497" y="2624866"/>
            <a:ext cx="1968650" cy="10357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744327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29" y="4418391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knocked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23368"/>
            <a:ext cx="12192000" cy="4127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 </a:t>
            </a:r>
            <a:r>
              <a:rPr lang="en-GB" dirty="0" err="1">
                <a:latin typeface="Sassoon Infant Std" panose="020B0503020103030203" pitchFamily="34" charset="0"/>
              </a:rPr>
              <a:t>kn</a:t>
            </a:r>
            <a:r>
              <a:rPr lang="en-GB" dirty="0">
                <a:latin typeface="Sassoon Infant Std" panose="020B0503020103030203" pitchFamily="34" charset="0"/>
              </a:rPr>
              <a:t>    augh     </a:t>
            </a:r>
            <a:r>
              <a:rPr lang="en-GB" dirty="0" err="1">
                <a:latin typeface="Sassoon Infant Std" panose="020B0503020103030203" pitchFamily="34" charset="0"/>
              </a:rPr>
              <a:t>ze</a:t>
            </a:r>
            <a:r>
              <a:rPr lang="en-GB" dirty="0">
                <a:latin typeface="Sassoon Infant Std" panose="020B0503020103030203" pitchFamily="34" charset="0"/>
              </a:rPr>
              <a:t>    ore     </a:t>
            </a:r>
            <a:r>
              <a:rPr lang="en-GB" dirty="0" err="1">
                <a:latin typeface="Sassoon Infant Std" panose="020B0503020103030203" pitchFamily="34" charset="0"/>
              </a:rPr>
              <a:t>gn</a:t>
            </a:r>
            <a:r>
              <a:rPr lang="en-GB" dirty="0">
                <a:latin typeface="Sassoon Infant Std" panose="020B0503020103030203" pitchFamily="34" charset="0"/>
              </a:rPr>
              <a:t>    oar</a:t>
            </a:r>
          </a:p>
          <a:p>
            <a:pPr algn="ctr"/>
            <a:endParaRPr lang="en-GB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3838289452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759" y="2352922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knocked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8964" y="2342164"/>
            <a:ext cx="1559860" cy="13154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396434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29" y="4418391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naughty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23368"/>
            <a:ext cx="12192000" cy="4127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 err="1">
                <a:latin typeface="Sassoon Infant Std" panose="020B0503020103030203" pitchFamily="34" charset="0"/>
              </a:rPr>
              <a:t>kn</a:t>
            </a:r>
            <a:r>
              <a:rPr lang="en-GB" dirty="0">
                <a:latin typeface="Sassoon Infant Std" panose="020B0503020103030203" pitchFamily="34" charset="0"/>
              </a:rPr>
              <a:t>     augh     </a:t>
            </a:r>
            <a:r>
              <a:rPr lang="en-GB" dirty="0" err="1">
                <a:latin typeface="Sassoon Infant Std" panose="020B0503020103030203" pitchFamily="34" charset="0"/>
              </a:rPr>
              <a:t>ze</a:t>
            </a:r>
            <a:r>
              <a:rPr lang="en-GB" dirty="0">
                <a:latin typeface="Sassoon Infant Std" panose="020B0503020103030203" pitchFamily="34" charset="0"/>
              </a:rPr>
              <a:t>    ore    </a:t>
            </a:r>
            <a:r>
              <a:rPr lang="en-GB" dirty="0" err="1">
                <a:latin typeface="Sassoon Infant Std" panose="020B0503020103030203" pitchFamily="34" charset="0"/>
              </a:rPr>
              <a:t>gn</a:t>
            </a:r>
            <a:r>
              <a:rPr lang="en-GB" dirty="0">
                <a:latin typeface="Sassoon Infant Std" panose="020B0503020103030203" pitchFamily="34" charset="0"/>
              </a:rPr>
              <a:t>    oar</a:t>
            </a:r>
          </a:p>
          <a:p>
            <a:pPr algn="ctr"/>
            <a:endParaRPr lang="en-GB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3234597208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759" y="2352922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naughty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0483" y="2248348"/>
            <a:ext cx="3098203" cy="17857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601014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29" y="4418391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roar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23368"/>
            <a:ext cx="12192000" cy="4127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 </a:t>
            </a:r>
            <a:r>
              <a:rPr lang="en-GB" dirty="0" err="1">
                <a:latin typeface="Sassoon Infant Std" panose="020B0503020103030203" pitchFamily="34" charset="0"/>
              </a:rPr>
              <a:t>kn</a:t>
            </a:r>
            <a:r>
              <a:rPr lang="en-GB" dirty="0">
                <a:latin typeface="Sassoon Infant Std" panose="020B0503020103030203" pitchFamily="34" charset="0"/>
              </a:rPr>
              <a:t>     augh     </a:t>
            </a:r>
            <a:r>
              <a:rPr lang="en-GB" dirty="0" err="1">
                <a:latin typeface="Sassoon Infant Std" panose="020B0503020103030203" pitchFamily="34" charset="0"/>
              </a:rPr>
              <a:t>ze</a:t>
            </a:r>
            <a:r>
              <a:rPr lang="en-GB" dirty="0">
                <a:latin typeface="Sassoon Infant Std" panose="020B0503020103030203" pitchFamily="34" charset="0"/>
              </a:rPr>
              <a:t>    ore    </a:t>
            </a:r>
            <a:r>
              <a:rPr lang="en-GB" dirty="0" err="1">
                <a:latin typeface="Sassoon Infant Std" panose="020B0503020103030203" pitchFamily="34" charset="0"/>
              </a:rPr>
              <a:t>gn</a:t>
            </a:r>
            <a:r>
              <a:rPr lang="en-GB" dirty="0">
                <a:latin typeface="Sassoon Infant Std" panose="020B0503020103030203" pitchFamily="34" charset="0"/>
              </a:rPr>
              <a:t>    oar</a:t>
            </a:r>
          </a:p>
          <a:p>
            <a:pPr algn="ctr"/>
            <a:endParaRPr lang="en-GB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What is its phoneme?</a:t>
            </a:r>
          </a:p>
        </p:txBody>
      </p:sp>
    </p:spTree>
    <p:extLst>
      <p:ext uri="{BB962C8B-B14F-4D97-AF65-F5344CB8AC3E}">
        <p14:creationId xmlns:p14="http://schemas.microsoft.com/office/powerpoint/2010/main" val="1467479406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759" y="2352922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roar</a:t>
            </a:r>
          </a:p>
        </p:txBody>
      </p:sp>
      <p:sp>
        <p:nvSpPr>
          <p:cNvPr id="5" name="Rectangle 4"/>
          <p:cNvSpPr/>
          <p:nvPr/>
        </p:nvSpPr>
        <p:spPr>
          <a:xfrm>
            <a:off x="5572460" y="2608159"/>
            <a:ext cx="2043954" cy="10817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881101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2280621"/>
            <a:ext cx="12191999" cy="2302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sz="7200" dirty="0">
                <a:latin typeface="Sassoon Infant Std" panose="020B0503020103030203" pitchFamily="34" charset="0"/>
              </a:rPr>
            </a:br>
            <a:r>
              <a:rPr lang="en-GB" sz="7200" dirty="0">
                <a:latin typeface="Sassoon Infant Std" panose="020B0503020103030203" pitchFamily="34" charset="0"/>
              </a:rPr>
              <a:t>Let’s read some longer words.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 </a:t>
            </a:r>
            <a:r>
              <a:rPr lang="en-GB" dirty="0">
                <a:latin typeface="Sassoon Infant Std" panose="020B0503020103030203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70788943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073" y="2872857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firefighter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577327" y="130945"/>
            <a:ext cx="11037346" cy="1805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Can you spot any digraphs or </a:t>
            </a:r>
            <a:r>
              <a:rPr lang="en-GB" sz="5400" dirty="0" err="1">
                <a:latin typeface="Sassoon Infant Std" panose="020B0503020103030203" pitchFamily="34" charset="0"/>
              </a:rPr>
              <a:t>trigraphs</a:t>
            </a:r>
            <a:r>
              <a:rPr lang="en-GB" sz="5400" dirty="0">
                <a:latin typeface="Sassoon Infant Std" panose="020B0503020103030203" pitchFamily="34" charset="0"/>
              </a:rPr>
              <a:t> in this word?</a:t>
            </a:r>
          </a:p>
        </p:txBody>
      </p:sp>
    </p:spTree>
    <p:extLst>
      <p:ext uri="{BB962C8B-B14F-4D97-AF65-F5344CB8AC3E}">
        <p14:creationId xmlns:p14="http://schemas.microsoft.com/office/powerpoint/2010/main" val="2180100166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073" y="2872857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octopus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577327" y="130945"/>
            <a:ext cx="11037346" cy="1805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Can you spot any digraphs or </a:t>
            </a:r>
            <a:r>
              <a:rPr lang="en-GB" sz="5400" dirty="0" err="1">
                <a:latin typeface="Sassoon Infant Std" panose="020B0503020103030203" pitchFamily="34" charset="0"/>
              </a:rPr>
              <a:t>trigraphs</a:t>
            </a:r>
            <a:r>
              <a:rPr lang="en-GB" sz="5400" dirty="0">
                <a:latin typeface="Sassoon Infant Std" panose="020B0503020103030203" pitchFamily="34" charset="0"/>
              </a:rPr>
              <a:t> in this word?</a:t>
            </a:r>
          </a:p>
        </p:txBody>
      </p:sp>
    </p:spTree>
    <p:extLst>
      <p:ext uri="{BB962C8B-B14F-4D97-AF65-F5344CB8AC3E}">
        <p14:creationId xmlns:p14="http://schemas.microsoft.com/office/powerpoint/2010/main" val="2714329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1888"/>
            <a:ext cx="10515600" cy="2050573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sort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Sassoon Infant Std" panose="020B0503020103030203" pitchFamily="34" charset="0"/>
              </a:rPr>
              <a:t>or    au    a    al    aw    </a:t>
            </a:r>
            <a:r>
              <a:rPr lang="en-US" dirty="0" err="1">
                <a:latin typeface="Sassoon Infant Std" panose="020B0503020103030203" pitchFamily="34" charset="0"/>
              </a:rPr>
              <a:t>aur</a:t>
            </a:r>
            <a:r>
              <a:rPr lang="en-US" dirty="0">
                <a:latin typeface="Sassoon Infant Std" panose="020B0503020103030203" pitchFamily="34" charset="0"/>
              </a:rPr>
              <a:t>    </a:t>
            </a:r>
            <a:r>
              <a:rPr lang="en-US" dirty="0" err="1">
                <a:latin typeface="Sassoon Infant Std" panose="020B0503020103030203" pitchFamily="34" charset="0"/>
              </a:rPr>
              <a:t>oor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46017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073" y="2872857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adventure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577327" y="130945"/>
            <a:ext cx="11037346" cy="1805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Can you spot any digraphs or </a:t>
            </a:r>
            <a:r>
              <a:rPr lang="en-GB" sz="5400" dirty="0" err="1">
                <a:latin typeface="Sassoon Infant Std" panose="020B0503020103030203" pitchFamily="34" charset="0"/>
              </a:rPr>
              <a:t>trigraphs</a:t>
            </a:r>
            <a:r>
              <a:rPr lang="en-GB" sz="5400" dirty="0">
                <a:latin typeface="Sassoon Infant Std" panose="020B0503020103030203" pitchFamily="34" charset="0"/>
              </a:rPr>
              <a:t> in this word?</a:t>
            </a:r>
          </a:p>
        </p:txBody>
      </p:sp>
    </p:spTree>
    <p:extLst>
      <p:ext uri="{BB962C8B-B14F-4D97-AF65-F5344CB8AC3E}">
        <p14:creationId xmlns:p14="http://schemas.microsoft.com/office/powerpoint/2010/main" val="1913007982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073" y="2872857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daughter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577327" y="130945"/>
            <a:ext cx="11037346" cy="1805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Can you spot any digraphs or </a:t>
            </a:r>
            <a:r>
              <a:rPr lang="en-GB" sz="5400" dirty="0" err="1">
                <a:latin typeface="Sassoon Infant Std" panose="020B0503020103030203" pitchFamily="34" charset="0"/>
              </a:rPr>
              <a:t>trigraphs</a:t>
            </a:r>
            <a:r>
              <a:rPr lang="en-GB" sz="5400" dirty="0">
                <a:latin typeface="Sassoon Infant Std" panose="020B0503020103030203" pitchFamily="34" charset="0"/>
              </a:rPr>
              <a:t> in this word?</a:t>
            </a:r>
          </a:p>
        </p:txBody>
      </p:sp>
    </p:spTree>
    <p:extLst>
      <p:ext uri="{BB962C8B-B14F-4D97-AF65-F5344CB8AC3E}">
        <p14:creationId xmlns:p14="http://schemas.microsoft.com/office/powerpoint/2010/main" val="3749688446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073" y="2872857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whimper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577327" y="130945"/>
            <a:ext cx="11037346" cy="1805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Can you spot any digraphs or </a:t>
            </a:r>
            <a:r>
              <a:rPr lang="en-GB" sz="5400" dirty="0" err="1">
                <a:latin typeface="Sassoon Infant Std" panose="020B0503020103030203" pitchFamily="34" charset="0"/>
              </a:rPr>
              <a:t>trigraphs</a:t>
            </a:r>
            <a:r>
              <a:rPr lang="en-GB" sz="5400" dirty="0">
                <a:latin typeface="Sassoon Infant Std" panose="020B0503020103030203" pitchFamily="34" charset="0"/>
              </a:rPr>
              <a:t> in this word?</a:t>
            </a:r>
          </a:p>
        </p:txBody>
      </p:sp>
    </p:spTree>
    <p:extLst>
      <p:ext uri="{BB962C8B-B14F-4D97-AF65-F5344CB8AC3E}">
        <p14:creationId xmlns:p14="http://schemas.microsoft.com/office/powerpoint/2010/main" val="4096400440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073" y="2872857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alphabet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577327" y="130945"/>
            <a:ext cx="11037346" cy="1805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Can you spot any digraphs or </a:t>
            </a:r>
            <a:r>
              <a:rPr lang="en-GB" sz="5400" dirty="0" err="1">
                <a:latin typeface="Sassoon Infant Std" panose="020B0503020103030203" pitchFamily="34" charset="0"/>
              </a:rPr>
              <a:t>trigraphs</a:t>
            </a:r>
            <a:r>
              <a:rPr lang="en-GB" sz="5400" dirty="0">
                <a:latin typeface="Sassoon Infant Std" panose="020B0503020103030203" pitchFamily="34" charset="0"/>
              </a:rPr>
              <a:t> in this word?</a:t>
            </a:r>
          </a:p>
        </p:txBody>
      </p:sp>
    </p:spTree>
    <p:extLst>
      <p:ext uri="{BB962C8B-B14F-4D97-AF65-F5344CB8AC3E}">
        <p14:creationId xmlns:p14="http://schemas.microsoft.com/office/powerpoint/2010/main" val="1966488336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26" y="222021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Practise and Apply</a:t>
            </a:r>
            <a:r>
              <a:rPr lang="en-GB" dirty="0">
                <a:latin typeface="Sassoon Infant Std" panose="020B0503020103030203" pitchFamily="34" charset="0"/>
              </a:rPr>
              <a:t>.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373928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06824"/>
            <a:ext cx="10515600" cy="4873213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800" dirty="0">
                <a:latin typeface="Sassoon Infant Std" panose="020B0503020103030203" pitchFamily="34" charset="0"/>
              </a:rPr>
              <a:t>I </a:t>
            </a:r>
            <a:r>
              <a:rPr lang="en-US" sz="8800" dirty="0">
                <a:latin typeface="Sassoon Infant Std" panose="020B0503020103030203" pitchFamily="34" charset="0"/>
              </a:rPr>
              <a:t>must run to catch the train on time.</a:t>
            </a:r>
            <a:endParaRPr lang="en-GB" sz="8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12394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295094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06824"/>
            <a:ext cx="10515600" cy="4873213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800" dirty="0">
                <a:latin typeface="Sassoon Infant Std" panose="020B0503020103030203" pitchFamily="34" charset="0"/>
              </a:rPr>
              <a:t>I </a:t>
            </a:r>
            <a:r>
              <a:rPr lang="en-US" sz="8800" dirty="0">
                <a:latin typeface="Sassoon Infant Std" panose="020B0503020103030203" pitchFamily="34" charset="0"/>
              </a:rPr>
              <a:t>must run to catch the train on time.</a:t>
            </a:r>
            <a:endParaRPr lang="en-GB" sz="8800" dirty="0">
              <a:latin typeface="Sassoon Infant Std" panose="020B0503020103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80483" y="1828799"/>
            <a:ext cx="1429738" cy="11403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48333" y="3932887"/>
            <a:ext cx="848825" cy="9295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165054" y="3932887"/>
            <a:ext cx="268941" cy="9295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208546" y="4066391"/>
            <a:ext cx="559398" cy="7960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c 8"/>
          <p:cNvSpPr/>
          <p:nvPr/>
        </p:nvSpPr>
        <p:spPr>
          <a:xfrm rot="10800000">
            <a:off x="8299523" y="4686471"/>
            <a:ext cx="1220994" cy="595533"/>
          </a:xfrm>
          <a:prstGeom prst="arc">
            <a:avLst>
              <a:gd name="adj1" fmla="val 10730931"/>
              <a:gd name="adj2" fmla="val 3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461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78654"/>
            <a:ext cx="10515600" cy="1883821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3245" y="3195020"/>
            <a:ext cx="1327862" cy="10434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665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716" y="2323653"/>
            <a:ext cx="10515600" cy="2162286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unicorn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8113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245" y="3973710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unicorn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775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Sassoon Infant Std" panose="020B0503020103030203" pitchFamily="34" charset="0"/>
              </a:rPr>
              <a:t>or    au    a    al    aw    </a:t>
            </a:r>
            <a:r>
              <a:rPr lang="en-US" dirty="0" err="1">
                <a:latin typeface="Sassoon Infant Std" panose="020B0503020103030203" pitchFamily="34" charset="0"/>
              </a:rPr>
              <a:t>aur</a:t>
            </a:r>
            <a:r>
              <a:rPr lang="en-US" dirty="0">
                <a:latin typeface="Sassoon Infant Std" panose="020B0503020103030203" pitchFamily="34" charset="0"/>
              </a:rPr>
              <a:t>    </a:t>
            </a:r>
            <a:r>
              <a:rPr lang="en-US" dirty="0" err="1">
                <a:latin typeface="Sassoon Infant Std" panose="020B0503020103030203" pitchFamily="34" charset="0"/>
              </a:rPr>
              <a:t>oor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5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20" y="2317032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CHALLENGE words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330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74259"/>
            <a:ext cx="10515600" cy="208821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unicorn</a:t>
            </a:r>
          </a:p>
        </p:txBody>
      </p:sp>
      <p:sp>
        <p:nvSpPr>
          <p:cNvPr id="3" name="Rectangle 2"/>
          <p:cNvSpPr/>
          <p:nvPr/>
        </p:nvSpPr>
        <p:spPr>
          <a:xfrm>
            <a:off x="6325497" y="2969111"/>
            <a:ext cx="1290918" cy="11080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640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716" y="2323653"/>
            <a:ext cx="10515600" cy="2162286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author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15252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3253"/>
            <a:ext cx="10515600" cy="18784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author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764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Sassoon Infant Std" panose="020B0503020103030203" pitchFamily="34" charset="0"/>
              </a:rPr>
              <a:t>or    au    a    al    aw    </a:t>
            </a:r>
            <a:r>
              <a:rPr lang="en-US" dirty="0" err="1">
                <a:latin typeface="Sassoon Infant Std" panose="020B0503020103030203" pitchFamily="34" charset="0"/>
              </a:rPr>
              <a:t>aur</a:t>
            </a:r>
            <a:r>
              <a:rPr lang="en-US" dirty="0">
                <a:latin typeface="Sassoon Infant Std" panose="020B0503020103030203" pitchFamily="34" charset="0"/>
              </a:rPr>
              <a:t>    </a:t>
            </a:r>
            <a:r>
              <a:rPr lang="en-US" dirty="0" err="1">
                <a:latin typeface="Sassoon Infant Std" panose="020B0503020103030203" pitchFamily="34" charset="0"/>
              </a:rPr>
              <a:t>oor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66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85016"/>
            <a:ext cx="10515600" cy="207745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author</a:t>
            </a:r>
          </a:p>
        </p:txBody>
      </p:sp>
      <p:sp>
        <p:nvSpPr>
          <p:cNvPr id="3" name="Rectangle 2"/>
          <p:cNvSpPr/>
          <p:nvPr/>
        </p:nvSpPr>
        <p:spPr>
          <a:xfrm>
            <a:off x="4066391" y="3022899"/>
            <a:ext cx="1559859" cy="1118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695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716" y="2323653"/>
            <a:ext cx="10515600" cy="2162286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astronaut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04151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291" y="3801588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astronaut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Sassoon Infant Std" panose="020B0503020103030203" pitchFamily="34" charset="0"/>
              </a:rPr>
              <a:t>or    au    a    al    aw    </a:t>
            </a:r>
            <a:r>
              <a:rPr lang="en-US" dirty="0" err="1">
                <a:latin typeface="Sassoon Infant Std" panose="020B0503020103030203" pitchFamily="34" charset="0"/>
              </a:rPr>
              <a:t>aur</a:t>
            </a:r>
            <a:r>
              <a:rPr lang="en-US" dirty="0">
                <a:latin typeface="Sassoon Infant Std" panose="020B0503020103030203" pitchFamily="34" charset="0"/>
              </a:rPr>
              <a:t>    </a:t>
            </a:r>
            <a:r>
              <a:rPr lang="en-US" dirty="0" err="1">
                <a:latin typeface="Sassoon Infant Std" panose="020B0503020103030203" pitchFamily="34" charset="0"/>
              </a:rPr>
              <a:t>oor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26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3351"/>
            <a:ext cx="10515600" cy="1959124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astronaut</a:t>
            </a:r>
          </a:p>
        </p:txBody>
      </p:sp>
      <p:sp>
        <p:nvSpPr>
          <p:cNvPr id="3" name="Rectangle 2"/>
          <p:cNvSpPr/>
          <p:nvPr/>
        </p:nvSpPr>
        <p:spPr>
          <a:xfrm>
            <a:off x="6955526" y="3055172"/>
            <a:ext cx="1618319" cy="11725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6517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716" y="2323653"/>
            <a:ext cx="10515600" cy="2162286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dinosaur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9188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26" y="3833859"/>
            <a:ext cx="10515600" cy="165253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dinosaur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796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Sassoon Infant Std" panose="020B0503020103030203" pitchFamily="34" charset="0"/>
              </a:rPr>
              <a:t>or    au    a    al    aw    </a:t>
            </a:r>
            <a:r>
              <a:rPr lang="en-US" dirty="0" err="1">
                <a:latin typeface="Sassoon Infant Std" panose="020B0503020103030203" pitchFamily="34" charset="0"/>
              </a:rPr>
              <a:t>aur</a:t>
            </a:r>
            <a:r>
              <a:rPr lang="en-US" dirty="0">
                <a:latin typeface="Sassoon Infant Std" panose="020B0503020103030203" pitchFamily="34" charset="0"/>
              </a:rPr>
              <a:t>    </a:t>
            </a:r>
            <a:r>
              <a:rPr lang="en-US" dirty="0" err="1">
                <a:latin typeface="Sassoon Infant Std" panose="020B0503020103030203" pitchFamily="34" charset="0"/>
              </a:rPr>
              <a:t>oor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103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46381"/>
            <a:ext cx="10515600" cy="1916094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dinosaur</a:t>
            </a:r>
          </a:p>
        </p:txBody>
      </p:sp>
      <p:sp>
        <p:nvSpPr>
          <p:cNvPr id="3" name="Rectangle 2"/>
          <p:cNvSpPr/>
          <p:nvPr/>
        </p:nvSpPr>
        <p:spPr>
          <a:xfrm>
            <a:off x="6675827" y="3098202"/>
            <a:ext cx="2091655" cy="11725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26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</p:spTree>
    <p:extLst>
      <p:ext uri="{BB962C8B-B14F-4D97-AF65-F5344CB8AC3E}">
        <p14:creationId xmlns:p14="http://schemas.microsoft.com/office/powerpoint/2010/main" val="23761168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716" y="2323653"/>
            <a:ext cx="10515600" cy="2162286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poor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81207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84" y="3790829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poor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88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Sassoon Infant Std" panose="020B0503020103030203" pitchFamily="34" charset="0"/>
              </a:rPr>
              <a:t>or    au    a    al    aw    </a:t>
            </a:r>
            <a:r>
              <a:rPr lang="en-US" dirty="0" err="1">
                <a:latin typeface="Sassoon Infant Std" panose="020B0503020103030203" pitchFamily="34" charset="0"/>
              </a:rPr>
              <a:t>aur</a:t>
            </a:r>
            <a:r>
              <a:rPr lang="en-US" dirty="0">
                <a:latin typeface="Sassoon Infant Std" panose="020B0503020103030203" pitchFamily="34" charset="0"/>
              </a:rPr>
              <a:t>    </a:t>
            </a:r>
            <a:r>
              <a:rPr lang="en-US" dirty="0" err="1">
                <a:latin typeface="Sassoon Infant Std" panose="020B0503020103030203" pitchFamily="34" charset="0"/>
              </a:rPr>
              <a:t>oor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42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62287"/>
            <a:ext cx="10515600" cy="240018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poor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70971" y="2872292"/>
            <a:ext cx="2123928" cy="11725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8646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716" y="2323653"/>
            <a:ext cx="10515600" cy="2162286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floor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46322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214" y="3700631"/>
            <a:ext cx="10515600" cy="217304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floor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840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Sassoon Infant Std" panose="020B0503020103030203" pitchFamily="34" charset="0"/>
              </a:rPr>
              <a:t>or    au    a    al    aw    </a:t>
            </a:r>
            <a:r>
              <a:rPr lang="en-US" dirty="0" err="1">
                <a:latin typeface="Sassoon Infant Std" panose="020B0503020103030203" pitchFamily="34" charset="0"/>
              </a:rPr>
              <a:t>aur</a:t>
            </a:r>
            <a:r>
              <a:rPr lang="en-US" dirty="0">
                <a:latin typeface="Sassoon Infant Std" panose="020B0503020103030203" pitchFamily="34" charset="0"/>
              </a:rPr>
              <a:t>    </a:t>
            </a:r>
            <a:r>
              <a:rPr lang="en-US" dirty="0" err="1">
                <a:latin typeface="Sassoon Infant Std" panose="020B0503020103030203" pitchFamily="34" charset="0"/>
              </a:rPr>
              <a:t>oor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877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16075"/>
            <a:ext cx="10515600" cy="234640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floor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3244" y="2802983"/>
            <a:ext cx="2102412" cy="11725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9071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716" y="2323653"/>
            <a:ext cx="10515600" cy="2162286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door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97961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7901"/>
            <a:ext cx="10515600" cy="225910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door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635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Sassoon Infant Std" panose="020B0503020103030203" pitchFamily="34" charset="0"/>
              </a:rPr>
              <a:t>or    au    a    al    aw    </a:t>
            </a:r>
            <a:r>
              <a:rPr lang="en-US" dirty="0" err="1">
                <a:latin typeface="Sassoon Infant Std" panose="020B0503020103030203" pitchFamily="34" charset="0"/>
              </a:rPr>
              <a:t>aur</a:t>
            </a:r>
            <a:r>
              <a:rPr lang="en-US" dirty="0">
                <a:latin typeface="Sassoon Infant Std" panose="020B0503020103030203" pitchFamily="34" charset="0"/>
              </a:rPr>
              <a:t>    </a:t>
            </a:r>
            <a:r>
              <a:rPr lang="en-US" dirty="0" err="1">
                <a:latin typeface="Sassoon Infant Std" panose="020B0503020103030203" pitchFamily="34" charset="0"/>
              </a:rPr>
              <a:t>oor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972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92593"/>
            <a:ext cx="10515600" cy="1969882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door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70971" y="2991242"/>
            <a:ext cx="2102413" cy="11725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9553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716" y="2323653"/>
            <a:ext cx="10515600" cy="2162286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walk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962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88" y="2105929"/>
            <a:ext cx="10515600" cy="253912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1337" y="5508820"/>
            <a:ext cx="100339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change position.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445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9115"/>
            <a:ext cx="10515600" cy="190533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walk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646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Sassoon Infant Std" panose="020B0503020103030203" pitchFamily="34" charset="0"/>
              </a:rPr>
              <a:t>or    au    a    al    aw    </a:t>
            </a:r>
            <a:r>
              <a:rPr lang="en-US" dirty="0" err="1">
                <a:latin typeface="Sassoon Infant Std" panose="020B0503020103030203" pitchFamily="34" charset="0"/>
              </a:rPr>
              <a:t>aur</a:t>
            </a:r>
            <a:r>
              <a:rPr lang="en-US" dirty="0">
                <a:latin typeface="Sassoon Infant Std" panose="020B0503020103030203" pitchFamily="34" charset="0"/>
              </a:rPr>
              <a:t>    </a:t>
            </a:r>
            <a:r>
              <a:rPr lang="en-US" dirty="0" err="1">
                <a:latin typeface="Sassoon Infant Std" panose="020B0503020103030203" pitchFamily="34" charset="0"/>
              </a:rPr>
              <a:t>oor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651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46381"/>
            <a:ext cx="10515600" cy="1916094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walk</a:t>
            </a:r>
          </a:p>
        </p:txBody>
      </p:sp>
      <p:sp>
        <p:nvSpPr>
          <p:cNvPr id="3" name="Rectangle 2"/>
          <p:cNvSpPr/>
          <p:nvPr/>
        </p:nvSpPr>
        <p:spPr>
          <a:xfrm>
            <a:off x="5744584" y="2775474"/>
            <a:ext cx="1140310" cy="13339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6279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716" y="2323653"/>
            <a:ext cx="10515600" cy="2162286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water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6100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49" y="3425069"/>
            <a:ext cx="10515600" cy="1964511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water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829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Sassoon Infant Std" panose="020B0503020103030203" pitchFamily="34" charset="0"/>
              </a:rPr>
              <a:t>or    au    a    al    aw    </a:t>
            </a:r>
            <a:r>
              <a:rPr lang="en-US" dirty="0" err="1">
                <a:latin typeface="Sassoon Infant Std" panose="020B0503020103030203" pitchFamily="34" charset="0"/>
              </a:rPr>
              <a:t>aur</a:t>
            </a:r>
            <a:r>
              <a:rPr lang="en-US" dirty="0">
                <a:latin typeface="Sassoon Infant Std" panose="020B0503020103030203" pitchFamily="34" charset="0"/>
              </a:rPr>
              <a:t>    </a:t>
            </a:r>
            <a:r>
              <a:rPr lang="en-US" dirty="0" err="1">
                <a:latin typeface="Sassoon Infant Std" panose="020B0503020103030203" pitchFamily="34" charset="0"/>
              </a:rPr>
              <a:t>oor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654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00169"/>
            <a:ext cx="10515600" cy="186230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water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4910" y="3045030"/>
            <a:ext cx="811496" cy="11725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8659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716" y="2323653"/>
            <a:ext cx="10515600" cy="2162286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all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22564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7191"/>
            <a:ext cx="10515600" cy="184617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all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764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Sassoon Infant Std" panose="020B0503020103030203" pitchFamily="34" charset="0"/>
              </a:rPr>
              <a:t>or    au    a    al    aw    </a:t>
            </a:r>
            <a:r>
              <a:rPr lang="en-US" dirty="0" err="1">
                <a:latin typeface="Sassoon Infant Std" panose="020B0503020103030203" pitchFamily="34" charset="0"/>
              </a:rPr>
              <a:t>aur</a:t>
            </a:r>
            <a:r>
              <a:rPr lang="en-US" dirty="0">
                <a:latin typeface="Sassoon Infant Std" panose="020B0503020103030203" pitchFamily="34" charset="0"/>
              </a:rPr>
              <a:t>    </a:t>
            </a:r>
            <a:r>
              <a:rPr lang="en-US" dirty="0" err="1">
                <a:latin typeface="Sassoon Infant Std" panose="020B0503020103030203" pitchFamily="34" charset="0"/>
              </a:rPr>
              <a:t>oor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792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95774"/>
            <a:ext cx="10515600" cy="2066701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all</a:t>
            </a:r>
          </a:p>
        </p:txBody>
      </p:sp>
      <p:sp>
        <p:nvSpPr>
          <p:cNvPr id="3" name="Rectangle 2"/>
          <p:cNvSpPr/>
          <p:nvPr/>
        </p:nvSpPr>
        <p:spPr>
          <a:xfrm>
            <a:off x="5280490" y="3044414"/>
            <a:ext cx="894399" cy="11725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2987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96" y="2553701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Teach and Practise…</a:t>
            </a:r>
          </a:p>
        </p:txBody>
      </p:sp>
    </p:spTree>
    <p:extLst>
      <p:ext uri="{BB962C8B-B14F-4D97-AF65-F5344CB8AC3E}">
        <p14:creationId xmlns:p14="http://schemas.microsoft.com/office/powerpoint/2010/main" val="31489698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" y="53788"/>
            <a:ext cx="11940988" cy="6750425"/>
          </a:xfrm>
        </p:spPr>
        <p:txBody>
          <a:bodyPr anchor="ctr">
            <a:no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/or/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can also be spelt using these graphemes: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7200" dirty="0">
                <a:latin typeface="Sassoon Infant Std" panose="020B0503020103030203" pitchFamily="34" charset="0"/>
              </a:rPr>
              <a:t>augh</a:t>
            </a:r>
            <a:br>
              <a:rPr lang="en-GB" sz="7200" dirty="0">
                <a:latin typeface="Sassoon Infant Std" panose="020B0503020103030203" pitchFamily="34" charset="0"/>
              </a:rPr>
            </a:br>
            <a:br>
              <a:rPr lang="en-GB" sz="1600" dirty="0">
                <a:latin typeface="Sassoon Infant Std" panose="020B0503020103030203" pitchFamily="34" charset="0"/>
              </a:rPr>
            </a:br>
            <a:r>
              <a:rPr lang="en-GB" sz="7200" dirty="0">
                <a:latin typeface="Sassoon Infant Std" panose="020B0503020103030203" pitchFamily="34" charset="0"/>
              </a:rPr>
              <a:t>our</a:t>
            </a:r>
            <a:br>
              <a:rPr lang="en-GB" sz="7200" dirty="0">
                <a:latin typeface="Sassoon Infant Std" panose="020B0503020103030203" pitchFamily="34" charset="0"/>
              </a:rPr>
            </a:br>
            <a:br>
              <a:rPr lang="en-GB" sz="1600" dirty="0">
                <a:latin typeface="Sassoon Infant Std" panose="020B0503020103030203" pitchFamily="34" charset="0"/>
              </a:rPr>
            </a:br>
            <a:r>
              <a:rPr lang="en-GB" sz="7200" dirty="0">
                <a:latin typeface="Sassoon Infant Std" panose="020B0503020103030203" pitchFamily="34" charset="0"/>
              </a:rPr>
              <a:t>oar</a:t>
            </a:r>
            <a:br>
              <a:rPr lang="en-GB" sz="7200" dirty="0">
                <a:latin typeface="Sassoon Infant Std" panose="020B0503020103030203" pitchFamily="34" charset="0"/>
              </a:rPr>
            </a:br>
            <a:br>
              <a:rPr lang="en-GB" sz="1600" dirty="0">
                <a:latin typeface="Sassoon Infant Std" panose="020B0503020103030203" pitchFamily="34" charset="0"/>
              </a:rPr>
            </a:br>
            <a:r>
              <a:rPr lang="en-GB" sz="7200" dirty="0">
                <a:latin typeface="Sassoon Infant Std" panose="020B0503020103030203" pitchFamily="34" charset="0"/>
              </a:rPr>
              <a:t>ore</a:t>
            </a:r>
            <a:endParaRPr lang="en-GB" sz="7200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0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13" y="2069016"/>
            <a:ext cx="10515600" cy="21362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788" y="5350659"/>
            <a:ext cx="107756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“We like to wriggle and move.”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628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augh</a:t>
            </a:r>
          </a:p>
        </p:txBody>
      </p:sp>
    </p:spTree>
    <p:extLst>
      <p:ext uri="{BB962C8B-B14F-4D97-AF65-F5344CB8AC3E}">
        <p14:creationId xmlns:p14="http://schemas.microsoft.com/office/powerpoint/2010/main" val="23991502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our</a:t>
            </a:r>
          </a:p>
        </p:txBody>
      </p:sp>
    </p:spTree>
    <p:extLst>
      <p:ext uri="{BB962C8B-B14F-4D97-AF65-F5344CB8AC3E}">
        <p14:creationId xmlns:p14="http://schemas.microsoft.com/office/powerpoint/2010/main" val="39104114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oar</a:t>
            </a:r>
          </a:p>
        </p:txBody>
      </p:sp>
    </p:spTree>
    <p:extLst>
      <p:ext uri="{BB962C8B-B14F-4D97-AF65-F5344CB8AC3E}">
        <p14:creationId xmlns:p14="http://schemas.microsoft.com/office/powerpoint/2010/main" val="36105860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ore</a:t>
            </a:r>
          </a:p>
        </p:txBody>
      </p:sp>
    </p:spTree>
    <p:extLst>
      <p:ext uri="{BB962C8B-B14F-4D97-AF65-F5344CB8AC3E}">
        <p14:creationId xmlns:p14="http://schemas.microsoft.com/office/powerpoint/2010/main" val="21932088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61826"/>
            <a:ext cx="10448766" cy="4430892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6600" dirty="0">
                <a:latin typeface="Sassoon Infant Std" panose="020B0503020103030203" pitchFamily="34" charset="0"/>
              </a:rPr>
              <a:t>Let’s read some words containing the /or/ graphemes we have just looked at. </a:t>
            </a:r>
          </a:p>
        </p:txBody>
      </p:sp>
    </p:spTree>
    <p:extLst>
      <p:ext uri="{BB962C8B-B14F-4D97-AF65-F5344CB8AC3E}">
        <p14:creationId xmlns:p14="http://schemas.microsoft.com/office/powerpoint/2010/main" val="23220093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52" y="2327789"/>
            <a:ext cx="10515600" cy="1770873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daughter</a:t>
            </a:r>
          </a:p>
        </p:txBody>
      </p:sp>
    </p:spTree>
    <p:extLst>
      <p:ext uri="{BB962C8B-B14F-4D97-AF65-F5344CB8AC3E}">
        <p14:creationId xmlns:p14="http://schemas.microsoft.com/office/powerpoint/2010/main" val="17935261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747799"/>
            <a:ext cx="10515600" cy="1770873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daughter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92261" y="143987"/>
            <a:ext cx="11994777" cy="267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Which /or/ grapheme is in this word?</a:t>
            </a:r>
          </a:p>
          <a:p>
            <a:pPr algn="ctr"/>
            <a:endParaRPr lang="en-GB" sz="4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augh       our       oar     ore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486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62" y="2639762"/>
            <a:ext cx="10515600" cy="1867692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daughter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088728" y="2796988"/>
            <a:ext cx="3043592" cy="17857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1129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52" y="2650519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naughty</a:t>
            </a:r>
          </a:p>
        </p:txBody>
      </p:sp>
    </p:spTree>
    <p:extLst>
      <p:ext uri="{BB962C8B-B14F-4D97-AF65-F5344CB8AC3E}">
        <p14:creationId xmlns:p14="http://schemas.microsoft.com/office/powerpoint/2010/main" val="28414986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694011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naughty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92261" y="143987"/>
            <a:ext cx="11994777" cy="267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Which /or/ grapheme is in this word?</a:t>
            </a:r>
          </a:p>
          <a:p>
            <a:pPr algn="ctr"/>
            <a:endParaRPr lang="en-GB" sz="4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augh       our       oar     ore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9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53702"/>
            <a:ext cx="10515600" cy="2908773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</p:spTree>
    <p:extLst>
      <p:ext uri="{BB962C8B-B14F-4D97-AF65-F5344CB8AC3E}">
        <p14:creationId xmlns:p14="http://schemas.microsoft.com/office/powerpoint/2010/main" val="17359802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38805"/>
            <a:ext cx="10515600" cy="2023670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naughty</a:t>
            </a:r>
          </a:p>
        </p:txBody>
      </p:sp>
      <p:sp>
        <p:nvSpPr>
          <p:cNvPr id="3" name="Rectangle 2"/>
          <p:cNvSpPr/>
          <p:nvPr/>
        </p:nvSpPr>
        <p:spPr>
          <a:xfrm>
            <a:off x="4367605" y="2775473"/>
            <a:ext cx="3087444" cy="17104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5353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95" y="2302136"/>
            <a:ext cx="10515600" cy="2140772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caught</a:t>
            </a:r>
          </a:p>
        </p:txBody>
      </p:sp>
    </p:spTree>
    <p:extLst>
      <p:ext uri="{BB962C8B-B14F-4D97-AF65-F5344CB8AC3E}">
        <p14:creationId xmlns:p14="http://schemas.microsoft.com/office/powerpoint/2010/main" val="3253420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582296"/>
            <a:ext cx="10515600" cy="2140772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caught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92261" y="143987"/>
            <a:ext cx="11994777" cy="267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Which /or/ grapheme is in this word?</a:t>
            </a:r>
          </a:p>
          <a:p>
            <a:pPr algn="ctr"/>
            <a:endParaRPr lang="en-GB" sz="4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augh       our       oar     ore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683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1151"/>
            <a:ext cx="10515600" cy="2000923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caught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7303" y="2791608"/>
            <a:ext cx="3055171" cy="17104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21300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66" y="2506532"/>
            <a:ext cx="10515600" cy="1893346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taught</a:t>
            </a:r>
          </a:p>
        </p:txBody>
      </p:sp>
    </p:spTree>
    <p:extLst>
      <p:ext uri="{BB962C8B-B14F-4D97-AF65-F5344CB8AC3E}">
        <p14:creationId xmlns:p14="http://schemas.microsoft.com/office/powerpoint/2010/main" val="14073070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01845"/>
            <a:ext cx="10515600" cy="1893346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taught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92261" y="143987"/>
            <a:ext cx="11994777" cy="267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Which /or/ grapheme is in this word?</a:t>
            </a:r>
          </a:p>
          <a:p>
            <a:pPr algn="ctr"/>
            <a:endParaRPr lang="en-GB" sz="4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augh       our       oar     ore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04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23652"/>
            <a:ext cx="10515600" cy="221607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taught</a:t>
            </a:r>
          </a:p>
        </p:txBody>
      </p:sp>
      <p:sp>
        <p:nvSpPr>
          <p:cNvPr id="3" name="Rectangle 2"/>
          <p:cNvSpPr/>
          <p:nvPr/>
        </p:nvSpPr>
        <p:spPr>
          <a:xfrm>
            <a:off x="4594337" y="2689412"/>
            <a:ext cx="3043592" cy="17104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1581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360062"/>
            <a:ext cx="10515600" cy="215814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four</a:t>
            </a:r>
          </a:p>
        </p:txBody>
      </p:sp>
    </p:spTree>
    <p:extLst>
      <p:ext uri="{BB962C8B-B14F-4D97-AF65-F5344CB8AC3E}">
        <p14:creationId xmlns:p14="http://schemas.microsoft.com/office/powerpoint/2010/main" val="22163878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672495"/>
            <a:ext cx="10515600" cy="215814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four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92261" y="143987"/>
            <a:ext cx="11994777" cy="267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Which /or/ grapheme is in this word?</a:t>
            </a:r>
          </a:p>
          <a:p>
            <a:pPr algn="ctr"/>
            <a:endParaRPr lang="en-GB" sz="4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augh       our       oar     ore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0607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28047"/>
            <a:ext cx="10515600" cy="2162287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four</a:t>
            </a:r>
          </a:p>
        </p:txBody>
      </p:sp>
      <p:sp>
        <p:nvSpPr>
          <p:cNvPr id="3" name="Rectangle 2"/>
          <p:cNvSpPr/>
          <p:nvPr/>
        </p:nvSpPr>
        <p:spPr>
          <a:xfrm>
            <a:off x="5315098" y="3184264"/>
            <a:ext cx="2075405" cy="10327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6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7887"/>
            <a:ext cx="10515600" cy="2889333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404781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make something better.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6242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64" y="2280622"/>
            <a:ext cx="10515600" cy="203319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pour</a:t>
            </a:r>
          </a:p>
        </p:txBody>
      </p:sp>
    </p:spTree>
    <p:extLst>
      <p:ext uri="{BB962C8B-B14F-4D97-AF65-F5344CB8AC3E}">
        <p14:creationId xmlns:p14="http://schemas.microsoft.com/office/powerpoint/2010/main" val="63190525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948057"/>
            <a:ext cx="10515600" cy="203319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pour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92261" y="143987"/>
            <a:ext cx="11994777" cy="267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Which /or/ grapheme is in this word?</a:t>
            </a:r>
          </a:p>
          <a:p>
            <a:pPr algn="ctr"/>
            <a:endParaRPr lang="en-GB" sz="4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augh       our       oar     ore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8361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31228"/>
            <a:ext cx="10515600" cy="215152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pour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2675" y="3025289"/>
            <a:ext cx="2118435" cy="10195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64513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65" y="2086984"/>
            <a:ext cx="10515600" cy="219455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your</a:t>
            </a:r>
          </a:p>
        </p:txBody>
      </p:sp>
    </p:spTree>
    <p:extLst>
      <p:ext uri="{BB962C8B-B14F-4D97-AF65-F5344CB8AC3E}">
        <p14:creationId xmlns:p14="http://schemas.microsoft.com/office/powerpoint/2010/main" val="152503149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485478"/>
            <a:ext cx="10515600" cy="219455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your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92261" y="143987"/>
            <a:ext cx="11994777" cy="267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Which /or/ grapheme is in this word?</a:t>
            </a:r>
          </a:p>
          <a:p>
            <a:pPr algn="ctr"/>
            <a:endParaRPr lang="en-GB" sz="4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augh       our       oar     ore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2894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21427"/>
            <a:ext cx="10515600" cy="212587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your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33432" y="3102661"/>
            <a:ext cx="2118435" cy="10820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21160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457" y="2323653"/>
            <a:ext cx="10515600" cy="205471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293737681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457" y="3840481"/>
            <a:ext cx="10515600" cy="205471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board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244661" y="296387"/>
            <a:ext cx="11994777" cy="267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Which /or/ grapheme is in this word?</a:t>
            </a:r>
          </a:p>
          <a:p>
            <a:pPr algn="ctr"/>
            <a:endParaRPr lang="en-GB" sz="4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augh       our       oar     ore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154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00169"/>
            <a:ext cx="10515600" cy="203319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board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5077609" y="3235064"/>
            <a:ext cx="2054711" cy="10357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82775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941" y="2581835"/>
            <a:ext cx="10515600" cy="169970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roar</a:t>
            </a:r>
          </a:p>
        </p:txBody>
      </p:sp>
    </p:spTree>
    <p:extLst>
      <p:ext uri="{BB962C8B-B14F-4D97-AF65-F5344CB8AC3E}">
        <p14:creationId xmlns:p14="http://schemas.microsoft.com/office/powerpoint/2010/main" val="824610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4650</Words>
  <Application>Microsoft Office PowerPoint</Application>
  <PresentationFormat>Widescreen</PresentationFormat>
  <Paragraphs>1070</Paragraphs>
  <Slides>367</Slides>
  <Notes>226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367</vt:i4>
      </vt:variant>
    </vt:vector>
  </HeadingPairs>
  <TitlesOfParts>
    <vt:vector size="372" baseType="lpstr">
      <vt:lpstr>Arial</vt:lpstr>
      <vt:lpstr>Calibri</vt:lpstr>
      <vt:lpstr>Calibri Light</vt:lpstr>
      <vt:lpstr>Sassoon Infant Std</vt:lpstr>
      <vt:lpstr>Office Theme</vt:lpstr>
      <vt:lpstr>Spelling Y2 Autumn 1 Week 4 Day 1</vt:lpstr>
      <vt:lpstr>Monday Autumn Term Week 4</vt:lpstr>
      <vt:lpstr>Let’s Revisit and Review…</vt:lpstr>
      <vt:lpstr>CHALLENGE words</vt:lpstr>
      <vt:lpstr>move</vt:lpstr>
      <vt:lpstr>move</vt:lpstr>
      <vt:lpstr>move</vt:lpstr>
      <vt:lpstr>improve</vt:lpstr>
      <vt:lpstr>improve</vt:lpstr>
      <vt:lpstr>improve</vt:lpstr>
      <vt:lpstr>parents</vt:lpstr>
      <vt:lpstr>parents</vt:lpstr>
      <vt:lpstr>parents</vt:lpstr>
      <vt:lpstr>shoe</vt:lpstr>
      <vt:lpstr>shoe</vt:lpstr>
      <vt:lpstr>shoe</vt:lpstr>
      <vt:lpstr>These are some of the ways you already know to spell the /or/ phoneme:  or      au      a     al      aw    aur      oor</vt:lpstr>
      <vt:lpstr>or</vt:lpstr>
      <vt:lpstr>au</vt:lpstr>
      <vt:lpstr>a</vt:lpstr>
      <vt:lpstr>al</vt:lpstr>
      <vt:lpstr>aw</vt:lpstr>
      <vt:lpstr>aur</vt:lpstr>
      <vt:lpstr>oor</vt:lpstr>
      <vt:lpstr>Let’s read some words containing the /or/ graphemes we have just looked at. </vt:lpstr>
      <vt:lpstr>draw </vt:lpstr>
      <vt:lpstr>draw </vt:lpstr>
      <vt:lpstr>draw </vt:lpstr>
      <vt:lpstr>popcorn </vt:lpstr>
      <vt:lpstr>popcorn</vt:lpstr>
      <vt:lpstr>popcorn</vt:lpstr>
      <vt:lpstr>sport </vt:lpstr>
      <vt:lpstr>sport</vt:lpstr>
      <vt:lpstr>sport</vt:lpstr>
      <vt:lpstr>sort </vt:lpstr>
      <vt:lpstr>sort</vt:lpstr>
      <vt:lpstr>sort</vt:lpstr>
      <vt:lpstr>unicorn </vt:lpstr>
      <vt:lpstr>unicorn</vt:lpstr>
      <vt:lpstr>unicorn</vt:lpstr>
      <vt:lpstr>author </vt:lpstr>
      <vt:lpstr>author</vt:lpstr>
      <vt:lpstr>author</vt:lpstr>
      <vt:lpstr>astronaut </vt:lpstr>
      <vt:lpstr>astronaut</vt:lpstr>
      <vt:lpstr>astronaut</vt:lpstr>
      <vt:lpstr>dinosaur </vt:lpstr>
      <vt:lpstr>dinosaur</vt:lpstr>
      <vt:lpstr>dinosaur</vt:lpstr>
      <vt:lpstr>poor </vt:lpstr>
      <vt:lpstr>poor</vt:lpstr>
      <vt:lpstr>poor</vt:lpstr>
      <vt:lpstr>floor </vt:lpstr>
      <vt:lpstr>floor</vt:lpstr>
      <vt:lpstr>floor</vt:lpstr>
      <vt:lpstr>door </vt:lpstr>
      <vt:lpstr>door</vt:lpstr>
      <vt:lpstr>door</vt:lpstr>
      <vt:lpstr>walk </vt:lpstr>
      <vt:lpstr>walk</vt:lpstr>
      <vt:lpstr>walk</vt:lpstr>
      <vt:lpstr>water </vt:lpstr>
      <vt:lpstr>water</vt:lpstr>
      <vt:lpstr>water</vt:lpstr>
      <vt:lpstr>all </vt:lpstr>
      <vt:lpstr>all</vt:lpstr>
      <vt:lpstr>all</vt:lpstr>
      <vt:lpstr>Let’s Teach and Practise…</vt:lpstr>
      <vt:lpstr>/or/ can also be spelt using these graphemes: augh  our  oar  ore</vt:lpstr>
      <vt:lpstr>augh</vt:lpstr>
      <vt:lpstr>our</vt:lpstr>
      <vt:lpstr>oar</vt:lpstr>
      <vt:lpstr>ore</vt:lpstr>
      <vt:lpstr>Let’s read some words containing the /or/ graphemes we have just looked at. </vt:lpstr>
      <vt:lpstr>daughter</vt:lpstr>
      <vt:lpstr>daughter</vt:lpstr>
      <vt:lpstr>daughter</vt:lpstr>
      <vt:lpstr>naughty</vt:lpstr>
      <vt:lpstr>naughty</vt:lpstr>
      <vt:lpstr>naughty</vt:lpstr>
      <vt:lpstr>caught</vt:lpstr>
      <vt:lpstr>caught</vt:lpstr>
      <vt:lpstr>caught</vt:lpstr>
      <vt:lpstr>taught</vt:lpstr>
      <vt:lpstr>taught</vt:lpstr>
      <vt:lpstr>taught</vt:lpstr>
      <vt:lpstr>four</vt:lpstr>
      <vt:lpstr>four</vt:lpstr>
      <vt:lpstr>four</vt:lpstr>
      <vt:lpstr>pour</vt:lpstr>
      <vt:lpstr>pour</vt:lpstr>
      <vt:lpstr>pour</vt:lpstr>
      <vt:lpstr>your</vt:lpstr>
      <vt:lpstr>your</vt:lpstr>
      <vt:lpstr>your</vt:lpstr>
      <vt:lpstr>board</vt:lpstr>
      <vt:lpstr>board</vt:lpstr>
      <vt:lpstr>board</vt:lpstr>
      <vt:lpstr>roar</vt:lpstr>
      <vt:lpstr>roar</vt:lpstr>
      <vt:lpstr>roar</vt:lpstr>
      <vt:lpstr>score</vt:lpstr>
      <vt:lpstr>score</vt:lpstr>
      <vt:lpstr>score</vt:lpstr>
      <vt:lpstr>more</vt:lpstr>
      <vt:lpstr>more</vt:lpstr>
      <vt:lpstr>more</vt:lpstr>
      <vt:lpstr>snore</vt:lpstr>
      <vt:lpstr>snore</vt:lpstr>
      <vt:lpstr>snore</vt:lpstr>
      <vt:lpstr>before</vt:lpstr>
      <vt:lpstr>before</vt:lpstr>
      <vt:lpstr>before</vt:lpstr>
      <vt:lpstr>Let’s Practise and Apply…</vt:lpstr>
      <vt:lpstr>The naughty unicorn dropped popcorn on the floor.</vt:lpstr>
      <vt:lpstr>PowerPoint Presentation</vt:lpstr>
      <vt:lpstr>The naughty unicorn dropped popcorn on the floor.</vt:lpstr>
      <vt:lpstr>Spelling Y2 Autumn 1 Week 4 Day 2</vt:lpstr>
      <vt:lpstr>Tuesday Autumn Term Week 4</vt:lpstr>
      <vt:lpstr>Let’s Revisit and Review…</vt:lpstr>
      <vt:lpstr>CHALLENGE words</vt:lpstr>
      <vt:lpstr>move</vt:lpstr>
      <vt:lpstr>move</vt:lpstr>
      <vt:lpstr>move</vt:lpstr>
      <vt:lpstr>improve</vt:lpstr>
      <vt:lpstr>improve</vt:lpstr>
      <vt:lpstr>improve</vt:lpstr>
      <vt:lpstr>parents</vt:lpstr>
      <vt:lpstr>parents</vt:lpstr>
      <vt:lpstr>parents</vt:lpstr>
      <vt:lpstr>shoe</vt:lpstr>
      <vt:lpstr>shoe</vt:lpstr>
      <vt:lpstr>shoe</vt:lpstr>
      <vt:lpstr>thought</vt:lpstr>
      <vt:lpstr>thought</vt:lpstr>
      <vt:lpstr>thought</vt:lpstr>
      <vt:lpstr>All GPCS</vt:lpstr>
      <vt:lpstr>We are going to look at some words with the phoneme /l/.  Can you see which grapheme is making the /l/ sound?   Where in the word is it? Is it in the beginning, middle or end of the word?  </vt:lpstr>
      <vt:lpstr> beetle</vt:lpstr>
      <vt:lpstr> beetle</vt:lpstr>
      <vt:lpstr> beetle</vt:lpstr>
      <vt:lpstr> total</vt:lpstr>
      <vt:lpstr> </vt:lpstr>
      <vt:lpstr> </vt:lpstr>
      <vt:lpstr> puddle</vt:lpstr>
      <vt:lpstr> </vt:lpstr>
      <vt:lpstr> </vt:lpstr>
      <vt:lpstr> bubble</vt:lpstr>
      <vt:lpstr> </vt:lpstr>
      <vt:lpstr> </vt:lpstr>
      <vt:lpstr> equal</vt:lpstr>
      <vt:lpstr> </vt:lpstr>
      <vt:lpstr> </vt:lpstr>
      <vt:lpstr> final</vt:lpstr>
      <vt:lpstr> </vt:lpstr>
      <vt:lpstr> </vt:lpstr>
      <vt:lpstr> puzzle</vt:lpstr>
      <vt:lpstr> </vt:lpstr>
      <vt:lpstr>PowerPoint Presentation</vt:lpstr>
      <vt:lpstr>metal</vt:lpstr>
      <vt:lpstr> </vt:lpstr>
      <vt:lpstr> </vt:lpstr>
      <vt:lpstr>village</vt:lpstr>
      <vt:lpstr> </vt:lpstr>
      <vt:lpstr> </vt:lpstr>
      <vt:lpstr> petal</vt:lpstr>
      <vt:lpstr> </vt:lpstr>
      <vt:lpstr> </vt:lpstr>
      <vt:lpstr> pedal</vt:lpstr>
      <vt:lpstr> </vt:lpstr>
      <vt:lpstr> </vt:lpstr>
      <vt:lpstr>Let’s look at some words ending with these graphemes:  ce   se   ze</vt:lpstr>
      <vt:lpstr>sneeze</vt:lpstr>
      <vt:lpstr>sneeze</vt:lpstr>
      <vt:lpstr>dance</vt:lpstr>
      <vt:lpstr>dance</vt:lpstr>
      <vt:lpstr>worse</vt:lpstr>
      <vt:lpstr>worse</vt:lpstr>
      <vt:lpstr>breeze</vt:lpstr>
      <vt:lpstr>breeze</vt:lpstr>
      <vt:lpstr>choice</vt:lpstr>
      <vt:lpstr>choice</vt:lpstr>
      <vt:lpstr>freeze</vt:lpstr>
      <vt:lpstr>freeze</vt:lpstr>
      <vt:lpstr>please</vt:lpstr>
      <vt:lpstr>please</vt:lpstr>
      <vt:lpstr>chance</vt:lpstr>
      <vt:lpstr>chance</vt:lpstr>
      <vt:lpstr>noise</vt:lpstr>
      <vt:lpstr>noise</vt:lpstr>
      <vt:lpstr>horse</vt:lpstr>
      <vt:lpstr>horse</vt:lpstr>
      <vt:lpstr>Let’s Practise and Apply…</vt:lpstr>
      <vt:lpstr>If the water freezes, the beetle can ice skate on the puddle.</vt:lpstr>
      <vt:lpstr>PowerPoint Presentation</vt:lpstr>
      <vt:lpstr>If the water freezes, the beetle can ice skate on the puddle.</vt:lpstr>
      <vt:lpstr>Spelling Y2 Autumn 1 Week 4 Day 3</vt:lpstr>
      <vt:lpstr>Wednesday Autumn Term Week 4</vt:lpstr>
      <vt:lpstr>Let’s Revisit and Review…</vt:lpstr>
      <vt:lpstr> CHALLENGE words.</vt:lpstr>
      <vt:lpstr>move</vt:lpstr>
      <vt:lpstr>move</vt:lpstr>
      <vt:lpstr>move</vt:lpstr>
      <vt:lpstr>improve</vt:lpstr>
      <vt:lpstr>improve</vt:lpstr>
      <vt:lpstr>improve</vt:lpstr>
      <vt:lpstr>parents</vt:lpstr>
      <vt:lpstr>parents</vt:lpstr>
      <vt:lpstr>parents</vt:lpstr>
      <vt:lpstr>shoe</vt:lpstr>
      <vt:lpstr>shoe</vt:lpstr>
      <vt:lpstr>shoe</vt:lpstr>
      <vt:lpstr>thought</vt:lpstr>
      <vt:lpstr>thought</vt:lpstr>
      <vt:lpstr>thought</vt:lpstr>
      <vt:lpstr>whole</vt:lpstr>
      <vt:lpstr>whole</vt:lpstr>
      <vt:lpstr>whole</vt:lpstr>
      <vt:lpstr>All GPCs</vt:lpstr>
      <vt:lpstr>Let’s read some words with the graphemes:  gn    kn   mb </vt:lpstr>
      <vt:lpstr>gn</vt:lpstr>
      <vt:lpstr>kn</vt:lpstr>
      <vt:lpstr>mb</vt:lpstr>
      <vt:lpstr>thumb</vt:lpstr>
      <vt:lpstr>thumb</vt:lpstr>
      <vt:lpstr>gnash</vt:lpstr>
      <vt:lpstr>gnash</vt:lpstr>
      <vt:lpstr>lamb</vt:lpstr>
      <vt:lpstr>lamb</vt:lpstr>
      <vt:lpstr>knock</vt:lpstr>
      <vt:lpstr>knock</vt:lpstr>
      <vt:lpstr>climb</vt:lpstr>
      <vt:lpstr>climb</vt:lpstr>
      <vt:lpstr>sign</vt:lpstr>
      <vt:lpstr>sign</vt:lpstr>
      <vt:lpstr>Let’s Teach and Practise…</vt:lpstr>
      <vt:lpstr>Today we are going to add the suffixes ‘ed’ and ‘ing’ to these root words:  knock     sign    know   gnaw    climb </vt:lpstr>
      <vt:lpstr>knock</vt:lpstr>
      <vt:lpstr>knocking</vt:lpstr>
      <vt:lpstr>knocked</vt:lpstr>
      <vt:lpstr>sign</vt:lpstr>
      <vt:lpstr>signing</vt:lpstr>
      <vt:lpstr>signed</vt:lpstr>
      <vt:lpstr>know</vt:lpstr>
      <vt:lpstr>knowing</vt:lpstr>
      <vt:lpstr>knowed</vt:lpstr>
      <vt:lpstr>knew</vt:lpstr>
      <vt:lpstr>gnaw</vt:lpstr>
      <vt:lpstr>gnawing</vt:lpstr>
      <vt:lpstr>gnawed</vt:lpstr>
      <vt:lpstr>climb</vt:lpstr>
      <vt:lpstr>climbing</vt:lpstr>
      <vt:lpstr>climbed</vt:lpstr>
      <vt:lpstr>Let’s Practise and Apply…</vt:lpstr>
      <vt:lpstr>The lambs were climbing over boulders to get to the lush grass.</vt:lpstr>
      <vt:lpstr>PowerPoint Presentation</vt:lpstr>
      <vt:lpstr>The lambs were climbing over boulders to get to the lush grass.</vt:lpstr>
      <vt:lpstr>Spelling Y2 Autumn 1 Week 4 Day 4</vt:lpstr>
      <vt:lpstr>Thursday Autumn Term Week 4</vt:lpstr>
      <vt:lpstr>Let’s Revisit and Review…</vt:lpstr>
      <vt:lpstr>CHALLENGE words.</vt:lpstr>
      <vt:lpstr>move</vt:lpstr>
      <vt:lpstr>move</vt:lpstr>
      <vt:lpstr>move</vt:lpstr>
      <vt:lpstr>improve</vt:lpstr>
      <vt:lpstr>improve</vt:lpstr>
      <vt:lpstr>improve</vt:lpstr>
      <vt:lpstr>parents</vt:lpstr>
      <vt:lpstr>parents</vt:lpstr>
      <vt:lpstr>parents</vt:lpstr>
      <vt:lpstr>shoe</vt:lpstr>
      <vt:lpstr>shoe</vt:lpstr>
      <vt:lpstr>shoe</vt:lpstr>
      <vt:lpstr>thought</vt:lpstr>
      <vt:lpstr>thought</vt:lpstr>
      <vt:lpstr>thought</vt:lpstr>
      <vt:lpstr>whole</vt:lpstr>
      <vt:lpstr>whole</vt:lpstr>
      <vt:lpstr>whole</vt:lpstr>
      <vt:lpstr>who</vt:lpstr>
      <vt:lpstr>who</vt:lpstr>
      <vt:lpstr>who</vt:lpstr>
      <vt:lpstr>All GPCS</vt:lpstr>
      <vt:lpstr>PowerPoint Presentation</vt:lpstr>
      <vt:lpstr>large </vt:lpstr>
      <vt:lpstr>large </vt:lpstr>
      <vt:lpstr>bridge </vt:lpstr>
      <vt:lpstr>bridge </vt:lpstr>
      <vt:lpstr>badge</vt:lpstr>
      <vt:lpstr>badge</vt:lpstr>
      <vt:lpstr>ledge</vt:lpstr>
      <vt:lpstr>ledge</vt:lpstr>
      <vt:lpstr>change </vt:lpstr>
      <vt:lpstr>change </vt:lpstr>
      <vt:lpstr>plunge</vt:lpstr>
      <vt:lpstr>plunge</vt:lpstr>
      <vt:lpstr>energy</vt:lpstr>
      <vt:lpstr>energy</vt:lpstr>
      <vt:lpstr>gym</vt:lpstr>
      <vt:lpstr>gym</vt:lpstr>
      <vt:lpstr>Let’s Practise and Apply…</vt:lpstr>
      <vt:lpstr>The troll would not let the goats over his bridge.</vt:lpstr>
      <vt:lpstr>PowerPoint Presentation</vt:lpstr>
      <vt:lpstr>The troll would not let the goats over his bridge.</vt:lpstr>
      <vt:lpstr>Spelling Y2 Autumn 1 Week 4 Day 5</vt:lpstr>
      <vt:lpstr>Friday Autumn Term Week 4</vt:lpstr>
      <vt:lpstr>Let’s Practise and Apply.</vt:lpstr>
      <vt:lpstr>CHALLENGE words.</vt:lpstr>
      <vt:lpstr>move</vt:lpstr>
      <vt:lpstr>move</vt:lpstr>
      <vt:lpstr>move</vt:lpstr>
      <vt:lpstr>improve</vt:lpstr>
      <vt:lpstr>improve</vt:lpstr>
      <vt:lpstr>improve</vt:lpstr>
      <vt:lpstr>parents</vt:lpstr>
      <vt:lpstr>parents</vt:lpstr>
      <vt:lpstr>parents</vt:lpstr>
      <vt:lpstr>shoe</vt:lpstr>
      <vt:lpstr>shoe</vt:lpstr>
      <vt:lpstr>shoe</vt:lpstr>
      <vt:lpstr>thought</vt:lpstr>
      <vt:lpstr>thought</vt:lpstr>
      <vt:lpstr>thought</vt:lpstr>
      <vt:lpstr>whole</vt:lpstr>
      <vt:lpstr>whole</vt:lpstr>
      <vt:lpstr>whole</vt:lpstr>
      <vt:lpstr>who</vt:lpstr>
      <vt:lpstr>who</vt:lpstr>
      <vt:lpstr>who</vt:lpstr>
      <vt:lpstr>All GPCS</vt:lpstr>
      <vt:lpstr>PowerPoint Presentation</vt:lpstr>
      <vt:lpstr>PowerPoint Presentation</vt:lpstr>
      <vt:lpstr>kn</vt:lpstr>
      <vt:lpstr>augh</vt:lpstr>
      <vt:lpstr>ze</vt:lpstr>
      <vt:lpstr>ore</vt:lpstr>
      <vt:lpstr>gn</vt:lpstr>
      <vt:lpstr>oar</vt:lpstr>
      <vt:lpstr>snooze</vt:lpstr>
      <vt:lpstr>snooze</vt:lpstr>
      <vt:lpstr>gnawed</vt:lpstr>
      <vt:lpstr>gnawed</vt:lpstr>
      <vt:lpstr>knowing</vt:lpstr>
      <vt:lpstr>knowing</vt:lpstr>
      <vt:lpstr>bronze</vt:lpstr>
      <vt:lpstr>bronze</vt:lpstr>
      <vt:lpstr>board</vt:lpstr>
      <vt:lpstr>board</vt:lpstr>
      <vt:lpstr>before</vt:lpstr>
      <vt:lpstr>before</vt:lpstr>
      <vt:lpstr>knocked</vt:lpstr>
      <vt:lpstr>knocked</vt:lpstr>
      <vt:lpstr>naughty</vt:lpstr>
      <vt:lpstr>naughty</vt:lpstr>
      <vt:lpstr>roar</vt:lpstr>
      <vt:lpstr>roar</vt:lpstr>
      <vt:lpstr>PowerPoint Presentation</vt:lpstr>
      <vt:lpstr>firefighter</vt:lpstr>
      <vt:lpstr>octopus</vt:lpstr>
      <vt:lpstr>adventure</vt:lpstr>
      <vt:lpstr>daughter</vt:lpstr>
      <vt:lpstr>whimper</vt:lpstr>
      <vt:lpstr>alphabet</vt:lpstr>
      <vt:lpstr>Let’s Practise and Apply.</vt:lpstr>
      <vt:lpstr>I must run to catch the train on time.</vt:lpstr>
      <vt:lpstr>PowerPoint Presentation</vt:lpstr>
      <vt:lpstr>I must run to catch the train on time.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Y3</dc:title>
  <dc:creator>Shelley Tisbury</dc:creator>
  <cp:lastModifiedBy>Kelly Stokes</cp:lastModifiedBy>
  <cp:revision>87</cp:revision>
  <cp:lastPrinted>2022-05-27T07:40:55Z</cp:lastPrinted>
  <dcterms:created xsi:type="dcterms:W3CDTF">2022-03-23T13:56:57Z</dcterms:created>
  <dcterms:modified xsi:type="dcterms:W3CDTF">2022-08-11T10:20:27Z</dcterms:modified>
</cp:coreProperties>
</file>