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6"/>
  </p:notesMasterIdLst>
  <p:sldIdLst>
    <p:sldId id="256" r:id="rId2"/>
    <p:sldId id="257" r:id="rId3"/>
    <p:sldId id="258" r:id="rId4"/>
    <p:sldId id="548" r:id="rId5"/>
    <p:sldId id="790" r:id="rId6"/>
    <p:sldId id="791" r:id="rId7"/>
    <p:sldId id="792" r:id="rId8"/>
    <p:sldId id="793" r:id="rId9"/>
    <p:sldId id="794" r:id="rId10"/>
    <p:sldId id="795" r:id="rId11"/>
    <p:sldId id="799" r:id="rId12"/>
    <p:sldId id="800" r:id="rId13"/>
    <p:sldId id="801" r:id="rId14"/>
    <p:sldId id="796" r:id="rId15"/>
    <p:sldId id="797" r:id="rId16"/>
    <p:sldId id="798" r:id="rId17"/>
    <p:sldId id="741" r:id="rId18"/>
    <p:sldId id="742" r:id="rId19"/>
    <p:sldId id="322" r:id="rId20"/>
    <p:sldId id="323" r:id="rId21"/>
    <p:sldId id="324" r:id="rId22"/>
    <p:sldId id="510" r:id="rId23"/>
    <p:sldId id="559" r:id="rId24"/>
    <p:sldId id="260" r:id="rId25"/>
    <p:sldId id="759" r:id="rId26"/>
    <p:sldId id="261" r:id="rId27"/>
    <p:sldId id="861" r:id="rId28"/>
    <p:sldId id="862" r:id="rId29"/>
    <p:sldId id="752" r:id="rId30"/>
    <p:sldId id="758" r:id="rId31"/>
    <p:sldId id="863" r:id="rId32"/>
    <p:sldId id="751" r:id="rId33"/>
    <p:sldId id="757" r:id="rId34"/>
    <p:sldId id="864" r:id="rId35"/>
    <p:sldId id="750" r:id="rId36"/>
    <p:sldId id="756" r:id="rId37"/>
    <p:sldId id="865" r:id="rId38"/>
    <p:sldId id="753" r:id="rId39"/>
    <p:sldId id="755" r:id="rId40"/>
    <p:sldId id="866" r:id="rId41"/>
    <p:sldId id="754" r:id="rId42"/>
    <p:sldId id="561" r:id="rId43"/>
    <p:sldId id="268" r:id="rId44"/>
    <p:sldId id="270" r:id="rId45"/>
    <p:sldId id="762" r:id="rId46"/>
    <p:sldId id="761" r:id="rId47"/>
    <p:sldId id="763" r:id="rId48"/>
    <p:sldId id="760" r:id="rId49"/>
    <p:sldId id="764" r:id="rId50"/>
    <p:sldId id="304" r:id="rId51"/>
    <p:sldId id="318" r:id="rId52"/>
    <p:sldId id="588" r:id="rId53"/>
    <p:sldId id="587" r:id="rId54"/>
    <p:sldId id="332" r:id="rId55"/>
    <p:sldId id="333" r:id="rId56"/>
    <p:sldId id="334" r:id="rId57"/>
    <p:sldId id="590" r:id="rId58"/>
    <p:sldId id="802" r:id="rId59"/>
    <p:sldId id="803" r:id="rId60"/>
    <p:sldId id="804" r:id="rId61"/>
    <p:sldId id="805" r:id="rId62"/>
    <p:sldId id="806" r:id="rId63"/>
    <p:sldId id="807" r:id="rId64"/>
    <p:sldId id="808" r:id="rId65"/>
    <p:sldId id="809" r:id="rId66"/>
    <p:sldId id="810" r:id="rId67"/>
    <p:sldId id="811" r:id="rId68"/>
    <p:sldId id="812" r:id="rId69"/>
    <p:sldId id="813" r:id="rId70"/>
    <p:sldId id="335" r:id="rId71"/>
    <p:sldId id="743" r:id="rId72"/>
    <p:sldId id="744" r:id="rId73"/>
    <p:sldId id="749" r:id="rId74"/>
    <p:sldId id="748" r:id="rId75"/>
    <p:sldId id="747" r:id="rId76"/>
    <p:sldId id="746" r:id="rId77"/>
    <p:sldId id="745" r:id="rId78"/>
    <p:sldId id="867" r:id="rId79"/>
    <p:sldId id="347" r:id="rId80"/>
    <p:sldId id="606" r:id="rId81"/>
    <p:sldId id="868" r:id="rId82"/>
    <p:sldId id="351" r:id="rId83"/>
    <p:sldId id="610" r:id="rId84"/>
    <p:sldId id="869" r:id="rId85"/>
    <p:sldId id="348" r:id="rId86"/>
    <p:sldId id="607" r:id="rId87"/>
    <p:sldId id="870" r:id="rId88"/>
    <p:sldId id="349" r:id="rId89"/>
    <p:sldId id="608" r:id="rId90"/>
    <p:sldId id="871" r:id="rId91"/>
    <p:sldId id="352" r:id="rId92"/>
    <p:sldId id="611" r:id="rId93"/>
    <p:sldId id="872" r:id="rId94"/>
    <p:sldId id="500" r:id="rId95"/>
    <p:sldId id="612" r:id="rId96"/>
    <p:sldId id="873" r:id="rId97"/>
    <p:sldId id="350" r:id="rId98"/>
    <p:sldId id="609" r:id="rId99"/>
    <p:sldId id="874" r:id="rId100"/>
    <p:sldId id="501" r:id="rId101"/>
    <p:sldId id="613" r:id="rId102"/>
    <p:sldId id="875" r:id="rId103"/>
    <p:sldId id="765" r:id="rId104"/>
    <p:sldId id="616" r:id="rId105"/>
    <p:sldId id="766" r:id="rId106"/>
    <p:sldId id="876" r:id="rId107"/>
    <p:sldId id="536" r:id="rId108"/>
    <p:sldId id="767" r:id="rId109"/>
    <p:sldId id="768" r:id="rId110"/>
    <p:sldId id="769" r:id="rId111"/>
    <p:sldId id="877" r:id="rId112"/>
    <p:sldId id="770" r:id="rId113"/>
    <p:sldId id="775" r:id="rId114"/>
    <p:sldId id="780" r:id="rId115"/>
    <p:sldId id="785" r:id="rId116"/>
    <p:sldId id="878" r:id="rId117"/>
    <p:sldId id="771" r:id="rId118"/>
    <p:sldId id="776" r:id="rId119"/>
    <p:sldId id="781" r:id="rId120"/>
    <p:sldId id="786" r:id="rId121"/>
    <p:sldId id="879" r:id="rId122"/>
    <p:sldId id="772" r:id="rId123"/>
    <p:sldId id="777" r:id="rId124"/>
    <p:sldId id="782" r:id="rId125"/>
    <p:sldId id="787" r:id="rId126"/>
    <p:sldId id="880" r:id="rId127"/>
    <p:sldId id="773" r:id="rId128"/>
    <p:sldId id="778" r:id="rId129"/>
    <p:sldId id="783" r:id="rId130"/>
    <p:sldId id="788" r:id="rId131"/>
    <p:sldId id="881" r:id="rId132"/>
    <p:sldId id="774" r:id="rId133"/>
    <p:sldId id="779" r:id="rId134"/>
    <p:sldId id="784" r:id="rId135"/>
    <p:sldId id="789" r:id="rId136"/>
    <p:sldId id="367" r:id="rId137"/>
    <p:sldId id="368" r:id="rId138"/>
    <p:sldId id="628" r:id="rId139"/>
    <p:sldId id="627" r:id="rId140"/>
    <p:sldId id="371" r:id="rId141"/>
    <p:sldId id="372" r:id="rId142"/>
    <p:sldId id="373" r:id="rId143"/>
    <p:sldId id="361" r:id="rId144"/>
    <p:sldId id="362" r:id="rId145"/>
    <p:sldId id="629" r:id="rId146"/>
    <p:sldId id="630" r:id="rId147"/>
    <p:sldId id="363" r:id="rId148"/>
    <p:sldId id="631" r:id="rId149"/>
    <p:sldId id="632" r:id="rId150"/>
    <p:sldId id="364" r:id="rId151"/>
    <p:sldId id="633" r:id="rId152"/>
    <p:sldId id="634" r:id="rId153"/>
    <p:sldId id="365" r:id="rId154"/>
    <p:sldId id="635" r:id="rId155"/>
    <p:sldId id="636" r:id="rId156"/>
    <p:sldId id="374" r:id="rId157"/>
    <p:sldId id="814" r:id="rId158"/>
    <p:sldId id="815" r:id="rId159"/>
    <p:sldId id="817" r:id="rId160"/>
    <p:sldId id="820" r:id="rId161"/>
    <p:sldId id="816" r:id="rId162"/>
    <p:sldId id="818" r:id="rId163"/>
    <p:sldId id="819" r:id="rId164"/>
    <p:sldId id="821" r:id="rId165"/>
    <p:sldId id="822" r:id="rId166"/>
    <p:sldId id="823" r:id="rId167"/>
    <p:sldId id="825" r:id="rId168"/>
    <p:sldId id="824" r:id="rId169"/>
    <p:sldId id="826" r:id="rId170"/>
    <p:sldId id="827" r:id="rId171"/>
    <p:sldId id="646" r:id="rId172"/>
    <p:sldId id="650" r:id="rId173"/>
    <p:sldId id="652" r:id="rId174"/>
    <p:sldId id="653" r:id="rId175"/>
    <p:sldId id="408" r:id="rId176"/>
    <p:sldId id="409" r:id="rId177"/>
    <p:sldId id="410" r:id="rId178"/>
    <p:sldId id="397" r:id="rId179"/>
    <p:sldId id="828" r:id="rId180"/>
    <p:sldId id="829" r:id="rId181"/>
    <p:sldId id="830" r:id="rId182"/>
    <p:sldId id="831" r:id="rId183"/>
    <p:sldId id="832" r:id="rId184"/>
    <p:sldId id="833" r:id="rId185"/>
    <p:sldId id="834" r:id="rId186"/>
    <p:sldId id="835" r:id="rId187"/>
    <p:sldId id="836" r:id="rId188"/>
    <p:sldId id="694" r:id="rId189"/>
    <p:sldId id="412" r:id="rId190"/>
    <p:sldId id="693" r:id="rId191"/>
    <p:sldId id="839" r:id="rId192"/>
    <p:sldId id="841" r:id="rId193"/>
    <p:sldId id="838" r:id="rId194"/>
    <p:sldId id="840" r:id="rId195"/>
    <p:sldId id="837" r:id="rId196"/>
    <p:sldId id="842" r:id="rId197"/>
    <p:sldId id="845" r:id="rId198"/>
    <p:sldId id="844" r:id="rId199"/>
    <p:sldId id="843" r:id="rId200"/>
    <p:sldId id="847" r:id="rId201"/>
    <p:sldId id="846" r:id="rId202"/>
    <p:sldId id="647" r:id="rId203"/>
    <p:sldId id="651" r:id="rId204"/>
    <p:sldId id="654" r:id="rId205"/>
    <p:sldId id="655" r:id="rId206"/>
    <p:sldId id="449" r:id="rId207"/>
    <p:sldId id="450" r:id="rId208"/>
    <p:sldId id="445" r:id="rId209"/>
    <p:sldId id="436" r:id="rId210"/>
    <p:sldId id="695" r:id="rId211"/>
    <p:sldId id="462" r:id="rId212"/>
    <p:sldId id="848" r:id="rId213"/>
    <p:sldId id="854" r:id="rId214"/>
    <p:sldId id="882" r:id="rId215"/>
    <p:sldId id="856" r:id="rId216"/>
    <p:sldId id="853" r:id="rId217"/>
    <p:sldId id="883" r:id="rId218"/>
    <p:sldId id="857" r:id="rId219"/>
    <p:sldId id="851" r:id="rId220"/>
    <p:sldId id="884" r:id="rId221"/>
    <p:sldId id="859" r:id="rId222"/>
    <p:sldId id="849" r:id="rId223"/>
    <p:sldId id="885" r:id="rId224"/>
    <p:sldId id="855" r:id="rId225"/>
    <p:sldId id="852" r:id="rId226"/>
    <p:sldId id="886" r:id="rId227"/>
    <p:sldId id="858" r:id="rId228"/>
    <p:sldId id="850" r:id="rId229"/>
    <p:sldId id="887" r:id="rId230"/>
    <p:sldId id="860" r:id="rId231"/>
    <p:sldId id="488" r:id="rId232"/>
    <p:sldId id="489" r:id="rId233"/>
    <p:sldId id="739" r:id="rId234"/>
    <p:sldId id="740" r:id="rId235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5872" autoAdjust="0"/>
  </p:normalViewPr>
  <p:slideViewPr>
    <p:cSldViewPr snapToGrid="0">
      <p:cViewPr varScale="1">
        <p:scale>
          <a:sx n="54" d="100"/>
          <a:sy n="54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viewProps" Target="viewProp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tableStyles" Target="tableStyle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microsoft.com/office/2016/11/relationships/changesInfo" Target="changesInfos/changesInfo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10EA1618-F197-4C34-9DDD-F4BBDB7CA251}"/>
    <pc:docChg chg="custSel addSld modSld modNotesMaster">
      <pc:chgData name="Kelly Stokes" userId="3e5c5154-569e-4d81-aa91-4f91841cdfa9" providerId="ADAL" clId="{10EA1618-F197-4C34-9DDD-F4BBDB7CA251}" dt="2022-05-27T09:41:52.521" v="650" actId="20577"/>
      <pc:docMkLst>
        <pc:docMk/>
      </pc:docMkLst>
      <pc:sldChg chg="modSp new mod">
        <pc:chgData name="Kelly Stokes" userId="3e5c5154-569e-4d81-aa91-4f91841cdfa9" providerId="ADAL" clId="{10EA1618-F197-4C34-9DDD-F4BBDB7CA251}" dt="2022-05-27T09:41:52.521" v="650" actId="20577"/>
        <pc:sldMkLst>
          <pc:docMk/>
          <pc:sldMk cId="906001220" sldId="320"/>
        </pc:sldMkLst>
        <pc:spChg chg="mod">
          <ac:chgData name="Kelly Stokes" userId="3e5c5154-569e-4d81-aa91-4f91841cdfa9" providerId="ADAL" clId="{10EA1618-F197-4C34-9DDD-F4BBDB7CA251}" dt="2022-05-27T09:41:06.484" v="582" actId="27636"/>
          <ac:spMkLst>
            <pc:docMk/>
            <pc:sldMk cId="906001220" sldId="320"/>
            <ac:spMk id="2" creationId="{D5DBEDC4-2191-C505-267F-1F8F3092CCCC}"/>
          </ac:spMkLst>
        </pc:spChg>
        <pc:spChg chg="mod">
          <ac:chgData name="Kelly Stokes" userId="3e5c5154-569e-4d81-aa91-4f91841cdfa9" providerId="ADAL" clId="{10EA1618-F197-4C34-9DDD-F4BBDB7CA251}" dt="2022-05-27T09:41:52.521" v="650" actId="20577"/>
          <ac:spMkLst>
            <pc:docMk/>
            <pc:sldMk cId="906001220" sldId="320"/>
            <ac:spMk id="3" creationId="{05B6B98E-9F95-C2D6-36A8-989982232A88}"/>
          </ac:spMkLst>
        </pc:spChg>
      </pc:sldChg>
      <pc:sldChg chg="modSp new mod">
        <pc:chgData name="Kelly Stokes" userId="3e5c5154-569e-4d81-aa91-4f91841cdfa9" providerId="ADAL" clId="{10EA1618-F197-4C34-9DDD-F4BBDB7CA251}" dt="2022-05-27T09:36:20.607" v="505" actId="27636"/>
        <pc:sldMkLst>
          <pc:docMk/>
          <pc:sldMk cId="3687477914" sldId="321"/>
        </pc:sldMkLst>
        <pc:spChg chg="mod">
          <ac:chgData name="Kelly Stokes" userId="3e5c5154-569e-4d81-aa91-4f91841cdfa9" providerId="ADAL" clId="{10EA1618-F197-4C34-9DDD-F4BBDB7CA251}" dt="2022-05-27T09:28:50.296" v="500" actId="20577"/>
          <ac:spMkLst>
            <pc:docMk/>
            <pc:sldMk cId="3687477914" sldId="321"/>
            <ac:spMk id="2" creationId="{6708D390-AFB6-D6C2-0838-CCBF0EA7E7F4}"/>
          </ac:spMkLst>
        </pc:spChg>
        <pc:spChg chg="mod">
          <ac:chgData name="Kelly Stokes" userId="3e5c5154-569e-4d81-aa91-4f91841cdfa9" providerId="ADAL" clId="{10EA1618-F197-4C34-9DDD-F4BBDB7CA251}" dt="2022-05-27T09:36:20.607" v="505" actId="27636"/>
          <ac:spMkLst>
            <pc:docMk/>
            <pc:sldMk cId="3687477914" sldId="321"/>
            <ac:spMk id="3" creationId="{AF073044-153F-9802-2365-F335DE21C222}"/>
          </ac:spMkLst>
        </pc:spChg>
      </pc:sldChg>
    </pc:docChg>
  </pc:docChgLst>
  <pc:docChgLst>
    <pc:chgData name="Kelly Stokes" userId="5193a8b7f32cbc9a" providerId="LiveId" clId="{418841A2-A760-443E-A44B-8A1B8EA918F8}"/>
    <pc:docChg chg="delSld">
      <pc:chgData name="Kelly Stokes" userId="5193a8b7f32cbc9a" providerId="LiveId" clId="{418841A2-A760-443E-A44B-8A1B8EA918F8}" dt="2022-08-11T10:20:55.447" v="0" actId="47"/>
      <pc:docMkLst>
        <pc:docMk/>
      </pc:docMkLst>
      <pc:sldChg chg="del">
        <pc:chgData name="Kelly Stokes" userId="5193a8b7f32cbc9a" providerId="LiveId" clId="{418841A2-A760-443E-A44B-8A1B8EA918F8}" dt="2022-08-11T10:20:55.447" v="0" actId="47"/>
        <pc:sldMkLst>
          <pc:docMk/>
          <pc:sldMk cId="3391746338" sldId="544"/>
        </pc:sldMkLst>
      </pc:sldChg>
    </pc:docChg>
  </pc:docChgLst>
  <pc:docChgLst>
    <pc:chgData name="Kelly Stokes" userId="3e5c5154-569e-4d81-aa91-4f91841cdfa9" providerId="ADAL" clId="{FF04A4FF-9371-4B68-8D45-1A886E5934CA}"/>
    <pc:docChg chg="custSel addSld modSld sldOrd">
      <pc:chgData name="Kelly Stokes" userId="3e5c5154-569e-4d81-aa91-4f91841cdfa9" providerId="ADAL" clId="{FF04A4FF-9371-4B68-8D45-1A886E5934CA}" dt="2022-03-23T14:55:32.170" v="209" actId="313"/>
      <pc:docMkLst>
        <pc:docMk/>
      </pc:docMkLst>
      <pc:sldChg chg="modSp mod">
        <pc:chgData name="Kelly Stokes" userId="3e5c5154-569e-4d81-aa91-4f91841cdfa9" providerId="ADAL" clId="{FF04A4FF-9371-4B68-8D45-1A886E5934CA}" dt="2022-03-23T14:55:32.170" v="209" actId="313"/>
        <pc:sldMkLst>
          <pc:docMk/>
          <pc:sldMk cId="735258371" sldId="257"/>
        </pc:sldMkLst>
        <pc:spChg chg="mod">
          <ac:chgData name="Kelly Stokes" userId="3e5c5154-569e-4d81-aa91-4f91841cdfa9" providerId="ADAL" clId="{FF04A4FF-9371-4B68-8D45-1A886E5934CA}" dt="2022-03-23T14:55:32.170" v="209" actId="313"/>
          <ac:spMkLst>
            <pc:docMk/>
            <pc:sldMk cId="735258371" sldId="257"/>
            <ac:spMk id="3" creationId="{4A2AA5E4-C110-4717-B45D-286A3D33C46E}"/>
          </ac:spMkLst>
        </pc:spChg>
      </pc:sldChg>
      <pc:sldChg chg="ord">
        <pc:chgData name="Kelly Stokes" userId="3e5c5154-569e-4d81-aa91-4f91841cdfa9" providerId="ADAL" clId="{FF04A4FF-9371-4B68-8D45-1A886E5934CA}" dt="2022-03-23T14:52:05.047" v="1"/>
        <pc:sldMkLst>
          <pc:docMk/>
          <pc:sldMk cId="476862613" sldId="304"/>
        </pc:sldMkLst>
      </pc:sldChg>
      <pc:sldChg chg="modSp mod ord modNotesTx">
        <pc:chgData name="Kelly Stokes" userId="3e5c5154-569e-4d81-aa91-4f91841cdfa9" providerId="ADAL" clId="{FF04A4FF-9371-4B68-8D45-1A886E5934CA}" dt="2022-03-23T14:53:31.599" v="125" actId="20577"/>
        <pc:sldMkLst>
          <pc:docMk/>
          <pc:sldMk cId="1567152458" sldId="305"/>
        </pc:sldMkLst>
        <pc:spChg chg="mod">
          <ac:chgData name="Kelly Stokes" userId="3e5c5154-569e-4d81-aa91-4f91841cdfa9" providerId="ADAL" clId="{FF04A4FF-9371-4B68-8D45-1A886E5934CA}" dt="2022-03-23T14:53:03.489" v="95" actId="20577"/>
          <ac:spMkLst>
            <pc:docMk/>
            <pc:sldMk cId="1567152458" sldId="30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FF04A4FF-9371-4B68-8D45-1A886E5934CA}" dt="2022-03-23T14:52:39.559" v="81" actId="20577"/>
        <pc:sldMkLst>
          <pc:docMk/>
          <pc:sldMk cId="2743821332" sldId="318"/>
        </pc:sldMkLst>
        <pc:spChg chg="mod">
          <ac:chgData name="Kelly Stokes" userId="3e5c5154-569e-4d81-aa91-4f91841cdfa9" providerId="ADAL" clId="{FF04A4FF-9371-4B68-8D45-1A886E5934CA}" dt="2022-03-23T14:52:39.559" v="81" actId="20577"/>
          <ac:spMkLst>
            <pc:docMk/>
            <pc:sldMk cId="2743821332" sldId="318"/>
            <ac:spMk id="2" creationId="{52DA34BA-82FC-47C5-BCE1-BB65E08B92A1}"/>
          </ac:spMkLst>
        </pc:spChg>
      </pc:sldChg>
      <pc:sldChg chg="add modNotesTx">
        <pc:chgData name="Kelly Stokes" userId="3e5c5154-569e-4d81-aa91-4f91841cdfa9" providerId="ADAL" clId="{FF04A4FF-9371-4B68-8D45-1A886E5934CA}" dt="2022-03-23T14:54:27.796" v="142" actId="20577"/>
        <pc:sldMkLst>
          <pc:docMk/>
          <pc:sldMk cId="298794918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2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</a:t>
            </a:r>
            <a:r>
              <a:rPr lang="en-GB" baseline="0" dirty="0"/>
              <a:t> children to identify the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895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1835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the definition of the word.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2476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5829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27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electrician fixed the lights in the mansion.</a:t>
            </a:r>
            <a:r>
              <a:rPr lang="en-GB" sz="1200" b="1" baseline="0" dirty="0"/>
              <a:t>”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9575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4242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8335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8842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5714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0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6536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8701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1275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0133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139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“We</a:t>
            </a:r>
            <a:r>
              <a:rPr lang="en-US" sz="1200" b="1" baseline="0" dirty="0"/>
              <a:t> walked for miles as we searched for the amazing castle.</a:t>
            </a:r>
            <a:r>
              <a:rPr lang="en-GB" sz="1200" b="1" baseline="0" dirty="0"/>
              <a:t>”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5008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4251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9776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0013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533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86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2470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2370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r>
              <a:rPr lang="en-US" dirty="0"/>
              <a:t>Focus  - reviewing words with a schwa.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5240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r>
              <a:rPr lang="en-US" dirty="0"/>
              <a:t>Focus  - reviewing words with a schwa.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1885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r>
              <a:rPr lang="en-US" dirty="0"/>
              <a:t>Focus  - reviewing words with a schwa.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4059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r>
              <a:rPr lang="en-US" dirty="0"/>
              <a:t>Focus  - reviewing words with a schwa.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9002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267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9886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0622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468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0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4555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3358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identify the graphemes and phonemes.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</a:t>
            </a:r>
            <a:r>
              <a:rPr lang="en-US" baseline="0" dirty="0"/>
              <a:t> - r</a:t>
            </a:r>
            <a:r>
              <a:rPr lang="en-US" dirty="0"/>
              <a:t>eviewing words with a schwa.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3491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3907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Dictate the sentence </a:t>
            </a:r>
            <a:r>
              <a:rPr lang="en-US" dirty="0"/>
              <a:t>for the children to write - </a:t>
            </a:r>
            <a:r>
              <a:rPr lang="en-US" b="1" dirty="0"/>
              <a:t>“The crocodile</a:t>
            </a:r>
            <a:r>
              <a:rPr lang="en-US" b="1" baseline="0" dirty="0"/>
              <a:t> is a difficult animal to love!</a:t>
            </a:r>
            <a:r>
              <a:rPr lang="en-US" b="1" dirty="0"/>
              <a:t>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7156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1197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3038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0522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6229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 for 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0185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3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0101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8938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 for 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0905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8964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1850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 for 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8322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108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1694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phonemes for 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4694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2399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67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6181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 for 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2935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8091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4522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 for 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0208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602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82896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Dictate the sentence – </a:t>
            </a:r>
            <a:r>
              <a:rPr lang="en-GB" b="1" dirty="0"/>
              <a:t>“</a:t>
            </a:r>
            <a:r>
              <a:rPr lang="en-US" b="1" dirty="0"/>
              <a:t>Can</a:t>
            </a:r>
            <a:r>
              <a:rPr lang="en-US" b="1" baseline="0" dirty="0"/>
              <a:t> I swap my fruit for </a:t>
            </a:r>
            <a:r>
              <a:rPr lang="en-US" b="1" baseline="0"/>
              <a:t>your fudge?</a:t>
            </a:r>
            <a:r>
              <a:rPr lang="en-US" b="1"/>
              <a:t>”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2000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9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graphemes and phonemes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84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89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8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9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8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53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88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5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49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27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5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50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33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89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65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- Sort the r/w phonemes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41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66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7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26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09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8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50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Dictate the sentence – </a:t>
            </a:r>
            <a:r>
              <a:rPr lang="en-GB" b="1" dirty="0"/>
              <a:t>“</a:t>
            </a:r>
            <a:r>
              <a:rPr lang="en-US" b="1" dirty="0"/>
              <a:t>Listen</a:t>
            </a:r>
            <a:r>
              <a:rPr lang="en-US" b="1" baseline="0" dirty="0"/>
              <a:t> to the puppies as they wriggle and whine.</a:t>
            </a:r>
            <a:r>
              <a:rPr lang="en-US" b="1" dirty="0"/>
              <a:t>”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94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75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0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43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03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823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586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89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71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93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95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66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571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745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90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00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73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68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831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753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797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3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253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495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112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873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691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07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705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959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765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302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1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</a:t>
            </a:r>
            <a:r>
              <a:rPr lang="en-GB" baseline="0" dirty="0"/>
              <a:t> children to identify the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951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418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422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945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987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66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923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the definition of the word.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176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47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16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8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</a:t>
            </a:r>
            <a:r>
              <a:rPr lang="en-GB" baseline="0" dirty="0"/>
              <a:t> children to identify the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991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7950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the definition of the word.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647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518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146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6946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903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the definition of the word.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8784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363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167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3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</a:t>
            </a:r>
            <a:r>
              <a:rPr lang="en-GB" baseline="0" dirty="0"/>
              <a:t> children to identify the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2891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313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the definition of the word.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311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341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5772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3655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3445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the definition of the word.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730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0044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0770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 and i</a:t>
            </a:r>
            <a:r>
              <a:rPr lang="en-GB" dirty="0"/>
              <a:t>dentify the grapheme making the /</a:t>
            </a:r>
            <a:r>
              <a:rPr lang="en-GB" dirty="0" err="1"/>
              <a:t>sh</a:t>
            </a:r>
            <a:r>
              <a:rPr lang="en-GB" dirty="0"/>
              <a:t>/.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6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5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7954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1" y="2864439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two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560" y="563640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Infant Std" panose="020B0503020103030203" pitchFamily="34" charset="0"/>
              </a:rPr>
              <a:t>“Please can I have two cakes for tea?”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402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403156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815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765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5600" y="2767173"/>
            <a:ext cx="744667" cy="9005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893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special</a:t>
            </a:r>
          </a:p>
        </p:txBody>
      </p:sp>
    </p:spTree>
    <p:extLst>
      <p:ext uri="{BB962C8B-B14F-4D97-AF65-F5344CB8AC3E}">
        <p14:creationId xmlns:p14="http://schemas.microsoft.com/office/powerpoint/2010/main" val="35172550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3019" y="4312387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special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182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007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special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4357" y="2462952"/>
            <a:ext cx="1005243" cy="1286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751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0"/>
            <a:ext cx="11854927" cy="6075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We are going to look at some more 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 words, as well as looking for the grapheme, can you also give a definition for any of the words?</a:t>
            </a:r>
          </a:p>
        </p:txBody>
      </p:sp>
    </p:spTree>
    <p:extLst>
      <p:ext uri="{BB962C8B-B14F-4D97-AF65-F5344CB8AC3E}">
        <p14:creationId xmlns:p14="http://schemas.microsoft.com/office/powerpoint/2010/main" val="11548788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</p:spTree>
    <p:extLst>
      <p:ext uri="{BB962C8B-B14F-4D97-AF65-F5344CB8AC3E}">
        <p14:creationId xmlns:p14="http://schemas.microsoft.com/office/powerpoint/2010/main" val="40379785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379" y="38551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596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2880" y="2936240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711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1754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Can you give a definition for this word?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2880" y="2936240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6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once</a:t>
            </a:r>
          </a:p>
        </p:txBody>
      </p:sp>
    </p:spTree>
    <p:extLst>
      <p:ext uri="{BB962C8B-B14F-4D97-AF65-F5344CB8AC3E}">
        <p14:creationId xmlns:p14="http://schemas.microsoft.com/office/powerpoint/2010/main" val="39378777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019" y="17215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21920" y="471697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dirty="0">
                <a:latin typeface="Sassoon Infant Std" panose="020B0503020103030203" pitchFamily="34" charset="0"/>
              </a:rPr>
              <a:t>Definition - </a:t>
            </a:r>
            <a:r>
              <a:rPr lang="en-US" sz="4400" dirty="0">
                <a:latin typeface="Sassoon Infant Std" panose="020B0503020103030203" pitchFamily="34" charset="0"/>
              </a:rPr>
              <a:t>Someone who performs magic tricks.</a:t>
            </a:r>
            <a:endParaRPr lang="en-GB" sz="4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981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</p:spTree>
    <p:extLst>
      <p:ext uri="{BB962C8B-B14F-4D97-AF65-F5344CB8AC3E}">
        <p14:creationId xmlns:p14="http://schemas.microsoft.com/office/powerpoint/2010/main" val="33577777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379" y="38551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33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2945084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523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1754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Can you give a definition for this word?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7840" y="2945084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914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019" y="17215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660401" y="4483294"/>
            <a:ext cx="10989160" cy="2059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dirty="0">
                <a:latin typeface="Sassoon Infant Std" panose="020B0503020103030203" pitchFamily="34" charset="0"/>
              </a:rPr>
              <a:t>Definition - </a:t>
            </a:r>
            <a:r>
              <a:rPr lang="en-US" sz="4400" dirty="0">
                <a:latin typeface="Sassoon Infant Std" panose="020B0503020103030203" pitchFamily="34" charset="0"/>
              </a:rPr>
              <a:t>Someone who fixes electrical things, like the lights and power.</a:t>
            </a:r>
            <a:endParaRPr lang="en-GB" sz="4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677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</p:spTree>
    <p:extLst>
      <p:ext uri="{BB962C8B-B14F-4D97-AF65-F5344CB8AC3E}">
        <p14:creationId xmlns:p14="http://schemas.microsoft.com/office/powerpoint/2010/main" val="177318153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379" y="38551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98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0320" y="2945084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27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1754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Can you give a definition for this word?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9840" y="2945084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9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once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4309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One time only. </a:t>
            </a:r>
          </a:p>
        </p:txBody>
      </p:sp>
    </p:spTree>
    <p:extLst>
      <p:ext uri="{BB962C8B-B14F-4D97-AF65-F5344CB8AC3E}">
        <p14:creationId xmlns:p14="http://schemas.microsoft.com/office/powerpoint/2010/main" val="312672856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859" y="195526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560" y="5080000"/>
            <a:ext cx="11854927" cy="1351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dirty="0">
                <a:latin typeface="Sassoon Infant Std" panose="020B0503020103030203" pitchFamily="34" charset="0"/>
              </a:rPr>
              <a:t>Definition – A</a:t>
            </a:r>
            <a:r>
              <a:rPr lang="en-US" sz="4400" dirty="0">
                <a:latin typeface="Sassoon Infant Std" panose="020B0503020103030203" pitchFamily="34" charset="0"/>
              </a:rPr>
              <a:t> very large and expensive house</a:t>
            </a:r>
            <a:r>
              <a:rPr lang="en-US" sz="5400" dirty="0">
                <a:latin typeface="Sassoon Infant Std" panose="020B0503020103030203" pitchFamily="34" charset="0"/>
              </a:rPr>
              <a:t>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703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</p:spTree>
    <p:extLst>
      <p:ext uri="{BB962C8B-B14F-4D97-AF65-F5344CB8AC3E}">
        <p14:creationId xmlns:p14="http://schemas.microsoft.com/office/powerpoint/2010/main" val="33761820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379" y="38551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66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3440" y="2945084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1550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1754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Can you give a definition for this word?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3280" y="2945084"/>
            <a:ext cx="995680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347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019" y="17215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578609" y="4676334"/>
            <a:ext cx="9367520" cy="1958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dirty="0">
                <a:latin typeface="Sassoon Infant Std" panose="020B0503020103030203" pitchFamily="34" charset="0"/>
              </a:rPr>
              <a:t>Definition - A</a:t>
            </a:r>
            <a:r>
              <a:rPr lang="en-US" sz="4400" dirty="0">
                <a:latin typeface="Sassoon Infant Std" panose="020B0503020103030203" pitchFamily="34" charset="0"/>
              </a:rPr>
              <a:t> regular stopping place (e.g. for a bus or train).</a:t>
            </a:r>
            <a:endParaRPr lang="en-GB" sz="4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839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</p:spTree>
    <p:extLst>
      <p:ext uri="{BB962C8B-B14F-4D97-AF65-F5344CB8AC3E}">
        <p14:creationId xmlns:p14="http://schemas.microsoft.com/office/powerpoint/2010/main" val="386335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539" y="372871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611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9519" y="2945084"/>
            <a:ext cx="918209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7537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1754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Can you give a definition for this word?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9999" y="2945084"/>
            <a:ext cx="887729" cy="1239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6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70" y="1650577"/>
            <a:ext cx="10515600" cy="255079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once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1521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team only scored once in the whole game.”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027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152" y="189430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93040" y="46458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dirty="0">
                <a:latin typeface="Sassoon Infant Std" panose="020B0503020103030203" pitchFamily="34" charset="0"/>
              </a:rPr>
              <a:t>Definition - A feeling such as happiness or fear.</a:t>
            </a:r>
          </a:p>
        </p:txBody>
      </p:sp>
    </p:spTree>
    <p:extLst>
      <p:ext uri="{BB962C8B-B14F-4D97-AF65-F5344CB8AC3E}">
        <p14:creationId xmlns:p14="http://schemas.microsoft.com/office/powerpoint/2010/main" val="18201480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40763185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539" y="372871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99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6560" y="3017520"/>
            <a:ext cx="1534160" cy="1158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9819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99" y="259534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17545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Can you give a definition for this word?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2936240"/>
            <a:ext cx="1544320" cy="12598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0870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019" y="172158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03200" y="5072574"/>
            <a:ext cx="11854927" cy="1419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400" dirty="0">
                <a:latin typeface="Sassoon Infant Std" panose="020B0503020103030203" pitchFamily="34" charset="0"/>
              </a:rPr>
              <a:t>Definition - An important job.</a:t>
            </a:r>
          </a:p>
        </p:txBody>
      </p:sp>
    </p:spTree>
    <p:extLst>
      <p:ext uri="{BB962C8B-B14F-4D97-AF65-F5344CB8AC3E}">
        <p14:creationId xmlns:p14="http://schemas.microsoft.com/office/powerpoint/2010/main" val="39281610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209456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336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" y="90364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</a:t>
            </a:r>
            <a:r>
              <a:rPr lang="en-US" sz="8000" dirty="0">
                <a:latin typeface="Sassoon Infant Std" panose="020B0503020103030203" pitchFamily="34" charset="0"/>
              </a:rPr>
              <a:t>he electrician fixed the lights in the mansion.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0175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7792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5" y="89348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</a:t>
            </a:r>
            <a:r>
              <a:rPr lang="en-US" sz="8000" dirty="0">
                <a:latin typeface="Sassoon Infant Std" panose="020B0503020103030203" pitchFamily="34" charset="0"/>
              </a:rPr>
              <a:t>he electrician fixed the lights in the mansion.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2699" y="2091766"/>
            <a:ext cx="713461" cy="9634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575766" y="3863788"/>
            <a:ext cx="662662" cy="968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2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162478498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5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581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264008102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222885"/>
            <a:ext cx="10515600" cy="1325563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Wednesday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 txBox="1">
            <a:spLocks/>
          </p:cNvSpPr>
          <p:nvPr/>
        </p:nvSpPr>
        <p:spPr>
          <a:xfrm>
            <a:off x="337671" y="1548448"/>
            <a:ext cx="11618258" cy="482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move, improve, parents, shoe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Review all GPCs 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Focus – suffixes </a:t>
            </a:r>
            <a:r>
              <a:rPr lang="en-GB" dirty="0" err="1">
                <a:latin typeface="Sassoon Infant Std" panose="020B0503020103030203" pitchFamily="34" charset="0"/>
              </a:rPr>
              <a:t>ed</a:t>
            </a:r>
            <a:r>
              <a:rPr lang="en-GB" dirty="0">
                <a:latin typeface="Sassoon Infant Std" panose="020B0503020103030203" pitchFamily="34" charset="0"/>
              </a:rPr>
              <a:t> and </a:t>
            </a:r>
            <a:r>
              <a:rPr lang="en-GB" dirty="0" err="1">
                <a:latin typeface="Sassoon Infant Std" panose="020B0503020103030203" pitchFamily="34" charset="0"/>
              </a:rPr>
              <a:t>ing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Words – S</a:t>
            </a:r>
            <a:r>
              <a:rPr lang="en-US" dirty="0" err="1">
                <a:latin typeface="Sassoon Infant Std" panose="020B0503020103030203" pitchFamily="34" charset="0"/>
              </a:rPr>
              <a:t>uffixes</a:t>
            </a:r>
            <a:r>
              <a:rPr lang="en-US" dirty="0">
                <a:latin typeface="Sassoon Infant Std" panose="020B0503020103030203" pitchFamily="34" charset="0"/>
              </a:rPr>
              <a:t> – </a:t>
            </a:r>
            <a:r>
              <a:rPr lang="en-US" dirty="0" err="1">
                <a:latin typeface="Sassoon Infant Std" panose="020B0503020103030203" pitchFamily="34" charset="0"/>
              </a:rPr>
              <a:t>ed</a:t>
            </a:r>
            <a:r>
              <a:rPr lang="en-US" dirty="0">
                <a:latin typeface="Sassoon Infant Std" panose="020B0503020103030203" pitchFamily="34" charset="0"/>
              </a:rPr>
              <a:t>: searched, walked, scared, wriggled, gnashed, itched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S</a:t>
            </a:r>
            <a:r>
              <a:rPr lang="en-US" dirty="0" err="1">
                <a:latin typeface="Sassoon Infant Std" panose="020B0503020103030203" pitchFamily="34" charset="0"/>
              </a:rPr>
              <a:t>uffixes</a:t>
            </a:r>
            <a:r>
              <a:rPr lang="en-US" dirty="0">
                <a:latin typeface="Sassoon Infant Std" panose="020B0503020103030203" pitchFamily="34" charset="0"/>
              </a:rPr>
              <a:t> –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ing</a:t>
            </a:r>
            <a:r>
              <a:rPr lang="en-GB" dirty="0">
                <a:latin typeface="Sassoon Infant Std" panose="020B0503020103030203" pitchFamily="34" charset="0"/>
              </a:rPr>
              <a:t>: c</a:t>
            </a:r>
            <a:r>
              <a:rPr lang="en-US" dirty="0" err="1">
                <a:latin typeface="Sassoon Infant Std" panose="020B0503020103030203" pitchFamily="34" charset="0"/>
              </a:rPr>
              <a:t>hasing</a:t>
            </a:r>
            <a:r>
              <a:rPr lang="en-US" dirty="0">
                <a:latin typeface="Sassoon Infant Std" panose="020B0503020103030203" pitchFamily="34" charset="0"/>
              </a:rPr>
              <a:t>, sweeping, climbing, shrieking, slamming, amazing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253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5" y="2360063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847080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6445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 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48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6984"/>
            <a:ext cx="10515600" cy="247549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19809108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8327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65468"/>
            <a:ext cx="10515600" cy="2936838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40243394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237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4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5" y="1786965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455" y="5746683"/>
            <a:ext cx="110658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Having a great deal to do.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0599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9708"/>
            <a:ext cx="10515600" cy="331335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24421374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3193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574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19256"/>
            <a:ext cx="10515600" cy="2926080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12944761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0546" y="4966171"/>
            <a:ext cx="9262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8302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2533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9259"/>
            <a:ext cx="9144000" cy="2879483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00640543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937708"/>
            <a:ext cx="9567731" cy="3926542"/>
          </a:xfrm>
        </p:spPr>
        <p:txBody>
          <a:bodyPr anchor="ctr">
            <a:noAutofit/>
          </a:bodyPr>
          <a:lstStyle/>
          <a:p>
            <a:pPr algn="ctr"/>
            <a:r>
              <a:rPr lang="en-GB" sz="7200" dirty="0">
                <a:latin typeface="Sassoon Infant Std" panose="020B0503020103030203" pitchFamily="34" charset="0"/>
              </a:rPr>
              <a:t>Let’s read some words with the </a:t>
            </a:r>
            <a:r>
              <a:rPr lang="en-US" sz="7200" dirty="0">
                <a:latin typeface="Sassoon Infant Std" panose="020B0503020103030203" pitchFamily="34" charset="0"/>
              </a:rPr>
              <a:t>suffix </a:t>
            </a:r>
            <a:r>
              <a:rPr lang="en-US" sz="8800" b="1" dirty="0">
                <a:latin typeface="Sassoon Infant Std" panose="020B0503020103030203" pitchFamily="34" charset="0"/>
              </a:rPr>
              <a:t>ed</a:t>
            </a:r>
            <a:r>
              <a:rPr lang="en-US" sz="7200" dirty="0">
                <a:latin typeface="Sassoon Infant Std" panose="020B0503020103030203" pitchFamily="34" charset="0"/>
              </a:rPr>
              <a:t>. </a:t>
            </a:r>
            <a:endParaRPr lang="en-GB" sz="7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7752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47" y="2445266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searched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5475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walked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5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680"/>
            <a:ext cx="10515600" cy="25047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5584123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am very busy cleaning my house today.”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7376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scared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1164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wriggled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406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gnashed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9384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itched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9627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937708"/>
            <a:ext cx="9567731" cy="3926542"/>
          </a:xfrm>
        </p:spPr>
        <p:txBody>
          <a:bodyPr anchor="ctr">
            <a:noAutofit/>
          </a:bodyPr>
          <a:lstStyle/>
          <a:p>
            <a:pPr algn="ctr"/>
            <a:r>
              <a:rPr lang="en-GB" sz="7200" dirty="0">
                <a:latin typeface="Sassoon Infant Std" panose="020B0503020103030203" pitchFamily="34" charset="0"/>
              </a:rPr>
              <a:t>Let’s read some words with the </a:t>
            </a:r>
            <a:r>
              <a:rPr lang="en-US" sz="7200" dirty="0">
                <a:latin typeface="Sassoon Infant Std" panose="020B0503020103030203" pitchFamily="34" charset="0"/>
              </a:rPr>
              <a:t>suffix </a:t>
            </a:r>
            <a:r>
              <a:rPr lang="en-US" sz="8800" b="1" dirty="0" err="1">
                <a:latin typeface="Sassoon Infant Std" panose="020B0503020103030203" pitchFamily="34" charset="0"/>
              </a:rPr>
              <a:t>ing</a:t>
            </a:r>
            <a:r>
              <a:rPr lang="en-US" sz="7200" dirty="0">
                <a:latin typeface="Sassoon Infant Std" panose="020B0503020103030203" pitchFamily="34" charset="0"/>
              </a:rPr>
              <a:t>. </a:t>
            </a:r>
            <a:endParaRPr lang="en-GB" sz="7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7747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chasing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024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sweeping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147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5512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shrieking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9022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slamming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0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68572140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amazing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6622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209456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1856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642"/>
            <a:ext cx="12191999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000" dirty="0">
                <a:latin typeface="Sassoon Infant Std" panose="020B0503020103030203" pitchFamily="34" charset="0"/>
              </a:rPr>
              <a:t>W</a:t>
            </a:r>
            <a:r>
              <a:rPr lang="en-US" sz="7000" dirty="0">
                <a:latin typeface="Sassoon Infant Std" panose="020B0503020103030203" pitchFamily="34" charset="0"/>
              </a:rPr>
              <a:t>e walked for miles as we searched for the amazing castle.</a:t>
            </a:r>
            <a:endParaRPr lang="en-GB" sz="7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125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75181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" y="1099835"/>
            <a:ext cx="12191999" cy="479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7000" dirty="0">
                <a:latin typeface="Sassoon Infant Std" panose="020B0503020103030203" pitchFamily="34" charset="0"/>
              </a:rPr>
              <a:t>W</a:t>
            </a:r>
            <a:r>
              <a:rPr lang="en-US" sz="7000" dirty="0">
                <a:latin typeface="Sassoon Infant Std" panose="020B0503020103030203" pitchFamily="34" charset="0"/>
              </a:rPr>
              <a:t>e walked for miles as we searched for the amazing castle.</a:t>
            </a:r>
            <a:endParaRPr lang="en-GB" sz="70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8996" y="2393267"/>
            <a:ext cx="887197" cy="9069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265398" y="4055385"/>
            <a:ext cx="1120340" cy="10841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49935" y="4046483"/>
            <a:ext cx="907968" cy="944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26023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696" y="11008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5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9619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84951054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71" y="243205"/>
            <a:ext cx="10515600" cy="1325563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Thursday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 txBox="1">
            <a:spLocks/>
          </p:cNvSpPr>
          <p:nvPr/>
        </p:nvSpPr>
        <p:spPr>
          <a:xfrm>
            <a:off x="490071" y="1822768"/>
            <a:ext cx="11618258" cy="482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beautiful, pretty, hour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Review all GPCs 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Focus – Words with a schwa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</a:t>
            </a:r>
            <a:r>
              <a:rPr lang="en-US" dirty="0">
                <a:latin typeface="Sassoon Infant Std" panose="020B0503020103030203" pitchFamily="34" charset="0"/>
              </a:rPr>
              <a:t>different, crocodile, celebrate, difficult, animal, again,</a:t>
            </a:r>
            <a:r>
              <a:rPr lang="en-GB" dirty="0">
                <a:latin typeface="Sassoon Infant Std" panose="020B0503020103030203" pitchFamily="34" charset="0"/>
              </a:rPr>
              <a:t>c</a:t>
            </a:r>
            <a:r>
              <a:rPr lang="en-US" dirty="0" err="1">
                <a:latin typeface="Sassoon Infant Std" panose="020B0503020103030203" pitchFamily="34" charset="0"/>
              </a:rPr>
              <a:t>ollar</a:t>
            </a:r>
            <a:r>
              <a:rPr lang="en-US" dirty="0">
                <a:latin typeface="Sassoon Infant Std" panose="020B0503020103030203" pitchFamily="34" charset="0"/>
              </a:rPr>
              <a:t>, sailor, actor, caterpillar, flavour, colour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5709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1" y="2370820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401550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3" y="2413851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9480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44648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1" y="774551"/>
            <a:ext cx="11634281" cy="443089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Let’s focus on these graphemes…</a:t>
            </a:r>
          </a:p>
        </p:txBody>
      </p:sp>
    </p:spTree>
    <p:extLst>
      <p:ext uri="{BB962C8B-B14F-4D97-AF65-F5344CB8AC3E}">
        <p14:creationId xmlns:p14="http://schemas.microsoft.com/office/powerpoint/2010/main" val="161508072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065007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536" y="4729692"/>
            <a:ext cx="1174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Very attractive. </a:t>
            </a:r>
          </a:p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A person, a flower, some scenery etc.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3722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881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6680" y="5876780"/>
            <a:ext cx="12405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house was surrounded by beautiful flowers.”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3639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228020367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484555"/>
            <a:ext cx="10515600" cy="252928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751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Attractive in a delicate way. </a:t>
            </a:r>
          </a:p>
        </p:txBody>
      </p:sp>
    </p:spTree>
    <p:extLst>
      <p:ext uri="{BB962C8B-B14F-4D97-AF65-F5344CB8AC3E}">
        <p14:creationId xmlns:p14="http://schemas.microsoft.com/office/powerpoint/2010/main" val="378374592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2510670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556281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daisy is a very pretty flower.”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852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177708882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1733" y="4979968"/>
            <a:ext cx="9230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period of time – 60 minutes.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3351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533" y="569489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“There are sixty minutes in an hour.”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0745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67560415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0"/>
            <a:ext cx="11958320" cy="34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What graphemes and phonemes can you spot in these words?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1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sc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7918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different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48787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crocodile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77428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celebrate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77645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difficult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66004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animal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77813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again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29026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collar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2612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sailor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93875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actor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80286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caterpillar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36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Monday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825624"/>
            <a:ext cx="11392348" cy="4822601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our, two, once, busy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Review all GPCs 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</a:t>
            </a:r>
          </a:p>
          <a:p>
            <a:r>
              <a:rPr lang="en-GB" i="1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Focus - </a:t>
            </a:r>
            <a:r>
              <a:rPr lang="en-GB" dirty="0" err="1">
                <a:latin typeface="Sassoon Infant Std" panose="020B0503020103030203" pitchFamily="34" charset="0"/>
              </a:rPr>
              <a:t>sc</a:t>
            </a:r>
            <a:r>
              <a:rPr lang="en-GB" dirty="0">
                <a:latin typeface="Sassoon Infant Std" panose="020B0503020103030203" pitchFamily="34" charset="0"/>
              </a:rPr>
              <a:t>  </a:t>
            </a:r>
            <a:r>
              <a:rPr lang="en-GB" dirty="0" err="1">
                <a:latin typeface="Sassoon Infant Std" panose="020B0503020103030203" pitchFamily="34" charset="0"/>
              </a:rPr>
              <a:t>st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wr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wh</a:t>
            </a:r>
            <a:r>
              <a:rPr lang="en-GB" dirty="0">
                <a:latin typeface="Sassoon Infant Std" panose="020B0503020103030203" pitchFamily="34" charset="0"/>
              </a:rPr>
              <a:t> &amp; r/w phonemes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</a:t>
            </a:r>
            <a:r>
              <a:rPr lang="en-US" dirty="0">
                <a:latin typeface="Sassoon Infant Std" panose="020B0503020103030203" pitchFamily="34" charset="0"/>
              </a:rPr>
              <a:t>listen, whistle, castle, science, muscle, scent, wrapping, wriggle, wrinkle, whispering, whine, where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5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st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3526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flavour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43256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7"/>
            <a:ext cx="10515600" cy="14816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colour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59310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209456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8493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" y="90364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</a:t>
            </a:r>
            <a:r>
              <a:rPr lang="en-US" sz="8000" dirty="0">
                <a:latin typeface="Sassoon Infant Std" panose="020B0503020103030203" pitchFamily="34" charset="0"/>
              </a:rPr>
              <a:t>he crocodile is a </a:t>
            </a:r>
            <a:br>
              <a:rPr lang="en-US" sz="8000" dirty="0">
                <a:latin typeface="Sassoon Infant Std" panose="020B0503020103030203" pitchFamily="34" charset="0"/>
              </a:rPr>
            </a:br>
            <a:r>
              <a:rPr lang="en-US" sz="8000" dirty="0">
                <a:latin typeface="Sassoon Infant Std" panose="020B0503020103030203" pitchFamily="34" charset="0"/>
              </a:rPr>
              <a:t>difficult animal to love!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3568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3523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05185" y="649044"/>
            <a:ext cx="11639775" cy="479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</a:t>
            </a:r>
            <a:r>
              <a:rPr lang="en-US" sz="8000" dirty="0">
                <a:latin typeface="Sassoon Infant Std" panose="020B0503020103030203" pitchFamily="34" charset="0"/>
              </a:rPr>
              <a:t>he crocodile is a </a:t>
            </a:r>
            <a:br>
              <a:rPr lang="en-US" sz="8000" dirty="0">
                <a:latin typeface="Sassoon Infant Std" panose="020B0503020103030203" pitchFamily="34" charset="0"/>
              </a:rPr>
            </a:br>
            <a:r>
              <a:rPr lang="en-US" sz="8000" dirty="0">
                <a:latin typeface="Sassoon Infant Std" panose="020B0503020103030203" pitchFamily="34" charset="0"/>
              </a:rPr>
              <a:t>difficult animal to love!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0461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5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181" y="4430377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68899739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71" y="283845"/>
            <a:ext cx="10515600" cy="1325563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Friday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 txBox="1">
            <a:spLocks/>
          </p:cNvSpPr>
          <p:nvPr/>
        </p:nvSpPr>
        <p:spPr>
          <a:xfrm>
            <a:off x="388471" y="1822768"/>
            <a:ext cx="11618258" cy="482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All words </a:t>
            </a:r>
            <a:r>
              <a:rPr lang="en-GB" i="1" dirty="0">
                <a:latin typeface="Sassoon Infant Std" panose="020B0503020103030203" pitchFamily="34" charset="0"/>
              </a:rPr>
              <a:t>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 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Review all GPCs 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Focus – S</a:t>
            </a:r>
            <a:r>
              <a:rPr lang="en-US" dirty="0">
                <a:latin typeface="Sassoon Infant Std" panose="020B0503020103030203" pitchFamily="34" charset="0"/>
              </a:rPr>
              <a:t>ort the </a:t>
            </a:r>
            <a:r>
              <a:rPr lang="en-US" dirty="0" err="1">
                <a:latin typeface="Sassoon Infant Std" panose="020B0503020103030203" pitchFamily="34" charset="0"/>
              </a:rPr>
              <a:t>i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ee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igh</a:t>
            </a:r>
            <a:r>
              <a:rPr lang="en-US" dirty="0">
                <a:latin typeface="Sassoon Infant Std" panose="020B0503020103030203" pitchFamily="34" charset="0"/>
              </a:rPr>
              <a:t> phonemes: for /y/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</a:t>
            </a:r>
            <a:r>
              <a:rPr lang="en-US" dirty="0">
                <a:latin typeface="Sassoon Infant Std" panose="020B0503020103030203" pitchFamily="34" charset="0"/>
              </a:rPr>
              <a:t>mystery, bicycle, energy, fizzy, reply, defy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3972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78" y="256445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5610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3" y="257521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wr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2383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62940369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66" y="640629"/>
            <a:ext cx="8855868" cy="5576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06383" y="5842338"/>
            <a:ext cx="3906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1210" y="-1"/>
            <a:ext cx="2026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 Infant Std" panose="020B0503020103030203" pitchFamily="34" charset="0"/>
              </a:rPr>
              <a:t>chef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550" y="5915246"/>
            <a:ext cx="226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 Infant Std" panose="020B0503020103030203" pitchFamily="34" charset="0"/>
              </a:rPr>
              <a:t>castle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76398" y="5617207"/>
            <a:ext cx="305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Sassoon Infant Std" panose="020B0503020103030203" pitchFamily="34" charset="0"/>
              </a:rPr>
              <a:t> </a:t>
            </a:r>
            <a:r>
              <a:rPr lang="en-GB" sz="6000" dirty="0">
                <a:latin typeface="Sassoon Infant Std" panose="020B0503020103030203" pitchFamily="34" charset="0"/>
              </a:rPr>
              <a:t>whistle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2690" y="0"/>
            <a:ext cx="4006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 Infant Std" panose="020B0503020103030203" pitchFamily="34" charset="0"/>
              </a:rPr>
              <a:t>caterpillar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31413" y="-72908"/>
            <a:ext cx="343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 Infant Std" panose="020B0503020103030203" pitchFamily="34" charset="0"/>
              </a:rPr>
              <a:t>crocodile</a:t>
            </a:r>
          </a:p>
        </p:txBody>
      </p:sp>
    </p:spTree>
    <p:extLst>
      <p:ext uri="{BB962C8B-B14F-4D97-AF65-F5344CB8AC3E}">
        <p14:creationId xmlns:p14="http://schemas.microsoft.com/office/powerpoint/2010/main" val="403641120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51" y="107004"/>
            <a:ext cx="11439728" cy="6546715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Sort the 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/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/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 phonemes.</a:t>
            </a:r>
            <a:br>
              <a:rPr lang="en-US" sz="6600" dirty="0">
                <a:latin typeface="Sassoon Infant Std" panose="020B0503020103030203" pitchFamily="34" charset="0"/>
              </a:rPr>
            </a:br>
            <a:br>
              <a:rPr lang="en-US" sz="6600" dirty="0">
                <a:latin typeface="Sassoon Infant Std" panose="020B0503020103030203" pitchFamily="34" charset="0"/>
              </a:rPr>
            </a:br>
            <a:r>
              <a:rPr lang="en-US" sz="6600" dirty="0">
                <a:latin typeface="Sassoon Infant Std" panose="020B0503020103030203" pitchFamily="34" charset="0"/>
              </a:rPr>
              <a:t>We are going to look at some words with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grapheme. </a:t>
            </a:r>
            <a:br>
              <a:rPr lang="en-US" sz="6600" dirty="0">
                <a:latin typeface="Sassoon Infant Std" panose="020B0503020103030203" pitchFamily="34" charset="0"/>
              </a:rPr>
            </a:br>
            <a:br>
              <a:rPr lang="en-US" sz="6600" dirty="0">
                <a:latin typeface="Sassoon Infant Std" panose="020B0503020103030203" pitchFamily="34" charset="0"/>
              </a:rPr>
            </a:br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6941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352" y="219279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bicycle 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90937528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8836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bicycle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331" y="269565"/>
            <a:ext cx="11439728" cy="1904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7429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bicycle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5669280" y="3360938"/>
            <a:ext cx="687745" cy="1454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0717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992" y="214199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energy 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369850340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8836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energy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331" y="269565"/>
            <a:ext cx="11439728" cy="1904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1710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energy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7239323" y="3452379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3453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72" y="206071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reply 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215854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wh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2695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8836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reply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331" y="269565"/>
            <a:ext cx="11439728" cy="1904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9324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reply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6721163" y="3442219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3914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792" y="209119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mystery 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418760564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8836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mystery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331" y="269565"/>
            <a:ext cx="11439728" cy="1904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1141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mystery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4628203" y="3360938"/>
            <a:ext cx="787941" cy="14244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655883" y="3360938"/>
            <a:ext cx="787941" cy="14244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0996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432" y="226391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fizzy 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321619538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8836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fizzy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331" y="269565"/>
            <a:ext cx="11439728" cy="1904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870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fizzy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6558603" y="3348758"/>
            <a:ext cx="787941" cy="1436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3607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3248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defy 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222986417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88367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defy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331" y="269565"/>
            <a:ext cx="11439728" cy="1904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 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8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1" y="451820"/>
            <a:ext cx="11634281" cy="5325035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Let’s read some words containing the graphemes we have just looked at.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8000" b="1" dirty="0" err="1">
                <a:latin typeface="Sassoon Infant Std" panose="020B0503020103030203" pitchFamily="34" charset="0"/>
              </a:rPr>
              <a:t>sc</a:t>
            </a:r>
            <a:r>
              <a:rPr lang="en-GB" sz="8000" b="1" dirty="0">
                <a:latin typeface="Sassoon Infant Std" panose="020B0503020103030203" pitchFamily="34" charset="0"/>
              </a:rPr>
              <a:t>       </a:t>
            </a:r>
            <a:r>
              <a:rPr lang="en-GB" sz="8000" b="1" dirty="0" err="1">
                <a:latin typeface="Sassoon Infant Std" panose="020B0503020103030203" pitchFamily="34" charset="0"/>
              </a:rPr>
              <a:t>st</a:t>
            </a:r>
            <a:r>
              <a:rPr lang="en-GB" sz="8000" b="1" dirty="0">
                <a:latin typeface="Sassoon Infant Std" panose="020B0503020103030203" pitchFamily="34" charset="0"/>
              </a:rPr>
              <a:t>       </a:t>
            </a:r>
            <a:r>
              <a:rPr lang="en-GB" sz="8000" b="1" dirty="0" err="1">
                <a:latin typeface="Sassoon Infant Std" panose="020B0503020103030203" pitchFamily="34" charset="0"/>
              </a:rPr>
              <a:t>wr</a:t>
            </a:r>
            <a:r>
              <a:rPr lang="en-GB" sz="8000" b="1" dirty="0">
                <a:latin typeface="Sassoon Infant Std" panose="020B0503020103030203" pitchFamily="34" charset="0"/>
              </a:rPr>
              <a:t>       </a:t>
            </a:r>
            <a:r>
              <a:rPr lang="en-GB" sz="8000" b="1" dirty="0" err="1">
                <a:latin typeface="Sassoon Infant Std" panose="020B0503020103030203" pitchFamily="34" charset="0"/>
              </a:rPr>
              <a:t>wh</a:t>
            </a:r>
            <a:r>
              <a:rPr lang="en-GB" sz="8000" b="1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4543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defy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6573520" y="3360938"/>
            <a:ext cx="722224" cy="1454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2742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26" y="222021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7392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06824"/>
            <a:ext cx="9885680" cy="487321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C</a:t>
            </a:r>
            <a:r>
              <a:rPr lang="en-US" sz="8800" dirty="0">
                <a:latin typeface="Sassoon Infant Std" panose="020B0503020103030203" pitchFamily="34" charset="0"/>
              </a:rPr>
              <a:t>an I swap my fruit for your fudge?</a:t>
            </a:r>
            <a:endParaRPr lang="en-GB" sz="8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2394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509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153160" y="992394"/>
            <a:ext cx="9885680" cy="487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C</a:t>
            </a:r>
            <a:r>
              <a:rPr lang="en-US" sz="8800" dirty="0">
                <a:latin typeface="Sassoon Infant Std" panose="020B0503020103030203" pitchFamily="34" charset="0"/>
              </a:rPr>
              <a:t>an I swap my fruit for your fudge?</a:t>
            </a:r>
            <a:endParaRPr lang="en-GB" sz="8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61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441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4800" dirty="0">
                <a:latin typeface="Sassoon Infant Std" panose="020B0503020103030203" pitchFamily="34" charset="0"/>
              </a:rPr>
              <a:t>Look for one of these graphemes in the words.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US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800" dirty="0">
                <a:latin typeface="Sassoon Infant Std" panose="020B0503020103030203" pitchFamily="34" charset="0"/>
              </a:rPr>
              <a:t>Think about where it is in the word. 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latin typeface="Sassoon Infant Std" panose="020B0503020103030203" pitchFamily="34" charset="0"/>
              </a:rPr>
              <a:t>Is it at the beginning, in the middle or at the end of the word?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142756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374780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listen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262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listen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1803" y="3020823"/>
            <a:ext cx="1108038" cy="1102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8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whistle</a:t>
            </a:r>
          </a:p>
        </p:txBody>
      </p:sp>
    </p:spTree>
    <p:extLst>
      <p:ext uri="{BB962C8B-B14F-4D97-AF65-F5344CB8AC3E}">
        <p14:creationId xmlns:p14="http://schemas.microsoft.com/office/powerpoint/2010/main" val="286790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374780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whistle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262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4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3" y="2134152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whistle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323" y="2999308"/>
            <a:ext cx="1036918" cy="1102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82122" y="2824481"/>
            <a:ext cx="1890358" cy="12990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12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castle</a:t>
            </a:r>
          </a:p>
        </p:txBody>
      </p:sp>
    </p:spTree>
    <p:extLst>
      <p:ext uri="{BB962C8B-B14F-4D97-AF65-F5344CB8AC3E}">
        <p14:creationId xmlns:p14="http://schemas.microsoft.com/office/powerpoint/2010/main" val="582749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361572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castle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262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7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castle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0763" y="3020823"/>
            <a:ext cx="1108038" cy="1102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6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592819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360556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science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262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92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1162" y="3108960"/>
            <a:ext cx="1333949" cy="1014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60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muscle</a:t>
            </a:r>
          </a:p>
        </p:txBody>
      </p:sp>
    </p:spTree>
    <p:extLst>
      <p:ext uri="{BB962C8B-B14F-4D97-AF65-F5344CB8AC3E}">
        <p14:creationId xmlns:p14="http://schemas.microsoft.com/office/powerpoint/2010/main" val="1130888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374780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muscle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262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23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muscle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3803" y="3078480"/>
            <a:ext cx="1209638" cy="10450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9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20" y="231703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3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scent</a:t>
            </a:r>
          </a:p>
        </p:txBody>
      </p:sp>
    </p:spTree>
    <p:extLst>
      <p:ext uri="{BB962C8B-B14F-4D97-AF65-F5344CB8AC3E}">
        <p14:creationId xmlns:p14="http://schemas.microsoft.com/office/powerpoint/2010/main" val="3763549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374780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262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sz="8000" dirty="0" err="1">
                <a:latin typeface="Sassoon Infant Std" panose="020B0503020103030203" pitchFamily="34" charset="0"/>
              </a:rPr>
              <a:t>sc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st</a:t>
            </a:r>
            <a:r>
              <a:rPr lang="en-US" sz="8000" dirty="0">
                <a:latin typeface="Sassoon Infant Std" panose="020B0503020103030203" pitchFamily="34" charset="0"/>
              </a:rPr>
              <a:t>       </a:t>
            </a:r>
            <a:r>
              <a:rPr lang="en-US" sz="8000" dirty="0" err="1">
                <a:latin typeface="Sassoon Infant Std" panose="020B0503020103030203" pitchFamily="34" charset="0"/>
              </a:rPr>
              <a:t>wr</a:t>
            </a:r>
            <a:r>
              <a:rPr lang="en-US" sz="8000" dirty="0">
                <a:latin typeface="Sassoon Infant Std" panose="020B0503020103030203" pitchFamily="34" charset="0"/>
              </a:rPr>
              <a:t>      </a:t>
            </a:r>
            <a:r>
              <a:rPr lang="en-US" sz="8000" dirty="0" err="1">
                <a:latin typeface="Sassoon Infant Std" panose="020B0503020103030203" pitchFamily="34" charset="0"/>
              </a:rPr>
              <a:t>wh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16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1520" y="3128085"/>
            <a:ext cx="1272391" cy="9765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72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13" y="372334"/>
            <a:ext cx="11639774" cy="6113332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latin typeface="Sassoon Infant Std" panose="020B0503020103030203" pitchFamily="34" charset="0"/>
              </a:rPr>
              <a:t>All of the words we are going to look at next start with the letter </a:t>
            </a:r>
            <a:r>
              <a:rPr lang="en-US" sz="8000" b="1" dirty="0">
                <a:latin typeface="Sassoon Infant Std" panose="020B0503020103030203" pitchFamily="34" charset="0"/>
              </a:rPr>
              <a:t>w</a:t>
            </a:r>
            <a:r>
              <a:rPr lang="en-US" dirty="0">
                <a:latin typeface="Sassoon Infant Std" panose="020B0503020103030203" pitchFamily="34" charset="0"/>
              </a:rPr>
              <a:t>, but it has more than one phoneme. </a:t>
            </a:r>
            <a:br>
              <a:rPr lang="en-US" dirty="0">
                <a:latin typeface="Sassoon Infant Std" panose="020B0503020103030203" pitchFamily="34" charset="0"/>
              </a:rPr>
            </a:br>
            <a:br>
              <a:rPr lang="en-US" dirty="0">
                <a:latin typeface="Sassoon Infant Std" panose="020B0503020103030203" pitchFamily="34" charset="0"/>
              </a:rPr>
            </a:br>
            <a:r>
              <a:rPr lang="en-US" dirty="0">
                <a:latin typeface="Sassoon Infant Std" panose="020B0503020103030203" pitchFamily="34" charset="0"/>
              </a:rPr>
              <a:t>Can you remember what the phonemes are?</a:t>
            </a:r>
            <a:endParaRPr lang="en-GB" sz="72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3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51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wrapping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0321" y="143987"/>
            <a:ext cx="11091358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phoneme is the </a:t>
            </a:r>
            <a:r>
              <a:rPr lang="en-GB" sz="8800" b="1" dirty="0">
                <a:latin typeface="Sassoon Infant Std" panose="020B0503020103030203" pitchFamily="34" charset="0"/>
              </a:rPr>
              <a:t>w</a:t>
            </a:r>
            <a:r>
              <a:rPr lang="en-GB" dirty="0">
                <a:latin typeface="Sassoon Infant Std" panose="020B0503020103030203" pitchFamily="34" charset="0"/>
              </a:rPr>
              <a:t> making in this word?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6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51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whispering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0321" y="143987"/>
            <a:ext cx="11091358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phoneme is the </a:t>
            </a:r>
            <a:r>
              <a:rPr lang="en-GB" sz="8800" b="1" dirty="0">
                <a:latin typeface="Sassoon Infant Std" panose="020B0503020103030203" pitchFamily="34" charset="0"/>
              </a:rPr>
              <a:t>w</a:t>
            </a:r>
            <a:r>
              <a:rPr lang="en-GB" dirty="0">
                <a:latin typeface="Sassoon Infant Std" panose="020B0503020103030203" pitchFamily="34" charset="0"/>
              </a:rPr>
              <a:t> making in this word?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05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51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wriggle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0321" y="143987"/>
            <a:ext cx="11091358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phoneme is the </a:t>
            </a:r>
            <a:r>
              <a:rPr lang="en-GB" sz="8800" b="1" dirty="0">
                <a:latin typeface="Sassoon Infant Std" panose="020B0503020103030203" pitchFamily="34" charset="0"/>
              </a:rPr>
              <a:t>w</a:t>
            </a:r>
            <a:r>
              <a:rPr lang="en-GB" dirty="0">
                <a:latin typeface="Sassoon Infant Std" panose="020B0503020103030203" pitchFamily="34" charset="0"/>
              </a:rPr>
              <a:t> making in this word?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22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51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whine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0321" y="143987"/>
            <a:ext cx="11091358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phoneme is the </a:t>
            </a:r>
            <a:r>
              <a:rPr lang="en-GB" sz="8800" b="1" dirty="0">
                <a:latin typeface="Sassoon Infant Std" panose="020B0503020103030203" pitchFamily="34" charset="0"/>
              </a:rPr>
              <a:t>w</a:t>
            </a:r>
            <a:r>
              <a:rPr lang="en-GB" dirty="0">
                <a:latin typeface="Sassoon Infant Std" panose="020B0503020103030203" pitchFamily="34" charset="0"/>
              </a:rPr>
              <a:t> making in this word?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72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51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wrinkle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0321" y="143987"/>
            <a:ext cx="11091358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phoneme is the </a:t>
            </a:r>
            <a:r>
              <a:rPr lang="en-GB" sz="8800" b="1" dirty="0">
                <a:latin typeface="Sassoon Infant Std" panose="020B0503020103030203" pitchFamily="34" charset="0"/>
              </a:rPr>
              <a:t>w</a:t>
            </a:r>
            <a:r>
              <a:rPr lang="en-GB" dirty="0">
                <a:latin typeface="Sassoon Infant Std" panose="020B0503020103030203" pitchFamily="34" charset="0"/>
              </a:rPr>
              <a:t> making in this word?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79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51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0321" y="143987"/>
            <a:ext cx="11091358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phoneme is the </a:t>
            </a:r>
            <a:r>
              <a:rPr lang="en-GB" sz="8800" b="1" dirty="0">
                <a:latin typeface="Sassoon Infant Std" panose="020B0503020103030203" pitchFamily="34" charset="0"/>
              </a:rPr>
              <a:t>w</a:t>
            </a:r>
            <a:r>
              <a:rPr lang="en-GB" dirty="0">
                <a:latin typeface="Sassoon Infant Std" panose="020B0503020103030203" pitchFamily="34" charset="0"/>
              </a:rPr>
              <a:t> making in this word?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1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9120"/>
            <a:ext cx="10515600" cy="271335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3874713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36006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10958"/>
            <a:ext cx="11247120" cy="3636084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600" dirty="0">
                <a:latin typeface="Sassoon Infant Std" panose="020B0503020103030203" pitchFamily="34" charset="0"/>
              </a:rPr>
              <a:t>L</a:t>
            </a:r>
            <a:r>
              <a:rPr lang="en-US" sz="7600" dirty="0" err="1">
                <a:latin typeface="Sassoon Infant Std" panose="020B0503020103030203" pitchFamily="34" charset="0"/>
              </a:rPr>
              <a:t>isten</a:t>
            </a:r>
            <a:r>
              <a:rPr lang="en-US" sz="7600" dirty="0">
                <a:latin typeface="Sassoon Infant Std" panose="020B0503020103030203" pitchFamily="34" charset="0"/>
              </a:rPr>
              <a:t> to the puppies as they wriggle and whine.</a:t>
            </a:r>
            <a:endParaRPr lang="en-GB" sz="7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062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72440" y="1610958"/>
            <a:ext cx="11247120" cy="363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L</a:t>
            </a:r>
            <a:r>
              <a:rPr lang="en-US" sz="8000" dirty="0" err="1">
                <a:latin typeface="Sassoon Infant Std" panose="020B0503020103030203" pitchFamily="34" charset="0"/>
              </a:rPr>
              <a:t>isten</a:t>
            </a:r>
            <a:r>
              <a:rPr lang="en-US" sz="8000" dirty="0">
                <a:latin typeface="Sassoon Infant Std" panose="020B0503020103030203" pitchFamily="34" charset="0"/>
              </a:rPr>
              <a:t> to the puppies as they wriggle and whine.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96" y="2369528"/>
            <a:ext cx="739851" cy="8256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67894" y="4250135"/>
            <a:ext cx="1130837" cy="770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83343" y="4046483"/>
            <a:ext cx="1323112" cy="956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49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5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581064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Tuesday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 txBox="1">
            <a:spLocks/>
          </p:cNvSpPr>
          <p:nvPr/>
        </p:nvSpPr>
        <p:spPr>
          <a:xfrm>
            <a:off x="408791" y="1954715"/>
            <a:ext cx="11618258" cy="482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friend, eye, because, laugh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Review all GPCs 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Focus – 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 graphemes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session, delicious, action, precious, social, cautious, chef, sugar, special, magician, electrician, mansion, station, emotion, mission</a:t>
            </a:r>
            <a:endParaRPr lang="en-US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02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3" y="2510670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798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20" y="231703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01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3397592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546" y="455388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4886260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A person who has a strong liking for and trust in another person.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1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00" y="257521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092" y="4882776"/>
            <a:ext cx="1206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Infant Std" panose="020B0503020103030203" pitchFamily="34" charset="0"/>
              </a:rPr>
              <a:t>Definition - Belonging to or associated with the speaker and one or more other person.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55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456621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817" y="4827411"/>
            <a:ext cx="8912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Infant Std" panose="020B0503020103030203" pitchFamily="34" charset="0"/>
              </a:rPr>
              <a:t>“My friend and I like to play games together.”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0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3280931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81" y="24023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799" y="4915443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organ of sight in humans and animals.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48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43" y="39803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02" y="5375593"/>
            <a:ext cx="1151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“I have my beady eye on you!”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6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9273039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64" y="463972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78" y="5421281"/>
            <a:ext cx="11220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reason for something.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30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85" y="806594"/>
            <a:ext cx="9144000" cy="4038133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92200"/>
            <a:ext cx="12266579" cy="1310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dirty="0">
                <a:latin typeface="Sassoon Infant Std" panose="020B0503020103030203" pitchFamily="34" charset="0"/>
              </a:rPr>
              <a:t>“I like my friends because they are fun.”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63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</p:spTree>
    <p:extLst>
      <p:ext uri="{BB962C8B-B14F-4D97-AF65-F5344CB8AC3E}">
        <p14:creationId xmlns:p14="http://schemas.microsoft.com/office/powerpoint/2010/main" val="34892043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71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4641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smile while making sounds with your voice that show you think something is funny or you are happy.</a:t>
            </a:r>
            <a:endParaRPr lang="en-GB" sz="4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83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72874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“Funny jokes make me laugh.”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1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1" y="2032000"/>
            <a:ext cx="10515600" cy="2341021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58206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Infant Std" panose="020B0503020103030203" pitchFamily="34" charset="0"/>
              </a:rPr>
              <a:t>“We will have our lunch at 12 o’clock today.”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81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895212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087120" y="172720"/>
            <a:ext cx="10017760" cy="2306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Infant Std" panose="020B0503020103030203" pitchFamily="34" charset="0"/>
              </a:rPr>
              <a:t>Let’s review some of the graphemes for 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/:</a:t>
            </a:r>
            <a:endParaRPr lang="en-GB" sz="7200" i="1" dirty="0">
              <a:latin typeface="Sassoon Infant Std" panose="020B0503020103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0175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err="1">
                <a:latin typeface="Sassoon Infant Std" panose="020B0503020103030203" pitchFamily="34" charset="0"/>
              </a:rPr>
              <a:t>ssi</a:t>
            </a:r>
            <a:r>
              <a:rPr lang="en-GB" sz="8000" b="1" dirty="0">
                <a:latin typeface="Sassoon Infant Std" panose="020B0503020103030203" pitchFamily="34" charset="0"/>
              </a:rPr>
              <a:t>    </a:t>
            </a:r>
            <a:r>
              <a:rPr lang="en-GB" sz="8000" b="1" dirty="0" err="1">
                <a:latin typeface="Sassoon Infant Std" panose="020B0503020103030203" pitchFamily="34" charset="0"/>
              </a:rPr>
              <a:t>si</a:t>
            </a:r>
            <a:r>
              <a:rPr lang="en-GB" sz="8000" b="1" dirty="0">
                <a:latin typeface="Sassoon Infant Std" panose="020B0503020103030203" pitchFamily="34" charset="0"/>
              </a:rPr>
              <a:t>    ci    </a:t>
            </a:r>
            <a:r>
              <a:rPr lang="en-GB" sz="8000" b="1" dirty="0" err="1">
                <a:latin typeface="Sassoon Infant Std" panose="020B0503020103030203" pitchFamily="34" charset="0"/>
              </a:rPr>
              <a:t>ti</a:t>
            </a:r>
            <a:r>
              <a:rPr lang="en-GB" sz="8000" b="1" dirty="0">
                <a:latin typeface="Sassoon Infant Std" panose="020B0503020103030203" pitchFamily="34" charset="0"/>
              </a:rPr>
              <a:t>    </a:t>
            </a:r>
            <a:r>
              <a:rPr lang="en-GB" sz="8000" b="1" dirty="0" err="1">
                <a:latin typeface="Sassoon Infant Std" panose="020B0503020103030203" pitchFamily="34" charset="0"/>
              </a:rPr>
              <a:t>ch</a:t>
            </a:r>
            <a:r>
              <a:rPr lang="en-GB" sz="8000" b="1" dirty="0">
                <a:latin typeface="Sassoon Infant Std" panose="020B0503020103030203" pitchFamily="34" charset="0"/>
              </a:rPr>
              <a:t>     s</a:t>
            </a:r>
            <a:endParaRPr lang="en-GB" sz="8000" b="1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00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591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09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ci</a:t>
            </a:r>
          </a:p>
        </p:txBody>
      </p:sp>
    </p:spTree>
    <p:extLst>
      <p:ext uri="{BB962C8B-B14F-4D97-AF65-F5344CB8AC3E}">
        <p14:creationId xmlns:p14="http://schemas.microsoft.com/office/powerpoint/2010/main" val="18113461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020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ch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2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107271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37969213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3151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session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3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236400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session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4402" y="2731564"/>
            <a:ext cx="1535358" cy="1401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27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delicious</a:t>
            </a:r>
          </a:p>
        </p:txBody>
      </p:sp>
    </p:spTree>
    <p:extLst>
      <p:ext uri="{BB962C8B-B14F-4D97-AF65-F5344CB8AC3E}">
        <p14:creationId xmlns:p14="http://schemas.microsoft.com/office/powerpoint/2010/main" val="33877485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527" y="372871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62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007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0507" y="2412356"/>
            <a:ext cx="972374" cy="1336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592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2046985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019" y="395283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526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6523" y="202243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747" y="2380084"/>
            <a:ext cx="952053" cy="1206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606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precious</a:t>
            </a:r>
          </a:p>
        </p:txBody>
      </p:sp>
    </p:spTree>
    <p:extLst>
      <p:ext uri="{BB962C8B-B14F-4D97-AF65-F5344CB8AC3E}">
        <p14:creationId xmlns:p14="http://schemas.microsoft.com/office/powerpoint/2010/main" val="40446320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821650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934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6881" y="2420168"/>
            <a:ext cx="1015999" cy="1308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4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59" y="1432560"/>
            <a:ext cx="10515600" cy="3080908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two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7605" y="4964056"/>
            <a:ext cx="8342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Infant Std" panose="020B0503020103030203" pitchFamily="34" charset="0"/>
              </a:rPr>
              <a:t>Definition - The number that is one more than one.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795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11791502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3821650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580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4264" y="2450008"/>
            <a:ext cx="1021976" cy="12616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120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cautious</a:t>
            </a:r>
          </a:p>
        </p:txBody>
      </p:sp>
    </p:spTree>
    <p:extLst>
      <p:ext uri="{BB962C8B-B14F-4D97-AF65-F5344CB8AC3E}">
        <p14:creationId xmlns:p14="http://schemas.microsoft.com/office/powerpoint/2010/main" val="25244613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458" y="408236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cautious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585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796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cautious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1030" y="2439251"/>
            <a:ext cx="901850" cy="12831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68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chef</a:t>
            </a:r>
          </a:p>
        </p:txBody>
      </p:sp>
    </p:spTree>
    <p:extLst>
      <p:ext uri="{BB962C8B-B14F-4D97-AF65-F5344CB8AC3E}">
        <p14:creationId xmlns:p14="http://schemas.microsoft.com/office/powerpoint/2010/main" val="689199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410268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1"/>
            <a:ext cx="1185492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849120"/>
            <a:ext cx="12192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>
                <a:latin typeface="Sassoon Infant Std" panose="020B0503020103030203" pitchFamily="34" charset="0"/>
              </a:rPr>
              <a:t>ssi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si</a:t>
            </a:r>
            <a:r>
              <a:rPr lang="en-GB" sz="8000" dirty="0">
                <a:latin typeface="Sassoon Infant Std" panose="020B0503020103030203" pitchFamily="34" charset="0"/>
              </a:rPr>
              <a:t>    ci    </a:t>
            </a:r>
            <a:r>
              <a:rPr lang="en-GB" sz="8000" dirty="0" err="1">
                <a:latin typeface="Sassoon Infant Std" panose="020B0503020103030203" pitchFamily="34" charset="0"/>
              </a:rPr>
              <a:t>ti</a:t>
            </a:r>
            <a:r>
              <a:rPr lang="en-GB" sz="8000" dirty="0">
                <a:latin typeface="Sassoon Infant Std" panose="020B0503020103030203" pitchFamily="34" charset="0"/>
              </a:rPr>
              <a:t>    </a:t>
            </a:r>
            <a:r>
              <a:rPr lang="en-GB" sz="8000" dirty="0" err="1">
                <a:latin typeface="Sassoon Infant Std" panose="020B0503020103030203" pitchFamily="34" charset="0"/>
              </a:rPr>
              <a:t>ch</a:t>
            </a:r>
            <a:r>
              <a:rPr lang="en-GB" sz="8000" dirty="0">
                <a:latin typeface="Sassoon Infant Std" panose="020B0503020103030203" pitchFamily="34" charset="0"/>
              </a:rPr>
              <a:t>     s</a:t>
            </a:r>
            <a:endParaRPr lang="en-GB" sz="80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353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765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4080" y="2380084"/>
            <a:ext cx="1452880" cy="13384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811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sugar</a:t>
            </a:r>
          </a:p>
        </p:txBody>
      </p:sp>
    </p:spTree>
    <p:extLst>
      <p:ext uri="{BB962C8B-B14F-4D97-AF65-F5344CB8AC3E}">
        <p14:creationId xmlns:p14="http://schemas.microsoft.com/office/powerpoint/2010/main" val="380228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3132</Words>
  <Application>Microsoft Office PowerPoint</Application>
  <PresentationFormat>Widescreen</PresentationFormat>
  <Paragraphs>683</Paragraphs>
  <Slides>234</Slides>
  <Notes>157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234</vt:i4>
      </vt:variant>
    </vt:vector>
  </HeadingPairs>
  <TitlesOfParts>
    <vt:vector size="239" baseType="lpstr">
      <vt:lpstr>Arial</vt:lpstr>
      <vt:lpstr>Calibri</vt:lpstr>
      <vt:lpstr>Calibri Light</vt:lpstr>
      <vt:lpstr>Sassoon Infant Std</vt:lpstr>
      <vt:lpstr>Office Theme</vt:lpstr>
      <vt:lpstr>Spelling Y2 Autumn 1 Week 5 Day 1</vt:lpstr>
      <vt:lpstr>Monday Autumn Term Week 5</vt:lpstr>
      <vt:lpstr>Let’s Revisit and Review…</vt:lpstr>
      <vt:lpstr>CHALLENGE words</vt:lpstr>
      <vt:lpstr>our</vt:lpstr>
      <vt:lpstr>our</vt:lpstr>
      <vt:lpstr>our</vt:lpstr>
      <vt:lpstr>two</vt:lpstr>
      <vt:lpstr>two</vt:lpstr>
      <vt:lpstr>two</vt:lpstr>
      <vt:lpstr>once</vt:lpstr>
      <vt:lpstr>once</vt:lpstr>
      <vt:lpstr>once</vt:lpstr>
      <vt:lpstr>busy</vt:lpstr>
      <vt:lpstr>busy</vt:lpstr>
      <vt:lpstr>busy</vt:lpstr>
      <vt:lpstr>All GPCS</vt:lpstr>
      <vt:lpstr>Let’s focus on these graphemes…</vt:lpstr>
      <vt:lpstr>sc</vt:lpstr>
      <vt:lpstr>st</vt:lpstr>
      <vt:lpstr>wr</vt:lpstr>
      <vt:lpstr>wh</vt:lpstr>
      <vt:lpstr>Let’s read some words containing the graphemes we have just looked at. sc       st       wr       wh </vt:lpstr>
      <vt:lpstr>PowerPoint Presentation</vt:lpstr>
      <vt:lpstr>listen</vt:lpstr>
      <vt:lpstr>listen</vt:lpstr>
      <vt:lpstr>listen</vt:lpstr>
      <vt:lpstr>whistle</vt:lpstr>
      <vt:lpstr>whistle</vt:lpstr>
      <vt:lpstr>whistle</vt:lpstr>
      <vt:lpstr>castle</vt:lpstr>
      <vt:lpstr>castle</vt:lpstr>
      <vt:lpstr>castle</vt:lpstr>
      <vt:lpstr>science</vt:lpstr>
      <vt:lpstr>science</vt:lpstr>
      <vt:lpstr>science</vt:lpstr>
      <vt:lpstr>muscle</vt:lpstr>
      <vt:lpstr>muscle</vt:lpstr>
      <vt:lpstr>muscle</vt:lpstr>
      <vt:lpstr>scent</vt:lpstr>
      <vt:lpstr>scent</vt:lpstr>
      <vt:lpstr>scent</vt:lpstr>
      <vt:lpstr>All of the words we are going to look at next start with the letter w, but it has more than one phoneme.   Can you remember what the phonemes are?</vt:lpstr>
      <vt:lpstr>wrapping</vt:lpstr>
      <vt:lpstr>whispering</vt:lpstr>
      <vt:lpstr>wriggle</vt:lpstr>
      <vt:lpstr>whine</vt:lpstr>
      <vt:lpstr>wrinkle</vt:lpstr>
      <vt:lpstr>where</vt:lpstr>
      <vt:lpstr>Let’s Practise and Apply…</vt:lpstr>
      <vt:lpstr>Listen to the puppies as they wriggle and whine.</vt:lpstr>
      <vt:lpstr>PowerPoint Presentation</vt:lpstr>
      <vt:lpstr>PowerPoint Presentation</vt:lpstr>
      <vt:lpstr>Spelling Y2 Autumn 1 Week 5 Day 2</vt:lpstr>
      <vt:lpstr>Tuesday Autumn Term Week 5</vt:lpstr>
      <vt:lpstr>Let’s Revisit and Review…</vt:lpstr>
      <vt:lpstr>CHALLENGE words</vt:lpstr>
      <vt:lpstr> friend</vt:lpstr>
      <vt:lpstr> friend</vt:lpstr>
      <vt:lpstr> friend</vt:lpstr>
      <vt:lpstr> eye</vt:lpstr>
      <vt:lpstr> eye</vt:lpstr>
      <vt:lpstr> eye</vt:lpstr>
      <vt:lpstr> because</vt:lpstr>
      <vt:lpstr> because</vt:lpstr>
      <vt:lpstr>because</vt:lpstr>
      <vt:lpstr>laugh</vt:lpstr>
      <vt:lpstr>laugh</vt:lpstr>
      <vt:lpstr>laugh</vt:lpstr>
      <vt:lpstr>All GPCS</vt:lpstr>
      <vt:lpstr>PowerPoint Presentation</vt:lpstr>
      <vt:lpstr>ssi</vt:lpstr>
      <vt:lpstr>si</vt:lpstr>
      <vt:lpstr>ci</vt:lpstr>
      <vt:lpstr>ti</vt:lpstr>
      <vt:lpstr>ch</vt:lpstr>
      <vt:lpstr>s</vt:lpstr>
      <vt:lpstr> session</vt:lpstr>
      <vt:lpstr> session</vt:lpstr>
      <vt:lpstr> session</vt:lpstr>
      <vt:lpstr> delicious</vt:lpstr>
      <vt:lpstr> </vt:lpstr>
      <vt:lpstr> </vt:lpstr>
      <vt:lpstr>action</vt:lpstr>
      <vt:lpstr> </vt:lpstr>
      <vt:lpstr> </vt:lpstr>
      <vt:lpstr> precious</vt:lpstr>
      <vt:lpstr> </vt:lpstr>
      <vt:lpstr> </vt:lpstr>
      <vt:lpstr> social</vt:lpstr>
      <vt:lpstr> </vt:lpstr>
      <vt:lpstr> </vt:lpstr>
      <vt:lpstr> cautious</vt:lpstr>
      <vt:lpstr> </vt:lpstr>
      <vt:lpstr> </vt:lpstr>
      <vt:lpstr> chef</vt:lpstr>
      <vt:lpstr> </vt:lpstr>
      <vt:lpstr>PowerPoint Presentation</vt:lpstr>
      <vt:lpstr> sugar</vt:lpstr>
      <vt:lpstr> </vt:lpstr>
      <vt:lpstr> </vt:lpstr>
      <vt:lpstr> special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Practise and Apply…</vt:lpstr>
      <vt:lpstr>The electrician fixed the lights in the mansion.</vt:lpstr>
      <vt:lpstr>PowerPoint Presentation</vt:lpstr>
      <vt:lpstr>The electrician fixed the lights in the mansion.</vt:lpstr>
      <vt:lpstr>Spelling Y2 Autumn 1 Week 5 Day 3</vt:lpstr>
      <vt:lpstr>Wednesday Autumn Term Week 5</vt:lpstr>
      <vt:lpstr>Let’s Revisit and Review…</vt:lpstr>
      <vt:lpstr> CHALLENGE words.</vt:lpstr>
      <vt:lpstr>move</vt:lpstr>
      <vt:lpstr>move</vt:lpstr>
      <vt:lpstr>move</vt:lpstr>
      <vt:lpstr>improve</vt:lpstr>
      <vt:lpstr>improve</vt:lpstr>
      <vt:lpstr>improve</vt:lpstr>
      <vt:lpstr>parents</vt:lpstr>
      <vt:lpstr>parents</vt:lpstr>
      <vt:lpstr>parents</vt:lpstr>
      <vt:lpstr>shoe</vt:lpstr>
      <vt:lpstr>shoe</vt:lpstr>
      <vt:lpstr>shoe</vt:lpstr>
      <vt:lpstr>All GPCs</vt:lpstr>
      <vt:lpstr>Let’s read some words with the suffix ed. </vt:lpstr>
      <vt:lpstr>searched</vt:lpstr>
      <vt:lpstr>walked</vt:lpstr>
      <vt:lpstr>scared</vt:lpstr>
      <vt:lpstr>wriggled</vt:lpstr>
      <vt:lpstr>gnashed</vt:lpstr>
      <vt:lpstr>itched</vt:lpstr>
      <vt:lpstr>Let’s read some words with the suffix ing. </vt:lpstr>
      <vt:lpstr>chasing</vt:lpstr>
      <vt:lpstr>sweeping</vt:lpstr>
      <vt:lpstr>climbing</vt:lpstr>
      <vt:lpstr>shrieking</vt:lpstr>
      <vt:lpstr>slamming</vt:lpstr>
      <vt:lpstr>amazing</vt:lpstr>
      <vt:lpstr>Let’s Practise and Apply…</vt:lpstr>
      <vt:lpstr>We walked for miles as we searched for the amazing castle.</vt:lpstr>
      <vt:lpstr>PowerPoint Presentation</vt:lpstr>
      <vt:lpstr>PowerPoint Presentation</vt:lpstr>
      <vt:lpstr>Spelling Y2 Autumn 1 Week 5 Day 4</vt:lpstr>
      <vt:lpstr>Thursday Autumn Term Week 5</vt:lpstr>
      <vt:lpstr>Let’s Revisit and Review…</vt:lpstr>
      <vt:lpstr>CHALLENGE words.</vt:lpstr>
      <vt:lpstr>beautiful</vt:lpstr>
      <vt:lpstr>beautiful</vt:lpstr>
      <vt:lpstr>beautiful</vt:lpstr>
      <vt:lpstr>pretty</vt:lpstr>
      <vt:lpstr>pretty</vt:lpstr>
      <vt:lpstr>pretty</vt:lpstr>
      <vt:lpstr>hour</vt:lpstr>
      <vt:lpstr>hour</vt:lpstr>
      <vt:lpstr>hour</vt:lpstr>
      <vt:lpstr>All GPCS</vt:lpstr>
      <vt:lpstr>PowerPoint Presentation</vt:lpstr>
      <vt:lpstr>different </vt:lpstr>
      <vt:lpstr>crocodile </vt:lpstr>
      <vt:lpstr>celebrate </vt:lpstr>
      <vt:lpstr>difficult </vt:lpstr>
      <vt:lpstr>animal </vt:lpstr>
      <vt:lpstr>again </vt:lpstr>
      <vt:lpstr>collar </vt:lpstr>
      <vt:lpstr>sailor </vt:lpstr>
      <vt:lpstr>actor </vt:lpstr>
      <vt:lpstr>caterpillar </vt:lpstr>
      <vt:lpstr>flavour </vt:lpstr>
      <vt:lpstr>colour </vt:lpstr>
      <vt:lpstr>Let’s Practise and Apply…</vt:lpstr>
      <vt:lpstr>The crocodile is a  difficult animal to love!</vt:lpstr>
      <vt:lpstr>PowerPoint Presentation</vt:lpstr>
      <vt:lpstr>PowerPoint Presentation</vt:lpstr>
      <vt:lpstr>Spelling Y2 Autumn 1 Week 5 Day 5</vt:lpstr>
      <vt:lpstr>Friday Autumn Term Week 5</vt:lpstr>
      <vt:lpstr>Let’s Practise and Apply.</vt:lpstr>
      <vt:lpstr>CHALLENGE words.</vt:lpstr>
      <vt:lpstr>All GPCS</vt:lpstr>
      <vt:lpstr>PowerPoint Presentation</vt:lpstr>
      <vt:lpstr>Sort the i/ee/igh phonemes.  We are going to look at some words with the y grapheme.   Is the y making the phoneme   ‘i’, ‘ee’ or ‘igh’?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Practise and Apply.</vt:lpstr>
      <vt:lpstr>Can I swap my fruit for your fudge?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Shelley Tisbury</dc:creator>
  <cp:lastModifiedBy>Kelly Stokes</cp:lastModifiedBy>
  <cp:revision>106</cp:revision>
  <cp:lastPrinted>2022-05-27T07:40:55Z</cp:lastPrinted>
  <dcterms:created xsi:type="dcterms:W3CDTF">2022-03-23T13:56:57Z</dcterms:created>
  <dcterms:modified xsi:type="dcterms:W3CDTF">2022-08-11T10:21:00Z</dcterms:modified>
</cp:coreProperties>
</file>