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7"/>
  </p:notesMasterIdLst>
  <p:sldIdLst>
    <p:sldId id="595" r:id="rId2"/>
    <p:sldId id="596" r:id="rId3"/>
    <p:sldId id="597" r:id="rId4"/>
    <p:sldId id="258" r:id="rId5"/>
    <p:sldId id="599" r:id="rId6"/>
    <p:sldId id="665" r:id="rId7"/>
    <p:sldId id="540" r:id="rId8"/>
    <p:sldId id="667" r:id="rId9"/>
    <p:sldId id="668" r:id="rId10"/>
    <p:sldId id="669" r:id="rId11"/>
    <p:sldId id="670" r:id="rId12"/>
    <p:sldId id="671" r:id="rId13"/>
    <p:sldId id="673" r:id="rId14"/>
    <p:sldId id="267" r:id="rId15"/>
    <p:sldId id="268" r:id="rId16"/>
    <p:sldId id="282" r:id="rId17"/>
    <p:sldId id="682" r:id="rId18"/>
    <p:sldId id="387" r:id="rId19"/>
    <p:sldId id="274" r:id="rId20"/>
    <p:sldId id="683" r:id="rId21"/>
    <p:sldId id="687" r:id="rId22"/>
    <p:sldId id="294" r:id="rId23"/>
    <p:sldId id="684" r:id="rId24"/>
    <p:sldId id="296" r:id="rId25"/>
    <p:sldId id="303" r:id="rId26"/>
    <p:sldId id="545" r:id="rId27"/>
    <p:sldId id="692" r:id="rId28"/>
    <p:sldId id="547" r:id="rId29"/>
    <p:sldId id="694" r:id="rId30"/>
    <p:sldId id="304" r:id="rId31"/>
    <p:sldId id="318" r:id="rId32"/>
    <p:sldId id="316" r:id="rId33"/>
    <p:sldId id="695" r:id="rId34"/>
    <p:sldId id="606" r:id="rId35"/>
    <p:sldId id="607" r:id="rId36"/>
    <p:sldId id="608" r:id="rId37"/>
    <p:sldId id="609" r:id="rId38"/>
    <p:sldId id="610" r:id="rId39"/>
    <p:sldId id="696" r:id="rId40"/>
    <p:sldId id="826" r:id="rId41"/>
    <p:sldId id="827" r:id="rId42"/>
    <p:sldId id="828" r:id="rId43"/>
    <p:sldId id="829" r:id="rId44"/>
    <p:sldId id="703" r:id="rId45"/>
    <p:sldId id="704" r:id="rId46"/>
    <p:sldId id="705" r:id="rId47"/>
    <p:sldId id="708" r:id="rId48"/>
    <p:sldId id="410" r:id="rId49"/>
    <p:sldId id="552" r:id="rId50"/>
    <p:sldId id="679" r:id="rId51"/>
    <p:sldId id="638" r:id="rId52"/>
    <p:sldId id="712" r:id="rId53"/>
    <p:sldId id="680" r:id="rId54"/>
    <p:sldId id="419" r:id="rId55"/>
    <p:sldId id="713" r:id="rId56"/>
    <p:sldId id="688" r:id="rId57"/>
    <p:sldId id="439" r:id="rId58"/>
    <p:sldId id="720" r:id="rId59"/>
    <p:sldId id="427" r:id="rId60"/>
    <p:sldId id="841" r:id="rId61"/>
    <p:sldId id="842" r:id="rId62"/>
    <p:sldId id="843" r:id="rId63"/>
    <p:sldId id="844" r:id="rId64"/>
    <p:sldId id="434" r:id="rId65"/>
    <p:sldId id="435" r:id="rId66"/>
    <p:sldId id="731" r:id="rId67"/>
    <p:sldId id="838" r:id="rId68"/>
    <p:sldId id="644" r:id="rId69"/>
    <p:sldId id="645" r:id="rId70"/>
    <p:sldId id="617" r:id="rId71"/>
    <p:sldId id="618" r:id="rId72"/>
    <p:sldId id="619" r:id="rId73"/>
    <p:sldId id="620" r:id="rId74"/>
    <p:sldId id="830" r:id="rId75"/>
    <p:sldId id="831" r:id="rId76"/>
    <p:sldId id="832" r:id="rId77"/>
    <p:sldId id="833" r:id="rId78"/>
    <p:sldId id="740" r:id="rId79"/>
    <p:sldId id="741" r:id="rId80"/>
    <p:sldId id="742" r:id="rId81"/>
    <p:sldId id="745" r:id="rId82"/>
    <p:sldId id="626" r:id="rId83"/>
    <p:sldId id="449" r:id="rId84"/>
    <p:sldId id="453" r:id="rId85"/>
    <p:sldId id="455" r:id="rId86"/>
    <p:sldId id="457" r:id="rId87"/>
    <p:sldId id="458" r:id="rId88"/>
    <p:sldId id="460" r:id="rId89"/>
    <p:sldId id="478" r:id="rId90"/>
    <p:sldId id="465" r:id="rId91"/>
    <p:sldId id="845" r:id="rId92"/>
    <p:sldId id="846" r:id="rId93"/>
    <p:sldId id="847" r:id="rId94"/>
    <p:sldId id="848" r:id="rId95"/>
    <p:sldId id="472" r:id="rId96"/>
    <p:sldId id="473" r:id="rId97"/>
    <p:sldId id="474" r:id="rId98"/>
    <p:sldId id="839" r:id="rId99"/>
    <p:sldId id="651" r:id="rId100"/>
    <p:sldId id="757" r:id="rId101"/>
    <p:sldId id="627" r:id="rId102"/>
    <p:sldId id="628" r:id="rId103"/>
    <p:sldId id="629" r:id="rId104"/>
    <p:sldId id="630" r:id="rId105"/>
    <p:sldId id="834" r:id="rId106"/>
    <p:sldId id="835" r:id="rId107"/>
    <p:sldId id="836" r:id="rId108"/>
    <p:sldId id="837" r:id="rId109"/>
    <p:sldId id="764" r:id="rId110"/>
    <p:sldId id="765" r:id="rId111"/>
    <p:sldId id="766" r:id="rId112"/>
    <p:sldId id="769" r:id="rId113"/>
    <p:sldId id="636" r:id="rId114"/>
    <p:sldId id="637" r:id="rId115"/>
    <p:sldId id="509" r:id="rId116"/>
    <p:sldId id="507" r:id="rId117"/>
    <p:sldId id="513" r:id="rId118"/>
    <p:sldId id="512" r:id="rId119"/>
    <p:sldId id="654" r:id="rId120"/>
    <p:sldId id="515" r:id="rId121"/>
    <p:sldId id="521" r:id="rId122"/>
    <p:sldId id="849" r:id="rId123"/>
    <p:sldId id="850" r:id="rId124"/>
    <p:sldId id="851" r:id="rId125"/>
    <p:sldId id="852" r:id="rId126"/>
    <p:sldId id="528" r:id="rId127"/>
    <p:sldId id="659" r:id="rId128"/>
    <p:sldId id="780" r:id="rId129"/>
    <p:sldId id="840" r:id="rId130"/>
    <p:sldId id="662" r:id="rId131"/>
    <p:sldId id="663" r:id="rId132"/>
    <p:sldId id="782" r:id="rId133"/>
    <p:sldId id="664" r:id="rId134"/>
    <p:sldId id="783" r:id="rId135"/>
    <p:sldId id="784" r:id="rId136"/>
    <p:sldId id="785" r:id="rId137"/>
    <p:sldId id="786" r:id="rId138"/>
    <p:sldId id="787" r:id="rId139"/>
    <p:sldId id="788" r:id="rId140"/>
    <p:sldId id="789" r:id="rId141"/>
    <p:sldId id="790" r:id="rId142"/>
    <p:sldId id="791" r:id="rId143"/>
    <p:sldId id="792" r:id="rId144"/>
    <p:sldId id="793" r:id="rId145"/>
    <p:sldId id="794" r:id="rId146"/>
    <p:sldId id="795" r:id="rId147"/>
    <p:sldId id="796" r:id="rId148"/>
    <p:sldId id="797" r:id="rId149"/>
    <p:sldId id="798" r:id="rId150"/>
    <p:sldId id="799" r:id="rId151"/>
    <p:sldId id="800" r:id="rId152"/>
    <p:sldId id="801" r:id="rId153"/>
    <p:sldId id="802" r:id="rId154"/>
    <p:sldId id="803" r:id="rId155"/>
    <p:sldId id="804" r:id="rId156"/>
    <p:sldId id="805" r:id="rId157"/>
    <p:sldId id="806" r:id="rId158"/>
    <p:sldId id="807" r:id="rId159"/>
    <p:sldId id="808" r:id="rId160"/>
    <p:sldId id="809" r:id="rId161"/>
    <p:sldId id="810" r:id="rId162"/>
    <p:sldId id="811" r:id="rId163"/>
    <p:sldId id="812" r:id="rId164"/>
    <p:sldId id="813" r:id="rId165"/>
    <p:sldId id="814" r:id="rId166"/>
    <p:sldId id="815" r:id="rId167"/>
    <p:sldId id="817" r:id="rId168"/>
    <p:sldId id="818" r:id="rId169"/>
    <p:sldId id="819" r:id="rId170"/>
    <p:sldId id="820" r:id="rId171"/>
    <p:sldId id="821" r:id="rId172"/>
    <p:sldId id="822" r:id="rId173"/>
    <p:sldId id="824" r:id="rId174"/>
    <p:sldId id="823" r:id="rId175"/>
    <p:sldId id="825" r:id="rId176"/>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351EDC-A141-4FBA-AE37-66E0A5298056}" v="4" dt="2023-05-10T14:35:05.6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81447" autoAdjust="0"/>
  </p:normalViewPr>
  <p:slideViewPr>
    <p:cSldViewPr snapToGrid="0">
      <p:cViewPr varScale="1">
        <p:scale>
          <a:sx n="59" d="100"/>
          <a:sy n="59" d="100"/>
        </p:scale>
        <p:origin x="4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microsoft.com/office/2016/11/relationships/changesInfo" Target="changesInfos/changesInfo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notesMaster" Target="notesMasters/notesMaster1.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microsoft.com/office/2015/10/relationships/revisionInfo" Target="revisionInfo.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theme" Target="theme/theme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51351EDC-A141-4FBA-AE37-66E0A5298056}"/>
    <pc:docChg chg="custSel modSld">
      <pc:chgData name="Kelly Stokes" userId="3e5c5154-569e-4d81-aa91-4f91841cdfa9" providerId="ADAL" clId="{51351EDC-A141-4FBA-AE37-66E0A5298056}" dt="2023-05-10T14:35:05.689" v="89"/>
      <pc:docMkLst>
        <pc:docMk/>
      </pc:docMkLst>
      <pc:sldChg chg="modSp mod">
        <pc:chgData name="Kelly Stokes" userId="3e5c5154-569e-4d81-aa91-4f91841cdfa9" providerId="ADAL" clId="{51351EDC-A141-4FBA-AE37-66E0A5298056}" dt="2023-05-10T14:33:24.030" v="12" actId="6549"/>
        <pc:sldMkLst>
          <pc:docMk/>
          <pc:sldMk cId="3455277716" sldId="595"/>
        </pc:sldMkLst>
        <pc:spChg chg="mod">
          <ac:chgData name="Kelly Stokes" userId="3e5c5154-569e-4d81-aa91-4f91841cdfa9" providerId="ADAL" clId="{51351EDC-A141-4FBA-AE37-66E0A5298056}" dt="2023-05-10T14:33:17.217" v="1" actId="20577"/>
          <ac:spMkLst>
            <pc:docMk/>
            <pc:sldMk cId="3455277716" sldId="595"/>
            <ac:spMk id="2" creationId="{7EB92607-E334-409C-8872-AB6363C33D0F}"/>
          </ac:spMkLst>
        </pc:spChg>
        <pc:spChg chg="mod">
          <ac:chgData name="Kelly Stokes" userId="3e5c5154-569e-4d81-aa91-4f91841cdfa9" providerId="ADAL" clId="{51351EDC-A141-4FBA-AE37-66E0A5298056}" dt="2023-05-10T14:33:24.030" v="12" actId="6549"/>
          <ac:spMkLst>
            <pc:docMk/>
            <pc:sldMk cId="3455277716" sldId="595"/>
            <ac:spMk id="3" creationId="{9B667196-C5B4-45FC-B5E8-3B190D7A595C}"/>
          </ac:spMkLst>
        </pc:spChg>
      </pc:sldChg>
      <pc:sldChg chg="modSp mod">
        <pc:chgData name="Kelly Stokes" userId="3e5c5154-569e-4d81-aa91-4f91841cdfa9" providerId="ADAL" clId="{51351EDC-A141-4FBA-AE37-66E0A5298056}" dt="2023-05-10T14:33:31.139" v="22" actId="20577"/>
        <pc:sldMkLst>
          <pc:docMk/>
          <pc:sldMk cId="3285838270" sldId="596"/>
        </pc:sldMkLst>
        <pc:spChg chg="mod">
          <ac:chgData name="Kelly Stokes" userId="3e5c5154-569e-4d81-aa91-4f91841cdfa9" providerId="ADAL" clId="{51351EDC-A141-4FBA-AE37-66E0A5298056}" dt="2023-05-10T14:33:31.139" v="22" actId="20577"/>
          <ac:spMkLst>
            <pc:docMk/>
            <pc:sldMk cId="3285838270" sldId="596"/>
            <ac:spMk id="2" creationId="{02FB8773-AD3E-2543-510F-CEE32E75C793}"/>
          </ac:spMkLst>
        </pc:spChg>
      </pc:sldChg>
      <pc:sldChg chg="addSp delSp modSp mod">
        <pc:chgData name="Kelly Stokes" userId="3e5c5154-569e-4d81-aa91-4f91841cdfa9" providerId="ADAL" clId="{51351EDC-A141-4FBA-AE37-66E0A5298056}" dt="2023-05-10T14:33:47.318" v="29" actId="1076"/>
        <pc:sldMkLst>
          <pc:docMk/>
          <pc:sldMk cId="3089204884" sldId="597"/>
        </pc:sldMkLst>
        <pc:picChg chg="del">
          <ac:chgData name="Kelly Stokes" userId="3e5c5154-569e-4d81-aa91-4f91841cdfa9" providerId="ADAL" clId="{51351EDC-A141-4FBA-AE37-66E0A5298056}" dt="2023-05-10T14:33:33.355" v="23" actId="478"/>
          <ac:picMkLst>
            <pc:docMk/>
            <pc:sldMk cId="3089204884" sldId="597"/>
            <ac:picMk id="5" creationId="{00000000-0000-0000-0000-000000000000}"/>
          </ac:picMkLst>
        </pc:picChg>
        <pc:picChg chg="add mod modCrop">
          <ac:chgData name="Kelly Stokes" userId="3e5c5154-569e-4d81-aa91-4f91841cdfa9" providerId="ADAL" clId="{51351EDC-A141-4FBA-AE37-66E0A5298056}" dt="2023-05-10T14:33:47.318" v="29" actId="1076"/>
          <ac:picMkLst>
            <pc:docMk/>
            <pc:sldMk cId="3089204884" sldId="597"/>
            <ac:picMk id="8" creationId="{19256573-D274-9DE3-9887-DBE2BABCED4D}"/>
          </ac:picMkLst>
        </pc:picChg>
      </pc:sldChg>
      <pc:sldChg chg="modSp mod modNotesTx">
        <pc:chgData name="Kelly Stokes" userId="3e5c5154-569e-4d81-aa91-4f91841cdfa9" providerId="ADAL" clId="{51351EDC-A141-4FBA-AE37-66E0A5298056}" dt="2023-05-10T14:34:10.391" v="47" actId="20577"/>
        <pc:sldMkLst>
          <pc:docMk/>
          <pc:sldMk cId="2362409983" sldId="608"/>
        </pc:sldMkLst>
        <pc:spChg chg="mod">
          <ac:chgData name="Kelly Stokes" userId="3e5c5154-569e-4d81-aa91-4f91841cdfa9" providerId="ADAL" clId="{51351EDC-A141-4FBA-AE37-66E0A5298056}" dt="2023-05-10T14:34:06.122" v="39" actId="20577"/>
          <ac:spMkLst>
            <pc:docMk/>
            <pc:sldMk cId="2362409983" sldId="608"/>
            <ac:spMk id="2" creationId="{02FB8773-AD3E-2543-510F-CEE32E75C793}"/>
          </ac:spMkLst>
        </pc:spChg>
      </pc:sldChg>
      <pc:sldChg chg="addSp delSp modSp mod">
        <pc:chgData name="Kelly Stokes" userId="3e5c5154-569e-4d81-aa91-4f91841cdfa9" providerId="ADAL" clId="{51351EDC-A141-4FBA-AE37-66E0A5298056}" dt="2023-05-10T14:34:13.056" v="49"/>
        <pc:sldMkLst>
          <pc:docMk/>
          <pc:sldMk cId="556393850" sldId="609"/>
        </pc:sldMkLst>
        <pc:picChg chg="del">
          <ac:chgData name="Kelly Stokes" userId="3e5c5154-569e-4d81-aa91-4f91841cdfa9" providerId="ADAL" clId="{51351EDC-A141-4FBA-AE37-66E0A5298056}" dt="2023-05-10T14:34:12.121" v="48" actId="478"/>
          <ac:picMkLst>
            <pc:docMk/>
            <pc:sldMk cId="556393850" sldId="609"/>
            <ac:picMk id="5" creationId="{00000000-0000-0000-0000-000000000000}"/>
          </ac:picMkLst>
        </pc:picChg>
        <pc:picChg chg="add mod">
          <ac:chgData name="Kelly Stokes" userId="3e5c5154-569e-4d81-aa91-4f91841cdfa9" providerId="ADAL" clId="{51351EDC-A141-4FBA-AE37-66E0A5298056}" dt="2023-05-10T14:34:13.056" v="49"/>
          <ac:picMkLst>
            <pc:docMk/>
            <pc:sldMk cId="556393850" sldId="609"/>
            <ac:picMk id="7" creationId="{B1E38339-A3ED-D4E2-C944-BEC616FD8D85}"/>
          </ac:picMkLst>
        </pc:picChg>
      </pc:sldChg>
      <pc:sldChg chg="modSp mod modNotesTx">
        <pc:chgData name="Kelly Stokes" userId="3e5c5154-569e-4d81-aa91-4f91841cdfa9" providerId="ADAL" clId="{51351EDC-A141-4FBA-AE37-66E0A5298056}" dt="2023-05-10T14:34:28.490" v="60" actId="20577"/>
        <pc:sldMkLst>
          <pc:docMk/>
          <pc:sldMk cId="2078362911" sldId="617"/>
        </pc:sldMkLst>
        <pc:spChg chg="mod">
          <ac:chgData name="Kelly Stokes" userId="3e5c5154-569e-4d81-aa91-4f91841cdfa9" providerId="ADAL" clId="{51351EDC-A141-4FBA-AE37-66E0A5298056}" dt="2023-05-10T14:34:25.781" v="59" actId="20577"/>
          <ac:spMkLst>
            <pc:docMk/>
            <pc:sldMk cId="2078362911" sldId="617"/>
            <ac:spMk id="2" creationId="{02FB8773-AD3E-2543-510F-CEE32E75C793}"/>
          </ac:spMkLst>
        </pc:spChg>
      </pc:sldChg>
      <pc:sldChg chg="addSp delSp modSp mod">
        <pc:chgData name="Kelly Stokes" userId="3e5c5154-569e-4d81-aa91-4f91841cdfa9" providerId="ADAL" clId="{51351EDC-A141-4FBA-AE37-66E0A5298056}" dt="2023-05-10T14:34:31.099" v="62"/>
        <pc:sldMkLst>
          <pc:docMk/>
          <pc:sldMk cId="2785862537" sldId="618"/>
        </pc:sldMkLst>
        <pc:picChg chg="del">
          <ac:chgData name="Kelly Stokes" userId="3e5c5154-569e-4d81-aa91-4f91841cdfa9" providerId="ADAL" clId="{51351EDC-A141-4FBA-AE37-66E0A5298056}" dt="2023-05-10T14:34:30.640" v="61" actId="478"/>
          <ac:picMkLst>
            <pc:docMk/>
            <pc:sldMk cId="2785862537" sldId="618"/>
            <ac:picMk id="5" creationId="{00000000-0000-0000-0000-000000000000}"/>
          </ac:picMkLst>
        </pc:picChg>
        <pc:picChg chg="add mod">
          <ac:chgData name="Kelly Stokes" userId="3e5c5154-569e-4d81-aa91-4f91841cdfa9" providerId="ADAL" clId="{51351EDC-A141-4FBA-AE37-66E0A5298056}" dt="2023-05-10T14:34:31.099" v="62"/>
          <ac:picMkLst>
            <pc:docMk/>
            <pc:sldMk cId="2785862537" sldId="618"/>
            <ac:picMk id="7" creationId="{89B4B784-BDBB-959D-B90C-1A7270E7587E}"/>
          </ac:picMkLst>
        </pc:picChg>
      </pc:sldChg>
      <pc:sldChg chg="modSp mod">
        <pc:chgData name="Kelly Stokes" userId="3e5c5154-569e-4d81-aa91-4f91841cdfa9" providerId="ADAL" clId="{51351EDC-A141-4FBA-AE37-66E0A5298056}" dt="2023-05-10T14:34:43.001" v="72" actId="20577"/>
        <pc:sldMkLst>
          <pc:docMk/>
          <pc:sldMk cId="2729000365" sldId="627"/>
        </pc:sldMkLst>
        <pc:spChg chg="mod">
          <ac:chgData name="Kelly Stokes" userId="3e5c5154-569e-4d81-aa91-4f91841cdfa9" providerId="ADAL" clId="{51351EDC-A141-4FBA-AE37-66E0A5298056}" dt="2023-05-10T14:34:43.001" v="72" actId="20577"/>
          <ac:spMkLst>
            <pc:docMk/>
            <pc:sldMk cId="2729000365" sldId="627"/>
            <ac:spMk id="2" creationId="{02FB8773-AD3E-2543-510F-CEE32E75C793}"/>
          </ac:spMkLst>
        </pc:spChg>
      </pc:sldChg>
      <pc:sldChg chg="addSp delSp modSp mod">
        <pc:chgData name="Kelly Stokes" userId="3e5c5154-569e-4d81-aa91-4f91841cdfa9" providerId="ADAL" clId="{51351EDC-A141-4FBA-AE37-66E0A5298056}" dt="2023-05-10T14:34:45.665" v="74"/>
        <pc:sldMkLst>
          <pc:docMk/>
          <pc:sldMk cId="1768281024" sldId="628"/>
        </pc:sldMkLst>
        <pc:picChg chg="del">
          <ac:chgData name="Kelly Stokes" userId="3e5c5154-569e-4d81-aa91-4f91841cdfa9" providerId="ADAL" clId="{51351EDC-A141-4FBA-AE37-66E0A5298056}" dt="2023-05-10T14:34:45.232" v="73" actId="478"/>
          <ac:picMkLst>
            <pc:docMk/>
            <pc:sldMk cId="1768281024" sldId="628"/>
            <ac:picMk id="5" creationId="{00000000-0000-0000-0000-000000000000}"/>
          </ac:picMkLst>
        </pc:picChg>
        <pc:picChg chg="add mod">
          <ac:chgData name="Kelly Stokes" userId="3e5c5154-569e-4d81-aa91-4f91841cdfa9" providerId="ADAL" clId="{51351EDC-A141-4FBA-AE37-66E0A5298056}" dt="2023-05-10T14:34:45.665" v="74"/>
          <ac:picMkLst>
            <pc:docMk/>
            <pc:sldMk cId="1768281024" sldId="628"/>
            <ac:picMk id="7" creationId="{2E4FFEFC-8C37-F17B-1241-FC532BFC64D0}"/>
          </ac:picMkLst>
        </pc:picChg>
      </pc:sldChg>
      <pc:sldChg chg="addSp delSp modSp mod">
        <pc:chgData name="Kelly Stokes" userId="3e5c5154-569e-4d81-aa91-4f91841cdfa9" providerId="ADAL" clId="{51351EDC-A141-4FBA-AE37-66E0A5298056}" dt="2023-05-10T14:35:05.689" v="89"/>
        <pc:sldMkLst>
          <pc:docMk/>
          <pc:sldMk cId="426109351" sldId="664"/>
        </pc:sldMkLst>
        <pc:spChg chg="del">
          <ac:chgData name="Kelly Stokes" userId="3e5c5154-569e-4d81-aa91-4f91841cdfa9" providerId="ADAL" clId="{51351EDC-A141-4FBA-AE37-66E0A5298056}" dt="2023-05-10T14:35:02.553" v="87" actId="478"/>
          <ac:spMkLst>
            <pc:docMk/>
            <pc:sldMk cId="426109351" sldId="664"/>
            <ac:spMk id="2" creationId="{00000000-0000-0000-0000-000000000000}"/>
          </ac:spMkLst>
        </pc:spChg>
        <pc:spChg chg="del">
          <ac:chgData name="Kelly Stokes" userId="3e5c5154-569e-4d81-aa91-4f91841cdfa9" providerId="ADAL" clId="{51351EDC-A141-4FBA-AE37-66E0A5298056}" dt="2023-05-10T14:35:03.884" v="88" actId="478"/>
          <ac:spMkLst>
            <pc:docMk/>
            <pc:sldMk cId="426109351" sldId="664"/>
            <ac:spMk id="3" creationId="{00000000-0000-0000-0000-000000000000}"/>
          </ac:spMkLst>
        </pc:spChg>
        <pc:picChg chg="del">
          <ac:chgData name="Kelly Stokes" userId="3e5c5154-569e-4d81-aa91-4f91841cdfa9" providerId="ADAL" clId="{51351EDC-A141-4FBA-AE37-66E0A5298056}" dt="2023-05-10T14:35:01.032" v="86" actId="478"/>
          <ac:picMkLst>
            <pc:docMk/>
            <pc:sldMk cId="426109351" sldId="664"/>
            <ac:picMk id="4" creationId="{00000000-0000-0000-0000-000000000000}"/>
          </ac:picMkLst>
        </pc:picChg>
        <pc:picChg chg="add mod">
          <ac:chgData name="Kelly Stokes" userId="3e5c5154-569e-4d81-aa91-4f91841cdfa9" providerId="ADAL" clId="{51351EDC-A141-4FBA-AE37-66E0A5298056}" dt="2023-05-10T14:35:05.689" v="89"/>
          <ac:picMkLst>
            <pc:docMk/>
            <pc:sldMk cId="426109351" sldId="664"/>
            <ac:picMk id="5" creationId="{94EB68A2-EA09-6395-BB44-4B68AE0FFF55}"/>
          </ac:picMkLst>
        </pc:picChg>
      </pc:sldChg>
      <pc:sldChg chg="modSp mod modNotesTx">
        <pc:chgData name="Kelly Stokes" userId="3e5c5154-569e-4d81-aa91-4f91841cdfa9" providerId="ADAL" clId="{51351EDC-A141-4FBA-AE37-66E0A5298056}" dt="2023-05-10T14:34:59.410" v="85" actId="20577"/>
        <pc:sldMkLst>
          <pc:docMk/>
          <pc:sldMk cId="3682251326" sldId="782"/>
        </pc:sldMkLst>
        <pc:spChg chg="mod">
          <ac:chgData name="Kelly Stokes" userId="3e5c5154-569e-4d81-aa91-4f91841cdfa9" providerId="ADAL" clId="{51351EDC-A141-4FBA-AE37-66E0A5298056}" dt="2023-05-10T14:34:56.920" v="84" actId="20577"/>
          <ac:spMkLst>
            <pc:docMk/>
            <pc:sldMk cId="3682251326" sldId="782"/>
            <ac:spMk id="2" creationId="{02FB8773-AD3E-2543-510F-CEE32E75C79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329843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a:solidFill>
                  <a:schemeClr val="tx1"/>
                </a:solidFill>
                <a:effectLst/>
                <a:latin typeface="+mn-lt"/>
                <a:ea typeface="+mn-ea"/>
                <a:cs typeface="+mn-cs"/>
              </a:rPr>
              <a:t>The oldest homes that we know were the unique houses built in the Stone Age, more than 14,000 years ago.</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a:p>
        </p:txBody>
      </p:sp>
    </p:spTree>
    <p:extLst>
      <p:ext uri="{BB962C8B-B14F-4D97-AF65-F5344CB8AC3E}">
        <p14:creationId xmlns:p14="http://schemas.microsoft.com/office/powerpoint/2010/main" val="486326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1393783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2685523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680990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18134663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a:solidFill>
                  <a:schemeClr val="tx1"/>
                </a:solidFill>
                <a:effectLst/>
                <a:latin typeface="+mn-lt"/>
                <a:ea typeface="+mn-ea"/>
                <a:cs typeface="+mn-cs"/>
              </a:rPr>
              <a:t>Can you imagine what the homes would have looked like?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99</a:t>
            </a:fld>
            <a:endParaRPr lang="en-GB"/>
          </a:p>
        </p:txBody>
      </p:sp>
    </p:spTree>
    <p:extLst>
      <p:ext uri="{BB962C8B-B14F-4D97-AF65-F5344CB8AC3E}">
        <p14:creationId xmlns:p14="http://schemas.microsoft.com/office/powerpoint/2010/main" val="3219573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101</a:t>
            </a:fld>
            <a:endParaRPr lang="en-GB"/>
          </a:p>
        </p:txBody>
      </p:sp>
    </p:spTree>
    <p:extLst>
      <p:ext uri="{BB962C8B-B14F-4D97-AF65-F5344CB8AC3E}">
        <p14:creationId xmlns:p14="http://schemas.microsoft.com/office/powerpoint/2010/main" val="20392761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104</a:t>
            </a:fld>
            <a:endParaRPr lang="en-GB"/>
          </a:p>
        </p:txBody>
      </p:sp>
    </p:spTree>
    <p:extLst>
      <p:ext uri="{BB962C8B-B14F-4D97-AF65-F5344CB8AC3E}">
        <p14:creationId xmlns:p14="http://schemas.microsoft.com/office/powerpoint/2010/main" val="2690947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105</a:t>
            </a:fld>
            <a:endParaRPr lang="en-GB"/>
          </a:p>
        </p:txBody>
      </p:sp>
    </p:spTree>
    <p:extLst>
      <p:ext uri="{BB962C8B-B14F-4D97-AF65-F5344CB8AC3E}">
        <p14:creationId xmlns:p14="http://schemas.microsoft.com/office/powerpoint/2010/main" val="1226473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a:p>
        </p:txBody>
      </p:sp>
    </p:spTree>
    <p:extLst>
      <p:ext uri="{BB962C8B-B14F-4D97-AF65-F5344CB8AC3E}">
        <p14:creationId xmlns:p14="http://schemas.microsoft.com/office/powerpoint/2010/main" val="1721815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806832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a:solidFill>
                  <a:schemeClr val="tx1"/>
                </a:solidFill>
                <a:effectLst/>
                <a:latin typeface="+mn-lt"/>
                <a:ea typeface="+mn-ea"/>
                <a:cs typeface="+mn-cs"/>
              </a:rPr>
              <a:t>They were built with materials that were easy to shape using a special technique with stone tools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41107309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12547962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a:t>
            </a:r>
            <a:r>
              <a:rPr lang="en-GB"/>
              <a:t>the quiz:</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Mail knot imagine increase describe mention antique technique vague league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159</a:t>
            </a:fld>
            <a:endParaRPr lang="en-GB"/>
          </a:p>
        </p:txBody>
      </p:sp>
    </p:spTree>
    <p:extLst>
      <p:ext uri="{BB962C8B-B14F-4D97-AF65-F5344CB8AC3E}">
        <p14:creationId xmlns:p14="http://schemas.microsoft.com/office/powerpoint/2010/main" val="2301376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sz="1200" kern="1200">
                <a:solidFill>
                  <a:schemeClr val="tx1"/>
                </a:solidFill>
                <a:effectLst/>
                <a:latin typeface="+mn-lt"/>
                <a:ea typeface="+mn-ea"/>
                <a:cs typeface="+mn-cs"/>
              </a:rPr>
              <a:t>Mail knot imagine increase describe mention antique technique vague league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35003277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3750995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28545797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41955751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6657933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1736839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4257042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4336576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8311632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6383102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8533956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11565886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18526311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10029886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4518287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21821872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2463112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3053608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a:solidFill>
                  <a:schemeClr val="tx1"/>
                </a:solidFill>
                <a:effectLst/>
                <a:latin typeface="+mn-lt"/>
                <a:ea typeface="+mn-ea"/>
                <a:cs typeface="+mn-cs"/>
              </a:rPr>
              <a:t>We can describe these as ‘organic’ materials.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2557970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650785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1242591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447181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746921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3" Type="http://schemas.openxmlformats.org/officeDocument/2006/relationships/hyperlink" Target="https://www.etymonline.com/word/imagine#etymonline_v_1521"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3" Type="http://schemas.openxmlformats.org/officeDocument/2006/relationships/hyperlink" Target="https://www.etymonline.com/word/increase#etymonline_v_42409"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fontScale="92500" lnSpcReduction="10000"/>
          </a:bodyPr>
          <a:lstStyle/>
          <a:p>
            <a:r>
              <a:rPr lang="en-GB" dirty="0">
                <a:latin typeface="Twinkl Cursive Looped" panose="02000000000000000000" pitchFamily="2" charset="0"/>
              </a:rPr>
              <a:t>Mastering spellings: building of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2</a:t>
            </a:r>
          </a:p>
          <a:p>
            <a:endParaRPr lang="en-GB" dirty="0">
              <a:latin typeface="Twinkl Cursive Looped" panose="02000000000000000000" pitchFamily="2" charset="0"/>
            </a:endParaRPr>
          </a:p>
        </p:txBody>
      </p:sp>
    </p:spTree>
    <p:extLst>
      <p:ext uri="{BB962C8B-B14F-4D97-AF65-F5344CB8AC3E}">
        <p14:creationId xmlns:p14="http://schemas.microsoft.com/office/powerpoint/2010/main" val="3455277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1488477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a:latin typeface="Twinkl Cursive Looped" panose="02000000000000000000" pitchFamily="2" charset="0"/>
              </a:rPr>
              <a:t>Can you </a:t>
            </a:r>
            <a:r>
              <a:rPr lang="en-GB">
                <a:solidFill>
                  <a:srgbClr val="FF0000"/>
                </a:solidFill>
                <a:latin typeface="Twinkl Cursive Looped" panose="02000000000000000000" pitchFamily="2" charset="0"/>
              </a:rPr>
              <a:t>imagine</a:t>
            </a:r>
            <a:r>
              <a:rPr lang="en-GB">
                <a:latin typeface="Twinkl Cursive Looped" panose="02000000000000000000" pitchFamily="2" charset="0"/>
              </a:rPr>
              <a:t> what the homes would have looked like? </a:t>
            </a:r>
            <a:endParaRPr lang="en-GB" dirty="0">
              <a:latin typeface="Twinkl Cursive Looped" panose="02000000000000000000" pitchFamily="2"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66623123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272900036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E4FFEFC-8C37-F17B-1241-FC532BFC64D0}"/>
              </a:ext>
            </a:extLst>
          </p:cNvPr>
          <p:cNvPicPr>
            <a:picLocks noChangeAspect="1"/>
          </p:cNvPicPr>
          <p:nvPr/>
        </p:nvPicPr>
        <p:blipFill rotWithShape="1">
          <a:blip r:embed="rId2"/>
          <a:srcRect l="18214" t="12363" r="18438" b="14506"/>
          <a:stretch/>
        </p:blipFill>
        <p:spPr>
          <a:xfrm>
            <a:off x="571499" y="0"/>
            <a:ext cx="10368643" cy="6729753"/>
          </a:xfrm>
          <a:prstGeom prst="rect">
            <a:avLst/>
          </a:prstGeom>
        </p:spPr>
      </p:pic>
    </p:spTree>
    <p:extLst>
      <p:ext uri="{BB962C8B-B14F-4D97-AF65-F5344CB8AC3E}">
        <p14:creationId xmlns:p14="http://schemas.microsoft.com/office/powerpoint/2010/main" val="176828102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36805730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19450070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6557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give a detailed account in words of</a:t>
            </a:r>
          </a:p>
        </p:txBody>
      </p:sp>
      <p:sp>
        <p:nvSpPr>
          <p:cNvPr id="4" name="TextBox 3">
            <a:extLst>
              <a:ext uri="{FF2B5EF4-FFF2-40B4-BE49-F238E27FC236}">
                <a16:creationId xmlns:a16="http://schemas.microsoft.com/office/drawing/2014/main" id="{52577B8E-88C5-F1BD-D95E-8086B4791C95}"/>
              </a:ext>
            </a:extLst>
          </p:cNvPr>
          <p:cNvSpPr txBox="1"/>
          <p:nvPr/>
        </p:nvSpPr>
        <p:spPr>
          <a:xfrm>
            <a:off x="4355646" y="27594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describe</a:t>
            </a:r>
            <a:endParaRPr lang="en-GB" dirty="0"/>
          </a:p>
        </p:txBody>
      </p:sp>
      <p:sp>
        <p:nvSpPr>
          <p:cNvPr id="6" name="TextBox 5">
            <a:extLst>
              <a:ext uri="{FF2B5EF4-FFF2-40B4-BE49-F238E27FC236}">
                <a16:creationId xmlns:a16="http://schemas.microsoft.com/office/drawing/2014/main" id="{3CF96380-4B47-F9B0-237A-A2ABDDF79DBD}"/>
              </a:ext>
            </a:extLst>
          </p:cNvPr>
          <p:cNvSpPr txBox="1"/>
          <p:nvPr/>
        </p:nvSpPr>
        <p:spPr>
          <a:xfrm>
            <a:off x="4698546" y="196292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1026" name="Picture 2" descr="Image result for describe clip art">
            <a:extLst>
              <a:ext uri="{FF2B5EF4-FFF2-40B4-BE49-F238E27FC236}">
                <a16:creationId xmlns:a16="http://schemas.microsoft.com/office/drawing/2014/main" id="{C9065B2B-2FDC-D1F4-E651-D4539C7D33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552" y="317961"/>
            <a:ext cx="1609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447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68817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Could you describe what it looked like?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88900AD-202D-C64E-7D28-7D82BB328467}"/>
              </a:ext>
            </a:extLst>
          </p:cNvPr>
          <p:cNvSpPr txBox="1">
            <a:spLocks/>
          </p:cNvSpPr>
          <p:nvPr/>
        </p:nvSpPr>
        <p:spPr>
          <a:xfrm>
            <a:off x="4310994" y="2545038"/>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00277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refer to something briefly without going into detail</a:t>
            </a:r>
          </a:p>
        </p:txBody>
      </p:sp>
      <p:sp>
        <p:nvSpPr>
          <p:cNvPr id="4" name="TextBox 3">
            <a:extLst>
              <a:ext uri="{FF2B5EF4-FFF2-40B4-BE49-F238E27FC236}">
                <a16:creationId xmlns:a16="http://schemas.microsoft.com/office/drawing/2014/main" id="{C5DF6395-1602-DB7F-B774-F8FEA0C31337}"/>
              </a:ext>
            </a:extLst>
          </p:cNvPr>
          <p:cNvSpPr txBox="1"/>
          <p:nvPr/>
        </p:nvSpPr>
        <p:spPr>
          <a:xfrm>
            <a:off x="4502603" y="4555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mention</a:t>
            </a:r>
            <a:endParaRPr lang="en-GB" dirty="0"/>
          </a:p>
        </p:txBody>
      </p:sp>
      <p:sp>
        <p:nvSpPr>
          <p:cNvPr id="6" name="TextBox 5">
            <a:extLst>
              <a:ext uri="{FF2B5EF4-FFF2-40B4-BE49-F238E27FC236}">
                <a16:creationId xmlns:a16="http://schemas.microsoft.com/office/drawing/2014/main" id="{997127CB-4949-1F58-AA1C-2A08381856EE}"/>
              </a:ext>
            </a:extLst>
          </p:cNvPr>
          <p:cNvSpPr txBox="1"/>
          <p:nvPr/>
        </p:nvSpPr>
        <p:spPr>
          <a:xfrm>
            <a:off x="4502603" y="195778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mention clip art">
            <a:extLst>
              <a:ext uri="{FF2B5EF4-FFF2-40B4-BE49-F238E27FC236}">
                <a16:creationId xmlns:a16="http://schemas.microsoft.com/office/drawing/2014/main" id="{CD9E383E-D37A-F66B-6756-ADF7BC674F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8" y="346361"/>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7044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forgot to mention it.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3084D75-E270-7B42-E075-E0E04B38A768}"/>
              </a:ext>
            </a:extLst>
          </p:cNvPr>
          <p:cNvSpPr txBox="1">
            <a:spLocks/>
          </p:cNvSpPr>
          <p:nvPr/>
        </p:nvSpPr>
        <p:spPr>
          <a:xfrm>
            <a:off x="6352066" y="3688038"/>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716922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4244505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418398054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83437954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knot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164352D3-C9EE-94A4-C61E-C7F0C92E83C9}"/>
              </a:ext>
            </a:extLst>
          </p:cNvPr>
          <p:cNvSpPr/>
          <p:nvPr/>
        </p:nvSpPr>
        <p:spPr>
          <a:xfrm>
            <a:off x="5166210" y="3674693"/>
            <a:ext cx="581447"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133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062DA7BC-18FF-1789-522B-ED81212202EB}"/>
              </a:ext>
            </a:extLst>
          </p:cNvPr>
          <p:cNvSpPr/>
          <p:nvPr/>
        </p:nvSpPr>
        <p:spPr>
          <a:xfrm>
            <a:off x="5068240" y="3657599"/>
            <a:ext cx="483476" cy="6642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451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87395354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 in the /k/ sound spelt ‘que’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3589768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technique</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505153" y="3821650"/>
            <a:ext cx="1318047"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Art And Craft Is An Educational Technique That Allows - Kid Painting Clipart  - Free Transparent PNG Clipart Images Download">
            <a:extLst>
              <a:ext uri="{FF2B5EF4-FFF2-40B4-BE49-F238E27FC236}">
                <a16:creationId xmlns:a16="http://schemas.microsoft.com/office/drawing/2014/main" id="{11F17C5A-D048-5CC5-2584-1D60BC358F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489" y="466497"/>
            <a:ext cx="3099955" cy="1826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672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cheque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821650"/>
            <a:ext cx="131263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Cheque,clipart - Clip Art For Cheque, HD Png Download - kindpng">
            <a:extLst>
              <a:ext uri="{FF2B5EF4-FFF2-40B4-BE49-F238E27FC236}">
                <a16:creationId xmlns:a16="http://schemas.microsoft.com/office/drawing/2014/main" id="{67BFC2AE-4CF9-0F3C-30F0-26F4BC320D0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3575" y="542472"/>
            <a:ext cx="2703739" cy="2125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00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925613"/>
            <a:ext cx="10515600" cy="1434663"/>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skill or ability </a:t>
            </a:r>
          </a:p>
        </p:txBody>
      </p:sp>
      <p:pic>
        <p:nvPicPr>
          <p:cNvPr id="8194" name="Picture 2" descr="Art And Craft Is An Educational Technique That Allows - Kid Painting Clipart  - Free Transparent PNG Clipart Images Downloa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489" y="466497"/>
            <a:ext cx="3099955" cy="182676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96572C9-A6B1-9306-001B-ACE7E7847A33}"/>
              </a:ext>
            </a:extLst>
          </p:cNvPr>
          <p:cNvSpPr txBox="1"/>
          <p:nvPr/>
        </p:nvSpPr>
        <p:spPr>
          <a:xfrm>
            <a:off x="4208689" y="42277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technique</a:t>
            </a:r>
            <a:endParaRPr lang="en-GB" dirty="0"/>
          </a:p>
        </p:txBody>
      </p:sp>
      <p:sp>
        <p:nvSpPr>
          <p:cNvPr id="6" name="TextBox 5">
            <a:extLst>
              <a:ext uri="{FF2B5EF4-FFF2-40B4-BE49-F238E27FC236}">
                <a16:creationId xmlns:a16="http://schemas.microsoft.com/office/drawing/2014/main" id="{65E61029-A18B-3F9D-B9A3-ADDD5D4C5842}"/>
              </a:ext>
            </a:extLst>
          </p:cNvPr>
          <p:cNvSpPr txBox="1"/>
          <p:nvPr/>
        </p:nvSpPr>
        <p:spPr>
          <a:xfrm>
            <a:off x="4616904" y="166636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193793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370026"/>
            <a:ext cx="10515600" cy="1765739"/>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special form that you can use to pay someone</a:t>
            </a:r>
          </a:p>
        </p:txBody>
      </p:sp>
      <p:pic>
        <p:nvPicPr>
          <p:cNvPr id="7172" name="Picture 4" descr="Cheque,clipart - Clip Art For Cheque, HD Png Download - ki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3575" y="542472"/>
            <a:ext cx="2703739" cy="21252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6F2475-6083-6793-49B7-F3D3743FF51F}"/>
              </a:ext>
            </a:extLst>
          </p:cNvPr>
          <p:cNvSpPr txBox="1"/>
          <p:nvPr/>
        </p:nvSpPr>
        <p:spPr>
          <a:xfrm>
            <a:off x="4437289" y="49782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cheque</a:t>
            </a:r>
            <a:endParaRPr lang="en-GB" dirty="0"/>
          </a:p>
        </p:txBody>
      </p:sp>
      <p:sp>
        <p:nvSpPr>
          <p:cNvPr id="6" name="TextBox 5">
            <a:extLst>
              <a:ext uri="{FF2B5EF4-FFF2-40B4-BE49-F238E27FC236}">
                <a16:creationId xmlns:a16="http://schemas.microsoft.com/office/drawing/2014/main" id="{E680FA44-3BCF-97B6-705E-C1601F989657}"/>
              </a:ext>
            </a:extLst>
          </p:cNvPr>
          <p:cNvSpPr txBox="1"/>
          <p:nvPr/>
        </p:nvSpPr>
        <p:spPr>
          <a:xfrm>
            <a:off x="4437289" y="160510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3314553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I tried to copy the artist’s technique.</a:t>
            </a:r>
          </a:p>
        </p:txBody>
      </p:sp>
      <p:sp>
        <p:nvSpPr>
          <p:cNvPr id="3" name="Title 1">
            <a:extLst>
              <a:ext uri="{FF2B5EF4-FFF2-40B4-BE49-F238E27FC236}">
                <a16:creationId xmlns:a16="http://schemas.microsoft.com/office/drawing/2014/main" id="{87864173-BE4B-A3B5-5151-5C1269E163B9}"/>
              </a:ext>
            </a:extLst>
          </p:cNvPr>
          <p:cNvSpPr txBox="1">
            <a:spLocks/>
          </p:cNvSpPr>
          <p:nvPr/>
        </p:nvSpPr>
        <p:spPr>
          <a:xfrm>
            <a:off x="844550" y="3806924"/>
            <a:ext cx="3090636"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3276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A8840F7-46A6-6D52-AAC6-E133870B106D}"/>
              </a:ext>
            </a:extLst>
          </p:cNvPr>
          <p:cNvSpPr/>
          <p:nvPr/>
        </p:nvSpPr>
        <p:spPr>
          <a:xfrm>
            <a:off x="5844721" y="3649436"/>
            <a:ext cx="1160236"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8929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He was presented with a cheque for £200.</a:t>
            </a:r>
          </a:p>
        </p:txBody>
      </p:sp>
      <p:sp>
        <p:nvSpPr>
          <p:cNvPr id="3" name="Title 1">
            <a:extLst>
              <a:ext uri="{FF2B5EF4-FFF2-40B4-BE49-F238E27FC236}">
                <a16:creationId xmlns:a16="http://schemas.microsoft.com/office/drawing/2014/main" id="{CF0CF71D-48BD-B46D-DE57-FC00AB0D8BEC}"/>
              </a:ext>
            </a:extLst>
          </p:cNvPr>
          <p:cNvSpPr txBox="1">
            <a:spLocks/>
          </p:cNvSpPr>
          <p:nvPr/>
        </p:nvSpPr>
        <p:spPr>
          <a:xfrm>
            <a:off x="8604250" y="3051224"/>
            <a:ext cx="2743200" cy="755551"/>
          </a:xfrm>
          <a:prstGeom prst="rect">
            <a:avLst/>
          </a:prstGeom>
          <a:solidFill>
            <a:schemeClr val="bg1">
              <a:lumMod val="95000"/>
            </a:schemeClr>
          </a:solidFill>
        </p:spPr>
        <p:txBody>
          <a:bodyPr vert="horz" lIns="91440" tIns="45720" rIns="91440" bIns="45720" rtlCol="0" anchor="b">
            <a:normAutofit fontScale="9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16165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8853967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57716"/>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believe (something unreal or untrue) to exist or be so </a:t>
            </a:r>
          </a:p>
        </p:txBody>
      </p:sp>
      <p:sp>
        <p:nvSpPr>
          <p:cNvPr id="6" name="TextBox 5">
            <a:extLst>
              <a:ext uri="{FF2B5EF4-FFF2-40B4-BE49-F238E27FC236}">
                <a16:creationId xmlns:a16="http://schemas.microsoft.com/office/drawing/2014/main" id="{880E14B3-5A43-1401-6B97-80C0EFD584A3}"/>
              </a:ext>
            </a:extLst>
          </p:cNvPr>
          <p:cNvSpPr txBox="1"/>
          <p:nvPr/>
        </p:nvSpPr>
        <p:spPr>
          <a:xfrm>
            <a:off x="4339318" y="5017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imagine</a:t>
            </a:r>
            <a:endParaRPr lang="en-GB" dirty="0"/>
          </a:p>
        </p:txBody>
      </p:sp>
      <p:pic>
        <p:nvPicPr>
          <p:cNvPr id="7170" name="Picture 2" descr="Image result for imagine clip art">
            <a:extLst>
              <a:ext uri="{FF2B5EF4-FFF2-40B4-BE49-F238E27FC236}">
                <a16:creationId xmlns:a16="http://schemas.microsoft.com/office/drawing/2014/main" id="{C3680D8F-2F11-B7D6-6308-48E68E24EF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 y="429688"/>
            <a:ext cx="1866900" cy="19907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035CE58-A4D4-3772-B560-342FE65D89C6}"/>
              </a:ext>
            </a:extLst>
          </p:cNvPr>
          <p:cNvSpPr txBox="1"/>
          <p:nvPr/>
        </p:nvSpPr>
        <p:spPr>
          <a:xfrm>
            <a:off x="4894490" y="2268053"/>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2058470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Imagine a perfect blue sky.</a:t>
            </a:r>
          </a:p>
        </p:txBody>
      </p:sp>
      <p:sp>
        <p:nvSpPr>
          <p:cNvPr id="3" name="Title 1">
            <a:extLst>
              <a:ext uri="{FF2B5EF4-FFF2-40B4-BE49-F238E27FC236}">
                <a16:creationId xmlns:a16="http://schemas.microsoft.com/office/drawing/2014/main" id="{42377653-443D-B1D0-87A7-F81BB64BA279}"/>
              </a:ext>
            </a:extLst>
          </p:cNvPr>
          <p:cNvSpPr txBox="1">
            <a:spLocks/>
          </p:cNvSpPr>
          <p:nvPr/>
        </p:nvSpPr>
        <p:spPr>
          <a:xfrm>
            <a:off x="1910443" y="3821650"/>
            <a:ext cx="2743200"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598574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93296"/>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become or make greater in size, amount, or degree</a:t>
            </a:r>
          </a:p>
        </p:txBody>
      </p:sp>
      <p:sp>
        <p:nvSpPr>
          <p:cNvPr id="4" name="TextBox 3">
            <a:extLst>
              <a:ext uri="{FF2B5EF4-FFF2-40B4-BE49-F238E27FC236}">
                <a16:creationId xmlns:a16="http://schemas.microsoft.com/office/drawing/2014/main" id="{C4064CDF-98ED-C61B-A29F-116CA0F3A395}"/>
              </a:ext>
            </a:extLst>
          </p:cNvPr>
          <p:cNvSpPr txBox="1"/>
          <p:nvPr/>
        </p:nvSpPr>
        <p:spPr>
          <a:xfrm>
            <a:off x="4616904" y="3412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increase</a:t>
            </a:r>
            <a:endParaRPr lang="en-GB" dirty="0"/>
          </a:p>
        </p:txBody>
      </p:sp>
      <p:sp>
        <p:nvSpPr>
          <p:cNvPr id="6" name="TextBox 5">
            <a:extLst>
              <a:ext uri="{FF2B5EF4-FFF2-40B4-BE49-F238E27FC236}">
                <a16:creationId xmlns:a16="http://schemas.microsoft.com/office/drawing/2014/main" id="{796C12A3-11AD-276F-BE28-9B74211F9986}"/>
              </a:ext>
            </a:extLst>
          </p:cNvPr>
          <p:cNvSpPr txBox="1"/>
          <p:nvPr/>
        </p:nvSpPr>
        <p:spPr>
          <a:xfrm>
            <a:off x="4731204" y="15658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8194" name="Picture 2" descr="Image result for increase clip art">
            <a:extLst>
              <a:ext uri="{FF2B5EF4-FFF2-40B4-BE49-F238E27FC236}">
                <a16:creationId xmlns:a16="http://schemas.microsoft.com/office/drawing/2014/main" id="{F4557552-E71C-75BE-2ABA-DDC4B467A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6" y="359228"/>
            <a:ext cx="2209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434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must increase the volume </a:t>
            </a:r>
          </a:p>
        </p:txBody>
      </p:sp>
      <p:sp>
        <p:nvSpPr>
          <p:cNvPr id="3" name="Title 1">
            <a:extLst>
              <a:ext uri="{FF2B5EF4-FFF2-40B4-BE49-F238E27FC236}">
                <a16:creationId xmlns:a16="http://schemas.microsoft.com/office/drawing/2014/main" id="{DF68278E-DAE9-E100-D94A-3E571063D8E9}"/>
              </a:ext>
            </a:extLst>
          </p:cNvPr>
          <p:cNvSpPr txBox="1">
            <a:spLocks/>
          </p:cNvSpPr>
          <p:nvPr/>
        </p:nvSpPr>
        <p:spPr>
          <a:xfrm>
            <a:off x="4245428" y="3806924"/>
            <a:ext cx="254725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14570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9558302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2637717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051560"/>
            <a:ext cx="10515600" cy="4503419"/>
          </a:xfrm>
        </p:spPr>
        <p:txBody>
          <a:bodyPr>
            <a:noAutofit/>
          </a:bodyPr>
          <a:lstStyle/>
          <a:p>
            <a:r>
              <a:rPr lang="en-GB" sz="3600">
                <a:latin typeface="Twinkl Cursive Looped" panose="02000000000000000000" pitchFamily="2" charset="0"/>
              </a:rPr>
              <a:t>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a:t>
            </a:r>
            <a:endParaRPr lang="en-GB" sz="3600"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99140731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051560"/>
            <a:ext cx="10515600" cy="4503419"/>
          </a:xfrm>
        </p:spPr>
        <p:txBody>
          <a:bodyPr>
            <a:noAutofit/>
          </a:bodyPr>
          <a:lstStyle/>
          <a:p>
            <a:r>
              <a:rPr lang="en-GB" sz="3600" dirty="0">
                <a:latin typeface="Twinkl Cursive Looped" panose="02000000000000000000" pitchFamily="2" charset="0"/>
              </a:rPr>
              <a:t>The oldest homes that we know were the </a:t>
            </a:r>
            <a:r>
              <a:rPr lang="en-GB" sz="3600" dirty="0">
                <a:highlight>
                  <a:srgbClr val="FFFF00"/>
                </a:highlight>
                <a:latin typeface="Twinkl Cursive Looped" panose="02000000000000000000" pitchFamily="2" charset="0"/>
              </a:rPr>
              <a:t>unique</a:t>
            </a:r>
            <a:r>
              <a:rPr lang="en-GB" sz="3600" dirty="0">
                <a:latin typeface="Twinkl Cursive Looped" panose="02000000000000000000" pitchFamily="2" charset="0"/>
              </a:rPr>
              <a:t> houses built in the Stone Age, more than 14,000 years ago. They were built with materials that were easy to shape using a special </a:t>
            </a:r>
            <a:r>
              <a:rPr lang="en-GB" sz="3600" dirty="0">
                <a:highlight>
                  <a:srgbClr val="FFFF00"/>
                </a:highlight>
                <a:latin typeface="Twinkl Cursive Looped" panose="02000000000000000000" pitchFamily="2" charset="0"/>
              </a:rPr>
              <a:t>technique</a:t>
            </a:r>
            <a:r>
              <a:rPr lang="en-GB" sz="3600" dirty="0">
                <a:latin typeface="Twinkl Cursive Looped" panose="02000000000000000000" pitchFamily="2" charset="0"/>
              </a:rPr>
              <a:t> with stone tools: branches, leaves, animal skins and even the bones of a woolly mammoth. We can </a:t>
            </a:r>
            <a:r>
              <a:rPr lang="en-GB" sz="3600" dirty="0">
                <a:highlight>
                  <a:srgbClr val="FFFF00"/>
                </a:highlight>
                <a:latin typeface="Twinkl Cursive Looped" panose="02000000000000000000" pitchFamily="2" charset="0"/>
              </a:rPr>
              <a:t>describe</a:t>
            </a:r>
            <a:r>
              <a:rPr lang="en-GB" sz="3600" dirty="0">
                <a:latin typeface="Twinkl Cursive Looped" panose="02000000000000000000" pitchFamily="2" charset="0"/>
              </a:rPr>
              <a:t> these as ‘organic’ materials. Can you </a:t>
            </a:r>
            <a:r>
              <a:rPr lang="en-GB" sz="3600" dirty="0">
                <a:highlight>
                  <a:srgbClr val="FFFF00"/>
                </a:highlight>
                <a:latin typeface="Twinkl Cursive Looped" panose="02000000000000000000" pitchFamily="2" charset="0"/>
              </a:rPr>
              <a:t>imagine</a:t>
            </a:r>
            <a:r>
              <a:rPr lang="en-GB" sz="3600" dirty="0">
                <a:latin typeface="Twinkl Cursive Looped" panose="02000000000000000000" pitchFamily="2" charset="0"/>
              </a:rPr>
              <a:t> what the homes would have looked like? </a:t>
            </a:r>
            <a:endParaRPr lang="en-GB" sz="3600"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189574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BD1EB1EC-FCDC-83B3-238A-2ED3A4B71203}"/>
              </a:ext>
            </a:extLst>
          </p:cNvPr>
          <p:cNvSpPr/>
          <p:nvPr/>
        </p:nvSpPr>
        <p:spPr>
          <a:xfrm>
            <a:off x="5812064" y="3649436"/>
            <a:ext cx="1209222"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2185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397316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a:latin typeface="Twinkl Cursive Looped" panose="02000000000000000000" pitchFamily="2" charset="0"/>
              </a:rPr>
              <a:t>They were built with materials that were easy to shape using a special </a:t>
            </a:r>
            <a:r>
              <a:rPr lang="en-GB">
                <a:solidFill>
                  <a:srgbClr val="FF0000"/>
                </a:solidFill>
                <a:latin typeface="Twinkl Cursive Looped" panose="02000000000000000000" pitchFamily="2" charset="0"/>
              </a:rPr>
              <a:t>technique</a:t>
            </a:r>
            <a:r>
              <a:rPr lang="en-GB">
                <a:latin typeface="Twinkl Cursive Looped" panose="02000000000000000000" pitchFamily="2" charset="0"/>
              </a:rPr>
              <a:t> with stone tools </a:t>
            </a:r>
            <a:endParaRPr lang="en-GB" dirty="0">
              <a:latin typeface="Twinkl Cursive Looped" panose="02000000000000000000" pitchFamily="2"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309654420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368225132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4EB68A2-EA09-6395-BB44-4B68AE0FFF55}"/>
              </a:ext>
            </a:extLst>
          </p:cNvPr>
          <p:cNvPicPr>
            <a:picLocks noChangeAspect="1"/>
          </p:cNvPicPr>
          <p:nvPr/>
        </p:nvPicPr>
        <p:blipFill rotWithShape="1">
          <a:blip r:embed="rId2"/>
          <a:srcRect l="18214" t="12363" r="18438" b="14506"/>
          <a:stretch/>
        </p:blipFill>
        <p:spPr>
          <a:xfrm>
            <a:off x="571499" y="0"/>
            <a:ext cx="10368643" cy="6729753"/>
          </a:xfrm>
          <a:prstGeom prst="rect">
            <a:avLst/>
          </a:prstGeom>
        </p:spPr>
      </p:pic>
    </p:spTree>
    <p:extLst>
      <p:ext uri="{BB962C8B-B14F-4D97-AF65-F5344CB8AC3E}">
        <p14:creationId xmlns:p14="http://schemas.microsoft.com/office/powerpoint/2010/main" val="42610935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3038919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describe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448550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mention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3446163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Old spelling rule </a:t>
            </a:r>
            <a:r>
              <a:rPr lang="en-GB">
                <a:latin typeface="Twinkl Cursive Looped" panose="02000000000000000000" pitchFamily="2" charset="0"/>
              </a:rPr>
              <a:t>words… (homophones)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432974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here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5204900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hear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47421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main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7288799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mane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1927730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2190067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male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0820641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knot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6486157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not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5706890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league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1817194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plague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7056014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rogue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993709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vague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8081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Words ending in the /g/ sound spelt ‘</a:t>
            </a:r>
            <a:r>
              <a:rPr lang="en-GB" sz="5400" dirty="0" err="1">
                <a:latin typeface="Twinkl Cursive Looped" panose="02000000000000000000" pitchFamily="2" charset="0"/>
              </a:rPr>
              <a:t>gue</a:t>
            </a:r>
            <a:r>
              <a:rPr lang="en-GB" sz="5400" dirty="0">
                <a:latin typeface="Twinkl Cursive Looped" panose="02000000000000000000" pitchFamily="2" charset="0"/>
              </a:rPr>
              <a:t>’ </a:t>
            </a:r>
          </a:p>
        </p:txBody>
      </p:sp>
    </p:spTree>
    <p:extLst>
      <p:ext uri="{BB962C8B-B14F-4D97-AF65-F5344CB8AC3E}">
        <p14:creationId xmlns:p14="http://schemas.microsoft.com/office/powerpoint/2010/main" val="355420382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fatigue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5045013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unique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909506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3326117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mosque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0967956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206905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cheque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305382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6800145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imagine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3455756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increase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7838248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2209756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league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796514"/>
            <a:ext cx="124131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League table Stock Vectors, Images &amp; Vector Art | Shutterstock">
            <a:extLst>
              <a:ext uri="{FF2B5EF4-FFF2-40B4-BE49-F238E27FC236}">
                <a16:creationId xmlns:a16="http://schemas.microsoft.com/office/drawing/2014/main" id="{013E1108-C66F-F724-ACF0-5EF7CB1BF2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761" y="413824"/>
            <a:ext cx="4124325"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mail knot imagine increase describe mention antique technique vague league </a:t>
            </a:r>
            <a:endParaRPr lang="en-GB" sz="7200" dirty="0">
              <a:latin typeface="Twinkl Cursive Looped" panose="02000000000000000000" pitchFamily="2" charset="0"/>
            </a:endParaRPr>
          </a:p>
        </p:txBody>
      </p:sp>
    </p:spTree>
    <p:extLst>
      <p:ext uri="{BB962C8B-B14F-4D97-AF65-F5344CB8AC3E}">
        <p14:creationId xmlns:p14="http://schemas.microsoft.com/office/powerpoint/2010/main" val="91760866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377249072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887186" y="2274838"/>
            <a:ext cx="10790464" cy="1938992"/>
          </a:xfrm>
          <a:prstGeom prst="rect">
            <a:avLst/>
          </a:prstGeom>
          <a:noFill/>
        </p:spPr>
        <p:txBody>
          <a:bodyPr wrap="square" rtlCol="0">
            <a:spAutoFit/>
          </a:bodyPr>
          <a:lstStyle/>
          <a:p>
            <a:r>
              <a:rPr lang="en-GB" sz="4800">
                <a:latin typeface="Twinkl Cursive Looped" panose="02000000000000000000" pitchFamily="2" charset="0"/>
              </a:rPr>
              <a:t>Imagine a perfect blue sky.</a:t>
            </a:r>
            <a:endParaRPr lang="en-GB" sz="48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385751456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887186" y="2274838"/>
            <a:ext cx="10790464" cy="4154984"/>
          </a:xfrm>
          <a:prstGeom prst="rect">
            <a:avLst/>
          </a:prstGeom>
          <a:noFill/>
        </p:spPr>
        <p:txBody>
          <a:bodyPr wrap="square" rtlCol="0">
            <a:spAutoFit/>
          </a:bodyPr>
          <a:lstStyle/>
          <a:p>
            <a:r>
              <a:rPr lang="en-GB" sz="4800">
                <a:latin typeface="Twinkl Cursive Looped" panose="02000000000000000000" pitchFamily="2" charset="0"/>
              </a:rPr>
              <a:t>Imagine a perfect blue sky.</a:t>
            </a:r>
          </a:p>
          <a:p>
            <a:endParaRPr lang="en-GB" sz="4800">
              <a:latin typeface="Twinkl Cursive Looped" panose="02000000000000000000" pitchFamily="2" charset="0"/>
            </a:endParaRPr>
          </a:p>
          <a:p>
            <a:r>
              <a:rPr lang="en-GB" sz="4800">
                <a:solidFill>
                  <a:schemeClr val="accent1"/>
                </a:solidFill>
              </a:rPr>
              <a:t>Verb</a:t>
            </a:r>
            <a:r>
              <a:rPr lang="en-GB" sz="4800"/>
              <a:t> </a:t>
            </a:r>
            <a:r>
              <a:rPr lang="en-GB" sz="4800">
                <a:solidFill>
                  <a:schemeClr val="tx2"/>
                </a:solidFill>
              </a:rPr>
              <a:t>determiner</a:t>
            </a:r>
            <a:r>
              <a:rPr lang="en-GB" sz="4800"/>
              <a:t> </a:t>
            </a:r>
            <a:r>
              <a:rPr lang="en-GB" sz="4800">
                <a:solidFill>
                  <a:srgbClr val="FFC000"/>
                </a:solidFill>
              </a:rPr>
              <a:t>adjective</a:t>
            </a:r>
            <a:r>
              <a:rPr lang="en-GB" sz="4800">
                <a:solidFill>
                  <a:srgbClr val="FF0000"/>
                </a:solidFill>
              </a:rPr>
              <a:t> </a:t>
            </a:r>
            <a:r>
              <a:rPr lang="en-GB" sz="4800">
                <a:solidFill>
                  <a:srgbClr val="FFC000"/>
                </a:solidFill>
              </a:rPr>
              <a:t>adjective</a:t>
            </a:r>
            <a:r>
              <a:rPr lang="en-GB" sz="4800">
                <a:solidFill>
                  <a:srgbClr val="FF0000"/>
                </a:solidFill>
              </a:rPr>
              <a:t> noun</a:t>
            </a:r>
            <a:endParaRPr lang="en-GB" sz="8000"/>
          </a:p>
          <a:p>
            <a:endParaRPr lang="en-GB" sz="48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98344712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887186" y="2274838"/>
            <a:ext cx="10790464" cy="4154984"/>
          </a:xfrm>
          <a:prstGeom prst="rect">
            <a:avLst/>
          </a:prstGeom>
          <a:noFill/>
        </p:spPr>
        <p:txBody>
          <a:bodyPr wrap="square" rtlCol="0">
            <a:spAutoFit/>
          </a:bodyPr>
          <a:lstStyle/>
          <a:p>
            <a:r>
              <a:rPr lang="en-GB" sz="4800">
                <a:latin typeface="Twinkl Cursive Looped" panose="02000000000000000000" pitchFamily="2" charset="0"/>
              </a:rPr>
              <a:t>Imagine a perfect blue sky.</a:t>
            </a:r>
          </a:p>
          <a:p>
            <a:endParaRPr lang="en-GB" sz="4800">
              <a:latin typeface="Twinkl Cursive Looped" panose="02000000000000000000" pitchFamily="2" charset="0"/>
            </a:endParaRPr>
          </a:p>
          <a:p>
            <a:r>
              <a:rPr lang="en-GB" sz="4800">
                <a:solidFill>
                  <a:schemeClr val="accent1"/>
                </a:solidFill>
              </a:rPr>
              <a:t>Verb</a:t>
            </a:r>
            <a:r>
              <a:rPr lang="en-GB" sz="4800"/>
              <a:t> </a:t>
            </a:r>
            <a:r>
              <a:rPr lang="en-GB" sz="4800">
                <a:solidFill>
                  <a:schemeClr val="tx2"/>
                </a:solidFill>
              </a:rPr>
              <a:t>determiner</a:t>
            </a:r>
            <a:r>
              <a:rPr lang="en-GB" sz="4800"/>
              <a:t> </a:t>
            </a:r>
            <a:r>
              <a:rPr lang="en-GB" sz="4800">
                <a:solidFill>
                  <a:srgbClr val="FFC000"/>
                </a:solidFill>
              </a:rPr>
              <a:t>adjective</a:t>
            </a:r>
            <a:r>
              <a:rPr lang="en-GB" sz="4800">
                <a:solidFill>
                  <a:srgbClr val="FF0000"/>
                </a:solidFill>
              </a:rPr>
              <a:t> </a:t>
            </a:r>
            <a:r>
              <a:rPr lang="en-GB" sz="4800">
                <a:solidFill>
                  <a:srgbClr val="FFC000"/>
                </a:solidFill>
              </a:rPr>
              <a:t>adjective</a:t>
            </a:r>
            <a:r>
              <a:rPr lang="en-GB" sz="4800">
                <a:solidFill>
                  <a:srgbClr val="FF0000"/>
                </a:solidFill>
              </a:rPr>
              <a:t> noun</a:t>
            </a:r>
            <a:endParaRPr lang="en-GB" sz="8000"/>
          </a:p>
          <a:p>
            <a:endParaRPr lang="en-GB" sz="4800" dirty="0">
              <a:latin typeface="Twinkl Cursive Looped" panose="02000000000000000000" pitchFamily="2" charset="0"/>
            </a:endParaRPr>
          </a:p>
          <a:p>
            <a:endParaRPr lang="en-GB" sz="7200" dirty="0"/>
          </a:p>
        </p:txBody>
      </p:sp>
      <p:sp>
        <p:nvSpPr>
          <p:cNvPr id="3" name="Rectangle 2">
            <a:extLst>
              <a:ext uri="{FF2B5EF4-FFF2-40B4-BE49-F238E27FC236}">
                <a16:creationId xmlns:a16="http://schemas.microsoft.com/office/drawing/2014/main" id="{162CC6E8-06E9-4F6E-A75B-C2FED721CE28}"/>
              </a:ext>
            </a:extLst>
          </p:cNvPr>
          <p:cNvSpPr/>
          <p:nvPr/>
        </p:nvSpPr>
        <p:spPr>
          <a:xfrm>
            <a:off x="887186" y="2274838"/>
            <a:ext cx="2427514"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62CC6E8-06E9-4F6E-A75B-C2FED721CE28}"/>
              </a:ext>
            </a:extLst>
          </p:cNvPr>
          <p:cNvSpPr/>
          <p:nvPr/>
        </p:nvSpPr>
        <p:spPr>
          <a:xfrm>
            <a:off x="675640" y="3692158"/>
            <a:ext cx="1682750"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1256113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955766" y="2274838"/>
            <a:ext cx="10790464" cy="830997"/>
          </a:xfrm>
          <a:prstGeom prst="rect">
            <a:avLst/>
          </a:prstGeom>
          <a:noFill/>
        </p:spPr>
        <p:txBody>
          <a:bodyPr wrap="square" rtlCol="0">
            <a:spAutoFit/>
          </a:bodyPr>
          <a:lstStyle/>
          <a:p>
            <a:r>
              <a:rPr lang="en-GB" sz="4800">
                <a:latin typeface="Twinkl Cursive Looped" panose="02000000000000000000" pitchFamily="2" charset="0"/>
              </a:rPr>
              <a:t>I must increase the volume </a:t>
            </a:r>
            <a:endParaRPr lang="en-GB" sz="7200" dirty="0">
              <a:latin typeface="Twinkl Cursive Looped" panose="02000000000000000000" pitchFamily="2" charset="0"/>
            </a:endParaRPr>
          </a:p>
        </p:txBody>
      </p:sp>
    </p:spTree>
    <p:extLst>
      <p:ext uri="{BB962C8B-B14F-4D97-AF65-F5344CB8AC3E}">
        <p14:creationId xmlns:p14="http://schemas.microsoft.com/office/powerpoint/2010/main" val="316965157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17220" y="2274838"/>
            <a:ext cx="11574780" cy="4154984"/>
          </a:xfrm>
          <a:prstGeom prst="rect">
            <a:avLst/>
          </a:prstGeom>
          <a:noFill/>
        </p:spPr>
        <p:txBody>
          <a:bodyPr wrap="square" rtlCol="0">
            <a:spAutoFit/>
          </a:bodyPr>
          <a:lstStyle/>
          <a:p>
            <a:r>
              <a:rPr lang="en-GB" sz="4800">
                <a:latin typeface="Twinkl Cursive Looped" panose="02000000000000000000" pitchFamily="2" charset="0"/>
              </a:rPr>
              <a:t>I must increase the volume </a:t>
            </a:r>
          </a:p>
          <a:p>
            <a:endParaRPr lang="en-GB" sz="4800">
              <a:latin typeface="Twinkl Cursive Looped" panose="02000000000000000000" pitchFamily="2" charset="0"/>
            </a:endParaRPr>
          </a:p>
          <a:p>
            <a:r>
              <a:rPr lang="en-GB" sz="4800">
                <a:solidFill>
                  <a:srgbClr val="00B050"/>
                </a:solidFill>
                <a:latin typeface="Twinkl Cursive Looped" panose="02000000000000000000" pitchFamily="2" charset="0"/>
              </a:rPr>
              <a:t>Pronoun</a:t>
            </a:r>
            <a:r>
              <a:rPr lang="en-GB" sz="4800">
                <a:latin typeface="Twinkl Cursive Looped" panose="02000000000000000000" pitchFamily="2" charset="0"/>
              </a:rPr>
              <a:t> </a:t>
            </a:r>
            <a:r>
              <a:rPr lang="en-GB" sz="4800">
                <a:solidFill>
                  <a:schemeClr val="tx2"/>
                </a:solidFill>
                <a:latin typeface="Twinkl Cursive Looped" panose="02000000000000000000" pitchFamily="2" charset="0"/>
              </a:rPr>
              <a:t>modal verb </a:t>
            </a:r>
            <a:r>
              <a:rPr lang="en-GB" sz="4800">
                <a:solidFill>
                  <a:srgbClr val="0070C0"/>
                </a:solidFill>
                <a:latin typeface="Twinkl Cursive Looped" panose="02000000000000000000" pitchFamily="2" charset="0"/>
              </a:rPr>
              <a:t>verb</a:t>
            </a:r>
            <a:r>
              <a:rPr lang="en-GB" sz="4800">
                <a:latin typeface="Twinkl Cursive Looped" panose="02000000000000000000" pitchFamily="2" charset="0"/>
              </a:rPr>
              <a:t> </a:t>
            </a:r>
            <a:r>
              <a:rPr lang="en-GB" sz="4800">
                <a:solidFill>
                  <a:schemeClr val="tx2"/>
                </a:solidFill>
              </a:rPr>
              <a:t>determiner</a:t>
            </a:r>
            <a:r>
              <a:rPr lang="en-GB" sz="4800"/>
              <a:t> </a:t>
            </a:r>
            <a:r>
              <a:rPr lang="en-GB" sz="4800">
                <a:solidFill>
                  <a:srgbClr val="FF0000"/>
                </a:solidFill>
              </a:rPr>
              <a:t>noun</a:t>
            </a:r>
            <a:endParaRPr lang="en-GB" sz="8000"/>
          </a:p>
          <a:p>
            <a:endParaRPr lang="en-GB" sz="48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63351098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17220" y="2274838"/>
            <a:ext cx="11574780" cy="4154984"/>
          </a:xfrm>
          <a:prstGeom prst="rect">
            <a:avLst/>
          </a:prstGeom>
          <a:noFill/>
        </p:spPr>
        <p:txBody>
          <a:bodyPr wrap="square" rtlCol="0">
            <a:spAutoFit/>
          </a:bodyPr>
          <a:lstStyle/>
          <a:p>
            <a:r>
              <a:rPr lang="en-GB" sz="4800">
                <a:latin typeface="Twinkl Cursive Looped" panose="02000000000000000000" pitchFamily="2" charset="0"/>
              </a:rPr>
              <a:t>I must increase the volume </a:t>
            </a:r>
          </a:p>
          <a:p>
            <a:endParaRPr lang="en-GB" sz="4800">
              <a:latin typeface="Twinkl Cursive Looped" panose="02000000000000000000" pitchFamily="2" charset="0"/>
            </a:endParaRPr>
          </a:p>
          <a:p>
            <a:r>
              <a:rPr lang="en-GB" sz="4800">
                <a:solidFill>
                  <a:srgbClr val="00B050"/>
                </a:solidFill>
                <a:latin typeface="Twinkl Cursive Looped" panose="02000000000000000000" pitchFamily="2" charset="0"/>
              </a:rPr>
              <a:t>Pronoun</a:t>
            </a:r>
            <a:r>
              <a:rPr lang="en-GB" sz="4800">
                <a:latin typeface="Twinkl Cursive Looped" panose="02000000000000000000" pitchFamily="2" charset="0"/>
              </a:rPr>
              <a:t> </a:t>
            </a:r>
            <a:r>
              <a:rPr lang="en-GB" sz="4800">
                <a:solidFill>
                  <a:schemeClr val="tx2"/>
                </a:solidFill>
                <a:latin typeface="Twinkl Cursive Looped" panose="02000000000000000000" pitchFamily="2" charset="0"/>
              </a:rPr>
              <a:t>modal verb </a:t>
            </a:r>
            <a:r>
              <a:rPr lang="en-GB" sz="4800">
                <a:solidFill>
                  <a:srgbClr val="0070C0"/>
                </a:solidFill>
                <a:latin typeface="Twinkl Cursive Looped" panose="02000000000000000000" pitchFamily="2" charset="0"/>
              </a:rPr>
              <a:t>verb</a:t>
            </a:r>
            <a:r>
              <a:rPr lang="en-GB" sz="4800">
                <a:latin typeface="Twinkl Cursive Looped" panose="02000000000000000000" pitchFamily="2" charset="0"/>
              </a:rPr>
              <a:t> </a:t>
            </a:r>
            <a:r>
              <a:rPr lang="en-GB" sz="4800">
                <a:solidFill>
                  <a:schemeClr val="tx2"/>
                </a:solidFill>
              </a:rPr>
              <a:t>determiner</a:t>
            </a:r>
            <a:r>
              <a:rPr lang="en-GB" sz="4800"/>
              <a:t> </a:t>
            </a:r>
            <a:r>
              <a:rPr lang="en-GB" sz="4800">
                <a:solidFill>
                  <a:srgbClr val="FF0000"/>
                </a:solidFill>
              </a:rPr>
              <a:t>noun</a:t>
            </a:r>
            <a:endParaRPr lang="en-GB" sz="8000"/>
          </a:p>
          <a:p>
            <a:endParaRPr lang="en-GB" sz="4800" dirty="0">
              <a:latin typeface="Twinkl Cursive Looped" panose="02000000000000000000" pitchFamily="2" charset="0"/>
            </a:endParaRPr>
          </a:p>
          <a:p>
            <a:endParaRPr lang="en-GB" sz="7200" dirty="0"/>
          </a:p>
        </p:txBody>
      </p:sp>
      <p:sp>
        <p:nvSpPr>
          <p:cNvPr id="3" name="Rectangle 2">
            <a:extLst>
              <a:ext uri="{FF2B5EF4-FFF2-40B4-BE49-F238E27FC236}">
                <a16:creationId xmlns:a16="http://schemas.microsoft.com/office/drawing/2014/main" id="{162CC6E8-06E9-4F6E-A75B-C2FED721CE28}"/>
              </a:ext>
            </a:extLst>
          </p:cNvPr>
          <p:cNvSpPr/>
          <p:nvPr/>
        </p:nvSpPr>
        <p:spPr>
          <a:xfrm>
            <a:off x="2578826" y="2240816"/>
            <a:ext cx="2336074"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62CC6E8-06E9-4F6E-A75B-C2FED721CE28}"/>
              </a:ext>
            </a:extLst>
          </p:cNvPr>
          <p:cNvSpPr/>
          <p:nvPr/>
        </p:nvSpPr>
        <p:spPr>
          <a:xfrm>
            <a:off x="6195059" y="3669298"/>
            <a:ext cx="1423307"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5183310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393584833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0330542" cy="5509200"/>
          </a:xfrm>
          <a:prstGeom prst="rect">
            <a:avLst/>
          </a:prstGeom>
          <a:noFill/>
        </p:spPr>
        <p:txBody>
          <a:bodyPr wrap="square" rtlCol="0">
            <a:spAutoFit/>
          </a:bodyPr>
          <a:lstStyle/>
          <a:p>
            <a:r>
              <a:rPr lang="en-GB" sz="3200" b="1" u="sng">
                <a:hlinkClick r:id="rId3" tooltip="Origin and meaning of imagine"/>
              </a:rPr>
              <a:t>imagine (v.)</a:t>
            </a:r>
            <a:endParaRPr lang="en-GB" sz="3200"/>
          </a:p>
          <a:p>
            <a:r>
              <a:rPr lang="en-GB" sz="3200"/>
              <a:t>mid-14c., "to form a mental image of," from Old French imaginer "sculpt, carve, paint; decorate, embellish"; (13c.), </a:t>
            </a:r>
          </a:p>
          <a:p>
            <a:endParaRPr lang="en-GB" sz="3200"/>
          </a:p>
          <a:p>
            <a:r>
              <a:rPr lang="en-GB" sz="3200"/>
              <a:t>from Latin imaginari "to form a mental picture, picture to oneself, imagine" (also, in Late Latin imaginare "to form an image of, represent"), </a:t>
            </a:r>
          </a:p>
          <a:p>
            <a:endParaRPr lang="en-GB" sz="3200"/>
          </a:p>
          <a:p>
            <a:r>
              <a:rPr lang="en-GB" sz="3200"/>
              <a:t>from imago "an image, a likeness," from stem of imitari "to copy, imitate</a:t>
            </a:r>
          </a:p>
        </p:txBody>
      </p:sp>
    </p:spTree>
    <p:extLst>
      <p:ext uri="{BB962C8B-B14F-4D97-AF65-F5344CB8AC3E}">
        <p14:creationId xmlns:p14="http://schemas.microsoft.com/office/powerpoint/2010/main" val="2392247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plague</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089650" y="3821650"/>
            <a:ext cx="116840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Image result for plague clip art">
            <a:extLst>
              <a:ext uri="{FF2B5EF4-FFF2-40B4-BE49-F238E27FC236}">
                <a16:creationId xmlns:a16="http://schemas.microsoft.com/office/drawing/2014/main" id="{CCEF84DE-760D-386D-E7B0-EF54FE4F17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563336"/>
            <a:ext cx="1181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38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544009"/>
            <a:ext cx="11740242" cy="5016758"/>
          </a:xfrm>
          <a:prstGeom prst="rect">
            <a:avLst/>
          </a:prstGeom>
          <a:noFill/>
        </p:spPr>
        <p:txBody>
          <a:bodyPr wrap="square" rtlCol="0">
            <a:spAutoFit/>
          </a:bodyPr>
          <a:lstStyle/>
          <a:p>
            <a:r>
              <a:rPr lang="en-GB" sz="3200" b="1" u="sng">
                <a:hlinkClick r:id="rId3" tooltip="Origin and meaning of increase"/>
              </a:rPr>
              <a:t>increase (v.)</a:t>
            </a:r>
            <a:r>
              <a:rPr lang="en-GB" sz="3200"/>
              <a:t> </a:t>
            </a:r>
          </a:p>
          <a:p>
            <a:r>
              <a:rPr lang="en-GB" sz="3200"/>
              <a:t>mid-14c., encresen, "become greater in size or number" (intransitive); late 14c., "cause to grow, enlarge" (transitive), from Anglo-French encress-, </a:t>
            </a:r>
          </a:p>
          <a:p>
            <a:endParaRPr lang="en-GB" sz="3200"/>
          </a:p>
          <a:p>
            <a:endParaRPr lang="en-GB" sz="3200"/>
          </a:p>
          <a:p>
            <a:r>
              <a:rPr lang="en-GB" sz="3200" b="1" u="sng"/>
              <a:t>increase (n.)</a:t>
            </a:r>
          </a:p>
          <a:p>
            <a:r>
              <a:rPr lang="en-GB" sz="3200"/>
              <a:t>late 14c., "action of increasing; results of an increasing," </a:t>
            </a:r>
          </a:p>
          <a:p>
            <a:endParaRPr lang="en-GB" sz="3200"/>
          </a:p>
          <a:p>
            <a:r>
              <a:rPr lang="en-GB" sz="3200"/>
              <a:t>The stress shifted from 18c. to distinguish it from the verb.</a:t>
            </a:r>
          </a:p>
        </p:txBody>
      </p:sp>
    </p:spTree>
    <p:extLst>
      <p:ext uri="{BB962C8B-B14F-4D97-AF65-F5344CB8AC3E}">
        <p14:creationId xmlns:p14="http://schemas.microsoft.com/office/powerpoint/2010/main" val="255660525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synonyms?</a:t>
            </a:r>
          </a:p>
          <a:p>
            <a:r>
              <a:rPr lang="en-GB" sz="7200" i="1" dirty="0">
                <a:latin typeface="Twinkl Cursive Looped" panose="02000000000000000000" pitchFamily="2" charset="0"/>
              </a:rPr>
              <a:t>Can </a:t>
            </a:r>
            <a:r>
              <a:rPr lang="en-GB" sz="7200" i="1">
                <a:latin typeface="Twinkl Cursive Looped" panose="02000000000000000000" pitchFamily="2" charset="0"/>
              </a:rPr>
              <a:t>you find antonyms? </a:t>
            </a:r>
            <a:endParaRPr lang="en-GB" sz="7200" i="1" dirty="0">
              <a:latin typeface="Twinkl Cursive Looped" panose="02000000000000000000" pitchFamily="2" charset="0"/>
            </a:endParaRPr>
          </a:p>
          <a:p>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70744425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4524315"/>
          </a:xfrm>
          <a:prstGeom prst="rect">
            <a:avLst/>
          </a:prstGeom>
          <a:noFill/>
        </p:spPr>
        <p:txBody>
          <a:bodyPr wrap="square" rtlCol="0">
            <a:spAutoFit/>
          </a:bodyPr>
          <a:lstStyle/>
          <a:p>
            <a:r>
              <a:rPr lang="en-GB" sz="7200" dirty="0">
                <a:latin typeface="Twinkl Cursive Looped" panose="02000000000000000000" pitchFamily="2" charset="0"/>
              </a:rPr>
              <a:t>Synonyms </a:t>
            </a:r>
            <a:r>
              <a:rPr lang="en-GB" sz="7200">
                <a:latin typeface="Twinkl Cursive Looped" panose="02000000000000000000" pitchFamily="2" charset="0"/>
              </a:rPr>
              <a:t>of imagine…</a:t>
            </a:r>
            <a:endParaRPr lang="en-GB" sz="7200" dirty="0">
              <a:latin typeface="Twinkl Cursive Looped" panose="02000000000000000000" pitchFamily="2" charset="0"/>
            </a:endParaRPr>
          </a:p>
          <a:p>
            <a:pPr algn="l">
              <a:buFont typeface="Arial" panose="020B0604020202020204" pitchFamily="34" charset="0"/>
              <a:buChar char="•"/>
            </a:pPr>
            <a:r>
              <a:rPr lang="en-GB" sz="7200" b="0" i="0">
                <a:solidFill>
                  <a:srgbClr val="202124"/>
                </a:solidFill>
                <a:effectLst/>
                <a:latin typeface="Twinkl Cursive Looped" panose="02000000000000000000" pitchFamily="2" charset="0"/>
              </a:rPr>
              <a:t>visualise</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b="0" i="0">
                <a:solidFill>
                  <a:srgbClr val="202124"/>
                </a:solidFill>
                <a:effectLst/>
                <a:latin typeface="Twinkl Cursive Looped" panose="02000000000000000000" pitchFamily="2" charset="0"/>
              </a:rPr>
              <a:t>dream</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b="0" i="0">
                <a:solidFill>
                  <a:srgbClr val="202124"/>
                </a:solidFill>
                <a:effectLst/>
                <a:latin typeface="Twinkl Cursive Looped" panose="02000000000000000000" pitchFamily="2" charset="0"/>
              </a:rPr>
              <a:t>picture</a:t>
            </a: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61939055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4524315"/>
          </a:xfrm>
          <a:prstGeom prst="rect">
            <a:avLst/>
          </a:prstGeom>
          <a:noFill/>
        </p:spPr>
        <p:txBody>
          <a:bodyPr wrap="square" rtlCol="0">
            <a:spAutoFit/>
          </a:bodyPr>
          <a:lstStyle/>
          <a:p>
            <a:r>
              <a:rPr lang="en-GB" sz="7200">
                <a:latin typeface="Twinkl Cursive Looped" panose="02000000000000000000" pitchFamily="2" charset="0"/>
              </a:rPr>
              <a:t>Antonyms of imagine…</a:t>
            </a:r>
            <a:endParaRPr lang="en-GB" sz="7200" dirty="0">
              <a:latin typeface="Twinkl Cursive Looped" panose="02000000000000000000" pitchFamily="2" charset="0"/>
            </a:endParaRPr>
          </a:p>
          <a:p>
            <a:pPr algn="l">
              <a:buFont typeface="Arial" panose="020B0604020202020204" pitchFamily="34" charset="0"/>
              <a:buChar char="•"/>
            </a:pPr>
            <a:r>
              <a:rPr lang="en-GB" sz="7200" b="0" i="0">
                <a:solidFill>
                  <a:srgbClr val="202124"/>
                </a:solidFill>
                <a:effectLst/>
                <a:latin typeface="Twinkl Cursive Looped" panose="02000000000000000000" pitchFamily="2" charset="0"/>
              </a:rPr>
              <a:t>ignore</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b="0" i="0">
                <a:solidFill>
                  <a:srgbClr val="202124"/>
                </a:solidFill>
                <a:effectLst/>
                <a:latin typeface="Twinkl Cursive Looped" panose="02000000000000000000" pitchFamily="2" charset="0"/>
              </a:rPr>
              <a:t>Break</a:t>
            </a:r>
          </a:p>
          <a:p>
            <a:pPr algn="l">
              <a:buFont typeface="Arial" panose="020B0604020202020204" pitchFamily="34" charset="0"/>
              <a:buChar char="•"/>
            </a:pPr>
            <a:r>
              <a:rPr lang="en-GB" sz="7200">
                <a:solidFill>
                  <a:srgbClr val="202124"/>
                </a:solidFill>
                <a:latin typeface="Twinkl Cursive Looped" panose="02000000000000000000" pitchFamily="2" charset="0"/>
              </a:rPr>
              <a:t>disregard</a:t>
            </a: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21816809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632311"/>
          </a:xfrm>
          <a:prstGeom prst="rect">
            <a:avLst/>
          </a:prstGeom>
          <a:noFill/>
        </p:spPr>
        <p:txBody>
          <a:bodyPr wrap="square" rtlCol="0">
            <a:spAutoFit/>
          </a:bodyPr>
          <a:lstStyle/>
          <a:p>
            <a:r>
              <a:rPr lang="en-GB" sz="7200" dirty="0">
                <a:latin typeface="Twinkl Cursive Looped" panose="02000000000000000000" pitchFamily="2" charset="0"/>
              </a:rPr>
              <a:t>Synonyms </a:t>
            </a:r>
            <a:r>
              <a:rPr lang="en-GB" sz="7200">
                <a:latin typeface="Twinkl Cursive Looped" panose="02000000000000000000" pitchFamily="2" charset="0"/>
              </a:rPr>
              <a:t>of increase…</a:t>
            </a:r>
            <a:endParaRPr lang="en-GB" sz="7200" dirty="0">
              <a:latin typeface="Twinkl Cursive Looped" panose="02000000000000000000" pitchFamily="2" charset="0"/>
            </a:endParaRPr>
          </a:p>
          <a:p>
            <a:pPr algn="l">
              <a:buFont typeface="Arial" panose="020B0604020202020204" pitchFamily="34" charset="0"/>
              <a:buChar char="•"/>
            </a:pPr>
            <a:r>
              <a:rPr lang="en-GB" sz="7200">
                <a:solidFill>
                  <a:srgbClr val="202124"/>
                </a:solidFill>
                <a:latin typeface="Twinkl Cursive Looped" panose="02000000000000000000" pitchFamily="2" charset="0"/>
              </a:rPr>
              <a:t>grow</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a:solidFill>
                  <a:srgbClr val="202124"/>
                </a:solidFill>
                <a:latin typeface="Twinkl Cursive Looped" panose="02000000000000000000" pitchFamily="2" charset="0"/>
              </a:rPr>
              <a:t>enlarge</a:t>
            </a:r>
            <a:endParaRPr lang="en-GB" sz="7200" dirty="0">
              <a:solidFill>
                <a:srgbClr val="202124"/>
              </a:solidFill>
              <a:latin typeface="Twinkl Cursive Looped" panose="02000000000000000000" pitchFamily="2" charset="0"/>
            </a:endParaRPr>
          </a:p>
          <a:p>
            <a:pPr algn="l">
              <a:buFont typeface="Arial" panose="020B0604020202020204" pitchFamily="34" charset="0"/>
              <a:buChar char="•"/>
            </a:pPr>
            <a:r>
              <a:rPr lang="en-GB" sz="7200">
                <a:solidFill>
                  <a:srgbClr val="202124"/>
                </a:solidFill>
                <a:latin typeface="Twinkl Cursive Looped" panose="02000000000000000000" pitchFamily="2" charset="0"/>
              </a:rPr>
              <a:t>expand</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13656093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4524315"/>
          </a:xfrm>
          <a:prstGeom prst="rect">
            <a:avLst/>
          </a:prstGeom>
          <a:noFill/>
        </p:spPr>
        <p:txBody>
          <a:bodyPr wrap="square" rtlCol="0">
            <a:spAutoFit/>
          </a:bodyPr>
          <a:lstStyle/>
          <a:p>
            <a:r>
              <a:rPr lang="en-GB" sz="7200">
                <a:latin typeface="Twinkl Cursive Looped" panose="02000000000000000000" pitchFamily="2" charset="0"/>
              </a:rPr>
              <a:t>Antonyms of increase…</a:t>
            </a:r>
            <a:endParaRPr lang="en-GB" sz="7200" dirty="0">
              <a:latin typeface="Twinkl Cursive Looped" panose="02000000000000000000" pitchFamily="2" charset="0"/>
            </a:endParaRPr>
          </a:p>
          <a:p>
            <a:pPr algn="l">
              <a:buFont typeface="Arial" panose="020B0604020202020204" pitchFamily="34" charset="0"/>
              <a:buChar char="•"/>
            </a:pPr>
            <a:r>
              <a:rPr lang="en-GB" sz="7200" b="0" i="0">
                <a:solidFill>
                  <a:srgbClr val="202124"/>
                </a:solidFill>
                <a:effectLst/>
                <a:latin typeface="Twinkl Cursive Looped" panose="02000000000000000000" pitchFamily="2" charset="0"/>
              </a:rPr>
              <a:t>decrease</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b="0" i="0">
                <a:solidFill>
                  <a:srgbClr val="202124"/>
                </a:solidFill>
                <a:effectLst/>
                <a:latin typeface="Twinkl Cursive Looped" panose="02000000000000000000" pitchFamily="2" charset="0"/>
              </a:rPr>
              <a:t>reduce</a:t>
            </a:r>
          </a:p>
          <a:p>
            <a:pPr algn="l">
              <a:buFont typeface="Arial" panose="020B0604020202020204" pitchFamily="34" charset="0"/>
              <a:buChar char="•"/>
            </a:pPr>
            <a:r>
              <a:rPr lang="en-GB" sz="7200">
                <a:solidFill>
                  <a:srgbClr val="202124"/>
                </a:solidFill>
                <a:latin typeface="Twinkl Cursive Looped" panose="02000000000000000000" pitchFamily="2" charset="0"/>
              </a:rPr>
              <a:t>lessen</a:t>
            </a: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187568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rogue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5864772" y="3821649"/>
            <a:ext cx="1292773" cy="6181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Image result for rogue dishonest clip art">
            <a:extLst>
              <a:ext uri="{FF2B5EF4-FFF2-40B4-BE49-F238E27FC236}">
                <a16:creationId xmlns:a16="http://schemas.microsoft.com/office/drawing/2014/main" id="{F04A6C08-834B-8BBF-32AC-27D1B6861B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049" y="612321"/>
            <a:ext cx="1362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47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group of sports clubs which play each other in a competition</a:t>
            </a:r>
            <a:endParaRPr lang="en-GB" i="1" dirty="0">
              <a:latin typeface="Twinkl Cursive Looped" panose="02000000000000000000" pitchFamily="2" charset="0"/>
            </a:endParaRPr>
          </a:p>
        </p:txBody>
      </p:sp>
      <p:pic>
        <p:nvPicPr>
          <p:cNvPr id="1026" name="Picture 2" descr="League table Stock Vectors, Images &amp; Vector Art | Shutterstock"/>
          <p:cNvPicPr>
            <a:picLocks noChangeAspect="1" noChangeArrowheads="1"/>
          </p:cNvPicPr>
          <p:nvPr/>
        </p:nvPicPr>
        <p:blipFill rotWithShape="1">
          <a:blip r:embed="rId2">
            <a:extLst>
              <a:ext uri="{28A0092B-C50C-407E-A947-70E740481C1C}">
                <a14:useLocalDpi xmlns:a14="http://schemas.microsoft.com/office/drawing/2010/main" val="0"/>
              </a:ext>
            </a:extLst>
          </a:blip>
          <a:srcRect b="7150"/>
          <a:stretch/>
        </p:blipFill>
        <p:spPr bwMode="auto">
          <a:xfrm>
            <a:off x="344761" y="413824"/>
            <a:ext cx="4124325" cy="247633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302231A-DD55-BB3D-162F-73444A770451}"/>
              </a:ext>
            </a:extLst>
          </p:cNvPr>
          <p:cNvSpPr txBox="1"/>
          <p:nvPr/>
        </p:nvSpPr>
        <p:spPr>
          <a:xfrm>
            <a:off x="4858908" y="4853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league</a:t>
            </a:r>
            <a:endParaRPr lang="en-GB" dirty="0"/>
          </a:p>
        </p:txBody>
      </p:sp>
      <p:sp>
        <p:nvSpPr>
          <p:cNvPr id="6" name="TextBox 5">
            <a:extLst>
              <a:ext uri="{FF2B5EF4-FFF2-40B4-BE49-F238E27FC236}">
                <a16:creationId xmlns:a16="http://schemas.microsoft.com/office/drawing/2014/main" id="{ACF2C8E4-739D-2287-BD29-86A8AA315292}"/>
              </a:ext>
            </a:extLst>
          </p:cNvPr>
          <p:cNvSpPr txBox="1"/>
          <p:nvPr/>
        </p:nvSpPr>
        <p:spPr>
          <a:xfrm>
            <a:off x="4858908" y="165199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93791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3285838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752193"/>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contagious disease</a:t>
            </a:r>
            <a:endParaRPr lang="en-GB" i="1" dirty="0">
              <a:latin typeface="Twinkl Cursive Looped" panose="02000000000000000000" pitchFamily="2" charset="0"/>
            </a:endParaRPr>
          </a:p>
        </p:txBody>
      </p:sp>
      <p:pic>
        <p:nvPicPr>
          <p:cNvPr id="3074" name="Picture 2" descr="Image result for plague clip art">
            <a:extLst>
              <a:ext uri="{FF2B5EF4-FFF2-40B4-BE49-F238E27FC236}">
                <a16:creationId xmlns:a16="http://schemas.microsoft.com/office/drawing/2014/main" id="{ECA04C18-445F-CE5C-E6FC-F51D2A5555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893" y="416379"/>
            <a:ext cx="11811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3278A5A-870E-031C-63FE-86731DBF33F9}"/>
              </a:ext>
            </a:extLst>
          </p:cNvPr>
          <p:cNvSpPr txBox="1"/>
          <p:nvPr/>
        </p:nvSpPr>
        <p:spPr>
          <a:xfrm>
            <a:off x="4649561" y="41637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plague</a:t>
            </a:r>
            <a:endParaRPr lang="en-GB" dirty="0"/>
          </a:p>
        </p:txBody>
      </p:sp>
      <p:sp>
        <p:nvSpPr>
          <p:cNvPr id="8" name="TextBox 7">
            <a:extLst>
              <a:ext uri="{FF2B5EF4-FFF2-40B4-BE49-F238E27FC236}">
                <a16:creationId xmlns:a16="http://schemas.microsoft.com/office/drawing/2014/main" id="{73A145EC-3121-29E4-45EE-CDA6128AF3E9}"/>
              </a:ext>
            </a:extLst>
          </p:cNvPr>
          <p:cNvSpPr txBox="1"/>
          <p:nvPr/>
        </p:nvSpPr>
        <p:spPr>
          <a:xfrm>
            <a:off x="4878161" y="192587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427280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752193"/>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behaves in an unpredictable way</a:t>
            </a:r>
            <a:endParaRPr lang="en-GB" i="1" dirty="0">
              <a:latin typeface="Twinkl Cursive Looped" panose="02000000000000000000" pitchFamily="2" charset="0"/>
            </a:endParaRPr>
          </a:p>
        </p:txBody>
      </p:sp>
      <p:pic>
        <p:nvPicPr>
          <p:cNvPr id="6146" name="Picture 2" descr="Image result for rogue dishonest clip art">
            <a:extLst>
              <a:ext uri="{FF2B5EF4-FFF2-40B4-BE49-F238E27FC236}">
                <a16:creationId xmlns:a16="http://schemas.microsoft.com/office/drawing/2014/main" id="{84829332-F96E-B7BE-3DE5-69529492B5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545881"/>
            <a:ext cx="1362075"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B90AEB4-06FF-09F0-D973-FD2858C50E71}"/>
              </a:ext>
            </a:extLst>
          </p:cNvPr>
          <p:cNvSpPr txBox="1"/>
          <p:nvPr/>
        </p:nvSpPr>
        <p:spPr>
          <a:xfrm>
            <a:off x="4584246" y="387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rogue</a:t>
            </a:r>
            <a:endParaRPr lang="en-GB" dirty="0"/>
          </a:p>
        </p:txBody>
      </p:sp>
      <p:sp>
        <p:nvSpPr>
          <p:cNvPr id="6" name="TextBox 5">
            <a:extLst>
              <a:ext uri="{FF2B5EF4-FFF2-40B4-BE49-F238E27FC236}">
                <a16:creationId xmlns:a16="http://schemas.microsoft.com/office/drawing/2014/main" id="{6203CA2F-2C45-8F17-8954-E36729AD4BB8}"/>
              </a:ext>
            </a:extLst>
          </p:cNvPr>
          <p:cNvSpPr txBox="1"/>
          <p:nvPr/>
        </p:nvSpPr>
        <p:spPr>
          <a:xfrm>
            <a:off x="3947432" y="15619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(adjective) </a:t>
            </a:r>
            <a:endParaRPr lang="en-GB" dirty="0"/>
          </a:p>
        </p:txBody>
      </p:sp>
    </p:spTree>
    <p:extLst>
      <p:ext uri="{BB962C8B-B14F-4D97-AF65-F5344CB8AC3E}">
        <p14:creationId xmlns:p14="http://schemas.microsoft.com/office/powerpoint/2010/main" val="272899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My favourite team were top of the league.</a:t>
            </a:r>
          </a:p>
        </p:txBody>
      </p:sp>
      <p:sp>
        <p:nvSpPr>
          <p:cNvPr id="3" name="Title 1">
            <a:extLst>
              <a:ext uri="{FF2B5EF4-FFF2-40B4-BE49-F238E27FC236}">
                <a16:creationId xmlns:a16="http://schemas.microsoft.com/office/drawing/2014/main" id="{6413643C-B4ED-B5EE-1AD0-CE14EE07713B}"/>
              </a:ext>
            </a:extLst>
          </p:cNvPr>
          <p:cNvSpPr txBox="1">
            <a:spLocks/>
          </p:cNvSpPr>
          <p:nvPr/>
        </p:nvSpPr>
        <p:spPr>
          <a:xfrm>
            <a:off x="424795" y="382165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A plague is a type of contagious disease.</a:t>
            </a:r>
          </a:p>
        </p:txBody>
      </p:sp>
      <p:sp>
        <p:nvSpPr>
          <p:cNvPr id="3" name="Title 1">
            <a:extLst>
              <a:ext uri="{FF2B5EF4-FFF2-40B4-BE49-F238E27FC236}">
                <a16:creationId xmlns:a16="http://schemas.microsoft.com/office/drawing/2014/main" id="{5180A86E-677E-FAA3-EBDA-846FF3375B72}"/>
              </a:ext>
            </a:extLst>
          </p:cNvPr>
          <p:cNvSpPr txBox="1">
            <a:spLocks/>
          </p:cNvSpPr>
          <p:nvPr/>
        </p:nvSpPr>
        <p:spPr>
          <a:xfrm>
            <a:off x="1453243" y="3051224"/>
            <a:ext cx="2351314"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76292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A rogue elephant rampaged through the village.</a:t>
            </a:r>
          </a:p>
        </p:txBody>
      </p:sp>
      <p:sp>
        <p:nvSpPr>
          <p:cNvPr id="3" name="Title 1">
            <a:extLst>
              <a:ext uri="{FF2B5EF4-FFF2-40B4-BE49-F238E27FC236}">
                <a16:creationId xmlns:a16="http://schemas.microsoft.com/office/drawing/2014/main" id="{F1541217-AB3A-0B0E-A227-7FD5099F861E}"/>
              </a:ext>
            </a:extLst>
          </p:cNvPr>
          <p:cNvSpPr txBox="1">
            <a:spLocks/>
          </p:cNvSpPr>
          <p:nvPr/>
        </p:nvSpPr>
        <p:spPr>
          <a:xfrm>
            <a:off x="1437166" y="3051224"/>
            <a:ext cx="1910191"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875257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57716"/>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believe (something unreal or untrue) to exist or be so </a:t>
            </a:r>
          </a:p>
        </p:txBody>
      </p:sp>
      <p:sp>
        <p:nvSpPr>
          <p:cNvPr id="6" name="TextBox 5">
            <a:extLst>
              <a:ext uri="{FF2B5EF4-FFF2-40B4-BE49-F238E27FC236}">
                <a16:creationId xmlns:a16="http://schemas.microsoft.com/office/drawing/2014/main" id="{880E14B3-5A43-1401-6B97-80C0EFD584A3}"/>
              </a:ext>
            </a:extLst>
          </p:cNvPr>
          <p:cNvSpPr txBox="1"/>
          <p:nvPr/>
        </p:nvSpPr>
        <p:spPr>
          <a:xfrm>
            <a:off x="4339318" y="5017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imagine</a:t>
            </a:r>
            <a:endParaRPr lang="en-GB" dirty="0"/>
          </a:p>
        </p:txBody>
      </p:sp>
      <p:pic>
        <p:nvPicPr>
          <p:cNvPr id="7170" name="Picture 2" descr="Image result for imagine clip art">
            <a:extLst>
              <a:ext uri="{FF2B5EF4-FFF2-40B4-BE49-F238E27FC236}">
                <a16:creationId xmlns:a16="http://schemas.microsoft.com/office/drawing/2014/main" id="{C3680D8F-2F11-B7D6-6308-48E68E24EF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 y="429688"/>
            <a:ext cx="1866900" cy="19907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035CE58-A4D4-3772-B560-342FE65D89C6}"/>
              </a:ext>
            </a:extLst>
          </p:cNvPr>
          <p:cNvSpPr txBox="1"/>
          <p:nvPr/>
        </p:nvSpPr>
        <p:spPr>
          <a:xfrm>
            <a:off x="4894490" y="2268053"/>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266652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Imagine a perfect blue sky.</a:t>
            </a:r>
          </a:p>
        </p:txBody>
      </p:sp>
      <p:sp>
        <p:nvSpPr>
          <p:cNvPr id="3" name="Title 1">
            <a:extLst>
              <a:ext uri="{FF2B5EF4-FFF2-40B4-BE49-F238E27FC236}">
                <a16:creationId xmlns:a16="http://schemas.microsoft.com/office/drawing/2014/main" id="{42377653-443D-B1D0-87A7-F81BB64BA279}"/>
              </a:ext>
            </a:extLst>
          </p:cNvPr>
          <p:cNvSpPr txBox="1">
            <a:spLocks/>
          </p:cNvSpPr>
          <p:nvPr/>
        </p:nvSpPr>
        <p:spPr>
          <a:xfrm>
            <a:off x="1910443" y="3821650"/>
            <a:ext cx="2743200"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41775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93296"/>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become or make greater in size, amount, or degree</a:t>
            </a:r>
          </a:p>
        </p:txBody>
      </p:sp>
      <p:sp>
        <p:nvSpPr>
          <p:cNvPr id="4" name="TextBox 3">
            <a:extLst>
              <a:ext uri="{FF2B5EF4-FFF2-40B4-BE49-F238E27FC236}">
                <a16:creationId xmlns:a16="http://schemas.microsoft.com/office/drawing/2014/main" id="{C4064CDF-98ED-C61B-A29F-116CA0F3A395}"/>
              </a:ext>
            </a:extLst>
          </p:cNvPr>
          <p:cNvSpPr txBox="1"/>
          <p:nvPr/>
        </p:nvSpPr>
        <p:spPr>
          <a:xfrm>
            <a:off x="4616904" y="3412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increase</a:t>
            </a:r>
            <a:endParaRPr lang="en-GB" dirty="0"/>
          </a:p>
        </p:txBody>
      </p:sp>
      <p:sp>
        <p:nvSpPr>
          <p:cNvPr id="6" name="TextBox 5">
            <a:extLst>
              <a:ext uri="{FF2B5EF4-FFF2-40B4-BE49-F238E27FC236}">
                <a16:creationId xmlns:a16="http://schemas.microsoft.com/office/drawing/2014/main" id="{796C12A3-11AD-276F-BE28-9B74211F9986}"/>
              </a:ext>
            </a:extLst>
          </p:cNvPr>
          <p:cNvSpPr txBox="1"/>
          <p:nvPr/>
        </p:nvSpPr>
        <p:spPr>
          <a:xfrm>
            <a:off x="4731204" y="15658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8194" name="Picture 2" descr="Image result for increase clip art">
            <a:extLst>
              <a:ext uri="{FF2B5EF4-FFF2-40B4-BE49-F238E27FC236}">
                <a16:creationId xmlns:a16="http://schemas.microsoft.com/office/drawing/2014/main" id="{F4557552-E71C-75BE-2ABA-DDC4B467A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6" y="359228"/>
            <a:ext cx="2209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7660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must increase the volume </a:t>
            </a:r>
          </a:p>
        </p:txBody>
      </p:sp>
      <p:sp>
        <p:nvSpPr>
          <p:cNvPr id="3" name="Title 1">
            <a:extLst>
              <a:ext uri="{FF2B5EF4-FFF2-40B4-BE49-F238E27FC236}">
                <a16:creationId xmlns:a16="http://schemas.microsoft.com/office/drawing/2014/main" id="{DF68278E-DAE9-E100-D94A-3E571063D8E9}"/>
              </a:ext>
            </a:extLst>
          </p:cNvPr>
          <p:cNvSpPr txBox="1">
            <a:spLocks/>
          </p:cNvSpPr>
          <p:nvPr/>
        </p:nvSpPr>
        <p:spPr>
          <a:xfrm>
            <a:off x="4245428" y="3806924"/>
            <a:ext cx="254725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791071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9256573-D274-9DE3-9887-DBE2BABCED4D}"/>
              </a:ext>
            </a:extLst>
          </p:cNvPr>
          <p:cNvPicPr>
            <a:picLocks noChangeAspect="1"/>
          </p:cNvPicPr>
          <p:nvPr/>
        </p:nvPicPr>
        <p:blipFill rotWithShape="1">
          <a:blip r:embed="rId2"/>
          <a:srcRect l="18214" t="12363" r="18438" b="14506"/>
          <a:stretch/>
        </p:blipFill>
        <p:spPr>
          <a:xfrm>
            <a:off x="571499" y="0"/>
            <a:ext cx="10368643" cy="6729753"/>
          </a:xfrm>
          <a:prstGeom prst="rect">
            <a:avLst/>
          </a:prstGeom>
        </p:spPr>
      </p:pic>
    </p:spTree>
    <p:extLst>
      <p:ext uri="{BB962C8B-B14F-4D97-AF65-F5344CB8AC3E}">
        <p14:creationId xmlns:p14="http://schemas.microsoft.com/office/powerpoint/2010/main" val="3089204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051560"/>
            <a:ext cx="10515600" cy="4503419"/>
          </a:xfrm>
        </p:spPr>
        <p:txBody>
          <a:bodyPr>
            <a:noAutofit/>
          </a:bodyPr>
          <a:lstStyle/>
          <a:p>
            <a:r>
              <a:rPr lang="en-GB" sz="3600">
                <a:latin typeface="Twinkl Cursive Looped" panose="02000000000000000000" pitchFamily="2" charset="0"/>
              </a:rPr>
              <a:t>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a:t>
            </a:r>
            <a:endParaRPr lang="en-GB" sz="3600"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433500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051560"/>
            <a:ext cx="10515600" cy="4503419"/>
          </a:xfrm>
        </p:spPr>
        <p:txBody>
          <a:bodyPr>
            <a:noAutofit/>
          </a:bodyPr>
          <a:lstStyle/>
          <a:p>
            <a:r>
              <a:rPr lang="en-GB" sz="3600" dirty="0">
                <a:latin typeface="Twinkl Cursive Looped" panose="02000000000000000000" pitchFamily="2" charset="0"/>
              </a:rPr>
              <a:t>The oldest homes that we know were the </a:t>
            </a:r>
            <a:r>
              <a:rPr lang="en-GB" sz="3600" dirty="0">
                <a:highlight>
                  <a:srgbClr val="FFFF00"/>
                </a:highlight>
                <a:latin typeface="Twinkl Cursive Looped" panose="02000000000000000000" pitchFamily="2" charset="0"/>
              </a:rPr>
              <a:t>unique</a:t>
            </a:r>
            <a:r>
              <a:rPr lang="en-GB" sz="3600" dirty="0">
                <a:latin typeface="Twinkl Cursive Looped" panose="02000000000000000000" pitchFamily="2" charset="0"/>
              </a:rPr>
              <a:t> houses built in the Stone Age, more than 14,000 years ago. They were built with materials that were easy to shape using a special </a:t>
            </a:r>
            <a:r>
              <a:rPr lang="en-GB" sz="3600" dirty="0">
                <a:highlight>
                  <a:srgbClr val="FFFF00"/>
                </a:highlight>
                <a:latin typeface="Twinkl Cursive Looped" panose="02000000000000000000" pitchFamily="2" charset="0"/>
              </a:rPr>
              <a:t>technique</a:t>
            </a:r>
            <a:r>
              <a:rPr lang="en-GB" sz="3600" dirty="0">
                <a:latin typeface="Twinkl Cursive Looped" panose="02000000000000000000" pitchFamily="2" charset="0"/>
              </a:rPr>
              <a:t> with stone tools: branches, leaves, animal skins and even the bones of a woolly mammoth. We can </a:t>
            </a:r>
            <a:r>
              <a:rPr lang="en-GB" sz="3600" dirty="0">
                <a:highlight>
                  <a:srgbClr val="FFFF00"/>
                </a:highlight>
                <a:latin typeface="Twinkl Cursive Looped" panose="02000000000000000000" pitchFamily="2" charset="0"/>
              </a:rPr>
              <a:t>describe</a:t>
            </a:r>
            <a:r>
              <a:rPr lang="en-GB" sz="3600" dirty="0">
                <a:latin typeface="Twinkl Cursive Looped" panose="02000000000000000000" pitchFamily="2" charset="0"/>
              </a:rPr>
              <a:t> these as ‘organic’ materials. Can you </a:t>
            </a:r>
            <a:r>
              <a:rPr lang="en-GB" sz="3600" dirty="0">
                <a:highlight>
                  <a:srgbClr val="FFFF00"/>
                </a:highlight>
                <a:latin typeface="Twinkl Cursive Looped" panose="02000000000000000000" pitchFamily="2" charset="0"/>
              </a:rPr>
              <a:t>imagine</a:t>
            </a:r>
            <a:r>
              <a:rPr lang="en-GB" sz="3600" dirty="0">
                <a:latin typeface="Twinkl Cursive Looped" panose="02000000000000000000" pitchFamily="2" charset="0"/>
              </a:rPr>
              <a:t> what the homes would have looked like? </a:t>
            </a:r>
            <a:endParaRPr lang="en-GB" sz="3600"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6989454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616644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a:latin typeface="Twinkl Cursive Looped" panose="02000000000000000000" pitchFamily="2" charset="0"/>
              </a:rPr>
              <a:t>We can </a:t>
            </a:r>
            <a:r>
              <a:rPr lang="en-GB">
                <a:solidFill>
                  <a:srgbClr val="FF0000"/>
                </a:solidFill>
                <a:latin typeface="Twinkl Cursive Looped" panose="02000000000000000000" pitchFamily="2" charset="0"/>
              </a:rPr>
              <a:t>describe</a:t>
            </a:r>
            <a:r>
              <a:rPr lang="en-GB">
                <a:latin typeface="Twinkl Cursive Looped" panose="02000000000000000000" pitchFamily="2" charset="0"/>
              </a:rPr>
              <a:t> these as ‘organic’ materials.</a:t>
            </a:r>
            <a:endParaRPr lang="en-GB" dirty="0">
              <a:latin typeface="Twinkl Cursive Looped" panose="02000000000000000000" pitchFamily="2"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9667956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2362409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1E38339-A3ED-D4E2-C944-BEC616FD8D85}"/>
              </a:ext>
            </a:extLst>
          </p:cNvPr>
          <p:cNvPicPr>
            <a:picLocks noChangeAspect="1"/>
          </p:cNvPicPr>
          <p:nvPr/>
        </p:nvPicPr>
        <p:blipFill rotWithShape="1">
          <a:blip r:embed="rId2"/>
          <a:srcRect l="18214" t="12363" r="18438" b="14506"/>
          <a:stretch/>
        </p:blipFill>
        <p:spPr>
          <a:xfrm>
            <a:off x="571499" y="0"/>
            <a:ext cx="10368643" cy="6729753"/>
          </a:xfrm>
          <a:prstGeom prst="rect">
            <a:avLst/>
          </a:prstGeom>
        </p:spPr>
      </p:pic>
    </p:spTree>
    <p:extLst>
      <p:ext uri="{BB962C8B-B14F-4D97-AF65-F5344CB8AC3E}">
        <p14:creationId xmlns:p14="http://schemas.microsoft.com/office/powerpoint/2010/main" val="5563938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32571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1232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6557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give a detailed account in words of</a:t>
            </a:r>
          </a:p>
        </p:txBody>
      </p:sp>
      <p:sp>
        <p:nvSpPr>
          <p:cNvPr id="4" name="TextBox 3">
            <a:extLst>
              <a:ext uri="{FF2B5EF4-FFF2-40B4-BE49-F238E27FC236}">
                <a16:creationId xmlns:a16="http://schemas.microsoft.com/office/drawing/2014/main" id="{52577B8E-88C5-F1BD-D95E-8086B4791C95}"/>
              </a:ext>
            </a:extLst>
          </p:cNvPr>
          <p:cNvSpPr txBox="1"/>
          <p:nvPr/>
        </p:nvSpPr>
        <p:spPr>
          <a:xfrm>
            <a:off x="4355646" y="27594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describe</a:t>
            </a:r>
            <a:endParaRPr lang="en-GB" dirty="0"/>
          </a:p>
        </p:txBody>
      </p:sp>
      <p:sp>
        <p:nvSpPr>
          <p:cNvPr id="6" name="TextBox 5">
            <a:extLst>
              <a:ext uri="{FF2B5EF4-FFF2-40B4-BE49-F238E27FC236}">
                <a16:creationId xmlns:a16="http://schemas.microsoft.com/office/drawing/2014/main" id="{3CF96380-4B47-F9B0-237A-A2ABDDF79DBD}"/>
              </a:ext>
            </a:extLst>
          </p:cNvPr>
          <p:cNvSpPr txBox="1"/>
          <p:nvPr/>
        </p:nvSpPr>
        <p:spPr>
          <a:xfrm>
            <a:off x="4698546" y="196292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1026" name="Picture 2" descr="Image result for describe clip art">
            <a:extLst>
              <a:ext uri="{FF2B5EF4-FFF2-40B4-BE49-F238E27FC236}">
                <a16:creationId xmlns:a16="http://schemas.microsoft.com/office/drawing/2014/main" id="{C9065B2B-2FDC-D1F4-E651-D4539C7D33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552" y="317961"/>
            <a:ext cx="1609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393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68817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Could you describe what it looked like?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88900AD-202D-C64E-7D28-7D82BB328467}"/>
              </a:ext>
            </a:extLst>
          </p:cNvPr>
          <p:cNvSpPr txBox="1">
            <a:spLocks/>
          </p:cNvSpPr>
          <p:nvPr/>
        </p:nvSpPr>
        <p:spPr>
          <a:xfrm>
            <a:off x="4310994" y="2545038"/>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25851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refer to something briefly without going into detail</a:t>
            </a:r>
          </a:p>
        </p:txBody>
      </p:sp>
      <p:sp>
        <p:nvSpPr>
          <p:cNvPr id="4" name="TextBox 3">
            <a:extLst>
              <a:ext uri="{FF2B5EF4-FFF2-40B4-BE49-F238E27FC236}">
                <a16:creationId xmlns:a16="http://schemas.microsoft.com/office/drawing/2014/main" id="{C5DF6395-1602-DB7F-B774-F8FEA0C31337}"/>
              </a:ext>
            </a:extLst>
          </p:cNvPr>
          <p:cNvSpPr txBox="1"/>
          <p:nvPr/>
        </p:nvSpPr>
        <p:spPr>
          <a:xfrm>
            <a:off x="4502603" y="4555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mention</a:t>
            </a:r>
            <a:endParaRPr lang="en-GB" dirty="0"/>
          </a:p>
        </p:txBody>
      </p:sp>
      <p:sp>
        <p:nvSpPr>
          <p:cNvPr id="6" name="TextBox 5">
            <a:extLst>
              <a:ext uri="{FF2B5EF4-FFF2-40B4-BE49-F238E27FC236}">
                <a16:creationId xmlns:a16="http://schemas.microsoft.com/office/drawing/2014/main" id="{997127CB-4949-1F58-AA1C-2A08381856EE}"/>
              </a:ext>
            </a:extLst>
          </p:cNvPr>
          <p:cNvSpPr txBox="1"/>
          <p:nvPr/>
        </p:nvSpPr>
        <p:spPr>
          <a:xfrm>
            <a:off x="4502603" y="195778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mention clip art">
            <a:extLst>
              <a:ext uri="{FF2B5EF4-FFF2-40B4-BE49-F238E27FC236}">
                <a16:creationId xmlns:a16="http://schemas.microsoft.com/office/drawing/2014/main" id="{CD9E383E-D37A-F66B-6756-ADF7BC674F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8" y="346361"/>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699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forgot to mention it.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3084D75-E270-7B42-E075-E0E04B38A768}"/>
              </a:ext>
            </a:extLst>
          </p:cNvPr>
          <p:cNvSpPr txBox="1">
            <a:spLocks/>
          </p:cNvSpPr>
          <p:nvPr/>
        </p:nvSpPr>
        <p:spPr>
          <a:xfrm>
            <a:off x="6352066" y="3688038"/>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45065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37720096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25493521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main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1C88F70F-EB31-D6B7-5328-B5A1301602DC}"/>
              </a:ext>
            </a:extLst>
          </p:cNvPr>
          <p:cNvSpPr/>
          <p:nvPr/>
        </p:nvSpPr>
        <p:spPr>
          <a:xfrm>
            <a:off x="5916229" y="3704374"/>
            <a:ext cx="125708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271785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mane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5514DF5D-9812-FA00-A328-8BDA02B523A1}"/>
              </a:ext>
            </a:extLst>
          </p:cNvPr>
          <p:cNvSpPr/>
          <p:nvPr/>
        </p:nvSpPr>
        <p:spPr>
          <a:xfrm>
            <a:off x="5850914" y="3704374"/>
            <a:ext cx="125708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36261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154257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 in the /g/ sound spelt ‘</a:t>
            </a:r>
            <a:r>
              <a:rPr lang="en-GB" dirty="0" err="1">
                <a:latin typeface="Twinkl Cursive Looped" panose="02000000000000000000" pitchFamily="2" charset="0"/>
              </a:rPr>
              <a:t>gue</a:t>
            </a:r>
            <a:r>
              <a:rPr lang="en-GB" dirty="0">
                <a:latin typeface="Twinkl Cursive Looped" panose="02000000000000000000" pitchFamily="2" charset="0"/>
              </a:rPr>
              <a: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3274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788054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vague</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916229" y="3818674"/>
            <a:ext cx="125708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 Behavior change, in context of public health, refers to efforts put in  place to change people's personal habits and attitudes, to prevent disease.">
            <a:extLst>
              <a:ext uri="{FF2B5EF4-FFF2-40B4-BE49-F238E27FC236}">
                <a16:creationId xmlns:a16="http://schemas.microsoft.com/office/drawing/2014/main" id="{E6BCEE29-5D83-2D21-27EE-0399528E68A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1850" y="586528"/>
            <a:ext cx="2927350" cy="3235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530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fatigue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089650" y="3821650"/>
            <a:ext cx="116840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12+ Tired Clipart - Preview : Royalty-Free (RF) | HDClipartAll">
            <a:extLst>
              <a:ext uri="{FF2B5EF4-FFF2-40B4-BE49-F238E27FC236}">
                <a16:creationId xmlns:a16="http://schemas.microsoft.com/office/drawing/2014/main" id="{EBA85BD4-FC11-E67D-E267-F9D818FE01F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203"/>
          <a:stretch/>
        </p:blipFill>
        <p:spPr bwMode="auto">
          <a:xfrm>
            <a:off x="688975" y="576262"/>
            <a:ext cx="2511425" cy="2526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867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unique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804879"/>
            <a:ext cx="128270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unique clip art">
            <a:extLst>
              <a:ext uri="{FF2B5EF4-FFF2-40B4-BE49-F238E27FC236}">
                <a16:creationId xmlns:a16="http://schemas.microsoft.com/office/drawing/2014/main" id="{1759C74D-3E2B-7436-159E-E8A0461129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82" y="285750"/>
            <a:ext cx="2419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41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91910" y="4837313"/>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unclear</a:t>
            </a:r>
            <a:endParaRPr lang="en-GB" i="1" dirty="0">
              <a:latin typeface="Twinkl Cursive Looped" panose="02000000000000000000" pitchFamily="2" charset="0"/>
            </a:endParaRPr>
          </a:p>
        </p:txBody>
      </p:sp>
      <p:pic>
        <p:nvPicPr>
          <p:cNvPr id="2050" name="Picture 2" descr="🤘 Behavior change, in context of public health, refers to efforts put in  place to change people's personal habits and attitudes, to prevent disea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1850" y="586528"/>
            <a:ext cx="2927350" cy="323512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080C7BE-66CD-BEC7-0A8E-7F7866901497}"/>
              </a:ext>
            </a:extLst>
          </p:cNvPr>
          <p:cNvSpPr txBox="1"/>
          <p:nvPr/>
        </p:nvSpPr>
        <p:spPr>
          <a:xfrm>
            <a:off x="5008790" y="31018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vague</a:t>
            </a:r>
            <a:endParaRPr lang="en-GB" dirty="0"/>
          </a:p>
        </p:txBody>
      </p:sp>
      <p:sp>
        <p:nvSpPr>
          <p:cNvPr id="6" name="TextBox 5">
            <a:extLst>
              <a:ext uri="{FF2B5EF4-FFF2-40B4-BE49-F238E27FC236}">
                <a16:creationId xmlns:a16="http://schemas.microsoft.com/office/drawing/2014/main" id="{C43832C1-E980-26EF-DBEC-BB7D99DF3345}"/>
              </a:ext>
            </a:extLst>
          </p:cNvPr>
          <p:cNvSpPr txBox="1"/>
          <p:nvPr/>
        </p:nvSpPr>
        <p:spPr>
          <a:xfrm>
            <a:off x="5029200" y="206591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83803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78807" y="4847075"/>
            <a:ext cx="10515600" cy="1434663"/>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 tiredness</a:t>
            </a:r>
            <a:endParaRPr lang="en-GB" i="1" dirty="0">
              <a:latin typeface="Twinkl Cursive Looped" panose="02000000000000000000" pitchFamily="2" charset="0"/>
            </a:endParaRPr>
          </a:p>
        </p:txBody>
      </p:sp>
      <p:pic>
        <p:nvPicPr>
          <p:cNvPr id="4100" name="Picture 4" descr="12+ Tired Clipart - Preview : Royalty-Free (RF) | HDClipartAll"/>
          <p:cNvPicPr>
            <a:picLocks noChangeAspect="1" noChangeArrowheads="1"/>
          </p:cNvPicPr>
          <p:nvPr/>
        </p:nvPicPr>
        <p:blipFill rotWithShape="1">
          <a:blip r:embed="rId2">
            <a:extLst>
              <a:ext uri="{28A0092B-C50C-407E-A947-70E740481C1C}">
                <a14:useLocalDpi xmlns:a14="http://schemas.microsoft.com/office/drawing/2010/main" val="0"/>
              </a:ext>
            </a:extLst>
          </a:blip>
          <a:srcRect b="4203"/>
          <a:stretch/>
        </p:blipFill>
        <p:spPr bwMode="auto">
          <a:xfrm>
            <a:off x="688975" y="576262"/>
            <a:ext cx="2511425" cy="252616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90857C7-8C3E-AFAF-5AED-6CC8626CA87A}"/>
              </a:ext>
            </a:extLst>
          </p:cNvPr>
          <p:cNvSpPr txBox="1"/>
          <p:nvPr/>
        </p:nvSpPr>
        <p:spPr>
          <a:xfrm>
            <a:off x="4829176" y="5079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fatigue</a:t>
            </a:r>
            <a:endParaRPr lang="en-GB" dirty="0"/>
          </a:p>
        </p:txBody>
      </p:sp>
      <p:sp>
        <p:nvSpPr>
          <p:cNvPr id="6" name="TextBox 5">
            <a:extLst>
              <a:ext uri="{FF2B5EF4-FFF2-40B4-BE49-F238E27FC236}">
                <a16:creationId xmlns:a16="http://schemas.microsoft.com/office/drawing/2014/main" id="{6810BD95-C407-5284-48C5-D002D8466212}"/>
              </a:ext>
            </a:extLst>
          </p:cNvPr>
          <p:cNvSpPr txBox="1"/>
          <p:nvPr/>
        </p:nvSpPr>
        <p:spPr>
          <a:xfrm>
            <a:off x="4682218" y="19262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12703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48242"/>
            <a:ext cx="10515600" cy="1765739"/>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being one of a kind</a:t>
            </a:r>
          </a:p>
        </p:txBody>
      </p:sp>
      <p:pic>
        <p:nvPicPr>
          <p:cNvPr id="3" name="Picture 2" descr="Image result for unique clip art">
            <a:extLst>
              <a:ext uri="{FF2B5EF4-FFF2-40B4-BE49-F238E27FC236}">
                <a16:creationId xmlns:a16="http://schemas.microsoft.com/office/drawing/2014/main" id="{3055D9E9-0E9B-F74B-E9AD-390EBAA0CC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82" y="285750"/>
            <a:ext cx="2419350" cy="1714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A64E75F-F8C2-44F4-0DFB-FF068FF2B546}"/>
              </a:ext>
            </a:extLst>
          </p:cNvPr>
          <p:cNvSpPr txBox="1"/>
          <p:nvPr/>
        </p:nvSpPr>
        <p:spPr>
          <a:xfrm>
            <a:off x="4518933" y="49782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unique</a:t>
            </a:r>
            <a:endParaRPr lang="en-GB" dirty="0"/>
          </a:p>
        </p:txBody>
      </p:sp>
      <p:sp>
        <p:nvSpPr>
          <p:cNvPr id="7" name="TextBox 6">
            <a:extLst>
              <a:ext uri="{FF2B5EF4-FFF2-40B4-BE49-F238E27FC236}">
                <a16:creationId xmlns:a16="http://schemas.microsoft.com/office/drawing/2014/main" id="{1054F7D9-F2DF-5E2B-A636-F9660D693EF6}"/>
              </a:ext>
            </a:extLst>
          </p:cNvPr>
          <p:cNvSpPr txBox="1"/>
          <p:nvPr/>
        </p:nvSpPr>
        <p:spPr>
          <a:xfrm>
            <a:off x="3996419" y="177384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(adjective) </a:t>
            </a:r>
            <a:endParaRPr lang="en-GB" dirty="0"/>
          </a:p>
        </p:txBody>
      </p:sp>
    </p:spTree>
    <p:extLst>
      <p:ext uri="{BB962C8B-B14F-4D97-AF65-F5344CB8AC3E}">
        <p14:creationId xmlns:p14="http://schemas.microsoft.com/office/powerpoint/2010/main" val="256233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Our plans for the weekend were extremely vague.</a:t>
            </a:r>
          </a:p>
        </p:txBody>
      </p:sp>
      <p:sp>
        <p:nvSpPr>
          <p:cNvPr id="3" name="Title 1">
            <a:extLst>
              <a:ext uri="{FF2B5EF4-FFF2-40B4-BE49-F238E27FC236}">
                <a16:creationId xmlns:a16="http://schemas.microsoft.com/office/drawing/2014/main" id="{97061200-6010-DBA4-769B-B86154C24DFF}"/>
              </a:ext>
            </a:extLst>
          </p:cNvPr>
          <p:cNvSpPr txBox="1">
            <a:spLocks/>
          </p:cNvSpPr>
          <p:nvPr/>
        </p:nvSpPr>
        <p:spPr>
          <a:xfrm>
            <a:off x="4016828" y="3806924"/>
            <a:ext cx="1812472"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97871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I was overwhelmed by fatigue.</a:t>
            </a:r>
          </a:p>
        </p:txBody>
      </p:sp>
      <p:sp>
        <p:nvSpPr>
          <p:cNvPr id="3" name="Title 1">
            <a:extLst>
              <a:ext uri="{FF2B5EF4-FFF2-40B4-BE49-F238E27FC236}">
                <a16:creationId xmlns:a16="http://schemas.microsoft.com/office/drawing/2014/main" id="{23811B24-50E3-F2AD-C482-4E3715A08C96}"/>
              </a:ext>
            </a:extLst>
          </p:cNvPr>
          <p:cNvSpPr txBox="1">
            <a:spLocks/>
          </p:cNvSpPr>
          <p:nvPr/>
        </p:nvSpPr>
        <p:spPr>
          <a:xfrm>
            <a:off x="7919357" y="3806924"/>
            <a:ext cx="2743200"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08311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Her unique hairstyle captured everyone’s attention.</a:t>
            </a:r>
          </a:p>
        </p:txBody>
      </p:sp>
      <p:sp>
        <p:nvSpPr>
          <p:cNvPr id="3" name="Title 1">
            <a:extLst>
              <a:ext uri="{FF2B5EF4-FFF2-40B4-BE49-F238E27FC236}">
                <a16:creationId xmlns:a16="http://schemas.microsoft.com/office/drawing/2014/main" id="{3068C946-85D9-1F92-F652-1488E4813029}"/>
              </a:ext>
            </a:extLst>
          </p:cNvPr>
          <p:cNvSpPr txBox="1">
            <a:spLocks/>
          </p:cNvSpPr>
          <p:nvPr/>
        </p:nvSpPr>
        <p:spPr>
          <a:xfrm>
            <a:off x="2073729" y="2985220"/>
            <a:ext cx="2269671"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910147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7943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6557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give a detailed account in words of</a:t>
            </a:r>
          </a:p>
        </p:txBody>
      </p:sp>
      <p:sp>
        <p:nvSpPr>
          <p:cNvPr id="4" name="TextBox 3">
            <a:extLst>
              <a:ext uri="{FF2B5EF4-FFF2-40B4-BE49-F238E27FC236}">
                <a16:creationId xmlns:a16="http://schemas.microsoft.com/office/drawing/2014/main" id="{52577B8E-88C5-F1BD-D95E-8086B4791C95}"/>
              </a:ext>
            </a:extLst>
          </p:cNvPr>
          <p:cNvSpPr txBox="1"/>
          <p:nvPr/>
        </p:nvSpPr>
        <p:spPr>
          <a:xfrm>
            <a:off x="4355646" y="27594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describe</a:t>
            </a:r>
            <a:endParaRPr lang="en-GB" dirty="0"/>
          </a:p>
        </p:txBody>
      </p:sp>
      <p:sp>
        <p:nvSpPr>
          <p:cNvPr id="6" name="TextBox 5">
            <a:extLst>
              <a:ext uri="{FF2B5EF4-FFF2-40B4-BE49-F238E27FC236}">
                <a16:creationId xmlns:a16="http://schemas.microsoft.com/office/drawing/2014/main" id="{3CF96380-4B47-F9B0-237A-A2ABDDF79DBD}"/>
              </a:ext>
            </a:extLst>
          </p:cNvPr>
          <p:cNvSpPr txBox="1"/>
          <p:nvPr/>
        </p:nvSpPr>
        <p:spPr>
          <a:xfrm>
            <a:off x="4698546" y="196292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1026" name="Picture 2" descr="Image result for describe clip art">
            <a:extLst>
              <a:ext uri="{FF2B5EF4-FFF2-40B4-BE49-F238E27FC236}">
                <a16:creationId xmlns:a16="http://schemas.microsoft.com/office/drawing/2014/main" id="{C9065B2B-2FDC-D1F4-E651-D4539C7D33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552" y="317961"/>
            <a:ext cx="1609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771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57716"/>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believe (something unreal or untrue) to exist or be so </a:t>
            </a:r>
          </a:p>
        </p:txBody>
      </p:sp>
      <p:sp>
        <p:nvSpPr>
          <p:cNvPr id="6" name="TextBox 5">
            <a:extLst>
              <a:ext uri="{FF2B5EF4-FFF2-40B4-BE49-F238E27FC236}">
                <a16:creationId xmlns:a16="http://schemas.microsoft.com/office/drawing/2014/main" id="{880E14B3-5A43-1401-6B97-80C0EFD584A3}"/>
              </a:ext>
            </a:extLst>
          </p:cNvPr>
          <p:cNvSpPr txBox="1"/>
          <p:nvPr/>
        </p:nvSpPr>
        <p:spPr>
          <a:xfrm>
            <a:off x="4339318" y="5017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imagine</a:t>
            </a:r>
            <a:endParaRPr lang="en-GB" dirty="0"/>
          </a:p>
        </p:txBody>
      </p:sp>
      <p:pic>
        <p:nvPicPr>
          <p:cNvPr id="7170" name="Picture 2" descr="Image result for imagine clip art">
            <a:extLst>
              <a:ext uri="{FF2B5EF4-FFF2-40B4-BE49-F238E27FC236}">
                <a16:creationId xmlns:a16="http://schemas.microsoft.com/office/drawing/2014/main" id="{C3680D8F-2F11-B7D6-6308-48E68E24EF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 y="429688"/>
            <a:ext cx="1866900" cy="19907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035CE58-A4D4-3772-B560-342FE65D89C6}"/>
              </a:ext>
            </a:extLst>
          </p:cNvPr>
          <p:cNvSpPr txBox="1"/>
          <p:nvPr/>
        </p:nvSpPr>
        <p:spPr>
          <a:xfrm>
            <a:off x="4894490" y="2268053"/>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255301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Imagine a perfect blue sky.</a:t>
            </a:r>
          </a:p>
        </p:txBody>
      </p:sp>
      <p:sp>
        <p:nvSpPr>
          <p:cNvPr id="3" name="Title 1">
            <a:extLst>
              <a:ext uri="{FF2B5EF4-FFF2-40B4-BE49-F238E27FC236}">
                <a16:creationId xmlns:a16="http://schemas.microsoft.com/office/drawing/2014/main" id="{42377653-443D-B1D0-87A7-F81BB64BA279}"/>
              </a:ext>
            </a:extLst>
          </p:cNvPr>
          <p:cNvSpPr txBox="1">
            <a:spLocks/>
          </p:cNvSpPr>
          <p:nvPr/>
        </p:nvSpPr>
        <p:spPr>
          <a:xfrm>
            <a:off x="1910443" y="3821650"/>
            <a:ext cx="2743200"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47281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93296"/>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become or make greater in size, amount, or degree</a:t>
            </a:r>
          </a:p>
        </p:txBody>
      </p:sp>
      <p:sp>
        <p:nvSpPr>
          <p:cNvPr id="4" name="TextBox 3">
            <a:extLst>
              <a:ext uri="{FF2B5EF4-FFF2-40B4-BE49-F238E27FC236}">
                <a16:creationId xmlns:a16="http://schemas.microsoft.com/office/drawing/2014/main" id="{C4064CDF-98ED-C61B-A29F-116CA0F3A395}"/>
              </a:ext>
            </a:extLst>
          </p:cNvPr>
          <p:cNvSpPr txBox="1"/>
          <p:nvPr/>
        </p:nvSpPr>
        <p:spPr>
          <a:xfrm>
            <a:off x="4616904" y="3412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increase</a:t>
            </a:r>
            <a:endParaRPr lang="en-GB" dirty="0"/>
          </a:p>
        </p:txBody>
      </p:sp>
      <p:sp>
        <p:nvSpPr>
          <p:cNvPr id="6" name="TextBox 5">
            <a:extLst>
              <a:ext uri="{FF2B5EF4-FFF2-40B4-BE49-F238E27FC236}">
                <a16:creationId xmlns:a16="http://schemas.microsoft.com/office/drawing/2014/main" id="{796C12A3-11AD-276F-BE28-9B74211F9986}"/>
              </a:ext>
            </a:extLst>
          </p:cNvPr>
          <p:cNvSpPr txBox="1"/>
          <p:nvPr/>
        </p:nvSpPr>
        <p:spPr>
          <a:xfrm>
            <a:off x="4731204" y="15658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8194" name="Picture 2" descr="Image result for increase clip art">
            <a:extLst>
              <a:ext uri="{FF2B5EF4-FFF2-40B4-BE49-F238E27FC236}">
                <a16:creationId xmlns:a16="http://schemas.microsoft.com/office/drawing/2014/main" id="{F4557552-E71C-75BE-2ABA-DDC4B467A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6" y="359228"/>
            <a:ext cx="2209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305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must increase the volume </a:t>
            </a:r>
          </a:p>
        </p:txBody>
      </p:sp>
      <p:sp>
        <p:nvSpPr>
          <p:cNvPr id="3" name="Title 1">
            <a:extLst>
              <a:ext uri="{FF2B5EF4-FFF2-40B4-BE49-F238E27FC236}">
                <a16:creationId xmlns:a16="http://schemas.microsoft.com/office/drawing/2014/main" id="{DF68278E-DAE9-E100-D94A-3E571063D8E9}"/>
              </a:ext>
            </a:extLst>
          </p:cNvPr>
          <p:cNvSpPr txBox="1">
            <a:spLocks/>
          </p:cNvSpPr>
          <p:nvPr/>
        </p:nvSpPr>
        <p:spPr>
          <a:xfrm>
            <a:off x="4245428" y="3806924"/>
            <a:ext cx="254725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331226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509051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896271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051560"/>
            <a:ext cx="10515600" cy="4503419"/>
          </a:xfrm>
        </p:spPr>
        <p:txBody>
          <a:bodyPr>
            <a:noAutofit/>
          </a:bodyPr>
          <a:lstStyle/>
          <a:p>
            <a:r>
              <a:rPr lang="en-GB" sz="3600">
                <a:latin typeface="Twinkl Cursive Looped" panose="02000000000000000000" pitchFamily="2" charset="0"/>
              </a:rPr>
              <a:t>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a:t>
            </a:r>
            <a:endParaRPr lang="en-GB" sz="3600"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2613580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051560"/>
            <a:ext cx="10515600" cy="4503419"/>
          </a:xfrm>
        </p:spPr>
        <p:txBody>
          <a:bodyPr>
            <a:noAutofit/>
          </a:bodyPr>
          <a:lstStyle/>
          <a:p>
            <a:r>
              <a:rPr lang="en-GB" sz="3600" dirty="0">
                <a:latin typeface="Twinkl Cursive Looped" panose="02000000000000000000" pitchFamily="2" charset="0"/>
              </a:rPr>
              <a:t>The oldest homes that we know were the </a:t>
            </a:r>
            <a:r>
              <a:rPr lang="en-GB" sz="3600" dirty="0">
                <a:highlight>
                  <a:srgbClr val="FFFF00"/>
                </a:highlight>
                <a:latin typeface="Twinkl Cursive Looped" panose="02000000000000000000" pitchFamily="2" charset="0"/>
              </a:rPr>
              <a:t>unique</a:t>
            </a:r>
            <a:r>
              <a:rPr lang="en-GB" sz="3600" dirty="0">
                <a:latin typeface="Twinkl Cursive Looped" panose="02000000000000000000" pitchFamily="2" charset="0"/>
              </a:rPr>
              <a:t> houses built in the Stone Age, more than 14,000 years ago. They were built with materials that were easy to shape using a special </a:t>
            </a:r>
            <a:r>
              <a:rPr lang="en-GB" sz="3600" dirty="0">
                <a:highlight>
                  <a:srgbClr val="FFFF00"/>
                </a:highlight>
                <a:latin typeface="Twinkl Cursive Looped" panose="02000000000000000000" pitchFamily="2" charset="0"/>
              </a:rPr>
              <a:t>technique</a:t>
            </a:r>
            <a:r>
              <a:rPr lang="en-GB" sz="3600" dirty="0">
                <a:latin typeface="Twinkl Cursive Looped" panose="02000000000000000000" pitchFamily="2" charset="0"/>
              </a:rPr>
              <a:t> with stone tools: branches, leaves, animal skins and even the bones of a woolly mammoth. We can </a:t>
            </a:r>
            <a:r>
              <a:rPr lang="en-GB" sz="3600" dirty="0">
                <a:highlight>
                  <a:srgbClr val="FFFF00"/>
                </a:highlight>
                <a:latin typeface="Twinkl Cursive Looped" panose="02000000000000000000" pitchFamily="2" charset="0"/>
              </a:rPr>
              <a:t>describe</a:t>
            </a:r>
            <a:r>
              <a:rPr lang="en-GB" sz="3600" dirty="0">
                <a:latin typeface="Twinkl Cursive Looped" panose="02000000000000000000" pitchFamily="2" charset="0"/>
              </a:rPr>
              <a:t> these as ‘organic’ materials. Can you </a:t>
            </a:r>
            <a:r>
              <a:rPr lang="en-GB" sz="3600" dirty="0">
                <a:highlight>
                  <a:srgbClr val="FFFF00"/>
                </a:highlight>
                <a:latin typeface="Twinkl Cursive Looped" panose="02000000000000000000" pitchFamily="2" charset="0"/>
              </a:rPr>
              <a:t>imagine</a:t>
            </a:r>
            <a:r>
              <a:rPr lang="en-GB" sz="3600" dirty="0">
                <a:latin typeface="Twinkl Cursive Looped" panose="02000000000000000000" pitchFamily="2" charset="0"/>
              </a:rPr>
              <a:t> what the homes would have looked like? </a:t>
            </a:r>
            <a:endParaRPr lang="en-GB" sz="3600"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5611911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782337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a:latin typeface="Twinkl Cursive Looped" panose="02000000000000000000" pitchFamily="2" charset="0"/>
              </a:rPr>
              <a:t>The oldest homes that we know were the </a:t>
            </a:r>
            <a:r>
              <a:rPr lang="en-GB">
                <a:solidFill>
                  <a:srgbClr val="FF0000"/>
                </a:solidFill>
                <a:latin typeface="Twinkl Cursive Looped" panose="02000000000000000000" pitchFamily="2" charset="0"/>
              </a:rPr>
              <a:t>unique</a:t>
            </a:r>
            <a:r>
              <a:rPr lang="en-GB">
                <a:latin typeface="Twinkl Cursive Looped" panose="02000000000000000000" pitchFamily="2" charset="0"/>
              </a:rPr>
              <a:t> houses built in the Stone Age, more than 14,000 years ago.</a:t>
            </a:r>
            <a:endParaRPr lang="en-GB" dirty="0">
              <a:latin typeface="Twinkl Cursive Looped" panose="02000000000000000000" pitchFamily="2"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3373723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68817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Could you describe what it looked like?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88900AD-202D-C64E-7D28-7D82BB328467}"/>
              </a:ext>
            </a:extLst>
          </p:cNvPr>
          <p:cNvSpPr txBox="1">
            <a:spLocks/>
          </p:cNvSpPr>
          <p:nvPr/>
        </p:nvSpPr>
        <p:spPr>
          <a:xfrm>
            <a:off x="4310994" y="2545038"/>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0705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20783629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B4B784-BDBB-959D-B90C-1A7270E7587E}"/>
              </a:ext>
            </a:extLst>
          </p:cNvPr>
          <p:cNvPicPr>
            <a:picLocks noChangeAspect="1"/>
          </p:cNvPicPr>
          <p:nvPr/>
        </p:nvPicPr>
        <p:blipFill rotWithShape="1">
          <a:blip r:embed="rId2"/>
          <a:srcRect l="18214" t="12363" r="18438" b="14506"/>
          <a:stretch/>
        </p:blipFill>
        <p:spPr>
          <a:xfrm>
            <a:off x="571499" y="0"/>
            <a:ext cx="10368643" cy="6729753"/>
          </a:xfrm>
          <a:prstGeom prst="rect">
            <a:avLst/>
          </a:prstGeom>
        </p:spPr>
      </p:pic>
    </p:spTree>
    <p:extLst>
      <p:ext uri="{BB962C8B-B14F-4D97-AF65-F5344CB8AC3E}">
        <p14:creationId xmlns:p14="http://schemas.microsoft.com/office/powerpoint/2010/main" val="27858625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311352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329771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6557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give a detailed account in words of</a:t>
            </a:r>
          </a:p>
        </p:txBody>
      </p:sp>
      <p:sp>
        <p:nvSpPr>
          <p:cNvPr id="4" name="TextBox 3">
            <a:extLst>
              <a:ext uri="{FF2B5EF4-FFF2-40B4-BE49-F238E27FC236}">
                <a16:creationId xmlns:a16="http://schemas.microsoft.com/office/drawing/2014/main" id="{52577B8E-88C5-F1BD-D95E-8086B4791C95}"/>
              </a:ext>
            </a:extLst>
          </p:cNvPr>
          <p:cNvSpPr txBox="1"/>
          <p:nvPr/>
        </p:nvSpPr>
        <p:spPr>
          <a:xfrm>
            <a:off x="4355646" y="27594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describe</a:t>
            </a:r>
            <a:endParaRPr lang="en-GB" dirty="0"/>
          </a:p>
        </p:txBody>
      </p:sp>
      <p:sp>
        <p:nvSpPr>
          <p:cNvPr id="6" name="TextBox 5">
            <a:extLst>
              <a:ext uri="{FF2B5EF4-FFF2-40B4-BE49-F238E27FC236}">
                <a16:creationId xmlns:a16="http://schemas.microsoft.com/office/drawing/2014/main" id="{3CF96380-4B47-F9B0-237A-A2ABDDF79DBD}"/>
              </a:ext>
            </a:extLst>
          </p:cNvPr>
          <p:cNvSpPr txBox="1"/>
          <p:nvPr/>
        </p:nvSpPr>
        <p:spPr>
          <a:xfrm>
            <a:off x="4698546" y="196292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1026" name="Picture 2" descr="Image result for describe clip art">
            <a:extLst>
              <a:ext uri="{FF2B5EF4-FFF2-40B4-BE49-F238E27FC236}">
                <a16:creationId xmlns:a16="http://schemas.microsoft.com/office/drawing/2014/main" id="{C9065B2B-2FDC-D1F4-E651-D4539C7D33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552" y="317961"/>
            <a:ext cx="1609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1747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68817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Could you describe what it looked like?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88900AD-202D-C64E-7D28-7D82BB328467}"/>
              </a:ext>
            </a:extLst>
          </p:cNvPr>
          <p:cNvSpPr txBox="1">
            <a:spLocks/>
          </p:cNvSpPr>
          <p:nvPr/>
        </p:nvSpPr>
        <p:spPr>
          <a:xfrm>
            <a:off x="4310994" y="2545038"/>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19126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refer to something briefly without going into detail</a:t>
            </a:r>
          </a:p>
        </p:txBody>
      </p:sp>
      <p:sp>
        <p:nvSpPr>
          <p:cNvPr id="4" name="TextBox 3">
            <a:extLst>
              <a:ext uri="{FF2B5EF4-FFF2-40B4-BE49-F238E27FC236}">
                <a16:creationId xmlns:a16="http://schemas.microsoft.com/office/drawing/2014/main" id="{C5DF6395-1602-DB7F-B774-F8FEA0C31337}"/>
              </a:ext>
            </a:extLst>
          </p:cNvPr>
          <p:cNvSpPr txBox="1"/>
          <p:nvPr/>
        </p:nvSpPr>
        <p:spPr>
          <a:xfrm>
            <a:off x="4502603" y="4555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mention</a:t>
            </a:r>
            <a:endParaRPr lang="en-GB" dirty="0"/>
          </a:p>
        </p:txBody>
      </p:sp>
      <p:sp>
        <p:nvSpPr>
          <p:cNvPr id="6" name="TextBox 5">
            <a:extLst>
              <a:ext uri="{FF2B5EF4-FFF2-40B4-BE49-F238E27FC236}">
                <a16:creationId xmlns:a16="http://schemas.microsoft.com/office/drawing/2014/main" id="{997127CB-4949-1F58-AA1C-2A08381856EE}"/>
              </a:ext>
            </a:extLst>
          </p:cNvPr>
          <p:cNvSpPr txBox="1"/>
          <p:nvPr/>
        </p:nvSpPr>
        <p:spPr>
          <a:xfrm>
            <a:off x="4502603" y="195778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mention clip art">
            <a:extLst>
              <a:ext uri="{FF2B5EF4-FFF2-40B4-BE49-F238E27FC236}">
                <a16:creationId xmlns:a16="http://schemas.microsoft.com/office/drawing/2014/main" id="{CD9E383E-D37A-F66B-6756-ADF7BC674F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8" y="346361"/>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05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forgot to mention it.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3084D75-E270-7B42-E075-E0E04B38A768}"/>
              </a:ext>
            </a:extLst>
          </p:cNvPr>
          <p:cNvSpPr txBox="1">
            <a:spLocks/>
          </p:cNvSpPr>
          <p:nvPr/>
        </p:nvSpPr>
        <p:spPr>
          <a:xfrm>
            <a:off x="6352066" y="3688038"/>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0929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253730283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3534424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refer to something briefly without going into detail</a:t>
            </a:r>
          </a:p>
        </p:txBody>
      </p:sp>
      <p:sp>
        <p:nvSpPr>
          <p:cNvPr id="4" name="TextBox 3">
            <a:extLst>
              <a:ext uri="{FF2B5EF4-FFF2-40B4-BE49-F238E27FC236}">
                <a16:creationId xmlns:a16="http://schemas.microsoft.com/office/drawing/2014/main" id="{C5DF6395-1602-DB7F-B774-F8FEA0C31337}"/>
              </a:ext>
            </a:extLst>
          </p:cNvPr>
          <p:cNvSpPr txBox="1"/>
          <p:nvPr/>
        </p:nvSpPr>
        <p:spPr>
          <a:xfrm>
            <a:off x="4502603" y="4555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mention</a:t>
            </a:r>
            <a:endParaRPr lang="en-GB" dirty="0"/>
          </a:p>
        </p:txBody>
      </p:sp>
      <p:sp>
        <p:nvSpPr>
          <p:cNvPr id="6" name="TextBox 5">
            <a:extLst>
              <a:ext uri="{FF2B5EF4-FFF2-40B4-BE49-F238E27FC236}">
                <a16:creationId xmlns:a16="http://schemas.microsoft.com/office/drawing/2014/main" id="{997127CB-4949-1F58-AA1C-2A08381856EE}"/>
              </a:ext>
            </a:extLst>
          </p:cNvPr>
          <p:cNvSpPr txBox="1"/>
          <p:nvPr/>
        </p:nvSpPr>
        <p:spPr>
          <a:xfrm>
            <a:off x="4502603" y="195778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mention clip art">
            <a:extLst>
              <a:ext uri="{FF2B5EF4-FFF2-40B4-BE49-F238E27FC236}">
                <a16:creationId xmlns:a16="http://schemas.microsoft.com/office/drawing/2014/main" id="{CD9E383E-D37A-F66B-6756-ADF7BC674F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8" y="346361"/>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02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mail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1F96F6C9-EC6D-3A66-672B-232001C74538}"/>
              </a:ext>
            </a:extLst>
          </p:cNvPr>
          <p:cNvSpPr/>
          <p:nvPr/>
        </p:nvSpPr>
        <p:spPr>
          <a:xfrm>
            <a:off x="5948793" y="3675457"/>
            <a:ext cx="135824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164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male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A474631B-2745-1C1E-B647-EABE1AB668E3}"/>
              </a:ext>
            </a:extLst>
          </p:cNvPr>
          <p:cNvSpPr/>
          <p:nvPr/>
        </p:nvSpPr>
        <p:spPr>
          <a:xfrm>
            <a:off x="5916135" y="3659129"/>
            <a:ext cx="135824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277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1964551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 in the /k/ sound spelt ‘que’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327097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antique</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128407" y="3757100"/>
            <a:ext cx="135824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56A42A5E-4C14-DB95-7FD3-226A3ECD0F40}"/>
              </a:ext>
            </a:extLst>
          </p:cNvPr>
          <p:cNvPicPr>
            <a:picLocks noChangeAspect="1"/>
          </p:cNvPicPr>
          <p:nvPr/>
        </p:nvPicPr>
        <p:blipFill>
          <a:blip r:embed="rId2"/>
          <a:stretch>
            <a:fillRect/>
          </a:stretch>
        </p:blipFill>
        <p:spPr>
          <a:xfrm>
            <a:off x="1035051" y="718231"/>
            <a:ext cx="2300760" cy="1763712"/>
          </a:xfrm>
          <a:prstGeom prst="rect">
            <a:avLst/>
          </a:prstGeom>
        </p:spPr>
      </p:pic>
    </p:spTree>
    <p:extLst>
      <p:ext uri="{BB962C8B-B14F-4D97-AF65-F5344CB8AC3E}">
        <p14:creationId xmlns:p14="http://schemas.microsoft.com/office/powerpoint/2010/main" val="24193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mosque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270734" y="3817708"/>
            <a:ext cx="1273065" cy="6181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Mosque clipart. Free download transparent .PNG | Creazilla">
            <a:extLst>
              <a:ext uri="{FF2B5EF4-FFF2-40B4-BE49-F238E27FC236}">
                <a16:creationId xmlns:a16="http://schemas.microsoft.com/office/drawing/2014/main" id="{8BFA0B99-029D-4154-F7AB-AE69494A3C6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8108" y="464458"/>
            <a:ext cx="1873589" cy="2249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535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925613"/>
            <a:ext cx="10515600" cy="1434663"/>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collectable object of high valuable </a:t>
            </a:r>
          </a:p>
        </p:txBody>
      </p:sp>
      <p:pic>
        <p:nvPicPr>
          <p:cNvPr id="5" name="Picture 4"/>
          <p:cNvPicPr>
            <a:picLocks noChangeAspect="1"/>
          </p:cNvPicPr>
          <p:nvPr/>
        </p:nvPicPr>
        <p:blipFill>
          <a:blip r:embed="rId2"/>
          <a:stretch>
            <a:fillRect/>
          </a:stretch>
        </p:blipFill>
        <p:spPr>
          <a:xfrm>
            <a:off x="1035051" y="718231"/>
            <a:ext cx="2300760" cy="1763712"/>
          </a:xfrm>
          <a:prstGeom prst="rect">
            <a:avLst/>
          </a:prstGeom>
        </p:spPr>
      </p:pic>
      <p:sp>
        <p:nvSpPr>
          <p:cNvPr id="4" name="TextBox 3">
            <a:extLst>
              <a:ext uri="{FF2B5EF4-FFF2-40B4-BE49-F238E27FC236}">
                <a16:creationId xmlns:a16="http://schemas.microsoft.com/office/drawing/2014/main" id="{7825F489-26EE-B74D-6679-777142E771F5}"/>
              </a:ext>
            </a:extLst>
          </p:cNvPr>
          <p:cNvSpPr txBox="1"/>
          <p:nvPr/>
        </p:nvSpPr>
        <p:spPr>
          <a:xfrm>
            <a:off x="4649561" y="5406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antique</a:t>
            </a:r>
            <a:endParaRPr lang="en-GB" dirty="0"/>
          </a:p>
        </p:txBody>
      </p:sp>
      <p:sp>
        <p:nvSpPr>
          <p:cNvPr id="7" name="TextBox 6">
            <a:extLst>
              <a:ext uri="{FF2B5EF4-FFF2-40B4-BE49-F238E27FC236}">
                <a16:creationId xmlns:a16="http://schemas.microsoft.com/office/drawing/2014/main" id="{518138DC-D306-D6CC-F217-4C9EAAF9F643}"/>
              </a:ext>
            </a:extLst>
          </p:cNvPr>
          <p:cNvSpPr txBox="1"/>
          <p:nvPr/>
        </p:nvSpPr>
        <p:spPr>
          <a:xfrm>
            <a:off x="4861833" y="172528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29094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19636"/>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Muslim place of worship</a:t>
            </a:r>
          </a:p>
        </p:txBody>
      </p:sp>
      <p:pic>
        <p:nvPicPr>
          <p:cNvPr id="6148" name="Picture 4" descr="Mosque clipart. Free download transparent .PNG | Creazill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9222" y="464458"/>
            <a:ext cx="1873589" cy="224971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E024767-4670-F872-321F-E9AB01642842}"/>
              </a:ext>
            </a:extLst>
          </p:cNvPr>
          <p:cNvSpPr txBox="1"/>
          <p:nvPr/>
        </p:nvSpPr>
        <p:spPr>
          <a:xfrm>
            <a:off x="4763861" y="4644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mosque</a:t>
            </a:r>
            <a:endParaRPr lang="en-GB" dirty="0"/>
          </a:p>
        </p:txBody>
      </p:sp>
      <p:sp>
        <p:nvSpPr>
          <p:cNvPr id="6" name="TextBox 5">
            <a:extLst>
              <a:ext uri="{FF2B5EF4-FFF2-40B4-BE49-F238E27FC236}">
                <a16:creationId xmlns:a16="http://schemas.microsoft.com/office/drawing/2014/main" id="{DAD2F707-16A2-C56A-FEA5-7A5D4BA3B134}"/>
              </a:ext>
            </a:extLst>
          </p:cNvPr>
          <p:cNvSpPr txBox="1"/>
          <p:nvPr/>
        </p:nvSpPr>
        <p:spPr>
          <a:xfrm>
            <a:off x="4763861" y="185981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162388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My grandmother bought a rare antique.  </a:t>
            </a:r>
          </a:p>
        </p:txBody>
      </p:sp>
      <p:sp>
        <p:nvSpPr>
          <p:cNvPr id="3" name="Title 1">
            <a:extLst>
              <a:ext uri="{FF2B5EF4-FFF2-40B4-BE49-F238E27FC236}">
                <a16:creationId xmlns:a16="http://schemas.microsoft.com/office/drawing/2014/main" id="{F2050BB6-BB6C-D070-7340-E2F0AB3A7A5D}"/>
              </a:ext>
            </a:extLst>
          </p:cNvPr>
          <p:cNvSpPr txBox="1">
            <a:spLocks/>
          </p:cNvSpPr>
          <p:nvPr/>
        </p:nvSpPr>
        <p:spPr>
          <a:xfrm>
            <a:off x="620485" y="3806924"/>
            <a:ext cx="2743200"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1004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A mosque is a Muslim place of worship. </a:t>
            </a:r>
          </a:p>
        </p:txBody>
      </p:sp>
      <p:sp>
        <p:nvSpPr>
          <p:cNvPr id="3" name="Title 1">
            <a:extLst>
              <a:ext uri="{FF2B5EF4-FFF2-40B4-BE49-F238E27FC236}">
                <a16:creationId xmlns:a16="http://schemas.microsoft.com/office/drawing/2014/main" id="{97DDB949-AB6E-3BDC-91E0-EB1D0B53C892}"/>
              </a:ext>
            </a:extLst>
          </p:cNvPr>
          <p:cNvSpPr txBox="1">
            <a:spLocks/>
          </p:cNvSpPr>
          <p:nvPr/>
        </p:nvSpPr>
        <p:spPr>
          <a:xfrm>
            <a:off x="1355271" y="3051224"/>
            <a:ext cx="2743200"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7365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forgot to mention it.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3084D75-E270-7B42-E075-E0E04B38A768}"/>
              </a:ext>
            </a:extLst>
          </p:cNvPr>
          <p:cNvSpPr txBox="1">
            <a:spLocks/>
          </p:cNvSpPr>
          <p:nvPr/>
        </p:nvSpPr>
        <p:spPr>
          <a:xfrm>
            <a:off x="6352066" y="3688038"/>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92029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8980590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57716"/>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believe (something unreal or untrue) to exist or be so </a:t>
            </a:r>
          </a:p>
        </p:txBody>
      </p:sp>
      <p:sp>
        <p:nvSpPr>
          <p:cNvPr id="6" name="TextBox 5">
            <a:extLst>
              <a:ext uri="{FF2B5EF4-FFF2-40B4-BE49-F238E27FC236}">
                <a16:creationId xmlns:a16="http://schemas.microsoft.com/office/drawing/2014/main" id="{880E14B3-5A43-1401-6B97-80C0EFD584A3}"/>
              </a:ext>
            </a:extLst>
          </p:cNvPr>
          <p:cNvSpPr txBox="1"/>
          <p:nvPr/>
        </p:nvSpPr>
        <p:spPr>
          <a:xfrm>
            <a:off x="4339318" y="5017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imagine</a:t>
            </a:r>
            <a:endParaRPr lang="en-GB" dirty="0"/>
          </a:p>
        </p:txBody>
      </p:sp>
      <p:pic>
        <p:nvPicPr>
          <p:cNvPr id="7170" name="Picture 2" descr="Image result for imagine clip art">
            <a:extLst>
              <a:ext uri="{FF2B5EF4-FFF2-40B4-BE49-F238E27FC236}">
                <a16:creationId xmlns:a16="http://schemas.microsoft.com/office/drawing/2014/main" id="{C3680D8F-2F11-B7D6-6308-48E68E24EF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 y="429688"/>
            <a:ext cx="1866900" cy="19907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035CE58-A4D4-3772-B560-342FE65D89C6}"/>
              </a:ext>
            </a:extLst>
          </p:cNvPr>
          <p:cNvSpPr txBox="1"/>
          <p:nvPr/>
        </p:nvSpPr>
        <p:spPr>
          <a:xfrm>
            <a:off x="4894490" y="2268053"/>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1821452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Imagine a perfect blue sky.</a:t>
            </a:r>
          </a:p>
        </p:txBody>
      </p:sp>
      <p:sp>
        <p:nvSpPr>
          <p:cNvPr id="3" name="Title 1">
            <a:extLst>
              <a:ext uri="{FF2B5EF4-FFF2-40B4-BE49-F238E27FC236}">
                <a16:creationId xmlns:a16="http://schemas.microsoft.com/office/drawing/2014/main" id="{42377653-443D-B1D0-87A7-F81BB64BA279}"/>
              </a:ext>
            </a:extLst>
          </p:cNvPr>
          <p:cNvSpPr txBox="1">
            <a:spLocks/>
          </p:cNvSpPr>
          <p:nvPr/>
        </p:nvSpPr>
        <p:spPr>
          <a:xfrm>
            <a:off x="1910443" y="3821650"/>
            <a:ext cx="2743200"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244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93296"/>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become or make greater in size, amount, or degree</a:t>
            </a:r>
          </a:p>
        </p:txBody>
      </p:sp>
      <p:sp>
        <p:nvSpPr>
          <p:cNvPr id="4" name="TextBox 3">
            <a:extLst>
              <a:ext uri="{FF2B5EF4-FFF2-40B4-BE49-F238E27FC236}">
                <a16:creationId xmlns:a16="http://schemas.microsoft.com/office/drawing/2014/main" id="{C4064CDF-98ED-C61B-A29F-116CA0F3A395}"/>
              </a:ext>
            </a:extLst>
          </p:cNvPr>
          <p:cNvSpPr txBox="1"/>
          <p:nvPr/>
        </p:nvSpPr>
        <p:spPr>
          <a:xfrm>
            <a:off x="4616904" y="3412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increase</a:t>
            </a:r>
            <a:endParaRPr lang="en-GB" dirty="0"/>
          </a:p>
        </p:txBody>
      </p:sp>
      <p:sp>
        <p:nvSpPr>
          <p:cNvPr id="6" name="TextBox 5">
            <a:extLst>
              <a:ext uri="{FF2B5EF4-FFF2-40B4-BE49-F238E27FC236}">
                <a16:creationId xmlns:a16="http://schemas.microsoft.com/office/drawing/2014/main" id="{796C12A3-11AD-276F-BE28-9B74211F9986}"/>
              </a:ext>
            </a:extLst>
          </p:cNvPr>
          <p:cNvSpPr txBox="1"/>
          <p:nvPr/>
        </p:nvSpPr>
        <p:spPr>
          <a:xfrm>
            <a:off x="4731204" y="15658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8194" name="Picture 2" descr="Image result for increase clip art">
            <a:extLst>
              <a:ext uri="{FF2B5EF4-FFF2-40B4-BE49-F238E27FC236}">
                <a16:creationId xmlns:a16="http://schemas.microsoft.com/office/drawing/2014/main" id="{F4557552-E71C-75BE-2ABA-DDC4B467A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6" y="359228"/>
            <a:ext cx="2209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6311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must increase the volume </a:t>
            </a:r>
          </a:p>
        </p:txBody>
      </p:sp>
      <p:sp>
        <p:nvSpPr>
          <p:cNvPr id="3" name="Title 1">
            <a:extLst>
              <a:ext uri="{FF2B5EF4-FFF2-40B4-BE49-F238E27FC236}">
                <a16:creationId xmlns:a16="http://schemas.microsoft.com/office/drawing/2014/main" id="{DF68278E-DAE9-E100-D94A-3E571063D8E9}"/>
              </a:ext>
            </a:extLst>
          </p:cNvPr>
          <p:cNvSpPr txBox="1">
            <a:spLocks/>
          </p:cNvSpPr>
          <p:nvPr/>
        </p:nvSpPr>
        <p:spPr>
          <a:xfrm>
            <a:off x="4245428" y="3806924"/>
            <a:ext cx="254725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8760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16396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042762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48740"/>
            <a:ext cx="10515600" cy="4892039"/>
          </a:xfrm>
        </p:spPr>
        <p:txBody>
          <a:bodyPr>
            <a:noAutofit/>
          </a:bodyPr>
          <a:lstStyle/>
          <a:p>
            <a:r>
              <a:rPr lang="en-GB" sz="4000">
                <a:latin typeface="Twinkl Cursive Looped" panose="02000000000000000000" pitchFamily="2" charset="0"/>
              </a:rPr>
              <a:t>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a:t>
            </a:r>
            <a:endParaRPr lang="en-GB" sz="4000" b="0" i="0" dirty="0">
              <a:solidFill>
                <a:srgbClr val="333333"/>
              </a:solidFill>
              <a:effectLst/>
              <a:latin typeface="Open Sans" panose="020B0606030504020204" pitchFamily="34" charset="0"/>
            </a:endParaRPr>
          </a:p>
        </p:txBody>
      </p:sp>
    </p:spTree>
    <p:extLst>
      <p:ext uri="{BB962C8B-B14F-4D97-AF65-F5344CB8AC3E}">
        <p14:creationId xmlns:p14="http://schemas.microsoft.com/office/powerpoint/2010/main" val="29759751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051560"/>
            <a:ext cx="10515600" cy="4503419"/>
          </a:xfrm>
        </p:spPr>
        <p:txBody>
          <a:bodyPr>
            <a:noAutofit/>
          </a:bodyPr>
          <a:lstStyle/>
          <a:p>
            <a:r>
              <a:rPr lang="en-GB" sz="3600" dirty="0">
                <a:latin typeface="Twinkl Cursive Looped" panose="02000000000000000000" pitchFamily="2" charset="0"/>
              </a:rPr>
              <a:t>The oldest homes that we know were the </a:t>
            </a:r>
            <a:r>
              <a:rPr lang="en-GB" sz="3600" dirty="0">
                <a:highlight>
                  <a:srgbClr val="FFFF00"/>
                </a:highlight>
                <a:latin typeface="Twinkl Cursive Looped" panose="02000000000000000000" pitchFamily="2" charset="0"/>
              </a:rPr>
              <a:t>unique</a:t>
            </a:r>
            <a:r>
              <a:rPr lang="en-GB" sz="3600" dirty="0">
                <a:latin typeface="Twinkl Cursive Looped" panose="02000000000000000000" pitchFamily="2" charset="0"/>
              </a:rPr>
              <a:t> houses built in the Stone Age, more than 14,000 years ago. They were built with materials that were easy to shape using a special </a:t>
            </a:r>
            <a:r>
              <a:rPr lang="en-GB" sz="3600" dirty="0">
                <a:highlight>
                  <a:srgbClr val="FFFF00"/>
                </a:highlight>
                <a:latin typeface="Twinkl Cursive Looped" panose="02000000000000000000" pitchFamily="2" charset="0"/>
              </a:rPr>
              <a:t>technique</a:t>
            </a:r>
            <a:r>
              <a:rPr lang="en-GB" sz="3600" dirty="0">
                <a:latin typeface="Twinkl Cursive Looped" panose="02000000000000000000" pitchFamily="2" charset="0"/>
              </a:rPr>
              <a:t> with stone tools: branches, leaves, animal skins and even the bones of a woolly mammoth. We can </a:t>
            </a:r>
            <a:r>
              <a:rPr lang="en-GB" sz="3600" dirty="0">
                <a:highlight>
                  <a:srgbClr val="FFFF00"/>
                </a:highlight>
                <a:latin typeface="Twinkl Cursive Looped" panose="02000000000000000000" pitchFamily="2" charset="0"/>
              </a:rPr>
              <a:t>describe</a:t>
            </a:r>
            <a:r>
              <a:rPr lang="en-GB" sz="3600" dirty="0">
                <a:latin typeface="Twinkl Cursive Looped" panose="02000000000000000000" pitchFamily="2" charset="0"/>
              </a:rPr>
              <a:t> these as ‘organic’ materials. Can you </a:t>
            </a:r>
            <a:r>
              <a:rPr lang="en-GB" sz="3600" dirty="0">
                <a:highlight>
                  <a:srgbClr val="FFFF00"/>
                </a:highlight>
                <a:latin typeface="Twinkl Cursive Looped" panose="02000000000000000000" pitchFamily="2" charset="0"/>
              </a:rPr>
              <a:t>imagine</a:t>
            </a:r>
            <a:r>
              <a:rPr lang="en-GB" sz="3600" dirty="0">
                <a:latin typeface="Twinkl Cursive Looped" panose="02000000000000000000" pitchFamily="2" charset="0"/>
              </a:rPr>
              <a:t> what the homes would have looked like? </a:t>
            </a:r>
            <a:endParaRPr lang="en-GB" sz="3600"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4217451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17182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3188</TotalTime>
  <Words>2246</Words>
  <Application>Microsoft Office PowerPoint</Application>
  <PresentationFormat>Widescreen</PresentationFormat>
  <Paragraphs>361</Paragraphs>
  <Slides>175</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175</vt:i4>
      </vt:variant>
    </vt:vector>
  </HeadingPairs>
  <TitlesOfParts>
    <vt:vector size="181" baseType="lpstr">
      <vt:lpstr>Arial</vt:lpstr>
      <vt:lpstr>Calibri</vt:lpstr>
      <vt:lpstr>Calibri Light</vt:lpstr>
      <vt:lpstr>Open Sans</vt:lpstr>
      <vt:lpstr>Twinkl Cursive Looped</vt:lpstr>
      <vt:lpstr>Office Theme</vt:lpstr>
      <vt:lpstr>Spelling Y3</vt:lpstr>
      <vt:lpstr>PowerPoint Presentation</vt:lpstr>
      <vt:lpstr>PowerPoint Presentation</vt:lpstr>
      <vt:lpstr>Let’s Revisit and Review…</vt:lpstr>
      <vt:lpstr>Do you remember this challenge word?</vt:lpstr>
      <vt:lpstr> Definition – give a detailed account in words of</vt:lpstr>
      <vt:lpstr> Could you describe what it looked like?</vt:lpstr>
      <vt:lpstr>  Definition – refer to something briefly without going into detail</vt:lpstr>
      <vt:lpstr> He forgot to mention it.</vt:lpstr>
      <vt:lpstr>Homophones</vt:lpstr>
      <vt:lpstr>Homophones Words which sound the same but have different spellings, meanings or origins</vt:lpstr>
      <vt:lpstr>here</vt:lpstr>
      <vt:lpstr>hear</vt:lpstr>
      <vt:lpstr>Let’s Teach and Practise</vt:lpstr>
      <vt:lpstr>Words ending in the /g/ sound spelt ‘gue’ </vt:lpstr>
      <vt:lpstr>league</vt:lpstr>
      <vt:lpstr>plague</vt:lpstr>
      <vt:lpstr>rogue</vt:lpstr>
      <vt:lpstr> Definition - a group of sports clubs which play each other in a competition</vt:lpstr>
      <vt:lpstr> Definition - a contagious disease</vt:lpstr>
      <vt:lpstr> Definition - a thing that behaves in an unpredictable way</vt:lpstr>
      <vt:lpstr>My favourite team were top of the league.</vt:lpstr>
      <vt:lpstr>A plague is a type of contagious disease.</vt:lpstr>
      <vt:lpstr>A rogue elephant rampaged through the village.</vt:lpstr>
      <vt:lpstr>New CHALLENGE words.</vt:lpstr>
      <vt:lpstr> Definition - believe (something unreal or untrue) to exist or be so </vt:lpstr>
      <vt:lpstr> Imagine a perfect blue sky.</vt:lpstr>
      <vt:lpstr> Definition - become or make greater in size, amount, or degree</vt:lpstr>
      <vt:lpstr> I must increase the volume </vt:lpstr>
      <vt:lpstr>Let’s Practise and Apply.</vt:lpstr>
      <vt:lpstr>Can you spot the spelling rule words and the challenge words?</vt:lpstr>
      <vt:lpstr>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vt:lpstr>
      <vt:lpstr>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vt:lpstr>
      <vt:lpstr>Write this sentence as I dictate it to you.</vt:lpstr>
      <vt:lpstr>We can describe these as ‘organic’ materials.</vt:lpstr>
      <vt:lpstr>PowerPoint Presentation</vt:lpstr>
      <vt:lpstr>PowerPoint Presentation</vt:lpstr>
      <vt:lpstr>Let’s Revisit and Review…</vt:lpstr>
      <vt:lpstr>Do you remember this challenge word?</vt:lpstr>
      <vt:lpstr> Definition – give a detailed account in words of</vt:lpstr>
      <vt:lpstr> Could you describe what it looked like?</vt:lpstr>
      <vt:lpstr>  Definition – refer to something briefly without going into detail</vt:lpstr>
      <vt:lpstr> He forgot to mention it.</vt:lpstr>
      <vt:lpstr>Homophones</vt:lpstr>
      <vt:lpstr>Homophones Words which sound the same but have different spellings, meanings or origins</vt:lpstr>
      <vt:lpstr>main</vt:lpstr>
      <vt:lpstr>mane</vt:lpstr>
      <vt:lpstr>Let’s Teach and Practise</vt:lpstr>
      <vt:lpstr>Words ending in the /g/ sound spelt ‘gue’ </vt:lpstr>
      <vt:lpstr>vague</vt:lpstr>
      <vt:lpstr>fatigue</vt:lpstr>
      <vt:lpstr>unique</vt:lpstr>
      <vt:lpstr> Definition - unclear</vt:lpstr>
      <vt:lpstr> Definition - extreme tiredness</vt:lpstr>
      <vt:lpstr> Definition – being one of a kind</vt:lpstr>
      <vt:lpstr>Our plans for the weekend were extremely vague.</vt:lpstr>
      <vt:lpstr>I was overwhelmed by fatigue.</vt:lpstr>
      <vt:lpstr>Her unique hairstyle captured everyone’s attention.</vt:lpstr>
      <vt:lpstr>New CHALLENGE words.</vt:lpstr>
      <vt:lpstr> Definition - believe (something unreal or untrue) to exist or be so </vt:lpstr>
      <vt:lpstr> Imagine a perfect blue sky.</vt:lpstr>
      <vt:lpstr> Definition - become or make greater in size, amount, or degree</vt:lpstr>
      <vt:lpstr> I must increase the volume </vt:lpstr>
      <vt:lpstr>Let’s Practise and Apply.</vt:lpstr>
      <vt:lpstr>Can you spot the spelling rule words and the challenge words?</vt:lpstr>
      <vt:lpstr>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vt:lpstr>
      <vt:lpstr>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vt:lpstr>
      <vt:lpstr>Write this sentence as I dictate it to you.</vt:lpstr>
      <vt:lpstr>The oldest homes that we know were the unique houses built in the Stone Age, more than 14,000 years ago.</vt:lpstr>
      <vt:lpstr>PowerPoint Presentation</vt:lpstr>
      <vt:lpstr>PowerPoint Presentation</vt:lpstr>
      <vt:lpstr>Let’s Revisit and Review…</vt:lpstr>
      <vt:lpstr>Do you remember this challenge word?</vt:lpstr>
      <vt:lpstr> Definition – give a detailed account in words of</vt:lpstr>
      <vt:lpstr> Could you describe what it looked like?</vt:lpstr>
      <vt:lpstr>  Definition – refer to something briefly without going into detail</vt:lpstr>
      <vt:lpstr> He forgot to mention it.</vt:lpstr>
      <vt:lpstr>Homophones</vt:lpstr>
      <vt:lpstr>Homophones Words which sound the same but have different spellings, meanings or origins</vt:lpstr>
      <vt:lpstr>mail</vt:lpstr>
      <vt:lpstr>male</vt:lpstr>
      <vt:lpstr>Let’s Teach and Practise</vt:lpstr>
      <vt:lpstr>Words ending in the /k/ sound spelt ‘que’</vt:lpstr>
      <vt:lpstr>antique</vt:lpstr>
      <vt:lpstr>mosque</vt:lpstr>
      <vt:lpstr> Definition - a collectable object of high valuable </vt:lpstr>
      <vt:lpstr> Definition - a Muslim place of worship</vt:lpstr>
      <vt:lpstr>My grandmother bought a rare antique.  </vt:lpstr>
      <vt:lpstr>A mosque is a Muslim place of worship. </vt:lpstr>
      <vt:lpstr>New CHALLENGE words.</vt:lpstr>
      <vt:lpstr> Definition - believe (something unreal or untrue) to exist or be so </vt:lpstr>
      <vt:lpstr> Imagine a perfect blue sky.</vt:lpstr>
      <vt:lpstr> Definition - become or make greater in size, amount, or degree</vt:lpstr>
      <vt:lpstr> I must increase the volume </vt:lpstr>
      <vt:lpstr>Let’s Practise and Apply.</vt:lpstr>
      <vt:lpstr>Can you spot the spelling rule words and the challenge words?</vt:lpstr>
      <vt:lpstr>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vt:lpstr>
      <vt:lpstr>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vt:lpstr>
      <vt:lpstr>Write this sentence as I dictate it to you.</vt:lpstr>
      <vt:lpstr>Can you imagine what the homes would have looked like? </vt:lpstr>
      <vt:lpstr>PowerPoint Presentation</vt:lpstr>
      <vt:lpstr>PowerPoint Presentation</vt:lpstr>
      <vt:lpstr>Let’s Revisit and Review…</vt:lpstr>
      <vt:lpstr>Do you remember this challenge word?</vt:lpstr>
      <vt:lpstr> Definition – give a detailed account in words of</vt:lpstr>
      <vt:lpstr> Could you describe what it looked like?</vt:lpstr>
      <vt:lpstr>  Definition – refer to something briefly without going into detail</vt:lpstr>
      <vt:lpstr> He forgot to mention it.</vt:lpstr>
      <vt:lpstr>Homophones</vt:lpstr>
      <vt:lpstr>Homophones Words which sound the same but have different spellings, meanings or origins</vt:lpstr>
      <vt:lpstr>knot</vt:lpstr>
      <vt:lpstr>not</vt:lpstr>
      <vt:lpstr>Let’s Teach and Practise</vt:lpstr>
      <vt:lpstr>Words ending in the /k/ sound spelt ‘que’</vt:lpstr>
      <vt:lpstr>technique</vt:lpstr>
      <vt:lpstr>cheque</vt:lpstr>
      <vt:lpstr> Definition - a skill or ability </vt:lpstr>
      <vt:lpstr> Definition – a special form that you can use to pay someone</vt:lpstr>
      <vt:lpstr>I tried to copy the artist’s technique.</vt:lpstr>
      <vt:lpstr>He was presented with a cheque for £200.</vt:lpstr>
      <vt:lpstr>New CHALLENGE words.</vt:lpstr>
      <vt:lpstr> Definition - believe (something unreal or untrue) to exist or be so </vt:lpstr>
      <vt:lpstr> Imagine a perfect blue sky.</vt:lpstr>
      <vt:lpstr> Definition - become or make greater in size, amount, or degree</vt:lpstr>
      <vt:lpstr> I must increase the volume </vt:lpstr>
      <vt:lpstr>Let’s Practise and Apply.</vt:lpstr>
      <vt:lpstr>Can you spot the spelling rule words and the challenge words?</vt:lpstr>
      <vt:lpstr>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vt:lpstr>
      <vt:lpstr>The oldest homes that we know were the unique houses built in the Stone Age, more than 14,000 years ago. They were built with materials that were easy to shape using a special technique with stone tools: branches, leaves, animal skins and even the bones of a woolly mammoth. We can describe these as ‘organic’ materials. Can you imagine what the homes would have looked like? </vt:lpstr>
      <vt:lpstr>Write this sentence as I dictate it to you.</vt:lpstr>
      <vt:lpstr>They were built with materials that were easy to shape using a special technique with stone tools </vt:lpstr>
      <vt:lpstr>PowerPoint Presentation</vt:lpstr>
      <vt:lpstr>PowerPoint Presentation</vt:lpstr>
      <vt:lpstr>Old challenge words…</vt:lpstr>
      <vt:lpstr>describe</vt:lpstr>
      <vt:lpstr>mention</vt:lpstr>
      <vt:lpstr>Old spelling rule words… (homophones)</vt:lpstr>
      <vt:lpstr>here</vt:lpstr>
      <vt:lpstr>hear</vt:lpstr>
      <vt:lpstr>main</vt:lpstr>
      <vt:lpstr>mane</vt:lpstr>
      <vt:lpstr>mail</vt:lpstr>
      <vt:lpstr>male</vt:lpstr>
      <vt:lpstr>knot</vt:lpstr>
      <vt:lpstr>not</vt:lpstr>
      <vt:lpstr>league</vt:lpstr>
      <vt:lpstr>plague</vt:lpstr>
      <vt:lpstr>rogue</vt:lpstr>
      <vt:lpstr>vague</vt:lpstr>
      <vt:lpstr>fatigue</vt:lpstr>
      <vt:lpstr>unique</vt:lpstr>
      <vt:lpstr>antique</vt:lpstr>
      <vt:lpstr>mosque</vt:lpstr>
      <vt:lpstr>technique</vt:lpstr>
      <vt:lpstr>cheque</vt:lpstr>
      <vt:lpstr>New challenge words…</vt:lpstr>
      <vt:lpstr>imagine</vt:lpstr>
      <vt:lpstr>increase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29</cp:revision>
  <cp:lastPrinted>2022-05-27T07:40:55Z</cp:lastPrinted>
  <dcterms:created xsi:type="dcterms:W3CDTF">2022-03-23T13:56:57Z</dcterms:created>
  <dcterms:modified xsi:type="dcterms:W3CDTF">2023-05-10T14:35:07Z</dcterms:modified>
</cp:coreProperties>
</file>