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6"/>
  </p:notesMasterIdLst>
  <p:sldIdLst>
    <p:sldId id="826" r:id="rId2"/>
    <p:sldId id="827" r:id="rId3"/>
    <p:sldId id="597" r:id="rId4"/>
    <p:sldId id="258" r:id="rId5"/>
    <p:sldId id="599" r:id="rId6"/>
    <p:sldId id="665" r:id="rId7"/>
    <p:sldId id="540" r:id="rId8"/>
    <p:sldId id="667" r:id="rId9"/>
    <p:sldId id="668" r:id="rId10"/>
    <p:sldId id="669" r:id="rId11"/>
    <p:sldId id="670" r:id="rId12"/>
    <p:sldId id="671" r:id="rId13"/>
    <p:sldId id="673" r:id="rId14"/>
    <p:sldId id="267" r:id="rId15"/>
    <p:sldId id="268" r:id="rId16"/>
    <p:sldId id="282" r:id="rId17"/>
    <p:sldId id="682" r:id="rId18"/>
    <p:sldId id="387" r:id="rId19"/>
    <p:sldId id="274" r:id="rId20"/>
    <p:sldId id="683" r:id="rId21"/>
    <p:sldId id="687" r:id="rId22"/>
    <p:sldId id="294" r:id="rId23"/>
    <p:sldId id="541" r:id="rId24"/>
    <p:sldId id="600" r:id="rId25"/>
    <p:sldId id="303" r:id="rId26"/>
    <p:sldId id="545" r:id="rId27"/>
    <p:sldId id="835" r:id="rId28"/>
    <p:sldId id="928" r:id="rId29"/>
    <p:sldId id="836" r:id="rId30"/>
    <p:sldId id="304" r:id="rId31"/>
    <p:sldId id="318" r:id="rId32"/>
    <p:sldId id="695" r:id="rId33"/>
    <p:sldId id="929" r:id="rId34"/>
    <p:sldId id="606" r:id="rId35"/>
    <p:sldId id="607" r:id="rId36"/>
    <p:sldId id="608" r:id="rId37"/>
    <p:sldId id="609" r:id="rId38"/>
    <p:sldId id="610" r:id="rId39"/>
    <p:sldId id="696" r:id="rId40"/>
    <p:sldId id="930" r:id="rId41"/>
    <p:sldId id="931" r:id="rId42"/>
    <p:sldId id="932" r:id="rId43"/>
    <p:sldId id="933" r:id="rId44"/>
    <p:sldId id="703" r:id="rId45"/>
    <p:sldId id="704" r:id="rId46"/>
    <p:sldId id="705" r:id="rId47"/>
    <p:sldId id="708" r:id="rId48"/>
    <p:sldId id="410" r:id="rId49"/>
    <p:sldId id="844" r:id="rId50"/>
    <p:sldId id="679" r:id="rId51"/>
    <p:sldId id="845" r:id="rId52"/>
    <p:sldId id="846" r:id="rId53"/>
    <p:sldId id="680" r:id="rId54"/>
    <p:sldId id="419" r:id="rId55"/>
    <p:sldId id="713" r:id="rId56"/>
    <p:sldId id="688" r:id="rId57"/>
    <p:sldId id="689" r:id="rId58"/>
    <p:sldId id="690" r:id="rId59"/>
    <p:sldId id="427" r:id="rId60"/>
    <p:sldId id="942" r:id="rId61"/>
    <p:sldId id="943" r:id="rId62"/>
    <p:sldId id="944" r:id="rId63"/>
    <p:sldId id="945" r:id="rId64"/>
    <p:sldId id="946" r:id="rId65"/>
    <p:sldId id="947" r:id="rId66"/>
    <p:sldId id="948" r:id="rId67"/>
    <p:sldId id="949" r:id="rId68"/>
    <p:sldId id="644" r:id="rId69"/>
    <p:sldId id="645" r:id="rId70"/>
    <p:sldId id="617" r:id="rId71"/>
    <p:sldId id="618" r:id="rId72"/>
    <p:sldId id="619" r:id="rId73"/>
    <p:sldId id="620" r:id="rId74"/>
    <p:sldId id="934" r:id="rId75"/>
    <p:sldId id="935" r:id="rId76"/>
    <p:sldId id="936" r:id="rId77"/>
    <p:sldId id="937" r:id="rId78"/>
    <p:sldId id="740" r:id="rId79"/>
    <p:sldId id="741" r:id="rId80"/>
    <p:sldId id="742" r:id="rId81"/>
    <p:sldId id="745" r:id="rId82"/>
    <p:sldId id="626" r:id="rId83"/>
    <p:sldId id="449" r:id="rId84"/>
    <p:sldId id="861" r:id="rId85"/>
    <p:sldId id="453" r:id="rId86"/>
    <p:sldId id="862" r:id="rId87"/>
    <p:sldId id="865" r:id="rId88"/>
    <p:sldId id="457" r:id="rId89"/>
    <p:sldId id="458" r:id="rId90"/>
    <p:sldId id="866" r:id="rId91"/>
    <p:sldId id="460" r:id="rId92"/>
    <p:sldId id="478" r:id="rId93"/>
    <p:sldId id="648" r:id="rId94"/>
    <p:sldId id="465" r:id="rId95"/>
    <p:sldId id="950" r:id="rId96"/>
    <p:sldId id="951" r:id="rId97"/>
    <p:sldId id="952" r:id="rId98"/>
    <p:sldId id="953" r:id="rId99"/>
    <p:sldId id="954" r:id="rId100"/>
    <p:sldId id="955" r:id="rId101"/>
    <p:sldId id="956" r:id="rId102"/>
    <p:sldId id="957" r:id="rId103"/>
    <p:sldId id="651" r:id="rId104"/>
    <p:sldId id="757" r:id="rId105"/>
    <p:sldId id="627" r:id="rId106"/>
    <p:sldId id="628" r:id="rId107"/>
    <p:sldId id="629" r:id="rId108"/>
    <p:sldId id="630" r:id="rId109"/>
    <p:sldId id="938" r:id="rId110"/>
    <p:sldId id="939" r:id="rId111"/>
    <p:sldId id="940" r:id="rId112"/>
    <p:sldId id="941" r:id="rId113"/>
    <p:sldId id="764" r:id="rId114"/>
    <p:sldId id="765" r:id="rId115"/>
    <p:sldId id="766" r:id="rId116"/>
    <p:sldId id="769" r:id="rId117"/>
    <p:sldId id="636" r:id="rId118"/>
    <p:sldId id="888" r:id="rId119"/>
    <p:sldId id="509" r:id="rId120"/>
    <p:sldId id="507" r:id="rId121"/>
    <p:sldId id="513" r:id="rId122"/>
    <p:sldId id="512" r:id="rId123"/>
    <p:sldId id="654" r:id="rId124"/>
    <p:sldId id="655" r:id="rId125"/>
    <p:sldId id="521" r:id="rId126"/>
    <p:sldId id="958" r:id="rId127"/>
    <p:sldId id="959" r:id="rId128"/>
    <p:sldId id="960" r:id="rId129"/>
    <p:sldId id="961" r:id="rId130"/>
    <p:sldId id="962" r:id="rId131"/>
    <p:sldId id="963" r:id="rId132"/>
    <p:sldId id="964" r:id="rId133"/>
    <p:sldId id="965" r:id="rId134"/>
    <p:sldId id="662" r:id="rId135"/>
    <p:sldId id="663" r:id="rId136"/>
    <p:sldId id="782" r:id="rId137"/>
    <p:sldId id="664" r:id="rId138"/>
    <p:sldId id="783" r:id="rId139"/>
    <p:sldId id="901" r:id="rId140"/>
    <p:sldId id="902" r:id="rId141"/>
    <p:sldId id="786" r:id="rId142"/>
    <p:sldId id="903" r:id="rId143"/>
    <p:sldId id="904" r:id="rId144"/>
    <p:sldId id="905" r:id="rId145"/>
    <p:sldId id="906" r:id="rId146"/>
    <p:sldId id="795" r:id="rId147"/>
    <p:sldId id="796" r:id="rId148"/>
    <p:sldId id="797" r:id="rId149"/>
    <p:sldId id="798" r:id="rId150"/>
    <p:sldId id="907" r:id="rId151"/>
    <p:sldId id="908" r:id="rId152"/>
    <p:sldId id="909" r:id="rId153"/>
    <p:sldId id="910" r:id="rId154"/>
    <p:sldId id="911" r:id="rId155"/>
    <p:sldId id="912" r:id="rId156"/>
    <p:sldId id="913" r:id="rId157"/>
    <p:sldId id="914" r:id="rId158"/>
    <p:sldId id="915" r:id="rId159"/>
    <p:sldId id="916" r:id="rId160"/>
    <p:sldId id="918" r:id="rId161"/>
    <p:sldId id="917" r:id="rId162"/>
    <p:sldId id="805" r:id="rId163"/>
    <p:sldId id="806" r:id="rId164"/>
    <p:sldId id="807" r:id="rId165"/>
    <p:sldId id="808" r:id="rId166"/>
    <p:sldId id="809" r:id="rId167"/>
    <p:sldId id="810" r:id="rId168"/>
    <p:sldId id="919" r:id="rId169"/>
    <p:sldId id="812" r:id="rId170"/>
    <p:sldId id="920" r:id="rId171"/>
    <p:sldId id="814" r:id="rId172"/>
    <p:sldId id="815" r:id="rId173"/>
    <p:sldId id="921" r:id="rId174"/>
    <p:sldId id="818" r:id="rId175"/>
    <p:sldId id="819" r:id="rId176"/>
    <p:sldId id="820" r:id="rId177"/>
    <p:sldId id="821" r:id="rId178"/>
    <p:sldId id="925" r:id="rId179"/>
    <p:sldId id="822" r:id="rId180"/>
    <p:sldId id="924" r:id="rId181"/>
    <p:sldId id="922" r:id="rId182"/>
    <p:sldId id="923" r:id="rId183"/>
    <p:sldId id="926" r:id="rId184"/>
    <p:sldId id="927" r:id="rId185"/>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FFA862-19A3-4321-B9DE-FD914B8AE401}" v="4" dt="2023-05-10T15:28:53.3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6" autoAdjust="0"/>
    <p:restoredTop sz="81447" autoAdjust="0"/>
  </p:normalViewPr>
  <p:slideViewPr>
    <p:cSldViewPr snapToGrid="0">
      <p:cViewPr varScale="1">
        <p:scale>
          <a:sx n="59" d="100"/>
          <a:sy n="59" d="100"/>
        </p:scale>
        <p:origin x="4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microsoft.com/office/2016/11/relationships/changesInfo" Target="changesInfos/changesInfo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microsoft.com/office/2015/10/relationships/revisionInfo" Target="revisionInfo.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presProps" Target="presProp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56FFA862-19A3-4321-B9DE-FD914B8AE401}"/>
    <pc:docChg chg="custSel modSld">
      <pc:chgData name="Kelly Stokes" userId="3e5c5154-569e-4d81-aa91-4f91841cdfa9" providerId="ADAL" clId="{56FFA862-19A3-4321-B9DE-FD914B8AE401}" dt="2023-05-10T15:28:53.335" v="76"/>
      <pc:docMkLst>
        <pc:docMk/>
      </pc:docMkLst>
      <pc:sldChg chg="addSp delSp modSp mod">
        <pc:chgData name="Kelly Stokes" userId="3e5c5154-569e-4d81-aa91-4f91841cdfa9" providerId="ADAL" clId="{56FFA862-19A3-4321-B9DE-FD914B8AE401}" dt="2023-05-10T15:27:46.027" v="27" actId="14100"/>
        <pc:sldMkLst>
          <pc:docMk/>
          <pc:sldMk cId="3089204884" sldId="597"/>
        </pc:sldMkLst>
        <pc:picChg chg="del">
          <ac:chgData name="Kelly Stokes" userId="3e5c5154-569e-4d81-aa91-4f91841cdfa9" providerId="ADAL" clId="{56FFA862-19A3-4321-B9DE-FD914B8AE401}" dt="2023-05-10T15:27:33.038" v="22" actId="478"/>
          <ac:picMkLst>
            <pc:docMk/>
            <pc:sldMk cId="3089204884" sldId="597"/>
            <ac:picMk id="6" creationId="{00000000-0000-0000-0000-000000000000}"/>
          </ac:picMkLst>
        </pc:picChg>
        <pc:picChg chg="add mod modCrop">
          <ac:chgData name="Kelly Stokes" userId="3e5c5154-569e-4d81-aa91-4f91841cdfa9" providerId="ADAL" clId="{56FFA862-19A3-4321-B9DE-FD914B8AE401}" dt="2023-05-10T15:27:46.027" v="27" actId="14100"/>
          <ac:picMkLst>
            <pc:docMk/>
            <pc:sldMk cId="3089204884" sldId="597"/>
            <ac:picMk id="8" creationId="{15F9AE08-54E5-2A66-586D-15C9E33DD22B}"/>
          </ac:picMkLst>
        </pc:picChg>
      </pc:sldChg>
      <pc:sldChg chg="modSp mod">
        <pc:chgData name="Kelly Stokes" userId="3e5c5154-569e-4d81-aa91-4f91841cdfa9" providerId="ADAL" clId="{56FFA862-19A3-4321-B9DE-FD914B8AE401}" dt="2023-05-10T15:28:02.735" v="37" actId="20577"/>
        <pc:sldMkLst>
          <pc:docMk/>
          <pc:sldMk cId="2362409983" sldId="608"/>
        </pc:sldMkLst>
        <pc:spChg chg="mod">
          <ac:chgData name="Kelly Stokes" userId="3e5c5154-569e-4d81-aa91-4f91841cdfa9" providerId="ADAL" clId="{56FFA862-19A3-4321-B9DE-FD914B8AE401}" dt="2023-05-10T15:28:02.735" v="37" actId="20577"/>
          <ac:spMkLst>
            <pc:docMk/>
            <pc:sldMk cId="2362409983" sldId="608"/>
            <ac:spMk id="2" creationId="{02FB8773-AD3E-2543-510F-CEE32E75C793}"/>
          </ac:spMkLst>
        </pc:spChg>
      </pc:sldChg>
      <pc:sldChg chg="addSp delSp modSp mod">
        <pc:chgData name="Kelly Stokes" userId="3e5c5154-569e-4d81-aa91-4f91841cdfa9" providerId="ADAL" clId="{56FFA862-19A3-4321-B9DE-FD914B8AE401}" dt="2023-05-10T15:28:06.225" v="39"/>
        <pc:sldMkLst>
          <pc:docMk/>
          <pc:sldMk cId="556393850" sldId="609"/>
        </pc:sldMkLst>
        <pc:picChg chg="del">
          <ac:chgData name="Kelly Stokes" userId="3e5c5154-569e-4d81-aa91-4f91841cdfa9" providerId="ADAL" clId="{56FFA862-19A3-4321-B9DE-FD914B8AE401}" dt="2023-05-10T15:28:05.786" v="38" actId="478"/>
          <ac:picMkLst>
            <pc:docMk/>
            <pc:sldMk cId="556393850" sldId="609"/>
            <ac:picMk id="4" creationId="{00000000-0000-0000-0000-000000000000}"/>
          </ac:picMkLst>
        </pc:picChg>
        <pc:picChg chg="add mod">
          <ac:chgData name="Kelly Stokes" userId="3e5c5154-569e-4d81-aa91-4f91841cdfa9" providerId="ADAL" clId="{56FFA862-19A3-4321-B9DE-FD914B8AE401}" dt="2023-05-10T15:28:06.225" v="39"/>
          <ac:picMkLst>
            <pc:docMk/>
            <pc:sldMk cId="556393850" sldId="609"/>
            <ac:picMk id="7" creationId="{962C0CD6-A8F1-E03A-D6EC-AC2AD8E328E5}"/>
          </ac:picMkLst>
        </pc:picChg>
      </pc:sldChg>
      <pc:sldChg chg="modSp mod">
        <pc:chgData name="Kelly Stokes" userId="3e5c5154-569e-4d81-aa91-4f91841cdfa9" providerId="ADAL" clId="{56FFA862-19A3-4321-B9DE-FD914B8AE401}" dt="2023-05-10T15:28:19.080" v="49" actId="20577"/>
        <pc:sldMkLst>
          <pc:docMk/>
          <pc:sldMk cId="2078362911" sldId="617"/>
        </pc:sldMkLst>
        <pc:spChg chg="mod">
          <ac:chgData name="Kelly Stokes" userId="3e5c5154-569e-4d81-aa91-4f91841cdfa9" providerId="ADAL" clId="{56FFA862-19A3-4321-B9DE-FD914B8AE401}" dt="2023-05-10T15:28:19.080" v="49" actId="20577"/>
          <ac:spMkLst>
            <pc:docMk/>
            <pc:sldMk cId="2078362911" sldId="617"/>
            <ac:spMk id="2" creationId="{02FB8773-AD3E-2543-510F-CEE32E75C793}"/>
          </ac:spMkLst>
        </pc:spChg>
      </pc:sldChg>
      <pc:sldChg chg="addSp delSp modSp mod">
        <pc:chgData name="Kelly Stokes" userId="3e5c5154-569e-4d81-aa91-4f91841cdfa9" providerId="ADAL" clId="{56FFA862-19A3-4321-B9DE-FD914B8AE401}" dt="2023-05-10T15:28:21.781" v="51"/>
        <pc:sldMkLst>
          <pc:docMk/>
          <pc:sldMk cId="2785862537" sldId="618"/>
        </pc:sldMkLst>
        <pc:picChg chg="del">
          <ac:chgData name="Kelly Stokes" userId="3e5c5154-569e-4d81-aa91-4f91841cdfa9" providerId="ADAL" clId="{56FFA862-19A3-4321-B9DE-FD914B8AE401}" dt="2023-05-10T15:28:21.349" v="50" actId="478"/>
          <ac:picMkLst>
            <pc:docMk/>
            <pc:sldMk cId="2785862537" sldId="618"/>
            <ac:picMk id="5" creationId="{00000000-0000-0000-0000-000000000000}"/>
          </ac:picMkLst>
        </pc:picChg>
        <pc:picChg chg="add mod">
          <ac:chgData name="Kelly Stokes" userId="3e5c5154-569e-4d81-aa91-4f91841cdfa9" providerId="ADAL" clId="{56FFA862-19A3-4321-B9DE-FD914B8AE401}" dt="2023-05-10T15:28:21.781" v="51"/>
          <ac:picMkLst>
            <pc:docMk/>
            <pc:sldMk cId="2785862537" sldId="618"/>
            <ac:picMk id="7" creationId="{351EE039-DE06-DC1B-88C9-0E35B8C36F33}"/>
          </ac:picMkLst>
        </pc:picChg>
      </pc:sldChg>
      <pc:sldChg chg="modSp mod">
        <pc:chgData name="Kelly Stokes" userId="3e5c5154-569e-4d81-aa91-4f91841cdfa9" providerId="ADAL" clId="{56FFA862-19A3-4321-B9DE-FD914B8AE401}" dt="2023-05-10T15:28:33.272" v="61" actId="20577"/>
        <pc:sldMkLst>
          <pc:docMk/>
          <pc:sldMk cId="2729000365" sldId="627"/>
        </pc:sldMkLst>
        <pc:spChg chg="mod">
          <ac:chgData name="Kelly Stokes" userId="3e5c5154-569e-4d81-aa91-4f91841cdfa9" providerId="ADAL" clId="{56FFA862-19A3-4321-B9DE-FD914B8AE401}" dt="2023-05-10T15:28:33.272" v="61" actId="20577"/>
          <ac:spMkLst>
            <pc:docMk/>
            <pc:sldMk cId="2729000365" sldId="627"/>
            <ac:spMk id="2" creationId="{02FB8773-AD3E-2543-510F-CEE32E75C793}"/>
          </ac:spMkLst>
        </pc:spChg>
      </pc:sldChg>
      <pc:sldChg chg="addSp delSp modSp mod">
        <pc:chgData name="Kelly Stokes" userId="3e5c5154-569e-4d81-aa91-4f91841cdfa9" providerId="ADAL" clId="{56FFA862-19A3-4321-B9DE-FD914B8AE401}" dt="2023-05-10T15:28:36.048" v="63"/>
        <pc:sldMkLst>
          <pc:docMk/>
          <pc:sldMk cId="1768281024" sldId="628"/>
        </pc:sldMkLst>
        <pc:picChg chg="del">
          <ac:chgData name="Kelly Stokes" userId="3e5c5154-569e-4d81-aa91-4f91841cdfa9" providerId="ADAL" clId="{56FFA862-19A3-4321-B9DE-FD914B8AE401}" dt="2023-05-10T15:28:35.516" v="62" actId="478"/>
          <ac:picMkLst>
            <pc:docMk/>
            <pc:sldMk cId="1768281024" sldId="628"/>
            <ac:picMk id="4" creationId="{00000000-0000-0000-0000-000000000000}"/>
          </ac:picMkLst>
        </pc:picChg>
        <pc:picChg chg="add mod">
          <ac:chgData name="Kelly Stokes" userId="3e5c5154-569e-4d81-aa91-4f91841cdfa9" providerId="ADAL" clId="{56FFA862-19A3-4321-B9DE-FD914B8AE401}" dt="2023-05-10T15:28:36.048" v="63"/>
          <ac:picMkLst>
            <pc:docMk/>
            <pc:sldMk cId="1768281024" sldId="628"/>
            <ac:picMk id="7" creationId="{3960BDA2-68A2-B97F-2A9D-5AFD04111C4E}"/>
          </ac:picMkLst>
        </pc:picChg>
      </pc:sldChg>
      <pc:sldChg chg="addSp delSp modSp mod">
        <pc:chgData name="Kelly Stokes" userId="3e5c5154-569e-4d81-aa91-4f91841cdfa9" providerId="ADAL" clId="{56FFA862-19A3-4321-B9DE-FD914B8AE401}" dt="2023-05-10T15:28:53.335" v="76"/>
        <pc:sldMkLst>
          <pc:docMk/>
          <pc:sldMk cId="426109351" sldId="664"/>
        </pc:sldMkLst>
        <pc:picChg chg="add mod">
          <ac:chgData name="Kelly Stokes" userId="3e5c5154-569e-4d81-aa91-4f91841cdfa9" providerId="ADAL" clId="{56FFA862-19A3-4321-B9DE-FD914B8AE401}" dt="2023-05-10T15:28:53.335" v="76"/>
          <ac:picMkLst>
            <pc:docMk/>
            <pc:sldMk cId="426109351" sldId="664"/>
            <ac:picMk id="4" creationId="{9E6FDEC0-CA86-39C5-6FD8-8E2CFADFEDE0}"/>
          </ac:picMkLst>
        </pc:picChg>
        <pc:picChg chg="del">
          <ac:chgData name="Kelly Stokes" userId="3e5c5154-569e-4d81-aa91-4f91841cdfa9" providerId="ADAL" clId="{56FFA862-19A3-4321-B9DE-FD914B8AE401}" dt="2023-05-10T15:28:52.807" v="75" actId="478"/>
          <ac:picMkLst>
            <pc:docMk/>
            <pc:sldMk cId="426109351" sldId="664"/>
            <ac:picMk id="5" creationId="{00000000-0000-0000-0000-000000000000}"/>
          </ac:picMkLst>
        </pc:picChg>
      </pc:sldChg>
      <pc:sldChg chg="modSp mod">
        <pc:chgData name="Kelly Stokes" userId="3e5c5154-569e-4d81-aa91-4f91841cdfa9" providerId="ADAL" clId="{56FFA862-19A3-4321-B9DE-FD914B8AE401}" dt="2023-05-10T15:28:49.989" v="74" actId="20577"/>
        <pc:sldMkLst>
          <pc:docMk/>
          <pc:sldMk cId="3682251326" sldId="782"/>
        </pc:sldMkLst>
        <pc:spChg chg="mod">
          <ac:chgData name="Kelly Stokes" userId="3e5c5154-569e-4d81-aa91-4f91841cdfa9" providerId="ADAL" clId="{56FFA862-19A3-4321-B9DE-FD914B8AE401}" dt="2023-05-10T15:28:49.989" v="74" actId="20577"/>
          <ac:spMkLst>
            <pc:docMk/>
            <pc:sldMk cId="3682251326" sldId="782"/>
            <ac:spMk id="2" creationId="{02FB8773-AD3E-2543-510F-CEE32E75C793}"/>
          </ac:spMkLst>
        </pc:spChg>
      </pc:sldChg>
      <pc:sldChg chg="modSp mod">
        <pc:chgData name="Kelly Stokes" userId="3e5c5154-569e-4d81-aa91-4f91841cdfa9" providerId="ADAL" clId="{56FFA862-19A3-4321-B9DE-FD914B8AE401}" dt="2023-05-10T15:27:24.422" v="11" actId="20577"/>
        <pc:sldMkLst>
          <pc:docMk/>
          <pc:sldMk cId="9807305" sldId="826"/>
        </pc:sldMkLst>
        <pc:spChg chg="mod">
          <ac:chgData name="Kelly Stokes" userId="3e5c5154-569e-4d81-aa91-4f91841cdfa9" providerId="ADAL" clId="{56FFA862-19A3-4321-B9DE-FD914B8AE401}" dt="2023-05-10T15:27:18.996" v="1" actId="20577"/>
          <ac:spMkLst>
            <pc:docMk/>
            <pc:sldMk cId="9807305" sldId="826"/>
            <ac:spMk id="2" creationId="{7EB92607-E334-409C-8872-AB6363C33D0F}"/>
          </ac:spMkLst>
        </pc:spChg>
        <pc:spChg chg="mod">
          <ac:chgData name="Kelly Stokes" userId="3e5c5154-569e-4d81-aa91-4f91841cdfa9" providerId="ADAL" clId="{56FFA862-19A3-4321-B9DE-FD914B8AE401}" dt="2023-05-10T15:27:24.422" v="11" actId="20577"/>
          <ac:spMkLst>
            <pc:docMk/>
            <pc:sldMk cId="9807305" sldId="826"/>
            <ac:spMk id="3" creationId="{9B667196-C5B4-45FC-B5E8-3B190D7A595C}"/>
          </ac:spMkLst>
        </pc:spChg>
      </pc:sldChg>
      <pc:sldChg chg="modSp mod">
        <pc:chgData name="Kelly Stokes" userId="3e5c5154-569e-4d81-aa91-4f91841cdfa9" providerId="ADAL" clId="{56FFA862-19A3-4321-B9DE-FD914B8AE401}" dt="2023-05-10T15:27:30.592" v="21" actId="20577"/>
        <pc:sldMkLst>
          <pc:docMk/>
          <pc:sldMk cId="540514116" sldId="827"/>
        </pc:sldMkLst>
        <pc:spChg chg="mod">
          <ac:chgData name="Kelly Stokes" userId="3e5c5154-569e-4d81-aa91-4f91841cdfa9" providerId="ADAL" clId="{56FFA862-19A3-4321-B9DE-FD914B8AE401}" dt="2023-05-10T15:27:30.592" v="21" actId="20577"/>
          <ac:spMkLst>
            <pc:docMk/>
            <pc:sldMk cId="540514116" sldId="827"/>
            <ac:spMk id="2" creationId="{02FB8773-AD3E-2543-510F-CEE32E75C79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3084031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Tudors would build timber-framed houses for themselves and neighbours.  These homes are still standing today over 500 years later.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68</a:t>
            </a:fld>
            <a:endParaRPr lang="en-GB"/>
          </a:p>
        </p:txBody>
      </p:sp>
    </p:spTree>
    <p:extLst>
      <p:ext uri="{BB962C8B-B14F-4D97-AF65-F5344CB8AC3E}">
        <p14:creationId xmlns:p14="http://schemas.microsoft.com/office/powerpoint/2010/main" val="486326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1393783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2685523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1284577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7816256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wood freight has been moved in different ways over the years.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103</a:t>
            </a:fld>
            <a:endParaRPr lang="en-GB"/>
          </a:p>
        </p:txBody>
      </p:sp>
    </p:spTree>
    <p:extLst>
      <p:ext uri="{BB962C8B-B14F-4D97-AF65-F5344CB8AC3E}">
        <p14:creationId xmlns:p14="http://schemas.microsoft.com/office/powerpoint/2010/main" val="3219573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105</a:t>
            </a:fld>
            <a:endParaRPr lang="en-GB"/>
          </a:p>
        </p:txBody>
      </p:sp>
    </p:spTree>
    <p:extLst>
      <p:ext uri="{BB962C8B-B14F-4D97-AF65-F5344CB8AC3E}">
        <p14:creationId xmlns:p14="http://schemas.microsoft.com/office/powerpoint/2010/main" val="20392761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108</a:t>
            </a:fld>
            <a:endParaRPr lang="en-GB"/>
          </a:p>
        </p:txBody>
      </p:sp>
    </p:spTree>
    <p:extLst>
      <p:ext uri="{BB962C8B-B14F-4D97-AF65-F5344CB8AC3E}">
        <p14:creationId xmlns:p14="http://schemas.microsoft.com/office/powerpoint/2010/main" val="2690947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a:p>
        </p:txBody>
      </p:sp>
    </p:spTree>
    <p:extLst>
      <p:ext uri="{BB962C8B-B14F-4D97-AF65-F5344CB8AC3E}">
        <p14:creationId xmlns:p14="http://schemas.microsoft.com/office/powerpoint/2010/main" val="36852580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625397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806832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countries with snow and ice covering the ground, a sleigh is used to transport the wood for building the homes.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a:p>
        </p:txBody>
      </p:sp>
    </p:spTree>
    <p:extLst>
      <p:ext uri="{BB962C8B-B14F-4D97-AF65-F5344CB8AC3E}">
        <p14:creationId xmlns:p14="http://schemas.microsoft.com/office/powerpoint/2010/main" val="41107309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12547962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meet bury answer appear interest important vein sleigh weight eight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2301376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sz="1200" kern="1200" dirty="0">
                <a:solidFill>
                  <a:schemeClr val="tx1"/>
                </a:solidFill>
                <a:effectLst/>
                <a:latin typeface="+mn-lt"/>
                <a:ea typeface="+mn-ea"/>
                <a:cs typeface="+mn-cs"/>
              </a:rPr>
              <a:t>Meet bury answer appear interest important vein sleigh weight eight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35003277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3750995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41955751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42153871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1736839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42570422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2837359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4336576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6383102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8533956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11565886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8526311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8881871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10029886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8982141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5773946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42306503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1170388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30536080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638414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Wood has been the answer to housing for over eight hundred years.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557970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650785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1242591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3543754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1552399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3" Type="http://schemas.openxmlformats.org/officeDocument/2006/relationships/hyperlink" Target="https://www.etymonline.com/word/interest#etymonline_v_9399"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3" Type="http://schemas.openxmlformats.org/officeDocument/2006/relationships/hyperlink" Target="https://www.etymonline.com/word/important#etymonline_v_1582"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fontScale="92500" lnSpcReduction="10000"/>
          </a:bodyPr>
          <a:lstStyle/>
          <a:p>
            <a:r>
              <a:rPr lang="en-GB" dirty="0">
                <a:latin typeface="Twinkl Cursive Looped" panose="02000000000000000000" pitchFamily="2" charset="0"/>
              </a:rPr>
              <a:t>Mastering spellings: building of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3  </a:t>
            </a:r>
          </a:p>
          <a:p>
            <a:endParaRPr lang="en-GB" dirty="0">
              <a:latin typeface="Twinkl Cursive Looped" panose="02000000000000000000" pitchFamily="2" charset="0"/>
            </a:endParaRPr>
          </a:p>
        </p:txBody>
      </p:sp>
    </p:spTree>
    <p:extLst>
      <p:ext uri="{BB962C8B-B14F-4D97-AF65-F5344CB8AC3E}">
        <p14:creationId xmlns:p14="http://schemas.microsoft.com/office/powerpoint/2010/main" val="9807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1488477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355201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42768048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3600" dirty="0">
                <a:solidFill>
                  <a:srgbClr val="000000"/>
                </a:solidFill>
                <a:effectLst/>
                <a:latin typeface="Twinkl Cursive Looped" panose="02000000000000000000" pitchFamily="2" charset="0"/>
                <a:ea typeface="Times New Roman" panose="02020603050405020304" pitchFamily="18" charset="0"/>
              </a:rPr>
              <a:t> to housing for over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eight</a:t>
            </a:r>
            <a:r>
              <a:rPr lang="en-GB" sz="3600" dirty="0">
                <a:solidFill>
                  <a:srgbClr val="000000"/>
                </a:solidFill>
                <a:effectLst/>
                <a:latin typeface="Twinkl Cursive Looped" panose="02000000000000000000" pitchFamily="2" charset="0"/>
                <a:ea typeface="Times New Roman" panose="02020603050405020304" pitchFamily="18" charset="0"/>
              </a:rPr>
              <a:t> hundred years.  The Tudors would build timber-framed houses for themselves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neighbours</a:t>
            </a:r>
            <a:r>
              <a:rPr lang="en-GB" sz="3600" dirty="0">
                <a:solidFill>
                  <a:srgbClr val="000000"/>
                </a:solidFill>
                <a:effectLst/>
                <a:latin typeface="Twinkl Cursive Looped" panose="02000000000000000000" pitchFamily="2" charset="0"/>
                <a:ea typeface="Times New Roman" panose="02020603050405020304" pitchFamily="18" charset="0"/>
              </a:rPr>
              <a:t>.  These homes are still standing today over 500 years later.  The wood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freight</a:t>
            </a:r>
            <a:r>
              <a:rPr lang="en-GB" sz="3600" dirty="0">
                <a:solidFill>
                  <a:srgbClr val="000000"/>
                </a:solidFill>
                <a:effectLst/>
                <a:latin typeface="Twinkl Cursive Looped" panose="02000000000000000000" pitchFamily="2" charset="0"/>
                <a:ea typeface="Times New Roman" panose="02020603050405020304" pitchFamily="18" charset="0"/>
              </a:rPr>
              <a:t> has been moved in different ways over the years.  Homes were built near rivers so that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logs could be carried on barges.  In countries with snow and ice covering the ground,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sleigh</a:t>
            </a:r>
            <a:r>
              <a:rPr lang="en-GB" sz="3600" dirty="0">
                <a:solidFill>
                  <a:srgbClr val="000000"/>
                </a:solidFill>
                <a:effectLst/>
                <a:latin typeface="Twinkl Cursive Looped" panose="02000000000000000000" pitchFamily="2" charset="0"/>
                <a:ea typeface="Times New Roman" panose="02020603050405020304" pitchFamily="18" charset="0"/>
              </a:rPr>
              <a:t>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05746979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1718217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The wood freight has been moved in different ways over the years.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66623123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27290003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960BDA2-68A2-B97F-2A9D-5AFD04111C4E}"/>
              </a:ext>
            </a:extLst>
          </p:cNvPr>
          <p:cNvPicPr>
            <a:picLocks noChangeAspect="1"/>
          </p:cNvPicPr>
          <p:nvPr/>
        </p:nvPicPr>
        <p:blipFill rotWithShape="1">
          <a:blip r:embed="rId2"/>
          <a:srcRect l="19553" t="18079" r="18571" b="10457"/>
          <a:stretch/>
        </p:blipFill>
        <p:spPr>
          <a:xfrm>
            <a:off x="408213" y="0"/>
            <a:ext cx="10548258" cy="6849518"/>
          </a:xfrm>
          <a:prstGeom prst="rect">
            <a:avLst/>
          </a:prstGeom>
        </p:spPr>
      </p:pic>
    </p:spTree>
    <p:extLst>
      <p:ext uri="{BB962C8B-B14F-4D97-AF65-F5344CB8AC3E}">
        <p14:creationId xmlns:p14="http://schemas.microsoft.com/office/powerpoint/2010/main" val="176828102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36805730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9450070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29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thing that is said, written or done in response to a question</a:t>
            </a:r>
          </a:p>
        </p:txBody>
      </p:sp>
      <p:sp>
        <p:nvSpPr>
          <p:cNvPr id="4" name="TextBox 3">
            <a:extLst>
              <a:ext uri="{FF2B5EF4-FFF2-40B4-BE49-F238E27FC236}">
                <a16:creationId xmlns:a16="http://schemas.microsoft.com/office/drawing/2014/main" id="{333D86B8-73BC-8950-1CD9-5EF44A1F7E5D}"/>
              </a:ext>
            </a:extLst>
          </p:cNvPr>
          <p:cNvSpPr txBox="1"/>
          <p:nvPr/>
        </p:nvSpPr>
        <p:spPr>
          <a:xfrm>
            <a:off x="4535261" y="4228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answer</a:t>
            </a:r>
            <a:endParaRPr lang="en-GB" dirty="0"/>
          </a:p>
        </p:txBody>
      </p:sp>
      <p:sp>
        <p:nvSpPr>
          <p:cNvPr id="6" name="TextBox 5">
            <a:extLst>
              <a:ext uri="{FF2B5EF4-FFF2-40B4-BE49-F238E27FC236}">
                <a16:creationId xmlns:a16="http://schemas.microsoft.com/office/drawing/2014/main" id="{35BEF25A-D810-845F-E372-F2B468C4008C}"/>
              </a:ext>
            </a:extLst>
          </p:cNvPr>
          <p:cNvSpPr txBox="1"/>
          <p:nvPr/>
        </p:nvSpPr>
        <p:spPr>
          <a:xfrm>
            <a:off x="4649561" y="20067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1026" name="Picture 2" descr="Image result for answer sum 2 add 2clip art">
            <a:extLst>
              <a:ext uri="{FF2B5EF4-FFF2-40B4-BE49-F238E27FC236}">
                <a16:creationId xmlns:a16="http://schemas.microsoft.com/office/drawing/2014/main" id="{00599399-AE03-A6E4-8037-5BBB8025CB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845" y="450281"/>
            <a:ext cx="2790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014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418398054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put my hand up to answer the question.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05B8EC-3316-E22F-D469-5A52463B9616}"/>
              </a:ext>
            </a:extLst>
          </p:cNvPr>
          <p:cNvSpPr txBox="1">
            <a:spLocks/>
          </p:cNvSpPr>
          <p:nvPr/>
        </p:nvSpPr>
        <p:spPr>
          <a:xfrm>
            <a:off x="7495065" y="3051224"/>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51330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6875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into sight</a:t>
            </a:r>
          </a:p>
        </p:txBody>
      </p:sp>
      <p:sp>
        <p:nvSpPr>
          <p:cNvPr id="4" name="TextBox 3">
            <a:extLst>
              <a:ext uri="{FF2B5EF4-FFF2-40B4-BE49-F238E27FC236}">
                <a16:creationId xmlns:a16="http://schemas.microsoft.com/office/drawing/2014/main" id="{9CBCB37F-AF09-6CFB-0886-EF0248A3C43F}"/>
              </a:ext>
            </a:extLst>
          </p:cNvPr>
          <p:cNvSpPr txBox="1"/>
          <p:nvPr/>
        </p:nvSpPr>
        <p:spPr>
          <a:xfrm>
            <a:off x="4633232" y="3739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appear</a:t>
            </a:r>
            <a:endParaRPr lang="en-GB" dirty="0"/>
          </a:p>
        </p:txBody>
      </p:sp>
      <p:sp>
        <p:nvSpPr>
          <p:cNvPr id="6" name="TextBox 5">
            <a:extLst>
              <a:ext uri="{FF2B5EF4-FFF2-40B4-BE49-F238E27FC236}">
                <a16:creationId xmlns:a16="http://schemas.microsoft.com/office/drawing/2014/main" id="{E76CC963-04C3-1E0C-A389-64B08637763A}"/>
              </a:ext>
            </a:extLst>
          </p:cNvPr>
          <p:cNvSpPr txBox="1"/>
          <p:nvPr/>
        </p:nvSpPr>
        <p:spPr>
          <a:xfrm>
            <a:off x="4845504" y="21682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appear clip art">
            <a:extLst>
              <a:ext uri="{FF2B5EF4-FFF2-40B4-BE49-F238E27FC236}">
                <a16:creationId xmlns:a16="http://schemas.microsoft.com/office/drawing/2014/main" id="{F8627AD5-37B0-488B-4972-1C9853240DC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346"/>
          <a:stretch/>
        </p:blipFill>
        <p:spPr bwMode="auto">
          <a:xfrm>
            <a:off x="713695" y="508907"/>
            <a:ext cx="1735591"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49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class waited for their teacher to appear.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5AB6141-D658-1FDD-1A77-8D8C66C292D0}"/>
              </a:ext>
            </a:extLst>
          </p:cNvPr>
          <p:cNvSpPr txBox="1">
            <a:spLocks/>
          </p:cNvSpPr>
          <p:nvPr/>
        </p:nvSpPr>
        <p:spPr>
          <a:xfrm>
            <a:off x="5339694" y="378532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07071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424450597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83437954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meet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1E5E9D37-82C0-069E-3062-FF3883E5D6C0}"/>
              </a:ext>
            </a:extLst>
          </p:cNvPr>
          <p:cNvSpPr/>
          <p:nvPr/>
        </p:nvSpPr>
        <p:spPr>
          <a:xfrm>
            <a:off x="5746155" y="3821650"/>
            <a:ext cx="101387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133198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02031F43-B171-D18F-5B51-EDA67625FC6C}"/>
              </a:ext>
            </a:extLst>
          </p:cNvPr>
          <p:cNvSpPr/>
          <p:nvPr/>
        </p:nvSpPr>
        <p:spPr>
          <a:xfrm>
            <a:off x="5746155" y="3821650"/>
            <a:ext cx="915901"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45131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87395354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fr-FR" sz="5400">
                <a:latin typeface="Twinkl Cursive Looped" panose="02000000000000000000" pitchFamily="2" charset="0"/>
              </a:rPr>
              <a:t>Words with the long /eI/ sound spelt with </a:t>
            </a:r>
            <a:r>
              <a:rPr lang="fr-FR" sz="5400">
                <a:solidFill>
                  <a:srgbClr val="FF0000"/>
                </a:solidFill>
                <a:latin typeface="Twinkl Cursive Looped" panose="02000000000000000000" pitchFamily="2" charset="0"/>
              </a:rPr>
              <a:t>ei </a:t>
            </a:r>
            <a:endParaRPr lang="en-GB" sz="54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8896663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freight</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543458" y="3821650"/>
            <a:ext cx="69968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842" name="Picture 2" descr="Image result for freight clip art">
            <a:extLst>
              <a:ext uri="{FF2B5EF4-FFF2-40B4-BE49-F238E27FC236}">
                <a16:creationId xmlns:a16="http://schemas.microsoft.com/office/drawing/2014/main" id="{CFE0276D-DA15-6F45-C6F6-92069157AE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010" y="465364"/>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672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heel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174822D2-3242-44C8-5141-E92E5547A6E3}"/>
              </a:ext>
            </a:extLst>
          </p:cNvPr>
          <p:cNvSpPr/>
          <p:nvPr/>
        </p:nvSpPr>
        <p:spPr>
          <a:xfrm>
            <a:off x="5845628" y="3821650"/>
            <a:ext cx="79300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8929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833242" y="3821650"/>
            <a:ext cx="53602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890" name="Picture 2" descr="Image result for vein clip art">
            <a:extLst>
              <a:ext uri="{FF2B5EF4-FFF2-40B4-BE49-F238E27FC236}">
                <a16:creationId xmlns:a16="http://schemas.microsoft.com/office/drawing/2014/main" id="{06071BBC-DB0E-AD5E-C67B-24EED631BA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742" y="397329"/>
            <a:ext cx="109537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00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80689"/>
            <a:ext cx="10515600" cy="1434663"/>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goods transported in bulk</a:t>
            </a:r>
          </a:p>
        </p:txBody>
      </p:sp>
      <p:pic>
        <p:nvPicPr>
          <p:cNvPr id="36866" name="Picture 2" descr="Image result for freight clip art">
            <a:extLst>
              <a:ext uri="{FF2B5EF4-FFF2-40B4-BE49-F238E27FC236}">
                <a16:creationId xmlns:a16="http://schemas.microsoft.com/office/drawing/2014/main" id="{C4348D32-0291-6EA5-21C7-57E81D8F0B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 y="640474"/>
            <a:ext cx="264795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44A052C-9756-3FDA-4B7C-3DF9C08ADA97}"/>
              </a:ext>
            </a:extLst>
          </p:cNvPr>
          <p:cNvSpPr txBox="1"/>
          <p:nvPr/>
        </p:nvSpPr>
        <p:spPr>
          <a:xfrm>
            <a:off x="4584246" y="44264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freight</a:t>
            </a:r>
            <a:endParaRPr lang="en-GB" dirty="0"/>
          </a:p>
        </p:txBody>
      </p:sp>
      <p:sp>
        <p:nvSpPr>
          <p:cNvPr id="6" name="TextBox 5">
            <a:extLst>
              <a:ext uri="{FF2B5EF4-FFF2-40B4-BE49-F238E27FC236}">
                <a16:creationId xmlns:a16="http://schemas.microsoft.com/office/drawing/2014/main" id="{5F5452EC-C3F0-8B80-3745-CE2168C2DA5E}"/>
              </a:ext>
            </a:extLst>
          </p:cNvPr>
          <p:cNvSpPr txBox="1"/>
          <p:nvPr/>
        </p:nvSpPr>
        <p:spPr>
          <a:xfrm>
            <a:off x="4584246" y="212463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193793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80899"/>
            <a:ext cx="10515600" cy="1765739"/>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blood vessel</a:t>
            </a:r>
          </a:p>
        </p:txBody>
      </p:sp>
      <p:pic>
        <p:nvPicPr>
          <p:cNvPr id="38914" name="Picture 2" descr="Image result for vein clip art">
            <a:extLst>
              <a:ext uri="{FF2B5EF4-FFF2-40B4-BE49-F238E27FC236}">
                <a16:creationId xmlns:a16="http://schemas.microsoft.com/office/drawing/2014/main" id="{27B90579-7087-5C9C-5125-8358A4D4E0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641" y="637190"/>
            <a:ext cx="1095375" cy="1752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02B6A66-3BC4-995A-706A-85C532318E0A}"/>
              </a:ext>
            </a:extLst>
          </p:cNvPr>
          <p:cNvSpPr txBox="1"/>
          <p:nvPr/>
        </p:nvSpPr>
        <p:spPr>
          <a:xfrm>
            <a:off x="4731203" y="49782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vein</a:t>
            </a:r>
            <a:endParaRPr lang="en-GB" dirty="0"/>
          </a:p>
        </p:txBody>
      </p:sp>
      <p:sp>
        <p:nvSpPr>
          <p:cNvPr id="6" name="TextBox 5">
            <a:extLst>
              <a:ext uri="{FF2B5EF4-FFF2-40B4-BE49-F238E27FC236}">
                <a16:creationId xmlns:a16="http://schemas.microsoft.com/office/drawing/2014/main" id="{A200E4B8-D340-8A1A-87D3-EDFFD428DA52}"/>
              </a:ext>
            </a:extLst>
          </p:cNvPr>
          <p:cNvSpPr txBox="1"/>
          <p:nvPr/>
        </p:nvSpPr>
        <p:spPr>
          <a:xfrm>
            <a:off x="4535261" y="18819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3314553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The freight was being transported by rail.</a:t>
            </a:r>
          </a:p>
        </p:txBody>
      </p:sp>
      <p:sp>
        <p:nvSpPr>
          <p:cNvPr id="3" name="Title 1">
            <a:extLst>
              <a:ext uri="{FF2B5EF4-FFF2-40B4-BE49-F238E27FC236}">
                <a16:creationId xmlns:a16="http://schemas.microsoft.com/office/drawing/2014/main" id="{46F8A31D-74FF-A8F9-B1DC-235F0FCEE36E}"/>
              </a:ext>
            </a:extLst>
          </p:cNvPr>
          <p:cNvSpPr txBox="1">
            <a:spLocks/>
          </p:cNvSpPr>
          <p:nvPr/>
        </p:nvSpPr>
        <p:spPr>
          <a:xfrm>
            <a:off x="2054803" y="3051224"/>
            <a:ext cx="2223283"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3276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The nurse had trouble finding his vein.</a:t>
            </a:r>
          </a:p>
        </p:txBody>
      </p:sp>
      <p:sp>
        <p:nvSpPr>
          <p:cNvPr id="3" name="Title 1">
            <a:extLst>
              <a:ext uri="{FF2B5EF4-FFF2-40B4-BE49-F238E27FC236}">
                <a16:creationId xmlns:a16="http://schemas.microsoft.com/office/drawing/2014/main" id="{84B417A6-633B-32D1-21DF-A19746226FD5}"/>
              </a:ext>
            </a:extLst>
          </p:cNvPr>
          <p:cNvSpPr txBox="1">
            <a:spLocks/>
          </p:cNvSpPr>
          <p:nvPr/>
        </p:nvSpPr>
        <p:spPr>
          <a:xfrm>
            <a:off x="844551" y="3821650"/>
            <a:ext cx="1555750" cy="7555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51630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8853967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the feeling of wanting to know or learn about something or someone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interest</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8194" name="Picture 2" descr="Image result for interest clip art">
            <a:extLst>
              <a:ext uri="{FF2B5EF4-FFF2-40B4-BE49-F238E27FC236}">
                <a16:creationId xmlns:a16="http://schemas.microsoft.com/office/drawing/2014/main" id="{63226280-AD50-DFBD-46E4-2B9298BA2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410932"/>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68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
        <p:nvSpPr>
          <p:cNvPr id="3" name="Title 1">
            <a:extLst>
              <a:ext uri="{FF2B5EF4-FFF2-40B4-BE49-F238E27FC236}">
                <a16:creationId xmlns:a16="http://schemas.microsoft.com/office/drawing/2014/main" id="{49AB6D2E-DB2A-909C-C06C-5BD35335ADF4}"/>
              </a:ext>
            </a:extLst>
          </p:cNvPr>
          <p:cNvSpPr txBox="1">
            <a:spLocks/>
          </p:cNvSpPr>
          <p:nvPr/>
        </p:nvSpPr>
        <p:spPr>
          <a:xfrm>
            <a:off x="4830661" y="38069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188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of great significance or value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lang="en-GB" sz="5400" dirty="0" err="1">
                <a:solidFill>
                  <a:prstClr val="black"/>
                </a:solidFill>
                <a:latin typeface="Twinkl Cursive Looped" panose="02000000000000000000" pitchFamily="2" charset="0"/>
                <a:ea typeface="+mj-ea"/>
                <a:cs typeface="+mj-cs"/>
              </a:rPr>
              <a:t>i</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mportant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pic>
        <p:nvPicPr>
          <p:cNvPr id="10242" name="Picture 2" descr="Image result for important clip art">
            <a:extLst>
              <a:ext uri="{FF2B5EF4-FFF2-40B4-BE49-F238E27FC236}">
                <a16:creationId xmlns:a16="http://schemas.microsoft.com/office/drawing/2014/main" id="{438662C2-5A2E-98D7-2107-9D4A39502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420078"/>
            <a:ext cx="1485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91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She went to an important meeting </a:t>
            </a:r>
          </a:p>
        </p:txBody>
      </p:sp>
      <p:sp>
        <p:nvSpPr>
          <p:cNvPr id="3" name="Title 1">
            <a:extLst>
              <a:ext uri="{FF2B5EF4-FFF2-40B4-BE49-F238E27FC236}">
                <a16:creationId xmlns:a16="http://schemas.microsoft.com/office/drawing/2014/main" id="{77835572-D68B-1E7B-ED89-E528E1A456D7}"/>
              </a:ext>
            </a:extLst>
          </p:cNvPr>
          <p:cNvSpPr txBox="1">
            <a:spLocks/>
          </p:cNvSpPr>
          <p:nvPr/>
        </p:nvSpPr>
        <p:spPr>
          <a:xfrm>
            <a:off x="5583464" y="3788230"/>
            <a:ext cx="3103336" cy="7742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18310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BC227C5-1BC0-D402-5CB4-C502388A78EF}"/>
              </a:ext>
            </a:extLst>
          </p:cNvPr>
          <p:cNvSpPr/>
          <p:nvPr/>
        </p:nvSpPr>
        <p:spPr>
          <a:xfrm>
            <a:off x="5878285" y="3669916"/>
            <a:ext cx="79300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2185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4343724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29459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48320895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3600" dirty="0">
                <a:solidFill>
                  <a:srgbClr val="000000"/>
                </a:solidFill>
                <a:effectLst/>
                <a:latin typeface="Twinkl Cursive Looped" panose="02000000000000000000" pitchFamily="2" charset="0"/>
                <a:ea typeface="Times New Roman" panose="02020603050405020304" pitchFamily="18" charset="0"/>
              </a:rPr>
              <a:t> to housing for over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eight</a:t>
            </a:r>
            <a:r>
              <a:rPr lang="en-GB" sz="3600" dirty="0">
                <a:solidFill>
                  <a:srgbClr val="000000"/>
                </a:solidFill>
                <a:effectLst/>
                <a:latin typeface="Twinkl Cursive Looped" panose="02000000000000000000" pitchFamily="2" charset="0"/>
                <a:ea typeface="Times New Roman" panose="02020603050405020304" pitchFamily="18" charset="0"/>
              </a:rPr>
              <a:t> hundred years.  The Tudors would build timber-framed houses for themselves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neighbours</a:t>
            </a:r>
            <a:r>
              <a:rPr lang="en-GB" sz="3600" dirty="0">
                <a:solidFill>
                  <a:srgbClr val="000000"/>
                </a:solidFill>
                <a:effectLst/>
                <a:latin typeface="Twinkl Cursive Looped" panose="02000000000000000000" pitchFamily="2" charset="0"/>
                <a:ea typeface="Times New Roman" panose="02020603050405020304" pitchFamily="18" charset="0"/>
              </a:rPr>
              <a:t>.  These homes are still standing today over 500 years later.  The wood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freight</a:t>
            </a:r>
            <a:r>
              <a:rPr lang="en-GB" sz="3600" dirty="0">
                <a:solidFill>
                  <a:srgbClr val="000000"/>
                </a:solidFill>
                <a:effectLst/>
                <a:latin typeface="Twinkl Cursive Looped" panose="02000000000000000000" pitchFamily="2" charset="0"/>
                <a:ea typeface="Times New Roman" panose="02020603050405020304" pitchFamily="18" charset="0"/>
              </a:rPr>
              <a:t> has been moved in different ways over the years.  Homes were built near rivers so that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logs could be carried on barges.  In countries with snow and ice covering the ground,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sleigh</a:t>
            </a:r>
            <a:r>
              <a:rPr lang="en-GB" sz="3600" dirty="0">
                <a:solidFill>
                  <a:srgbClr val="000000"/>
                </a:solidFill>
                <a:effectLst/>
                <a:latin typeface="Twinkl Cursive Looped" panose="02000000000000000000" pitchFamily="2" charset="0"/>
                <a:ea typeface="Times New Roman" panose="02020603050405020304" pitchFamily="18" charset="0"/>
              </a:rPr>
              <a:t>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29229812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397316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2918053"/>
            <a:ext cx="10515600" cy="2852737"/>
          </a:xfrm>
        </p:spPr>
        <p:txBody>
          <a:bodyPr>
            <a:normAutofit fontScale="90000"/>
          </a:bodyPr>
          <a:lstStyle/>
          <a:p>
            <a:r>
              <a:rPr lang="en-GB" dirty="0">
                <a:latin typeface="Twinkl Cursive Looped" panose="02000000000000000000" pitchFamily="2" charset="0"/>
              </a:rPr>
              <a:t>In countries with snow and ice covering the ground, a sleigh is used to transport the wood for building the homes.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30965442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572985"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368225132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6FDEC0-CA86-39C5-6FD8-8E2CFADFEDE0}"/>
              </a:ext>
            </a:extLst>
          </p:cNvPr>
          <p:cNvPicPr>
            <a:picLocks noChangeAspect="1"/>
          </p:cNvPicPr>
          <p:nvPr/>
        </p:nvPicPr>
        <p:blipFill rotWithShape="1">
          <a:blip r:embed="rId2"/>
          <a:srcRect l="19553" t="18079" r="18571" b="10457"/>
          <a:stretch/>
        </p:blipFill>
        <p:spPr>
          <a:xfrm>
            <a:off x="408213" y="0"/>
            <a:ext cx="10548258" cy="6849518"/>
          </a:xfrm>
          <a:prstGeom prst="rect">
            <a:avLst/>
          </a:prstGeom>
        </p:spPr>
      </p:pic>
    </p:spTree>
    <p:extLst>
      <p:ext uri="{BB962C8B-B14F-4D97-AF65-F5344CB8AC3E}">
        <p14:creationId xmlns:p14="http://schemas.microsoft.com/office/powerpoint/2010/main" val="42610935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3038919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answer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6947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appear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0501676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Old spelling rule </a:t>
            </a:r>
            <a:r>
              <a:rPr lang="en-GB">
                <a:latin typeface="Twinkl Cursive Looped" panose="02000000000000000000" pitchFamily="2" charset="0"/>
              </a:rPr>
              <a:t>words… (homophones)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543297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heel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448776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35105"/>
            <a:ext cx="10515600" cy="1481650"/>
          </a:xfrm>
        </p:spPr>
        <p:txBody>
          <a:bodyPr>
            <a:normAutofit/>
          </a:bodyPr>
          <a:lstStyle/>
          <a:p>
            <a:pPr algn="ctr"/>
            <a:r>
              <a:rPr lang="en-GB" dirty="0">
                <a:latin typeface="Twinkl Cursive Looped" panose="02000000000000000000" pitchFamily="2" charset="0"/>
              </a:rPr>
              <a:t>heal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6172401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berry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8557383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bury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4559344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1817194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brake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7056014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meet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993709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8081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fr-FR" sz="5400">
                <a:latin typeface="Twinkl Cursive Looped" panose="02000000000000000000" pitchFamily="2" charset="0"/>
              </a:rPr>
              <a:t>Words with the long /eI/ sound spelt with </a:t>
            </a:r>
            <a:r>
              <a:rPr lang="fr-FR" sz="5400">
                <a:solidFill>
                  <a:srgbClr val="FF0000"/>
                </a:solidFill>
                <a:latin typeface="Twinkl Cursive Looped" panose="02000000000000000000" pitchFamily="2" charset="0"/>
              </a:rPr>
              <a:t>ei </a:t>
            </a:r>
            <a:endParaRPr lang="en-GB" sz="54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55420382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2620925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4010533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5885802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6505447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7984983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56770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156009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3863651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beige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956571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sleigh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37942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5029200" y="3800544"/>
            <a:ext cx="79300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Image result for eight clip art">
            <a:extLst>
              <a:ext uri="{FF2B5EF4-FFF2-40B4-BE49-F238E27FC236}">
                <a16:creationId xmlns:a16="http://schemas.microsoft.com/office/drawing/2014/main" id="{292ADB63-1949-33D1-FBCE-C11545F3D3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71" y="397329"/>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738623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1500414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6800145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3455756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important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7838248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220975635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862975" y="922945"/>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7200" dirty="0">
                <a:latin typeface="Twinkl Cursive Looped" panose="02000000000000000000" pitchFamily="2" charset="0"/>
              </a:rPr>
              <a:t>meet bury answer appear interest important vein sleigh weight eight </a:t>
            </a:r>
          </a:p>
        </p:txBody>
      </p:sp>
    </p:spTree>
    <p:extLst>
      <p:ext uri="{BB962C8B-B14F-4D97-AF65-F5344CB8AC3E}">
        <p14:creationId xmlns:p14="http://schemas.microsoft.com/office/powerpoint/2010/main" val="917608664"/>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377249072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Tree>
    <p:extLst>
      <p:ext uri="{BB962C8B-B14F-4D97-AF65-F5344CB8AC3E}">
        <p14:creationId xmlns:p14="http://schemas.microsoft.com/office/powerpoint/2010/main" val="1900820632"/>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887186" y="2274838"/>
            <a:ext cx="10790464" cy="5632311"/>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I have an interest in music.</a:t>
            </a:r>
          </a:p>
          <a:p>
            <a:endParaRPr lang="en-GB" sz="4800" dirty="0">
              <a:latin typeface="Twinkl Cursive Looped" panose="02000000000000000000" pitchFamily="2" charset="0"/>
            </a:endParaRPr>
          </a:p>
          <a:p>
            <a:r>
              <a:rPr lang="en-GB" sz="4800" dirty="0">
                <a:solidFill>
                  <a:srgbClr val="00B050"/>
                </a:solidFill>
                <a:latin typeface="Twinkl Cursive Looped" panose="02000000000000000000" pitchFamily="2" charset="0"/>
              </a:rPr>
              <a:t>Pronoun</a:t>
            </a:r>
            <a:r>
              <a:rPr lang="en-GB" sz="4800" dirty="0">
                <a:latin typeface="Twinkl Cursive Looped" panose="02000000000000000000" pitchFamily="2" charset="0"/>
              </a:rPr>
              <a:t> </a:t>
            </a:r>
            <a:r>
              <a:rPr lang="en-GB" sz="4800" dirty="0">
                <a:solidFill>
                  <a:schemeClr val="accent1"/>
                </a:solidFill>
              </a:rPr>
              <a:t>verb</a:t>
            </a:r>
            <a:r>
              <a:rPr lang="en-GB" sz="4800" dirty="0"/>
              <a:t> </a:t>
            </a:r>
            <a:r>
              <a:rPr lang="en-GB" sz="4800" dirty="0">
                <a:solidFill>
                  <a:schemeClr val="tx2"/>
                </a:solidFill>
              </a:rPr>
              <a:t>determiner</a:t>
            </a:r>
            <a:r>
              <a:rPr lang="en-GB" sz="4800" dirty="0"/>
              <a:t> </a:t>
            </a:r>
            <a:r>
              <a:rPr lang="en-GB" sz="4800" dirty="0">
                <a:solidFill>
                  <a:srgbClr val="FF0000"/>
                </a:solidFill>
              </a:rPr>
              <a:t>noun </a:t>
            </a:r>
            <a:r>
              <a:rPr lang="en-GB" sz="4800" dirty="0">
                <a:solidFill>
                  <a:srgbClr val="7030A0"/>
                </a:solidFill>
                <a:latin typeface="Twinkl Cursive Looped" panose="02000000000000000000" pitchFamily="2" charset="0"/>
              </a:rPr>
              <a:t>preposition</a:t>
            </a:r>
            <a:r>
              <a:rPr lang="en-GB" sz="4800" dirty="0">
                <a:latin typeface="Twinkl Cursive Looped" panose="02000000000000000000" pitchFamily="2" charset="0"/>
              </a:rPr>
              <a:t> </a:t>
            </a:r>
            <a:r>
              <a:rPr lang="en-GB" sz="4800" dirty="0">
                <a:solidFill>
                  <a:srgbClr val="FF0000"/>
                </a:solidFill>
              </a:rPr>
              <a:t>noun</a:t>
            </a:r>
            <a:endParaRPr lang="en-GB" sz="8000" dirty="0"/>
          </a:p>
          <a:p>
            <a:endParaRPr lang="en-GB" sz="48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983447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eighth</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960620" y="3734240"/>
            <a:ext cx="69723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Image result for eighth- place clip art">
            <a:extLst>
              <a:ext uri="{FF2B5EF4-FFF2-40B4-BE49-F238E27FC236}">
                <a16:creationId xmlns:a16="http://schemas.microsoft.com/office/drawing/2014/main" id="{03A9E2AE-07EC-8681-CFA4-8CF4A0393C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555"/>
          <a:stretch/>
        </p:blipFill>
        <p:spPr bwMode="auto">
          <a:xfrm>
            <a:off x="337457" y="310242"/>
            <a:ext cx="1981200" cy="194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38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887186" y="2274838"/>
            <a:ext cx="10790464" cy="4770537"/>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I have an interest in music. </a:t>
            </a:r>
          </a:p>
          <a:p>
            <a:endParaRPr lang="en-GB" sz="4800" dirty="0">
              <a:latin typeface="Twinkl Cursive Looped" panose="02000000000000000000" pitchFamily="2" charset="0"/>
            </a:endParaRPr>
          </a:p>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chemeClr val="accent1"/>
                </a:solidFill>
              </a:rPr>
              <a:t>verb</a:t>
            </a:r>
            <a:r>
              <a:rPr lang="en-GB" sz="4000" dirty="0"/>
              <a:t> </a:t>
            </a:r>
            <a:r>
              <a:rPr lang="en-GB" sz="4000" dirty="0">
                <a:solidFill>
                  <a:schemeClr val="tx2"/>
                </a:solidFill>
              </a:rPr>
              <a:t>determiner</a:t>
            </a:r>
            <a:r>
              <a:rPr lang="en-GB" sz="4000" dirty="0"/>
              <a:t> </a:t>
            </a:r>
            <a:r>
              <a:rPr lang="en-GB" sz="4000" dirty="0">
                <a:solidFill>
                  <a:srgbClr val="FF0000"/>
                </a:solidFill>
              </a:rPr>
              <a:t>noun </a:t>
            </a:r>
            <a:r>
              <a:rPr lang="en-GB" sz="4000" dirty="0">
                <a:solidFill>
                  <a:srgbClr val="7030A0"/>
                </a:solidFill>
                <a:latin typeface="Twinkl Cursive Looped" panose="02000000000000000000" pitchFamily="2" charset="0"/>
              </a:rPr>
              <a:t>preposition</a:t>
            </a:r>
            <a:r>
              <a:rPr lang="en-GB" sz="4000" dirty="0">
                <a:latin typeface="Twinkl Cursive Looped" panose="02000000000000000000" pitchFamily="2" charset="0"/>
              </a:rPr>
              <a:t> </a:t>
            </a:r>
            <a:r>
              <a:rPr lang="en-GB" sz="4000" dirty="0">
                <a:solidFill>
                  <a:srgbClr val="FF0000"/>
                </a:solidFill>
              </a:rPr>
              <a:t>noun</a:t>
            </a:r>
            <a:endParaRPr lang="en-GB" sz="6600" dirty="0"/>
          </a:p>
          <a:p>
            <a:endParaRPr lang="en-GB" sz="4800" dirty="0">
              <a:latin typeface="Twinkl Cursive Looped" panose="02000000000000000000" pitchFamily="2" charset="0"/>
            </a:endParaRPr>
          </a:p>
          <a:p>
            <a:endParaRPr lang="en-GB" sz="7200" dirty="0"/>
          </a:p>
        </p:txBody>
      </p:sp>
      <p:sp>
        <p:nvSpPr>
          <p:cNvPr id="3" name="Rectangle 2">
            <a:extLst>
              <a:ext uri="{FF2B5EF4-FFF2-40B4-BE49-F238E27FC236}">
                <a16:creationId xmlns:a16="http://schemas.microsoft.com/office/drawing/2014/main" id="{162CC6E8-06E9-4F6E-A75B-C2FED721CE28}"/>
              </a:ext>
            </a:extLst>
          </p:cNvPr>
          <p:cNvSpPr/>
          <p:nvPr/>
        </p:nvSpPr>
        <p:spPr>
          <a:xfrm>
            <a:off x="3702619" y="2919648"/>
            <a:ext cx="2004498"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62CC6E8-06E9-4F6E-A75B-C2FED721CE28}"/>
              </a:ext>
            </a:extLst>
          </p:cNvPr>
          <p:cNvSpPr/>
          <p:nvPr/>
        </p:nvSpPr>
        <p:spPr>
          <a:xfrm>
            <a:off x="6393267" y="4414345"/>
            <a:ext cx="1221478" cy="7022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1719216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854400" y="2968520"/>
            <a:ext cx="10790464" cy="1569660"/>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She went to an important meeting. </a:t>
            </a:r>
            <a:endParaRPr lang="en-GB" sz="7200" dirty="0">
              <a:latin typeface="Twinkl Cursive Looped" panose="02000000000000000000" pitchFamily="2" charset="0"/>
            </a:endParaRPr>
          </a:p>
        </p:txBody>
      </p:sp>
    </p:spTree>
    <p:extLst>
      <p:ext uri="{BB962C8B-B14F-4D97-AF65-F5344CB8AC3E}">
        <p14:creationId xmlns:p14="http://schemas.microsoft.com/office/powerpoint/2010/main" val="316965157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17220" y="2274838"/>
            <a:ext cx="11574780" cy="4770537"/>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She went to an important meeting. </a:t>
            </a:r>
            <a:endParaRPr lang="en-GB" sz="7200" dirty="0">
              <a:latin typeface="Twinkl Cursive Looped" panose="02000000000000000000" pitchFamily="2" charset="0"/>
            </a:endParaRPr>
          </a:p>
          <a:p>
            <a:endParaRPr lang="en-GB" sz="4800" dirty="0">
              <a:latin typeface="Twinkl Cursive Looped" panose="02000000000000000000" pitchFamily="2" charset="0"/>
            </a:endParaRPr>
          </a:p>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rgbClr val="0070C0"/>
                </a:solidFill>
                <a:latin typeface="Twinkl Cursive Looped" panose="02000000000000000000" pitchFamily="2" charset="0"/>
              </a:rPr>
              <a:t>verb </a:t>
            </a:r>
            <a:r>
              <a:rPr lang="en-GB" sz="4000" dirty="0">
                <a:solidFill>
                  <a:srgbClr val="7030A0"/>
                </a:solidFill>
                <a:latin typeface="Twinkl Cursive Looped" panose="02000000000000000000" pitchFamily="2" charset="0"/>
              </a:rPr>
              <a:t>preposition</a:t>
            </a:r>
            <a:r>
              <a:rPr lang="en-GB" sz="4000" dirty="0">
                <a:latin typeface="Twinkl Cursive Looped" panose="02000000000000000000" pitchFamily="2" charset="0"/>
              </a:rPr>
              <a:t> </a:t>
            </a:r>
            <a:r>
              <a:rPr lang="en-GB" sz="4000" dirty="0">
                <a:solidFill>
                  <a:schemeClr val="tx2"/>
                </a:solidFill>
              </a:rPr>
              <a:t>determiner </a:t>
            </a:r>
            <a:r>
              <a:rPr lang="en-GB" sz="4000" dirty="0">
                <a:solidFill>
                  <a:srgbClr val="FFC000"/>
                </a:solidFill>
              </a:rPr>
              <a:t>adjective</a:t>
            </a:r>
            <a:r>
              <a:rPr lang="en-GB" sz="4000" dirty="0"/>
              <a:t> </a:t>
            </a:r>
            <a:r>
              <a:rPr lang="en-GB" sz="4000" dirty="0">
                <a:solidFill>
                  <a:srgbClr val="FF0000"/>
                </a:solidFill>
              </a:rPr>
              <a:t>noun</a:t>
            </a:r>
            <a:endParaRPr lang="en-GB" sz="6600" dirty="0"/>
          </a:p>
          <a:p>
            <a:endParaRPr lang="en-GB" sz="48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63351098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17220" y="2274838"/>
            <a:ext cx="11574780" cy="4770537"/>
          </a:xfrm>
          <a:prstGeom prst="rect">
            <a:avLst/>
          </a:prstGeom>
          <a:noFill/>
        </p:spPr>
        <p:txBody>
          <a:bodyPr wrap="square" rtlCol="0">
            <a:spAutoFit/>
          </a:bodyPr>
          <a:lstStyle/>
          <a:p>
            <a:br>
              <a:rPr lang="en-GB" sz="4800" dirty="0">
                <a:latin typeface="Twinkl Cursive Looped" panose="02000000000000000000" pitchFamily="2" charset="0"/>
              </a:rPr>
            </a:br>
            <a:r>
              <a:rPr lang="en-GB" sz="4800" dirty="0">
                <a:latin typeface="Twinkl Cursive Looped" panose="02000000000000000000" pitchFamily="2" charset="0"/>
              </a:rPr>
              <a:t>She went to an important meeting. </a:t>
            </a:r>
            <a:endParaRPr lang="en-GB" sz="7200" dirty="0">
              <a:latin typeface="Twinkl Cursive Looped" panose="02000000000000000000" pitchFamily="2" charset="0"/>
            </a:endParaRPr>
          </a:p>
          <a:p>
            <a:endParaRPr lang="en-GB" sz="4800" dirty="0">
              <a:latin typeface="Twinkl Cursive Looped" panose="02000000000000000000" pitchFamily="2" charset="0"/>
            </a:endParaRPr>
          </a:p>
          <a:p>
            <a:r>
              <a:rPr lang="en-GB" sz="4000" dirty="0">
                <a:solidFill>
                  <a:srgbClr val="00B050"/>
                </a:solidFill>
                <a:latin typeface="Twinkl Cursive Looped" panose="02000000000000000000" pitchFamily="2" charset="0"/>
              </a:rPr>
              <a:t>Pronoun</a:t>
            </a:r>
            <a:r>
              <a:rPr lang="en-GB" sz="4000" dirty="0">
                <a:latin typeface="Twinkl Cursive Looped" panose="02000000000000000000" pitchFamily="2" charset="0"/>
              </a:rPr>
              <a:t> </a:t>
            </a:r>
            <a:r>
              <a:rPr lang="en-GB" sz="4000" dirty="0">
                <a:solidFill>
                  <a:srgbClr val="0070C0"/>
                </a:solidFill>
                <a:latin typeface="Twinkl Cursive Looped" panose="02000000000000000000" pitchFamily="2" charset="0"/>
              </a:rPr>
              <a:t>verb </a:t>
            </a:r>
            <a:r>
              <a:rPr lang="en-GB" sz="4000" dirty="0">
                <a:solidFill>
                  <a:srgbClr val="7030A0"/>
                </a:solidFill>
                <a:latin typeface="Twinkl Cursive Looped" panose="02000000000000000000" pitchFamily="2" charset="0"/>
              </a:rPr>
              <a:t>preposition</a:t>
            </a:r>
            <a:r>
              <a:rPr lang="en-GB" sz="4000" dirty="0">
                <a:latin typeface="Twinkl Cursive Looped" panose="02000000000000000000" pitchFamily="2" charset="0"/>
              </a:rPr>
              <a:t> </a:t>
            </a:r>
            <a:r>
              <a:rPr lang="en-GB" sz="4000" dirty="0">
                <a:solidFill>
                  <a:schemeClr val="tx2"/>
                </a:solidFill>
              </a:rPr>
              <a:t>determiner </a:t>
            </a:r>
            <a:r>
              <a:rPr lang="en-GB" sz="4000" dirty="0">
                <a:solidFill>
                  <a:srgbClr val="FFC000"/>
                </a:solidFill>
              </a:rPr>
              <a:t>adjective</a:t>
            </a:r>
            <a:r>
              <a:rPr lang="en-GB" sz="4000" dirty="0"/>
              <a:t> </a:t>
            </a:r>
            <a:r>
              <a:rPr lang="en-GB" sz="4000" dirty="0">
                <a:solidFill>
                  <a:srgbClr val="FF0000"/>
                </a:solidFill>
              </a:rPr>
              <a:t>noun</a:t>
            </a:r>
            <a:endParaRPr lang="en-GB" sz="6600" dirty="0"/>
          </a:p>
          <a:p>
            <a:endParaRPr lang="en-GB" sz="4800" dirty="0">
              <a:latin typeface="Twinkl Cursive Looped" panose="02000000000000000000" pitchFamily="2" charset="0"/>
            </a:endParaRPr>
          </a:p>
          <a:p>
            <a:endParaRPr lang="en-GB" sz="7200" dirty="0"/>
          </a:p>
        </p:txBody>
      </p:sp>
      <p:sp>
        <p:nvSpPr>
          <p:cNvPr id="3" name="Rectangle 2">
            <a:extLst>
              <a:ext uri="{FF2B5EF4-FFF2-40B4-BE49-F238E27FC236}">
                <a16:creationId xmlns:a16="http://schemas.microsoft.com/office/drawing/2014/main" id="{162CC6E8-06E9-4F6E-A75B-C2FED721CE28}"/>
              </a:ext>
            </a:extLst>
          </p:cNvPr>
          <p:cNvSpPr/>
          <p:nvPr/>
        </p:nvSpPr>
        <p:spPr>
          <a:xfrm>
            <a:off x="4896357" y="2997561"/>
            <a:ext cx="2781449" cy="91303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62CC6E8-06E9-4F6E-A75B-C2FED721CE28}"/>
              </a:ext>
            </a:extLst>
          </p:cNvPr>
          <p:cNvSpPr/>
          <p:nvPr/>
        </p:nvSpPr>
        <p:spPr>
          <a:xfrm>
            <a:off x="8769420" y="4458500"/>
            <a:ext cx="2029960" cy="66529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29262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393584833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0330542" cy="4524315"/>
          </a:xfrm>
          <a:prstGeom prst="rect">
            <a:avLst/>
          </a:prstGeom>
          <a:noFill/>
        </p:spPr>
        <p:txBody>
          <a:bodyPr wrap="square" rtlCol="0">
            <a:spAutoFit/>
          </a:bodyPr>
          <a:lstStyle/>
          <a:p>
            <a:r>
              <a:rPr lang="en-GB" sz="3200" b="1" u="sng" dirty="0">
                <a:hlinkClick r:id="rId3" tooltip="Origin and meaning of interest"/>
              </a:rPr>
              <a:t>interest (n.)</a:t>
            </a:r>
            <a:endParaRPr lang="en-GB" sz="3200" dirty="0"/>
          </a:p>
          <a:p>
            <a:r>
              <a:rPr lang="en-GB" sz="3200" dirty="0"/>
              <a:t>mid-15c., "legal claim or right; a concern; a benefit, advantage, a being concerned or affected (advantageously),“</a:t>
            </a:r>
          </a:p>
          <a:p>
            <a:endParaRPr lang="en-GB" sz="3200" dirty="0"/>
          </a:p>
          <a:p>
            <a:r>
              <a:rPr lang="en-GB" sz="3200" dirty="0"/>
              <a:t> from Old French interest "damage, loss, harm" (Modern French </a:t>
            </a:r>
            <a:r>
              <a:rPr lang="en-GB" sz="3200" dirty="0" err="1"/>
              <a:t>intérêt</a:t>
            </a:r>
            <a:r>
              <a:rPr lang="en-GB" sz="3200" dirty="0"/>
              <a:t>), </a:t>
            </a:r>
          </a:p>
          <a:p>
            <a:endParaRPr lang="en-GB" sz="3200" dirty="0"/>
          </a:p>
          <a:p>
            <a:r>
              <a:rPr lang="en-GB" sz="3200" dirty="0"/>
              <a:t>from noun use of Latin interest "it is of importance, it makes a difference”</a:t>
            </a:r>
          </a:p>
        </p:txBody>
      </p:sp>
    </p:spTree>
    <p:extLst>
      <p:ext uri="{BB962C8B-B14F-4D97-AF65-F5344CB8AC3E}">
        <p14:creationId xmlns:p14="http://schemas.microsoft.com/office/powerpoint/2010/main" val="239224793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544009"/>
            <a:ext cx="11740242" cy="4031873"/>
          </a:xfrm>
          <a:prstGeom prst="rect">
            <a:avLst/>
          </a:prstGeom>
          <a:noFill/>
        </p:spPr>
        <p:txBody>
          <a:bodyPr wrap="square" rtlCol="0">
            <a:spAutoFit/>
          </a:bodyPr>
          <a:lstStyle/>
          <a:p>
            <a:endParaRPr lang="en-GB" sz="3200" dirty="0"/>
          </a:p>
          <a:p>
            <a:r>
              <a:rPr lang="en-GB" sz="3200" b="1" u="sng" dirty="0">
                <a:hlinkClick r:id="rId3" tooltip="Origin and meaning of important"/>
              </a:rPr>
              <a:t>important (adj.)</a:t>
            </a:r>
            <a:endParaRPr lang="en-GB" sz="3200" dirty="0"/>
          </a:p>
          <a:p>
            <a:r>
              <a:rPr lang="en-GB" sz="3200" dirty="0"/>
              <a:t>mid-15c., "significant, of much import, bearing weight or consequence," </a:t>
            </a:r>
          </a:p>
          <a:p>
            <a:endParaRPr lang="en-GB" sz="3200" dirty="0"/>
          </a:p>
          <a:p>
            <a:r>
              <a:rPr lang="en-GB" sz="3200" dirty="0"/>
              <a:t>from Medieval Latin </a:t>
            </a:r>
            <a:r>
              <a:rPr lang="en-GB" sz="3200" dirty="0" err="1"/>
              <a:t>importantem</a:t>
            </a:r>
            <a:r>
              <a:rPr lang="en-GB" sz="3200" dirty="0"/>
              <a:t>  "important, momentous," </a:t>
            </a:r>
          </a:p>
          <a:p>
            <a:endParaRPr lang="en-GB" sz="3200" dirty="0"/>
          </a:p>
          <a:p>
            <a:r>
              <a:rPr lang="en-GB" sz="3200" dirty="0"/>
              <a:t>from assimilated form of in- "into, in" + </a:t>
            </a:r>
            <a:r>
              <a:rPr lang="en-GB" sz="3200" dirty="0" err="1"/>
              <a:t>portare</a:t>
            </a:r>
            <a:r>
              <a:rPr lang="en-GB" sz="3200" dirty="0"/>
              <a:t> "to carry,"</a:t>
            </a:r>
          </a:p>
        </p:txBody>
      </p:sp>
    </p:spTree>
    <p:extLst>
      <p:ext uri="{BB962C8B-B14F-4D97-AF65-F5344CB8AC3E}">
        <p14:creationId xmlns:p14="http://schemas.microsoft.com/office/powerpoint/2010/main" val="255660525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7052" y="1065960"/>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Explain what has gone wrong</a:t>
            </a:r>
          </a:p>
          <a:p>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7074442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2308324"/>
          </a:xfrm>
          <a:prstGeom prst="rect">
            <a:avLst/>
          </a:prstGeom>
          <a:noFill/>
        </p:spPr>
        <p:txBody>
          <a:bodyPr wrap="square" rtlCol="0">
            <a:spAutoFit/>
          </a:bodyPr>
          <a:lstStyle/>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intrest</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973362887"/>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3416320"/>
          </a:xfrm>
          <a:prstGeom prst="rect">
            <a:avLst/>
          </a:prstGeom>
          <a:noFill/>
        </p:spPr>
        <p:txBody>
          <a:bodyPr wrap="square" rtlCol="0">
            <a:spAutoFit/>
          </a:bodyPr>
          <a:lstStyle/>
          <a:p>
            <a:pPr algn="l">
              <a:buFont typeface="Arial" panose="020B0604020202020204" pitchFamily="34" charset="0"/>
              <a:buChar char="•"/>
            </a:pP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enterest</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619390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eighty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flipH="1">
            <a:off x="4732021" y="3821650"/>
            <a:ext cx="1041312" cy="6181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eighty clip art">
            <a:extLst>
              <a:ext uri="{FF2B5EF4-FFF2-40B4-BE49-F238E27FC236}">
                <a16:creationId xmlns:a16="http://schemas.microsoft.com/office/drawing/2014/main" id="{335C1543-0AD5-B620-26D3-5206DF7FDC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41" y="318407"/>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47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2308324"/>
          </a:xfrm>
          <a:prstGeom prst="rect">
            <a:avLst/>
          </a:prstGeom>
          <a:noFill/>
        </p:spPr>
        <p:txBody>
          <a:bodyPr wrap="square" rtlCol="0">
            <a:spAutoFit/>
          </a:bodyPr>
          <a:lstStyle/>
          <a:p>
            <a:pPr algn="l"/>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interesd</a:t>
            </a: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48063758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7052" y="1065960"/>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Explain what has gone wrong</a:t>
            </a:r>
          </a:p>
          <a:p>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01633232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1200329"/>
          </a:xfrm>
          <a:prstGeom prst="rect">
            <a:avLst/>
          </a:prstGeom>
          <a:noFill/>
        </p:spPr>
        <p:txBody>
          <a:bodyPr wrap="square" rtlCol="0">
            <a:spAutoFit/>
          </a:bodyPr>
          <a:lstStyle/>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inportant</a:t>
            </a:r>
            <a:endParaRPr lang="en-GB" sz="7200" b="0" i="0" dirty="0">
              <a:solidFill>
                <a:srgbClr val="202124"/>
              </a:solidFill>
              <a:effectLst/>
              <a:latin typeface="Twinkl Cursive Looped" panose="02000000000000000000" pitchFamily="2" charset="0"/>
            </a:endParaRPr>
          </a:p>
        </p:txBody>
      </p:sp>
    </p:spTree>
    <p:extLst>
      <p:ext uri="{BB962C8B-B14F-4D97-AF65-F5344CB8AC3E}">
        <p14:creationId xmlns:p14="http://schemas.microsoft.com/office/powerpoint/2010/main" val="203409761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3416320"/>
          </a:xfrm>
          <a:prstGeom prst="rect">
            <a:avLst/>
          </a:prstGeom>
          <a:noFill/>
        </p:spPr>
        <p:txBody>
          <a:bodyPr wrap="square" rtlCol="0">
            <a:spAutoFit/>
          </a:bodyPr>
          <a:lstStyle/>
          <a:p>
            <a:pPr algn="l">
              <a:buFont typeface="Arial" panose="020B0604020202020204" pitchFamily="34" charset="0"/>
              <a:buChar char="•"/>
            </a:pP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importent</a:t>
            </a:r>
            <a:endParaRPr lang="en-GB" sz="7200" b="0" i="0" dirty="0">
              <a:solidFill>
                <a:srgbClr val="202124"/>
              </a:solidFill>
              <a:effectLst/>
              <a:latin typeface="Twinkl Cursive Looped" panose="02000000000000000000" pitchFamily="2" charset="0"/>
            </a:endParaRPr>
          </a:p>
          <a:p>
            <a:pPr algn="l">
              <a:buFont typeface="Arial" panose="020B0604020202020204" pitchFamily="34" charset="0"/>
              <a:buChar char="•"/>
            </a:pP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71599313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701005" y="1089609"/>
            <a:ext cx="11740242" cy="1200329"/>
          </a:xfrm>
          <a:prstGeom prst="rect">
            <a:avLst/>
          </a:prstGeom>
          <a:noFill/>
        </p:spPr>
        <p:txBody>
          <a:bodyPr wrap="square" rtlCol="0">
            <a:spAutoFit/>
          </a:bodyPr>
          <a:lstStyle/>
          <a:p>
            <a:pPr algn="l">
              <a:buFont typeface="Arial" panose="020B0604020202020204" pitchFamily="34" charset="0"/>
              <a:buChar char="•"/>
            </a:pPr>
            <a:r>
              <a:rPr lang="en-GB" sz="7200" b="0" i="0" dirty="0" err="1">
                <a:solidFill>
                  <a:srgbClr val="202124"/>
                </a:solidFill>
                <a:effectLst/>
                <a:latin typeface="Twinkl Cursive Looped" panose="02000000000000000000" pitchFamily="2" charset="0"/>
              </a:rPr>
              <a:t>impotant</a:t>
            </a:r>
            <a:endParaRPr lang="en-GB" sz="72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502646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4"/>
            <a:ext cx="10515600" cy="2783947"/>
          </a:xfrm>
        </p:spPr>
        <p:txBody>
          <a:bodyPr>
            <a:normAutofit/>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the number after seven</a:t>
            </a:r>
            <a:endParaRPr lang="en-GB" i="1" dirty="0">
              <a:latin typeface="Twinkl Cursive Looped" panose="02000000000000000000" pitchFamily="2" charset="0"/>
            </a:endParaRPr>
          </a:p>
        </p:txBody>
      </p:sp>
      <p:pic>
        <p:nvPicPr>
          <p:cNvPr id="3074" name="Picture 2" descr="Image result for eight clip art">
            <a:extLst>
              <a:ext uri="{FF2B5EF4-FFF2-40B4-BE49-F238E27FC236}">
                <a16:creationId xmlns:a16="http://schemas.microsoft.com/office/drawing/2014/main" id="{A5A83B91-4F88-793A-41D7-48489E1A35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729" y="348343"/>
            <a:ext cx="1981200" cy="1981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FCDFC4F-0250-5C54-DFE3-8FAAA8CE857E}"/>
              </a:ext>
            </a:extLst>
          </p:cNvPr>
          <p:cNvSpPr txBox="1"/>
          <p:nvPr/>
        </p:nvSpPr>
        <p:spPr>
          <a:xfrm>
            <a:off x="4649561" y="34834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eight</a:t>
            </a:r>
            <a:endParaRPr lang="en-GB" dirty="0"/>
          </a:p>
        </p:txBody>
      </p:sp>
      <p:sp>
        <p:nvSpPr>
          <p:cNvPr id="6" name="TextBox 5">
            <a:extLst>
              <a:ext uri="{FF2B5EF4-FFF2-40B4-BE49-F238E27FC236}">
                <a16:creationId xmlns:a16="http://schemas.microsoft.com/office/drawing/2014/main" id="{6DEDB1B3-57DD-DDE8-BCE8-B2CEE2A1DBA3}"/>
              </a:ext>
            </a:extLst>
          </p:cNvPr>
          <p:cNvSpPr txBox="1"/>
          <p:nvPr/>
        </p:nvSpPr>
        <p:spPr>
          <a:xfrm>
            <a:off x="4486275" y="171458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93791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540514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619194"/>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coming after 7</a:t>
            </a:r>
            <a:r>
              <a:rPr lang="en-GB" baseline="30000" dirty="0">
                <a:latin typeface="Twinkl Cursive Looped" panose="02000000000000000000" pitchFamily="2" charset="0"/>
              </a:rPr>
              <a:t>th</a:t>
            </a:r>
            <a:r>
              <a:rPr lang="en-GB" dirty="0">
                <a:latin typeface="Twinkl Cursive Looped" panose="02000000000000000000" pitchFamily="2" charset="0"/>
              </a:rPr>
              <a:t> in the race</a:t>
            </a:r>
            <a:br>
              <a:rPr lang="en-GB" dirty="0"/>
            </a:br>
            <a:endParaRPr lang="en-GB" i="1" dirty="0">
              <a:latin typeface="Twinkl Cursive Looped" panose="02000000000000000000" pitchFamily="2" charset="0"/>
            </a:endParaRPr>
          </a:p>
        </p:txBody>
      </p:sp>
      <p:pic>
        <p:nvPicPr>
          <p:cNvPr id="3" name="Picture 2" descr="Image result for eighth- place clip art">
            <a:extLst>
              <a:ext uri="{FF2B5EF4-FFF2-40B4-BE49-F238E27FC236}">
                <a16:creationId xmlns:a16="http://schemas.microsoft.com/office/drawing/2014/main" id="{8D7A3A18-B59F-4E0C-1FBD-5641A6FA0CE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555"/>
          <a:stretch/>
        </p:blipFill>
        <p:spPr bwMode="auto">
          <a:xfrm>
            <a:off x="337457" y="310242"/>
            <a:ext cx="1981200" cy="194310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0F80DE4-070B-BD10-A9E2-7E170EC4DB93}"/>
              </a:ext>
            </a:extLst>
          </p:cNvPr>
          <p:cNvSpPr txBox="1"/>
          <p:nvPr/>
        </p:nvSpPr>
        <p:spPr>
          <a:xfrm>
            <a:off x="4755696" y="387468"/>
            <a:ext cx="618036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eighth</a:t>
            </a:r>
            <a:endParaRPr lang="en-GB" dirty="0"/>
          </a:p>
        </p:txBody>
      </p:sp>
      <p:sp>
        <p:nvSpPr>
          <p:cNvPr id="7" name="TextBox 6">
            <a:extLst>
              <a:ext uri="{FF2B5EF4-FFF2-40B4-BE49-F238E27FC236}">
                <a16:creationId xmlns:a16="http://schemas.microsoft.com/office/drawing/2014/main" id="{FBE1854B-CAB0-6C35-ED73-5158955CCF57}"/>
              </a:ext>
            </a:extLst>
          </p:cNvPr>
          <p:cNvSpPr txBox="1"/>
          <p:nvPr/>
        </p:nvSpPr>
        <p:spPr>
          <a:xfrm>
            <a:off x="4486275" y="18863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4272809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825094"/>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number after seventy-nine</a:t>
            </a:r>
          </a:p>
        </p:txBody>
      </p:sp>
      <p:pic>
        <p:nvPicPr>
          <p:cNvPr id="3" name="Picture 2" descr="Image result for eighty clip art">
            <a:extLst>
              <a:ext uri="{FF2B5EF4-FFF2-40B4-BE49-F238E27FC236}">
                <a16:creationId xmlns:a16="http://schemas.microsoft.com/office/drawing/2014/main" id="{9CC75688-C31A-5EDD-E12D-34B03E022B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841" y="318407"/>
            <a:ext cx="1704975" cy="17145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46B934D-C9CF-C448-48DD-B2FDC39DA843}"/>
              </a:ext>
            </a:extLst>
          </p:cNvPr>
          <p:cNvSpPr txBox="1"/>
          <p:nvPr/>
        </p:nvSpPr>
        <p:spPr>
          <a:xfrm>
            <a:off x="4633233" y="31840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eighty</a:t>
            </a:r>
            <a:endParaRPr lang="en-GB" dirty="0"/>
          </a:p>
        </p:txBody>
      </p:sp>
      <p:sp>
        <p:nvSpPr>
          <p:cNvPr id="7" name="TextBox 6">
            <a:extLst>
              <a:ext uri="{FF2B5EF4-FFF2-40B4-BE49-F238E27FC236}">
                <a16:creationId xmlns:a16="http://schemas.microsoft.com/office/drawing/2014/main" id="{28CB7C70-651D-B733-7157-DD2BA692AB2B}"/>
              </a:ext>
            </a:extLst>
          </p:cNvPr>
          <p:cNvSpPr txBox="1"/>
          <p:nvPr/>
        </p:nvSpPr>
        <p:spPr>
          <a:xfrm>
            <a:off x="4633233" y="164754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72899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a:latin typeface="Twinkl Cursive Looped" panose="02000000000000000000" pitchFamily="2" charset="0"/>
              </a:rPr>
              <a:t>The number eight is one more than seven.</a:t>
            </a:r>
          </a:p>
        </p:txBody>
      </p:sp>
      <p:sp>
        <p:nvSpPr>
          <p:cNvPr id="3" name="Title 1">
            <a:extLst>
              <a:ext uri="{FF2B5EF4-FFF2-40B4-BE49-F238E27FC236}">
                <a16:creationId xmlns:a16="http://schemas.microsoft.com/office/drawing/2014/main" id="{70ECCE89-D847-1B23-6DBA-CB02A4F9142A}"/>
              </a:ext>
            </a:extLst>
          </p:cNvPr>
          <p:cNvSpPr txBox="1">
            <a:spLocks/>
          </p:cNvSpPr>
          <p:nvPr/>
        </p:nvSpPr>
        <p:spPr>
          <a:xfrm>
            <a:off x="4653894" y="3051224"/>
            <a:ext cx="1599949"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r>
              <a:rPr lang="en-GB" dirty="0">
                <a:latin typeface="Twinkl Cursive Looped" panose="02000000000000000000" pitchFamily="2" charset="0"/>
              </a:rPr>
              <a:t>I finished eighth in the race.</a:t>
            </a:r>
          </a:p>
        </p:txBody>
      </p:sp>
      <p:sp>
        <p:nvSpPr>
          <p:cNvPr id="3" name="Title 1">
            <a:extLst>
              <a:ext uri="{FF2B5EF4-FFF2-40B4-BE49-F238E27FC236}">
                <a16:creationId xmlns:a16="http://schemas.microsoft.com/office/drawing/2014/main" id="{EC6B7D74-67F8-13C1-1699-BB8054B17A60}"/>
              </a:ext>
            </a:extLst>
          </p:cNvPr>
          <p:cNvSpPr txBox="1">
            <a:spLocks/>
          </p:cNvSpPr>
          <p:nvPr/>
        </p:nvSpPr>
        <p:spPr>
          <a:xfrm>
            <a:off x="4131380" y="3771358"/>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7583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a:latin typeface="Twinkl Cursive Looped" panose="02000000000000000000" pitchFamily="2" charset="0"/>
              </a:rPr>
              <a:t>I closed my eyes and counted to eighty.</a:t>
            </a:r>
            <a:endParaRPr lang="en-GB" dirty="0">
              <a:latin typeface="Twinkl Cursive Looped" panose="02000000000000000000" pitchFamily="2" charset="0"/>
            </a:endParaRPr>
          </a:p>
        </p:txBody>
      </p:sp>
      <p:sp>
        <p:nvSpPr>
          <p:cNvPr id="3" name="Title 1">
            <a:extLst>
              <a:ext uri="{FF2B5EF4-FFF2-40B4-BE49-F238E27FC236}">
                <a16:creationId xmlns:a16="http://schemas.microsoft.com/office/drawing/2014/main" id="{4A89630A-DCA5-A0DC-22C0-0FC3277A26B5}"/>
              </a:ext>
            </a:extLst>
          </p:cNvPr>
          <p:cNvSpPr txBox="1">
            <a:spLocks/>
          </p:cNvSpPr>
          <p:nvPr/>
        </p:nvSpPr>
        <p:spPr>
          <a:xfrm>
            <a:off x="831850" y="382165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98000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the feeling of wanting to know or learn about something or someone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interest</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8194" name="Picture 2" descr="Image result for interest clip art">
            <a:extLst>
              <a:ext uri="{FF2B5EF4-FFF2-40B4-BE49-F238E27FC236}">
                <a16:creationId xmlns:a16="http://schemas.microsoft.com/office/drawing/2014/main" id="{63226280-AD50-DFBD-46E4-2B9298BA2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410932"/>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52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
        <p:nvSpPr>
          <p:cNvPr id="3" name="Title 1">
            <a:extLst>
              <a:ext uri="{FF2B5EF4-FFF2-40B4-BE49-F238E27FC236}">
                <a16:creationId xmlns:a16="http://schemas.microsoft.com/office/drawing/2014/main" id="{49AB6D2E-DB2A-909C-C06C-5BD35335ADF4}"/>
              </a:ext>
            </a:extLst>
          </p:cNvPr>
          <p:cNvSpPr txBox="1">
            <a:spLocks/>
          </p:cNvSpPr>
          <p:nvPr/>
        </p:nvSpPr>
        <p:spPr>
          <a:xfrm>
            <a:off x="4830661" y="38069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433447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of great significance or value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lang="en-GB" sz="5400" dirty="0" err="1">
                <a:solidFill>
                  <a:prstClr val="black"/>
                </a:solidFill>
                <a:latin typeface="Twinkl Cursive Looped" panose="02000000000000000000" pitchFamily="2" charset="0"/>
                <a:ea typeface="+mj-ea"/>
                <a:cs typeface="+mj-cs"/>
              </a:rPr>
              <a:t>i</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mportant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pic>
        <p:nvPicPr>
          <p:cNvPr id="10242" name="Picture 2" descr="Image result for important clip art">
            <a:extLst>
              <a:ext uri="{FF2B5EF4-FFF2-40B4-BE49-F238E27FC236}">
                <a16:creationId xmlns:a16="http://schemas.microsoft.com/office/drawing/2014/main" id="{438662C2-5A2E-98D7-2107-9D4A39502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420078"/>
            <a:ext cx="1485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5917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She went to an important meeting </a:t>
            </a:r>
          </a:p>
        </p:txBody>
      </p:sp>
      <p:sp>
        <p:nvSpPr>
          <p:cNvPr id="3" name="Title 1">
            <a:extLst>
              <a:ext uri="{FF2B5EF4-FFF2-40B4-BE49-F238E27FC236}">
                <a16:creationId xmlns:a16="http://schemas.microsoft.com/office/drawing/2014/main" id="{77835572-D68B-1E7B-ED89-E528E1A456D7}"/>
              </a:ext>
            </a:extLst>
          </p:cNvPr>
          <p:cNvSpPr txBox="1">
            <a:spLocks/>
          </p:cNvSpPr>
          <p:nvPr/>
        </p:nvSpPr>
        <p:spPr>
          <a:xfrm>
            <a:off x="5583464" y="3788230"/>
            <a:ext cx="3103336" cy="7742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6208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F9AE08-54E5-2A66-586D-15C9E33DD22B}"/>
              </a:ext>
            </a:extLst>
          </p:cNvPr>
          <p:cNvPicPr>
            <a:picLocks noChangeAspect="1"/>
          </p:cNvPicPr>
          <p:nvPr/>
        </p:nvPicPr>
        <p:blipFill rotWithShape="1">
          <a:blip r:embed="rId2"/>
          <a:srcRect l="19553" t="18079" r="18571" b="10457"/>
          <a:stretch/>
        </p:blipFill>
        <p:spPr>
          <a:xfrm>
            <a:off x="408213" y="0"/>
            <a:ext cx="10548258" cy="6849518"/>
          </a:xfrm>
          <a:prstGeom prst="rect">
            <a:avLst/>
          </a:prstGeom>
        </p:spPr>
      </p:pic>
    </p:spTree>
    <p:extLst>
      <p:ext uri="{BB962C8B-B14F-4D97-AF65-F5344CB8AC3E}">
        <p14:creationId xmlns:p14="http://schemas.microsoft.com/office/powerpoint/2010/main" val="3089204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698945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3600" dirty="0">
                <a:solidFill>
                  <a:srgbClr val="000000"/>
                </a:solidFill>
                <a:effectLst/>
                <a:latin typeface="Twinkl Cursive Looped" panose="02000000000000000000" pitchFamily="2" charset="0"/>
                <a:ea typeface="Times New Roman" panose="02020603050405020304" pitchFamily="18" charset="0"/>
              </a:rPr>
              <a:t> to housing for over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eight</a:t>
            </a:r>
            <a:r>
              <a:rPr lang="en-GB" sz="3600" dirty="0">
                <a:solidFill>
                  <a:srgbClr val="000000"/>
                </a:solidFill>
                <a:effectLst/>
                <a:latin typeface="Twinkl Cursive Looped" panose="02000000000000000000" pitchFamily="2" charset="0"/>
                <a:ea typeface="Times New Roman" panose="02020603050405020304" pitchFamily="18" charset="0"/>
              </a:rPr>
              <a:t> hundred years.  The Tudors would build timber-framed houses for themselves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neighbours</a:t>
            </a:r>
            <a:r>
              <a:rPr lang="en-GB" sz="3600" dirty="0">
                <a:solidFill>
                  <a:srgbClr val="000000"/>
                </a:solidFill>
                <a:effectLst/>
                <a:latin typeface="Twinkl Cursive Looped" panose="02000000000000000000" pitchFamily="2" charset="0"/>
                <a:ea typeface="Times New Roman" panose="02020603050405020304" pitchFamily="18" charset="0"/>
              </a:rPr>
              <a:t>.  These homes are still standing today over 500 years later.  The wood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freight</a:t>
            </a:r>
            <a:r>
              <a:rPr lang="en-GB" sz="3600" dirty="0">
                <a:solidFill>
                  <a:srgbClr val="000000"/>
                </a:solidFill>
                <a:effectLst/>
                <a:latin typeface="Twinkl Cursive Looped" panose="02000000000000000000" pitchFamily="2" charset="0"/>
                <a:ea typeface="Times New Roman" panose="02020603050405020304" pitchFamily="18" charset="0"/>
              </a:rPr>
              <a:t> has been moved in different ways over the years.  Homes were built near rivers so that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logs could be carried on barges.  In countries with snow and ice covering the ground,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sleigh</a:t>
            </a:r>
            <a:r>
              <a:rPr lang="en-GB" sz="3600" dirty="0">
                <a:solidFill>
                  <a:srgbClr val="000000"/>
                </a:solidFill>
                <a:effectLst/>
                <a:latin typeface="Twinkl Cursive Looped" panose="02000000000000000000" pitchFamily="2" charset="0"/>
                <a:ea typeface="Times New Roman" panose="02020603050405020304" pitchFamily="18" charset="0"/>
              </a:rPr>
              <a:t>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804360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616644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Wood has been the answer to housing for over eight hundred years.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966795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2362409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62C0CD6-A8F1-E03A-D6EC-AC2AD8E328E5}"/>
              </a:ext>
            </a:extLst>
          </p:cNvPr>
          <p:cNvPicPr>
            <a:picLocks noChangeAspect="1"/>
          </p:cNvPicPr>
          <p:nvPr/>
        </p:nvPicPr>
        <p:blipFill rotWithShape="1">
          <a:blip r:embed="rId2"/>
          <a:srcRect l="19553" t="18079" r="18571" b="10457"/>
          <a:stretch/>
        </p:blipFill>
        <p:spPr>
          <a:xfrm>
            <a:off x="408213" y="0"/>
            <a:ext cx="10548258" cy="6849518"/>
          </a:xfrm>
          <a:prstGeom prst="rect">
            <a:avLst/>
          </a:prstGeom>
        </p:spPr>
      </p:pic>
    </p:spTree>
    <p:extLst>
      <p:ext uri="{BB962C8B-B14F-4D97-AF65-F5344CB8AC3E}">
        <p14:creationId xmlns:p14="http://schemas.microsoft.com/office/powerpoint/2010/main" val="556393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32571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1232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29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thing that is said, written or done in response to a question</a:t>
            </a:r>
          </a:p>
        </p:txBody>
      </p:sp>
      <p:sp>
        <p:nvSpPr>
          <p:cNvPr id="4" name="TextBox 3">
            <a:extLst>
              <a:ext uri="{FF2B5EF4-FFF2-40B4-BE49-F238E27FC236}">
                <a16:creationId xmlns:a16="http://schemas.microsoft.com/office/drawing/2014/main" id="{333D86B8-73BC-8950-1CD9-5EF44A1F7E5D}"/>
              </a:ext>
            </a:extLst>
          </p:cNvPr>
          <p:cNvSpPr txBox="1"/>
          <p:nvPr/>
        </p:nvSpPr>
        <p:spPr>
          <a:xfrm>
            <a:off x="4535261" y="4228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answer</a:t>
            </a:r>
            <a:endParaRPr lang="en-GB" dirty="0"/>
          </a:p>
        </p:txBody>
      </p:sp>
      <p:sp>
        <p:nvSpPr>
          <p:cNvPr id="6" name="TextBox 5">
            <a:extLst>
              <a:ext uri="{FF2B5EF4-FFF2-40B4-BE49-F238E27FC236}">
                <a16:creationId xmlns:a16="http://schemas.microsoft.com/office/drawing/2014/main" id="{35BEF25A-D810-845F-E372-F2B468C4008C}"/>
              </a:ext>
            </a:extLst>
          </p:cNvPr>
          <p:cNvSpPr txBox="1"/>
          <p:nvPr/>
        </p:nvSpPr>
        <p:spPr>
          <a:xfrm>
            <a:off x="4649561" y="20067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1026" name="Picture 2" descr="Image result for answer sum 2 add 2clip art">
            <a:extLst>
              <a:ext uri="{FF2B5EF4-FFF2-40B4-BE49-F238E27FC236}">
                <a16:creationId xmlns:a16="http://schemas.microsoft.com/office/drawing/2014/main" id="{00599399-AE03-A6E4-8037-5BBB8025CB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845" y="450281"/>
            <a:ext cx="2790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3118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put my hand up to answer the question.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05B8EC-3316-E22F-D469-5A52463B9616}"/>
              </a:ext>
            </a:extLst>
          </p:cNvPr>
          <p:cNvSpPr txBox="1">
            <a:spLocks/>
          </p:cNvSpPr>
          <p:nvPr/>
        </p:nvSpPr>
        <p:spPr>
          <a:xfrm>
            <a:off x="7495065" y="3051224"/>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53458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6875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into sight</a:t>
            </a:r>
          </a:p>
        </p:txBody>
      </p:sp>
      <p:sp>
        <p:nvSpPr>
          <p:cNvPr id="4" name="TextBox 3">
            <a:extLst>
              <a:ext uri="{FF2B5EF4-FFF2-40B4-BE49-F238E27FC236}">
                <a16:creationId xmlns:a16="http://schemas.microsoft.com/office/drawing/2014/main" id="{9CBCB37F-AF09-6CFB-0886-EF0248A3C43F}"/>
              </a:ext>
            </a:extLst>
          </p:cNvPr>
          <p:cNvSpPr txBox="1"/>
          <p:nvPr/>
        </p:nvSpPr>
        <p:spPr>
          <a:xfrm>
            <a:off x="4633232" y="3739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appear</a:t>
            </a:r>
            <a:endParaRPr lang="en-GB" dirty="0"/>
          </a:p>
        </p:txBody>
      </p:sp>
      <p:sp>
        <p:nvSpPr>
          <p:cNvPr id="6" name="TextBox 5">
            <a:extLst>
              <a:ext uri="{FF2B5EF4-FFF2-40B4-BE49-F238E27FC236}">
                <a16:creationId xmlns:a16="http://schemas.microsoft.com/office/drawing/2014/main" id="{E76CC963-04C3-1E0C-A389-64B08637763A}"/>
              </a:ext>
            </a:extLst>
          </p:cNvPr>
          <p:cNvSpPr txBox="1"/>
          <p:nvPr/>
        </p:nvSpPr>
        <p:spPr>
          <a:xfrm>
            <a:off x="4845504" y="21682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appear clip art">
            <a:extLst>
              <a:ext uri="{FF2B5EF4-FFF2-40B4-BE49-F238E27FC236}">
                <a16:creationId xmlns:a16="http://schemas.microsoft.com/office/drawing/2014/main" id="{F8627AD5-37B0-488B-4972-1C9853240DC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346"/>
          <a:stretch/>
        </p:blipFill>
        <p:spPr bwMode="auto">
          <a:xfrm>
            <a:off x="713695" y="508907"/>
            <a:ext cx="1735591"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049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class waited for their teacher to appear.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5AB6141-D658-1FDD-1A77-8D8C66C292D0}"/>
              </a:ext>
            </a:extLst>
          </p:cNvPr>
          <p:cNvSpPr txBox="1">
            <a:spLocks/>
          </p:cNvSpPr>
          <p:nvPr/>
        </p:nvSpPr>
        <p:spPr>
          <a:xfrm>
            <a:off x="5339694" y="378532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02946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37720096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25493521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berry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F93CAAB5-785C-25E2-FF30-F769DF759557}"/>
              </a:ext>
            </a:extLst>
          </p:cNvPr>
          <p:cNvSpPr/>
          <p:nvPr/>
        </p:nvSpPr>
        <p:spPr>
          <a:xfrm>
            <a:off x="5577840" y="3818674"/>
            <a:ext cx="145977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2717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bury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48C0369F-C4B3-91AC-607B-A679FC0213E2}"/>
              </a:ext>
            </a:extLst>
          </p:cNvPr>
          <p:cNvSpPr/>
          <p:nvPr/>
        </p:nvSpPr>
        <p:spPr>
          <a:xfrm>
            <a:off x="5821680" y="3704374"/>
            <a:ext cx="115062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3626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154257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fr-FR" sz="5400">
                <a:latin typeface="Twinkl Cursive Looped" panose="02000000000000000000" pitchFamily="2" charset="0"/>
              </a:rPr>
              <a:t>Words with the long /eI/ sound spelt with </a:t>
            </a:r>
            <a:r>
              <a:rPr lang="fr-FR" sz="5400">
                <a:solidFill>
                  <a:srgbClr val="FF0000"/>
                </a:solidFill>
                <a:latin typeface="Twinkl Cursive Looped" panose="02000000000000000000" pitchFamily="2" charset="0"/>
              </a:rPr>
              <a:t>ei </a:t>
            </a:r>
            <a:endParaRPr lang="en-GB" sz="54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606820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788054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weight</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577841" y="3818674"/>
            <a:ext cx="54864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266" name="Picture 2" descr="Image result for weight clip art">
            <a:extLst>
              <a:ext uri="{FF2B5EF4-FFF2-40B4-BE49-F238E27FC236}">
                <a16:creationId xmlns:a16="http://schemas.microsoft.com/office/drawing/2014/main" id="{20164EE4-50D8-BE18-BF4C-ED26B9AB96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 y="595993"/>
            <a:ext cx="1905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530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weigh</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82343" y="3819438"/>
            <a:ext cx="681627"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602" name="Picture 2" descr="Image result for weight clip art">
            <a:extLst>
              <a:ext uri="{FF2B5EF4-FFF2-40B4-BE49-F238E27FC236}">
                <a16:creationId xmlns:a16="http://schemas.microsoft.com/office/drawing/2014/main" id="{1E2C5397-2A0F-024D-1B7A-AB9A9EA812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893" y="710293"/>
            <a:ext cx="16383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7664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neighbour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740910" y="3821650"/>
            <a:ext cx="72263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neighbour clip art">
            <a:extLst>
              <a:ext uri="{FF2B5EF4-FFF2-40B4-BE49-F238E27FC236}">
                <a16:creationId xmlns:a16="http://schemas.microsoft.com/office/drawing/2014/main" id="{2D890841-D47C-44D5-4D2D-6367DACB2F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134"/>
          <a:stretch/>
        </p:blipFill>
        <p:spPr bwMode="auto">
          <a:xfrm>
            <a:off x="361949" y="502104"/>
            <a:ext cx="2928849" cy="1765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478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73838"/>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how heavy something is</a:t>
            </a:r>
            <a:endParaRPr lang="en-GB" i="1" dirty="0">
              <a:latin typeface="Twinkl Cursive Looped" panose="02000000000000000000" pitchFamily="2" charset="0"/>
            </a:endParaRPr>
          </a:p>
        </p:txBody>
      </p:sp>
      <p:pic>
        <p:nvPicPr>
          <p:cNvPr id="24578" name="Picture 2" descr="Image result for weight clip art">
            <a:extLst>
              <a:ext uri="{FF2B5EF4-FFF2-40B4-BE49-F238E27FC236}">
                <a16:creationId xmlns:a16="http://schemas.microsoft.com/office/drawing/2014/main" id="{C51EFF1E-C4FF-81C6-C7D8-8DE33DEA39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171" y="465364"/>
            <a:ext cx="19050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395EF95-DD86-A386-8212-5B61A217D2C2}"/>
              </a:ext>
            </a:extLst>
          </p:cNvPr>
          <p:cNvSpPr txBox="1"/>
          <p:nvPr/>
        </p:nvSpPr>
        <p:spPr>
          <a:xfrm>
            <a:off x="4355646" y="60251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weight</a:t>
            </a:r>
            <a:endParaRPr lang="en-GB" dirty="0"/>
          </a:p>
        </p:txBody>
      </p:sp>
      <p:sp>
        <p:nvSpPr>
          <p:cNvPr id="6" name="TextBox 5">
            <a:extLst>
              <a:ext uri="{FF2B5EF4-FFF2-40B4-BE49-F238E27FC236}">
                <a16:creationId xmlns:a16="http://schemas.microsoft.com/office/drawing/2014/main" id="{1413D9CD-3B6A-9E0C-AA84-E34CD2278328}"/>
              </a:ext>
            </a:extLst>
          </p:cNvPr>
          <p:cNvSpPr txBox="1"/>
          <p:nvPr/>
        </p:nvSpPr>
        <p:spPr>
          <a:xfrm>
            <a:off x="4355646" y="206948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83803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78807" y="4782863"/>
            <a:ext cx="10515600" cy="1434663"/>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to find the weight of something</a:t>
            </a:r>
            <a:endParaRPr lang="en-GB" i="1" dirty="0">
              <a:latin typeface="Twinkl Cursive Looped" panose="02000000000000000000" pitchFamily="2" charset="0"/>
            </a:endParaRPr>
          </a:p>
        </p:txBody>
      </p:sp>
      <p:pic>
        <p:nvPicPr>
          <p:cNvPr id="26626" name="Picture 2" descr="Image result for weight clip art">
            <a:extLst>
              <a:ext uri="{FF2B5EF4-FFF2-40B4-BE49-F238E27FC236}">
                <a16:creationId xmlns:a16="http://schemas.microsoft.com/office/drawing/2014/main" id="{E90D6D23-0A8C-E2B1-BE1A-3E4AF05FC3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 y="640474"/>
            <a:ext cx="163830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7418DA2-364A-EC59-2ADD-F3CC6AA5FAEA}"/>
              </a:ext>
            </a:extLst>
          </p:cNvPr>
          <p:cNvSpPr txBox="1"/>
          <p:nvPr/>
        </p:nvSpPr>
        <p:spPr>
          <a:xfrm>
            <a:off x="4829176" y="48206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weigh</a:t>
            </a:r>
            <a:endParaRPr lang="en-GB" dirty="0"/>
          </a:p>
        </p:txBody>
      </p:sp>
      <p:sp>
        <p:nvSpPr>
          <p:cNvPr id="6" name="TextBox 5">
            <a:extLst>
              <a:ext uri="{FF2B5EF4-FFF2-40B4-BE49-F238E27FC236}">
                <a16:creationId xmlns:a16="http://schemas.microsoft.com/office/drawing/2014/main" id="{CE9B3113-19CB-E69D-DE53-5A1C1E829733}"/>
              </a:ext>
            </a:extLst>
          </p:cNvPr>
          <p:cNvSpPr txBox="1"/>
          <p:nvPr/>
        </p:nvSpPr>
        <p:spPr>
          <a:xfrm>
            <a:off x="4829176" y="191672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212703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76778" y="4590158"/>
            <a:ext cx="10515600" cy="1765739"/>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person living next door or very nearby</a:t>
            </a:r>
          </a:p>
        </p:txBody>
      </p:sp>
      <p:pic>
        <p:nvPicPr>
          <p:cNvPr id="27650" name="Picture 2" descr="Image result for neighbour clip art">
            <a:extLst>
              <a:ext uri="{FF2B5EF4-FFF2-40B4-BE49-F238E27FC236}">
                <a16:creationId xmlns:a16="http://schemas.microsoft.com/office/drawing/2014/main" id="{7E3A6920-A774-A2E6-B59A-565908D72F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134"/>
          <a:stretch/>
        </p:blipFill>
        <p:spPr bwMode="auto">
          <a:xfrm>
            <a:off x="361949" y="502104"/>
            <a:ext cx="2928849" cy="176573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3063F2E-345C-7C0C-1C98-E917839572DF}"/>
              </a:ext>
            </a:extLst>
          </p:cNvPr>
          <p:cNvSpPr txBox="1"/>
          <p:nvPr/>
        </p:nvSpPr>
        <p:spPr>
          <a:xfrm>
            <a:off x="4437289" y="22695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neighbour</a:t>
            </a:r>
            <a:endParaRPr lang="en-GB" dirty="0"/>
          </a:p>
        </p:txBody>
      </p:sp>
      <p:sp>
        <p:nvSpPr>
          <p:cNvPr id="6" name="TextBox 5">
            <a:extLst>
              <a:ext uri="{FF2B5EF4-FFF2-40B4-BE49-F238E27FC236}">
                <a16:creationId xmlns:a16="http://schemas.microsoft.com/office/drawing/2014/main" id="{7703FAFE-6E09-743F-B15D-31A685178844}"/>
              </a:ext>
            </a:extLst>
          </p:cNvPr>
          <p:cNvSpPr txBox="1"/>
          <p:nvPr/>
        </p:nvSpPr>
        <p:spPr>
          <a:xfrm>
            <a:off x="4943475" y="17600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256233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It was a heavy weight.</a:t>
            </a:r>
          </a:p>
        </p:txBody>
      </p:sp>
      <p:sp>
        <p:nvSpPr>
          <p:cNvPr id="3" name="Title 1">
            <a:extLst>
              <a:ext uri="{FF2B5EF4-FFF2-40B4-BE49-F238E27FC236}">
                <a16:creationId xmlns:a16="http://schemas.microsoft.com/office/drawing/2014/main" id="{DF5FCA56-7AD3-D0A8-BD34-1AFCBE9BC866}"/>
              </a:ext>
            </a:extLst>
          </p:cNvPr>
          <p:cNvSpPr txBox="1">
            <a:spLocks/>
          </p:cNvSpPr>
          <p:nvPr/>
        </p:nvSpPr>
        <p:spPr>
          <a:xfrm>
            <a:off x="7557532" y="3692624"/>
            <a:ext cx="2239611" cy="8698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97871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r>
              <a:rPr lang="en-GB" dirty="0">
                <a:latin typeface="Twinkl Cursive Looped" panose="02000000000000000000" pitchFamily="2" charset="0"/>
              </a:rPr>
              <a:t>I had to weigh the flour.</a:t>
            </a:r>
          </a:p>
        </p:txBody>
      </p:sp>
      <p:sp>
        <p:nvSpPr>
          <p:cNvPr id="3" name="Title 1">
            <a:extLst>
              <a:ext uri="{FF2B5EF4-FFF2-40B4-BE49-F238E27FC236}">
                <a16:creationId xmlns:a16="http://schemas.microsoft.com/office/drawing/2014/main" id="{C34CE0EB-96B0-4B45-CDD4-181090D6C0AB}"/>
              </a:ext>
            </a:extLst>
          </p:cNvPr>
          <p:cNvSpPr txBox="1">
            <a:spLocks/>
          </p:cNvSpPr>
          <p:nvPr/>
        </p:nvSpPr>
        <p:spPr>
          <a:xfrm>
            <a:off x="3736646" y="3692624"/>
            <a:ext cx="2239611" cy="86985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2468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r>
              <a:rPr lang="en-GB" dirty="0">
                <a:latin typeface="Twinkl Cursive Looped" panose="02000000000000000000" pitchFamily="2" charset="0"/>
              </a:rPr>
              <a:t>My neighbour is very friendly.</a:t>
            </a:r>
          </a:p>
        </p:txBody>
      </p:sp>
      <p:sp>
        <p:nvSpPr>
          <p:cNvPr id="3" name="Title 1">
            <a:extLst>
              <a:ext uri="{FF2B5EF4-FFF2-40B4-BE49-F238E27FC236}">
                <a16:creationId xmlns:a16="http://schemas.microsoft.com/office/drawing/2014/main" id="{0697F5F3-53D3-C052-F806-C6D9D6950848}"/>
              </a:ext>
            </a:extLst>
          </p:cNvPr>
          <p:cNvSpPr txBox="1">
            <a:spLocks/>
          </p:cNvSpPr>
          <p:nvPr/>
        </p:nvSpPr>
        <p:spPr>
          <a:xfrm>
            <a:off x="2087461" y="3673930"/>
            <a:ext cx="3317296"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27418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7943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29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thing that is said, written or done in response to a question</a:t>
            </a:r>
          </a:p>
        </p:txBody>
      </p:sp>
      <p:sp>
        <p:nvSpPr>
          <p:cNvPr id="4" name="TextBox 3">
            <a:extLst>
              <a:ext uri="{FF2B5EF4-FFF2-40B4-BE49-F238E27FC236}">
                <a16:creationId xmlns:a16="http://schemas.microsoft.com/office/drawing/2014/main" id="{333D86B8-73BC-8950-1CD9-5EF44A1F7E5D}"/>
              </a:ext>
            </a:extLst>
          </p:cNvPr>
          <p:cNvSpPr txBox="1"/>
          <p:nvPr/>
        </p:nvSpPr>
        <p:spPr>
          <a:xfrm>
            <a:off x="4535261" y="4228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answer</a:t>
            </a:r>
            <a:endParaRPr lang="en-GB" dirty="0"/>
          </a:p>
        </p:txBody>
      </p:sp>
      <p:sp>
        <p:nvSpPr>
          <p:cNvPr id="6" name="TextBox 5">
            <a:extLst>
              <a:ext uri="{FF2B5EF4-FFF2-40B4-BE49-F238E27FC236}">
                <a16:creationId xmlns:a16="http://schemas.microsoft.com/office/drawing/2014/main" id="{35BEF25A-D810-845F-E372-F2B468C4008C}"/>
              </a:ext>
            </a:extLst>
          </p:cNvPr>
          <p:cNvSpPr txBox="1"/>
          <p:nvPr/>
        </p:nvSpPr>
        <p:spPr>
          <a:xfrm>
            <a:off x="4649561" y="20067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1026" name="Picture 2" descr="Image result for answer sum 2 add 2clip art">
            <a:extLst>
              <a:ext uri="{FF2B5EF4-FFF2-40B4-BE49-F238E27FC236}">
                <a16:creationId xmlns:a16="http://schemas.microsoft.com/office/drawing/2014/main" id="{00599399-AE03-A6E4-8037-5BBB8025CB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845" y="450281"/>
            <a:ext cx="2790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71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the feeling of wanting to know or learn about something or someone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interest</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8194" name="Picture 2" descr="Image result for interest clip art">
            <a:extLst>
              <a:ext uri="{FF2B5EF4-FFF2-40B4-BE49-F238E27FC236}">
                <a16:creationId xmlns:a16="http://schemas.microsoft.com/office/drawing/2014/main" id="{63226280-AD50-DFBD-46E4-2B9298BA2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410932"/>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852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
        <p:nvSpPr>
          <p:cNvPr id="3" name="Title 1">
            <a:extLst>
              <a:ext uri="{FF2B5EF4-FFF2-40B4-BE49-F238E27FC236}">
                <a16:creationId xmlns:a16="http://schemas.microsoft.com/office/drawing/2014/main" id="{49AB6D2E-DB2A-909C-C06C-5BD35335ADF4}"/>
              </a:ext>
            </a:extLst>
          </p:cNvPr>
          <p:cNvSpPr txBox="1">
            <a:spLocks/>
          </p:cNvSpPr>
          <p:nvPr/>
        </p:nvSpPr>
        <p:spPr>
          <a:xfrm>
            <a:off x="4830661" y="38069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34860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of great significance or value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lang="en-GB" sz="5400" dirty="0" err="1">
                <a:solidFill>
                  <a:prstClr val="black"/>
                </a:solidFill>
                <a:latin typeface="Twinkl Cursive Looped" panose="02000000000000000000" pitchFamily="2" charset="0"/>
                <a:ea typeface="+mj-ea"/>
                <a:cs typeface="+mj-cs"/>
              </a:rPr>
              <a:t>i</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mportant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pic>
        <p:nvPicPr>
          <p:cNvPr id="10242" name="Picture 2" descr="Image result for important clip art">
            <a:extLst>
              <a:ext uri="{FF2B5EF4-FFF2-40B4-BE49-F238E27FC236}">
                <a16:creationId xmlns:a16="http://schemas.microsoft.com/office/drawing/2014/main" id="{438662C2-5A2E-98D7-2107-9D4A39502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420078"/>
            <a:ext cx="1485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86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She went to an important meeting </a:t>
            </a:r>
          </a:p>
        </p:txBody>
      </p:sp>
      <p:sp>
        <p:nvSpPr>
          <p:cNvPr id="3" name="Title 1">
            <a:extLst>
              <a:ext uri="{FF2B5EF4-FFF2-40B4-BE49-F238E27FC236}">
                <a16:creationId xmlns:a16="http://schemas.microsoft.com/office/drawing/2014/main" id="{77835572-D68B-1E7B-ED89-E528E1A456D7}"/>
              </a:ext>
            </a:extLst>
          </p:cNvPr>
          <p:cNvSpPr txBox="1">
            <a:spLocks/>
          </p:cNvSpPr>
          <p:nvPr/>
        </p:nvSpPr>
        <p:spPr>
          <a:xfrm>
            <a:off x="5583464" y="3788230"/>
            <a:ext cx="3103336" cy="7742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44192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862069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014525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923576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2817"/>
            <a:ext cx="10515600" cy="4503419"/>
          </a:xfrm>
        </p:spPr>
        <p:txBody>
          <a:bodyPr>
            <a:noAutofit/>
          </a:bodyPr>
          <a:lstStyle/>
          <a:p>
            <a:r>
              <a:rPr lang="en-GB" sz="3600" dirty="0">
                <a:solidFill>
                  <a:srgbClr val="000000"/>
                </a:solidFill>
                <a:effectLst/>
                <a:latin typeface="Twinkl Cursive Looped" panose="02000000000000000000" pitchFamily="2" charset="0"/>
                <a:ea typeface="Times New Roman" panose="02020603050405020304" pitchFamily="18" charset="0"/>
              </a:rPr>
              <a:t>Wood has been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answer</a:t>
            </a:r>
            <a:r>
              <a:rPr lang="en-GB" sz="3600" dirty="0">
                <a:solidFill>
                  <a:srgbClr val="000000"/>
                </a:solidFill>
                <a:effectLst/>
                <a:latin typeface="Twinkl Cursive Looped" panose="02000000000000000000" pitchFamily="2" charset="0"/>
                <a:ea typeface="Times New Roman" panose="02020603050405020304" pitchFamily="18" charset="0"/>
              </a:rPr>
              <a:t> to housing for over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eight</a:t>
            </a:r>
            <a:r>
              <a:rPr lang="en-GB" sz="3600" dirty="0">
                <a:solidFill>
                  <a:srgbClr val="000000"/>
                </a:solidFill>
                <a:effectLst/>
                <a:latin typeface="Twinkl Cursive Looped" panose="02000000000000000000" pitchFamily="2" charset="0"/>
                <a:ea typeface="Times New Roman" panose="02020603050405020304" pitchFamily="18" charset="0"/>
              </a:rPr>
              <a:t> hundred years.  The Tudors would build timber-framed houses for themselves and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neighbours</a:t>
            </a:r>
            <a:r>
              <a:rPr lang="en-GB" sz="3600" dirty="0">
                <a:solidFill>
                  <a:srgbClr val="000000"/>
                </a:solidFill>
                <a:effectLst/>
                <a:latin typeface="Twinkl Cursive Looped" panose="02000000000000000000" pitchFamily="2" charset="0"/>
                <a:ea typeface="Times New Roman" panose="02020603050405020304" pitchFamily="18" charset="0"/>
              </a:rPr>
              <a:t>.  These homes are still standing today over 500 years later.  The wood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freight</a:t>
            </a:r>
            <a:r>
              <a:rPr lang="en-GB" sz="3600" dirty="0">
                <a:solidFill>
                  <a:srgbClr val="000000"/>
                </a:solidFill>
                <a:effectLst/>
                <a:latin typeface="Twinkl Cursive Looped" panose="02000000000000000000" pitchFamily="2" charset="0"/>
                <a:ea typeface="Times New Roman" panose="02020603050405020304" pitchFamily="18" charset="0"/>
              </a:rPr>
              <a:t> has been moved in different ways over the years.  Homes were built near rivers so that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weight</a:t>
            </a:r>
            <a:r>
              <a:rPr lang="en-GB" sz="3600" dirty="0">
                <a:solidFill>
                  <a:srgbClr val="000000"/>
                </a:solidFill>
                <a:effectLst/>
                <a:latin typeface="Twinkl Cursive Looped" panose="02000000000000000000" pitchFamily="2" charset="0"/>
                <a:ea typeface="Times New Roman" panose="02020603050405020304" pitchFamily="18" charset="0"/>
              </a:rPr>
              <a:t> of the logs could be carried on barges.  In countries with snow and ice covering the ground,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sleigh</a:t>
            </a:r>
            <a:r>
              <a:rPr lang="en-GB" sz="3600" dirty="0">
                <a:solidFill>
                  <a:srgbClr val="000000"/>
                </a:solidFill>
                <a:effectLst/>
                <a:latin typeface="Twinkl Cursive Looped" panose="02000000000000000000" pitchFamily="2" charset="0"/>
                <a:ea typeface="Times New Roman" panose="02020603050405020304" pitchFamily="18" charset="0"/>
              </a:rPr>
              <a:t> is used to transport the wood for building the homes. </a:t>
            </a:r>
            <a:endParaRPr lang="en-GB" b="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8849663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782337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The Tudors would build timber-framed houses for themselves and neighbours.  These homes are still standing today over 500 years later.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words that we have covered in this session?</a:t>
            </a:r>
          </a:p>
        </p:txBody>
      </p:sp>
    </p:spTree>
    <p:extLst>
      <p:ext uri="{BB962C8B-B14F-4D97-AF65-F5344CB8AC3E}">
        <p14:creationId xmlns:p14="http://schemas.microsoft.com/office/powerpoint/2010/main" val="337372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put my hand up to answer the question.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05B8EC-3316-E22F-D469-5A52463B9616}"/>
              </a:ext>
            </a:extLst>
          </p:cNvPr>
          <p:cNvSpPr txBox="1">
            <a:spLocks/>
          </p:cNvSpPr>
          <p:nvPr/>
        </p:nvSpPr>
        <p:spPr>
          <a:xfrm>
            <a:off x="7495065" y="3051224"/>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80705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20783629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51EE039-DE06-DC1B-88C9-0E35B8C36F33}"/>
              </a:ext>
            </a:extLst>
          </p:cNvPr>
          <p:cNvPicPr>
            <a:picLocks noChangeAspect="1"/>
          </p:cNvPicPr>
          <p:nvPr/>
        </p:nvPicPr>
        <p:blipFill rotWithShape="1">
          <a:blip r:embed="rId2"/>
          <a:srcRect l="19553" t="18079" r="18571" b="10457"/>
          <a:stretch/>
        </p:blipFill>
        <p:spPr>
          <a:xfrm>
            <a:off x="408213" y="0"/>
            <a:ext cx="10548258" cy="6849518"/>
          </a:xfrm>
          <a:prstGeom prst="rect">
            <a:avLst/>
          </a:prstGeom>
        </p:spPr>
      </p:pic>
    </p:spTree>
    <p:extLst>
      <p:ext uri="{BB962C8B-B14F-4D97-AF65-F5344CB8AC3E}">
        <p14:creationId xmlns:p14="http://schemas.microsoft.com/office/powerpoint/2010/main" val="27858625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311352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329771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29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thing that is said, written or done in response to a question</a:t>
            </a:r>
          </a:p>
        </p:txBody>
      </p:sp>
      <p:sp>
        <p:nvSpPr>
          <p:cNvPr id="4" name="TextBox 3">
            <a:extLst>
              <a:ext uri="{FF2B5EF4-FFF2-40B4-BE49-F238E27FC236}">
                <a16:creationId xmlns:a16="http://schemas.microsoft.com/office/drawing/2014/main" id="{333D86B8-73BC-8950-1CD9-5EF44A1F7E5D}"/>
              </a:ext>
            </a:extLst>
          </p:cNvPr>
          <p:cNvSpPr txBox="1"/>
          <p:nvPr/>
        </p:nvSpPr>
        <p:spPr>
          <a:xfrm>
            <a:off x="4535261" y="4228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answer</a:t>
            </a:r>
            <a:endParaRPr lang="en-GB" dirty="0"/>
          </a:p>
        </p:txBody>
      </p:sp>
      <p:sp>
        <p:nvSpPr>
          <p:cNvPr id="6" name="TextBox 5">
            <a:extLst>
              <a:ext uri="{FF2B5EF4-FFF2-40B4-BE49-F238E27FC236}">
                <a16:creationId xmlns:a16="http://schemas.microsoft.com/office/drawing/2014/main" id="{35BEF25A-D810-845F-E372-F2B468C4008C}"/>
              </a:ext>
            </a:extLst>
          </p:cNvPr>
          <p:cNvSpPr txBox="1"/>
          <p:nvPr/>
        </p:nvSpPr>
        <p:spPr>
          <a:xfrm>
            <a:off x="4649561" y="20067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1026" name="Picture 2" descr="Image result for answer sum 2 add 2clip art">
            <a:extLst>
              <a:ext uri="{FF2B5EF4-FFF2-40B4-BE49-F238E27FC236}">
                <a16:creationId xmlns:a16="http://schemas.microsoft.com/office/drawing/2014/main" id="{00599399-AE03-A6E4-8037-5BBB8025CB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845" y="450281"/>
            <a:ext cx="2790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90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put my hand up to answer the question.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05B8EC-3316-E22F-D469-5A52463B9616}"/>
              </a:ext>
            </a:extLst>
          </p:cNvPr>
          <p:cNvSpPr txBox="1">
            <a:spLocks/>
          </p:cNvSpPr>
          <p:nvPr/>
        </p:nvSpPr>
        <p:spPr>
          <a:xfrm>
            <a:off x="7495065" y="3051224"/>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3577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6875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into sight</a:t>
            </a:r>
          </a:p>
        </p:txBody>
      </p:sp>
      <p:sp>
        <p:nvSpPr>
          <p:cNvPr id="4" name="TextBox 3">
            <a:extLst>
              <a:ext uri="{FF2B5EF4-FFF2-40B4-BE49-F238E27FC236}">
                <a16:creationId xmlns:a16="http://schemas.microsoft.com/office/drawing/2014/main" id="{9CBCB37F-AF09-6CFB-0886-EF0248A3C43F}"/>
              </a:ext>
            </a:extLst>
          </p:cNvPr>
          <p:cNvSpPr txBox="1"/>
          <p:nvPr/>
        </p:nvSpPr>
        <p:spPr>
          <a:xfrm>
            <a:off x="4633232" y="3739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appear</a:t>
            </a:r>
            <a:endParaRPr lang="en-GB" dirty="0"/>
          </a:p>
        </p:txBody>
      </p:sp>
      <p:sp>
        <p:nvSpPr>
          <p:cNvPr id="6" name="TextBox 5">
            <a:extLst>
              <a:ext uri="{FF2B5EF4-FFF2-40B4-BE49-F238E27FC236}">
                <a16:creationId xmlns:a16="http://schemas.microsoft.com/office/drawing/2014/main" id="{E76CC963-04C3-1E0C-A389-64B08637763A}"/>
              </a:ext>
            </a:extLst>
          </p:cNvPr>
          <p:cNvSpPr txBox="1"/>
          <p:nvPr/>
        </p:nvSpPr>
        <p:spPr>
          <a:xfrm>
            <a:off x="4845504" y="21682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appear clip art">
            <a:extLst>
              <a:ext uri="{FF2B5EF4-FFF2-40B4-BE49-F238E27FC236}">
                <a16:creationId xmlns:a16="http://schemas.microsoft.com/office/drawing/2014/main" id="{F8627AD5-37B0-488B-4972-1C9853240DC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346"/>
          <a:stretch/>
        </p:blipFill>
        <p:spPr bwMode="auto">
          <a:xfrm>
            <a:off x="713695" y="508907"/>
            <a:ext cx="1735591"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176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class waited for their teacher to appear.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5AB6141-D658-1FDD-1A77-8D8C66C292D0}"/>
              </a:ext>
            </a:extLst>
          </p:cNvPr>
          <p:cNvSpPr txBox="1">
            <a:spLocks/>
          </p:cNvSpPr>
          <p:nvPr/>
        </p:nvSpPr>
        <p:spPr>
          <a:xfrm>
            <a:off x="5339694" y="378532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71639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a:latin typeface="Twinkl Cursive Looped" panose="02000000000000000000" pitchFamily="2" charset="0"/>
              </a:rPr>
              <a:t>Homophones</a:t>
            </a:r>
            <a:endParaRPr lang="en-GB" dirty="0">
              <a:latin typeface="Twinkl Cursive Looped" panose="02000000000000000000" pitchFamily="2" charset="0"/>
            </a:endParaRPr>
          </a:p>
        </p:txBody>
      </p:sp>
    </p:spTree>
    <p:extLst>
      <p:ext uri="{BB962C8B-B14F-4D97-AF65-F5344CB8AC3E}">
        <p14:creationId xmlns:p14="http://schemas.microsoft.com/office/powerpoint/2010/main" val="253730283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a:latin typeface="Twinkl Cursive Looped" panose="02000000000000000000" pitchFamily="2" charset="0"/>
              </a:rPr>
              <a:t>Homophones</a:t>
            </a:r>
            <a:br>
              <a:rPr lang="en-GB">
                <a:latin typeface="Twinkl Cursive Looped" panose="02000000000000000000" pitchFamily="2" charset="0"/>
              </a:rPr>
            </a:br>
            <a:r>
              <a:rPr lang="en-GB">
                <a:latin typeface="Twinkl Cursive Looped" panose="02000000000000000000" pitchFamily="2" charset="0"/>
              </a:rPr>
              <a:t>Words which sound the same but have different spellings, meanings or origins</a:t>
            </a:r>
            <a:endParaRPr lang="en-GB" dirty="0">
              <a:latin typeface="Twinkl Cursive Looped" panose="02000000000000000000" pitchFamily="2" charset="0"/>
            </a:endParaRPr>
          </a:p>
        </p:txBody>
      </p:sp>
    </p:spTree>
    <p:extLst>
      <p:ext uri="{BB962C8B-B14F-4D97-AF65-F5344CB8AC3E}">
        <p14:creationId xmlns:p14="http://schemas.microsoft.com/office/powerpoint/2010/main" val="353442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6875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into sight</a:t>
            </a:r>
          </a:p>
        </p:txBody>
      </p:sp>
      <p:sp>
        <p:nvSpPr>
          <p:cNvPr id="4" name="TextBox 3">
            <a:extLst>
              <a:ext uri="{FF2B5EF4-FFF2-40B4-BE49-F238E27FC236}">
                <a16:creationId xmlns:a16="http://schemas.microsoft.com/office/drawing/2014/main" id="{9CBCB37F-AF09-6CFB-0886-EF0248A3C43F}"/>
              </a:ext>
            </a:extLst>
          </p:cNvPr>
          <p:cNvSpPr txBox="1"/>
          <p:nvPr/>
        </p:nvSpPr>
        <p:spPr>
          <a:xfrm>
            <a:off x="4633232" y="37391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appear</a:t>
            </a:r>
            <a:endParaRPr lang="en-GB" dirty="0"/>
          </a:p>
        </p:txBody>
      </p:sp>
      <p:sp>
        <p:nvSpPr>
          <p:cNvPr id="6" name="TextBox 5">
            <a:extLst>
              <a:ext uri="{FF2B5EF4-FFF2-40B4-BE49-F238E27FC236}">
                <a16:creationId xmlns:a16="http://schemas.microsoft.com/office/drawing/2014/main" id="{E76CC963-04C3-1E0C-A389-64B08637763A}"/>
              </a:ext>
            </a:extLst>
          </p:cNvPr>
          <p:cNvSpPr txBox="1"/>
          <p:nvPr/>
        </p:nvSpPr>
        <p:spPr>
          <a:xfrm>
            <a:off x="4845504" y="21682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pic>
        <p:nvPicPr>
          <p:cNvPr id="2050" name="Picture 2" descr="Image result for appear clip art">
            <a:extLst>
              <a:ext uri="{FF2B5EF4-FFF2-40B4-BE49-F238E27FC236}">
                <a16:creationId xmlns:a16="http://schemas.microsoft.com/office/drawing/2014/main" id="{F8627AD5-37B0-488B-4972-1C9853240DC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346"/>
          <a:stretch/>
        </p:blipFill>
        <p:spPr bwMode="auto">
          <a:xfrm>
            <a:off x="713695" y="508907"/>
            <a:ext cx="1735591"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02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brake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5E924632-436C-385B-5733-C1441C9A16E3}"/>
              </a:ext>
            </a:extLst>
          </p:cNvPr>
          <p:cNvSpPr/>
          <p:nvPr/>
        </p:nvSpPr>
        <p:spPr>
          <a:xfrm>
            <a:off x="5891925" y="3608614"/>
            <a:ext cx="1227332" cy="8928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164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B35A2BBA-C6BD-2F68-4445-5A11EBB2B839}"/>
              </a:ext>
            </a:extLst>
          </p:cNvPr>
          <p:cNvSpPr/>
          <p:nvPr/>
        </p:nvSpPr>
        <p:spPr>
          <a:xfrm>
            <a:off x="5891925" y="3608614"/>
            <a:ext cx="1227332" cy="8928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277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1964551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 in the /k/ sound spelt ‘que’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327097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r>
              <a:rPr lang="fr-FR" sz="5400">
                <a:latin typeface="Twinkl Cursive Looped" panose="02000000000000000000" pitchFamily="2" charset="0"/>
              </a:rPr>
              <a:t>Words with the long /eI/ sound spelt with </a:t>
            </a:r>
            <a:r>
              <a:rPr lang="fr-FR" sz="5400">
                <a:solidFill>
                  <a:srgbClr val="FF0000"/>
                </a:solidFill>
                <a:latin typeface="Twinkl Cursive Looped" panose="02000000000000000000" pitchFamily="2" charset="0"/>
              </a:rPr>
              <a:t>ei </a:t>
            </a:r>
            <a:endParaRPr lang="en-GB" sz="54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26288870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veil</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891925" y="3821650"/>
            <a:ext cx="587704"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Image result for veil clip art">
            <a:extLst>
              <a:ext uri="{FF2B5EF4-FFF2-40B4-BE49-F238E27FC236}">
                <a16:creationId xmlns:a16="http://schemas.microsoft.com/office/drawing/2014/main" id="{A73465ED-62B8-2D99-4762-80F2F1BD63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739321" y="481693"/>
            <a:ext cx="1685355"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937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beige</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75367" y="3821650"/>
            <a:ext cx="587704"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beige clip art">
            <a:extLst>
              <a:ext uri="{FF2B5EF4-FFF2-40B4-BE49-F238E27FC236}">
                <a16:creationId xmlns:a16="http://schemas.microsoft.com/office/drawing/2014/main" id="{EF1A9C73-4B40-57B5-FC8B-7858288FC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560" y="432707"/>
            <a:ext cx="14573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034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sleigh</a:t>
            </a:r>
            <a:endParaRPr lang="en-GB" i="1" dirty="0">
              <a:solidFill>
                <a:schemeClr val="bg1"/>
              </a:solidFill>
              <a:latin typeface="Twinkl Cursive Looped" panose="02000000000000000000" pitchFamily="2" charset="0"/>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71208" y="3796514"/>
            <a:ext cx="587704"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794" name="Picture 2" descr="Image result for sleigh clip art">
            <a:extLst>
              <a:ext uri="{FF2B5EF4-FFF2-40B4-BE49-F238E27FC236}">
                <a16:creationId xmlns:a16="http://schemas.microsoft.com/office/drawing/2014/main" id="{EDB9E193-9145-FC10-997E-08B58BC836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67393"/>
            <a:ext cx="20764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795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67944"/>
            <a:ext cx="10515600" cy="1434663"/>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piece of material worn to cover a face</a:t>
            </a:r>
          </a:p>
        </p:txBody>
      </p:sp>
      <p:pic>
        <p:nvPicPr>
          <p:cNvPr id="3" name="Picture 2" descr="Image result for veil clip art">
            <a:extLst>
              <a:ext uri="{FF2B5EF4-FFF2-40B4-BE49-F238E27FC236}">
                <a16:creationId xmlns:a16="http://schemas.microsoft.com/office/drawing/2014/main" id="{4C20B660-F751-5E14-267F-24876DEA61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739321" y="481693"/>
            <a:ext cx="1685355" cy="160836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F5634CF-F83F-5B13-9C3C-C456BB1E02C4}"/>
              </a:ext>
            </a:extLst>
          </p:cNvPr>
          <p:cNvSpPr txBox="1"/>
          <p:nvPr/>
        </p:nvSpPr>
        <p:spPr>
          <a:xfrm>
            <a:off x="4927147" y="48169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veil</a:t>
            </a:r>
            <a:endParaRPr lang="en-GB" dirty="0"/>
          </a:p>
        </p:txBody>
      </p:sp>
      <p:sp>
        <p:nvSpPr>
          <p:cNvPr id="7" name="TextBox 6">
            <a:extLst>
              <a:ext uri="{FF2B5EF4-FFF2-40B4-BE49-F238E27FC236}">
                <a16:creationId xmlns:a16="http://schemas.microsoft.com/office/drawing/2014/main" id="{E20219C5-6902-AB36-5276-B906B379A507}"/>
              </a:ext>
            </a:extLst>
          </p:cNvPr>
          <p:cNvSpPr txBox="1"/>
          <p:nvPr/>
        </p:nvSpPr>
        <p:spPr>
          <a:xfrm>
            <a:off x="4518932" y="169582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29094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752193"/>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pale sandy colour</a:t>
            </a:r>
          </a:p>
        </p:txBody>
      </p:sp>
      <p:pic>
        <p:nvPicPr>
          <p:cNvPr id="32770" name="Picture 2" descr="Image result for beige clip art">
            <a:extLst>
              <a:ext uri="{FF2B5EF4-FFF2-40B4-BE49-F238E27FC236}">
                <a16:creationId xmlns:a16="http://schemas.microsoft.com/office/drawing/2014/main" id="{0C8C0ABD-FC15-243A-E910-A444584351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636" y="545881"/>
            <a:ext cx="1457325" cy="1714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03B10C3-6C3F-2C7E-5179-0DA534789908}"/>
              </a:ext>
            </a:extLst>
          </p:cNvPr>
          <p:cNvSpPr txBox="1"/>
          <p:nvPr/>
        </p:nvSpPr>
        <p:spPr>
          <a:xfrm>
            <a:off x="4731204" y="387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beige</a:t>
            </a:r>
            <a:endParaRPr lang="en-GB" dirty="0"/>
          </a:p>
        </p:txBody>
      </p:sp>
      <p:sp>
        <p:nvSpPr>
          <p:cNvPr id="8" name="TextBox 7">
            <a:extLst>
              <a:ext uri="{FF2B5EF4-FFF2-40B4-BE49-F238E27FC236}">
                <a16:creationId xmlns:a16="http://schemas.microsoft.com/office/drawing/2014/main" id="{BB1DFF0A-2E80-CE9D-0923-6A77C62D8D77}"/>
              </a:ext>
            </a:extLst>
          </p:cNvPr>
          <p:cNvSpPr txBox="1"/>
          <p:nvPr/>
        </p:nvSpPr>
        <p:spPr>
          <a:xfrm>
            <a:off x="4078061" y="187928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(adjective) </a:t>
            </a:r>
            <a:endParaRPr lang="en-GB" dirty="0"/>
          </a:p>
        </p:txBody>
      </p:sp>
    </p:spTree>
    <p:extLst>
      <p:ext uri="{BB962C8B-B14F-4D97-AF65-F5344CB8AC3E}">
        <p14:creationId xmlns:p14="http://schemas.microsoft.com/office/powerpoint/2010/main" val="1623883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class waited for their teacher to appear.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5AB6141-D658-1FDD-1A77-8D8C66C292D0}"/>
              </a:ext>
            </a:extLst>
          </p:cNvPr>
          <p:cNvSpPr txBox="1">
            <a:spLocks/>
          </p:cNvSpPr>
          <p:nvPr/>
        </p:nvSpPr>
        <p:spPr>
          <a:xfrm>
            <a:off x="5339694" y="3785320"/>
            <a:ext cx="2530677" cy="75555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92029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752193"/>
            <a:ext cx="10515600" cy="1702676"/>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sledge drawn by horse or reindeer</a:t>
            </a:r>
          </a:p>
        </p:txBody>
      </p:sp>
      <p:pic>
        <p:nvPicPr>
          <p:cNvPr id="34818" name="Picture 2" descr="Image result for sleigh clip art">
            <a:extLst>
              <a:ext uri="{FF2B5EF4-FFF2-40B4-BE49-F238E27FC236}">
                <a16:creationId xmlns:a16="http://schemas.microsoft.com/office/drawing/2014/main" id="{8D8263EA-AB32-8305-B80A-6485BDDCE9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090" y="400050"/>
            <a:ext cx="2076450" cy="1714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1130986-218B-C928-05FC-F65D717A2A94}"/>
              </a:ext>
            </a:extLst>
          </p:cNvPr>
          <p:cNvSpPr txBox="1"/>
          <p:nvPr/>
        </p:nvSpPr>
        <p:spPr>
          <a:xfrm>
            <a:off x="4486275" y="40005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sleigh</a:t>
            </a:r>
            <a:endParaRPr lang="en-GB" dirty="0"/>
          </a:p>
        </p:txBody>
      </p:sp>
      <p:sp>
        <p:nvSpPr>
          <p:cNvPr id="6" name="TextBox 5">
            <a:extLst>
              <a:ext uri="{FF2B5EF4-FFF2-40B4-BE49-F238E27FC236}">
                <a16:creationId xmlns:a16="http://schemas.microsoft.com/office/drawing/2014/main" id="{1C98EF93-FCF0-76E7-EE64-7866E021B419}"/>
              </a:ext>
            </a:extLst>
          </p:cNvPr>
          <p:cNvSpPr txBox="1"/>
          <p:nvPr/>
        </p:nvSpPr>
        <p:spPr>
          <a:xfrm>
            <a:off x="4616904" y="17781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srgbClr val="FF0000"/>
                </a:solidFill>
                <a:effectLst/>
                <a:uLnTx/>
                <a:uFillTx/>
                <a:latin typeface="Twinkl Cursive Looped" panose="02000000000000000000" pitchFamily="2" charset="0"/>
                <a:ea typeface="+mj-ea"/>
                <a:cs typeface="+mj-cs"/>
              </a:rPr>
              <a:t>(noun) </a:t>
            </a:r>
            <a:endParaRPr lang="en-GB" dirty="0"/>
          </a:p>
        </p:txBody>
      </p:sp>
    </p:spTree>
    <p:extLst>
      <p:ext uri="{BB962C8B-B14F-4D97-AF65-F5344CB8AC3E}">
        <p14:creationId xmlns:p14="http://schemas.microsoft.com/office/powerpoint/2010/main" val="339791517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r>
              <a:rPr lang="en-GB" sz="5400" dirty="0">
                <a:latin typeface="Twinkl Cursive Looped" panose="02000000000000000000" pitchFamily="2" charset="0"/>
              </a:rPr>
              <a:t>She lifted her veil with both hands to reveal her face.  </a:t>
            </a:r>
          </a:p>
        </p:txBody>
      </p:sp>
      <p:sp>
        <p:nvSpPr>
          <p:cNvPr id="3" name="Title 1">
            <a:extLst>
              <a:ext uri="{FF2B5EF4-FFF2-40B4-BE49-F238E27FC236}">
                <a16:creationId xmlns:a16="http://schemas.microsoft.com/office/drawing/2014/main" id="{B050824A-58F4-F643-3B38-1C1F6A644883}"/>
              </a:ext>
            </a:extLst>
          </p:cNvPr>
          <p:cNvSpPr txBox="1">
            <a:spLocks/>
          </p:cNvSpPr>
          <p:nvPr/>
        </p:nvSpPr>
        <p:spPr>
          <a:xfrm>
            <a:off x="5010275" y="3051224"/>
            <a:ext cx="1276225"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1004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r>
              <a:rPr lang="en-GB" dirty="0">
                <a:latin typeface="Twinkl Cursive Looped" panose="02000000000000000000" pitchFamily="2" charset="0"/>
              </a:rPr>
              <a:t>The lady wore a beige jumper.</a:t>
            </a:r>
          </a:p>
        </p:txBody>
      </p:sp>
      <p:sp>
        <p:nvSpPr>
          <p:cNvPr id="3" name="Title 1">
            <a:extLst>
              <a:ext uri="{FF2B5EF4-FFF2-40B4-BE49-F238E27FC236}">
                <a16:creationId xmlns:a16="http://schemas.microsoft.com/office/drawing/2014/main" id="{1B318080-1F08-05E6-8F66-2882E8BCF635}"/>
              </a:ext>
            </a:extLst>
          </p:cNvPr>
          <p:cNvSpPr txBox="1">
            <a:spLocks/>
          </p:cNvSpPr>
          <p:nvPr/>
        </p:nvSpPr>
        <p:spPr>
          <a:xfrm>
            <a:off x="6398204" y="3676296"/>
            <a:ext cx="2027339" cy="88617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7365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r>
              <a:rPr lang="en-GB" dirty="0">
                <a:latin typeface="Twinkl Cursive Looped" panose="02000000000000000000" pitchFamily="2" charset="0"/>
              </a:rPr>
              <a:t>The sleigh was pulled along the frozen ground. </a:t>
            </a:r>
          </a:p>
        </p:txBody>
      </p:sp>
      <p:sp>
        <p:nvSpPr>
          <p:cNvPr id="3" name="Title 1">
            <a:extLst>
              <a:ext uri="{FF2B5EF4-FFF2-40B4-BE49-F238E27FC236}">
                <a16:creationId xmlns:a16="http://schemas.microsoft.com/office/drawing/2014/main" id="{17B19273-3B0D-14DA-5F10-02ED819C341C}"/>
              </a:ext>
            </a:extLst>
          </p:cNvPr>
          <p:cNvSpPr txBox="1">
            <a:spLocks/>
          </p:cNvSpPr>
          <p:nvPr/>
        </p:nvSpPr>
        <p:spPr>
          <a:xfrm>
            <a:off x="2054803" y="3051224"/>
            <a:ext cx="2108983" cy="75555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30484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8980590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the feeling of wanting to know or learn about something or someone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interest</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pic>
        <p:nvPicPr>
          <p:cNvPr id="8194" name="Picture 2" descr="Image result for interest clip art">
            <a:extLst>
              <a:ext uri="{FF2B5EF4-FFF2-40B4-BE49-F238E27FC236}">
                <a16:creationId xmlns:a16="http://schemas.microsoft.com/office/drawing/2014/main" id="{63226280-AD50-DFBD-46E4-2B9298BA2D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410932"/>
            <a:ext cx="1381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480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I have an interest in music. </a:t>
            </a:r>
          </a:p>
        </p:txBody>
      </p:sp>
      <p:sp>
        <p:nvSpPr>
          <p:cNvPr id="3" name="Title 1">
            <a:extLst>
              <a:ext uri="{FF2B5EF4-FFF2-40B4-BE49-F238E27FC236}">
                <a16:creationId xmlns:a16="http://schemas.microsoft.com/office/drawing/2014/main" id="{49AB6D2E-DB2A-909C-C06C-5BD35335ADF4}"/>
              </a:ext>
            </a:extLst>
          </p:cNvPr>
          <p:cNvSpPr txBox="1">
            <a:spLocks/>
          </p:cNvSpPr>
          <p:nvPr/>
        </p:nvSpPr>
        <p:spPr>
          <a:xfrm>
            <a:off x="4830661" y="3806924"/>
            <a:ext cx="2530677" cy="75555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8497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040253"/>
            <a:ext cx="10515600" cy="1481650"/>
          </a:xfrm>
        </p:spPr>
        <p:txBody>
          <a:bodyPr>
            <a:noAutofit/>
          </a:bodyPr>
          <a:lstStyle/>
          <a:p>
            <a:pPr algn="ctr"/>
            <a:br>
              <a:rPr lang="en-GB" sz="5400" dirty="0">
                <a:latin typeface="Twinkl Cursive Looped" panose="02000000000000000000" pitchFamily="2" charset="0"/>
              </a:rPr>
            </a:br>
            <a:r>
              <a:rPr lang="en-GB" sz="5400" dirty="0">
                <a:latin typeface="Twinkl Cursive Looped" panose="02000000000000000000" pitchFamily="2" charset="0"/>
              </a:rPr>
              <a:t>Definition - of great significance or value</a:t>
            </a:r>
          </a:p>
        </p:txBody>
      </p:sp>
      <p:sp>
        <p:nvSpPr>
          <p:cNvPr id="4" name="TextBox 3">
            <a:extLst>
              <a:ext uri="{FF2B5EF4-FFF2-40B4-BE49-F238E27FC236}">
                <a16:creationId xmlns:a16="http://schemas.microsoft.com/office/drawing/2014/main" id="{0B5C4E06-C0A5-C691-9ABD-D9B8F5AA432B}"/>
              </a:ext>
            </a:extLst>
          </p:cNvPr>
          <p:cNvSpPr txBox="1"/>
          <p:nvPr/>
        </p:nvSpPr>
        <p:spPr>
          <a:xfrm>
            <a:off x="4486275" y="469064"/>
            <a:ext cx="6098720" cy="923330"/>
          </a:xfrm>
          <a:prstGeom prst="rect">
            <a:avLst/>
          </a:prstGeom>
          <a:noFill/>
        </p:spPr>
        <p:txBody>
          <a:bodyPr wrap="square">
            <a:spAutoFit/>
          </a:bodyPr>
          <a:lstStyle/>
          <a:p>
            <a:r>
              <a:rPr lang="en-GB" sz="5400" dirty="0" err="1">
                <a:solidFill>
                  <a:prstClr val="black"/>
                </a:solidFill>
                <a:latin typeface="Twinkl Cursive Looped" panose="02000000000000000000" pitchFamily="2" charset="0"/>
                <a:ea typeface="+mj-ea"/>
                <a:cs typeface="+mj-cs"/>
              </a:rPr>
              <a:t>i</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mportant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dirty="0"/>
          </a:p>
        </p:txBody>
      </p:sp>
      <p:sp>
        <p:nvSpPr>
          <p:cNvPr id="5" name="TextBox 4">
            <a:extLst>
              <a:ext uri="{FF2B5EF4-FFF2-40B4-BE49-F238E27FC236}">
                <a16:creationId xmlns:a16="http://schemas.microsoft.com/office/drawing/2014/main" id="{89C64E86-4329-0CD9-1A18-51DF23380FC2}"/>
              </a:ext>
            </a:extLst>
          </p:cNvPr>
          <p:cNvSpPr txBox="1"/>
          <p:nvPr/>
        </p:nvSpPr>
        <p:spPr>
          <a:xfrm>
            <a:off x="4622347" y="1831328"/>
            <a:ext cx="609872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pic>
        <p:nvPicPr>
          <p:cNvPr id="10242" name="Picture 2" descr="Image result for important clip art">
            <a:extLst>
              <a:ext uri="{FF2B5EF4-FFF2-40B4-BE49-F238E27FC236}">
                <a16:creationId xmlns:a16="http://schemas.microsoft.com/office/drawing/2014/main" id="{438662C2-5A2E-98D7-2107-9D4A39502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420078"/>
            <a:ext cx="1485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182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She went to an important meeting </a:t>
            </a:r>
          </a:p>
        </p:txBody>
      </p:sp>
      <p:sp>
        <p:nvSpPr>
          <p:cNvPr id="3" name="Title 1">
            <a:extLst>
              <a:ext uri="{FF2B5EF4-FFF2-40B4-BE49-F238E27FC236}">
                <a16:creationId xmlns:a16="http://schemas.microsoft.com/office/drawing/2014/main" id="{77835572-D68B-1E7B-ED89-E528E1A456D7}"/>
              </a:ext>
            </a:extLst>
          </p:cNvPr>
          <p:cNvSpPr txBox="1">
            <a:spLocks/>
          </p:cNvSpPr>
          <p:nvPr/>
        </p:nvSpPr>
        <p:spPr>
          <a:xfrm>
            <a:off x="5583464" y="3788230"/>
            <a:ext cx="3103336" cy="7742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84553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4213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3269</TotalTime>
  <Words>2370</Words>
  <Application>Microsoft Office PowerPoint</Application>
  <PresentationFormat>Widescreen</PresentationFormat>
  <Paragraphs>365</Paragraphs>
  <Slides>184</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184</vt:i4>
      </vt:variant>
    </vt:vector>
  </HeadingPairs>
  <TitlesOfParts>
    <vt:vector size="189"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  Definition – a thing that is said, written or done in response to a question</vt:lpstr>
      <vt:lpstr> I put my hand up to answer the question.</vt:lpstr>
      <vt:lpstr>  Definition – come into sight</vt:lpstr>
      <vt:lpstr> The class waited for their teacher to appear.</vt:lpstr>
      <vt:lpstr>Homophones</vt:lpstr>
      <vt:lpstr>Homophones Words which sound the same but have different spellings, meanings or origins</vt:lpstr>
      <vt:lpstr>heel</vt:lpstr>
      <vt:lpstr>heal</vt:lpstr>
      <vt:lpstr>Let’s Teach and Practise</vt:lpstr>
      <vt:lpstr>Words with the long /eI/ sound spelt with ei </vt:lpstr>
      <vt:lpstr>eight</vt:lpstr>
      <vt:lpstr>eighth</vt:lpstr>
      <vt:lpstr>eighty</vt:lpstr>
      <vt:lpstr> Definition- the number after seven</vt:lpstr>
      <vt:lpstr> Definition – coming after 7th in the race </vt:lpstr>
      <vt:lpstr> Definition - the number after seventy-nine</vt:lpstr>
      <vt:lpstr>The number eight is one more than seven.</vt:lpstr>
      <vt:lpstr>I finished eighth in the race.</vt:lpstr>
      <vt:lpstr>I closed my eyes and counted to eighty.</vt:lpstr>
      <vt:lpstr>New CHALLENGE words.</vt:lpstr>
      <vt:lpstr> Definition - the feeling of wanting to know or learn about something or someone</vt:lpstr>
      <vt:lpstr> I have an interest in music. </vt:lpstr>
      <vt:lpstr> Definition - of great significance or value</vt:lpstr>
      <vt:lpstr> She went to an important meeting </vt:lpstr>
      <vt:lpstr>Let’s Practise and Apply.</vt:lpstr>
      <vt:lpstr>Can you spot the spelling rule words and the challenge words?</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Write this sentence as I dictate it to you.</vt:lpstr>
      <vt:lpstr>Wood has been the answer to housing for over eight hundred years. </vt:lpstr>
      <vt:lpstr>PowerPoint Presentation</vt:lpstr>
      <vt:lpstr>PowerPoint Presentation</vt:lpstr>
      <vt:lpstr>Let’s Revisit and Review…</vt:lpstr>
      <vt:lpstr>Do you remember this challenge word?</vt:lpstr>
      <vt:lpstr>  Definition – a thing that is said, written or done in response to a question</vt:lpstr>
      <vt:lpstr> I put my hand up to answer the question.</vt:lpstr>
      <vt:lpstr>  Definition – come into sight</vt:lpstr>
      <vt:lpstr> The class waited for their teacher to appear.</vt:lpstr>
      <vt:lpstr>Homophones</vt:lpstr>
      <vt:lpstr>Homophones Words which sound the same but have different spellings, meanings or origins</vt:lpstr>
      <vt:lpstr>berry</vt:lpstr>
      <vt:lpstr>bury</vt:lpstr>
      <vt:lpstr>Let’s Teach and Practise</vt:lpstr>
      <vt:lpstr>Words with the long /eI/ sound spelt with ei </vt:lpstr>
      <vt:lpstr>weight</vt:lpstr>
      <vt:lpstr>weigh</vt:lpstr>
      <vt:lpstr>neighbour</vt:lpstr>
      <vt:lpstr> Definition - how heavy something is</vt:lpstr>
      <vt:lpstr> Definition - to find the weight of something</vt:lpstr>
      <vt:lpstr> Definition - a person living next door or very nearby</vt:lpstr>
      <vt:lpstr>It was a heavy weight.</vt:lpstr>
      <vt:lpstr>I had to weigh the flour.</vt:lpstr>
      <vt:lpstr>My neighbour is very friendly.</vt:lpstr>
      <vt:lpstr>New CHALLENGE words.</vt:lpstr>
      <vt:lpstr> Definition - the feeling of wanting to know or learn about something or someone</vt:lpstr>
      <vt:lpstr> I have an interest in music. </vt:lpstr>
      <vt:lpstr> Definition - of great significance or value</vt:lpstr>
      <vt:lpstr> She went to an important meeting </vt:lpstr>
      <vt:lpstr>Let’s Practise and Apply.</vt:lpstr>
      <vt:lpstr>Can you spot the spelling rule words and the challenge words?</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Write this sentence as I dictate it to you.</vt:lpstr>
      <vt:lpstr>The Tudors would build timber-framed houses for themselves and neighbours.  These homes are still standing today over 500 years later. </vt:lpstr>
      <vt:lpstr>PowerPoint Presentation</vt:lpstr>
      <vt:lpstr>PowerPoint Presentation</vt:lpstr>
      <vt:lpstr>Let’s Revisit and Review…</vt:lpstr>
      <vt:lpstr>Do you remember this challenge word?</vt:lpstr>
      <vt:lpstr>  Definition – a thing that is said, written or done in response to a question</vt:lpstr>
      <vt:lpstr> I put my hand up to answer the question.</vt:lpstr>
      <vt:lpstr>  Definition – come into sight</vt:lpstr>
      <vt:lpstr> The class waited for their teacher to appear.</vt:lpstr>
      <vt:lpstr>Homophones</vt:lpstr>
      <vt:lpstr>Homophones Words which sound the same but have different spellings, meanings or origins</vt:lpstr>
      <vt:lpstr>brake</vt:lpstr>
      <vt:lpstr>break</vt:lpstr>
      <vt:lpstr>Let’s Teach and Practise</vt:lpstr>
      <vt:lpstr>Words ending in the /k/ sound spelt ‘que’</vt:lpstr>
      <vt:lpstr>Words with the long /eI/ sound spelt with ei </vt:lpstr>
      <vt:lpstr>veil</vt:lpstr>
      <vt:lpstr>beige</vt:lpstr>
      <vt:lpstr>sleigh</vt:lpstr>
      <vt:lpstr> Definition - a piece of material worn to cover a face</vt:lpstr>
      <vt:lpstr> Definition - a pale sandy colour</vt:lpstr>
      <vt:lpstr> Definition - a sledge drawn by horse or reindeer</vt:lpstr>
      <vt:lpstr>She lifted her veil with both hands to reveal her face.  </vt:lpstr>
      <vt:lpstr>The lady wore a beige jumper.</vt:lpstr>
      <vt:lpstr>The sleigh was pulled along the frozen ground. </vt:lpstr>
      <vt:lpstr>New CHALLENGE words.</vt:lpstr>
      <vt:lpstr> Definition - the feeling of wanting to know or learn about something or someone</vt:lpstr>
      <vt:lpstr> I have an interest in music. </vt:lpstr>
      <vt:lpstr> Definition - of great significance or value</vt:lpstr>
      <vt:lpstr> She went to an important meeting </vt:lpstr>
      <vt:lpstr>Let’s Practise and Apply.</vt:lpstr>
      <vt:lpstr>Can you spot the spelling rule words and the challenge words?</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Write this sentence as I dictate it to you.</vt:lpstr>
      <vt:lpstr>The wood freight has been moved in different ways over the years.</vt:lpstr>
      <vt:lpstr>PowerPoint Presentation</vt:lpstr>
      <vt:lpstr>PowerPoint Presentation</vt:lpstr>
      <vt:lpstr>Let’s Revisit and Review…</vt:lpstr>
      <vt:lpstr>Do you remember this challenge word?</vt:lpstr>
      <vt:lpstr>  Definition – a thing that is said, written or done in response to a question</vt:lpstr>
      <vt:lpstr> I put my hand up to answer the question.</vt:lpstr>
      <vt:lpstr>  Definition – come into sight</vt:lpstr>
      <vt:lpstr> The class waited for their teacher to appear.</vt:lpstr>
      <vt:lpstr>Homophones</vt:lpstr>
      <vt:lpstr>Homophones Words which sound the same but have different spellings, meanings or origins</vt:lpstr>
      <vt:lpstr>meet</vt:lpstr>
      <vt:lpstr>meat</vt:lpstr>
      <vt:lpstr>Let’s Teach and Practise</vt:lpstr>
      <vt:lpstr>Words with the long /eI/ sound spelt with ei </vt:lpstr>
      <vt:lpstr>freight</vt:lpstr>
      <vt:lpstr>vein</vt:lpstr>
      <vt:lpstr> Definition - goods transported in bulk</vt:lpstr>
      <vt:lpstr> Definition – a blood vessel</vt:lpstr>
      <vt:lpstr>The freight was being transported by rail.</vt:lpstr>
      <vt:lpstr>The nurse had trouble finding his vein.</vt:lpstr>
      <vt:lpstr>New CHALLENGE words.</vt:lpstr>
      <vt:lpstr> Definition - the feeling of wanting to know or learn about something or someone</vt:lpstr>
      <vt:lpstr> I have an interest in music. </vt:lpstr>
      <vt:lpstr> Definition - of great significance or value</vt:lpstr>
      <vt:lpstr> She went to an important meeting </vt:lpstr>
      <vt:lpstr>Let’s Practise and Apply.</vt:lpstr>
      <vt:lpstr>Can you spot the spelling rule words and the challenge words?</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Wood has been the answer to housing for over eight hundred years.  The Tudors would build timber-framed houses for themselves and neighbours.  These homes are still standing today over 500 years later.  The wood freight has been moved in different ways over the years.  Homes were built near rivers so that the weight of the logs could be carried on barges.  In countries with snow and ice covering the ground, a sleigh is used to transport the wood for building the homes. </vt:lpstr>
      <vt:lpstr>Write this sentence as I dictate it to you.</vt:lpstr>
      <vt:lpstr>In countries with snow and ice covering the ground, a sleigh is used to transport the wood for building the homes.</vt:lpstr>
      <vt:lpstr>PowerPoint Presentation</vt:lpstr>
      <vt:lpstr>PowerPoint Presentation</vt:lpstr>
      <vt:lpstr>Old challenge words…</vt:lpstr>
      <vt:lpstr>answer</vt:lpstr>
      <vt:lpstr>appear</vt:lpstr>
      <vt:lpstr>Old spelling rule words… (homophones)</vt:lpstr>
      <vt:lpstr>heel</vt:lpstr>
      <vt:lpstr>heal</vt:lpstr>
      <vt:lpstr>berry</vt:lpstr>
      <vt:lpstr>bury</vt:lpstr>
      <vt:lpstr>break</vt:lpstr>
      <vt:lpstr>brake</vt:lpstr>
      <vt:lpstr>meet</vt:lpstr>
      <vt:lpstr>meat</vt:lpstr>
      <vt:lpstr>New spelling rule words…</vt:lpstr>
      <vt:lpstr>eight</vt:lpstr>
      <vt:lpstr>eighty</vt:lpstr>
      <vt:lpstr>eighth</vt:lpstr>
      <vt:lpstr>weight</vt:lpstr>
      <vt:lpstr>weigh</vt:lpstr>
      <vt:lpstr>neighbour</vt:lpstr>
      <vt:lpstr>veil</vt:lpstr>
      <vt:lpstr>beige</vt:lpstr>
      <vt:lpstr>sleigh</vt:lpstr>
      <vt:lpstr>freight</vt:lpstr>
      <vt:lpstr>vein</vt:lpstr>
      <vt:lpstr>New challenge words…</vt:lpstr>
      <vt:lpstr>interest</vt:lpstr>
      <vt:lpstr>important</vt:lpstr>
      <vt:lpstr>PowerPoint Presentation</vt:lpstr>
      <vt:lpstr>PowerPoint Presentation</vt:lpstr>
      <vt:lpstr>PowerPoint Presentation</vt:lpstr>
      <vt:lpstr> I have an interest in music.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36</cp:revision>
  <cp:lastPrinted>2022-05-27T07:40:55Z</cp:lastPrinted>
  <dcterms:created xsi:type="dcterms:W3CDTF">2022-03-23T13:56:57Z</dcterms:created>
  <dcterms:modified xsi:type="dcterms:W3CDTF">2023-05-10T15:28:56Z</dcterms:modified>
</cp:coreProperties>
</file>