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4"/>
  </p:notesMasterIdLst>
  <p:sldIdLst>
    <p:sldId id="826" r:id="rId2"/>
    <p:sldId id="827" r:id="rId3"/>
    <p:sldId id="597" r:id="rId4"/>
    <p:sldId id="258" r:id="rId5"/>
    <p:sldId id="929" r:id="rId6"/>
    <p:sldId id="672" r:id="rId7"/>
    <p:sldId id="674" r:id="rId8"/>
    <p:sldId id="675" r:id="rId9"/>
    <p:sldId id="677" r:id="rId10"/>
    <p:sldId id="928" r:id="rId11"/>
    <p:sldId id="930" r:id="rId12"/>
    <p:sldId id="539" r:id="rId13"/>
    <p:sldId id="666" r:id="rId14"/>
    <p:sldId id="267" r:id="rId15"/>
    <p:sldId id="268" r:id="rId16"/>
    <p:sldId id="931" r:id="rId17"/>
    <p:sldId id="933" r:id="rId18"/>
    <p:sldId id="935" r:id="rId19"/>
    <p:sldId id="274" r:id="rId20"/>
    <p:sldId id="683" r:id="rId21"/>
    <p:sldId id="687" r:id="rId22"/>
    <p:sldId id="294" r:id="rId23"/>
    <p:sldId id="828" r:id="rId24"/>
    <p:sldId id="829" r:id="rId25"/>
    <p:sldId id="303" r:id="rId26"/>
    <p:sldId id="545" r:id="rId27"/>
    <p:sldId id="942" r:id="rId28"/>
    <p:sldId id="944" r:id="rId29"/>
    <p:sldId id="945" r:id="rId30"/>
    <p:sldId id="304" r:id="rId31"/>
    <p:sldId id="318" r:id="rId32"/>
    <p:sldId id="1165" r:id="rId33"/>
    <p:sldId id="1164" r:id="rId34"/>
    <p:sldId id="1170" r:id="rId35"/>
    <p:sldId id="1171" r:id="rId36"/>
    <p:sldId id="608" r:id="rId37"/>
    <p:sldId id="948" r:id="rId38"/>
    <p:sldId id="949" r:id="rId39"/>
    <p:sldId id="957" r:id="rId40"/>
    <p:sldId id="1184" r:id="rId41"/>
    <p:sldId id="1185" r:id="rId42"/>
    <p:sldId id="1186" r:id="rId43"/>
    <p:sldId id="1187" r:id="rId44"/>
    <p:sldId id="1049" r:id="rId45"/>
    <p:sldId id="1050" r:id="rId46"/>
    <p:sldId id="951" r:id="rId47"/>
    <p:sldId id="954" r:id="rId48"/>
    <p:sldId id="964" r:id="rId49"/>
    <p:sldId id="965" r:id="rId50"/>
    <p:sldId id="967" r:id="rId51"/>
    <p:sldId id="969" r:id="rId52"/>
    <p:sldId id="972" r:id="rId53"/>
    <p:sldId id="973" r:id="rId54"/>
    <p:sldId id="975" r:id="rId55"/>
    <p:sldId id="978" r:id="rId56"/>
    <p:sldId id="988" r:id="rId57"/>
    <p:sldId id="1196" r:id="rId58"/>
    <p:sldId id="1197" r:id="rId59"/>
    <p:sldId id="1198" r:id="rId60"/>
    <p:sldId id="1199" r:id="rId61"/>
    <p:sldId id="997" r:id="rId62"/>
    <p:sldId id="998" r:id="rId63"/>
    <p:sldId id="1172" r:id="rId64"/>
    <p:sldId id="1208" r:id="rId65"/>
    <p:sldId id="1174" r:id="rId66"/>
    <p:sldId id="1175" r:id="rId67"/>
    <p:sldId id="617" r:id="rId68"/>
    <p:sldId id="1004" r:id="rId69"/>
    <p:sldId id="1005" r:id="rId70"/>
    <p:sldId id="1013" r:id="rId71"/>
    <p:sldId id="1188" r:id="rId72"/>
    <p:sldId id="1189" r:id="rId73"/>
    <p:sldId id="1190" r:id="rId74"/>
    <p:sldId id="1191" r:id="rId75"/>
    <p:sldId id="1053" r:id="rId76"/>
    <p:sldId id="1054" r:id="rId77"/>
    <p:sldId id="1007" r:id="rId78"/>
    <p:sldId id="1010" r:id="rId79"/>
    <p:sldId id="1020" r:id="rId80"/>
    <p:sldId id="1021" r:id="rId81"/>
    <p:sldId id="1023" r:id="rId82"/>
    <p:sldId id="1025" r:id="rId83"/>
    <p:sldId id="1057" r:id="rId84"/>
    <p:sldId id="1059" r:id="rId85"/>
    <p:sldId id="1026" r:id="rId86"/>
    <p:sldId id="1058" r:id="rId87"/>
    <p:sldId id="1028" r:id="rId88"/>
    <p:sldId id="1062" r:id="rId89"/>
    <p:sldId id="1067" r:id="rId90"/>
    <p:sldId id="1034" r:id="rId91"/>
    <p:sldId id="1200" r:id="rId92"/>
    <p:sldId id="1201" r:id="rId93"/>
    <p:sldId id="1202" r:id="rId94"/>
    <p:sldId id="1203" r:id="rId95"/>
    <p:sldId id="1043" r:id="rId96"/>
    <p:sldId id="1044" r:id="rId97"/>
    <p:sldId id="1176" r:id="rId98"/>
    <p:sldId id="1209" r:id="rId99"/>
    <p:sldId id="1178" r:id="rId100"/>
    <p:sldId id="1179" r:id="rId101"/>
    <p:sldId id="1163" r:id="rId102"/>
    <p:sldId id="618" r:id="rId103"/>
    <p:sldId id="1072" r:id="rId104"/>
    <p:sldId id="1081" r:id="rId105"/>
    <p:sldId id="1192" r:id="rId106"/>
    <p:sldId id="1193" r:id="rId107"/>
    <p:sldId id="1194" r:id="rId108"/>
    <p:sldId id="1195" r:id="rId109"/>
    <p:sldId id="1073" r:id="rId110"/>
    <p:sldId id="1074" r:id="rId111"/>
    <p:sldId id="1075" r:id="rId112"/>
    <p:sldId id="1078" r:id="rId113"/>
    <p:sldId id="1088" r:id="rId114"/>
    <p:sldId id="1089" r:id="rId115"/>
    <p:sldId id="1091" r:id="rId116"/>
    <p:sldId id="1093" r:id="rId117"/>
    <p:sldId id="1096" r:id="rId118"/>
    <p:sldId id="1097" r:id="rId119"/>
    <p:sldId id="1099" r:id="rId120"/>
    <p:sldId id="1125" r:id="rId121"/>
    <p:sldId id="1108" r:id="rId122"/>
    <p:sldId id="1204" r:id="rId123"/>
    <p:sldId id="1205" r:id="rId124"/>
    <p:sldId id="1206" r:id="rId125"/>
    <p:sldId id="1207" r:id="rId126"/>
    <p:sldId id="1117" r:id="rId127"/>
    <p:sldId id="1118" r:id="rId128"/>
    <p:sldId id="1180" r:id="rId129"/>
    <p:sldId id="1210" r:id="rId130"/>
    <p:sldId id="1182" r:id="rId131"/>
    <p:sldId id="1183" r:id="rId132"/>
    <p:sldId id="782" r:id="rId133"/>
    <p:sldId id="664" r:id="rId134"/>
    <p:sldId id="783" r:id="rId135"/>
    <p:sldId id="1132" r:id="rId136"/>
    <p:sldId id="1133" r:id="rId137"/>
    <p:sldId id="786" r:id="rId138"/>
    <p:sldId id="1134" r:id="rId139"/>
    <p:sldId id="1135" r:id="rId140"/>
    <p:sldId id="1136" r:id="rId141"/>
    <p:sldId id="1137" r:id="rId142"/>
    <p:sldId id="1138" r:id="rId143"/>
    <p:sldId id="1139" r:id="rId144"/>
    <p:sldId id="1140" r:id="rId145"/>
    <p:sldId id="1141" r:id="rId146"/>
    <p:sldId id="907" r:id="rId147"/>
    <p:sldId id="1142" r:id="rId148"/>
    <p:sldId id="1143" r:id="rId149"/>
    <p:sldId id="1144" r:id="rId150"/>
    <p:sldId id="1145" r:id="rId151"/>
    <p:sldId id="1146" r:id="rId152"/>
    <p:sldId id="1147" r:id="rId153"/>
    <p:sldId id="1148" r:id="rId154"/>
    <p:sldId id="1149" r:id="rId155"/>
    <p:sldId id="1150" r:id="rId156"/>
    <p:sldId id="1151" r:id="rId157"/>
    <p:sldId id="805" r:id="rId158"/>
    <p:sldId id="1152" r:id="rId159"/>
    <p:sldId id="1153" r:id="rId160"/>
    <p:sldId id="808" r:id="rId161"/>
    <p:sldId id="809" r:id="rId162"/>
    <p:sldId id="810" r:id="rId163"/>
    <p:sldId id="1154" r:id="rId164"/>
    <p:sldId id="1157" r:id="rId165"/>
    <p:sldId id="1158" r:id="rId166"/>
    <p:sldId id="1155" r:id="rId167"/>
    <p:sldId id="1159" r:id="rId168"/>
    <p:sldId id="818" r:id="rId169"/>
    <p:sldId id="819" r:id="rId170"/>
    <p:sldId id="820" r:id="rId171"/>
    <p:sldId id="821" r:id="rId172"/>
    <p:sldId id="925" r:id="rId173"/>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DA5A81-8E8C-4916-ACE3-0A4945E4249B}" v="4" dt="2023-05-10T16:20:24.4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81447" autoAdjust="0"/>
  </p:normalViewPr>
  <p:slideViewPr>
    <p:cSldViewPr snapToGrid="0">
      <p:cViewPr varScale="1">
        <p:scale>
          <a:sx n="59" d="100"/>
          <a:sy n="59" d="100"/>
        </p:scale>
        <p:origin x="115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theme" Target="theme/theme1.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notesMaster" Target="notesMasters/notesMaster1.xml"/><Relationship Id="rId179" Type="http://schemas.microsoft.com/office/2016/11/relationships/changesInfo" Target="changesInfos/changesInfo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80" Type="http://schemas.microsoft.com/office/2015/10/relationships/revisionInfo" Target="revisionInfo.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presProps" Target="pres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viewProps" Target="view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06DA5A81-8E8C-4916-ACE3-0A4945E4249B}"/>
    <pc:docChg chg="custSel modSld">
      <pc:chgData name="Kelly Stokes" userId="3e5c5154-569e-4d81-aa91-4f91841cdfa9" providerId="ADAL" clId="{06DA5A81-8E8C-4916-ACE3-0A4945E4249B}" dt="2023-05-10T16:20:24.456" v="81"/>
      <pc:docMkLst>
        <pc:docMk/>
      </pc:docMkLst>
      <pc:sldChg chg="addSp delSp modSp mod">
        <pc:chgData name="Kelly Stokes" userId="3e5c5154-569e-4d81-aa91-4f91841cdfa9" providerId="ADAL" clId="{06DA5A81-8E8C-4916-ACE3-0A4945E4249B}" dt="2023-05-10T16:19:16.363" v="28" actId="14100"/>
        <pc:sldMkLst>
          <pc:docMk/>
          <pc:sldMk cId="3089204884" sldId="597"/>
        </pc:sldMkLst>
        <pc:picChg chg="del">
          <ac:chgData name="Kelly Stokes" userId="3e5c5154-569e-4d81-aa91-4f91841cdfa9" providerId="ADAL" clId="{06DA5A81-8E8C-4916-ACE3-0A4945E4249B}" dt="2023-05-10T16:19:02.158" v="23" actId="478"/>
          <ac:picMkLst>
            <pc:docMk/>
            <pc:sldMk cId="3089204884" sldId="597"/>
            <ac:picMk id="4" creationId="{00000000-0000-0000-0000-000000000000}"/>
          </ac:picMkLst>
        </pc:picChg>
        <pc:picChg chg="add mod modCrop">
          <ac:chgData name="Kelly Stokes" userId="3e5c5154-569e-4d81-aa91-4f91841cdfa9" providerId="ADAL" clId="{06DA5A81-8E8C-4916-ACE3-0A4945E4249B}" dt="2023-05-10T16:19:16.363" v="28" actId="14100"/>
          <ac:picMkLst>
            <pc:docMk/>
            <pc:sldMk cId="3089204884" sldId="597"/>
            <ac:picMk id="8" creationId="{A6B88584-3CAB-8536-5F88-A76292B7DB84}"/>
          </ac:picMkLst>
        </pc:picChg>
      </pc:sldChg>
      <pc:sldChg chg="modSp mod">
        <pc:chgData name="Kelly Stokes" userId="3e5c5154-569e-4d81-aa91-4f91841cdfa9" providerId="ADAL" clId="{06DA5A81-8E8C-4916-ACE3-0A4945E4249B}" dt="2023-05-10T16:19:35" v="40" actId="20577"/>
        <pc:sldMkLst>
          <pc:docMk/>
          <pc:sldMk cId="2362409983" sldId="608"/>
        </pc:sldMkLst>
        <pc:spChg chg="mod">
          <ac:chgData name="Kelly Stokes" userId="3e5c5154-569e-4d81-aa91-4f91841cdfa9" providerId="ADAL" clId="{06DA5A81-8E8C-4916-ACE3-0A4945E4249B}" dt="2023-05-10T16:19:35" v="40" actId="20577"/>
          <ac:spMkLst>
            <pc:docMk/>
            <pc:sldMk cId="2362409983" sldId="608"/>
            <ac:spMk id="2" creationId="{02FB8773-AD3E-2543-510F-CEE32E75C793}"/>
          </ac:spMkLst>
        </pc:spChg>
      </pc:sldChg>
      <pc:sldChg chg="modSp mod">
        <pc:chgData name="Kelly Stokes" userId="3e5c5154-569e-4d81-aa91-4f91841cdfa9" providerId="ADAL" clId="{06DA5A81-8E8C-4916-ACE3-0A4945E4249B}" dt="2023-05-10T16:19:51.373" v="52" actId="20577"/>
        <pc:sldMkLst>
          <pc:docMk/>
          <pc:sldMk cId="2078362911" sldId="617"/>
        </pc:sldMkLst>
        <pc:spChg chg="mod">
          <ac:chgData name="Kelly Stokes" userId="3e5c5154-569e-4d81-aa91-4f91841cdfa9" providerId="ADAL" clId="{06DA5A81-8E8C-4916-ACE3-0A4945E4249B}" dt="2023-05-10T16:19:51.373" v="52" actId="20577"/>
          <ac:spMkLst>
            <pc:docMk/>
            <pc:sldMk cId="2078362911" sldId="617"/>
            <ac:spMk id="2" creationId="{02FB8773-AD3E-2543-510F-CEE32E75C793}"/>
          </ac:spMkLst>
        </pc:spChg>
      </pc:sldChg>
      <pc:sldChg chg="addSp delSp modSp mod">
        <pc:chgData name="Kelly Stokes" userId="3e5c5154-569e-4d81-aa91-4f91841cdfa9" providerId="ADAL" clId="{06DA5A81-8E8C-4916-ACE3-0A4945E4249B}" dt="2023-05-10T16:20:11.610" v="69"/>
        <pc:sldMkLst>
          <pc:docMk/>
          <pc:sldMk cId="2785862537" sldId="618"/>
        </pc:sldMkLst>
        <pc:picChg chg="del">
          <ac:chgData name="Kelly Stokes" userId="3e5c5154-569e-4d81-aa91-4f91841cdfa9" providerId="ADAL" clId="{06DA5A81-8E8C-4916-ACE3-0A4945E4249B}" dt="2023-05-10T16:20:11.263" v="68" actId="478"/>
          <ac:picMkLst>
            <pc:docMk/>
            <pc:sldMk cId="2785862537" sldId="618"/>
            <ac:picMk id="5" creationId="{00000000-0000-0000-0000-000000000000}"/>
          </ac:picMkLst>
        </pc:picChg>
        <pc:picChg chg="add mod">
          <ac:chgData name="Kelly Stokes" userId="3e5c5154-569e-4d81-aa91-4f91841cdfa9" providerId="ADAL" clId="{06DA5A81-8E8C-4916-ACE3-0A4945E4249B}" dt="2023-05-10T16:20:11.610" v="69"/>
          <ac:picMkLst>
            <pc:docMk/>
            <pc:sldMk cId="2785862537" sldId="618"/>
            <ac:picMk id="7" creationId="{6CBE5C26-2D81-E2EA-9D72-A97864544A60}"/>
          </ac:picMkLst>
        </pc:picChg>
      </pc:sldChg>
      <pc:sldChg chg="addSp delSp modSp mod">
        <pc:chgData name="Kelly Stokes" userId="3e5c5154-569e-4d81-aa91-4f91841cdfa9" providerId="ADAL" clId="{06DA5A81-8E8C-4916-ACE3-0A4945E4249B}" dt="2023-05-10T16:20:24.456" v="81"/>
        <pc:sldMkLst>
          <pc:docMk/>
          <pc:sldMk cId="426109351" sldId="664"/>
        </pc:sldMkLst>
        <pc:picChg chg="del">
          <ac:chgData name="Kelly Stokes" userId="3e5c5154-569e-4d81-aa91-4f91841cdfa9" providerId="ADAL" clId="{06DA5A81-8E8C-4916-ACE3-0A4945E4249B}" dt="2023-05-10T16:20:23.929" v="80" actId="478"/>
          <ac:picMkLst>
            <pc:docMk/>
            <pc:sldMk cId="426109351" sldId="664"/>
            <ac:picMk id="4" creationId="{00000000-0000-0000-0000-000000000000}"/>
          </ac:picMkLst>
        </pc:picChg>
        <pc:picChg chg="add mod">
          <ac:chgData name="Kelly Stokes" userId="3e5c5154-569e-4d81-aa91-4f91841cdfa9" providerId="ADAL" clId="{06DA5A81-8E8C-4916-ACE3-0A4945E4249B}" dt="2023-05-10T16:20:24.456" v="81"/>
          <ac:picMkLst>
            <pc:docMk/>
            <pc:sldMk cId="426109351" sldId="664"/>
            <ac:picMk id="5" creationId="{5BB7525E-9179-F020-99AA-5EB41D6B7097}"/>
          </ac:picMkLst>
        </pc:picChg>
      </pc:sldChg>
      <pc:sldChg chg="modSp mod">
        <pc:chgData name="Kelly Stokes" userId="3e5c5154-569e-4d81-aa91-4f91841cdfa9" providerId="ADAL" clId="{06DA5A81-8E8C-4916-ACE3-0A4945E4249B}" dt="2023-05-10T16:20:21.482" v="79" actId="20577"/>
        <pc:sldMkLst>
          <pc:docMk/>
          <pc:sldMk cId="3682251326" sldId="782"/>
        </pc:sldMkLst>
        <pc:spChg chg="mod">
          <ac:chgData name="Kelly Stokes" userId="3e5c5154-569e-4d81-aa91-4f91841cdfa9" providerId="ADAL" clId="{06DA5A81-8E8C-4916-ACE3-0A4945E4249B}" dt="2023-05-10T16:20:21.482" v="79" actId="20577"/>
          <ac:spMkLst>
            <pc:docMk/>
            <pc:sldMk cId="3682251326" sldId="782"/>
            <ac:spMk id="2" creationId="{02FB8773-AD3E-2543-510F-CEE32E75C793}"/>
          </ac:spMkLst>
        </pc:spChg>
      </pc:sldChg>
      <pc:sldChg chg="modSp mod">
        <pc:chgData name="Kelly Stokes" userId="3e5c5154-569e-4d81-aa91-4f91841cdfa9" providerId="ADAL" clId="{06DA5A81-8E8C-4916-ACE3-0A4945E4249B}" dt="2023-05-10T16:18:53.293" v="12" actId="27636"/>
        <pc:sldMkLst>
          <pc:docMk/>
          <pc:sldMk cId="9807305" sldId="826"/>
        </pc:sldMkLst>
        <pc:spChg chg="mod">
          <ac:chgData name="Kelly Stokes" userId="3e5c5154-569e-4d81-aa91-4f91841cdfa9" providerId="ADAL" clId="{06DA5A81-8E8C-4916-ACE3-0A4945E4249B}" dt="2023-05-10T16:18:47.960" v="1" actId="20577"/>
          <ac:spMkLst>
            <pc:docMk/>
            <pc:sldMk cId="9807305" sldId="826"/>
            <ac:spMk id="2" creationId="{7EB92607-E334-409C-8872-AB6363C33D0F}"/>
          </ac:spMkLst>
        </pc:spChg>
        <pc:spChg chg="mod">
          <ac:chgData name="Kelly Stokes" userId="3e5c5154-569e-4d81-aa91-4f91841cdfa9" providerId="ADAL" clId="{06DA5A81-8E8C-4916-ACE3-0A4945E4249B}" dt="2023-05-10T16:18:53.293" v="12" actId="27636"/>
          <ac:spMkLst>
            <pc:docMk/>
            <pc:sldMk cId="9807305" sldId="826"/>
            <ac:spMk id="3" creationId="{9B667196-C5B4-45FC-B5E8-3B190D7A595C}"/>
          </ac:spMkLst>
        </pc:spChg>
      </pc:sldChg>
      <pc:sldChg chg="modSp mod">
        <pc:chgData name="Kelly Stokes" userId="3e5c5154-569e-4d81-aa91-4f91841cdfa9" providerId="ADAL" clId="{06DA5A81-8E8C-4916-ACE3-0A4945E4249B}" dt="2023-05-10T16:19:00.055" v="22" actId="20577"/>
        <pc:sldMkLst>
          <pc:docMk/>
          <pc:sldMk cId="540514116" sldId="827"/>
        </pc:sldMkLst>
        <pc:spChg chg="mod">
          <ac:chgData name="Kelly Stokes" userId="3e5c5154-569e-4d81-aa91-4f91841cdfa9" providerId="ADAL" clId="{06DA5A81-8E8C-4916-ACE3-0A4945E4249B}" dt="2023-05-10T16:19:00.055" v="22" actId="20577"/>
          <ac:spMkLst>
            <pc:docMk/>
            <pc:sldMk cId="540514116" sldId="827"/>
            <ac:spMk id="2" creationId="{02FB8773-AD3E-2543-510F-CEE32E75C793}"/>
          </ac:spMkLst>
        </pc:spChg>
      </pc:sldChg>
      <pc:sldChg chg="addSp delSp modSp mod">
        <pc:chgData name="Kelly Stokes" userId="3e5c5154-569e-4d81-aa91-4f91841cdfa9" providerId="ADAL" clId="{06DA5A81-8E8C-4916-ACE3-0A4945E4249B}" dt="2023-05-10T16:19:37.429" v="42"/>
        <pc:sldMkLst>
          <pc:docMk/>
          <pc:sldMk cId="1951421462" sldId="948"/>
        </pc:sldMkLst>
        <pc:picChg chg="del">
          <ac:chgData name="Kelly Stokes" userId="3e5c5154-569e-4d81-aa91-4f91841cdfa9" providerId="ADAL" clId="{06DA5A81-8E8C-4916-ACE3-0A4945E4249B}" dt="2023-05-10T16:19:37.067" v="41" actId="478"/>
          <ac:picMkLst>
            <pc:docMk/>
            <pc:sldMk cId="1951421462" sldId="948"/>
            <ac:picMk id="4" creationId="{00000000-0000-0000-0000-000000000000}"/>
          </ac:picMkLst>
        </pc:picChg>
        <pc:picChg chg="add mod">
          <ac:chgData name="Kelly Stokes" userId="3e5c5154-569e-4d81-aa91-4f91841cdfa9" providerId="ADAL" clId="{06DA5A81-8E8C-4916-ACE3-0A4945E4249B}" dt="2023-05-10T16:19:37.429" v="42"/>
          <ac:picMkLst>
            <pc:docMk/>
            <pc:sldMk cId="1951421462" sldId="948"/>
            <ac:picMk id="7" creationId="{92DC07D7-3B35-04BC-B23E-C4961B0863BF}"/>
          </ac:picMkLst>
        </pc:picChg>
      </pc:sldChg>
      <pc:sldChg chg="addSp delSp modSp mod">
        <pc:chgData name="Kelly Stokes" userId="3e5c5154-569e-4d81-aa91-4f91841cdfa9" providerId="ADAL" clId="{06DA5A81-8E8C-4916-ACE3-0A4945E4249B}" dt="2023-05-10T16:19:53.684" v="54"/>
        <pc:sldMkLst>
          <pc:docMk/>
          <pc:sldMk cId="3346440220" sldId="1004"/>
        </pc:sldMkLst>
        <pc:picChg chg="del">
          <ac:chgData name="Kelly Stokes" userId="3e5c5154-569e-4d81-aa91-4f91841cdfa9" providerId="ADAL" clId="{06DA5A81-8E8C-4916-ACE3-0A4945E4249B}" dt="2023-05-10T16:19:53.326" v="53" actId="478"/>
          <ac:picMkLst>
            <pc:docMk/>
            <pc:sldMk cId="3346440220" sldId="1004"/>
            <ac:picMk id="4" creationId="{00000000-0000-0000-0000-000000000000}"/>
          </ac:picMkLst>
        </pc:picChg>
        <pc:picChg chg="add mod">
          <ac:chgData name="Kelly Stokes" userId="3e5c5154-569e-4d81-aa91-4f91841cdfa9" providerId="ADAL" clId="{06DA5A81-8E8C-4916-ACE3-0A4945E4249B}" dt="2023-05-10T16:19:53.684" v="54"/>
          <ac:picMkLst>
            <pc:docMk/>
            <pc:sldMk cId="3346440220" sldId="1004"/>
            <ac:picMk id="7" creationId="{F3BC40D0-63EE-A782-943D-8C94921563A7}"/>
          </ac:picMkLst>
        </pc:picChg>
      </pc:sldChg>
      <pc:sldChg chg="modSp mod modNotesTx">
        <pc:chgData name="Kelly Stokes" userId="3e5c5154-569e-4d81-aa91-4f91841cdfa9" providerId="ADAL" clId="{06DA5A81-8E8C-4916-ACE3-0A4945E4249B}" dt="2023-05-10T16:20:09.223" v="67" actId="20577"/>
        <pc:sldMkLst>
          <pc:docMk/>
          <pc:sldMk cId="1515893398" sldId="1163"/>
        </pc:sldMkLst>
        <pc:spChg chg="mod">
          <ac:chgData name="Kelly Stokes" userId="3e5c5154-569e-4d81-aa91-4f91841cdfa9" providerId="ADAL" clId="{06DA5A81-8E8C-4916-ACE3-0A4945E4249B}" dt="2023-05-10T16:20:09.223" v="67" actId="20577"/>
          <ac:spMkLst>
            <pc:docMk/>
            <pc:sldMk cId="1515893398" sldId="1163"/>
            <ac:spMk id="2" creationId="{02FB8773-AD3E-2543-510F-CEE32E75C79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10/05/2023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30840313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Stone is an excellent building material due to its strength under extreme pressure.</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65</a:t>
            </a:fld>
            <a:endParaRPr lang="en-GB"/>
          </a:p>
        </p:txBody>
      </p:sp>
    </p:spTree>
    <p:extLst>
      <p:ext uri="{BB962C8B-B14F-4D97-AF65-F5344CB8AC3E}">
        <p14:creationId xmlns:p14="http://schemas.microsoft.com/office/powerpoint/2010/main" val="914639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67</a:t>
            </a:fld>
            <a:endParaRPr lang="en-GB"/>
          </a:p>
        </p:txBody>
      </p:sp>
    </p:spTree>
    <p:extLst>
      <p:ext uri="{BB962C8B-B14F-4D97-AF65-F5344CB8AC3E}">
        <p14:creationId xmlns:p14="http://schemas.microsoft.com/office/powerpoint/2010/main" val="1393783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70</a:t>
            </a:fld>
            <a:endParaRPr lang="en-GB"/>
          </a:p>
        </p:txBody>
      </p:sp>
    </p:spTree>
    <p:extLst>
      <p:ext uri="{BB962C8B-B14F-4D97-AF65-F5344CB8AC3E}">
        <p14:creationId xmlns:p14="http://schemas.microsoft.com/office/powerpoint/2010/main" val="2556206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97</a:t>
            </a:fld>
            <a:endParaRPr lang="en-GB"/>
          </a:p>
        </p:txBody>
      </p:sp>
    </p:spTree>
    <p:extLst>
      <p:ext uri="{BB962C8B-B14F-4D97-AF65-F5344CB8AC3E}">
        <p14:creationId xmlns:p14="http://schemas.microsoft.com/office/powerpoint/2010/main" val="37791708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70640F-E73A-4148-92BA-D1C70A96661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8521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When you inspect stone homes carefully, you notice the type of stone used is quarried locally.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99</a:t>
            </a:fld>
            <a:endParaRPr lang="en-GB"/>
          </a:p>
        </p:txBody>
      </p:sp>
    </p:spTree>
    <p:extLst>
      <p:ext uri="{BB962C8B-B14F-4D97-AF65-F5344CB8AC3E}">
        <p14:creationId xmlns:p14="http://schemas.microsoft.com/office/powerpoint/2010/main" val="4068301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101</a:t>
            </a:fld>
            <a:endParaRPr lang="en-GB"/>
          </a:p>
        </p:txBody>
      </p:sp>
    </p:spTree>
    <p:extLst>
      <p:ext uri="{BB962C8B-B14F-4D97-AF65-F5344CB8AC3E}">
        <p14:creationId xmlns:p14="http://schemas.microsoft.com/office/powerpoint/2010/main" val="5120909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104</a:t>
            </a:fld>
            <a:endParaRPr lang="en-GB"/>
          </a:p>
        </p:txBody>
      </p:sp>
    </p:spTree>
    <p:extLst>
      <p:ext uri="{BB962C8B-B14F-4D97-AF65-F5344CB8AC3E}">
        <p14:creationId xmlns:p14="http://schemas.microsoft.com/office/powerpoint/2010/main" val="17335019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128</a:t>
            </a:fld>
            <a:endParaRPr lang="en-GB"/>
          </a:p>
        </p:txBody>
      </p:sp>
    </p:spTree>
    <p:extLst>
      <p:ext uri="{BB962C8B-B14F-4D97-AF65-F5344CB8AC3E}">
        <p14:creationId xmlns:p14="http://schemas.microsoft.com/office/powerpoint/2010/main" val="22301523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129</a:t>
            </a:fld>
            <a:endParaRPr lang="en-GB"/>
          </a:p>
        </p:txBody>
      </p:sp>
    </p:spTree>
    <p:extLst>
      <p:ext uri="{BB962C8B-B14F-4D97-AF65-F5344CB8AC3E}">
        <p14:creationId xmlns:p14="http://schemas.microsoft.com/office/powerpoint/2010/main" val="3436360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24521577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Respect must be given to the Ancient Egyptians for developing ways to quarry, move and shape huge blocks of stone to create homes.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130</a:t>
            </a:fld>
            <a:endParaRPr lang="en-GB"/>
          </a:p>
        </p:txBody>
      </p:sp>
    </p:spTree>
    <p:extLst>
      <p:ext uri="{BB962C8B-B14F-4D97-AF65-F5344CB8AC3E}">
        <p14:creationId xmlns:p14="http://schemas.microsoft.com/office/powerpoint/2010/main" val="17471146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a:p>
        </p:txBody>
      </p:sp>
    </p:spTree>
    <p:extLst>
      <p:ext uri="{BB962C8B-B14F-4D97-AF65-F5344CB8AC3E}">
        <p14:creationId xmlns:p14="http://schemas.microsoft.com/office/powerpoint/2010/main" val="12547962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sz="1200" kern="1200" dirty="0">
                <a:solidFill>
                  <a:schemeClr val="tx1"/>
                </a:solidFill>
                <a:effectLst/>
                <a:latin typeface="+mn-lt"/>
                <a:ea typeface="+mn-ea"/>
                <a:cs typeface="+mn-cs"/>
              </a:rPr>
              <a:t>Ball great actually extreme accident believe telescope horoscope spectacles inspector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160</a:t>
            </a:fld>
            <a:endParaRPr lang="en-GB"/>
          </a:p>
        </p:txBody>
      </p:sp>
    </p:spTree>
    <p:extLst>
      <p:ext uri="{BB962C8B-B14F-4D97-AF65-F5344CB8AC3E}">
        <p14:creationId xmlns:p14="http://schemas.microsoft.com/office/powerpoint/2010/main" val="23013761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35003277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3750995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6383102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8533956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11565886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171</a:t>
            </a:fld>
            <a:endParaRPr lang="en-GB"/>
          </a:p>
        </p:txBody>
      </p:sp>
    </p:spTree>
    <p:extLst>
      <p:ext uri="{BB962C8B-B14F-4D97-AF65-F5344CB8AC3E}">
        <p14:creationId xmlns:p14="http://schemas.microsoft.com/office/powerpoint/2010/main" val="18526311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172</a:t>
            </a:fld>
            <a:endParaRPr lang="en-GB"/>
          </a:p>
        </p:txBody>
      </p:sp>
    </p:spTree>
    <p:extLst>
      <p:ext uri="{BB962C8B-B14F-4D97-AF65-F5344CB8AC3E}">
        <p14:creationId xmlns:p14="http://schemas.microsoft.com/office/powerpoint/2010/main" val="2888187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a:t>
            </a:fld>
            <a:endParaRPr lang="en-GB"/>
          </a:p>
        </p:txBody>
      </p:sp>
    </p:spTree>
    <p:extLst>
      <p:ext uri="{BB962C8B-B14F-4D97-AF65-F5344CB8AC3E}">
        <p14:creationId xmlns:p14="http://schemas.microsoft.com/office/powerpoint/2010/main" val="2816580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33</a:t>
            </a:fld>
            <a:endParaRPr lang="en-GB"/>
          </a:p>
        </p:txBody>
      </p:sp>
    </p:spTree>
    <p:extLst>
      <p:ext uri="{BB962C8B-B14F-4D97-AF65-F5344CB8AC3E}">
        <p14:creationId xmlns:p14="http://schemas.microsoft.com/office/powerpoint/2010/main" val="1202185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scope of materials to build homes from is large.   Actually, stone has been quarried in the UK with over 120 different types of building stone being used for housing.</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34</a:t>
            </a:fld>
            <a:endParaRPr lang="en-GB"/>
          </a:p>
        </p:txBody>
      </p:sp>
    </p:spTree>
    <p:extLst>
      <p:ext uri="{BB962C8B-B14F-4D97-AF65-F5344CB8AC3E}">
        <p14:creationId xmlns:p14="http://schemas.microsoft.com/office/powerpoint/2010/main" val="2333881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650785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3916228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63</a:t>
            </a:fld>
            <a:endParaRPr lang="en-GB"/>
          </a:p>
        </p:txBody>
      </p:sp>
    </p:spTree>
    <p:extLst>
      <p:ext uri="{BB962C8B-B14F-4D97-AF65-F5344CB8AC3E}">
        <p14:creationId xmlns:p14="http://schemas.microsoft.com/office/powerpoint/2010/main" val="885472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64</a:t>
            </a:fld>
            <a:endParaRPr lang="en-GB"/>
          </a:p>
        </p:txBody>
      </p:sp>
    </p:spTree>
    <p:extLst>
      <p:ext uri="{BB962C8B-B14F-4D97-AF65-F5344CB8AC3E}">
        <p14:creationId xmlns:p14="http://schemas.microsoft.com/office/powerpoint/2010/main" val="524026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3" Type="http://schemas.openxmlformats.org/officeDocument/2006/relationships/hyperlink" Target="https://www.etymonline.com/word/accident#etymonline_v_112"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3" Type="http://schemas.openxmlformats.org/officeDocument/2006/relationships/hyperlink" Target="https://www.etymonline.com/word/believe#etymonline_v_8277"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fontScale="92500" lnSpcReduction="10000"/>
          </a:bodyPr>
          <a:lstStyle/>
          <a:p>
            <a:r>
              <a:rPr lang="en-GB" dirty="0">
                <a:latin typeface="Twinkl Cursive Looped" panose="02000000000000000000" pitchFamily="2" charset="0"/>
              </a:rPr>
              <a:t>Mastering spellings: building of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4  </a:t>
            </a:r>
          </a:p>
          <a:p>
            <a:endParaRPr lang="en-GB" dirty="0">
              <a:latin typeface="Twinkl Cursive Looped" panose="02000000000000000000" pitchFamily="2" charset="0"/>
            </a:endParaRPr>
          </a:p>
        </p:txBody>
      </p:sp>
    </p:spTree>
    <p:extLst>
      <p:ext uri="{BB962C8B-B14F-4D97-AF65-F5344CB8AC3E}">
        <p14:creationId xmlns:p14="http://schemas.microsoft.com/office/powerpoint/2010/main" val="9807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22167672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687160" y="521131"/>
            <a:ext cx="10830379" cy="3294359"/>
          </a:xfrm>
        </p:spPr>
        <p:txBody>
          <a:bodyPr>
            <a:noAutofit/>
          </a:bodyPr>
          <a:lstStyle/>
          <a:p>
            <a:r>
              <a:rPr lang="en-GB" sz="4400" dirty="0">
                <a:latin typeface="Twinkl Cursive Looped" panose="02000000000000000000" pitchFamily="2" charset="0"/>
              </a:rPr>
              <a:t>When you </a:t>
            </a:r>
            <a:r>
              <a:rPr lang="en-GB" sz="4400" dirty="0">
                <a:solidFill>
                  <a:srgbClr val="FF0000"/>
                </a:solidFill>
                <a:latin typeface="Twinkl Cursive Looped" panose="02000000000000000000" pitchFamily="2" charset="0"/>
              </a:rPr>
              <a:t>inspect</a:t>
            </a:r>
            <a:r>
              <a:rPr lang="en-GB" sz="4400" dirty="0">
                <a:latin typeface="Twinkl Cursive Looped" panose="02000000000000000000" pitchFamily="2" charset="0"/>
              </a:rPr>
              <a:t> stone homes carefully, you notice the type of stone used is quarried locally.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187426499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04257"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2</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151589339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CBE5C26-2D81-E2EA-9D72-A97864544A60}"/>
              </a:ext>
            </a:extLst>
          </p:cNvPr>
          <p:cNvPicPr>
            <a:picLocks noChangeAspect="1"/>
          </p:cNvPicPr>
          <p:nvPr/>
        </p:nvPicPr>
        <p:blipFill rotWithShape="1">
          <a:blip r:embed="rId2"/>
          <a:srcRect l="19553" t="14983" r="18437" b="11171"/>
          <a:stretch/>
        </p:blipFill>
        <p:spPr>
          <a:xfrm>
            <a:off x="457199" y="0"/>
            <a:ext cx="10189029" cy="6822027"/>
          </a:xfrm>
          <a:prstGeom prst="rect">
            <a:avLst/>
          </a:prstGeom>
        </p:spPr>
      </p:pic>
    </p:spTree>
    <p:extLst>
      <p:ext uri="{BB962C8B-B14F-4D97-AF65-F5344CB8AC3E}">
        <p14:creationId xmlns:p14="http://schemas.microsoft.com/office/powerpoint/2010/main" val="278586253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32238479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4747442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453406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 fact or really</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1DB5F82F-20FB-B9C7-8054-3BFD920334EB}"/>
              </a:ext>
            </a:extLst>
          </p:cNvPr>
          <p:cNvSpPr txBox="1"/>
          <p:nvPr/>
        </p:nvSpPr>
        <p:spPr>
          <a:xfrm>
            <a:off x="4731204" y="56985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actually</a:t>
            </a:r>
            <a:endParaRPr lang="en-GB" dirty="0"/>
          </a:p>
        </p:txBody>
      </p:sp>
      <p:sp>
        <p:nvSpPr>
          <p:cNvPr id="6" name="TextBox 5">
            <a:extLst>
              <a:ext uri="{FF2B5EF4-FFF2-40B4-BE49-F238E27FC236}">
                <a16:creationId xmlns:a16="http://schemas.microsoft.com/office/drawing/2014/main" id="{FB1A17C4-E3A5-5520-E3E7-894C3479CB3E}"/>
              </a:ext>
            </a:extLst>
          </p:cNvPr>
          <p:cNvSpPr txBox="1"/>
          <p:nvPr/>
        </p:nvSpPr>
        <p:spPr>
          <a:xfrm>
            <a:off x="4469947"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pic>
        <p:nvPicPr>
          <p:cNvPr id="1026" name="Picture 2" descr="Image result for ACTUALLY clip art">
            <a:extLst>
              <a:ext uri="{FF2B5EF4-FFF2-40B4-BE49-F238E27FC236}">
                <a16:creationId xmlns:a16="http://schemas.microsoft.com/office/drawing/2014/main" id="{B92A8729-9BA0-77BC-F0D8-0B278E998B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907" y="341371"/>
            <a:ext cx="1933575"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0656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 didn’t actually see her – I just heard her voice.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2016AA9-1C96-C308-F856-AFC6440D0008}"/>
              </a:ext>
            </a:extLst>
          </p:cNvPr>
          <p:cNvSpPr txBox="1">
            <a:spLocks/>
          </p:cNvSpPr>
          <p:nvPr/>
        </p:nvSpPr>
        <p:spPr>
          <a:xfrm>
            <a:off x="3706837" y="3051224"/>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54811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2" y="4681025"/>
            <a:ext cx="10515600" cy="1481650"/>
          </a:xfrm>
        </p:spPr>
        <p:txBody>
          <a:bodyPr>
            <a:normAutofit/>
          </a:bodyPr>
          <a:lstStyle/>
          <a:p>
            <a:pPr algn="ctr"/>
            <a:r>
              <a:rPr lang="en-GB" dirty="0">
                <a:latin typeface="Twinkl Cursive Looped" panose="02000000000000000000" pitchFamily="2" charset="0"/>
              </a:rPr>
              <a:t>Definition – very great</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87DCE886-483C-D1D2-6D5E-A42A3FFBEEC4}"/>
              </a:ext>
            </a:extLst>
          </p:cNvPr>
          <p:cNvSpPr txBox="1"/>
          <p:nvPr/>
        </p:nvSpPr>
        <p:spPr>
          <a:xfrm>
            <a:off x="4404632" y="471883"/>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ex</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treme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dirty="0"/>
          </a:p>
        </p:txBody>
      </p:sp>
      <p:sp>
        <p:nvSpPr>
          <p:cNvPr id="6" name="TextBox 5">
            <a:extLst>
              <a:ext uri="{FF2B5EF4-FFF2-40B4-BE49-F238E27FC236}">
                <a16:creationId xmlns:a16="http://schemas.microsoft.com/office/drawing/2014/main" id="{D15B19D2-9D03-3AD6-C34D-C65198E85265}"/>
              </a:ext>
            </a:extLst>
          </p:cNvPr>
          <p:cNvSpPr txBox="1"/>
          <p:nvPr/>
        </p:nvSpPr>
        <p:spPr>
          <a:xfrm>
            <a:off x="4078061" y="206516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endParaRPr lang="en-GB" dirty="0"/>
          </a:p>
        </p:txBody>
      </p:sp>
      <p:pic>
        <p:nvPicPr>
          <p:cNvPr id="2050" name="Picture 2" descr="Image result for extreme clip art">
            <a:extLst>
              <a:ext uri="{FF2B5EF4-FFF2-40B4-BE49-F238E27FC236}">
                <a16:creationId xmlns:a16="http://schemas.microsoft.com/office/drawing/2014/main" id="{D9E8FEB7-3FF4-8563-36FE-22A709185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298" y="530283"/>
            <a:ext cx="2552700"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3148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weather forecast was for extreme heat.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375A8010-3F8D-7550-FBE2-D3C15EB2FC5C}"/>
              </a:ext>
            </a:extLst>
          </p:cNvPr>
          <p:cNvSpPr txBox="1">
            <a:spLocks/>
          </p:cNvSpPr>
          <p:nvPr/>
        </p:nvSpPr>
        <p:spPr>
          <a:xfrm>
            <a:off x="3968095" y="3866963"/>
            <a:ext cx="2530677"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596487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99419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246887104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19923913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grown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E3DF6006-B023-244D-165C-3157F2A93860}"/>
              </a:ext>
            </a:extLst>
          </p:cNvPr>
          <p:cNvSpPr/>
          <p:nvPr/>
        </p:nvSpPr>
        <p:spPr>
          <a:xfrm>
            <a:off x="5730802" y="3821650"/>
            <a:ext cx="1651820" cy="7408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5598747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groan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7C895EA9-B780-DC45-27FD-4BF7B7BBB523}"/>
              </a:ext>
            </a:extLst>
          </p:cNvPr>
          <p:cNvSpPr/>
          <p:nvPr/>
        </p:nvSpPr>
        <p:spPr>
          <a:xfrm>
            <a:off x="5828773" y="3821650"/>
            <a:ext cx="1404784" cy="7408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4285124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4202469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2582556"/>
          </a:xfrm>
        </p:spPr>
        <p:txBody>
          <a:bodyPr>
            <a:noAutofit/>
          </a:bodyPr>
          <a:lstStyle/>
          <a:p>
            <a:pPr algn="ctr"/>
            <a:r>
              <a:rPr lang="en-GB" dirty="0">
                <a:latin typeface="Twinkl Cursive Looped" panose="02000000000000000000" pitchFamily="2" charset="0"/>
              </a:rPr>
              <a:t>Root word family: </a:t>
            </a:r>
            <a:br>
              <a:rPr lang="en-GB" dirty="0">
                <a:latin typeface="Twinkl Cursive Looped" panose="02000000000000000000" pitchFamily="2" charset="0"/>
              </a:rPr>
            </a:br>
            <a:r>
              <a:rPr lang="en-GB" dirty="0">
                <a:latin typeface="Twinkl Cursive Looped" panose="02000000000000000000" pitchFamily="2" charset="0"/>
              </a:rPr>
              <a:t>‘</a:t>
            </a:r>
            <a:r>
              <a:rPr lang="en-GB" u="sng" dirty="0" err="1">
                <a:latin typeface="Twinkl Cursive Looped" panose="02000000000000000000" pitchFamily="2" charset="0"/>
              </a:rPr>
              <a:t>spect</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meaning </a:t>
            </a:r>
            <a:r>
              <a:rPr lang="en-GB" dirty="0">
                <a:solidFill>
                  <a:srgbClr val="FF0000"/>
                </a:solidFill>
                <a:latin typeface="Twinkl Cursive Looped" panose="02000000000000000000" pitchFamily="2" charset="0"/>
              </a:rPr>
              <a:t>to ‘observe’ </a:t>
            </a:r>
            <a:r>
              <a:rPr lang="en-GB" dirty="0">
                <a:latin typeface="Twinkl Cursive Looped" panose="02000000000000000000" pitchFamily="2" charset="0"/>
              </a:rPr>
              <a:t>from Latin </a:t>
            </a:r>
            <a:r>
              <a:rPr lang="en-GB" dirty="0" err="1">
                <a:latin typeface="Twinkl Cursive Looped" panose="02000000000000000000" pitchFamily="2" charset="0"/>
              </a:rPr>
              <a:t>inspectus</a:t>
            </a:r>
            <a:endParaRPr lang="en-GB" dirty="0">
              <a:latin typeface="Twinkl Cursive Looped" panose="02000000000000000000" pitchFamily="2" charset="0"/>
            </a:endParaRPr>
          </a:p>
        </p:txBody>
      </p:sp>
    </p:spTree>
    <p:extLst>
      <p:ext uri="{BB962C8B-B14F-4D97-AF65-F5344CB8AC3E}">
        <p14:creationId xmlns:p14="http://schemas.microsoft.com/office/powerpoint/2010/main" val="282329814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perspective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338916" y="3821649"/>
            <a:ext cx="1651820" cy="7408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7650" name="Picture 2" descr="Image result for perspective clip art">
            <a:extLst>
              <a:ext uri="{FF2B5EF4-FFF2-40B4-BE49-F238E27FC236}">
                <a16:creationId xmlns:a16="http://schemas.microsoft.com/office/drawing/2014/main" id="{7EB0B9C1-CAA0-93F5-1CE0-75D50859C9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38163"/>
            <a:ext cx="2867025"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644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spectacles</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468252" y="3749725"/>
            <a:ext cx="1667077" cy="81274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698" name="Picture 2" descr="Image result for spectacles clip art">
            <a:extLst>
              <a:ext uri="{FF2B5EF4-FFF2-40B4-BE49-F238E27FC236}">
                <a16:creationId xmlns:a16="http://schemas.microsoft.com/office/drawing/2014/main" id="{EF054947-D66F-8EFE-1951-3B29E0067A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979" y="481693"/>
            <a:ext cx="20097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384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783947"/>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point of view</a:t>
            </a:r>
          </a:p>
        </p:txBody>
      </p:sp>
      <p:pic>
        <p:nvPicPr>
          <p:cNvPr id="28674" name="Picture 2" descr="Image result for perspective clip art">
            <a:extLst>
              <a:ext uri="{FF2B5EF4-FFF2-40B4-BE49-F238E27FC236}">
                <a16:creationId xmlns:a16="http://schemas.microsoft.com/office/drawing/2014/main" id="{797E9B4B-B026-7535-A0BC-0E9213493E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802" y="325892"/>
            <a:ext cx="2867025" cy="16668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9FFEF58-AB53-C0CE-2232-3F9D8E1135EF}"/>
              </a:ext>
            </a:extLst>
          </p:cNvPr>
          <p:cNvSpPr txBox="1"/>
          <p:nvPr/>
        </p:nvSpPr>
        <p:spPr>
          <a:xfrm>
            <a:off x="4339318" y="6514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perspective</a:t>
            </a:r>
            <a:endParaRPr lang="en-GB" dirty="0"/>
          </a:p>
        </p:txBody>
      </p:sp>
      <p:sp>
        <p:nvSpPr>
          <p:cNvPr id="6" name="TextBox 5">
            <a:extLst>
              <a:ext uri="{FF2B5EF4-FFF2-40B4-BE49-F238E27FC236}">
                <a16:creationId xmlns:a16="http://schemas.microsoft.com/office/drawing/2014/main" id="{7795CCFE-FDB0-2F7D-0303-D3F9F20055E2}"/>
              </a:ext>
            </a:extLst>
          </p:cNvPr>
          <p:cNvSpPr txBox="1"/>
          <p:nvPr/>
        </p:nvSpPr>
        <p:spPr>
          <a:xfrm>
            <a:off x="4731204" y="224738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143155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4612823"/>
            <a:ext cx="10515600" cy="1251948"/>
          </a:xfrm>
        </p:spPr>
        <p:txBody>
          <a:bodyPr>
            <a:normAutofit/>
          </a:bodyPr>
          <a:lstStyle/>
          <a:p>
            <a:pPr algn="ctr"/>
            <a:r>
              <a:rPr lang="en-GB" dirty="0">
                <a:latin typeface="Twinkl Cursive Looped" panose="02000000000000000000" pitchFamily="2" charset="0"/>
              </a:rPr>
              <a:t>Definition - glasses</a:t>
            </a:r>
          </a:p>
        </p:txBody>
      </p:sp>
      <p:pic>
        <p:nvPicPr>
          <p:cNvPr id="30722" name="Picture 2" descr="Image result for spectacles clip art">
            <a:extLst>
              <a:ext uri="{FF2B5EF4-FFF2-40B4-BE49-F238E27FC236}">
                <a16:creationId xmlns:a16="http://schemas.microsoft.com/office/drawing/2014/main" id="{F655758F-E12B-328E-F0FE-135DC2EF51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770" y="530678"/>
            <a:ext cx="2009775"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73D6BB9-0596-3D9A-DB3B-971923B719C8}"/>
              </a:ext>
            </a:extLst>
          </p:cNvPr>
          <p:cNvSpPr txBox="1"/>
          <p:nvPr/>
        </p:nvSpPr>
        <p:spPr>
          <a:xfrm>
            <a:off x="3996418" y="4853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spectacles</a:t>
            </a:r>
            <a:endParaRPr lang="en-GB" dirty="0"/>
          </a:p>
        </p:txBody>
      </p:sp>
      <p:sp>
        <p:nvSpPr>
          <p:cNvPr id="6" name="TextBox 5">
            <a:extLst>
              <a:ext uri="{FF2B5EF4-FFF2-40B4-BE49-F238E27FC236}">
                <a16:creationId xmlns:a16="http://schemas.microsoft.com/office/drawing/2014/main" id="{A556C20A-1472-00C7-2378-FB793314BF02}"/>
              </a:ext>
            </a:extLst>
          </p:cNvPr>
          <p:cNvSpPr txBox="1"/>
          <p:nvPr/>
        </p:nvSpPr>
        <p:spPr>
          <a:xfrm>
            <a:off x="4649561" y="178311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2521955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56314" y="2874347"/>
            <a:ext cx="10515600" cy="1481650"/>
          </a:xfrm>
        </p:spPr>
        <p:txBody>
          <a:bodyPr>
            <a:noAutofit/>
          </a:bodyPr>
          <a:lstStyle/>
          <a:p>
            <a:r>
              <a:rPr lang="en-GB" sz="5400" dirty="0">
                <a:latin typeface="Twinkl Cursive Looped" panose="02000000000000000000" pitchFamily="2" charset="0"/>
              </a:rPr>
              <a:t>Try to see things from his perspective.</a:t>
            </a:r>
          </a:p>
        </p:txBody>
      </p:sp>
      <p:sp>
        <p:nvSpPr>
          <p:cNvPr id="3" name="Title 1">
            <a:extLst>
              <a:ext uri="{FF2B5EF4-FFF2-40B4-BE49-F238E27FC236}">
                <a16:creationId xmlns:a16="http://schemas.microsoft.com/office/drawing/2014/main" id="{0096DE96-E9B5-BDAD-5BE0-B13C91220EDA}"/>
              </a:ext>
            </a:extLst>
          </p:cNvPr>
          <p:cNvSpPr txBox="1">
            <a:spLocks/>
          </p:cNvSpPr>
          <p:nvPr/>
        </p:nvSpPr>
        <p:spPr>
          <a:xfrm>
            <a:off x="1271032" y="3615172"/>
            <a:ext cx="3186668"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236151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ball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54D649F6-AD56-B980-C736-D64424A3E024}"/>
              </a:ext>
            </a:extLst>
          </p:cNvPr>
          <p:cNvSpPr/>
          <p:nvPr/>
        </p:nvSpPr>
        <p:spPr>
          <a:xfrm>
            <a:off x="5894614" y="3669915"/>
            <a:ext cx="979715"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13978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56314" y="2874347"/>
            <a:ext cx="10515600" cy="1481650"/>
          </a:xfrm>
        </p:spPr>
        <p:txBody>
          <a:bodyPr>
            <a:noAutofit/>
          </a:bodyPr>
          <a:lstStyle/>
          <a:p>
            <a:r>
              <a:rPr lang="en-GB" sz="5400" dirty="0">
                <a:latin typeface="Twinkl Cursive Looped" panose="02000000000000000000" pitchFamily="2" charset="0"/>
              </a:rPr>
              <a:t>I’ve lost my spectacles! </a:t>
            </a:r>
          </a:p>
        </p:txBody>
      </p:sp>
      <p:sp>
        <p:nvSpPr>
          <p:cNvPr id="3" name="Title 1">
            <a:extLst>
              <a:ext uri="{FF2B5EF4-FFF2-40B4-BE49-F238E27FC236}">
                <a16:creationId xmlns:a16="http://schemas.microsoft.com/office/drawing/2014/main" id="{73F07C24-94D0-1359-1EC1-13B3E1795E97}"/>
              </a:ext>
            </a:extLst>
          </p:cNvPr>
          <p:cNvSpPr txBox="1">
            <a:spLocks/>
          </p:cNvSpPr>
          <p:nvPr/>
        </p:nvSpPr>
        <p:spPr>
          <a:xfrm>
            <a:off x="4820780" y="3615172"/>
            <a:ext cx="3186668"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292786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2011889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Autofit/>
          </a:bodyPr>
          <a:lstStyle/>
          <a:p>
            <a:pPr algn="ctr"/>
            <a:br>
              <a:rPr lang="en-GB" sz="5400" dirty="0">
                <a:latin typeface="Twinkl Cursive Looped" panose="02000000000000000000" pitchFamily="2" charset="0"/>
              </a:rPr>
            </a:br>
            <a:r>
              <a:rPr lang="en-GB" sz="4800" dirty="0">
                <a:latin typeface="Twinkl Cursive Looped" panose="02000000000000000000" pitchFamily="2" charset="0"/>
              </a:rPr>
              <a:t>Definition - an unfortunate incident that happens unexpectedly and unintentionally, typically resulting in damage or injury</a:t>
            </a:r>
            <a:endParaRPr lang="en-GB" sz="5400" dirty="0">
              <a:latin typeface="Twinkl Cursive Looped" panose="02000000000000000000" pitchFamily="2" charset="0"/>
            </a:endParaRPr>
          </a:p>
        </p:txBody>
      </p:sp>
      <p:sp>
        <p:nvSpPr>
          <p:cNvPr id="4" name="TextBox 3">
            <a:extLst>
              <a:ext uri="{FF2B5EF4-FFF2-40B4-BE49-F238E27FC236}">
                <a16:creationId xmlns:a16="http://schemas.microsoft.com/office/drawing/2014/main" id="{A50862C6-128A-31D6-C5B1-4E2CA5663349}"/>
              </a:ext>
            </a:extLst>
          </p:cNvPr>
          <p:cNvSpPr txBox="1"/>
          <p:nvPr/>
        </p:nvSpPr>
        <p:spPr>
          <a:xfrm>
            <a:off x="4437289" y="322106"/>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accident</a:t>
            </a:r>
            <a:endParaRPr lang="en-GB" dirty="0"/>
          </a:p>
        </p:txBody>
      </p:sp>
      <p:sp>
        <p:nvSpPr>
          <p:cNvPr id="6" name="TextBox 5">
            <a:extLst>
              <a:ext uri="{FF2B5EF4-FFF2-40B4-BE49-F238E27FC236}">
                <a16:creationId xmlns:a16="http://schemas.microsoft.com/office/drawing/2014/main" id="{43FD3134-CC80-3C63-384E-C24D9EDC259C}"/>
              </a:ext>
            </a:extLst>
          </p:cNvPr>
          <p:cNvSpPr txBox="1"/>
          <p:nvPr/>
        </p:nvSpPr>
        <p:spPr>
          <a:xfrm>
            <a:off x="4943475" y="192589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5122" name="Picture 2">
            <a:extLst>
              <a:ext uri="{FF2B5EF4-FFF2-40B4-BE49-F238E27FC236}">
                <a16:creationId xmlns:a16="http://schemas.microsoft.com/office/drawing/2014/main" id="{307ADBD3-2043-C2A8-2ED0-81CF746A69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258182"/>
            <a:ext cx="191452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566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Luckily I avoided having a nasty accident.</a:t>
            </a:r>
          </a:p>
        </p:txBody>
      </p:sp>
      <p:sp>
        <p:nvSpPr>
          <p:cNvPr id="3" name="Title 1">
            <a:extLst>
              <a:ext uri="{FF2B5EF4-FFF2-40B4-BE49-F238E27FC236}">
                <a16:creationId xmlns:a16="http://schemas.microsoft.com/office/drawing/2014/main" id="{63BA49E6-DDE9-8E18-EACB-04E84D5081CA}"/>
              </a:ext>
            </a:extLst>
          </p:cNvPr>
          <p:cNvSpPr txBox="1">
            <a:spLocks/>
          </p:cNvSpPr>
          <p:nvPr/>
        </p:nvSpPr>
        <p:spPr>
          <a:xfrm>
            <a:off x="4618390" y="3806924"/>
            <a:ext cx="3186668"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26084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21229"/>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accept that (something) is true, especially without proof </a:t>
            </a:r>
          </a:p>
        </p:txBody>
      </p:sp>
      <p:sp>
        <p:nvSpPr>
          <p:cNvPr id="4" name="TextBox 3">
            <a:extLst>
              <a:ext uri="{FF2B5EF4-FFF2-40B4-BE49-F238E27FC236}">
                <a16:creationId xmlns:a16="http://schemas.microsoft.com/office/drawing/2014/main" id="{AFE2DD96-DEC7-295A-6FFD-674C4891A887}"/>
              </a:ext>
            </a:extLst>
          </p:cNvPr>
          <p:cNvSpPr txBox="1"/>
          <p:nvPr/>
        </p:nvSpPr>
        <p:spPr>
          <a:xfrm>
            <a:off x="4355647" y="550706"/>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believe</a:t>
            </a:r>
            <a:endParaRPr lang="en-GB" dirty="0"/>
          </a:p>
        </p:txBody>
      </p:sp>
      <p:sp>
        <p:nvSpPr>
          <p:cNvPr id="6" name="TextBox 5">
            <a:extLst>
              <a:ext uri="{FF2B5EF4-FFF2-40B4-BE49-F238E27FC236}">
                <a16:creationId xmlns:a16="http://schemas.microsoft.com/office/drawing/2014/main" id="{4D5C6195-8EBB-B689-8784-89A004564979}"/>
              </a:ext>
            </a:extLst>
          </p:cNvPr>
          <p:cNvSpPr txBox="1"/>
          <p:nvPr/>
        </p:nvSpPr>
        <p:spPr>
          <a:xfrm>
            <a:off x="4355647" y="2330521"/>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6146" name="Picture 2" descr="Image result for believe fairies clip art">
            <a:extLst>
              <a:ext uri="{FF2B5EF4-FFF2-40B4-BE49-F238E27FC236}">
                <a16:creationId xmlns:a16="http://schemas.microsoft.com/office/drawing/2014/main" id="{8B0252C2-A81F-2645-3436-3BD1F7C4A1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474" y="155121"/>
            <a:ext cx="1471612"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440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couldn’t believe my eyes! </a:t>
            </a:r>
          </a:p>
        </p:txBody>
      </p:sp>
      <p:sp>
        <p:nvSpPr>
          <p:cNvPr id="3" name="Title 1">
            <a:extLst>
              <a:ext uri="{FF2B5EF4-FFF2-40B4-BE49-F238E27FC236}">
                <a16:creationId xmlns:a16="http://schemas.microsoft.com/office/drawing/2014/main" id="{FA093B6C-70DD-3615-DB07-D62E8E8FAE54}"/>
              </a:ext>
            </a:extLst>
          </p:cNvPr>
          <p:cNvSpPr txBox="1">
            <a:spLocks/>
          </p:cNvSpPr>
          <p:nvPr/>
        </p:nvSpPr>
        <p:spPr>
          <a:xfrm>
            <a:off x="5094513" y="3806924"/>
            <a:ext cx="2286391"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522839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8445536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8084111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49" y="3080825"/>
            <a:ext cx="10897695" cy="3336304"/>
          </a:xfrm>
        </p:spPr>
        <p:txBody>
          <a:bodyPr>
            <a:normAutofit fontScale="90000"/>
          </a:bodyPr>
          <a:lstStyle/>
          <a:p>
            <a:r>
              <a:rPr lang="en-GB" sz="4000" dirty="0">
                <a:latin typeface="Twinkl Cursive Looped" panose="02000000000000000000" pitchFamily="2" charset="0"/>
              </a:rPr>
              <a:t>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a:t>
            </a:r>
            <a:r>
              <a:rPr lang="en-GB" sz="4400" dirty="0">
                <a:latin typeface="Twinkl Cursive Looped" panose="02000000000000000000" pitchFamily="2" charset="0"/>
              </a:rPr>
              <a:t> </a:t>
            </a:r>
          </a:p>
        </p:txBody>
      </p:sp>
    </p:spTree>
    <p:extLst>
      <p:ext uri="{BB962C8B-B14F-4D97-AF65-F5344CB8AC3E}">
        <p14:creationId xmlns:p14="http://schemas.microsoft.com/office/powerpoint/2010/main" val="82207901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99192" y="3211454"/>
            <a:ext cx="10897695" cy="3336304"/>
          </a:xfrm>
        </p:spPr>
        <p:txBody>
          <a:bodyPr>
            <a:normAutofit fontScale="90000"/>
          </a:bodyPr>
          <a:lstStyle/>
          <a:p>
            <a:r>
              <a:rPr lang="en-GB" sz="4000" dirty="0">
                <a:latin typeface="Twinkl Cursive Looped" panose="02000000000000000000" pitchFamily="2" charset="0"/>
              </a:rPr>
              <a:t>The </a:t>
            </a:r>
            <a:r>
              <a:rPr lang="en-GB" sz="4000" dirty="0">
                <a:highlight>
                  <a:srgbClr val="FFFF00"/>
                </a:highlight>
                <a:latin typeface="Twinkl Cursive Looped" panose="02000000000000000000" pitchFamily="2" charset="0"/>
              </a:rPr>
              <a:t>scope</a:t>
            </a:r>
            <a:r>
              <a:rPr lang="en-GB" sz="4000" dirty="0">
                <a:latin typeface="Twinkl Cursive Looped" panose="02000000000000000000" pitchFamily="2" charset="0"/>
              </a:rPr>
              <a:t> of materials to build homes from is large.   </a:t>
            </a:r>
            <a:r>
              <a:rPr lang="en-GB" sz="4000" dirty="0">
                <a:highlight>
                  <a:srgbClr val="FFFF00"/>
                </a:highlight>
                <a:latin typeface="Twinkl Cursive Looped" panose="02000000000000000000" pitchFamily="2" charset="0"/>
              </a:rPr>
              <a:t>Actually</a:t>
            </a:r>
            <a:r>
              <a:rPr lang="en-GB" sz="4000" dirty="0">
                <a:latin typeface="Twinkl Cursive Looped" panose="02000000000000000000" pitchFamily="2" charset="0"/>
              </a:rPr>
              <a:t>, stone has been quarried in the UK with over 120 different types of building stone being used for housing.   Stone is an excellent building material due to its strength under </a:t>
            </a:r>
            <a:r>
              <a:rPr lang="en-GB" sz="4000" dirty="0">
                <a:highlight>
                  <a:srgbClr val="FFFF00"/>
                </a:highlight>
                <a:latin typeface="Twinkl Cursive Looped" panose="02000000000000000000" pitchFamily="2" charset="0"/>
              </a:rPr>
              <a:t>extreme </a:t>
            </a:r>
            <a:r>
              <a:rPr lang="en-GB" sz="4000" dirty="0">
                <a:latin typeface="Twinkl Cursive Looped" panose="02000000000000000000" pitchFamily="2" charset="0"/>
              </a:rPr>
              <a:t>pressure and is great against wind and water.  When you </a:t>
            </a:r>
            <a:r>
              <a:rPr lang="en-GB" sz="4000" dirty="0">
                <a:highlight>
                  <a:srgbClr val="FFFF00"/>
                </a:highlight>
                <a:latin typeface="Twinkl Cursive Looped" panose="02000000000000000000" pitchFamily="2" charset="0"/>
              </a:rPr>
              <a:t>inspect</a:t>
            </a:r>
            <a:r>
              <a:rPr lang="en-GB" sz="4000" dirty="0">
                <a:latin typeface="Twinkl Cursive Looped" panose="02000000000000000000" pitchFamily="2" charset="0"/>
              </a:rPr>
              <a:t> stone homes carefully, you notice the type of stone used is quarried locally.  This is due to the difficulty in transporting stone.  </a:t>
            </a:r>
            <a:r>
              <a:rPr lang="en-GB" sz="4000" dirty="0">
                <a:highlight>
                  <a:srgbClr val="FFFF00"/>
                </a:highlight>
                <a:latin typeface="Twinkl Cursive Looped" panose="02000000000000000000" pitchFamily="2" charset="0"/>
              </a:rPr>
              <a:t>Respect</a:t>
            </a:r>
            <a:r>
              <a:rPr lang="en-GB" sz="4000" dirty="0">
                <a:latin typeface="Twinkl Cursive Looped" panose="02000000000000000000" pitchFamily="2" charset="0"/>
              </a:rPr>
              <a:t> must be given to the Ancient Egyptians for developing ways to quarry, move and shape huge blocks of stone to create homes.</a:t>
            </a:r>
            <a:r>
              <a:rPr lang="en-GB" sz="4400" dirty="0">
                <a:latin typeface="Twinkl Cursive Looped" panose="02000000000000000000" pitchFamily="2" charset="0"/>
              </a:rPr>
              <a:t> </a:t>
            </a:r>
          </a:p>
        </p:txBody>
      </p:sp>
    </p:spTree>
    <p:extLst>
      <p:ext uri="{BB962C8B-B14F-4D97-AF65-F5344CB8AC3E}">
        <p14:creationId xmlns:p14="http://schemas.microsoft.com/office/powerpoint/2010/main" val="3902130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bawl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ADF63B5F-C3A4-E32B-50FF-7CCD5DBBD9BC}"/>
              </a:ext>
            </a:extLst>
          </p:cNvPr>
          <p:cNvSpPr/>
          <p:nvPr/>
        </p:nvSpPr>
        <p:spPr>
          <a:xfrm>
            <a:off x="5649686" y="3800544"/>
            <a:ext cx="1602452"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43512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5053770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687160" y="521131"/>
            <a:ext cx="10830379" cy="4334648"/>
          </a:xfrm>
        </p:spPr>
        <p:txBody>
          <a:bodyPr>
            <a:noAutofit/>
          </a:bodyPr>
          <a:lstStyle/>
          <a:p>
            <a:r>
              <a:rPr lang="en-GB" sz="4400" dirty="0">
                <a:solidFill>
                  <a:srgbClr val="FF0000"/>
                </a:solidFill>
                <a:latin typeface="Twinkl Cursive Looped" panose="02000000000000000000" pitchFamily="2" charset="0"/>
              </a:rPr>
              <a:t>Respect</a:t>
            </a:r>
            <a:r>
              <a:rPr lang="en-GB" sz="4400" dirty="0">
                <a:latin typeface="Twinkl Cursive Looped" panose="02000000000000000000" pitchFamily="2" charset="0"/>
              </a:rPr>
              <a:t> must be given to the Ancient Egyptians for developing ways to quarry, move and shape huge blocks of stone to create homes.</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147116218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2</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368225132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BB7525E-9179-F020-99AA-5EB41D6B7097}"/>
              </a:ext>
            </a:extLst>
          </p:cNvPr>
          <p:cNvPicPr>
            <a:picLocks noChangeAspect="1"/>
          </p:cNvPicPr>
          <p:nvPr/>
        </p:nvPicPr>
        <p:blipFill rotWithShape="1">
          <a:blip r:embed="rId2"/>
          <a:srcRect l="19553" t="14983" r="18437" b="11171"/>
          <a:stretch/>
        </p:blipFill>
        <p:spPr>
          <a:xfrm>
            <a:off x="457199" y="0"/>
            <a:ext cx="10189029" cy="6822027"/>
          </a:xfrm>
          <a:prstGeom prst="rect">
            <a:avLst/>
          </a:prstGeom>
        </p:spPr>
      </p:pic>
    </p:spTree>
    <p:extLst>
      <p:ext uri="{BB962C8B-B14F-4D97-AF65-F5344CB8AC3E}">
        <p14:creationId xmlns:p14="http://schemas.microsoft.com/office/powerpoint/2010/main" val="42610935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3038919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actually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5175617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extreme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978892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Old spelling rule </a:t>
            </a:r>
            <a:r>
              <a:rPr lang="en-GB">
                <a:latin typeface="Twinkl Cursive Looped" panose="02000000000000000000" pitchFamily="2" charset="0"/>
              </a:rPr>
              <a:t>words… (homophones)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5432974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ball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5378260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bawl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98766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fair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6563271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7704573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6974538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great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9166863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grown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0978839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groan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7673279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2620925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scope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3637481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telescope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4196516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microscope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29324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dirty="0">
                <a:latin typeface="Twinkl Cursive Looped" panose="02000000000000000000" pitchFamily="2" charset="0"/>
              </a:rPr>
              <a:t>Root word family: </a:t>
            </a:r>
            <a:br>
              <a:rPr lang="en-GB" dirty="0">
                <a:latin typeface="Twinkl Cursive Looped" panose="02000000000000000000" pitchFamily="2" charset="0"/>
              </a:rPr>
            </a:br>
            <a:r>
              <a:rPr lang="en-GB" u="sng" dirty="0">
                <a:latin typeface="Twinkl Cursive Looped" panose="02000000000000000000" pitchFamily="2" charset="0"/>
              </a:rPr>
              <a:t>scope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a:t>
            </a:r>
            <a:r>
              <a:rPr lang="en-GB" dirty="0">
                <a:solidFill>
                  <a:srgbClr val="FF0000"/>
                </a:solidFill>
                <a:latin typeface="Twinkl Cursive Looped" panose="02000000000000000000" pitchFamily="2" charset="0"/>
              </a:rPr>
              <a:t>to ‘see’ </a:t>
            </a:r>
            <a:r>
              <a:rPr lang="en-GB" dirty="0">
                <a:latin typeface="Twinkl Cursive Looped" panose="02000000000000000000" pitchFamily="2" charset="0"/>
              </a:rPr>
              <a:t>from Greek</a:t>
            </a:r>
          </a:p>
        </p:txBody>
      </p:sp>
    </p:spTree>
    <p:extLst>
      <p:ext uri="{BB962C8B-B14F-4D97-AF65-F5344CB8AC3E}">
        <p14:creationId xmlns:p14="http://schemas.microsoft.com/office/powerpoint/2010/main" val="355420382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horoscope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088251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periscope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2487948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inspect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7510848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spectator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793075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respect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6180590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perspective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479900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spectacles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34463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6800145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accident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1223923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sz="5400" dirty="0">
                <a:latin typeface="Twinkl Cursive Looped" panose="02000000000000000000" pitchFamily="2" charset="0"/>
              </a:rPr>
              <a:t>believe</a:t>
            </a:r>
            <a:br>
              <a:rPr lang="en-GB" sz="5400" dirty="0">
                <a:latin typeface="Twinkl Cursive Looped" panose="02000000000000000000" pitchFamily="2" charset="0"/>
              </a:rPr>
            </a:br>
            <a:endParaRPr lang="en-GB" sz="5400" dirty="0">
              <a:latin typeface="Twinkl Cursive Looped" panose="02000000000000000000" pitchFamily="2" charset="0"/>
            </a:endParaRPr>
          </a:p>
        </p:txBody>
      </p:sp>
    </p:spTree>
    <p:extLst>
      <p:ext uri="{BB962C8B-B14F-4D97-AF65-F5344CB8AC3E}">
        <p14:creationId xmlns:p14="http://schemas.microsoft.com/office/powerpoint/2010/main" val="2018662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scope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029200" y="3800544"/>
            <a:ext cx="222293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Image result for scope clip art">
            <a:extLst>
              <a:ext uri="{FF2B5EF4-FFF2-40B4-BE49-F238E27FC236}">
                <a16:creationId xmlns:a16="http://schemas.microsoft.com/office/drawing/2014/main" id="{0B4B6B61-3315-9B88-3FCC-C14B1EBA9C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443592"/>
            <a:ext cx="201930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5094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220975635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568007" y="215022"/>
            <a:ext cx="5183864" cy="6555641"/>
          </a:xfrm>
          <a:prstGeom prst="rect">
            <a:avLst/>
          </a:prstGeom>
          <a:noFill/>
        </p:spPr>
        <p:txBody>
          <a:bodyPr wrap="square" rtlCol="0">
            <a:spAutoFit/>
          </a:bodyPr>
          <a:lstStyle/>
          <a:p>
            <a:r>
              <a:rPr lang="en-GB" sz="6000" dirty="0">
                <a:latin typeface="Twinkl Cursive Looped" panose="02000000000000000000" pitchFamily="2" charset="0"/>
              </a:rPr>
              <a:t>Did you get them correct?</a:t>
            </a:r>
          </a:p>
          <a:p>
            <a:pPr marL="857250" indent="-857250" algn="ctr">
              <a:buFont typeface="Arial" panose="020B0604020202020204" pitchFamily="34" charset="0"/>
              <a:buChar char="•"/>
            </a:pPr>
            <a:r>
              <a:rPr lang="en-GB" sz="6000" dirty="0">
                <a:latin typeface="Twinkl Cursive Looped" panose="02000000000000000000" pitchFamily="2" charset="0"/>
              </a:rPr>
              <a:t>Ball </a:t>
            </a:r>
          </a:p>
          <a:p>
            <a:pPr marL="857250" indent="-857250" algn="ctr">
              <a:buFont typeface="Arial" panose="020B0604020202020204" pitchFamily="34" charset="0"/>
              <a:buChar char="•"/>
            </a:pPr>
            <a:r>
              <a:rPr lang="en-GB" sz="6000" dirty="0">
                <a:latin typeface="Twinkl Cursive Looped" panose="02000000000000000000" pitchFamily="2" charset="0"/>
              </a:rPr>
              <a:t>Great</a:t>
            </a:r>
          </a:p>
          <a:p>
            <a:pPr marL="857250" indent="-857250" algn="ctr">
              <a:buFont typeface="Arial" panose="020B0604020202020204" pitchFamily="34" charset="0"/>
              <a:buChar char="•"/>
            </a:pPr>
            <a:r>
              <a:rPr lang="en-GB" sz="6000" dirty="0">
                <a:latin typeface="Twinkl Cursive Looped" panose="02000000000000000000" pitchFamily="2" charset="0"/>
              </a:rPr>
              <a:t>actually</a:t>
            </a:r>
          </a:p>
          <a:p>
            <a:pPr marL="857250" indent="-857250" algn="ctr">
              <a:buFont typeface="Arial" panose="020B0604020202020204" pitchFamily="34" charset="0"/>
              <a:buChar char="•"/>
            </a:pPr>
            <a:r>
              <a:rPr lang="en-GB" sz="6000" dirty="0">
                <a:latin typeface="Twinkl Cursive Looped" panose="02000000000000000000" pitchFamily="2" charset="0"/>
              </a:rPr>
              <a:t> extreme</a:t>
            </a:r>
          </a:p>
          <a:p>
            <a:pPr marL="857250" indent="-857250" algn="ctr">
              <a:buFont typeface="Arial" panose="020B0604020202020204" pitchFamily="34" charset="0"/>
              <a:buChar char="•"/>
            </a:pPr>
            <a:r>
              <a:rPr lang="en-GB" sz="6000" dirty="0">
                <a:latin typeface="Twinkl Cursive Looped" panose="02000000000000000000" pitchFamily="2" charset="0"/>
              </a:rPr>
              <a:t> accident</a:t>
            </a:r>
          </a:p>
        </p:txBody>
      </p:sp>
      <p:sp>
        <p:nvSpPr>
          <p:cNvPr id="3" name="TextBox 2">
            <a:extLst>
              <a:ext uri="{FF2B5EF4-FFF2-40B4-BE49-F238E27FC236}">
                <a16:creationId xmlns:a16="http://schemas.microsoft.com/office/drawing/2014/main" id="{02FB8773-AD3E-2543-510F-CEE32E75C793}"/>
              </a:ext>
            </a:extLst>
          </p:cNvPr>
          <p:cNvSpPr txBox="1"/>
          <p:nvPr/>
        </p:nvSpPr>
        <p:spPr>
          <a:xfrm>
            <a:off x="6442781" y="809873"/>
            <a:ext cx="5183864" cy="6001643"/>
          </a:xfrm>
          <a:prstGeom prst="rect">
            <a:avLst/>
          </a:prstGeom>
          <a:noFill/>
        </p:spPr>
        <p:txBody>
          <a:bodyPr wrap="square" rtlCol="0">
            <a:spAutoFit/>
          </a:bodyPr>
          <a:lstStyle/>
          <a:p>
            <a:pPr algn="ctr"/>
            <a:r>
              <a:rPr lang="en-GB" sz="5400" i="1" dirty="0">
                <a:latin typeface="Twinkl Cursive Looped" panose="02000000000000000000" pitchFamily="2" charset="0"/>
              </a:rPr>
              <a:t>Edit your work.</a:t>
            </a:r>
            <a:endParaRPr lang="en-GB" sz="5400" dirty="0">
              <a:latin typeface="Twinkl Cursive Looped" panose="02000000000000000000" pitchFamily="2" charset="0"/>
            </a:endParaRPr>
          </a:p>
          <a:p>
            <a:pPr marL="857250" indent="-857250" algn="ctr">
              <a:buFont typeface="Arial" panose="020B0604020202020204" pitchFamily="34" charset="0"/>
              <a:buChar char="•"/>
            </a:pPr>
            <a:r>
              <a:rPr lang="en-GB" sz="6600" dirty="0">
                <a:latin typeface="Twinkl Cursive Looped" panose="02000000000000000000" pitchFamily="2" charset="0"/>
              </a:rPr>
              <a:t>Believe</a:t>
            </a:r>
          </a:p>
          <a:p>
            <a:pPr marL="857250" indent="-857250" algn="ctr">
              <a:buFont typeface="Arial" panose="020B0604020202020204" pitchFamily="34" charset="0"/>
              <a:buChar char="•"/>
            </a:pPr>
            <a:r>
              <a:rPr lang="en-GB" sz="6600" dirty="0">
                <a:latin typeface="Twinkl Cursive Looped" panose="02000000000000000000" pitchFamily="2" charset="0"/>
              </a:rPr>
              <a:t> telescope</a:t>
            </a:r>
          </a:p>
          <a:p>
            <a:pPr marL="857250" indent="-857250" algn="ctr">
              <a:buFont typeface="Arial" panose="020B0604020202020204" pitchFamily="34" charset="0"/>
              <a:buChar char="•"/>
            </a:pPr>
            <a:r>
              <a:rPr lang="en-GB" sz="6600" dirty="0">
                <a:latin typeface="Twinkl Cursive Looped" panose="02000000000000000000" pitchFamily="2" charset="0"/>
              </a:rPr>
              <a:t> horoscope</a:t>
            </a:r>
          </a:p>
          <a:p>
            <a:pPr marL="857250" indent="-857250" algn="ctr">
              <a:buFont typeface="Arial" panose="020B0604020202020204" pitchFamily="34" charset="0"/>
              <a:buChar char="•"/>
            </a:pPr>
            <a:r>
              <a:rPr lang="en-GB" sz="6600" dirty="0">
                <a:latin typeface="Twinkl Cursive Looped" panose="02000000000000000000" pitchFamily="2" charset="0"/>
              </a:rPr>
              <a:t> spectacles</a:t>
            </a:r>
          </a:p>
          <a:p>
            <a:pPr marL="857250" indent="-857250" algn="ctr">
              <a:buFont typeface="Arial" panose="020B0604020202020204" pitchFamily="34" charset="0"/>
              <a:buChar char="•"/>
            </a:pPr>
            <a:r>
              <a:rPr lang="en-GB" sz="6600" dirty="0">
                <a:latin typeface="Twinkl Cursive Looped" panose="02000000000000000000" pitchFamily="2" charset="0"/>
              </a:rPr>
              <a:t> inspector </a:t>
            </a:r>
          </a:p>
        </p:txBody>
      </p:sp>
    </p:spTree>
    <p:extLst>
      <p:ext uri="{BB962C8B-B14F-4D97-AF65-F5344CB8AC3E}">
        <p14:creationId xmlns:p14="http://schemas.microsoft.com/office/powerpoint/2010/main" val="91760866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377249072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sz="5400" dirty="0">
                <a:latin typeface="Twinkl Cursive Looped" panose="02000000000000000000" pitchFamily="2" charset="0"/>
              </a:rPr>
              <a:t>accident</a:t>
            </a:r>
            <a:br>
              <a:rPr lang="en-GB" sz="5400" dirty="0">
                <a:latin typeface="Twinkl Cursive Looped" panose="02000000000000000000" pitchFamily="2" charset="0"/>
              </a:rPr>
            </a:br>
            <a:r>
              <a:rPr lang="en-GB" sz="5400" dirty="0">
                <a:latin typeface="Twinkl Cursive Looped" panose="02000000000000000000" pitchFamily="2" charset="0"/>
              </a:rPr>
              <a:t>Luckily I avoided having a nasty accident</a:t>
            </a:r>
          </a:p>
        </p:txBody>
      </p:sp>
    </p:spTree>
    <p:extLst>
      <p:ext uri="{BB962C8B-B14F-4D97-AF65-F5344CB8AC3E}">
        <p14:creationId xmlns:p14="http://schemas.microsoft.com/office/powerpoint/2010/main" val="274234504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sz="5400" dirty="0">
                <a:latin typeface="Twinkl Cursive Looped" panose="02000000000000000000" pitchFamily="2" charset="0"/>
              </a:rPr>
              <a:t>accident</a:t>
            </a:r>
            <a:br>
              <a:rPr lang="en-GB" sz="5400" dirty="0">
                <a:latin typeface="Twinkl Cursive Looped" panose="02000000000000000000" pitchFamily="2" charset="0"/>
              </a:rPr>
            </a:br>
            <a:r>
              <a:rPr lang="en-GB" sz="5400" dirty="0">
                <a:latin typeface="Twinkl Cursive Looped" panose="02000000000000000000" pitchFamily="2" charset="0"/>
              </a:rPr>
              <a:t>Luckily I avoided having a nasty accident</a:t>
            </a:r>
          </a:p>
        </p:txBody>
      </p:sp>
      <p:sp>
        <p:nvSpPr>
          <p:cNvPr id="3" name="Rectangle 2"/>
          <p:cNvSpPr/>
          <p:nvPr/>
        </p:nvSpPr>
        <p:spPr>
          <a:xfrm>
            <a:off x="831849" y="5073133"/>
            <a:ext cx="9963969" cy="1446550"/>
          </a:xfrm>
          <a:prstGeom prst="rect">
            <a:avLst/>
          </a:prstGeom>
        </p:spPr>
        <p:txBody>
          <a:bodyPr wrap="square">
            <a:spAutoFit/>
          </a:bodyPr>
          <a:lstStyle/>
          <a:p>
            <a:r>
              <a:rPr lang="en-GB" sz="4400" dirty="0">
                <a:solidFill>
                  <a:srgbClr val="FFC000"/>
                </a:solidFill>
                <a:latin typeface="Twinkl Cursive Looped" panose="02000000000000000000" pitchFamily="2" charset="0"/>
              </a:rPr>
              <a:t>Adverb</a:t>
            </a:r>
            <a:r>
              <a:rPr lang="en-GB" sz="4400" dirty="0">
                <a:solidFill>
                  <a:srgbClr val="00B050"/>
                </a:solidFill>
                <a:latin typeface="Twinkl Cursive Looped" panose="02000000000000000000" pitchFamily="2" charset="0"/>
              </a:rPr>
              <a:t> pronoun</a:t>
            </a:r>
            <a:r>
              <a:rPr lang="en-GB" sz="4400" dirty="0">
                <a:latin typeface="Twinkl Cursive Looped" panose="02000000000000000000" pitchFamily="2" charset="0"/>
              </a:rPr>
              <a:t> </a:t>
            </a:r>
            <a:r>
              <a:rPr lang="en-GB" sz="4400" dirty="0">
                <a:solidFill>
                  <a:schemeClr val="accent1"/>
                </a:solidFill>
              </a:rPr>
              <a:t>verb</a:t>
            </a:r>
            <a:r>
              <a:rPr lang="en-GB" sz="4400" dirty="0"/>
              <a:t> </a:t>
            </a:r>
            <a:r>
              <a:rPr lang="en-GB" sz="4400" dirty="0">
                <a:solidFill>
                  <a:schemeClr val="accent1"/>
                </a:solidFill>
              </a:rPr>
              <a:t>verb</a:t>
            </a:r>
            <a:r>
              <a:rPr lang="en-GB" sz="4400" dirty="0"/>
              <a:t> </a:t>
            </a:r>
            <a:r>
              <a:rPr lang="en-GB" sz="4400" dirty="0">
                <a:solidFill>
                  <a:schemeClr val="tx2"/>
                </a:solidFill>
              </a:rPr>
              <a:t>determiner</a:t>
            </a:r>
            <a:r>
              <a:rPr lang="en-GB" sz="4400" dirty="0"/>
              <a:t> </a:t>
            </a:r>
            <a:r>
              <a:rPr lang="en-GB" sz="4400" dirty="0">
                <a:solidFill>
                  <a:srgbClr val="7030A0"/>
                </a:solidFill>
              </a:rPr>
              <a:t>adjective</a:t>
            </a:r>
            <a:r>
              <a:rPr lang="en-GB" sz="4400" dirty="0">
                <a:solidFill>
                  <a:srgbClr val="FF0000"/>
                </a:solidFill>
              </a:rPr>
              <a:t> noun</a:t>
            </a:r>
            <a:endParaRPr lang="en-GB" sz="7200" dirty="0"/>
          </a:p>
        </p:txBody>
      </p:sp>
    </p:spTree>
    <p:extLst>
      <p:ext uri="{BB962C8B-B14F-4D97-AF65-F5344CB8AC3E}">
        <p14:creationId xmlns:p14="http://schemas.microsoft.com/office/powerpoint/2010/main" val="215228576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sz="5400" dirty="0">
                <a:latin typeface="Twinkl Cursive Looped" panose="02000000000000000000" pitchFamily="2" charset="0"/>
              </a:rPr>
              <a:t>accident</a:t>
            </a:r>
            <a:br>
              <a:rPr lang="en-GB" sz="5400" dirty="0">
                <a:latin typeface="Twinkl Cursive Looped" panose="02000000000000000000" pitchFamily="2" charset="0"/>
              </a:rPr>
            </a:br>
            <a:r>
              <a:rPr lang="en-GB" sz="5400" dirty="0">
                <a:latin typeface="Twinkl Cursive Looped" panose="02000000000000000000" pitchFamily="2" charset="0"/>
              </a:rPr>
              <a:t>Luckily I avoided having a nasty accident</a:t>
            </a:r>
          </a:p>
        </p:txBody>
      </p:sp>
      <p:sp>
        <p:nvSpPr>
          <p:cNvPr id="3" name="Rectangle 2"/>
          <p:cNvSpPr/>
          <p:nvPr/>
        </p:nvSpPr>
        <p:spPr>
          <a:xfrm>
            <a:off x="831849" y="5073133"/>
            <a:ext cx="9963969" cy="1446550"/>
          </a:xfrm>
          <a:prstGeom prst="rect">
            <a:avLst/>
          </a:prstGeom>
        </p:spPr>
        <p:txBody>
          <a:bodyPr wrap="square">
            <a:spAutoFit/>
          </a:bodyPr>
          <a:lstStyle/>
          <a:p>
            <a:r>
              <a:rPr lang="en-GB" sz="4400" dirty="0">
                <a:solidFill>
                  <a:srgbClr val="FFC000"/>
                </a:solidFill>
                <a:latin typeface="Twinkl Cursive Looped" panose="02000000000000000000" pitchFamily="2" charset="0"/>
              </a:rPr>
              <a:t>Adverb</a:t>
            </a:r>
            <a:r>
              <a:rPr lang="en-GB" sz="4400" dirty="0">
                <a:solidFill>
                  <a:srgbClr val="00B050"/>
                </a:solidFill>
                <a:latin typeface="Twinkl Cursive Looped" panose="02000000000000000000" pitchFamily="2" charset="0"/>
              </a:rPr>
              <a:t> pronoun</a:t>
            </a:r>
            <a:r>
              <a:rPr lang="en-GB" sz="4400" dirty="0">
                <a:latin typeface="Twinkl Cursive Looped" panose="02000000000000000000" pitchFamily="2" charset="0"/>
              </a:rPr>
              <a:t> </a:t>
            </a:r>
            <a:r>
              <a:rPr lang="en-GB" sz="4400" dirty="0">
                <a:solidFill>
                  <a:schemeClr val="accent1"/>
                </a:solidFill>
              </a:rPr>
              <a:t>verb</a:t>
            </a:r>
            <a:r>
              <a:rPr lang="en-GB" sz="4400" dirty="0"/>
              <a:t> </a:t>
            </a:r>
            <a:r>
              <a:rPr lang="en-GB" sz="4400" dirty="0">
                <a:solidFill>
                  <a:schemeClr val="accent1"/>
                </a:solidFill>
              </a:rPr>
              <a:t>verb</a:t>
            </a:r>
            <a:r>
              <a:rPr lang="en-GB" sz="4400" dirty="0"/>
              <a:t> </a:t>
            </a:r>
            <a:r>
              <a:rPr lang="en-GB" sz="4400" dirty="0">
                <a:solidFill>
                  <a:schemeClr val="tx2"/>
                </a:solidFill>
              </a:rPr>
              <a:t>determiner</a:t>
            </a:r>
            <a:r>
              <a:rPr lang="en-GB" sz="4400" dirty="0"/>
              <a:t> </a:t>
            </a:r>
            <a:r>
              <a:rPr lang="en-GB" sz="4400" dirty="0">
                <a:solidFill>
                  <a:srgbClr val="7030A0"/>
                </a:solidFill>
              </a:rPr>
              <a:t>adjective</a:t>
            </a:r>
            <a:r>
              <a:rPr lang="en-GB" sz="4400" dirty="0">
                <a:solidFill>
                  <a:srgbClr val="FF0000"/>
                </a:solidFill>
              </a:rPr>
              <a:t> noun</a:t>
            </a:r>
            <a:endParaRPr lang="en-GB" sz="7200" dirty="0"/>
          </a:p>
        </p:txBody>
      </p:sp>
      <p:sp>
        <p:nvSpPr>
          <p:cNvPr id="4" name="Rectangle 3">
            <a:extLst>
              <a:ext uri="{FF2B5EF4-FFF2-40B4-BE49-F238E27FC236}">
                <a16:creationId xmlns:a16="http://schemas.microsoft.com/office/drawing/2014/main" id="{162CC6E8-06E9-4F6E-A75B-C2FED721CE28}"/>
              </a:ext>
            </a:extLst>
          </p:cNvPr>
          <p:cNvSpPr/>
          <p:nvPr/>
        </p:nvSpPr>
        <p:spPr>
          <a:xfrm>
            <a:off x="4587522" y="3649436"/>
            <a:ext cx="3111135" cy="91303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62CC6E8-06E9-4F6E-A75B-C2FED721CE28}"/>
              </a:ext>
            </a:extLst>
          </p:cNvPr>
          <p:cNvSpPr/>
          <p:nvPr/>
        </p:nvSpPr>
        <p:spPr>
          <a:xfrm>
            <a:off x="2987709" y="5796408"/>
            <a:ext cx="1377814" cy="7232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8304692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sz="5400" dirty="0">
                <a:latin typeface="Twinkl Cursive Looped" panose="02000000000000000000" pitchFamily="2" charset="0"/>
              </a:rPr>
              <a:t>believe</a:t>
            </a:r>
            <a:br>
              <a:rPr lang="en-GB" sz="5400" dirty="0">
                <a:latin typeface="Twinkl Cursive Looped" panose="02000000000000000000" pitchFamily="2" charset="0"/>
              </a:rPr>
            </a:br>
            <a:r>
              <a:rPr lang="en-GB" sz="5400" dirty="0">
                <a:latin typeface="Twinkl Cursive Looped" panose="02000000000000000000" pitchFamily="2" charset="0"/>
              </a:rPr>
              <a:t>I couldn’t believe my eyes! </a:t>
            </a:r>
          </a:p>
        </p:txBody>
      </p:sp>
      <p:sp>
        <p:nvSpPr>
          <p:cNvPr id="3" name="Rectangle 2"/>
          <p:cNvSpPr/>
          <p:nvPr/>
        </p:nvSpPr>
        <p:spPr>
          <a:xfrm>
            <a:off x="1404472" y="4562474"/>
            <a:ext cx="9942978" cy="707886"/>
          </a:xfrm>
          <a:prstGeom prst="rect">
            <a:avLst/>
          </a:prstGeom>
        </p:spPr>
        <p:txBody>
          <a:bodyPr wrap="square">
            <a:spAutoFit/>
          </a:bodyPr>
          <a:lstStyle/>
          <a:p>
            <a:r>
              <a:rPr lang="en-GB" sz="4000" dirty="0">
                <a:solidFill>
                  <a:srgbClr val="00B050"/>
                </a:solidFill>
                <a:latin typeface="Twinkl Cursive Looped" panose="02000000000000000000" pitchFamily="2" charset="0"/>
              </a:rPr>
              <a:t>Pronoun</a:t>
            </a:r>
            <a:r>
              <a:rPr lang="en-GB" sz="4000" dirty="0">
                <a:latin typeface="Twinkl Cursive Looped" panose="02000000000000000000" pitchFamily="2" charset="0"/>
              </a:rPr>
              <a:t> </a:t>
            </a:r>
            <a:r>
              <a:rPr lang="en-GB" sz="4000" dirty="0">
                <a:solidFill>
                  <a:schemeClr val="accent1"/>
                </a:solidFill>
              </a:rPr>
              <a:t>(modal) verb verb </a:t>
            </a:r>
            <a:r>
              <a:rPr lang="en-GB" sz="4000" dirty="0"/>
              <a:t> </a:t>
            </a:r>
            <a:r>
              <a:rPr lang="en-GB" sz="4000" dirty="0">
                <a:solidFill>
                  <a:schemeClr val="tx2"/>
                </a:solidFill>
              </a:rPr>
              <a:t>determiner</a:t>
            </a:r>
            <a:r>
              <a:rPr lang="en-GB" sz="4000" dirty="0"/>
              <a:t> </a:t>
            </a:r>
            <a:r>
              <a:rPr lang="en-GB" sz="4000" dirty="0">
                <a:solidFill>
                  <a:srgbClr val="FF0000"/>
                </a:solidFill>
              </a:rPr>
              <a:t>noun</a:t>
            </a:r>
            <a:endParaRPr lang="en-GB" sz="6600" dirty="0"/>
          </a:p>
        </p:txBody>
      </p:sp>
    </p:spTree>
    <p:extLst>
      <p:ext uri="{BB962C8B-B14F-4D97-AF65-F5344CB8AC3E}">
        <p14:creationId xmlns:p14="http://schemas.microsoft.com/office/powerpoint/2010/main" val="421208322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sz="5400" dirty="0">
                <a:latin typeface="Twinkl Cursive Looped" panose="02000000000000000000" pitchFamily="2" charset="0"/>
              </a:rPr>
              <a:t>believe</a:t>
            </a:r>
            <a:br>
              <a:rPr lang="en-GB" sz="5400" dirty="0">
                <a:latin typeface="Twinkl Cursive Looped" panose="02000000000000000000" pitchFamily="2" charset="0"/>
              </a:rPr>
            </a:br>
            <a:r>
              <a:rPr lang="en-GB" sz="5400" dirty="0">
                <a:latin typeface="Twinkl Cursive Looped" panose="02000000000000000000" pitchFamily="2" charset="0"/>
              </a:rPr>
              <a:t>I couldn’t believe my eyes! </a:t>
            </a:r>
          </a:p>
        </p:txBody>
      </p:sp>
      <p:sp>
        <p:nvSpPr>
          <p:cNvPr id="3" name="Rectangle 2"/>
          <p:cNvSpPr/>
          <p:nvPr/>
        </p:nvSpPr>
        <p:spPr>
          <a:xfrm>
            <a:off x="1404472" y="4562474"/>
            <a:ext cx="9942978" cy="707886"/>
          </a:xfrm>
          <a:prstGeom prst="rect">
            <a:avLst/>
          </a:prstGeom>
        </p:spPr>
        <p:txBody>
          <a:bodyPr wrap="square">
            <a:spAutoFit/>
          </a:bodyPr>
          <a:lstStyle/>
          <a:p>
            <a:r>
              <a:rPr lang="en-GB" sz="4000" dirty="0">
                <a:solidFill>
                  <a:srgbClr val="00B050"/>
                </a:solidFill>
                <a:latin typeface="Twinkl Cursive Looped" panose="02000000000000000000" pitchFamily="2" charset="0"/>
              </a:rPr>
              <a:t>Pronoun</a:t>
            </a:r>
            <a:r>
              <a:rPr lang="en-GB" sz="4000" dirty="0">
                <a:latin typeface="Twinkl Cursive Looped" panose="02000000000000000000" pitchFamily="2" charset="0"/>
              </a:rPr>
              <a:t> </a:t>
            </a:r>
            <a:r>
              <a:rPr lang="en-GB" sz="4000" dirty="0">
                <a:solidFill>
                  <a:schemeClr val="accent1"/>
                </a:solidFill>
              </a:rPr>
              <a:t>(modal) verb verb </a:t>
            </a:r>
            <a:r>
              <a:rPr lang="en-GB" sz="4000" dirty="0"/>
              <a:t> </a:t>
            </a:r>
            <a:r>
              <a:rPr lang="en-GB" sz="4000" dirty="0">
                <a:solidFill>
                  <a:schemeClr val="tx2"/>
                </a:solidFill>
              </a:rPr>
              <a:t>determiner</a:t>
            </a:r>
            <a:r>
              <a:rPr lang="en-GB" sz="4000" dirty="0"/>
              <a:t> </a:t>
            </a:r>
            <a:r>
              <a:rPr lang="en-GB" sz="4000" dirty="0">
                <a:solidFill>
                  <a:srgbClr val="FF0000"/>
                </a:solidFill>
              </a:rPr>
              <a:t>noun</a:t>
            </a:r>
            <a:endParaRPr lang="en-GB" sz="6600" dirty="0"/>
          </a:p>
        </p:txBody>
      </p:sp>
      <p:sp>
        <p:nvSpPr>
          <p:cNvPr id="4" name="Rectangle 3">
            <a:extLst>
              <a:ext uri="{FF2B5EF4-FFF2-40B4-BE49-F238E27FC236}">
                <a16:creationId xmlns:a16="http://schemas.microsoft.com/office/drawing/2014/main" id="{162CC6E8-06E9-4F6E-A75B-C2FED721CE28}"/>
              </a:ext>
            </a:extLst>
          </p:cNvPr>
          <p:cNvSpPr/>
          <p:nvPr/>
        </p:nvSpPr>
        <p:spPr>
          <a:xfrm>
            <a:off x="5087401" y="3780582"/>
            <a:ext cx="2004498" cy="7818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62CC6E8-06E9-4F6E-A75B-C2FED721CE28}"/>
              </a:ext>
            </a:extLst>
          </p:cNvPr>
          <p:cNvSpPr/>
          <p:nvPr/>
        </p:nvSpPr>
        <p:spPr>
          <a:xfrm>
            <a:off x="6212927" y="4562473"/>
            <a:ext cx="1102273" cy="70788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2781798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393584833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458409"/>
            <a:ext cx="10330542" cy="4524315"/>
          </a:xfrm>
          <a:prstGeom prst="rect">
            <a:avLst/>
          </a:prstGeom>
          <a:noFill/>
        </p:spPr>
        <p:txBody>
          <a:bodyPr wrap="square" rtlCol="0">
            <a:spAutoFit/>
          </a:bodyPr>
          <a:lstStyle/>
          <a:p>
            <a:r>
              <a:rPr lang="en-GB" sz="3200" b="1" u="sng" dirty="0">
                <a:hlinkClick r:id="rId3" tooltip="Origin and meaning of accident"/>
              </a:rPr>
              <a:t>accident (n.)</a:t>
            </a:r>
            <a:endParaRPr lang="en-GB" sz="3200" dirty="0"/>
          </a:p>
          <a:p>
            <a:r>
              <a:rPr lang="en-GB" sz="3200" dirty="0"/>
              <a:t>late 14c., "an occurrence, incident, event; what comes by chance," from Old French accident (12c.) </a:t>
            </a:r>
          </a:p>
          <a:p>
            <a:endParaRPr lang="en-GB" sz="3200" dirty="0"/>
          </a:p>
          <a:p>
            <a:r>
              <a:rPr lang="en-GB" sz="3200" dirty="0"/>
              <a:t>from Latin </a:t>
            </a:r>
            <a:r>
              <a:rPr lang="en-GB" sz="3200" dirty="0" err="1"/>
              <a:t>accidentem</a:t>
            </a:r>
            <a:r>
              <a:rPr lang="en-GB" sz="3200" dirty="0"/>
              <a:t> (nominative </a:t>
            </a:r>
            <a:r>
              <a:rPr lang="en-GB" sz="3200" dirty="0" err="1"/>
              <a:t>accidens</a:t>
            </a:r>
            <a:r>
              <a:rPr lang="en-GB" sz="3200" dirty="0"/>
              <a:t>) "an occurrence; chance; misfortune," </a:t>
            </a:r>
          </a:p>
          <a:p>
            <a:endParaRPr lang="en-GB" sz="3200" dirty="0"/>
          </a:p>
          <a:p>
            <a:r>
              <a:rPr lang="en-GB" sz="3200" dirty="0"/>
              <a:t>noun use of present participle of </a:t>
            </a:r>
            <a:r>
              <a:rPr lang="en-GB" sz="3200" dirty="0" err="1"/>
              <a:t>accidere</a:t>
            </a:r>
            <a:r>
              <a:rPr lang="en-GB" sz="3200" dirty="0"/>
              <a:t> "happen, fall out, fall upon," from ad "to"</a:t>
            </a:r>
          </a:p>
        </p:txBody>
      </p:sp>
    </p:spTree>
    <p:extLst>
      <p:ext uri="{BB962C8B-B14F-4D97-AF65-F5344CB8AC3E}">
        <p14:creationId xmlns:p14="http://schemas.microsoft.com/office/powerpoint/2010/main" val="2392247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telescope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707117" y="3821650"/>
            <a:ext cx="2033752"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Telescope - Free Tools and utensils icons">
            <a:extLst>
              <a:ext uri="{FF2B5EF4-FFF2-40B4-BE49-F238E27FC236}">
                <a16:creationId xmlns:a16="http://schemas.microsoft.com/office/drawing/2014/main" id="{CDEDF21B-CF58-A80D-E678-B0A02B03E66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1850" y="247158"/>
            <a:ext cx="1565876" cy="1565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941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544009"/>
            <a:ext cx="11740242" cy="3046988"/>
          </a:xfrm>
          <a:prstGeom prst="rect">
            <a:avLst/>
          </a:prstGeom>
          <a:noFill/>
        </p:spPr>
        <p:txBody>
          <a:bodyPr wrap="square" rtlCol="0">
            <a:spAutoFit/>
          </a:bodyPr>
          <a:lstStyle/>
          <a:p>
            <a:endParaRPr lang="en-GB" sz="3200" dirty="0"/>
          </a:p>
          <a:p>
            <a:r>
              <a:rPr lang="en-GB" sz="3200" b="1" u="sng" dirty="0">
                <a:hlinkClick r:id="rId3" tooltip="Origin and meaning of believe"/>
              </a:rPr>
              <a:t>believe (v.)</a:t>
            </a:r>
            <a:endParaRPr lang="en-GB" sz="3200" b="1" u="sng" dirty="0"/>
          </a:p>
          <a:p>
            <a:endParaRPr lang="en-GB" sz="3200" dirty="0"/>
          </a:p>
          <a:p>
            <a:r>
              <a:rPr lang="en-GB" sz="3200" dirty="0"/>
              <a:t>Old English </a:t>
            </a:r>
            <a:r>
              <a:rPr lang="en-GB" sz="3200" dirty="0" err="1"/>
              <a:t>belyfan</a:t>
            </a:r>
            <a:endParaRPr lang="en-GB" sz="3200" dirty="0"/>
          </a:p>
          <a:p>
            <a:endParaRPr lang="en-GB" sz="3200" dirty="0"/>
          </a:p>
          <a:p>
            <a:r>
              <a:rPr lang="en-GB" sz="3200" dirty="0"/>
              <a:t> "to have faith or confidence" (in a person)</a:t>
            </a:r>
          </a:p>
        </p:txBody>
      </p:sp>
    </p:spTree>
    <p:extLst>
      <p:ext uri="{BB962C8B-B14F-4D97-AF65-F5344CB8AC3E}">
        <p14:creationId xmlns:p14="http://schemas.microsoft.com/office/powerpoint/2010/main" val="255660525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7052" y="1065960"/>
            <a:ext cx="11740242" cy="5386090"/>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r>
              <a:rPr lang="en-GB" sz="4000" i="1" dirty="0">
                <a:latin typeface="Twinkl Cursive Looped" panose="02000000000000000000" pitchFamily="2" charset="0"/>
              </a:rPr>
              <a:t>Write a multiple choice quiz for each word with three incorrect spellings and one correct spelling.</a:t>
            </a:r>
          </a:p>
          <a:p>
            <a:endParaRPr lang="en-GB" sz="4000" i="1" dirty="0">
              <a:latin typeface="Twinkl Cursive Looped" panose="02000000000000000000" pitchFamily="2" charset="0"/>
            </a:endParaRPr>
          </a:p>
          <a:p>
            <a:r>
              <a:rPr lang="en-GB" sz="4000" i="1" dirty="0">
                <a:latin typeface="Twinkl Cursive Looped" panose="02000000000000000000" pitchFamily="2" charset="0"/>
              </a:rPr>
              <a:t>Your partner will identify the correct spelling and explain why the others are wrong</a:t>
            </a:r>
          </a:p>
          <a:p>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370744425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01005" y="1089609"/>
            <a:ext cx="11740242" cy="7848302"/>
          </a:xfrm>
          <a:prstGeom prst="rect">
            <a:avLst/>
          </a:prstGeom>
          <a:noFill/>
        </p:spPr>
        <p:txBody>
          <a:bodyPr wrap="square" rtlCol="0">
            <a:spAutoFit/>
          </a:bodyPr>
          <a:lstStyle/>
          <a:p>
            <a:pPr algn="l">
              <a:buFont typeface="Arial" panose="020B0604020202020204" pitchFamily="34" charset="0"/>
              <a:buChar char="•"/>
            </a:pPr>
            <a:r>
              <a:rPr lang="en-GB" sz="7200" b="0" i="0" dirty="0">
                <a:solidFill>
                  <a:srgbClr val="202124"/>
                </a:solidFill>
                <a:effectLst/>
                <a:latin typeface="Twinkl Cursive Looped" panose="02000000000000000000" pitchFamily="2" charset="0"/>
              </a:rPr>
              <a:t>For example:</a:t>
            </a:r>
          </a:p>
          <a:p>
            <a:pPr lvl="1">
              <a:buFont typeface="Arial" panose="020B0604020202020204" pitchFamily="34" charset="0"/>
              <a:buChar char="•"/>
            </a:pPr>
            <a:r>
              <a:rPr lang="en-GB" sz="7200" dirty="0" err="1">
                <a:solidFill>
                  <a:srgbClr val="202124"/>
                </a:solidFill>
                <a:latin typeface="Twinkl Cursive Looped" panose="02000000000000000000" pitchFamily="2" charset="0"/>
              </a:rPr>
              <a:t>akcident</a:t>
            </a:r>
            <a:endParaRPr lang="en-GB" sz="7200" dirty="0">
              <a:solidFill>
                <a:srgbClr val="202124"/>
              </a:solidFill>
              <a:latin typeface="Twinkl Cursive Looped" panose="02000000000000000000" pitchFamily="2" charset="0"/>
            </a:endParaRPr>
          </a:p>
          <a:p>
            <a:pPr lvl="1">
              <a:buFont typeface="Arial" panose="020B0604020202020204" pitchFamily="34" charset="0"/>
              <a:buChar char="•"/>
            </a:pPr>
            <a:r>
              <a:rPr lang="en-GB" sz="7200" dirty="0">
                <a:solidFill>
                  <a:srgbClr val="202124"/>
                </a:solidFill>
                <a:latin typeface="Twinkl Cursive Looped" panose="02000000000000000000" pitchFamily="2" charset="0"/>
              </a:rPr>
              <a:t>a</a:t>
            </a:r>
            <a:r>
              <a:rPr lang="en-GB" sz="7200" b="0" i="0" dirty="0">
                <a:solidFill>
                  <a:srgbClr val="202124"/>
                </a:solidFill>
                <a:effectLst/>
                <a:latin typeface="Twinkl Cursive Looped" panose="02000000000000000000" pitchFamily="2" charset="0"/>
              </a:rPr>
              <a:t>ccident</a:t>
            </a:r>
          </a:p>
          <a:p>
            <a:pPr lvl="1">
              <a:buFont typeface="Arial" panose="020B0604020202020204" pitchFamily="34" charset="0"/>
              <a:buChar char="•"/>
            </a:pPr>
            <a:r>
              <a:rPr lang="en-GB" sz="7200" dirty="0" err="1">
                <a:solidFill>
                  <a:srgbClr val="202124"/>
                </a:solidFill>
                <a:latin typeface="Twinkl Cursive Looped" panose="02000000000000000000" pitchFamily="2" charset="0"/>
              </a:rPr>
              <a:t>acident</a:t>
            </a:r>
            <a:endParaRPr lang="en-GB" sz="7200" dirty="0">
              <a:solidFill>
                <a:srgbClr val="202124"/>
              </a:solidFill>
              <a:latin typeface="Twinkl Cursive Looped" panose="02000000000000000000" pitchFamily="2" charset="0"/>
            </a:endParaRPr>
          </a:p>
          <a:p>
            <a:pPr lvl="1">
              <a:buFont typeface="Arial" panose="020B0604020202020204" pitchFamily="34" charset="0"/>
              <a:buChar char="•"/>
            </a:pPr>
            <a:r>
              <a:rPr lang="en-GB" sz="7200" b="0" i="0" dirty="0" err="1">
                <a:solidFill>
                  <a:srgbClr val="202124"/>
                </a:solidFill>
                <a:effectLst/>
                <a:latin typeface="Twinkl Cursive Looped" panose="02000000000000000000" pitchFamily="2" charset="0"/>
              </a:rPr>
              <a:t>acsident</a:t>
            </a: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2973362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microscope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089650" y="3821650"/>
            <a:ext cx="1950764"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4" descr="Microscope PNG Transparent Images - PNG All">
            <a:extLst>
              <a:ext uri="{FF2B5EF4-FFF2-40B4-BE49-F238E27FC236}">
                <a16:creationId xmlns:a16="http://schemas.microsoft.com/office/drawing/2014/main" id="{A9C0A92E-29CC-BE0F-1E59-CDD816715E3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2607" y="268014"/>
            <a:ext cx="2128345" cy="2128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6199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783947"/>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the extent of the area of something </a:t>
            </a:r>
          </a:p>
        </p:txBody>
      </p:sp>
      <p:sp>
        <p:nvSpPr>
          <p:cNvPr id="4" name="TextBox 3">
            <a:extLst>
              <a:ext uri="{FF2B5EF4-FFF2-40B4-BE49-F238E27FC236}">
                <a16:creationId xmlns:a16="http://schemas.microsoft.com/office/drawing/2014/main" id="{06A9DD70-083B-4407-DD49-70C9545A793C}"/>
              </a:ext>
            </a:extLst>
          </p:cNvPr>
          <p:cNvSpPr txBox="1"/>
          <p:nvPr/>
        </p:nvSpPr>
        <p:spPr>
          <a:xfrm>
            <a:off x="4682218" y="4853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scope</a:t>
            </a:r>
            <a:endParaRPr lang="en-GB" dirty="0"/>
          </a:p>
        </p:txBody>
      </p:sp>
      <p:sp>
        <p:nvSpPr>
          <p:cNvPr id="6" name="TextBox 5">
            <a:extLst>
              <a:ext uri="{FF2B5EF4-FFF2-40B4-BE49-F238E27FC236}">
                <a16:creationId xmlns:a16="http://schemas.microsoft.com/office/drawing/2014/main" id="{FEFB736F-4E0E-E46C-CCA4-EF0184A097A0}"/>
              </a:ext>
            </a:extLst>
          </p:cNvPr>
          <p:cNvSpPr txBox="1"/>
          <p:nvPr/>
        </p:nvSpPr>
        <p:spPr>
          <a:xfrm>
            <a:off x="4682218" y="178311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pic>
        <p:nvPicPr>
          <p:cNvPr id="3074" name="Picture 2" descr="Image result for scope clip art">
            <a:extLst>
              <a:ext uri="{FF2B5EF4-FFF2-40B4-BE49-F238E27FC236}">
                <a16:creationId xmlns:a16="http://schemas.microsoft.com/office/drawing/2014/main" id="{C4FB1621-9F07-946B-9367-85E92DC3E8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412" y="485397"/>
            <a:ext cx="201930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791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2</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540514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4908166"/>
            <a:ext cx="10515600" cy="1702676"/>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an optical instrument designed to make distant objects appear near</a:t>
            </a:r>
            <a:endParaRPr lang="en-GB" i="1" dirty="0">
              <a:latin typeface="Twinkl Cursive Looped" panose="02000000000000000000" pitchFamily="2" charset="0"/>
            </a:endParaRPr>
          </a:p>
        </p:txBody>
      </p:sp>
      <p:pic>
        <p:nvPicPr>
          <p:cNvPr id="1028" name="Picture 4" descr="Telescope - Free Tools and utensils ic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1850" y="247158"/>
            <a:ext cx="1565876" cy="156587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7F0F930-4FF6-9401-70F7-A521F28C841F}"/>
              </a:ext>
            </a:extLst>
          </p:cNvPr>
          <p:cNvSpPr txBox="1"/>
          <p:nvPr/>
        </p:nvSpPr>
        <p:spPr>
          <a:xfrm>
            <a:off x="4502604" y="3874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telescope</a:t>
            </a:r>
            <a:endParaRPr lang="en-GB" dirty="0"/>
          </a:p>
        </p:txBody>
      </p:sp>
      <p:sp>
        <p:nvSpPr>
          <p:cNvPr id="6" name="TextBox 5">
            <a:extLst>
              <a:ext uri="{FF2B5EF4-FFF2-40B4-BE49-F238E27FC236}">
                <a16:creationId xmlns:a16="http://schemas.microsoft.com/office/drawing/2014/main" id="{90786449-1563-1D8D-A9AC-194246AE4754}"/>
              </a:ext>
            </a:extLst>
          </p:cNvPr>
          <p:cNvSpPr txBox="1"/>
          <p:nvPr/>
        </p:nvSpPr>
        <p:spPr>
          <a:xfrm>
            <a:off x="4910818" y="19414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4272809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84951"/>
            <a:ext cx="10515600" cy="1702676"/>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an optical instrument used for viewing very small objects</a:t>
            </a:r>
          </a:p>
        </p:txBody>
      </p:sp>
      <p:pic>
        <p:nvPicPr>
          <p:cNvPr id="2052" name="Picture 4" descr="Microscope PNG Transparent Images - PNG 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2607" y="268014"/>
            <a:ext cx="2128345" cy="212834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BD77180-023C-4763-C3DC-4D2605DA5DB4}"/>
              </a:ext>
            </a:extLst>
          </p:cNvPr>
          <p:cNvSpPr txBox="1"/>
          <p:nvPr/>
        </p:nvSpPr>
        <p:spPr>
          <a:xfrm>
            <a:off x="4143375" y="31652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microscope</a:t>
            </a:r>
            <a:endParaRPr lang="en-GB" dirty="0"/>
          </a:p>
        </p:txBody>
      </p:sp>
      <p:sp>
        <p:nvSpPr>
          <p:cNvPr id="6" name="TextBox 5">
            <a:extLst>
              <a:ext uri="{FF2B5EF4-FFF2-40B4-BE49-F238E27FC236}">
                <a16:creationId xmlns:a16="http://schemas.microsoft.com/office/drawing/2014/main" id="{4F7A2D38-4F88-4221-EC8F-089876045239}"/>
              </a:ext>
            </a:extLst>
          </p:cNvPr>
          <p:cNvSpPr txBox="1"/>
          <p:nvPr/>
        </p:nvSpPr>
        <p:spPr>
          <a:xfrm>
            <a:off x="4829175" y="188852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2728999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We widened the scope of our investigation.</a:t>
            </a:r>
          </a:p>
        </p:txBody>
      </p:sp>
      <p:sp>
        <p:nvSpPr>
          <p:cNvPr id="3" name="Title 1">
            <a:extLst>
              <a:ext uri="{FF2B5EF4-FFF2-40B4-BE49-F238E27FC236}">
                <a16:creationId xmlns:a16="http://schemas.microsoft.com/office/drawing/2014/main" id="{C210B1EE-6472-5228-4A1E-8B3FA7ECF748}"/>
              </a:ext>
            </a:extLst>
          </p:cNvPr>
          <p:cNvSpPr txBox="1">
            <a:spLocks/>
          </p:cNvSpPr>
          <p:nvPr/>
        </p:nvSpPr>
        <p:spPr>
          <a:xfrm>
            <a:off x="5910943" y="3051224"/>
            <a:ext cx="1828799"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64587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We used the telescope to look at the stars.</a:t>
            </a:r>
          </a:p>
        </p:txBody>
      </p:sp>
      <p:sp>
        <p:nvSpPr>
          <p:cNvPr id="3" name="Title 1">
            <a:extLst>
              <a:ext uri="{FF2B5EF4-FFF2-40B4-BE49-F238E27FC236}">
                <a16:creationId xmlns:a16="http://schemas.microsoft.com/office/drawing/2014/main" id="{A9198A93-1604-2753-0B05-93DC009AB799}"/>
              </a:ext>
            </a:extLst>
          </p:cNvPr>
          <p:cNvSpPr txBox="1">
            <a:spLocks/>
          </p:cNvSpPr>
          <p:nvPr/>
        </p:nvSpPr>
        <p:spPr>
          <a:xfrm>
            <a:off x="4824311" y="3051224"/>
            <a:ext cx="2719489"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997915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There was a microscope in the science laboratory.</a:t>
            </a:r>
          </a:p>
        </p:txBody>
      </p:sp>
      <p:sp>
        <p:nvSpPr>
          <p:cNvPr id="3" name="Title 1">
            <a:extLst>
              <a:ext uri="{FF2B5EF4-FFF2-40B4-BE49-F238E27FC236}">
                <a16:creationId xmlns:a16="http://schemas.microsoft.com/office/drawing/2014/main" id="{9550051A-9A85-4043-322D-60B3629C9E8B}"/>
              </a:ext>
            </a:extLst>
          </p:cNvPr>
          <p:cNvSpPr txBox="1">
            <a:spLocks/>
          </p:cNvSpPr>
          <p:nvPr/>
        </p:nvSpPr>
        <p:spPr>
          <a:xfrm>
            <a:off x="4912304" y="3051224"/>
            <a:ext cx="3186668"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168133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Autofit/>
          </a:bodyPr>
          <a:lstStyle/>
          <a:p>
            <a:pPr algn="ctr"/>
            <a:br>
              <a:rPr lang="en-GB" sz="5400" dirty="0">
                <a:latin typeface="Twinkl Cursive Looped" panose="02000000000000000000" pitchFamily="2" charset="0"/>
              </a:rPr>
            </a:br>
            <a:r>
              <a:rPr lang="en-GB" sz="4800" dirty="0">
                <a:latin typeface="Twinkl Cursive Looped" panose="02000000000000000000" pitchFamily="2" charset="0"/>
              </a:rPr>
              <a:t>Definition - an unfortunate incident that happens unexpectedly and unintentionally, typically resulting in damage or injury</a:t>
            </a:r>
            <a:endParaRPr lang="en-GB" sz="5400" dirty="0">
              <a:latin typeface="Twinkl Cursive Looped" panose="02000000000000000000" pitchFamily="2" charset="0"/>
            </a:endParaRPr>
          </a:p>
        </p:txBody>
      </p:sp>
      <p:sp>
        <p:nvSpPr>
          <p:cNvPr id="4" name="TextBox 3">
            <a:extLst>
              <a:ext uri="{FF2B5EF4-FFF2-40B4-BE49-F238E27FC236}">
                <a16:creationId xmlns:a16="http://schemas.microsoft.com/office/drawing/2014/main" id="{A50862C6-128A-31D6-C5B1-4E2CA5663349}"/>
              </a:ext>
            </a:extLst>
          </p:cNvPr>
          <p:cNvSpPr txBox="1"/>
          <p:nvPr/>
        </p:nvSpPr>
        <p:spPr>
          <a:xfrm>
            <a:off x="4437289" y="322106"/>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accident</a:t>
            </a:r>
            <a:endParaRPr lang="en-GB" dirty="0"/>
          </a:p>
        </p:txBody>
      </p:sp>
      <p:sp>
        <p:nvSpPr>
          <p:cNvPr id="6" name="TextBox 5">
            <a:extLst>
              <a:ext uri="{FF2B5EF4-FFF2-40B4-BE49-F238E27FC236}">
                <a16:creationId xmlns:a16="http://schemas.microsoft.com/office/drawing/2014/main" id="{43FD3134-CC80-3C63-384E-C24D9EDC259C}"/>
              </a:ext>
            </a:extLst>
          </p:cNvPr>
          <p:cNvSpPr txBox="1"/>
          <p:nvPr/>
        </p:nvSpPr>
        <p:spPr>
          <a:xfrm>
            <a:off x="4943475" y="192589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5122" name="Picture 2">
            <a:extLst>
              <a:ext uri="{FF2B5EF4-FFF2-40B4-BE49-F238E27FC236}">
                <a16:creationId xmlns:a16="http://schemas.microsoft.com/office/drawing/2014/main" id="{307ADBD3-2043-C2A8-2ED0-81CF746A69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258182"/>
            <a:ext cx="191452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6523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Luckily I avoided having a nasty accident.</a:t>
            </a:r>
          </a:p>
        </p:txBody>
      </p:sp>
      <p:sp>
        <p:nvSpPr>
          <p:cNvPr id="3" name="Title 1">
            <a:extLst>
              <a:ext uri="{FF2B5EF4-FFF2-40B4-BE49-F238E27FC236}">
                <a16:creationId xmlns:a16="http://schemas.microsoft.com/office/drawing/2014/main" id="{63BA49E6-DDE9-8E18-EACB-04E84D5081CA}"/>
              </a:ext>
            </a:extLst>
          </p:cNvPr>
          <p:cNvSpPr txBox="1">
            <a:spLocks/>
          </p:cNvSpPr>
          <p:nvPr/>
        </p:nvSpPr>
        <p:spPr>
          <a:xfrm>
            <a:off x="4618390" y="3806924"/>
            <a:ext cx="3186668"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464599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21229"/>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accept that (something) is true, especially without proof </a:t>
            </a:r>
          </a:p>
        </p:txBody>
      </p:sp>
      <p:sp>
        <p:nvSpPr>
          <p:cNvPr id="4" name="TextBox 3">
            <a:extLst>
              <a:ext uri="{FF2B5EF4-FFF2-40B4-BE49-F238E27FC236}">
                <a16:creationId xmlns:a16="http://schemas.microsoft.com/office/drawing/2014/main" id="{AFE2DD96-DEC7-295A-6FFD-674C4891A887}"/>
              </a:ext>
            </a:extLst>
          </p:cNvPr>
          <p:cNvSpPr txBox="1"/>
          <p:nvPr/>
        </p:nvSpPr>
        <p:spPr>
          <a:xfrm>
            <a:off x="4355647" y="550706"/>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believe</a:t>
            </a:r>
            <a:endParaRPr lang="en-GB" dirty="0"/>
          </a:p>
        </p:txBody>
      </p:sp>
      <p:sp>
        <p:nvSpPr>
          <p:cNvPr id="6" name="TextBox 5">
            <a:extLst>
              <a:ext uri="{FF2B5EF4-FFF2-40B4-BE49-F238E27FC236}">
                <a16:creationId xmlns:a16="http://schemas.microsoft.com/office/drawing/2014/main" id="{4D5C6195-8EBB-B689-8784-89A004564979}"/>
              </a:ext>
            </a:extLst>
          </p:cNvPr>
          <p:cNvSpPr txBox="1"/>
          <p:nvPr/>
        </p:nvSpPr>
        <p:spPr>
          <a:xfrm>
            <a:off x="4355647" y="2330521"/>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6146" name="Picture 2" descr="Image result for believe fairies clip art">
            <a:extLst>
              <a:ext uri="{FF2B5EF4-FFF2-40B4-BE49-F238E27FC236}">
                <a16:creationId xmlns:a16="http://schemas.microsoft.com/office/drawing/2014/main" id="{8B0252C2-A81F-2645-3436-3BD1F7C4A1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474" y="155121"/>
            <a:ext cx="1471612"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8271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couldn’t believe my eyes! </a:t>
            </a:r>
          </a:p>
        </p:txBody>
      </p:sp>
      <p:sp>
        <p:nvSpPr>
          <p:cNvPr id="3" name="Title 1">
            <a:extLst>
              <a:ext uri="{FF2B5EF4-FFF2-40B4-BE49-F238E27FC236}">
                <a16:creationId xmlns:a16="http://schemas.microsoft.com/office/drawing/2014/main" id="{FA093B6C-70DD-3615-DB07-D62E8E8FAE54}"/>
              </a:ext>
            </a:extLst>
          </p:cNvPr>
          <p:cNvSpPr txBox="1">
            <a:spLocks/>
          </p:cNvSpPr>
          <p:nvPr/>
        </p:nvSpPr>
        <p:spPr>
          <a:xfrm>
            <a:off x="5094513" y="3806924"/>
            <a:ext cx="2286391"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80636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6B88584-3CAB-8536-5F88-A76292B7DB84}"/>
              </a:ext>
            </a:extLst>
          </p:cNvPr>
          <p:cNvPicPr>
            <a:picLocks noChangeAspect="1"/>
          </p:cNvPicPr>
          <p:nvPr/>
        </p:nvPicPr>
        <p:blipFill rotWithShape="1">
          <a:blip r:embed="rId2"/>
          <a:srcRect l="19553" t="14983" r="18437" b="11171"/>
          <a:stretch/>
        </p:blipFill>
        <p:spPr>
          <a:xfrm>
            <a:off x="457199" y="0"/>
            <a:ext cx="10189029" cy="6822027"/>
          </a:xfrm>
          <a:prstGeom prst="rect">
            <a:avLst/>
          </a:prstGeom>
        </p:spPr>
      </p:pic>
    </p:spTree>
    <p:extLst>
      <p:ext uri="{BB962C8B-B14F-4D97-AF65-F5344CB8AC3E}">
        <p14:creationId xmlns:p14="http://schemas.microsoft.com/office/powerpoint/2010/main" val="30892048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49" y="3080825"/>
            <a:ext cx="10897695" cy="3336304"/>
          </a:xfrm>
        </p:spPr>
        <p:txBody>
          <a:bodyPr>
            <a:normAutofit fontScale="90000"/>
          </a:bodyPr>
          <a:lstStyle/>
          <a:p>
            <a:r>
              <a:rPr lang="en-GB" sz="4000" dirty="0">
                <a:latin typeface="Twinkl Cursive Looped" panose="02000000000000000000" pitchFamily="2" charset="0"/>
              </a:rPr>
              <a:t>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a:t>
            </a:r>
            <a:r>
              <a:rPr lang="en-GB" sz="4400" dirty="0">
                <a:latin typeface="Twinkl Cursive Looped" panose="02000000000000000000" pitchFamily="2" charset="0"/>
              </a:rPr>
              <a:t> </a:t>
            </a:r>
          </a:p>
        </p:txBody>
      </p:sp>
    </p:spTree>
    <p:extLst>
      <p:ext uri="{BB962C8B-B14F-4D97-AF65-F5344CB8AC3E}">
        <p14:creationId xmlns:p14="http://schemas.microsoft.com/office/powerpoint/2010/main" val="33572501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99192" y="3211454"/>
            <a:ext cx="10897695" cy="3336304"/>
          </a:xfrm>
        </p:spPr>
        <p:txBody>
          <a:bodyPr>
            <a:normAutofit fontScale="90000"/>
          </a:bodyPr>
          <a:lstStyle/>
          <a:p>
            <a:r>
              <a:rPr lang="en-GB" sz="4000" dirty="0">
                <a:latin typeface="Twinkl Cursive Looped" panose="02000000000000000000" pitchFamily="2" charset="0"/>
              </a:rPr>
              <a:t>The </a:t>
            </a:r>
            <a:r>
              <a:rPr lang="en-GB" sz="4000" dirty="0">
                <a:highlight>
                  <a:srgbClr val="FFFF00"/>
                </a:highlight>
                <a:latin typeface="Twinkl Cursive Looped" panose="02000000000000000000" pitchFamily="2" charset="0"/>
              </a:rPr>
              <a:t>scope</a:t>
            </a:r>
            <a:r>
              <a:rPr lang="en-GB" sz="4000" dirty="0">
                <a:latin typeface="Twinkl Cursive Looped" panose="02000000000000000000" pitchFamily="2" charset="0"/>
              </a:rPr>
              <a:t> of materials to build homes from is large.   </a:t>
            </a:r>
            <a:r>
              <a:rPr lang="en-GB" sz="4000" dirty="0">
                <a:highlight>
                  <a:srgbClr val="FFFF00"/>
                </a:highlight>
                <a:latin typeface="Twinkl Cursive Looped" panose="02000000000000000000" pitchFamily="2" charset="0"/>
              </a:rPr>
              <a:t>Actually</a:t>
            </a:r>
            <a:r>
              <a:rPr lang="en-GB" sz="4000" dirty="0">
                <a:latin typeface="Twinkl Cursive Looped" panose="02000000000000000000" pitchFamily="2" charset="0"/>
              </a:rPr>
              <a:t>, stone has been quarried in the UK with over 120 different types of building stone being used for housing.   Stone is an excellent building material due to its strength under </a:t>
            </a:r>
            <a:r>
              <a:rPr lang="en-GB" sz="4000" dirty="0">
                <a:highlight>
                  <a:srgbClr val="FFFF00"/>
                </a:highlight>
                <a:latin typeface="Twinkl Cursive Looped" panose="02000000000000000000" pitchFamily="2" charset="0"/>
              </a:rPr>
              <a:t>extreme </a:t>
            </a:r>
            <a:r>
              <a:rPr lang="en-GB" sz="4000" dirty="0">
                <a:latin typeface="Twinkl Cursive Looped" panose="02000000000000000000" pitchFamily="2" charset="0"/>
              </a:rPr>
              <a:t>pressure and is great against wind and water.  When you </a:t>
            </a:r>
            <a:r>
              <a:rPr lang="en-GB" sz="4000" dirty="0">
                <a:highlight>
                  <a:srgbClr val="FFFF00"/>
                </a:highlight>
                <a:latin typeface="Twinkl Cursive Looped" panose="02000000000000000000" pitchFamily="2" charset="0"/>
              </a:rPr>
              <a:t>inspect</a:t>
            </a:r>
            <a:r>
              <a:rPr lang="en-GB" sz="4000" dirty="0">
                <a:latin typeface="Twinkl Cursive Looped" panose="02000000000000000000" pitchFamily="2" charset="0"/>
              </a:rPr>
              <a:t> stone homes carefully, you notice the type of stone used is quarried locally.  This is due to the difficulty in transporting stone.  </a:t>
            </a:r>
            <a:r>
              <a:rPr lang="en-GB" sz="4000" dirty="0">
                <a:highlight>
                  <a:srgbClr val="FFFF00"/>
                </a:highlight>
                <a:latin typeface="Twinkl Cursive Looped" panose="02000000000000000000" pitchFamily="2" charset="0"/>
              </a:rPr>
              <a:t>Respect</a:t>
            </a:r>
            <a:r>
              <a:rPr lang="en-GB" sz="4000" dirty="0">
                <a:latin typeface="Twinkl Cursive Looped" panose="02000000000000000000" pitchFamily="2" charset="0"/>
              </a:rPr>
              <a:t> must be given to the Ancient Egyptians for developing ways to quarry, move and shape huge blocks of stone to create homes.</a:t>
            </a:r>
            <a:r>
              <a:rPr lang="en-GB" sz="4400" dirty="0">
                <a:latin typeface="Twinkl Cursive Looped" panose="02000000000000000000" pitchFamily="2" charset="0"/>
              </a:rPr>
              <a:t> </a:t>
            </a:r>
          </a:p>
        </p:txBody>
      </p:sp>
    </p:spTree>
    <p:extLst>
      <p:ext uri="{BB962C8B-B14F-4D97-AF65-F5344CB8AC3E}">
        <p14:creationId xmlns:p14="http://schemas.microsoft.com/office/powerpoint/2010/main" val="23701743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099254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49" y="2901724"/>
            <a:ext cx="10830379" cy="3294359"/>
          </a:xfrm>
        </p:spPr>
        <p:txBody>
          <a:bodyPr>
            <a:noAutofit/>
          </a:bodyPr>
          <a:lstStyle/>
          <a:p>
            <a:r>
              <a:rPr lang="en-GB" sz="4400" dirty="0">
                <a:latin typeface="Twinkl Cursive Looped" panose="02000000000000000000" pitchFamily="2" charset="0"/>
              </a:rPr>
              <a:t>The </a:t>
            </a:r>
            <a:r>
              <a:rPr lang="en-GB" sz="4400" dirty="0">
                <a:solidFill>
                  <a:srgbClr val="FF0000"/>
                </a:solidFill>
                <a:latin typeface="Twinkl Cursive Looped" panose="02000000000000000000" pitchFamily="2" charset="0"/>
              </a:rPr>
              <a:t>scope</a:t>
            </a:r>
            <a:r>
              <a:rPr lang="en-GB" sz="4400" dirty="0">
                <a:latin typeface="Twinkl Cursive Looped" panose="02000000000000000000" pitchFamily="2" charset="0"/>
              </a:rPr>
              <a:t> of materials to build homes from is large.   </a:t>
            </a:r>
            <a:r>
              <a:rPr lang="en-GB" sz="4400" dirty="0">
                <a:solidFill>
                  <a:srgbClr val="FF0000"/>
                </a:solidFill>
                <a:latin typeface="Twinkl Cursive Looped" panose="02000000000000000000" pitchFamily="2" charset="0"/>
              </a:rPr>
              <a:t>Actually</a:t>
            </a:r>
            <a:r>
              <a:rPr lang="en-GB" sz="4400" dirty="0">
                <a:latin typeface="Twinkl Cursive Looped" panose="02000000000000000000" pitchFamily="2" charset="0"/>
              </a:rPr>
              <a:t>, stone has been quarried in the UK with over 120 different types of building stone being used for housing.</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3493807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2</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23624099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2DC07D7-3B35-04BC-B23E-C4961B0863BF}"/>
              </a:ext>
            </a:extLst>
          </p:cNvPr>
          <p:cNvPicPr>
            <a:picLocks noChangeAspect="1"/>
          </p:cNvPicPr>
          <p:nvPr/>
        </p:nvPicPr>
        <p:blipFill rotWithShape="1">
          <a:blip r:embed="rId2"/>
          <a:srcRect l="19553" t="14983" r="18437" b="11171"/>
          <a:stretch/>
        </p:blipFill>
        <p:spPr>
          <a:xfrm>
            <a:off x="457199" y="0"/>
            <a:ext cx="10189029" cy="6822027"/>
          </a:xfrm>
          <a:prstGeom prst="rect">
            <a:avLst/>
          </a:prstGeom>
        </p:spPr>
      </p:pic>
    </p:spTree>
    <p:extLst>
      <p:ext uri="{BB962C8B-B14F-4D97-AF65-F5344CB8AC3E}">
        <p14:creationId xmlns:p14="http://schemas.microsoft.com/office/powerpoint/2010/main" val="19514214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470920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677385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453406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 fact or really</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1DB5F82F-20FB-B9C7-8054-3BFD920334EB}"/>
              </a:ext>
            </a:extLst>
          </p:cNvPr>
          <p:cNvSpPr txBox="1"/>
          <p:nvPr/>
        </p:nvSpPr>
        <p:spPr>
          <a:xfrm>
            <a:off x="4731204" y="56985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actually</a:t>
            </a:r>
            <a:endParaRPr lang="en-GB" dirty="0"/>
          </a:p>
        </p:txBody>
      </p:sp>
      <p:sp>
        <p:nvSpPr>
          <p:cNvPr id="6" name="TextBox 5">
            <a:extLst>
              <a:ext uri="{FF2B5EF4-FFF2-40B4-BE49-F238E27FC236}">
                <a16:creationId xmlns:a16="http://schemas.microsoft.com/office/drawing/2014/main" id="{FB1A17C4-E3A5-5520-E3E7-894C3479CB3E}"/>
              </a:ext>
            </a:extLst>
          </p:cNvPr>
          <p:cNvSpPr txBox="1"/>
          <p:nvPr/>
        </p:nvSpPr>
        <p:spPr>
          <a:xfrm>
            <a:off x="4469947"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pic>
        <p:nvPicPr>
          <p:cNvPr id="1026" name="Picture 2" descr="Image result for ACTUALLY clip art">
            <a:extLst>
              <a:ext uri="{FF2B5EF4-FFF2-40B4-BE49-F238E27FC236}">
                <a16:creationId xmlns:a16="http://schemas.microsoft.com/office/drawing/2014/main" id="{B92A8729-9BA0-77BC-F0D8-0B278E998B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907" y="341371"/>
            <a:ext cx="1933575"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395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 didn’t actually see her – I just heard her voice.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2016AA9-1C96-C308-F856-AFC6440D0008}"/>
              </a:ext>
            </a:extLst>
          </p:cNvPr>
          <p:cNvSpPr txBox="1">
            <a:spLocks/>
          </p:cNvSpPr>
          <p:nvPr/>
        </p:nvSpPr>
        <p:spPr>
          <a:xfrm>
            <a:off x="3706837" y="3051224"/>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50324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2" y="4681025"/>
            <a:ext cx="10515600" cy="1481650"/>
          </a:xfrm>
        </p:spPr>
        <p:txBody>
          <a:bodyPr>
            <a:normAutofit/>
          </a:bodyPr>
          <a:lstStyle/>
          <a:p>
            <a:pPr algn="ctr"/>
            <a:r>
              <a:rPr lang="en-GB" dirty="0">
                <a:latin typeface="Twinkl Cursive Looped" panose="02000000000000000000" pitchFamily="2" charset="0"/>
              </a:rPr>
              <a:t>Definition – very great</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87DCE886-483C-D1D2-6D5E-A42A3FFBEEC4}"/>
              </a:ext>
            </a:extLst>
          </p:cNvPr>
          <p:cNvSpPr txBox="1"/>
          <p:nvPr/>
        </p:nvSpPr>
        <p:spPr>
          <a:xfrm>
            <a:off x="4404632" y="471883"/>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ex</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treme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dirty="0"/>
          </a:p>
        </p:txBody>
      </p:sp>
      <p:sp>
        <p:nvSpPr>
          <p:cNvPr id="6" name="TextBox 5">
            <a:extLst>
              <a:ext uri="{FF2B5EF4-FFF2-40B4-BE49-F238E27FC236}">
                <a16:creationId xmlns:a16="http://schemas.microsoft.com/office/drawing/2014/main" id="{D15B19D2-9D03-3AD6-C34D-C65198E85265}"/>
              </a:ext>
            </a:extLst>
          </p:cNvPr>
          <p:cNvSpPr txBox="1"/>
          <p:nvPr/>
        </p:nvSpPr>
        <p:spPr>
          <a:xfrm>
            <a:off x="4078061" y="206516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endParaRPr lang="en-GB" dirty="0"/>
          </a:p>
        </p:txBody>
      </p:sp>
      <p:pic>
        <p:nvPicPr>
          <p:cNvPr id="2050" name="Picture 2" descr="Image result for extreme clip art">
            <a:extLst>
              <a:ext uri="{FF2B5EF4-FFF2-40B4-BE49-F238E27FC236}">
                <a16:creationId xmlns:a16="http://schemas.microsoft.com/office/drawing/2014/main" id="{D9E8FEB7-3FF4-8563-36FE-22A709185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298" y="530283"/>
            <a:ext cx="2552700"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5615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weather forecast was for extreme heat.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375A8010-3F8D-7550-FBE2-D3C15EB2FC5C}"/>
              </a:ext>
            </a:extLst>
          </p:cNvPr>
          <p:cNvSpPr txBox="1">
            <a:spLocks/>
          </p:cNvSpPr>
          <p:nvPr/>
        </p:nvSpPr>
        <p:spPr>
          <a:xfrm>
            <a:off x="3968095" y="3866963"/>
            <a:ext cx="2530677"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952761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24548191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7836186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fair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2FF42EB-70FF-55E1-397F-0904D4231444}"/>
              </a:ext>
            </a:extLst>
          </p:cNvPr>
          <p:cNvSpPr/>
          <p:nvPr/>
        </p:nvSpPr>
        <p:spPr>
          <a:xfrm>
            <a:off x="5880539" y="3822704"/>
            <a:ext cx="977462"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98649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fare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27987B5-19E7-38D0-7B30-EA34B4E7CD37}"/>
              </a:ext>
            </a:extLst>
          </p:cNvPr>
          <p:cNvSpPr/>
          <p:nvPr/>
        </p:nvSpPr>
        <p:spPr>
          <a:xfrm>
            <a:off x="5880538" y="3822704"/>
            <a:ext cx="101011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61611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8433213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en-GB" dirty="0">
                <a:latin typeface="Twinkl Cursive Looped" panose="02000000000000000000" pitchFamily="2" charset="0"/>
              </a:rPr>
              <a:t>Root word family: </a:t>
            </a:r>
            <a:br>
              <a:rPr lang="en-GB" dirty="0">
                <a:latin typeface="Twinkl Cursive Looped" panose="02000000000000000000" pitchFamily="2" charset="0"/>
              </a:rPr>
            </a:br>
            <a:r>
              <a:rPr lang="en-GB" u="sng" dirty="0">
                <a:latin typeface="Twinkl Cursive Looped" panose="02000000000000000000" pitchFamily="2" charset="0"/>
              </a:rPr>
              <a:t>scope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a:t>
            </a:r>
            <a:r>
              <a:rPr lang="en-GB" dirty="0">
                <a:solidFill>
                  <a:srgbClr val="FF0000"/>
                </a:solidFill>
                <a:latin typeface="Twinkl Cursive Looped" panose="02000000000000000000" pitchFamily="2" charset="0"/>
              </a:rPr>
              <a:t>to ‘see’ </a:t>
            </a:r>
            <a:r>
              <a:rPr lang="en-GB" dirty="0">
                <a:latin typeface="Twinkl Cursive Looped" panose="02000000000000000000" pitchFamily="2" charset="0"/>
              </a:rPr>
              <a:t>from Greek</a:t>
            </a:r>
          </a:p>
        </p:txBody>
      </p:sp>
    </p:spTree>
    <p:extLst>
      <p:ext uri="{BB962C8B-B14F-4D97-AF65-F5344CB8AC3E}">
        <p14:creationId xmlns:p14="http://schemas.microsoft.com/office/powerpoint/2010/main" val="3641340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8754861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horoscope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880538" y="3822704"/>
            <a:ext cx="200222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Image result for horoscope clip art">
            <a:extLst>
              <a:ext uri="{FF2B5EF4-FFF2-40B4-BE49-F238E27FC236}">
                <a16:creationId xmlns:a16="http://schemas.microsoft.com/office/drawing/2014/main" id="{BC0DD330-C9D9-E29D-DF28-0B1F586638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686" y="465364"/>
            <a:ext cx="2286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2205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periscope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707117" y="3821650"/>
            <a:ext cx="2033752"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34+ Periscope Free Stock Photos - StockFreeImages">
            <a:extLst>
              <a:ext uri="{FF2B5EF4-FFF2-40B4-BE49-F238E27FC236}">
                <a16:creationId xmlns:a16="http://schemas.microsoft.com/office/drawing/2014/main" id="{33A40761-1B8D-777D-143F-8C1D729A93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477" y="261390"/>
            <a:ext cx="3084209" cy="2056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4172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783947"/>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forecast of a person’s future</a:t>
            </a:r>
          </a:p>
        </p:txBody>
      </p:sp>
      <p:pic>
        <p:nvPicPr>
          <p:cNvPr id="20482" name="Picture 2" descr="Image result for horoscope clip art">
            <a:extLst>
              <a:ext uri="{FF2B5EF4-FFF2-40B4-BE49-F238E27FC236}">
                <a16:creationId xmlns:a16="http://schemas.microsoft.com/office/drawing/2014/main" id="{F020FE42-A0BC-9AB1-1243-6D6F4593E9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957" y="269421"/>
            <a:ext cx="2286000"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920105A-FD16-A4A6-B233-E1F62899AFD5}"/>
              </a:ext>
            </a:extLst>
          </p:cNvPr>
          <p:cNvSpPr txBox="1"/>
          <p:nvPr/>
        </p:nvSpPr>
        <p:spPr>
          <a:xfrm>
            <a:off x="4029075" y="4853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horoscope</a:t>
            </a:r>
            <a:endParaRPr lang="en-GB" dirty="0"/>
          </a:p>
        </p:txBody>
      </p:sp>
      <p:sp>
        <p:nvSpPr>
          <p:cNvPr id="6" name="TextBox 5">
            <a:extLst>
              <a:ext uri="{FF2B5EF4-FFF2-40B4-BE49-F238E27FC236}">
                <a16:creationId xmlns:a16="http://schemas.microsoft.com/office/drawing/2014/main" id="{0A58AC73-D162-BBB4-CAB9-01BDCC3D2CE2}"/>
              </a:ext>
            </a:extLst>
          </p:cNvPr>
          <p:cNvSpPr txBox="1"/>
          <p:nvPr/>
        </p:nvSpPr>
        <p:spPr>
          <a:xfrm>
            <a:off x="4551589" y="198392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62620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752193"/>
            <a:ext cx="10515600" cy="274320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piece of equipment consisting of a tube and set of mirrors by which an observer can see things otherwise out of sight</a:t>
            </a:r>
            <a:endParaRPr lang="en-GB" i="1" dirty="0">
              <a:latin typeface="Twinkl Cursive Looped" panose="02000000000000000000" pitchFamily="2" charset="0"/>
            </a:endParaRPr>
          </a:p>
        </p:txBody>
      </p:sp>
      <p:pic>
        <p:nvPicPr>
          <p:cNvPr id="4098" name="Picture 2" descr="34+ Periscope Free Stock Photos - StockFree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477" y="261390"/>
            <a:ext cx="3084209" cy="205614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3011DF9-2986-8EFB-C468-67E518670D8F}"/>
              </a:ext>
            </a:extLst>
          </p:cNvPr>
          <p:cNvSpPr txBox="1"/>
          <p:nvPr/>
        </p:nvSpPr>
        <p:spPr>
          <a:xfrm>
            <a:off x="4420961" y="36260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periscope</a:t>
            </a:r>
            <a:endParaRPr lang="en-GB" dirty="0"/>
          </a:p>
        </p:txBody>
      </p:sp>
      <p:sp>
        <p:nvSpPr>
          <p:cNvPr id="6" name="TextBox 5">
            <a:extLst>
              <a:ext uri="{FF2B5EF4-FFF2-40B4-BE49-F238E27FC236}">
                <a16:creationId xmlns:a16="http://schemas.microsoft.com/office/drawing/2014/main" id="{4A6BCB60-B7EB-7609-D346-43A5C8787722}"/>
              </a:ext>
            </a:extLst>
          </p:cNvPr>
          <p:cNvSpPr txBox="1"/>
          <p:nvPr/>
        </p:nvSpPr>
        <p:spPr>
          <a:xfrm>
            <a:off x="4714875" y="15113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255126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r>
              <a:rPr lang="en-GB" sz="5400" dirty="0">
                <a:latin typeface="Twinkl Cursive Looped" panose="02000000000000000000" pitchFamily="2" charset="0"/>
              </a:rPr>
              <a:t>My horoscope said that I was about to have some good fortune.</a:t>
            </a:r>
          </a:p>
        </p:txBody>
      </p:sp>
      <p:sp>
        <p:nvSpPr>
          <p:cNvPr id="3" name="Title 1">
            <a:extLst>
              <a:ext uri="{FF2B5EF4-FFF2-40B4-BE49-F238E27FC236}">
                <a16:creationId xmlns:a16="http://schemas.microsoft.com/office/drawing/2014/main" id="{62CDF549-23E4-96E6-E5CB-B791E7832067}"/>
              </a:ext>
            </a:extLst>
          </p:cNvPr>
          <p:cNvSpPr txBox="1">
            <a:spLocks/>
          </p:cNvSpPr>
          <p:nvPr/>
        </p:nvSpPr>
        <p:spPr>
          <a:xfrm>
            <a:off x="1989490" y="3051224"/>
            <a:ext cx="3186668"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708525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r>
              <a:rPr lang="en-GB" sz="5400" dirty="0">
                <a:latin typeface="Twinkl Cursive Looped" panose="02000000000000000000" pitchFamily="2" charset="0"/>
              </a:rPr>
              <a:t>The submarine captain looked through the periscope.</a:t>
            </a:r>
          </a:p>
        </p:txBody>
      </p:sp>
      <p:sp>
        <p:nvSpPr>
          <p:cNvPr id="3" name="Title 1">
            <a:extLst>
              <a:ext uri="{FF2B5EF4-FFF2-40B4-BE49-F238E27FC236}">
                <a16:creationId xmlns:a16="http://schemas.microsoft.com/office/drawing/2014/main" id="{34EEB58D-A180-3747-9728-1B18F7C08948}"/>
              </a:ext>
            </a:extLst>
          </p:cNvPr>
          <p:cNvSpPr txBox="1">
            <a:spLocks/>
          </p:cNvSpPr>
          <p:nvPr/>
        </p:nvSpPr>
        <p:spPr>
          <a:xfrm>
            <a:off x="4502666" y="3806924"/>
            <a:ext cx="3186668"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475488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493272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Autofit/>
          </a:bodyPr>
          <a:lstStyle/>
          <a:p>
            <a:pPr algn="ctr"/>
            <a:br>
              <a:rPr lang="en-GB" sz="5400" dirty="0">
                <a:latin typeface="Twinkl Cursive Looped" panose="02000000000000000000" pitchFamily="2" charset="0"/>
              </a:rPr>
            </a:br>
            <a:r>
              <a:rPr lang="en-GB" sz="4800" dirty="0">
                <a:latin typeface="Twinkl Cursive Looped" panose="02000000000000000000" pitchFamily="2" charset="0"/>
              </a:rPr>
              <a:t>Definition - an unfortunate incident that happens unexpectedly and unintentionally, typically resulting in damage or injury</a:t>
            </a:r>
            <a:endParaRPr lang="en-GB" sz="5400" dirty="0">
              <a:latin typeface="Twinkl Cursive Looped" panose="02000000000000000000" pitchFamily="2" charset="0"/>
            </a:endParaRPr>
          </a:p>
        </p:txBody>
      </p:sp>
      <p:sp>
        <p:nvSpPr>
          <p:cNvPr id="4" name="TextBox 3">
            <a:extLst>
              <a:ext uri="{FF2B5EF4-FFF2-40B4-BE49-F238E27FC236}">
                <a16:creationId xmlns:a16="http://schemas.microsoft.com/office/drawing/2014/main" id="{A50862C6-128A-31D6-C5B1-4E2CA5663349}"/>
              </a:ext>
            </a:extLst>
          </p:cNvPr>
          <p:cNvSpPr txBox="1"/>
          <p:nvPr/>
        </p:nvSpPr>
        <p:spPr>
          <a:xfrm>
            <a:off x="4437289" y="322106"/>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accident</a:t>
            </a:r>
            <a:endParaRPr lang="en-GB" dirty="0"/>
          </a:p>
        </p:txBody>
      </p:sp>
      <p:sp>
        <p:nvSpPr>
          <p:cNvPr id="6" name="TextBox 5">
            <a:extLst>
              <a:ext uri="{FF2B5EF4-FFF2-40B4-BE49-F238E27FC236}">
                <a16:creationId xmlns:a16="http://schemas.microsoft.com/office/drawing/2014/main" id="{43FD3134-CC80-3C63-384E-C24D9EDC259C}"/>
              </a:ext>
            </a:extLst>
          </p:cNvPr>
          <p:cNvSpPr txBox="1"/>
          <p:nvPr/>
        </p:nvSpPr>
        <p:spPr>
          <a:xfrm>
            <a:off x="4943475" y="192589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5122" name="Picture 2">
            <a:extLst>
              <a:ext uri="{FF2B5EF4-FFF2-40B4-BE49-F238E27FC236}">
                <a16:creationId xmlns:a16="http://schemas.microsoft.com/office/drawing/2014/main" id="{307ADBD3-2043-C2A8-2ED0-81CF746A69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258182"/>
            <a:ext cx="191452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4862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Luckily I avoided having a nasty accident.</a:t>
            </a:r>
          </a:p>
        </p:txBody>
      </p:sp>
      <p:sp>
        <p:nvSpPr>
          <p:cNvPr id="3" name="Title 1">
            <a:extLst>
              <a:ext uri="{FF2B5EF4-FFF2-40B4-BE49-F238E27FC236}">
                <a16:creationId xmlns:a16="http://schemas.microsoft.com/office/drawing/2014/main" id="{63BA49E6-DDE9-8E18-EACB-04E84D5081CA}"/>
              </a:ext>
            </a:extLst>
          </p:cNvPr>
          <p:cNvSpPr txBox="1">
            <a:spLocks/>
          </p:cNvSpPr>
          <p:nvPr/>
        </p:nvSpPr>
        <p:spPr>
          <a:xfrm>
            <a:off x="4618390" y="3806924"/>
            <a:ext cx="3186668"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7204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21229"/>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accept that (something) is true, especially without proof </a:t>
            </a:r>
          </a:p>
        </p:txBody>
      </p:sp>
      <p:sp>
        <p:nvSpPr>
          <p:cNvPr id="4" name="TextBox 3">
            <a:extLst>
              <a:ext uri="{FF2B5EF4-FFF2-40B4-BE49-F238E27FC236}">
                <a16:creationId xmlns:a16="http://schemas.microsoft.com/office/drawing/2014/main" id="{AFE2DD96-DEC7-295A-6FFD-674C4891A887}"/>
              </a:ext>
            </a:extLst>
          </p:cNvPr>
          <p:cNvSpPr txBox="1"/>
          <p:nvPr/>
        </p:nvSpPr>
        <p:spPr>
          <a:xfrm>
            <a:off x="4355647" y="550706"/>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believe</a:t>
            </a:r>
            <a:endParaRPr lang="en-GB" dirty="0"/>
          </a:p>
        </p:txBody>
      </p:sp>
      <p:sp>
        <p:nvSpPr>
          <p:cNvPr id="6" name="TextBox 5">
            <a:extLst>
              <a:ext uri="{FF2B5EF4-FFF2-40B4-BE49-F238E27FC236}">
                <a16:creationId xmlns:a16="http://schemas.microsoft.com/office/drawing/2014/main" id="{4D5C6195-8EBB-B689-8784-89A004564979}"/>
              </a:ext>
            </a:extLst>
          </p:cNvPr>
          <p:cNvSpPr txBox="1"/>
          <p:nvPr/>
        </p:nvSpPr>
        <p:spPr>
          <a:xfrm>
            <a:off x="4355647" y="2330521"/>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6146" name="Picture 2" descr="Image result for believe fairies clip art">
            <a:extLst>
              <a:ext uri="{FF2B5EF4-FFF2-40B4-BE49-F238E27FC236}">
                <a16:creationId xmlns:a16="http://schemas.microsoft.com/office/drawing/2014/main" id="{8B0252C2-A81F-2645-3436-3BD1F7C4A1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474" y="155121"/>
            <a:ext cx="1471612"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968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453406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 fact or really</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1DB5F82F-20FB-B9C7-8054-3BFD920334EB}"/>
              </a:ext>
            </a:extLst>
          </p:cNvPr>
          <p:cNvSpPr txBox="1"/>
          <p:nvPr/>
        </p:nvSpPr>
        <p:spPr>
          <a:xfrm>
            <a:off x="4731204" y="56985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actually</a:t>
            </a:r>
            <a:endParaRPr lang="en-GB" dirty="0"/>
          </a:p>
        </p:txBody>
      </p:sp>
      <p:sp>
        <p:nvSpPr>
          <p:cNvPr id="6" name="TextBox 5">
            <a:extLst>
              <a:ext uri="{FF2B5EF4-FFF2-40B4-BE49-F238E27FC236}">
                <a16:creationId xmlns:a16="http://schemas.microsoft.com/office/drawing/2014/main" id="{FB1A17C4-E3A5-5520-E3E7-894C3479CB3E}"/>
              </a:ext>
            </a:extLst>
          </p:cNvPr>
          <p:cNvSpPr txBox="1"/>
          <p:nvPr/>
        </p:nvSpPr>
        <p:spPr>
          <a:xfrm>
            <a:off x="4469947"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pic>
        <p:nvPicPr>
          <p:cNvPr id="1026" name="Picture 2" descr="Image result for ACTUALLY clip art">
            <a:extLst>
              <a:ext uri="{FF2B5EF4-FFF2-40B4-BE49-F238E27FC236}">
                <a16:creationId xmlns:a16="http://schemas.microsoft.com/office/drawing/2014/main" id="{B92A8729-9BA0-77BC-F0D8-0B278E998B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907" y="341371"/>
            <a:ext cx="1933575"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6622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couldn’t believe my eyes! </a:t>
            </a:r>
          </a:p>
        </p:txBody>
      </p:sp>
      <p:sp>
        <p:nvSpPr>
          <p:cNvPr id="3" name="Title 1">
            <a:extLst>
              <a:ext uri="{FF2B5EF4-FFF2-40B4-BE49-F238E27FC236}">
                <a16:creationId xmlns:a16="http://schemas.microsoft.com/office/drawing/2014/main" id="{FA093B6C-70DD-3615-DB07-D62E8E8FAE54}"/>
              </a:ext>
            </a:extLst>
          </p:cNvPr>
          <p:cNvSpPr txBox="1">
            <a:spLocks/>
          </p:cNvSpPr>
          <p:nvPr/>
        </p:nvSpPr>
        <p:spPr>
          <a:xfrm>
            <a:off x="5094513" y="3806924"/>
            <a:ext cx="2286391"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818992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980491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761688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49" y="3080825"/>
            <a:ext cx="10897695" cy="3336304"/>
          </a:xfrm>
        </p:spPr>
        <p:txBody>
          <a:bodyPr>
            <a:normAutofit fontScale="90000"/>
          </a:bodyPr>
          <a:lstStyle/>
          <a:p>
            <a:r>
              <a:rPr lang="en-GB" sz="4000" dirty="0">
                <a:latin typeface="Twinkl Cursive Looped" panose="02000000000000000000" pitchFamily="2" charset="0"/>
              </a:rPr>
              <a:t>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a:t>
            </a:r>
            <a:r>
              <a:rPr lang="en-GB" sz="4400" dirty="0">
                <a:latin typeface="Twinkl Cursive Looped" panose="02000000000000000000" pitchFamily="2" charset="0"/>
              </a:rPr>
              <a:t> </a:t>
            </a:r>
          </a:p>
        </p:txBody>
      </p:sp>
    </p:spTree>
    <p:extLst>
      <p:ext uri="{BB962C8B-B14F-4D97-AF65-F5344CB8AC3E}">
        <p14:creationId xmlns:p14="http://schemas.microsoft.com/office/powerpoint/2010/main" val="2638768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99192" y="3211454"/>
            <a:ext cx="10897695" cy="3336304"/>
          </a:xfrm>
        </p:spPr>
        <p:txBody>
          <a:bodyPr>
            <a:normAutofit fontScale="90000"/>
          </a:bodyPr>
          <a:lstStyle/>
          <a:p>
            <a:r>
              <a:rPr lang="en-GB" sz="4000" dirty="0">
                <a:latin typeface="Twinkl Cursive Looped" panose="02000000000000000000" pitchFamily="2" charset="0"/>
              </a:rPr>
              <a:t>The </a:t>
            </a:r>
            <a:r>
              <a:rPr lang="en-GB" sz="4000" dirty="0">
                <a:highlight>
                  <a:srgbClr val="FFFF00"/>
                </a:highlight>
                <a:latin typeface="Twinkl Cursive Looped" panose="02000000000000000000" pitchFamily="2" charset="0"/>
              </a:rPr>
              <a:t>scope</a:t>
            </a:r>
            <a:r>
              <a:rPr lang="en-GB" sz="4000" dirty="0">
                <a:latin typeface="Twinkl Cursive Looped" panose="02000000000000000000" pitchFamily="2" charset="0"/>
              </a:rPr>
              <a:t> of materials to build homes from is large.   </a:t>
            </a:r>
            <a:r>
              <a:rPr lang="en-GB" sz="4000" dirty="0">
                <a:highlight>
                  <a:srgbClr val="FFFF00"/>
                </a:highlight>
                <a:latin typeface="Twinkl Cursive Looped" panose="02000000000000000000" pitchFamily="2" charset="0"/>
              </a:rPr>
              <a:t>Actually</a:t>
            </a:r>
            <a:r>
              <a:rPr lang="en-GB" sz="4000" dirty="0">
                <a:latin typeface="Twinkl Cursive Looped" panose="02000000000000000000" pitchFamily="2" charset="0"/>
              </a:rPr>
              <a:t>, stone has been quarried in the UK with over 120 different types of building stone being used for housing.   Stone is an excellent building material due to its strength under </a:t>
            </a:r>
            <a:r>
              <a:rPr lang="en-GB" sz="4000" dirty="0">
                <a:highlight>
                  <a:srgbClr val="FFFF00"/>
                </a:highlight>
                <a:latin typeface="Twinkl Cursive Looped" panose="02000000000000000000" pitchFamily="2" charset="0"/>
              </a:rPr>
              <a:t>extreme </a:t>
            </a:r>
            <a:r>
              <a:rPr lang="en-GB" sz="4000" dirty="0">
                <a:latin typeface="Twinkl Cursive Looped" panose="02000000000000000000" pitchFamily="2" charset="0"/>
              </a:rPr>
              <a:t>pressure and is great against wind and water.  When you </a:t>
            </a:r>
            <a:r>
              <a:rPr lang="en-GB" sz="4000" dirty="0">
                <a:highlight>
                  <a:srgbClr val="FFFF00"/>
                </a:highlight>
                <a:latin typeface="Twinkl Cursive Looped" panose="02000000000000000000" pitchFamily="2" charset="0"/>
              </a:rPr>
              <a:t>inspect</a:t>
            </a:r>
            <a:r>
              <a:rPr lang="en-GB" sz="4000" dirty="0">
                <a:latin typeface="Twinkl Cursive Looped" panose="02000000000000000000" pitchFamily="2" charset="0"/>
              </a:rPr>
              <a:t> stone homes carefully, you notice the type of stone used is quarried locally.  This is due to the difficulty in transporting stone.  </a:t>
            </a:r>
            <a:r>
              <a:rPr lang="en-GB" sz="4000" dirty="0">
                <a:highlight>
                  <a:srgbClr val="FFFF00"/>
                </a:highlight>
                <a:latin typeface="Twinkl Cursive Looped" panose="02000000000000000000" pitchFamily="2" charset="0"/>
              </a:rPr>
              <a:t>Respect</a:t>
            </a:r>
            <a:r>
              <a:rPr lang="en-GB" sz="4000" dirty="0">
                <a:latin typeface="Twinkl Cursive Looped" panose="02000000000000000000" pitchFamily="2" charset="0"/>
              </a:rPr>
              <a:t> must be given to the Ancient Egyptians for developing ways to quarry, move and shape huge blocks of stone to create homes.</a:t>
            </a:r>
            <a:r>
              <a:rPr lang="en-GB" sz="4400" dirty="0">
                <a:latin typeface="Twinkl Cursive Looped" panose="02000000000000000000" pitchFamily="2" charset="0"/>
              </a:rPr>
              <a:t> </a:t>
            </a:r>
          </a:p>
        </p:txBody>
      </p:sp>
    </p:spTree>
    <p:extLst>
      <p:ext uri="{BB962C8B-B14F-4D97-AF65-F5344CB8AC3E}">
        <p14:creationId xmlns:p14="http://schemas.microsoft.com/office/powerpoint/2010/main" val="42159303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270694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687160" y="521131"/>
            <a:ext cx="10830379" cy="3294359"/>
          </a:xfrm>
        </p:spPr>
        <p:txBody>
          <a:bodyPr>
            <a:noAutofit/>
          </a:bodyPr>
          <a:lstStyle/>
          <a:p>
            <a:r>
              <a:rPr lang="en-GB" sz="4400" dirty="0">
                <a:latin typeface="Twinkl Cursive Looped" panose="02000000000000000000" pitchFamily="2" charset="0"/>
              </a:rPr>
              <a:t>Stone is an excellent building material due to its strength under </a:t>
            </a:r>
            <a:r>
              <a:rPr lang="en-GB" sz="4400" dirty="0">
                <a:solidFill>
                  <a:srgbClr val="FF0000"/>
                </a:solidFill>
                <a:latin typeface="Twinkl Cursive Looped" panose="02000000000000000000" pitchFamily="2" charset="0"/>
              </a:rPr>
              <a:t>extreme</a:t>
            </a:r>
            <a:r>
              <a:rPr lang="en-GB" sz="4400" dirty="0">
                <a:latin typeface="Twinkl Cursive Looped" panose="02000000000000000000" pitchFamily="2" charset="0"/>
              </a:rPr>
              <a:t> pressure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14784975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2</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20783629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3BC40D0-63EE-A782-943D-8C94921563A7}"/>
              </a:ext>
            </a:extLst>
          </p:cNvPr>
          <p:cNvPicPr>
            <a:picLocks noChangeAspect="1"/>
          </p:cNvPicPr>
          <p:nvPr/>
        </p:nvPicPr>
        <p:blipFill rotWithShape="1">
          <a:blip r:embed="rId2"/>
          <a:srcRect l="19553" t="14983" r="18437" b="11171"/>
          <a:stretch/>
        </p:blipFill>
        <p:spPr>
          <a:xfrm>
            <a:off x="457199" y="0"/>
            <a:ext cx="10189029" cy="6822027"/>
          </a:xfrm>
          <a:prstGeom prst="rect">
            <a:avLst/>
          </a:prstGeom>
        </p:spPr>
      </p:pic>
    </p:spTree>
    <p:extLst>
      <p:ext uri="{BB962C8B-B14F-4D97-AF65-F5344CB8AC3E}">
        <p14:creationId xmlns:p14="http://schemas.microsoft.com/office/powerpoint/2010/main" val="33464402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785904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 didn’t actually see her – I just heard her voice.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2016AA9-1C96-C308-F856-AFC6440D0008}"/>
              </a:ext>
            </a:extLst>
          </p:cNvPr>
          <p:cNvSpPr txBox="1">
            <a:spLocks/>
          </p:cNvSpPr>
          <p:nvPr/>
        </p:nvSpPr>
        <p:spPr>
          <a:xfrm>
            <a:off x="3706837" y="3051224"/>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598947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5924992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453406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 fact or really</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1DB5F82F-20FB-B9C7-8054-3BFD920334EB}"/>
              </a:ext>
            </a:extLst>
          </p:cNvPr>
          <p:cNvSpPr txBox="1"/>
          <p:nvPr/>
        </p:nvSpPr>
        <p:spPr>
          <a:xfrm>
            <a:off x="4731204" y="56985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actually</a:t>
            </a:r>
            <a:endParaRPr lang="en-GB" dirty="0"/>
          </a:p>
        </p:txBody>
      </p:sp>
      <p:sp>
        <p:nvSpPr>
          <p:cNvPr id="6" name="TextBox 5">
            <a:extLst>
              <a:ext uri="{FF2B5EF4-FFF2-40B4-BE49-F238E27FC236}">
                <a16:creationId xmlns:a16="http://schemas.microsoft.com/office/drawing/2014/main" id="{FB1A17C4-E3A5-5520-E3E7-894C3479CB3E}"/>
              </a:ext>
            </a:extLst>
          </p:cNvPr>
          <p:cNvSpPr txBox="1"/>
          <p:nvPr/>
        </p:nvSpPr>
        <p:spPr>
          <a:xfrm>
            <a:off x="4469947"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pic>
        <p:nvPicPr>
          <p:cNvPr id="1026" name="Picture 2" descr="Image result for ACTUALLY clip art">
            <a:extLst>
              <a:ext uri="{FF2B5EF4-FFF2-40B4-BE49-F238E27FC236}">
                <a16:creationId xmlns:a16="http://schemas.microsoft.com/office/drawing/2014/main" id="{B92A8729-9BA0-77BC-F0D8-0B278E998B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907" y="341371"/>
            <a:ext cx="1933575"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441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 didn’t actually see her – I just heard her voice.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2016AA9-1C96-C308-F856-AFC6440D0008}"/>
              </a:ext>
            </a:extLst>
          </p:cNvPr>
          <p:cNvSpPr txBox="1">
            <a:spLocks/>
          </p:cNvSpPr>
          <p:nvPr/>
        </p:nvSpPr>
        <p:spPr>
          <a:xfrm>
            <a:off x="3706837" y="3051224"/>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179782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2" y="4681025"/>
            <a:ext cx="10515600" cy="1481650"/>
          </a:xfrm>
        </p:spPr>
        <p:txBody>
          <a:bodyPr>
            <a:normAutofit/>
          </a:bodyPr>
          <a:lstStyle/>
          <a:p>
            <a:pPr algn="ctr"/>
            <a:r>
              <a:rPr lang="en-GB" dirty="0">
                <a:latin typeface="Twinkl Cursive Looped" panose="02000000000000000000" pitchFamily="2" charset="0"/>
              </a:rPr>
              <a:t>Definition – very great</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87DCE886-483C-D1D2-6D5E-A42A3FFBEEC4}"/>
              </a:ext>
            </a:extLst>
          </p:cNvPr>
          <p:cNvSpPr txBox="1"/>
          <p:nvPr/>
        </p:nvSpPr>
        <p:spPr>
          <a:xfrm>
            <a:off x="4404632" y="471883"/>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ex</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treme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dirty="0"/>
          </a:p>
        </p:txBody>
      </p:sp>
      <p:sp>
        <p:nvSpPr>
          <p:cNvPr id="6" name="TextBox 5">
            <a:extLst>
              <a:ext uri="{FF2B5EF4-FFF2-40B4-BE49-F238E27FC236}">
                <a16:creationId xmlns:a16="http://schemas.microsoft.com/office/drawing/2014/main" id="{D15B19D2-9D03-3AD6-C34D-C65198E85265}"/>
              </a:ext>
            </a:extLst>
          </p:cNvPr>
          <p:cNvSpPr txBox="1"/>
          <p:nvPr/>
        </p:nvSpPr>
        <p:spPr>
          <a:xfrm>
            <a:off x="4078061" y="206516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endParaRPr lang="en-GB" dirty="0"/>
          </a:p>
        </p:txBody>
      </p:sp>
      <p:pic>
        <p:nvPicPr>
          <p:cNvPr id="2050" name="Picture 2" descr="Image result for extreme clip art">
            <a:extLst>
              <a:ext uri="{FF2B5EF4-FFF2-40B4-BE49-F238E27FC236}">
                <a16:creationId xmlns:a16="http://schemas.microsoft.com/office/drawing/2014/main" id="{D9E8FEB7-3FF4-8563-36FE-22A709185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298" y="530283"/>
            <a:ext cx="2552700"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62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weather forecast was for extreme heat.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375A8010-3F8D-7550-FBE2-D3C15EB2FC5C}"/>
              </a:ext>
            </a:extLst>
          </p:cNvPr>
          <p:cNvSpPr txBox="1">
            <a:spLocks/>
          </p:cNvSpPr>
          <p:nvPr/>
        </p:nvSpPr>
        <p:spPr>
          <a:xfrm>
            <a:off x="3968095" y="3866963"/>
            <a:ext cx="2530677"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612352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404688969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21098663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grate</a:t>
            </a:r>
            <a:endParaRPr lang="en-GB" i="1" dirty="0">
              <a:latin typeface="Twinkl Cursive Looped" panose="02000000000000000000" pitchFamily="2" charset="0"/>
            </a:endParaRPr>
          </a:p>
        </p:txBody>
      </p:sp>
      <p:pic>
        <p:nvPicPr>
          <p:cNvPr id="3" name="Picture 2" descr="5 Unexpected Ways to Use a Cheese Grater | Epicurious">
            <a:extLst>
              <a:ext uri="{FF2B5EF4-FFF2-40B4-BE49-F238E27FC236}">
                <a16:creationId xmlns:a16="http://schemas.microsoft.com/office/drawing/2014/main" id="{34EC191C-E9D1-E0B5-1989-39ABC9C0413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5813" y="383459"/>
            <a:ext cx="2212258" cy="221225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41D2B087-4EC8-3023-3F19-2E6AC367B7FC}"/>
              </a:ext>
            </a:extLst>
          </p:cNvPr>
          <p:cNvSpPr/>
          <p:nvPr/>
        </p:nvSpPr>
        <p:spPr>
          <a:xfrm>
            <a:off x="5861956" y="3821649"/>
            <a:ext cx="1306287" cy="7408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588589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great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007664D-9772-029F-EB3E-00CEA468CADE}"/>
              </a:ext>
            </a:extLst>
          </p:cNvPr>
          <p:cNvSpPr/>
          <p:nvPr/>
        </p:nvSpPr>
        <p:spPr>
          <a:xfrm>
            <a:off x="5878286" y="3821649"/>
            <a:ext cx="1257300" cy="7408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716897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708557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2" y="4681025"/>
            <a:ext cx="10515600" cy="1481650"/>
          </a:xfrm>
        </p:spPr>
        <p:txBody>
          <a:bodyPr>
            <a:normAutofit/>
          </a:bodyPr>
          <a:lstStyle/>
          <a:p>
            <a:pPr algn="ctr"/>
            <a:r>
              <a:rPr lang="en-GB" dirty="0">
                <a:latin typeface="Twinkl Cursive Looped" panose="02000000000000000000" pitchFamily="2" charset="0"/>
              </a:rPr>
              <a:t>Definition – very great</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87DCE886-483C-D1D2-6D5E-A42A3FFBEEC4}"/>
              </a:ext>
            </a:extLst>
          </p:cNvPr>
          <p:cNvSpPr txBox="1"/>
          <p:nvPr/>
        </p:nvSpPr>
        <p:spPr>
          <a:xfrm>
            <a:off x="4404632" y="471883"/>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ex</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treme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dirty="0"/>
          </a:p>
        </p:txBody>
      </p:sp>
      <p:sp>
        <p:nvSpPr>
          <p:cNvPr id="6" name="TextBox 5">
            <a:extLst>
              <a:ext uri="{FF2B5EF4-FFF2-40B4-BE49-F238E27FC236}">
                <a16:creationId xmlns:a16="http://schemas.microsoft.com/office/drawing/2014/main" id="{D15B19D2-9D03-3AD6-C34D-C65198E85265}"/>
              </a:ext>
            </a:extLst>
          </p:cNvPr>
          <p:cNvSpPr txBox="1"/>
          <p:nvPr/>
        </p:nvSpPr>
        <p:spPr>
          <a:xfrm>
            <a:off x="4078061" y="206516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endParaRPr lang="en-GB" dirty="0"/>
          </a:p>
        </p:txBody>
      </p:sp>
      <p:pic>
        <p:nvPicPr>
          <p:cNvPr id="2050" name="Picture 2" descr="Image result for extreme clip art">
            <a:extLst>
              <a:ext uri="{FF2B5EF4-FFF2-40B4-BE49-F238E27FC236}">
                <a16:creationId xmlns:a16="http://schemas.microsoft.com/office/drawing/2014/main" id="{D9E8FEB7-3FF4-8563-36FE-22A7091850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298" y="530283"/>
            <a:ext cx="2552700"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2582556"/>
          </a:xfrm>
        </p:spPr>
        <p:txBody>
          <a:bodyPr>
            <a:noAutofit/>
          </a:bodyPr>
          <a:lstStyle/>
          <a:p>
            <a:pPr algn="ctr"/>
            <a:r>
              <a:rPr lang="en-GB" dirty="0">
                <a:latin typeface="Twinkl Cursive Looped" panose="02000000000000000000" pitchFamily="2" charset="0"/>
              </a:rPr>
              <a:t>Root word family: </a:t>
            </a:r>
            <a:br>
              <a:rPr lang="en-GB" dirty="0">
                <a:latin typeface="Twinkl Cursive Looped" panose="02000000000000000000" pitchFamily="2" charset="0"/>
              </a:rPr>
            </a:br>
            <a:r>
              <a:rPr lang="en-GB" dirty="0">
                <a:latin typeface="Twinkl Cursive Looped" panose="02000000000000000000" pitchFamily="2" charset="0"/>
              </a:rPr>
              <a:t>‘</a:t>
            </a:r>
            <a:r>
              <a:rPr lang="en-GB" u="sng" dirty="0" err="1">
                <a:latin typeface="Twinkl Cursive Looped" panose="02000000000000000000" pitchFamily="2" charset="0"/>
              </a:rPr>
              <a:t>spect</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meaning </a:t>
            </a:r>
            <a:r>
              <a:rPr lang="en-GB" dirty="0">
                <a:solidFill>
                  <a:srgbClr val="FF0000"/>
                </a:solidFill>
                <a:latin typeface="Twinkl Cursive Looped" panose="02000000000000000000" pitchFamily="2" charset="0"/>
              </a:rPr>
              <a:t>to ‘observe’ </a:t>
            </a:r>
            <a:r>
              <a:rPr lang="en-GB" dirty="0">
                <a:latin typeface="Twinkl Cursive Looped" panose="02000000000000000000" pitchFamily="2" charset="0"/>
              </a:rPr>
              <a:t>from Latin </a:t>
            </a:r>
            <a:r>
              <a:rPr lang="en-GB" dirty="0" err="1">
                <a:latin typeface="Twinkl Cursive Looped" panose="02000000000000000000" pitchFamily="2" charset="0"/>
              </a:rPr>
              <a:t>inspectus</a:t>
            </a:r>
            <a:endParaRPr lang="en-GB" dirty="0">
              <a:latin typeface="Twinkl Cursive Looped" panose="02000000000000000000" pitchFamily="2" charset="0"/>
            </a:endParaRPr>
          </a:p>
        </p:txBody>
      </p:sp>
    </p:spTree>
    <p:extLst>
      <p:ext uri="{BB962C8B-B14F-4D97-AF65-F5344CB8AC3E}">
        <p14:creationId xmlns:p14="http://schemas.microsoft.com/office/powerpoint/2010/main" val="257762504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inspect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545393" y="3821649"/>
            <a:ext cx="1983405" cy="7408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506" name="Picture 2" descr="Image result for inspect clip art">
            <a:extLst>
              <a:ext uri="{FF2B5EF4-FFF2-40B4-BE49-F238E27FC236}">
                <a16:creationId xmlns:a16="http://schemas.microsoft.com/office/drawing/2014/main" id="{5D900BD7-F6E1-CCC9-F743-ECB221F979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50409"/>
            <a:ext cx="1123950"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9038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spectator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468252" y="3749725"/>
            <a:ext cx="1785064" cy="81274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Image result for spectator clip art">
            <a:extLst>
              <a:ext uri="{FF2B5EF4-FFF2-40B4-BE49-F238E27FC236}">
                <a16:creationId xmlns:a16="http://schemas.microsoft.com/office/drawing/2014/main" id="{3B326A8D-D93F-9087-02CD-B4D8DADC3D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914" y="367393"/>
            <a:ext cx="21336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0858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respect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500639" y="3749726"/>
            <a:ext cx="1785064" cy="81274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5602" name="Picture 2" descr="Image result for respect clip art">
            <a:extLst>
              <a:ext uri="{FF2B5EF4-FFF2-40B4-BE49-F238E27FC236}">
                <a16:creationId xmlns:a16="http://schemas.microsoft.com/office/drawing/2014/main" id="{D77E1C49-1C8E-3AE8-D051-FA16BC43D8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399" y="461283"/>
            <a:ext cx="2695575"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6612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162410"/>
            <a:ext cx="10515600" cy="2783947"/>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carefully examine</a:t>
            </a:r>
          </a:p>
        </p:txBody>
      </p:sp>
      <p:pic>
        <p:nvPicPr>
          <p:cNvPr id="22530" name="Picture 2" descr="Image result for inspect clip art">
            <a:extLst>
              <a:ext uri="{FF2B5EF4-FFF2-40B4-BE49-F238E27FC236}">
                <a16:creationId xmlns:a16="http://schemas.microsoft.com/office/drawing/2014/main" id="{437DB9F6-9452-E7F9-BE12-5DC5D985A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01424"/>
            <a:ext cx="1123950" cy="18383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AEDEBB7-C8B3-9CE0-2564-7B3374C51DE4}"/>
              </a:ext>
            </a:extLst>
          </p:cNvPr>
          <p:cNvSpPr txBox="1"/>
          <p:nvPr/>
        </p:nvSpPr>
        <p:spPr>
          <a:xfrm>
            <a:off x="4420961" y="50142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inspect</a:t>
            </a:r>
            <a:endParaRPr lang="en-GB" dirty="0"/>
          </a:p>
        </p:txBody>
      </p:sp>
      <p:sp>
        <p:nvSpPr>
          <p:cNvPr id="6" name="TextBox 5">
            <a:extLst>
              <a:ext uri="{FF2B5EF4-FFF2-40B4-BE49-F238E27FC236}">
                <a16:creationId xmlns:a16="http://schemas.microsoft.com/office/drawing/2014/main" id="{5127B12F-0F23-32A9-DE18-679067713401}"/>
              </a:ext>
            </a:extLst>
          </p:cNvPr>
          <p:cNvSpPr txBox="1"/>
          <p:nvPr/>
        </p:nvSpPr>
        <p:spPr>
          <a:xfrm>
            <a:off x="4731204" y="183191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(verb) </a:t>
            </a:r>
            <a:endParaRPr lang="en-GB" dirty="0"/>
          </a:p>
        </p:txBody>
      </p:sp>
    </p:spTree>
    <p:extLst>
      <p:ext uri="{BB962C8B-B14F-4D97-AF65-F5344CB8AC3E}">
        <p14:creationId xmlns:p14="http://schemas.microsoft.com/office/powerpoint/2010/main" val="1746633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783947"/>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an observer </a:t>
            </a:r>
          </a:p>
        </p:txBody>
      </p:sp>
      <p:pic>
        <p:nvPicPr>
          <p:cNvPr id="24578" name="Picture 2" descr="Image result for spectator clip art">
            <a:extLst>
              <a:ext uri="{FF2B5EF4-FFF2-40B4-BE49-F238E27FC236}">
                <a16:creationId xmlns:a16="http://schemas.microsoft.com/office/drawing/2014/main" id="{A86F26FE-6159-147A-AB59-949AE6DF5C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5" y="612321"/>
            <a:ext cx="2133600"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554FDEE-D579-70C2-0889-02A541A7DC53}"/>
              </a:ext>
            </a:extLst>
          </p:cNvPr>
          <p:cNvSpPr txBox="1"/>
          <p:nvPr/>
        </p:nvSpPr>
        <p:spPr>
          <a:xfrm>
            <a:off x="4290332" y="61232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spectator</a:t>
            </a:r>
            <a:endParaRPr lang="en-GB" dirty="0"/>
          </a:p>
        </p:txBody>
      </p:sp>
      <p:sp>
        <p:nvSpPr>
          <p:cNvPr id="6" name="TextBox 5">
            <a:extLst>
              <a:ext uri="{FF2B5EF4-FFF2-40B4-BE49-F238E27FC236}">
                <a16:creationId xmlns:a16="http://schemas.microsoft.com/office/drawing/2014/main" id="{2B36AC66-170B-B1D6-80CC-0A131C43C0B3}"/>
              </a:ext>
            </a:extLst>
          </p:cNvPr>
          <p:cNvSpPr txBox="1"/>
          <p:nvPr/>
        </p:nvSpPr>
        <p:spPr>
          <a:xfrm>
            <a:off x="4600575" y="206516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651570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783947"/>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feeling of deep admiration</a:t>
            </a:r>
          </a:p>
        </p:txBody>
      </p:sp>
      <p:pic>
        <p:nvPicPr>
          <p:cNvPr id="26626" name="Picture 2" descr="Image result for respect clip art">
            <a:extLst>
              <a:ext uri="{FF2B5EF4-FFF2-40B4-BE49-F238E27FC236}">
                <a16:creationId xmlns:a16="http://schemas.microsoft.com/office/drawing/2014/main" id="{2DEC2319-68C5-9485-CC62-F570F20A60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742" y="591911"/>
            <a:ext cx="2695575" cy="16573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57A9C62-1FB6-8D68-ED5B-97CBA0DB6BC3}"/>
              </a:ext>
            </a:extLst>
          </p:cNvPr>
          <p:cNvSpPr txBox="1"/>
          <p:nvPr/>
        </p:nvSpPr>
        <p:spPr>
          <a:xfrm>
            <a:off x="4551590" y="4853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respect</a:t>
            </a:r>
            <a:endParaRPr lang="en-GB" dirty="0"/>
          </a:p>
        </p:txBody>
      </p:sp>
      <p:sp>
        <p:nvSpPr>
          <p:cNvPr id="6" name="TextBox 5">
            <a:extLst>
              <a:ext uri="{FF2B5EF4-FFF2-40B4-BE49-F238E27FC236}">
                <a16:creationId xmlns:a16="http://schemas.microsoft.com/office/drawing/2014/main" id="{7DD96D90-F193-D3AB-0FB8-EFA519369676}"/>
              </a:ext>
            </a:extLst>
          </p:cNvPr>
          <p:cNvSpPr txBox="1"/>
          <p:nvPr/>
        </p:nvSpPr>
        <p:spPr>
          <a:xfrm>
            <a:off x="4812846" y="19414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1679027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56314" y="2874347"/>
            <a:ext cx="10515600" cy="1481650"/>
          </a:xfrm>
        </p:spPr>
        <p:txBody>
          <a:bodyPr>
            <a:noAutofit/>
          </a:bodyPr>
          <a:lstStyle/>
          <a:p>
            <a:r>
              <a:rPr lang="en-GB" sz="5400" dirty="0">
                <a:latin typeface="Twinkl Cursive Looped" panose="02000000000000000000" pitchFamily="2" charset="0"/>
              </a:rPr>
              <a:t>It was time to inspect how tidy the bedroom was.</a:t>
            </a:r>
          </a:p>
        </p:txBody>
      </p:sp>
      <p:sp>
        <p:nvSpPr>
          <p:cNvPr id="3" name="Title 1">
            <a:extLst>
              <a:ext uri="{FF2B5EF4-FFF2-40B4-BE49-F238E27FC236}">
                <a16:creationId xmlns:a16="http://schemas.microsoft.com/office/drawing/2014/main" id="{98729CD8-AA5F-3D28-8C89-228AF58DDFA4}"/>
              </a:ext>
            </a:extLst>
          </p:cNvPr>
          <p:cNvSpPr txBox="1">
            <a:spLocks/>
          </p:cNvSpPr>
          <p:nvPr/>
        </p:nvSpPr>
        <p:spPr>
          <a:xfrm>
            <a:off x="5581776" y="2859621"/>
            <a:ext cx="2321253"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29506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56314" y="2874347"/>
            <a:ext cx="10515600" cy="1481650"/>
          </a:xfrm>
        </p:spPr>
        <p:txBody>
          <a:bodyPr>
            <a:noAutofit/>
          </a:bodyPr>
          <a:lstStyle/>
          <a:p>
            <a:r>
              <a:rPr lang="en-GB" sz="5400" dirty="0">
                <a:latin typeface="Twinkl Cursive Looped" panose="02000000000000000000" pitchFamily="2" charset="0"/>
              </a:rPr>
              <a:t>The spectator cheered when the team scored a goal.</a:t>
            </a:r>
          </a:p>
        </p:txBody>
      </p:sp>
      <p:sp>
        <p:nvSpPr>
          <p:cNvPr id="3" name="Title 1">
            <a:extLst>
              <a:ext uri="{FF2B5EF4-FFF2-40B4-BE49-F238E27FC236}">
                <a16:creationId xmlns:a16="http://schemas.microsoft.com/office/drawing/2014/main" id="{6FECA048-EE22-98FC-23AB-DD14EC333827}"/>
              </a:ext>
            </a:extLst>
          </p:cNvPr>
          <p:cNvSpPr txBox="1">
            <a:spLocks/>
          </p:cNvSpPr>
          <p:nvPr/>
        </p:nvSpPr>
        <p:spPr>
          <a:xfrm>
            <a:off x="2397704" y="2859621"/>
            <a:ext cx="2941739"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497437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56314" y="2874347"/>
            <a:ext cx="10515600" cy="1481650"/>
          </a:xfrm>
        </p:spPr>
        <p:txBody>
          <a:bodyPr>
            <a:noAutofit/>
          </a:bodyPr>
          <a:lstStyle/>
          <a:p>
            <a:r>
              <a:rPr lang="en-GB" sz="5400" dirty="0">
                <a:latin typeface="Twinkl Cursive Looped" panose="02000000000000000000" pitchFamily="2" charset="0"/>
              </a:rPr>
              <a:t>The children had a lot of respect for their teacher.</a:t>
            </a:r>
          </a:p>
        </p:txBody>
      </p:sp>
      <p:sp>
        <p:nvSpPr>
          <p:cNvPr id="3" name="Title 1">
            <a:extLst>
              <a:ext uri="{FF2B5EF4-FFF2-40B4-BE49-F238E27FC236}">
                <a16:creationId xmlns:a16="http://schemas.microsoft.com/office/drawing/2014/main" id="{5A6EF6C1-CDE7-568D-DB68-54AC712A5665}"/>
              </a:ext>
            </a:extLst>
          </p:cNvPr>
          <p:cNvSpPr txBox="1">
            <a:spLocks/>
          </p:cNvSpPr>
          <p:nvPr/>
        </p:nvSpPr>
        <p:spPr>
          <a:xfrm>
            <a:off x="8847490" y="2859621"/>
            <a:ext cx="2370239"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185432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weather forecast was for extreme heat.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375A8010-3F8D-7550-FBE2-D3C15EB2FC5C}"/>
              </a:ext>
            </a:extLst>
          </p:cNvPr>
          <p:cNvSpPr txBox="1">
            <a:spLocks/>
          </p:cNvSpPr>
          <p:nvPr/>
        </p:nvSpPr>
        <p:spPr>
          <a:xfrm>
            <a:off x="3968095" y="3866963"/>
            <a:ext cx="2530677"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901974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597879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Autofit/>
          </a:bodyPr>
          <a:lstStyle/>
          <a:p>
            <a:pPr algn="ctr"/>
            <a:br>
              <a:rPr lang="en-GB" sz="5400" dirty="0">
                <a:latin typeface="Twinkl Cursive Looped" panose="02000000000000000000" pitchFamily="2" charset="0"/>
              </a:rPr>
            </a:br>
            <a:r>
              <a:rPr lang="en-GB" sz="4800" dirty="0">
                <a:latin typeface="Twinkl Cursive Looped" panose="02000000000000000000" pitchFamily="2" charset="0"/>
              </a:rPr>
              <a:t>Definition - an unfortunate incident that happens unexpectedly and unintentionally, typically resulting in damage or injury</a:t>
            </a:r>
            <a:endParaRPr lang="en-GB" sz="5400" dirty="0">
              <a:latin typeface="Twinkl Cursive Looped" panose="02000000000000000000" pitchFamily="2" charset="0"/>
            </a:endParaRPr>
          </a:p>
        </p:txBody>
      </p:sp>
      <p:sp>
        <p:nvSpPr>
          <p:cNvPr id="4" name="TextBox 3">
            <a:extLst>
              <a:ext uri="{FF2B5EF4-FFF2-40B4-BE49-F238E27FC236}">
                <a16:creationId xmlns:a16="http://schemas.microsoft.com/office/drawing/2014/main" id="{A50862C6-128A-31D6-C5B1-4E2CA5663349}"/>
              </a:ext>
            </a:extLst>
          </p:cNvPr>
          <p:cNvSpPr txBox="1"/>
          <p:nvPr/>
        </p:nvSpPr>
        <p:spPr>
          <a:xfrm>
            <a:off x="4437289" y="322106"/>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accident</a:t>
            </a:r>
            <a:endParaRPr lang="en-GB" dirty="0"/>
          </a:p>
        </p:txBody>
      </p:sp>
      <p:sp>
        <p:nvSpPr>
          <p:cNvPr id="6" name="TextBox 5">
            <a:extLst>
              <a:ext uri="{FF2B5EF4-FFF2-40B4-BE49-F238E27FC236}">
                <a16:creationId xmlns:a16="http://schemas.microsoft.com/office/drawing/2014/main" id="{43FD3134-CC80-3C63-384E-C24D9EDC259C}"/>
              </a:ext>
            </a:extLst>
          </p:cNvPr>
          <p:cNvSpPr txBox="1"/>
          <p:nvPr/>
        </p:nvSpPr>
        <p:spPr>
          <a:xfrm>
            <a:off x="4943475" y="192589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5122" name="Picture 2">
            <a:extLst>
              <a:ext uri="{FF2B5EF4-FFF2-40B4-BE49-F238E27FC236}">
                <a16:creationId xmlns:a16="http://schemas.microsoft.com/office/drawing/2014/main" id="{307ADBD3-2043-C2A8-2ED0-81CF746A69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258182"/>
            <a:ext cx="191452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298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Luckily I avoided having a nasty accident.</a:t>
            </a:r>
          </a:p>
        </p:txBody>
      </p:sp>
      <p:sp>
        <p:nvSpPr>
          <p:cNvPr id="3" name="Title 1">
            <a:extLst>
              <a:ext uri="{FF2B5EF4-FFF2-40B4-BE49-F238E27FC236}">
                <a16:creationId xmlns:a16="http://schemas.microsoft.com/office/drawing/2014/main" id="{63BA49E6-DDE9-8E18-EACB-04E84D5081CA}"/>
              </a:ext>
            </a:extLst>
          </p:cNvPr>
          <p:cNvSpPr txBox="1">
            <a:spLocks/>
          </p:cNvSpPr>
          <p:nvPr/>
        </p:nvSpPr>
        <p:spPr>
          <a:xfrm>
            <a:off x="4618390" y="3806924"/>
            <a:ext cx="3186668"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90073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21229"/>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accept that (something) is true, especially without proof </a:t>
            </a:r>
          </a:p>
        </p:txBody>
      </p:sp>
      <p:sp>
        <p:nvSpPr>
          <p:cNvPr id="4" name="TextBox 3">
            <a:extLst>
              <a:ext uri="{FF2B5EF4-FFF2-40B4-BE49-F238E27FC236}">
                <a16:creationId xmlns:a16="http://schemas.microsoft.com/office/drawing/2014/main" id="{AFE2DD96-DEC7-295A-6FFD-674C4891A887}"/>
              </a:ext>
            </a:extLst>
          </p:cNvPr>
          <p:cNvSpPr txBox="1"/>
          <p:nvPr/>
        </p:nvSpPr>
        <p:spPr>
          <a:xfrm>
            <a:off x="4355647" y="550706"/>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believe</a:t>
            </a:r>
            <a:endParaRPr lang="en-GB" dirty="0"/>
          </a:p>
        </p:txBody>
      </p:sp>
      <p:sp>
        <p:nvSpPr>
          <p:cNvPr id="6" name="TextBox 5">
            <a:extLst>
              <a:ext uri="{FF2B5EF4-FFF2-40B4-BE49-F238E27FC236}">
                <a16:creationId xmlns:a16="http://schemas.microsoft.com/office/drawing/2014/main" id="{4D5C6195-8EBB-B689-8784-89A004564979}"/>
              </a:ext>
            </a:extLst>
          </p:cNvPr>
          <p:cNvSpPr txBox="1"/>
          <p:nvPr/>
        </p:nvSpPr>
        <p:spPr>
          <a:xfrm>
            <a:off x="4355647" y="2330521"/>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6146" name="Picture 2" descr="Image result for believe fairies clip art">
            <a:extLst>
              <a:ext uri="{FF2B5EF4-FFF2-40B4-BE49-F238E27FC236}">
                <a16:creationId xmlns:a16="http://schemas.microsoft.com/office/drawing/2014/main" id="{8B0252C2-A81F-2645-3436-3BD1F7C4A1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474" y="155121"/>
            <a:ext cx="1471612"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4616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couldn’t believe my eyes! </a:t>
            </a:r>
          </a:p>
        </p:txBody>
      </p:sp>
      <p:sp>
        <p:nvSpPr>
          <p:cNvPr id="3" name="Title 1">
            <a:extLst>
              <a:ext uri="{FF2B5EF4-FFF2-40B4-BE49-F238E27FC236}">
                <a16:creationId xmlns:a16="http://schemas.microsoft.com/office/drawing/2014/main" id="{FA093B6C-70DD-3615-DB07-D62E8E8FAE54}"/>
              </a:ext>
            </a:extLst>
          </p:cNvPr>
          <p:cNvSpPr txBox="1">
            <a:spLocks/>
          </p:cNvSpPr>
          <p:nvPr/>
        </p:nvSpPr>
        <p:spPr>
          <a:xfrm>
            <a:off x="5094513" y="3806924"/>
            <a:ext cx="2286391"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319709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7002038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5062118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49" y="3080825"/>
            <a:ext cx="10897695" cy="3336304"/>
          </a:xfrm>
        </p:spPr>
        <p:txBody>
          <a:bodyPr>
            <a:normAutofit fontScale="90000"/>
          </a:bodyPr>
          <a:lstStyle/>
          <a:p>
            <a:r>
              <a:rPr lang="en-GB" sz="4000" dirty="0">
                <a:latin typeface="Twinkl Cursive Looped" panose="02000000000000000000" pitchFamily="2" charset="0"/>
              </a:rPr>
              <a:t>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a:t>
            </a:r>
            <a:r>
              <a:rPr lang="en-GB" sz="4400" dirty="0">
                <a:latin typeface="Twinkl Cursive Looped" panose="02000000000000000000" pitchFamily="2" charset="0"/>
              </a:rPr>
              <a:t> </a:t>
            </a:r>
          </a:p>
        </p:txBody>
      </p:sp>
    </p:spTree>
    <p:extLst>
      <p:ext uri="{BB962C8B-B14F-4D97-AF65-F5344CB8AC3E}">
        <p14:creationId xmlns:p14="http://schemas.microsoft.com/office/powerpoint/2010/main" val="401936096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99192" y="3211454"/>
            <a:ext cx="10897695" cy="3336304"/>
          </a:xfrm>
        </p:spPr>
        <p:txBody>
          <a:bodyPr>
            <a:normAutofit fontScale="90000"/>
          </a:bodyPr>
          <a:lstStyle/>
          <a:p>
            <a:r>
              <a:rPr lang="en-GB" sz="4000" dirty="0">
                <a:latin typeface="Twinkl Cursive Looped" panose="02000000000000000000" pitchFamily="2" charset="0"/>
              </a:rPr>
              <a:t>The </a:t>
            </a:r>
            <a:r>
              <a:rPr lang="en-GB" sz="4000" dirty="0">
                <a:highlight>
                  <a:srgbClr val="FFFF00"/>
                </a:highlight>
                <a:latin typeface="Twinkl Cursive Looped" panose="02000000000000000000" pitchFamily="2" charset="0"/>
              </a:rPr>
              <a:t>scope</a:t>
            </a:r>
            <a:r>
              <a:rPr lang="en-GB" sz="4000" dirty="0">
                <a:latin typeface="Twinkl Cursive Looped" panose="02000000000000000000" pitchFamily="2" charset="0"/>
              </a:rPr>
              <a:t> of materials to build homes from is large.   </a:t>
            </a:r>
            <a:r>
              <a:rPr lang="en-GB" sz="4000" dirty="0">
                <a:highlight>
                  <a:srgbClr val="FFFF00"/>
                </a:highlight>
                <a:latin typeface="Twinkl Cursive Looped" panose="02000000000000000000" pitchFamily="2" charset="0"/>
              </a:rPr>
              <a:t>Actually</a:t>
            </a:r>
            <a:r>
              <a:rPr lang="en-GB" sz="4000" dirty="0">
                <a:latin typeface="Twinkl Cursive Looped" panose="02000000000000000000" pitchFamily="2" charset="0"/>
              </a:rPr>
              <a:t>, stone has been quarried in the UK with over 120 different types of building stone being used for housing.   Stone is an excellent building material due to its strength under </a:t>
            </a:r>
            <a:r>
              <a:rPr lang="en-GB" sz="4000" dirty="0">
                <a:highlight>
                  <a:srgbClr val="FFFF00"/>
                </a:highlight>
                <a:latin typeface="Twinkl Cursive Looped" panose="02000000000000000000" pitchFamily="2" charset="0"/>
              </a:rPr>
              <a:t>extreme </a:t>
            </a:r>
            <a:r>
              <a:rPr lang="en-GB" sz="4000" dirty="0">
                <a:latin typeface="Twinkl Cursive Looped" panose="02000000000000000000" pitchFamily="2" charset="0"/>
              </a:rPr>
              <a:t>pressure and is great against wind and water.  When you </a:t>
            </a:r>
            <a:r>
              <a:rPr lang="en-GB" sz="4000" dirty="0">
                <a:highlight>
                  <a:srgbClr val="FFFF00"/>
                </a:highlight>
                <a:latin typeface="Twinkl Cursive Looped" panose="02000000000000000000" pitchFamily="2" charset="0"/>
              </a:rPr>
              <a:t>inspect</a:t>
            </a:r>
            <a:r>
              <a:rPr lang="en-GB" sz="4000" dirty="0">
                <a:latin typeface="Twinkl Cursive Looped" panose="02000000000000000000" pitchFamily="2" charset="0"/>
              </a:rPr>
              <a:t> stone homes carefully, you notice the type of stone used is quarried locally.  This is due to the difficulty in transporting stone.  </a:t>
            </a:r>
            <a:r>
              <a:rPr lang="en-GB" sz="4000" dirty="0">
                <a:highlight>
                  <a:srgbClr val="FFFF00"/>
                </a:highlight>
                <a:latin typeface="Twinkl Cursive Looped" panose="02000000000000000000" pitchFamily="2" charset="0"/>
              </a:rPr>
              <a:t>Respect</a:t>
            </a:r>
            <a:r>
              <a:rPr lang="en-GB" sz="4000" dirty="0">
                <a:latin typeface="Twinkl Cursive Looped" panose="02000000000000000000" pitchFamily="2" charset="0"/>
              </a:rPr>
              <a:t> must be given to the Ancient Egyptians for developing ways to quarry, move and shape huge blocks of stone to create homes.</a:t>
            </a:r>
            <a:r>
              <a:rPr lang="en-GB" sz="4400" dirty="0">
                <a:latin typeface="Twinkl Cursive Looped" panose="02000000000000000000" pitchFamily="2" charset="0"/>
              </a:rPr>
              <a:t> </a:t>
            </a:r>
          </a:p>
        </p:txBody>
      </p:sp>
    </p:spTree>
    <p:extLst>
      <p:ext uri="{BB962C8B-B14F-4D97-AF65-F5344CB8AC3E}">
        <p14:creationId xmlns:p14="http://schemas.microsoft.com/office/powerpoint/2010/main" val="218281883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867921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3526</TotalTime>
  <Words>2541</Words>
  <Application>Microsoft Office PowerPoint</Application>
  <PresentationFormat>Widescreen</PresentationFormat>
  <Paragraphs>337</Paragraphs>
  <Slides>172</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172</vt:i4>
      </vt:variant>
    </vt:vector>
  </HeadingPairs>
  <TitlesOfParts>
    <vt:vector size="177" baseType="lpstr">
      <vt:lpstr>Arial</vt:lpstr>
      <vt:lpstr>Calibri</vt:lpstr>
      <vt:lpstr>Calibri Light</vt:lpstr>
      <vt:lpstr>Twinkl Cursive Looped</vt:lpstr>
      <vt:lpstr>Office Theme</vt:lpstr>
      <vt:lpstr>Spelling Y3</vt:lpstr>
      <vt:lpstr>PowerPoint Presentation</vt:lpstr>
      <vt:lpstr>PowerPoint Presentation</vt:lpstr>
      <vt:lpstr>Let’s Revisit and Review…</vt:lpstr>
      <vt:lpstr>Do you remember this challenge word?</vt:lpstr>
      <vt:lpstr> Definition – in fact or really</vt:lpstr>
      <vt:lpstr>  I didn’t actually see her – I just heard her voice.</vt:lpstr>
      <vt:lpstr>Definition – very great</vt:lpstr>
      <vt:lpstr>  The weather forecast was for extreme heat.</vt:lpstr>
      <vt:lpstr>Homophones</vt:lpstr>
      <vt:lpstr>Homophones Words which sound the same but have different spellings, meanings or origins</vt:lpstr>
      <vt:lpstr>ball</vt:lpstr>
      <vt:lpstr>bawl</vt:lpstr>
      <vt:lpstr>Let’s Teach and Practise</vt:lpstr>
      <vt:lpstr>Root word family:  scope  meaning to ‘see’ from Greek</vt:lpstr>
      <vt:lpstr>scope</vt:lpstr>
      <vt:lpstr>telescope</vt:lpstr>
      <vt:lpstr>microscope</vt:lpstr>
      <vt:lpstr> Definition - the extent of the area of something </vt:lpstr>
      <vt:lpstr> Definition - an optical instrument designed to make distant objects appear near</vt:lpstr>
      <vt:lpstr> Definition - an optical instrument used for viewing very small objects</vt:lpstr>
      <vt:lpstr>We widened the scope of our investigation.</vt:lpstr>
      <vt:lpstr>We used the telescope to look at the stars.</vt:lpstr>
      <vt:lpstr>There was a microscope in the science laboratory.</vt:lpstr>
      <vt:lpstr>New CHALLENGE words.</vt:lpstr>
      <vt:lpstr> Definition - an unfortunate incident that happens unexpectedly and unintentionally, typically resulting in damage or injury</vt:lpstr>
      <vt:lpstr> Luckily I avoided having a nasty accident.</vt:lpstr>
      <vt:lpstr> Definition - accept that (something) is true, especially without proof </vt:lpstr>
      <vt:lpstr> I couldn’t believe my eyes! </vt:lpstr>
      <vt:lpstr>Let’s Practise and Apply.</vt:lpstr>
      <vt:lpstr>Can you spot the spelling rule words and the challenge words?</vt:lpstr>
      <vt:lpstr>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 </vt:lpstr>
      <vt:lpstr>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 </vt:lpstr>
      <vt:lpstr>Write this sentence as I dictate it to you.</vt:lpstr>
      <vt:lpstr>The scope of materials to build homes from is large.   Actually, stone has been quarried in the UK with over 120 different types of building stone being used for housing.</vt:lpstr>
      <vt:lpstr>PowerPoint Presentation</vt:lpstr>
      <vt:lpstr>PowerPoint Presentation</vt:lpstr>
      <vt:lpstr>Let’s Revisit and Review…</vt:lpstr>
      <vt:lpstr>Do you remember this challenge word?</vt:lpstr>
      <vt:lpstr> Definition – in fact or really</vt:lpstr>
      <vt:lpstr>  I didn’t actually see her – I just heard her voice.</vt:lpstr>
      <vt:lpstr>Definition – very great</vt:lpstr>
      <vt:lpstr>  The weather forecast was for extreme heat.</vt:lpstr>
      <vt:lpstr>Homophones</vt:lpstr>
      <vt:lpstr>Homophones Words which sound the same but have different spellings, meanings or origins</vt:lpstr>
      <vt:lpstr>fair</vt:lpstr>
      <vt:lpstr>fare</vt:lpstr>
      <vt:lpstr>Let’s Teach and Practise</vt:lpstr>
      <vt:lpstr>Root word family:  scope  meaning to ‘see’ from Greek</vt:lpstr>
      <vt:lpstr>horoscope</vt:lpstr>
      <vt:lpstr>periscope</vt:lpstr>
      <vt:lpstr> Definition - a forecast of a person’s future</vt:lpstr>
      <vt:lpstr> Definition - a piece of equipment consisting of a tube and set of mirrors by which an observer can see things otherwise out of sight</vt:lpstr>
      <vt:lpstr>My horoscope said that I was about to have some good fortune.</vt:lpstr>
      <vt:lpstr>The submarine captain looked through the periscope.</vt:lpstr>
      <vt:lpstr>New CHALLENGE words.</vt:lpstr>
      <vt:lpstr> Definition - an unfortunate incident that happens unexpectedly and unintentionally, typically resulting in damage or injury</vt:lpstr>
      <vt:lpstr> Luckily I avoided having a nasty accident.</vt:lpstr>
      <vt:lpstr> Definition - accept that (something) is true, especially without proof </vt:lpstr>
      <vt:lpstr> I couldn’t believe my eyes! </vt:lpstr>
      <vt:lpstr>Let’s Practise and Apply.</vt:lpstr>
      <vt:lpstr>Can you spot the spelling rule words and the challenge words?</vt:lpstr>
      <vt:lpstr>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 </vt:lpstr>
      <vt:lpstr>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 </vt:lpstr>
      <vt:lpstr>Write this sentence as I dictate it to you.</vt:lpstr>
      <vt:lpstr>Stone is an excellent building material due to its strength under extreme pressure .</vt:lpstr>
      <vt:lpstr>PowerPoint Presentation</vt:lpstr>
      <vt:lpstr>PowerPoint Presentation</vt:lpstr>
      <vt:lpstr>Let’s Revisit and Review…</vt:lpstr>
      <vt:lpstr>Do you remember this challenge word?</vt:lpstr>
      <vt:lpstr> Definition – in fact or really</vt:lpstr>
      <vt:lpstr>  I didn’t actually see her – I just heard her voice.</vt:lpstr>
      <vt:lpstr>Definition – very great</vt:lpstr>
      <vt:lpstr>  The weather forecast was for extreme heat.</vt:lpstr>
      <vt:lpstr>Homophones</vt:lpstr>
      <vt:lpstr>Homophones Words which sound the same but have different spellings, meanings or origins</vt:lpstr>
      <vt:lpstr>grate</vt:lpstr>
      <vt:lpstr>great</vt:lpstr>
      <vt:lpstr>Let’s Teach and Practise</vt:lpstr>
      <vt:lpstr>Root word family:  ‘spect’    meaning to ‘observe’ from Latin inspectus</vt:lpstr>
      <vt:lpstr>inspect</vt:lpstr>
      <vt:lpstr>spectator</vt:lpstr>
      <vt:lpstr>respect</vt:lpstr>
      <vt:lpstr> Definition  - carefully examine</vt:lpstr>
      <vt:lpstr> Definition - an observer </vt:lpstr>
      <vt:lpstr> Definition - a feeling of deep admiration</vt:lpstr>
      <vt:lpstr>It was time to inspect how tidy the bedroom was.</vt:lpstr>
      <vt:lpstr>The spectator cheered when the team scored a goal.</vt:lpstr>
      <vt:lpstr>The children had a lot of respect for their teacher.</vt:lpstr>
      <vt:lpstr>New CHALLENGE words.</vt:lpstr>
      <vt:lpstr> Definition - an unfortunate incident that happens unexpectedly and unintentionally, typically resulting in damage or injury</vt:lpstr>
      <vt:lpstr> Luckily I avoided having a nasty accident.</vt:lpstr>
      <vt:lpstr> Definition - accept that (something) is true, especially without proof </vt:lpstr>
      <vt:lpstr> I couldn’t believe my eyes! </vt:lpstr>
      <vt:lpstr>Let’s Practise and Apply.</vt:lpstr>
      <vt:lpstr>Can you spot the spelling rule words and the challenge words?</vt:lpstr>
      <vt:lpstr>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 </vt:lpstr>
      <vt:lpstr>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 </vt:lpstr>
      <vt:lpstr>Write this sentence as I dictate it to you.</vt:lpstr>
      <vt:lpstr>When you inspect stone homes carefully, you notice the type of stone used is quarried locally. </vt:lpstr>
      <vt:lpstr>PowerPoint Presentation</vt:lpstr>
      <vt:lpstr>PowerPoint Presentation</vt:lpstr>
      <vt:lpstr>Let’s Revisit and Review…</vt:lpstr>
      <vt:lpstr>Do you remember this challenge word?</vt:lpstr>
      <vt:lpstr> Definition – in fact or really</vt:lpstr>
      <vt:lpstr>  I didn’t actually see her – I just heard her voice.</vt:lpstr>
      <vt:lpstr>Definition – very great</vt:lpstr>
      <vt:lpstr>  The weather forecast was for extreme heat.</vt:lpstr>
      <vt:lpstr>Homophones</vt:lpstr>
      <vt:lpstr>Homophones Words which sound the same but have different spellings, meanings or origins</vt:lpstr>
      <vt:lpstr>grown</vt:lpstr>
      <vt:lpstr>groan</vt:lpstr>
      <vt:lpstr>Let’s Teach and Practise</vt:lpstr>
      <vt:lpstr>Root word family:  ‘spect’    meaning to ‘observe’ from Latin inspectus</vt:lpstr>
      <vt:lpstr>perspective</vt:lpstr>
      <vt:lpstr>spectacles</vt:lpstr>
      <vt:lpstr> Definition - a point of view</vt:lpstr>
      <vt:lpstr>Definition - glasses</vt:lpstr>
      <vt:lpstr>Try to see things from his perspective.</vt:lpstr>
      <vt:lpstr>I’ve lost my spectacles! </vt:lpstr>
      <vt:lpstr>New CHALLENGE words.</vt:lpstr>
      <vt:lpstr> Definition - an unfortunate incident that happens unexpectedly and unintentionally, typically resulting in damage or injury</vt:lpstr>
      <vt:lpstr> Luckily I avoided having a nasty accident.</vt:lpstr>
      <vt:lpstr> Definition - accept that (something) is true, especially without proof </vt:lpstr>
      <vt:lpstr> I couldn’t believe my eyes! </vt:lpstr>
      <vt:lpstr>Let’s Practise and Apply.</vt:lpstr>
      <vt:lpstr>Can you spot the spelling rule words and the challenge words?</vt:lpstr>
      <vt:lpstr>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 </vt:lpstr>
      <vt:lpstr>The scope of materials to build homes from is large.   Actually, stone has been quarried in the UK with over 120 different types of building stone being used for housing.   Stone is an excellent building material due to its strength under extreme pressure and is great against wind and water.  When you inspect stone homes carefully, you notice the type of stone used is quarried locally.  This is due to the difficulty in transporting stone.  Respect must be given to the Ancient Egyptians for developing ways to quarry, move and shape huge blocks of stone to create homes. </vt:lpstr>
      <vt:lpstr>Write this sentence as I dictate it to you.</vt:lpstr>
      <vt:lpstr>Respect must be given to the Ancient Egyptians for developing ways to quarry, move and shape huge blocks of stone to create homes.</vt:lpstr>
      <vt:lpstr>PowerPoint Presentation</vt:lpstr>
      <vt:lpstr>PowerPoint Presentation</vt:lpstr>
      <vt:lpstr>Old challenge words…</vt:lpstr>
      <vt:lpstr>actually</vt:lpstr>
      <vt:lpstr>extreme</vt:lpstr>
      <vt:lpstr>Old spelling rule words… (homophones)</vt:lpstr>
      <vt:lpstr>ball</vt:lpstr>
      <vt:lpstr>bawl</vt:lpstr>
      <vt:lpstr>fair</vt:lpstr>
      <vt:lpstr>fare</vt:lpstr>
      <vt:lpstr>grate</vt:lpstr>
      <vt:lpstr>great</vt:lpstr>
      <vt:lpstr>grown</vt:lpstr>
      <vt:lpstr>groan</vt:lpstr>
      <vt:lpstr>New spelling rule words…</vt:lpstr>
      <vt:lpstr>scope</vt:lpstr>
      <vt:lpstr>telescope</vt:lpstr>
      <vt:lpstr>microscope</vt:lpstr>
      <vt:lpstr>horoscope</vt:lpstr>
      <vt:lpstr>periscope</vt:lpstr>
      <vt:lpstr>inspect</vt:lpstr>
      <vt:lpstr>spectator</vt:lpstr>
      <vt:lpstr>respect</vt:lpstr>
      <vt:lpstr>perspective</vt:lpstr>
      <vt:lpstr>spectacles</vt:lpstr>
      <vt:lpstr>New challenge words…</vt:lpstr>
      <vt:lpstr>accident</vt:lpstr>
      <vt:lpstr>believe </vt:lpstr>
      <vt:lpstr>PowerPoint Presentation</vt:lpstr>
      <vt:lpstr>PowerPoint Presentation</vt:lpstr>
      <vt:lpstr>PowerPoint Presentation</vt:lpstr>
      <vt:lpstr>accident Luckily I avoided having a nasty accident</vt:lpstr>
      <vt:lpstr>accident Luckily I avoided having a nasty accident</vt:lpstr>
      <vt:lpstr>accident Luckily I avoided having a nasty accident</vt:lpstr>
      <vt:lpstr>believe I couldn’t believe my eyes! </vt:lpstr>
      <vt:lpstr>believe I couldn’t believe my eyes!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51</cp:revision>
  <cp:lastPrinted>2022-05-27T07:40:55Z</cp:lastPrinted>
  <dcterms:created xsi:type="dcterms:W3CDTF">2022-03-23T13:56:57Z</dcterms:created>
  <dcterms:modified xsi:type="dcterms:W3CDTF">2023-05-10T16:20:27Z</dcterms:modified>
</cp:coreProperties>
</file>