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1"/>
  </p:notesMasterIdLst>
  <p:sldIdLst>
    <p:sldId id="256" r:id="rId2"/>
    <p:sldId id="322" r:id="rId3"/>
    <p:sldId id="604" r:id="rId4"/>
    <p:sldId id="258" r:id="rId5"/>
    <p:sldId id="333" r:id="rId6"/>
    <p:sldId id="336" r:id="rId7"/>
    <p:sldId id="990" r:id="rId8"/>
    <p:sldId id="337" r:id="rId9"/>
    <p:sldId id="339" r:id="rId10"/>
    <p:sldId id="340" r:id="rId11"/>
    <p:sldId id="259" r:id="rId12"/>
    <p:sldId id="260" r:id="rId13"/>
    <p:sldId id="261" r:id="rId14"/>
    <p:sldId id="609" r:id="rId15"/>
    <p:sldId id="610" r:id="rId16"/>
    <p:sldId id="611" r:id="rId17"/>
    <p:sldId id="612" r:id="rId18"/>
    <p:sldId id="267" r:id="rId19"/>
    <p:sldId id="605" r:id="rId20"/>
    <p:sldId id="606" r:id="rId21"/>
    <p:sldId id="607" r:id="rId22"/>
    <p:sldId id="282" r:id="rId23"/>
    <p:sldId id="285" r:id="rId24"/>
    <p:sldId id="284" r:id="rId25"/>
    <p:sldId id="897" r:id="rId26"/>
    <p:sldId id="898" r:id="rId27"/>
    <p:sldId id="899" r:id="rId28"/>
    <p:sldId id="900" r:id="rId29"/>
    <p:sldId id="903" r:id="rId30"/>
    <p:sldId id="294" r:id="rId31"/>
    <p:sldId id="991" r:id="rId32"/>
    <p:sldId id="992" r:id="rId33"/>
    <p:sldId id="1341" r:id="rId34"/>
    <p:sldId id="303" r:id="rId35"/>
    <p:sldId id="906" r:id="rId36"/>
    <p:sldId id="311" r:id="rId37"/>
    <p:sldId id="909" r:id="rId38"/>
    <p:sldId id="314" r:id="rId39"/>
    <p:sldId id="304" r:id="rId40"/>
    <p:sldId id="318" r:id="rId41"/>
    <p:sldId id="316" r:id="rId42"/>
    <p:sldId id="912" r:id="rId43"/>
    <p:sldId id="331" r:id="rId44"/>
    <p:sldId id="332" r:id="rId45"/>
    <p:sldId id="323" r:id="rId46"/>
    <p:sldId id="913" r:id="rId47"/>
    <p:sldId id="914" r:id="rId48"/>
    <p:sldId id="915" r:id="rId49"/>
    <p:sldId id="1342" r:id="rId50"/>
    <p:sldId id="1343" r:id="rId51"/>
    <p:sldId id="1344" r:id="rId52"/>
    <p:sldId id="1345" r:id="rId53"/>
    <p:sldId id="1346" r:id="rId54"/>
    <p:sldId id="1347" r:id="rId55"/>
    <p:sldId id="1348" r:id="rId56"/>
    <p:sldId id="1349" r:id="rId57"/>
    <p:sldId id="928" r:id="rId58"/>
    <p:sldId id="931" r:id="rId59"/>
    <p:sldId id="938" r:id="rId60"/>
    <p:sldId id="1366" r:id="rId61"/>
    <p:sldId id="1367" r:id="rId62"/>
    <p:sldId id="1368" r:id="rId63"/>
    <p:sldId id="943" r:id="rId64"/>
    <p:sldId id="945" r:id="rId65"/>
    <p:sldId id="947" r:id="rId66"/>
    <p:sldId id="1000" r:id="rId67"/>
    <p:sldId id="954" r:id="rId68"/>
    <p:sldId id="1001" r:id="rId69"/>
    <p:sldId id="962" r:id="rId70"/>
    <p:sldId id="963" r:id="rId71"/>
    <p:sldId id="964" r:id="rId72"/>
    <p:sldId id="971" r:id="rId73"/>
    <p:sldId id="1372" r:id="rId74"/>
    <p:sldId id="1373" r:id="rId75"/>
    <p:sldId id="1374" r:id="rId76"/>
    <p:sldId id="1375" r:id="rId77"/>
    <p:sldId id="984" r:id="rId78"/>
    <p:sldId id="985" r:id="rId79"/>
    <p:sldId id="986" r:id="rId80"/>
    <p:sldId id="987" r:id="rId81"/>
    <p:sldId id="988" r:id="rId82"/>
    <p:sldId id="989" r:id="rId83"/>
    <p:sldId id="1008" r:id="rId84"/>
    <p:sldId id="1009" r:id="rId85"/>
    <p:sldId id="1010" r:id="rId86"/>
    <p:sldId id="1011" r:id="rId87"/>
    <p:sldId id="1350" r:id="rId88"/>
    <p:sldId id="1351" r:id="rId89"/>
    <p:sldId id="1352" r:id="rId90"/>
    <p:sldId id="1353" r:id="rId91"/>
    <p:sldId id="1354" r:id="rId92"/>
    <p:sldId id="1355" r:id="rId93"/>
    <p:sldId id="1356" r:id="rId94"/>
    <p:sldId id="1357" r:id="rId95"/>
    <p:sldId id="1024" r:id="rId96"/>
    <p:sldId id="1027" r:id="rId97"/>
    <p:sldId id="1028" r:id="rId98"/>
    <p:sldId id="1369" r:id="rId99"/>
    <p:sldId id="1370" r:id="rId100"/>
    <p:sldId id="1371" r:id="rId101"/>
    <p:sldId id="1033" r:id="rId102"/>
    <p:sldId id="1035" r:id="rId103"/>
    <p:sldId id="1037" r:id="rId104"/>
    <p:sldId id="1075" r:id="rId105"/>
    <p:sldId id="1076" r:id="rId106"/>
    <p:sldId id="1077" r:id="rId107"/>
    <p:sldId id="1046" r:id="rId108"/>
    <p:sldId id="1047" r:id="rId109"/>
    <p:sldId id="1048" r:id="rId110"/>
    <p:sldId id="1055" r:id="rId111"/>
    <p:sldId id="1376" r:id="rId112"/>
    <p:sldId id="1377" r:id="rId113"/>
    <p:sldId id="1378" r:id="rId114"/>
    <p:sldId id="1379" r:id="rId115"/>
    <p:sldId id="1068" r:id="rId116"/>
    <p:sldId id="1069" r:id="rId117"/>
    <p:sldId id="1070" r:id="rId118"/>
    <p:sldId id="1071" r:id="rId119"/>
    <p:sldId id="1072" r:id="rId120"/>
    <p:sldId id="1073" r:id="rId121"/>
    <p:sldId id="1084" r:id="rId122"/>
    <p:sldId id="1085" r:id="rId123"/>
    <p:sldId id="1086" r:id="rId124"/>
    <p:sldId id="1087" r:id="rId125"/>
    <p:sldId id="1358" r:id="rId126"/>
    <p:sldId id="1359" r:id="rId127"/>
    <p:sldId id="1360" r:id="rId128"/>
    <p:sldId id="1361" r:id="rId129"/>
    <p:sldId id="1362" r:id="rId130"/>
    <p:sldId id="1363" r:id="rId131"/>
    <p:sldId id="1364" r:id="rId132"/>
    <p:sldId id="1365" r:id="rId133"/>
    <p:sldId id="1100" r:id="rId134"/>
    <p:sldId id="1103" r:id="rId135"/>
    <p:sldId id="1104" r:id="rId136"/>
    <p:sldId id="1105" r:id="rId137"/>
    <p:sldId id="1106" r:id="rId138"/>
    <p:sldId id="1107" r:id="rId139"/>
    <p:sldId id="1109" r:id="rId140"/>
    <p:sldId id="1111" r:id="rId141"/>
    <p:sldId id="1116" r:id="rId142"/>
    <p:sldId id="1119" r:id="rId143"/>
    <p:sldId id="1123" r:id="rId144"/>
    <p:sldId id="1125" r:id="rId145"/>
    <p:sldId id="1132" r:id="rId146"/>
    <p:sldId id="1380" r:id="rId147"/>
    <p:sldId id="1381" r:id="rId148"/>
    <p:sldId id="1382" r:id="rId149"/>
    <p:sldId id="1383" r:id="rId150"/>
    <p:sldId id="1145" r:id="rId151"/>
    <p:sldId id="1146" r:id="rId152"/>
    <p:sldId id="1147" r:id="rId153"/>
    <p:sldId id="1148" r:id="rId154"/>
    <p:sldId id="1149" r:id="rId155"/>
    <p:sldId id="1150" r:id="rId156"/>
    <p:sldId id="1151" r:id="rId157"/>
    <p:sldId id="893" r:id="rId158"/>
    <p:sldId id="595" r:id="rId159"/>
    <p:sldId id="551" r:id="rId160"/>
    <p:sldId id="552" r:id="rId161"/>
    <p:sldId id="596" r:id="rId162"/>
    <p:sldId id="554" r:id="rId163"/>
    <p:sldId id="555" r:id="rId164"/>
    <p:sldId id="1158" r:id="rId165"/>
    <p:sldId id="556" r:id="rId166"/>
    <p:sldId id="562" r:id="rId167"/>
    <p:sldId id="563" r:id="rId168"/>
    <p:sldId id="564" r:id="rId169"/>
    <p:sldId id="565" r:id="rId170"/>
    <p:sldId id="569" r:id="rId171"/>
    <p:sldId id="570" r:id="rId172"/>
    <p:sldId id="594" r:id="rId173"/>
    <p:sldId id="557" r:id="rId174"/>
    <p:sldId id="558" r:id="rId175"/>
    <p:sldId id="559" r:id="rId176"/>
    <p:sldId id="566" r:id="rId177"/>
    <p:sldId id="567" r:id="rId178"/>
    <p:sldId id="568" r:id="rId179"/>
    <p:sldId id="573" r:id="rId180"/>
    <p:sldId id="574" r:id="rId181"/>
    <p:sldId id="575" r:id="rId182"/>
    <p:sldId id="580" r:id="rId183"/>
    <p:sldId id="581" r:id="rId184"/>
    <p:sldId id="582" r:id="rId185"/>
    <p:sldId id="1159" r:id="rId186"/>
    <p:sldId id="560" r:id="rId187"/>
    <p:sldId id="593" r:id="rId188"/>
    <p:sldId id="561" r:id="rId189"/>
    <p:sldId id="550" r:id="rId190"/>
    <p:sldId id="597" r:id="rId191"/>
    <p:sldId id="583" r:id="rId192"/>
    <p:sldId id="894" r:id="rId193"/>
    <p:sldId id="1161" r:id="rId194"/>
    <p:sldId id="590" r:id="rId195"/>
    <p:sldId id="591" r:id="rId196"/>
    <p:sldId id="598" r:id="rId197"/>
    <p:sldId id="602" r:id="rId198"/>
    <p:sldId id="603" r:id="rId199"/>
    <p:sldId id="1340" r:id="rId20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8673D7-5B50-4B44-9ACE-AF9C3FCDA5C1}" v="4" dt="2023-05-23T15:49:24.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microsoft.com/office/2015/10/relationships/revisionInfo" Target="revisionInfo.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08673D7-5B50-4B44-9ACE-AF9C3FCDA5C1}"/>
    <pc:docChg chg="custSel modSld">
      <pc:chgData name="Kelly Stokes" userId="3e5c5154-569e-4d81-aa91-4f91841cdfa9" providerId="ADAL" clId="{308673D7-5B50-4B44-9ACE-AF9C3FCDA5C1}" dt="2023-05-23T15:49:24.494" v="76"/>
      <pc:docMkLst>
        <pc:docMk/>
      </pc:docMkLst>
      <pc:sldChg chg="modSp mod">
        <pc:chgData name="Kelly Stokes" userId="3e5c5154-569e-4d81-aa91-4f91841cdfa9" providerId="ADAL" clId="{308673D7-5B50-4B44-9ACE-AF9C3FCDA5C1}" dt="2023-05-23T15:47:47.306" v="9" actId="20577"/>
        <pc:sldMkLst>
          <pc:docMk/>
          <pc:sldMk cId="3945579917" sldId="256"/>
        </pc:sldMkLst>
        <pc:spChg chg="mod">
          <ac:chgData name="Kelly Stokes" userId="3e5c5154-569e-4d81-aa91-4f91841cdfa9" providerId="ADAL" clId="{308673D7-5B50-4B44-9ACE-AF9C3FCDA5C1}" dt="2023-05-23T15:47:44.252" v="1" actId="20577"/>
          <ac:spMkLst>
            <pc:docMk/>
            <pc:sldMk cId="3945579917" sldId="256"/>
            <ac:spMk id="2" creationId="{7EB92607-E334-409C-8872-AB6363C33D0F}"/>
          </ac:spMkLst>
        </pc:spChg>
        <pc:spChg chg="mod">
          <ac:chgData name="Kelly Stokes" userId="3e5c5154-569e-4d81-aa91-4f91841cdfa9" providerId="ADAL" clId="{308673D7-5B50-4B44-9ACE-AF9C3FCDA5C1}" dt="2023-05-23T15:47:47.306" v="9" actId="20577"/>
          <ac:spMkLst>
            <pc:docMk/>
            <pc:sldMk cId="3945579917" sldId="256"/>
            <ac:spMk id="3" creationId="{9B667196-C5B4-45FC-B5E8-3B190D7A595C}"/>
          </ac:spMkLst>
        </pc:spChg>
      </pc:sldChg>
      <pc:sldChg chg="modSp mod">
        <pc:chgData name="Kelly Stokes" userId="3e5c5154-569e-4d81-aa91-4f91841cdfa9" providerId="ADAL" clId="{308673D7-5B50-4B44-9ACE-AF9C3FCDA5C1}" dt="2023-05-23T15:47:53.836" v="19" actId="20577"/>
        <pc:sldMkLst>
          <pc:docMk/>
          <pc:sldMk cId="864376776" sldId="322"/>
        </pc:sldMkLst>
        <pc:spChg chg="mod">
          <ac:chgData name="Kelly Stokes" userId="3e5c5154-569e-4d81-aa91-4f91841cdfa9" providerId="ADAL" clId="{308673D7-5B50-4B44-9ACE-AF9C3FCDA5C1}" dt="2023-05-23T15:47:53.836" v="19" actId="20577"/>
          <ac:spMkLst>
            <pc:docMk/>
            <pc:sldMk cId="864376776" sldId="322"/>
            <ac:spMk id="2" creationId="{02FB8773-AD3E-2543-510F-CEE32E75C793}"/>
          </ac:spMkLst>
        </pc:spChg>
      </pc:sldChg>
      <pc:sldChg chg="modSp mod modNotesTx">
        <pc:chgData name="Kelly Stokes" userId="3e5c5154-569e-4d81-aa91-4f91841cdfa9" providerId="ADAL" clId="{308673D7-5B50-4B44-9ACE-AF9C3FCDA5C1}" dt="2023-05-23T15:48:32.372" v="38" actId="20577"/>
        <pc:sldMkLst>
          <pc:docMk/>
          <pc:sldMk cId="2891788727" sldId="323"/>
        </pc:sldMkLst>
        <pc:spChg chg="mod">
          <ac:chgData name="Kelly Stokes" userId="3e5c5154-569e-4d81-aa91-4f91841cdfa9" providerId="ADAL" clId="{308673D7-5B50-4B44-9ACE-AF9C3FCDA5C1}" dt="2023-05-23T15:48:28.651" v="37" actId="20577"/>
          <ac:spMkLst>
            <pc:docMk/>
            <pc:sldMk cId="2891788727" sldId="323"/>
            <ac:spMk id="2" creationId="{02FB8773-AD3E-2543-510F-CEE32E75C793}"/>
          </ac:spMkLst>
        </pc:spChg>
      </pc:sldChg>
      <pc:sldChg chg="addSp delSp modSp mod">
        <pc:chgData name="Kelly Stokes" userId="3e5c5154-569e-4d81-aa91-4f91841cdfa9" providerId="ADAL" clId="{308673D7-5B50-4B44-9ACE-AF9C3FCDA5C1}" dt="2023-05-23T15:48:08.373" v="25" actId="14100"/>
        <pc:sldMkLst>
          <pc:docMk/>
          <pc:sldMk cId="3955913320" sldId="604"/>
        </pc:sldMkLst>
        <pc:picChg chg="del">
          <ac:chgData name="Kelly Stokes" userId="3e5c5154-569e-4d81-aa91-4f91841cdfa9" providerId="ADAL" clId="{308673D7-5B50-4B44-9ACE-AF9C3FCDA5C1}" dt="2023-05-23T15:47:55.661" v="20" actId="478"/>
          <ac:picMkLst>
            <pc:docMk/>
            <pc:sldMk cId="3955913320" sldId="604"/>
            <ac:picMk id="3" creationId="{D0ED8869-F7F7-4E75-8981-5E51C46DE25D}"/>
          </ac:picMkLst>
        </pc:picChg>
        <pc:picChg chg="add mod modCrop">
          <ac:chgData name="Kelly Stokes" userId="3e5c5154-569e-4d81-aa91-4f91841cdfa9" providerId="ADAL" clId="{308673D7-5B50-4B44-9ACE-AF9C3FCDA5C1}" dt="2023-05-23T15:48:08.373" v="25" actId="14100"/>
          <ac:picMkLst>
            <pc:docMk/>
            <pc:sldMk cId="3955913320" sldId="604"/>
            <ac:picMk id="4" creationId="{2C294A93-9E1E-2E3A-D5E0-CB8DCA6F2964}"/>
          </ac:picMkLst>
        </pc:picChg>
      </pc:sldChg>
      <pc:sldChg chg="addSp delSp modSp mod">
        <pc:chgData name="Kelly Stokes" userId="3e5c5154-569e-4d81-aa91-4f91841cdfa9" providerId="ADAL" clId="{308673D7-5B50-4B44-9ACE-AF9C3FCDA5C1}" dt="2023-05-23T15:49:24.494" v="76"/>
        <pc:sldMkLst>
          <pc:docMk/>
          <pc:sldMk cId="3612933789" sldId="893"/>
        </pc:sldMkLst>
        <pc:picChg chg="del">
          <ac:chgData name="Kelly Stokes" userId="3e5c5154-569e-4d81-aa91-4f91841cdfa9" providerId="ADAL" clId="{308673D7-5B50-4B44-9ACE-AF9C3FCDA5C1}" dt="2023-05-23T15:49:24.103" v="75" actId="478"/>
          <ac:picMkLst>
            <pc:docMk/>
            <pc:sldMk cId="3612933789" sldId="893"/>
            <ac:picMk id="2" creationId="{737E34E4-9920-40F0-BB96-618FBE1A185F}"/>
          </ac:picMkLst>
        </pc:picChg>
        <pc:picChg chg="add mod">
          <ac:chgData name="Kelly Stokes" userId="3e5c5154-569e-4d81-aa91-4f91841cdfa9" providerId="ADAL" clId="{308673D7-5B50-4B44-9ACE-AF9C3FCDA5C1}" dt="2023-05-23T15:49:24.494" v="76"/>
          <ac:picMkLst>
            <pc:docMk/>
            <pc:sldMk cId="3612933789" sldId="893"/>
            <ac:picMk id="3" creationId="{97202704-B236-962B-E141-C07F595019A7}"/>
          </ac:picMkLst>
        </pc:picChg>
      </pc:sldChg>
      <pc:sldChg chg="addSp delSp modSp mod">
        <pc:chgData name="Kelly Stokes" userId="3e5c5154-569e-4d81-aa91-4f91841cdfa9" providerId="ADAL" clId="{308673D7-5B50-4B44-9ACE-AF9C3FCDA5C1}" dt="2023-05-23T15:48:22.636" v="27"/>
        <pc:sldMkLst>
          <pc:docMk/>
          <pc:sldMk cId="815193504" sldId="913"/>
        </pc:sldMkLst>
        <pc:picChg chg="del">
          <ac:chgData name="Kelly Stokes" userId="3e5c5154-569e-4d81-aa91-4f91841cdfa9" providerId="ADAL" clId="{308673D7-5B50-4B44-9ACE-AF9C3FCDA5C1}" dt="2023-05-23T15:48:21.932" v="26" actId="478"/>
          <ac:picMkLst>
            <pc:docMk/>
            <pc:sldMk cId="815193504" sldId="913"/>
            <ac:picMk id="2" creationId="{7A5ECE4C-882D-4BAD-9E18-1BB5AC96418A}"/>
          </ac:picMkLst>
        </pc:picChg>
        <pc:picChg chg="add mod">
          <ac:chgData name="Kelly Stokes" userId="3e5c5154-569e-4d81-aa91-4f91841cdfa9" providerId="ADAL" clId="{308673D7-5B50-4B44-9ACE-AF9C3FCDA5C1}" dt="2023-05-23T15:48:22.636" v="27"/>
          <ac:picMkLst>
            <pc:docMk/>
            <pc:sldMk cId="815193504" sldId="913"/>
            <ac:picMk id="3" creationId="{D26902B5-914E-11D8-1913-4D43A8D19BBD}"/>
          </ac:picMkLst>
        </pc:picChg>
      </pc:sldChg>
      <pc:sldChg chg="modSp mod modNotesTx">
        <pc:chgData name="Kelly Stokes" userId="3e5c5154-569e-4d81-aa91-4f91841cdfa9" providerId="ADAL" clId="{308673D7-5B50-4B44-9ACE-AF9C3FCDA5C1}" dt="2023-05-23T15:48:47.775" v="49" actId="20577"/>
        <pc:sldMkLst>
          <pc:docMk/>
          <pc:sldMk cId="2575069763" sldId="1008"/>
        </pc:sldMkLst>
        <pc:spChg chg="mod">
          <ac:chgData name="Kelly Stokes" userId="3e5c5154-569e-4d81-aa91-4f91841cdfa9" providerId="ADAL" clId="{308673D7-5B50-4B44-9ACE-AF9C3FCDA5C1}" dt="2023-05-23T15:48:45.251" v="48" actId="20577"/>
          <ac:spMkLst>
            <pc:docMk/>
            <pc:sldMk cId="2575069763" sldId="1008"/>
            <ac:spMk id="2" creationId="{02FB8773-AD3E-2543-510F-CEE32E75C793}"/>
          </ac:spMkLst>
        </pc:spChg>
      </pc:sldChg>
      <pc:sldChg chg="addSp delSp modSp mod">
        <pc:chgData name="Kelly Stokes" userId="3e5c5154-569e-4d81-aa91-4f91841cdfa9" providerId="ADAL" clId="{308673D7-5B50-4B44-9ACE-AF9C3FCDA5C1}" dt="2023-05-23T15:48:49.958" v="51"/>
        <pc:sldMkLst>
          <pc:docMk/>
          <pc:sldMk cId="2755378643" sldId="1009"/>
        </pc:sldMkLst>
        <pc:picChg chg="del">
          <ac:chgData name="Kelly Stokes" userId="3e5c5154-569e-4d81-aa91-4f91841cdfa9" providerId="ADAL" clId="{308673D7-5B50-4B44-9ACE-AF9C3FCDA5C1}" dt="2023-05-23T15:48:49.609" v="50" actId="478"/>
          <ac:picMkLst>
            <pc:docMk/>
            <pc:sldMk cId="2755378643" sldId="1009"/>
            <ac:picMk id="2" creationId="{7A5ECE4C-882D-4BAD-9E18-1BB5AC96418A}"/>
          </ac:picMkLst>
        </pc:picChg>
        <pc:picChg chg="add mod">
          <ac:chgData name="Kelly Stokes" userId="3e5c5154-569e-4d81-aa91-4f91841cdfa9" providerId="ADAL" clId="{308673D7-5B50-4B44-9ACE-AF9C3FCDA5C1}" dt="2023-05-23T15:48:49.958" v="51"/>
          <ac:picMkLst>
            <pc:docMk/>
            <pc:sldMk cId="2755378643" sldId="1009"/>
            <ac:picMk id="3" creationId="{B5A8AC35-F338-B3D0-D85E-D3E462247EC0}"/>
          </ac:picMkLst>
        </pc:picChg>
      </pc:sldChg>
      <pc:sldChg chg="modSp mod modNotesTx">
        <pc:chgData name="Kelly Stokes" userId="3e5c5154-569e-4d81-aa91-4f91841cdfa9" providerId="ADAL" clId="{308673D7-5B50-4B44-9ACE-AF9C3FCDA5C1}" dt="2023-05-23T15:49:07.272" v="62" actId="20577"/>
        <pc:sldMkLst>
          <pc:docMk/>
          <pc:sldMk cId="3568090191" sldId="1084"/>
        </pc:sldMkLst>
        <pc:spChg chg="mod">
          <ac:chgData name="Kelly Stokes" userId="3e5c5154-569e-4d81-aa91-4f91841cdfa9" providerId="ADAL" clId="{308673D7-5B50-4B44-9ACE-AF9C3FCDA5C1}" dt="2023-05-23T15:49:04.166" v="61" actId="20577"/>
          <ac:spMkLst>
            <pc:docMk/>
            <pc:sldMk cId="3568090191" sldId="1084"/>
            <ac:spMk id="2" creationId="{02FB8773-AD3E-2543-510F-CEE32E75C793}"/>
          </ac:spMkLst>
        </pc:spChg>
      </pc:sldChg>
      <pc:sldChg chg="addSp delSp modSp mod">
        <pc:chgData name="Kelly Stokes" userId="3e5c5154-569e-4d81-aa91-4f91841cdfa9" providerId="ADAL" clId="{308673D7-5B50-4B44-9ACE-AF9C3FCDA5C1}" dt="2023-05-23T15:49:09.473" v="64"/>
        <pc:sldMkLst>
          <pc:docMk/>
          <pc:sldMk cId="1365483311" sldId="1085"/>
        </pc:sldMkLst>
        <pc:picChg chg="del">
          <ac:chgData name="Kelly Stokes" userId="3e5c5154-569e-4d81-aa91-4f91841cdfa9" providerId="ADAL" clId="{308673D7-5B50-4B44-9ACE-AF9C3FCDA5C1}" dt="2023-05-23T15:49:09.091" v="63" actId="478"/>
          <ac:picMkLst>
            <pc:docMk/>
            <pc:sldMk cId="1365483311" sldId="1085"/>
            <ac:picMk id="2" creationId="{7A5ECE4C-882D-4BAD-9E18-1BB5AC96418A}"/>
          </ac:picMkLst>
        </pc:picChg>
        <pc:picChg chg="add mod">
          <ac:chgData name="Kelly Stokes" userId="3e5c5154-569e-4d81-aa91-4f91841cdfa9" providerId="ADAL" clId="{308673D7-5B50-4B44-9ACE-AF9C3FCDA5C1}" dt="2023-05-23T15:49:09.473" v="64"/>
          <ac:picMkLst>
            <pc:docMk/>
            <pc:sldMk cId="1365483311" sldId="1085"/>
            <ac:picMk id="3" creationId="{1601D153-A972-D87B-6084-18BAA379ACF7}"/>
          </ac:picMkLst>
        </pc:picChg>
      </pc:sldChg>
      <pc:sldChg chg="modSp mod">
        <pc:chgData name="Kelly Stokes" userId="3e5c5154-569e-4d81-aa91-4f91841cdfa9" providerId="ADAL" clId="{308673D7-5B50-4B44-9ACE-AF9C3FCDA5C1}" dt="2023-05-23T15:49:21.430" v="74" actId="20577"/>
        <pc:sldMkLst>
          <pc:docMk/>
          <pc:sldMk cId="1114376992" sldId="1151"/>
        </pc:sldMkLst>
        <pc:spChg chg="mod">
          <ac:chgData name="Kelly Stokes" userId="3e5c5154-569e-4d81-aa91-4f91841cdfa9" providerId="ADAL" clId="{308673D7-5B50-4B44-9ACE-AF9C3FCDA5C1}" dt="2023-05-23T15:49:21.430" v="74" actId="20577"/>
          <ac:spMkLst>
            <pc:docMk/>
            <pc:sldMk cId="1114376992" sldId="1151"/>
            <ac:spMk id="2" creationId="{02FB8773-AD3E-2543-510F-CEE32E75C7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23/05/2023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624820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 This is a tough challenge for our society and however rough it may fee, we have a duty to reverse this trend.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3511095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1598273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4137658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134109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2098959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2942875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52</a:t>
            </a:fld>
            <a:endParaRPr lang="en-GB"/>
          </a:p>
        </p:txBody>
      </p:sp>
    </p:spTree>
    <p:extLst>
      <p:ext uri="{BB962C8B-B14F-4D97-AF65-F5344CB8AC3E}">
        <p14:creationId xmlns:p14="http://schemas.microsoft.com/office/powerpoint/2010/main" val="2597934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53</a:t>
            </a:fld>
            <a:endParaRPr lang="en-GB"/>
          </a:p>
        </p:txBody>
      </p:sp>
    </p:spTree>
    <p:extLst>
      <p:ext uri="{BB962C8B-B14F-4D97-AF65-F5344CB8AC3E}">
        <p14:creationId xmlns:p14="http://schemas.microsoft.com/office/powerpoint/2010/main" val="1187450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Change sentence from enough to bough sentence</a:t>
            </a:r>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028534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 in yellow all the words</a:t>
            </a:r>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739819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 </a:t>
            </a:r>
            <a:r>
              <a:rPr lang="en-GB" sz="1200" kern="1200" dirty="0">
                <a:solidFill>
                  <a:schemeClr val="tx1"/>
                </a:solidFill>
                <a:effectLst/>
                <a:latin typeface="+mn-lt"/>
                <a:ea typeface="+mn-ea"/>
                <a:cs typeface="+mn-cs"/>
              </a:rPr>
              <a:t>We are living through a peculiar occasion where we cannot just plough through regardless.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2069891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1740967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2222089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2792712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866051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1694831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4044860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2981606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a:p>
        </p:txBody>
      </p:sp>
    </p:spTree>
    <p:extLst>
      <p:ext uri="{BB962C8B-B14F-4D97-AF65-F5344CB8AC3E}">
        <p14:creationId xmlns:p14="http://schemas.microsoft.com/office/powerpoint/2010/main" val="2175399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38435613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 in yellow all the words</a:t>
            </a:r>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23419783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 </a:t>
            </a:r>
            <a:r>
              <a:rPr lang="en-GB" sz="1200" kern="1200" dirty="0">
                <a:solidFill>
                  <a:schemeClr val="tx1"/>
                </a:solidFill>
                <a:effectLst/>
                <a:latin typeface="+mn-lt"/>
                <a:ea typeface="+mn-ea"/>
                <a:cs typeface="+mn-cs"/>
              </a:rPr>
              <a:t>This is a tough challenge for all of our boroughs in our society and however rough if may feel, we ought to reverse this trend.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4349256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5470045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25014955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23999044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31125278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098465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377036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2411330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20171801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 in yellow all the words</a:t>
            </a:r>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a:p>
        </p:txBody>
      </p:sp>
    </p:spTree>
    <p:extLst>
      <p:ext uri="{BB962C8B-B14F-4D97-AF65-F5344CB8AC3E}">
        <p14:creationId xmlns:p14="http://schemas.microsoft.com/office/powerpoint/2010/main" val="18821857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 </a:t>
            </a:r>
            <a:r>
              <a:rPr lang="en-GB" sz="1200" kern="1200" dirty="0">
                <a:solidFill>
                  <a:schemeClr val="tx1"/>
                </a:solidFill>
                <a:effectLst/>
                <a:latin typeface="+mn-lt"/>
                <a:ea typeface="+mn-ea"/>
                <a:cs typeface="+mn-cs"/>
              </a:rPr>
              <a:t>Have you thought that we may end up with many more droughts?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a:p>
        </p:txBody>
      </p:sp>
    </p:spTree>
    <p:extLst>
      <p:ext uri="{BB962C8B-B14F-4D97-AF65-F5344CB8AC3E}">
        <p14:creationId xmlns:p14="http://schemas.microsoft.com/office/powerpoint/2010/main" val="40407166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156</a:t>
            </a:fld>
            <a:endParaRPr lang="en-GB"/>
          </a:p>
        </p:txBody>
      </p:sp>
    </p:spTree>
    <p:extLst>
      <p:ext uri="{BB962C8B-B14F-4D97-AF65-F5344CB8AC3E}">
        <p14:creationId xmlns:p14="http://schemas.microsoft.com/office/powerpoint/2010/main" val="6534941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1906685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Medal, bored, straight, favourite,</a:t>
            </a:r>
          </a:p>
          <a:p>
            <a:r>
              <a:rPr lang="en-GB" dirty="0"/>
              <a:t>Rough, enough, through, borough, peculiar, occasion</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Medal, bored, straight, favourite,</a:t>
            </a:r>
          </a:p>
          <a:p>
            <a:r>
              <a:rPr lang="en-GB" dirty="0"/>
              <a:t>Rough, enough, through, borough, peculiar, occasion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33091073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5192063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6440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3783823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72528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23/05/2023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23/05/2023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This is my favourite colour.</a:t>
            </a:r>
          </a:p>
        </p:txBody>
      </p:sp>
      <p:sp>
        <p:nvSpPr>
          <p:cNvPr id="3" name="Title 1">
            <a:extLst>
              <a:ext uri="{FF2B5EF4-FFF2-40B4-BE49-F238E27FC236}">
                <a16:creationId xmlns:a16="http://schemas.microsoft.com/office/drawing/2014/main" id="{D004A922-E78B-E8E0-A98E-2D38568EEAE1}"/>
              </a:ext>
            </a:extLst>
          </p:cNvPr>
          <p:cNvSpPr txBox="1">
            <a:spLocks/>
          </p:cNvSpPr>
          <p:nvPr/>
        </p:nvSpPr>
        <p:spPr>
          <a:xfrm>
            <a:off x="5241722" y="3771900"/>
            <a:ext cx="275927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4501410"/>
            <a:ext cx="11054443"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bough)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(as in rough)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through)</a:t>
            </a:r>
            <a:br>
              <a:rPr lang="en-GB" sz="4400" dirty="0">
                <a:latin typeface="Twinkl Cursive Looped" panose="02000000000000000000" pitchFamily="2" charset="0"/>
              </a:rPr>
            </a:b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2212465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208815" y="3698304"/>
            <a:ext cx="210638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e Who You Ought To Be. Diferent Professions Stock Vector - Illustration of  cartoon, manager: 61063785">
            <a:extLst>
              <a:ext uri="{FF2B5EF4-FFF2-40B4-BE49-F238E27FC236}">
                <a16:creationId xmlns:a16="http://schemas.microsoft.com/office/drawing/2014/main" id="{95E556DA-6EC7-2473-F009-49D21B59A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191059"/>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6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brought</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273075" y="3657600"/>
            <a:ext cx="187883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tt</a:t>
            </a:r>
            <a:endParaRPr lang="en-GB" dirty="0"/>
          </a:p>
        </p:txBody>
      </p:sp>
      <p:pic>
        <p:nvPicPr>
          <p:cNvPr id="4" name="Picture 2" descr="father buying food clipart - Clip Art Library">
            <a:extLst>
              <a:ext uri="{FF2B5EF4-FFF2-40B4-BE49-F238E27FC236}">
                <a16:creationId xmlns:a16="http://schemas.microsoft.com/office/drawing/2014/main" id="{CC3470B8-80F2-54F5-CBC2-3EFED781A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213728"/>
            <a:ext cx="1628775" cy="280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3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drought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535386" y="3624943"/>
            <a:ext cx="1943100"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drought clipart">
            <a:extLst>
              <a:ext uri="{FF2B5EF4-FFF2-40B4-BE49-F238E27FC236}">
                <a16:creationId xmlns:a16="http://schemas.microsoft.com/office/drawing/2014/main" id="{8D148A50-623E-7903-8BF7-9534774E4E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031" y="369435"/>
            <a:ext cx="309562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09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07308" y="3660552"/>
            <a:ext cx="10515600" cy="2911761"/>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something that is probable or implied as a duty</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30722" name="Picture 2" descr="Be Who You Ought To Be. Diferent Professions Stock Vector - Illustration of  cartoon, manager: 61063785">
            <a:extLst>
              <a:ext uri="{FF2B5EF4-FFF2-40B4-BE49-F238E27FC236}">
                <a16:creationId xmlns:a16="http://schemas.microsoft.com/office/drawing/2014/main" id="{600EA4F6-EEA4-411E-90C8-237E120A52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191059"/>
            <a:ext cx="1885950" cy="2428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B405114-8776-AA0B-0813-C217ED10E49E}"/>
              </a:ext>
            </a:extLst>
          </p:cNvPr>
          <p:cNvSpPr txBox="1"/>
          <p:nvPr/>
        </p:nvSpPr>
        <p:spPr>
          <a:xfrm>
            <a:off x="4646160" y="4562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a:t>
            </a:r>
            <a:endParaRPr lang="en-GB" dirty="0"/>
          </a:p>
        </p:txBody>
      </p:sp>
      <p:sp>
        <p:nvSpPr>
          <p:cNvPr id="8" name="TextBox 7">
            <a:extLst>
              <a:ext uri="{FF2B5EF4-FFF2-40B4-BE49-F238E27FC236}">
                <a16:creationId xmlns:a16="http://schemas.microsoft.com/office/drawing/2014/main" id="{786FF57C-E740-CB0D-CFD1-88B57808DCD6}"/>
              </a:ext>
            </a:extLst>
          </p:cNvPr>
          <p:cNvSpPr txBox="1"/>
          <p:nvPr/>
        </p:nvSpPr>
        <p:spPr>
          <a:xfrm>
            <a:off x="4646160" y="21817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78634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42496" y="496978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past tense of to bring </a:t>
            </a:r>
            <a:endParaRPr lang="en-GB" i="1" dirty="0">
              <a:latin typeface="Twinkl Cursive Looped" panose="02000000000000000000" pitchFamily="2" charset="0"/>
            </a:endParaRPr>
          </a:p>
        </p:txBody>
      </p:sp>
      <p:pic>
        <p:nvPicPr>
          <p:cNvPr id="28674" name="Picture 2" descr="father buying food clipart - Clip Art Library">
            <a:extLst>
              <a:ext uri="{FF2B5EF4-FFF2-40B4-BE49-F238E27FC236}">
                <a16:creationId xmlns:a16="http://schemas.microsoft.com/office/drawing/2014/main" id="{3D4DD249-36A8-44E2-B151-9A8021121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213728"/>
            <a:ext cx="1628775" cy="2809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CD323CC-43AC-9405-4C1E-2CBF058343FD}"/>
              </a:ext>
            </a:extLst>
          </p:cNvPr>
          <p:cNvSpPr txBox="1"/>
          <p:nvPr/>
        </p:nvSpPr>
        <p:spPr>
          <a:xfrm>
            <a:off x="4388303" y="4065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brought</a:t>
            </a:r>
            <a:endParaRPr lang="en-GB" dirty="0"/>
          </a:p>
        </p:txBody>
      </p:sp>
      <p:sp>
        <p:nvSpPr>
          <p:cNvPr id="7" name="TextBox 6">
            <a:extLst>
              <a:ext uri="{FF2B5EF4-FFF2-40B4-BE49-F238E27FC236}">
                <a16:creationId xmlns:a16="http://schemas.microsoft.com/office/drawing/2014/main" id="{8FC2A911-C72E-DF22-E41E-8D4860FFF1BD}"/>
              </a:ext>
            </a:extLst>
          </p:cNvPr>
          <p:cNvSpPr txBox="1"/>
          <p:nvPr/>
        </p:nvSpPr>
        <p:spPr>
          <a:xfrm>
            <a:off x="2882560" y="1618665"/>
            <a:ext cx="7939768"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 + ought = brought</a:t>
            </a:r>
            <a:endParaRPr lang="en-GB" dirty="0"/>
          </a:p>
        </p:txBody>
      </p:sp>
      <p:sp>
        <p:nvSpPr>
          <p:cNvPr id="9" name="TextBox 8">
            <a:extLst>
              <a:ext uri="{FF2B5EF4-FFF2-40B4-BE49-F238E27FC236}">
                <a16:creationId xmlns:a16="http://schemas.microsoft.com/office/drawing/2014/main" id="{56E66E0A-0268-C02A-7446-BF7EFE75D9D2}"/>
              </a:ext>
            </a:extLst>
          </p:cNvPr>
          <p:cNvSpPr txBox="1"/>
          <p:nvPr/>
        </p:nvSpPr>
        <p:spPr>
          <a:xfrm>
            <a:off x="5159376" y="30072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51363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190" y="5219187"/>
            <a:ext cx="11311619"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prolonged period of abnormally low rainfall, leading to a shortage of water</a:t>
            </a:r>
            <a:endParaRPr lang="en-GB" i="1" dirty="0">
              <a:latin typeface="Twinkl Cursive Looped" panose="02000000000000000000" pitchFamily="2" charset="0"/>
            </a:endParaRPr>
          </a:p>
        </p:txBody>
      </p:sp>
      <p:pic>
        <p:nvPicPr>
          <p:cNvPr id="1026" name="Picture 2" descr="Image result for drought clipart">
            <a:extLst>
              <a:ext uri="{FF2B5EF4-FFF2-40B4-BE49-F238E27FC236}">
                <a16:creationId xmlns:a16="http://schemas.microsoft.com/office/drawing/2014/main" id="{85C91933-FC7A-0C10-5054-865FD6001B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459" y="500063"/>
            <a:ext cx="309562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8AEC02D-73B0-EEB5-1E69-97D5198B5BB5}"/>
              </a:ext>
            </a:extLst>
          </p:cNvPr>
          <p:cNvSpPr txBox="1"/>
          <p:nvPr/>
        </p:nvSpPr>
        <p:spPr>
          <a:xfrm>
            <a:off x="4812847" y="50006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drought</a:t>
            </a:r>
            <a:endParaRPr lang="en-GB" dirty="0"/>
          </a:p>
        </p:txBody>
      </p:sp>
      <p:sp>
        <p:nvSpPr>
          <p:cNvPr id="7" name="TextBox 6">
            <a:extLst>
              <a:ext uri="{FF2B5EF4-FFF2-40B4-BE49-F238E27FC236}">
                <a16:creationId xmlns:a16="http://schemas.microsoft.com/office/drawing/2014/main" id="{C924A975-2A1D-A506-9E74-3478E1F72EB2}"/>
              </a:ext>
            </a:extLst>
          </p:cNvPr>
          <p:cNvSpPr txBox="1"/>
          <p:nvPr/>
        </p:nvSpPr>
        <p:spPr>
          <a:xfrm>
            <a:off x="3284084" y="1515726"/>
            <a:ext cx="8298089" cy="1015663"/>
          </a:xfrm>
          <a:prstGeom prst="rect">
            <a:avLst/>
          </a:prstGeom>
          <a:noFill/>
        </p:spPr>
        <p:txBody>
          <a:bodyPr wrap="square">
            <a:spAutoFit/>
          </a:bodyPr>
          <a:lstStyle/>
          <a:p>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ought = drought</a:t>
            </a:r>
            <a:endParaRPr lang="en-GB" dirty="0"/>
          </a:p>
        </p:txBody>
      </p:sp>
      <p:sp>
        <p:nvSpPr>
          <p:cNvPr id="9" name="TextBox 8">
            <a:extLst>
              <a:ext uri="{FF2B5EF4-FFF2-40B4-BE49-F238E27FC236}">
                <a16:creationId xmlns:a16="http://schemas.microsoft.com/office/drawing/2014/main" id="{9154A123-374E-B010-05D3-A2B5C6C7948D}"/>
              </a:ext>
            </a:extLst>
          </p:cNvPr>
          <p:cNvSpPr txBox="1"/>
          <p:nvPr/>
        </p:nvSpPr>
        <p:spPr>
          <a:xfrm>
            <a:off x="4532540"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80367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You ought to finish that properly.</a:t>
            </a:r>
            <a:endParaRPr lang="en-GB" i="1" dirty="0"/>
          </a:p>
        </p:txBody>
      </p:sp>
      <p:sp>
        <p:nvSpPr>
          <p:cNvPr id="3" name="Title 1">
            <a:extLst>
              <a:ext uri="{FF2B5EF4-FFF2-40B4-BE49-F238E27FC236}">
                <a16:creationId xmlns:a16="http://schemas.microsoft.com/office/drawing/2014/main" id="{C4968A3B-B1CB-6A96-A575-83B2FAEF377F}"/>
              </a:ext>
            </a:extLst>
          </p:cNvPr>
          <p:cNvSpPr txBox="1">
            <a:spLocks/>
          </p:cNvSpPr>
          <p:nvPr/>
        </p:nvSpPr>
        <p:spPr>
          <a:xfrm>
            <a:off x="2301422" y="3771900"/>
            <a:ext cx="196033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6369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brought you a tissue as you were upset.</a:t>
            </a:r>
            <a:endParaRPr lang="en-GB" i="1" dirty="0"/>
          </a:p>
        </p:txBody>
      </p:sp>
      <p:sp>
        <p:nvSpPr>
          <p:cNvPr id="3" name="Title 1">
            <a:extLst>
              <a:ext uri="{FF2B5EF4-FFF2-40B4-BE49-F238E27FC236}">
                <a16:creationId xmlns:a16="http://schemas.microsoft.com/office/drawing/2014/main" id="{A003EDE1-4775-F16A-7F12-10FF24C3ECD8}"/>
              </a:ext>
            </a:extLst>
          </p:cNvPr>
          <p:cNvSpPr txBox="1">
            <a:spLocks/>
          </p:cNvSpPr>
          <p:nvPr/>
        </p:nvSpPr>
        <p:spPr>
          <a:xfrm>
            <a:off x="2187122" y="3033712"/>
            <a:ext cx="235131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36976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a drought last summer. </a:t>
            </a:r>
            <a:endParaRPr lang="en-GB" i="1" dirty="0"/>
          </a:p>
        </p:txBody>
      </p:sp>
      <p:sp>
        <p:nvSpPr>
          <p:cNvPr id="3" name="Title 1">
            <a:extLst>
              <a:ext uri="{FF2B5EF4-FFF2-40B4-BE49-F238E27FC236}">
                <a16:creationId xmlns:a16="http://schemas.microsoft.com/office/drawing/2014/main" id="{027A9525-9F4C-6923-3A2C-5723F4E3A58E}"/>
              </a:ext>
            </a:extLst>
          </p:cNvPr>
          <p:cNvSpPr txBox="1">
            <a:spLocks/>
          </p:cNvSpPr>
          <p:nvPr/>
        </p:nvSpPr>
        <p:spPr>
          <a:xfrm>
            <a:off x="4920343" y="3771900"/>
            <a:ext cx="235131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6045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35360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8581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different to what is normal or expected; strange</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2DA1D9B3-2E89-4970-835D-183DCB41D66C}"/>
              </a:ext>
            </a:extLst>
          </p:cNvPr>
          <p:cNvPicPr>
            <a:picLocks noChangeAspect="1"/>
          </p:cNvPicPr>
          <p:nvPr/>
        </p:nvPicPr>
        <p:blipFill>
          <a:blip r:embed="rId2"/>
          <a:stretch>
            <a:fillRect/>
          </a:stretch>
        </p:blipFill>
        <p:spPr>
          <a:xfrm>
            <a:off x="579028" y="490537"/>
            <a:ext cx="2066925" cy="2219325"/>
          </a:xfrm>
          <a:prstGeom prst="rect">
            <a:avLst/>
          </a:prstGeom>
        </p:spPr>
      </p:pic>
      <p:sp>
        <p:nvSpPr>
          <p:cNvPr id="5" name="TextBox 4">
            <a:extLst>
              <a:ext uri="{FF2B5EF4-FFF2-40B4-BE49-F238E27FC236}">
                <a16:creationId xmlns:a16="http://schemas.microsoft.com/office/drawing/2014/main" id="{F05E8BFA-6E60-030C-35C8-8B41334319AD}"/>
              </a:ext>
            </a:extLst>
          </p:cNvPr>
          <p:cNvSpPr txBox="1"/>
          <p:nvPr/>
        </p:nvSpPr>
        <p:spPr>
          <a:xfrm>
            <a:off x="4502604" y="4905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peculiar</a:t>
            </a:r>
            <a:endParaRPr lang="en-GB" dirty="0"/>
          </a:p>
        </p:txBody>
      </p:sp>
      <p:sp>
        <p:nvSpPr>
          <p:cNvPr id="7" name="TextBox 6">
            <a:extLst>
              <a:ext uri="{FF2B5EF4-FFF2-40B4-BE49-F238E27FC236}">
                <a16:creationId xmlns:a16="http://schemas.microsoft.com/office/drawing/2014/main" id="{BD3969E2-6489-A13F-F7A1-FC99104EA705}"/>
              </a:ext>
            </a:extLst>
          </p:cNvPr>
          <p:cNvSpPr txBox="1"/>
          <p:nvPr/>
        </p:nvSpPr>
        <p:spPr>
          <a:xfrm>
            <a:off x="4143376" y="220203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5460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This is a very peculiar story.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D7808E2-8508-A19A-4514-2EFB15E866AA}"/>
              </a:ext>
            </a:extLst>
          </p:cNvPr>
          <p:cNvSpPr txBox="1">
            <a:spLocks/>
          </p:cNvSpPr>
          <p:nvPr/>
        </p:nvSpPr>
        <p:spPr>
          <a:xfrm>
            <a:off x="6089650" y="3771900"/>
            <a:ext cx="2351313"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7302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96607"/>
            <a:ext cx="10515600" cy="253831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particular event, or the time at which it takes place</a:t>
            </a:r>
            <a:endParaRPr lang="en-GB" i="1" dirty="0"/>
          </a:p>
        </p:txBody>
      </p:sp>
      <p:pic>
        <p:nvPicPr>
          <p:cNvPr id="2050" name="Picture 2" descr="Occasion Illustrations and Clip Art. 98,233 Occasion royalty free  illustrations and drawings available to search from thousands of stock  vector EPS clipart graphic designers.">
            <a:extLst>
              <a:ext uri="{FF2B5EF4-FFF2-40B4-BE49-F238E27FC236}">
                <a16:creationId xmlns:a16="http://schemas.microsoft.com/office/drawing/2014/main" id="{4663ADCA-76FC-469A-892E-1A2ACCB445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19"/>
          <a:stretch/>
        </p:blipFill>
        <p:spPr bwMode="auto">
          <a:xfrm>
            <a:off x="831850" y="323083"/>
            <a:ext cx="2076450" cy="20282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515285-ACD2-1DF1-FB87-1B0C64E34772}"/>
              </a:ext>
            </a:extLst>
          </p:cNvPr>
          <p:cNvSpPr txBox="1"/>
          <p:nvPr/>
        </p:nvSpPr>
        <p:spPr>
          <a:xfrm>
            <a:off x="43883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occasion</a:t>
            </a:r>
            <a:endParaRPr lang="en-GB" dirty="0"/>
          </a:p>
        </p:txBody>
      </p:sp>
      <p:sp>
        <p:nvSpPr>
          <p:cNvPr id="6" name="TextBox 5">
            <a:extLst>
              <a:ext uri="{FF2B5EF4-FFF2-40B4-BE49-F238E27FC236}">
                <a16:creationId xmlns:a16="http://schemas.microsoft.com/office/drawing/2014/main" id="{1DED00FF-A4F0-8CA3-B034-B0853DB98B4A}"/>
              </a:ext>
            </a:extLst>
          </p:cNvPr>
          <p:cNvSpPr txBox="1"/>
          <p:nvPr/>
        </p:nvSpPr>
        <p:spPr>
          <a:xfrm>
            <a:off x="4388304" y="180719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1821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Fred was busy planning for the very special occasion of his birthday.</a:t>
            </a:r>
            <a:endParaRPr lang="en-GB" i="1" dirty="0"/>
          </a:p>
        </p:txBody>
      </p:sp>
      <p:sp>
        <p:nvSpPr>
          <p:cNvPr id="3" name="Title 1">
            <a:extLst>
              <a:ext uri="{FF2B5EF4-FFF2-40B4-BE49-F238E27FC236}">
                <a16:creationId xmlns:a16="http://schemas.microsoft.com/office/drawing/2014/main" id="{120B95F0-4F6B-227C-94EC-60FA41E5AD4E}"/>
              </a:ext>
            </a:extLst>
          </p:cNvPr>
          <p:cNvSpPr txBox="1">
            <a:spLocks/>
          </p:cNvSpPr>
          <p:nvPr/>
        </p:nvSpPr>
        <p:spPr>
          <a:xfrm>
            <a:off x="5746750" y="3080825"/>
            <a:ext cx="2646136"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6829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130952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12918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01125490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favourite </a:t>
            </a:r>
            <a:r>
              <a:rPr lang="en-GB" sz="4000" dirty="0">
                <a:solidFill>
                  <a:srgbClr val="000000"/>
                </a:solidFill>
                <a:latin typeface="Twinkl Cursive Looped" panose="02000000000000000000" pitchFamily="2" charset="0"/>
                <a:ea typeface="Times New Roman" panose="02020603050405020304" pitchFamily="18" charset="0"/>
              </a:rPr>
              <a:t>option being buildings overtaking which means the loss of trees, including their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boughs</a:t>
            </a:r>
            <a:r>
              <a:rPr lang="en-GB" sz="4000" dirty="0">
                <a:solidFill>
                  <a:srgbClr val="000000"/>
                </a:solidFill>
                <a:latin typeface="Twinkl Cursive Looped" panose="02000000000000000000" pitchFamily="2" charset="0"/>
                <a:ea typeface="Times New Roman" panose="02020603050405020304" pitchFamily="18" charset="0"/>
              </a:rPr>
              <a:t> which may bear fruit.  This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tough</a:t>
            </a:r>
            <a:r>
              <a:rPr lang="en-GB" sz="4000" dirty="0">
                <a:solidFill>
                  <a:srgbClr val="000000"/>
                </a:solidFill>
                <a:latin typeface="Twinkl Cursive Looped" panose="02000000000000000000" pitchFamily="2" charset="0"/>
                <a:ea typeface="Times New Roman" panose="02020603050405020304" pitchFamily="18" charset="0"/>
              </a:rPr>
              <a:t> challenge for all of our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boroughs</a:t>
            </a:r>
            <a:r>
              <a:rPr lang="en-GB" sz="4000" dirty="0">
                <a:solidFill>
                  <a:srgbClr val="000000"/>
                </a:solidFill>
                <a:latin typeface="Twinkl Cursive Looped" panose="02000000000000000000" pitchFamily="2" charset="0"/>
                <a:ea typeface="Times New Roman" panose="02020603050405020304" pitchFamily="18" charset="0"/>
              </a:rPr>
              <a:t> in our society and however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rough</a:t>
            </a:r>
            <a:r>
              <a:rPr lang="en-GB" sz="4000" dirty="0">
                <a:solidFill>
                  <a:srgbClr val="000000"/>
                </a:solidFill>
                <a:latin typeface="Twinkl Cursive Looped" panose="02000000000000000000" pitchFamily="2" charset="0"/>
                <a:ea typeface="Times New Roman" panose="02020603050405020304" pitchFamily="18" charset="0"/>
              </a:rPr>
              <a:t> if may feel, we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ought</a:t>
            </a:r>
            <a:r>
              <a:rPr lang="en-GB" sz="4000" dirty="0">
                <a:solidFill>
                  <a:srgbClr val="000000"/>
                </a:solidFill>
                <a:latin typeface="Twinkl Cursive Looped" panose="02000000000000000000" pitchFamily="2" charset="0"/>
                <a:ea typeface="Times New Roman" panose="02020603050405020304" pitchFamily="18" charset="0"/>
              </a:rPr>
              <a:t> to reverse this trend.  Society must ask itself, are we doing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latin typeface="Twinkl Cursive Looped" panose="02000000000000000000" pitchFamily="2" charset="0"/>
                <a:ea typeface="Times New Roman" panose="02020603050405020304" pitchFamily="18" charset="0"/>
              </a:rPr>
              <a:t>?  We are living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through</a:t>
            </a:r>
            <a:r>
              <a:rPr lang="en-GB" sz="4000" dirty="0">
                <a:solidFill>
                  <a:srgbClr val="000000"/>
                </a:solidFill>
                <a:latin typeface="Twinkl Cursive Looped" panose="02000000000000000000" pitchFamily="2" charset="0"/>
                <a:ea typeface="Times New Roman" panose="02020603050405020304" pitchFamily="18" charset="0"/>
              </a:rPr>
              <a:t>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peculiar occasion</a:t>
            </a:r>
            <a:r>
              <a:rPr lang="en-GB" sz="4000" dirty="0">
                <a:solidFill>
                  <a:srgbClr val="000000"/>
                </a:solidFill>
                <a:latin typeface="Twinkl Cursive Looped" panose="02000000000000000000" pitchFamily="2" charset="0"/>
                <a:ea typeface="Times New Roman" panose="02020603050405020304" pitchFamily="18" charset="0"/>
              </a:rPr>
              <a:t> where we cannot just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plough through </a:t>
            </a:r>
            <a:r>
              <a:rPr lang="en-GB" sz="4000" dirty="0">
                <a:solidFill>
                  <a:srgbClr val="000000"/>
                </a:solidFill>
                <a:latin typeface="Twinkl Cursive Looped" panose="02000000000000000000" pitchFamily="2" charset="0"/>
                <a:ea typeface="Times New Roman" panose="02020603050405020304" pitchFamily="18" charset="0"/>
              </a:rPr>
              <a:t>regardless.  Have you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latin typeface="Twinkl Cursive Looped" panose="02000000000000000000" pitchFamily="2" charset="0"/>
                <a:ea typeface="Times New Roman" panose="02020603050405020304" pitchFamily="18" charset="0"/>
              </a:rPr>
              <a:t> that we may end up with many more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droughts</a:t>
            </a:r>
            <a:r>
              <a:rPr lang="en-GB" sz="4000" dirty="0">
                <a:solidFill>
                  <a:srgbClr val="000000"/>
                </a:solidFill>
                <a:latin typeface="Twinkl Cursive Looped" panose="02000000000000000000" pitchFamily="2" charset="0"/>
                <a:ea typeface="Times New Roman" panose="02020603050405020304" pitchFamily="18" charset="0"/>
              </a:rPr>
              <a:t>?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90062748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9550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50396"/>
            <a:ext cx="10515600" cy="1481650"/>
          </a:xfrm>
        </p:spPr>
        <p:txBody>
          <a:bodyPr>
            <a:normAutofit fontScale="90000"/>
          </a:bodyPr>
          <a:lstStyle/>
          <a:p>
            <a:pPr algn="ctr"/>
            <a:r>
              <a:rPr lang="en-GB" dirty="0">
                <a:latin typeface="Twinkl Cursive Looped" panose="02000000000000000000" pitchFamily="2" charset="0"/>
              </a:rPr>
              <a:t>Homophone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 </a:t>
            </a:r>
            <a:br>
              <a:rPr lang="en-GB" dirty="0">
                <a:latin typeface="Twinkl Cursive Looped" panose="02000000000000000000" pitchFamily="2" charset="0"/>
              </a:rPr>
            </a:br>
            <a:r>
              <a:rPr lang="en-GB" dirty="0">
                <a:latin typeface="Twinkl Cursive Looped" panose="02000000000000000000" pitchFamily="2" charset="0"/>
              </a:rPr>
              <a:t> phone =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(from Ancient Greek)</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1992086"/>
            <a:ext cx="10515600" cy="4261757"/>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This is a tough challenge for all of our boroughs in our society and however rough if may feel, we ought to reverse this trend.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5493794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5680901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601D153-A972-D87B-6084-18BAA379ACF7}"/>
              </a:ext>
            </a:extLst>
          </p:cNvPr>
          <p:cNvPicPr>
            <a:picLocks noChangeAspect="1"/>
          </p:cNvPicPr>
          <p:nvPr/>
        </p:nvPicPr>
        <p:blipFill rotWithShape="1">
          <a:blip r:embed="rId3"/>
          <a:srcRect l="21829" t="24035" r="21384" b="7837"/>
          <a:stretch/>
        </p:blipFill>
        <p:spPr>
          <a:xfrm>
            <a:off x="228599" y="0"/>
            <a:ext cx="10091058" cy="6806703"/>
          </a:xfrm>
          <a:prstGeom prst="rect">
            <a:avLst/>
          </a:prstGeom>
        </p:spPr>
      </p:pic>
    </p:spTree>
    <p:extLst>
      <p:ext uri="{BB962C8B-B14F-4D97-AF65-F5344CB8AC3E}">
        <p14:creationId xmlns:p14="http://schemas.microsoft.com/office/powerpoint/2010/main" val="13654833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484345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265938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038088"/>
            <a:ext cx="10515600" cy="2438232"/>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extending or moving uniformly in one direction only; without a curve or bend</a:t>
            </a:r>
          </a:p>
        </p:txBody>
      </p:sp>
      <p:pic>
        <p:nvPicPr>
          <p:cNvPr id="3" name="Picture 2" descr="straight clipart - Clip Art Library">
            <a:extLst>
              <a:ext uri="{FF2B5EF4-FFF2-40B4-BE49-F238E27FC236}">
                <a16:creationId xmlns:a16="http://schemas.microsoft.com/office/drawing/2014/main" id="{25426CA8-2BA1-7540-8EE3-8DF43311C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42" y="381680"/>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850613-44B8-A1F4-33E1-456A45E7413A}"/>
              </a:ext>
            </a:extLst>
          </p:cNvPr>
          <p:cNvSpPr txBox="1"/>
          <p:nvPr/>
        </p:nvSpPr>
        <p:spPr>
          <a:xfrm>
            <a:off x="4845503" y="59559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straight </a:t>
            </a:r>
            <a:endParaRPr lang="en-GB" dirty="0"/>
          </a:p>
        </p:txBody>
      </p:sp>
      <p:sp>
        <p:nvSpPr>
          <p:cNvPr id="9" name="TextBox 8">
            <a:extLst>
              <a:ext uri="{FF2B5EF4-FFF2-40B4-BE49-F238E27FC236}">
                <a16:creationId xmlns:a16="http://schemas.microsoft.com/office/drawing/2014/main" id="{02EEE2D8-C295-1389-1BB0-3ADDAF30D0BE}"/>
              </a:ext>
            </a:extLst>
          </p:cNvPr>
          <p:cNvSpPr txBox="1"/>
          <p:nvPr/>
        </p:nvSpPr>
        <p:spPr>
          <a:xfrm>
            <a:off x="4155621" y="21514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115623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a:bodyPr>
          <a:lstStyle/>
          <a:p>
            <a:pPr algn="ctr"/>
            <a:r>
              <a:rPr lang="en-GB" dirty="0">
                <a:latin typeface="Twinkl Cursive Looped" panose="02000000000000000000" pitchFamily="2" charset="0"/>
              </a:rPr>
              <a:t>The road was very straight with no curves or bends.</a:t>
            </a:r>
          </a:p>
        </p:txBody>
      </p:sp>
      <p:sp>
        <p:nvSpPr>
          <p:cNvPr id="3" name="Title 1">
            <a:extLst>
              <a:ext uri="{FF2B5EF4-FFF2-40B4-BE49-F238E27FC236}">
                <a16:creationId xmlns:a16="http://schemas.microsoft.com/office/drawing/2014/main" id="{1DC9C251-272F-1A33-28A9-B0ACD98122BB}"/>
              </a:ext>
            </a:extLst>
          </p:cNvPr>
          <p:cNvSpPr txBox="1">
            <a:spLocks/>
          </p:cNvSpPr>
          <p:nvPr/>
        </p:nvSpPr>
        <p:spPr>
          <a:xfrm>
            <a:off x="8017579" y="3837215"/>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3929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0965269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304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preferred to all others of the same kind</a:t>
            </a:r>
          </a:p>
        </p:txBody>
      </p:sp>
      <p:pic>
        <p:nvPicPr>
          <p:cNvPr id="3" name="Picture 2" descr="favorite color clipart - Clip Art Library">
            <a:extLst>
              <a:ext uri="{FF2B5EF4-FFF2-40B4-BE49-F238E27FC236}">
                <a16:creationId xmlns:a16="http://schemas.microsoft.com/office/drawing/2014/main" id="{9439234B-E756-A96C-3ED9-702FE8E7D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484" y="277586"/>
            <a:ext cx="2466975" cy="1857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6E6DB6C-6894-2198-BE0F-255D9F91D3E1}"/>
              </a:ext>
            </a:extLst>
          </p:cNvPr>
          <p:cNvSpPr txBox="1"/>
          <p:nvPr/>
        </p:nvSpPr>
        <p:spPr>
          <a:xfrm>
            <a:off x="4486275"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favourite</a:t>
            </a:r>
            <a:endParaRPr lang="en-GB" dirty="0"/>
          </a:p>
        </p:txBody>
      </p:sp>
      <p:sp>
        <p:nvSpPr>
          <p:cNvPr id="7" name="TextBox 6">
            <a:extLst>
              <a:ext uri="{FF2B5EF4-FFF2-40B4-BE49-F238E27FC236}">
                <a16:creationId xmlns:a16="http://schemas.microsoft.com/office/drawing/2014/main" id="{5420E657-1E22-9F16-7CBE-2239C59DFE57}"/>
              </a:ext>
            </a:extLst>
          </p:cNvPr>
          <p:cNvSpPr txBox="1"/>
          <p:nvPr/>
        </p:nvSpPr>
        <p:spPr>
          <a:xfrm>
            <a:off x="4290332" y="239536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66769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This is my favourite colour.</a:t>
            </a:r>
          </a:p>
        </p:txBody>
      </p:sp>
      <p:sp>
        <p:nvSpPr>
          <p:cNvPr id="3" name="Title 1">
            <a:extLst>
              <a:ext uri="{FF2B5EF4-FFF2-40B4-BE49-F238E27FC236}">
                <a16:creationId xmlns:a16="http://schemas.microsoft.com/office/drawing/2014/main" id="{D004A922-E78B-E8E0-A98E-2D38568EEAE1}"/>
              </a:ext>
            </a:extLst>
          </p:cNvPr>
          <p:cNvSpPr txBox="1">
            <a:spLocks/>
          </p:cNvSpPr>
          <p:nvPr/>
        </p:nvSpPr>
        <p:spPr>
          <a:xfrm>
            <a:off x="5241722" y="3771900"/>
            <a:ext cx="275927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8009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1436914"/>
            <a:ext cx="10515600" cy="3331029"/>
          </a:xfrm>
        </p:spPr>
        <p:txBody>
          <a:bodyPr>
            <a:normAutofit fontScale="90000"/>
          </a:bodyPr>
          <a:lstStyle/>
          <a:p>
            <a:pPr algn="ctr"/>
            <a:r>
              <a:rPr lang="en-GB" dirty="0">
                <a:latin typeface="Twinkl Cursive Looped" panose="02000000000000000000" pitchFamily="2" charset="0"/>
              </a:rPr>
              <a:t>Homophone = </a:t>
            </a:r>
            <a:br>
              <a:rPr lang="en-GB" dirty="0">
                <a:latin typeface="Twinkl Cursive Looped" panose="02000000000000000000" pitchFamily="2" charset="0"/>
              </a:rPr>
            </a:br>
            <a:r>
              <a:rPr lang="en-GB" dirty="0">
                <a:latin typeface="Twinkl Cursive Looped" panose="02000000000000000000" pitchFamily="2" charset="0"/>
              </a:rPr>
              <a:t>a word that has the same sound but has a different meaning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7050599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50396"/>
            <a:ext cx="10515600" cy="1481650"/>
          </a:xfrm>
        </p:spPr>
        <p:txBody>
          <a:bodyPr>
            <a:normAutofit fontScale="90000"/>
          </a:bodyPr>
          <a:lstStyle/>
          <a:p>
            <a:pPr algn="ctr"/>
            <a:r>
              <a:rPr lang="en-GB" dirty="0">
                <a:latin typeface="Twinkl Cursive Looped" panose="02000000000000000000" pitchFamily="2" charset="0"/>
              </a:rPr>
              <a:t>Homophone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 </a:t>
            </a:r>
            <a:br>
              <a:rPr lang="en-GB" dirty="0">
                <a:latin typeface="Twinkl Cursive Looped" panose="02000000000000000000" pitchFamily="2" charset="0"/>
              </a:rPr>
            </a:br>
            <a:r>
              <a:rPr lang="en-GB" dirty="0">
                <a:latin typeface="Twinkl Cursive Looped" panose="02000000000000000000" pitchFamily="2" charset="0"/>
              </a:rPr>
              <a:t> phone =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(from Ancient Greek)</a:t>
            </a:r>
          </a:p>
        </p:txBody>
      </p:sp>
    </p:spTree>
    <p:extLst>
      <p:ext uri="{BB962C8B-B14F-4D97-AF65-F5344CB8AC3E}">
        <p14:creationId xmlns:p14="http://schemas.microsoft.com/office/powerpoint/2010/main" val="245046844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1436914"/>
            <a:ext cx="10515600" cy="3331029"/>
          </a:xfrm>
        </p:spPr>
        <p:txBody>
          <a:bodyPr>
            <a:normAutofit fontScale="90000"/>
          </a:bodyPr>
          <a:lstStyle/>
          <a:p>
            <a:pPr algn="ctr"/>
            <a:r>
              <a:rPr lang="en-GB" dirty="0">
                <a:latin typeface="Twinkl Cursive Looped" panose="02000000000000000000" pitchFamily="2" charset="0"/>
              </a:rPr>
              <a:t>Homophone = </a:t>
            </a:r>
            <a:br>
              <a:rPr lang="en-GB" dirty="0">
                <a:latin typeface="Twinkl Cursive Looped" panose="02000000000000000000" pitchFamily="2" charset="0"/>
              </a:rPr>
            </a:br>
            <a:r>
              <a:rPr lang="en-GB" dirty="0">
                <a:latin typeface="Twinkl Cursive Looped" panose="02000000000000000000" pitchFamily="2" charset="0"/>
              </a:rPr>
              <a:t>a word that has the same sound but has a different meaning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804755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which</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45341"/>
            <a:ext cx="13824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clipart - Clip Art Library">
            <a:extLst>
              <a:ext uri="{FF2B5EF4-FFF2-40B4-BE49-F238E27FC236}">
                <a16:creationId xmlns:a16="http://schemas.microsoft.com/office/drawing/2014/main" id="{9CC46A3B-5073-4CF2-8E0D-B9E6E5954F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681" y="5123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a:t>
            </a:r>
          </a:p>
        </p:txBody>
      </p:sp>
      <p:sp>
        <p:nvSpPr>
          <p:cNvPr id="3" name="Rectangle 2">
            <a:extLst>
              <a:ext uri="{FF2B5EF4-FFF2-40B4-BE49-F238E27FC236}">
                <a16:creationId xmlns:a16="http://schemas.microsoft.com/office/drawing/2014/main" id="{0366E0B6-702E-4814-82C6-08CA2D13F3C9}"/>
              </a:ext>
            </a:extLst>
          </p:cNvPr>
          <p:cNvSpPr/>
          <p:nvPr/>
        </p:nvSpPr>
        <p:spPr>
          <a:xfrm>
            <a:off x="5812971" y="3673929"/>
            <a:ext cx="117565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082" name="Picture 2" descr="Cute Witch Clip Art - Cute Witch Image | Halloween clipart, Witch halloween  costume, Cute halloween">
            <a:extLst>
              <a:ext uri="{FF2B5EF4-FFF2-40B4-BE49-F238E27FC236}">
                <a16:creationId xmlns:a16="http://schemas.microsoft.com/office/drawing/2014/main" id="{7948E5F1-643A-484D-9459-25093E5C6A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550" y="285750"/>
            <a:ext cx="1457325"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00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7472332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 -ought</a:t>
            </a:r>
          </a:p>
        </p:txBody>
      </p:sp>
    </p:spTree>
    <p:extLst>
      <p:ext uri="{BB962C8B-B14F-4D97-AF65-F5344CB8AC3E}">
        <p14:creationId xmlns:p14="http://schemas.microsoft.com/office/powerpoint/2010/main" val="31010084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a:t>
            </a:r>
          </a:p>
        </p:txBody>
      </p:sp>
    </p:spTree>
    <p:extLst>
      <p:ext uri="{BB962C8B-B14F-4D97-AF65-F5344CB8AC3E}">
        <p14:creationId xmlns:p14="http://schemas.microsoft.com/office/powerpoint/2010/main" val="15178795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4400" dirty="0">
                <a:latin typeface="Twinkl Cursive Looped" panose="02000000000000000000" pitchFamily="2" charset="0"/>
              </a:rPr>
              <a:t>-ought </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_ought  (as in ought)</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-ought     (as in brought)</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_ought     (as in drought)</a:t>
            </a:r>
            <a:br>
              <a:rPr lang="en-GB" sz="4400" dirty="0">
                <a:latin typeface="Twinkl Cursive Looped" panose="02000000000000000000" pitchFamily="2" charset="0"/>
              </a:rPr>
            </a:br>
            <a:endParaRPr lang="en-GB" sz="4400"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1321BE7-1E7D-468A-A249-F7185F09D24B}"/>
              </a:ext>
            </a:extLst>
          </p:cNvPr>
          <p:cNvSpPr/>
          <p:nvPr/>
        </p:nvSpPr>
        <p:spPr>
          <a:xfrm>
            <a:off x="3048000" y="2551837"/>
            <a:ext cx="6096000" cy="369332"/>
          </a:xfrm>
          <a:prstGeom prst="rect">
            <a:avLst/>
          </a:prstGeom>
        </p:spPr>
        <p:txBody>
          <a:bodyPr>
            <a:spAutoFit/>
          </a:bodyPr>
          <a:lstStyle/>
          <a:p>
            <a:pPr>
              <a:spcAft>
                <a:spcPts val="0"/>
              </a:spcAft>
            </a:pPr>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GB" dirty="0"/>
          </a:p>
        </p:txBody>
      </p:sp>
    </p:spTree>
    <p:extLst>
      <p:ext uri="{BB962C8B-B14F-4D97-AF65-F5344CB8AC3E}">
        <p14:creationId xmlns:p14="http://schemas.microsoft.com/office/powerpoint/2010/main" val="25891645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486399" y="3698304"/>
            <a:ext cx="204107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a:t>
            </a:r>
          </a:p>
        </p:txBody>
      </p:sp>
      <p:pic>
        <p:nvPicPr>
          <p:cNvPr id="4" name="Picture 2" descr="Free Thinking Clipart, Download Free Thinking Clipart png images, Free  ClipArts on Clipart Library">
            <a:extLst>
              <a:ext uri="{FF2B5EF4-FFF2-40B4-BE49-F238E27FC236}">
                <a16:creationId xmlns:a16="http://schemas.microsoft.com/office/drawing/2014/main" id="{38FC4160-A58A-99EB-856D-D90CE85A76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191059"/>
            <a:ext cx="1876425"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23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medal</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Trophy Store Gold Winner Medal award, 5 cm, Free Ribbon, Free engraving up  to 45 letters AM1180.01 : Amazon.co.uk: Sports &amp; Outdoors">
            <a:extLst>
              <a:ext uri="{FF2B5EF4-FFF2-40B4-BE49-F238E27FC236}">
                <a16:creationId xmlns:a16="http://schemas.microsoft.com/office/drawing/2014/main" id="{95E425A3-5CD4-4065-963C-8AFD415BB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136" y="387803"/>
            <a:ext cx="186690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47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bought</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143501" y="3657600"/>
            <a:ext cx="200841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tt</a:t>
            </a:r>
            <a:endParaRPr lang="en-GB" dirty="0"/>
          </a:p>
        </p:txBody>
      </p:sp>
      <p:pic>
        <p:nvPicPr>
          <p:cNvPr id="4" name="Picture 2" descr="father buying food clipart - Clip Art Library">
            <a:extLst>
              <a:ext uri="{FF2B5EF4-FFF2-40B4-BE49-F238E27FC236}">
                <a16:creationId xmlns:a16="http://schemas.microsoft.com/office/drawing/2014/main" id="{B21FEEC1-39B4-8A29-3B04-8A5DBA38B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213728"/>
            <a:ext cx="1628775" cy="280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3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822956"/>
            <a:ext cx="10515600" cy="2911762"/>
          </a:xfrm>
        </p:spPr>
        <p:txBody>
          <a:bodyPr>
            <a:normAutofit fontScale="90000"/>
          </a:bodyPr>
          <a:lstStyle/>
          <a:p>
            <a:pPr algn="ctr"/>
            <a:r>
              <a:rPr lang="en-GB" dirty="0">
                <a:latin typeface="Twinkl Cursive Looped" panose="02000000000000000000" pitchFamily="2" charset="0"/>
              </a:rPr>
              <a:t>Definition - an idea or opinion produced by thinking, or occurring suddenly in the mind.</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44034" name="Picture 2" descr="Free Thinking Clipart, Download Free Thinking Clipart png images, Free  ClipArts on Clipart Library">
            <a:extLst>
              <a:ext uri="{FF2B5EF4-FFF2-40B4-BE49-F238E27FC236}">
                <a16:creationId xmlns:a16="http://schemas.microsoft.com/office/drawing/2014/main" id="{DD9DACB4-FD84-4AF1-88F8-FDC40F2E1E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191059"/>
            <a:ext cx="1876425" cy="2428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184D180-E1FA-060A-D3C2-0D665B57E1CB}"/>
              </a:ext>
            </a:extLst>
          </p:cNvPr>
          <p:cNvSpPr txBox="1"/>
          <p:nvPr/>
        </p:nvSpPr>
        <p:spPr>
          <a:xfrm>
            <a:off x="4159704" y="30427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thought</a:t>
            </a:r>
            <a:endParaRPr lang="en-GB" dirty="0"/>
          </a:p>
        </p:txBody>
      </p:sp>
      <p:sp>
        <p:nvSpPr>
          <p:cNvPr id="8" name="TextBox 7">
            <a:extLst>
              <a:ext uri="{FF2B5EF4-FFF2-40B4-BE49-F238E27FC236}">
                <a16:creationId xmlns:a16="http://schemas.microsoft.com/office/drawing/2014/main" id="{165FD9A7-EED6-28E3-CE19-8C6B5E8A4DB4}"/>
              </a:ext>
            </a:extLst>
          </p:cNvPr>
          <p:cNvSpPr txBox="1"/>
          <p:nvPr/>
        </p:nvSpPr>
        <p:spPr>
          <a:xfrm>
            <a:off x="2616088" y="1596164"/>
            <a:ext cx="801381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 + ought = thought</a:t>
            </a:r>
            <a:endParaRPr lang="en-GB" dirty="0"/>
          </a:p>
        </p:txBody>
      </p:sp>
      <p:sp>
        <p:nvSpPr>
          <p:cNvPr id="10" name="TextBox 9">
            <a:extLst>
              <a:ext uri="{FF2B5EF4-FFF2-40B4-BE49-F238E27FC236}">
                <a16:creationId xmlns:a16="http://schemas.microsoft.com/office/drawing/2014/main" id="{C3898BBF-C4B6-2332-BF7D-6E9230BE618A}"/>
              </a:ext>
            </a:extLst>
          </p:cNvPr>
          <p:cNvSpPr txBox="1"/>
          <p:nvPr/>
        </p:nvSpPr>
        <p:spPr>
          <a:xfrm>
            <a:off x="4943475" y="303504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58901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10"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492079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tense of to buy </a:t>
            </a:r>
            <a:endParaRPr lang="en-GB" i="1" dirty="0">
              <a:latin typeface="Twinkl Cursive Looped" panose="02000000000000000000" pitchFamily="2" charset="0"/>
            </a:endParaRPr>
          </a:p>
        </p:txBody>
      </p:sp>
      <p:pic>
        <p:nvPicPr>
          <p:cNvPr id="28674" name="Picture 2" descr="father buying food clipart - Clip Art Library">
            <a:extLst>
              <a:ext uri="{FF2B5EF4-FFF2-40B4-BE49-F238E27FC236}">
                <a16:creationId xmlns:a16="http://schemas.microsoft.com/office/drawing/2014/main" id="{3D4DD249-36A8-44E2-B151-9A8021121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213728"/>
            <a:ext cx="1628775" cy="2809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825E744-CA35-371D-78C6-C6ECBC557396}"/>
              </a:ext>
            </a:extLst>
          </p:cNvPr>
          <p:cNvSpPr txBox="1"/>
          <p:nvPr/>
        </p:nvSpPr>
        <p:spPr>
          <a:xfrm>
            <a:off x="4502603" y="4555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bought</a:t>
            </a:r>
            <a:endParaRPr lang="en-GB" dirty="0"/>
          </a:p>
        </p:txBody>
      </p:sp>
      <p:sp>
        <p:nvSpPr>
          <p:cNvPr id="7" name="TextBox 6">
            <a:extLst>
              <a:ext uri="{FF2B5EF4-FFF2-40B4-BE49-F238E27FC236}">
                <a16:creationId xmlns:a16="http://schemas.microsoft.com/office/drawing/2014/main" id="{A5B91CA0-AFED-EFB2-5DD9-83F7307385C6}"/>
              </a:ext>
            </a:extLst>
          </p:cNvPr>
          <p:cNvSpPr txBox="1"/>
          <p:nvPr/>
        </p:nvSpPr>
        <p:spPr>
          <a:xfrm>
            <a:off x="2800124" y="1730941"/>
            <a:ext cx="854732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 + ought = bought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02FBCEA0-644A-0A33-C08E-20D5F5AADB3D}"/>
              </a:ext>
            </a:extLst>
          </p:cNvPr>
          <p:cNvSpPr txBox="1"/>
          <p:nvPr/>
        </p:nvSpPr>
        <p:spPr>
          <a:xfrm>
            <a:off x="5248730" y="342900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07619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thought it would be a good idea to play outside today.</a:t>
            </a:r>
            <a:endParaRPr lang="en-GB" i="1" dirty="0"/>
          </a:p>
        </p:txBody>
      </p:sp>
      <p:sp>
        <p:nvSpPr>
          <p:cNvPr id="3" name="Title 1">
            <a:extLst>
              <a:ext uri="{FF2B5EF4-FFF2-40B4-BE49-F238E27FC236}">
                <a16:creationId xmlns:a16="http://schemas.microsoft.com/office/drawing/2014/main" id="{60E10388-0F07-4CF7-D16E-4E258717ED51}"/>
              </a:ext>
            </a:extLst>
          </p:cNvPr>
          <p:cNvSpPr txBox="1">
            <a:spLocks/>
          </p:cNvSpPr>
          <p:nvPr/>
        </p:nvSpPr>
        <p:spPr>
          <a:xfrm>
            <a:off x="1517650" y="3031075"/>
            <a:ext cx="235131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7799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bought you a tissue from the shop.</a:t>
            </a:r>
            <a:endParaRPr lang="en-GB" i="1" dirty="0"/>
          </a:p>
        </p:txBody>
      </p:sp>
      <p:sp>
        <p:nvSpPr>
          <p:cNvPr id="3" name="Title 1">
            <a:extLst>
              <a:ext uri="{FF2B5EF4-FFF2-40B4-BE49-F238E27FC236}">
                <a16:creationId xmlns:a16="http://schemas.microsoft.com/office/drawing/2014/main" id="{45E6A809-13A4-5D19-67EE-AA9887035815}"/>
              </a:ext>
            </a:extLst>
          </p:cNvPr>
          <p:cNvSpPr txBox="1">
            <a:spLocks/>
          </p:cNvSpPr>
          <p:nvPr/>
        </p:nvSpPr>
        <p:spPr>
          <a:xfrm>
            <a:off x="1942193" y="3031075"/>
            <a:ext cx="235131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3752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211381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8581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different to what is normal or expected; strange</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2DA1D9B3-2E89-4970-835D-183DCB41D66C}"/>
              </a:ext>
            </a:extLst>
          </p:cNvPr>
          <p:cNvPicPr>
            <a:picLocks noChangeAspect="1"/>
          </p:cNvPicPr>
          <p:nvPr/>
        </p:nvPicPr>
        <p:blipFill>
          <a:blip r:embed="rId2"/>
          <a:stretch>
            <a:fillRect/>
          </a:stretch>
        </p:blipFill>
        <p:spPr>
          <a:xfrm>
            <a:off x="579028" y="490537"/>
            <a:ext cx="2066925" cy="2219325"/>
          </a:xfrm>
          <a:prstGeom prst="rect">
            <a:avLst/>
          </a:prstGeom>
        </p:spPr>
      </p:pic>
      <p:sp>
        <p:nvSpPr>
          <p:cNvPr id="5" name="TextBox 4">
            <a:extLst>
              <a:ext uri="{FF2B5EF4-FFF2-40B4-BE49-F238E27FC236}">
                <a16:creationId xmlns:a16="http://schemas.microsoft.com/office/drawing/2014/main" id="{F05E8BFA-6E60-030C-35C8-8B41334319AD}"/>
              </a:ext>
            </a:extLst>
          </p:cNvPr>
          <p:cNvSpPr txBox="1"/>
          <p:nvPr/>
        </p:nvSpPr>
        <p:spPr>
          <a:xfrm>
            <a:off x="4502604" y="4905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peculiar</a:t>
            </a:r>
            <a:endParaRPr lang="en-GB" dirty="0"/>
          </a:p>
        </p:txBody>
      </p:sp>
      <p:sp>
        <p:nvSpPr>
          <p:cNvPr id="7" name="TextBox 6">
            <a:extLst>
              <a:ext uri="{FF2B5EF4-FFF2-40B4-BE49-F238E27FC236}">
                <a16:creationId xmlns:a16="http://schemas.microsoft.com/office/drawing/2014/main" id="{BD3969E2-6489-A13F-F7A1-FC99104EA705}"/>
              </a:ext>
            </a:extLst>
          </p:cNvPr>
          <p:cNvSpPr txBox="1"/>
          <p:nvPr/>
        </p:nvSpPr>
        <p:spPr>
          <a:xfrm>
            <a:off x="4143376" y="220203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66669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This is a very peculiar story.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D7808E2-8508-A19A-4514-2EFB15E866AA}"/>
              </a:ext>
            </a:extLst>
          </p:cNvPr>
          <p:cNvSpPr txBox="1">
            <a:spLocks/>
          </p:cNvSpPr>
          <p:nvPr/>
        </p:nvSpPr>
        <p:spPr>
          <a:xfrm>
            <a:off x="6089650" y="3771900"/>
            <a:ext cx="2351313"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2811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96607"/>
            <a:ext cx="10515600" cy="253831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particular event, or the time at which it takes place</a:t>
            </a:r>
            <a:endParaRPr lang="en-GB" i="1" dirty="0"/>
          </a:p>
        </p:txBody>
      </p:sp>
      <p:pic>
        <p:nvPicPr>
          <p:cNvPr id="2050" name="Picture 2" descr="Occasion Illustrations and Clip Art. 98,233 Occasion royalty free  illustrations and drawings available to search from thousands of stock  vector EPS clipart graphic designers.">
            <a:extLst>
              <a:ext uri="{FF2B5EF4-FFF2-40B4-BE49-F238E27FC236}">
                <a16:creationId xmlns:a16="http://schemas.microsoft.com/office/drawing/2014/main" id="{4663ADCA-76FC-469A-892E-1A2ACCB445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19"/>
          <a:stretch/>
        </p:blipFill>
        <p:spPr bwMode="auto">
          <a:xfrm>
            <a:off x="831850" y="323083"/>
            <a:ext cx="2076450" cy="20282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515285-ACD2-1DF1-FB87-1B0C64E34772}"/>
              </a:ext>
            </a:extLst>
          </p:cNvPr>
          <p:cNvSpPr txBox="1"/>
          <p:nvPr/>
        </p:nvSpPr>
        <p:spPr>
          <a:xfrm>
            <a:off x="43883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occasion</a:t>
            </a:r>
            <a:endParaRPr lang="en-GB" dirty="0"/>
          </a:p>
        </p:txBody>
      </p:sp>
      <p:sp>
        <p:nvSpPr>
          <p:cNvPr id="6" name="TextBox 5">
            <a:extLst>
              <a:ext uri="{FF2B5EF4-FFF2-40B4-BE49-F238E27FC236}">
                <a16:creationId xmlns:a16="http://schemas.microsoft.com/office/drawing/2014/main" id="{1DED00FF-A4F0-8CA3-B034-B0853DB98B4A}"/>
              </a:ext>
            </a:extLst>
          </p:cNvPr>
          <p:cNvSpPr txBox="1"/>
          <p:nvPr/>
        </p:nvSpPr>
        <p:spPr>
          <a:xfrm>
            <a:off x="4388304" y="180719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77413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Fred was busy planning for the very special occasion of his birthday.</a:t>
            </a:r>
            <a:endParaRPr lang="en-GB" i="1" dirty="0"/>
          </a:p>
        </p:txBody>
      </p:sp>
      <p:sp>
        <p:nvSpPr>
          <p:cNvPr id="3" name="Title 1">
            <a:extLst>
              <a:ext uri="{FF2B5EF4-FFF2-40B4-BE49-F238E27FC236}">
                <a16:creationId xmlns:a16="http://schemas.microsoft.com/office/drawing/2014/main" id="{120B95F0-4F6B-227C-94EC-60FA41E5AD4E}"/>
              </a:ext>
            </a:extLst>
          </p:cNvPr>
          <p:cNvSpPr txBox="1">
            <a:spLocks/>
          </p:cNvSpPr>
          <p:nvPr/>
        </p:nvSpPr>
        <p:spPr>
          <a:xfrm>
            <a:off x="5746750" y="3080825"/>
            <a:ext cx="2646136"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7102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meddle</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Vector Illustration of Four Cartoon Football Players Disagreeing and  Gesturing, Standing on Football Field, Referee Interrupts Stock Vector -  Illustration of caucasian, multicultural: 115587538">
            <a:extLst>
              <a:ext uri="{FF2B5EF4-FFF2-40B4-BE49-F238E27FC236}">
                <a16:creationId xmlns:a16="http://schemas.microsoft.com/office/drawing/2014/main" id="{2EF07661-ACAC-408D-AEC4-62D53360E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720" y="444954"/>
            <a:ext cx="31908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35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842492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176902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40792356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favourite </a:t>
            </a:r>
            <a:r>
              <a:rPr lang="en-GB" sz="4000" dirty="0">
                <a:solidFill>
                  <a:srgbClr val="000000"/>
                </a:solidFill>
                <a:latin typeface="Twinkl Cursive Looped" panose="02000000000000000000" pitchFamily="2" charset="0"/>
                <a:ea typeface="Times New Roman" panose="02020603050405020304" pitchFamily="18" charset="0"/>
              </a:rPr>
              <a:t>option being buildings overtaking which means the loss of trees, including their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boughs</a:t>
            </a:r>
            <a:r>
              <a:rPr lang="en-GB" sz="4000" dirty="0">
                <a:solidFill>
                  <a:srgbClr val="000000"/>
                </a:solidFill>
                <a:latin typeface="Twinkl Cursive Looped" panose="02000000000000000000" pitchFamily="2" charset="0"/>
                <a:ea typeface="Times New Roman" panose="02020603050405020304" pitchFamily="18" charset="0"/>
              </a:rPr>
              <a:t> which may bear fruit.  This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tough</a:t>
            </a:r>
            <a:r>
              <a:rPr lang="en-GB" sz="4000" dirty="0">
                <a:solidFill>
                  <a:srgbClr val="000000"/>
                </a:solidFill>
                <a:latin typeface="Twinkl Cursive Looped" panose="02000000000000000000" pitchFamily="2" charset="0"/>
                <a:ea typeface="Times New Roman" panose="02020603050405020304" pitchFamily="18" charset="0"/>
              </a:rPr>
              <a:t> challenge for all of our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boroughs</a:t>
            </a:r>
            <a:r>
              <a:rPr lang="en-GB" sz="4000" dirty="0">
                <a:solidFill>
                  <a:srgbClr val="000000"/>
                </a:solidFill>
                <a:latin typeface="Twinkl Cursive Looped" panose="02000000000000000000" pitchFamily="2" charset="0"/>
                <a:ea typeface="Times New Roman" panose="02020603050405020304" pitchFamily="18" charset="0"/>
              </a:rPr>
              <a:t> in our society and however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rough</a:t>
            </a:r>
            <a:r>
              <a:rPr lang="en-GB" sz="4000" dirty="0">
                <a:solidFill>
                  <a:srgbClr val="000000"/>
                </a:solidFill>
                <a:latin typeface="Twinkl Cursive Looped" panose="02000000000000000000" pitchFamily="2" charset="0"/>
                <a:ea typeface="Times New Roman" panose="02020603050405020304" pitchFamily="18" charset="0"/>
              </a:rPr>
              <a:t> if may feel, we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ought</a:t>
            </a:r>
            <a:r>
              <a:rPr lang="en-GB" sz="4000" dirty="0">
                <a:solidFill>
                  <a:srgbClr val="000000"/>
                </a:solidFill>
                <a:latin typeface="Twinkl Cursive Looped" panose="02000000000000000000" pitchFamily="2" charset="0"/>
                <a:ea typeface="Times New Roman" panose="02020603050405020304" pitchFamily="18" charset="0"/>
              </a:rPr>
              <a:t> to reverse this trend.  Society must ask itself, are we doing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latin typeface="Twinkl Cursive Looped" panose="02000000000000000000" pitchFamily="2" charset="0"/>
                <a:ea typeface="Times New Roman" panose="02020603050405020304" pitchFamily="18" charset="0"/>
              </a:rPr>
              <a:t>?  We are living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through</a:t>
            </a:r>
            <a:r>
              <a:rPr lang="en-GB" sz="4000" dirty="0">
                <a:solidFill>
                  <a:srgbClr val="000000"/>
                </a:solidFill>
                <a:latin typeface="Twinkl Cursive Looped" panose="02000000000000000000" pitchFamily="2" charset="0"/>
                <a:ea typeface="Times New Roman" panose="02020603050405020304" pitchFamily="18" charset="0"/>
              </a:rPr>
              <a:t>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peculiar occasion</a:t>
            </a:r>
            <a:r>
              <a:rPr lang="en-GB" sz="4000" dirty="0">
                <a:solidFill>
                  <a:srgbClr val="000000"/>
                </a:solidFill>
                <a:latin typeface="Twinkl Cursive Looped" panose="02000000000000000000" pitchFamily="2" charset="0"/>
                <a:ea typeface="Times New Roman" panose="02020603050405020304" pitchFamily="18" charset="0"/>
              </a:rPr>
              <a:t> where we cannot just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plough through </a:t>
            </a:r>
            <a:r>
              <a:rPr lang="en-GB" sz="4000" dirty="0">
                <a:solidFill>
                  <a:srgbClr val="000000"/>
                </a:solidFill>
                <a:latin typeface="Twinkl Cursive Looped" panose="02000000000000000000" pitchFamily="2" charset="0"/>
                <a:ea typeface="Times New Roman" panose="02020603050405020304" pitchFamily="18" charset="0"/>
              </a:rPr>
              <a:t>regardless.  Have you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latin typeface="Twinkl Cursive Looped" panose="02000000000000000000" pitchFamily="2" charset="0"/>
                <a:ea typeface="Times New Roman" panose="02020603050405020304" pitchFamily="18" charset="0"/>
              </a:rPr>
              <a:t> that we may end up with many more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droughts</a:t>
            </a:r>
            <a:r>
              <a:rPr lang="en-GB" sz="4000" dirty="0">
                <a:solidFill>
                  <a:srgbClr val="000000"/>
                </a:solidFill>
                <a:latin typeface="Twinkl Cursive Looped" panose="02000000000000000000" pitchFamily="2" charset="0"/>
                <a:ea typeface="Times New Roman" panose="02020603050405020304" pitchFamily="18" charset="0"/>
              </a:rPr>
              <a:t>?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58856839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783290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1992087"/>
            <a:ext cx="10515600" cy="3086100"/>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Have you thought that we may end up with many more droughts?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37218931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111437699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7202704-B236-962B-E141-C07F595019A7}"/>
              </a:ext>
            </a:extLst>
          </p:cNvPr>
          <p:cNvPicPr>
            <a:picLocks noChangeAspect="1"/>
          </p:cNvPicPr>
          <p:nvPr/>
        </p:nvPicPr>
        <p:blipFill rotWithShape="1">
          <a:blip r:embed="rId3"/>
          <a:srcRect l="21829" t="24035" r="21384" b="7837"/>
          <a:stretch/>
        </p:blipFill>
        <p:spPr>
          <a:xfrm>
            <a:off x="228599" y="0"/>
            <a:ext cx="10091058" cy="6806703"/>
          </a:xfrm>
          <a:prstGeom prst="rect">
            <a:avLst/>
          </a:prstGeom>
        </p:spPr>
      </p:pic>
    </p:spTree>
    <p:extLst>
      <p:ext uri="{BB962C8B-B14F-4D97-AF65-F5344CB8AC3E}">
        <p14:creationId xmlns:p14="http://schemas.microsoft.com/office/powerpoint/2010/main" val="361293378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straight</a:t>
            </a:r>
          </a:p>
        </p:txBody>
      </p:sp>
    </p:spTree>
    <p:extLst>
      <p:ext uri="{BB962C8B-B14F-4D97-AF65-F5344CB8AC3E}">
        <p14:creationId xmlns:p14="http://schemas.microsoft.com/office/powerpoint/2010/main" val="3866864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missed</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90259"/>
            <a:ext cx="1104900"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miss clipart - Clip Art Library">
            <a:extLst>
              <a:ext uri="{FF2B5EF4-FFF2-40B4-BE49-F238E27FC236}">
                <a16:creationId xmlns:a16="http://schemas.microsoft.com/office/drawing/2014/main" id="{A8B77248-C534-4C40-9B0B-CAF24C55C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72849"/>
            <a:ext cx="206692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06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favourite</a:t>
            </a:r>
          </a:p>
        </p:txBody>
      </p:sp>
    </p:spTree>
    <p:extLst>
      <p:ext uri="{BB962C8B-B14F-4D97-AF65-F5344CB8AC3E}">
        <p14:creationId xmlns:p14="http://schemas.microsoft.com/office/powerpoint/2010/main" val="322118707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Tree>
    <p:extLst>
      <p:ext uri="{BB962C8B-B14F-4D97-AF65-F5344CB8AC3E}">
        <p14:creationId xmlns:p14="http://schemas.microsoft.com/office/powerpoint/2010/main" val="16121796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meddle</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missed</a:t>
            </a:r>
          </a:p>
        </p:txBody>
      </p:sp>
    </p:spTree>
    <p:extLst>
      <p:ext uri="{BB962C8B-B14F-4D97-AF65-F5344CB8AC3E}">
        <p14:creationId xmlns:p14="http://schemas.microsoft.com/office/powerpoint/2010/main" val="284750142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mist</a:t>
            </a:r>
          </a:p>
        </p:txBody>
      </p:sp>
    </p:spTree>
    <p:extLst>
      <p:ext uri="{BB962C8B-B14F-4D97-AF65-F5344CB8AC3E}">
        <p14:creationId xmlns:p14="http://schemas.microsoft.com/office/powerpoint/2010/main" val="411866983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scene</a:t>
            </a:r>
          </a:p>
        </p:txBody>
      </p:sp>
    </p:spTree>
    <p:extLst>
      <p:ext uri="{BB962C8B-B14F-4D97-AF65-F5344CB8AC3E}">
        <p14:creationId xmlns:p14="http://schemas.microsoft.com/office/powerpoint/2010/main" val="224218389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seen</a:t>
            </a:r>
          </a:p>
        </p:txBody>
      </p:sp>
    </p:spTree>
    <p:extLst>
      <p:ext uri="{BB962C8B-B14F-4D97-AF65-F5344CB8AC3E}">
        <p14:creationId xmlns:p14="http://schemas.microsoft.com/office/powerpoint/2010/main" val="68097805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board</a:t>
            </a:r>
          </a:p>
        </p:txBody>
      </p:sp>
    </p:spTree>
    <p:extLst>
      <p:ext uri="{BB962C8B-B14F-4D97-AF65-F5344CB8AC3E}">
        <p14:creationId xmlns:p14="http://schemas.microsoft.com/office/powerpoint/2010/main" val="406454785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bored</a:t>
            </a:r>
          </a:p>
        </p:txBody>
      </p:sp>
    </p:spTree>
    <p:extLst>
      <p:ext uri="{BB962C8B-B14F-4D97-AF65-F5344CB8AC3E}">
        <p14:creationId xmlns:p14="http://schemas.microsoft.com/office/powerpoint/2010/main" val="60600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mist</a:t>
            </a:r>
          </a:p>
        </p:txBody>
      </p:sp>
      <p:sp>
        <p:nvSpPr>
          <p:cNvPr id="3" name="Rectangle 2">
            <a:extLst>
              <a:ext uri="{FF2B5EF4-FFF2-40B4-BE49-F238E27FC236}">
                <a16:creationId xmlns:a16="http://schemas.microsoft.com/office/drawing/2014/main" id="{162CC6E8-06E9-4F6E-A75B-C2FED721CE28}"/>
              </a:ext>
            </a:extLst>
          </p:cNvPr>
          <p:cNvSpPr/>
          <p:nvPr/>
        </p:nvSpPr>
        <p:spPr>
          <a:xfrm>
            <a:off x="6498774" y="3821650"/>
            <a:ext cx="57149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11,150 Mountains In Mist Illustrations &amp; Clip Art - iStock">
            <a:extLst>
              <a:ext uri="{FF2B5EF4-FFF2-40B4-BE49-F238E27FC236}">
                <a16:creationId xmlns:a16="http://schemas.microsoft.com/office/drawing/2014/main" id="{DC853617-4BEA-4136-B3FF-AA5ED53037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88" y="541564"/>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32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which</a:t>
            </a:r>
          </a:p>
        </p:txBody>
      </p:sp>
    </p:spTree>
    <p:extLst>
      <p:ext uri="{BB962C8B-B14F-4D97-AF65-F5344CB8AC3E}">
        <p14:creationId xmlns:p14="http://schemas.microsoft.com/office/powerpoint/2010/main" val="304526770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a:t>
            </a:r>
          </a:p>
        </p:txBody>
      </p:sp>
    </p:spTree>
    <p:extLst>
      <p:ext uri="{BB962C8B-B14F-4D97-AF65-F5344CB8AC3E}">
        <p14:creationId xmlns:p14="http://schemas.microsoft.com/office/powerpoint/2010/main" val="382858346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8057828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8190825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peculiar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 -</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medal, bored, straight, favourite,</a:t>
            </a:r>
          </a:p>
          <a:p>
            <a:pPr algn="ctr"/>
            <a:r>
              <a:rPr lang="en-GB" sz="5400" dirty="0">
                <a:latin typeface="Twinkl Cursive Looped" panose="02000000000000000000" pitchFamily="2" charset="0"/>
              </a:rPr>
              <a:t>rough, enough, through, borough, peculiar, occasion</a:t>
            </a:r>
          </a:p>
        </p:txBody>
      </p:sp>
    </p:spTree>
    <p:extLst>
      <p:ext uri="{BB962C8B-B14F-4D97-AF65-F5344CB8AC3E}">
        <p14:creationId xmlns:p14="http://schemas.microsoft.com/office/powerpoint/2010/main" val="388699187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070981"/>
            <a:ext cx="11800115" cy="1446550"/>
          </a:xfrm>
          <a:prstGeom prst="rect">
            <a:avLst/>
          </a:prstGeom>
          <a:noFill/>
        </p:spPr>
        <p:txBody>
          <a:bodyPr wrap="square" rtlCol="0">
            <a:spAutoFit/>
          </a:bodyPr>
          <a:lstStyle/>
          <a:p>
            <a:r>
              <a:rPr lang="en-GB" sz="4400" dirty="0">
                <a:solidFill>
                  <a:schemeClr val="accent2"/>
                </a:solidFill>
                <a:latin typeface="Twinkl Cursive Looped" panose="02000000000000000000" pitchFamily="2" charset="0"/>
              </a:rPr>
              <a:t>Pronoun </a:t>
            </a:r>
            <a:r>
              <a:rPr lang="en-GB" sz="4400" dirty="0">
                <a:solidFill>
                  <a:srgbClr val="0070C0"/>
                </a:solidFill>
                <a:latin typeface="Twinkl Cursive Looped" panose="02000000000000000000" pitchFamily="2" charset="0"/>
              </a:rPr>
              <a:t>verb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rgbClr val="7030A0"/>
                </a:solidFill>
                <a:latin typeface="Twinkl Cursive Looped" panose="02000000000000000000" pitchFamily="2" charset="0"/>
              </a:rPr>
              <a:t>intensifier adjective</a:t>
            </a:r>
          </a:p>
          <a:p>
            <a:r>
              <a:rPr lang="en-GB" sz="4400" dirty="0">
                <a:solidFill>
                  <a:srgbClr val="FF0000"/>
                </a:solidFill>
                <a:latin typeface="Twinkl Cursive Looped" panose="02000000000000000000" pitchFamily="2" charset="0"/>
              </a:rPr>
              <a:t>noun</a:t>
            </a:r>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830997"/>
          </a:xfrm>
          <a:prstGeom prst="rect">
            <a:avLst/>
          </a:prstGeom>
          <a:noFill/>
        </p:spPr>
        <p:txBody>
          <a:bodyPr wrap="square" rtlCol="0">
            <a:spAutoFit/>
          </a:bodyPr>
          <a:lstStyle/>
          <a:p>
            <a:r>
              <a:rPr lang="en-GB" sz="4800" dirty="0">
                <a:latin typeface="Twinkl Cursive Looped" panose="02000000000000000000" pitchFamily="2" charset="0"/>
              </a:rPr>
              <a:t>This is a very peculiar story</a:t>
            </a:r>
            <a:endParaRPr lang="en-GB" sz="7200" dirty="0"/>
          </a:p>
        </p:txBody>
      </p:sp>
    </p:spTree>
    <p:extLst>
      <p:ext uri="{BB962C8B-B14F-4D97-AF65-F5344CB8AC3E}">
        <p14:creationId xmlns:p14="http://schemas.microsoft.com/office/powerpoint/2010/main" val="262584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3662766"/>
            <a:ext cx="11740242" cy="2585323"/>
          </a:xfrm>
          <a:prstGeom prst="rect">
            <a:avLst/>
          </a:prstGeom>
          <a:noFill/>
        </p:spPr>
        <p:txBody>
          <a:bodyPr wrap="square" rtlCol="0">
            <a:spAutoFit/>
          </a:bodyPr>
          <a:lstStyle/>
          <a:p>
            <a:r>
              <a:rPr lang="en-GB" sz="5400" dirty="0">
                <a:solidFill>
                  <a:srgbClr val="C00000"/>
                </a:solidFill>
                <a:latin typeface="Twinkl Cursive Looped" panose="02000000000000000000" pitchFamily="2" charset="0"/>
              </a:rPr>
              <a:t>Proper noun </a:t>
            </a:r>
            <a:r>
              <a:rPr lang="en-GB" sz="5400" dirty="0">
                <a:solidFill>
                  <a:srgbClr val="0070C0"/>
                </a:solidFill>
                <a:latin typeface="Twinkl Cursive Looped" panose="02000000000000000000" pitchFamily="2" charset="0"/>
              </a:rPr>
              <a:t>verb </a:t>
            </a:r>
            <a:r>
              <a:rPr lang="en-GB" sz="5400" dirty="0">
                <a:solidFill>
                  <a:srgbClr val="00B050"/>
                </a:solidFill>
                <a:latin typeface="Twinkl Cursive Looped" panose="02000000000000000000" pitchFamily="2" charset="0"/>
              </a:rPr>
              <a:t>adverb </a:t>
            </a:r>
            <a:r>
              <a:rPr lang="en-GB" sz="5400" dirty="0">
                <a:solidFill>
                  <a:srgbClr val="0070C0"/>
                </a:solidFill>
                <a:latin typeface="Twinkl Cursive Looped" panose="02000000000000000000" pitchFamily="2" charset="0"/>
              </a:rPr>
              <a:t>verb</a:t>
            </a:r>
            <a:r>
              <a:rPr lang="en-GB" sz="5400" dirty="0">
                <a:solidFill>
                  <a:schemeClr val="tx1">
                    <a:lumMod val="65000"/>
                    <a:lumOff val="35000"/>
                  </a:schemeClr>
                </a:solidFill>
                <a:latin typeface="Twinkl Cursive Looped" panose="02000000000000000000" pitchFamily="2" charset="0"/>
              </a:rPr>
              <a:t> determiner</a:t>
            </a:r>
            <a:r>
              <a:rPr lang="en-GB" sz="5400" dirty="0">
                <a:solidFill>
                  <a:srgbClr val="0070C0"/>
                </a:solidFill>
                <a:latin typeface="Twinkl Cursive Looped" panose="02000000000000000000" pitchFamily="2" charset="0"/>
              </a:rPr>
              <a:t> </a:t>
            </a:r>
            <a:r>
              <a:rPr lang="en-GB" sz="5400" dirty="0">
                <a:solidFill>
                  <a:srgbClr val="7030A0"/>
                </a:solidFill>
                <a:latin typeface="Twinkl Cursive Looped" panose="02000000000000000000" pitchFamily="2" charset="0"/>
              </a:rPr>
              <a:t>intensifier adjective </a:t>
            </a:r>
            <a:r>
              <a:rPr lang="en-GB" sz="5400" dirty="0">
                <a:solidFill>
                  <a:schemeClr val="accent2"/>
                </a:solidFill>
                <a:latin typeface="Twinkl Cursive Looped" panose="02000000000000000000" pitchFamily="2" charset="0"/>
              </a:rPr>
              <a:t>pronoun </a:t>
            </a:r>
            <a:r>
              <a:rPr lang="en-GB" sz="5400" dirty="0">
                <a:solidFill>
                  <a:srgbClr val="FF0000"/>
                </a:solidFill>
                <a:latin typeface="Twinkl Cursive Looped" panose="02000000000000000000" pitchFamily="2" charset="0"/>
              </a:rPr>
              <a:t>noun</a:t>
            </a:r>
            <a:endParaRPr lang="en-GB" sz="7200" dirty="0"/>
          </a:p>
        </p:txBody>
      </p:sp>
      <p:sp>
        <p:nvSpPr>
          <p:cNvPr id="4" name="TextBox 3">
            <a:extLst>
              <a:ext uri="{FF2B5EF4-FFF2-40B4-BE49-F238E27FC236}">
                <a16:creationId xmlns:a16="http://schemas.microsoft.com/office/drawing/2014/main" id="{7A736B64-C25C-6F19-5BE9-FA0291174C4E}"/>
              </a:ext>
            </a:extLst>
          </p:cNvPr>
          <p:cNvSpPr txBox="1"/>
          <p:nvPr/>
        </p:nvSpPr>
        <p:spPr>
          <a:xfrm>
            <a:off x="225879" y="423599"/>
            <a:ext cx="11432721" cy="17543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Fred was busy planning for the very special occasion of his birthday.</a:t>
            </a:r>
          </a:p>
        </p:txBody>
      </p:sp>
    </p:spTree>
    <p:extLst>
      <p:ext uri="{BB962C8B-B14F-4D97-AF65-F5344CB8AC3E}">
        <p14:creationId xmlns:p14="http://schemas.microsoft.com/office/powerpoint/2010/main" val="411236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4247317"/>
          </a:xfrm>
          <a:prstGeom prst="rect">
            <a:avLst/>
          </a:prstGeom>
          <a:noFill/>
        </p:spPr>
        <p:txBody>
          <a:bodyPr wrap="square" rtlCol="0">
            <a:spAutoFit/>
          </a:bodyPr>
          <a:lstStyle/>
          <a:p>
            <a:r>
              <a:rPr lang="en-GB" sz="2800" b="1" dirty="0">
                <a:solidFill>
                  <a:srgbClr val="83001D"/>
                </a:solidFill>
              </a:rPr>
              <a:t>Peculiar – etymology</a:t>
            </a:r>
          </a:p>
          <a:p>
            <a:r>
              <a:rPr lang="en-GB" sz="2800" b="1" dirty="0">
                <a:solidFill>
                  <a:srgbClr val="83001D"/>
                </a:solidFill>
              </a:rPr>
              <a:t>late Middle English (in the sense ‘particular’): from Latin </a:t>
            </a:r>
            <a:r>
              <a:rPr lang="en-GB" sz="2800" b="1" dirty="0" err="1">
                <a:solidFill>
                  <a:srgbClr val="83001D"/>
                </a:solidFill>
              </a:rPr>
              <a:t>peculiaris</a:t>
            </a:r>
            <a:r>
              <a:rPr lang="en-GB" sz="2800" b="1" dirty="0">
                <a:solidFill>
                  <a:srgbClr val="83001D"/>
                </a:solidFill>
              </a:rPr>
              <a:t> ‘of private property’, from peculium ‘property’, from </a:t>
            </a:r>
            <a:r>
              <a:rPr lang="en-GB" sz="2800" b="1" dirty="0" err="1">
                <a:solidFill>
                  <a:srgbClr val="83001D"/>
                </a:solidFill>
              </a:rPr>
              <a:t>pecu</a:t>
            </a:r>
            <a:r>
              <a:rPr lang="en-GB" sz="2800" b="1" dirty="0">
                <a:solidFill>
                  <a:srgbClr val="83001D"/>
                </a:solidFill>
              </a:rPr>
              <a:t> ‘cattle’ (cattle being private property). The sense ‘strange’ dates from the early 17th century.</a:t>
            </a:r>
          </a:p>
          <a:p>
            <a:endParaRPr lang="en-GB" sz="2800" b="1" dirty="0">
              <a:solidFill>
                <a:srgbClr val="83001D"/>
              </a:solidFill>
              <a:effectLst/>
              <a:hlinkClick r:id="rId3"/>
            </a:endParaRPr>
          </a:p>
          <a:p>
            <a:br>
              <a:rPr lang="en-GB" sz="2800" b="1" dirty="0">
                <a:solidFill>
                  <a:srgbClr val="83001D"/>
                </a:solidFill>
                <a:effectLst/>
                <a:hlinkClick r:id="rId3"/>
              </a:rPr>
            </a:br>
            <a:r>
              <a:rPr lang="en-GB" sz="2800" b="1" dirty="0">
                <a:solidFill>
                  <a:srgbClr val="83001D"/>
                </a:solidFill>
              </a:rPr>
              <a:t>Occasion (noun) etymology</a:t>
            </a:r>
          </a:p>
          <a:p>
            <a:r>
              <a:rPr lang="en-GB" sz="2800" b="1" dirty="0">
                <a:solidFill>
                  <a:srgbClr val="83001D"/>
                </a:solidFill>
              </a:rPr>
              <a:t>late Middle English: from Latin </a:t>
            </a:r>
            <a:r>
              <a:rPr lang="en-GB" sz="2800" b="1" dirty="0" err="1">
                <a:solidFill>
                  <a:srgbClr val="83001D"/>
                </a:solidFill>
              </a:rPr>
              <a:t>occasio</a:t>
            </a:r>
            <a:r>
              <a:rPr lang="en-GB" sz="2800" b="1" dirty="0">
                <a:solidFill>
                  <a:srgbClr val="83001D"/>
                </a:solidFill>
              </a:rPr>
              <a:t>(n- ) ‘juncture, reason’, from </a:t>
            </a:r>
            <a:r>
              <a:rPr lang="en-GB" sz="2800" b="1" dirty="0" err="1">
                <a:solidFill>
                  <a:srgbClr val="83001D"/>
                </a:solidFill>
              </a:rPr>
              <a:t>occidere</a:t>
            </a:r>
            <a:r>
              <a:rPr lang="en-GB" sz="2800" b="1" dirty="0">
                <a:solidFill>
                  <a:srgbClr val="83001D"/>
                </a:solidFill>
              </a:rPr>
              <a:t> ‘go down, set’, from </a:t>
            </a:r>
            <a:r>
              <a:rPr lang="en-GB" sz="2800" b="1" dirty="0" err="1">
                <a:solidFill>
                  <a:srgbClr val="83001D"/>
                </a:solidFill>
              </a:rPr>
              <a:t>ob</a:t>
            </a:r>
            <a:r>
              <a:rPr lang="en-GB" sz="2800" b="1" dirty="0">
                <a:solidFill>
                  <a:srgbClr val="83001D"/>
                </a:solidFill>
              </a:rPr>
              <a:t>- ‘towards’ + </a:t>
            </a:r>
            <a:r>
              <a:rPr lang="en-GB" sz="2800" b="1" dirty="0" err="1">
                <a:solidFill>
                  <a:srgbClr val="83001D"/>
                </a:solidFill>
              </a:rPr>
              <a:t>cadere</a:t>
            </a:r>
            <a:r>
              <a:rPr lang="en-GB" sz="2800" b="1" dirty="0">
                <a:solidFill>
                  <a:srgbClr val="83001D"/>
                </a:solidFill>
              </a:rPr>
              <a:t> ‘to fall’.</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peculiar and occasion?</a:t>
            </a:r>
          </a:p>
        </p:txBody>
      </p:sp>
    </p:spTree>
    <p:extLst>
      <p:ext uri="{BB962C8B-B14F-4D97-AF65-F5344CB8AC3E}">
        <p14:creationId xmlns:p14="http://schemas.microsoft.com/office/powerpoint/2010/main" val="402739095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816977"/>
          </a:xfrm>
          <a:prstGeom prst="rect">
            <a:avLst/>
          </a:prstGeom>
          <a:noFill/>
        </p:spPr>
        <p:txBody>
          <a:bodyPr wrap="square" rtlCol="0">
            <a:spAutoFit/>
          </a:bodyPr>
          <a:lstStyle/>
          <a:p>
            <a:r>
              <a:rPr lang="en-GB" sz="7200" dirty="0">
                <a:latin typeface="Twinkl Cursive Looped" panose="02000000000000000000" pitchFamily="2" charset="0"/>
              </a:rPr>
              <a:t>Words linked to peculiar…</a:t>
            </a:r>
          </a:p>
          <a:p>
            <a:pPr>
              <a:buFont typeface="Arial" panose="020B0604020202020204" pitchFamily="34" charset="0"/>
              <a:buChar char="•"/>
            </a:pPr>
            <a:r>
              <a:rPr lang="en-GB" sz="2000" dirty="0">
                <a:solidFill>
                  <a:srgbClr val="202124"/>
                </a:solidFill>
                <a:latin typeface="Twinkl Cursive Looped" panose="02000000000000000000" pitchFamily="2" charset="0"/>
              </a:rPr>
              <a:t>Ensure</a:t>
            </a:r>
          </a:p>
          <a:p>
            <a:pPr>
              <a:buFont typeface="Arial" panose="020B0604020202020204" pitchFamily="34" charset="0"/>
              <a:buChar char="•"/>
            </a:pPr>
            <a:r>
              <a:rPr lang="en-GB" sz="2000" dirty="0">
                <a:solidFill>
                  <a:srgbClr val="202124"/>
                </a:solidFill>
                <a:latin typeface="Twinkl Cursive Looped" panose="02000000000000000000" pitchFamily="2" charset="0"/>
              </a:rPr>
              <a:t>strange</a:t>
            </a:r>
          </a:p>
          <a:p>
            <a:pPr>
              <a:buFont typeface="Arial" panose="020B0604020202020204" pitchFamily="34" charset="0"/>
              <a:buChar char="•"/>
            </a:pPr>
            <a:r>
              <a:rPr lang="en-GB" sz="2000" dirty="0">
                <a:solidFill>
                  <a:srgbClr val="202124"/>
                </a:solidFill>
                <a:latin typeface="Twinkl Cursive Looped" panose="02000000000000000000" pitchFamily="2" charset="0"/>
              </a:rPr>
              <a:t>unusual</a:t>
            </a:r>
          </a:p>
          <a:p>
            <a:pPr>
              <a:buFont typeface="Arial" panose="020B0604020202020204" pitchFamily="34" charset="0"/>
              <a:buChar char="•"/>
            </a:pPr>
            <a:r>
              <a:rPr lang="en-GB" sz="2000" dirty="0">
                <a:solidFill>
                  <a:srgbClr val="202124"/>
                </a:solidFill>
                <a:latin typeface="Twinkl Cursive Looped" panose="02000000000000000000" pitchFamily="2" charset="0"/>
              </a:rPr>
              <a:t>odd</a:t>
            </a:r>
          </a:p>
          <a:p>
            <a:pPr>
              <a:buFont typeface="Arial" panose="020B0604020202020204" pitchFamily="34" charset="0"/>
              <a:buChar char="•"/>
            </a:pPr>
            <a:r>
              <a:rPr lang="en-GB" sz="2000" dirty="0">
                <a:solidFill>
                  <a:srgbClr val="202124"/>
                </a:solidFill>
                <a:latin typeface="Twinkl Cursive Looped" panose="02000000000000000000" pitchFamily="2" charset="0"/>
              </a:rPr>
              <a:t>funny</a:t>
            </a:r>
          </a:p>
          <a:p>
            <a:pPr>
              <a:buFont typeface="Arial" panose="020B0604020202020204" pitchFamily="34" charset="0"/>
              <a:buChar char="•"/>
            </a:pPr>
            <a:r>
              <a:rPr lang="en-GB" sz="2000" dirty="0">
                <a:solidFill>
                  <a:srgbClr val="202124"/>
                </a:solidFill>
                <a:latin typeface="Twinkl Cursive Looped" panose="02000000000000000000" pitchFamily="2" charset="0"/>
              </a:rPr>
              <a:t>curious</a:t>
            </a:r>
          </a:p>
          <a:p>
            <a:pPr>
              <a:buFont typeface="Arial" panose="020B0604020202020204" pitchFamily="34" charset="0"/>
              <a:buChar char="•"/>
            </a:pPr>
            <a:r>
              <a:rPr lang="en-GB" sz="2000" dirty="0">
                <a:solidFill>
                  <a:srgbClr val="202124"/>
                </a:solidFill>
                <a:latin typeface="Twinkl Cursive Looped" panose="02000000000000000000" pitchFamily="2" charset="0"/>
              </a:rPr>
              <a:t>bizarre</a:t>
            </a:r>
          </a:p>
          <a:p>
            <a:pPr>
              <a:buFont typeface="Arial" panose="020B0604020202020204" pitchFamily="34" charset="0"/>
              <a:buChar char="•"/>
            </a:pPr>
            <a:r>
              <a:rPr lang="en-GB" sz="2000" dirty="0">
                <a:solidFill>
                  <a:srgbClr val="202124"/>
                </a:solidFill>
                <a:latin typeface="Twinkl Cursive Looped" panose="02000000000000000000" pitchFamily="2" charset="0"/>
              </a:rPr>
              <a:t>weird</a:t>
            </a:r>
          </a:p>
          <a:p>
            <a:pPr>
              <a:buFont typeface="Arial" panose="020B0604020202020204" pitchFamily="34" charset="0"/>
              <a:buChar char="•"/>
            </a:pPr>
            <a:r>
              <a:rPr lang="en-GB" sz="2000" dirty="0">
                <a:solidFill>
                  <a:srgbClr val="202124"/>
                </a:solidFill>
                <a:latin typeface="Twinkl Cursive Looped" panose="02000000000000000000" pitchFamily="2" charset="0"/>
              </a:rPr>
              <a:t>uncanny</a:t>
            </a:r>
          </a:p>
          <a:p>
            <a:pPr>
              <a:buFont typeface="Arial" panose="020B0604020202020204" pitchFamily="34" charset="0"/>
              <a:buChar char="•"/>
            </a:pPr>
            <a:r>
              <a:rPr lang="en-GB" sz="2000" dirty="0">
                <a:solidFill>
                  <a:srgbClr val="202124"/>
                </a:solidFill>
                <a:latin typeface="Twinkl Cursive Looped" panose="02000000000000000000" pitchFamily="2" charset="0"/>
              </a:rPr>
              <a:t>queer</a:t>
            </a:r>
          </a:p>
          <a:p>
            <a:pPr>
              <a:buFont typeface="Arial" panose="020B0604020202020204" pitchFamily="34" charset="0"/>
              <a:buChar char="•"/>
            </a:pPr>
            <a:r>
              <a:rPr lang="en-GB" sz="2000" dirty="0">
                <a:solidFill>
                  <a:srgbClr val="202124"/>
                </a:solidFill>
                <a:latin typeface="Twinkl Cursive Looped" panose="02000000000000000000" pitchFamily="2" charset="0"/>
              </a:rPr>
              <a:t>unexpected</a:t>
            </a:r>
          </a:p>
          <a:p>
            <a:pPr>
              <a:buFont typeface="Arial" panose="020B0604020202020204" pitchFamily="34" charset="0"/>
              <a:buChar char="•"/>
            </a:pPr>
            <a:r>
              <a:rPr lang="en-GB" sz="2000" dirty="0">
                <a:solidFill>
                  <a:srgbClr val="202124"/>
                </a:solidFill>
                <a:latin typeface="Twinkl Cursive Looped" panose="02000000000000000000" pitchFamily="2" charset="0"/>
              </a:rPr>
              <a:t>unfamiliar</a:t>
            </a:r>
          </a:p>
          <a:p>
            <a:pPr>
              <a:buFont typeface="Arial" panose="020B0604020202020204" pitchFamily="34" charset="0"/>
              <a:buChar char="•"/>
            </a:pPr>
            <a:r>
              <a:rPr lang="en-GB" sz="2000" dirty="0">
                <a:solidFill>
                  <a:srgbClr val="202124"/>
                </a:solidFill>
                <a:latin typeface="Twinkl Cursive Looped" panose="02000000000000000000" pitchFamily="2" charset="0"/>
              </a:rPr>
              <a:t>abnormal</a:t>
            </a:r>
          </a:p>
          <a:p>
            <a:pPr>
              <a:buFont typeface="Arial" panose="020B0604020202020204" pitchFamily="34" charset="0"/>
              <a:buChar char="•"/>
            </a:pPr>
            <a:r>
              <a:rPr lang="en-GB" sz="2000" dirty="0">
                <a:solidFill>
                  <a:srgbClr val="202124"/>
                </a:solidFill>
                <a:latin typeface="Twinkl Cursive Looped" panose="02000000000000000000" pitchFamily="2" charset="0"/>
              </a:rPr>
              <a:t>atypical</a:t>
            </a:r>
          </a:p>
          <a:p>
            <a:pPr>
              <a:buFont typeface="Arial" panose="020B0604020202020204" pitchFamily="34" charset="0"/>
              <a:buChar char="•"/>
            </a:pPr>
            <a:endParaRPr lang="en-GB" sz="2000" dirty="0">
              <a:solidFill>
                <a:srgbClr val="FF0000"/>
              </a:solidFill>
              <a:latin typeface="Twinkl Cursive Looped" panose="02000000000000000000" pitchFamily="2" charset="0"/>
            </a:endParaRPr>
          </a:p>
        </p:txBody>
      </p:sp>
      <p:sp>
        <p:nvSpPr>
          <p:cNvPr id="4" name="TextBox 3">
            <a:extLst>
              <a:ext uri="{FF2B5EF4-FFF2-40B4-BE49-F238E27FC236}">
                <a16:creationId xmlns:a16="http://schemas.microsoft.com/office/drawing/2014/main" id="{C881354D-A1F9-9E13-E46B-763C590000E0}"/>
              </a:ext>
            </a:extLst>
          </p:cNvPr>
          <p:cNvSpPr txBox="1"/>
          <p:nvPr/>
        </p:nvSpPr>
        <p:spPr>
          <a:xfrm>
            <a:off x="3245304" y="1966457"/>
            <a:ext cx="6262006" cy="4247317"/>
          </a:xfrm>
          <a:prstGeom prst="rect">
            <a:avLst/>
          </a:prstGeom>
          <a:noFill/>
        </p:spPr>
        <p:txBody>
          <a:bodyPr wrap="square">
            <a:spAutoFit/>
          </a:bodyPr>
          <a:lstStyle/>
          <a:p>
            <a:pPr>
              <a:buFont typeface="Arial" panose="020B0604020202020204" pitchFamily="34" charset="0"/>
              <a:buChar char="•"/>
            </a:pPr>
            <a:r>
              <a:rPr lang="en-GB" sz="1800" dirty="0">
                <a:solidFill>
                  <a:srgbClr val="202124"/>
                </a:solidFill>
                <a:latin typeface="Twinkl Cursive Looped" panose="02000000000000000000" pitchFamily="2" charset="0"/>
              </a:rPr>
              <a:t>unaccountable</a:t>
            </a:r>
          </a:p>
          <a:p>
            <a:pPr>
              <a:buFont typeface="Arial" panose="020B0604020202020204" pitchFamily="34" charset="0"/>
              <a:buChar char="•"/>
            </a:pPr>
            <a:r>
              <a:rPr lang="en-GB" sz="1800" dirty="0">
                <a:solidFill>
                  <a:srgbClr val="202124"/>
                </a:solidFill>
                <a:latin typeface="Twinkl Cursive Looped" panose="02000000000000000000" pitchFamily="2" charset="0"/>
              </a:rPr>
              <a:t>incongruous</a:t>
            </a:r>
          </a:p>
          <a:p>
            <a:pPr>
              <a:buFont typeface="Arial" panose="020B0604020202020204" pitchFamily="34" charset="0"/>
              <a:buChar char="•"/>
            </a:pPr>
            <a:r>
              <a:rPr lang="en-GB" sz="1800" dirty="0">
                <a:solidFill>
                  <a:srgbClr val="202124"/>
                </a:solidFill>
                <a:latin typeface="Twinkl Cursive Looped" panose="02000000000000000000" pitchFamily="2" charset="0"/>
              </a:rPr>
              <a:t>uncommon</a:t>
            </a:r>
          </a:p>
          <a:p>
            <a:pPr>
              <a:buFont typeface="Arial" panose="020B0604020202020204" pitchFamily="34" charset="0"/>
              <a:buChar char="•"/>
            </a:pPr>
            <a:r>
              <a:rPr lang="en-GB" sz="1800" dirty="0">
                <a:solidFill>
                  <a:srgbClr val="202124"/>
                </a:solidFill>
                <a:latin typeface="Twinkl Cursive Looped" panose="02000000000000000000" pitchFamily="2" charset="0"/>
              </a:rPr>
              <a:t>irregular</a:t>
            </a:r>
          </a:p>
          <a:p>
            <a:pPr>
              <a:buFont typeface="Arial" panose="020B0604020202020204" pitchFamily="34" charset="0"/>
              <a:buChar char="•"/>
            </a:pPr>
            <a:r>
              <a:rPr lang="en-GB" sz="1800" dirty="0">
                <a:solidFill>
                  <a:srgbClr val="202124"/>
                </a:solidFill>
                <a:latin typeface="Twinkl Cursive Looped" panose="02000000000000000000" pitchFamily="2" charset="0"/>
              </a:rPr>
              <a:t>singular</a:t>
            </a:r>
          </a:p>
          <a:p>
            <a:pPr>
              <a:buFont typeface="Arial" panose="020B0604020202020204" pitchFamily="34" charset="0"/>
              <a:buChar char="•"/>
            </a:pPr>
            <a:r>
              <a:rPr lang="en-GB" sz="1800" dirty="0">
                <a:solidFill>
                  <a:srgbClr val="202124"/>
                </a:solidFill>
                <a:latin typeface="Twinkl Cursive Looped" panose="02000000000000000000" pitchFamily="2" charset="0"/>
              </a:rPr>
              <a:t>deviant</a:t>
            </a:r>
          </a:p>
          <a:p>
            <a:pPr>
              <a:buFont typeface="Arial" panose="020B0604020202020204" pitchFamily="34" charset="0"/>
              <a:buChar char="•"/>
            </a:pPr>
            <a:r>
              <a:rPr lang="en-GB" sz="1800" dirty="0">
                <a:solidFill>
                  <a:srgbClr val="202124"/>
                </a:solidFill>
                <a:latin typeface="Twinkl Cursive Looped" panose="02000000000000000000" pitchFamily="2" charset="0"/>
              </a:rPr>
              <a:t>aberrant</a:t>
            </a:r>
          </a:p>
          <a:p>
            <a:pPr>
              <a:buFont typeface="Arial" panose="020B0604020202020204" pitchFamily="34" charset="0"/>
              <a:buChar char="•"/>
            </a:pPr>
            <a:r>
              <a:rPr lang="en-GB" sz="1800" dirty="0">
                <a:solidFill>
                  <a:srgbClr val="202124"/>
                </a:solidFill>
                <a:latin typeface="Twinkl Cursive Looped" panose="02000000000000000000" pitchFamily="2" charset="0"/>
              </a:rPr>
              <a:t>freak</a:t>
            </a:r>
          </a:p>
          <a:p>
            <a:pPr>
              <a:buFont typeface="Arial" panose="020B0604020202020204" pitchFamily="34" charset="0"/>
              <a:buChar char="•"/>
            </a:pPr>
            <a:r>
              <a:rPr lang="en-GB" sz="1800" dirty="0">
                <a:solidFill>
                  <a:srgbClr val="202124"/>
                </a:solidFill>
                <a:latin typeface="Twinkl Cursive Looped" panose="02000000000000000000" pitchFamily="2" charset="0"/>
              </a:rPr>
              <a:t>freakish</a:t>
            </a:r>
          </a:p>
          <a:p>
            <a:pPr>
              <a:buFont typeface="Arial" panose="020B0604020202020204" pitchFamily="34" charset="0"/>
              <a:buChar char="•"/>
            </a:pPr>
            <a:r>
              <a:rPr lang="en-GB" sz="1800" dirty="0">
                <a:solidFill>
                  <a:srgbClr val="202124"/>
                </a:solidFill>
                <a:latin typeface="Twinkl Cursive Looped" panose="02000000000000000000" pitchFamily="2" charset="0"/>
              </a:rPr>
              <a:t>suspicious</a:t>
            </a:r>
          </a:p>
          <a:p>
            <a:pPr>
              <a:buFont typeface="Arial" panose="020B0604020202020204" pitchFamily="34" charset="0"/>
              <a:buChar char="•"/>
            </a:pPr>
            <a:r>
              <a:rPr lang="en-GB" sz="1800" dirty="0">
                <a:solidFill>
                  <a:srgbClr val="202124"/>
                </a:solidFill>
                <a:latin typeface="Twinkl Cursive Looped" panose="02000000000000000000" pitchFamily="2" charset="0"/>
              </a:rPr>
              <a:t>dubious</a:t>
            </a:r>
          </a:p>
          <a:p>
            <a:pPr>
              <a:buFont typeface="Arial" panose="020B0604020202020204" pitchFamily="34" charset="0"/>
              <a:buChar char="•"/>
            </a:pPr>
            <a:r>
              <a:rPr lang="en-GB" sz="1800" dirty="0">
                <a:solidFill>
                  <a:srgbClr val="202124"/>
                </a:solidFill>
                <a:latin typeface="Twinkl Cursive Looped" panose="02000000000000000000" pitchFamily="2" charset="0"/>
              </a:rPr>
              <a:t>questionable</a:t>
            </a:r>
          </a:p>
          <a:p>
            <a:pPr>
              <a:buFont typeface="Arial" panose="020B0604020202020204" pitchFamily="34" charset="0"/>
              <a:buChar char="•"/>
            </a:pPr>
            <a:r>
              <a:rPr lang="en-GB" sz="1800" dirty="0">
                <a:solidFill>
                  <a:srgbClr val="202124"/>
                </a:solidFill>
                <a:latin typeface="Twinkl Cursive Looped" panose="02000000000000000000" pitchFamily="2" charset="0"/>
              </a:rPr>
              <a:t>eerie</a:t>
            </a:r>
          </a:p>
          <a:p>
            <a:pPr>
              <a:buFont typeface="Arial" panose="020B0604020202020204" pitchFamily="34" charset="0"/>
              <a:buChar char="•"/>
            </a:pPr>
            <a:r>
              <a:rPr lang="en-GB" sz="1800" dirty="0">
                <a:solidFill>
                  <a:srgbClr val="202124"/>
                </a:solidFill>
                <a:latin typeface="Twinkl Cursive Looped" panose="02000000000000000000" pitchFamily="2" charset="0"/>
              </a:rPr>
              <a:t>unnatural</a:t>
            </a:r>
          </a:p>
          <a:p>
            <a:pPr>
              <a:buFont typeface="Arial" panose="020B0604020202020204" pitchFamily="34" charset="0"/>
              <a:buChar char="•"/>
            </a:pPr>
            <a:r>
              <a:rPr lang="en-GB" sz="1800" dirty="0">
                <a:solidFill>
                  <a:srgbClr val="202124"/>
                </a:solidFill>
                <a:latin typeface="Twinkl Cursive Looped" panose="02000000000000000000" pitchFamily="2" charset="0"/>
              </a:rPr>
              <a:t>outré</a:t>
            </a:r>
          </a:p>
        </p:txBody>
      </p:sp>
      <p:sp>
        <p:nvSpPr>
          <p:cNvPr id="6" name="TextBox 5">
            <a:extLst>
              <a:ext uri="{FF2B5EF4-FFF2-40B4-BE49-F238E27FC236}">
                <a16:creationId xmlns:a16="http://schemas.microsoft.com/office/drawing/2014/main" id="{29D7D970-51F3-8D1E-5CC7-FAA05C352122}"/>
              </a:ext>
            </a:extLst>
          </p:cNvPr>
          <p:cNvSpPr txBox="1"/>
          <p:nvPr/>
        </p:nvSpPr>
        <p:spPr>
          <a:xfrm>
            <a:off x="6863443" y="1966457"/>
            <a:ext cx="6204856" cy="3970318"/>
          </a:xfrm>
          <a:prstGeom prst="rect">
            <a:avLst/>
          </a:prstGeom>
          <a:noFill/>
        </p:spPr>
        <p:txBody>
          <a:bodyPr wrap="square">
            <a:spAutoFit/>
          </a:bodyPr>
          <a:lstStyle/>
          <a:p>
            <a:pPr>
              <a:buFont typeface="Arial" panose="020B0604020202020204" pitchFamily="34" charset="0"/>
              <a:buChar char="•"/>
            </a:pPr>
            <a:r>
              <a:rPr lang="en-GB" sz="1800" dirty="0">
                <a:solidFill>
                  <a:srgbClr val="202124"/>
                </a:solidFill>
                <a:latin typeface="Twinkl Cursive Looped" panose="02000000000000000000" pitchFamily="2" charset="0"/>
              </a:rPr>
              <a:t>anomalous</a:t>
            </a:r>
          </a:p>
          <a:p>
            <a:pPr>
              <a:buFont typeface="Arial" panose="020B0604020202020204" pitchFamily="34" charset="0"/>
              <a:buChar char="•"/>
            </a:pPr>
            <a:r>
              <a:rPr lang="en-GB" sz="1800" dirty="0">
                <a:solidFill>
                  <a:srgbClr val="202124"/>
                </a:solidFill>
                <a:latin typeface="Twinkl Cursive Looped" panose="02000000000000000000" pitchFamily="2" charset="0"/>
              </a:rPr>
              <a:t>untypical</a:t>
            </a:r>
          </a:p>
          <a:p>
            <a:pPr>
              <a:buFont typeface="Arial" panose="020B0604020202020204" pitchFamily="34" charset="0"/>
              <a:buChar char="•"/>
            </a:pPr>
            <a:r>
              <a:rPr lang="en-GB" sz="1800" dirty="0">
                <a:solidFill>
                  <a:srgbClr val="202124"/>
                </a:solidFill>
                <a:latin typeface="Twinkl Cursive Looped" panose="02000000000000000000" pitchFamily="2" charset="0"/>
              </a:rPr>
              <a:t>different</a:t>
            </a:r>
          </a:p>
          <a:p>
            <a:pPr>
              <a:buFont typeface="Arial" panose="020B0604020202020204" pitchFamily="34" charset="0"/>
              <a:buChar char="•"/>
            </a:pPr>
            <a:r>
              <a:rPr lang="en-GB" sz="1800" dirty="0">
                <a:solidFill>
                  <a:srgbClr val="202124"/>
                </a:solidFill>
                <a:latin typeface="Twinkl Cursive Looped" panose="02000000000000000000" pitchFamily="2" charset="0"/>
              </a:rPr>
              <a:t>out of the ordinary</a:t>
            </a:r>
          </a:p>
          <a:p>
            <a:pPr>
              <a:buFont typeface="Arial" panose="020B0604020202020204" pitchFamily="34" charset="0"/>
              <a:buChar char="•"/>
            </a:pPr>
            <a:r>
              <a:rPr lang="en-GB" sz="1800" dirty="0">
                <a:solidFill>
                  <a:srgbClr val="202124"/>
                </a:solidFill>
                <a:latin typeface="Twinkl Cursive Looped" panose="02000000000000000000" pitchFamily="2" charset="0"/>
              </a:rPr>
              <a:t>out of the way</a:t>
            </a:r>
          </a:p>
          <a:p>
            <a:pPr>
              <a:buFont typeface="Arial" panose="020B0604020202020204" pitchFamily="34" charset="0"/>
              <a:buChar char="•"/>
            </a:pPr>
            <a:r>
              <a:rPr lang="en-GB" sz="1800" dirty="0">
                <a:solidFill>
                  <a:srgbClr val="202124"/>
                </a:solidFill>
                <a:latin typeface="Twinkl Cursive Looped" panose="02000000000000000000" pitchFamily="2" charset="0"/>
              </a:rPr>
              <a:t>exceptional</a:t>
            </a:r>
          </a:p>
          <a:p>
            <a:pPr>
              <a:buFont typeface="Arial" panose="020B0604020202020204" pitchFamily="34" charset="0"/>
              <a:buChar char="•"/>
            </a:pPr>
            <a:r>
              <a:rPr lang="en-GB" sz="1800" dirty="0">
                <a:solidFill>
                  <a:srgbClr val="202124"/>
                </a:solidFill>
                <a:latin typeface="Twinkl Cursive Looped" panose="02000000000000000000" pitchFamily="2" charset="0"/>
              </a:rPr>
              <a:t>rare</a:t>
            </a:r>
          </a:p>
          <a:p>
            <a:pPr>
              <a:buFont typeface="Arial" panose="020B0604020202020204" pitchFamily="34" charset="0"/>
              <a:buChar char="•"/>
            </a:pPr>
            <a:r>
              <a:rPr lang="en-GB" sz="1800" dirty="0">
                <a:solidFill>
                  <a:srgbClr val="202124"/>
                </a:solidFill>
                <a:latin typeface="Twinkl Cursive Looped" panose="02000000000000000000" pitchFamily="2" charset="0"/>
              </a:rPr>
              <a:t>extraordinary</a:t>
            </a:r>
          </a:p>
          <a:p>
            <a:pPr>
              <a:buFont typeface="Arial" panose="020B0604020202020204" pitchFamily="34" charset="0"/>
              <a:buChar char="•"/>
            </a:pPr>
            <a:r>
              <a:rPr lang="en-GB" sz="1800" dirty="0">
                <a:solidFill>
                  <a:srgbClr val="202124"/>
                </a:solidFill>
                <a:latin typeface="Twinkl Cursive Looped" panose="02000000000000000000" pitchFamily="2" charset="0"/>
              </a:rPr>
              <a:t>remarkable</a:t>
            </a:r>
          </a:p>
          <a:p>
            <a:pPr>
              <a:buFont typeface="Arial" panose="020B0604020202020204" pitchFamily="34" charset="0"/>
              <a:buChar char="•"/>
            </a:pPr>
            <a:r>
              <a:rPr lang="en-GB" sz="1800" dirty="0">
                <a:solidFill>
                  <a:srgbClr val="202124"/>
                </a:solidFill>
                <a:latin typeface="Twinkl Cursive Looped" panose="02000000000000000000" pitchFamily="2" charset="0"/>
              </a:rPr>
              <a:t>puzzling</a:t>
            </a:r>
          </a:p>
          <a:p>
            <a:pPr>
              <a:buFont typeface="Arial" panose="020B0604020202020204" pitchFamily="34" charset="0"/>
              <a:buChar char="•"/>
            </a:pPr>
            <a:r>
              <a:rPr lang="en-GB" sz="1800" dirty="0">
                <a:solidFill>
                  <a:srgbClr val="202124"/>
                </a:solidFill>
                <a:latin typeface="Twinkl Cursive Looped" panose="02000000000000000000" pitchFamily="2" charset="0"/>
              </a:rPr>
              <a:t>mystifying</a:t>
            </a:r>
          </a:p>
          <a:p>
            <a:pPr>
              <a:buFont typeface="Arial" panose="020B0604020202020204" pitchFamily="34" charset="0"/>
              <a:buChar char="•"/>
            </a:pPr>
            <a:r>
              <a:rPr lang="en-GB" sz="1800" dirty="0">
                <a:solidFill>
                  <a:srgbClr val="202124"/>
                </a:solidFill>
                <a:latin typeface="Twinkl Cursive Looped" panose="02000000000000000000" pitchFamily="2" charset="0"/>
              </a:rPr>
              <a:t>mysterious</a:t>
            </a:r>
          </a:p>
          <a:p>
            <a:pPr>
              <a:buFont typeface="Arial" panose="020B0604020202020204" pitchFamily="34" charset="0"/>
              <a:buChar char="•"/>
            </a:pPr>
            <a:r>
              <a:rPr lang="en-GB" sz="1800" dirty="0">
                <a:solidFill>
                  <a:srgbClr val="202124"/>
                </a:solidFill>
                <a:latin typeface="Twinkl Cursive Looped" panose="02000000000000000000" pitchFamily="2" charset="0"/>
              </a:rPr>
              <a:t>perplexing</a:t>
            </a:r>
          </a:p>
          <a:p>
            <a:pPr>
              <a:buFont typeface="Arial" panose="020B0604020202020204" pitchFamily="34" charset="0"/>
              <a:buChar char="•"/>
            </a:pPr>
            <a:r>
              <a:rPr lang="en-GB" sz="1800" dirty="0">
                <a:solidFill>
                  <a:srgbClr val="202124"/>
                </a:solidFill>
                <a:latin typeface="Twinkl Cursive Looped" panose="02000000000000000000" pitchFamily="2" charset="0"/>
              </a:rPr>
              <a:t>baffling</a:t>
            </a:r>
          </a:p>
        </p:txBody>
      </p:sp>
    </p:spTree>
    <p:extLst>
      <p:ext uri="{BB962C8B-B14F-4D97-AF65-F5344CB8AC3E}">
        <p14:creationId xmlns:p14="http://schemas.microsoft.com/office/powerpoint/2010/main" val="175839188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6124754"/>
          </a:xfrm>
          <a:prstGeom prst="rect">
            <a:avLst/>
          </a:prstGeom>
          <a:noFill/>
        </p:spPr>
        <p:txBody>
          <a:bodyPr wrap="square" rtlCol="0">
            <a:spAutoFit/>
          </a:bodyPr>
          <a:lstStyle/>
          <a:p>
            <a:r>
              <a:rPr lang="en-GB" sz="7200" dirty="0">
                <a:latin typeface="Twinkl Cursive Looped" panose="02000000000000000000" pitchFamily="2" charset="0"/>
              </a:rPr>
              <a:t>Words linked to occasion…</a:t>
            </a:r>
          </a:p>
          <a:p>
            <a:pPr>
              <a:buFont typeface="Arial" panose="020B0604020202020204" pitchFamily="34" charset="0"/>
              <a:buChar char="•"/>
            </a:pPr>
            <a:r>
              <a:rPr lang="en-GB" sz="2000" dirty="0">
                <a:latin typeface="Twinkl Cursive Looped" panose="02000000000000000000" pitchFamily="2" charset="0"/>
              </a:rPr>
              <a:t>instance</a:t>
            </a:r>
          </a:p>
          <a:p>
            <a:pPr>
              <a:buFont typeface="Arial" panose="020B0604020202020204" pitchFamily="34" charset="0"/>
              <a:buChar char="•"/>
            </a:pPr>
            <a:r>
              <a:rPr lang="en-GB" sz="2000" dirty="0">
                <a:latin typeface="Twinkl Cursive Looped" panose="02000000000000000000" pitchFamily="2" charset="0"/>
              </a:rPr>
              <a:t>time</a:t>
            </a:r>
          </a:p>
          <a:p>
            <a:pPr>
              <a:buFont typeface="Arial" panose="020B0604020202020204" pitchFamily="34" charset="0"/>
              <a:buChar char="•"/>
            </a:pPr>
            <a:r>
              <a:rPr lang="en-GB" sz="2000" dirty="0">
                <a:latin typeface="Twinkl Cursive Looped" panose="02000000000000000000" pitchFamily="2" charset="0"/>
              </a:rPr>
              <a:t>moment</a:t>
            </a:r>
          </a:p>
          <a:p>
            <a:pPr>
              <a:buFont typeface="Arial" panose="020B0604020202020204" pitchFamily="34" charset="0"/>
              <a:buChar char="•"/>
            </a:pPr>
            <a:r>
              <a:rPr lang="en-GB" sz="2000" dirty="0">
                <a:latin typeface="Twinkl Cursive Looped" panose="02000000000000000000" pitchFamily="2" charset="0"/>
              </a:rPr>
              <a:t>juncture</a:t>
            </a:r>
          </a:p>
          <a:p>
            <a:pPr>
              <a:buFont typeface="Arial" panose="020B0604020202020204" pitchFamily="34" charset="0"/>
              <a:buChar char="•"/>
            </a:pPr>
            <a:r>
              <a:rPr lang="en-GB" sz="2000" dirty="0">
                <a:latin typeface="Twinkl Cursive Looped" panose="02000000000000000000" pitchFamily="2" charset="0"/>
              </a:rPr>
              <a:t>point</a:t>
            </a:r>
          </a:p>
          <a:p>
            <a:pPr>
              <a:buFont typeface="Arial" panose="020B0604020202020204" pitchFamily="34" charset="0"/>
              <a:buChar char="•"/>
            </a:pPr>
            <a:r>
              <a:rPr lang="en-GB" sz="2000" dirty="0">
                <a:latin typeface="Twinkl Cursive Looped" panose="02000000000000000000" pitchFamily="2" charset="0"/>
              </a:rPr>
              <a:t>event</a:t>
            </a:r>
          </a:p>
          <a:p>
            <a:pPr>
              <a:buFont typeface="Arial" panose="020B0604020202020204" pitchFamily="34" charset="0"/>
              <a:buChar char="•"/>
            </a:pPr>
            <a:r>
              <a:rPr lang="en-GB" sz="2000" dirty="0">
                <a:latin typeface="Twinkl Cursive Looped" panose="02000000000000000000" pitchFamily="2" charset="0"/>
              </a:rPr>
              <a:t>happening</a:t>
            </a:r>
          </a:p>
          <a:p>
            <a:pPr>
              <a:buFont typeface="Arial" panose="020B0604020202020204" pitchFamily="34" charset="0"/>
              <a:buChar char="•"/>
            </a:pPr>
            <a:r>
              <a:rPr lang="en-GB" sz="2000" dirty="0">
                <a:latin typeface="Twinkl Cursive Looped" panose="02000000000000000000" pitchFamily="2" charset="0"/>
              </a:rPr>
              <a:t>occurrence</a:t>
            </a:r>
          </a:p>
          <a:p>
            <a:pPr>
              <a:buFont typeface="Arial" panose="020B0604020202020204" pitchFamily="34" charset="0"/>
              <a:buChar char="•"/>
            </a:pPr>
            <a:r>
              <a:rPr lang="en-GB" sz="2000" dirty="0">
                <a:latin typeface="Twinkl Cursive Looped" panose="02000000000000000000" pitchFamily="2" charset="0"/>
              </a:rPr>
              <a:t>affair</a:t>
            </a:r>
          </a:p>
          <a:p>
            <a:pPr>
              <a:buFont typeface="Arial" panose="020B0604020202020204" pitchFamily="34" charset="0"/>
              <a:buChar char="•"/>
            </a:pPr>
            <a:r>
              <a:rPr lang="en-GB" sz="2000" dirty="0">
                <a:latin typeface="Twinkl Cursive Looped" panose="02000000000000000000" pitchFamily="2" charset="0"/>
              </a:rPr>
              <a:t>incident</a:t>
            </a:r>
          </a:p>
          <a:p>
            <a:pPr>
              <a:buFont typeface="Arial" panose="020B0604020202020204" pitchFamily="34" charset="0"/>
              <a:buChar char="•"/>
            </a:pPr>
            <a:r>
              <a:rPr lang="en-GB" sz="2000" dirty="0">
                <a:latin typeface="Twinkl Cursive Looped" panose="02000000000000000000" pitchFamily="2" charset="0"/>
              </a:rPr>
              <a:t>episode</a:t>
            </a:r>
          </a:p>
          <a:p>
            <a:pPr>
              <a:buFont typeface="Arial" panose="020B0604020202020204" pitchFamily="34" charset="0"/>
              <a:buChar char="•"/>
            </a:pPr>
            <a:r>
              <a:rPr lang="en-GB" sz="2000" dirty="0">
                <a:latin typeface="Twinkl Cursive Looped" panose="02000000000000000000" pitchFamily="2" charset="0"/>
              </a:rPr>
              <a:t>experience</a:t>
            </a:r>
          </a:p>
          <a:p>
            <a:pPr>
              <a:buFont typeface="Arial" panose="020B0604020202020204" pitchFamily="34" charset="0"/>
              <a:buChar char="•"/>
            </a:pPr>
            <a:r>
              <a:rPr lang="en-GB" sz="2000" dirty="0">
                <a:latin typeface="Twinkl Cursive Looped" panose="02000000000000000000" pitchFamily="2" charset="0"/>
              </a:rPr>
              <a:t>situation</a:t>
            </a:r>
          </a:p>
          <a:p>
            <a:pPr>
              <a:buFont typeface="Arial" panose="020B0604020202020204" pitchFamily="34" charset="0"/>
              <a:buChar char="•"/>
            </a:pPr>
            <a:r>
              <a:rPr lang="en-GB" sz="2000" dirty="0">
                <a:latin typeface="Twinkl Cursive Looped" panose="02000000000000000000" pitchFamily="2" charset="0"/>
              </a:rPr>
              <a:t>case</a:t>
            </a:r>
          </a:p>
          <a:p>
            <a:pPr>
              <a:buFont typeface="Arial" panose="020B0604020202020204" pitchFamily="34" charset="0"/>
              <a:buChar char="•"/>
            </a:pPr>
            <a:r>
              <a:rPr lang="en-GB" sz="2000" dirty="0">
                <a:latin typeface="Twinkl Cursive Looped" panose="02000000000000000000" pitchFamily="2" charset="0"/>
              </a:rPr>
              <a:t>circumstance</a:t>
            </a:r>
          </a:p>
          <a:p>
            <a:pPr>
              <a:buFont typeface="Arial" panose="020B0604020202020204" pitchFamily="34" charset="0"/>
              <a:buChar char="•"/>
            </a:pPr>
            <a:endParaRPr lang="en-GB" sz="2000" dirty="0">
              <a:latin typeface="Twinkl Cursive Looped" panose="02000000000000000000" pitchFamily="2" charset="0"/>
            </a:endParaRPr>
          </a:p>
        </p:txBody>
      </p:sp>
      <p:sp>
        <p:nvSpPr>
          <p:cNvPr id="4" name="TextBox 3">
            <a:extLst>
              <a:ext uri="{FF2B5EF4-FFF2-40B4-BE49-F238E27FC236}">
                <a16:creationId xmlns:a16="http://schemas.microsoft.com/office/drawing/2014/main" id="{6B2B9844-3723-F36D-F095-55CCBF748457}"/>
              </a:ext>
            </a:extLst>
          </p:cNvPr>
          <p:cNvSpPr txBox="1"/>
          <p:nvPr/>
        </p:nvSpPr>
        <p:spPr>
          <a:xfrm>
            <a:off x="4078061" y="2066087"/>
            <a:ext cx="6262006" cy="3970318"/>
          </a:xfrm>
          <a:prstGeom prst="rect">
            <a:avLst/>
          </a:prstGeom>
          <a:noFill/>
        </p:spPr>
        <p:txBody>
          <a:bodyPr wrap="square">
            <a:spAutoFit/>
          </a:bodyPr>
          <a:lstStyle/>
          <a:p>
            <a:pPr>
              <a:buFont typeface="Arial" panose="020B0604020202020204" pitchFamily="34" charset="0"/>
              <a:buChar char="•"/>
            </a:pPr>
            <a:r>
              <a:rPr lang="en-GB" sz="1800" dirty="0">
                <a:latin typeface="Twinkl Cursive Looped" panose="02000000000000000000" pitchFamily="2" charset="0"/>
              </a:rPr>
              <a:t>reason</a:t>
            </a:r>
          </a:p>
          <a:p>
            <a:pPr>
              <a:buFont typeface="Arial" panose="020B0604020202020204" pitchFamily="34" charset="0"/>
              <a:buChar char="•"/>
            </a:pPr>
            <a:r>
              <a:rPr lang="en-GB" sz="1800" dirty="0">
                <a:latin typeface="Twinkl Cursive Looped" panose="02000000000000000000" pitchFamily="2" charset="0"/>
              </a:rPr>
              <a:t>cause</a:t>
            </a:r>
          </a:p>
          <a:p>
            <a:pPr>
              <a:buFont typeface="Arial" panose="020B0604020202020204" pitchFamily="34" charset="0"/>
              <a:buChar char="•"/>
            </a:pPr>
            <a:r>
              <a:rPr lang="en-GB" sz="1800" dirty="0">
                <a:latin typeface="Twinkl Cursive Looped" panose="02000000000000000000" pitchFamily="2" charset="0"/>
              </a:rPr>
              <a:t>call</a:t>
            </a:r>
          </a:p>
          <a:p>
            <a:pPr>
              <a:buFont typeface="Arial" panose="020B0604020202020204" pitchFamily="34" charset="0"/>
              <a:buChar char="•"/>
            </a:pPr>
            <a:r>
              <a:rPr lang="en-GB" sz="1800" dirty="0">
                <a:latin typeface="Twinkl Cursive Looped" panose="02000000000000000000" pitchFamily="2" charset="0"/>
              </a:rPr>
              <a:t>grounds</a:t>
            </a:r>
          </a:p>
          <a:p>
            <a:pPr>
              <a:buFont typeface="Arial" panose="020B0604020202020204" pitchFamily="34" charset="0"/>
              <a:buChar char="•"/>
            </a:pPr>
            <a:r>
              <a:rPr lang="en-GB" sz="1800" dirty="0">
                <a:latin typeface="Twinkl Cursive Looped" panose="02000000000000000000" pitchFamily="2" charset="0"/>
              </a:rPr>
              <a:t>justification</a:t>
            </a:r>
          </a:p>
          <a:p>
            <a:pPr>
              <a:buFont typeface="Arial" panose="020B0604020202020204" pitchFamily="34" charset="0"/>
              <a:buChar char="•"/>
            </a:pPr>
            <a:r>
              <a:rPr lang="en-GB" sz="1800" dirty="0">
                <a:latin typeface="Twinkl Cursive Looped" panose="02000000000000000000" pitchFamily="2" charset="0"/>
              </a:rPr>
              <a:t>need</a:t>
            </a:r>
          </a:p>
          <a:p>
            <a:pPr>
              <a:buFont typeface="Arial" panose="020B0604020202020204" pitchFamily="34" charset="0"/>
              <a:buChar char="•"/>
            </a:pPr>
            <a:r>
              <a:rPr lang="en-GB" sz="1800" dirty="0">
                <a:latin typeface="Twinkl Cursive Looped" panose="02000000000000000000" pitchFamily="2" charset="0"/>
              </a:rPr>
              <a:t>necessity</a:t>
            </a:r>
          </a:p>
          <a:p>
            <a:pPr>
              <a:buFont typeface="Arial" panose="020B0604020202020204" pitchFamily="34" charset="0"/>
              <a:buChar char="•"/>
            </a:pPr>
            <a:r>
              <a:rPr lang="en-GB" sz="1800" dirty="0">
                <a:latin typeface="Twinkl Cursive Looped" panose="02000000000000000000" pitchFamily="2" charset="0"/>
              </a:rPr>
              <a:t>requirement</a:t>
            </a:r>
          </a:p>
          <a:p>
            <a:pPr>
              <a:buFont typeface="Arial" panose="020B0604020202020204" pitchFamily="34" charset="0"/>
              <a:buChar char="•"/>
            </a:pPr>
            <a:r>
              <a:rPr lang="en-GB" sz="1800" dirty="0">
                <a:latin typeface="Twinkl Cursive Looped" panose="02000000000000000000" pitchFamily="2" charset="0"/>
              </a:rPr>
              <a:t>excuse</a:t>
            </a:r>
          </a:p>
          <a:p>
            <a:pPr>
              <a:buFont typeface="Arial" panose="020B0604020202020204" pitchFamily="34" charset="0"/>
              <a:buChar char="•"/>
            </a:pPr>
            <a:r>
              <a:rPr lang="en-GB" sz="1800" dirty="0">
                <a:latin typeface="Twinkl Cursive Looped" panose="02000000000000000000" pitchFamily="2" charset="0"/>
              </a:rPr>
              <a:t>pretext</a:t>
            </a:r>
          </a:p>
          <a:p>
            <a:pPr>
              <a:buFont typeface="Arial" panose="020B0604020202020204" pitchFamily="34" charset="0"/>
              <a:buChar char="•"/>
            </a:pPr>
            <a:r>
              <a:rPr lang="en-GB" sz="1800" dirty="0">
                <a:latin typeface="Twinkl Cursive Looped" panose="02000000000000000000" pitchFamily="2" charset="0"/>
              </a:rPr>
              <a:t>stimulus</a:t>
            </a:r>
          </a:p>
          <a:p>
            <a:pPr>
              <a:buFont typeface="Arial" panose="020B0604020202020204" pitchFamily="34" charset="0"/>
              <a:buChar char="•"/>
            </a:pPr>
            <a:r>
              <a:rPr lang="en-GB" sz="1800" dirty="0">
                <a:latin typeface="Twinkl Cursive Looped" panose="02000000000000000000" pitchFamily="2" charset="0"/>
              </a:rPr>
              <a:t>inducement</a:t>
            </a:r>
          </a:p>
          <a:p>
            <a:pPr>
              <a:buFont typeface="Arial" panose="020B0604020202020204" pitchFamily="34" charset="0"/>
              <a:buChar char="•"/>
            </a:pPr>
            <a:r>
              <a:rPr lang="en-GB" sz="1800" dirty="0">
                <a:latin typeface="Twinkl Cursive Looped" panose="02000000000000000000" pitchFamily="2" charset="0"/>
              </a:rPr>
              <a:t>provocation</a:t>
            </a:r>
          </a:p>
          <a:p>
            <a:pPr>
              <a:buFont typeface="Arial" panose="020B0604020202020204" pitchFamily="34" charset="0"/>
              <a:buChar char="•"/>
            </a:pPr>
            <a:r>
              <a:rPr lang="en-GB" sz="1800" dirty="0">
                <a:latin typeface="Twinkl Cursive Looped" panose="02000000000000000000" pitchFamily="2" charset="0"/>
              </a:rPr>
              <a:t>motive</a:t>
            </a:r>
            <a:endParaRPr lang="en-GB" dirty="0"/>
          </a:p>
        </p:txBody>
      </p:sp>
    </p:spTree>
    <p:extLst>
      <p:ext uri="{BB962C8B-B14F-4D97-AF65-F5344CB8AC3E}">
        <p14:creationId xmlns:p14="http://schemas.microsoft.com/office/powerpoint/2010/main" val="40280168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2014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Common errors with peculiar and occasion: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4000" dirty="0">
                <a:solidFill>
                  <a:prstClr val="black"/>
                </a:solidFill>
                <a:latin typeface="Twinkl Cursive Looped" panose="02000000000000000000" pitchFamily="2" charset="0"/>
              </a:rPr>
              <a:t>p</a:t>
            </a:r>
            <a:r>
              <a:rPr kumimoji="0" lang="en-GB" sz="4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eculier</a:t>
            </a:r>
            <a:r>
              <a:rPr kumimoji="0" lang="en-GB" sz="4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(missing r for er sound, er ending rather than </a:t>
            </a:r>
            <a:r>
              <a:rPr kumimoji="0" lang="en-GB" sz="4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ar</a:t>
            </a:r>
            <a:r>
              <a:rPr kumimoji="0" lang="en-GB" sz="4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4000" dirty="0">
              <a:solidFill>
                <a:prstClr val="black"/>
              </a:solidFill>
              <a:latin typeface="Twinkl Cursive Looped"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4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occasion (double c and double s, </a:t>
            </a:r>
            <a:r>
              <a:rPr kumimoji="0" lang="en-GB" sz="4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shon</a:t>
            </a:r>
            <a:r>
              <a:rPr kumimoji="0" lang="en-GB" sz="4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rather than </a:t>
            </a:r>
            <a:r>
              <a:rPr kumimoji="0" lang="en-GB" sz="4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sion</a:t>
            </a:r>
            <a:r>
              <a:rPr kumimoji="0" lang="en-GB" sz="4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p>
        </p:txBody>
      </p:sp>
    </p:spTree>
    <p:extLst>
      <p:ext uri="{BB962C8B-B14F-4D97-AF65-F5344CB8AC3E}">
        <p14:creationId xmlns:p14="http://schemas.microsoft.com/office/powerpoint/2010/main" val="415218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4501410"/>
            <a:ext cx="11054443"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bough)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(as in rough)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through)</a:t>
            </a:r>
            <a:br>
              <a:rPr lang="en-GB" sz="4400" dirty="0">
                <a:latin typeface="Twinkl Cursive Looped" panose="02000000000000000000" pitchFamily="2" charset="0"/>
              </a:rPr>
            </a:b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89639" y="3698304"/>
            <a:ext cx="1592825"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transparent tree branch clipart - Clip Art Library">
            <a:extLst>
              <a:ext uri="{FF2B5EF4-FFF2-40B4-BE49-F238E27FC236}">
                <a16:creationId xmlns:a16="http://schemas.microsoft.com/office/drawing/2014/main" id="{37930973-0209-7B5A-A8BD-E921BB94B7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1" y="463715"/>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191432" y="3641272"/>
            <a:ext cx="1666567"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ough Stock Illustrations – 597,084 Rough Stock Illustrations, Vectors &amp;  Clipart - Dreamstime">
            <a:extLst>
              <a:ext uri="{FF2B5EF4-FFF2-40B4-BE49-F238E27FC236}">
                <a16:creationId xmlns:a16="http://schemas.microsoft.com/office/drawing/2014/main" id="{1460FCA5-5F4D-D5A9-8B17-0BDAB493BC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062"/>
          <a:stretch/>
        </p:blipFill>
        <p:spPr bwMode="auto">
          <a:xfrm>
            <a:off x="383041" y="242376"/>
            <a:ext cx="2543175" cy="1619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707626" y="3624943"/>
            <a:ext cx="1640231"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nough clipart - Clip Art Library">
            <a:extLst>
              <a:ext uri="{FF2B5EF4-FFF2-40B4-BE49-F238E27FC236}">
                <a16:creationId xmlns:a16="http://schemas.microsoft.com/office/drawing/2014/main" id="{5A038BA5-15DB-654A-FCCC-0717230920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4" y="283598"/>
            <a:ext cx="1609725"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cough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368413" y="3683937"/>
            <a:ext cx="186145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2,302 Cough Cliparts, Stock Vector and Royalty Free Cough Illustrations">
            <a:extLst>
              <a:ext uri="{FF2B5EF4-FFF2-40B4-BE49-F238E27FC236}">
                <a16:creationId xmlns:a16="http://schemas.microsoft.com/office/drawing/2014/main" id="{CDD3A2D5-7ED6-FCED-25BE-76C9C976FE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87" y="23773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51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7609" y="5056089"/>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branch of a tree</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4654323" y="3044279"/>
            <a:ext cx="2558143" cy="1015663"/>
          </a:xfrm>
          <a:prstGeom prst="rect">
            <a:avLst/>
          </a:prstGeom>
          <a:noFill/>
        </p:spPr>
        <p:txBody>
          <a:bodyPr wrap="square" rtlCol="0">
            <a:spAutoFit/>
          </a:bodyPr>
          <a:lstStyle/>
          <a:p>
            <a:r>
              <a:rPr lang="en-GB" sz="6000"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7" name="Picture 2" descr="transparent tree branch clipart - Clip Art Library">
            <a:extLst>
              <a:ext uri="{FF2B5EF4-FFF2-40B4-BE49-F238E27FC236}">
                <a16:creationId xmlns:a16="http://schemas.microsoft.com/office/drawing/2014/main" id="{B8D35F17-8326-48D9-9CE0-B4DD6189A3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1" y="463715"/>
            <a:ext cx="3238500" cy="1409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FA5928D-2349-74C6-C378-F7EA47D1E3F7}"/>
              </a:ext>
            </a:extLst>
          </p:cNvPr>
          <p:cNvSpPr txBox="1"/>
          <p:nvPr/>
        </p:nvSpPr>
        <p:spPr>
          <a:xfrm>
            <a:off x="4502604" y="46371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bough</a:t>
            </a:r>
            <a:endParaRPr lang="en-GB" dirty="0"/>
          </a:p>
        </p:txBody>
      </p:sp>
      <p:sp>
        <p:nvSpPr>
          <p:cNvPr id="9" name="TextBox 8">
            <a:extLst>
              <a:ext uri="{FF2B5EF4-FFF2-40B4-BE49-F238E27FC236}">
                <a16:creationId xmlns:a16="http://schemas.microsoft.com/office/drawing/2014/main" id="{FCD0826A-B3FD-50E4-3104-8F80D8E1E441}"/>
              </a:ext>
            </a:extLst>
          </p:cNvPr>
          <p:cNvSpPr txBox="1"/>
          <p:nvPr/>
        </p:nvSpPr>
        <p:spPr>
          <a:xfrm>
            <a:off x="2929619" y="1736721"/>
            <a:ext cx="794521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bough</a:t>
            </a:r>
            <a:endParaRPr lang="en-GB" dirty="0"/>
          </a:p>
        </p:txBody>
      </p:sp>
    </p:spTree>
    <p:extLst>
      <p:ext uri="{BB962C8B-B14F-4D97-AF65-F5344CB8AC3E}">
        <p14:creationId xmlns:p14="http://schemas.microsoft.com/office/powerpoint/2010/main" val="38989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7" y="3811843"/>
            <a:ext cx="11919857" cy="2803781"/>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has an uneven or irregular surface, not smooth or level.</a:t>
            </a: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3924299" y="2643820"/>
            <a:ext cx="4974772" cy="1107996"/>
          </a:xfrm>
          <a:prstGeom prst="rect">
            <a:avLst/>
          </a:prstGeom>
          <a:noFill/>
        </p:spPr>
        <p:txBody>
          <a:bodyPr wrap="square" rtlCol="0">
            <a:spAutoFit/>
          </a:bodyPr>
          <a:lstStyle/>
          <a:p>
            <a:r>
              <a:rPr lang="en-GB" sz="6600" dirty="0">
                <a:latin typeface="Twinkl Cursive Looped" panose="02000000000000000000" pitchFamily="2" charset="0"/>
              </a:rPr>
              <a:t>ADJECTIVE</a:t>
            </a:r>
          </a:p>
        </p:txBody>
      </p:sp>
      <p:pic>
        <p:nvPicPr>
          <p:cNvPr id="7" name="Picture 2" descr="Rough Stock Illustrations – 597,084 Rough Stock Illustrations, Vectors &amp;  Clipart - Dreamstime">
            <a:extLst>
              <a:ext uri="{FF2B5EF4-FFF2-40B4-BE49-F238E27FC236}">
                <a16:creationId xmlns:a16="http://schemas.microsoft.com/office/drawing/2014/main" id="{837A7F4A-6A93-4B42-8C00-84A5F70994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969"/>
          <a:stretch/>
        </p:blipFill>
        <p:spPr bwMode="auto">
          <a:xfrm>
            <a:off x="383041" y="242376"/>
            <a:ext cx="2543175" cy="160275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820B9E1-B54E-1F56-0929-4986C8C3ECDD}"/>
              </a:ext>
            </a:extLst>
          </p:cNvPr>
          <p:cNvSpPr txBox="1"/>
          <p:nvPr/>
        </p:nvSpPr>
        <p:spPr>
          <a:xfrm>
            <a:off x="4861832" y="24237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rough</a:t>
            </a:r>
            <a:endParaRPr lang="en-GB" dirty="0"/>
          </a:p>
        </p:txBody>
      </p:sp>
      <p:sp>
        <p:nvSpPr>
          <p:cNvPr id="8" name="TextBox 7">
            <a:extLst>
              <a:ext uri="{FF2B5EF4-FFF2-40B4-BE49-F238E27FC236}">
                <a16:creationId xmlns:a16="http://schemas.microsoft.com/office/drawing/2014/main" id="{FAD2121F-8C7C-8AE9-2377-4A07835C281D}"/>
              </a:ext>
            </a:extLst>
          </p:cNvPr>
          <p:cNvSpPr txBox="1"/>
          <p:nvPr/>
        </p:nvSpPr>
        <p:spPr>
          <a:xfrm>
            <a:off x="3620861" y="1223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rough</a:t>
            </a:r>
            <a:endParaRPr lang="en-GB" dirty="0"/>
          </a:p>
        </p:txBody>
      </p:sp>
    </p:spTree>
    <p:extLst>
      <p:ext uri="{BB962C8B-B14F-4D97-AF65-F5344CB8AC3E}">
        <p14:creationId xmlns:p14="http://schemas.microsoft.com/office/powerpoint/2010/main" val="201030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40852"/>
            <a:ext cx="10515600" cy="16192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the required level or amount</a:t>
            </a: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4414156" y="2923573"/>
            <a:ext cx="3423557" cy="1015663"/>
          </a:xfrm>
          <a:prstGeom prst="rect">
            <a:avLst/>
          </a:prstGeom>
          <a:noFill/>
        </p:spPr>
        <p:txBody>
          <a:bodyPr wrap="square" rtlCol="0">
            <a:spAutoFit/>
          </a:bodyPr>
          <a:lstStyle/>
          <a:p>
            <a:r>
              <a:rPr lang="en-GB" sz="6000" dirty="0">
                <a:latin typeface="Twinkl Cursive Looped" panose="02000000000000000000" pitchFamily="2" charset="0"/>
              </a:rPr>
              <a:t>ADVERB</a:t>
            </a:r>
          </a:p>
        </p:txBody>
      </p:sp>
      <p:pic>
        <p:nvPicPr>
          <p:cNvPr id="7" name="Picture 2" descr="enough clipart - Clip Art Library">
            <a:extLst>
              <a:ext uri="{FF2B5EF4-FFF2-40B4-BE49-F238E27FC236}">
                <a16:creationId xmlns:a16="http://schemas.microsoft.com/office/drawing/2014/main" id="{6BF2C329-49DE-45EE-8D23-77FF07D831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4" y="283598"/>
            <a:ext cx="1609725"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9CE4966-C4F2-E8ED-D49E-180B8B19D682}"/>
              </a:ext>
            </a:extLst>
          </p:cNvPr>
          <p:cNvSpPr txBox="1"/>
          <p:nvPr/>
        </p:nvSpPr>
        <p:spPr>
          <a:xfrm>
            <a:off x="4665890" y="3599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enough</a:t>
            </a:r>
            <a:endParaRPr lang="en-GB" dirty="0"/>
          </a:p>
        </p:txBody>
      </p:sp>
      <p:sp>
        <p:nvSpPr>
          <p:cNvPr id="8" name="TextBox 7">
            <a:extLst>
              <a:ext uri="{FF2B5EF4-FFF2-40B4-BE49-F238E27FC236}">
                <a16:creationId xmlns:a16="http://schemas.microsoft.com/office/drawing/2014/main" id="{DE3BB1AD-9FC7-3D63-E34B-DDD9CF459955}"/>
              </a:ext>
            </a:extLst>
          </p:cNvPr>
          <p:cNvSpPr txBox="1"/>
          <p:nvPr/>
        </p:nvSpPr>
        <p:spPr>
          <a:xfrm>
            <a:off x="2743200" y="1453461"/>
            <a:ext cx="802141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en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enough</a:t>
            </a:r>
            <a:endParaRPr lang="en-GB" dirty="0"/>
          </a:p>
        </p:txBody>
      </p:sp>
    </p:spTree>
    <p:extLst>
      <p:ext uri="{BB962C8B-B14F-4D97-AF65-F5344CB8AC3E}">
        <p14:creationId xmlns:p14="http://schemas.microsoft.com/office/powerpoint/2010/main" val="106171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328073"/>
            <a:ext cx="10515600" cy="255305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release of air from lungs with a sound (noun), act of coughing.</a:t>
            </a: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pic>
        <p:nvPicPr>
          <p:cNvPr id="7" name="Picture 2" descr="32,302 Cough Cliparts, Stock Vector and Royalty Free Cough Illustrations">
            <a:extLst>
              <a:ext uri="{FF2B5EF4-FFF2-40B4-BE49-F238E27FC236}">
                <a16:creationId xmlns:a16="http://schemas.microsoft.com/office/drawing/2014/main" id="{1E3A0658-8E19-4A0D-90DD-41BFC436D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87" y="23773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A198B2A-7E4A-A4DE-010B-C21B323557D8}"/>
              </a:ext>
            </a:extLst>
          </p:cNvPr>
          <p:cNvSpPr txBox="1"/>
          <p:nvPr/>
        </p:nvSpPr>
        <p:spPr>
          <a:xfrm>
            <a:off x="4894490" y="23773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cough</a:t>
            </a:r>
            <a:endParaRPr lang="en-GB" dirty="0"/>
          </a:p>
        </p:txBody>
      </p:sp>
      <p:sp>
        <p:nvSpPr>
          <p:cNvPr id="10" name="TextBox 9">
            <a:extLst>
              <a:ext uri="{FF2B5EF4-FFF2-40B4-BE49-F238E27FC236}">
                <a16:creationId xmlns:a16="http://schemas.microsoft.com/office/drawing/2014/main" id="{23EBBE63-CFE2-1EDF-96A2-889D79B4D263}"/>
              </a:ext>
            </a:extLst>
          </p:cNvPr>
          <p:cNvSpPr txBox="1"/>
          <p:nvPr/>
        </p:nvSpPr>
        <p:spPr>
          <a:xfrm>
            <a:off x="3375932" y="1253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cough</a:t>
            </a:r>
            <a:endParaRPr lang="en-GB" dirty="0"/>
          </a:p>
        </p:txBody>
      </p:sp>
      <p:sp>
        <p:nvSpPr>
          <p:cNvPr id="12" name="TextBox 11">
            <a:extLst>
              <a:ext uri="{FF2B5EF4-FFF2-40B4-BE49-F238E27FC236}">
                <a16:creationId xmlns:a16="http://schemas.microsoft.com/office/drawing/2014/main" id="{7F1A3E64-1CAB-1742-785C-3452FDF970D2}"/>
              </a:ext>
            </a:extLst>
          </p:cNvPr>
          <p:cNvSpPr txBox="1"/>
          <p:nvPr/>
        </p:nvSpPr>
        <p:spPr>
          <a:xfrm>
            <a:off x="4894490" y="2572992"/>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33826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294A93-9E1E-2E3A-D5E0-CB8DCA6F2964}"/>
              </a:ext>
            </a:extLst>
          </p:cNvPr>
          <p:cNvPicPr>
            <a:picLocks noChangeAspect="1"/>
          </p:cNvPicPr>
          <p:nvPr/>
        </p:nvPicPr>
        <p:blipFill rotWithShape="1">
          <a:blip r:embed="rId3"/>
          <a:srcRect l="21829" t="24035" r="21384" b="7837"/>
          <a:stretch/>
        </p:blipFill>
        <p:spPr>
          <a:xfrm>
            <a:off x="228599" y="0"/>
            <a:ext cx="10091058" cy="680670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 had a dreadful cough that made his eyes water.</a:t>
            </a:r>
            <a:endParaRPr lang="en-GB" i="1" dirty="0"/>
          </a:p>
        </p:txBody>
      </p:sp>
      <p:sp>
        <p:nvSpPr>
          <p:cNvPr id="3" name="Title 1">
            <a:extLst>
              <a:ext uri="{FF2B5EF4-FFF2-40B4-BE49-F238E27FC236}">
                <a16:creationId xmlns:a16="http://schemas.microsoft.com/office/drawing/2014/main" id="{3B3998A6-73E1-A5E0-F85D-2F004042F860}"/>
              </a:ext>
            </a:extLst>
          </p:cNvPr>
          <p:cNvSpPr txBox="1">
            <a:spLocks/>
          </p:cNvSpPr>
          <p:nvPr/>
        </p:nvSpPr>
        <p:spPr>
          <a:xfrm>
            <a:off x="7298870" y="3033712"/>
            <a:ext cx="19757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bough of the apple tree was heavy with fruit.</a:t>
            </a:r>
            <a:endParaRPr lang="en-GB" i="1" dirty="0"/>
          </a:p>
        </p:txBody>
      </p:sp>
      <p:sp>
        <p:nvSpPr>
          <p:cNvPr id="3" name="Title 1">
            <a:extLst>
              <a:ext uri="{FF2B5EF4-FFF2-40B4-BE49-F238E27FC236}">
                <a16:creationId xmlns:a16="http://schemas.microsoft.com/office/drawing/2014/main" id="{3C9C7802-600C-B138-ACDE-7EC3A17F5B91}"/>
              </a:ext>
            </a:extLst>
          </p:cNvPr>
          <p:cNvSpPr txBox="1">
            <a:spLocks/>
          </p:cNvSpPr>
          <p:nvPr/>
        </p:nvSpPr>
        <p:spPr>
          <a:xfrm>
            <a:off x="2579913" y="3031075"/>
            <a:ext cx="204107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36301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Due to a rough road surface, the cyclist dismounted.</a:t>
            </a:r>
            <a:endParaRPr lang="en-GB" i="1" dirty="0"/>
          </a:p>
        </p:txBody>
      </p:sp>
      <p:sp>
        <p:nvSpPr>
          <p:cNvPr id="3" name="Title 1">
            <a:extLst>
              <a:ext uri="{FF2B5EF4-FFF2-40B4-BE49-F238E27FC236}">
                <a16:creationId xmlns:a16="http://schemas.microsoft.com/office/drawing/2014/main" id="{89D373FF-61EE-058E-157D-E81378683B67}"/>
              </a:ext>
            </a:extLst>
          </p:cNvPr>
          <p:cNvSpPr txBox="1">
            <a:spLocks/>
          </p:cNvSpPr>
          <p:nvPr/>
        </p:nvSpPr>
        <p:spPr>
          <a:xfrm>
            <a:off x="3853543" y="3031075"/>
            <a:ext cx="2127250"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9479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22993" y="2959721"/>
            <a:ext cx="10515600" cy="1481650"/>
          </a:xfrm>
        </p:spPr>
        <p:txBody>
          <a:bodyPr>
            <a:normAutofit fontScale="90000"/>
          </a:bodyPr>
          <a:lstStyle/>
          <a:p>
            <a:pPr algn="ctr"/>
            <a:r>
              <a:rPr lang="en-GB" dirty="0">
                <a:latin typeface="Twinkl Cursive Looped" panose="02000000000000000000" pitchFamily="2" charset="0"/>
              </a:rPr>
              <a:t>At the time, they were not old enough to vote. </a:t>
            </a:r>
            <a:endParaRPr lang="en-GB" i="1" dirty="0"/>
          </a:p>
        </p:txBody>
      </p:sp>
      <p:sp>
        <p:nvSpPr>
          <p:cNvPr id="3" name="Title 1">
            <a:extLst>
              <a:ext uri="{FF2B5EF4-FFF2-40B4-BE49-F238E27FC236}">
                <a16:creationId xmlns:a16="http://schemas.microsoft.com/office/drawing/2014/main" id="{89D373FF-61EE-058E-157D-E81378683B67}"/>
              </a:ext>
            </a:extLst>
          </p:cNvPr>
          <p:cNvSpPr txBox="1">
            <a:spLocks/>
          </p:cNvSpPr>
          <p:nvPr/>
        </p:nvSpPr>
        <p:spPr>
          <a:xfrm>
            <a:off x="3575957" y="3650796"/>
            <a:ext cx="235131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64766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8581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different to what is normal or expected; strange</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2DA1D9B3-2E89-4970-835D-183DCB41D66C}"/>
              </a:ext>
            </a:extLst>
          </p:cNvPr>
          <p:cNvPicPr>
            <a:picLocks noChangeAspect="1"/>
          </p:cNvPicPr>
          <p:nvPr/>
        </p:nvPicPr>
        <p:blipFill>
          <a:blip r:embed="rId2"/>
          <a:stretch>
            <a:fillRect/>
          </a:stretch>
        </p:blipFill>
        <p:spPr>
          <a:xfrm>
            <a:off x="579028" y="490537"/>
            <a:ext cx="2066925" cy="2219325"/>
          </a:xfrm>
          <a:prstGeom prst="rect">
            <a:avLst/>
          </a:prstGeom>
        </p:spPr>
      </p:pic>
      <p:sp>
        <p:nvSpPr>
          <p:cNvPr id="5" name="TextBox 4">
            <a:extLst>
              <a:ext uri="{FF2B5EF4-FFF2-40B4-BE49-F238E27FC236}">
                <a16:creationId xmlns:a16="http://schemas.microsoft.com/office/drawing/2014/main" id="{F05E8BFA-6E60-030C-35C8-8B41334319AD}"/>
              </a:ext>
            </a:extLst>
          </p:cNvPr>
          <p:cNvSpPr txBox="1"/>
          <p:nvPr/>
        </p:nvSpPr>
        <p:spPr>
          <a:xfrm>
            <a:off x="4502604" y="4905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peculiar</a:t>
            </a:r>
            <a:endParaRPr lang="en-GB" dirty="0"/>
          </a:p>
        </p:txBody>
      </p:sp>
      <p:sp>
        <p:nvSpPr>
          <p:cNvPr id="7" name="TextBox 6">
            <a:extLst>
              <a:ext uri="{FF2B5EF4-FFF2-40B4-BE49-F238E27FC236}">
                <a16:creationId xmlns:a16="http://schemas.microsoft.com/office/drawing/2014/main" id="{BD3969E2-6489-A13F-F7A1-FC99104EA705}"/>
              </a:ext>
            </a:extLst>
          </p:cNvPr>
          <p:cNvSpPr txBox="1"/>
          <p:nvPr/>
        </p:nvSpPr>
        <p:spPr>
          <a:xfrm>
            <a:off x="4143376" y="220203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67043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This is a very peculiar story.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D7808E2-8508-A19A-4514-2EFB15E866AA}"/>
              </a:ext>
            </a:extLst>
          </p:cNvPr>
          <p:cNvSpPr txBox="1">
            <a:spLocks/>
          </p:cNvSpPr>
          <p:nvPr/>
        </p:nvSpPr>
        <p:spPr>
          <a:xfrm>
            <a:off x="6089650" y="3771900"/>
            <a:ext cx="2351313"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9248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96607"/>
            <a:ext cx="10515600" cy="253831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particular event, or the time at which it takes place</a:t>
            </a:r>
            <a:endParaRPr lang="en-GB" i="1" dirty="0"/>
          </a:p>
        </p:txBody>
      </p:sp>
      <p:pic>
        <p:nvPicPr>
          <p:cNvPr id="2050" name="Picture 2" descr="Occasion Illustrations and Clip Art. 98,233 Occasion royalty free  illustrations and drawings available to search from thousands of stock  vector EPS clipart graphic designers.">
            <a:extLst>
              <a:ext uri="{FF2B5EF4-FFF2-40B4-BE49-F238E27FC236}">
                <a16:creationId xmlns:a16="http://schemas.microsoft.com/office/drawing/2014/main" id="{4663ADCA-76FC-469A-892E-1A2ACCB445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19"/>
          <a:stretch/>
        </p:blipFill>
        <p:spPr bwMode="auto">
          <a:xfrm>
            <a:off x="831850" y="323083"/>
            <a:ext cx="2076450" cy="20282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515285-ACD2-1DF1-FB87-1B0C64E34772}"/>
              </a:ext>
            </a:extLst>
          </p:cNvPr>
          <p:cNvSpPr txBox="1"/>
          <p:nvPr/>
        </p:nvSpPr>
        <p:spPr>
          <a:xfrm>
            <a:off x="43883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occasion</a:t>
            </a:r>
            <a:endParaRPr lang="en-GB" dirty="0"/>
          </a:p>
        </p:txBody>
      </p:sp>
      <p:sp>
        <p:nvSpPr>
          <p:cNvPr id="6" name="TextBox 5">
            <a:extLst>
              <a:ext uri="{FF2B5EF4-FFF2-40B4-BE49-F238E27FC236}">
                <a16:creationId xmlns:a16="http://schemas.microsoft.com/office/drawing/2014/main" id="{1DED00FF-A4F0-8CA3-B034-B0853DB98B4A}"/>
              </a:ext>
            </a:extLst>
          </p:cNvPr>
          <p:cNvSpPr txBox="1"/>
          <p:nvPr/>
        </p:nvSpPr>
        <p:spPr>
          <a:xfrm>
            <a:off x="4388304" y="180719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373382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Fred was busy planning for the very special occasion of his birthday.</a:t>
            </a:r>
            <a:endParaRPr lang="en-GB" i="1" dirty="0"/>
          </a:p>
        </p:txBody>
      </p:sp>
      <p:sp>
        <p:nvSpPr>
          <p:cNvPr id="3" name="Title 1">
            <a:extLst>
              <a:ext uri="{FF2B5EF4-FFF2-40B4-BE49-F238E27FC236}">
                <a16:creationId xmlns:a16="http://schemas.microsoft.com/office/drawing/2014/main" id="{120B95F0-4F6B-227C-94EC-60FA41E5AD4E}"/>
              </a:ext>
            </a:extLst>
          </p:cNvPr>
          <p:cNvSpPr txBox="1">
            <a:spLocks/>
          </p:cNvSpPr>
          <p:nvPr/>
        </p:nvSpPr>
        <p:spPr>
          <a:xfrm>
            <a:off x="5746750" y="3080825"/>
            <a:ext cx="2646136"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favourite </a:t>
            </a:r>
            <a:r>
              <a:rPr lang="en-GB" sz="4000" dirty="0">
                <a:solidFill>
                  <a:srgbClr val="000000"/>
                </a:solidFill>
                <a:latin typeface="Twinkl Cursive Looped" panose="02000000000000000000" pitchFamily="2" charset="0"/>
                <a:ea typeface="Times New Roman" panose="02020603050405020304" pitchFamily="18" charset="0"/>
              </a:rPr>
              <a:t>option being buildings overtaking which means the loss of trees, including their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boughs</a:t>
            </a:r>
            <a:r>
              <a:rPr lang="en-GB" sz="4000" dirty="0">
                <a:solidFill>
                  <a:srgbClr val="000000"/>
                </a:solidFill>
                <a:latin typeface="Twinkl Cursive Looped" panose="02000000000000000000" pitchFamily="2" charset="0"/>
                <a:ea typeface="Times New Roman" panose="02020603050405020304" pitchFamily="18" charset="0"/>
              </a:rPr>
              <a:t> which may bear fruit.  This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tough</a:t>
            </a:r>
            <a:r>
              <a:rPr lang="en-GB" sz="4000" dirty="0">
                <a:solidFill>
                  <a:srgbClr val="000000"/>
                </a:solidFill>
                <a:latin typeface="Twinkl Cursive Looped" panose="02000000000000000000" pitchFamily="2" charset="0"/>
                <a:ea typeface="Times New Roman" panose="02020603050405020304" pitchFamily="18" charset="0"/>
              </a:rPr>
              <a:t> challenge for all of our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boroughs</a:t>
            </a:r>
            <a:r>
              <a:rPr lang="en-GB" sz="4000" dirty="0">
                <a:solidFill>
                  <a:srgbClr val="000000"/>
                </a:solidFill>
                <a:latin typeface="Twinkl Cursive Looped" panose="02000000000000000000" pitchFamily="2" charset="0"/>
                <a:ea typeface="Times New Roman" panose="02020603050405020304" pitchFamily="18" charset="0"/>
              </a:rPr>
              <a:t> in our society and however rough if may feel, we ought to reverse this trend.  Society must ask itself, are we doing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latin typeface="Twinkl Cursive Looped" panose="02000000000000000000" pitchFamily="2" charset="0"/>
                <a:ea typeface="Times New Roman" panose="02020603050405020304" pitchFamily="18" charset="0"/>
              </a:rPr>
              <a:t>?  We are living through a peculiar occasion where we cannot just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plough</a:t>
            </a:r>
            <a:r>
              <a:rPr lang="en-GB" sz="4000" dirty="0">
                <a:solidFill>
                  <a:srgbClr val="000000"/>
                </a:solidFill>
                <a:latin typeface="Twinkl Cursive Looped" panose="02000000000000000000" pitchFamily="2" charset="0"/>
                <a:ea typeface="Times New Roman" panose="02020603050405020304" pitchFamily="18" charset="0"/>
              </a:rPr>
              <a:t> through regardless.  Have you thought that we may end up with many more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droughts</a:t>
            </a:r>
            <a:r>
              <a:rPr lang="en-GB" sz="4000" dirty="0">
                <a:solidFill>
                  <a:srgbClr val="000000"/>
                </a:solidFill>
                <a:latin typeface="Twinkl Cursive Looped" panose="02000000000000000000" pitchFamily="2" charset="0"/>
                <a:ea typeface="Times New Roman" panose="02020603050405020304" pitchFamily="18" charset="0"/>
              </a:rPr>
              <a:t>?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4900008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This is a tough challenge for our society and however rough it may fee, we have a duty to reverse this trend.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2891788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6902B5-914E-11D8-1913-4D43A8D19BBD}"/>
              </a:ext>
            </a:extLst>
          </p:cNvPr>
          <p:cNvPicPr>
            <a:picLocks noChangeAspect="1"/>
          </p:cNvPicPr>
          <p:nvPr/>
        </p:nvPicPr>
        <p:blipFill rotWithShape="1">
          <a:blip r:embed="rId3"/>
          <a:srcRect l="21829" t="24035" r="21384" b="7837"/>
          <a:stretch/>
        </p:blipFill>
        <p:spPr>
          <a:xfrm>
            <a:off x="228599" y="0"/>
            <a:ext cx="10091058" cy="6806703"/>
          </a:xfrm>
          <a:prstGeom prst="rect">
            <a:avLst/>
          </a:prstGeom>
        </p:spPr>
      </p:pic>
    </p:spTree>
    <p:extLst>
      <p:ext uri="{BB962C8B-B14F-4D97-AF65-F5344CB8AC3E}">
        <p14:creationId xmlns:p14="http://schemas.microsoft.com/office/powerpoint/2010/main" val="8151935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0893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2187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038088"/>
            <a:ext cx="10515600" cy="2438232"/>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extending or moving uniformly in one direction only; without a curve or bend</a:t>
            </a:r>
          </a:p>
        </p:txBody>
      </p:sp>
      <p:pic>
        <p:nvPicPr>
          <p:cNvPr id="3" name="Picture 2" descr="straight clipart - Clip Art Library">
            <a:extLst>
              <a:ext uri="{FF2B5EF4-FFF2-40B4-BE49-F238E27FC236}">
                <a16:creationId xmlns:a16="http://schemas.microsoft.com/office/drawing/2014/main" id="{25426CA8-2BA1-7540-8EE3-8DF43311C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42" y="381680"/>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850613-44B8-A1F4-33E1-456A45E7413A}"/>
              </a:ext>
            </a:extLst>
          </p:cNvPr>
          <p:cNvSpPr txBox="1"/>
          <p:nvPr/>
        </p:nvSpPr>
        <p:spPr>
          <a:xfrm>
            <a:off x="4845503" y="59559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straight </a:t>
            </a:r>
            <a:endParaRPr lang="en-GB" dirty="0"/>
          </a:p>
        </p:txBody>
      </p:sp>
      <p:sp>
        <p:nvSpPr>
          <p:cNvPr id="9" name="TextBox 8">
            <a:extLst>
              <a:ext uri="{FF2B5EF4-FFF2-40B4-BE49-F238E27FC236}">
                <a16:creationId xmlns:a16="http://schemas.microsoft.com/office/drawing/2014/main" id="{02EEE2D8-C295-1389-1BB0-3ADDAF30D0BE}"/>
              </a:ext>
            </a:extLst>
          </p:cNvPr>
          <p:cNvSpPr txBox="1"/>
          <p:nvPr/>
        </p:nvSpPr>
        <p:spPr>
          <a:xfrm>
            <a:off x="4155621" y="21514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327693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a:bodyPr>
          <a:lstStyle/>
          <a:p>
            <a:pPr algn="ctr"/>
            <a:r>
              <a:rPr lang="en-GB" dirty="0">
                <a:latin typeface="Twinkl Cursive Looped" panose="02000000000000000000" pitchFamily="2" charset="0"/>
              </a:rPr>
              <a:t>The road was very straight with no curves or bends.</a:t>
            </a:r>
          </a:p>
        </p:txBody>
      </p:sp>
      <p:sp>
        <p:nvSpPr>
          <p:cNvPr id="3" name="Title 1">
            <a:extLst>
              <a:ext uri="{FF2B5EF4-FFF2-40B4-BE49-F238E27FC236}">
                <a16:creationId xmlns:a16="http://schemas.microsoft.com/office/drawing/2014/main" id="{1DC9C251-272F-1A33-28A9-B0ACD98122BB}"/>
              </a:ext>
            </a:extLst>
          </p:cNvPr>
          <p:cNvSpPr txBox="1">
            <a:spLocks/>
          </p:cNvSpPr>
          <p:nvPr/>
        </p:nvSpPr>
        <p:spPr>
          <a:xfrm>
            <a:off x="8017579" y="3837215"/>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98828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3303432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304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preferred to all others of the same kind</a:t>
            </a:r>
          </a:p>
        </p:txBody>
      </p:sp>
      <p:pic>
        <p:nvPicPr>
          <p:cNvPr id="3" name="Picture 2" descr="favorite color clipart - Clip Art Library">
            <a:extLst>
              <a:ext uri="{FF2B5EF4-FFF2-40B4-BE49-F238E27FC236}">
                <a16:creationId xmlns:a16="http://schemas.microsoft.com/office/drawing/2014/main" id="{9439234B-E756-A96C-3ED9-702FE8E7D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484" y="277586"/>
            <a:ext cx="2466975" cy="1857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6E6DB6C-6894-2198-BE0F-255D9F91D3E1}"/>
              </a:ext>
            </a:extLst>
          </p:cNvPr>
          <p:cNvSpPr txBox="1"/>
          <p:nvPr/>
        </p:nvSpPr>
        <p:spPr>
          <a:xfrm>
            <a:off x="4486275"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favourite</a:t>
            </a:r>
            <a:endParaRPr lang="en-GB" dirty="0"/>
          </a:p>
        </p:txBody>
      </p:sp>
      <p:sp>
        <p:nvSpPr>
          <p:cNvPr id="7" name="TextBox 6">
            <a:extLst>
              <a:ext uri="{FF2B5EF4-FFF2-40B4-BE49-F238E27FC236}">
                <a16:creationId xmlns:a16="http://schemas.microsoft.com/office/drawing/2014/main" id="{5420E657-1E22-9F16-7CBE-2239C59DFE57}"/>
              </a:ext>
            </a:extLst>
          </p:cNvPr>
          <p:cNvSpPr txBox="1"/>
          <p:nvPr/>
        </p:nvSpPr>
        <p:spPr>
          <a:xfrm>
            <a:off x="4290332" y="239536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279861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This is my favourite colour.</a:t>
            </a:r>
          </a:p>
        </p:txBody>
      </p:sp>
      <p:sp>
        <p:nvSpPr>
          <p:cNvPr id="3" name="Title 1">
            <a:extLst>
              <a:ext uri="{FF2B5EF4-FFF2-40B4-BE49-F238E27FC236}">
                <a16:creationId xmlns:a16="http://schemas.microsoft.com/office/drawing/2014/main" id="{D004A922-E78B-E8E0-A98E-2D38568EEAE1}"/>
              </a:ext>
            </a:extLst>
          </p:cNvPr>
          <p:cNvSpPr txBox="1">
            <a:spLocks/>
          </p:cNvSpPr>
          <p:nvPr/>
        </p:nvSpPr>
        <p:spPr>
          <a:xfrm>
            <a:off x="5241722" y="3771900"/>
            <a:ext cx="275927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42052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432328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50396"/>
            <a:ext cx="10515600" cy="1481650"/>
          </a:xfrm>
        </p:spPr>
        <p:txBody>
          <a:bodyPr>
            <a:normAutofit fontScale="90000"/>
          </a:bodyPr>
          <a:lstStyle/>
          <a:p>
            <a:pPr algn="ctr"/>
            <a:r>
              <a:rPr lang="en-GB" dirty="0">
                <a:latin typeface="Twinkl Cursive Looped" panose="02000000000000000000" pitchFamily="2" charset="0"/>
              </a:rPr>
              <a:t>Homophone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 </a:t>
            </a:r>
            <a:br>
              <a:rPr lang="en-GB" dirty="0">
                <a:latin typeface="Twinkl Cursive Looped" panose="02000000000000000000" pitchFamily="2" charset="0"/>
              </a:rPr>
            </a:br>
            <a:r>
              <a:rPr lang="en-GB" dirty="0">
                <a:latin typeface="Twinkl Cursive Looped" panose="02000000000000000000" pitchFamily="2" charset="0"/>
              </a:rPr>
              <a:t> phone =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(from Ancient Greek)</a:t>
            </a:r>
          </a:p>
        </p:txBody>
      </p:sp>
    </p:spTree>
    <p:extLst>
      <p:ext uri="{BB962C8B-B14F-4D97-AF65-F5344CB8AC3E}">
        <p14:creationId xmlns:p14="http://schemas.microsoft.com/office/powerpoint/2010/main" val="32881309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1436914"/>
            <a:ext cx="10515600" cy="3331029"/>
          </a:xfrm>
        </p:spPr>
        <p:txBody>
          <a:bodyPr>
            <a:normAutofit fontScale="90000"/>
          </a:bodyPr>
          <a:lstStyle/>
          <a:p>
            <a:pPr algn="ctr"/>
            <a:r>
              <a:rPr lang="en-GB" dirty="0">
                <a:latin typeface="Twinkl Cursive Looped" panose="02000000000000000000" pitchFamily="2" charset="0"/>
              </a:rPr>
              <a:t>Homophone = </a:t>
            </a:r>
            <a:br>
              <a:rPr lang="en-GB" dirty="0">
                <a:latin typeface="Twinkl Cursive Looped" panose="02000000000000000000" pitchFamily="2" charset="0"/>
              </a:rPr>
            </a:br>
            <a:r>
              <a:rPr lang="en-GB" dirty="0">
                <a:latin typeface="Twinkl Cursive Looped" panose="02000000000000000000" pitchFamily="2" charset="0"/>
              </a:rPr>
              <a:t>a word that has the same sound but has a different meaning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580616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scene</a:t>
            </a:r>
          </a:p>
        </p:txBody>
      </p:sp>
      <p:sp>
        <p:nvSpPr>
          <p:cNvPr id="3" name="Rectangle 2">
            <a:extLst>
              <a:ext uri="{FF2B5EF4-FFF2-40B4-BE49-F238E27FC236}">
                <a16:creationId xmlns:a16="http://schemas.microsoft.com/office/drawing/2014/main" id="{13BB5EC0-7A96-4D29-A835-6FAE896C31A4}"/>
              </a:ext>
            </a:extLst>
          </p:cNvPr>
          <p:cNvSpPr/>
          <p:nvPr/>
        </p:nvSpPr>
        <p:spPr>
          <a:xfrm>
            <a:off x="5910943" y="3545341"/>
            <a:ext cx="1567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spring scene clipart - Clip Art Library">
            <a:extLst>
              <a:ext uri="{FF2B5EF4-FFF2-40B4-BE49-F238E27FC236}">
                <a16:creationId xmlns:a16="http://schemas.microsoft.com/office/drawing/2014/main" id="{DE8773AF-FDC1-4F7D-AF5B-E0A5BFC6A0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811" y="285070"/>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03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seen</a:t>
            </a:r>
          </a:p>
        </p:txBody>
      </p:sp>
      <p:sp>
        <p:nvSpPr>
          <p:cNvPr id="3" name="Rectangle 2">
            <a:extLst>
              <a:ext uri="{FF2B5EF4-FFF2-40B4-BE49-F238E27FC236}">
                <a16:creationId xmlns:a16="http://schemas.microsoft.com/office/drawing/2014/main" id="{0366E0B6-702E-4814-82C6-08CA2D13F3C9}"/>
              </a:ext>
            </a:extLst>
          </p:cNvPr>
          <p:cNvSpPr/>
          <p:nvPr/>
        </p:nvSpPr>
        <p:spPr>
          <a:xfrm>
            <a:off x="5780315" y="3673929"/>
            <a:ext cx="107768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ree See Cliparts, Download Free See Cliparts png images, Free ClipArts on  Clipart Library">
            <a:extLst>
              <a:ext uri="{FF2B5EF4-FFF2-40B4-BE49-F238E27FC236}">
                <a16:creationId xmlns:a16="http://schemas.microsoft.com/office/drawing/2014/main" id="{0A183A23-EA3A-4C90-A46B-9A711130BE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77611"/>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45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2443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038088"/>
            <a:ext cx="10515600" cy="2438232"/>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extending or moving uniformly in one direction only; without a curve or bend</a:t>
            </a:r>
          </a:p>
        </p:txBody>
      </p:sp>
      <p:pic>
        <p:nvPicPr>
          <p:cNvPr id="3" name="Picture 2" descr="straight clipart - Clip Art Library">
            <a:extLst>
              <a:ext uri="{FF2B5EF4-FFF2-40B4-BE49-F238E27FC236}">
                <a16:creationId xmlns:a16="http://schemas.microsoft.com/office/drawing/2014/main" id="{25426CA8-2BA1-7540-8EE3-8DF43311C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42" y="381680"/>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850613-44B8-A1F4-33E1-456A45E7413A}"/>
              </a:ext>
            </a:extLst>
          </p:cNvPr>
          <p:cNvSpPr txBox="1"/>
          <p:nvPr/>
        </p:nvSpPr>
        <p:spPr>
          <a:xfrm>
            <a:off x="4845503" y="59559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straight </a:t>
            </a:r>
            <a:endParaRPr lang="en-GB" dirty="0"/>
          </a:p>
        </p:txBody>
      </p:sp>
      <p:sp>
        <p:nvSpPr>
          <p:cNvPr id="9" name="TextBox 8">
            <a:extLst>
              <a:ext uri="{FF2B5EF4-FFF2-40B4-BE49-F238E27FC236}">
                <a16:creationId xmlns:a16="http://schemas.microsoft.com/office/drawing/2014/main" id="{02EEE2D8-C295-1389-1BB0-3ADDAF30D0BE}"/>
              </a:ext>
            </a:extLst>
          </p:cNvPr>
          <p:cNvSpPr txBox="1"/>
          <p:nvPr/>
        </p:nvSpPr>
        <p:spPr>
          <a:xfrm>
            <a:off x="4155621" y="21514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 -</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3852651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21555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4501410"/>
            <a:ext cx="11054443"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bough)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a:t>
            </a:r>
            <a:r>
              <a:rPr lang="en-GB" sz="4400" dirty="0" err="1">
                <a:latin typeface="Twinkl Cursive Looped" panose="02000000000000000000" pitchFamily="2" charset="0"/>
              </a:rPr>
              <a:t>ough</a:t>
            </a:r>
            <a:r>
              <a:rPr lang="en-GB" sz="4400" dirty="0">
                <a:latin typeface="Twinkl Cursive Looped" panose="02000000000000000000" pitchFamily="2" charset="0"/>
              </a:rPr>
              <a:t>      (as in rough)</a:t>
            </a:r>
            <a:br>
              <a:rPr lang="en-GB" sz="4400" dirty="0">
                <a:latin typeface="Twinkl Cursive Looped" panose="02000000000000000000" pitchFamily="2" charset="0"/>
              </a:rPr>
            </a:br>
            <a:br>
              <a:rPr lang="en-GB" sz="4400" dirty="0">
                <a:latin typeface="Twinkl Cursive Looped" panose="02000000000000000000" pitchFamily="2" charset="0"/>
              </a:rPr>
            </a:br>
            <a:r>
              <a:rPr lang="en-GB" sz="4400" dirty="0">
                <a:latin typeface="Twinkl Cursive Looped" panose="02000000000000000000" pitchFamily="2" charset="0"/>
              </a:rPr>
              <a:t>_</a:t>
            </a:r>
            <a:r>
              <a:rPr lang="en-GB" sz="4400" dirty="0" err="1">
                <a:latin typeface="Twinkl Cursive Looped" panose="02000000000000000000" pitchFamily="2" charset="0"/>
              </a:rPr>
              <a:t>ough</a:t>
            </a:r>
            <a:r>
              <a:rPr lang="en-GB" sz="4400" dirty="0">
                <a:latin typeface="Twinkl Cursive Looped" panose="02000000000000000000" pitchFamily="2" charset="0"/>
              </a:rPr>
              <a:t>     (as in through)</a:t>
            </a:r>
            <a:br>
              <a:rPr lang="en-GB" sz="4400" dirty="0">
                <a:latin typeface="Twinkl Cursive Looped" panose="02000000000000000000" pitchFamily="2" charset="0"/>
              </a:rPr>
            </a:b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6980843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89639" y="3698304"/>
            <a:ext cx="172556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30 Though Clip Art | Royalty Free - GoGraph">
            <a:extLst>
              <a:ext uri="{FF2B5EF4-FFF2-40B4-BE49-F238E27FC236}">
                <a16:creationId xmlns:a16="http://schemas.microsoft.com/office/drawing/2014/main" id="{058B5081-EAC2-D149-7F1A-4467910808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20"/>
          <a:stretch/>
        </p:blipFill>
        <p:spPr bwMode="auto">
          <a:xfrm>
            <a:off x="241300" y="174060"/>
            <a:ext cx="2095500" cy="2030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12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through</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191432" y="3641272"/>
            <a:ext cx="187883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rtoon dog transparent background - Clip Art Library">
            <a:extLst>
              <a:ext uri="{FF2B5EF4-FFF2-40B4-BE49-F238E27FC236}">
                <a16:creationId xmlns:a16="http://schemas.microsoft.com/office/drawing/2014/main" id="{40F036A7-447F-F540-A3E1-B525B3E99A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993" y="20801"/>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61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plough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633358" y="3624943"/>
            <a:ext cx="1714500"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lowing Stock Illustrations – 2,003 Plowing Stock Illustrations, Vectors &amp;  Clipart - Dreamstime">
            <a:extLst>
              <a:ext uri="{FF2B5EF4-FFF2-40B4-BE49-F238E27FC236}">
                <a16:creationId xmlns:a16="http://schemas.microsoft.com/office/drawing/2014/main" id="{8076B0C9-EEDF-DC80-2208-56F583B70F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387907"/>
            <a:ext cx="24955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80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1299" y="4928190"/>
            <a:ext cx="11547929" cy="1781940"/>
          </a:xfrm>
        </p:spPr>
        <p:txBody>
          <a:bodyPr>
            <a:normAutofit/>
          </a:bodyPr>
          <a:lstStyle/>
          <a:p>
            <a:pPr algn="ctr"/>
            <a:r>
              <a:rPr lang="en-GB" dirty="0">
                <a:latin typeface="Twinkl Cursive Looped" panose="02000000000000000000" pitchFamily="2" charset="0"/>
              </a:rPr>
              <a:t>Definition -notwithstanding, in spite of the fact that </a:t>
            </a: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3772581" y="3341655"/>
            <a:ext cx="6972299" cy="1107996"/>
          </a:xfrm>
          <a:prstGeom prst="rect">
            <a:avLst/>
          </a:prstGeom>
          <a:noFill/>
        </p:spPr>
        <p:txBody>
          <a:bodyPr wrap="square" rtlCol="0">
            <a:spAutoFit/>
          </a:bodyPr>
          <a:lstStyle/>
          <a:p>
            <a:r>
              <a:rPr lang="en-GB" sz="6600" dirty="0">
                <a:latin typeface="Twinkl Cursive Looped" panose="02000000000000000000" pitchFamily="2" charset="0"/>
              </a:rPr>
              <a:t>CONJUNCTION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21506" name="Picture 2" descr="330 Though Clip Art | Royalty Free - GoGraph">
            <a:extLst>
              <a:ext uri="{FF2B5EF4-FFF2-40B4-BE49-F238E27FC236}">
                <a16:creationId xmlns:a16="http://schemas.microsoft.com/office/drawing/2014/main" id="{4D4459C7-E79F-4CE1-8E01-B2D28C3A1C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673"/>
          <a:stretch/>
        </p:blipFill>
        <p:spPr bwMode="auto">
          <a:xfrm>
            <a:off x="241300" y="174060"/>
            <a:ext cx="2095500" cy="207928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9AEE4D7-AED6-4B6E-DEBA-8E2ABEDC7BAF}"/>
              </a:ext>
            </a:extLst>
          </p:cNvPr>
          <p:cNvSpPr txBox="1"/>
          <p:nvPr/>
        </p:nvSpPr>
        <p:spPr>
          <a:xfrm>
            <a:off x="4646160" y="60251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though</a:t>
            </a:r>
            <a:endParaRPr lang="en-GB" dirty="0"/>
          </a:p>
        </p:txBody>
      </p:sp>
      <p:sp>
        <p:nvSpPr>
          <p:cNvPr id="8" name="TextBox 7">
            <a:extLst>
              <a:ext uri="{FF2B5EF4-FFF2-40B4-BE49-F238E27FC236}">
                <a16:creationId xmlns:a16="http://schemas.microsoft.com/office/drawing/2014/main" id="{886CAACA-606D-3C64-E06C-FAB96E6E773F}"/>
              </a:ext>
            </a:extLst>
          </p:cNvPr>
          <p:cNvSpPr txBox="1"/>
          <p:nvPr/>
        </p:nvSpPr>
        <p:spPr>
          <a:xfrm>
            <a:off x="2772455" y="1847453"/>
            <a:ext cx="7972425"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though</a:t>
            </a:r>
            <a:endParaRPr lang="en-GB" dirty="0"/>
          </a:p>
        </p:txBody>
      </p:sp>
    </p:spTree>
    <p:extLst>
      <p:ext uri="{BB962C8B-B14F-4D97-AF65-F5344CB8AC3E}">
        <p14:creationId xmlns:p14="http://schemas.microsoft.com/office/powerpoint/2010/main" val="1996894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229407" y="139874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thr</a:t>
            </a:r>
            <a:r>
              <a:rPr lang="en-GB" dirty="0">
                <a:latin typeface="Twinkl Cursive Looped" panose="02000000000000000000" pitchFamily="2" charset="0"/>
              </a:rPr>
              <a:t> + </a:t>
            </a:r>
            <a:r>
              <a:rPr lang="en-GB" dirty="0" err="1">
                <a:latin typeface="Twinkl Cursive Looped" panose="02000000000000000000" pitchFamily="2" charset="0"/>
              </a:rPr>
              <a:t>ough</a:t>
            </a:r>
            <a:r>
              <a:rPr lang="en-GB" dirty="0">
                <a:latin typeface="Twinkl Cursive Looped" panose="02000000000000000000" pitchFamily="2" charset="0"/>
              </a:rPr>
              <a:t> = through</a:t>
            </a: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3784828" y="3167552"/>
            <a:ext cx="5404757" cy="1107996"/>
          </a:xfrm>
          <a:prstGeom prst="rect">
            <a:avLst/>
          </a:prstGeom>
          <a:noFill/>
        </p:spPr>
        <p:txBody>
          <a:bodyPr wrap="square" rtlCol="0">
            <a:spAutoFit/>
          </a:bodyPr>
          <a:lstStyle/>
          <a:p>
            <a:r>
              <a:rPr lang="en-GB" sz="6600" dirty="0"/>
              <a:t>PREPOSITION</a:t>
            </a:r>
            <a:r>
              <a:rPr lang="en-GB" sz="4800" b="1" dirty="0"/>
              <a:t> </a:t>
            </a:r>
            <a:endParaRPr lang="en-GB" sz="4800" dirty="0">
              <a:latin typeface="Twinkl Cursive Looped" panose="02000000000000000000" pitchFamily="2" charset="0"/>
            </a:endParaRPr>
          </a:p>
        </p:txBody>
      </p:sp>
      <p:pic>
        <p:nvPicPr>
          <p:cNvPr id="22530" name="Picture 2" descr="cartoon dog transparent background - Clip Art Library">
            <a:extLst>
              <a:ext uri="{FF2B5EF4-FFF2-40B4-BE49-F238E27FC236}">
                <a16:creationId xmlns:a16="http://schemas.microsoft.com/office/drawing/2014/main" id="{0DDAC6B9-C5EB-4A37-934B-950D44AA6F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993" y="20801"/>
            <a:ext cx="2295525" cy="19907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098C98A-7B80-52E4-C0A2-B8C47ADCE469}"/>
              </a:ext>
            </a:extLst>
          </p:cNvPr>
          <p:cNvSpPr txBox="1"/>
          <p:nvPr/>
        </p:nvSpPr>
        <p:spPr>
          <a:xfrm>
            <a:off x="4649561" y="5083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through</a:t>
            </a:r>
            <a:endParaRPr lang="en-GB" dirty="0"/>
          </a:p>
        </p:txBody>
      </p:sp>
      <p:sp>
        <p:nvSpPr>
          <p:cNvPr id="7" name="TextBox 6">
            <a:extLst>
              <a:ext uri="{FF2B5EF4-FFF2-40B4-BE49-F238E27FC236}">
                <a16:creationId xmlns:a16="http://schemas.microsoft.com/office/drawing/2014/main" id="{CD741A1C-7149-84B9-7E33-0C73B2C13010}"/>
              </a:ext>
            </a:extLst>
          </p:cNvPr>
          <p:cNvSpPr txBox="1"/>
          <p:nvPr/>
        </p:nvSpPr>
        <p:spPr>
          <a:xfrm>
            <a:off x="446993" y="4562706"/>
            <a:ext cx="10819720" cy="2123658"/>
          </a:xfrm>
          <a:prstGeom prst="rect">
            <a:avLst/>
          </a:prstGeom>
          <a:noFill/>
        </p:spPr>
        <p:txBody>
          <a:bodyPr wrap="square">
            <a:spAutoFit/>
          </a:bodyPr>
          <a:lstStyle/>
          <a:p>
            <a:r>
              <a:rPr lang="en-GB" sz="4400" dirty="0">
                <a:solidFill>
                  <a:prstClr val="black"/>
                </a:solidFill>
                <a:latin typeface="Twinkl Cursive Looped" panose="02000000000000000000" pitchFamily="2" charset="0"/>
                <a:ea typeface="+mj-ea"/>
                <a:cs typeface="+mj-cs"/>
              </a:rPr>
              <a:t>Definition -moving in one side and out of the other side of (an opening, channel, or location) </a:t>
            </a:r>
            <a:endParaRPr lang="en-GB" sz="1200" dirty="0"/>
          </a:p>
        </p:txBody>
      </p:sp>
    </p:spTree>
    <p:extLst>
      <p:ext uri="{BB962C8B-B14F-4D97-AF65-F5344CB8AC3E}">
        <p14:creationId xmlns:p14="http://schemas.microsoft.com/office/powerpoint/2010/main" val="113429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853544"/>
            <a:ext cx="10515600" cy="2993404"/>
          </a:xfrm>
        </p:spPr>
        <p:txBody>
          <a:bodyPr>
            <a:normAutofit/>
          </a:bodyPr>
          <a:lstStyle/>
          <a:p>
            <a:pPr algn="ctr"/>
            <a:r>
              <a:rPr lang="en-GB" sz="5400" dirty="0">
                <a:latin typeface="Twinkl Cursive Looped" panose="02000000000000000000" pitchFamily="2" charset="0"/>
              </a:rPr>
              <a:t>Definition - a farming implement, to move in a fast manner through something</a:t>
            </a:r>
            <a:endParaRPr lang="en-GB" sz="5400"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4718050" y="3004456"/>
            <a:ext cx="3576864" cy="923330"/>
          </a:xfrm>
          <a:prstGeom prst="rect">
            <a:avLst/>
          </a:prstGeom>
          <a:noFill/>
        </p:spPr>
        <p:txBody>
          <a:bodyPr wrap="square" rtlCol="0">
            <a:spAutoFit/>
          </a:bodyPr>
          <a:lstStyle/>
          <a:p>
            <a:r>
              <a:rPr lang="en-GB" sz="5400" dirty="0">
                <a:latin typeface="Twinkl Cursive Looped" panose="02000000000000000000" pitchFamily="2" charset="0"/>
              </a:rPr>
              <a:t>NOUN</a:t>
            </a:r>
          </a:p>
        </p:txBody>
      </p:sp>
      <p:pic>
        <p:nvPicPr>
          <p:cNvPr id="7" name="Picture 2" descr="Plowing Stock Illustrations – 2,003 Plowing Stock Illustrations, Vectors &amp;  Clipart - Dreamstime">
            <a:extLst>
              <a:ext uri="{FF2B5EF4-FFF2-40B4-BE49-F238E27FC236}">
                <a16:creationId xmlns:a16="http://schemas.microsoft.com/office/drawing/2014/main" id="{543F329A-A3F1-40E7-9795-5E31499763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413953"/>
            <a:ext cx="2495550" cy="1838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0A26B11-C23E-5256-B3F9-1185416742FE}"/>
              </a:ext>
            </a:extLst>
          </p:cNvPr>
          <p:cNvSpPr txBox="1"/>
          <p:nvPr/>
        </p:nvSpPr>
        <p:spPr>
          <a:xfrm>
            <a:off x="4531860" y="2329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plough</a:t>
            </a:r>
            <a:endParaRPr lang="en-GB" dirty="0"/>
          </a:p>
        </p:txBody>
      </p:sp>
      <p:sp>
        <p:nvSpPr>
          <p:cNvPr id="10" name="TextBox 9">
            <a:extLst>
              <a:ext uri="{FF2B5EF4-FFF2-40B4-BE49-F238E27FC236}">
                <a16:creationId xmlns:a16="http://schemas.microsoft.com/office/drawing/2014/main" id="{295B9830-585D-0412-2A14-185F1633E90B}"/>
              </a:ext>
            </a:extLst>
          </p:cNvPr>
          <p:cNvSpPr txBox="1"/>
          <p:nvPr/>
        </p:nvSpPr>
        <p:spPr>
          <a:xfrm>
            <a:off x="3004457" y="1504385"/>
            <a:ext cx="7239113"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plough</a:t>
            </a:r>
            <a:endParaRPr lang="en-GB" dirty="0"/>
          </a:p>
        </p:txBody>
      </p:sp>
    </p:spTree>
    <p:extLst>
      <p:ext uri="{BB962C8B-B14F-4D97-AF65-F5344CB8AC3E}">
        <p14:creationId xmlns:p14="http://schemas.microsoft.com/office/powerpoint/2010/main" val="86886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Even though she was hungry, she refused to eat the banana.</a:t>
            </a:r>
            <a:endParaRPr lang="en-GB" i="1" dirty="0"/>
          </a:p>
        </p:txBody>
      </p:sp>
      <p:sp>
        <p:nvSpPr>
          <p:cNvPr id="3" name="Title 1">
            <a:extLst>
              <a:ext uri="{FF2B5EF4-FFF2-40B4-BE49-F238E27FC236}">
                <a16:creationId xmlns:a16="http://schemas.microsoft.com/office/drawing/2014/main" id="{5D08EB5E-2919-3A6E-F387-9F3EEBFCE275}"/>
              </a:ext>
            </a:extLst>
          </p:cNvPr>
          <p:cNvSpPr txBox="1">
            <a:spLocks/>
          </p:cNvSpPr>
          <p:nvPr/>
        </p:nvSpPr>
        <p:spPr>
          <a:xfrm>
            <a:off x="2579007" y="3031075"/>
            <a:ext cx="235131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40803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a:bodyPr>
          <a:lstStyle/>
          <a:p>
            <a:pPr algn="ctr"/>
            <a:r>
              <a:rPr lang="en-GB" dirty="0">
                <a:latin typeface="Twinkl Cursive Looped" panose="02000000000000000000" pitchFamily="2" charset="0"/>
              </a:rPr>
              <a:t>The road was very straight with no curves or bends.</a:t>
            </a:r>
          </a:p>
        </p:txBody>
      </p:sp>
      <p:sp>
        <p:nvSpPr>
          <p:cNvPr id="3" name="Title 1">
            <a:extLst>
              <a:ext uri="{FF2B5EF4-FFF2-40B4-BE49-F238E27FC236}">
                <a16:creationId xmlns:a16="http://schemas.microsoft.com/office/drawing/2014/main" id="{1DC9C251-272F-1A33-28A9-B0ACD98122BB}"/>
              </a:ext>
            </a:extLst>
          </p:cNvPr>
          <p:cNvSpPr txBox="1">
            <a:spLocks/>
          </p:cNvSpPr>
          <p:nvPr/>
        </p:nvSpPr>
        <p:spPr>
          <a:xfrm>
            <a:off x="8017579" y="3837215"/>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8754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walked silently through the garden.</a:t>
            </a:r>
            <a:endParaRPr lang="en-GB" i="1" dirty="0"/>
          </a:p>
        </p:txBody>
      </p:sp>
      <p:sp>
        <p:nvSpPr>
          <p:cNvPr id="3" name="Title 1">
            <a:extLst>
              <a:ext uri="{FF2B5EF4-FFF2-40B4-BE49-F238E27FC236}">
                <a16:creationId xmlns:a16="http://schemas.microsoft.com/office/drawing/2014/main" id="{A8D5B5A8-F309-E636-5665-804F38496DAC}"/>
              </a:ext>
            </a:extLst>
          </p:cNvPr>
          <p:cNvSpPr txBox="1">
            <a:spLocks/>
          </p:cNvSpPr>
          <p:nvPr/>
        </p:nvSpPr>
        <p:spPr>
          <a:xfrm>
            <a:off x="7199993" y="3033712"/>
            <a:ext cx="235131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4667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 will a  plough for this field. </a:t>
            </a:r>
            <a:endParaRPr lang="en-GB" i="1" dirty="0"/>
          </a:p>
        </p:txBody>
      </p:sp>
      <p:sp>
        <p:nvSpPr>
          <p:cNvPr id="3" name="Title 1">
            <a:extLst>
              <a:ext uri="{FF2B5EF4-FFF2-40B4-BE49-F238E27FC236}">
                <a16:creationId xmlns:a16="http://schemas.microsoft.com/office/drawing/2014/main" id="{D2C6D97D-F07D-3274-6312-C1E9DE77CC3B}"/>
              </a:ext>
            </a:extLst>
          </p:cNvPr>
          <p:cNvSpPr txBox="1">
            <a:spLocks/>
          </p:cNvSpPr>
          <p:nvPr/>
        </p:nvSpPr>
        <p:spPr>
          <a:xfrm>
            <a:off x="4064906" y="3771900"/>
            <a:ext cx="2319565" cy="8403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9909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34957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8581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different to what is normal or expected; strange</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2DA1D9B3-2E89-4970-835D-183DCB41D66C}"/>
              </a:ext>
            </a:extLst>
          </p:cNvPr>
          <p:cNvPicPr>
            <a:picLocks noChangeAspect="1"/>
          </p:cNvPicPr>
          <p:nvPr/>
        </p:nvPicPr>
        <p:blipFill>
          <a:blip r:embed="rId2"/>
          <a:stretch>
            <a:fillRect/>
          </a:stretch>
        </p:blipFill>
        <p:spPr>
          <a:xfrm>
            <a:off x="579028" y="490537"/>
            <a:ext cx="2066925" cy="2219325"/>
          </a:xfrm>
          <a:prstGeom prst="rect">
            <a:avLst/>
          </a:prstGeom>
        </p:spPr>
      </p:pic>
      <p:sp>
        <p:nvSpPr>
          <p:cNvPr id="5" name="TextBox 4">
            <a:extLst>
              <a:ext uri="{FF2B5EF4-FFF2-40B4-BE49-F238E27FC236}">
                <a16:creationId xmlns:a16="http://schemas.microsoft.com/office/drawing/2014/main" id="{F05E8BFA-6E60-030C-35C8-8B41334319AD}"/>
              </a:ext>
            </a:extLst>
          </p:cNvPr>
          <p:cNvSpPr txBox="1"/>
          <p:nvPr/>
        </p:nvSpPr>
        <p:spPr>
          <a:xfrm>
            <a:off x="4502604" y="4905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peculiar</a:t>
            </a:r>
            <a:endParaRPr lang="en-GB" dirty="0"/>
          </a:p>
        </p:txBody>
      </p:sp>
      <p:sp>
        <p:nvSpPr>
          <p:cNvPr id="7" name="TextBox 6">
            <a:extLst>
              <a:ext uri="{FF2B5EF4-FFF2-40B4-BE49-F238E27FC236}">
                <a16:creationId xmlns:a16="http://schemas.microsoft.com/office/drawing/2014/main" id="{BD3969E2-6489-A13F-F7A1-FC99104EA705}"/>
              </a:ext>
            </a:extLst>
          </p:cNvPr>
          <p:cNvSpPr txBox="1"/>
          <p:nvPr/>
        </p:nvSpPr>
        <p:spPr>
          <a:xfrm>
            <a:off x="4143376" y="220203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288900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This is a very peculiar story.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D7808E2-8508-A19A-4514-2EFB15E866AA}"/>
              </a:ext>
            </a:extLst>
          </p:cNvPr>
          <p:cNvSpPr txBox="1">
            <a:spLocks/>
          </p:cNvSpPr>
          <p:nvPr/>
        </p:nvSpPr>
        <p:spPr>
          <a:xfrm>
            <a:off x="6089650" y="3771900"/>
            <a:ext cx="2351313"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4308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96607"/>
            <a:ext cx="10515600" cy="253831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particular event, or the time at which it takes place</a:t>
            </a:r>
            <a:endParaRPr lang="en-GB" i="1" dirty="0"/>
          </a:p>
        </p:txBody>
      </p:sp>
      <p:pic>
        <p:nvPicPr>
          <p:cNvPr id="2050" name="Picture 2" descr="Occasion Illustrations and Clip Art. 98,233 Occasion royalty free  illustrations and drawings available to search from thousands of stock  vector EPS clipart graphic designers.">
            <a:extLst>
              <a:ext uri="{FF2B5EF4-FFF2-40B4-BE49-F238E27FC236}">
                <a16:creationId xmlns:a16="http://schemas.microsoft.com/office/drawing/2014/main" id="{4663ADCA-76FC-469A-892E-1A2ACCB445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19"/>
          <a:stretch/>
        </p:blipFill>
        <p:spPr bwMode="auto">
          <a:xfrm>
            <a:off x="831850" y="323083"/>
            <a:ext cx="2076450" cy="20282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515285-ACD2-1DF1-FB87-1B0C64E34772}"/>
              </a:ext>
            </a:extLst>
          </p:cNvPr>
          <p:cNvSpPr txBox="1"/>
          <p:nvPr/>
        </p:nvSpPr>
        <p:spPr>
          <a:xfrm>
            <a:off x="43883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occasion</a:t>
            </a:r>
            <a:endParaRPr lang="en-GB" dirty="0"/>
          </a:p>
        </p:txBody>
      </p:sp>
      <p:sp>
        <p:nvSpPr>
          <p:cNvPr id="6" name="TextBox 5">
            <a:extLst>
              <a:ext uri="{FF2B5EF4-FFF2-40B4-BE49-F238E27FC236}">
                <a16:creationId xmlns:a16="http://schemas.microsoft.com/office/drawing/2014/main" id="{1DED00FF-A4F0-8CA3-B034-B0853DB98B4A}"/>
              </a:ext>
            </a:extLst>
          </p:cNvPr>
          <p:cNvSpPr txBox="1"/>
          <p:nvPr/>
        </p:nvSpPr>
        <p:spPr>
          <a:xfrm>
            <a:off x="4388304" y="180719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83383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Fred was busy planning for the very special occasion of his birthday.</a:t>
            </a:r>
            <a:endParaRPr lang="en-GB" i="1" dirty="0"/>
          </a:p>
        </p:txBody>
      </p:sp>
      <p:sp>
        <p:nvSpPr>
          <p:cNvPr id="3" name="Title 1">
            <a:extLst>
              <a:ext uri="{FF2B5EF4-FFF2-40B4-BE49-F238E27FC236}">
                <a16:creationId xmlns:a16="http://schemas.microsoft.com/office/drawing/2014/main" id="{120B95F0-4F6B-227C-94EC-60FA41E5AD4E}"/>
              </a:ext>
            </a:extLst>
          </p:cNvPr>
          <p:cNvSpPr txBox="1">
            <a:spLocks/>
          </p:cNvSpPr>
          <p:nvPr/>
        </p:nvSpPr>
        <p:spPr>
          <a:xfrm>
            <a:off x="5746750" y="3080825"/>
            <a:ext cx="2646136"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746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9408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88909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798568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5927271"/>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Changing Land (Scotland)</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Our land use is changing with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favourite </a:t>
            </a:r>
            <a:r>
              <a:rPr lang="en-GB" sz="4000" dirty="0">
                <a:solidFill>
                  <a:srgbClr val="000000"/>
                </a:solidFill>
                <a:latin typeface="Twinkl Cursive Looped" panose="02000000000000000000" pitchFamily="2" charset="0"/>
                <a:ea typeface="Times New Roman" panose="02020603050405020304" pitchFamily="18" charset="0"/>
              </a:rPr>
              <a:t>option being buildings overtaking which means the loss of trees, including their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boughs</a:t>
            </a:r>
            <a:r>
              <a:rPr lang="en-GB" sz="4000" dirty="0">
                <a:solidFill>
                  <a:srgbClr val="000000"/>
                </a:solidFill>
                <a:latin typeface="Twinkl Cursive Looped" panose="02000000000000000000" pitchFamily="2" charset="0"/>
                <a:ea typeface="Times New Roman" panose="02020603050405020304" pitchFamily="18" charset="0"/>
              </a:rPr>
              <a:t> which may bear fruit.  This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tough</a:t>
            </a:r>
            <a:r>
              <a:rPr lang="en-GB" sz="4000" dirty="0">
                <a:solidFill>
                  <a:srgbClr val="000000"/>
                </a:solidFill>
                <a:latin typeface="Twinkl Cursive Looped" panose="02000000000000000000" pitchFamily="2" charset="0"/>
                <a:ea typeface="Times New Roman" panose="02020603050405020304" pitchFamily="18" charset="0"/>
              </a:rPr>
              <a:t> challenge for all of our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boroughs</a:t>
            </a:r>
            <a:r>
              <a:rPr lang="en-GB" sz="4000" dirty="0">
                <a:solidFill>
                  <a:srgbClr val="000000"/>
                </a:solidFill>
                <a:latin typeface="Twinkl Cursive Looped" panose="02000000000000000000" pitchFamily="2" charset="0"/>
                <a:ea typeface="Times New Roman" panose="02020603050405020304" pitchFamily="18" charset="0"/>
              </a:rPr>
              <a:t> in our society and however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rough</a:t>
            </a:r>
            <a:r>
              <a:rPr lang="en-GB" sz="4000" dirty="0">
                <a:solidFill>
                  <a:srgbClr val="000000"/>
                </a:solidFill>
                <a:latin typeface="Twinkl Cursive Looped" panose="02000000000000000000" pitchFamily="2" charset="0"/>
                <a:ea typeface="Times New Roman" panose="02020603050405020304" pitchFamily="18" charset="0"/>
              </a:rPr>
              <a:t> if may feel, we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ought</a:t>
            </a:r>
            <a:r>
              <a:rPr lang="en-GB" sz="4000" dirty="0">
                <a:solidFill>
                  <a:srgbClr val="000000"/>
                </a:solidFill>
                <a:latin typeface="Twinkl Cursive Looped" panose="02000000000000000000" pitchFamily="2" charset="0"/>
                <a:ea typeface="Times New Roman" panose="02020603050405020304" pitchFamily="18" charset="0"/>
              </a:rPr>
              <a:t> to reverse this trend.  Society must ask itself, are we doing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latin typeface="Twinkl Cursive Looped" panose="02000000000000000000" pitchFamily="2" charset="0"/>
                <a:ea typeface="Times New Roman" panose="02020603050405020304" pitchFamily="18" charset="0"/>
              </a:rPr>
              <a:t>?  We are living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through</a:t>
            </a:r>
            <a:r>
              <a:rPr lang="en-GB" sz="4000" dirty="0">
                <a:solidFill>
                  <a:srgbClr val="000000"/>
                </a:solidFill>
                <a:latin typeface="Twinkl Cursive Looped" panose="02000000000000000000" pitchFamily="2" charset="0"/>
                <a:ea typeface="Times New Roman" panose="02020603050405020304" pitchFamily="18" charset="0"/>
              </a:rPr>
              <a:t>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peculiar occasion</a:t>
            </a:r>
            <a:r>
              <a:rPr lang="en-GB" sz="4000" dirty="0">
                <a:solidFill>
                  <a:srgbClr val="000000"/>
                </a:solidFill>
                <a:latin typeface="Twinkl Cursive Looped" panose="02000000000000000000" pitchFamily="2" charset="0"/>
                <a:ea typeface="Times New Roman" panose="02020603050405020304" pitchFamily="18" charset="0"/>
              </a:rPr>
              <a:t> where we cannot just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plough through </a:t>
            </a:r>
            <a:r>
              <a:rPr lang="en-GB" sz="4000" dirty="0">
                <a:solidFill>
                  <a:srgbClr val="000000"/>
                </a:solidFill>
                <a:latin typeface="Twinkl Cursive Looped" panose="02000000000000000000" pitchFamily="2" charset="0"/>
                <a:ea typeface="Times New Roman" panose="02020603050405020304" pitchFamily="18" charset="0"/>
              </a:rPr>
              <a:t>regardless.  Have you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latin typeface="Twinkl Cursive Looped" panose="02000000000000000000" pitchFamily="2" charset="0"/>
                <a:ea typeface="Times New Roman" panose="02020603050405020304" pitchFamily="18" charset="0"/>
              </a:rPr>
              <a:t> that we may end up with many more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droughts</a:t>
            </a:r>
            <a:r>
              <a:rPr lang="en-GB" sz="4000" dirty="0">
                <a:solidFill>
                  <a:srgbClr val="000000"/>
                </a:solidFill>
                <a:latin typeface="Twinkl Cursive Looped" panose="02000000000000000000" pitchFamily="2" charset="0"/>
                <a:ea typeface="Times New Roman" panose="02020603050405020304" pitchFamily="18" charset="0"/>
              </a:rPr>
              <a:t>?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19066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31407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1992086"/>
            <a:ext cx="10515600" cy="3762375"/>
          </a:xfrm>
        </p:spPr>
        <p:txBody>
          <a:bodyPr>
            <a:normAutofit/>
          </a:bodyPr>
          <a:lstStyle/>
          <a:p>
            <a:r>
              <a:rPr lang="en-GB" dirty="0">
                <a:solidFill>
                  <a:srgbClr val="000000"/>
                </a:solidFill>
                <a:latin typeface="Twinkl Cursive Looped" panose="02000000000000000000" pitchFamily="2" charset="0"/>
                <a:ea typeface="Times New Roman" panose="02020603050405020304" pitchFamily="18" charset="0"/>
              </a:rPr>
              <a:t>We are living through a peculiar occasion where we cannot just plough through regardless.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894811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25750697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5A8AC35-F338-B3D0-D85E-D3E462247EC0}"/>
              </a:ext>
            </a:extLst>
          </p:cNvPr>
          <p:cNvPicPr>
            <a:picLocks noChangeAspect="1"/>
          </p:cNvPicPr>
          <p:nvPr/>
        </p:nvPicPr>
        <p:blipFill rotWithShape="1">
          <a:blip r:embed="rId3"/>
          <a:srcRect l="21829" t="24035" r="21384" b="7837"/>
          <a:stretch/>
        </p:blipFill>
        <p:spPr>
          <a:xfrm>
            <a:off x="228599" y="0"/>
            <a:ext cx="10091058" cy="6806703"/>
          </a:xfrm>
          <a:prstGeom prst="rect">
            <a:avLst/>
          </a:prstGeom>
        </p:spPr>
      </p:pic>
    </p:spTree>
    <p:extLst>
      <p:ext uri="{BB962C8B-B14F-4D97-AF65-F5344CB8AC3E}">
        <p14:creationId xmlns:p14="http://schemas.microsoft.com/office/powerpoint/2010/main" val="27553786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1628390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0836519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038088"/>
            <a:ext cx="10515600" cy="2438232"/>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extending or moving uniformly in one direction only; without a curve or bend</a:t>
            </a:r>
          </a:p>
        </p:txBody>
      </p:sp>
      <p:pic>
        <p:nvPicPr>
          <p:cNvPr id="3" name="Picture 2" descr="straight clipart - Clip Art Library">
            <a:extLst>
              <a:ext uri="{FF2B5EF4-FFF2-40B4-BE49-F238E27FC236}">
                <a16:creationId xmlns:a16="http://schemas.microsoft.com/office/drawing/2014/main" id="{25426CA8-2BA1-7540-8EE3-8DF43311C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42" y="381680"/>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850613-44B8-A1F4-33E1-456A45E7413A}"/>
              </a:ext>
            </a:extLst>
          </p:cNvPr>
          <p:cNvSpPr txBox="1"/>
          <p:nvPr/>
        </p:nvSpPr>
        <p:spPr>
          <a:xfrm>
            <a:off x="4845503" y="59559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straight </a:t>
            </a:r>
            <a:endParaRPr lang="en-GB" dirty="0"/>
          </a:p>
        </p:txBody>
      </p:sp>
      <p:sp>
        <p:nvSpPr>
          <p:cNvPr id="9" name="TextBox 8">
            <a:extLst>
              <a:ext uri="{FF2B5EF4-FFF2-40B4-BE49-F238E27FC236}">
                <a16:creationId xmlns:a16="http://schemas.microsoft.com/office/drawing/2014/main" id="{02EEE2D8-C295-1389-1BB0-3ADDAF30D0BE}"/>
              </a:ext>
            </a:extLst>
          </p:cNvPr>
          <p:cNvSpPr txBox="1"/>
          <p:nvPr/>
        </p:nvSpPr>
        <p:spPr>
          <a:xfrm>
            <a:off x="4155621" y="21514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191034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438232"/>
          </a:xfrm>
        </p:spPr>
        <p:txBody>
          <a:bodyPr>
            <a:normAutofit/>
          </a:bodyPr>
          <a:lstStyle/>
          <a:p>
            <a:pPr algn="ctr"/>
            <a:r>
              <a:rPr lang="en-GB" dirty="0">
                <a:latin typeface="Twinkl Cursive Looped" panose="02000000000000000000" pitchFamily="2" charset="0"/>
              </a:rPr>
              <a:t>The road was very straight with no curves or bends.</a:t>
            </a:r>
          </a:p>
        </p:txBody>
      </p:sp>
      <p:sp>
        <p:nvSpPr>
          <p:cNvPr id="3" name="Title 1">
            <a:extLst>
              <a:ext uri="{FF2B5EF4-FFF2-40B4-BE49-F238E27FC236}">
                <a16:creationId xmlns:a16="http://schemas.microsoft.com/office/drawing/2014/main" id="{1DC9C251-272F-1A33-28A9-B0ACD98122BB}"/>
              </a:ext>
            </a:extLst>
          </p:cNvPr>
          <p:cNvSpPr txBox="1">
            <a:spLocks/>
          </p:cNvSpPr>
          <p:nvPr/>
        </p:nvSpPr>
        <p:spPr>
          <a:xfrm>
            <a:off x="8017579" y="3837215"/>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9217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0447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304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preferred to all others of the same kind</a:t>
            </a:r>
          </a:p>
        </p:txBody>
      </p:sp>
      <p:pic>
        <p:nvPicPr>
          <p:cNvPr id="3" name="Picture 2" descr="favorite color clipart - Clip Art Library">
            <a:extLst>
              <a:ext uri="{FF2B5EF4-FFF2-40B4-BE49-F238E27FC236}">
                <a16:creationId xmlns:a16="http://schemas.microsoft.com/office/drawing/2014/main" id="{9439234B-E756-A96C-3ED9-702FE8E7D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484" y="277586"/>
            <a:ext cx="2466975" cy="1857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6E6DB6C-6894-2198-BE0F-255D9F91D3E1}"/>
              </a:ext>
            </a:extLst>
          </p:cNvPr>
          <p:cNvSpPr txBox="1"/>
          <p:nvPr/>
        </p:nvSpPr>
        <p:spPr>
          <a:xfrm>
            <a:off x="4486275"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favourite</a:t>
            </a:r>
            <a:endParaRPr lang="en-GB" dirty="0"/>
          </a:p>
        </p:txBody>
      </p:sp>
      <p:sp>
        <p:nvSpPr>
          <p:cNvPr id="7" name="TextBox 6">
            <a:extLst>
              <a:ext uri="{FF2B5EF4-FFF2-40B4-BE49-F238E27FC236}">
                <a16:creationId xmlns:a16="http://schemas.microsoft.com/office/drawing/2014/main" id="{5420E657-1E22-9F16-7CBE-2239C59DFE57}"/>
              </a:ext>
            </a:extLst>
          </p:cNvPr>
          <p:cNvSpPr txBox="1"/>
          <p:nvPr/>
        </p:nvSpPr>
        <p:spPr>
          <a:xfrm>
            <a:off x="4290332" y="239536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304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preferred to all others of the same kind</a:t>
            </a:r>
          </a:p>
        </p:txBody>
      </p:sp>
      <p:pic>
        <p:nvPicPr>
          <p:cNvPr id="3" name="Picture 2" descr="favorite color clipart - Clip Art Library">
            <a:extLst>
              <a:ext uri="{FF2B5EF4-FFF2-40B4-BE49-F238E27FC236}">
                <a16:creationId xmlns:a16="http://schemas.microsoft.com/office/drawing/2014/main" id="{9439234B-E756-A96C-3ED9-702FE8E7D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484" y="277586"/>
            <a:ext cx="2466975" cy="1857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6E6DB6C-6894-2198-BE0F-255D9F91D3E1}"/>
              </a:ext>
            </a:extLst>
          </p:cNvPr>
          <p:cNvSpPr txBox="1"/>
          <p:nvPr/>
        </p:nvSpPr>
        <p:spPr>
          <a:xfrm>
            <a:off x="4486275"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favourite</a:t>
            </a:r>
            <a:endParaRPr lang="en-GB" dirty="0"/>
          </a:p>
        </p:txBody>
      </p:sp>
      <p:sp>
        <p:nvSpPr>
          <p:cNvPr id="7" name="TextBox 6">
            <a:extLst>
              <a:ext uri="{FF2B5EF4-FFF2-40B4-BE49-F238E27FC236}">
                <a16:creationId xmlns:a16="http://schemas.microsoft.com/office/drawing/2014/main" id="{5420E657-1E22-9F16-7CBE-2239C59DFE57}"/>
              </a:ext>
            </a:extLst>
          </p:cNvPr>
          <p:cNvSpPr txBox="1"/>
          <p:nvPr/>
        </p:nvSpPr>
        <p:spPr>
          <a:xfrm>
            <a:off x="4290332" y="239536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84819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This is my favourite colour.</a:t>
            </a:r>
          </a:p>
        </p:txBody>
      </p:sp>
      <p:sp>
        <p:nvSpPr>
          <p:cNvPr id="3" name="Title 1">
            <a:extLst>
              <a:ext uri="{FF2B5EF4-FFF2-40B4-BE49-F238E27FC236}">
                <a16:creationId xmlns:a16="http://schemas.microsoft.com/office/drawing/2014/main" id="{D004A922-E78B-E8E0-A98E-2D38568EEAE1}"/>
              </a:ext>
            </a:extLst>
          </p:cNvPr>
          <p:cNvSpPr txBox="1">
            <a:spLocks/>
          </p:cNvSpPr>
          <p:nvPr/>
        </p:nvSpPr>
        <p:spPr>
          <a:xfrm>
            <a:off x="5241722" y="3771900"/>
            <a:ext cx="275927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6960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2536291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50396"/>
            <a:ext cx="10515600" cy="1481650"/>
          </a:xfrm>
        </p:spPr>
        <p:txBody>
          <a:bodyPr>
            <a:normAutofit fontScale="90000"/>
          </a:bodyPr>
          <a:lstStyle/>
          <a:p>
            <a:pPr algn="ctr"/>
            <a:r>
              <a:rPr lang="en-GB" dirty="0">
                <a:latin typeface="Twinkl Cursive Looped" panose="02000000000000000000" pitchFamily="2" charset="0"/>
              </a:rPr>
              <a:t>Homophone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 </a:t>
            </a:r>
            <a:br>
              <a:rPr lang="en-GB" dirty="0">
                <a:latin typeface="Twinkl Cursive Looped" panose="02000000000000000000" pitchFamily="2" charset="0"/>
              </a:rPr>
            </a:br>
            <a:r>
              <a:rPr lang="en-GB" dirty="0">
                <a:latin typeface="Twinkl Cursive Looped" panose="02000000000000000000" pitchFamily="2" charset="0"/>
              </a:rPr>
              <a:t> phone =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(from Ancient Greek)</a:t>
            </a:r>
          </a:p>
        </p:txBody>
      </p:sp>
    </p:spTree>
    <p:extLst>
      <p:ext uri="{BB962C8B-B14F-4D97-AF65-F5344CB8AC3E}">
        <p14:creationId xmlns:p14="http://schemas.microsoft.com/office/powerpoint/2010/main" val="368798486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1436914"/>
            <a:ext cx="10515600" cy="3331029"/>
          </a:xfrm>
        </p:spPr>
        <p:txBody>
          <a:bodyPr>
            <a:normAutofit fontScale="90000"/>
          </a:bodyPr>
          <a:lstStyle/>
          <a:p>
            <a:pPr algn="ctr"/>
            <a:r>
              <a:rPr lang="en-GB" dirty="0">
                <a:latin typeface="Twinkl Cursive Looped" panose="02000000000000000000" pitchFamily="2" charset="0"/>
              </a:rPr>
              <a:t>Homophone = </a:t>
            </a:r>
            <a:br>
              <a:rPr lang="en-GB" dirty="0">
                <a:latin typeface="Twinkl Cursive Looped" panose="02000000000000000000" pitchFamily="2" charset="0"/>
              </a:rPr>
            </a:br>
            <a:r>
              <a:rPr lang="en-GB" dirty="0">
                <a:latin typeface="Twinkl Cursive Looped" panose="02000000000000000000" pitchFamily="2" charset="0"/>
              </a:rPr>
              <a:t>a word that has the same sound but has a different meaning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201904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board</a:t>
            </a:r>
          </a:p>
        </p:txBody>
      </p:sp>
      <p:sp>
        <p:nvSpPr>
          <p:cNvPr id="3" name="Rectangle 2">
            <a:extLst>
              <a:ext uri="{FF2B5EF4-FFF2-40B4-BE49-F238E27FC236}">
                <a16:creationId xmlns:a16="http://schemas.microsoft.com/office/drawing/2014/main" id="{13BB5EC0-7A96-4D29-A835-6FAE896C31A4}"/>
              </a:ext>
            </a:extLst>
          </p:cNvPr>
          <p:cNvSpPr/>
          <p:nvPr/>
        </p:nvSpPr>
        <p:spPr>
          <a:xfrm>
            <a:off x="6286500" y="3545341"/>
            <a:ext cx="11919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reen school board and decors png picture - board clipart PNG image with  transparent background | TOPpng">
            <a:extLst>
              <a:ext uri="{FF2B5EF4-FFF2-40B4-BE49-F238E27FC236}">
                <a16:creationId xmlns:a16="http://schemas.microsoft.com/office/drawing/2014/main" id="{E124CBB1-CD80-4C70-AC8A-9AE23B6AE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711" y="257856"/>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48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bored</a:t>
            </a:r>
          </a:p>
        </p:txBody>
      </p:sp>
      <p:sp>
        <p:nvSpPr>
          <p:cNvPr id="3" name="Rectangle 2">
            <a:extLst>
              <a:ext uri="{FF2B5EF4-FFF2-40B4-BE49-F238E27FC236}">
                <a16:creationId xmlns:a16="http://schemas.microsoft.com/office/drawing/2014/main" id="{0366E0B6-702E-4814-82C6-08CA2D13F3C9}"/>
              </a:ext>
            </a:extLst>
          </p:cNvPr>
          <p:cNvSpPr/>
          <p:nvPr/>
        </p:nvSpPr>
        <p:spPr>
          <a:xfrm>
            <a:off x="5976257" y="3673929"/>
            <a:ext cx="10123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ree See Cliparts, Download Free See Cliparts png images, Free ClipArts on  Clipart Library">
            <a:extLst>
              <a:ext uri="{FF2B5EF4-FFF2-40B4-BE49-F238E27FC236}">
                <a16:creationId xmlns:a16="http://schemas.microsoft.com/office/drawing/2014/main" id="{0A183A23-EA3A-4C90-A46B-9A711130BE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77611"/>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89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07342195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Letter string -</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28333751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ough</a:t>
            </a:r>
            <a:endParaRPr lang="en-GB" dirty="0">
              <a:latin typeface="Twinkl Cursive Looped" panose="02000000000000000000" pitchFamily="2" charset="0"/>
            </a:endParaRPr>
          </a:p>
        </p:txBody>
      </p:sp>
    </p:spTree>
    <p:extLst>
      <p:ext uri="{BB962C8B-B14F-4D97-AF65-F5344CB8AC3E}">
        <p14:creationId xmlns:p14="http://schemas.microsoft.com/office/powerpoint/2010/main" val="1268307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3044</Words>
  <Application>Microsoft Office PowerPoint</Application>
  <PresentationFormat>Widescreen</PresentationFormat>
  <Paragraphs>486</Paragraphs>
  <Slides>199</Slides>
  <Notes>57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199</vt:i4>
      </vt:variant>
    </vt:vector>
  </HeadingPairs>
  <TitlesOfParts>
    <vt:vector size="204"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  Definition – extending or moving uniformly in one direction only; without a curve or bend</vt:lpstr>
      <vt:lpstr>The road was very straight with no curves or bends.</vt:lpstr>
      <vt:lpstr>Do you remember this challenge word?</vt:lpstr>
      <vt:lpstr>  Definition – preferred to all others of the same kind</vt:lpstr>
      <vt:lpstr>  This is my favourite colour.</vt:lpstr>
      <vt:lpstr>Homophones </vt:lpstr>
      <vt:lpstr>Homophone  homo = same   phone = sound   (from Ancient Greek)</vt:lpstr>
      <vt:lpstr>Homophone =  a word that has the same sound but has a different meaning</vt:lpstr>
      <vt:lpstr>medal</vt:lpstr>
      <vt:lpstr>meddle</vt:lpstr>
      <vt:lpstr>missed</vt:lpstr>
      <vt:lpstr>mist</vt:lpstr>
      <vt:lpstr>Let’s Teach and Practise</vt:lpstr>
      <vt:lpstr>Letter string -ough</vt:lpstr>
      <vt:lpstr>-ough</vt:lpstr>
      <vt:lpstr>   -ough   _ough      (as in bough)  -ough      (as in rough)  _ough     (as in through) </vt:lpstr>
      <vt:lpstr>bough</vt:lpstr>
      <vt:lpstr>rough n</vt:lpstr>
      <vt:lpstr>enough</vt:lpstr>
      <vt:lpstr>cough</vt:lpstr>
      <vt:lpstr>  Definition – the branch of a tree </vt:lpstr>
      <vt:lpstr> Definition - has an uneven or irregular surface, not smooth or level.</vt:lpstr>
      <vt:lpstr>  Definition - to the required level or amount</vt:lpstr>
      <vt:lpstr>  Definition - release of air from lungs with a sound (noun), act of coughing.</vt:lpstr>
      <vt:lpstr>He had a dreadful cough that made his eyes water.</vt:lpstr>
      <vt:lpstr>The bough of the apple tree was heavy with fruit.</vt:lpstr>
      <vt:lpstr>Due to a rough road surface, the cyclist dismounted.</vt:lpstr>
      <vt:lpstr>At the time, they were not old enough to vote. </vt:lpstr>
      <vt:lpstr>New CHALLENGE words.</vt:lpstr>
      <vt:lpstr> Definition - different to what is normal or expected; strange</vt:lpstr>
      <vt:lpstr> This is a very peculiar story.</vt:lpstr>
      <vt:lpstr> Definition – a particular event, or the time at which it takes place</vt:lpstr>
      <vt:lpstr> Fred was busy planning for the very special occasion of his birthday.</vt:lpstr>
      <vt:lpstr>Let’s Practise and Apply.</vt:lpstr>
      <vt:lpstr>Can you spot the spelling rule words and the challenge words?</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Write this sentence as I dictate it to you.</vt:lpstr>
      <vt:lpstr>This is a tough challenge for our society and however rough it may fee, we have a duty to reverse this trend. </vt:lpstr>
      <vt:lpstr>PowerPoint Presentation</vt:lpstr>
      <vt:lpstr>PowerPoint Presentation</vt:lpstr>
      <vt:lpstr>Let’s Revisit and Review…</vt:lpstr>
      <vt:lpstr>Do you remember this challenge word?</vt:lpstr>
      <vt:lpstr>  Definition – extending or moving uniformly in one direction only; without a curve or bend</vt:lpstr>
      <vt:lpstr>The road was very straight with no curves or bends.</vt:lpstr>
      <vt:lpstr>Do you remember this challenge word?</vt:lpstr>
      <vt:lpstr>  Definition – preferred to all others of the same kind</vt:lpstr>
      <vt:lpstr>  This is my favourite colour.</vt:lpstr>
      <vt:lpstr>Homophones </vt:lpstr>
      <vt:lpstr>Homophone  homo = same   phone = sound   (from Ancient Greek)</vt:lpstr>
      <vt:lpstr>Homophone =  a word that has the same sound but has a different meaning</vt:lpstr>
      <vt:lpstr>scene</vt:lpstr>
      <vt:lpstr>seen</vt:lpstr>
      <vt:lpstr>Let’s Teach and Practise</vt:lpstr>
      <vt:lpstr>Letter string -ough</vt:lpstr>
      <vt:lpstr>-ough</vt:lpstr>
      <vt:lpstr>   -ough   _ough      (as in bough)  -ough      (as in rough)  _ough     (as in through) </vt:lpstr>
      <vt:lpstr>though</vt:lpstr>
      <vt:lpstr>through n</vt:lpstr>
      <vt:lpstr>plough</vt:lpstr>
      <vt:lpstr>Definition -notwithstanding, in spite of the fact that </vt:lpstr>
      <vt:lpstr> thr + ough = through</vt:lpstr>
      <vt:lpstr>Definition - a farming implement, to move in a fast manner through something</vt:lpstr>
      <vt:lpstr>Even though she was hungry, she refused to eat the banana.</vt:lpstr>
      <vt:lpstr>  He walked silently through the garden.</vt:lpstr>
      <vt:lpstr>I will a  plough for this field. </vt:lpstr>
      <vt:lpstr>New CHALLENGE words.</vt:lpstr>
      <vt:lpstr> Definition - different to what is normal or expected; strange</vt:lpstr>
      <vt:lpstr> This is a very peculiar story.</vt:lpstr>
      <vt:lpstr> Definition – a particular event, or the time at which it takes place</vt:lpstr>
      <vt:lpstr> Fred was busy planning for the very special occasion of his birthday.</vt:lpstr>
      <vt:lpstr>Let’s Practise and Apply.</vt:lpstr>
      <vt:lpstr>Can you spot the spelling rule words and the challenge words?</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Write this sentence as I dictate it to you.</vt:lpstr>
      <vt:lpstr>We are living through a peculiar occasion where we cannot just plough through regardless.</vt:lpstr>
      <vt:lpstr>PowerPoint Presentation</vt:lpstr>
      <vt:lpstr>PowerPoint Presentation</vt:lpstr>
      <vt:lpstr>Let’s Revisit and Review…</vt:lpstr>
      <vt:lpstr>Do you remember this challenge word?</vt:lpstr>
      <vt:lpstr>  Definition – extending or moving uniformly in one direction only; without a curve or bend</vt:lpstr>
      <vt:lpstr>The road was very straight with no curves or bends.</vt:lpstr>
      <vt:lpstr>Do you remember this challenge word?</vt:lpstr>
      <vt:lpstr>  Definition – preferred to all others of the same kind</vt:lpstr>
      <vt:lpstr>  This is my favourite colour.</vt:lpstr>
      <vt:lpstr>Homophones </vt:lpstr>
      <vt:lpstr>Homophone  homo = same   phone = sound   (from Ancient Greek)</vt:lpstr>
      <vt:lpstr>Homophone =  a word that has the same sound but has a different meaning</vt:lpstr>
      <vt:lpstr>board</vt:lpstr>
      <vt:lpstr>bored</vt:lpstr>
      <vt:lpstr>Let’s Teach and Practise</vt:lpstr>
      <vt:lpstr>Letter string -ough</vt:lpstr>
      <vt:lpstr>-ough</vt:lpstr>
      <vt:lpstr>   -ough   _ough      (as in bough)  -ough      (as in rough)  _ough     (as in through) </vt:lpstr>
      <vt:lpstr>ought</vt:lpstr>
      <vt:lpstr>brought n</vt:lpstr>
      <vt:lpstr>drought</vt:lpstr>
      <vt:lpstr>  Definition - something that is probable or implied as a duty</vt:lpstr>
      <vt:lpstr>  Definition - past tense of to bring </vt:lpstr>
      <vt:lpstr>  Definition - a prolonged period of abnormally low rainfall, leading to a shortage of water</vt:lpstr>
      <vt:lpstr>You ought to finish that properly.</vt:lpstr>
      <vt:lpstr>I brought you a tissue as you were upset.</vt:lpstr>
      <vt:lpstr>There was a drought last summer. </vt:lpstr>
      <vt:lpstr>New CHALLENGE words.</vt:lpstr>
      <vt:lpstr> Definition - different to what is normal or expected; strange</vt:lpstr>
      <vt:lpstr> This is a very peculiar story.</vt:lpstr>
      <vt:lpstr> Definition – a particular event, or the time at which it takes place</vt:lpstr>
      <vt:lpstr> Fred was busy planning for the very special occasion of his birthday.</vt:lpstr>
      <vt:lpstr>Let’s Practise and Apply.</vt:lpstr>
      <vt:lpstr>Can you spot the spelling rule words and the challenge words?</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Write this sentence as I dictate it to you.</vt:lpstr>
      <vt:lpstr>This is a tough challenge for all of our boroughs in our society and however rough if may feel, we ought to reverse this trend. </vt:lpstr>
      <vt:lpstr>PowerPoint Presentation</vt:lpstr>
      <vt:lpstr>PowerPoint Presentation</vt:lpstr>
      <vt:lpstr>Let’s Revisit and Review…</vt:lpstr>
      <vt:lpstr>Do you remember this challenge word?</vt:lpstr>
      <vt:lpstr>  Definition – extending or moving uniformly in one direction only; without a curve or bend</vt:lpstr>
      <vt:lpstr>The road was very straight with no curves or bends.</vt:lpstr>
      <vt:lpstr>Do you remember this challenge word?</vt:lpstr>
      <vt:lpstr>  Definition – preferred to all others of the same kind</vt:lpstr>
      <vt:lpstr>  This is my favourite colour.</vt:lpstr>
      <vt:lpstr>Homophones </vt:lpstr>
      <vt:lpstr>Homophone  homo = same   phone = sound   (from Ancient Greek)</vt:lpstr>
      <vt:lpstr>Homophone =  a word that has the same sound but has a different meaning</vt:lpstr>
      <vt:lpstr>which</vt:lpstr>
      <vt:lpstr>witch</vt:lpstr>
      <vt:lpstr>Let’s Teach and Practise</vt:lpstr>
      <vt:lpstr>Letter string -ought</vt:lpstr>
      <vt:lpstr>-ought</vt:lpstr>
      <vt:lpstr>   -ought   _ought  (as in ought)  -ought     (as in brought)  _ought     (as in drought) </vt:lpstr>
      <vt:lpstr>thought</vt:lpstr>
      <vt:lpstr>bought n</vt:lpstr>
      <vt:lpstr>Definition - an idea or opinion produced by thinking, or occurring suddenly in the mind.</vt:lpstr>
      <vt:lpstr> Definition - past tense of to buy </vt:lpstr>
      <vt:lpstr>I thought it would be a good idea to play outside today.</vt:lpstr>
      <vt:lpstr>I bought you a tissue from the shop.</vt:lpstr>
      <vt:lpstr>New CHALLENGE words.</vt:lpstr>
      <vt:lpstr> Definition - different to what is normal or expected; strange</vt:lpstr>
      <vt:lpstr> This is a very peculiar story.</vt:lpstr>
      <vt:lpstr> Definition – a particular event, or the time at which it takes place</vt:lpstr>
      <vt:lpstr> Fred was busy planning for the very special occasion of his birthday.</vt:lpstr>
      <vt:lpstr>Let’s Practise and Apply.</vt:lpstr>
      <vt:lpstr>Can you spot the spelling rule words and the challenge words?</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Changing Land (Scotland) Our land use is changing with a favourite option being buildings overtaking which means the loss of trees, including their boughs which may bear fruit.  This is a tough challenge for all of our boroughs in our society and however rough if may feel, we ought to reverse this trend.  Society must ask itself, are we doing enough?  We are living through a peculiar occasion where we cannot just plough through regardless.  Have you thought that we may end up with many more droughts? </vt:lpstr>
      <vt:lpstr>Write this sentence as I dictate it to you.</vt:lpstr>
      <vt:lpstr>Have you thought that we may end up with many more droughts?</vt:lpstr>
      <vt:lpstr>PowerPoint Presentation</vt:lpstr>
      <vt:lpstr>PowerPoint Presentation</vt:lpstr>
      <vt:lpstr>Old challenge words…</vt:lpstr>
      <vt:lpstr>straight</vt:lpstr>
      <vt:lpstr>favourite</vt:lpstr>
      <vt:lpstr>Old spelling rule words…</vt:lpstr>
      <vt:lpstr>medal</vt:lpstr>
      <vt:lpstr>meddle</vt:lpstr>
      <vt:lpstr>missed</vt:lpstr>
      <vt:lpstr>mist</vt:lpstr>
      <vt:lpstr>scene</vt:lpstr>
      <vt:lpstr>seen</vt:lpstr>
      <vt:lpstr>board</vt:lpstr>
      <vt:lpstr>bored</vt:lpstr>
      <vt:lpstr>which</vt:lpstr>
      <vt:lpstr>witch</vt:lpstr>
      <vt:lpstr>New spelling rule words…</vt:lpstr>
      <vt:lpstr>bough</vt:lpstr>
      <vt:lpstr>rough</vt:lpstr>
      <vt:lpstr>cough</vt:lpstr>
      <vt:lpstr>enough</vt:lpstr>
      <vt:lpstr>though</vt:lpstr>
      <vt:lpstr>through</vt:lpstr>
      <vt:lpstr>plough</vt:lpstr>
      <vt:lpstr>ought</vt:lpstr>
      <vt:lpstr>brought</vt:lpstr>
      <vt:lpstr>borough</vt:lpstr>
      <vt:lpstr>thought</vt:lpstr>
      <vt:lpstr>brought</vt:lpstr>
      <vt:lpstr>drought</vt:lpstr>
      <vt:lpstr>New challenge words…</vt:lpstr>
      <vt:lpstr>peculiar</vt:lpstr>
      <vt:lpstr>occasion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31</cp:revision>
  <cp:lastPrinted>2022-05-27T07:40:55Z</cp:lastPrinted>
  <dcterms:created xsi:type="dcterms:W3CDTF">2022-03-23T13:56:57Z</dcterms:created>
  <dcterms:modified xsi:type="dcterms:W3CDTF">2023-05-23T15:49:28Z</dcterms:modified>
</cp:coreProperties>
</file>