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7"/>
  </p:notesMasterIdLst>
  <p:sldIdLst>
    <p:sldId id="256" r:id="rId2"/>
    <p:sldId id="322" r:id="rId3"/>
    <p:sldId id="604" r:id="rId4"/>
    <p:sldId id="258" r:id="rId5"/>
    <p:sldId id="333" r:id="rId6"/>
    <p:sldId id="336" r:id="rId7"/>
    <p:sldId id="990" r:id="rId8"/>
    <p:sldId id="337" r:id="rId9"/>
    <p:sldId id="339" r:id="rId10"/>
    <p:sldId id="340" r:id="rId11"/>
    <p:sldId id="259" r:id="rId12"/>
    <p:sldId id="260" r:id="rId13"/>
    <p:sldId id="1341" r:id="rId14"/>
    <p:sldId id="1342" r:id="rId15"/>
    <p:sldId id="1343" r:id="rId16"/>
    <p:sldId id="267" r:id="rId17"/>
    <p:sldId id="605" r:id="rId18"/>
    <p:sldId id="606" r:id="rId19"/>
    <p:sldId id="282" r:id="rId20"/>
    <p:sldId id="285" r:id="rId21"/>
    <p:sldId id="284" r:id="rId22"/>
    <p:sldId id="1344" r:id="rId23"/>
    <p:sldId id="1345" r:id="rId24"/>
    <p:sldId id="1346" r:id="rId25"/>
    <p:sldId id="1166" r:id="rId26"/>
    <p:sldId id="1167" r:id="rId27"/>
    <p:sldId id="1168" r:id="rId28"/>
    <p:sldId id="303" r:id="rId29"/>
    <p:sldId id="1347" r:id="rId30"/>
    <p:sldId id="1348" r:id="rId31"/>
    <p:sldId id="1351" r:id="rId32"/>
    <p:sldId id="1352" r:id="rId33"/>
    <p:sldId id="304" r:id="rId34"/>
    <p:sldId id="318" r:id="rId35"/>
    <p:sldId id="316" r:id="rId36"/>
    <p:sldId id="1357" r:id="rId37"/>
    <p:sldId id="331" r:id="rId38"/>
    <p:sldId id="332" r:id="rId39"/>
    <p:sldId id="323" r:id="rId40"/>
    <p:sldId id="913" r:id="rId41"/>
    <p:sldId id="914" r:id="rId42"/>
    <p:sldId id="915" r:id="rId43"/>
    <p:sldId id="1471" r:id="rId44"/>
    <p:sldId id="1472" r:id="rId45"/>
    <p:sldId id="1473" r:id="rId46"/>
    <p:sldId id="1474" r:id="rId47"/>
    <p:sldId id="1475" r:id="rId48"/>
    <p:sldId id="1476" r:id="rId49"/>
    <p:sldId id="1477" r:id="rId50"/>
    <p:sldId id="1367" r:id="rId51"/>
    <p:sldId id="1368" r:id="rId52"/>
    <p:sldId id="1371" r:id="rId53"/>
    <p:sldId id="938" r:id="rId54"/>
    <p:sldId id="1372" r:id="rId55"/>
    <p:sldId id="943" r:id="rId56"/>
    <p:sldId id="945" r:id="rId57"/>
    <p:sldId id="1374" r:id="rId58"/>
    <p:sldId id="1376" r:id="rId59"/>
    <p:sldId id="962" r:id="rId60"/>
    <p:sldId id="1189" r:id="rId61"/>
    <p:sldId id="971" r:id="rId62"/>
    <p:sldId id="1492" r:id="rId63"/>
    <p:sldId id="1493" r:id="rId64"/>
    <p:sldId id="1494" r:id="rId65"/>
    <p:sldId id="1495" r:id="rId66"/>
    <p:sldId id="1496" r:id="rId67"/>
    <p:sldId id="1497" r:id="rId68"/>
    <p:sldId id="1498" r:id="rId69"/>
    <p:sldId id="1499" r:id="rId70"/>
    <p:sldId id="988" r:id="rId71"/>
    <p:sldId id="989" r:id="rId72"/>
    <p:sldId id="1008" r:id="rId73"/>
    <p:sldId id="1009" r:id="rId74"/>
    <p:sldId id="1010" r:id="rId75"/>
    <p:sldId id="1395" r:id="rId76"/>
    <p:sldId id="1478" r:id="rId77"/>
    <p:sldId id="1479" r:id="rId78"/>
    <p:sldId id="1480" r:id="rId79"/>
    <p:sldId id="1481" r:id="rId80"/>
    <p:sldId id="1482" r:id="rId81"/>
    <p:sldId id="1483" r:id="rId82"/>
    <p:sldId id="1484" r:id="rId83"/>
    <p:sldId id="1405" r:id="rId84"/>
    <p:sldId id="1407" r:id="rId85"/>
    <p:sldId id="1408" r:id="rId86"/>
    <p:sldId id="1028" r:id="rId87"/>
    <p:sldId id="1409" r:id="rId88"/>
    <p:sldId id="1410" r:id="rId89"/>
    <p:sldId id="1033" r:id="rId90"/>
    <p:sldId id="1035" r:id="rId91"/>
    <p:sldId id="1037" r:id="rId92"/>
    <p:sldId id="1411" r:id="rId93"/>
    <p:sldId id="1412" r:id="rId94"/>
    <p:sldId id="1413" r:id="rId95"/>
    <p:sldId id="1046" r:id="rId96"/>
    <p:sldId id="1047" r:id="rId97"/>
    <p:sldId id="1048" r:id="rId98"/>
    <p:sldId id="1055" r:id="rId99"/>
    <p:sldId id="1500" r:id="rId100"/>
    <p:sldId id="1501" r:id="rId101"/>
    <p:sldId id="1502" r:id="rId102"/>
    <p:sldId id="1503" r:id="rId103"/>
    <p:sldId id="1504" r:id="rId104"/>
    <p:sldId id="1505" r:id="rId105"/>
    <p:sldId id="1506" r:id="rId106"/>
    <p:sldId id="1507" r:id="rId107"/>
    <p:sldId id="1072" r:id="rId108"/>
    <p:sldId id="1073" r:id="rId109"/>
    <p:sldId id="1084" r:id="rId110"/>
    <p:sldId id="1085" r:id="rId111"/>
    <p:sldId id="1086" r:id="rId112"/>
    <p:sldId id="1087" r:id="rId113"/>
    <p:sldId id="1485" r:id="rId114"/>
    <p:sldId id="1486" r:id="rId115"/>
    <p:sldId id="1487" r:id="rId116"/>
    <p:sldId id="1488" r:id="rId117"/>
    <p:sldId id="1489" r:id="rId118"/>
    <p:sldId id="1490" r:id="rId119"/>
    <p:sldId id="1491" r:id="rId120"/>
    <p:sldId id="1099" r:id="rId121"/>
    <p:sldId id="1100" r:id="rId122"/>
    <p:sldId id="1103" r:id="rId123"/>
    <p:sldId id="1104" r:id="rId124"/>
    <p:sldId id="1444" r:id="rId125"/>
    <p:sldId id="1109" r:id="rId126"/>
    <p:sldId id="1111" r:id="rId127"/>
    <p:sldId id="1446" r:id="rId128"/>
    <p:sldId id="1447" r:id="rId129"/>
    <p:sldId id="1123" r:id="rId130"/>
    <p:sldId id="1275" r:id="rId131"/>
    <p:sldId id="1132" r:id="rId132"/>
    <p:sldId id="1508" r:id="rId133"/>
    <p:sldId id="1509" r:id="rId134"/>
    <p:sldId id="1510" r:id="rId135"/>
    <p:sldId id="1511" r:id="rId136"/>
    <p:sldId id="1512" r:id="rId137"/>
    <p:sldId id="1513" r:id="rId138"/>
    <p:sldId id="1514" r:id="rId139"/>
    <p:sldId id="1515" r:id="rId140"/>
    <p:sldId id="1149" r:id="rId141"/>
    <p:sldId id="1150" r:id="rId142"/>
    <p:sldId id="1151" r:id="rId143"/>
    <p:sldId id="893" r:id="rId144"/>
    <p:sldId id="1162" r:id="rId145"/>
    <p:sldId id="595" r:id="rId146"/>
    <p:sldId id="551" r:id="rId147"/>
    <p:sldId id="552" r:id="rId148"/>
    <p:sldId id="596" r:id="rId149"/>
    <p:sldId id="554" r:id="rId150"/>
    <p:sldId id="555" r:id="rId151"/>
    <p:sldId id="1158" r:id="rId152"/>
    <p:sldId id="563" r:id="rId153"/>
    <p:sldId id="564" r:id="rId154"/>
    <p:sldId id="565" r:id="rId155"/>
    <p:sldId id="569" r:id="rId156"/>
    <p:sldId id="570" r:id="rId157"/>
    <p:sldId id="1332" r:id="rId158"/>
    <p:sldId id="1333" r:id="rId159"/>
    <p:sldId id="1336" r:id="rId160"/>
    <p:sldId id="1335" r:id="rId161"/>
    <p:sldId id="594" r:id="rId162"/>
    <p:sldId id="557" r:id="rId163"/>
    <p:sldId id="558" r:id="rId164"/>
    <p:sldId id="559" r:id="rId165"/>
    <p:sldId id="566" r:id="rId166"/>
    <p:sldId id="567" r:id="rId167"/>
    <p:sldId id="568" r:id="rId168"/>
    <p:sldId id="573" r:id="rId169"/>
    <p:sldId id="574" r:id="rId170"/>
    <p:sldId id="575" r:id="rId171"/>
    <p:sldId id="580" r:id="rId172"/>
    <p:sldId id="560" r:id="rId173"/>
    <p:sldId id="593" r:id="rId174"/>
    <p:sldId id="561" r:id="rId175"/>
    <p:sldId id="550" r:id="rId176"/>
    <p:sldId id="597" r:id="rId177"/>
    <p:sldId id="583" r:id="rId178"/>
    <p:sldId id="1467" r:id="rId179"/>
    <p:sldId id="1468" r:id="rId180"/>
    <p:sldId id="590" r:id="rId181"/>
    <p:sldId id="591" r:id="rId182"/>
    <p:sldId id="598" r:id="rId183"/>
    <p:sldId id="602" r:id="rId184"/>
    <p:sldId id="603" r:id="rId185"/>
    <p:sldId id="1340" r:id="rId186"/>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863AB-7FC8-48EC-9AA5-BEB823EC7DBF}" v="3" dt="2023-05-25T13:24:28.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79" autoAdjust="0"/>
    <p:restoredTop sz="90566" autoAdjust="0"/>
  </p:normalViewPr>
  <p:slideViewPr>
    <p:cSldViewPr snapToGrid="0">
      <p:cViewPr>
        <p:scale>
          <a:sx n="66" d="100"/>
          <a:sy n="66" d="100"/>
        </p:scale>
        <p:origin x="498" y="48"/>
      </p:cViewPr>
      <p:guideLst/>
    </p:cSldViewPr>
  </p:slideViewPr>
  <p:notesTextViewPr>
    <p:cViewPr>
      <p:scale>
        <a:sx n="125" d="100"/>
        <a:sy n="125" d="100"/>
      </p:scale>
      <p:origin x="0" y="0"/>
    </p:cViewPr>
  </p:notesTextViewPr>
  <p:sorterViewPr>
    <p:cViewPr>
      <p:scale>
        <a:sx n="100" d="100"/>
        <a:sy n="100" d="100"/>
      </p:scale>
      <p:origin x="0" y="-2706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microsoft.com/office/2016/11/relationships/changesInfo" Target="changesInfos/changesInfo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436863AB-7FC8-48EC-9AA5-BEB823EC7DBF}"/>
    <pc:docChg chg="custSel modSld">
      <pc:chgData name="Kelly Stokes" userId="3e5c5154-569e-4d81-aa91-4f91841cdfa9" providerId="ADAL" clId="{436863AB-7FC8-48EC-9AA5-BEB823EC7DBF}" dt="2023-05-25T13:24:28.114" v="75"/>
      <pc:docMkLst>
        <pc:docMk/>
      </pc:docMkLst>
      <pc:sldChg chg="modSp mod">
        <pc:chgData name="Kelly Stokes" userId="3e5c5154-569e-4d81-aa91-4f91841cdfa9" providerId="ADAL" clId="{436863AB-7FC8-48EC-9AA5-BEB823EC7DBF}" dt="2023-05-25T13:22:31.437" v="11" actId="20577"/>
        <pc:sldMkLst>
          <pc:docMk/>
          <pc:sldMk cId="3945579917" sldId="256"/>
        </pc:sldMkLst>
        <pc:spChg chg="mod">
          <ac:chgData name="Kelly Stokes" userId="3e5c5154-569e-4d81-aa91-4f91841cdfa9" providerId="ADAL" clId="{436863AB-7FC8-48EC-9AA5-BEB823EC7DBF}" dt="2023-05-25T13:22:27.317" v="1" actId="20577"/>
          <ac:spMkLst>
            <pc:docMk/>
            <pc:sldMk cId="3945579917" sldId="256"/>
            <ac:spMk id="2" creationId="{7EB92607-E334-409C-8872-AB6363C33D0F}"/>
          </ac:spMkLst>
        </pc:spChg>
        <pc:spChg chg="mod">
          <ac:chgData name="Kelly Stokes" userId="3e5c5154-569e-4d81-aa91-4f91841cdfa9" providerId="ADAL" clId="{436863AB-7FC8-48EC-9AA5-BEB823EC7DBF}" dt="2023-05-25T13:22:31.437" v="11" actId="20577"/>
          <ac:spMkLst>
            <pc:docMk/>
            <pc:sldMk cId="3945579917" sldId="256"/>
            <ac:spMk id="3" creationId="{9B667196-C5B4-45FC-B5E8-3B190D7A595C}"/>
          </ac:spMkLst>
        </pc:spChg>
      </pc:sldChg>
      <pc:sldChg chg="modSp mod modNotesTx">
        <pc:chgData name="Kelly Stokes" userId="3e5c5154-569e-4d81-aa91-4f91841cdfa9" providerId="ADAL" clId="{436863AB-7FC8-48EC-9AA5-BEB823EC7DBF}" dt="2023-05-25T13:22:40.681" v="22" actId="20577"/>
        <pc:sldMkLst>
          <pc:docMk/>
          <pc:sldMk cId="864376776" sldId="322"/>
        </pc:sldMkLst>
        <pc:spChg chg="mod">
          <ac:chgData name="Kelly Stokes" userId="3e5c5154-569e-4d81-aa91-4f91841cdfa9" providerId="ADAL" clId="{436863AB-7FC8-48EC-9AA5-BEB823EC7DBF}" dt="2023-05-25T13:22:37.797" v="21" actId="20577"/>
          <ac:spMkLst>
            <pc:docMk/>
            <pc:sldMk cId="864376776" sldId="322"/>
            <ac:spMk id="2" creationId="{02FB8773-AD3E-2543-510F-CEE32E75C793}"/>
          </ac:spMkLst>
        </pc:spChg>
      </pc:sldChg>
      <pc:sldChg chg="modSp mod">
        <pc:chgData name="Kelly Stokes" userId="3e5c5154-569e-4d81-aa91-4f91841cdfa9" providerId="ADAL" clId="{436863AB-7FC8-48EC-9AA5-BEB823EC7DBF}" dt="2023-05-25T13:23:42.380" v="38" actId="20577"/>
        <pc:sldMkLst>
          <pc:docMk/>
          <pc:sldMk cId="2891788727" sldId="323"/>
        </pc:sldMkLst>
        <pc:spChg chg="mod">
          <ac:chgData name="Kelly Stokes" userId="3e5c5154-569e-4d81-aa91-4f91841cdfa9" providerId="ADAL" clId="{436863AB-7FC8-48EC-9AA5-BEB823EC7DBF}" dt="2023-05-25T13:23:42.380" v="38" actId="20577"/>
          <ac:spMkLst>
            <pc:docMk/>
            <pc:sldMk cId="2891788727" sldId="323"/>
            <ac:spMk id="2" creationId="{02FB8773-AD3E-2543-510F-CEE32E75C793}"/>
          </ac:spMkLst>
        </pc:spChg>
      </pc:sldChg>
      <pc:sldChg chg="addSp delSp modSp mod">
        <pc:chgData name="Kelly Stokes" userId="3e5c5154-569e-4d81-aa91-4f91841cdfa9" providerId="ADAL" clId="{436863AB-7FC8-48EC-9AA5-BEB823EC7DBF}" dt="2023-05-25T13:23:23.758" v="28" actId="14100"/>
        <pc:sldMkLst>
          <pc:docMk/>
          <pc:sldMk cId="3955913320" sldId="604"/>
        </pc:sldMkLst>
        <pc:picChg chg="del">
          <ac:chgData name="Kelly Stokes" userId="3e5c5154-569e-4d81-aa91-4f91841cdfa9" providerId="ADAL" clId="{436863AB-7FC8-48EC-9AA5-BEB823EC7DBF}" dt="2023-05-25T13:22:42.828" v="23" actId="478"/>
          <ac:picMkLst>
            <pc:docMk/>
            <pc:sldMk cId="3955913320" sldId="604"/>
            <ac:picMk id="3" creationId="{C75F84A9-5EAD-486B-BB2F-3940FAB2A0CD}"/>
          </ac:picMkLst>
        </pc:picChg>
        <pc:picChg chg="add mod modCrop">
          <ac:chgData name="Kelly Stokes" userId="3e5c5154-569e-4d81-aa91-4f91841cdfa9" providerId="ADAL" clId="{436863AB-7FC8-48EC-9AA5-BEB823EC7DBF}" dt="2023-05-25T13:23:23.758" v="28" actId="14100"/>
          <ac:picMkLst>
            <pc:docMk/>
            <pc:sldMk cId="3955913320" sldId="604"/>
            <ac:picMk id="4" creationId="{5B0BC4B7-C180-F76A-A049-4F6EFF76E9F4}"/>
          </ac:picMkLst>
        </pc:picChg>
      </pc:sldChg>
      <pc:sldChg chg="addSp delSp modSp mod">
        <pc:chgData name="Kelly Stokes" userId="3e5c5154-569e-4d81-aa91-4f91841cdfa9" providerId="ADAL" clId="{436863AB-7FC8-48EC-9AA5-BEB823EC7DBF}" dt="2023-05-25T13:24:28.114" v="75"/>
        <pc:sldMkLst>
          <pc:docMk/>
          <pc:sldMk cId="3612933789" sldId="893"/>
        </pc:sldMkLst>
        <pc:picChg chg="del">
          <ac:chgData name="Kelly Stokes" userId="3e5c5154-569e-4d81-aa91-4f91841cdfa9" providerId="ADAL" clId="{436863AB-7FC8-48EC-9AA5-BEB823EC7DBF}" dt="2023-05-25T13:24:27.766" v="74" actId="478"/>
          <ac:picMkLst>
            <pc:docMk/>
            <pc:sldMk cId="3612933789" sldId="893"/>
            <ac:picMk id="2" creationId="{D858D452-CD87-44C9-9462-42526DF2F5B9}"/>
          </ac:picMkLst>
        </pc:picChg>
        <pc:picChg chg="add mod">
          <ac:chgData name="Kelly Stokes" userId="3e5c5154-569e-4d81-aa91-4f91841cdfa9" providerId="ADAL" clId="{436863AB-7FC8-48EC-9AA5-BEB823EC7DBF}" dt="2023-05-25T13:24:28.114" v="75"/>
          <ac:picMkLst>
            <pc:docMk/>
            <pc:sldMk cId="3612933789" sldId="893"/>
            <ac:picMk id="3" creationId="{03981FD4-C645-E51F-8B66-03579A941A24}"/>
          </ac:picMkLst>
        </pc:picChg>
      </pc:sldChg>
      <pc:sldChg chg="addSp delSp modSp mod">
        <pc:chgData name="Kelly Stokes" userId="3e5c5154-569e-4d81-aa91-4f91841cdfa9" providerId="ADAL" clId="{436863AB-7FC8-48EC-9AA5-BEB823EC7DBF}" dt="2023-05-25T13:23:44.578" v="40"/>
        <pc:sldMkLst>
          <pc:docMk/>
          <pc:sldMk cId="815193504" sldId="913"/>
        </pc:sldMkLst>
        <pc:picChg chg="del">
          <ac:chgData name="Kelly Stokes" userId="3e5c5154-569e-4d81-aa91-4f91841cdfa9" providerId="ADAL" clId="{436863AB-7FC8-48EC-9AA5-BEB823EC7DBF}" dt="2023-05-25T13:23:44.182" v="39" actId="478"/>
          <ac:picMkLst>
            <pc:docMk/>
            <pc:sldMk cId="815193504" sldId="913"/>
            <ac:picMk id="2" creationId="{0CD53928-2758-4ECA-AEBD-A1F8F3D50FB4}"/>
          </ac:picMkLst>
        </pc:picChg>
        <pc:picChg chg="add mod">
          <ac:chgData name="Kelly Stokes" userId="3e5c5154-569e-4d81-aa91-4f91841cdfa9" providerId="ADAL" clId="{436863AB-7FC8-48EC-9AA5-BEB823EC7DBF}" dt="2023-05-25T13:23:44.578" v="40"/>
          <ac:picMkLst>
            <pc:docMk/>
            <pc:sldMk cId="815193504" sldId="913"/>
            <ac:picMk id="3" creationId="{8C5672A3-B168-948B-37BC-17BBF0CFEF76}"/>
          </ac:picMkLst>
        </pc:picChg>
      </pc:sldChg>
      <pc:sldChg chg="modSp mod">
        <pc:chgData name="Kelly Stokes" userId="3e5c5154-569e-4d81-aa91-4f91841cdfa9" providerId="ADAL" clId="{436863AB-7FC8-48EC-9AA5-BEB823EC7DBF}" dt="2023-05-25T13:23:58.257" v="50" actId="20577"/>
        <pc:sldMkLst>
          <pc:docMk/>
          <pc:sldMk cId="2575069763" sldId="1008"/>
        </pc:sldMkLst>
        <pc:spChg chg="mod">
          <ac:chgData name="Kelly Stokes" userId="3e5c5154-569e-4d81-aa91-4f91841cdfa9" providerId="ADAL" clId="{436863AB-7FC8-48EC-9AA5-BEB823EC7DBF}" dt="2023-05-25T13:23:58.257" v="50" actId="20577"/>
          <ac:spMkLst>
            <pc:docMk/>
            <pc:sldMk cId="2575069763" sldId="1008"/>
            <ac:spMk id="2" creationId="{02FB8773-AD3E-2543-510F-CEE32E75C793}"/>
          </ac:spMkLst>
        </pc:spChg>
      </pc:sldChg>
      <pc:sldChg chg="addSp delSp modSp mod">
        <pc:chgData name="Kelly Stokes" userId="3e5c5154-569e-4d81-aa91-4f91841cdfa9" providerId="ADAL" clId="{436863AB-7FC8-48EC-9AA5-BEB823EC7DBF}" dt="2023-05-25T13:24:00.570" v="52"/>
        <pc:sldMkLst>
          <pc:docMk/>
          <pc:sldMk cId="2755378643" sldId="1009"/>
        </pc:sldMkLst>
        <pc:picChg chg="add mod">
          <ac:chgData name="Kelly Stokes" userId="3e5c5154-569e-4d81-aa91-4f91841cdfa9" providerId="ADAL" clId="{436863AB-7FC8-48EC-9AA5-BEB823EC7DBF}" dt="2023-05-25T13:24:00.570" v="52"/>
          <ac:picMkLst>
            <pc:docMk/>
            <pc:sldMk cId="2755378643" sldId="1009"/>
            <ac:picMk id="2" creationId="{29A6CC49-AD25-2D37-CF92-19508C658517}"/>
          </ac:picMkLst>
        </pc:picChg>
        <pc:picChg chg="del">
          <ac:chgData name="Kelly Stokes" userId="3e5c5154-569e-4d81-aa91-4f91841cdfa9" providerId="ADAL" clId="{436863AB-7FC8-48EC-9AA5-BEB823EC7DBF}" dt="2023-05-25T13:24:00.234" v="51" actId="478"/>
          <ac:picMkLst>
            <pc:docMk/>
            <pc:sldMk cId="2755378643" sldId="1009"/>
            <ac:picMk id="4" creationId="{9DB536AA-543D-4F26-94A9-FE28AC9250AE}"/>
          </ac:picMkLst>
        </pc:picChg>
      </pc:sldChg>
      <pc:sldChg chg="modSp mod modNotesTx">
        <pc:chgData name="Kelly Stokes" userId="3e5c5154-569e-4d81-aa91-4f91841cdfa9" providerId="ADAL" clId="{436863AB-7FC8-48EC-9AA5-BEB823EC7DBF}" dt="2023-05-25T13:24:15.274" v="63" actId="20577"/>
        <pc:sldMkLst>
          <pc:docMk/>
          <pc:sldMk cId="3568090191" sldId="1084"/>
        </pc:sldMkLst>
        <pc:spChg chg="mod">
          <ac:chgData name="Kelly Stokes" userId="3e5c5154-569e-4d81-aa91-4f91841cdfa9" providerId="ADAL" clId="{436863AB-7FC8-48EC-9AA5-BEB823EC7DBF}" dt="2023-05-25T13:24:11.808" v="62" actId="20577"/>
          <ac:spMkLst>
            <pc:docMk/>
            <pc:sldMk cId="3568090191" sldId="1084"/>
            <ac:spMk id="2" creationId="{02FB8773-AD3E-2543-510F-CEE32E75C793}"/>
          </ac:spMkLst>
        </pc:spChg>
      </pc:sldChg>
      <pc:sldChg chg="modSp mod">
        <pc:chgData name="Kelly Stokes" userId="3e5c5154-569e-4d81-aa91-4f91841cdfa9" providerId="ADAL" clId="{436863AB-7FC8-48EC-9AA5-BEB823EC7DBF}" dt="2023-05-25T13:24:25.866" v="73" actId="20577"/>
        <pc:sldMkLst>
          <pc:docMk/>
          <pc:sldMk cId="1114376992" sldId="1151"/>
        </pc:sldMkLst>
        <pc:spChg chg="mod">
          <ac:chgData name="Kelly Stokes" userId="3e5c5154-569e-4d81-aa91-4f91841cdfa9" providerId="ADAL" clId="{436863AB-7FC8-48EC-9AA5-BEB823EC7DBF}" dt="2023-05-25T13:24:25.866" v="73" actId="20577"/>
          <ac:spMkLst>
            <pc:docMk/>
            <pc:sldMk cId="1114376992" sldId="1151"/>
            <ac:spMk id="2" creationId="{02FB8773-AD3E-2543-510F-CEE32E75C7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25/05/2023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13</a:t>
            </a:fld>
            <a:endParaRPr lang="en-GB"/>
          </a:p>
        </p:txBody>
      </p:sp>
    </p:spTree>
    <p:extLst>
      <p:ext uri="{BB962C8B-B14F-4D97-AF65-F5344CB8AC3E}">
        <p14:creationId xmlns:p14="http://schemas.microsoft.com/office/powerpoint/2010/main" val="4193476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0" dirty="0"/>
              <a:t>Although the use of the telephone (or phone) has been in existence for many yeas in Skye, the question was raised.</a:t>
            </a:r>
          </a:p>
        </p:txBody>
      </p:sp>
      <p:sp>
        <p:nvSpPr>
          <p:cNvPr id="4" name="Slide Number Placeholder 3"/>
          <p:cNvSpPr>
            <a:spLocks noGrp="1"/>
          </p:cNvSpPr>
          <p:nvPr>
            <p:ph type="sldNum" sz="quarter" idx="5"/>
          </p:nvPr>
        </p:nvSpPr>
        <p:spPr/>
        <p:txBody>
          <a:bodyPr/>
          <a:lstStyle/>
          <a:p>
            <a:fld id="{A370640F-E73A-4148-92BA-D1C70A966614}" type="slidenum">
              <a:rPr lang="en-GB" smtClean="0"/>
              <a:t>37</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39</a:t>
            </a:fld>
            <a:endParaRPr lang="en-GB"/>
          </a:p>
        </p:txBody>
      </p:sp>
    </p:spTree>
    <p:extLst>
      <p:ext uri="{BB962C8B-B14F-4D97-AF65-F5344CB8AC3E}">
        <p14:creationId xmlns:p14="http://schemas.microsoft.com/office/powerpoint/2010/main" val="3511095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159827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1376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43</a:t>
            </a:fld>
            <a:endParaRPr lang="en-GB"/>
          </a:p>
        </p:txBody>
      </p:sp>
    </p:spTree>
    <p:extLst>
      <p:ext uri="{BB962C8B-B14F-4D97-AF65-F5344CB8AC3E}">
        <p14:creationId xmlns:p14="http://schemas.microsoft.com/office/powerpoint/2010/main" val="1676661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44</a:t>
            </a:fld>
            <a:endParaRPr lang="en-GB"/>
          </a:p>
        </p:txBody>
      </p:sp>
    </p:spTree>
    <p:extLst>
      <p:ext uri="{BB962C8B-B14F-4D97-AF65-F5344CB8AC3E}">
        <p14:creationId xmlns:p14="http://schemas.microsoft.com/office/powerpoint/2010/main" val="164350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240107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64343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52689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4086294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58</a:t>
            </a:fld>
            <a:endParaRPr lang="en-GB"/>
          </a:p>
        </p:txBody>
      </p:sp>
    </p:spTree>
    <p:extLst>
      <p:ext uri="{BB962C8B-B14F-4D97-AF65-F5344CB8AC3E}">
        <p14:creationId xmlns:p14="http://schemas.microsoft.com/office/powerpoint/2010/main" val="3843303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60</a:t>
            </a:fld>
            <a:endParaRPr lang="en-GB"/>
          </a:p>
        </p:txBody>
      </p:sp>
    </p:spTree>
    <p:extLst>
      <p:ext uri="{BB962C8B-B14F-4D97-AF65-F5344CB8AC3E}">
        <p14:creationId xmlns:p14="http://schemas.microsoft.com/office/powerpoint/2010/main" val="1652388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 </a:t>
            </a:r>
            <a:r>
              <a:rPr lang="en-GB" sz="1200" kern="1200" dirty="0">
                <a:solidFill>
                  <a:schemeClr val="tx1"/>
                </a:solidFill>
                <a:effectLst/>
                <a:latin typeface="+mn-lt"/>
                <a:ea typeface="+mn-ea"/>
                <a:cs typeface="+mn-cs"/>
              </a:rPr>
              <a:t> This realisation of which changed the home and business experience of all who resided in Skye</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a:p>
        </p:txBody>
      </p:sp>
    </p:spTree>
    <p:extLst>
      <p:ext uri="{BB962C8B-B14F-4D97-AF65-F5344CB8AC3E}">
        <p14:creationId xmlns:p14="http://schemas.microsoft.com/office/powerpoint/2010/main" val="2069891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Y2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72</a:t>
            </a:fld>
            <a:endParaRPr lang="en-GB"/>
          </a:p>
        </p:txBody>
      </p:sp>
    </p:spTree>
    <p:extLst>
      <p:ext uri="{BB962C8B-B14F-4D97-AF65-F5344CB8AC3E}">
        <p14:creationId xmlns:p14="http://schemas.microsoft.com/office/powerpoint/2010/main" val="1740967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73</a:t>
            </a:fld>
            <a:endParaRPr lang="en-GB"/>
          </a:p>
        </p:txBody>
      </p:sp>
    </p:spTree>
    <p:extLst>
      <p:ext uri="{BB962C8B-B14F-4D97-AF65-F5344CB8AC3E}">
        <p14:creationId xmlns:p14="http://schemas.microsoft.com/office/powerpoint/2010/main" val="2222089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70640F-E73A-4148-92BA-D1C70A9666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08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76</a:t>
            </a:fld>
            <a:endParaRPr lang="en-GB"/>
          </a:p>
        </p:txBody>
      </p:sp>
    </p:spTree>
    <p:extLst>
      <p:ext uri="{BB962C8B-B14F-4D97-AF65-F5344CB8AC3E}">
        <p14:creationId xmlns:p14="http://schemas.microsoft.com/office/powerpoint/2010/main" val="4253955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77</a:t>
            </a:fld>
            <a:endParaRPr lang="en-GB"/>
          </a:p>
        </p:txBody>
      </p:sp>
    </p:spTree>
    <p:extLst>
      <p:ext uri="{BB962C8B-B14F-4D97-AF65-F5344CB8AC3E}">
        <p14:creationId xmlns:p14="http://schemas.microsoft.com/office/powerpoint/2010/main" val="2790725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78</a:t>
            </a:fld>
            <a:endParaRPr lang="en-GB"/>
          </a:p>
        </p:txBody>
      </p:sp>
    </p:spTree>
    <p:extLst>
      <p:ext uri="{BB962C8B-B14F-4D97-AF65-F5344CB8AC3E}">
        <p14:creationId xmlns:p14="http://schemas.microsoft.com/office/powerpoint/2010/main" val="110158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a:p>
        </p:txBody>
      </p:sp>
    </p:spTree>
    <p:extLst>
      <p:ext uri="{BB962C8B-B14F-4D97-AF65-F5344CB8AC3E}">
        <p14:creationId xmlns:p14="http://schemas.microsoft.com/office/powerpoint/2010/main" val="217539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567867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80</a:t>
            </a:fld>
            <a:endParaRPr lang="en-GB"/>
          </a:p>
        </p:txBody>
      </p:sp>
    </p:spTree>
    <p:extLst>
      <p:ext uri="{BB962C8B-B14F-4D97-AF65-F5344CB8AC3E}">
        <p14:creationId xmlns:p14="http://schemas.microsoft.com/office/powerpoint/2010/main" val="155231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2057840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291197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95</a:t>
            </a:fld>
            <a:endParaRPr lang="en-GB"/>
          </a:p>
        </p:txBody>
      </p:sp>
    </p:spTree>
    <p:extLst>
      <p:ext uri="{BB962C8B-B14F-4D97-AF65-F5344CB8AC3E}">
        <p14:creationId xmlns:p14="http://schemas.microsoft.com/office/powerpoint/2010/main" val="2186913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rPr>
              <a:t>Around this time, a previously thought unrealistic idea that now was reality was that more people started to live on the island.</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107</a:t>
            </a:fld>
            <a:endParaRPr lang="en-GB"/>
          </a:p>
        </p:txBody>
      </p:sp>
    </p:spTree>
    <p:extLst>
      <p:ext uri="{BB962C8B-B14F-4D97-AF65-F5344CB8AC3E}">
        <p14:creationId xmlns:p14="http://schemas.microsoft.com/office/powerpoint/2010/main" val="434925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109</a:t>
            </a:fld>
            <a:endParaRPr lang="en-GB"/>
          </a:p>
        </p:txBody>
      </p:sp>
    </p:spTree>
    <p:extLst>
      <p:ext uri="{BB962C8B-B14F-4D97-AF65-F5344CB8AC3E}">
        <p14:creationId xmlns:p14="http://schemas.microsoft.com/office/powerpoint/2010/main" val="3547004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110</a:t>
            </a:fld>
            <a:endParaRPr lang="en-GB"/>
          </a:p>
        </p:txBody>
      </p:sp>
    </p:spTree>
    <p:extLst>
      <p:ext uri="{BB962C8B-B14F-4D97-AF65-F5344CB8AC3E}">
        <p14:creationId xmlns:p14="http://schemas.microsoft.com/office/powerpoint/2010/main" val="2501495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112</a:t>
            </a:fld>
            <a:endParaRPr lang="en-GB"/>
          </a:p>
        </p:txBody>
      </p:sp>
    </p:spTree>
    <p:extLst>
      <p:ext uri="{BB962C8B-B14F-4D97-AF65-F5344CB8AC3E}">
        <p14:creationId xmlns:p14="http://schemas.microsoft.com/office/powerpoint/2010/main" val="23999044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113</a:t>
            </a:fld>
            <a:endParaRPr lang="en-GB"/>
          </a:p>
        </p:txBody>
      </p:sp>
    </p:spTree>
    <p:extLst>
      <p:ext uri="{BB962C8B-B14F-4D97-AF65-F5344CB8AC3E}">
        <p14:creationId xmlns:p14="http://schemas.microsoft.com/office/powerpoint/2010/main" val="140652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114</a:t>
            </a:fld>
            <a:endParaRPr lang="en-GB"/>
          </a:p>
        </p:txBody>
      </p:sp>
    </p:spTree>
    <p:extLst>
      <p:ext uri="{BB962C8B-B14F-4D97-AF65-F5344CB8AC3E}">
        <p14:creationId xmlns:p14="http://schemas.microsoft.com/office/powerpoint/2010/main" val="428223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115</a:t>
            </a:fld>
            <a:endParaRPr lang="en-GB"/>
          </a:p>
        </p:txBody>
      </p:sp>
    </p:spTree>
    <p:extLst>
      <p:ext uri="{BB962C8B-B14F-4D97-AF65-F5344CB8AC3E}">
        <p14:creationId xmlns:p14="http://schemas.microsoft.com/office/powerpoint/2010/main" val="2476548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116</a:t>
            </a:fld>
            <a:endParaRPr lang="en-GB"/>
          </a:p>
        </p:txBody>
      </p:sp>
    </p:spTree>
    <p:extLst>
      <p:ext uri="{BB962C8B-B14F-4D97-AF65-F5344CB8AC3E}">
        <p14:creationId xmlns:p14="http://schemas.microsoft.com/office/powerpoint/2010/main" val="548377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117</a:t>
            </a:fld>
            <a:endParaRPr lang="en-GB"/>
          </a:p>
        </p:txBody>
      </p:sp>
    </p:spTree>
    <p:extLst>
      <p:ext uri="{BB962C8B-B14F-4D97-AF65-F5344CB8AC3E}">
        <p14:creationId xmlns:p14="http://schemas.microsoft.com/office/powerpoint/2010/main" val="1023937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400" dirty="0">
                <a:solidFill>
                  <a:srgbClr val="000000"/>
                </a:solidFill>
                <a:effectLst/>
                <a:latin typeface="Twinkl Cursive Looped" panose="02000000000000000000" pitchFamily="2" charset="0"/>
                <a:ea typeface="Times New Roman" panose="02020603050405020304" pitchFamily="18" charset="0"/>
              </a:rPr>
              <a:t> </a:t>
            </a:r>
            <a:r>
              <a:rPr lang="en-GB" sz="4400" kern="1200" dirty="0">
                <a:solidFill>
                  <a:schemeClr val="tx1"/>
                </a:solidFill>
                <a:effectLst/>
                <a:latin typeface="+mn-lt"/>
                <a:ea typeface="+mn-ea"/>
                <a:cs typeface="+mn-cs"/>
              </a:rPr>
              <a:t> This realisation of which changed the home and business experience of all who resided in Skye.</a:t>
            </a:r>
            <a:endParaRPr lang="en-GB" sz="4400" dirty="0"/>
          </a:p>
        </p:txBody>
      </p:sp>
      <p:sp>
        <p:nvSpPr>
          <p:cNvPr id="4" name="Slide Number Placeholder 3"/>
          <p:cNvSpPr>
            <a:spLocks noGrp="1"/>
          </p:cNvSpPr>
          <p:nvPr>
            <p:ph type="sldNum" sz="quarter" idx="5"/>
          </p:nvPr>
        </p:nvSpPr>
        <p:spPr/>
        <p:txBody>
          <a:bodyPr/>
          <a:lstStyle/>
          <a:p>
            <a:fld id="{A370640F-E73A-4148-92BA-D1C70A966614}" type="slidenum">
              <a:rPr lang="en-GB" smtClean="0"/>
              <a:t>140</a:t>
            </a:fld>
            <a:endParaRPr lang="en-GB"/>
          </a:p>
        </p:txBody>
      </p:sp>
    </p:spTree>
    <p:extLst>
      <p:ext uri="{BB962C8B-B14F-4D97-AF65-F5344CB8AC3E}">
        <p14:creationId xmlns:p14="http://schemas.microsoft.com/office/powerpoint/2010/main" val="404071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142</a:t>
            </a:fld>
            <a:endParaRPr lang="en-GB"/>
          </a:p>
        </p:txBody>
      </p:sp>
    </p:spTree>
    <p:extLst>
      <p:ext uri="{BB962C8B-B14F-4D97-AF65-F5344CB8AC3E}">
        <p14:creationId xmlns:p14="http://schemas.microsoft.com/office/powerpoint/2010/main" val="653494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143</a:t>
            </a:fld>
            <a:endParaRPr lang="en-GB"/>
          </a:p>
        </p:txBody>
      </p:sp>
    </p:spTree>
    <p:extLst>
      <p:ext uri="{BB962C8B-B14F-4D97-AF65-F5344CB8AC3E}">
        <p14:creationId xmlns:p14="http://schemas.microsoft.com/office/powerpoint/2010/main" val="1906685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144</a:t>
            </a:fld>
            <a:endParaRPr lang="en-GB"/>
          </a:p>
        </p:txBody>
      </p:sp>
    </p:spTree>
    <p:extLst>
      <p:ext uri="{BB962C8B-B14F-4D97-AF65-F5344CB8AC3E}">
        <p14:creationId xmlns:p14="http://schemas.microsoft.com/office/powerpoint/2010/main" val="3052277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146</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147</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149</a:t>
            </a:fld>
            <a:endParaRPr lang="en-GB"/>
          </a:p>
        </p:txBody>
      </p:sp>
    </p:spTree>
    <p:extLst>
      <p:ext uri="{BB962C8B-B14F-4D97-AF65-F5344CB8AC3E}">
        <p14:creationId xmlns:p14="http://schemas.microsoft.com/office/powerpoint/2010/main" val="1365191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2126293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0" dirty="0"/>
              <a:t>personification, invitation, business, medicine, microphone, telephone, reality, realisation, experience, question</a:t>
            </a:r>
          </a:p>
        </p:txBody>
      </p:sp>
      <p:sp>
        <p:nvSpPr>
          <p:cNvPr id="4" name="Slide Number Placeholder 3"/>
          <p:cNvSpPr>
            <a:spLocks noGrp="1"/>
          </p:cNvSpPr>
          <p:nvPr>
            <p:ph type="sldNum" sz="quarter" idx="5"/>
          </p:nvPr>
        </p:nvSpPr>
        <p:spPr/>
        <p:txBody>
          <a:bodyPr/>
          <a:lstStyle/>
          <a:p>
            <a:fld id="{A370640F-E73A-4148-92BA-D1C70A966614}" type="slidenum">
              <a:rPr lang="en-GB" smtClean="0"/>
              <a:t>175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Medal, bored, straight, favourite,</a:t>
            </a:r>
          </a:p>
          <a:p>
            <a:r>
              <a:rPr lang="en-GB" dirty="0"/>
              <a:t>Rough, enough, through, borough, peculiar, occasion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177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183</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184</a:t>
            </a:fld>
            <a:endParaRPr lang="en-GB"/>
          </a:p>
        </p:txBody>
      </p:sp>
    </p:spTree>
    <p:extLst>
      <p:ext uri="{BB962C8B-B14F-4D97-AF65-F5344CB8AC3E}">
        <p14:creationId xmlns:p14="http://schemas.microsoft.com/office/powerpoint/2010/main" val="25192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37838233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185</a:t>
            </a:fld>
            <a:endParaRPr lang="en-GB"/>
          </a:p>
        </p:txBody>
      </p:sp>
    </p:spTree>
    <p:extLst>
      <p:ext uri="{BB962C8B-B14F-4D97-AF65-F5344CB8AC3E}">
        <p14:creationId xmlns:p14="http://schemas.microsoft.com/office/powerpoint/2010/main" val="330644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25/05/2023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25/05/2023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Y4</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4</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5873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5581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818821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852557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69318809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8868736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109550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208564"/>
          </a:xfrm>
        </p:spPr>
        <p:txBody>
          <a:bodyPr>
            <a:normAutofit fontScale="90000"/>
          </a:bodyPr>
          <a:lstStyle/>
          <a:p>
            <a:r>
              <a:rPr lang="en-GB" dirty="0">
                <a:solidFill>
                  <a:srgbClr val="000000"/>
                </a:solidFill>
                <a:latin typeface="Twinkl Cursive Looped" panose="02000000000000000000" pitchFamily="2" charset="0"/>
              </a:rPr>
              <a:t>Around this time, a previously thought unrealistic idea that now was reality was that more people started to live on the island.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p:txBody>
      </p:sp>
    </p:spTree>
    <p:extLst>
      <p:ext uri="{BB962C8B-B14F-4D97-AF65-F5344CB8AC3E}">
        <p14:creationId xmlns:p14="http://schemas.microsoft.com/office/powerpoint/2010/main" val="31549379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4 - Thursday</a:t>
            </a:r>
          </a:p>
          <a:p>
            <a:endParaRPr lang="en-GB" sz="7200" dirty="0"/>
          </a:p>
        </p:txBody>
      </p:sp>
    </p:spTree>
    <p:extLst>
      <p:ext uri="{BB962C8B-B14F-4D97-AF65-F5344CB8AC3E}">
        <p14:creationId xmlns:p14="http://schemas.microsoft.com/office/powerpoint/2010/main" val="356809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AE6D13-070E-4AEE-93BF-F3121B695F1F}"/>
              </a:ext>
            </a:extLst>
          </p:cNvPr>
          <p:cNvPicPr>
            <a:picLocks noChangeAspect="1"/>
          </p:cNvPicPr>
          <p:nvPr/>
        </p:nvPicPr>
        <p:blipFill rotWithShape="1">
          <a:blip r:embed="rId3"/>
          <a:srcRect l="26409" t="19891" r="29965" b="7022"/>
          <a:stretch/>
        </p:blipFill>
        <p:spPr>
          <a:xfrm>
            <a:off x="1648496" y="141645"/>
            <a:ext cx="8216721" cy="6574710"/>
          </a:xfrm>
          <a:prstGeom prst="rect">
            <a:avLst/>
          </a:prstGeom>
        </p:spPr>
      </p:pic>
    </p:spTree>
    <p:extLst>
      <p:ext uri="{BB962C8B-B14F-4D97-AF65-F5344CB8AC3E}">
        <p14:creationId xmlns:p14="http://schemas.microsoft.com/office/powerpoint/2010/main" val="13654833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0484345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526593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61647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2991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6228345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75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22711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19382430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260727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elation</a:t>
            </a:r>
          </a:p>
        </p:txBody>
      </p:sp>
      <p:sp>
        <p:nvSpPr>
          <p:cNvPr id="3" name="Rectangle 2">
            <a:extLst>
              <a:ext uri="{FF2B5EF4-FFF2-40B4-BE49-F238E27FC236}">
                <a16:creationId xmlns:a16="http://schemas.microsoft.com/office/drawing/2014/main" id="{13BB5EC0-7A96-4D29-A835-6FAE896C31A4}"/>
              </a:ext>
            </a:extLst>
          </p:cNvPr>
          <p:cNvSpPr/>
          <p:nvPr/>
        </p:nvSpPr>
        <p:spPr>
          <a:xfrm>
            <a:off x="5820229" y="3561670"/>
            <a:ext cx="175622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Image result for elation clipart">
            <a:extLst>
              <a:ext uri="{FF2B5EF4-FFF2-40B4-BE49-F238E27FC236}">
                <a16:creationId xmlns:a16="http://schemas.microsoft.com/office/drawing/2014/main" id="{7066337F-7076-524A-72A5-C066B4D70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60" y="438150"/>
            <a:ext cx="14192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97856" y="2961763"/>
            <a:ext cx="10515600" cy="1481650"/>
          </a:xfrm>
        </p:spPr>
        <p:txBody>
          <a:bodyPr>
            <a:normAutofit/>
          </a:bodyPr>
          <a:lstStyle/>
          <a:p>
            <a:pPr algn="ctr"/>
            <a:r>
              <a:rPr lang="en-GB" dirty="0">
                <a:latin typeface="Twinkl Cursive Looped" panose="02000000000000000000" pitchFamily="2" charset="0"/>
              </a:rPr>
              <a:t>invitation</a:t>
            </a:r>
          </a:p>
        </p:txBody>
      </p:sp>
      <p:sp>
        <p:nvSpPr>
          <p:cNvPr id="3" name="Rectangle 2">
            <a:extLst>
              <a:ext uri="{FF2B5EF4-FFF2-40B4-BE49-F238E27FC236}">
                <a16:creationId xmlns:a16="http://schemas.microsoft.com/office/drawing/2014/main" id="{13BB5EC0-7A96-4D29-A835-6FAE896C31A4}"/>
              </a:ext>
            </a:extLst>
          </p:cNvPr>
          <p:cNvSpPr/>
          <p:nvPr/>
        </p:nvSpPr>
        <p:spPr>
          <a:xfrm>
            <a:off x="6096000" y="3561670"/>
            <a:ext cx="184331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818" name="Picture 2" descr="Cartoon Party People Invitations | Personalise Online Plus Free Envelopes |  Putty Print">
            <a:extLst>
              <a:ext uri="{FF2B5EF4-FFF2-40B4-BE49-F238E27FC236}">
                <a16:creationId xmlns:a16="http://schemas.microsoft.com/office/drawing/2014/main" id="{2B096EAC-7A1A-4052-A9D4-374F9E50C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6" y="571500"/>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education</a:t>
            </a:r>
          </a:p>
        </p:txBody>
      </p:sp>
      <p:sp>
        <p:nvSpPr>
          <p:cNvPr id="3" name="Rectangle 2">
            <a:extLst>
              <a:ext uri="{FF2B5EF4-FFF2-40B4-BE49-F238E27FC236}">
                <a16:creationId xmlns:a16="http://schemas.microsoft.com/office/drawing/2014/main" id="{0366E0B6-702E-4814-82C6-08CA2D13F3C9}"/>
              </a:ext>
            </a:extLst>
          </p:cNvPr>
          <p:cNvSpPr/>
          <p:nvPr/>
        </p:nvSpPr>
        <p:spPr>
          <a:xfrm>
            <a:off x="5994401" y="3673929"/>
            <a:ext cx="18433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Image result for education clipart">
            <a:extLst>
              <a:ext uri="{FF2B5EF4-FFF2-40B4-BE49-F238E27FC236}">
                <a16:creationId xmlns:a16="http://schemas.microsoft.com/office/drawing/2014/main" id="{100B9AFA-07D3-5F92-E941-A01290874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18" y="489177"/>
            <a:ext cx="16954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0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7472332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real</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14119561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unreal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892799" y="3670300"/>
            <a:ext cx="1248229" cy="785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6F2B1B6-2D94-4D82-F9C5-05DE212A5A29}"/>
              </a:ext>
            </a:extLst>
          </p:cNvPr>
          <p:cNvPicPr>
            <a:picLocks noChangeAspect="1"/>
          </p:cNvPicPr>
          <p:nvPr/>
        </p:nvPicPr>
        <p:blipFill rotWithShape="1">
          <a:blip r:embed="rId2"/>
          <a:srcRect b="8452"/>
          <a:stretch/>
        </p:blipFill>
        <p:spPr>
          <a:xfrm>
            <a:off x="331787" y="275713"/>
            <a:ext cx="1204913" cy="1785316"/>
          </a:xfrm>
          <a:prstGeom prst="rect">
            <a:avLst/>
          </a:prstGeom>
        </p:spPr>
      </p:pic>
    </p:spTree>
    <p:extLst>
      <p:ext uri="{BB962C8B-B14F-4D97-AF65-F5344CB8AC3E}">
        <p14:creationId xmlns:p14="http://schemas.microsoft.com/office/powerpoint/2010/main" val="236923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96000" y="3657600"/>
            <a:ext cx="185420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091CC464-9437-506B-7161-060B36229D43}"/>
              </a:ext>
            </a:extLst>
          </p:cNvPr>
          <p:cNvPicPr>
            <a:picLocks noChangeAspect="1"/>
          </p:cNvPicPr>
          <p:nvPr/>
        </p:nvPicPr>
        <p:blipFill>
          <a:blip r:embed="rId2"/>
          <a:stretch>
            <a:fillRect/>
          </a:stretch>
        </p:blipFill>
        <p:spPr>
          <a:xfrm>
            <a:off x="307229" y="44779"/>
            <a:ext cx="2314575" cy="1971675"/>
          </a:xfrm>
          <a:prstGeom prst="rect">
            <a:avLst/>
          </a:prstGeom>
        </p:spPr>
      </p:pic>
    </p:spTree>
    <p:extLst>
      <p:ext uri="{BB962C8B-B14F-4D97-AF65-F5344CB8AC3E}">
        <p14:creationId xmlns:p14="http://schemas.microsoft.com/office/powerpoint/2010/main" val="2876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69471" y="510063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imaginary or illusory / not real</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831850" y="2619934"/>
            <a:ext cx="2095499"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C7BC50C0-E83B-4354-8BD0-1503A1F38229}"/>
              </a:ext>
            </a:extLst>
          </p:cNvPr>
          <p:cNvPicPr>
            <a:picLocks noChangeAspect="1"/>
          </p:cNvPicPr>
          <p:nvPr/>
        </p:nvPicPr>
        <p:blipFill rotWithShape="1">
          <a:blip r:embed="rId2"/>
          <a:srcRect b="8122"/>
          <a:stretch/>
        </p:blipFill>
        <p:spPr>
          <a:xfrm>
            <a:off x="331787" y="275713"/>
            <a:ext cx="1204913" cy="1791771"/>
          </a:xfrm>
          <a:prstGeom prst="rect">
            <a:avLst/>
          </a:prstGeom>
        </p:spPr>
      </p:pic>
      <p:sp>
        <p:nvSpPr>
          <p:cNvPr id="8" name="TextBox 7">
            <a:extLst>
              <a:ext uri="{FF2B5EF4-FFF2-40B4-BE49-F238E27FC236}">
                <a16:creationId xmlns:a16="http://schemas.microsoft.com/office/drawing/2014/main" id="{BF78D777-F9AC-14A8-2B06-311D818278E6}"/>
              </a:ext>
            </a:extLst>
          </p:cNvPr>
          <p:cNvSpPr txBox="1"/>
          <p:nvPr/>
        </p:nvSpPr>
        <p:spPr>
          <a:xfrm>
            <a:off x="4441372" y="275713"/>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unreal</a:t>
            </a:r>
            <a:endParaRPr lang="en-GB" dirty="0"/>
          </a:p>
        </p:txBody>
      </p:sp>
      <p:sp>
        <p:nvSpPr>
          <p:cNvPr id="10" name="TextBox 9">
            <a:extLst>
              <a:ext uri="{FF2B5EF4-FFF2-40B4-BE49-F238E27FC236}">
                <a16:creationId xmlns:a16="http://schemas.microsoft.com/office/drawing/2014/main" id="{621E94A0-7655-F6C3-FBA1-C21D09EA7DE7}"/>
              </a:ext>
            </a:extLst>
          </p:cNvPr>
          <p:cNvSpPr txBox="1"/>
          <p:nvPr/>
        </p:nvSpPr>
        <p:spPr>
          <a:xfrm>
            <a:off x="3585030" y="1788937"/>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37719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18061"/>
            <a:ext cx="12192000" cy="19716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an act of becoming fully aware of something as a fact.</a:t>
            </a:r>
            <a:endParaRPr lang="en-GB" i="1" dirty="0">
              <a:latin typeface="Twinkl Cursive Looped" panose="02000000000000000000" pitchFamily="2" charset="0"/>
            </a:endParaRPr>
          </a:p>
        </p:txBody>
      </p:sp>
      <p:sp>
        <p:nvSpPr>
          <p:cNvPr id="4" name="AutoShape 2" descr="Kid Detective - TV Tropes">
            <a:extLst>
              <a:ext uri="{FF2B5EF4-FFF2-40B4-BE49-F238E27FC236}">
                <a16:creationId xmlns:a16="http://schemas.microsoft.com/office/drawing/2014/main" id="{8D7CF380-60EB-407B-83FB-A9FC351931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915DCA5D-AD7F-4429-854F-E06631EC293B}"/>
              </a:ext>
            </a:extLst>
          </p:cNvPr>
          <p:cNvPicPr>
            <a:picLocks noChangeAspect="1"/>
          </p:cNvPicPr>
          <p:nvPr/>
        </p:nvPicPr>
        <p:blipFill>
          <a:blip r:embed="rId2"/>
          <a:stretch>
            <a:fillRect/>
          </a:stretch>
        </p:blipFill>
        <p:spPr>
          <a:xfrm>
            <a:off x="307229" y="44779"/>
            <a:ext cx="2314575" cy="1971675"/>
          </a:xfrm>
          <a:prstGeom prst="rect">
            <a:avLst/>
          </a:prstGeom>
        </p:spPr>
      </p:pic>
      <p:sp>
        <p:nvSpPr>
          <p:cNvPr id="9" name="TextBox 8">
            <a:extLst>
              <a:ext uri="{FF2B5EF4-FFF2-40B4-BE49-F238E27FC236}">
                <a16:creationId xmlns:a16="http://schemas.microsoft.com/office/drawing/2014/main" id="{E0F1819A-65B9-E094-67E4-F3AF72049236}"/>
              </a:ext>
            </a:extLst>
          </p:cNvPr>
          <p:cNvSpPr txBox="1"/>
          <p:nvPr/>
        </p:nvSpPr>
        <p:spPr>
          <a:xfrm>
            <a:off x="4368800" y="41382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realisation</a:t>
            </a:r>
            <a:endParaRPr lang="en-GB" dirty="0"/>
          </a:p>
        </p:txBody>
      </p:sp>
      <p:sp>
        <p:nvSpPr>
          <p:cNvPr id="11" name="TextBox 10">
            <a:extLst>
              <a:ext uri="{FF2B5EF4-FFF2-40B4-BE49-F238E27FC236}">
                <a16:creationId xmlns:a16="http://schemas.microsoft.com/office/drawing/2014/main" id="{463AEDDF-4E93-2164-BE00-4B247E9E8730}"/>
              </a:ext>
            </a:extLst>
          </p:cNvPr>
          <p:cNvSpPr txBox="1"/>
          <p:nvPr/>
        </p:nvSpPr>
        <p:spPr>
          <a:xfrm>
            <a:off x="4347030" y="2108111"/>
            <a:ext cx="611777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47965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They saw the unusual bird that they initially thought was unreal.</a:t>
            </a:r>
            <a:endParaRPr lang="en-GB" i="1" dirty="0"/>
          </a:p>
        </p:txBody>
      </p:sp>
      <p:sp>
        <p:nvSpPr>
          <p:cNvPr id="3" name="Title 1">
            <a:extLst>
              <a:ext uri="{FF2B5EF4-FFF2-40B4-BE49-F238E27FC236}">
                <a16:creationId xmlns:a16="http://schemas.microsoft.com/office/drawing/2014/main" id="{BA936BF1-8A68-AB8D-A647-6717BAE05B22}"/>
              </a:ext>
            </a:extLst>
          </p:cNvPr>
          <p:cNvSpPr txBox="1">
            <a:spLocks/>
          </p:cNvSpPr>
          <p:nvPr/>
        </p:nvSpPr>
        <p:spPr>
          <a:xfrm>
            <a:off x="9115878" y="3821650"/>
            <a:ext cx="2231572"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a:t>
            </a:r>
            <a:endParaRPr lang="en-GB" i="1" dirty="0"/>
          </a:p>
        </p:txBody>
      </p:sp>
    </p:spTree>
    <p:extLst>
      <p:ext uri="{BB962C8B-B14F-4D97-AF65-F5344CB8AC3E}">
        <p14:creationId xmlns:p14="http://schemas.microsoft.com/office/powerpoint/2010/main" val="317799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realisation</a:t>
            </a:r>
          </a:p>
        </p:txBody>
      </p:sp>
      <p:sp>
        <p:nvSpPr>
          <p:cNvPr id="3" name="Rectangle 2">
            <a:extLst>
              <a:ext uri="{FF2B5EF4-FFF2-40B4-BE49-F238E27FC236}">
                <a16:creationId xmlns:a16="http://schemas.microsoft.com/office/drawing/2014/main" id="{13BB5EC0-7A96-4D29-A835-6FAE896C31A4}"/>
              </a:ext>
            </a:extLst>
          </p:cNvPr>
          <p:cNvSpPr/>
          <p:nvPr/>
        </p:nvSpPr>
        <p:spPr>
          <a:xfrm>
            <a:off x="6526060" y="3429000"/>
            <a:ext cx="1628384"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lip Art Openclipart Female Illustration, PNG, 621x799px, Female, Art,  Cartoon, Cheek, Conversation Download Free">
            <a:extLst>
              <a:ext uri="{FF2B5EF4-FFF2-40B4-BE49-F238E27FC236}">
                <a16:creationId xmlns:a16="http://schemas.microsoft.com/office/drawing/2014/main" id="{00DFEAF4-C641-4B89-B4BB-E65CFCA36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63" y="618081"/>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07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Fran had a sudden realisation that her dream could come true.</a:t>
            </a:r>
            <a:endParaRPr lang="en-GB" i="1" dirty="0"/>
          </a:p>
        </p:txBody>
      </p:sp>
      <p:sp>
        <p:nvSpPr>
          <p:cNvPr id="3" name="Title 1">
            <a:extLst>
              <a:ext uri="{FF2B5EF4-FFF2-40B4-BE49-F238E27FC236}">
                <a16:creationId xmlns:a16="http://schemas.microsoft.com/office/drawing/2014/main" id="{9AF12FBF-02DA-4ED1-13C5-36AC9A030D5E}"/>
              </a:ext>
            </a:extLst>
          </p:cNvPr>
          <p:cNvSpPr txBox="1">
            <a:spLocks/>
          </p:cNvSpPr>
          <p:nvPr/>
        </p:nvSpPr>
        <p:spPr>
          <a:xfrm>
            <a:off x="7376886" y="2962300"/>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07162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3211381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9066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03955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2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64887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963351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597824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2491449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339589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personification</a:t>
            </a:r>
          </a:p>
        </p:txBody>
      </p:sp>
      <p:sp>
        <p:nvSpPr>
          <p:cNvPr id="3" name="Rectangle 2">
            <a:extLst>
              <a:ext uri="{FF2B5EF4-FFF2-40B4-BE49-F238E27FC236}">
                <a16:creationId xmlns:a16="http://schemas.microsoft.com/office/drawing/2014/main" id="{0366E0B6-702E-4814-82C6-08CA2D13F3C9}"/>
              </a:ext>
            </a:extLst>
          </p:cNvPr>
          <p:cNvSpPr/>
          <p:nvPr/>
        </p:nvSpPr>
        <p:spPr>
          <a:xfrm>
            <a:off x="6839211" y="3673929"/>
            <a:ext cx="1703540"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Proud onion, vegetables, personification, cartoon png | PNGWing">
            <a:extLst>
              <a:ext uri="{FF2B5EF4-FFF2-40B4-BE49-F238E27FC236}">
                <a16:creationId xmlns:a16="http://schemas.microsoft.com/office/drawing/2014/main" id="{1E946401-3583-4E4C-A2B6-275784974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323850"/>
            <a:ext cx="1154718" cy="244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7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2783290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7"/>
            <a:ext cx="10515600" cy="3086100"/>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This realisation of which changed the home and business experience of all who resided in Skye.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3721893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4 - Friday</a:t>
            </a:r>
          </a:p>
          <a:p>
            <a:endParaRPr lang="en-GB" sz="7200" dirty="0"/>
          </a:p>
        </p:txBody>
      </p:sp>
    </p:spTree>
    <p:extLst>
      <p:ext uri="{BB962C8B-B14F-4D97-AF65-F5344CB8AC3E}">
        <p14:creationId xmlns:p14="http://schemas.microsoft.com/office/powerpoint/2010/main" val="11143769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81FD4-C645-E51F-8B66-03579A941A24}"/>
              </a:ext>
            </a:extLst>
          </p:cNvPr>
          <p:cNvPicPr>
            <a:picLocks noChangeAspect="1"/>
          </p:cNvPicPr>
          <p:nvPr/>
        </p:nvPicPr>
        <p:blipFill rotWithShape="1">
          <a:blip r:embed="rId3"/>
          <a:srcRect l="23095" t="25808" r="23810" b="8551"/>
          <a:stretch/>
        </p:blipFill>
        <p:spPr>
          <a:xfrm>
            <a:off x="507999" y="101601"/>
            <a:ext cx="9768115" cy="6789494"/>
          </a:xfrm>
          <a:prstGeom prst="rect">
            <a:avLst/>
          </a:prstGeom>
        </p:spPr>
      </p:pic>
    </p:spTree>
    <p:extLst>
      <p:ext uri="{BB962C8B-B14F-4D97-AF65-F5344CB8AC3E}">
        <p14:creationId xmlns:p14="http://schemas.microsoft.com/office/powerpoint/2010/main" val="361293378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24543" y="1518558"/>
            <a:ext cx="10972800" cy="2308324"/>
          </a:xfrm>
          <a:prstGeom prst="rect">
            <a:avLst/>
          </a:prstGeom>
          <a:noFill/>
        </p:spPr>
        <p:txBody>
          <a:bodyPr wrap="square" rtlCol="0">
            <a:spAutoFit/>
          </a:bodyPr>
          <a:lstStyle/>
          <a:p>
            <a:r>
              <a:rPr lang="en-GB" sz="7200" i="1" dirty="0">
                <a:latin typeface="Twinkl Cursive Looped" panose="02000000000000000000" pitchFamily="2" charset="0"/>
              </a:rPr>
              <a:t>Let’s Revisit and Review…</a:t>
            </a:r>
          </a:p>
          <a:p>
            <a:endParaRPr lang="en-GB" sz="7200" dirty="0"/>
          </a:p>
        </p:txBody>
      </p:sp>
    </p:spTree>
    <p:extLst>
      <p:ext uri="{BB962C8B-B14F-4D97-AF65-F5344CB8AC3E}">
        <p14:creationId xmlns:p14="http://schemas.microsoft.com/office/powerpoint/2010/main" val="350653218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business</a:t>
            </a:r>
          </a:p>
        </p:txBody>
      </p:sp>
    </p:spTree>
    <p:extLst>
      <p:ext uri="{BB962C8B-B14F-4D97-AF65-F5344CB8AC3E}">
        <p14:creationId xmlns:p14="http://schemas.microsoft.com/office/powerpoint/2010/main" val="38668644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medicine</a:t>
            </a:r>
          </a:p>
        </p:txBody>
      </p:sp>
    </p:spTree>
    <p:extLst>
      <p:ext uri="{BB962C8B-B14F-4D97-AF65-F5344CB8AC3E}">
        <p14:creationId xmlns:p14="http://schemas.microsoft.com/office/powerpoint/2010/main" val="322118707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p>
        </p:txBody>
      </p:sp>
    </p:spTree>
    <p:extLst>
      <p:ext uri="{BB962C8B-B14F-4D97-AF65-F5344CB8AC3E}">
        <p14:creationId xmlns:p14="http://schemas.microsoft.com/office/powerpoint/2010/main" val="161217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080825"/>
            <a:ext cx="10515600" cy="1481650"/>
          </a:xfrm>
        </p:spPr>
        <p:txBody>
          <a:bodyPr>
            <a:normAutofit/>
          </a:bodyPr>
          <a:lstStyle/>
          <a:p>
            <a:pPr algn="ctr"/>
            <a:r>
              <a:rPr lang="en-GB" dirty="0">
                <a:latin typeface="Twinkl Cursive Looped" panose="02000000000000000000" pitchFamily="2" charset="0"/>
              </a:rPr>
              <a:t>experimentation</a:t>
            </a:r>
          </a:p>
        </p:txBody>
      </p:sp>
      <p:sp>
        <p:nvSpPr>
          <p:cNvPr id="3" name="Rectangle 2">
            <a:extLst>
              <a:ext uri="{FF2B5EF4-FFF2-40B4-BE49-F238E27FC236}">
                <a16:creationId xmlns:a16="http://schemas.microsoft.com/office/drawing/2014/main" id="{162CC6E8-06E9-4F6E-A75B-C2FED721CE28}"/>
              </a:ext>
            </a:extLst>
          </p:cNvPr>
          <p:cNvSpPr/>
          <p:nvPr/>
        </p:nvSpPr>
        <p:spPr>
          <a:xfrm>
            <a:off x="7039627" y="3821650"/>
            <a:ext cx="169101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Science experiment cartoon hi-res stock photography and images - Alamy">
            <a:extLst>
              <a:ext uri="{FF2B5EF4-FFF2-40B4-BE49-F238E27FC236}">
                <a16:creationId xmlns:a16="http://schemas.microsoft.com/office/drawing/2014/main" id="{CB22B946-197D-46ED-987A-5D4F5EEFB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76"/>
          <a:stretch/>
        </p:blipFill>
        <p:spPr bwMode="auto">
          <a:xfrm>
            <a:off x="478012" y="733294"/>
            <a:ext cx="2066925" cy="206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24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personification</a:t>
            </a:r>
          </a:p>
        </p:txBody>
      </p:sp>
    </p:spTree>
    <p:extLst>
      <p:ext uri="{BB962C8B-B14F-4D97-AF65-F5344CB8AC3E}">
        <p14:creationId xmlns:p14="http://schemas.microsoft.com/office/powerpoint/2010/main" val="421385825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experimentation</a:t>
            </a:r>
          </a:p>
        </p:txBody>
      </p:sp>
    </p:spTree>
    <p:extLst>
      <p:ext uri="{BB962C8B-B14F-4D97-AF65-F5344CB8AC3E}">
        <p14:creationId xmlns:p14="http://schemas.microsoft.com/office/powerpoint/2010/main" val="28475014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acclimatisation</a:t>
            </a:r>
          </a:p>
        </p:txBody>
      </p:sp>
    </p:spTree>
    <p:extLst>
      <p:ext uri="{BB962C8B-B14F-4D97-AF65-F5344CB8AC3E}">
        <p14:creationId xmlns:p14="http://schemas.microsoft.com/office/powerpoint/2010/main" val="68097805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p>
        </p:txBody>
      </p:sp>
    </p:spTree>
    <p:extLst>
      <p:ext uri="{BB962C8B-B14F-4D97-AF65-F5344CB8AC3E}">
        <p14:creationId xmlns:p14="http://schemas.microsoft.com/office/powerpoint/2010/main" val="40645478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determination</a:t>
            </a:r>
          </a:p>
        </p:txBody>
      </p:sp>
    </p:spTree>
    <p:extLst>
      <p:ext uri="{BB962C8B-B14F-4D97-AF65-F5344CB8AC3E}">
        <p14:creationId xmlns:p14="http://schemas.microsoft.com/office/powerpoint/2010/main" val="60600709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electrification</a:t>
            </a:r>
          </a:p>
        </p:txBody>
      </p:sp>
    </p:spTree>
    <p:extLst>
      <p:ext uri="{BB962C8B-B14F-4D97-AF65-F5344CB8AC3E}">
        <p14:creationId xmlns:p14="http://schemas.microsoft.com/office/powerpoint/2010/main" val="30452677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diversification</a:t>
            </a:r>
          </a:p>
        </p:txBody>
      </p:sp>
    </p:spTree>
    <p:extLst>
      <p:ext uri="{BB962C8B-B14F-4D97-AF65-F5344CB8AC3E}">
        <p14:creationId xmlns:p14="http://schemas.microsoft.com/office/powerpoint/2010/main" val="382858346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ovation</a:t>
            </a:r>
          </a:p>
        </p:txBody>
      </p:sp>
    </p:spTree>
    <p:extLst>
      <p:ext uri="{BB962C8B-B14F-4D97-AF65-F5344CB8AC3E}">
        <p14:creationId xmlns:p14="http://schemas.microsoft.com/office/powerpoint/2010/main" val="394365628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elation</a:t>
            </a:r>
          </a:p>
        </p:txBody>
      </p:sp>
    </p:spTree>
    <p:extLst>
      <p:ext uri="{BB962C8B-B14F-4D97-AF65-F5344CB8AC3E}">
        <p14:creationId xmlns:p14="http://schemas.microsoft.com/office/powerpoint/2010/main" val="41041118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invitation</a:t>
            </a:r>
          </a:p>
        </p:txBody>
      </p:sp>
    </p:spTree>
    <p:extLst>
      <p:ext uri="{BB962C8B-B14F-4D97-AF65-F5344CB8AC3E}">
        <p14:creationId xmlns:p14="http://schemas.microsoft.com/office/powerpoint/2010/main" val="103437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education</a:t>
            </a:r>
          </a:p>
        </p:txBody>
      </p:sp>
    </p:spTree>
    <p:extLst>
      <p:ext uri="{BB962C8B-B14F-4D97-AF65-F5344CB8AC3E}">
        <p14:creationId xmlns:p14="http://schemas.microsoft.com/office/powerpoint/2010/main" val="414419806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microphone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telephone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a:t>
            </a:r>
          </a:p>
        </p:txBody>
      </p:sp>
    </p:spTree>
    <p:extLst>
      <p:ext uri="{BB962C8B-B14F-4D97-AF65-F5344CB8AC3E}">
        <p14:creationId xmlns:p14="http://schemas.microsoft.com/office/powerpoint/2010/main" val="80578285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reality</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realistic</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 families –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phone</a:t>
            </a:r>
          </a:p>
        </p:txBody>
      </p:sp>
    </p:spTree>
    <p:extLst>
      <p:ext uri="{BB962C8B-B14F-4D97-AF65-F5344CB8AC3E}">
        <p14:creationId xmlns:p14="http://schemas.microsoft.com/office/powerpoint/2010/main" val="33757513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unreal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experience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question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personification, invitation, business, medicine, microphone, telephone, reality, realisation, experience, question</a:t>
            </a:r>
          </a:p>
        </p:txBody>
      </p:sp>
    </p:spTree>
    <p:extLst>
      <p:ext uri="{BB962C8B-B14F-4D97-AF65-F5344CB8AC3E}">
        <p14:creationId xmlns:p14="http://schemas.microsoft.com/office/powerpoint/2010/main" val="388699187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3632374"/>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solidFill>
                <a:latin typeface="Twinkl Cursive Looped" panose="02000000000000000000" pitchFamily="2" charset="0"/>
              </a:rPr>
              <a:t>Pronoun </a:t>
            </a:r>
            <a:r>
              <a:rPr lang="en-GB" dirty="0">
                <a:solidFill>
                  <a:srgbClr val="0070C0"/>
                </a:solidFill>
                <a:latin typeface="Twinkl Cursive Looped" panose="02000000000000000000" pitchFamily="2" charset="0"/>
              </a:rPr>
              <a:t>verb </a:t>
            </a:r>
            <a:r>
              <a:rPr lang="en-GB" dirty="0" err="1">
                <a:solidFill>
                  <a:srgbClr val="0070C0"/>
                </a:solidFill>
                <a:latin typeface="Twinkl Cursive Looped" panose="02000000000000000000" pitchFamily="2" charset="0"/>
              </a:rPr>
              <a:t>verb</a:t>
            </a:r>
            <a:r>
              <a:rPr lang="en-GB" dirty="0">
                <a:solidFill>
                  <a:srgbClr val="0070C0"/>
                </a:solidFill>
                <a:latin typeface="Twinkl Cursive Looped" panose="02000000000000000000" pitchFamily="2" charset="0"/>
              </a:rPr>
              <a:t> </a:t>
            </a:r>
            <a:r>
              <a:rPr lang="en-GB" dirty="0">
                <a:solidFill>
                  <a:srgbClr val="ED7D31"/>
                </a:solidFill>
                <a:latin typeface="Twinkl Cursive Looped" panose="02000000000000000000" pitchFamily="2" charset="0"/>
              </a:rPr>
              <a:t>pronoun</a:t>
            </a:r>
            <a:r>
              <a:rPr lang="en-GB" dirty="0">
                <a:solidFill>
                  <a:srgbClr val="FF0000"/>
                </a:solidFill>
                <a:latin typeface="Twinkl Cursive Looped" panose="02000000000000000000" pitchFamily="2" charset="0"/>
              </a:rPr>
              <a:t> noun</a:t>
            </a:r>
            <a:r>
              <a:rPr lang="en-GB" dirty="0">
                <a:solidFill>
                  <a:srgbClr val="ED7D31"/>
                </a:solidFill>
                <a:latin typeface="Twinkl Cursive Looped" panose="02000000000000000000" pitchFamily="2" charset="0"/>
              </a:rPr>
              <a:t> </a:t>
            </a:r>
            <a:r>
              <a:rPr lang="en-GB" dirty="0">
                <a:solidFill>
                  <a:srgbClr val="00B050"/>
                </a:solidFill>
                <a:latin typeface="Twinkl Cursive Looped" panose="02000000000000000000" pitchFamily="2" charset="0"/>
              </a:rPr>
              <a:t>preposition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endParaRPr lang="en-GB" i="1" dirty="0">
              <a:latin typeface="Twinkl Cursive Looped" panose="02000000000000000000" pitchFamily="2" charset="0"/>
            </a:endParaRPr>
          </a:p>
        </p:txBody>
      </p:sp>
      <p:sp>
        <p:nvSpPr>
          <p:cNvPr id="4" name="TextBox 3">
            <a:extLst>
              <a:ext uri="{FF2B5EF4-FFF2-40B4-BE49-F238E27FC236}">
                <a16:creationId xmlns:a16="http://schemas.microsoft.com/office/drawing/2014/main" id="{153803BF-16DF-FF90-23B3-A707498E0625}"/>
              </a:ext>
            </a:extLst>
          </p:cNvPr>
          <p:cNvSpPr txBox="1"/>
          <p:nvPr/>
        </p:nvSpPr>
        <p:spPr>
          <a:xfrm>
            <a:off x="572729" y="816734"/>
            <a:ext cx="11046542" cy="193899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He had learned his lesson by painful experience.</a:t>
            </a:r>
            <a:endParaRPr lang="en-GB" dirty="0"/>
          </a:p>
        </p:txBody>
      </p:sp>
      <p:sp>
        <p:nvSpPr>
          <p:cNvPr id="5" name="Rectangle 4">
            <a:extLst>
              <a:ext uri="{FF2B5EF4-FFF2-40B4-BE49-F238E27FC236}">
                <a16:creationId xmlns:a16="http://schemas.microsoft.com/office/drawing/2014/main" id="{D03D23CE-52B5-96E5-58DD-F809B830A89C}"/>
              </a:ext>
            </a:extLst>
          </p:cNvPr>
          <p:cNvSpPr/>
          <p:nvPr/>
        </p:nvSpPr>
        <p:spPr>
          <a:xfrm>
            <a:off x="3229897" y="1932039"/>
            <a:ext cx="3480619"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6758205-6C86-CCEC-3AC9-886EB5F7CCD5}"/>
              </a:ext>
            </a:extLst>
          </p:cNvPr>
          <p:cNvSpPr/>
          <p:nvPr/>
        </p:nvSpPr>
        <p:spPr>
          <a:xfrm>
            <a:off x="7202130" y="4960375"/>
            <a:ext cx="1764890"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481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084439"/>
            <a:ext cx="10515600" cy="4475793"/>
          </a:xfrm>
        </p:spPr>
        <p:txBody>
          <a:bodyPr>
            <a:normAutofit fontScale="90000"/>
          </a:bodyPr>
          <a:lstStyle/>
          <a:p>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br>
              <a:rPr lang="en-GB" dirty="0">
                <a:latin typeface="Twinkl Cursive Looped" panose="02000000000000000000" pitchFamily="2" charset="0"/>
              </a:rPr>
            </a:br>
            <a:r>
              <a:rPr lang="en-GB" dirty="0">
                <a:solidFill>
                  <a:schemeClr val="accent2">
                    <a:lumMod val="75000"/>
                  </a:schemeClr>
                </a:solidFill>
                <a:latin typeface="Twinkl Cursive Looped" panose="02000000000000000000" pitchFamily="2" charset="0"/>
              </a:rPr>
              <a:t>Proper noun </a:t>
            </a:r>
            <a:r>
              <a:rPr lang="en-GB" dirty="0">
                <a:solidFill>
                  <a:srgbClr val="0070C0"/>
                </a:solidFill>
                <a:latin typeface="Twinkl Cursive Looped" panose="02000000000000000000" pitchFamily="2" charset="0"/>
              </a:rPr>
              <a:t>verb </a:t>
            </a:r>
            <a:r>
              <a:rPr lang="en-GB" dirty="0">
                <a:solidFill>
                  <a:schemeClr val="bg2">
                    <a:lumMod val="90000"/>
                  </a:schemeClr>
                </a:solidFill>
                <a:latin typeface="Twinkl Cursive Looped" panose="02000000000000000000" pitchFamily="2" charset="0"/>
              </a:rPr>
              <a:t>determiner</a:t>
            </a:r>
            <a:r>
              <a:rPr lang="en-GB" dirty="0">
                <a:solidFill>
                  <a:schemeClr val="accent2"/>
                </a:solidFill>
                <a:latin typeface="Twinkl Cursive Looped" panose="02000000000000000000" pitchFamily="2" charset="0"/>
              </a:rPr>
              <a:t>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 </a:t>
            </a:r>
            <a:r>
              <a:rPr lang="en-GB" dirty="0">
                <a:solidFill>
                  <a:srgbClr val="00B050"/>
                </a:solidFill>
                <a:latin typeface="Twinkl Cursive Looped" panose="02000000000000000000" pitchFamily="2" charset="0"/>
              </a:rPr>
              <a:t>conjunction </a:t>
            </a:r>
            <a:r>
              <a:rPr lang="en-GB" dirty="0">
                <a:solidFill>
                  <a:srgbClr val="E7E6E6">
                    <a:lumMod val="90000"/>
                  </a:srgbClr>
                </a:solidFill>
                <a:latin typeface="Twinkl Cursive Looped" panose="02000000000000000000" pitchFamily="2" charset="0"/>
              </a:rPr>
              <a:t>determiner</a:t>
            </a:r>
            <a:r>
              <a:rPr lang="en-GB" dirty="0">
                <a:solidFill>
                  <a:srgbClr val="FF0000"/>
                </a:solidFill>
                <a:latin typeface="Twinkl Cursive Looped" panose="02000000000000000000" pitchFamily="2" charset="0"/>
              </a:rPr>
              <a:t> </a:t>
            </a:r>
            <a:r>
              <a:rPr lang="en-GB" dirty="0">
                <a:solidFill>
                  <a:srgbClr val="7030A0"/>
                </a:solidFill>
                <a:latin typeface="Twinkl Cursive Looped" panose="02000000000000000000" pitchFamily="2" charset="0"/>
              </a:rPr>
              <a:t>adjective </a:t>
            </a:r>
            <a:r>
              <a:rPr lang="en-GB" dirty="0">
                <a:solidFill>
                  <a:srgbClr val="FF0000"/>
                </a:solidFill>
                <a:latin typeface="Twinkl Cursive Looped" panose="02000000000000000000" pitchFamily="2" charset="0"/>
              </a:rPr>
              <a:t>noun</a:t>
            </a:r>
            <a:br>
              <a:rPr lang="en-GB" dirty="0">
                <a:solidFill>
                  <a:srgbClr val="7030A0"/>
                </a:solidFill>
                <a:latin typeface="Twinkl Cursive Looped" panose="02000000000000000000" pitchFamily="2" charset="0"/>
              </a:rPr>
            </a:br>
            <a:endParaRPr lang="en-GB" i="1" dirty="0"/>
          </a:p>
        </p:txBody>
      </p:sp>
      <p:sp>
        <p:nvSpPr>
          <p:cNvPr id="3" name="Rectangle 2">
            <a:extLst>
              <a:ext uri="{FF2B5EF4-FFF2-40B4-BE49-F238E27FC236}">
                <a16:creationId xmlns:a16="http://schemas.microsoft.com/office/drawing/2014/main" id="{74ED3A61-3DEA-E5DA-40F1-78DCE6B58E54}"/>
              </a:ext>
            </a:extLst>
          </p:cNvPr>
          <p:cNvSpPr/>
          <p:nvPr/>
        </p:nvSpPr>
        <p:spPr>
          <a:xfrm>
            <a:off x="3746090" y="4322335"/>
            <a:ext cx="1637071"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8477CC76-70AD-0C4B-9F42-E33FEFB4925E}"/>
              </a:ext>
            </a:extLst>
          </p:cNvPr>
          <p:cNvSpPr/>
          <p:nvPr/>
        </p:nvSpPr>
        <p:spPr>
          <a:xfrm>
            <a:off x="838200" y="1535155"/>
            <a:ext cx="3129116" cy="693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F297812-A833-8579-EEB6-D737A81308E4}"/>
              </a:ext>
            </a:extLst>
          </p:cNvPr>
          <p:cNvSpPr txBox="1"/>
          <p:nvPr/>
        </p:nvSpPr>
        <p:spPr>
          <a:xfrm>
            <a:off x="879987" y="450581"/>
            <a:ext cx="10164097" cy="286232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Fred had an interesting question for the science visitor.</a:t>
            </a:r>
            <a:endParaRPr lang="en-GB" dirty="0"/>
          </a:p>
        </p:txBody>
      </p:sp>
    </p:spTree>
    <p:extLst>
      <p:ext uri="{BB962C8B-B14F-4D97-AF65-F5344CB8AC3E}">
        <p14:creationId xmlns:p14="http://schemas.microsoft.com/office/powerpoint/2010/main" val="17160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157457"/>
            <a:ext cx="10515600" cy="1481650"/>
          </a:xfrm>
        </p:spPr>
        <p:txBody>
          <a:bodyPr>
            <a:normAutofit fontScale="90000"/>
          </a:bodyPr>
          <a:lstStyle/>
          <a:p>
            <a:pPr algn="ctr"/>
            <a:r>
              <a:rPr lang="en-GB" dirty="0">
                <a:latin typeface="Twinkl Cursive Looped" panose="02000000000000000000" pitchFamily="2" charset="0"/>
              </a:rPr>
              <a:t>Pronounce ph as f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Long vowel ‘o’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the Greek – sound or voice </a:t>
            </a:r>
            <a:br>
              <a:rPr lang="en-GB" dirty="0">
                <a:latin typeface="Twinkl Cursive Looped" panose="02000000000000000000" pitchFamily="2" charset="0"/>
              </a:rPr>
            </a:br>
            <a:endParaRPr lang="en-GB" dirty="0">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1458409"/>
            <a:ext cx="11740242" cy="3385542"/>
          </a:xfrm>
          <a:prstGeom prst="rect">
            <a:avLst/>
          </a:prstGeom>
          <a:noFill/>
        </p:spPr>
        <p:txBody>
          <a:bodyPr wrap="square" rtlCol="0">
            <a:spAutoFit/>
          </a:bodyPr>
          <a:lstStyle/>
          <a:p>
            <a:r>
              <a:rPr lang="en-GB" sz="2800" b="1" dirty="0">
                <a:solidFill>
                  <a:srgbClr val="83001D"/>
                </a:solidFill>
              </a:rPr>
              <a:t>Experience - Etymology</a:t>
            </a:r>
          </a:p>
          <a:p>
            <a:r>
              <a:rPr lang="en-GB" sz="2800" b="1" dirty="0">
                <a:solidFill>
                  <a:srgbClr val="83001D"/>
                </a:solidFill>
              </a:rPr>
              <a:t>late Middle English: via Old French from Latin </a:t>
            </a:r>
            <a:r>
              <a:rPr lang="en-GB" sz="2800" b="1" dirty="0" err="1">
                <a:solidFill>
                  <a:srgbClr val="83001D"/>
                </a:solidFill>
              </a:rPr>
              <a:t>experientia</a:t>
            </a:r>
            <a:r>
              <a:rPr lang="en-GB" sz="2800" b="1" dirty="0">
                <a:solidFill>
                  <a:srgbClr val="83001D"/>
                </a:solidFill>
              </a:rPr>
              <a:t>, from </a:t>
            </a:r>
            <a:r>
              <a:rPr lang="en-GB" sz="2800" b="1" dirty="0" err="1">
                <a:solidFill>
                  <a:srgbClr val="83001D"/>
                </a:solidFill>
              </a:rPr>
              <a:t>experiri</a:t>
            </a:r>
            <a:r>
              <a:rPr lang="en-GB" sz="2800" b="1" dirty="0">
                <a:solidFill>
                  <a:srgbClr val="83001D"/>
                </a:solidFill>
              </a:rPr>
              <a:t> ‘try’. Compare with experiment and expert.</a:t>
            </a:r>
          </a:p>
          <a:p>
            <a:endParaRPr lang="en-GB" sz="2800" b="1" dirty="0">
              <a:solidFill>
                <a:srgbClr val="83001D"/>
              </a:solidFill>
            </a:endParaRPr>
          </a:p>
          <a:p>
            <a:r>
              <a:rPr lang="en-GB" sz="2800" b="1" dirty="0">
                <a:solidFill>
                  <a:srgbClr val="83001D"/>
                </a:solidFill>
              </a:rPr>
              <a:t>Question – Etymology</a:t>
            </a:r>
          </a:p>
          <a:p>
            <a:r>
              <a:rPr lang="en-GB" sz="2800" b="1" dirty="0">
                <a:solidFill>
                  <a:srgbClr val="83001D"/>
                </a:solidFill>
              </a:rPr>
              <a:t>late Middle English: from Old French question (noun), </a:t>
            </a:r>
            <a:r>
              <a:rPr lang="en-GB" sz="2800" b="1" dirty="0" err="1">
                <a:solidFill>
                  <a:srgbClr val="83001D"/>
                </a:solidFill>
              </a:rPr>
              <a:t>questionner</a:t>
            </a:r>
            <a:r>
              <a:rPr lang="en-GB" sz="2800" b="1" dirty="0">
                <a:solidFill>
                  <a:srgbClr val="83001D"/>
                </a:solidFill>
              </a:rPr>
              <a:t> (verb), from Latin quaestio(n- ), from </a:t>
            </a:r>
            <a:r>
              <a:rPr lang="en-GB" sz="2800" b="1" dirty="0" err="1">
                <a:solidFill>
                  <a:srgbClr val="83001D"/>
                </a:solidFill>
              </a:rPr>
              <a:t>quaerere</a:t>
            </a:r>
            <a:r>
              <a:rPr lang="en-GB" sz="2800" b="1" dirty="0">
                <a:solidFill>
                  <a:srgbClr val="83001D"/>
                </a:solidFill>
              </a:rPr>
              <a:t> ‘ask, seek’.</a:t>
            </a:r>
          </a:p>
          <a:p>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3416320"/>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Knowledge and experiment?</a:t>
            </a:r>
          </a:p>
        </p:txBody>
      </p:sp>
    </p:spTree>
    <p:extLst>
      <p:ext uri="{BB962C8B-B14F-4D97-AF65-F5344CB8AC3E}">
        <p14:creationId xmlns:p14="http://schemas.microsoft.com/office/powerpoint/2010/main" val="40273909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93647"/>
          </a:xfrm>
          <a:prstGeom prst="rect">
            <a:avLst/>
          </a:prstGeom>
          <a:noFill/>
        </p:spPr>
        <p:txBody>
          <a:bodyPr wrap="square" rtlCol="0">
            <a:spAutoFit/>
          </a:bodyPr>
          <a:lstStyle/>
          <a:p>
            <a:r>
              <a:rPr lang="en-GB" sz="7200" dirty="0">
                <a:latin typeface="Twinkl Cursive Looped" panose="02000000000000000000" pitchFamily="2" charset="0"/>
              </a:rPr>
              <a:t>Words linked to experience…</a:t>
            </a:r>
          </a:p>
          <a:p>
            <a:pPr>
              <a:buFont typeface="Arial" panose="020B0604020202020204" pitchFamily="34" charset="0"/>
              <a:buChar char="•"/>
            </a:pPr>
            <a:r>
              <a:rPr lang="en-GB" sz="2000" dirty="0">
                <a:solidFill>
                  <a:srgbClr val="202124"/>
                </a:solidFill>
                <a:latin typeface="Twinkl Cursive Looped" panose="02000000000000000000" pitchFamily="2" charset="0"/>
              </a:rPr>
              <a:t>involvement in</a:t>
            </a:r>
          </a:p>
          <a:p>
            <a:pPr>
              <a:buFont typeface="Arial" panose="020B0604020202020204" pitchFamily="34" charset="0"/>
              <a:buChar char="•"/>
            </a:pPr>
            <a:r>
              <a:rPr lang="en-GB" sz="2000" dirty="0">
                <a:solidFill>
                  <a:srgbClr val="202124"/>
                </a:solidFill>
                <a:latin typeface="Twinkl Cursive Looped" panose="02000000000000000000" pitchFamily="2" charset="0"/>
              </a:rPr>
              <a:t>participation in</a:t>
            </a:r>
          </a:p>
          <a:p>
            <a:pPr>
              <a:buFont typeface="Arial" panose="020B0604020202020204" pitchFamily="34" charset="0"/>
              <a:buChar char="•"/>
            </a:pPr>
            <a:r>
              <a:rPr lang="en-GB" sz="2000" dirty="0">
                <a:solidFill>
                  <a:srgbClr val="202124"/>
                </a:solidFill>
                <a:latin typeface="Twinkl Cursive Looped" panose="02000000000000000000" pitchFamily="2" charset="0"/>
              </a:rPr>
              <a:t>contact with</a:t>
            </a:r>
          </a:p>
          <a:p>
            <a:pPr>
              <a:buFont typeface="Arial" panose="020B0604020202020204" pitchFamily="34" charset="0"/>
              <a:buChar char="•"/>
            </a:pPr>
            <a:r>
              <a:rPr lang="en-GB" sz="2000" dirty="0">
                <a:solidFill>
                  <a:srgbClr val="202124"/>
                </a:solidFill>
                <a:latin typeface="Twinkl Cursive Looped" panose="02000000000000000000" pitchFamily="2" charset="0"/>
              </a:rPr>
              <a:t>acquaintance with</a:t>
            </a:r>
          </a:p>
          <a:p>
            <a:pPr>
              <a:buFont typeface="Arial" panose="020B0604020202020204" pitchFamily="34" charset="0"/>
              <a:buChar char="•"/>
            </a:pPr>
            <a:r>
              <a:rPr lang="en-GB" sz="2000" dirty="0">
                <a:solidFill>
                  <a:srgbClr val="202124"/>
                </a:solidFill>
                <a:latin typeface="Twinkl Cursive Looped" panose="02000000000000000000" pitchFamily="2" charset="0"/>
              </a:rPr>
              <a:t>exposure to</a:t>
            </a:r>
          </a:p>
          <a:p>
            <a:pPr>
              <a:buFont typeface="Arial" panose="020B0604020202020204" pitchFamily="34" charset="0"/>
              <a:buChar char="•"/>
            </a:pPr>
            <a:r>
              <a:rPr lang="en-GB" sz="2000" dirty="0">
                <a:solidFill>
                  <a:srgbClr val="202124"/>
                </a:solidFill>
                <a:latin typeface="Twinkl Cursive Looped" panose="02000000000000000000" pitchFamily="2" charset="0"/>
              </a:rPr>
              <a:t>observation of</a:t>
            </a:r>
          </a:p>
          <a:p>
            <a:pPr>
              <a:buFont typeface="Arial" panose="020B0604020202020204" pitchFamily="34" charset="0"/>
              <a:buChar char="•"/>
            </a:pPr>
            <a:r>
              <a:rPr lang="en-GB" sz="2000" dirty="0">
                <a:solidFill>
                  <a:srgbClr val="202124"/>
                </a:solidFill>
                <a:latin typeface="Twinkl Cursive Looped" panose="02000000000000000000" pitchFamily="2" charset="0"/>
              </a:rPr>
              <a:t>awareness of</a:t>
            </a:r>
          </a:p>
          <a:p>
            <a:pPr>
              <a:buFont typeface="Arial" panose="020B0604020202020204" pitchFamily="34" charset="0"/>
              <a:buChar char="•"/>
            </a:pPr>
            <a:r>
              <a:rPr lang="en-GB" sz="2000" dirty="0">
                <a:solidFill>
                  <a:srgbClr val="202124"/>
                </a:solidFill>
                <a:latin typeface="Twinkl Cursive Looped" panose="02000000000000000000" pitchFamily="2" charset="0"/>
              </a:rPr>
              <a:t>familiarity with</a:t>
            </a:r>
          </a:p>
          <a:p>
            <a:pPr>
              <a:buFont typeface="Arial" panose="020B0604020202020204" pitchFamily="34" charset="0"/>
              <a:buChar char="•"/>
            </a:pPr>
            <a:r>
              <a:rPr lang="en-GB" sz="2000" dirty="0">
                <a:solidFill>
                  <a:srgbClr val="202124"/>
                </a:solidFill>
                <a:latin typeface="Twinkl Cursive Looped" panose="02000000000000000000" pitchFamily="2" charset="0"/>
              </a:rPr>
              <a:t>conversance with</a:t>
            </a:r>
          </a:p>
          <a:p>
            <a:pPr>
              <a:buFont typeface="Arial" panose="020B0604020202020204" pitchFamily="34" charset="0"/>
              <a:buChar char="•"/>
            </a:pPr>
            <a:r>
              <a:rPr lang="en-GB" sz="2000" dirty="0">
                <a:solidFill>
                  <a:srgbClr val="202124"/>
                </a:solidFill>
                <a:latin typeface="Twinkl Cursive Looped" panose="02000000000000000000" pitchFamily="2" charset="0"/>
              </a:rPr>
              <a:t>understanding of</a:t>
            </a:r>
          </a:p>
          <a:p>
            <a:pPr>
              <a:buFont typeface="Arial" panose="020B0604020202020204" pitchFamily="34" charset="0"/>
              <a:buChar char="•"/>
            </a:pPr>
            <a:r>
              <a:rPr lang="en-GB" sz="2000" dirty="0">
                <a:solidFill>
                  <a:srgbClr val="202124"/>
                </a:solidFill>
                <a:latin typeface="Twinkl Cursive Looped" panose="02000000000000000000" pitchFamily="2" charset="0"/>
              </a:rPr>
              <a:t>impression of</a:t>
            </a:r>
          </a:p>
          <a:p>
            <a:pPr>
              <a:buFont typeface="Arial" panose="020B0604020202020204" pitchFamily="34" charset="0"/>
              <a:buChar char="•"/>
            </a:pPr>
            <a:r>
              <a:rPr lang="en-GB" sz="2000" dirty="0">
                <a:solidFill>
                  <a:srgbClr val="202124"/>
                </a:solidFill>
                <a:latin typeface="Twinkl Cursive Looped" panose="02000000000000000000" pitchFamily="2" charset="0"/>
              </a:rPr>
              <a:t>insight into</a:t>
            </a:r>
          </a:p>
        </p:txBody>
      </p:sp>
      <p:sp>
        <p:nvSpPr>
          <p:cNvPr id="4" name="TextBox 3">
            <a:extLst>
              <a:ext uri="{FF2B5EF4-FFF2-40B4-BE49-F238E27FC236}">
                <a16:creationId xmlns:a16="http://schemas.microsoft.com/office/drawing/2014/main" id="{C220C2F2-C17E-BC94-A852-BFA066E84378}"/>
              </a:ext>
            </a:extLst>
          </p:cNvPr>
          <p:cNvSpPr txBox="1"/>
          <p:nvPr/>
        </p:nvSpPr>
        <p:spPr>
          <a:xfrm>
            <a:off x="6539594" y="1864591"/>
            <a:ext cx="6327058" cy="4801314"/>
          </a:xfrm>
          <a:prstGeom prst="rect">
            <a:avLst/>
          </a:prstGeom>
          <a:noFill/>
        </p:spPr>
        <p:txBody>
          <a:bodyPr wrap="square">
            <a:spAutoFit/>
          </a:bodyPr>
          <a:lstStyle/>
          <a:p>
            <a:pPr>
              <a:buFont typeface="Arial" panose="020B0604020202020204" pitchFamily="34" charset="0"/>
              <a:buChar char="•"/>
            </a:pPr>
            <a:r>
              <a:rPr lang="en-GB" sz="1800" dirty="0">
                <a:solidFill>
                  <a:srgbClr val="202124"/>
                </a:solidFill>
                <a:latin typeface="Twinkl Cursive Looped" panose="02000000000000000000" pitchFamily="2" charset="0"/>
              </a:rPr>
              <a:t>circumstance</a:t>
            </a:r>
          </a:p>
          <a:p>
            <a:pPr>
              <a:buFont typeface="Arial" panose="020B0604020202020204" pitchFamily="34" charset="0"/>
              <a:buChar char="•"/>
            </a:pPr>
            <a:r>
              <a:rPr lang="en-GB" sz="1800" dirty="0">
                <a:solidFill>
                  <a:srgbClr val="202124"/>
                </a:solidFill>
                <a:latin typeface="Twinkl Cursive Looped" panose="02000000000000000000" pitchFamily="2" charset="0"/>
              </a:rPr>
              <a:t>case</a:t>
            </a:r>
          </a:p>
          <a:p>
            <a:pPr>
              <a:buFont typeface="Arial" panose="020B0604020202020204" pitchFamily="34" charset="0"/>
              <a:buChar char="•"/>
            </a:pPr>
            <a:r>
              <a:rPr lang="en-GB" sz="1800" dirty="0">
                <a:solidFill>
                  <a:srgbClr val="202124"/>
                </a:solidFill>
                <a:latin typeface="Twinkl Cursive Looped" panose="02000000000000000000" pitchFamily="2" charset="0"/>
              </a:rPr>
              <a:t>test</a:t>
            </a:r>
          </a:p>
          <a:p>
            <a:pPr>
              <a:buFont typeface="Arial" panose="020B0604020202020204" pitchFamily="34" charset="0"/>
              <a:buChar char="•"/>
            </a:pPr>
            <a:r>
              <a:rPr lang="en-GB" sz="1800" dirty="0">
                <a:solidFill>
                  <a:srgbClr val="202124"/>
                </a:solidFill>
                <a:latin typeface="Twinkl Cursive Looped" panose="02000000000000000000" pitchFamily="2" charset="0"/>
              </a:rPr>
              <a:t>trial</a:t>
            </a:r>
          </a:p>
          <a:p>
            <a:pPr>
              <a:buFont typeface="Arial" panose="020B0604020202020204" pitchFamily="34" charset="0"/>
              <a:buChar char="•"/>
            </a:pPr>
            <a:r>
              <a:rPr lang="en-GB" sz="1800" dirty="0">
                <a:solidFill>
                  <a:srgbClr val="202124"/>
                </a:solidFill>
                <a:latin typeface="Twinkl Cursive Looped" panose="02000000000000000000" pitchFamily="2" charset="0"/>
              </a:rPr>
              <a:t>ordeal</a:t>
            </a:r>
          </a:p>
          <a:p>
            <a:pPr>
              <a:buFont typeface="Arial" panose="020B0604020202020204" pitchFamily="34" charset="0"/>
              <a:buChar char="•"/>
            </a:pPr>
            <a:r>
              <a:rPr lang="en-GB" sz="1800" dirty="0">
                <a:solidFill>
                  <a:srgbClr val="202124"/>
                </a:solidFill>
                <a:latin typeface="Twinkl Cursive Looped" panose="02000000000000000000" pitchFamily="2" charset="0"/>
              </a:rPr>
              <a:t>verb</a:t>
            </a:r>
          </a:p>
          <a:p>
            <a:pPr>
              <a:buFont typeface="Arial" panose="020B0604020202020204" pitchFamily="34" charset="0"/>
              <a:buChar char="•"/>
            </a:pPr>
            <a:r>
              <a:rPr lang="en-GB" sz="1800" dirty="0">
                <a:solidFill>
                  <a:srgbClr val="202124"/>
                </a:solidFill>
                <a:latin typeface="Twinkl Cursive Looped" panose="02000000000000000000" pitchFamily="2" charset="0"/>
              </a:rPr>
              <a:t>undergo</a:t>
            </a:r>
          </a:p>
          <a:p>
            <a:pPr>
              <a:buFont typeface="Arial" panose="020B0604020202020204" pitchFamily="34" charset="0"/>
              <a:buChar char="•"/>
            </a:pPr>
            <a:r>
              <a:rPr lang="en-GB" sz="1800" dirty="0">
                <a:solidFill>
                  <a:srgbClr val="202124"/>
                </a:solidFill>
                <a:latin typeface="Twinkl Cursive Looped" panose="02000000000000000000" pitchFamily="2" charset="0"/>
              </a:rPr>
              <a:t>encounter</a:t>
            </a:r>
          </a:p>
          <a:p>
            <a:pPr>
              <a:buFont typeface="Arial" panose="020B0604020202020204" pitchFamily="34" charset="0"/>
              <a:buChar char="•"/>
            </a:pPr>
            <a:r>
              <a:rPr lang="en-GB" sz="1800" dirty="0">
                <a:solidFill>
                  <a:srgbClr val="202124"/>
                </a:solidFill>
                <a:latin typeface="Twinkl Cursive Looped" panose="02000000000000000000" pitchFamily="2" charset="0"/>
              </a:rPr>
              <a:t>meet</a:t>
            </a:r>
          </a:p>
          <a:p>
            <a:pPr>
              <a:buFont typeface="Arial" panose="020B0604020202020204" pitchFamily="34" charset="0"/>
              <a:buChar char="•"/>
            </a:pPr>
            <a:r>
              <a:rPr lang="en-GB" sz="1800" dirty="0">
                <a:solidFill>
                  <a:srgbClr val="202124"/>
                </a:solidFill>
                <a:latin typeface="Twinkl Cursive Looped" panose="02000000000000000000" pitchFamily="2" charset="0"/>
              </a:rPr>
              <a:t>have experience of</a:t>
            </a:r>
          </a:p>
          <a:p>
            <a:pPr>
              <a:buFont typeface="Arial" panose="020B0604020202020204" pitchFamily="34" charset="0"/>
              <a:buChar char="•"/>
            </a:pPr>
            <a:r>
              <a:rPr lang="en-GB" sz="1800" dirty="0">
                <a:solidFill>
                  <a:srgbClr val="202124"/>
                </a:solidFill>
                <a:latin typeface="Twinkl Cursive Looped" panose="02000000000000000000" pitchFamily="2" charset="0"/>
              </a:rPr>
              <a:t>come into contact with</a:t>
            </a:r>
          </a:p>
          <a:p>
            <a:pPr>
              <a:buFont typeface="Arial" panose="020B0604020202020204" pitchFamily="34" charset="0"/>
              <a:buChar char="•"/>
            </a:pPr>
            <a:r>
              <a:rPr lang="en-GB" sz="1800" dirty="0">
                <a:solidFill>
                  <a:srgbClr val="202124"/>
                </a:solidFill>
                <a:latin typeface="Twinkl Cursive Looped" panose="02000000000000000000" pitchFamily="2" charset="0"/>
              </a:rPr>
              <a:t>run into</a:t>
            </a:r>
          </a:p>
          <a:p>
            <a:pPr>
              <a:buFont typeface="Arial" panose="020B0604020202020204" pitchFamily="34" charset="0"/>
              <a:buChar char="•"/>
            </a:pPr>
            <a:r>
              <a:rPr lang="en-GB" sz="1800" dirty="0">
                <a:solidFill>
                  <a:srgbClr val="202124"/>
                </a:solidFill>
                <a:latin typeface="Twinkl Cursive Looped" panose="02000000000000000000" pitchFamily="2" charset="0"/>
              </a:rPr>
              <a:t>come across</a:t>
            </a:r>
          </a:p>
          <a:p>
            <a:pPr>
              <a:buFont typeface="Arial" panose="020B0604020202020204" pitchFamily="34" charset="0"/>
              <a:buChar char="•"/>
            </a:pPr>
            <a:r>
              <a:rPr lang="en-GB" sz="1800" dirty="0">
                <a:solidFill>
                  <a:srgbClr val="202124"/>
                </a:solidFill>
                <a:latin typeface="Twinkl Cursive Looped" panose="02000000000000000000" pitchFamily="2" charset="0"/>
              </a:rPr>
              <a:t>come up against</a:t>
            </a:r>
          </a:p>
          <a:p>
            <a:pPr>
              <a:buFont typeface="Arial" panose="020B0604020202020204" pitchFamily="34" charset="0"/>
              <a:buChar char="•"/>
            </a:pPr>
            <a:r>
              <a:rPr lang="en-GB" sz="1800" dirty="0">
                <a:solidFill>
                  <a:srgbClr val="202124"/>
                </a:solidFill>
                <a:latin typeface="Twinkl Cursive Looped" panose="02000000000000000000" pitchFamily="2" charset="0"/>
              </a:rPr>
              <a:t>face</a:t>
            </a:r>
          </a:p>
          <a:p>
            <a:pPr>
              <a:buFont typeface="Arial" panose="020B0604020202020204" pitchFamily="34" charset="0"/>
              <a:buChar char="•"/>
            </a:pPr>
            <a:r>
              <a:rPr lang="en-GB" sz="1800" dirty="0">
                <a:solidFill>
                  <a:srgbClr val="202124"/>
                </a:solidFill>
                <a:latin typeface="Twinkl Cursive Looped" panose="02000000000000000000" pitchFamily="2" charset="0"/>
              </a:rPr>
              <a:t>be faced with</a:t>
            </a:r>
          </a:p>
          <a:p>
            <a:pPr>
              <a:buFont typeface="Arial" panose="020B0604020202020204" pitchFamily="34" charset="0"/>
              <a:buChar char="•"/>
            </a:pPr>
            <a:r>
              <a:rPr lang="en-GB" sz="1800" dirty="0">
                <a:solidFill>
                  <a:srgbClr val="202124"/>
                </a:solidFill>
                <a:latin typeface="Twinkl Cursive Looped" panose="02000000000000000000" pitchFamily="2" charset="0"/>
              </a:rPr>
              <a:t>confront</a:t>
            </a:r>
            <a:endParaRPr lang="en-GB" sz="1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4801314"/>
          </a:xfrm>
          <a:prstGeom prst="rect">
            <a:avLst/>
          </a:prstGeom>
          <a:noFill/>
        </p:spPr>
        <p:txBody>
          <a:bodyPr wrap="square" rtlCol="0">
            <a:spAutoFit/>
          </a:bodyPr>
          <a:lstStyle/>
          <a:p>
            <a:r>
              <a:rPr lang="en-GB" sz="6600" dirty="0">
                <a:latin typeface="Twinkl Cursive Looped" panose="02000000000000000000" pitchFamily="2" charset="0"/>
              </a:rPr>
              <a:t>Words linked to question…</a:t>
            </a:r>
          </a:p>
          <a:p>
            <a:pPr>
              <a:buFont typeface="Arial" panose="020B0604020202020204" pitchFamily="34" charset="0"/>
              <a:buChar char="•"/>
            </a:pPr>
            <a:r>
              <a:rPr lang="en-GB" sz="2000" dirty="0">
                <a:latin typeface="Twinkl Cursive Looped" panose="02000000000000000000" pitchFamily="2" charset="0"/>
              </a:rPr>
              <a:t> inquiry</a:t>
            </a:r>
          </a:p>
          <a:p>
            <a:pPr>
              <a:buFont typeface="Arial" panose="020B0604020202020204" pitchFamily="34" charset="0"/>
              <a:buChar char="•"/>
            </a:pPr>
            <a:r>
              <a:rPr lang="en-GB" sz="2000" dirty="0">
                <a:latin typeface="Twinkl Cursive Looped" panose="02000000000000000000" pitchFamily="2" charset="0"/>
              </a:rPr>
              <a:t>query</a:t>
            </a:r>
          </a:p>
          <a:p>
            <a:pPr>
              <a:buFont typeface="Arial" panose="020B0604020202020204" pitchFamily="34" charset="0"/>
              <a:buChar char="•"/>
            </a:pPr>
            <a:r>
              <a:rPr lang="en-GB" sz="2000" dirty="0">
                <a:latin typeface="Twinkl Cursive Looped" panose="02000000000000000000" pitchFamily="2" charset="0"/>
              </a:rPr>
              <a:t>interrogation</a:t>
            </a:r>
          </a:p>
          <a:p>
            <a:pPr>
              <a:buFont typeface="Arial" panose="020B0604020202020204" pitchFamily="34" charset="0"/>
              <a:buChar char="•"/>
            </a:pPr>
            <a:r>
              <a:rPr lang="en-GB" sz="2000" dirty="0">
                <a:latin typeface="Twinkl Cursive Looped" panose="02000000000000000000" pitchFamily="2" charset="0"/>
              </a:rPr>
              <a:t>examination</a:t>
            </a:r>
          </a:p>
          <a:p>
            <a:pPr>
              <a:buFont typeface="Arial" panose="020B0604020202020204" pitchFamily="34" charset="0"/>
              <a:buChar char="•"/>
            </a:pPr>
            <a:r>
              <a:rPr lang="en-GB" sz="2000" dirty="0">
                <a:latin typeface="Twinkl Cursive Looped" panose="02000000000000000000" pitchFamily="2" charset="0"/>
              </a:rPr>
              <a:t>quiz</a:t>
            </a:r>
          </a:p>
          <a:p>
            <a:pPr>
              <a:buFont typeface="Arial" panose="020B0604020202020204" pitchFamily="34" charset="0"/>
              <a:buChar char="•"/>
            </a:pPr>
            <a:r>
              <a:rPr lang="en-GB" sz="2000" dirty="0">
                <a:latin typeface="Twinkl Cursive Looped" panose="02000000000000000000" pitchFamily="2" charset="0"/>
              </a:rPr>
              <a:t>quizzing</a:t>
            </a:r>
          </a:p>
          <a:p>
            <a:pPr>
              <a:buFont typeface="Arial" panose="020B0604020202020204" pitchFamily="34" charset="0"/>
              <a:buChar char="•"/>
            </a:pPr>
            <a:r>
              <a:rPr lang="en-GB" sz="2000" dirty="0">
                <a:latin typeface="Twinkl Cursive Looped" panose="02000000000000000000" pitchFamily="2" charset="0"/>
              </a:rPr>
              <a:t>verb</a:t>
            </a:r>
          </a:p>
          <a:p>
            <a:pPr>
              <a:buFont typeface="Arial" panose="020B0604020202020204" pitchFamily="34" charset="0"/>
              <a:buChar char="•"/>
            </a:pPr>
            <a:r>
              <a:rPr lang="en-GB" sz="2000" dirty="0">
                <a:latin typeface="Twinkl Cursive Looped" panose="02000000000000000000" pitchFamily="2" charset="0"/>
              </a:rPr>
              <a:t>interrogate</a:t>
            </a:r>
          </a:p>
          <a:p>
            <a:pPr>
              <a:buFont typeface="Arial" panose="020B0604020202020204" pitchFamily="34" charset="0"/>
              <a:buChar char="•"/>
            </a:pPr>
            <a:r>
              <a:rPr lang="en-GB" sz="2000" dirty="0">
                <a:latin typeface="Twinkl Cursive Looped" panose="02000000000000000000" pitchFamily="2" charset="0"/>
              </a:rPr>
              <a:t>ask questions of</a:t>
            </a:r>
          </a:p>
          <a:p>
            <a:pPr>
              <a:buFont typeface="Arial" panose="020B0604020202020204" pitchFamily="34" charset="0"/>
              <a:buChar char="•"/>
            </a:pPr>
            <a:r>
              <a:rPr lang="en-GB" sz="2000" dirty="0">
                <a:latin typeface="Twinkl Cursive Looped" panose="02000000000000000000" pitchFamily="2" charset="0"/>
              </a:rPr>
              <a:t>put questions to</a:t>
            </a:r>
          </a:p>
          <a:p>
            <a:pPr>
              <a:buFont typeface="Arial" panose="020B0604020202020204" pitchFamily="34" charset="0"/>
              <a:buChar char="•"/>
            </a:pPr>
            <a:r>
              <a:rPr lang="en-GB" sz="2000" dirty="0">
                <a:latin typeface="Twinkl Cursive Looped" panose="02000000000000000000" pitchFamily="2" charset="0"/>
              </a:rPr>
              <a:t>cross-examine</a:t>
            </a:r>
          </a:p>
          <a:p>
            <a:pPr>
              <a:buFont typeface="Arial" panose="020B0604020202020204" pitchFamily="34" charset="0"/>
              <a:buChar char="•"/>
            </a:pPr>
            <a:r>
              <a:rPr lang="en-GB" sz="2000" dirty="0">
                <a:latin typeface="Twinkl Cursive Looped" panose="02000000000000000000" pitchFamily="2" charset="0"/>
              </a:rPr>
              <a:t>cross-question</a:t>
            </a:r>
          </a:p>
        </p:txBody>
      </p:sp>
      <p:sp>
        <p:nvSpPr>
          <p:cNvPr id="4" name="TextBox 3">
            <a:extLst>
              <a:ext uri="{FF2B5EF4-FFF2-40B4-BE49-F238E27FC236}">
                <a16:creationId xmlns:a16="http://schemas.microsoft.com/office/drawing/2014/main" id="{DF843419-9C6D-E006-A927-A73CB6730333}"/>
              </a:ext>
            </a:extLst>
          </p:cNvPr>
          <p:cNvSpPr txBox="1"/>
          <p:nvPr/>
        </p:nvSpPr>
        <p:spPr>
          <a:xfrm>
            <a:off x="5563830" y="2355021"/>
            <a:ext cx="6201696" cy="3416320"/>
          </a:xfrm>
          <a:prstGeom prst="rect">
            <a:avLst/>
          </a:prstGeom>
          <a:noFill/>
        </p:spPr>
        <p:txBody>
          <a:bodyPr wrap="square">
            <a:spAutoFit/>
          </a:bodyPr>
          <a:lstStyle/>
          <a:p>
            <a:pPr>
              <a:buFont typeface="Arial" panose="020B0604020202020204" pitchFamily="34" charset="0"/>
              <a:buChar char="•"/>
            </a:pPr>
            <a:endParaRPr lang="en-GB" sz="1800" dirty="0">
              <a:latin typeface="Twinkl Cursive Looped" panose="02000000000000000000" pitchFamily="2" charset="0"/>
            </a:endParaRPr>
          </a:p>
          <a:p>
            <a:pPr>
              <a:buFont typeface="Arial" panose="020B0604020202020204" pitchFamily="34" charset="0"/>
              <a:buChar char="•"/>
            </a:pPr>
            <a:r>
              <a:rPr lang="en-GB" sz="1800" dirty="0">
                <a:latin typeface="Twinkl Cursive Looped" panose="02000000000000000000" pitchFamily="2" charset="0"/>
              </a:rPr>
              <a:t>quiz</a:t>
            </a:r>
          </a:p>
          <a:p>
            <a:pPr>
              <a:buFont typeface="Arial" panose="020B0604020202020204" pitchFamily="34" charset="0"/>
              <a:buChar char="•"/>
            </a:pPr>
            <a:r>
              <a:rPr lang="en-GB" sz="1800" dirty="0">
                <a:latin typeface="Twinkl Cursive Looped" panose="02000000000000000000" pitchFamily="2" charset="0"/>
              </a:rPr>
              <a:t>probe</a:t>
            </a:r>
          </a:p>
          <a:p>
            <a:pPr>
              <a:buFont typeface="Arial" panose="020B0604020202020204" pitchFamily="34" charset="0"/>
              <a:buChar char="•"/>
            </a:pPr>
            <a:r>
              <a:rPr lang="en-GB" sz="1800" dirty="0">
                <a:latin typeface="Twinkl Cursive Looped" panose="02000000000000000000" pitchFamily="2" charset="0"/>
              </a:rPr>
              <a:t>canvass</a:t>
            </a:r>
          </a:p>
          <a:p>
            <a:pPr>
              <a:buFont typeface="Arial" panose="020B0604020202020204" pitchFamily="34" charset="0"/>
              <a:buChar char="•"/>
            </a:pPr>
            <a:r>
              <a:rPr lang="en-GB" sz="1800" dirty="0">
                <a:latin typeface="Twinkl Cursive Looped" panose="02000000000000000000" pitchFamily="2" charset="0"/>
              </a:rPr>
              <a:t>catechize</a:t>
            </a:r>
          </a:p>
          <a:p>
            <a:pPr>
              <a:buFont typeface="Arial" panose="020B0604020202020204" pitchFamily="34" charset="0"/>
              <a:buChar char="•"/>
            </a:pPr>
            <a:r>
              <a:rPr lang="en-GB" sz="1800" dirty="0">
                <a:latin typeface="Twinkl Cursive Looped" panose="02000000000000000000" pitchFamily="2" charset="0"/>
              </a:rPr>
              <a:t>interview</a:t>
            </a:r>
          </a:p>
          <a:p>
            <a:pPr>
              <a:buFont typeface="Arial" panose="020B0604020202020204" pitchFamily="34" charset="0"/>
              <a:buChar char="•"/>
            </a:pPr>
            <a:r>
              <a:rPr lang="en-GB" sz="1800" dirty="0">
                <a:latin typeface="Twinkl Cursive Looped" panose="02000000000000000000" pitchFamily="2" charset="0"/>
              </a:rPr>
              <a:t>debrief</a:t>
            </a:r>
          </a:p>
          <a:p>
            <a:pPr>
              <a:buFont typeface="Arial" panose="020B0604020202020204" pitchFamily="34" charset="0"/>
              <a:buChar char="•"/>
            </a:pPr>
            <a:r>
              <a:rPr lang="en-GB" sz="1800" dirty="0">
                <a:latin typeface="Twinkl Cursive Looped" panose="02000000000000000000" pitchFamily="2" charset="0"/>
              </a:rPr>
              <a:t>sound out</a:t>
            </a:r>
          </a:p>
          <a:p>
            <a:pPr>
              <a:buFont typeface="Arial" panose="020B0604020202020204" pitchFamily="34" charset="0"/>
              <a:buChar char="•"/>
            </a:pPr>
            <a:r>
              <a:rPr lang="en-GB" sz="1800" dirty="0">
                <a:latin typeface="Twinkl Cursive Looped" panose="02000000000000000000" pitchFamily="2" charset="0"/>
              </a:rPr>
              <a:t>examine</a:t>
            </a:r>
          </a:p>
          <a:p>
            <a:pPr>
              <a:buFont typeface="Arial" panose="020B0604020202020204" pitchFamily="34" charset="0"/>
              <a:buChar char="•"/>
            </a:pPr>
            <a:r>
              <a:rPr lang="en-GB" sz="1800" dirty="0">
                <a:latin typeface="Twinkl Cursive Looped" panose="02000000000000000000" pitchFamily="2" charset="0"/>
              </a:rPr>
              <a:t>give the third degree to</a:t>
            </a:r>
          </a:p>
          <a:p>
            <a:pPr>
              <a:buFont typeface="Arial" panose="020B0604020202020204" pitchFamily="34" charset="0"/>
              <a:buChar char="•"/>
            </a:pPr>
            <a:r>
              <a:rPr lang="en-GB" sz="1800" dirty="0">
                <a:latin typeface="Twinkl Cursive Looped" panose="02000000000000000000" pitchFamily="2" charset="0"/>
              </a:rPr>
              <a:t>grill</a:t>
            </a:r>
          </a:p>
          <a:p>
            <a:pPr>
              <a:buFont typeface="Arial" panose="020B0604020202020204" pitchFamily="34" charset="0"/>
              <a:buChar char="•"/>
            </a:pPr>
            <a:r>
              <a:rPr lang="en-GB" sz="1800" dirty="0">
                <a:latin typeface="Twinkl Cursive Looped" panose="02000000000000000000" pitchFamily="2" charset="0"/>
              </a:rPr>
              <a:t>pump</a:t>
            </a:r>
            <a:endParaRPr lang="en-GB" dirty="0"/>
          </a:p>
        </p:txBody>
      </p:sp>
    </p:spTree>
    <p:extLst>
      <p:ext uri="{BB962C8B-B14F-4D97-AF65-F5344CB8AC3E}">
        <p14:creationId xmlns:p14="http://schemas.microsoft.com/office/powerpoint/2010/main" val="402801683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797510"/>
            <a:ext cx="11740242" cy="5262979"/>
          </a:xfrm>
          <a:prstGeom prst="rect">
            <a:avLst/>
          </a:prstGeom>
          <a:noFill/>
        </p:spPr>
        <p:txBody>
          <a:bodyPr wrap="square" rtlCol="0">
            <a:spAutoFit/>
          </a:bodyPr>
          <a:lstStyle/>
          <a:p>
            <a:r>
              <a:rPr lang="en-GB" sz="4800" dirty="0">
                <a:latin typeface="Twinkl Cursive Looped" panose="02000000000000000000" pitchFamily="2" charset="0"/>
              </a:rPr>
              <a:t>Common errors with experience and question:</a:t>
            </a:r>
          </a:p>
          <a:p>
            <a:pPr>
              <a:buFont typeface="Arial" panose="020B0604020202020204" pitchFamily="34" charset="0"/>
              <a:buChar char="•"/>
            </a:pPr>
            <a:r>
              <a:rPr lang="en-GB" sz="4000" dirty="0">
                <a:latin typeface="Twinkl Cursive Looped" panose="02000000000000000000" pitchFamily="2" charset="0"/>
              </a:rPr>
              <a:t>experience</a:t>
            </a:r>
          </a:p>
          <a:p>
            <a:r>
              <a:rPr lang="en-GB" sz="4000" dirty="0">
                <a:latin typeface="Twinkl Cursive Looped" panose="02000000000000000000" pitchFamily="2" charset="0"/>
              </a:rPr>
              <a:t>missing </a:t>
            </a:r>
            <a:r>
              <a:rPr lang="en-GB" sz="4000" dirty="0" err="1">
                <a:latin typeface="Twinkl Cursive Looped" panose="02000000000000000000" pitchFamily="2" charset="0"/>
              </a:rPr>
              <a:t>i</a:t>
            </a:r>
            <a:r>
              <a:rPr lang="en-GB" sz="4000" dirty="0">
                <a:latin typeface="Twinkl Cursive Looped" panose="02000000000000000000" pitchFamily="2" charset="0"/>
              </a:rPr>
              <a:t> in experience – </a:t>
            </a:r>
            <a:r>
              <a:rPr lang="en-GB" sz="4000" b="1" dirty="0" err="1">
                <a:latin typeface="Twinkl Cursive Looped" panose="02000000000000000000" pitchFamily="2" charset="0"/>
              </a:rPr>
              <a:t>experence</a:t>
            </a:r>
            <a:endParaRPr lang="en-GB" sz="4000" b="1" dirty="0">
              <a:latin typeface="Twinkl Cursive Looped" panose="02000000000000000000" pitchFamily="2" charset="0"/>
            </a:endParaRPr>
          </a:p>
          <a:p>
            <a:r>
              <a:rPr lang="en-GB" sz="4000" dirty="0">
                <a:latin typeface="Twinkl Cursive Looped" panose="02000000000000000000" pitchFamily="2" charset="0"/>
              </a:rPr>
              <a:t>-</a:t>
            </a:r>
            <a:r>
              <a:rPr lang="en-GB" sz="4000" dirty="0" err="1">
                <a:latin typeface="Twinkl Cursive Looped" panose="02000000000000000000" pitchFamily="2" charset="0"/>
              </a:rPr>
              <a:t>ce</a:t>
            </a:r>
            <a:r>
              <a:rPr lang="en-GB" sz="4000" dirty="0">
                <a:latin typeface="Twinkl Cursive Looped" panose="02000000000000000000" pitchFamily="2" charset="0"/>
              </a:rPr>
              <a:t> not –se – </a:t>
            </a:r>
            <a:r>
              <a:rPr lang="en-GB" sz="4000" dirty="0" err="1">
                <a:latin typeface="Twinkl Cursive Looped" panose="02000000000000000000" pitchFamily="2" charset="0"/>
              </a:rPr>
              <a:t>experiense</a:t>
            </a:r>
            <a:endParaRPr lang="en-GB" sz="4000" dirty="0">
              <a:latin typeface="Twinkl Cursive Looped" panose="02000000000000000000" pitchFamily="2" charset="0"/>
            </a:endParaRPr>
          </a:p>
          <a:p>
            <a:pPr>
              <a:buFont typeface="Arial" panose="020B0604020202020204" pitchFamily="34" charset="0"/>
              <a:buChar char="•"/>
            </a:pPr>
            <a:r>
              <a:rPr lang="en-GB" sz="4000" dirty="0">
                <a:latin typeface="Twinkl Cursive Looped" panose="02000000000000000000" pitchFamily="2" charset="0"/>
              </a:rPr>
              <a:t>question</a:t>
            </a:r>
          </a:p>
          <a:p>
            <a:r>
              <a:rPr lang="en-GB" sz="4000" dirty="0">
                <a:latin typeface="Twinkl Cursive Looped" panose="02000000000000000000" pitchFamily="2" charset="0"/>
              </a:rPr>
              <a:t>missing u in question – </a:t>
            </a:r>
            <a:r>
              <a:rPr lang="en-GB" sz="4000" b="1" dirty="0" err="1">
                <a:latin typeface="Twinkl Cursive Looped" panose="02000000000000000000" pitchFamily="2" charset="0"/>
              </a:rPr>
              <a:t>qestion</a:t>
            </a:r>
            <a:endParaRPr lang="en-GB" sz="4000" b="1" dirty="0">
              <a:latin typeface="Twinkl Cursive Looped" panose="02000000000000000000" pitchFamily="2" charset="0"/>
            </a:endParaRPr>
          </a:p>
          <a:p>
            <a:r>
              <a:rPr lang="en-GB" sz="4000" dirty="0" err="1">
                <a:latin typeface="Twinkl Cursive Looped" panose="02000000000000000000" pitchFamily="2" charset="0"/>
              </a:rPr>
              <a:t>shon</a:t>
            </a:r>
            <a:r>
              <a:rPr lang="en-GB" sz="4000" dirty="0">
                <a:latin typeface="Twinkl Cursive Looped" panose="02000000000000000000" pitchFamily="2" charset="0"/>
              </a:rPr>
              <a:t> or –</a:t>
            </a:r>
            <a:r>
              <a:rPr lang="en-GB" sz="4000" dirty="0" err="1">
                <a:latin typeface="Twinkl Cursive Looped" panose="02000000000000000000" pitchFamily="2" charset="0"/>
              </a:rPr>
              <a:t>sion</a:t>
            </a:r>
            <a:r>
              <a:rPr lang="en-GB" sz="4000" dirty="0">
                <a:latin typeface="Twinkl Cursive Looped" panose="02000000000000000000" pitchFamily="2" charset="0"/>
              </a:rPr>
              <a:t> rather than –</a:t>
            </a:r>
            <a:r>
              <a:rPr lang="en-GB" sz="4000" dirty="0" err="1">
                <a:latin typeface="Twinkl Cursive Looped" panose="02000000000000000000" pitchFamily="2" charset="0"/>
              </a:rPr>
              <a:t>tion</a:t>
            </a:r>
            <a:r>
              <a:rPr lang="en-GB" sz="4000" dirty="0">
                <a:latin typeface="Twinkl Cursive Looped" panose="02000000000000000000" pitchFamily="2" charset="0"/>
              </a:rPr>
              <a:t> – </a:t>
            </a:r>
            <a:r>
              <a:rPr lang="en-GB" sz="4000" b="1" dirty="0" err="1">
                <a:latin typeface="Twinkl Cursive Looped" panose="02000000000000000000" pitchFamily="2" charset="0"/>
              </a:rPr>
              <a:t>queshon</a:t>
            </a:r>
            <a:r>
              <a:rPr lang="en-GB" sz="4000" b="1" dirty="0">
                <a:latin typeface="Twinkl Cursive Looped" panose="02000000000000000000" pitchFamily="2" charset="0"/>
              </a:rPr>
              <a:t>, </a:t>
            </a:r>
            <a:r>
              <a:rPr lang="en-GB" sz="4000" b="1" dirty="0" err="1">
                <a:latin typeface="Twinkl Cursive Looped" panose="02000000000000000000" pitchFamily="2" charset="0"/>
              </a:rPr>
              <a:t>quesion</a:t>
            </a:r>
            <a:endParaRPr lang="en-GB" sz="4000" b="1" dirty="0">
              <a:latin typeface="Twinkl Cursive Looped" panose="02000000000000000000" pitchFamily="2" charset="0"/>
            </a:endParaRPr>
          </a:p>
        </p:txBody>
      </p:sp>
    </p:spTree>
    <p:extLst>
      <p:ext uri="{BB962C8B-B14F-4D97-AF65-F5344CB8AC3E}">
        <p14:creationId xmlns:p14="http://schemas.microsoft.com/office/powerpoint/2010/main" val="4152187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071128" y="3723357"/>
            <a:ext cx="214083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hone Cartoon, PNG, 1200x1200px, 4g Lte, Apple Iphone 6, Apple, Cellular  Network, Communication Device Download Free">
            <a:extLst>
              <a:ext uri="{FF2B5EF4-FFF2-40B4-BE49-F238E27FC236}">
                <a16:creationId xmlns:a16="http://schemas.microsoft.com/office/drawing/2014/main" id="{909A4F8B-1367-ACC9-4FC4-5EE9203CB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95" y="301669"/>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4 -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phonics</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509371" y="3641272"/>
            <a:ext cx="1714448"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ow Playing Phonics Games can Improve your Child's Reading - Busy Things  Blog">
            <a:extLst>
              <a:ext uri="{FF2B5EF4-FFF2-40B4-BE49-F238E27FC236}">
                <a16:creationId xmlns:a16="http://schemas.microsoft.com/office/drawing/2014/main" id="{728913B6-A5CA-EC73-13ED-53EE507AB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382" y="38767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microphone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5987441" y="3624943"/>
            <a:ext cx="2065178"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BD5ACA2-E62B-E96A-ADC8-623A636FF17F}"/>
              </a:ext>
            </a:extLst>
          </p:cNvPr>
          <p:cNvPicPr>
            <a:picLocks noChangeAspect="1"/>
          </p:cNvPicPr>
          <p:nvPr/>
        </p:nvPicPr>
        <p:blipFill>
          <a:blip r:embed="rId2"/>
          <a:stretch>
            <a:fillRect/>
          </a:stretch>
        </p:blipFill>
        <p:spPr>
          <a:xfrm>
            <a:off x="592203" y="295956"/>
            <a:ext cx="798069" cy="2527220"/>
          </a:xfrm>
          <a:prstGeom prst="rect">
            <a:avLst/>
          </a:prstGeom>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724400"/>
            <a:ext cx="12192000" cy="213360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–a </a:t>
            </a:r>
            <a:r>
              <a:rPr lang="en-GB" dirty="0" err="1">
                <a:latin typeface="Twinkl Cursive Looped" panose="02000000000000000000" pitchFamily="2" charset="0"/>
              </a:rPr>
              <a:t>a</a:t>
            </a:r>
            <a:r>
              <a:rPr lang="en-GB" dirty="0">
                <a:latin typeface="Twinkl Cursive Looped" panose="02000000000000000000" pitchFamily="2" charset="0"/>
              </a:rPr>
              <a:t> portable, electronic telephone device</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6146" name="Picture 2" descr="Phone Cartoon, PNG, 1200x1200px, 4g Lte, Apple Iphone 6, Apple, Cellular  Network, Communication Device Download Free">
            <a:extLst>
              <a:ext uri="{FF2B5EF4-FFF2-40B4-BE49-F238E27FC236}">
                <a16:creationId xmlns:a16="http://schemas.microsoft.com/office/drawing/2014/main" id="{A36456EA-D5E6-4E00-8B0A-8FE2C5D30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95" y="301669"/>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8FCBDD-E3D3-A0B7-BC1F-BE10EF65EC7D}"/>
              </a:ext>
            </a:extLst>
          </p:cNvPr>
          <p:cNvSpPr txBox="1"/>
          <p:nvPr/>
        </p:nvSpPr>
        <p:spPr>
          <a:xfrm>
            <a:off x="4465074" y="271569"/>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phone</a:t>
            </a:r>
            <a:endParaRPr lang="en-GB" dirty="0"/>
          </a:p>
        </p:txBody>
      </p:sp>
      <p:sp>
        <p:nvSpPr>
          <p:cNvPr id="10" name="TextBox 9">
            <a:extLst>
              <a:ext uri="{FF2B5EF4-FFF2-40B4-BE49-F238E27FC236}">
                <a16:creationId xmlns:a16="http://schemas.microsoft.com/office/drawing/2014/main" id="{5491ADE3-66DA-D16F-5111-1E7A17CEE143}"/>
              </a:ext>
            </a:extLst>
          </p:cNvPr>
          <p:cNvSpPr txBox="1"/>
          <p:nvPr/>
        </p:nvSpPr>
        <p:spPr>
          <a:xfrm>
            <a:off x="4646422" y="2765206"/>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8321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05076"/>
            <a:ext cx="10515600" cy="165343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sz="4900" dirty="0">
                <a:latin typeface="Twinkl Cursive Looped" panose="02000000000000000000" pitchFamily="2" charset="0"/>
              </a:rPr>
              <a:t>Definition - a method of teaching people to read by correlating sounds with symbols in an alphabetic writing system.</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525911" y="2967335"/>
            <a:ext cx="2568063"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pic>
        <p:nvPicPr>
          <p:cNvPr id="7170" name="Picture 2" descr="How Playing Phonics Games can Improve your Child's Reading - Busy Things  Blog">
            <a:extLst>
              <a:ext uri="{FF2B5EF4-FFF2-40B4-BE49-F238E27FC236}">
                <a16:creationId xmlns:a16="http://schemas.microsoft.com/office/drawing/2014/main" id="{6973F5B6-0873-408F-816B-E837DC289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66" y="200349"/>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3CA1C8-23F6-A2B8-C368-1C407386FB98}"/>
              </a:ext>
            </a:extLst>
          </p:cNvPr>
          <p:cNvSpPr txBox="1"/>
          <p:nvPr/>
        </p:nvSpPr>
        <p:spPr>
          <a:xfrm>
            <a:off x="4096365" y="38767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phonics</a:t>
            </a:r>
            <a:endParaRPr lang="en-GB" dirty="0"/>
          </a:p>
        </p:txBody>
      </p:sp>
    </p:spTree>
    <p:extLst>
      <p:ext uri="{BB962C8B-B14F-4D97-AF65-F5344CB8AC3E}">
        <p14:creationId xmlns:p14="http://schemas.microsoft.com/office/powerpoint/2010/main" val="2203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47637" y="4494273"/>
            <a:ext cx="12044363" cy="2283752"/>
          </a:xfrm>
        </p:spPr>
        <p:txBody>
          <a:bodyPr>
            <a:normAutofit/>
          </a:bodyPr>
          <a:lstStyle/>
          <a:p>
            <a:pPr algn="ctr"/>
            <a:r>
              <a:rPr lang="en-GB" sz="4000" dirty="0">
                <a:latin typeface="Twinkl Cursive Looped" panose="02000000000000000000" pitchFamily="2" charset="0"/>
              </a:rPr>
              <a:t>Definition - </a:t>
            </a:r>
            <a:r>
              <a:rPr lang="en-GB" sz="4000" dirty="0">
                <a:solidFill>
                  <a:srgbClr val="202124"/>
                </a:solidFill>
                <a:latin typeface="arial" panose="020B0604020202020204" pitchFamily="34" charset="0"/>
              </a:rPr>
              <a:t>an instrument for converting sound waves into electrical energy variations which may then be amplified, transmitted, or recorded.</a:t>
            </a:r>
            <a:endParaRPr lang="en-GB" sz="4000"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55154" y="2453843"/>
            <a:ext cx="2896020" cy="1015663"/>
          </a:xfrm>
          <a:prstGeom prst="rect">
            <a:avLst/>
          </a:prstGeom>
          <a:noFill/>
        </p:spPr>
        <p:txBody>
          <a:bodyPr wrap="square" rtlCol="0">
            <a:spAutoFit/>
          </a:bodyPr>
          <a:lstStyle/>
          <a:p>
            <a:r>
              <a:rPr lang="en-GB" sz="60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EEF988B2-B753-4C79-8BD1-AFFD579D4E18}"/>
              </a:ext>
            </a:extLst>
          </p:cNvPr>
          <p:cNvPicPr>
            <a:picLocks noChangeAspect="1"/>
          </p:cNvPicPr>
          <p:nvPr/>
        </p:nvPicPr>
        <p:blipFill>
          <a:blip r:embed="rId2"/>
          <a:stretch>
            <a:fillRect/>
          </a:stretch>
        </p:blipFill>
        <p:spPr>
          <a:xfrm>
            <a:off x="592203" y="295956"/>
            <a:ext cx="798069" cy="2527220"/>
          </a:xfrm>
          <a:prstGeom prst="rect">
            <a:avLst/>
          </a:prstGeom>
        </p:spPr>
      </p:pic>
      <p:sp>
        <p:nvSpPr>
          <p:cNvPr id="7" name="TextBox 6">
            <a:extLst>
              <a:ext uri="{FF2B5EF4-FFF2-40B4-BE49-F238E27FC236}">
                <a16:creationId xmlns:a16="http://schemas.microsoft.com/office/drawing/2014/main" id="{A0561667-4CB3-5204-D872-71FD2B709EB6}"/>
              </a:ext>
            </a:extLst>
          </p:cNvPr>
          <p:cNvSpPr txBox="1"/>
          <p:nvPr/>
        </p:nvSpPr>
        <p:spPr>
          <a:xfrm>
            <a:off x="3576721" y="387049"/>
            <a:ext cx="6142702"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microphone</a:t>
            </a:r>
            <a:endParaRPr lang="en-GB" dirty="0"/>
          </a:p>
        </p:txBody>
      </p:sp>
    </p:spTree>
    <p:extLst>
      <p:ext uri="{BB962C8B-B14F-4D97-AF65-F5344CB8AC3E}">
        <p14:creationId xmlns:p14="http://schemas.microsoft.com/office/powerpoint/2010/main" val="202949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11017"/>
            <a:ext cx="10515600" cy="2773875"/>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A few minutes later, the phone rang.</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9F73871E-B304-F858-A3C1-762ACDFA1CDD}"/>
              </a:ext>
            </a:extLst>
          </p:cNvPr>
          <p:cNvSpPr txBox="1">
            <a:spLocks/>
          </p:cNvSpPr>
          <p:nvPr/>
        </p:nvSpPr>
        <p:spPr>
          <a:xfrm>
            <a:off x="8797413" y="2462982"/>
            <a:ext cx="2662084" cy="921572"/>
          </a:xfrm>
          <a:prstGeom prst="rect">
            <a:avLst/>
          </a:prstGeom>
          <a:solidFill>
            <a:schemeClr val="bg1">
              <a:lumMod val="95000"/>
            </a:schemeClr>
          </a:solidFill>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a:t>
            </a:r>
            <a:endParaRPr lang="en-GB" i="1" dirty="0"/>
          </a:p>
        </p:txBody>
      </p:sp>
    </p:spTree>
    <p:extLst>
      <p:ext uri="{BB962C8B-B14F-4D97-AF65-F5344CB8AC3E}">
        <p14:creationId xmlns:p14="http://schemas.microsoft.com/office/powerpoint/2010/main" val="20128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Sally was learning her phonics and could now read some words.</a:t>
            </a:r>
            <a:endParaRPr lang="en-GB" i="1" dirty="0">
              <a:latin typeface="Twinkl Cursive Looped" panose="02000000000000000000" pitchFamily="2" charset="0"/>
            </a:endParaRPr>
          </a:p>
        </p:txBody>
      </p:sp>
      <p:sp>
        <p:nvSpPr>
          <p:cNvPr id="5" name="Title 1">
            <a:extLst>
              <a:ext uri="{FF2B5EF4-FFF2-40B4-BE49-F238E27FC236}">
                <a16:creationId xmlns:a16="http://schemas.microsoft.com/office/drawing/2014/main" id="{408587C4-84EB-B832-F780-04A0242B9266}"/>
              </a:ext>
            </a:extLst>
          </p:cNvPr>
          <p:cNvSpPr txBox="1">
            <a:spLocks/>
          </p:cNvSpPr>
          <p:nvPr/>
        </p:nvSpPr>
        <p:spPr>
          <a:xfrm>
            <a:off x="8428703" y="3031075"/>
            <a:ext cx="2322871"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33917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340514"/>
            <a:ext cx="10515600" cy="28373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 A reporter stood behind him pointing a microphone.</a:t>
            </a:r>
            <a:br>
              <a:rPr lang="en-GB" dirty="0">
                <a:latin typeface="Twinkl Cursive Looped" panose="02000000000000000000" pitchFamily="2" charset="0"/>
              </a:rPr>
            </a:b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663237" y="2196193"/>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sp>
        <p:nvSpPr>
          <p:cNvPr id="5" name="Title 1">
            <a:extLst>
              <a:ext uri="{FF2B5EF4-FFF2-40B4-BE49-F238E27FC236}">
                <a16:creationId xmlns:a16="http://schemas.microsoft.com/office/drawing/2014/main" id="{464C2866-7212-4C57-00AF-F90033A16B1A}"/>
              </a:ext>
            </a:extLst>
          </p:cNvPr>
          <p:cNvSpPr txBox="1">
            <a:spLocks/>
          </p:cNvSpPr>
          <p:nvPr/>
        </p:nvSpPr>
        <p:spPr>
          <a:xfrm>
            <a:off x="5877232" y="2602396"/>
            <a:ext cx="3576483"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99894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06706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0BC4B7-C180-F76A-A049-4F6EFF76E9F4}"/>
              </a:ext>
            </a:extLst>
          </p:cNvPr>
          <p:cNvPicPr>
            <a:picLocks noChangeAspect="1"/>
          </p:cNvPicPr>
          <p:nvPr/>
        </p:nvPicPr>
        <p:blipFill rotWithShape="1">
          <a:blip r:embed="rId3"/>
          <a:srcRect l="23095" t="25808" r="23810" b="8551"/>
          <a:stretch/>
        </p:blipFill>
        <p:spPr>
          <a:xfrm>
            <a:off x="507999" y="101601"/>
            <a:ext cx="9768115" cy="6789494"/>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75112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8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96178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24335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445262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dirty="0">
                <a:solidFill>
                  <a:srgbClr val="000000"/>
                </a:solidFill>
                <a:latin typeface="Twinkl Cursive Looped" panose="02000000000000000000" pitchFamily="2" charset="0"/>
                <a:ea typeface="Times New Roman" panose="02020603050405020304" pitchFamily="18" charset="0"/>
              </a:rPr>
              <a:t>Although the use of the telephone (or phone) has been in existence for many yeas in Skye, the question was raised.</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4 - Tuesday</a:t>
            </a:r>
          </a:p>
          <a:p>
            <a:endParaRPr lang="en-GB" sz="7200" dirty="0"/>
          </a:p>
        </p:txBody>
      </p:sp>
    </p:spTree>
    <p:extLst>
      <p:ext uri="{BB962C8B-B14F-4D97-AF65-F5344CB8AC3E}">
        <p14:creationId xmlns:p14="http://schemas.microsoft.com/office/powerpoint/2010/main" val="289178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672A3-B168-948B-37BC-17BBF0CFEF76}"/>
              </a:ext>
            </a:extLst>
          </p:cNvPr>
          <p:cNvPicPr>
            <a:picLocks noChangeAspect="1"/>
          </p:cNvPicPr>
          <p:nvPr/>
        </p:nvPicPr>
        <p:blipFill rotWithShape="1">
          <a:blip r:embed="rId3"/>
          <a:srcRect l="23095" t="25808" r="23810" b="8551"/>
          <a:stretch/>
        </p:blipFill>
        <p:spPr>
          <a:xfrm>
            <a:off x="507999" y="101601"/>
            <a:ext cx="9768115" cy="6789494"/>
          </a:xfrm>
          <a:prstGeom prst="rect">
            <a:avLst/>
          </a:prstGeom>
        </p:spPr>
      </p:pic>
    </p:spTree>
    <p:extLst>
      <p:ext uri="{BB962C8B-B14F-4D97-AF65-F5344CB8AC3E}">
        <p14:creationId xmlns:p14="http://schemas.microsoft.com/office/powerpoint/2010/main" val="81519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60893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22187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8578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74383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569052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6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92231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3834544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371244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acclimatisation</a:t>
            </a:r>
          </a:p>
        </p:txBody>
      </p:sp>
      <p:sp>
        <p:nvSpPr>
          <p:cNvPr id="3" name="Rectangle 2">
            <a:extLst>
              <a:ext uri="{FF2B5EF4-FFF2-40B4-BE49-F238E27FC236}">
                <a16:creationId xmlns:a16="http://schemas.microsoft.com/office/drawing/2014/main" id="{13BB5EC0-7A96-4D29-A835-6FAE896C31A4}"/>
              </a:ext>
            </a:extLst>
          </p:cNvPr>
          <p:cNvSpPr/>
          <p:nvPr/>
        </p:nvSpPr>
        <p:spPr>
          <a:xfrm>
            <a:off x="7202466" y="3429000"/>
            <a:ext cx="1803748"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5 steps to create an acclimatization plan | Total Landscape Care">
            <a:extLst>
              <a:ext uri="{FF2B5EF4-FFF2-40B4-BE49-F238E27FC236}">
                <a16:creationId xmlns:a16="http://schemas.microsoft.com/office/drawing/2014/main" id="{7477E323-EB2A-41C5-9553-451B87BD2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108" y="495627"/>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7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population</a:t>
            </a:r>
          </a:p>
        </p:txBody>
      </p:sp>
      <p:sp>
        <p:nvSpPr>
          <p:cNvPr id="3" name="Rectangle 2">
            <a:extLst>
              <a:ext uri="{FF2B5EF4-FFF2-40B4-BE49-F238E27FC236}">
                <a16:creationId xmlns:a16="http://schemas.microsoft.com/office/drawing/2014/main" id="{0366E0B6-702E-4814-82C6-08CA2D13F3C9}"/>
              </a:ext>
            </a:extLst>
          </p:cNvPr>
          <p:cNvSpPr/>
          <p:nvPr/>
        </p:nvSpPr>
        <p:spPr>
          <a:xfrm>
            <a:off x="6187858" y="3673929"/>
            <a:ext cx="1841326"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386" name="Picture 2" descr="Population growth cartoon Cut Out Stock Images &amp; Pictures - Alamy">
            <a:extLst>
              <a:ext uri="{FF2B5EF4-FFF2-40B4-BE49-F238E27FC236}">
                <a16:creationId xmlns:a16="http://schemas.microsoft.com/office/drawing/2014/main" id="{1880A8F4-267D-411D-A6B5-1365EC231F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60"/>
          <a:stretch/>
        </p:blipFill>
        <p:spPr bwMode="auto">
          <a:xfrm>
            <a:off x="700480" y="523353"/>
            <a:ext cx="2047875" cy="208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0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determination</a:t>
            </a:r>
          </a:p>
        </p:txBody>
      </p:sp>
      <p:sp>
        <p:nvSpPr>
          <p:cNvPr id="3" name="Rectangle 2">
            <a:extLst>
              <a:ext uri="{FF2B5EF4-FFF2-40B4-BE49-F238E27FC236}">
                <a16:creationId xmlns:a16="http://schemas.microsoft.com/office/drawing/2014/main" id="{0366E0B6-702E-4814-82C6-08CA2D13F3C9}"/>
              </a:ext>
            </a:extLst>
          </p:cNvPr>
          <p:cNvSpPr/>
          <p:nvPr/>
        </p:nvSpPr>
        <p:spPr>
          <a:xfrm>
            <a:off x="6663846" y="3673929"/>
            <a:ext cx="1803749"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410" name="Picture 2" descr="Running Nuthead spirit strong determination hand drawn cartoon Stock Vector  | Adobe Stock">
            <a:extLst>
              <a:ext uri="{FF2B5EF4-FFF2-40B4-BE49-F238E27FC236}">
                <a16:creationId xmlns:a16="http://schemas.microsoft.com/office/drawing/2014/main" id="{4A1C8BC7-0151-4D4B-AD32-AD38694F1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68" y="3407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7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824436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Word families – phone</a:t>
            </a:r>
          </a:p>
        </p:txBody>
      </p:sp>
    </p:spTree>
    <p:extLst>
      <p:ext uri="{BB962C8B-B14F-4D97-AF65-F5344CB8AC3E}">
        <p14:creationId xmlns:p14="http://schemas.microsoft.com/office/powerpoint/2010/main" val="33453769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telephone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699341" y="3698304"/>
            <a:ext cx="1979113"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How To Draw A Cartoon Telephone With A Large Screen">
            <a:extLst>
              <a:ext uri="{FF2B5EF4-FFF2-40B4-BE49-F238E27FC236}">
                <a16:creationId xmlns:a16="http://schemas.microsoft.com/office/drawing/2014/main" id="{D3F5143B-87C6-059A-B1AA-D33025A01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102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homophone</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6096000" y="3641272"/>
            <a:ext cx="1970761"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lever Illustrations Of Words That Sound the Same in English">
            <a:extLst>
              <a:ext uri="{FF2B5EF4-FFF2-40B4-BE49-F238E27FC236}">
                <a16:creationId xmlns:a16="http://schemas.microsoft.com/office/drawing/2014/main" id="{04D17503-3B38-9DB5-9013-DED4F561C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8" y="827649"/>
            <a:ext cx="2962275"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1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51619" y="3520519"/>
            <a:ext cx="12088761" cy="3346146"/>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Definition - a system for transmitting voices over a distance using wire or radio, by converting acoustic vibrations to electrical signals.</a:t>
            </a:r>
            <a:endParaRPr lang="en-GB" i="1" dirty="0">
              <a:latin typeface="Twinkl Cursive Looped" panose="02000000000000000000" pitchFamily="2" charset="0"/>
            </a:endParaRPr>
          </a:p>
        </p:txBody>
      </p:sp>
      <p:sp>
        <p:nvSpPr>
          <p:cNvPr id="3" name="TextBox 2">
            <a:extLst>
              <a:ext uri="{FF2B5EF4-FFF2-40B4-BE49-F238E27FC236}">
                <a16:creationId xmlns:a16="http://schemas.microsoft.com/office/drawing/2014/main" id="{E7C94940-C41F-1172-E30E-B39D0EBBA2B5}"/>
              </a:ext>
            </a:extLst>
          </p:cNvPr>
          <p:cNvSpPr txBox="1"/>
          <p:nvPr/>
        </p:nvSpPr>
        <p:spPr>
          <a:xfrm>
            <a:off x="4679539" y="2250602"/>
            <a:ext cx="2095499" cy="923330"/>
          </a:xfrm>
          <a:prstGeom prst="rect">
            <a:avLst/>
          </a:prstGeom>
          <a:noFill/>
        </p:spPr>
        <p:txBody>
          <a:bodyPr wrap="square" rtlCol="0">
            <a:spAutoFit/>
          </a:bodyPr>
          <a:lstStyle/>
          <a:p>
            <a:r>
              <a:rPr lang="en-GB" sz="5400" dirty="0">
                <a:latin typeface="Twinkl Cursive Looped" panose="02000000000000000000" pitchFamily="2" charset="0"/>
              </a:rPr>
              <a:t>NOUN</a:t>
            </a: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20482" name="Picture 2" descr="How To Draw A Cartoon Telephone With A Large Screen">
            <a:extLst>
              <a:ext uri="{FF2B5EF4-FFF2-40B4-BE49-F238E27FC236}">
                <a16:creationId xmlns:a16="http://schemas.microsoft.com/office/drawing/2014/main" id="{30451F83-4D41-4CA4-8AEE-8D489CA13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431029"/>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0319A0-3D12-6224-51CD-DE33D8CADEE2}"/>
              </a:ext>
            </a:extLst>
          </p:cNvPr>
          <p:cNvSpPr txBox="1"/>
          <p:nvPr/>
        </p:nvSpPr>
        <p:spPr>
          <a:xfrm>
            <a:off x="4170107" y="222214"/>
            <a:ext cx="6216444"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t</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elephone</a:t>
            </a:r>
            <a:endParaRPr lang="en-GB" dirty="0"/>
          </a:p>
        </p:txBody>
      </p:sp>
    </p:spTree>
    <p:extLst>
      <p:ext uri="{BB962C8B-B14F-4D97-AF65-F5344CB8AC3E}">
        <p14:creationId xmlns:p14="http://schemas.microsoft.com/office/powerpoint/2010/main" val="33911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192000" cy="3896172"/>
          </a:xfrm>
        </p:spPr>
        <p:txBody>
          <a:bodyPr>
            <a:normAutofit/>
          </a:bodyPr>
          <a:lstStyle/>
          <a:p>
            <a:pPr algn="ctr"/>
            <a:r>
              <a:rPr lang="en-GB" sz="5300" dirty="0">
                <a:latin typeface="Twinkl Cursive Looped" panose="02000000000000000000" pitchFamily="2" charset="0"/>
              </a:rPr>
              <a:t>Definition - each of two or more words having the same pronunciation but different meanings, origins, or spelling, for example new and knew.</a:t>
            </a:r>
            <a:endParaRPr lang="en-GB" i="1" dirty="0">
              <a:latin typeface="Twinkl Cursive Looped" panose="02000000000000000000" pitchFamily="2" charset="0"/>
            </a:endParaRPr>
          </a:p>
        </p:txBody>
      </p:sp>
      <p:pic>
        <p:nvPicPr>
          <p:cNvPr id="21506" name="Picture 2" descr="Clever Illustrations Of Words That Sound the Same in English">
            <a:extLst>
              <a:ext uri="{FF2B5EF4-FFF2-40B4-BE49-F238E27FC236}">
                <a16:creationId xmlns:a16="http://schemas.microsoft.com/office/drawing/2014/main" id="{33C16806-AB5C-42E5-AF5B-9B358596A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8" y="176296"/>
            <a:ext cx="2962275" cy="1543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BB8D9EE-7731-F3B0-7239-41E59CEEFC9F}"/>
              </a:ext>
            </a:extLst>
          </p:cNvPr>
          <p:cNvSpPr txBox="1"/>
          <p:nvPr/>
        </p:nvSpPr>
        <p:spPr>
          <a:xfrm>
            <a:off x="4096365" y="30333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homophone</a:t>
            </a:r>
            <a:endParaRPr lang="en-GB" dirty="0"/>
          </a:p>
        </p:txBody>
      </p:sp>
      <p:sp>
        <p:nvSpPr>
          <p:cNvPr id="8" name="TextBox 7">
            <a:extLst>
              <a:ext uri="{FF2B5EF4-FFF2-40B4-BE49-F238E27FC236}">
                <a16:creationId xmlns:a16="http://schemas.microsoft.com/office/drawing/2014/main" id="{FDB8ED8E-737E-9564-F558-B4F7ADAFBC72}"/>
              </a:ext>
            </a:extLst>
          </p:cNvPr>
          <p:cNvSpPr txBox="1"/>
          <p:nvPr/>
        </p:nvSpPr>
        <p:spPr>
          <a:xfrm>
            <a:off x="4538817" y="206516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6694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telephone rang many times during the morning.</a:t>
            </a:r>
            <a:endParaRPr lang="en-GB" i="1" dirty="0"/>
          </a:p>
        </p:txBody>
      </p:sp>
      <p:sp>
        <p:nvSpPr>
          <p:cNvPr id="3" name="Title 1">
            <a:extLst>
              <a:ext uri="{FF2B5EF4-FFF2-40B4-BE49-F238E27FC236}">
                <a16:creationId xmlns:a16="http://schemas.microsoft.com/office/drawing/2014/main" id="{6FBCAA34-A8ED-CDFB-A43A-4BCFA996ED7D}"/>
              </a:ext>
            </a:extLst>
          </p:cNvPr>
          <p:cNvSpPr txBox="1">
            <a:spLocks/>
          </p:cNvSpPr>
          <p:nvPr/>
        </p:nvSpPr>
        <p:spPr>
          <a:xfrm>
            <a:off x="2470354" y="3031075"/>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4080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There discovered many homophones in the text that we were reading.</a:t>
            </a:r>
            <a:endParaRPr lang="en-GB" i="1" dirty="0"/>
          </a:p>
        </p:txBody>
      </p:sp>
      <p:sp>
        <p:nvSpPr>
          <p:cNvPr id="3" name="Title 1">
            <a:extLst>
              <a:ext uri="{FF2B5EF4-FFF2-40B4-BE49-F238E27FC236}">
                <a16:creationId xmlns:a16="http://schemas.microsoft.com/office/drawing/2014/main" id="{9467E90D-E469-31CA-A4BF-8B8E5A6AEC97}"/>
              </a:ext>
            </a:extLst>
          </p:cNvPr>
          <p:cNvSpPr txBox="1">
            <a:spLocks/>
          </p:cNvSpPr>
          <p:nvPr/>
        </p:nvSpPr>
        <p:spPr>
          <a:xfrm>
            <a:off x="1201993" y="2964427"/>
            <a:ext cx="3945193" cy="90697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9774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834957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6302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2755726"/>
            <a:ext cx="10515600" cy="1806749"/>
          </a:xfrm>
        </p:spPr>
        <p:txBody>
          <a:bodyPr>
            <a:normAutofit fontScale="90000"/>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Weightlessness is an experience astronauts prepare for when going into space.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13B8D84-85B2-6057-BE67-4CC992D48593}"/>
              </a:ext>
            </a:extLst>
          </p:cNvPr>
          <p:cNvSpPr txBox="1">
            <a:spLocks/>
          </p:cNvSpPr>
          <p:nvPr/>
        </p:nvSpPr>
        <p:spPr>
          <a:xfrm>
            <a:off x="7750278" y="2238067"/>
            <a:ext cx="3200400" cy="790575"/>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8559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4287360"/>
            <a:ext cx="10515600" cy="2466975"/>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sentence worded or expressed so as to elicit information</a:t>
            </a:r>
            <a:endParaRPr lang="en-GB" i="1" dirty="0"/>
          </a:p>
        </p:txBody>
      </p:sp>
      <p:sp>
        <p:nvSpPr>
          <p:cNvPr id="5" name="TextBox 4">
            <a:extLst>
              <a:ext uri="{FF2B5EF4-FFF2-40B4-BE49-F238E27FC236}">
                <a16:creationId xmlns:a16="http://schemas.microsoft.com/office/drawing/2014/main" id="{5914E3DF-BE2C-5BCB-3B4E-C5F2CCF4FB08}"/>
              </a:ext>
            </a:extLst>
          </p:cNvPr>
          <p:cNvSpPr txBox="1"/>
          <p:nvPr/>
        </p:nvSpPr>
        <p:spPr>
          <a:xfrm>
            <a:off x="4199603" y="28704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question</a:t>
            </a:r>
            <a:endParaRPr lang="en-GB" dirty="0"/>
          </a:p>
        </p:txBody>
      </p:sp>
      <p:sp>
        <p:nvSpPr>
          <p:cNvPr id="7" name="TextBox 6">
            <a:extLst>
              <a:ext uri="{FF2B5EF4-FFF2-40B4-BE49-F238E27FC236}">
                <a16:creationId xmlns:a16="http://schemas.microsoft.com/office/drawing/2014/main" id="{7CE191BD-6989-037A-1487-B3C92A01145F}"/>
              </a:ext>
            </a:extLst>
          </p:cNvPr>
          <p:cNvSpPr txBox="1"/>
          <p:nvPr/>
        </p:nvSpPr>
        <p:spPr>
          <a:xfrm>
            <a:off x="4199603" y="181053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1026" name="Picture 2" descr="Image result for question clipart">
            <a:extLst>
              <a:ext uri="{FF2B5EF4-FFF2-40B4-BE49-F238E27FC236}">
                <a16:creationId xmlns:a16="http://schemas.microsoft.com/office/drawing/2014/main" id="{74E57AD7-6C02-DA3F-604E-0503E5CB5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7" y="38493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70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1302707"/>
            <a:ext cx="10515600" cy="3457183"/>
          </a:xfrm>
        </p:spPr>
        <p:txBody>
          <a:bodyPr>
            <a:normAutofit/>
          </a:bodyPr>
          <a:lstStyle/>
          <a:p>
            <a:pPr algn="ctr"/>
            <a:r>
              <a:rPr lang="en-GB" dirty="0">
                <a:latin typeface="Twinkl Cursive Looped" panose="02000000000000000000" pitchFamily="2" charset="0"/>
              </a:rPr>
              <a:t> </a:t>
            </a:r>
            <a:br>
              <a:rPr lang="en-GB" dirty="0">
                <a:latin typeface="Twinkl Cursive Looped" panose="02000000000000000000" pitchFamily="2" charset="0"/>
              </a:rPr>
            </a:br>
            <a:r>
              <a:rPr lang="en-GB" dirty="0">
                <a:latin typeface="Twinkl Cursive Looped" panose="02000000000000000000" pitchFamily="2" charset="0"/>
              </a:rPr>
              <a:t>Fred had an interesting question for the science visitor.</a:t>
            </a:r>
            <a:endParaRPr lang="en-GB" i="1" dirty="0"/>
          </a:p>
        </p:txBody>
      </p:sp>
      <p:sp>
        <p:nvSpPr>
          <p:cNvPr id="3" name="Title 1">
            <a:extLst>
              <a:ext uri="{FF2B5EF4-FFF2-40B4-BE49-F238E27FC236}">
                <a16:creationId xmlns:a16="http://schemas.microsoft.com/office/drawing/2014/main" id="{9E3F8AF5-F0AA-DCEF-CE28-55EFF6C67698}"/>
              </a:ext>
            </a:extLst>
          </p:cNvPr>
          <p:cNvSpPr txBox="1">
            <a:spLocks/>
          </p:cNvSpPr>
          <p:nvPr/>
        </p:nvSpPr>
        <p:spPr>
          <a:xfrm>
            <a:off x="671052" y="3969315"/>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2933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1821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1540290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06477" y="1"/>
            <a:ext cx="11872452"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8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875390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3239" y="1"/>
            <a:ext cx="11842955" cy="6858000"/>
          </a:xfrm>
        </p:spPr>
        <p:txBody>
          <a:bodyPr>
            <a:noAutofit/>
          </a:bodyPr>
          <a:lstStyle/>
          <a:p>
            <a:r>
              <a:rPr lang="en-GB" sz="2800" b="1" dirty="0">
                <a:solidFill>
                  <a:srgbClr val="000000"/>
                </a:solidFill>
                <a:latin typeface="Twinkl Cursive Looped" panose="02000000000000000000" pitchFamily="2" charset="0"/>
                <a:ea typeface="Times New Roman" panose="02020603050405020304" pitchFamily="18" charset="0"/>
              </a:rPr>
              <a:t>Changing land</a:t>
            </a:r>
            <a:br>
              <a:rPr lang="en-GB" sz="2800" b="1" dirty="0">
                <a:solidFill>
                  <a:srgbClr val="000000"/>
                </a:solidFill>
                <a:latin typeface="Twinkl Cursive Looped" panose="02000000000000000000" pitchFamily="2" charset="0"/>
                <a:ea typeface="Times New Roman" panose="02020603050405020304" pitchFamily="18" charset="0"/>
              </a:rPr>
            </a:br>
            <a:r>
              <a:rPr lang="en-GB" sz="2800" b="1" dirty="0">
                <a:solidFill>
                  <a:srgbClr val="000000"/>
                </a:solidFill>
                <a:latin typeface="Twinkl Cursive Looped" panose="02000000000000000000" pitchFamily="2" charset="0"/>
                <a:ea typeface="Times New Roman" panose="02020603050405020304" pitchFamily="18" charset="0"/>
              </a:rPr>
              <a:t>Networks</a:t>
            </a:r>
            <a:br>
              <a:rPr lang="en-GB" sz="2800" dirty="0">
                <a:solidFill>
                  <a:srgbClr val="000000"/>
                </a:solidFill>
                <a:latin typeface="Twinkl Cursive Looped" panose="02000000000000000000" pitchFamily="2" charset="0"/>
                <a:ea typeface="Times New Roman" panose="02020603050405020304" pitchFamily="18" charset="0"/>
              </a:rPr>
            </a:b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 bridge connecting Skye with the mainland was opened in 1995.  Instead of queuing for ferries, residents, visitors and lorries could drive over the bridge. Skye’s roads were improved.  Although the use of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telephone </a:t>
            </a:r>
            <a:r>
              <a:rPr lang="en-GB" sz="2800" dirty="0">
                <a:solidFill>
                  <a:srgbClr val="000000"/>
                </a:solidFill>
                <a:latin typeface="Twinkl Cursive Looped" panose="02000000000000000000" pitchFamily="2" charset="0"/>
                <a:ea typeface="Times New Roman" panose="02020603050405020304" pitchFamily="18" charset="0"/>
              </a:rPr>
              <a:t>(or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phone</a:t>
            </a:r>
            <a:r>
              <a:rPr lang="en-GB" sz="2800" dirty="0">
                <a:solidFill>
                  <a:srgbClr val="000000"/>
                </a:solidFill>
                <a:latin typeface="Twinkl Cursive Looped" panose="02000000000000000000" pitchFamily="2" charset="0"/>
                <a:ea typeface="Times New Roman" panose="02020603050405020304" pitchFamily="18" charset="0"/>
              </a:rPr>
              <a:t>) has been in existence for many years in Skye, the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question </a:t>
            </a:r>
            <a:r>
              <a:rPr lang="en-GB" sz="2800" dirty="0">
                <a:solidFill>
                  <a:srgbClr val="000000"/>
                </a:solidFill>
                <a:latin typeface="Twinkl Cursive Looped" panose="02000000000000000000" pitchFamily="2" charset="0"/>
                <a:ea typeface="Times New Roman" panose="02020603050405020304" pitchFamily="18" charset="0"/>
              </a:rPr>
              <a:t>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a:t>
            </a:r>
            <a:r>
              <a:rPr lang="en-GB" sz="2800" dirty="0">
                <a:solidFill>
                  <a:srgbClr val="000000"/>
                </a:solidFill>
                <a:highlight>
                  <a:srgbClr val="FFFF00"/>
                </a:highlight>
                <a:latin typeface="Twinkl Cursive Looped" panose="02000000000000000000" pitchFamily="2" charset="0"/>
                <a:ea typeface="Times New Roman" panose="02020603050405020304" pitchFamily="18" charset="0"/>
              </a:rPr>
              <a:t>experience</a:t>
            </a:r>
            <a:r>
              <a:rPr lang="en-GB" sz="2800" dirty="0">
                <a:solidFill>
                  <a:srgbClr val="000000"/>
                </a:solidFill>
                <a:latin typeface="Twinkl Cursive Looped" panose="02000000000000000000" pitchFamily="2" charset="0"/>
                <a:ea typeface="Times New Roman" panose="02020603050405020304" pitchFamily="18" charset="0"/>
              </a:rPr>
              <a:t> of all who resided in Skye.</a:t>
            </a:r>
            <a:br>
              <a:rPr lang="en-GB" sz="2800" dirty="0">
                <a:solidFill>
                  <a:srgbClr val="000000"/>
                </a:solidFill>
                <a:latin typeface="Twinkl Cursive Looped" panose="02000000000000000000" pitchFamily="2" charset="0"/>
                <a:ea typeface="Times New Roman" panose="02020603050405020304" pitchFamily="18" charset="0"/>
              </a:rPr>
            </a:br>
            <a:r>
              <a:rPr lang="en-GB" sz="2800" dirty="0">
                <a:solidFill>
                  <a:srgbClr val="000000"/>
                </a:solidFill>
                <a:latin typeface="Twinkl Cursive Looped" panose="02000000000000000000" pitchFamily="2" charset="0"/>
                <a:ea typeface="Times New Roman" panose="02020603050405020304" pitchFamily="18" charset="0"/>
              </a:rPr>
              <a:t>Around this time, a previously thought unrealistic idea that now was reality was that more people started to live on the island.  There were new buildings for homes, businesses and tourists.  Land has also been used for wind turbines as a new source of power.</a:t>
            </a:r>
            <a:endParaRPr lang="en-GB" sz="2400" i="0" dirty="0">
              <a:solidFill>
                <a:srgbClr val="333333"/>
              </a:solidFill>
              <a:effectLst/>
              <a:latin typeface="Twinkl Cursive Looped" panose="02000000000000000000" pitchFamily="2" charset="0"/>
            </a:endParaRPr>
          </a:p>
        </p:txBody>
      </p:sp>
    </p:spTree>
    <p:extLst>
      <p:ext uri="{BB962C8B-B14F-4D97-AF65-F5344CB8AC3E}">
        <p14:creationId xmlns:p14="http://schemas.microsoft.com/office/powerpoint/2010/main" val="143341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18754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43140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1992086"/>
            <a:ext cx="10515600" cy="3762375"/>
          </a:xfrm>
        </p:spPr>
        <p:txBody>
          <a:bodyPr>
            <a:normAutofit/>
          </a:bodyPr>
          <a:lstStyle/>
          <a:p>
            <a:r>
              <a:rPr lang="en-GB" dirty="0">
                <a:solidFill>
                  <a:srgbClr val="000000"/>
                </a:solidFill>
                <a:latin typeface="Twinkl Cursive Looped" panose="02000000000000000000" pitchFamily="2" charset="0"/>
                <a:ea typeface="Times New Roman" panose="02020603050405020304" pitchFamily="18" charset="0"/>
              </a:rPr>
              <a:t>This realisation of which changed the home and business experience of all who resided in Skye</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8894811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4  - Summer 2</a:t>
            </a:r>
          </a:p>
          <a:p>
            <a:r>
              <a:rPr lang="en-GB" sz="7200" dirty="0">
                <a:latin typeface="Twinkl Cursive Looped" panose="02000000000000000000" pitchFamily="2" charset="0"/>
              </a:rPr>
              <a:t>Week 4 - Wednesday</a:t>
            </a:r>
          </a:p>
          <a:p>
            <a:endParaRPr lang="en-GB" sz="7200" dirty="0"/>
          </a:p>
        </p:txBody>
      </p:sp>
    </p:spTree>
    <p:extLst>
      <p:ext uri="{BB962C8B-B14F-4D97-AF65-F5344CB8AC3E}">
        <p14:creationId xmlns:p14="http://schemas.microsoft.com/office/powerpoint/2010/main" val="25750697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A6CC49-AD25-2D37-CF92-19508C658517}"/>
              </a:ext>
            </a:extLst>
          </p:cNvPr>
          <p:cNvPicPr>
            <a:picLocks noChangeAspect="1"/>
          </p:cNvPicPr>
          <p:nvPr/>
        </p:nvPicPr>
        <p:blipFill rotWithShape="1">
          <a:blip r:embed="rId3"/>
          <a:srcRect l="23095" t="25808" r="23810" b="8551"/>
          <a:stretch/>
        </p:blipFill>
        <p:spPr>
          <a:xfrm>
            <a:off x="507999" y="101601"/>
            <a:ext cx="9768115" cy="6789494"/>
          </a:xfrm>
          <a:prstGeom prst="rect">
            <a:avLst/>
          </a:prstGeom>
        </p:spPr>
      </p:pic>
    </p:spTree>
    <p:extLst>
      <p:ext uri="{BB962C8B-B14F-4D97-AF65-F5344CB8AC3E}">
        <p14:creationId xmlns:p14="http://schemas.microsoft.com/office/powerpoint/2010/main" val="2755378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162839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274796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419768"/>
            <a:ext cx="12192000" cy="2438232"/>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person's regular occupation, profession, or trade.</a:t>
            </a:r>
          </a:p>
        </p:txBody>
      </p:sp>
      <p:sp>
        <p:nvSpPr>
          <p:cNvPr id="4" name="TextBox 3">
            <a:extLst>
              <a:ext uri="{FF2B5EF4-FFF2-40B4-BE49-F238E27FC236}">
                <a16:creationId xmlns:a16="http://schemas.microsoft.com/office/drawing/2014/main" id="{A7DBCF05-7A4C-CFC5-EE76-2F61CAB712F5}"/>
              </a:ext>
            </a:extLst>
          </p:cNvPr>
          <p:cNvSpPr txBox="1"/>
          <p:nvPr/>
        </p:nvSpPr>
        <p:spPr>
          <a:xfrm>
            <a:off x="4111113" y="50243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business </a:t>
            </a:r>
            <a:endParaRPr lang="en-GB" dirty="0"/>
          </a:p>
        </p:txBody>
      </p:sp>
      <p:pic>
        <p:nvPicPr>
          <p:cNvPr id="5" name="Picture 2" descr="Small Businessgroup People Meeting Doing Project Stock Vector (Royalty  Free) 1432163159 | Shutterstock">
            <a:extLst>
              <a:ext uri="{FF2B5EF4-FFF2-40B4-BE49-F238E27FC236}">
                <a16:creationId xmlns:a16="http://schemas.microsoft.com/office/drawing/2014/main" id="{50DAB0B1-DE12-98F0-B76B-71030ECBB7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16"/>
          <a:stretch/>
        </p:blipFill>
        <p:spPr bwMode="auto">
          <a:xfrm>
            <a:off x="594405" y="546815"/>
            <a:ext cx="2066925" cy="20194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2790372-2D92-C913-8247-8647347CD87F}"/>
              </a:ext>
            </a:extLst>
          </p:cNvPr>
          <p:cNvSpPr txBox="1"/>
          <p:nvPr/>
        </p:nvSpPr>
        <p:spPr>
          <a:xfrm>
            <a:off x="4376584" y="2413337"/>
            <a:ext cx="6098458"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99634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1945199"/>
            <a:ext cx="10515600" cy="2438232"/>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young women celebrated the opening of their small business selling cakes.</a:t>
            </a:r>
          </a:p>
        </p:txBody>
      </p:sp>
      <p:sp>
        <p:nvSpPr>
          <p:cNvPr id="3" name="Title 1">
            <a:extLst>
              <a:ext uri="{FF2B5EF4-FFF2-40B4-BE49-F238E27FC236}">
                <a16:creationId xmlns:a16="http://schemas.microsoft.com/office/drawing/2014/main" id="{EE84685C-1681-336B-0B60-5EAC927B2CFF}"/>
              </a:ext>
            </a:extLst>
          </p:cNvPr>
          <p:cNvSpPr txBox="1">
            <a:spLocks/>
          </p:cNvSpPr>
          <p:nvPr/>
        </p:nvSpPr>
        <p:spPr>
          <a:xfrm>
            <a:off x="8266471" y="2769027"/>
            <a:ext cx="3200400"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130561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749239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Fred had to take medicine twice a day to fight the infection.</a:t>
            </a:r>
          </a:p>
        </p:txBody>
      </p:sp>
      <p:sp>
        <p:nvSpPr>
          <p:cNvPr id="3" name="Title 1">
            <a:extLst>
              <a:ext uri="{FF2B5EF4-FFF2-40B4-BE49-F238E27FC236}">
                <a16:creationId xmlns:a16="http://schemas.microsoft.com/office/drawing/2014/main" id="{09ED034A-CF0B-04D5-7EFE-572538EDCC20}"/>
              </a:ext>
            </a:extLst>
          </p:cNvPr>
          <p:cNvSpPr txBox="1">
            <a:spLocks/>
          </p:cNvSpPr>
          <p:nvPr/>
        </p:nvSpPr>
        <p:spPr>
          <a:xfrm>
            <a:off x="6096000" y="3031075"/>
            <a:ext cx="28267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78370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Nouns ending in -</a:t>
            </a:r>
            <a:r>
              <a:rPr lang="en-GB" dirty="0" err="1">
                <a:latin typeface="Twinkl Cursive Looped" panose="02000000000000000000" pitchFamily="2" charset="0"/>
              </a:rPr>
              <a:t>ation</a:t>
            </a:r>
            <a:endParaRPr lang="en-GB" dirty="0">
              <a:latin typeface="Twinkl Cursive Looped" panose="02000000000000000000" pitchFamily="2" charset="0"/>
            </a:endParaRPr>
          </a:p>
        </p:txBody>
      </p:sp>
    </p:spTree>
    <p:extLst>
      <p:ext uri="{BB962C8B-B14F-4D97-AF65-F5344CB8AC3E}">
        <p14:creationId xmlns:p14="http://schemas.microsoft.com/office/powerpoint/2010/main" val="21758016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4821135"/>
            <a:ext cx="12064181"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ation</a:t>
            </a:r>
            <a:r>
              <a:rPr lang="en-GB" dirty="0">
                <a:latin typeface="Twinkl Cursive Looped" panose="02000000000000000000" pitchFamily="2" charset="0"/>
              </a:rPr>
              <a:t>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suffix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from middle English and Old French. </a:t>
            </a:r>
            <a:br>
              <a:rPr lang="en-GB" dirty="0">
                <a:latin typeface="Twinkl Cursive Looped" panose="02000000000000000000" pitchFamily="2" charset="0"/>
              </a:rPr>
            </a:br>
            <a:br>
              <a:rPr lang="en-GB" dirty="0">
                <a:latin typeface="Twinkl Cursive Looped" panose="02000000000000000000" pitchFamily="2" charset="0"/>
              </a:rPr>
            </a:br>
            <a:r>
              <a:rPr lang="en-GB" sz="4000" dirty="0">
                <a:latin typeface="Twinkl Cursive Looped" panose="02000000000000000000" pitchFamily="2" charset="0"/>
              </a:rPr>
              <a:t>A suffix is a letter string (group of letters) that appear at the end of a word to change its word class</a:t>
            </a:r>
            <a:endParaRPr lang="en-GB" dirty="0">
              <a:latin typeface="Twinkl Cursive Looped" panose="02000000000000000000" pitchFamily="2" charset="0"/>
            </a:endParaRPr>
          </a:p>
        </p:txBody>
      </p:sp>
    </p:spTree>
    <p:extLst>
      <p:ext uri="{BB962C8B-B14F-4D97-AF65-F5344CB8AC3E}">
        <p14:creationId xmlns:p14="http://schemas.microsoft.com/office/powerpoint/2010/main" val="9655307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electrification</a:t>
            </a:r>
          </a:p>
        </p:txBody>
      </p:sp>
      <p:sp>
        <p:nvSpPr>
          <p:cNvPr id="3" name="Rectangle 2">
            <a:extLst>
              <a:ext uri="{FF2B5EF4-FFF2-40B4-BE49-F238E27FC236}">
                <a16:creationId xmlns:a16="http://schemas.microsoft.com/office/drawing/2014/main" id="{13BB5EC0-7A96-4D29-A835-6FAE896C31A4}"/>
              </a:ext>
            </a:extLst>
          </p:cNvPr>
          <p:cNvSpPr/>
          <p:nvPr/>
        </p:nvSpPr>
        <p:spPr>
          <a:xfrm>
            <a:off x="6905766" y="3545341"/>
            <a:ext cx="1692323"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Clip Art Architectural Engineering Electricity Energy - Cartoon Substation  Png, Transparent Png , Transparent Png Image - PNGitem">
            <a:extLst>
              <a:ext uri="{FF2B5EF4-FFF2-40B4-BE49-F238E27FC236}">
                <a16:creationId xmlns:a16="http://schemas.microsoft.com/office/drawing/2014/main" id="{3E8D60B3-E594-4900-92C7-2CD4F19A92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C24007C1-3768-4A0B-B670-EC6362E0BBD5}"/>
              </a:ext>
            </a:extLst>
          </p:cNvPr>
          <p:cNvPicPr>
            <a:picLocks noChangeAspect="1"/>
          </p:cNvPicPr>
          <p:nvPr/>
        </p:nvPicPr>
        <p:blipFill>
          <a:blip r:embed="rId2"/>
          <a:stretch>
            <a:fillRect/>
          </a:stretch>
        </p:blipFill>
        <p:spPr>
          <a:xfrm>
            <a:off x="326338" y="315747"/>
            <a:ext cx="2695575" cy="1695450"/>
          </a:xfrm>
          <a:prstGeom prst="rect">
            <a:avLst/>
          </a:prstGeom>
        </p:spPr>
      </p:pic>
    </p:spTree>
    <p:extLst>
      <p:ext uri="{BB962C8B-B14F-4D97-AF65-F5344CB8AC3E}">
        <p14:creationId xmlns:p14="http://schemas.microsoft.com/office/powerpoint/2010/main" val="12336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diversification</a:t>
            </a:r>
          </a:p>
        </p:txBody>
      </p:sp>
      <p:sp>
        <p:nvSpPr>
          <p:cNvPr id="3" name="Rectangle 2">
            <a:extLst>
              <a:ext uri="{FF2B5EF4-FFF2-40B4-BE49-F238E27FC236}">
                <a16:creationId xmlns:a16="http://schemas.microsoft.com/office/drawing/2014/main" id="{0366E0B6-702E-4814-82C6-08CA2D13F3C9}"/>
              </a:ext>
            </a:extLst>
          </p:cNvPr>
          <p:cNvSpPr/>
          <p:nvPr/>
        </p:nvSpPr>
        <p:spPr>
          <a:xfrm>
            <a:off x="6679586" y="3701845"/>
            <a:ext cx="1962969" cy="71664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iversity people cartoons hi-res stock photography and images - Alamy">
            <a:extLst>
              <a:ext uri="{FF2B5EF4-FFF2-40B4-BE49-F238E27FC236}">
                <a16:creationId xmlns:a16="http://schemas.microsoft.com/office/drawing/2014/main" id="{FA4B7AEF-3583-440C-ACF8-EC0B0505153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F1E971FD-34B2-424C-AD4E-AA12616C0BAB}"/>
              </a:ext>
            </a:extLst>
          </p:cNvPr>
          <p:cNvPicPr>
            <a:picLocks noChangeAspect="1"/>
          </p:cNvPicPr>
          <p:nvPr/>
        </p:nvPicPr>
        <p:blipFill rotWithShape="1">
          <a:blip r:embed="rId2"/>
          <a:srcRect b="7570"/>
          <a:stretch/>
        </p:blipFill>
        <p:spPr>
          <a:xfrm>
            <a:off x="708901" y="508948"/>
            <a:ext cx="2066925" cy="2042523"/>
          </a:xfrm>
          <a:prstGeom prst="rect">
            <a:avLst/>
          </a:prstGeom>
        </p:spPr>
      </p:pic>
    </p:spTree>
    <p:extLst>
      <p:ext uri="{BB962C8B-B14F-4D97-AF65-F5344CB8AC3E}">
        <p14:creationId xmlns:p14="http://schemas.microsoft.com/office/powerpoint/2010/main" val="6320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ovation</a:t>
            </a:r>
          </a:p>
        </p:txBody>
      </p:sp>
      <p:sp>
        <p:nvSpPr>
          <p:cNvPr id="3" name="Rectangle 2">
            <a:extLst>
              <a:ext uri="{FF2B5EF4-FFF2-40B4-BE49-F238E27FC236}">
                <a16:creationId xmlns:a16="http://schemas.microsoft.com/office/drawing/2014/main" id="{0366E0B6-702E-4814-82C6-08CA2D13F3C9}"/>
              </a:ext>
            </a:extLst>
          </p:cNvPr>
          <p:cNvSpPr/>
          <p:nvPr/>
        </p:nvSpPr>
        <p:spPr>
          <a:xfrm>
            <a:off x="5677469" y="3673929"/>
            <a:ext cx="1692322"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109681D8-517B-4A17-9830-A71666EFC796}"/>
              </a:ext>
            </a:extLst>
          </p:cNvPr>
          <p:cNvPicPr>
            <a:picLocks noChangeAspect="1"/>
          </p:cNvPicPr>
          <p:nvPr/>
        </p:nvPicPr>
        <p:blipFill rotWithShape="1">
          <a:blip r:embed="rId3"/>
          <a:srcRect l="6772"/>
          <a:stretch/>
        </p:blipFill>
        <p:spPr>
          <a:xfrm>
            <a:off x="1017638" y="548398"/>
            <a:ext cx="2557411" cy="1666875"/>
          </a:xfrm>
          <a:prstGeom prst="rect">
            <a:avLst/>
          </a:prstGeom>
        </p:spPr>
      </p:pic>
    </p:spTree>
    <p:extLst>
      <p:ext uri="{BB962C8B-B14F-4D97-AF65-F5344CB8AC3E}">
        <p14:creationId xmlns:p14="http://schemas.microsoft.com/office/powerpoint/2010/main" val="7361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0734219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Word families – real</a:t>
            </a:r>
          </a:p>
        </p:txBody>
      </p:sp>
    </p:spTree>
    <p:extLst>
      <p:ext uri="{BB962C8B-B14F-4D97-AF65-F5344CB8AC3E}">
        <p14:creationId xmlns:p14="http://schemas.microsoft.com/office/powerpoint/2010/main" val="20895489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99115" y="3729754"/>
            <a:ext cx="10515600" cy="1481650"/>
          </a:xfrm>
        </p:spPr>
        <p:txBody>
          <a:bodyPr>
            <a:normAutofit fontScale="90000"/>
          </a:bodyPr>
          <a:lstStyle/>
          <a:p>
            <a:pPr algn="ctr"/>
            <a:r>
              <a:rPr lang="en-GB" dirty="0">
                <a:latin typeface="Twinkl Cursive Looped" panose="02000000000000000000" pitchFamily="2" charset="0"/>
              </a:rPr>
              <a:t>real</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late Latin ‘thing’</a:t>
            </a:r>
            <a:br>
              <a:rPr lang="en-GB" dirty="0">
                <a:latin typeface="Twinkl Cursive Looped" panose="02000000000000000000" pitchFamily="2" charset="0"/>
              </a:rPr>
            </a:br>
            <a:r>
              <a:rPr lang="en-GB" dirty="0">
                <a:latin typeface="Twinkl Cursive Looped" panose="02000000000000000000" pitchFamily="2" charset="0"/>
              </a:rPr>
              <a:t> </a:t>
            </a:r>
          </a:p>
        </p:txBody>
      </p:sp>
    </p:spTree>
    <p:extLst>
      <p:ext uri="{BB962C8B-B14F-4D97-AF65-F5344CB8AC3E}">
        <p14:creationId xmlns:p14="http://schemas.microsoft.com/office/powerpoint/2010/main" val="2431313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5309418" y="3698304"/>
            <a:ext cx="1548581"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6148463-C7A8-B9BB-C944-E634F1E0D9E1}"/>
              </a:ext>
            </a:extLst>
          </p:cNvPr>
          <p:cNvPicPr>
            <a:picLocks noChangeAspect="1"/>
          </p:cNvPicPr>
          <p:nvPr/>
        </p:nvPicPr>
        <p:blipFill>
          <a:blip r:embed="rId2"/>
          <a:stretch>
            <a:fillRect/>
          </a:stretch>
        </p:blipFill>
        <p:spPr>
          <a:xfrm>
            <a:off x="446324" y="420433"/>
            <a:ext cx="2619375" cy="1743075"/>
          </a:xfrm>
          <a:prstGeom prst="rect">
            <a:avLst/>
          </a:prstGeom>
        </p:spPr>
      </p:pic>
    </p:spTree>
    <p:extLst>
      <p:ext uri="{BB962C8B-B14F-4D97-AF65-F5344CB8AC3E}">
        <p14:creationId xmlns:p14="http://schemas.microsoft.com/office/powerpoint/2010/main" val="30516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35937"/>
            <a:ext cx="10515600" cy="2751841"/>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drug or other preparation for the treatment or prevention of disease.</a:t>
            </a:r>
          </a:p>
        </p:txBody>
      </p:sp>
      <p:sp>
        <p:nvSpPr>
          <p:cNvPr id="4" name="TextBox 3">
            <a:extLst>
              <a:ext uri="{FF2B5EF4-FFF2-40B4-BE49-F238E27FC236}">
                <a16:creationId xmlns:a16="http://schemas.microsoft.com/office/drawing/2014/main" id="{C2B5D249-DBF5-F55F-1650-1A220A9A3C52}"/>
              </a:ext>
            </a:extLst>
          </p:cNvPr>
          <p:cNvSpPr txBox="1"/>
          <p:nvPr/>
        </p:nvSpPr>
        <p:spPr>
          <a:xfrm>
            <a:off x="3993126" y="281208"/>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medicine</a:t>
            </a:r>
            <a:endParaRPr lang="en-GB" dirty="0"/>
          </a:p>
        </p:txBody>
      </p:sp>
      <p:sp>
        <p:nvSpPr>
          <p:cNvPr id="6" name="TextBox 5">
            <a:extLst>
              <a:ext uri="{FF2B5EF4-FFF2-40B4-BE49-F238E27FC236}">
                <a16:creationId xmlns:a16="http://schemas.microsoft.com/office/drawing/2014/main" id="{67757A0E-091F-F8E0-63BF-8014AFE05EFB}"/>
              </a:ext>
            </a:extLst>
          </p:cNvPr>
          <p:cNvSpPr txBox="1"/>
          <p:nvPr/>
        </p:nvSpPr>
        <p:spPr>
          <a:xfrm>
            <a:off x="4125861" y="1608092"/>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pic>
        <p:nvPicPr>
          <p:cNvPr id="7" name="Picture 2" descr="Drug Medication Collection Cartoon Realistic Flat Illustration Vector Stock  Vector - Illustration of clinic, painkiller: 168220145">
            <a:extLst>
              <a:ext uri="{FF2B5EF4-FFF2-40B4-BE49-F238E27FC236}">
                <a16:creationId xmlns:a16="http://schemas.microsoft.com/office/drawing/2014/main" id="{FF8FFFE9-78E6-51D4-889B-C40A08F72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03" y="281208"/>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reality</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996895" y="3658067"/>
            <a:ext cx="1273277" cy="8901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tt</a:t>
            </a:r>
            <a:endParaRPr lang="en-GB" dirty="0"/>
          </a:p>
        </p:txBody>
      </p:sp>
      <p:pic>
        <p:nvPicPr>
          <p:cNvPr id="4" name="Picture 3">
            <a:extLst>
              <a:ext uri="{FF2B5EF4-FFF2-40B4-BE49-F238E27FC236}">
                <a16:creationId xmlns:a16="http://schemas.microsoft.com/office/drawing/2014/main" id="{412FF9A0-D284-A2D6-BAD9-7240A44FC1A5}"/>
              </a:ext>
            </a:extLst>
          </p:cNvPr>
          <p:cNvPicPr>
            <a:picLocks noChangeAspect="1"/>
          </p:cNvPicPr>
          <p:nvPr/>
        </p:nvPicPr>
        <p:blipFill>
          <a:blip r:embed="rId2"/>
          <a:stretch>
            <a:fillRect/>
          </a:stretch>
        </p:blipFill>
        <p:spPr>
          <a:xfrm>
            <a:off x="598002" y="712571"/>
            <a:ext cx="2176461" cy="1627773"/>
          </a:xfrm>
          <a:prstGeom prst="rect">
            <a:avLst/>
          </a:prstGeom>
        </p:spPr>
      </p:pic>
    </p:spTree>
    <p:extLst>
      <p:ext uri="{BB962C8B-B14F-4D97-AF65-F5344CB8AC3E}">
        <p14:creationId xmlns:p14="http://schemas.microsoft.com/office/powerpoint/2010/main" val="34388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realistic</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731657" y="3624943"/>
            <a:ext cx="1364343"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97DD9CC6-6BBC-3B5A-6F0C-17B26228C9EF}"/>
              </a:ext>
            </a:extLst>
          </p:cNvPr>
          <p:cNvPicPr>
            <a:picLocks noChangeAspect="1"/>
          </p:cNvPicPr>
          <p:nvPr/>
        </p:nvPicPr>
        <p:blipFill>
          <a:blip r:embed="rId2"/>
          <a:stretch>
            <a:fillRect/>
          </a:stretch>
        </p:blipFill>
        <p:spPr>
          <a:xfrm>
            <a:off x="236537" y="581007"/>
            <a:ext cx="2867025" cy="1590675"/>
          </a:xfrm>
          <a:prstGeom prst="rect">
            <a:avLst/>
          </a:prstGeom>
        </p:spPr>
      </p:pic>
    </p:spTree>
    <p:extLst>
      <p:ext uri="{BB962C8B-B14F-4D97-AF65-F5344CB8AC3E}">
        <p14:creationId xmlns:p14="http://schemas.microsoft.com/office/powerpoint/2010/main" val="23120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976993" y="3429000"/>
            <a:ext cx="10515600" cy="3251736"/>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actually existing as a thing or occurring in fact; not imagined or supposed.</a:t>
            </a:r>
            <a:endParaRPr lang="en-GB" i="1" dirty="0">
              <a:latin typeface="Twinkl Cursive Looped" panose="02000000000000000000" pitchFamily="2" charset="0"/>
            </a:endParaRPr>
          </a:p>
        </p:txBody>
      </p:sp>
      <p:sp>
        <p:nvSpPr>
          <p:cNvPr id="6" name="TextBox 5">
            <a:extLst>
              <a:ext uri="{FF2B5EF4-FFF2-40B4-BE49-F238E27FC236}">
                <a16:creationId xmlns:a16="http://schemas.microsoft.com/office/drawing/2014/main" id="{4B73F41D-2B2E-C97C-71E3-20199483BE1B}"/>
              </a:ext>
            </a:extLst>
          </p:cNvPr>
          <p:cNvSpPr txBox="1"/>
          <p:nvPr/>
        </p:nvSpPr>
        <p:spPr>
          <a:xfrm>
            <a:off x="10744880" y="2804600"/>
            <a:ext cx="880382" cy="369332"/>
          </a:xfrm>
          <a:prstGeom prst="rect">
            <a:avLst/>
          </a:prstGeom>
          <a:noFill/>
        </p:spPr>
        <p:txBody>
          <a:bodyPr wrap="square" rtlCol="0">
            <a:spAutoFit/>
          </a:bodyPr>
          <a:lstStyle/>
          <a:p>
            <a:r>
              <a:rPr lang="en-GB" dirty="0">
                <a:latin typeface="Twinkl Cursive Looped" panose="02000000000000000000" pitchFamily="2" charset="0"/>
              </a:rPr>
              <a:t> </a:t>
            </a:r>
          </a:p>
        </p:txBody>
      </p:sp>
      <p:pic>
        <p:nvPicPr>
          <p:cNvPr id="4" name="Picture 3">
            <a:extLst>
              <a:ext uri="{FF2B5EF4-FFF2-40B4-BE49-F238E27FC236}">
                <a16:creationId xmlns:a16="http://schemas.microsoft.com/office/drawing/2014/main" id="{1A5FB7E5-7105-47C0-8319-86B7FC70160D}"/>
              </a:ext>
            </a:extLst>
          </p:cNvPr>
          <p:cNvPicPr>
            <a:picLocks noChangeAspect="1"/>
          </p:cNvPicPr>
          <p:nvPr/>
        </p:nvPicPr>
        <p:blipFill>
          <a:blip r:embed="rId2"/>
          <a:stretch>
            <a:fillRect/>
          </a:stretch>
        </p:blipFill>
        <p:spPr>
          <a:xfrm>
            <a:off x="446324" y="420433"/>
            <a:ext cx="2619375" cy="1743075"/>
          </a:xfrm>
          <a:prstGeom prst="rect">
            <a:avLst/>
          </a:prstGeom>
        </p:spPr>
      </p:pic>
      <p:sp>
        <p:nvSpPr>
          <p:cNvPr id="7" name="TextBox 6">
            <a:extLst>
              <a:ext uri="{FF2B5EF4-FFF2-40B4-BE49-F238E27FC236}">
                <a16:creationId xmlns:a16="http://schemas.microsoft.com/office/drawing/2014/main" id="{517B94FA-387C-B063-F314-5DF46CD66EB6}"/>
              </a:ext>
            </a:extLst>
          </p:cNvPr>
          <p:cNvSpPr txBox="1"/>
          <p:nvPr/>
        </p:nvSpPr>
        <p:spPr>
          <a:xfrm>
            <a:off x="4484914" y="177264"/>
            <a:ext cx="6096000"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r</a:t>
            </a:r>
            <a:r>
              <a:rPr kumimoji="0" lang="en-GB" sz="6000" b="0" i="0" u="none" strike="noStrike" kern="1200" cap="none" spc="0" normalizeH="0" baseline="0" noProof="0" dirty="0" err="1">
                <a:ln>
                  <a:noFill/>
                </a:ln>
                <a:solidFill>
                  <a:prstClr val="black"/>
                </a:solidFill>
                <a:effectLst/>
                <a:uLnTx/>
                <a:uFillTx/>
                <a:latin typeface="Twinkl Cursive Looped" panose="02000000000000000000" pitchFamily="2" charset="0"/>
                <a:ea typeface="+mj-ea"/>
                <a:cs typeface="+mj-cs"/>
              </a:rPr>
              <a:t>eal</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9" name="TextBox 8">
            <a:extLst>
              <a:ext uri="{FF2B5EF4-FFF2-40B4-BE49-F238E27FC236}">
                <a16:creationId xmlns:a16="http://schemas.microsoft.com/office/drawing/2014/main" id="{988ABBF3-6A1D-FD67-A3AB-A32836F18830}"/>
              </a:ext>
            </a:extLst>
          </p:cNvPr>
          <p:cNvSpPr txBox="1"/>
          <p:nvPr/>
        </p:nvSpPr>
        <p:spPr>
          <a:xfrm>
            <a:off x="3831771" y="2342935"/>
            <a:ext cx="60960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Tree>
    <p:extLst>
      <p:ext uri="{BB962C8B-B14F-4D97-AF65-F5344CB8AC3E}">
        <p14:creationId xmlns:p14="http://schemas.microsoft.com/office/powerpoint/2010/main" val="26228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3080825"/>
            <a:ext cx="12090400" cy="360657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the state of things as they actually exist, as opposed to an idealistic or notional idea of them.</a:t>
            </a:r>
            <a:endParaRPr lang="en-GB" i="1" dirty="0">
              <a:latin typeface="Twinkl Cursive Looped" panose="02000000000000000000" pitchFamily="2" charset="0"/>
            </a:endParaRPr>
          </a:p>
        </p:txBody>
      </p:sp>
      <p:pic>
        <p:nvPicPr>
          <p:cNvPr id="4" name="Picture 3">
            <a:extLst>
              <a:ext uri="{FF2B5EF4-FFF2-40B4-BE49-F238E27FC236}">
                <a16:creationId xmlns:a16="http://schemas.microsoft.com/office/drawing/2014/main" id="{5EB3B33F-8621-49C5-B767-8B1A31A7543C}"/>
              </a:ext>
            </a:extLst>
          </p:cNvPr>
          <p:cNvPicPr>
            <a:picLocks noChangeAspect="1"/>
          </p:cNvPicPr>
          <p:nvPr/>
        </p:nvPicPr>
        <p:blipFill>
          <a:blip r:embed="rId2"/>
          <a:stretch>
            <a:fillRect/>
          </a:stretch>
        </p:blipFill>
        <p:spPr>
          <a:xfrm>
            <a:off x="631706" y="608036"/>
            <a:ext cx="2176397" cy="1630197"/>
          </a:xfrm>
          <a:prstGeom prst="rect">
            <a:avLst/>
          </a:prstGeom>
        </p:spPr>
      </p:pic>
      <p:sp>
        <p:nvSpPr>
          <p:cNvPr id="6" name="TextBox 5">
            <a:extLst>
              <a:ext uri="{FF2B5EF4-FFF2-40B4-BE49-F238E27FC236}">
                <a16:creationId xmlns:a16="http://schemas.microsoft.com/office/drawing/2014/main" id="{029FE241-7E55-D185-AC4A-5A766E3290D2}"/>
              </a:ext>
            </a:extLst>
          </p:cNvPr>
          <p:cNvSpPr txBox="1"/>
          <p:nvPr/>
        </p:nvSpPr>
        <p:spPr>
          <a:xfrm>
            <a:off x="4528457" y="232451"/>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reality</a:t>
            </a:r>
            <a:endParaRPr lang="en-GB" dirty="0"/>
          </a:p>
        </p:txBody>
      </p:sp>
      <p:sp>
        <p:nvSpPr>
          <p:cNvPr id="8" name="TextBox 7">
            <a:extLst>
              <a:ext uri="{FF2B5EF4-FFF2-40B4-BE49-F238E27FC236}">
                <a16:creationId xmlns:a16="http://schemas.microsoft.com/office/drawing/2014/main" id="{0FF3E45F-56AF-C2E9-B9F3-869CDF0B79C6}"/>
              </a:ext>
            </a:extLst>
          </p:cNvPr>
          <p:cNvSpPr txBox="1"/>
          <p:nvPr/>
        </p:nvSpPr>
        <p:spPr>
          <a:xfrm>
            <a:off x="4434114" y="1915067"/>
            <a:ext cx="628468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10937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5800" y="3661832"/>
            <a:ext cx="10515600" cy="3196168"/>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having or showing a sensible and practical idea of what can be achieved or expected.</a:t>
            </a:r>
            <a:endParaRPr lang="en-GB" i="1" dirty="0">
              <a:latin typeface="Twinkl Cursive Looped" panose="02000000000000000000" pitchFamily="2" charset="0"/>
            </a:endParaRPr>
          </a:p>
        </p:txBody>
      </p:sp>
      <p:sp>
        <p:nvSpPr>
          <p:cNvPr id="4" name="AutoShape 2" descr="Eager Cartoon Author Man Stacks Books Stock Vector (Royalty Free) 120825226  | Shutterstock">
            <a:extLst>
              <a:ext uri="{FF2B5EF4-FFF2-40B4-BE49-F238E27FC236}">
                <a16:creationId xmlns:a16="http://schemas.microsoft.com/office/drawing/2014/main" id="{34DBD934-D69E-4BCD-9119-292A931274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684B413C-F468-4FE3-B8EE-1D77BCBE888D}"/>
              </a:ext>
            </a:extLst>
          </p:cNvPr>
          <p:cNvPicPr>
            <a:picLocks noChangeAspect="1"/>
          </p:cNvPicPr>
          <p:nvPr/>
        </p:nvPicPr>
        <p:blipFill>
          <a:blip r:embed="rId3"/>
          <a:stretch>
            <a:fillRect/>
          </a:stretch>
        </p:blipFill>
        <p:spPr>
          <a:xfrm>
            <a:off x="236537" y="581007"/>
            <a:ext cx="2867025" cy="1590675"/>
          </a:xfrm>
          <a:prstGeom prst="rect">
            <a:avLst/>
          </a:prstGeom>
        </p:spPr>
      </p:pic>
      <p:sp>
        <p:nvSpPr>
          <p:cNvPr id="7" name="TextBox 6">
            <a:extLst>
              <a:ext uri="{FF2B5EF4-FFF2-40B4-BE49-F238E27FC236}">
                <a16:creationId xmlns:a16="http://schemas.microsoft.com/office/drawing/2014/main" id="{C9023C25-FCD9-00BC-46DA-0EB2F448BE61}"/>
              </a:ext>
            </a:extLst>
          </p:cNvPr>
          <p:cNvSpPr txBox="1"/>
          <p:nvPr/>
        </p:nvSpPr>
        <p:spPr>
          <a:xfrm>
            <a:off x="4601029" y="225140"/>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realistic</a:t>
            </a:r>
            <a:endParaRPr lang="en-GB" dirty="0"/>
          </a:p>
        </p:txBody>
      </p:sp>
      <p:sp>
        <p:nvSpPr>
          <p:cNvPr id="9" name="TextBox 8">
            <a:extLst>
              <a:ext uri="{FF2B5EF4-FFF2-40B4-BE49-F238E27FC236}">
                <a16:creationId xmlns:a16="http://schemas.microsoft.com/office/drawing/2014/main" id="{71EC1340-CC08-2F1E-24A6-192A9757AD37}"/>
              </a:ext>
            </a:extLst>
          </p:cNvPr>
          <p:cNvSpPr txBox="1"/>
          <p:nvPr/>
        </p:nvSpPr>
        <p:spPr>
          <a:xfrm>
            <a:off x="3962400" y="2091716"/>
            <a:ext cx="609600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ADJECTIVE</a:t>
            </a:r>
            <a:endParaRPr lang="en-GB" dirty="0"/>
          </a:p>
        </p:txBody>
      </p:sp>
    </p:spTree>
    <p:extLst>
      <p:ext uri="{BB962C8B-B14F-4D97-AF65-F5344CB8AC3E}">
        <p14:creationId xmlns:p14="http://schemas.microsoft.com/office/powerpoint/2010/main" val="218778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dessert was made with real fruit.</a:t>
            </a:r>
            <a:endParaRPr lang="en-GB" i="1" dirty="0"/>
          </a:p>
        </p:txBody>
      </p:sp>
      <p:sp>
        <p:nvSpPr>
          <p:cNvPr id="3" name="Title 1">
            <a:extLst>
              <a:ext uri="{FF2B5EF4-FFF2-40B4-BE49-F238E27FC236}">
                <a16:creationId xmlns:a16="http://schemas.microsoft.com/office/drawing/2014/main" id="{D9FC6E8B-44FE-6F99-195D-17434A27AC6E}"/>
              </a:ext>
            </a:extLst>
          </p:cNvPr>
          <p:cNvSpPr txBox="1">
            <a:spLocks/>
          </p:cNvSpPr>
          <p:nvPr/>
        </p:nvSpPr>
        <p:spPr>
          <a:xfrm>
            <a:off x="9747250" y="3031075"/>
            <a:ext cx="1600200"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a:t>
            </a:r>
            <a:endParaRPr lang="en-GB" i="1" dirty="0"/>
          </a:p>
        </p:txBody>
      </p:sp>
    </p:spTree>
    <p:extLst>
      <p:ext uri="{BB962C8B-B14F-4D97-AF65-F5344CB8AC3E}">
        <p14:creationId xmlns:p14="http://schemas.microsoft.com/office/powerpoint/2010/main" val="196369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reality was that we were lost.</a:t>
            </a:r>
            <a:endParaRPr lang="en-GB" i="1" dirty="0"/>
          </a:p>
        </p:txBody>
      </p:sp>
      <p:sp>
        <p:nvSpPr>
          <p:cNvPr id="3" name="Title 1">
            <a:extLst>
              <a:ext uri="{FF2B5EF4-FFF2-40B4-BE49-F238E27FC236}">
                <a16:creationId xmlns:a16="http://schemas.microsoft.com/office/drawing/2014/main" id="{D2822C33-4995-B71A-68F7-45AF52650EB5}"/>
              </a:ext>
            </a:extLst>
          </p:cNvPr>
          <p:cNvSpPr txBox="1">
            <a:spLocks/>
          </p:cNvSpPr>
          <p:nvPr/>
        </p:nvSpPr>
        <p:spPr>
          <a:xfrm>
            <a:off x="2195286" y="3821650"/>
            <a:ext cx="2057400" cy="790575"/>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36976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The stage scenery was very realistic.</a:t>
            </a:r>
            <a:endParaRPr lang="en-GB" dirty="0"/>
          </a:p>
        </p:txBody>
      </p:sp>
      <p:sp>
        <p:nvSpPr>
          <p:cNvPr id="3" name="Title 1">
            <a:extLst>
              <a:ext uri="{FF2B5EF4-FFF2-40B4-BE49-F238E27FC236}">
                <a16:creationId xmlns:a16="http://schemas.microsoft.com/office/drawing/2014/main" id="{E4D061CC-6DC0-C3D0-84C8-1F33589FB7C0}"/>
              </a:ext>
            </a:extLst>
          </p:cNvPr>
          <p:cNvSpPr txBox="1">
            <a:spLocks/>
          </p:cNvSpPr>
          <p:nvPr/>
        </p:nvSpPr>
        <p:spPr>
          <a:xfrm>
            <a:off x="4489450" y="3821650"/>
            <a:ext cx="3200400"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56045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2735360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7321" y="4740547"/>
            <a:ext cx="10515600" cy="1806749"/>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Definition - an event or occurrence which leaves an impression on someone</a:t>
            </a:r>
            <a:endParaRPr lang="en-GB" i="1" dirty="0">
              <a:latin typeface="Twinkl Cursive Looped" panose="02000000000000000000" pitchFamily="2" charset="0"/>
            </a:endParaRPr>
          </a:p>
        </p:txBody>
      </p:sp>
      <p:pic>
        <p:nvPicPr>
          <p:cNvPr id="9218" name="Picture 2" descr="Work Experience - how does it benefit ME the employer? | News | Concord  College Alumni Network">
            <a:extLst>
              <a:ext uri="{FF2B5EF4-FFF2-40B4-BE49-F238E27FC236}">
                <a16:creationId xmlns:a16="http://schemas.microsoft.com/office/drawing/2014/main" id="{74FE8689-10D4-4133-9044-A66051958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3" y="594400"/>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B2E097-C03A-5607-B114-DA9C68763AC9}"/>
              </a:ext>
            </a:extLst>
          </p:cNvPr>
          <p:cNvSpPr txBox="1"/>
          <p:nvPr/>
        </p:nvSpPr>
        <p:spPr>
          <a:xfrm>
            <a:off x="4184855" y="310704"/>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experience</a:t>
            </a:r>
            <a:endParaRPr lang="en-GB" dirty="0"/>
          </a:p>
        </p:txBody>
      </p:sp>
      <p:sp>
        <p:nvSpPr>
          <p:cNvPr id="5" name="TextBox 4">
            <a:extLst>
              <a:ext uri="{FF2B5EF4-FFF2-40B4-BE49-F238E27FC236}">
                <a16:creationId xmlns:a16="http://schemas.microsoft.com/office/drawing/2014/main" id="{4518153C-97C5-C7E6-E899-B3F3BBFEDFD2}"/>
              </a:ext>
            </a:extLst>
          </p:cNvPr>
          <p:cNvSpPr txBox="1"/>
          <p:nvPr/>
        </p:nvSpPr>
        <p:spPr>
          <a:xfrm>
            <a:off x="4184855" y="2050480"/>
            <a:ext cx="6098458"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41026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2279</TotalTime>
  <Words>3764</Words>
  <Application>Microsoft Office PowerPoint</Application>
  <PresentationFormat>Widescreen</PresentationFormat>
  <Paragraphs>445</Paragraphs>
  <Slides>185</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185</vt:i4>
      </vt:variant>
    </vt:vector>
  </HeadingPairs>
  <TitlesOfParts>
    <vt:vector size="191" baseType="lpstr">
      <vt:lpstr>Arial</vt:lpstr>
      <vt:lpstr>Arial</vt:lpstr>
      <vt:lpstr>Calibri</vt:lpstr>
      <vt:lpstr>Calibri Light</vt:lpstr>
      <vt:lpstr>Twinkl Cursive Looped</vt:lpstr>
      <vt:lpstr>Office Theme</vt:lpstr>
      <vt:lpstr>Spelling Y4</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realisation</vt:lpstr>
      <vt:lpstr>personification</vt:lpstr>
      <vt:lpstr>experimentation</vt:lpstr>
      <vt:lpstr>Let’s Teach and Practise</vt:lpstr>
      <vt:lpstr>Word families –   phone</vt:lpstr>
      <vt:lpstr>Pronounce ph as f    Long vowel ‘o’   From the Greek – sound or voice  </vt:lpstr>
      <vt:lpstr>phone</vt:lpstr>
      <vt:lpstr>phonics n</vt:lpstr>
      <vt:lpstr>microphone</vt:lpstr>
      <vt:lpstr>  Definition –a a portable, electronic telephone device</vt:lpstr>
      <vt:lpstr>  Definition - a method of teaching people to read by correlating sounds with symbols in an alphabetic writing system.</vt:lpstr>
      <vt:lpstr>Definition - an instrument for converting sound waves into electrical energy variations which may then be amplified, transmitted, or recorded.</vt:lpstr>
      <vt:lpstr>  A few minutes later, the phone rang.</vt:lpstr>
      <vt:lpstr>Sally was learning her phonics and could now read some words.</vt:lpstr>
      <vt:lpstr>  A reporter stood behind him pointing a microphone. </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Although the use of the telephone (or phone) has been in existence for many yeas in Skye, the question was raised.</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acclimatisation</vt:lpstr>
      <vt:lpstr>population</vt:lpstr>
      <vt:lpstr>determination</vt:lpstr>
      <vt:lpstr>Let’s Teach and Practise</vt:lpstr>
      <vt:lpstr>Word families – phone</vt:lpstr>
      <vt:lpstr>telephone</vt:lpstr>
      <vt:lpstr>homophone</vt:lpstr>
      <vt:lpstr>  Definition - a system for transmitting voices over a distance using wire or radio, by converting acoustic vibrations to electrical signals.</vt:lpstr>
      <vt:lpstr>Definition - each of two or more words having the same pronunciation but different meanings, origins, or spelling, for example new and knew.</vt:lpstr>
      <vt:lpstr>The telephone rang many times during the morning.</vt:lpstr>
      <vt:lpstr>  There discovered many homophones in the text that we were reading.</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This realisation of which changed the home and business experience of all who resided in Skye</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electrification</vt:lpstr>
      <vt:lpstr>diversification</vt:lpstr>
      <vt:lpstr>ovation</vt:lpstr>
      <vt:lpstr>Let’s Teach and Practise</vt:lpstr>
      <vt:lpstr>Word families – real</vt:lpstr>
      <vt:lpstr>real  late Latin ‘thing’  </vt:lpstr>
      <vt:lpstr>real</vt:lpstr>
      <vt:lpstr>reality</vt:lpstr>
      <vt:lpstr>realistic</vt:lpstr>
      <vt:lpstr> Definition - actually existing as a thing or occurring in fact; not imagined or supposed.</vt:lpstr>
      <vt:lpstr>  Definition - the state of things as they actually exist, as opposed to an idealistic or notional idea of them.</vt:lpstr>
      <vt:lpstr>  Definition - having or showing a sensible and practical idea of what can be achieved or expected.</vt:lpstr>
      <vt:lpstr>The dessert was made with real fruit.</vt:lpstr>
      <vt:lpstr>The reality was that we were lost.</vt:lpstr>
      <vt:lpstr>The stage scenery was very realistic.</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Around this time, a previously thought unrealistic idea that now was reality was that more people started to live on the island.</vt:lpstr>
      <vt:lpstr>PowerPoint Presentation</vt:lpstr>
      <vt:lpstr>PowerPoint Presentation</vt:lpstr>
      <vt:lpstr>Let’s Revisit and Review…</vt:lpstr>
      <vt:lpstr>Do you remember this challenge word?</vt:lpstr>
      <vt:lpstr> Definition - a person's regular occupation, profession, or trade.</vt:lpstr>
      <vt:lpstr>  The young women celebrated the opening of their small business selling cakes.</vt:lpstr>
      <vt:lpstr>Do you remember this challenge word?</vt:lpstr>
      <vt:lpstr> Definition – a drug or other preparation for the treatment or prevention of disease.</vt:lpstr>
      <vt:lpstr> Fred had to take medicine twice a day to fight the infection.</vt:lpstr>
      <vt:lpstr>Nouns ending in -ation</vt:lpstr>
      <vt:lpstr>-ation   suffix   from middle English and Old French.   A suffix is a letter string (group of letters) that appear at the end of a word to change its word class</vt:lpstr>
      <vt:lpstr>elation</vt:lpstr>
      <vt:lpstr>invitation</vt:lpstr>
      <vt:lpstr>education</vt:lpstr>
      <vt:lpstr>Let’s Teach and Practise</vt:lpstr>
      <vt:lpstr>Word families – real </vt:lpstr>
      <vt:lpstr>unreal</vt:lpstr>
      <vt:lpstr>realisation</vt:lpstr>
      <vt:lpstr>  Definition - imaginary or illusory / not real</vt:lpstr>
      <vt:lpstr> Definition - an act of becoming fully aware of something as a fact.</vt:lpstr>
      <vt:lpstr>They saw the unusual bird that they initially thought was unreal.</vt:lpstr>
      <vt:lpstr>Fran had a sudden realisation that her dream could come true.</vt:lpstr>
      <vt:lpstr>New CHALLENGE words.</vt:lpstr>
      <vt:lpstr>  Definition - an event or occurrence which leaves an impression on someone</vt:lpstr>
      <vt:lpstr>   Weightlessness is an experience astronauts prepare for when going into space.</vt:lpstr>
      <vt:lpstr> Definition - a sentence worded or expressed so as to elicit information</vt:lpstr>
      <vt:lpstr>  Fred had an interesting question for the science visitor.</vt:lpstr>
      <vt:lpstr>Let’s Practise and Apply.</vt:lpstr>
      <vt:lpstr>Can you spot the spelling rule words and the challenge words?</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Changing land Networks  A bridge connecting Skye with the mainland was opened in 1995.  Instead of queuing for ferries, residents, visitors and lorries could drive over the bridge. Skye’s roads were improved.  Although the use of the telephone (or phone) has been in existence for many years in Skye, the question was raised: is our internet service appropriate for the real needs of the population and industry?  In reality, this was a major concern for all.  As a result, a faster broadband internet service was set up in 2012 so the island was better connected to the rest of the world.  This realisation of which changed the home and business experience of all who resided in Skye. Around this time, a previously thought unrealistic idea that now was reality was that more people started to live on the island.  There were new buildings for homes, businesses and tourists.  Land has also been used for wind turbines as a new source of power.</vt:lpstr>
      <vt:lpstr>Write this sentence as I dictate it to you.</vt:lpstr>
      <vt:lpstr>This realisation of which changed the home and business experience of all who resided in Skye.</vt:lpstr>
      <vt:lpstr>PowerPoint Presentation</vt:lpstr>
      <vt:lpstr>PowerPoint Presentation</vt:lpstr>
      <vt:lpstr>PowerPoint Presentation</vt:lpstr>
      <vt:lpstr>Old challenge words…</vt:lpstr>
      <vt:lpstr>business</vt:lpstr>
      <vt:lpstr>medicine</vt:lpstr>
      <vt:lpstr>Old spelling rule words…</vt:lpstr>
      <vt:lpstr>realisation</vt:lpstr>
      <vt:lpstr>personification</vt:lpstr>
      <vt:lpstr>experimentation</vt:lpstr>
      <vt:lpstr>acclimatisation</vt:lpstr>
      <vt:lpstr>population</vt:lpstr>
      <vt:lpstr>determination</vt:lpstr>
      <vt:lpstr>electrification</vt:lpstr>
      <vt:lpstr>diversification</vt:lpstr>
      <vt:lpstr>ovation</vt:lpstr>
      <vt:lpstr>elation</vt:lpstr>
      <vt:lpstr>invitation</vt:lpstr>
      <vt:lpstr>education</vt:lpstr>
      <vt:lpstr>New spelling rule words…</vt:lpstr>
      <vt:lpstr>phone</vt:lpstr>
      <vt:lpstr>phonics</vt:lpstr>
      <vt:lpstr>microphone</vt:lpstr>
      <vt:lpstr>telephone</vt:lpstr>
      <vt:lpstr>homophone</vt:lpstr>
      <vt:lpstr>real</vt:lpstr>
      <vt:lpstr>reality</vt:lpstr>
      <vt:lpstr>realistic</vt:lpstr>
      <vt:lpstr>unreal</vt:lpstr>
      <vt:lpstr>realisation</vt:lpstr>
      <vt:lpstr>New challenge words…</vt:lpstr>
      <vt:lpstr>experience</vt:lpstr>
      <vt:lpstr>question</vt:lpstr>
      <vt:lpstr>PowerPoint Presentation</vt:lpstr>
      <vt:lpstr>PowerPoint Presentation</vt:lpstr>
      <vt:lpstr>PowerPoint Presentation</vt:lpstr>
      <vt:lpstr>     Pronoun verb verb pronoun noun preposition adjective noun </vt:lpstr>
      <vt:lpstr>    Proper noun verb determiner adjective noun conjunction determiner adjective noun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87</cp:revision>
  <cp:lastPrinted>2022-05-27T07:40:55Z</cp:lastPrinted>
  <dcterms:created xsi:type="dcterms:W3CDTF">2022-03-23T13:56:57Z</dcterms:created>
  <dcterms:modified xsi:type="dcterms:W3CDTF">2023-05-25T13:24:34Z</dcterms:modified>
</cp:coreProperties>
</file>