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9"/>
  </p:notesMasterIdLst>
  <p:sldIdLst>
    <p:sldId id="256" r:id="rId2"/>
    <p:sldId id="322" r:id="rId3"/>
    <p:sldId id="604" r:id="rId4"/>
    <p:sldId id="258" r:id="rId5"/>
    <p:sldId id="333" r:id="rId6"/>
    <p:sldId id="336" r:id="rId7"/>
    <p:sldId id="990" r:id="rId8"/>
    <p:sldId id="337" r:id="rId9"/>
    <p:sldId id="339" r:id="rId10"/>
    <p:sldId id="340" r:id="rId11"/>
    <p:sldId id="259" r:id="rId12"/>
    <p:sldId id="260" r:id="rId13"/>
    <p:sldId id="1341" r:id="rId14"/>
    <p:sldId id="1342" r:id="rId15"/>
    <p:sldId id="1343" r:id="rId16"/>
    <p:sldId id="267" r:id="rId17"/>
    <p:sldId id="605" r:id="rId18"/>
    <p:sldId id="606" r:id="rId19"/>
    <p:sldId id="284" r:id="rId20"/>
    <p:sldId id="282" r:id="rId21"/>
    <p:sldId id="285" r:id="rId22"/>
    <p:sldId id="1471" r:id="rId23"/>
    <p:sldId id="1475" r:id="rId24"/>
    <p:sldId id="1473" r:id="rId25"/>
    <p:sldId id="1476" r:id="rId26"/>
    <p:sldId id="1472" r:id="rId27"/>
    <p:sldId id="1474" r:id="rId28"/>
    <p:sldId id="303" r:id="rId29"/>
    <p:sldId id="1477" r:id="rId30"/>
    <p:sldId id="1348" r:id="rId31"/>
    <p:sldId id="1480" r:id="rId32"/>
    <p:sldId id="1481" r:id="rId33"/>
    <p:sldId id="304" r:id="rId34"/>
    <p:sldId id="318" r:id="rId35"/>
    <p:sldId id="316" r:id="rId36"/>
    <p:sldId id="1483" r:id="rId37"/>
    <p:sldId id="331" r:id="rId38"/>
    <p:sldId id="332" r:id="rId39"/>
    <p:sldId id="323" r:id="rId40"/>
    <p:sldId id="913" r:id="rId41"/>
    <p:sldId id="914" r:id="rId42"/>
    <p:sldId id="915" r:id="rId43"/>
    <p:sldId id="1595" r:id="rId44"/>
    <p:sldId id="1596" r:id="rId45"/>
    <p:sldId id="1597" r:id="rId46"/>
    <p:sldId id="1598" r:id="rId47"/>
    <p:sldId id="1599" r:id="rId48"/>
    <p:sldId id="1600" r:id="rId49"/>
    <p:sldId id="1601" r:id="rId50"/>
    <p:sldId id="1367" r:id="rId51"/>
    <p:sldId id="1368" r:id="rId52"/>
    <p:sldId id="1371" r:id="rId53"/>
    <p:sldId id="938" r:id="rId54"/>
    <p:sldId id="1616" r:id="rId55"/>
    <p:sldId id="1617" r:id="rId56"/>
    <p:sldId id="943" r:id="rId57"/>
    <p:sldId id="945" r:id="rId58"/>
    <p:sldId id="1496" r:id="rId59"/>
    <p:sldId id="1497" r:id="rId60"/>
    <p:sldId id="1498" r:id="rId61"/>
    <p:sldId id="1622" r:id="rId62"/>
    <p:sldId id="962" r:id="rId63"/>
    <p:sldId id="1189" r:id="rId64"/>
    <p:sldId id="1380" r:id="rId65"/>
    <p:sldId id="971" r:id="rId66"/>
    <p:sldId id="1623" r:id="rId67"/>
    <p:sldId id="1624" r:id="rId68"/>
    <p:sldId id="1625" r:id="rId69"/>
    <p:sldId id="1626" r:id="rId70"/>
    <p:sldId id="984" r:id="rId71"/>
    <p:sldId id="985" r:id="rId72"/>
    <p:sldId id="1518" r:id="rId73"/>
    <p:sldId id="1519" r:id="rId74"/>
    <p:sldId id="988" r:id="rId75"/>
    <p:sldId id="989" r:id="rId76"/>
    <p:sldId id="1008" r:id="rId77"/>
    <p:sldId id="1009" r:id="rId78"/>
    <p:sldId id="1010" r:id="rId79"/>
    <p:sldId id="1395" r:id="rId80"/>
    <p:sldId id="1602" r:id="rId81"/>
    <p:sldId id="1603" r:id="rId82"/>
    <p:sldId id="1604" r:id="rId83"/>
    <p:sldId id="1605" r:id="rId84"/>
    <p:sldId id="1606" r:id="rId85"/>
    <p:sldId id="1607" r:id="rId86"/>
    <p:sldId id="1608" r:id="rId87"/>
    <p:sldId id="1529" r:id="rId88"/>
    <p:sldId id="1530" r:id="rId89"/>
    <p:sldId id="1028" r:id="rId90"/>
    <p:sldId id="1618" r:id="rId91"/>
    <p:sldId id="1619" r:id="rId92"/>
    <p:sldId id="1033" r:id="rId93"/>
    <p:sldId id="1035" r:id="rId94"/>
    <p:sldId id="1037" r:id="rId95"/>
    <p:sldId id="1533" r:id="rId96"/>
    <p:sldId id="1534" r:id="rId97"/>
    <p:sldId id="1535" r:id="rId98"/>
    <p:sldId id="1046" r:id="rId99"/>
    <p:sldId id="1414" r:id="rId100"/>
    <p:sldId id="1415" r:id="rId101"/>
    <p:sldId id="1055" r:id="rId102"/>
    <p:sldId id="1627" r:id="rId103"/>
    <p:sldId id="1628" r:id="rId104"/>
    <p:sldId id="1629" r:id="rId105"/>
    <p:sldId id="1630" r:id="rId106"/>
    <p:sldId id="1068" r:id="rId107"/>
    <p:sldId id="1069" r:id="rId108"/>
    <p:sldId id="1554" r:id="rId109"/>
    <p:sldId id="1555" r:id="rId110"/>
    <p:sldId id="1072" r:id="rId111"/>
    <p:sldId id="1556" r:id="rId112"/>
    <p:sldId id="1084" r:id="rId113"/>
    <p:sldId id="1085" r:id="rId114"/>
    <p:sldId id="1086" r:id="rId115"/>
    <p:sldId id="1087" r:id="rId116"/>
    <p:sldId id="1609" r:id="rId117"/>
    <p:sldId id="1610" r:id="rId118"/>
    <p:sldId id="1611" r:id="rId119"/>
    <p:sldId id="1612" r:id="rId120"/>
    <p:sldId id="1613" r:id="rId121"/>
    <p:sldId id="1614" r:id="rId122"/>
    <p:sldId id="1615" r:id="rId123"/>
    <p:sldId id="1099" r:id="rId124"/>
    <p:sldId id="1100" r:id="rId125"/>
    <p:sldId id="1104" r:id="rId126"/>
    <p:sldId id="1620" r:id="rId127"/>
    <p:sldId id="1621" r:id="rId128"/>
    <p:sldId id="1109" r:id="rId129"/>
    <p:sldId id="1111" r:id="rId130"/>
    <p:sldId id="1569" r:id="rId131"/>
    <p:sldId id="1570" r:id="rId132"/>
    <p:sldId id="1123" r:id="rId133"/>
    <p:sldId id="1448" r:id="rId134"/>
    <p:sldId id="1132" r:id="rId135"/>
    <p:sldId id="1631" r:id="rId136"/>
    <p:sldId id="1632" r:id="rId137"/>
    <p:sldId id="1633" r:id="rId138"/>
    <p:sldId id="1634" r:id="rId139"/>
    <p:sldId id="1145" r:id="rId140"/>
    <p:sldId id="1146" r:id="rId141"/>
    <p:sldId id="1588" r:id="rId142"/>
    <p:sldId id="1589" r:id="rId143"/>
    <p:sldId id="1149" r:id="rId144"/>
    <p:sldId id="1150" r:id="rId145"/>
    <p:sldId id="1151" r:id="rId146"/>
    <p:sldId id="893" r:id="rId147"/>
    <p:sldId id="1162" r:id="rId148"/>
    <p:sldId id="595" r:id="rId149"/>
    <p:sldId id="551" r:id="rId150"/>
    <p:sldId id="552" r:id="rId151"/>
    <p:sldId id="596" r:id="rId152"/>
    <p:sldId id="554" r:id="rId153"/>
    <p:sldId id="555" r:id="rId154"/>
    <p:sldId id="1158" r:id="rId155"/>
    <p:sldId id="563" r:id="rId156"/>
    <p:sldId id="564" r:id="rId157"/>
    <p:sldId id="565" r:id="rId158"/>
    <p:sldId id="569" r:id="rId159"/>
    <p:sldId id="570" r:id="rId160"/>
    <p:sldId id="1332" r:id="rId161"/>
    <p:sldId id="1333" r:id="rId162"/>
    <p:sldId id="594" r:id="rId163"/>
    <p:sldId id="557" r:id="rId164"/>
    <p:sldId id="558" r:id="rId165"/>
    <p:sldId id="559" r:id="rId166"/>
    <p:sldId id="566" r:id="rId167"/>
    <p:sldId id="567" r:id="rId168"/>
    <p:sldId id="568" r:id="rId169"/>
    <p:sldId id="573" r:id="rId170"/>
    <p:sldId id="574" r:id="rId171"/>
    <p:sldId id="575" r:id="rId172"/>
    <p:sldId id="580" r:id="rId173"/>
    <p:sldId id="1592" r:id="rId174"/>
    <p:sldId id="560" r:id="rId175"/>
    <p:sldId id="593" r:id="rId176"/>
    <p:sldId id="561" r:id="rId177"/>
    <p:sldId id="550" r:id="rId178"/>
    <p:sldId id="597" r:id="rId179"/>
    <p:sldId id="583" r:id="rId180"/>
    <p:sldId id="1467" r:id="rId181"/>
    <p:sldId id="1468" r:id="rId182"/>
    <p:sldId id="590" r:id="rId183"/>
    <p:sldId id="591" r:id="rId184"/>
    <p:sldId id="598" r:id="rId185"/>
    <p:sldId id="602" r:id="rId186"/>
    <p:sldId id="603" r:id="rId187"/>
    <p:sldId id="1340" r:id="rId188"/>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F0D5C-E11F-478B-8199-9C30EE63C805}" v="3" dt="2023-05-25T14:17:05.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3" autoAdjust="0"/>
    <p:restoredTop sz="91509" autoAdjust="0"/>
  </p:normalViewPr>
  <p:slideViewPr>
    <p:cSldViewPr snapToGrid="0">
      <p:cViewPr varScale="1">
        <p:scale>
          <a:sx n="66" d="100"/>
          <a:sy n="66" d="100"/>
        </p:scale>
        <p:origin x="546" y="60"/>
      </p:cViewPr>
      <p:guideLst/>
    </p:cSldViewPr>
  </p:slideViewPr>
  <p:notesTextViewPr>
    <p:cViewPr>
      <p:scale>
        <a:sx n="125" d="100"/>
        <a:sy n="125" d="100"/>
      </p:scale>
      <p:origin x="0" y="0"/>
    </p:cViewPr>
  </p:notesTextViewPr>
  <p:sorterViewPr>
    <p:cViewPr>
      <p:scale>
        <a:sx n="100" d="100"/>
        <a:sy n="100" d="100"/>
      </p:scale>
      <p:origin x="0" y="-2706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microsoft.com/office/2015/10/relationships/revisionInfo" Target="revisionInfo.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320F0D5C-E11F-478B-8199-9C30EE63C805}"/>
    <pc:docChg chg="custSel modSld">
      <pc:chgData name="Kelly Stokes" userId="3e5c5154-569e-4d81-aa91-4f91841cdfa9" providerId="ADAL" clId="{320F0D5C-E11F-478B-8199-9C30EE63C805}" dt="2023-05-25T14:17:05.349" v="81"/>
      <pc:docMkLst>
        <pc:docMk/>
      </pc:docMkLst>
      <pc:sldChg chg="modSp mod">
        <pc:chgData name="Kelly Stokes" userId="3e5c5154-569e-4d81-aa91-4f91841cdfa9" providerId="ADAL" clId="{320F0D5C-E11F-478B-8199-9C30EE63C805}" dt="2023-05-25T14:15:21.772" v="9" actId="20577"/>
        <pc:sldMkLst>
          <pc:docMk/>
          <pc:sldMk cId="3945579917" sldId="256"/>
        </pc:sldMkLst>
        <pc:spChg chg="mod">
          <ac:chgData name="Kelly Stokes" userId="3e5c5154-569e-4d81-aa91-4f91841cdfa9" providerId="ADAL" clId="{320F0D5C-E11F-478B-8199-9C30EE63C805}" dt="2023-05-25T14:15:17.528" v="1" actId="20577"/>
          <ac:spMkLst>
            <pc:docMk/>
            <pc:sldMk cId="3945579917" sldId="256"/>
            <ac:spMk id="2" creationId="{7EB92607-E334-409C-8872-AB6363C33D0F}"/>
          </ac:spMkLst>
        </pc:spChg>
        <pc:spChg chg="mod">
          <ac:chgData name="Kelly Stokes" userId="3e5c5154-569e-4d81-aa91-4f91841cdfa9" providerId="ADAL" clId="{320F0D5C-E11F-478B-8199-9C30EE63C805}" dt="2023-05-25T14:15:21.772" v="9" actId="20577"/>
          <ac:spMkLst>
            <pc:docMk/>
            <pc:sldMk cId="3945579917" sldId="256"/>
            <ac:spMk id="3" creationId="{9B667196-C5B4-45FC-B5E8-3B190D7A595C}"/>
          </ac:spMkLst>
        </pc:spChg>
      </pc:sldChg>
      <pc:sldChg chg="modSp mod">
        <pc:chgData name="Kelly Stokes" userId="3e5c5154-569e-4d81-aa91-4f91841cdfa9" providerId="ADAL" clId="{320F0D5C-E11F-478B-8199-9C30EE63C805}" dt="2023-05-25T14:15:27.631" v="19" actId="20577"/>
        <pc:sldMkLst>
          <pc:docMk/>
          <pc:sldMk cId="864376776" sldId="322"/>
        </pc:sldMkLst>
        <pc:spChg chg="mod">
          <ac:chgData name="Kelly Stokes" userId="3e5c5154-569e-4d81-aa91-4f91841cdfa9" providerId="ADAL" clId="{320F0D5C-E11F-478B-8199-9C30EE63C805}" dt="2023-05-25T14:15:27.631" v="19" actId="20577"/>
          <ac:spMkLst>
            <pc:docMk/>
            <pc:sldMk cId="864376776" sldId="322"/>
            <ac:spMk id="2" creationId="{02FB8773-AD3E-2543-510F-CEE32E75C793}"/>
          </ac:spMkLst>
        </pc:spChg>
      </pc:sldChg>
      <pc:sldChg chg="modSp mod">
        <pc:chgData name="Kelly Stokes" userId="3e5c5154-569e-4d81-aa91-4f91841cdfa9" providerId="ADAL" clId="{320F0D5C-E11F-478B-8199-9C30EE63C805}" dt="2023-05-25T14:16:01.157" v="36" actId="20577"/>
        <pc:sldMkLst>
          <pc:docMk/>
          <pc:sldMk cId="2891788727" sldId="323"/>
        </pc:sldMkLst>
        <pc:spChg chg="mod">
          <ac:chgData name="Kelly Stokes" userId="3e5c5154-569e-4d81-aa91-4f91841cdfa9" providerId="ADAL" clId="{320F0D5C-E11F-478B-8199-9C30EE63C805}" dt="2023-05-25T14:16:01.157" v="36" actId="20577"/>
          <ac:spMkLst>
            <pc:docMk/>
            <pc:sldMk cId="2891788727" sldId="323"/>
            <ac:spMk id="2" creationId="{02FB8773-AD3E-2543-510F-CEE32E75C793}"/>
          </ac:spMkLst>
        </pc:spChg>
      </pc:sldChg>
      <pc:sldChg chg="addSp delSp modSp mod">
        <pc:chgData name="Kelly Stokes" userId="3e5c5154-569e-4d81-aa91-4f91841cdfa9" providerId="ADAL" clId="{320F0D5C-E11F-478B-8199-9C30EE63C805}" dt="2023-05-25T14:15:43.999" v="26" actId="14100"/>
        <pc:sldMkLst>
          <pc:docMk/>
          <pc:sldMk cId="3955913320" sldId="604"/>
        </pc:sldMkLst>
        <pc:picChg chg="add mod modCrop">
          <ac:chgData name="Kelly Stokes" userId="3e5c5154-569e-4d81-aa91-4f91841cdfa9" providerId="ADAL" clId="{320F0D5C-E11F-478B-8199-9C30EE63C805}" dt="2023-05-25T14:15:43.999" v="26" actId="14100"/>
          <ac:picMkLst>
            <pc:docMk/>
            <pc:sldMk cId="3955913320" sldId="604"/>
            <ac:picMk id="3" creationId="{413993E4-F159-F3FD-A6DF-9373B7E7E8B8}"/>
          </ac:picMkLst>
        </pc:picChg>
        <pc:picChg chg="del">
          <ac:chgData name="Kelly Stokes" userId="3e5c5154-569e-4d81-aa91-4f91841cdfa9" providerId="ADAL" clId="{320F0D5C-E11F-478B-8199-9C30EE63C805}" dt="2023-05-25T14:15:29.461" v="20" actId="478"/>
          <ac:picMkLst>
            <pc:docMk/>
            <pc:sldMk cId="3955913320" sldId="604"/>
            <ac:picMk id="4" creationId="{69E6EE79-9773-4B92-9871-C9899DD7FADD}"/>
          </ac:picMkLst>
        </pc:picChg>
      </pc:sldChg>
      <pc:sldChg chg="addSp delSp modSp mod">
        <pc:chgData name="Kelly Stokes" userId="3e5c5154-569e-4d81-aa91-4f91841cdfa9" providerId="ADAL" clId="{320F0D5C-E11F-478B-8199-9C30EE63C805}" dt="2023-05-25T14:17:05.349" v="81"/>
        <pc:sldMkLst>
          <pc:docMk/>
          <pc:sldMk cId="3612933789" sldId="893"/>
        </pc:sldMkLst>
        <pc:picChg chg="add mod">
          <ac:chgData name="Kelly Stokes" userId="3e5c5154-569e-4d81-aa91-4f91841cdfa9" providerId="ADAL" clId="{320F0D5C-E11F-478B-8199-9C30EE63C805}" dt="2023-05-25T14:17:05.349" v="81"/>
          <ac:picMkLst>
            <pc:docMk/>
            <pc:sldMk cId="3612933789" sldId="893"/>
            <ac:picMk id="2" creationId="{1C7A1977-213E-76A0-E00B-522A596776DA}"/>
          </ac:picMkLst>
        </pc:picChg>
        <pc:picChg chg="del">
          <ac:chgData name="Kelly Stokes" userId="3e5c5154-569e-4d81-aa91-4f91841cdfa9" providerId="ADAL" clId="{320F0D5C-E11F-478B-8199-9C30EE63C805}" dt="2023-05-25T14:17:04.991" v="80" actId="478"/>
          <ac:picMkLst>
            <pc:docMk/>
            <pc:sldMk cId="3612933789" sldId="893"/>
            <ac:picMk id="4" creationId="{38485DCC-043B-4604-86FB-072BEEF48DC1}"/>
          </ac:picMkLst>
        </pc:picChg>
      </pc:sldChg>
      <pc:sldChg chg="addSp delSp modSp mod">
        <pc:chgData name="Kelly Stokes" userId="3e5c5154-569e-4d81-aa91-4f91841cdfa9" providerId="ADAL" clId="{320F0D5C-E11F-478B-8199-9C30EE63C805}" dt="2023-05-25T14:16:15.016" v="42" actId="14100"/>
        <pc:sldMkLst>
          <pc:docMk/>
          <pc:sldMk cId="815193504" sldId="913"/>
        </pc:sldMkLst>
        <pc:picChg chg="add mod modCrop">
          <ac:chgData name="Kelly Stokes" userId="3e5c5154-569e-4d81-aa91-4f91841cdfa9" providerId="ADAL" clId="{320F0D5C-E11F-478B-8199-9C30EE63C805}" dt="2023-05-25T14:16:15.016" v="42" actId="14100"/>
          <ac:picMkLst>
            <pc:docMk/>
            <pc:sldMk cId="815193504" sldId="913"/>
            <ac:picMk id="3" creationId="{FF553DFE-49F1-CE6C-C13D-37C0348AECC7}"/>
          </ac:picMkLst>
        </pc:picChg>
        <pc:picChg chg="del">
          <ac:chgData name="Kelly Stokes" userId="3e5c5154-569e-4d81-aa91-4f91841cdfa9" providerId="ADAL" clId="{320F0D5C-E11F-478B-8199-9C30EE63C805}" dt="2023-05-25T14:16:02.838" v="37" actId="478"/>
          <ac:picMkLst>
            <pc:docMk/>
            <pc:sldMk cId="815193504" sldId="913"/>
            <ac:picMk id="6" creationId="{537AA318-3537-4B9B-A1AA-35F5C6114033}"/>
          </ac:picMkLst>
        </pc:picChg>
      </pc:sldChg>
      <pc:sldChg chg="modSp mod modNotesTx">
        <pc:chgData name="Kelly Stokes" userId="3e5c5154-569e-4d81-aa91-4f91841cdfa9" providerId="ADAL" clId="{320F0D5C-E11F-478B-8199-9C30EE63C805}" dt="2023-05-25T14:16:30.984" v="53" actId="20577"/>
        <pc:sldMkLst>
          <pc:docMk/>
          <pc:sldMk cId="2575069763" sldId="1008"/>
        </pc:sldMkLst>
        <pc:spChg chg="mod">
          <ac:chgData name="Kelly Stokes" userId="3e5c5154-569e-4d81-aa91-4f91841cdfa9" providerId="ADAL" clId="{320F0D5C-E11F-478B-8199-9C30EE63C805}" dt="2023-05-25T14:16:27.982" v="52" actId="20577"/>
          <ac:spMkLst>
            <pc:docMk/>
            <pc:sldMk cId="2575069763" sldId="1008"/>
            <ac:spMk id="2" creationId="{02FB8773-AD3E-2543-510F-CEE32E75C793}"/>
          </ac:spMkLst>
        </pc:spChg>
      </pc:sldChg>
      <pc:sldChg chg="addSp delSp modSp mod">
        <pc:chgData name="Kelly Stokes" userId="3e5c5154-569e-4d81-aa91-4f91841cdfa9" providerId="ADAL" clId="{320F0D5C-E11F-478B-8199-9C30EE63C805}" dt="2023-05-25T14:16:34.062" v="55"/>
        <pc:sldMkLst>
          <pc:docMk/>
          <pc:sldMk cId="2755378643" sldId="1009"/>
        </pc:sldMkLst>
        <pc:picChg chg="del">
          <ac:chgData name="Kelly Stokes" userId="3e5c5154-569e-4d81-aa91-4f91841cdfa9" providerId="ADAL" clId="{320F0D5C-E11F-478B-8199-9C30EE63C805}" dt="2023-05-25T14:16:33.657" v="54" actId="478"/>
          <ac:picMkLst>
            <pc:docMk/>
            <pc:sldMk cId="2755378643" sldId="1009"/>
            <ac:picMk id="2" creationId="{4D87CE97-842A-44A9-925E-146E7142C16F}"/>
          </ac:picMkLst>
        </pc:picChg>
        <pc:picChg chg="add mod">
          <ac:chgData name="Kelly Stokes" userId="3e5c5154-569e-4d81-aa91-4f91841cdfa9" providerId="ADAL" clId="{320F0D5C-E11F-478B-8199-9C30EE63C805}" dt="2023-05-25T14:16:34.062" v="55"/>
          <ac:picMkLst>
            <pc:docMk/>
            <pc:sldMk cId="2755378643" sldId="1009"/>
            <ac:picMk id="3" creationId="{A876A4D0-DD79-5300-8436-6C596A378F07}"/>
          </ac:picMkLst>
        </pc:picChg>
      </pc:sldChg>
      <pc:sldChg chg="modSp mod modNotesTx">
        <pc:chgData name="Kelly Stokes" userId="3e5c5154-569e-4d81-aa91-4f91841cdfa9" providerId="ADAL" clId="{320F0D5C-E11F-478B-8199-9C30EE63C805}" dt="2023-05-25T14:16:49.217" v="67" actId="20577"/>
        <pc:sldMkLst>
          <pc:docMk/>
          <pc:sldMk cId="3568090191" sldId="1084"/>
        </pc:sldMkLst>
        <pc:spChg chg="mod">
          <ac:chgData name="Kelly Stokes" userId="3e5c5154-569e-4d81-aa91-4f91841cdfa9" providerId="ADAL" clId="{320F0D5C-E11F-478B-8199-9C30EE63C805}" dt="2023-05-25T14:16:49.217" v="67" actId="20577"/>
          <ac:spMkLst>
            <pc:docMk/>
            <pc:sldMk cId="3568090191" sldId="1084"/>
            <ac:spMk id="2" creationId="{02FB8773-AD3E-2543-510F-CEE32E75C793}"/>
          </ac:spMkLst>
        </pc:spChg>
      </pc:sldChg>
      <pc:sldChg chg="addSp delSp modSp mod">
        <pc:chgData name="Kelly Stokes" userId="3e5c5154-569e-4d81-aa91-4f91841cdfa9" providerId="ADAL" clId="{320F0D5C-E11F-478B-8199-9C30EE63C805}" dt="2023-05-25T14:16:52.045" v="69"/>
        <pc:sldMkLst>
          <pc:docMk/>
          <pc:sldMk cId="1365483311" sldId="1085"/>
        </pc:sldMkLst>
        <pc:picChg chg="del">
          <ac:chgData name="Kelly Stokes" userId="3e5c5154-569e-4d81-aa91-4f91841cdfa9" providerId="ADAL" clId="{320F0D5C-E11F-478B-8199-9C30EE63C805}" dt="2023-05-25T14:16:51.669" v="68" actId="478"/>
          <ac:picMkLst>
            <pc:docMk/>
            <pc:sldMk cId="1365483311" sldId="1085"/>
            <ac:picMk id="2" creationId="{B4804581-057F-4B50-8D68-0A6AD1A4D317}"/>
          </ac:picMkLst>
        </pc:picChg>
        <pc:picChg chg="add mod">
          <ac:chgData name="Kelly Stokes" userId="3e5c5154-569e-4d81-aa91-4f91841cdfa9" providerId="ADAL" clId="{320F0D5C-E11F-478B-8199-9C30EE63C805}" dt="2023-05-25T14:16:52.045" v="69"/>
          <ac:picMkLst>
            <pc:docMk/>
            <pc:sldMk cId="1365483311" sldId="1085"/>
            <ac:picMk id="3" creationId="{CEE52945-126A-75E7-80C8-8B2A5AB7DED4}"/>
          </ac:picMkLst>
        </pc:picChg>
      </pc:sldChg>
      <pc:sldChg chg="modSp mod">
        <pc:chgData name="Kelly Stokes" userId="3e5c5154-569e-4d81-aa91-4f91841cdfa9" providerId="ADAL" clId="{320F0D5C-E11F-478B-8199-9C30EE63C805}" dt="2023-05-25T14:17:02.827" v="79" actId="20577"/>
        <pc:sldMkLst>
          <pc:docMk/>
          <pc:sldMk cId="1114376992" sldId="1151"/>
        </pc:sldMkLst>
        <pc:spChg chg="mod">
          <ac:chgData name="Kelly Stokes" userId="3e5c5154-569e-4d81-aa91-4f91841cdfa9" providerId="ADAL" clId="{320F0D5C-E11F-478B-8199-9C30EE63C805}" dt="2023-05-25T14:17:02.827" v="79" actId="20577"/>
          <ac:spMkLst>
            <pc:docMk/>
            <pc:sldMk cId="1114376992" sldId="1151"/>
            <ac:spMk id="2" creationId="{02FB8773-AD3E-2543-510F-CEE32E75C7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25/05/2023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a:t>
            </a:fld>
            <a:endParaRPr lang="en-GB"/>
          </a:p>
        </p:txBody>
      </p:sp>
    </p:spTree>
    <p:extLst>
      <p:ext uri="{BB962C8B-B14F-4D97-AF65-F5344CB8AC3E}">
        <p14:creationId xmlns:p14="http://schemas.microsoft.com/office/powerpoint/2010/main" val="419347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0" dirty="0"/>
              <a:t>The mountains and lochs on Skye mean only about a tenth of the land can be used for farming.  The solution is that most of the farms rear sheep.</a:t>
            </a:r>
          </a:p>
        </p:txBody>
      </p:sp>
      <p:sp>
        <p:nvSpPr>
          <p:cNvPr id="4" name="Slide Number Placeholder 3"/>
          <p:cNvSpPr>
            <a:spLocks noGrp="1"/>
          </p:cNvSpPr>
          <p:nvPr>
            <p:ph type="sldNum" sz="quarter" idx="5"/>
          </p:nvPr>
        </p:nvSpPr>
        <p:spPr/>
        <p:txBody>
          <a:bodyPr/>
          <a:lstStyle/>
          <a:p>
            <a:fld id="{A370640F-E73A-4148-92BA-D1C70A966614}" type="slidenum">
              <a:rPr lang="en-GB" smtClean="0"/>
              <a:t>37</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351109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40</a:t>
            </a:fld>
            <a:endParaRPr lang="en-GB"/>
          </a:p>
        </p:txBody>
      </p:sp>
    </p:spTree>
    <p:extLst>
      <p:ext uri="{BB962C8B-B14F-4D97-AF65-F5344CB8AC3E}">
        <p14:creationId xmlns:p14="http://schemas.microsoft.com/office/powerpoint/2010/main" val="159827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42</a:t>
            </a:fld>
            <a:endParaRPr lang="en-GB"/>
          </a:p>
        </p:txBody>
      </p:sp>
    </p:spTree>
    <p:extLst>
      <p:ext uri="{BB962C8B-B14F-4D97-AF65-F5344CB8AC3E}">
        <p14:creationId xmlns:p14="http://schemas.microsoft.com/office/powerpoint/2010/main" val="413765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a:p>
        </p:txBody>
      </p:sp>
    </p:spTree>
    <p:extLst>
      <p:ext uri="{BB962C8B-B14F-4D97-AF65-F5344CB8AC3E}">
        <p14:creationId xmlns:p14="http://schemas.microsoft.com/office/powerpoint/2010/main" val="423996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44</a:t>
            </a:fld>
            <a:endParaRPr lang="en-GB"/>
          </a:p>
        </p:txBody>
      </p:sp>
    </p:spTree>
    <p:extLst>
      <p:ext uri="{BB962C8B-B14F-4D97-AF65-F5344CB8AC3E}">
        <p14:creationId xmlns:p14="http://schemas.microsoft.com/office/powerpoint/2010/main" val="278846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1965406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1063897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299680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50</a:t>
            </a:fld>
            <a:endParaRPr lang="en-GB"/>
          </a:p>
        </p:txBody>
      </p:sp>
    </p:spTree>
    <p:extLst>
      <p:ext uri="{BB962C8B-B14F-4D97-AF65-F5344CB8AC3E}">
        <p14:creationId xmlns:p14="http://schemas.microsoft.com/office/powerpoint/2010/main" val="408629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60</a:t>
            </a:fld>
            <a:endParaRPr lang="en-GB"/>
          </a:p>
        </p:txBody>
      </p:sp>
    </p:spTree>
    <p:extLst>
      <p:ext uri="{BB962C8B-B14F-4D97-AF65-F5344CB8AC3E}">
        <p14:creationId xmlns:p14="http://schemas.microsoft.com/office/powerpoint/2010/main" val="511987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61</a:t>
            </a:fld>
            <a:endParaRPr lang="en-GB"/>
          </a:p>
        </p:txBody>
      </p:sp>
    </p:spTree>
    <p:extLst>
      <p:ext uri="{BB962C8B-B14F-4D97-AF65-F5344CB8AC3E}">
        <p14:creationId xmlns:p14="http://schemas.microsoft.com/office/powerpoint/2010/main" val="2728515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sentence from enough to bough sentence</a:t>
            </a:r>
          </a:p>
        </p:txBody>
      </p:sp>
      <p:sp>
        <p:nvSpPr>
          <p:cNvPr id="4" name="Slide Number Placeholder 3"/>
          <p:cNvSpPr>
            <a:spLocks noGrp="1"/>
          </p:cNvSpPr>
          <p:nvPr>
            <p:ph type="sldNum" sz="quarter" idx="5"/>
          </p:nvPr>
        </p:nvSpPr>
        <p:spPr/>
        <p:txBody>
          <a:bodyPr/>
          <a:lstStyle/>
          <a:p>
            <a:fld id="{A370640F-E73A-4148-92BA-D1C70A966614}" type="slidenum">
              <a:rPr lang="en-GB" smtClean="0"/>
              <a:t>63</a:t>
            </a:fld>
            <a:endParaRPr lang="en-GB"/>
          </a:p>
        </p:txBody>
      </p:sp>
    </p:spTree>
    <p:extLst>
      <p:ext uri="{BB962C8B-B14F-4D97-AF65-F5344CB8AC3E}">
        <p14:creationId xmlns:p14="http://schemas.microsoft.com/office/powerpoint/2010/main" val="1652388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sentence from enough to bough sentence</a:t>
            </a:r>
          </a:p>
        </p:txBody>
      </p:sp>
      <p:sp>
        <p:nvSpPr>
          <p:cNvPr id="4" name="Slide Number Placeholder 3"/>
          <p:cNvSpPr>
            <a:spLocks noGrp="1"/>
          </p:cNvSpPr>
          <p:nvPr>
            <p:ph type="sldNum" sz="quarter" idx="5"/>
          </p:nvPr>
        </p:nvSpPr>
        <p:spPr/>
        <p:txBody>
          <a:bodyPr/>
          <a:lstStyle/>
          <a:p>
            <a:fld id="{A370640F-E73A-4148-92BA-D1C70A966614}" type="slidenum">
              <a:rPr lang="en-GB" smtClean="0"/>
              <a:t>64</a:t>
            </a:fld>
            <a:endParaRPr lang="en-GB"/>
          </a:p>
        </p:txBody>
      </p:sp>
    </p:spTree>
    <p:extLst>
      <p:ext uri="{BB962C8B-B14F-4D97-AF65-F5344CB8AC3E}">
        <p14:creationId xmlns:p14="http://schemas.microsoft.com/office/powerpoint/2010/main" val="1633423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The </a:t>
            </a:r>
            <a:r>
              <a:rPr lang="en-GB" sz="1200" kern="1200" dirty="0">
                <a:solidFill>
                  <a:schemeClr val="tx1"/>
                </a:solidFill>
                <a:effectLst/>
                <a:latin typeface="+mn-lt"/>
                <a:ea typeface="+mn-ea"/>
                <a:cs typeface="+mn-cs"/>
              </a:rPr>
              <a:t>population of Skye became smaller between 1840s and 1990s and many organisations were dissolved due to this decline.</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74</a:t>
            </a:fld>
            <a:endParaRPr lang="en-GB"/>
          </a:p>
        </p:txBody>
      </p:sp>
    </p:spTree>
    <p:extLst>
      <p:ext uri="{BB962C8B-B14F-4D97-AF65-F5344CB8AC3E}">
        <p14:creationId xmlns:p14="http://schemas.microsoft.com/office/powerpoint/2010/main" val="2069891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1740967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2222089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108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348661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a:p>
        </p:txBody>
      </p:sp>
    </p:spTree>
    <p:extLst>
      <p:ext uri="{BB962C8B-B14F-4D97-AF65-F5344CB8AC3E}">
        <p14:creationId xmlns:p14="http://schemas.microsoft.com/office/powerpoint/2010/main" val="217539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a:p>
        </p:txBody>
      </p:sp>
    </p:spTree>
    <p:extLst>
      <p:ext uri="{BB962C8B-B14F-4D97-AF65-F5344CB8AC3E}">
        <p14:creationId xmlns:p14="http://schemas.microsoft.com/office/powerpoint/2010/main" val="3763962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82</a:t>
            </a:fld>
            <a:endParaRPr lang="en-GB"/>
          </a:p>
        </p:txBody>
      </p:sp>
    </p:spTree>
    <p:extLst>
      <p:ext uri="{BB962C8B-B14F-4D97-AF65-F5344CB8AC3E}">
        <p14:creationId xmlns:p14="http://schemas.microsoft.com/office/powerpoint/2010/main" val="2202242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2347126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3039971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97</a:t>
            </a:fld>
            <a:endParaRPr lang="en-GB"/>
          </a:p>
        </p:txBody>
      </p:sp>
    </p:spTree>
    <p:extLst>
      <p:ext uri="{BB962C8B-B14F-4D97-AF65-F5344CB8AC3E}">
        <p14:creationId xmlns:p14="http://schemas.microsoft.com/office/powerpoint/2010/main" val="326399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98</a:t>
            </a:fld>
            <a:endParaRPr lang="en-GB"/>
          </a:p>
        </p:txBody>
      </p:sp>
    </p:spTree>
    <p:extLst>
      <p:ext uri="{BB962C8B-B14F-4D97-AF65-F5344CB8AC3E}">
        <p14:creationId xmlns:p14="http://schemas.microsoft.com/office/powerpoint/2010/main" val="2186913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99</a:t>
            </a:fld>
            <a:endParaRPr lang="en-GB"/>
          </a:p>
        </p:txBody>
      </p:sp>
    </p:spTree>
    <p:extLst>
      <p:ext uri="{BB962C8B-B14F-4D97-AF65-F5344CB8AC3E}">
        <p14:creationId xmlns:p14="http://schemas.microsoft.com/office/powerpoint/2010/main" val="1083176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100</a:t>
            </a:fld>
            <a:endParaRPr lang="en-GB"/>
          </a:p>
        </p:txBody>
      </p:sp>
    </p:spTree>
    <p:extLst>
      <p:ext uri="{BB962C8B-B14F-4D97-AF65-F5344CB8AC3E}">
        <p14:creationId xmlns:p14="http://schemas.microsoft.com/office/powerpoint/2010/main" val="4042015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many case where boats just disappeared due to this coastline.</a:t>
            </a:r>
          </a:p>
        </p:txBody>
      </p:sp>
      <p:sp>
        <p:nvSpPr>
          <p:cNvPr id="4" name="Slide Number Placeholder 3"/>
          <p:cNvSpPr>
            <a:spLocks noGrp="1"/>
          </p:cNvSpPr>
          <p:nvPr>
            <p:ph type="sldNum" sz="quarter" idx="5"/>
          </p:nvPr>
        </p:nvSpPr>
        <p:spPr/>
        <p:txBody>
          <a:bodyPr/>
          <a:lstStyle/>
          <a:p>
            <a:fld id="{A370640F-E73A-4148-92BA-D1C70A966614}" type="slidenum">
              <a:rPr lang="en-GB" smtClean="0"/>
              <a:t>110</a:t>
            </a:fld>
            <a:endParaRPr lang="en-GB"/>
          </a:p>
        </p:txBody>
      </p:sp>
    </p:spTree>
    <p:extLst>
      <p:ext uri="{BB962C8B-B14F-4D97-AF65-F5344CB8AC3E}">
        <p14:creationId xmlns:p14="http://schemas.microsoft.com/office/powerpoint/2010/main" val="434925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112</a:t>
            </a:fld>
            <a:endParaRPr lang="en-GB"/>
          </a:p>
        </p:txBody>
      </p:sp>
    </p:spTree>
    <p:extLst>
      <p:ext uri="{BB962C8B-B14F-4D97-AF65-F5344CB8AC3E}">
        <p14:creationId xmlns:p14="http://schemas.microsoft.com/office/powerpoint/2010/main" val="354700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113</a:t>
            </a:fld>
            <a:endParaRPr lang="en-GB"/>
          </a:p>
        </p:txBody>
      </p:sp>
    </p:spTree>
    <p:extLst>
      <p:ext uri="{BB962C8B-B14F-4D97-AF65-F5344CB8AC3E}">
        <p14:creationId xmlns:p14="http://schemas.microsoft.com/office/powerpoint/2010/main" val="2501495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a:p>
        </p:txBody>
      </p:sp>
    </p:spTree>
    <p:extLst>
      <p:ext uri="{BB962C8B-B14F-4D97-AF65-F5344CB8AC3E}">
        <p14:creationId xmlns:p14="http://schemas.microsoft.com/office/powerpoint/2010/main" val="2399904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116</a:t>
            </a:fld>
            <a:endParaRPr lang="en-GB"/>
          </a:p>
        </p:txBody>
      </p:sp>
    </p:spTree>
    <p:extLst>
      <p:ext uri="{BB962C8B-B14F-4D97-AF65-F5344CB8AC3E}">
        <p14:creationId xmlns:p14="http://schemas.microsoft.com/office/powerpoint/2010/main" val="1943912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818993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118</a:t>
            </a:fld>
            <a:endParaRPr lang="en-GB"/>
          </a:p>
        </p:txBody>
      </p:sp>
    </p:spTree>
    <p:extLst>
      <p:ext uri="{BB962C8B-B14F-4D97-AF65-F5344CB8AC3E}">
        <p14:creationId xmlns:p14="http://schemas.microsoft.com/office/powerpoint/2010/main" val="1046384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119</a:t>
            </a:fld>
            <a:endParaRPr lang="en-GB"/>
          </a:p>
        </p:txBody>
      </p:sp>
    </p:spTree>
    <p:extLst>
      <p:ext uri="{BB962C8B-B14F-4D97-AF65-F5344CB8AC3E}">
        <p14:creationId xmlns:p14="http://schemas.microsoft.com/office/powerpoint/2010/main" val="9521589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120</a:t>
            </a:fld>
            <a:endParaRPr lang="en-GB"/>
          </a:p>
        </p:txBody>
      </p:sp>
    </p:spTree>
    <p:extLst>
      <p:ext uri="{BB962C8B-B14F-4D97-AF65-F5344CB8AC3E}">
        <p14:creationId xmlns:p14="http://schemas.microsoft.com/office/powerpoint/2010/main" val="2052788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400" kern="1200" dirty="0">
                <a:solidFill>
                  <a:schemeClr val="tx1"/>
                </a:solidFill>
                <a:effectLst/>
                <a:latin typeface="+mn-lt"/>
                <a:ea typeface="+mn-ea"/>
                <a:cs typeface="+mn-cs"/>
              </a:rPr>
              <a:t>This important issue was solved by building a bridge connecting Skye with the mainland that was opened in 1995.</a:t>
            </a:r>
            <a:endParaRPr lang="en-GB" sz="4400" dirty="0"/>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a:p>
        </p:txBody>
      </p:sp>
    </p:spTree>
    <p:extLst>
      <p:ext uri="{BB962C8B-B14F-4D97-AF65-F5344CB8AC3E}">
        <p14:creationId xmlns:p14="http://schemas.microsoft.com/office/powerpoint/2010/main" val="4040716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145</a:t>
            </a:fld>
            <a:endParaRPr lang="en-GB"/>
          </a:p>
        </p:txBody>
      </p:sp>
    </p:spTree>
    <p:extLst>
      <p:ext uri="{BB962C8B-B14F-4D97-AF65-F5344CB8AC3E}">
        <p14:creationId xmlns:p14="http://schemas.microsoft.com/office/powerpoint/2010/main" val="6534941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146</a:t>
            </a:fld>
            <a:endParaRPr lang="en-GB"/>
          </a:p>
        </p:txBody>
      </p:sp>
    </p:spTree>
    <p:extLst>
      <p:ext uri="{BB962C8B-B14F-4D97-AF65-F5344CB8AC3E}">
        <p14:creationId xmlns:p14="http://schemas.microsoft.com/office/powerpoint/2010/main" val="1906685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147</a:t>
            </a:fld>
            <a:endParaRPr lang="en-GB"/>
          </a:p>
        </p:txBody>
      </p:sp>
    </p:spTree>
    <p:extLst>
      <p:ext uri="{BB962C8B-B14F-4D97-AF65-F5344CB8AC3E}">
        <p14:creationId xmlns:p14="http://schemas.microsoft.com/office/powerpoint/2010/main" val="3052277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149</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150</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152</a:t>
            </a:fld>
            <a:endParaRPr lang="en-GB"/>
          </a:p>
        </p:txBody>
      </p:sp>
    </p:spTree>
    <p:extLst>
      <p:ext uri="{BB962C8B-B14F-4D97-AF65-F5344CB8AC3E}">
        <p14:creationId xmlns:p14="http://schemas.microsoft.com/office/powerpoint/2010/main" val="13651918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21262935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0" dirty="0"/>
              <a:t>baby’s, can’t, natural, naughty, solution, insoluble, dissolve, sign, disappear, important</a:t>
            </a:r>
          </a:p>
        </p:txBody>
      </p:sp>
      <p:sp>
        <p:nvSpPr>
          <p:cNvPr id="4" name="Slide Number Placeholder 3"/>
          <p:cNvSpPr>
            <a:spLocks noGrp="1"/>
          </p:cNvSpPr>
          <p:nvPr>
            <p:ph type="sldNum" sz="quarter" idx="5"/>
          </p:nvPr>
        </p:nvSpPr>
        <p:spPr/>
        <p:txBody>
          <a:bodyPr/>
          <a:lstStyle/>
          <a:p>
            <a:fld id="{A370640F-E73A-4148-92BA-D1C70A966614}" type="slidenum">
              <a:rPr lang="en-GB" smtClean="0"/>
              <a:t>177</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Medal, bored, straight, favourite,</a:t>
            </a:r>
          </a:p>
          <a:p>
            <a:r>
              <a:rPr lang="en-GB" dirty="0"/>
              <a:t>Rough, enough, through, borough, peculiar, occasion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178</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179</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182</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183</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783823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184</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185</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186</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187</a:t>
            </a:fld>
            <a:endParaRPr lang="en-GB"/>
          </a:p>
        </p:txBody>
      </p:sp>
    </p:spTree>
    <p:extLst>
      <p:ext uri="{BB962C8B-B14F-4D97-AF65-F5344CB8AC3E}">
        <p14:creationId xmlns:p14="http://schemas.microsoft.com/office/powerpoint/2010/main" val="330644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7252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Y4</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Summer 2</a:t>
            </a:r>
          </a:p>
          <a:p>
            <a:r>
              <a:rPr lang="en-GB" dirty="0">
                <a:latin typeface="Twinkl Cursive Looped" panose="02000000000000000000" pitchFamily="2" charset="0"/>
              </a:rPr>
              <a:t>Week 5</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You've been a really naughty puppy.</a:t>
            </a:r>
          </a:p>
        </p:txBody>
      </p:sp>
      <p:sp>
        <p:nvSpPr>
          <p:cNvPr id="3" name="Title 1">
            <a:extLst>
              <a:ext uri="{FF2B5EF4-FFF2-40B4-BE49-F238E27FC236}">
                <a16:creationId xmlns:a16="http://schemas.microsoft.com/office/drawing/2014/main" id="{90A6CA62-1A4F-94AC-2293-8297F62D1D6D}"/>
              </a:ext>
            </a:extLst>
          </p:cNvPr>
          <p:cNvSpPr txBox="1">
            <a:spLocks/>
          </p:cNvSpPr>
          <p:nvPr/>
        </p:nvSpPr>
        <p:spPr>
          <a:xfrm>
            <a:off x="7870371" y="3031075"/>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090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Sally was to assign two boys to clear the garden shed.</a:t>
            </a:r>
            <a:endParaRPr lang="en-GB" i="1" dirty="0"/>
          </a:p>
        </p:txBody>
      </p:sp>
      <p:sp>
        <p:nvSpPr>
          <p:cNvPr id="3" name="Title 1">
            <a:extLst>
              <a:ext uri="{FF2B5EF4-FFF2-40B4-BE49-F238E27FC236}">
                <a16:creationId xmlns:a16="http://schemas.microsoft.com/office/drawing/2014/main" id="{E0EA2BB1-5C26-92D8-8832-027A29510A58}"/>
              </a:ext>
            </a:extLst>
          </p:cNvPr>
          <p:cNvSpPr txBox="1">
            <a:spLocks/>
          </p:cNvSpPr>
          <p:nvPr/>
        </p:nvSpPr>
        <p:spPr>
          <a:xfrm>
            <a:off x="5156200" y="3031075"/>
            <a:ext cx="220254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406497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735360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7977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cease to be visible</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C426BBB4-33ED-4244-8DB3-265BB62BCD37}"/>
              </a:ext>
            </a:extLst>
          </p:cNvPr>
          <p:cNvPicPr>
            <a:picLocks noChangeAspect="1"/>
          </p:cNvPicPr>
          <p:nvPr/>
        </p:nvPicPr>
        <p:blipFill rotWithShape="1">
          <a:blip r:embed="rId2"/>
          <a:srcRect b="6414"/>
          <a:stretch/>
        </p:blipFill>
        <p:spPr>
          <a:xfrm>
            <a:off x="309108" y="371475"/>
            <a:ext cx="2828925" cy="1515382"/>
          </a:xfrm>
          <a:prstGeom prst="rect">
            <a:avLst/>
          </a:prstGeom>
        </p:spPr>
      </p:pic>
      <p:sp>
        <p:nvSpPr>
          <p:cNvPr id="5" name="TextBox 4">
            <a:extLst>
              <a:ext uri="{FF2B5EF4-FFF2-40B4-BE49-F238E27FC236}">
                <a16:creationId xmlns:a16="http://schemas.microsoft.com/office/drawing/2014/main" id="{5A06CE06-7C4C-9423-4BA5-DA9E30B98492}"/>
              </a:ext>
            </a:extLst>
          </p:cNvPr>
          <p:cNvSpPr txBox="1"/>
          <p:nvPr/>
        </p:nvSpPr>
        <p:spPr>
          <a:xfrm>
            <a:off x="3889828" y="37147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disappear</a:t>
            </a:r>
            <a:endParaRPr lang="en-GB" dirty="0"/>
          </a:p>
        </p:txBody>
      </p:sp>
      <p:sp>
        <p:nvSpPr>
          <p:cNvPr id="7" name="TextBox 6">
            <a:extLst>
              <a:ext uri="{FF2B5EF4-FFF2-40B4-BE49-F238E27FC236}">
                <a16:creationId xmlns:a16="http://schemas.microsoft.com/office/drawing/2014/main" id="{9ED61B45-B07D-9396-205D-999CD5D54E63}"/>
              </a:ext>
            </a:extLst>
          </p:cNvPr>
          <p:cNvSpPr txBox="1"/>
          <p:nvPr/>
        </p:nvSpPr>
        <p:spPr>
          <a:xfrm>
            <a:off x="4644571" y="3164394"/>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42931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small mouse ran to disappear from the cat.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41E04E8-6060-87B7-9E4E-326EFC3F9C55}"/>
              </a:ext>
            </a:extLst>
          </p:cNvPr>
          <p:cNvSpPr txBox="1">
            <a:spLocks/>
          </p:cNvSpPr>
          <p:nvPr/>
        </p:nvSpPr>
        <p:spPr>
          <a:xfrm>
            <a:off x="8159750" y="3033712"/>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8715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800" y="4148198"/>
            <a:ext cx="12090400" cy="2380342"/>
          </a:xfrm>
        </p:spPr>
        <p:txBody>
          <a:bodyPr>
            <a:normAutofit/>
          </a:bodyPr>
          <a:lstStyle/>
          <a:p>
            <a:pPr algn="ctr"/>
            <a:r>
              <a:rPr lang="en-GB" dirty="0">
                <a:latin typeface="Twinkl Cursive Looped" panose="02000000000000000000" pitchFamily="2" charset="0"/>
              </a:rPr>
              <a:t>Definition -of great significance or value</a:t>
            </a:r>
            <a:endParaRPr lang="en-GB" i="1" dirty="0"/>
          </a:p>
        </p:txBody>
      </p:sp>
      <p:pic>
        <p:nvPicPr>
          <p:cNvPr id="3" name="Picture 2">
            <a:extLst>
              <a:ext uri="{FF2B5EF4-FFF2-40B4-BE49-F238E27FC236}">
                <a16:creationId xmlns:a16="http://schemas.microsoft.com/office/drawing/2014/main" id="{2BAE8DC0-F23D-4412-A815-DB874DC13970}"/>
              </a:ext>
            </a:extLst>
          </p:cNvPr>
          <p:cNvPicPr>
            <a:picLocks noChangeAspect="1"/>
          </p:cNvPicPr>
          <p:nvPr/>
        </p:nvPicPr>
        <p:blipFill rotWithShape="1">
          <a:blip r:embed="rId2"/>
          <a:srcRect b="10762"/>
          <a:stretch/>
        </p:blipFill>
        <p:spPr>
          <a:xfrm>
            <a:off x="452664" y="390071"/>
            <a:ext cx="2400300" cy="1699986"/>
          </a:xfrm>
          <a:prstGeom prst="rect">
            <a:avLst/>
          </a:prstGeom>
        </p:spPr>
      </p:pic>
      <p:sp>
        <p:nvSpPr>
          <p:cNvPr id="5" name="TextBox 4">
            <a:extLst>
              <a:ext uri="{FF2B5EF4-FFF2-40B4-BE49-F238E27FC236}">
                <a16:creationId xmlns:a16="http://schemas.microsoft.com/office/drawing/2014/main" id="{AFC652C7-5B6A-9DFE-3DCA-0681DEEB3A7D}"/>
              </a:ext>
            </a:extLst>
          </p:cNvPr>
          <p:cNvSpPr txBox="1"/>
          <p:nvPr/>
        </p:nvSpPr>
        <p:spPr>
          <a:xfrm>
            <a:off x="4281715" y="32946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important</a:t>
            </a:r>
            <a:endParaRPr lang="en-GB" dirty="0"/>
          </a:p>
        </p:txBody>
      </p:sp>
      <p:sp>
        <p:nvSpPr>
          <p:cNvPr id="7" name="TextBox 6">
            <a:extLst>
              <a:ext uri="{FF2B5EF4-FFF2-40B4-BE49-F238E27FC236}">
                <a16:creationId xmlns:a16="http://schemas.microsoft.com/office/drawing/2014/main" id="{C5FFAB53-B790-5666-CC12-BF86768A5389}"/>
              </a:ext>
            </a:extLst>
          </p:cNvPr>
          <p:cNvSpPr txBox="1"/>
          <p:nvPr/>
        </p:nvSpPr>
        <p:spPr>
          <a:xfrm>
            <a:off x="4415064" y="2387768"/>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3619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Sally had a very important meeting to attend at 10 o’clock.</a:t>
            </a:r>
            <a:endParaRPr lang="en-GB" i="1" dirty="0"/>
          </a:p>
        </p:txBody>
      </p:sp>
      <p:sp>
        <p:nvSpPr>
          <p:cNvPr id="3" name="Title 1">
            <a:extLst>
              <a:ext uri="{FF2B5EF4-FFF2-40B4-BE49-F238E27FC236}">
                <a16:creationId xmlns:a16="http://schemas.microsoft.com/office/drawing/2014/main" id="{3BAB3470-68E0-ACED-6BC7-4BA34EC71F3D}"/>
              </a:ext>
            </a:extLst>
          </p:cNvPr>
          <p:cNvSpPr txBox="1">
            <a:spLocks/>
          </p:cNvSpPr>
          <p:nvPr/>
        </p:nvSpPr>
        <p:spPr>
          <a:xfrm>
            <a:off x="7304313" y="2656114"/>
            <a:ext cx="3436257" cy="77288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5803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913095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512918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solution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dissolved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disappeared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important issue was solved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1578375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a:t>
            </a:r>
            <a:r>
              <a:rPr lang="en-GB" sz="2400" dirty="0">
                <a:solidFill>
                  <a:srgbClr val="333333"/>
                </a:solidFill>
                <a:highlight>
                  <a:srgbClr val="FFFF00"/>
                </a:highlight>
                <a:latin typeface="Twinkl Cursive Looped" panose="02000000000000000000" pitchFamily="2" charset="0"/>
              </a:rPr>
              <a:t>solution</a:t>
            </a:r>
            <a:r>
              <a:rPr lang="en-GB" sz="2400" dirty="0">
                <a:solidFill>
                  <a:srgbClr val="333333"/>
                </a:solidFill>
                <a:latin typeface="Twinkl Cursive Looped" panose="02000000000000000000" pitchFamily="2" charset="0"/>
              </a:rPr>
              <a:t>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a:t>
            </a:r>
            <a:r>
              <a:rPr lang="en-GB" sz="2400" dirty="0">
                <a:solidFill>
                  <a:srgbClr val="333333"/>
                </a:solidFill>
                <a:highlight>
                  <a:srgbClr val="FFFF00"/>
                </a:highlight>
                <a:latin typeface="Twinkl Cursive Looped" panose="02000000000000000000" pitchFamily="2" charset="0"/>
              </a:rPr>
              <a:t>dissolved</a:t>
            </a:r>
            <a:r>
              <a:rPr lang="en-GB" sz="2400" dirty="0">
                <a:solidFill>
                  <a:srgbClr val="333333"/>
                </a:solidFill>
                <a:latin typeface="Twinkl Cursive Looped" panose="02000000000000000000" pitchFamily="2" charset="0"/>
              </a:rPr>
              <a:t>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a:t>
            </a:r>
            <a:r>
              <a:rPr lang="en-GB" sz="2400" dirty="0">
                <a:solidFill>
                  <a:srgbClr val="333333"/>
                </a:solidFill>
                <a:highlight>
                  <a:srgbClr val="FFFF00"/>
                </a:highlight>
                <a:latin typeface="Twinkl Cursive Looped" panose="02000000000000000000" pitchFamily="2" charset="0"/>
              </a:rPr>
              <a:t>disappeared</a:t>
            </a:r>
            <a:r>
              <a:rPr lang="en-GB" sz="2400" dirty="0">
                <a:solidFill>
                  <a:srgbClr val="333333"/>
                </a:solidFill>
                <a:latin typeface="Twinkl Cursive Looped" panose="02000000000000000000" pitchFamily="2" charset="0"/>
              </a:rPr>
              <a:t>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a:t>
            </a:r>
            <a:r>
              <a:rPr lang="en-GB" sz="2400" dirty="0">
                <a:solidFill>
                  <a:srgbClr val="333333"/>
                </a:solidFill>
                <a:highlight>
                  <a:srgbClr val="FFFF00"/>
                </a:highlight>
                <a:latin typeface="Twinkl Cursive Looped" panose="02000000000000000000" pitchFamily="2" charset="0"/>
              </a:rPr>
              <a:t>important </a:t>
            </a:r>
            <a:r>
              <a:rPr lang="en-GB" sz="2400" dirty="0">
                <a:solidFill>
                  <a:srgbClr val="333333"/>
                </a:solidFill>
                <a:latin typeface="Twinkl Cursive Looped" panose="02000000000000000000" pitchFamily="2" charset="0"/>
              </a:rPr>
              <a:t>issue was </a:t>
            </a:r>
            <a:r>
              <a:rPr lang="en-GB" sz="2400" dirty="0">
                <a:solidFill>
                  <a:srgbClr val="333333"/>
                </a:solidFill>
                <a:highlight>
                  <a:srgbClr val="FFFF00"/>
                </a:highlight>
                <a:latin typeface="Twinkl Cursive Looped" panose="02000000000000000000" pitchFamily="2" charset="0"/>
              </a:rPr>
              <a:t>solved</a:t>
            </a:r>
            <a:r>
              <a:rPr lang="en-GB" sz="2400" dirty="0">
                <a:solidFill>
                  <a:srgbClr val="333333"/>
                </a:solidFill>
                <a:latin typeface="Twinkl Cursive Looped" panose="02000000000000000000" pitchFamily="2" charset="0"/>
              </a:rPr>
              <a:t>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53481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Plural and possessive apostrophes</a:t>
            </a: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95502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There were many case where boats just disappeared due to this coastline.</a:t>
            </a:r>
            <a:br>
              <a:rPr lang="en-GB" dirty="0">
                <a:solidFill>
                  <a:srgbClr val="000000"/>
                </a:solidFill>
                <a:latin typeface="Twinkl Cursive Looped" panose="02000000000000000000" pitchFamily="2" charset="0"/>
                <a:ea typeface="Times New Roman" panose="02020603050405020304" pitchFamily="18" charset="0"/>
              </a:rPr>
            </a:br>
            <a:r>
              <a:rPr lang="en-GB" dirty="0">
                <a:solidFill>
                  <a:srgbClr val="000000"/>
                </a:solidFill>
                <a:latin typeface="Twinkl Cursive Looped" panose="02000000000000000000" pitchFamily="2" charset="0"/>
                <a:ea typeface="Times New Roman" panose="02020603050405020304" pitchFamily="18" charset="0"/>
              </a:rPr>
              <a:t> </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41631794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5 - Thursday</a:t>
            </a:r>
          </a:p>
          <a:p>
            <a:endParaRPr lang="en-GB" sz="7200" dirty="0"/>
          </a:p>
        </p:txBody>
      </p:sp>
    </p:spTree>
    <p:extLst>
      <p:ext uri="{BB962C8B-B14F-4D97-AF65-F5344CB8AC3E}">
        <p14:creationId xmlns:p14="http://schemas.microsoft.com/office/powerpoint/2010/main" val="35680901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E52945-126A-75E7-80C8-8B2A5AB7DED4}"/>
              </a:ext>
            </a:extLst>
          </p:cNvPr>
          <p:cNvPicPr>
            <a:picLocks noChangeAspect="1"/>
          </p:cNvPicPr>
          <p:nvPr/>
        </p:nvPicPr>
        <p:blipFill rotWithShape="1">
          <a:blip r:embed="rId3"/>
          <a:srcRect l="22738" t="24750" r="22857" b="7492"/>
          <a:stretch/>
        </p:blipFill>
        <p:spPr>
          <a:xfrm>
            <a:off x="522514" y="-1"/>
            <a:ext cx="9927772" cy="6951613"/>
          </a:xfrm>
          <a:prstGeom prst="rect">
            <a:avLst/>
          </a:prstGeom>
        </p:spPr>
      </p:pic>
    </p:spTree>
    <p:extLst>
      <p:ext uri="{BB962C8B-B14F-4D97-AF65-F5344CB8AC3E}">
        <p14:creationId xmlns:p14="http://schemas.microsoft.com/office/powerpoint/2010/main" val="13654833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0484345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526593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285511"/>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existing in or derived from nature; not made or caused by humankind.</a:t>
            </a:r>
          </a:p>
        </p:txBody>
      </p:sp>
      <p:sp>
        <p:nvSpPr>
          <p:cNvPr id="4" name="TextBox 3">
            <a:extLst>
              <a:ext uri="{FF2B5EF4-FFF2-40B4-BE49-F238E27FC236}">
                <a16:creationId xmlns:a16="http://schemas.microsoft.com/office/drawing/2014/main" id="{9EBCD4A5-6B8E-01B0-E9F0-F488DC614B80}"/>
              </a:ext>
            </a:extLst>
          </p:cNvPr>
          <p:cNvSpPr txBox="1"/>
          <p:nvPr/>
        </p:nvSpPr>
        <p:spPr>
          <a:xfrm>
            <a:off x="4426857" y="32328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natural</a:t>
            </a:r>
            <a:endParaRPr lang="en-GB" dirty="0"/>
          </a:p>
        </p:txBody>
      </p:sp>
      <p:sp>
        <p:nvSpPr>
          <p:cNvPr id="6" name="TextBox 5">
            <a:extLst>
              <a:ext uri="{FF2B5EF4-FFF2-40B4-BE49-F238E27FC236}">
                <a16:creationId xmlns:a16="http://schemas.microsoft.com/office/drawing/2014/main" id="{E1F43769-153D-CE51-4EB0-0F368BEB7EBB}"/>
              </a:ext>
            </a:extLst>
          </p:cNvPr>
          <p:cNvSpPr txBox="1"/>
          <p:nvPr/>
        </p:nvSpPr>
        <p:spPr>
          <a:xfrm>
            <a:off x="3817257" y="181816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7" name="Picture 4" descr="Natural disasters cartoon icons set Royalty Free Vector">
            <a:extLst>
              <a:ext uri="{FF2B5EF4-FFF2-40B4-BE49-F238E27FC236}">
                <a16:creationId xmlns:a16="http://schemas.microsoft.com/office/drawing/2014/main" id="{DFAADBC9-4E03-7BA8-4538-F6766239F9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68"/>
          <a:stretch/>
        </p:blipFill>
        <p:spPr bwMode="auto">
          <a:xfrm>
            <a:off x="271916" y="134257"/>
            <a:ext cx="2276475" cy="181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42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8650" y="990768"/>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Sharks have no natural enemies</a:t>
            </a:r>
          </a:p>
        </p:txBody>
      </p:sp>
      <p:sp>
        <p:nvSpPr>
          <p:cNvPr id="3" name="Title 1">
            <a:extLst>
              <a:ext uri="{FF2B5EF4-FFF2-40B4-BE49-F238E27FC236}">
                <a16:creationId xmlns:a16="http://schemas.microsoft.com/office/drawing/2014/main" id="{E93A1247-CB5E-96F9-CAA4-1018855C36C8}"/>
              </a:ext>
            </a:extLst>
          </p:cNvPr>
          <p:cNvSpPr txBox="1">
            <a:spLocks/>
          </p:cNvSpPr>
          <p:nvPr/>
        </p:nvSpPr>
        <p:spPr>
          <a:xfrm>
            <a:off x="5863770" y="2638425"/>
            <a:ext cx="236220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5703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1520062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5" y="4462805"/>
            <a:ext cx="10515600" cy="2257817"/>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(especially of a child) badly behaved; disobedient.</a:t>
            </a:r>
          </a:p>
        </p:txBody>
      </p:sp>
      <p:sp>
        <p:nvSpPr>
          <p:cNvPr id="4" name="TextBox 3">
            <a:extLst>
              <a:ext uri="{FF2B5EF4-FFF2-40B4-BE49-F238E27FC236}">
                <a16:creationId xmlns:a16="http://schemas.microsoft.com/office/drawing/2014/main" id="{38206AD6-D563-8927-418D-A75FA075DBCD}"/>
              </a:ext>
            </a:extLst>
          </p:cNvPr>
          <p:cNvSpPr txBox="1"/>
          <p:nvPr/>
        </p:nvSpPr>
        <p:spPr>
          <a:xfrm>
            <a:off x="4310743" y="31222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naughty</a:t>
            </a:r>
            <a:endParaRPr lang="en-GB" dirty="0"/>
          </a:p>
        </p:txBody>
      </p:sp>
      <p:sp>
        <p:nvSpPr>
          <p:cNvPr id="6" name="TextBox 5">
            <a:extLst>
              <a:ext uri="{FF2B5EF4-FFF2-40B4-BE49-F238E27FC236}">
                <a16:creationId xmlns:a16="http://schemas.microsoft.com/office/drawing/2014/main" id="{6AE56E89-4FD4-F770-8304-6D4D2FB674E4}"/>
              </a:ext>
            </a:extLst>
          </p:cNvPr>
          <p:cNvSpPr txBox="1"/>
          <p:nvPr/>
        </p:nvSpPr>
        <p:spPr>
          <a:xfrm>
            <a:off x="3846285" y="198385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1026" name="Picture 2" descr="Image result for naughty puppy clipart">
            <a:extLst>
              <a:ext uri="{FF2B5EF4-FFF2-40B4-BE49-F238E27FC236}">
                <a16:creationId xmlns:a16="http://schemas.microsoft.com/office/drawing/2014/main" id="{E872B77F-97E1-619A-389C-69ABFB712A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 r="819" b="11587"/>
          <a:stretch/>
        </p:blipFill>
        <p:spPr bwMode="auto">
          <a:xfrm>
            <a:off x="144688" y="234969"/>
            <a:ext cx="2685597" cy="174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73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40481"/>
            <a:ext cx="10515600"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punctuation mark (‘)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used to indicate either possession </a:t>
            </a:r>
            <a:br>
              <a:rPr lang="en-GB" dirty="0">
                <a:latin typeface="Twinkl Cursive Looped" panose="02000000000000000000" pitchFamily="2" charset="0"/>
              </a:rPr>
            </a:br>
            <a:r>
              <a:rPr lang="en-GB" dirty="0">
                <a:latin typeface="Twinkl Cursive Looped" panose="02000000000000000000" pitchFamily="2" charset="0"/>
              </a:rPr>
              <a:t>or </a:t>
            </a:r>
            <a:br>
              <a:rPr lang="en-GB" dirty="0">
                <a:latin typeface="Twinkl Cursive Looped" panose="02000000000000000000" pitchFamily="2" charset="0"/>
              </a:rPr>
            </a:br>
            <a:r>
              <a:rPr lang="en-GB" dirty="0">
                <a:latin typeface="Twinkl Cursive Looped" panose="02000000000000000000" pitchFamily="2" charset="0"/>
              </a:rPr>
              <a:t>the omission of letters or figures</a:t>
            </a: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You've been a really naughty puppy.</a:t>
            </a:r>
          </a:p>
        </p:txBody>
      </p:sp>
      <p:sp>
        <p:nvSpPr>
          <p:cNvPr id="3" name="Title 1">
            <a:extLst>
              <a:ext uri="{FF2B5EF4-FFF2-40B4-BE49-F238E27FC236}">
                <a16:creationId xmlns:a16="http://schemas.microsoft.com/office/drawing/2014/main" id="{90A6CA62-1A4F-94AC-2293-8297F62D1D6D}"/>
              </a:ext>
            </a:extLst>
          </p:cNvPr>
          <p:cNvSpPr txBox="1">
            <a:spLocks/>
          </p:cNvSpPr>
          <p:nvPr/>
        </p:nvSpPr>
        <p:spPr>
          <a:xfrm>
            <a:off x="7870371" y="3031075"/>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92156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Plural and possessive apostrophes</a:t>
            </a:r>
          </a:p>
        </p:txBody>
      </p:sp>
    </p:spTree>
    <p:extLst>
      <p:ext uri="{BB962C8B-B14F-4D97-AF65-F5344CB8AC3E}">
        <p14:creationId xmlns:p14="http://schemas.microsoft.com/office/powerpoint/2010/main" val="41633723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40481"/>
            <a:ext cx="10515600"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punctuation mark (‘)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used to indicate either possession </a:t>
            </a:r>
            <a:br>
              <a:rPr lang="en-GB" dirty="0">
                <a:latin typeface="Twinkl Cursive Looped" panose="02000000000000000000" pitchFamily="2" charset="0"/>
              </a:rPr>
            </a:br>
            <a:r>
              <a:rPr lang="en-GB" dirty="0">
                <a:latin typeface="Twinkl Cursive Looped" panose="02000000000000000000" pitchFamily="2" charset="0"/>
              </a:rPr>
              <a:t>or </a:t>
            </a:r>
            <a:br>
              <a:rPr lang="en-GB" dirty="0">
                <a:latin typeface="Twinkl Cursive Looped" panose="02000000000000000000" pitchFamily="2" charset="0"/>
              </a:rPr>
            </a:br>
            <a:r>
              <a:rPr lang="en-GB" dirty="0">
                <a:latin typeface="Twinkl Cursive Looped" panose="02000000000000000000" pitchFamily="2" charset="0"/>
              </a:rPr>
              <a:t>the omission of letters or figures</a:t>
            </a:r>
          </a:p>
        </p:txBody>
      </p:sp>
    </p:spTree>
    <p:extLst>
      <p:ext uri="{BB962C8B-B14F-4D97-AF65-F5344CB8AC3E}">
        <p14:creationId xmlns:p14="http://schemas.microsoft.com/office/powerpoint/2010/main" val="29138924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woman’s</a:t>
            </a:r>
          </a:p>
        </p:txBody>
      </p:sp>
      <p:sp>
        <p:nvSpPr>
          <p:cNvPr id="3" name="Rectangle 2">
            <a:extLst>
              <a:ext uri="{FF2B5EF4-FFF2-40B4-BE49-F238E27FC236}">
                <a16:creationId xmlns:a16="http://schemas.microsoft.com/office/drawing/2014/main" id="{13BB5EC0-7A96-4D29-A835-6FAE896C31A4}"/>
              </a:ext>
            </a:extLst>
          </p:cNvPr>
          <p:cNvSpPr/>
          <p:nvPr/>
        </p:nvSpPr>
        <p:spPr>
          <a:xfrm>
            <a:off x="7340599" y="3561670"/>
            <a:ext cx="698501"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9B7FA94-86B1-4908-9EB1-BA93F8E94D2E}"/>
              </a:ext>
            </a:extLst>
          </p:cNvPr>
          <p:cNvPicPr>
            <a:picLocks noChangeAspect="1"/>
          </p:cNvPicPr>
          <p:nvPr/>
        </p:nvPicPr>
        <p:blipFill>
          <a:blip r:embed="rId2"/>
          <a:stretch>
            <a:fillRect/>
          </a:stretch>
        </p:blipFill>
        <p:spPr>
          <a:xfrm>
            <a:off x="669925" y="307975"/>
            <a:ext cx="1809750" cy="2533650"/>
          </a:xfrm>
          <a:prstGeom prst="rect">
            <a:avLst/>
          </a:prstGeom>
        </p:spPr>
      </p:pic>
    </p:spTree>
    <p:extLst>
      <p:ext uri="{BB962C8B-B14F-4D97-AF65-F5344CB8AC3E}">
        <p14:creationId xmlns:p14="http://schemas.microsoft.com/office/powerpoint/2010/main" val="150905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7856" y="2961763"/>
            <a:ext cx="10515600" cy="1481650"/>
          </a:xfrm>
        </p:spPr>
        <p:txBody>
          <a:bodyPr>
            <a:normAutofit/>
          </a:bodyPr>
          <a:lstStyle/>
          <a:p>
            <a:pPr algn="ctr"/>
            <a:r>
              <a:rPr lang="en-GB" dirty="0">
                <a:latin typeface="Twinkl Cursive Looped" panose="02000000000000000000" pitchFamily="2" charset="0"/>
              </a:rPr>
              <a:t>women’s</a:t>
            </a:r>
          </a:p>
        </p:txBody>
      </p:sp>
      <p:sp>
        <p:nvSpPr>
          <p:cNvPr id="3" name="Rectangle 2">
            <a:extLst>
              <a:ext uri="{FF2B5EF4-FFF2-40B4-BE49-F238E27FC236}">
                <a16:creationId xmlns:a16="http://schemas.microsoft.com/office/drawing/2014/main" id="{13BB5EC0-7A96-4D29-A835-6FAE896C31A4}"/>
              </a:ext>
            </a:extLst>
          </p:cNvPr>
          <p:cNvSpPr/>
          <p:nvPr/>
        </p:nvSpPr>
        <p:spPr>
          <a:xfrm>
            <a:off x="7188200" y="3561670"/>
            <a:ext cx="75111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1E14CD2-4219-47B2-828B-3B27D6D37B1F}"/>
              </a:ext>
            </a:extLst>
          </p:cNvPr>
          <p:cNvPicPr>
            <a:picLocks noChangeAspect="1"/>
          </p:cNvPicPr>
          <p:nvPr/>
        </p:nvPicPr>
        <p:blipFill>
          <a:blip r:embed="rId2"/>
          <a:stretch>
            <a:fillRect/>
          </a:stretch>
        </p:blipFill>
        <p:spPr>
          <a:xfrm>
            <a:off x="493712" y="469900"/>
            <a:ext cx="2847975" cy="1600200"/>
          </a:xfrm>
          <a:prstGeom prst="rect">
            <a:avLst/>
          </a:prstGeom>
        </p:spPr>
      </p:pic>
    </p:spTree>
    <p:extLst>
      <p:ext uri="{BB962C8B-B14F-4D97-AF65-F5344CB8AC3E}">
        <p14:creationId xmlns:p14="http://schemas.microsoft.com/office/powerpoint/2010/main" val="150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747233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solve and sign</a:t>
            </a:r>
          </a:p>
        </p:txBody>
      </p:sp>
    </p:spTree>
    <p:extLst>
      <p:ext uri="{BB962C8B-B14F-4D97-AF65-F5344CB8AC3E}">
        <p14:creationId xmlns:p14="http://schemas.microsoft.com/office/powerpoint/2010/main" val="19139708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solve </a:t>
            </a:r>
            <a:br>
              <a:rPr lang="en-GB" dirty="0">
                <a:latin typeface="Twinkl Cursive Looped" panose="02000000000000000000" pitchFamily="2" charset="0"/>
              </a:rPr>
            </a:br>
            <a:r>
              <a:rPr lang="en-GB" dirty="0">
                <a:latin typeface="Twinkl Cursive Looped" panose="02000000000000000000" pitchFamily="2" charset="0"/>
              </a:rPr>
              <a:t>Latin - loosen</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sign </a:t>
            </a:r>
            <a:br>
              <a:rPr lang="en-GB" dirty="0">
                <a:latin typeface="Twinkl Cursive Looped" panose="02000000000000000000" pitchFamily="2" charset="0"/>
              </a:rPr>
            </a:br>
            <a:r>
              <a:rPr lang="en-GB" dirty="0">
                <a:latin typeface="Twinkl Cursive Looped" panose="02000000000000000000" pitchFamily="2" charset="0"/>
              </a:rPr>
              <a:t>Latin – mark or token</a:t>
            </a:r>
          </a:p>
        </p:txBody>
      </p:sp>
    </p:spTree>
    <p:extLst>
      <p:ext uri="{BB962C8B-B14F-4D97-AF65-F5344CB8AC3E}">
        <p14:creationId xmlns:p14="http://schemas.microsoft.com/office/powerpoint/2010/main" val="38193890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design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803899" y="3670299"/>
            <a:ext cx="1656443" cy="8921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2" descr="50 stunning geometric patterns in graphic design">
            <a:extLst>
              <a:ext uri="{FF2B5EF4-FFF2-40B4-BE49-F238E27FC236}">
                <a16:creationId xmlns:a16="http://schemas.microsoft.com/office/drawing/2014/main" id="{8E8A05DF-14A5-48DC-890D-143E6874A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3" y="202430"/>
            <a:ext cx="289560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23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signal</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118100" y="3657600"/>
            <a:ext cx="1384300" cy="904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4" descr="Signal Set Vector Icons. Radio Signals Waves and Light Rays, Radar, Wifi,  Antenna and Satellite Signal Symbols. Wireless Technolog Stock Vector -  Illustration of beacon, button: 170858186">
            <a:extLst>
              <a:ext uri="{FF2B5EF4-FFF2-40B4-BE49-F238E27FC236}">
                <a16:creationId xmlns:a16="http://schemas.microsoft.com/office/drawing/2014/main" id="{123F3EC0-7EE5-3CD3-9802-5C487BD0B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99" y="329803"/>
            <a:ext cx="1752893" cy="175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baby’s</a:t>
            </a:r>
          </a:p>
        </p:txBody>
      </p:sp>
      <p:sp>
        <p:nvSpPr>
          <p:cNvPr id="3" name="Rectangle 2">
            <a:extLst>
              <a:ext uri="{FF2B5EF4-FFF2-40B4-BE49-F238E27FC236}">
                <a16:creationId xmlns:a16="http://schemas.microsoft.com/office/drawing/2014/main" id="{13BB5EC0-7A96-4D29-A835-6FAE896C31A4}"/>
              </a:ext>
            </a:extLst>
          </p:cNvPr>
          <p:cNvSpPr/>
          <p:nvPr/>
        </p:nvSpPr>
        <p:spPr>
          <a:xfrm>
            <a:off x="6919414" y="3429000"/>
            <a:ext cx="709685"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7010BD30-4497-4ECF-BF35-9D25FE8EEBC7}"/>
              </a:ext>
            </a:extLst>
          </p:cNvPr>
          <p:cNvPicPr>
            <a:picLocks noChangeAspect="1"/>
          </p:cNvPicPr>
          <p:nvPr/>
        </p:nvPicPr>
        <p:blipFill rotWithShape="1">
          <a:blip r:embed="rId3"/>
          <a:srcRect r="6664"/>
          <a:stretch/>
        </p:blipFill>
        <p:spPr>
          <a:xfrm>
            <a:off x="726033" y="573703"/>
            <a:ext cx="1973624" cy="2162175"/>
          </a:xfrm>
          <a:prstGeom prst="rect">
            <a:avLst/>
          </a:prstGeom>
        </p:spPr>
      </p:pic>
      <p:sp>
        <p:nvSpPr>
          <p:cNvPr id="5" name="TextBox 4">
            <a:extLst>
              <a:ext uri="{FF2B5EF4-FFF2-40B4-BE49-F238E27FC236}">
                <a16:creationId xmlns:a16="http://schemas.microsoft.com/office/drawing/2014/main" id="{50F4A2A5-A71A-42C3-A455-311095E0534A}"/>
              </a:ext>
            </a:extLst>
          </p:cNvPr>
          <p:cNvSpPr txBox="1"/>
          <p:nvPr/>
        </p:nvSpPr>
        <p:spPr>
          <a:xfrm>
            <a:off x="928048" y="3152633"/>
            <a:ext cx="1473958" cy="369332"/>
          </a:xfrm>
          <a:prstGeom prst="rect">
            <a:avLst/>
          </a:prstGeom>
          <a:noFill/>
        </p:spPr>
        <p:txBody>
          <a:bodyPr wrap="square" rtlCol="0">
            <a:spAutoFit/>
          </a:bodyPr>
          <a:lstStyle/>
          <a:p>
            <a:r>
              <a:rPr lang="en-GB" dirty="0"/>
              <a:t>baby’s toy car</a:t>
            </a:r>
          </a:p>
        </p:txBody>
      </p:sp>
    </p:spTree>
    <p:extLst>
      <p:ext uri="{BB962C8B-B14F-4D97-AF65-F5344CB8AC3E}">
        <p14:creationId xmlns:p14="http://schemas.microsoft.com/office/powerpoint/2010/main" val="15130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20673" y="3080825"/>
            <a:ext cx="11623677" cy="3624775"/>
          </a:xfrm>
        </p:spPr>
        <p:txBody>
          <a:bodyPr>
            <a:normAutofit/>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(noun) a plan or a drawing</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831850" y="2619934"/>
            <a:ext cx="2095499"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52226" name="Picture 2" descr="50 stunning geometric patterns in graphic design">
            <a:extLst>
              <a:ext uri="{FF2B5EF4-FFF2-40B4-BE49-F238E27FC236}">
                <a16:creationId xmlns:a16="http://schemas.microsoft.com/office/drawing/2014/main" id="{3BA4548D-3930-4D57-A911-8464966C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3" y="202430"/>
            <a:ext cx="2895600" cy="1581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36DB03D-6FBA-3989-07BD-B3AC9BFCCE27}"/>
              </a:ext>
            </a:extLst>
          </p:cNvPr>
          <p:cNvSpPr txBox="1"/>
          <p:nvPr/>
        </p:nvSpPr>
        <p:spPr>
          <a:xfrm>
            <a:off x="4561796" y="202430"/>
            <a:ext cx="618308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design</a:t>
            </a:r>
            <a:endParaRPr lang="en-GB" dirty="0"/>
          </a:p>
        </p:txBody>
      </p:sp>
      <p:sp>
        <p:nvSpPr>
          <p:cNvPr id="9" name="TextBox 8">
            <a:extLst>
              <a:ext uri="{FF2B5EF4-FFF2-40B4-BE49-F238E27FC236}">
                <a16:creationId xmlns:a16="http://schemas.microsoft.com/office/drawing/2014/main" id="{6E8EB5C2-C284-649C-16CD-C5B2E78B39F2}"/>
              </a:ext>
            </a:extLst>
          </p:cNvPr>
          <p:cNvSpPr txBox="1"/>
          <p:nvPr/>
        </p:nvSpPr>
        <p:spPr>
          <a:xfrm>
            <a:off x="4598079" y="2065162"/>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41211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3544" y="3623085"/>
            <a:ext cx="12192000" cy="323491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gesture, action or sound that is used to convey information or instructions</a:t>
            </a:r>
            <a:endParaRPr lang="en-GB" i="1" dirty="0">
              <a:latin typeface="Twinkl Cursive Looped" panose="02000000000000000000" pitchFamily="2" charset="0"/>
            </a:endParaRPr>
          </a:p>
        </p:txBody>
      </p:sp>
      <p:sp>
        <p:nvSpPr>
          <p:cNvPr id="4" name="AutoShape 2" descr="Kid Detective - TV Tropes">
            <a:extLst>
              <a:ext uri="{FF2B5EF4-FFF2-40B4-BE49-F238E27FC236}">
                <a16:creationId xmlns:a16="http://schemas.microsoft.com/office/drawing/2014/main" id="{8D7CF380-60EB-407B-83FB-A9FC351931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5844" name="Picture 4" descr="Signal Set Vector Icons. Radio Signals Waves and Light Rays, Radar, Wifi,  Antenna and Satellite Signal Symbols. Wireless Technolog Stock Vector -  Illustration of beacon, button: 170858186">
            <a:extLst>
              <a:ext uri="{FF2B5EF4-FFF2-40B4-BE49-F238E27FC236}">
                <a16:creationId xmlns:a16="http://schemas.microsoft.com/office/drawing/2014/main" id="{A63B9BC1-4758-4772-A9C2-14C151F29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7" y="779745"/>
            <a:ext cx="1752893" cy="17528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0FC23C-8432-4653-A0C5-7E56A7A814D0}"/>
              </a:ext>
            </a:extLst>
          </p:cNvPr>
          <p:cNvSpPr txBox="1"/>
          <p:nvPr/>
        </p:nvSpPr>
        <p:spPr>
          <a:xfrm>
            <a:off x="4746172" y="393823"/>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signal</a:t>
            </a:r>
            <a:endParaRPr lang="en-GB" dirty="0"/>
          </a:p>
        </p:txBody>
      </p:sp>
      <p:sp>
        <p:nvSpPr>
          <p:cNvPr id="8" name="TextBox 7">
            <a:extLst>
              <a:ext uri="{FF2B5EF4-FFF2-40B4-BE49-F238E27FC236}">
                <a16:creationId xmlns:a16="http://schemas.microsoft.com/office/drawing/2014/main" id="{8A75E22A-02B0-78C8-43FE-CE079F4745BD}"/>
              </a:ext>
            </a:extLst>
          </p:cNvPr>
          <p:cNvSpPr txBox="1"/>
          <p:nvPr/>
        </p:nvSpPr>
        <p:spPr>
          <a:xfrm>
            <a:off x="4528458" y="1760992"/>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50011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beautiful design was chosen to decorate the reception area.</a:t>
            </a:r>
            <a:endParaRPr lang="en-GB" i="1" dirty="0"/>
          </a:p>
        </p:txBody>
      </p:sp>
      <p:sp>
        <p:nvSpPr>
          <p:cNvPr id="3" name="Title 1">
            <a:extLst>
              <a:ext uri="{FF2B5EF4-FFF2-40B4-BE49-F238E27FC236}">
                <a16:creationId xmlns:a16="http://schemas.microsoft.com/office/drawing/2014/main" id="{D15FC4F8-EEC5-484C-2E77-F25AE81CFBBE}"/>
              </a:ext>
            </a:extLst>
          </p:cNvPr>
          <p:cNvSpPr txBox="1">
            <a:spLocks/>
          </p:cNvSpPr>
          <p:nvPr/>
        </p:nvSpPr>
        <p:spPr>
          <a:xfrm>
            <a:off x="5268685" y="3031076"/>
            <a:ext cx="2202543" cy="69909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1779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police officer used a signal to allow me to pass.</a:t>
            </a:r>
            <a:endParaRPr lang="en-GB" i="1" dirty="0"/>
          </a:p>
        </p:txBody>
      </p:sp>
      <p:sp>
        <p:nvSpPr>
          <p:cNvPr id="3" name="Title 1">
            <a:extLst>
              <a:ext uri="{FF2B5EF4-FFF2-40B4-BE49-F238E27FC236}">
                <a16:creationId xmlns:a16="http://schemas.microsoft.com/office/drawing/2014/main" id="{642B68FF-B1CC-9BA4-C7C3-5004ED08A811}"/>
              </a:ext>
            </a:extLst>
          </p:cNvPr>
          <p:cNvSpPr txBox="1">
            <a:spLocks/>
          </p:cNvSpPr>
          <p:nvPr/>
        </p:nvSpPr>
        <p:spPr>
          <a:xfrm>
            <a:off x="8563429" y="3080825"/>
            <a:ext cx="1926771" cy="7408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55490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321138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7977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cease to be visible</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C426BBB4-33ED-4244-8DB3-265BB62BCD37}"/>
              </a:ext>
            </a:extLst>
          </p:cNvPr>
          <p:cNvPicPr>
            <a:picLocks noChangeAspect="1"/>
          </p:cNvPicPr>
          <p:nvPr/>
        </p:nvPicPr>
        <p:blipFill rotWithShape="1">
          <a:blip r:embed="rId2"/>
          <a:srcRect b="6414"/>
          <a:stretch/>
        </p:blipFill>
        <p:spPr>
          <a:xfrm>
            <a:off x="309108" y="371475"/>
            <a:ext cx="2828925" cy="1515382"/>
          </a:xfrm>
          <a:prstGeom prst="rect">
            <a:avLst/>
          </a:prstGeom>
        </p:spPr>
      </p:pic>
      <p:sp>
        <p:nvSpPr>
          <p:cNvPr id="5" name="TextBox 4">
            <a:extLst>
              <a:ext uri="{FF2B5EF4-FFF2-40B4-BE49-F238E27FC236}">
                <a16:creationId xmlns:a16="http://schemas.microsoft.com/office/drawing/2014/main" id="{5A06CE06-7C4C-9423-4BA5-DA9E30B98492}"/>
              </a:ext>
            </a:extLst>
          </p:cNvPr>
          <p:cNvSpPr txBox="1"/>
          <p:nvPr/>
        </p:nvSpPr>
        <p:spPr>
          <a:xfrm>
            <a:off x="3889828" y="37147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disappear</a:t>
            </a:r>
            <a:endParaRPr lang="en-GB" dirty="0"/>
          </a:p>
        </p:txBody>
      </p:sp>
      <p:sp>
        <p:nvSpPr>
          <p:cNvPr id="7" name="TextBox 6">
            <a:extLst>
              <a:ext uri="{FF2B5EF4-FFF2-40B4-BE49-F238E27FC236}">
                <a16:creationId xmlns:a16="http://schemas.microsoft.com/office/drawing/2014/main" id="{9ED61B45-B07D-9396-205D-999CD5D54E63}"/>
              </a:ext>
            </a:extLst>
          </p:cNvPr>
          <p:cNvSpPr txBox="1"/>
          <p:nvPr/>
        </p:nvSpPr>
        <p:spPr>
          <a:xfrm>
            <a:off x="4644571" y="3164394"/>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255004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small mouse ran to disappear from the cat.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41E04E8-6060-87B7-9E4E-326EFC3F9C55}"/>
              </a:ext>
            </a:extLst>
          </p:cNvPr>
          <p:cNvSpPr txBox="1">
            <a:spLocks/>
          </p:cNvSpPr>
          <p:nvPr/>
        </p:nvSpPr>
        <p:spPr>
          <a:xfrm>
            <a:off x="8159750" y="3033712"/>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420702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800" y="4148198"/>
            <a:ext cx="12090400" cy="2380342"/>
          </a:xfrm>
        </p:spPr>
        <p:txBody>
          <a:bodyPr>
            <a:normAutofit/>
          </a:bodyPr>
          <a:lstStyle/>
          <a:p>
            <a:pPr algn="ctr"/>
            <a:r>
              <a:rPr lang="en-GB" dirty="0">
                <a:latin typeface="Twinkl Cursive Looped" panose="02000000000000000000" pitchFamily="2" charset="0"/>
              </a:rPr>
              <a:t>Definition -of great significance or value</a:t>
            </a:r>
            <a:endParaRPr lang="en-GB" i="1" dirty="0"/>
          </a:p>
        </p:txBody>
      </p:sp>
      <p:pic>
        <p:nvPicPr>
          <p:cNvPr id="3" name="Picture 2">
            <a:extLst>
              <a:ext uri="{FF2B5EF4-FFF2-40B4-BE49-F238E27FC236}">
                <a16:creationId xmlns:a16="http://schemas.microsoft.com/office/drawing/2014/main" id="{2BAE8DC0-F23D-4412-A815-DB874DC13970}"/>
              </a:ext>
            </a:extLst>
          </p:cNvPr>
          <p:cNvPicPr>
            <a:picLocks noChangeAspect="1"/>
          </p:cNvPicPr>
          <p:nvPr/>
        </p:nvPicPr>
        <p:blipFill rotWithShape="1">
          <a:blip r:embed="rId2"/>
          <a:srcRect b="10762"/>
          <a:stretch/>
        </p:blipFill>
        <p:spPr>
          <a:xfrm>
            <a:off x="452664" y="390071"/>
            <a:ext cx="2400300" cy="1699986"/>
          </a:xfrm>
          <a:prstGeom prst="rect">
            <a:avLst/>
          </a:prstGeom>
        </p:spPr>
      </p:pic>
      <p:sp>
        <p:nvSpPr>
          <p:cNvPr id="5" name="TextBox 4">
            <a:extLst>
              <a:ext uri="{FF2B5EF4-FFF2-40B4-BE49-F238E27FC236}">
                <a16:creationId xmlns:a16="http://schemas.microsoft.com/office/drawing/2014/main" id="{AFC652C7-5B6A-9DFE-3DCA-0681DEEB3A7D}"/>
              </a:ext>
            </a:extLst>
          </p:cNvPr>
          <p:cNvSpPr txBox="1"/>
          <p:nvPr/>
        </p:nvSpPr>
        <p:spPr>
          <a:xfrm>
            <a:off x="4281715" y="32946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important</a:t>
            </a:r>
            <a:endParaRPr lang="en-GB" dirty="0"/>
          </a:p>
        </p:txBody>
      </p:sp>
      <p:sp>
        <p:nvSpPr>
          <p:cNvPr id="7" name="TextBox 6">
            <a:extLst>
              <a:ext uri="{FF2B5EF4-FFF2-40B4-BE49-F238E27FC236}">
                <a16:creationId xmlns:a16="http://schemas.microsoft.com/office/drawing/2014/main" id="{C5FFAB53-B790-5666-CC12-BF86768A5389}"/>
              </a:ext>
            </a:extLst>
          </p:cNvPr>
          <p:cNvSpPr txBox="1"/>
          <p:nvPr/>
        </p:nvSpPr>
        <p:spPr>
          <a:xfrm>
            <a:off x="4415064" y="2387768"/>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31856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Sally had a very important meeting to attend at 10 o’clock.</a:t>
            </a:r>
            <a:endParaRPr lang="en-GB" i="1" dirty="0"/>
          </a:p>
        </p:txBody>
      </p:sp>
      <p:sp>
        <p:nvSpPr>
          <p:cNvPr id="3" name="Title 1">
            <a:extLst>
              <a:ext uri="{FF2B5EF4-FFF2-40B4-BE49-F238E27FC236}">
                <a16:creationId xmlns:a16="http://schemas.microsoft.com/office/drawing/2014/main" id="{3BAB3470-68E0-ACED-6BC7-4BA34EC71F3D}"/>
              </a:ext>
            </a:extLst>
          </p:cNvPr>
          <p:cNvSpPr txBox="1">
            <a:spLocks/>
          </p:cNvSpPr>
          <p:nvPr/>
        </p:nvSpPr>
        <p:spPr>
          <a:xfrm>
            <a:off x="7304313" y="2656114"/>
            <a:ext cx="3436257" cy="77288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29899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842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children’s</a:t>
            </a:r>
          </a:p>
        </p:txBody>
      </p:sp>
      <p:sp>
        <p:nvSpPr>
          <p:cNvPr id="3" name="Rectangle 2">
            <a:extLst>
              <a:ext uri="{FF2B5EF4-FFF2-40B4-BE49-F238E27FC236}">
                <a16:creationId xmlns:a16="http://schemas.microsoft.com/office/drawing/2014/main" id="{0366E0B6-702E-4814-82C6-08CA2D13F3C9}"/>
              </a:ext>
            </a:extLst>
          </p:cNvPr>
          <p:cNvSpPr/>
          <p:nvPr/>
        </p:nvSpPr>
        <p:spPr>
          <a:xfrm>
            <a:off x="7165075" y="3673929"/>
            <a:ext cx="696035"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E808B7F-AEF0-4114-ACB3-E5D10CAD7E4F}"/>
              </a:ext>
            </a:extLst>
          </p:cNvPr>
          <p:cNvPicPr>
            <a:picLocks noChangeAspect="1"/>
          </p:cNvPicPr>
          <p:nvPr/>
        </p:nvPicPr>
        <p:blipFill>
          <a:blip r:embed="rId2"/>
          <a:stretch>
            <a:fillRect/>
          </a:stretch>
        </p:blipFill>
        <p:spPr>
          <a:xfrm>
            <a:off x="532690" y="479804"/>
            <a:ext cx="2419350" cy="1885950"/>
          </a:xfrm>
          <a:prstGeom prst="rect">
            <a:avLst/>
          </a:prstGeom>
        </p:spPr>
      </p:pic>
      <p:sp>
        <p:nvSpPr>
          <p:cNvPr id="5" name="TextBox 4">
            <a:extLst>
              <a:ext uri="{FF2B5EF4-FFF2-40B4-BE49-F238E27FC236}">
                <a16:creationId xmlns:a16="http://schemas.microsoft.com/office/drawing/2014/main" id="{E8C08B42-3B09-462E-8DB1-9F5A3978DFEA}"/>
              </a:ext>
            </a:extLst>
          </p:cNvPr>
          <p:cNvSpPr txBox="1"/>
          <p:nvPr/>
        </p:nvSpPr>
        <p:spPr>
          <a:xfrm>
            <a:off x="600501" y="2729552"/>
            <a:ext cx="1978926" cy="369332"/>
          </a:xfrm>
          <a:prstGeom prst="rect">
            <a:avLst/>
          </a:prstGeom>
          <a:noFill/>
        </p:spPr>
        <p:txBody>
          <a:bodyPr wrap="square" rtlCol="0">
            <a:spAutoFit/>
          </a:bodyPr>
          <a:lstStyle/>
          <a:p>
            <a:r>
              <a:rPr lang="en-GB" dirty="0"/>
              <a:t>children’s toys</a:t>
            </a:r>
          </a:p>
        </p:txBody>
      </p:sp>
    </p:spTree>
    <p:extLst>
      <p:ext uri="{BB962C8B-B14F-4D97-AF65-F5344CB8AC3E}">
        <p14:creationId xmlns:p14="http://schemas.microsoft.com/office/powerpoint/2010/main" val="36617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217690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solution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dissolved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disappeared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important issue was solved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7430182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a:t>
            </a:r>
            <a:r>
              <a:rPr lang="en-GB" sz="2400" dirty="0">
                <a:solidFill>
                  <a:srgbClr val="333333"/>
                </a:solidFill>
                <a:highlight>
                  <a:srgbClr val="FFFF00"/>
                </a:highlight>
                <a:latin typeface="Twinkl Cursive Looped" panose="02000000000000000000" pitchFamily="2" charset="0"/>
              </a:rPr>
              <a:t>solution</a:t>
            </a:r>
            <a:r>
              <a:rPr lang="en-GB" sz="2400" dirty="0">
                <a:solidFill>
                  <a:srgbClr val="333333"/>
                </a:solidFill>
                <a:latin typeface="Twinkl Cursive Looped" panose="02000000000000000000" pitchFamily="2" charset="0"/>
              </a:rPr>
              <a:t>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a:t>
            </a:r>
            <a:r>
              <a:rPr lang="en-GB" sz="2400" dirty="0">
                <a:solidFill>
                  <a:srgbClr val="333333"/>
                </a:solidFill>
                <a:highlight>
                  <a:srgbClr val="FFFF00"/>
                </a:highlight>
                <a:latin typeface="Twinkl Cursive Looped" panose="02000000000000000000" pitchFamily="2" charset="0"/>
              </a:rPr>
              <a:t>dissolved</a:t>
            </a:r>
            <a:r>
              <a:rPr lang="en-GB" sz="2400" dirty="0">
                <a:solidFill>
                  <a:srgbClr val="333333"/>
                </a:solidFill>
                <a:latin typeface="Twinkl Cursive Looped" panose="02000000000000000000" pitchFamily="2" charset="0"/>
              </a:rPr>
              <a:t>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a:t>
            </a:r>
            <a:r>
              <a:rPr lang="en-GB" sz="2400" dirty="0">
                <a:solidFill>
                  <a:srgbClr val="333333"/>
                </a:solidFill>
                <a:highlight>
                  <a:srgbClr val="FFFF00"/>
                </a:highlight>
                <a:latin typeface="Twinkl Cursive Looped" panose="02000000000000000000" pitchFamily="2" charset="0"/>
              </a:rPr>
              <a:t>disappeared</a:t>
            </a:r>
            <a:r>
              <a:rPr lang="en-GB" sz="2400" dirty="0">
                <a:solidFill>
                  <a:srgbClr val="333333"/>
                </a:solidFill>
                <a:latin typeface="Twinkl Cursive Looped" panose="02000000000000000000" pitchFamily="2" charset="0"/>
              </a:rPr>
              <a:t>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a:t>
            </a:r>
            <a:r>
              <a:rPr lang="en-GB" sz="2400" dirty="0">
                <a:solidFill>
                  <a:srgbClr val="333333"/>
                </a:solidFill>
                <a:highlight>
                  <a:srgbClr val="FFFF00"/>
                </a:highlight>
                <a:latin typeface="Twinkl Cursive Looped" panose="02000000000000000000" pitchFamily="2" charset="0"/>
              </a:rPr>
              <a:t>important </a:t>
            </a:r>
            <a:r>
              <a:rPr lang="en-GB" sz="2400" dirty="0">
                <a:solidFill>
                  <a:srgbClr val="333333"/>
                </a:solidFill>
                <a:latin typeface="Twinkl Cursive Looped" panose="02000000000000000000" pitchFamily="2" charset="0"/>
              </a:rPr>
              <a:t>issue was </a:t>
            </a:r>
            <a:r>
              <a:rPr lang="en-GB" sz="2400" dirty="0">
                <a:solidFill>
                  <a:srgbClr val="333333"/>
                </a:solidFill>
                <a:highlight>
                  <a:srgbClr val="FFFF00"/>
                </a:highlight>
                <a:latin typeface="Twinkl Cursive Looped" panose="02000000000000000000" pitchFamily="2" charset="0"/>
              </a:rPr>
              <a:t>solved</a:t>
            </a:r>
            <a:r>
              <a:rPr lang="en-GB" sz="2400" dirty="0">
                <a:solidFill>
                  <a:srgbClr val="333333"/>
                </a:solidFill>
                <a:latin typeface="Twinkl Cursive Looped" panose="02000000000000000000" pitchFamily="2" charset="0"/>
              </a:rPr>
              <a:t>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6669082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783290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7"/>
            <a:ext cx="10515600" cy="3086100"/>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This important issue was solved by building a bridge connecting Skye with the mainland that was opened in 1995.</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3721893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5 - Friday</a:t>
            </a:r>
          </a:p>
          <a:p>
            <a:endParaRPr lang="en-GB" sz="7200" dirty="0"/>
          </a:p>
        </p:txBody>
      </p:sp>
    </p:spTree>
    <p:extLst>
      <p:ext uri="{BB962C8B-B14F-4D97-AF65-F5344CB8AC3E}">
        <p14:creationId xmlns:p14="http://schemas.microsoft.com/office/powerpoint/2010/main" val="11143769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7A1977-213E-76A0-E00B-522A596776DA}"/>
              </a:ext>
            </a:extLst>
          </p:cNvPr>
          <p:cNvPicPr>
            <a:picLocks noChangeAspect="1"/>
          </p:cNvPicPr>
          <p:nvPr/>
        </p:nvPicPr>
        <p:blipFill rotWithShape="1">
          <a:blip r:embed="rId3"/>
          <a:srcRect l="22738" t="24750" r="22857" b="7492"/>
          <a:stretch/>
        </p:blipFill>
        <p:spPr>
          <a:xfrm>
            <a:off x="522514" y="-1"/>
            <a:ext cx="9927772" cy="6951613"/>
          </a:xfrm>
          <a:prstGeom prst="rect">
            <a:avLst/>
          </a:prstGeom>
        </p:spPr>
      </p:pic>
    </p:spTree>
    <p:extLst>
      <p:ext uri="{BB962C8B-B14F-4D97-AF65-F5344CB8AC3E}">
        <p14:creationId xmlns:p14="http://schemas.microsoft.com/office/powerpoint/2010/main" val="36129337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24543" y="1518558"/>
            <a:ext cx="10972800" cy="2308324"/>
          </a:xfrm>
          <a:prstGeom prst="rect">
            <a:avLst/>
          </a:prstGeom>
          <a:noFill/>
        </p:spPr>
        <p:txBody>
          <a:bodyPr wrap="square" rtlCol="0">
            <a:spAutoFit/>
          </a:bodyPr>
          <a:lstStyle/>
          <a:p>
            <a:r>
              <a:rPr lang="en-GB" sz="7200" i="1" dirty="0">
                <a:latin typeface="Twinkl Cursive Looped" panose="02000000000000000000" pitchFamily="2" charset="0"/>
              </a:rPr>
              <a:t>Let’s Revisit and Review…</a:t>
            </a:r>
          </a:p>
          <a:p>
            <a:endParaRPr lang="en-GB" sz="7200" dirty="0"/>
          </a:p>
        </p:txBody>
      </p:sp>
    </p:spTree>
    <p:extLst>
      <p:ext uri="{BB962C8B-B14F-4D97-AF65-F5344CB8AC3E}">
        <p14:creationId xmlns:p14="http://schemas.microsoft.com/office/powerpoint/2010/main" val="35065321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natural</a:t>
            </a:r>
          </a:p>
        </p:txBody>
      </p:sp>
    </p:spTree>
    <p:extLst>
      <p:ext uri="{BB962C8B-B14F-4D97-AF65-F5344CB8AC3E}">
        <p14:creationId xmlns:p14="http://schemas.microsoft.com/office/powerpoint/2010/main" val="386686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don’t</a:t>
            </a:r>
          </a:p>
        </p:txBody>
      </p:sp>
      <p:sp>
        <p:nvSpPr>
          <p:cNvPr id="3" name="Rectangle 2">
            <a:extLst>
              <a:ext uri="{FF2B5EF4-FFF2-40B4-BE49-F238E27FC236}">
                <a16:creationId xmlns:a16="http://schemas.microsoft.com/office/drawing/2014/main" id="{162CC6E8-06E9-4F6E-A75B-C2FED721CE28}"/>
              </a:ext>
            </a:extLst>
          </p:cNvPr>
          <p:cNvSpPr/>
          <p:nvPr/>
        </p:nvSpPr>
        <p:spPr>
          <a:xfrm>
            <a:off x="6523630" y="3657600"/>
            <a:ext cx="627797" cy="8118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don't clipart">
            <a:extLst>
              <a:ext uri="{FF2B5EF4-FFF2-40B4-BE49-F238E27FC236}">
                <a16:creationId xmlns:a16="http://schemas.microsoft.com/office/drawing/2014/main" id="{80D228A4-1D99-19E4-C10B-1CBDBBF68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46" y="434522"/>
            <a:ext cx="248602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24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naughty</a:t>
            </a:r>
          </a:p>
        </p:txBody>
      </p:sp>
    </p:spTree>
    <p:extLst>
      <p:ext uri="{BB962C8B-B14F-4D97-AF65-F5344CB8AC3E}">
        <p14:creationId xmlns:p14="http://schemas.microsoft.com/office/powerpoint/2010/main" val="322118707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baby’s</a:t>
            </a:r>
          </a:p>
        </p:txBody>
      </p:sp>
    </p:spTree>
    <p:extLst>
      <p:ext uri="{BB962C8B-B14F-4D97-AF65-F5344CB8AC3E}">
        <p14:creationId xmlns:p14="http://schemas.microsoft.com/office/powerpoint/2010/main" val="16121796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children’s</a:t>
            </a:r>
          </a:p>
        </p:txBody>
      </p:sp>
    </p:spTree>
    <p:extLst>
      <p:ext uri="{BB962C8B-B14F-4D97-AF65-F5344CB8AC3E}">
        <p14:creationId xmlns:p14="http://schemas.microsoft.com/office/powerpoint/2010/main" val="42138582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don’t</a:t>
            </a:r>
          </a:p>
        </p:txBody>
      </p:sp>
    </p:spTree>
    <p:extLst>
      <p:ext uri="{BB962C8B-B14F-4D97-AF65-F5344CB8AC3E}">
        <p14:creationId xmlns:p14="http://schemas.microsoft.com/office/powerpoint/2010/main" val="28475014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can’t</a:t>
            </a:r>
          </a:p>
        </p:txBody>
      </p:sp>
    </p:spTree>
    <p:extLst>
      <p:ext uri="{BB962C8B-B14F-4D97-AF65-F5344CB8AC3E}">
        <p14:creationId xmlns:p14="http://schemas.microsoft.com/office/powerpoint/2010/main" val="68097805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isn’t</a:t>
            </a:r>
          </a:p>
        </p:txBody>
      </p:sp>
    </p:spTree>
    <p:extLst>
      <p:ext uri="{BB962C8B-B14F-4D97-AF65-F5344CB8AC3E}">
        <p14:creationId xmlns:p14="http://schemas.microsoft.com/office/powerpoint/2010/main" val="40645478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it’s</a:t>
            </a:r>
          </a:p>
        </p:txBody>
      </p:sp>
    </p:spTree>
    <p:extLst>
      <p:ext uri="{BB962C8B-B14F-4D97-AF65-F5344CB8AC3E}">
        <p14:creationId xmlns:p14="http://schemas.microsoft.com/office/powerpoint/2010/main" val="6060070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boy’s footballs</a:t>
            </a:r>
          </a:p>
        </p:txBody>
      </p:sp>
    </p:spTree>
    <p:extLst>
      <p:ext uri="{BB962C8B-B14F-4D97-AF65-F5344CB8AC3E}">
        <p14:creationId xmlns:p14="http://schemas.microsoft.com/office/powerpoint/2010/main" val="304526770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Sally’s sweets</a:t>
            </a:r>
          </a:p>
        </p:txBody>
      </p:sp>
    </p:spTree>
    <p:extLst>
      <p:ext uri="{BB962C8B-B14F-4D97-AF65-F5344CB8AC3E}">
        <p14:creationId xmlns:p14="http://schemas.microsoft.com/office/powerpoint/2010/main" val="3828583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woman’s</a:t>
            </a:r>
          </a:p>
        </p:txBody>
      </p:sp>
    </p:spTree>
    <p:extLst>
      <p:ext uri="{BB962C8B-B14F-4D97-AF65-F5344CB8AC3E}">
        <p14:creationId xmlns:p14="http://schemas.microsoft.com/office/powerpoint/2010/main" val="394365628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women’s</a:t>
            </a:r>
          </a:p>
        </p:txBody>
      </p:sp>
    </p:spTree>
    <p:extLst>
      <p:ext uri="{BB962C8B-B14F-4D97-AF65-F5344CB8AC3E}">
        <p14:creationId xmlns:p14="http://schemas.microsoft.com/office/powerpoint/2010/main" val="41041118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solution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soluble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insoluble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dissolve</a:t>
            </a:r>
          </a:p>
        </p:txBody>
      </p:sp>
    </p:spTree>
    <p:extLst>
      <p:ext uri="{BB962C8B-B14F-4D97-AF65-F5344CB8AC3E}">
        <p14:creationId xmlns:p14="http://schemas.microsoft.com/office/powerpoint/2010/main" val="80578285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solvent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solve and sign</a:t>
            </a:r>
          </a:p>
        </p:txBody>
      </p:sp>
    </p:spTree>
    <p:extLst>
      <p:ext uri="{BB962C8B-B14F-4D97-AF65-F5344CB8AC3E}">
        <p14:creationId xmlns:p14="http://schemas.microsoft.com/office/powerpoint/2010/main" val="33757513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signature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assign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design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1305260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disappear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important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baby’s, can’t, natural, naughty, solution, insoluble, dissolve, sign, disappear, important</a:t>
            </a:r>
          </a:p>
        </p:txBody>
      </p:sp>
    </p:spTree>
    <p:extLst>
      <p:ext uri="{BB962C8B-B14F-4D97-AF65-F5344CB8AC3E}">
        <p14:creationId xmlns:p14="http://schemas.microsoft.com/office/powerpoint/2010/main" val="388699187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solve </a:t>
            </a:r>
            <a:br>
              <a:rPr lang="en-GB" dirty="0">
                <a:latin typeface="Twinkl Cursive Looped" panose="02000000000000000000" pitchFamily="2" charset="0"/>
              </a:rPr>
            </a:br>
            <a:r>
              <a:rPr lang="en-GB" dirty="0">
                <a:latin typeface="Twinkl Cursive Looped" panose="02000000000000000000" pitchFamily="2" charset="0"/>
              </a:rPr>
              <a:t>Latin - loosen</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sign </a:t>
            </a:r>
            <a:br>
              <a:rPr lang="en-GB" dirty="0">
                <a:latin typeface="Twinkl Cursive Looped" panose="02000000000000000000" pitchFamily="2" charset="0"/>
              </a:rPr>
            </a:br>
            <a:r>
              <a:rPr lang="en-GB" dirty="0">
                <a:latin typeface="Twinkl Cursive Looped" panose="02000000000000000000" pitchFamily="2" charset="0"/>
              </a:rPr>
              <a:t>Latin – mark or token</a:t>
            </a:r>
          </a:p>
        </p:txBody>
      </p:sp>
    </p:spTree>
    <p:extLst>
      <p:ext uri="{BB962C8B-B14F-4D97-AF65-F5344CB8AC3E}">
        <p14:creationId xmlns:p14="http://schemas.microsoft.com/office/powerpoint/2010/main" val="263833836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120570"/>
            <a:ext cx="10515600" cy="3375763"/>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solidFill>
                  <a:schemeClr val="bg2">
                    <a:lumMod val="90000"/>
                  </a:schemeClr>
                </a:solidFill>
                <a:latin typeface="Twinkl Cursive Looped" panose="02000000000000000000" pitchFamily="2" charset="0"/>
              </a:rPr>
              <a:t>determiner </a:t>
            </a:r>
            <a:r>
              <a:rPr lang="en-GB" dirty="0">
                <a:solidFill>
                  <a:srgbClr val="7030A0"/>
                </a:solidFill>
                <a:latin typeface="Twinkl Cursive Looped" panose="02000000000000000000" pitchFamily="2" charset="0"/>
              </a:rPr>
              <a:t>adjective </a:t>
            </a:r>
            <a:r>
              <a:rPr lang="en-GB" dirty="0">
                <a:solidFill>
                  <a:srgbClr val="FF0000"/>
                </a:solidFill>
                <a:latin typeface="Twinkl Cursive Looped" panose="02000000000000000000" pitchFamily="2" charset="0"/>
              </a:rPr>
              <a:t>noun </a:t>
            </a:r>
            <a:r>
              <a:rPr lang="en-GB" dirty="0">
                <a:solidFill>
                  <a:srgbClr val="0070C0"/>
                </a:solidFill>
                <a:latin typeface="Twinkl Cursive Looped" panose="02000000000000000000" pitchFamily="2" charset="0"/>
              </a:rPr>
              <a:t>verb </a:t>
            </a:r>
            <a:r>
              <a:rPr lang="en-GB" dirty="0">
                <a:solidFill>
                  <a:srgbClr val="00B050"/>
                </a:solidFill>
                <a:latin typeface="Twinkl Cursive Looped" panose="02000000000000000000" pitchFamily="2" charset="0"/>
              </a:rPr>
              <a:t>preposition</a:t>
            </a:r>
            <a:r>
              <a:rPr lang="en-GB" dirty="0">
                <a:solidFill>
                  <a:srgbClr val="0070C0"/>
                </a:solidFill>
                <a:latin typeface="Twinkl Cursive Looped" panose="02000000000000000000" pitchFamily="2" charset="0"/>
              </a:rPr>
              <a:t> verb </a:t>
            </a:r>
            <a:r>
              <a:rPr lang="en-GB" dirty="0">
                <a:solidFill>
                  <a:srgbClr val="00B050"/>
                </a:solidFill>
                <a:latin typeface="Twinkl Cursive Looped" panose="02000000000000000000" pitchFamily="2" charset="0"/>
              </a:rPr>
              <a:t>preposition </a:t>
            </a:r>
            <a:r>
              <a:rPr lang="en-GB" dirty="0">
                <a:solidFill>
                  <a:schemeClr val="accent3"/>
                </a:solidFill>
                <a:latin typeface="Twinkl Cursive Looped" panose="02000000000000000000" pitchFamily="2" charset="0"/>
              </a:rPr>
              <a:t>determiner </a:t>
            </a:r>
            <a:r>
              <a:rPr lang="en-GB" dirty="0">
                <a:solidFill>
                  <a:srgbClr val="FF0000"/>
                </a:solidFill>
                <a:latin typeface="Twinkl Cursive Looped" panose="02000000000000000000" pitchFamily="2" charset="0"/>
              </a:rPr>
              <a:t>noun</a:t>
            </a:r>
            <a:r>
              <a:rPr lang="en-GB" dirty="0">
                <a:solidFill>
                  <a:srgbClr val="ED7D31"/>
                </a:solidFill>
                <a:latin typeface="Twinkl Cursive Looped" panose="02000000000000000000" pitchFamily="2" charset="0"/>
              </a:rPr>
              <a:t> </a:t>
            </a:r>
            <a:br>
              <a:rPr lang="en-GB" dirty="0">
                <a:solidFill>
                  <a:srgbClr val="ED7D31"/>
                </a:solidFill>
                <a:latin typeface="Twinkl Cursive Looped" panose="02000000000000000000" pitchFamily="2" charset="0"/>
              </a:rPr>
            </a:br>
            <a:r>
              <a:rPr lang="en-GB" dirty="0">
                <a:solidFill>
                  <a:srgbClr val="00B050"/>
                </a:solidFill>
                <a:latin typeface="Twinkl Cursive Looped" panose="02000000000000000000" pitchFamily="2" charset="0"/>
              </a:rPr>
              <a:t> </a:t>
            </a:r>
            <a:br>
              <a:rPr lang="en-GB" dirty="0">
                <a:solidFill>
                  <a:srgbClr val="7030A0"/>
                </a:solidFill>
                <a:latin typeface="Twinkl Cursive Looped" panose="02000000000000000000" pitchFamily="2" charset="0"/>
              </a:rPr>
            </a:b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40CF6AA2-2790-9EEE-1B26-E39ED9CF890A}"/>
              </a:ext>
            </a:extLst>
          </p:cNvPr>
          <p:cNvSpPr txBox="1"/>
          <p:nvPr/>
        </p:nvSpPr>
        <p:spPr>
          <a:xfrm>
            <a:off x="715735" y="630181"/>
            <a:ext cx="9768114"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small mouse ran to disappear from the cat.</a:t>
            </a:r>
            <a:endParaRPr lang="en-GB" dirty="0"/>
          </a:p>
        </p:txBody>
      </p:sp>
      <p:sp>
        <p:nvSpPr>
          <p:cNvPr id="5" name="Rectangle 4">
            <a:extLst>
              <a:ext uri="{FF2B5EF4-FFF2-40B4-BE49-F238E27FC236}">
                <a16:creationId xmlns:a16="http://schemas.microsoft.com/office/drawing/2014/main" id="{1DD7C4DE-6207-6F45-45B4-C60294794448}"/>
              </a:ext>
            </a:extLst>
          </p:cNvPr>
          <p:cNvSpPr/>
          <p:nvPr/>
        </p:nvSpPr>
        <p:spPr>
          <a:xfrm>
            <a:off x="831850" y="1534363"/>
            <a:ext cx="3507921" cy="8604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58A4DCE-5926-EB75-E3BF-8BF4D15646F3}"/>
              </a:ext>
            </a:extLst>
          </p:cNvPr>
          <p:cNvSpPr/>
          <p:nvPr/>
        </p:nvSpPr>
        <p:spPr>
          <a:xfrm>
            <a:off x="4339771" y="3473355"/>
            <a:ext cx="1487715" cy="8604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481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94871" y="4116626"/>
            <a:ext cx="10515600" cy="3012743"/>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solidFill>
                  <a:schemeClr val="accent2">
                    <a:lumMod val="75000"/>
                  </a:schemeClr>
                </a:solidFill>
                <a:latin typeface="Twinkl Cursive Looped" panose="02000000000000000000" pitchFamily="2" charset="0"/>
              </a:rPr>
              <a:t>Proper noun </a:t>
            </a:r>
            <a:r>
              <a:rPr lang="en-GB" dirty="0">
                <a:solidFill>
                  <a:srgbClr val="0070C0"/>
                </a:solidFill>
                <a:latin typeface="Twinkl Cursive Looped" panose="02000000000000000000" pitchFamily="2" charset="0"/>
              </a:rPr>
              <a:t>verb </a:t>
            </a:r>
            <a:r>
              <a:rPr lang="en-GB" dirty="0">
                <a:solidFill>
                  <a:schemeClr val="bg2">
                    <a:lumMod val="90000"/>
                  </a:schemeClr>
                </a:solidFill>
                <a:latin typeface="Twinkl Cursive Looped" panose="02000000000000000000" pitchFamily="2" charset="0"/>
              </a:rPr>
              <a:t>determiner</a:t>
            </a:r>
            <a:r>
              <a:rPr lang="en-GB" dirty="0">
                <a:solidFill>
                  <a:schemeClr val="accent2"/>
                </a:solidFill>
                <a:latin typeface="Twinkl Cursive Looped" panose="02000000000000000000" pitchFamily="2" charset="0"/>
              </a:rPr>
              <a:t> </a:t>
            </a:r>
            <a:r>
              <a:rPr lang="en-GB" dirty="0">
                <a:solidFill>
                  <a:srgbClr val="7030A0"/>
                </a:solidFill>
                <a:latin typeface="Twinkl Cursive Looped" panose="02000000000000000000" pitchFamily="2" charset="0"/>
              </a:rPr>
              <a:t>intensifier adjective </a:t>
            </a:r>
            <a:r>
              <a:rPr lang="en-GB" dirty="0">
                <a:solidFill>
                  <a:srgbClr val="FF0000"/>
                </a:solidFill>
                <a:latin typeface="Twinkl Cursive Looped" panose="02000000000000000000" pitchFamily="2" charset="0"/>
              </a:rPr>
              <a:t>noun </a:t>
            </a:r>
            <a:r>
              <a:rPr lang="en-GB" dirty="0">
                <a:solidFill>
                  <a:srgbClr val="00B050"/>
                </a:solidFill>
                <a:latin typeface="Twinkl Cursive Looped" panose="02000000000000000000" pitchFamily="2" charset="0"/>
              </a:rPr>
              <a:t>preposition </a:t>
            </a:r>
            <a:r>
              <a:rPr lang="en-GB" dirty="0">
                <a:solidFill>
                  <a:srgbClr val="0070C0"/>
                </a:solidFill>
                <a:latin typeface="Twinkl Cursive Looped" panose="02000000000000000000" pitchFamily="2" charset="0"/>
              </a:rPr>
              <a:t>verb</a:t>
            </a:r>
            <a:r>
              <a:rPr lang="en-GB" dirty="0">
                <a:solidFill>
                  <a:srgbClr val="FF0000"/>
                </a:solidFill>
                <a:latin typeface="Twinkl Cursive Looped" panose="02000000000000000000" pitchFamily="2" charset="0"/>
              </a:rPr>
              <a:t> </a:t>
            </a:r>
            <a:r>
              <a:rPr lang="en-GB" dirty="0">
                <a:solidFill>
                  <a:srgbClr val="00B050"/>
                </a:solidFill>
                <a:latin typeface="Twinkl Cursive Looped" panose="02000000000000000000" pitchFamily="2" charset="0"/>
              </a:rPr>
              <a:t>preposition </a:t>
            </a:r>
            <a:r>
              <a:rPr lang="en-GB" dirty="0">
                <a:solidFill>
                  <a:srgbClr val="FF0000"/>
                </a:solidFill>
                <a:latin typeface="Twinkl Cursive Looped" panose="02000000000000000000" pitchFamily="2" charset="0"/>
              </a:rPr>
              <a:t>noun </a:t>
            </a:r>
            <a:r>
              <a:rPr lang="en-GB" dirty="0" err="1">
                <a:solidFill>
                  <a:srgbClr val="FF0000"/>
                </a:solidFill>
                <a:latin typeface="Twinkl Cursive Looped" panose="02000000000000000000" pitchFamily="2" charset="0"/>
              </a:rPr>
              <a:t>noun</a:t>
            </a:r>
            <a:r>
              <a:rPr lang="en-GB" dirty="0">
                <a:solidFill>
                  <a:srgbClr val="FF0000"/>
                </a:solidFill>
                <a:latin typeface="Twinkl Cursive Looped" panose="02000000000000000000" pitchFamily="2" charset="0"/>
              </a:rPr>
              <a:t> </a:t>
            </a:r>
            <a:r>
              <a:rPr lang="en-GB" dirty="0">
                <a:solidFill>
                  <a:srgbClr val="00B050"/>
                </a:solidFill>
                <a:latin typeface="Twinkl Cursive Looped" panose="02000000000000000000" pitchFamily="2" charset="0"/>
              </a:rPr>
              <a:t> </a:t>
            </a:r>
            <a:br>
              <a:rPr lang="en-GB" dirty="0">
                <a:solidFill>
                  <a:srgbClr val="7030A0"/>
                </a:solidFill>
                <a:latin typeface="Twinkl Cursive Looped" panose="02000000000000000000" pitchFamily="2" charset="0"/>
              </a:rPr>
            </a:br>
            <a:endParaRPr lang="en-GB" i="1" dirty="0"/>
          </a:p>
        </p:txBody>
      </p:sp>
      <p:sp>
        <p:nvSpPr>
          <p:cNvPr id="4" name="TextBox 3">
            <a:extLst>
              <a:ext uri="{FF2B5EF4-FFF2-40B4-BE49-F238E27FC236}">
                <a16:creationId xmlns:a16="http://schemas.microsoft.com/office/drawing/2014/main" id="{24F63293-AB3E-4765-CCBC-79F05E6D6264}"/>
              </a:ext>
            </a:extLst>
          </p:cNvPr>
          <p:cNvSpPr txBox="1"/>
          <p:nvPr/>
        </p:nvSpPr>
        <p:spPr>
          <a:xfrm>
            <a:off x="694871" y="523802"/>
            <a:ext cx="10665279"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Sally had a very important meeting to attend at 10 o’clock.</a:t>
            </a:r>
            <a:endParaRPr lang="en-GB" dirty="0"/>
          </a:p>
        </p:txBody>
      </p:sp>
      <p:sp>
        <p:nvSpPr>
          <p:cNvPr id="5" name="Rectangle 4">
            <a:extLst>
              <a:ext uri="{FF2B5EF4-FFF2-40B4-BE49-F238E27FC236}">
                <a16:creationId xmlns:a16="http://schemas.microsoft.com/office/drawing/2014/main" id="{B9788E7F-2D85-6B11-22B8-513CD12C622B}"/>
              </a:ext>
            </a:extLst>
          </p:cNvPr>
          <p:cNvSpPr/>
          <p:nvPr/>
        </p:nvSpPr>
        <p:spPr>
          <a:xfrm>
            <a:off x="6463393" y="523802"/>
            <a:ext cx="3507921" cy="8604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CCABEAC-C9F8-9598-B3EA-0FE7736B9E76}"/>
              </a:ext>
            </a:extLst>
          </p:cNvPr>
          <p:cNvSpPr/>
          <p:nvPr/>
        </p:nvSpPr>
        <p:spPr>
          <a:xfrm>
            <a:off x="3947886" y="3964960"/>
            <a:ext cx="2641600" cy="8604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60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1740242" cy="3385542"/>
          </a:xfrm>
          <a:prstGeom prst="rect">
            <a:avLst/>
          </a:prstGeom>
          <a:noFill/>
        </p:spPr>
        <p:txBody>
          <a:bodyPr wrap="square" rtlCol="0">
            <a:spAutoFit/>
          </a:bodyPr>
          <a:lstStyle/>
          <a:p>
            <a:r>
              <a:rPr lang="en-GB" sz="2800" b="1" dirty="0">
                <a:solidFill>
                  <a:srgbClr val="83001D"/>
                </a:solidFill>
              </a:rPr>
              <a:t>Disappear – Etymology</a:t>
            </a:r>
          </a:p>
          <a:p>
            <a:r>
              <a:rPr lang="en-GB" sz="2800" b="1" dirty="0">
                <a:solidFill>
                  <a:srgbClr val="83001D"/>
                </a:solidFill>
              </a:rPr>
              <a:t>late Middle English: from medieval Latin important- ‘being of consequence’, from the verb </a:t>
            </a:r>
            <a:r>
              <a:rPr lang="en-GB" sz="2800" b="1" dirty="0" err="1">
                <a:solidFill>
                  <a:srgbClr val="83001D"/>
                </a:solidFill>
              </a:rPr>
              <a:t>importare</a:t>
            </a:r>
            <a:r>
              <a:rPr lang="en-GB" sz="2800" b="1" dirty="0">
                <a:solidFill>
                  <a:srgbClr val="83001D"/>
                </a:solidFill>
              </a:rPr>
              <a:t> (see import).</a:t>
            </a:r>
          </a:p>
          <a:p>
            <a:endParaRPr lang="en-GB" sz="2800" b="1" dirty="0">
              <a:solidFill>
                <a:srgbClr val="83001D"/>
              </a:solidFill>
            </a:endParaRPr>
          </a:p>
          <a:p>
            <a:r>
              <a:rPr lang="en-GB" sz="2800" b="1" dirty="0">
                <a:solidFill>
                  <a:srgbClr val="83001D"/>
                </a:solidFill>
              </a:rPr>
              <a:t>Important – Etymology</a:t>
            </a:r>
          </a:p>
          <a:p>
            <a:r>
              <a:rPr lang="en-GB" sz="2800" b="1" dirty="0">
                <a:solidFill>
                  <a:srgbClr val="83001D"/>
                </a:solidFill>
              </a:rPr>
              <a:t>late Middle English: from dis- (expressing reversal) + appear, on the pattern of French </a:t>
            </a:r>
            <a:r>
              <a:rPr lang="en-GB" sz="2800" b="1" dirty="0" err="1">
                <a:solidFill>
                  <a:srgbClr val="83001D"/>
                </a:solidFill>
              </a:rPr>
              <a:t>disparaître</a:t>
            </a:r>
            <a:r>
              <a:rPr lang="en-GB" sz="2800" b="1" dirty="0">
                <a:solidFill>
                  <a:srgbClr val="83001D"/>
                </a:solidFill>
              </a:rPr>
              <a:t> .</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3416320"/>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Knowledge and experiment?</a:t>
            </a:r>
          </a:p>
        </p:txBody>
      </p:sp>
    </p:spTree>
    <p:extLst>
      <p:ext uri="{BB962C8B-B14F-4D97-AF65-F5344CB8AC3E}">
        <p14:creationId xmlns:p14="http://schemas.microsoft.com/office/powerpoint/2010/main" val="402739095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893647"/>
          </a:xfrm>
          <a:prstGeom prst="rect">
            <a:avLst/>
          </a:prstGeom>
          <a:noFill/>
        </p:spPr>
        <p:txBody>
          <a:bodyPr wrap="square" rtlCol="0">
            <a:spAutoFit/>
          </a:bodyPr>
          <a:lstStyle/>
          <a:p>
            <a:r>
              <a:rPr lang="en-GB" sz="7200" dirty="0">
                <a:latin typeface="Twinkl Cursive Looped" panose="02000000000000000000" pitchFamily="2" charset="0"/>
              </a:rPr>
              <a:t>Words linked to disappear…</a:t>
            </a:r>
          </a:p>
          <a:p>
            <a:pPr>
              <a:buFont typeface="Arial" panose="020B0604020202020204" pitchFamily="34" charset="0"/>
              <a:buChar char="•"/>
            </a:pPr>
            <a:r>
              <a:rPr lang="en-GB" sz="2000" dirty="0">
                <a:solidFill>
                  <a:srgbClr val="202124"/>
                </a:solidFill>
                <a:latin typeface="Twinkl Cursive Looped" panose="02000000000000000000" pitchFamily="2" charset="0"/>
              </a:rPr>
              <a:t>vanish</a:t>
            </a:r>
          </a:p>
          <a:p>
            <a:pPr>
              <a:buFont typeface="Arial" panose="020B0604020202020204" pitchFamily="34" charset="0"/>
              <a:buChar char="•"/>
            </a:pPr>
            <a:r>
              <a:rPr lang="en-GB" sz="2000" dirty="0">
                <a:solidFill>
                  <a:srgbClr val="202124"/>
                </a:solidFill>
                <a:latin typeface="Twinkl Cursive Looped" panose="02000000000000000000" pitchFamily="2" charset="0"/>
              </a:rPr>
              <a:t>pass from sight</a:t>
            </a:r>
          </a:p>
          <a:p>
            <a:pPr>
              <a:buFont typeface="Arial" panose="020B0604020202020204" pitchFamily="34" charset="0"/>
              <a:buChar char="•"/>
            </a:pPr>
            <a:r>
              <a:rPr lang="en-GB" sz="2000" dirty="0">
                <a:solidFill>
                  <a:srgbClr val="202124"/>
                </a:solidFill>
                <a:latin typeface="Twinkl Cursive Looped" panose="02000000000000000000" pitchFamily="2" charset="0"/>
              </a:rPr>
              <a:t>cease to be visible</a:t>
            </a:r>
          </a:p>
          <a:p>
            <a:pPr>
              <a:buFont typeface="Arial" panose="020B0604020202020204" pitchFamily="34" charset="0"/>
              <a:buChar char="•"/>
            </a:pPr>
            <a:r>
              <a:rPr lang="en-GB" sz="2000" dirty="0">
                <a:solidFill>
                  <a:srgbClr val="202124"/>
                </a:solidFill>
                <a:latin typeface="Twinkl Cursive Looped" panose="02000000000000000000" pitchFamily="2" charset="0"/>
              </a:rPr>
              <a:t>vanish from sight</a:t>
            </a:r>
          </a:p>
          <a:p>
            <a:pPr>
              <a:buFont typeface="Arial" panose="020B0604020202020204" pitchFamily="34" charset="0"/>
              <a:buChar char="•"/>
            </a:pPr>
            <a:r>
              <a:rPr lang="en-GB" sz="2000" dirty="0">
                <a:solidFill>
                  <a:srgbClr val="202124"/>
                </a:solidFill>
                <a:latin typeface="Twinkl Cursive Looped" panose="02000000000000000000" pitchFamily="2" charset="0"/>
              </a:rPr>
              <a:t>recede from view</a:t>
            </a:r>
          </a:p>
          <a:p>
            <a:pPr>
              <a:buFont typeface="Arial" panose="020B0604020202020204" pitchFamily="34" charset="0"/>
              <a:buChar char="•"/>
            </a:pPr>
            <a:r>
              <a:rPr lang="en-GB" sz="2000" dirty="0">
                <a:solidFill>
                  <a:srgbClr val="202124"/>
                </a:solidFill>
                <a:latin typeface="Twinkl Cursive Looped" panose="02000000000000000000" pitchFamily="2" charset="0"/>
              </a:rPr>
              <a:t>be lost to view/sight</a:t>
            </a:r>
          </a:p>
          <a:p>
            <a:pPr>
              <a:buFont typeface="Arial" panose="020B0604020202020204" pitchFamily="34" charset="0"/>
              <a:buChar char="•"/>
            </a:pPr>
            <a:r>
              <a:rPr lang="en-GB" sz="2000" dirty="0">
                <a:solidFill>
                  <a:srgbClr val="202124"/>
                </a:solidFill>
                <a:latin typeface="Twinkl Cursive Looped" panose="02000000000000000000" pitchFamily="2" charset="0"/>
              </a:rPr>
              <a:t>fade</a:t>
            </a:r>
          </a:p>
          <a:p>
            <a:pPr>
              <a:buFont typeface="Arial" panose="020B0604020202020204" pitchFamily="34" charset="0"/>
              <a:buChar char="•"/>
            </a:pPr>
            <a:r>
              <a:rPr lang="en-GB" sz="2000" dirty="0">
                <a:solidFill>
                  <a:srgbClr val="202124"/>
                </a:solidFill>
                <a:latin typeface="Twinkl Cursive Looped" panose="02000000000000000000" pitchFamily="2" charset="0"/>
              </a:rPr>
              <a:t>fade/melt away</a:t>
            </a:r>
          </a:p>
          <a:p>
            <a:pPr>
              <a:buFont typeface="Arial" panose="020B0604020202020204" pitchFamily="34" charset="0"/>
              <a:buChar char="•"/>
            </a:pPr>
            <a:r>
              <a:rPr lang="en-GB" sz="2000" dirty="0">
                <a:solidFill>
                  <a:srgbClr val="202124"/>
                </a:solidFill>
                <a:latin typeface="Twinkl Cursive Looped" panose="02000000000000000000" pitchFamily="2" charset="0"/>
              </a:rPr>
              <a:t>withdraw</a:t>
            </a:r>
          </a:p>
          <a:p>
            <a:pPr>
              <a:buFont typeface="Arial" panose="020B0604020202020204" pitchFamily="34" charset="0"/>
              <a:buChar char="•"/>
            </a:pPr>
            <a:r>
              <a:rPr lang="en-GB" sz="2000" dirty="0">
                <a:solidFill>
                  <a:srgbClr val="202124"/>
                </a:solidFill>
                <a:latin typeface="Twinkl Cursive Looped" panose="02000000000000000000" pitchFamily="2" charset="0"/>
              </a:rPr>
              <a:t>depart</a:t>
            </a:r>
          </a:p>
          <a:p>
            <a:pPr>
              <a:buFont typeface="Arial" panose="020B0604020202020204" pitchFamily="34" charset="0"/>
              <a:buChar char="•"/>
            </a:pPr>
            <a:r>
              <a:rPr lang="en-GB" sz="2000" dirty="0">
                <a:solidFill>
                  <a:srgbClr val="202124"/>
                </a:solidFill>
                <a:latin typeface="Twinkl Cursive Looped" panose="02000000000000000000" pitchFamily="2" charset="0"/>
              </a:rPr>
              <a:t>retire</a:t>
            </a:r>
          </a:p>
          <a:p>
            <a:pPr>
              <a:buFont typeface="Arial" panose="020B0604020202020204" pitchFamily="34" charset="0"/>
              <a:buChar char="•"/>
            </a:pPr>
            <a:endParaRPr lang="en-GB" sz="2000" dirty="0">
              <a:solidFill>
                <a:srgbClr val="202124"/>
              </a:solidFill>
              <a:latin typeface="Twinkl Cursive Looped" panose="02000000000000000000" pitchFamily="2" charset="0"/>
            </a:endParaRPr>
          </a:p>
        </p:txBody>
      </p:sp>
      <p:sp>
        <p:nvSpPr>
          <p:cNvPr id="4" name="TextBox 3">
            <a:extLst>
              <a:ext uri="{FF2B5EF4-FFF2-40B4-BE49-F238E27FC236}">
                <a16:creationId xmlns:a16="http://schemas.microsoft.com/office/drawing/2014/main" id="{19953094-289D-4624-6141-007CAEEE50D7}"/>
              </a:ext>
            </a:extLst>
          </p:cNvPr>
          <p:cNvSpPr txBox="1"/>
          <p:nvPr/>
        </p:nvSpPr>
        <p:spPr>
          <a:xfrm>
            <a:off x="5167086" y="2413337"/>
            <a:ext cx="6241142" cy="2031325"/>
          </a:xfrm>
          <a:prstGeom prst="rect">
            <a:avLst/>
          </a:prstGeom>
          <a:noFill/>
        </p:spPr>
        <p:txBody>
          <a:bodyPr wrap="square">
            <a:spAutoFit/>
          </a:bodyPr>
          <a:lstStyle/>
          <a:p>
            <a:pPr>
              <a:buFont typeface="Arial" panose="020B0604020202020204" pitchFamily="34" charset="0"/>
              <a:buChar char="•"/>
            </a:pPr>
            <a:r>
              <a:rPr lang="en-GB" sz="1800" dirty="0">
                <a:solidFill>
                  <a:srgbClr val="202124"/>
                </a:solidFill>
                <a:latin typeface="Twinkl Cursive Looped" panose="02000000000000000000" pitchFamily="2" charset="0"/>
              </a:rPr>
              <a:t>retreat</a:t>
            </a:r>
          </a:p>
          <a:p>
            <a:pPr>
              <a:buFont typeface="Arial" panose="020B0604020202020204" pitchFamily="34" charset="0"/>
              <a:buChar char="•"/>
            </a:pPr>
            <a:r>
              <a:rPr lang="en-GB" sz="1800" dirty="0">
                <a:solidFill>
                  <a:srgbClr val="202124"/>
                </a:solidFill>
                <a:latin typeface="Twinkl Cursive Looped" panose="02000000000000000000" pitchFamily="2" charset="0"/>
              </a:rPr>
              <a:t>go</a:t>
            </a:r>
          </a:p>
          <a:p>
            <a:pPr>
              <a:buFont typeface="Arial" panose="020B0604020202020204" pitchFamily="34" charset="0"/>
              <a:buChar char="•"/>
            </a:pPr>
            <a:r>
              <a:rPr lang="en-GB" sz="1800" dirty="0">
                <a:solidFill>
                  <a:srgbClr val="202124"/>
                </a:solidFill>
                <a:latin typeface="Twinkl Cursive Looped" panose="02000000000000000000" pitchFamily="2" charset="0"/>
              </a:rPr>
              <a:t>pass</a:t>
            </a:r>
          </a:p>
          <a:p>
            <a:pPr>
              <a:buFont typeface="Arial" panose="020B0604020202020204" pitchFamily="34" charset="0"/>
              <a:buChar char="•"/>
            </a:pPr>
            <a:r>
              <a:rPr lang="en-GB" sz="1800" dirty="0">
                <a:solidFill>
                  <a:srgbClr val="202124"/>
                </a:solidFill>
                <a:latin typeface="Twinkl Cursive Looped" panose="02000000000000000000" pitchFamily="2" charset="0"/>
              </a:rPr>
              <a:t>ebb</a:t>
            </a:r>
          </a:p>
          <a:p>
            <a:pPr>
              <a:buFont typeface="Arial" panose="020B0604020202020204" pitchFamily="34" charset="0"/>
              <a:buChar char="•"/>
            </a:pPr>
            <a:r>
              <a:rPr lang="en-GB" sz="1800" dirty="0">
                <a:solidFill>
                  <a:srgbClr val="202124"/>
                </a:solidFill>
                <a:latin typeface="Twinkl Cursive Looped" panose="02000000000000000000" pitchFamily="2" charset="0"/>
              </a:rPr>
              <a:t>wane</a:t>
            </a:r>
          </a:p>
          <a:p>
            <a:pPr>
              <a:buFont typeface="Arial" panose="020B0604020202020204" pitchFamily="34" charset="0"/>
              <a:buChar char="•"/>
            </a:pPr>
            <a:r>
              <a:rPr lang="en-GB" sz="1800" dirty="0">
                <a:solidFill>
                  <a:srgbClr val="202124"/>
                </a:solidFill>
                <a:latin typeface="Twinkl Cursive Looped" panose="02000000000000000000" pitchFamily="2" charset="0"/>
              </a:rPr>
              <a:t>dissipate</a:t>
            </a:r>
          </a:p>
          <a:p>
            <a:pPr>
              <a:buFont typeface="Arial" panose="020B0604020202020204" pitchFamily="34" charset="0"/>
              <a:buChar char="•"/>
            </a:pPr>
            <a:r>
              <a:rPr lang="en-GB" sz="1800" dirty="0">
                <a:solidFill>
                  <a:srgbClr val="202124"/>
                </a:solidFill>
                <a:latin typeface="Twinkl Cursive Looped" panose="02000000000000000000" pitchFamily="2" charset="0"/>
              </a:rPr>
              <a:t>be dispelled</a:t>
            </a:r>
            <a:endParaRPr lang="en-GB" dirty="0"/>
          </a:p>
        </p:txBody>
      </p:sp>
    </p:spTree>
    <p:extLst>
      <p:ext uri="{BB962C8B-B14F-4D97-AF65-F5344CB8AC3E}">
        <p14:creationId xmlns:p14="http://schemas.microsoft.com/office/powerpoint/2010/main" val="17583918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6032421"/>
          </a:xfrm>
          <a:prstGeom prst="rect">
            <a:avLst/>
          </a:prstGeom>
          <a:noFill/>
        </p:spPr>
        <p:txBody>
          <a:bodyPr wrap="square" rtlCol="0">
            <a:spAutoFit/>
          </a:bodyPr>
          <a:lstStyle/>
          <a:p>
            <a:r>
              <a:rPr lang="en-GB" sz="6600" dirty="0">
                <a:latin typeface="Twinkl Cursive Looped" panose="02000000000000000000" pitchFamily="2" charset="0"/>
              </a:rPr>
              <a:t>Words linked to important…</a:t>
            </a:r>
          </a:p>
          <a:p>
            <a:pPr>
              <a:buFont typeface="Arial" panose="020B0604020202020204" pitchFamily="34" charset="0"/>
              <a:buChar char="•"/>
            </a:pPr>
            <a:r>
              <a:rPr lang="en-GB" sz="2000" dirty="0">
                <a:latin typeface="Twinkl Cursive Looped" panose="02000000000000000000" pitchFamily="2" charset="0"/>
              </a:rPr>
              <a:t> main</a:t>
            </a:r>
          </a:p>
          <a:p>
            <a:pPr>
              <a:buFont typeface="Arial" panose="020B0604020202020204" pitchFamily="34" charset="0"/>
              <a:buChar char="•"/>
            </a:pPr>
            <a:r>
              <a:rPr lang="en-GB" sz="2000" dirty="0">
                <a:latin typeface="Twinkl Cursive Looped" panose="02000000000000000000" pitchFamily="2" charset="0"/>
              </a:rPr>
              <a:t>chief</a:t>
            </a:r>
          </a:p>
          <a:p>
            <a:pPr>
              <a:buFont typeface="Arial" panose="020B0604020202020204" pitchFamily="34" charset="0"/>
              <a:buChar char="•"/>
            </a:pPr>
            <a:r>
              <a:rPr lang="en-GB" sz="2000" dirty="0">
                <a:latin typeface="Twinkl Cursive Looped" panose="02000000000000000000" pitchFamily="2" charset="0"/>
              </a:rPr>
              <a:t>principal</a:t>
            </a:r>
          </a:p>
          <a:p>
            <a:pPr>
              <a:buFont typeface="Arial" panose="020B0604020202020204" pitchFamily="34" charset="0"/>
              <a:buChar char="•"/>
            </a:pPr>
            <a:r>
              <a:rPr lang="en-GB" sz="2000" dirty="0">
                <a:latin typeface="Twinkl Cursive Looped" panose="02000000000000000000" pitchFamily="2" charset="0"/>
              </a:rPr>
              <a:t>key</a:t>
            </a:r>
          </a:p>
          <a:p>
            <a:pPr>
              <a:buFont typeface="Arial" panose="020B0604020202020204" pitchFamily="34" charset="0"/>
              <a:buChar char="•"/>
            </a:pPr>
            <a:r>
              <a:rPr lang="en-GB" sz="2000" dirty="0">
                <a:latin typeface="Twinkl Cursive Looped" panose="02000000000000000000" pitchFamily="2" charset="0"/>
              </a:rPr>
              <a:t>major</a:t>
            </a:r>
          </a:p>
          <a:p>
            <a:pPr>
              <a:buFont typeface="Arial" panose="020B0604020202020204" pitchFamily="34" charset="0"/>
              <a:buChar char="•"/>
            </a:pPr>
            <a:r>
              <a:rPr lang="en-GB" sz="2000" dirty="0">
                <a:latin typeface="Twinkl Cursive Looped" panose="02000000000000000000" pitchFamily="2" charset="0"/>
              </a:rPr>
              <a:t>salient</a:t>
            </a:r>
          </a:p>
          <a:p>
            <a:pPr>
              <a:buFont typeface="Arial" panose="020B0604020202020204" pitchFamily="34" charset="0"/>
              <a:buChar char="•"/>
            </a:pPr>
            <a:r>
              <a:rPr lang="en-GB" sz="2000" dirty="0">
                <a:latin typeface="Twinkl Cursive Looped" panose="02000000000000000000" pitchFamily="2" charset="0"/>
              </a:rPr>
              <a:t>prime</a:t>
            </a:r>
          </a:p>
          <a:p>
            <a:pPr>
              <a:buFont typeface="Arial" panose="020B0604020202020204" pitchFamily="34" charset="0"/>
              <a:buChar char="•"/>
            </a:pPr>
            <a:r>
              <a:rPr lang="en-GB" sz="2000" dirty="0">
                <a:latin typeface="Twinkl Cursive Looped" panose="02000000000000000000" pitchFamily="2" charset="0"/>
              </a:rPr>
              <a:t>dominant</a:t>
            </a:r>
          </a:p>
          <a:p>
            <a:pPr>
              <a:buFont typeface="Arial" panose="020B0604020202020204" pitchFamily="34" charset="0"/>
              <a:buChar char="•"/>
            </a:pPr>
            <a:r>
              <a:rPr lang="en-GB" sz="2000" dirty="0">
                <a:latin typeface="Twinkl Cursive Looped" panose="02000000000000000000" pitchFamily="2" charset="0"/>
              </a:rPr>
              <a:t>foremost</a:t>
            </a:r>
          </a:p>
          <a:p>
            <a:pPr>
              <a:buFont typeface="Arial" panose="020B0604020202020204" pitchFamily="34" charset="0"/>
              <a:buChar char="•"/>
            </a:pPr>
            <a:r>
              <a:rPr lang="en-GB" sz="2000" dirty="0">
                <a:latin typeface="Twinkl Cursive Looped" panose="02000000000000000000" pitchFamily="2" charset="0"/>
              </a:rPr>
              <a:t>supreme</a:t>
            </a:r>
          </a:p>
          <a:p>
            <a:pPr>
              <a:buFont typeface="Arial" panose="020B0604020202020204" pitchFamily="34" charset="0"/>
              <a:buChar char="•"/>
            </a:pPr>
            <a:r>
              <a:rPr lang="en-GB" sz="2000" dirty="0">
                <a:latin typeface="Twinkl Cursive Looped" panose="02000000000000000000" pitchFamily="2" charset="0"/>
              </a:rPr>
              <a:t>predominant</a:t>
            </a:r>
          </a:p>
          <a:p>
            <a:pPr>
              <a:buFont typeface="Arial" panose="020B0604020202020204" pitchFamily="34" charset="0"/>
              <a:buChar char="•"/>
            </a:pPr>
            <a:r>
              <a:rPr lang="en-GB" sz="2000" dirty="0">
                <a:latin typeface="Twinkl Cursive Looped" panose="02000000000000000000" pitchFamily="2" charset="0"/>
              </a:rPr>
              <a:t>paramount</a:t>
            </a:r>
          </a:p>
          <a:p>
            <a:pPr>
              <a:buFont typeface="Arial" panose="020B0604020202020204" pitchFamily="34" charset="0"/>
              <a:buChar char="•"/>
            </a:pPr>
            <a:r>
              <a:rPr lang="en-GB" sz="2000" dirty="0">
                <a:latin typeface="Twinkl Cursive Looped" panose="02000000000000000000" pitchFamily="2" charset="0"/>
              </a:rPr>
              <a:t>overriding</a:t>
            </a:r>
          </a:p>
          <a:p>
            <a:pPr>
              <a:buFont typeface="Arial" panose="020B0604020202020204" pitchFamily="34" charset="0"/>
              <a:buChar char="•"/>
            </a:pPr>
            <a:r>
              <a:rPr lang="en-GB" sz="2000" dirty="0">
                <a:latin typeface="Twinkl Cursive Looped" panose="02000000000000000000" pitchFamily="2" charset="0"/>
              </a:rPr>
              <a:t>cardinal</a:t>
            </a:r>
          </a:p>
          <a:p>
            <a:pPr>
              <a:buFont typeface="Arial" panose="020B0604020202020204" pitchFamily="34" charset="0"/>
              <a:buChar char="•"/>
            </a:pPr>
            <a:r>
              <a:rPr lang="en-GB" sz="2000" dirty="0">
                <a:latin typeface="Twinkl Cursive Looped" panose="02000000000000000000" pitchFamily="2" charset="0"/>
              </a:rPr>
              <a:t>crucial</a:t>
            </a:r>
          </a:p>
          <a:p>
            <a:pPr>
              <a:buFont typeface="Arial" panose="020B0604020202020204" pitchFamily="34" charset="0"/>
              <a:buChar char="•"/>
            </a:pPr>
            <a:r>
              <a:rPr lang="en-GB" sz="2000" dirty="0">
                <a:latin typeface="Twinkl Cursive Looped" panose="02000000000000000000" pitchFamily="2" charset="0"/>
              </a:rPr>
              <a:t>vital</a:t>
            </a:r>
          </a:p>
        </p:txBody>
      </p:sp>
      <p:sp>
        <p:nvSpPr>
          <p:cNvPr id="4" name="TextBox 3">
            <a:extLst>
              <a:ext uri="{FF2B5EF4-FFF2-40B4-BE49-F238E27FC236}">
                <a16:creationId xmlns:a16="http://schemas.microsoft.com/office/drawing/2014/main" id="{04ADD78F-9684-FF20-7ECB-654CA2C23136}"/>
              </a:ext>
            </a:extLst>
          </p:cNvPr>
          <p:cNvSpPr txBox="1"/>
          <p:nvPr/>
        </p:nvSpPr>
        <p:spPr>
          <a:xfrm>
            <a:off x="3581401" y="1456629"/>
            <a:ext cx="6204856"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indispensable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critical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essential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significant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urgent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central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fundamental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basic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number-one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of value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valuable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valued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useful</a:t>
            </a:r>
          </a:p>
        </p:txBody>
      </p:sp>
      <p:sp>
        <p:nvSpPr>
          <p:cNvPr id="6" name="TextBox 5">
            <a:extLst>
              <a:ext uri="{FF2B5EF4-FFF2-40B4-BE49-F238E27FC236}">
                <a16:creationId xmlns:a16="http://schemas.microsoft.com/office/drawing/2014/main" id="{166DDF97-40C4-579A-8F14-9E26AE81E0AC}"/>
              </a:ext>
            </a:extLst>
          </p:cNvPr>
          <p:cNvSpPr txBox="1"/>
          <p:nvPr/>
        </p:nvSpPr>
        <p:spPr>
          <a:xfrm>
            <a:off x="7108372" y="1690062"/>
            <a:ext cx="6204856"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of 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beneficial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necessary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of the essence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of concern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of interest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relevant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pertinent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material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germane</a:t>
            </a:r>
            <a:endParaRPr lang="en-GB" dirty="0"/>
          </a:p>
        </p:txBody>
      </p:sp>
    </p:spTree>
    <p:extLst>
      <p:ext uri="{BB962C8B-B14F-4D97-AF65-F5344CB8AC3E}">
        <p14:creationId xmlns:p14="http://schemas.microsoft.com/office/powerpoint/2010/main" val="402801683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647426"/>
          </a:xfrm>
          <a:prstGeom prst="rect">
            <a:avLst/>
          </a:prstGeom>
          <a:noFill/>
        </p:spPr>
        <p:txBody>
          <a:bodyPr wrap="square" rtlCol="0">
            <a:spAutoFit/>
          </a:bodyPr>
          <a:lstStyle/>
          <a:p>
            <a:r>
              <a:rPr lang="en-GB" sz="4800" dirty="0">
                <a:latin typeface="Twinkl Cursive Looped" panose="02000000000000000000" pitchFamily="2" charset="0"/>
              </a:rPr>
              <a:t>Common errors with disappear and important:</a:t>
            </a:r>
          </a:p>
          <a:p>
            <a:pPr>
              <a:buFont typeface="Arial" panose="020B0604020202020204" pitchFamily="34" charset="0"/>
              <a:buChar char="•"/>
            </a:pPr>
            <a:r>
              <a:rPr lang="en-GB" sz="4000" dirty="0">
                <a:latin typeface="Twinkl Cursive Looped" panose="02000000000000000000" pitchFamily="2" charset="0"/>
              </a:rPr>
              <a:t>disappear</a:t>
            </a:r>
          </a:p>
          <a:p>
            <a:r>
              <a:rPr lang="en-GB" sz="4000" dirty="0">
                <a:latin typeface="Twinkl Cursive Looped" panose="02000000000000000000" pitchFamily="2" charset="0"/>
              </a:rPr>
              <a:t>dis as prefix, not Diss, short vowel for a in appear (double consonant) - </a:t>
            </a:r>
            <a:r>
              <a:rPr lang="en-GB" sz="4000" b="1" dirty="0">
                <a:latin typeface="Twinkl Cursive Looped" panose="02000000000000000000" pitchFamily="2" charset="0"/>
              </a:rPr>
              <a:t>disappear</a:t>
            </a:r>
            <a:endParaRPr lang="en-GB" sz="4000" dirty="0">
              <a:latin typeface="Twinkl Cursive Looped" panose="02000000000000000000" pitchFamily="2" charset="0"/>
            </a:endParaRPr>
          </a:p>
          <a:p>
            <a:pPr>
              <a:buFont typeface="Arial" panose="020B0604020202020204" pitchFamily="34" charset="0"/>
              <a:buChar char="•"/>
            </a:pPr>
            <a:r>
              <a:rPr lang="en-GB" sz="4000" dirty="0">
                <a:latin typeface="Twinkl Cursive Looped" panose="02000000000000000000" pitchFamily="2" charset="0"/>
              </a:rPr>
              <a:t>important</a:t>
            </a:r>
          </a:p>
          <a:p>
            <a:r>
              <a:rPr lang="en-GB" sz="4000" dirty="0">
                <a:latin typeface="Twinkl Cursive Looped" panose="02000000000000000000" pitchFamily="2" charset="0"/>
              </a:rPr>
              <a:t>Prefix </a:t>
            </a:r>
            <a:r>
              <a:rPr lang="en-GB" sz="4000" dirty="0" err="1">
                <a:latin typeface="Twinkl Cursive Looped" panose="02000000000000000000" pitchFamily="2" charset="0"/>
              </a:rPr>
              <a:t>im</a:t>
            </a:r>
            <a:r>
              <a:rPr lang="en-GB" sz="4000" dirty="0">
                <a:latin typeface="Twinkl Cursive Looped" panose="02000000000000000000" pitchFamily="2" charset="0"/>
              </a:rPr>
              <a:t> not in and –ant not –</a:t>
            </a:r>
            <a:r>
              <a:rPr lang="en-GB" sz="4000" dirty="0" err="1">
                <a:latin typeface="Twinkl Cursive Looped" panose="02000000000000000000" pitchFamily="2" charset="0"/>
              </a:rPr>
              <a:t>ent</a:t>
            </a:r>
            <a:r>
              <a:rPr lang="en-GB" sz="4000" dirty="0">
                <a:latin typeface="Twinkl Cursive Looped" panose="02000000000000000000" pitchFamily="2" charset="0"/>
              </a:rPr>
              <a:t> - </a:t>
            </a:r>
            <a:r>
              <a:rPr lang="en-GB" sz="4000" b="1" dirty="0">
                <a:latin typeface="Twinkl Cursive Looped" panose="02000000000000000000" pitchFamily="2" charset="0"/>
              </a:rPr>
              <a:t>important</a:t>
            </a:r>
          </a:p>
        </p:txBody>
      </p:sp>
    </p:spTree>
    <p:extLst>
      <p:ext uri="{BB962C8B-B14F-4D97-AF65-F5344CB8AC3E}">
        <p14:creationId xmlns:p14="http://schemas.microsoft.com/office/powerpoint/2010/main" val="415218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solve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219700" y="3624943"/>
            <a:ext cx="1790699"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2057B13-912F-DCA9-0D07-7F822B0E025A}"/>
              </a:ext>
            </a:extLst>
          </p:cNvPr>
          <p:cNvPicPr>
            <a:picLocks noChangeAspect="1"/>
          </p:cNvPicPr>
          <p:nvPr/>
        </p:nvPicPr>
        <p:blipFill>
          <a:blip r:embed="rId2"/>
          <a:stretch>
            <a:fillRect/>
          </a:stretch>
        </p:blipFill>
        <p:spPr>
          <a:xfrm>
            <a:off x="211507" y="81029"/>
            <a:ext cx="2800350" cy="1628775"/>
          </a:xfrm>
          <a:prstGeom prst="rect">
            <a:avLst/>
          </a:prstGeom>
        </p:spPr>
      </p:pic>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5 -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solution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844956" y="3723357"/>
            <a:ext cx="96075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6666552-5F40-1ACD-674F-B0C702E8EAF5}"/>
              </a:ext>
            </a:extLst>
          </p:cNvPr>
          <p:cNvPicPr>
            <a:picLocks noChangeAspect="1"/>
          </p:cNvPicPr>
          <p:nvPr/>
        </p:nvPicPr>
        <p:blipFill rotWithShape="1">
          <a:blip r:embed="rId2"/>
          <a:srcRect b="19818"/>
          <a:stretch/>
        </p:blipFill>
        <p:spPr>
          <a:xfrm>
            <a:off x="354012" y="695819"/>
            <a:ext cx="2466975" cy="1481650"/>
          </a:xfrm>
          <a:prstGeom prst="rect">
            <a:avLst/>
          </a:prstGeom>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soluble</a:t>
            </a:r>
            <a:r>
              <a:rPr lang="en-GB" dirty="0" err="1">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788771" y="3628572"/>
            <a:ext cx="889348"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Which materials dissolve in water? - BBC Bitesize">
            <a:extLst>
              <a:ext uri="{FF2B5EF4-FFF2-40B4-BE49-F238E27FC236}">
                <a16:creationId xmlns:a16="http://schemas.microsoft.com/office/drawing/2014/main" id="{6CB4A51C-F883-0CC5-4A2E-B4A1AD8CF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30195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48525"/>
            <a:ext cx="10515600" cy="222143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 means of solving a problem or dealing with a difficult situation.</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 name="Picture 3">
            <a:extLst>
              <a:ext uri="{FF2B5EF4-FFF2-40B4-BE49-F238E27FC236}">
                <a16:creationId xmlns:a16="http://schemas.microsoft.com/office/drawing/2014/main" id="{5E57BF62-2FCB-4ED7-A743-5B24D67E937A}"/>
              </a:ext>
            </a:extLst>
          </p:cNvPr>
          <p:cNvPicPr>
            <a:picLocks noChangeAspect="1"/>
          </p:cNvPicPr>
          <p:nvPr/>
        </p:nvPicPr>
        <p:blipFill rotWithShape="1">
          <a:blip r:embed="rId2"/>
          <a:srcRect l="13890" r="17273" b="15122"/>
          <a:stretch/>
        </p:blipFill>
        <p:spPr>
          <a:xfrm>
            <a:off x="566057" y="332962"/>
            <a:ext cx="1698171" cy="1568410"/>
          </a:xfrm>
          <a:prstGeom prst="rect">
            <a:avLst/>
          </a:prstGeom>
        </p:spPr>
      </p:pic>
      <p:sp>
        <p:nvSpPr>
          <p:cNvPr id="7" name="TextBox 6">
            <a:extLst>
              <a:ext uri="{FF2B5EF4-FFF2-40B4-BE49-F238E27FC236}">
                <a16:creationId xmlns:a16="http://schemas.microsoft.com/office/drawing/2014/main" id="{25CD91A6-72D9-D98F-38FD-AAB8E60D5C8D}"/>
              </a:ext>
            </a:extLst>
          </p:cNvPr>
          <p:cNvSpPr txBox="1"/>
          <p:nvPr/>
        </p:nvSpPr>
        <p:spPr>
          <a:xfrm>
            <a:off x="4412343" y="464361"/>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solution</a:t>
            </a:r>
            <a:endParaRPr lang="en-GB" dirty="0"/>
          </a:p>
        </p:txBody>
      </p:sp>
      <p:sp>
        <p:nvSpPr>
          <p:cNvPr id="9" name="TextBox 8">
            <a:extLst>
              <a:ext uri="{FF2B5EF4-FFF2-40B4-BE49-F238E27FC236}">
                <a16:creationId xmlns:a16="http://schemas.microsoft.com/office/drawing/2014/main" id="{31100D97-C357-8340-9306-279E0B685EB3}"/>
              </a:ext>
            </a:extLst>
          </p:cNvPr>
          <p:cNvSpPr txBox="1"/>
          <p:nvPr/>
        </p:nvSpPr>
        <p:spPr>
          <a:xfrm>
            <a:off x="4412343" y="1938954"/>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67864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38803"/>
            <a:ext cx="12192000" cy="1719197"/>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find an answer to, explanation for, or means of effectively dealing with (a problem or mystery).</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8" name="Picture 7">
            <a:extLst>
              <a:ext uri="{FF2B5EF4-FFF2-40B4-BE49-F238E27FC236}">
                <a16:creationId xmlns:a16="http://schemas.microsoft.com/office/drawing/2014/main" id="{E03C900D-9A69-4E24-8070-221ACC052B9E}"/>
              </a:ext>
            </a:extLst>
          </p:cNvPr>
          <p:cNvPicPr>
            <a:picLocks noChangeAspect="1"/>
          </p:cNvPicPr>
          <p:nvPr/>
        </p:nvPicPr>
        <p:blipFill>
          <a:blip r:embed="rId2"/>
          <a:stretch>
            <a:fillRect/>
          </a:stretch>
        </p:blipFill>
        <p:spPr>
          <a:xfrm>
            <a:off x="358775" y="454232"/>
            <a:ext cx="2800350" cy="1628775"/>
          </a:xfrm>
          <a:prstGeom prst="rect">
            <a:avLst/>
          </a:prstGeom>
        </p:spPr>
      </p:pic>
      <p:sp>
        <p:nvSpPr>
          <p:cNvPr id="5" name="TextBox 4">
            <a:extLst>
              <a:ext uri="{FF2B5EF4-FFF2-40B4-BE49-F238E27FC236}">
                <a16:creationId xmlns:a16="http://schemas.microsoft.com/office/drawing/2014/main" id="{B657B6F1-AA46-499D-E75E-55609040B70D}"/>
              </a:ext>
            </a:extLst>
          </p:cNvPr>
          <p:cNvSpPr txBox="1"/>
          <p:nvPr/>
        </p:nvSpPr>
        <p:spPr>
          <a:xfrm>
            <a:off x="4702629" y="240962"/>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solve</a:t>
            </a:r>
            <a:endParaRPr lang="en-GB" dirty="0"/>
          </a:p>
        </p:txBody>
      </p:sp>
      <p:sp>
        <p:nvSpPr>
          <p:cNvPr id="9" name="TextBox 8">
            <a:extLst>
              <a:ext uri="{FF2B5EF4-FFF2-40B4-BE49-F238E27FC236}">
                <a16:creationId xmlns:a16="http://schemas.microsoft.com/office/drawing/2014/main" id="{86CF26FA-2CA6-176C-FFC3-7CAE4C3D3D06}"/>
              </a:ext>
            </a:extLst>
          </p:cNvPr>
          <p:cNvSpPr txBox="1"/>
          <p:nvPr/>
        </p:nvSpPr>
        <p:spPr>
          <a:xfrm>
            <a:off x="4702629" y="1873027"/>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8152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487225"/>
            <a:ext cx="12192000" cy="33707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(of a substance) able to be dissolved, especially in water.</a:t>
            </a:r>
            <a:br>
              <a:rPr lang="en-GB" dirty="0">
                <a:latin typeface="Twinkl Cursive Looped" panose="02000000000000000000" pitchFamily="2" charset="0"/>
              </a:rPr>
            </a:br>
            <a:r>
              <a:rPr lang="en-GB" dirty="0">
                <a:latin typeface="Twinkl Cursive Looped" panose="02000000000000000000" pitchFamily="2" charset="0"/>
              </a:rPr>
              <a:t>(of a problem) able to be solved.</a:t>
            </a:r>
            <a:endParaRPr lang="en-GB" i="1" dirty="0">
              <a:latin typeface="Twinkl Cursive Looped" panose="02000000000000000000" pitchFamily="2" charset="0"/>
            </a:endParaRPr>
          </a:p>
        </p:txBody>
      </p:sp>
      <p:pic>
        <p:nvPicPr>
          <p:cNvPr id="7172" name="Picture 4" descr="Which materials dissolve in water? - BBC Bitesize">
            <a:extLst>
              <a:ext uri="{FF2B5EF4-FFF2-40B4-BE49-F238E27FC236}">
                <a16:creationId xmlns:a16="http://schemas.microsoft.com/office/drawing/2014/main" id="{259BE9DD-4C85-4740-902B-6C8CD8EF6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301953"/>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1D2878-7783-19D6-C4AF-1814244428C2}"/>
              </a:ext>
            </a:extLst>
          </p:cNvPr>
          <p:cNvSpPr txBox="1"/>
          <p:nvPr/>
        </p:nvSpPr>
        <p:spPr>
          <a:xfrm>
            <a:off x="4441372" y="301953"/>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s</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oluble</a:t>
            </a:r>
            <a:endParaRPr lang="en-GB" dirty="0"/>
          </a:p>
        </p:txBody>
      </p:sp>
      <p:sp>
        <p:nvSpPr>
          <p:cNvPr id="7" name="TextBox 6">
            <a:extLst>
              <a:ext uri="{FF2B5EF4-FFF2-40B4-BE49-F238E27FC236}">
                <a16:creationId xmlns:a16="http://schemas.microsoft.com/office/drawing/2014/main" id="{DE78489B-B784-622F-0226-5DE5BF981753}"/>
              </a:ext>
            </a:extLst>
          </p:cNvPr>
          <p:cNvSpPr txBox="1"/>
          <p:nvPr/>
        </p:nvSpPr>
        <p:spPr>
          <a:xfrm>
            <a:off x="3976914" y="1480624"/>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90108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8381" y="2243364"/>
            <a:ext cx="10515600" cy="1719197"/>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worked as a team to solve the mystery.</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4" name="Title 1">
            <a:extLst>
              <a:ext uri="{FF2B5EF4-FFF2-40B4-BE49-F238E27FC236}">
                <a16:creationId xmlns:a16="http://schemas.microsoft.com/office/drawing/2014/main" id="{922636A4-AA57-4452-6BC7-838BD678AAE3}"/>
              </a:ext>
            </a:extLst>
          </p:cNvPr>
          <p:cNvSpPr txBox="1">
            <a:spLocks/>
          </p:cNvSpPr>
          <p:nvPr/>
        </p:nvSpPr>
        <p:spPr>
          <a:xfrm>
            <a:off x="8244114" y="2312387"/>
            <a:ext cx="1889124"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55685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09662" y="961738"/>
            <a:ext cx="10515600" cy="28246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Finally, we have found a solution to this problem.</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5" name="Title 1">
            <a:extLst>
              <a:ext uri="{FF2B5EF4-FFF2-40B4-BE49-F238E27FC236}">
                <a16:creationId xmlns:a16="http://schemas.microsoft.com/office/drawing/2014/main" id="{803E3B1B-7664-1CAA-DDCC-361261CE7E9F}"/>
              </a:ext>
            </a:extLst>
          </p:cNvPr>
          <p:cNvSpPr txBox="1">
            <a:spLocks/>
          </p:cNvSpPr>
          <p:nvPr/>
        </p:nvSpPr>
        <p:spPr>
          <a:xfrm>
            <a:off x="9013371" y="2211390"/>
            <a:ext cx="2611891"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8386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106881"/>
            <a:ext cx="10515600" cy="3370775"/>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Her experiment showed that salt is soluble in water.</a:t>
            </a:r>
            <a:endParaRPr lang="en-GB" i="1" dirty="0">
              <a:latin typeface="Twinkl Cursive Looped" panose="02000000000000000000" pitchFamily="2" charset="0"/>
            </a:endParaRPr>
          </a:p>
        </p:txBody>
      </p:sp>
      <p:sp>
        <p:nvSpPr>
          <p:cNvPr id="4" name="Title 1">
            <a:extLst>
              <a:ext uri="{FF2B5EF4-FFF2-40B4-BE49-F238E27FC236}">
                <a16:creationId xmlns:a16="http://schemas.microsoft.com/office/drawing/2014/main" id="{84BE20B2-5C5A-9E3C-39E6-62D45DAAE2A3}"/>
              </a:ext>
            </a:extLst>
          </p:cNvPr>
          <p:cNvSpPr txBox="1">
            <a:spLocks/>
          </p:cNvSpPr>
          <p:nvPr/>
        </p:nvSpPr>
        <p:spPr>
          <a:xfrm>
            <a:off x="4383313" y="3607251"/>
            <a:ext cx="2608943" cy="87040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4097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7977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cease to be visible</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C426BBB4-33ED-4244-8DB3-265BB62BCD37}"/>
              </a:ext>
            </a:extLst>
          </p:cNvPr>
          <p:cNvPicPr>
            <a:picLocks noChangeAspect="1"/>
          </p:cNvPicPr>
          <p:nvPr/>
        </p:nvPicPr>
        <p:blipFill rotWithShape="1">
          <a:blip r:embed="rId2"/>
          <a:srcRect b="6414"/>
          <a:stretch/>
        </p:blipFill>
        <p:spPr>
          <a:xfrm>
            <a:off x="309108" y="371475"/>
            <a:ext cx="2828925" cy="1515382"/>
          </a:xfrm>
          <a:prstGeom prst="rect">
            <a:avLst/>
          </a:prstGeom>
        </p:spPr>
      </p:pic>
      <p:sp>
        <p:nvSpPr>
          <p:cNvPr id="5" name="TextBox 4">
            <a:extLst>
              <a:ext uri="{FF2B5EF4-FFF2-40B4-BE49-F238E27FC236}">
                <a16:creationId xmlns:a16="http://schemas.microsoft.com/office/drawing/2014/main" id="{5A06CE06-7C4C-9423-4BA5-DA9E30B98492}"/>
              </a:ext>
            </a:extLst>
          </p:cNvPr>
          <p:cNvSpPr txBox="1"/>
          <p:nvPr/>
        </p:nvSpPr>
        <p:spPr>
          <a:xfrm>
            <a:off x="3889828" y="37147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disappear</a:t>
            </a:r>
            <a:endParaRPr lang="en-GB" dirty="0"/>
          </a:p>
        </p:txBody>
      </p:sp>
      <p:sp>
        <p:nvSpPr>
          <p:cNvPr id="7" name="TextBox 6">
            <a:extLst>
              <a:ext uri="{FF2B5EF4-FFF2-40B4-BE49-F238E27FC236}">
                <a16:creationId xmlns:a16="http://schemas.microsoft.com/office/drawing/2014/main" id="{9ED61B45-B07D-9396-205D-999CD5D54E63}"/>
              </a:ext>
            </a:extLst>
          </p:cNvPr>
          <p:cNvSpPr txBox="1"/>
          <p:nvPr/>
        </p:nvSpPr>
        <p:spPr>
          <a:xfrm>
            <a:off x="4644571" y="3164394"/>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42949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3993E4-F159-F3FD-A6DF-9373B7E7E8B8}"/>
              </a:ext>
            </a:extLst>
          </p:cNvPr>
          <p:cNvPicPr>
            <a:picLocks noChangeAspect="1"/>
          </p:cNvPicPr>
          <p:nvPr/>
        </p:nvPicPr>
        <p:blipFill rotWithShape="1">
          <a:blip r:embed="rId3"/>
          <a:srcRect l="23095" t="24351" r="23215" b="7704"/>
          <a:stretch/>
        </p:blipFill>
        <p:spPr>
          <a:xfrm>
            <a:off x="449942" y="0"/>
            <a:ext cx="9666515" cy="6877686"/>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small mouse ran to disappear from the cat.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41E04E8-6060-87B7-9E4E-326EFC3F9C55}"/>
              </a:ext>
            </a:extLst>
          </p:cNvPr>
          <p:cNvSpPr txBox="1">
            <a:spLocks/>
          </p:cNvSpPr>
          <p:nvPr/>
        </p:nvSpPr>
        <p:spPr>
          <a:xfrm>
            <a:off x="8159750" y="3033712"/>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7511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800" y="4148198"/>
            <a:ext cx="12090400" cy="2380342"/>
          </a:xfrm>
        </p:spPr>
        <p:txBody>
          <a:bodyPr>
            <a:normAutofit/>
          </a:bodyPr>
          <a:lstStyle/>
          <a:p>
            <a:pPr algn="ctr"/>
            <a:r>
              <a:rPr lang="en-GB" dirty="0">
                <a:latin typeface="Twinkl Cursive Looped" panose="02000000000000000000" pitchFamily="2" charset="0"/>
              </a:rPr>
              <a:t>Definition -of great significance or value</a:t>
            </a:r>
            <a:endParaRPr lang="en-GB" i="1" dirty="0"/>
          </a:p>
        </p:txBody>
      </p:sp>
      <p:pic>
        <p:nvPicPr>
          <p:cNvPr id="3" name="Picture 2">
            <a:extLst>
              <a:ext uri="{FF2B5EF4-FFF2-40B4-BE49-F238E27FC236}">
                <a16:creationId xmlns:a16="http://schemas.microsoft.com/office/drawing/2014/main" id="{2BAE8DC0-F23D-4412-A815-DB874DC13970}"/>
              </a:ext>
            </a:extLst>
          </p:cNvPr>
          <p:cNvPicPr>
            <a:picLocks noChangeAspect="1"/>
          </p:cNvPicPr>
          <p:nvPr/>
        </p:nvPicPr>
        <p:blipFill rotWithShape="1">
          <a:blip r:embed="rId2"/>
          <a:srcRect b="10762"/>
          <a:stretch/>
        </p:blipFill>
        <p:spPr>
          <a:xfrm>
            <a:off x="452664" y="390071"/>
            <a:ext cx="2400300" cy="1699986"/>
          </a:xfrm>
          <a:prstGeom prst="rect">
            <a:avLst/>
          </a:prstGeom>
        </p:spPr>
      </p:pic>
      <p:sp>
        <p:nvSpPr>
          <p:cNvPr id="5" name="TextBox 4">
            <a:extLst>
              <a:ext uri="{FF2B5EF4-FFF2-40B4-BE49-F238E27FC236}">
                <a16:creationId xmlns:a16="http://schemas.microsoft.com/office/drawing/2014/main" id="{AFC652C7-5B6A-9DFE-3DCA-0681DEEB3A7D}"/>
              </a:ext>
            </a:extLst>
          </p:cNvPr>
          <p:cNvSpPr txBox="1"/>
          <p:nvPr/>
        </p:nvSpPr>
        <p:spPr>
          <a:xfrm>
            <a:off x="4281715" y="32946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important</a:t>
            </a:r>
            <a:endParaRPr lang="en-GB" dirty="0"/>
          </a:p>
        </p:txBody>
      </p:sp>
      <p:sp>
        <p:nvSpPr>
          <p:cNvPr id="7" name="TextBox 6">
            <a:extLst>
              <a:ext uri="{FF2B5EF4-FFF2-40B4-BE49-F238E27FC236}">
                <a16:creationId xmlns:a16="http://schemas.microsoft.com/office/drawing/2014/main" id="{C5FFAB53-B790-5666-CC12-BF86768A5389}"/>
              </a:ext>
            </a:extLst>
          </p:cNvPr>
          <p:cNvSpPr txBox="1"/>
          <p:nvPr/>
        </p:nvSpPr>
        <p:spPr>
          <a:xfrm>
            <a:off x="4415064" y="2387768"/>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19988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Sally had a very important meeting to attend at 10 o’clock.</a:t>
            </a:r>
            <a:endParaRPr lang="en-GB" i="1" dirty="0"/>
          </a:p>
        </p:txBody>
      </p:sp>
      <p:sp>
        <p:nvSpPr>
          <p:cNvPr id="3" name="Title 1">
            <a:extLst>
              <a:ext uri="{FF2B5EF4-FFF2-40B4-BE49-F238E27FC236}">
                <a16:creationId xmlns:a16="http://schemas.microsoft.com/office/drawing/2014/main" id="{3BAB3470-68E0-ACED-6BC7-4BA34EC71F3D}"/>
              </a:ext>
            </a:extLst>
          </p:cNvPr>
          <p:cNvSpPr txBox="1">
            <a:spLocks/>
          </p:cNvSpPr>
          <p:nvPr/>
        </p:nvSpPr>
        <p:spPr>
          <a:xfrm>
            <a:off x="7304313" y="2656114"/>
            <a:ext cx="3436257" cy="77288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78592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solution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dissolved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disappeared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important issue was solved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a:t>
            </a:r>
            <a:r>
              <a:rPr lang="en-GB" sz="2400" dirty="0">
                <a:solidFill>
                  <a:srgbClr val="333333"/>
                </a:solidFill>
                <a:highlight>
                  <a:srgbClr val="FFFF00"/>
                </a:highlight>
                <a:latin typeface="Twinkl Cursive Looped" panose="02000000000000000000" pitchFamily="2" charset="0"/>
              </a:rPr>
              <a:t>solution</a:t>
            </a:r>
            <a:r>
              <a:rPr lang="en-GB" sz="2400" dirty="0">
                <a:solidFill>
                  <a:srgbClr val="333333"/>
                </a:solidFill>
                <a:latin typeface="Twinkl Cursive Looped" panose="02000000000000000000" pitchFamily="2" charset="0"/>
              </a:rPr>
              <a:t>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a:t>
            </a:r>
            <a:r>
              <a:rPr lang="en-GB" sz="2400" dirty="0">
                <a:solidFill>
                  <a:srgbClr val="333333"/>
                </a:solidFill>
                <a:highlight>
                  <a:srgbClr val="FFFF00"/>
                </a:highlight>
                <a:latin typeface="Twinkl Cursive Looped" panose="02000000000000000000" pitchFamily="2" charset="0"/>
              </a:rPr>
              <a:t>dissolved</a:t>
            </a:r>
            <a:r>
              <a:rPr lang="en-GB" sz="2400" dirty="0">
                <a:solidFill>
                  <a:srgbClr val="333333"/>
                </a:solidFill>
                <a:latin typeface="Twinkl Cursive Looped" panose="02000000000000000000" pitchFamily="2" charset="0"/>
              </a:rPr>
              <a:t>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a:t>
            </a:r>
            <a:r>
              <a:rPr lang="en-GB" sz="2400" dirty="0">
                <a:solidFill>
                  <a:srgbClr val="333333"/>
                </a:solidFill>
                <a:highlight>
                  <a:srgbClr val="FFFF00"/>
                </a:highlight>
                <a:latin typeface="Twinkl Cursive Looped" panose="02000000000000000000" pitchFamily="2" charset="0"/>
              </a:rPr>
              <a:t>disappeared</a:t>
            </a:r>
            <a:r>
              <a:rPr lang="en-GB" sz="2400" dirty="0">
                <a:solidFill>
                  <a:srgbClr val="333333"/>
                </a:solidFill>
                <a:latin typeface="Twinkl Cursive Looped" panose="02000000000000000000" pitchFamily="2" charset="0"/>
              </a:rPr>
              <a:t>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a:t>
            </a:r>
            <a:r>
              <a:rPr lang="en-GB" sz="2400" dirty="0">
                <a:solidFill>
                  <a:srgbClr val="333333"/>
                </a:solidFill>
                <a:highlight>
                  <a:srgbClr val="FFFF00"/>
                </a:highlight>
                <a:latin typeface="Twinkl Cursive Looped" panose="02000000000000000000" pitchFamily="2" charset="0"/>
              </a:rPr>
              <a:t>important </a:t>
            </a:r>
            <a:r>
              <a:rPr lang="en-GB" sz="2400" dirty="0">
                <a:solidFill>
                  <a:srgbClr val="333333"/>
                </a:solidFill>
                <a:latin typeface="Twinkl Cursive Looped" panose="02000000000000000000" pitchFamily="2" charset="0"/>
              </a:rPr>
              <a:t>issue was </a:t>
            </a:r>
            <a:r>
              <a:rPr lang="en-GB" sz="2400" dirty="0">
                <a:solidFill>
                  <a:srgbClr val="333333"/>
                </a:solidFill>
                <a:highlight>
                  <a:srgbClr val="FFFF00"/>
                </a:highlight>
                <a:latin typeface="Twinkl Cursive Looped" panose="02000000000000000000" pitchFamily="2" charset="0"/>
              </a:rPr>
              <a:t>solved</a:t>
            </a:r>
            <a:r>
              <a:rPr lang="en-GB" sz="2400" dirty="0">
                <a:solidFill>
                  <a:srgbClr val="333333"/>
                </a:solidFill>
                <a:latin typeface="Twinkl Cursive Looped" panose="02000000000000000000" pitchFamily="2" charset="0"/>
              </a:rPr>
              <a:t>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089755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The mountains and lochs on Skye mean only about a tenth of the land can be used for farming.  The solution is that most of the farms rear sheep.</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5 - Tuesday</a:t>
            </a:r>
          </a:p>
          <a:p>
            <a:endParaRPr lang="en-GB" sz="7200" dirty="0"/>
          </a:p>
        </p:txBody>
      </p:sp>
    </p:spTree>
    <p:extLst>
      <p:ext uri="{BB962C8B-B14F-4D97-AF65-F5344CB8AC3E}">
        <p14:creationId xmlns:p14="http://schemas.microsoft.com/office/powerpoint/2010/main" val="289178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553DFE-49F1-CE6C-C13D-37C0348AECC7}"/>
              </a:ext>
            </a:extLst>
          </p:cNvPr>
          <p:cNvPicPr>
            <a:picLocks noChangeAspect="1"/>
          </p:cNvPicPr>
          <p:nvPr/>
        </p:nvPicPr>
        <p:blipFill rotWithShape="1">
          <a:blip r:embed="rId3"/>
          <a:srcRect l="22738" t="24750" r="22857" b="7492"/>
          <a:stretch/>
        </p:blipFill>
        <p:spPr>
          <a:xfrm>
            <a:off x="522514" y="-1"/>
            <a:ext cx="9927772" cy="6951613"/>
          </a:xfrm>
          <a:prstGeom prst="rect">
            <a:avLst/>
          </a:prstGeom>
        </p:spPr>
      </p:pic>
    </p:spTree>
    <p:extLst>
      <p:ext uri="{BB962C8B-B14F-4D97-AF65-F5344CB8AC3E}">
        <p14:creationId xmlns:p14="http://schemas.microsoft.com/office/powerpoint/2010/main" val="815193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60893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2187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285511"/>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existing in or derived from nature; not made or caused by humankind.</a:t>
            </a:r>
          </a:p>
        </p:txBody>
      </p:sp>
      <p:sp>
        <p:nvSpPr>
          <p:cNvPr id="4" name="TextBox 3">
            <a:extLst>
              <a:ext uri="{FF2B5EF4-FFF2-40B4-BE49-F238E27FC236}">
                <a16:creationId xmlns:a16="http://schemas.microsoft.com/office/drawing/2014/main" id="{9EBCD4A5-6B8E-01B0-E9F0-F488DC614B80}"/>
              </a:ext>
            </a:extLst>
          </p:cNvPr>
          <p:cNvSpPr txBox="1"/>
          <p:nvPr/>
        </p:nvSpPr>
        <p:spPr>
          <a:xfrm>
            <a:off x="4426857" y="32328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natural</a:t>
            </a:r>
            <a:endParaRPr lang="en-GB" dirty="0"/>
          </a:p>
        </p:txBody>
      </p:sp>
      <p:sp>
        <p:nvSpPr>
          <p:cNvPr id="6" name="TextBox 5">
            <a:extLst>
              <a:ext uri="{FF2B5EF4-FFF2-40B4-BE49-F238E27FC236}">
                <a16:creationId xmlns:a16="http://schemas.microsoft.com/office/drawing/2014/main" id="{E1F43769-153D-CE51-4EB0-0F368BEB7EBB}"/>
              </a:ext>
            </a:extLst>
          </p:cNvPr>
          <p:cNvSpPr txBox="1"/>
          <p:nvPr/>
        </p:nvSpPr>
        <p:spPr>
          <a:xfrm>
            <a:off x="3817257" y="181816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7" name="Picture 4" descr="Natural disasters cartoon icons set Royalty Free Vector">
            <a:extLst>
              <a:ext uri="{FF2B5EF4-FFF2-40B4-BE49-F238E27FC236}">
                <a16:creationId xmlns:a16="http://schemas.microsoft.com/office/drawing/2014/main" id="{DFAADBC9-4E03-7BA8-4538-F6766239F9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68"/>
          <a:stretch/>
        </p:blipFill>
        <p:spPr bwMode="auto">
          <a:xfrm>
            <a:off x="271916" y="134257"/>
            <a:ext cx="2276475" cy="181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1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8650" y="990768"/>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Sharks have no natural enemies</a:t>
            </a:r>
          </a:p>
        </p:txBody>
      </p:sp>
      <p:sp>
        <p:nvSpPr>
          <p:cNvPr id="3" name="Title 1">
            <a:extLst>
              <a:ext uri="{FF2B5EF4-FFF2-40B4-BE49-F238E27FC236}">
                <a16:creationId xmlns:a16="http://schemas.microsoft.com/office/drawing/2014/main" id="{E93A1247-CB5E-96F9-CAA4-1018855C36C8}"/>
              </a:ext>
            </a:extLst>
          </p:cNvPr>
          <p:cNvSpPr txBox="1">
            <a:spLocks/>
          </p:cNvSpPr>
          <p:nvPr/>
        </p:nvSpPr>
        <p:spPr>
          <a:xfrm>
            <a:off x="5863770" y="2638425"/>
            <a:ext cx="236220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17614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484381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5" y="4462805"/>
            <a:ext cx="10515600" cy="2257817"/>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(especially of a child) badly behaved; disobedient.</a:t>
            </a:r>
          </a:p>
        </p:txBody>
      </p:sp>
      <p:sp>
        <p:nvSpPr>
          <p:cNvPr id="4" name="TextBox 3">
            <a:extLst>
              <a:ext uri="{FF2B5EF4-FFF2-40B4-BE49-F238E27FC236}">
                <a16:creationId xmlns:a16="http://schemas.microsoft.com/office/drawing/2014/main" id="{38206AD6-D563-8927-418D-A75FA075DBCD}"/>
              </a:ext>
            </a:extLst>
          </p:cNvPr>
          <p:cNvSpPr txBox="1"/>
          <p:nvPr/>
        </p:nvSpPr>
        <p:spPr>
          <a:xfrm>
            <a:off x="4310743" y="31222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naughty</a:t>
            </a:r>
            <a:endParaRPr lang="en-GB" dirty="0"/>
          </a:p>
        </p:txBody>
      </p:sp>
      <p:sp>
        <p:nvSpPr>
          <p:cNvPr id="6" name="TextBox 5">
            <a:extLst>
              <a:ext uri="{FF2B5EF4-FFF2-40B4-BE49-F238E27FC236}">
                <a16:creationId xmlns:a16="http://schemas.microsoft.com/office/drawing/2014/main" id="{6AE56E89-4FD4-F770-8304-6D4D2FB674E4}"/>
              </a:ext>
            </a:extLst>
          </p:cNvPr>
          <p:cNvSpPr txBox="1"/>
          <p:nvPr/>
        </p:nvSpPr>
        <p:spPr>
          <a:xfrm>
            <a:off x="3846285" y="198385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1026" name="Picture 2" descr="Image result for naughty puppy clipart">
            <a:extLst>
              <a:ext uri="{FF2B5EF4-FFF2-40B4-BE49-F238E27FC236}">
                <a16:creationId xmlns:a16="http://schemas.microsoft.com/office/drawing/2014/main" id="{E872B77F-97E1-619A-389C-69ABFB712A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 r="819" b="11587"/>
          <a:stretch/>
        </p:blipFill>
        <p:spPr bwMode="auto">
          <a:xfrm>
            <a:off x="144688" y="234969"/>
            <a:ext cx="2685597" cy="174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89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You've been a really naughty puppy.</a:t>
            </a:r>
          </a:p>
        </p:txBody>
      </p:sp>
      <p:sp>
        <p:nvSpPr>
          <p:cNvPr id="3" name="Title 1">
            <a:extLst>
              <a:ext uri="{FF2B5EF4-FFF2-40B4-BE49-F238E27FC236}">
                <a16:creationId xmlns:a16="http://schemas.microsoft.com/office/drawing/2014/main" id="{90A6CA62-1A4F-94AC-2293-8297F62D1D6D}"/>
              </a:ext>
            </a:extLst>
          </p:cNvPr>
          <p:cNvSpPr txBox="1">
            <a:spLocks/>
          </p:cNvSpPr>
          <p:nvPr/>
        </p:nvSpPr>
        <p:spPr>
          <a:xfrm>
            <a:off x="7870371" y="3031075"/>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82072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Plural and possessive apostrophes</a:t>
            </a:r>
          </a:p>
        </p:txBody>
      </p:sp>
    </p:spTree>
    <p:extLst>
      <p:ext uri="{BB962C8B-B14F-4D97-AF65-F5344CB8AC3E}">
        <p14:creationId xmlns:p14="http://schemas.microsoft.com/office/powerpoint/2010/main" val="3799206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40481"/>
            <a:ext cx="10515600"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punctuation mark (‘)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used to indicate either possession </a:t>
            </a:r>
            <a:br>
              <a:rPr lang="en-GB" dirty="0">
                <a:latin typeface="Twinkl Cursive Looped" panose="02000000000000000000" pitchFamily="2" charset="0"/>
              </a:rPr>
            </a:br>
            <a:r>
              <a:rPr lang="en-GB" dirty="0">
                <a:latin typeface="Twinkl Cursive Looped" panose="02000000000000000000" pitchFamily="2" charset="0"/>
              </a:rPr>
              <a:t>or </a:t>
            </a:r>
            <a:br>
              <a:rPr lang="en-GB" dirty="0">
                <a:latin typeface="Twinkl Cursive Looped" panose="02000000000000000000" pitchFamily="2" charset="0"/>
              </a:rPr>
            </a:br>
            <a:r>
              <a:rPr lang="en-GB" dirty="0">
                <a:latin typeface="Twinkl Cursive Looped" panose="02000000000000000000" pitchFamily="2" charset="0"/>
              </a:rPr>
              <a:t>the omission of letters or figures</a:t>
            </a:r>
          </a:p>
        </p:txBody>
      </p:sp>
    </p:spTree>
    <p:extLst>
      <p:ext uri="{BB962C8B-B14F-4D97-AF65-F5344CB8AC3E}">
        <p14:creationId xmlns:p14="http://schemas.microsoft.com/office/powerpoint/2010/main" val="281288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can’t</a:t>
            </a:r>
          </a:p>
        </p:txBody>
      </p:sp>
      <p:sp>
        <p:nvSpPr>
          <p:cNvPr id="3" name="Rectangle 2">
            <a:extLst>
              <a:ext uri="{FF2B5EF4-FFF2-40B4-BE49-F238E27FC236}">
                <a16:creationId xmlns:a16="http://schemas.microsoft.com/office/drawing/2014/main" id="{13BB5EC0-7A96-4D29-A835-6FAE896C31A4}"/>
              </a:ext>
            </a:extLst>
          </p:cNvPr>
          <p:cNvSpPr/>
          <p:nvPr/>
        </p:nvSpPr>
        <p:spPr>
          <a:xfrm>
            <a:off x="6694466" y="3561670"/>
            <a:ext cx="73503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F09DD84-D5EE-48A2-B91C-E5034D97B0EF}"/>
              </a:ext>
            </a:extLst>
          </p:cNvPr>
          <p:cNvPicPr>
            <a:picLocks noChangeAspect="1"/>
          </p:cNvPicPr>
          <p:nvPr/>
        </p:nvPicPr>
        <p:blipFill rotWithShape="1">
          <a:blip r:embed="rId3"/>
          <a:srcRect b="21284"/>
          <a:stretch/>
        </p:blipFill>
        <p:spPr>
          <a:xfrm>
            <a:off x="544286" y="570989"/>
            <a:ext cx="1914525" cy="1881926"/>
          </a:xfrm>
          <a:prstGeom prst="rect">
            <a:avLst/>
          </a:prstGeom>
        </p:spPr>
      </p:pic>
    </p:spTree>
    <p:extLst>
      <p:ext uri="{BB962C8B-B14F-4D97-AF65-F5344CB8AC3E}">
        <p14:creationId xmlns:p14="http://schemas.microsoft.com/office/powerpoint/2010/main" val="310697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isn’t</a:t>
            </a:r>
          </a:p>
        </p:txBody>
      </p:sp>
      <p:sp>
        <p:nvSpPr>
          <p:cNvPr id="3" name="Rectangle 2">
            <a:extLst>
              <a:ext uri="{FF2B5EF4-FFF2-40B4-BE49-F238E27FC236}">
                <a16:creationId xmlns:a16="http://schemas.microsoft.com/office/drawing/2014/main" id="{0366E0B6-702E-4814-82C6-08CA2D13F3C9}"/>
              </a:ext>
            </a:extLst>
          </p:cNvPr>
          <p:cNvSpPr/>
          <p:nvPr/>
        </p:nvSpPr>
        <p:spPr>
          <a:xfrm>
            <a:off x="6311900" y="3673929"/>
            <a:ext cx="571500"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FE83A46-FD79-44E1-97B3-ED8D31DD81BB}"/>
              </a:ext>
            </a:extLst>
          </p:cNvPr>
          <p:cNvPicPr>
            <a:picLocks noChangeAspect="1"/>
          </p:cNvPicPr>
          <p:nvPr/>
        </p:nvPicPr>
        <p:blipFill>
          <a:blip r:embed="rId2"/>
          <a:stretch>
            <a:fillRect/>
          </a:stretch>
        </p:blipFill>
        <p:spPr>
          <a:xfrm>
            <a:off x="493712" y="373062"/>
            <a:ext cx="2619375" cy="1743075"/>
          </a:xfrm>
          <a:prstGeom prst="rect">
            <a:avLst/>
          </a:prstGeom>
        </p:spPr>
      </p:pic>
      <p:sp>
        <p:nvSpPr>
          <p:cNvPr id="5" name="TextBox 4">
            <a:extLst>
              <a:ext uri="{FF2B5EF4-FFF2-40B4-BE49-F238E27FC236}">
                <a16:creationId xmlns:a16="http://schemas.microsoft.com/office/drawing/2014/main" id="{3E0C02D1-6672-418C-B4AA-CC0C1260E6EB}"/>
              </a:ext>
            </a:extLst>
          </p:cNvPr>
          <p:cNvSpPr txBox="1"/>
          <p:nvPr/>
        </p:nvSpPr>
        <p:spPr>
          <a:xfrm>
            <a:off x="493712" y="2229149"/>
            <a:ext cx="2724150" cy="369332"/>
          </a:xfrm>
          <a:prstGeom prst="rect">
            <a:avLst/>
          </a:prstGeom>
          <a:noFill/>
        </p:spPr>
        <p:txBody>
          <a:bodyPr wrap="square" rtlCol="0">
            <a:spAutoFit/>
          </a:bodyPr>
          <a:lstStyle/>
          <a:p>
            <a:r>
              <a:rPr lang="en-GB" dirty="0"/>
              <a:t>Sugar isn’t healthy.</a:t>
            </a:r>
          </a:p>
        </p:txBody>
      </p:sp>
    </p:spTree>
    <p:extLst>
      <p:ext uri="{BB962C8B-B14F-4D97-AF65-F5344CB8AC3E}">
        <p14:creationId xmlns:p14="http://schemas.microsoft.com/office/powerpoint/2010/main" val="27920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it’s</a:t>
            </a:r>
          </a:p>
        </p:txBody>
      </p:sp>
      <p:sp>
        <p:nvSpPr>
          <p:cNvPr id="3" name="Rectangle 2">
            <a:extLst>
              <a:ext uri="{FF2B5EF4-FFF2-40B4-BE49-F238E27FC236}">
                <a16:creationId xmlns:a16="http://schemas.microsoft.com/office/drawing/2014/main" id="{0366E0B6-702E-4814-82C6-08CA2D13F3C9}"/>
              </a:ext>
            </a:extLst>
          </p:cNvPr>
          <p:cNvSpPr/>
          <p:nvPr/>
        </p:nvSpPr>
        <p:spPr>
          <a:xfrm>
            <a:off x="6007100" y="3673929"/>
            <a:ext cx="609601"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8A800CB-2E4B-4C93-8C2A-279C25714D6A}"/>
              </a:ext>
            </a:extLst>
          </p:cNvPr>
          <p:cNvPicPr>
            <a:picLocks noChangeAspect="1"/>
          </p:cNvPicPr>
          <p:nvPr/>
        </p:nvPicPr>
        <p:blipFill>
          <a:blip r:embed="rId2"/>
          <a:stretch>
            <a:fillRect/>
          </a:stretch>
        </p:blipFill>
        <p:spPr>
          <a:xfrm>
            <a:off x="481012" y="449262"/>
            <a:ext cx="2619375" cy="1743075"/>
          </a:xfrm>
          <a:prstGeom prst="rect">
            <a:avLst/>
          </a:prstGeom>
        </p:spPr>
      </p:pic>
    </p:spTree>
    <p:extLst>
      <p:ext uri="{BB962C8B-B14F-4D97-AF65-F5344CB8AC3E}">
        <p14:creationId xmlns:p14="http://schemas.microsoft.com/office/powerpoint/2010/main" val="388337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824436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solve and sign</a:t>
            </a:r>
          </a:p>
        </p:txBody>
      </p:sp>
    </p:spTree>
    <p:extLst>
      <p:ext uri="{BB962C8B-B14F-4D97-AF65-F5344CB8AC3E}">
        <p14:creationId xmlns:p14="http://schemas.microsoft.com/office/powerpoint/2010/main" val="1774178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solve </a:t>
            </a:r>
            <a:br>
              <a:rPr lang="en-GB" dirty="0">
                <a:latin typeface="Twinkl Cursive Looped" panose="02000000000000000000" pitchFamily="2" charset="0"/>
              </a:rPr>
            </a:br>
            <a:r>
              <a:rPr lang="en-GB" dirty="0">
                <a:latin typeface="Twinkl Cursive Looped" panose="02000000000000000000" pitchFamily="2" charset="0"/>
              </a:rPr>
              <a:t>Latin - loosen</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sign </a:t>
            </a:r>
            <a:br>
              <a:rPr lang="en-GB" dirty="0">
                <a:latin typeface="Twinkl Cursive Looped" panose="02000000000000000000" pitchFamily="2" charset="0"/>
              </a:rPr>
            </a:br>
            <a:r>
              <a:rPr lang="en-GB" dirty="0">
                <a:latin typeface="Twinkl Cursive Looped" panose="02000000000000000000" pitchFamily="2" charset="0"/>
              </a:rPr>
              <a:t>Latin – mark or token</a:t>
            </a:r>
          </a:p>
        </p:txBody>
      </p:sp>
    </p:spTree>
    <p:extLst>
      <p:ext uri="{BB962C8B-B14F-4D97-AF65-F5344CB8AC3E}">
        <p14:creationId xmlns:p14="http://schemas.microsoft.com/office/powerpoint/2010/main" val="3240469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insoluble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229441" y="3723704"/>
            <a:ext cx="99355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E7080E0-2523-1D9B-0D64-1AD7CBAA6182}"/>
              </a:ext>
            </a:extLst>
          </p:cNvPr>
          <p:cNvPicPr>
            <a:picLocks noChangeAspect="1"/>
          </p:cNvPicPr>
          <p:nvPr/>
        </p:nvPicPr>
        <p:blipFill>
          <a:blip r:embed="rId2"/>
          <a:stretch>
            <a:fillRect/>
          </a:stretch>
        </p:blipFill>
        <p:spPr>
          <a:xfrm>
            <a:off x="603248" y="271462"/>
            <a:ext cx="2324100" cy="1971675"/>
          </a:xfrm>
          <a:prstGeom prst="rect">
            <a:avLst/>
          </a:prstGeom>
        </p:spPr>
      </p:pic>
    </p:spTree>
    <p:extLst>
      <p:ext uri="{BB962C8B-B14F-4D97-AF65-F5344CB8AC3E}">
        <p14:creationId xmlns:p14="http://schemas.microsoft.com/office/powerpoint/2010/main" val="6911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dissolve</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740401" y="3628572"/>
            <a:ext cx="101600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20791FE-1473-83E1-0825-2F5AB30D2075}"/>
              </a:ext>
            </a:extLst>
          </p:cNvPr>
          <p:cNvPicPr>
            <a:picLocks noChangeAspect="1"/>
          </p:cNvPicPr>
          <p:nvPr/>
        </p:nvPicPr>
        <p:blipFill>
          <a:blip r:embed="rId2"/>
          <a:stretch>
            <a:fillRect/>
          </a:stretch>
        </p:blipFill>
        <p:spPr>
          <a:xfrm>
            <a:off x="152400" y="165100"/>
            <a:ext cx="1796144" cy="1740999"/>
          </a:xfrm>
          <a:prstGeom prst="rect">
            <a:avLst/>
          </a:prstGeom>
        </p:spPr>
      </p:pic>
    </p:spTree>
    <p:extLst>
      <p:ext uri="{BB962C8B-B14F-4D97-AF65-F5344CB8AC3E}">
        <p14:creationId xmlns:p14="http://schemas.microsoft.com/office/powerpoint/2010/main" val="191161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solvent</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902201" y="3628572"/>
            <a:ext cx="100330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Image result for solvent clipart">
            <a:extLst>
              <a:ext uri="{FF2B5EF4-FFF2-40B4-BE49-F238E27FC236}">
                <a16:creationId xmlns:a16="http://schemas.microsoft.com/office/drawing/2014/main" id="{9F3C74A4-F039-091B-AFFE-83F964630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658" y="626836"/>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57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1599" y="3915289"/>
            <a:ext cx="11930743" cy="28119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(of a substance) incapable of being dissolved.</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 name="Picture 3">
            <a:extLst>
              <a:ext uri="{FF2B5EF4-FFF2-40B4-BE49-F238E27FC236}">
                <a16:creationId xmlns:a16="http://schemas.microsoft.com/office/drawing/2014/main" id="{04B71B2D-B6F5-4900-BC37-6ECFFDCA964D}"/>
              </a:ext>
            </a:extLst>
          </p:cNvPr>
          <p:cNvPicPr>
            <a:picLocks noChangeAspect="1"/>
          </p:cNvPicPr>
          <p:nvPr/>
        </p:nvPicPr>
        <p:blipFill>
          <a:blip r:embed="rId2"/>
          <a:stretch>
            <a:fillRect/>
          </a:stretch>
        </p:blipFill>
        <p:spPr>
          <a:xfrm>
            <a:off x="603248" y="271462"/>
            <a:ext cx="2324100" cy="1971675"/>
          </a:xfrm>
          <a:prstGeom prst="rect">
            <a:avLst/>
          </a:prstGeom>
        </p:spPr>
      </p:pic>
      <p:sp>
        <p:nvSpPr>
          <p:cNvPr id="7" name="TextBox 6">
            <a:extLst>
              <a:ext uri="{FF2B5EF4-FFF2-40B4-BE49-F238E27FC236}">
                <a16:creationId xmlns:a16="http://schemas.microsoft.com/office/drawing/2014/main" id="{BB7C6555-89B9-0641-6B21-192FCB74884D}"/>
              </a:ext>
            </a:extLst>
          </p:cNvPr>
          <p:cNvSpPr txBox="1"/>
          <p:nvPr/>
        </p:nvSpPr>
        <p:spPr>
          <a:xfrm>
            <a:off x="4397828" y="457369"/>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insoluble</a:t>
            </a:r>
            <a:endParaRPr lang="en-GB" dirty="0"/>
          </a:p>
        </p:txBody>
      </p:sp>
      <p:sp>
        <p:nvSpPr>
          <p:cNvPr id="9" name="TextBox 8">
            <a:extLst>
              <a:ext uri="{FF2B5EF4-FFF2-40B4-BE49-F238E27FC236}">
                <a16:creationId xmlns:a16="http://schemas.microsoft.com/office/drawing/2014/main" id="{84958C91-943C-115D-A36A-9838E5095ECB}"/>
              </a:ext>
            </a:extLst>
          </p:cNvPr>
          <p:cNvSpPr txBox="1"/>
          <p:nvPr/>
        </p:nvSpPr>
        <p:spPr>
          <a:xfrm>
            <a:off x="3889828" y="1927049"/>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146613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285511"/>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existing in or derived from nature; not made or caused by humankind.</a:t>
            </a:r>
          </a:p>
        </p:txBody>
      </p:sp>
      <p:sp>
        <p:nvSpPr>
          <p:cNvPr id="4" name="TextBox 3">
            <a:extLst>
              <a:ext uri="{FF2B5EF4-FFF2-40B4-BE49-F238E27FC236}">
                <a16:creationId xmlns:a16="http://schemas.microsoft.com/office/drawing/2014/main" id="{9EBCD4A5-6B8E-01B0-E9F0-F488DC614B80}"/>
              </a:ext>
            </a:extLst>
          </p:cNvPr>
          <p:cNvSpPr txBox="1"/>
          <p:nvPr/>
        </p:nvSpPr>
        <p:spPr>
          <a:xfrm>
            <a:off x="4426857" y="32328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natural</a:t>
            </a:r>
            <a:endParaRPr lang="en-GB" dirty="0"/>
          </a:p>
        </p:txBody>
      </p:sp>
      <p:sp>
        <p:nvSpPr>
          <p:cNvPr id="6" name="TextBox 5">
            <a:extLst>
              <a:ext uri="{FF2B5EF4-FFF2-40B4-BE49-F238E27FC236}">
                <a16:creationId xmlns:a16="http://schemas.microsoft.com/office/drawing/2014/main" id="{E1F43769-153D-CE51-4EB0-0F368BEB7EBB}"/>
              </a:ext>
            </a:extLst>
          </p:cNvPr>
          <p:cNvSpPr txBox="1"/>
          <p:nvPr/>
        </p:nvSpPr>
        <p:spPr>
          <a:xfrm>
            <a:off x="3817257" y="181816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7" name="Picture 4" descr="Natural disasters cartoon icons set Royalty Free Vector">
            <a:extLst>
              <a:ext uri="{FF2B5EF4-FFF2-40B4-BE49-F238E27FC236}">
                <a16:creationId xmlns:a16="http://schemas.microsoft.com/office/drawing/2014/main" id="{DFAADBC9-4E03-7BA8-4538-F6766239F9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68"/>
          <a:stretch/>
        </p:blipFill>
        <p:spPr bwMode="auto">
          <a:xfrm>
            <a:off x="271916" y="134257"/>
            <a:ext cx="2276475" cy="181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3612076"/>
          </a:xfrm>
        </p:spPr>
        <p:txBody>
          <a:bodyPr>
            <a:noAutofit/>
          </a:bodyPr>
          <a:lstStyle/>
          <a:p>
            <a:pPr algn="ct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Definition - with reference to a solid becoming or caused to become incorporated into a liquid so as to form a solution</a:t>
            </a:r>
            <a:endParaRPr lang="en-GB" sz="44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302078" y="2757659"/>
            <a:ext cx="2623457" cy="369332"/>
          </a:xfrm>
          <a:prstGeom prst="rect">
            <a:avLst/>
          </a:prstGeom>
          <a:noFill/>
        </p:spPr>
        <p:txBody>
          <a:bodyPr wrap="square" rtlCol="0">
            <a:spAutoFit/>
          </a:bodyPr>
          <a:lstStyle/>
          <a:p>
            <a:r>
              <a:rPr lang="en-GB" b="1" dirty="0"/>
              <a:t> </a:t>
            </a:r>
            <a:endParaRPr lang="en-GB" dirty="0">
              <a:latin typeface="Twinkl Cursive Looped" panose="02000000000000000000" pitchFamily="2" charset="0"/>
            </a:endParaRPr>
          </a:p>
        </p:txBody>
      </p:sp>
      <p:pic>
        <p:nvPicPr>
          <p:cNvPr id="5" name="Picture 4">
            <a:extLst>
              <a:ext uri="{FF2B5EF4-FFF2-40B4-BE49-F238E27FC236}">
                <a16:creationId xmlns:a16="http://schemas.microsoft.com/office/drawing/2014/main" id="{10F56124-70FF-4064-BB55-DFC3AD25FDFF}"/>
              </a:ext>
            </a:extLst>
          </p:cNvPr>
          <p:cNvPicPr>
            <a:picLocks noChangeAspect="1"/>
          </p:cNvPicPr>
          <p:nvPr/>
        </p:nvPicPr>
        <p:blipFill>
          <a:blip r:embed="rId3"/>
          <a:stretch>
            <a:fillRect/>
          </a:stretch>
        </p:blipFill>
        <p:spPr>
          <a:xfrm>
            <a:off x="152400" y="165100"/>
            <a:ext cx="1796144" cy="1740999"/>
          </a:xfrm>
          <a:prstGeom prst="rect">
            <a:avLst/>
          </a:prstGeom>
        </p:spPr>
      </p:pic>
      <p:sp>
        <p:nvSpPr>
          <p:cNvPr id="7" name="TextBox 6">
            <a:extLst>
              <a:ext uri="{FF2B5EF4-FFF2-40B4-BE49-F238E27FC236}">
                <a16:creationId xmlns:a16="http://schemas.microsoft.com/office/drawing/2014/main" id="{A48A48AD-F7CA-34A8-C374-BBA98135E290}"/>
              </a:ext>
            </a:extLst>
          </p:cNvPr>
          <p:cNvSpPr txBox="1"/>
          <p:nvPr/>
        </p:nvSpPr>
        <p:spPr>
          <a:xfrm>
            <a:off x="4223657" y="266158"/>
            <a:ext cx="609600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dissolve</a:t>
            </a:r>
            <a:endParaRPr lang="en-GB" dirty="0"/>
          </a:p>
        </p:txBody>
      </p:sp>
      <p:sp>
        <p:nvSpPr>
          <p:cNvPr id="9" name="TextBox 8">
            <a:extLst>
              <a:ext uri="{FF2B5EF4-FFF2-40B4-BE49-F238E27FC236}">
                <a16:creationId xmlns:a16="http://schemas.microsoft.com/office/drawing/2014/main" id="{853B9330-83E8-FC32-5D1F-01409F32AC00}"/>
              </a:ext>
            </a:extLst>
          </p:cNvPr>
          <p:cNvSpPr txBox="1"/>
          <p:nvPr/>
        </p:nvSpPr>
        <p:spPr>
          <a:xfrm>
            <a:off x="4615543" y="1765080"/>
            <a:ext cx="609600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40894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4"/>
            <a:ext cx="10515600" cy="3612076"/>
          </a:xfrm>
        </p:spPr>
        <p:txBody>
          <a:bodyPr>
            <a:noAutofit/>
          </a:bodyPr>
          <a:lstStyle/>
          <a:p>
            <a:pPr algn="ctr"/>
            <a:r>
              <a:rPr lang="en-GB" sz="4400" dirty="0">
                <a:latin typeface="Twinkl Cursive Looped" panose="02000000000000000000" pitchFamily="2" charset="0"/>
              </a:rPr>
              <a:t> </a:t>
            </a:r>
            <a:br>
              <a:rPr lang="en-GB" sz="4400" dirty="0">
                <a:latin typeface="Twinkl Cursive Looped" panose="02000000000000000000" pitchFamily="2" charset="0"/>
              </a:rPr>
            </a:br>
            <a:br>
              <a:rPr lang="en-GB" sz="4400" dirty="0">
                <a:latin typeface="Twinkl Cursive Looped" panose="02000000000000000000" pitchFamily="2" charset="0"/>
              </a:rPr>
            </a:br>
            <a:r>
              <a:rPr lang="en-GB" sz="4400" dirty="0">
                <a:latin typeface="Twinkl Cursive Looped" panose="02000000000000000000" pitchFamily="2" charset="0"/>
              </a:rPr>
              <a:t>Definition - the liquid in which a solute is dissolved to form a solution</a:t>
            </a:r>
            <a:endParaRPr lang="en-GB" sz="44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2A8B563F-37E6-4989-92D2-AF77D673ED6D}"/>
              </a:ext>
            </a:extLst>
          </p:cNvPr>
          <p:cNvSpPr txBox="1"/>
          <p:nvPr/>
        </p:nvSpPr>
        <p:spPr>
          <a:xfrm>
            <a:off x="234950" y="1859932"/>
            <a:ext cx="2171700" cy="369332"/>
          </a:xfrm>
          <a:prstGeom prst="rect">
            <a:avLst/>
          </a:prstGeom>
          <a:noFill/>
        </p:spPr>
        <p:txBody>
          <a:bodyPr wrap="square" rtlCol="0">
            <a:spAutoFit/>
          </a:bodyPr>
          <a:lstStyle/>
          <a:p>
            <a:r>
              <a:rPr lang="en-GB" dirty="0"/>
              <a:t>verb and noun</a:t>
            </a:r>
          </a:p>
        </p:txBody>
      </p:sp>
      <p:pic>
        <p:nvPicPr>
          <p:cNvPr id="3074" name="Picture 2" descr="Image result for solvent clipart">
            <a:extLst>
              <a:ext uri="{FF2B5EF4-FFF2-40B4-BE49-F238E27FC236}">
                <a16:creationId xmlns:a16="http://schemas.microsoft.com/office/drawing/2014/main" id="{525445A4-EF7B-7E3F-AA2C-F3A67E3C9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78" y="514764"/>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A87CC38-46C9-FFCB-5496-304CD4748778}"/>
              </a:ext>
            </a:extLst>
          </p:cNvPr>
          <p:cNvSpPr txBox="1"/>
          <p:nvPr/>
        </p:nvSpPr>
        <p:spPr>
          <a:xfrm>
            <a:off x="4673600" y="186034"/>
            <a:ext cx="609600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solvent</a:t>
            </a:r>
            <a:endParaRPr lang="en-GB" dirty="0"/>
          </a:p>
        </p:txBody>
      </p:sp>
      <p:sp>
        <p:nvSpPr>
          <p:cNvPr id="8" name="TextBox 7">
            <a:extLst>
              <a:ext uri="{FF2B5EF4-FFF2-40B4-BE49-F238E27FC236}">
                <a16:creationId xmlns:a16="http://schemas.microsoft.com/office/drawing/2014/main" id="{168EEB91-A976-A50E-861C-230F4802DA98}"/>
              </a:ext>
            </a:extLst>
          </p:cNvPr>
          <p:cNvSpPr txBox="1"/>
          <p:nvPr/>
        </p:nvSpPr>
        <p:spPr>
          <a:xfrm>
            <a:off x="4673600" y="2372938"/>
            <a:ext cx="6096000" cy="769441"/>
          </a:xfrm>
          <a:prstGeom prst="rect">
            <a:avLst/>
          </a:prstGeom>
          <a:noFill/>
        </p:spPr>
        <p:txBody>
          <a:bodyPr wrap="square">
            <a:spAutoFit/>
          </a:bodyPr>
          <a:lstStyle/>
          <a:p>
            <a:r>
              <a:rPr kumimoji="0" lang="en-GB" sz="44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85334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samples were all insoluble.</a:t>
            </a:r>
            <a:endParaRPr lang="en-GB" i="1" dirty="0"/>
          </a:p>
        </p:txBody>
      </p:sp>
      <p:sp>
        <p:nvSpPr>
          <p:cNvPr id="3" name="Title 1">
            <a:extLst>
              <a:ext uri="{FF2B5EF4-FFF2-40B4-BE49-F238E27FC236}">
                <a16:creationId xmlns:a16="http://schemas.microsoft.com/office/drawing/2014/main" id="{86AD6D39-FB6D-2B65-C60D-A8D078097C95}"/>
              </a:ext>
            </a:extLst>
          </p:cNvPr>
          <p:cNvSpPr txBox="1">
            <a:spLocks/>
          </p:cNvSpPr>
          <p:nvPr/>
        </p:nvSpPr>
        <p:spPr>
          <a:xfrm>
            <a:off x="7870371" y="3655786"/>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4080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committee was dissolved after a huge dispute.</a:t>
            </a:r>
            <a:endParaRPr lang="en-GB" i="1" dirty="0"/>
          </a:p>
        </p:txBody>
      </p:sp>
      <p:sp>
        <p:nvSpPr>
          <p:cNvPr id="3" name="Title 1">
            <a:extLst>
              <a:ext uri="{FF2B5EF4-FFF2-40B4-BE49-F238E27FC236}">
                <a16:creationId xmlns:a16="http://schemas.microsoft.com/office/drawing/2014/main" id="{F357848A-3AFB-71D6-5A51-6A3BAD169957}"/>
              </a:ext>
            </a:extLst>
          </p:cNvPr>
          <p:cNvSpPr txBox="1">
            <a:spLocks/>
          </p:cNvSpPr>
          <p:nvPr/>
        </p:nvSpPr>
        <p:spPr>
          <a:xfrm>
            <a:off x="6709229" y="3007036"/>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9774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laboratory had many examples of solvents.</a:t>
            </a:r>
            <a:endParaRPr lang="en-GB" i="1" dirty="0"/>
          </a:p>
        </p:txBody>
      </p:sp>
      <p:sp>
        <p:nvSpPr>
          <p:cNvPr id="3" name="Title 1">
            <a:extLst>
              <a:ext uri="{FF2B5EF4-FFF2-40B4-BE49-F238E27FC236}">
                <a16:creationId xmlns:a16="http://schemas.microsoft.com/office/drawing/2014/main" id="{07FEFAB0-06C5-C0CE-97DB-B6F008311F92}"/>
              </a:ext>
            </a:extLst>
          </p:cNvPr>
          <p:cNvSpPr txBox="1">
            <a:spLocks/>
          </p:cNvSpPr>
          <p:nvPr/>
        </p:nvSpPr>
        <p:spPr>
          <a:xfrm>
            <a:off x="6694715" y="3771900"/>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371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83495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679776"/>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cease to be visible</a:t>
            </a:r>
            <a:endParaRPr lang="en-GB" i="1" dirty="0">
              <a:latin typeface="Twinkl Cursive Looped" panose="02000000000000000000" pitchFamily="2" charset="0"/>
            </a:endParaRPr>
          </a:p>
        </p:txBody>
      </p:sp>
      <p:pic>
        <p:nvPicPr>
          <p:cNvPr id="3" name="Picture 2">
            <a:extLst>
              <a:ext uri="{FF2B5EF4-FFF2-40B4-BE49-F238E27FC236}">
                <a16:creationId xmlns:a16="http://schemas.microsoft.com/office/drawing/2014/main" id="{C426BBB4-33ED-4244-8DB3-265BB62BCD37}"/>
              </a:ext>
            </a:extLst>
          </p:cNvPr>
          <p:cNvPicPr>
            <a:picLocks noChangeAspect="1"/>
          </p:cNvPicPr>
          <p:nvPr/>
        </p:nvPicPr>
        <p:blipFill rotWithShape="1">
          <a:blip r:embed="rId2"/>
          <a:srcRect b="6414"/>
          <a:stretch/>
        </p:blipFill>
        <p:spPr>
          <a:xfrm>
            <a:off x="309108" y="371475"/>
            <a:ext cx="2828925" cy="1515382"/>
          </a:xfrm>
          <a:prstGeom prst="rect">
            <a:avLst/>
          </a:prstGeom>
        </p:spPr>
      </p:pic>
      <p:sp>
        <p:nvSpPr>
          <p:cNvPr id="5" name="TextBox 4">
            <a:extLst>
              <a:ext uri="{FF2B5EF4-FFF2-40B4-BE49-F238E27FC236}">
                <a16:creationId xmlns:a16="http://schemas.microsoft.com/office/drawing/2014/main" id="{5A06CE06-7C4C-9423-4BA5-DA9E30B98492}"/>
              </a:ext>
            </a:extLst>
          </p:cNvPr>
          <p:cNvSpPr txBox="1"/>
          <p:nvPr/>
        </p:nvSpPr>
        <p:spPr>
          <a:xfrm>
            <a:off x="3889828" y="37147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disappear</a:t>
            </a:r>
            <a:endParaRPr lang="en-GB" dirty="0"/>
          </a:p>
        </p:txBody>
      </p:sp>
      <p:sp>
        <p:nvSpPr>
          <p:cNvPr id="7" name="TextBox 6">
            <a:extLst>
              <a:ext uri="{FF2B5EF4-FFF2-40B4-BE49-F238E27FC236}">
                <a16:creationId xmlns:a16="http://schemas.microsoft.com/office/drawing/2014/main" id="{9ED61B45-B07D-9396-205D-999CD5D54E63}"/>
              </a:ext>
            </a:extLst>
          </p:cNvPr>
          <p:cNvSpPr txBox="1"/>
          <p:nvPr/>
        </p:nvSpPr>
        <p:spPr>
          <a:xfrm>
            <a:off x="4644571" y="3164394"/>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18863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small mouse ran to disappear from the cat.</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41E04E8-6060-87B7-9E4E-326EFC3F9C55}"/>
              </a:ext>
            </a:extLst>
          </p:cNvPr>
          <p:cNvSpPr txBox="1">
            <a:spLocks/>
          </p:cNvSpPr>
          <p:nvPr/>
        </p:nvSpPr>
        <p:spPr>
          <a:xfrm>
            <a:off x="8159750" y="3033712"/>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98852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0800" y="4148198"/>
            <a:ext cx="12090400" cy="2380342"/>
          </a:xfrm>
        </p:spPr>
        <p:txBody>
          <a:bodyPr>
            <a:normAutofit/>
          </a:bodyPr>
          <a:lstStyle/>
          <a:p>
            <a:pPr algn="ctr"/>
            <a:r>
              <a:rPr lang="en-GB" dirty="0">
                <a:latin typeface="Twinkl Cursive Looped" panose="02000000000000000000" pitchFamily="2" charset="0"/>
              </a:rPr>
              <a:t>Definition -of great significance or value</a:t>
            </a:r>
            <a:endParaRPr lang="en-GB" i="1" dirty="0"/>
          </a:p>
        </p:txBody>
      </p:sp>
      <p:pic>
        <p:nvPicPr>
          <p:cNvPr id="3" name="Picture 2">
            <a:extLst>
              <a:ext uri="{FF2B5EF4-FFF2-40B4-BE49-F238E27FC236}">
                <a16:creationId xmlns:a16="http://schemas.microsoft.com/office/drawing/2014/main" id="{2BAE8DC0-F23D-4412-A815-DB874DC13970}"/>
              </a:ext>
            </a:extLst>
          </p:cNvPr>
          <p:cNvPicPr>
            <a:picLocks noChangeAspect="1"/>
          </p:cNvPicPr>
          <p:nvPr/>
        </p:nvPicPr>
        <p:blipFill rotWithShape="1">
          <a:blip r:embed="rId2"/>
          <a:srcRect b="10762"/>
          <a:stretch/>
        </p:blipFill>
        <p:spPr>
          <a:xfrm>
            <a:off x="452664" y="390071"/>
            <a:ext cx="2400300" cy="1699986"/>
          </a:xfrm>
          <a:prstGeom prst="rect">
            <a:avLst/>
          </a:prstGeom>
        </p:spPr>
      </p:pic>
      <p:sp>
        <p:nvSpPr>
          <p:cNvPr id="5" name="TextBox 4">
            <a:extLst>
              <a:ext uri="{FF2B5EF4-FFF2-40B4-BE49-F238E27FC236}">
                <a16:creationId xmlns:a16="http://schemas.microsoft.com/office/drawing/2014/main" id="{AFC652C7-5B6A-9DFE-3DCA-0681DEEB3A7D}"/>
              </a:ext>
            </a:extLst>
          </p:cNvPr>
          <p:cNvSpPr txBox="1"/>
          <p:nvPr/>
        </p:nvSpPr>
        <p:spPr>
          <a:xfrm>
            <a:off x="4281715" y="32946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important</a:t>
            </a:r>
            <a:endParaRPr lang="en-GB" dirty="0"/>
          </a:p>
        </p:txBody>
      </p:sp>
      <p:sp>
        <p:nvSpPr>
          <p:cNvPr id="7" name="TextBox 6">
            <a:extLst>
              <a:ext uri="{FF2B5EF4-FFF2-40B4-BE49-F238E27FC236}">
                <a16:creationId xmlns:a16="http://schemas.microsoft.com/office/drawing/2014/main" id="{C5FFAB53-B790-5666-CC12-BF86768A5389}"/>
              </a:ext>
            </a:extLst>
          </p:cNvPr>
          <p:cNvSpPr txBox="1"/>
          <p:nvPr/>
        </p:nvSpPr>
        <p:spPr>
          <a:xfrm>
            <a:off x="4415064" y="2387768"/>
            <a:ext cx="609600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98371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97001"/>
            <a:ext cx="10515600" cy="3708400"/>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Sally had a very important meeting to attend at 10 o’clock.</a:t>
            </a:r>
            <a:endParaRPr lang="en-GB" i="1" dirty="0"/>
          </a:p>
        </p:txBody>
      </p:sp>
      <p:sp>
        <p:nvSpPr>
          <p:cNvPr id="3" name="Title 1">
            <a:extLst>
              <a:ext uri="{FF2B5EF4-FFF2-40B4-BE49-F238E27FC236}">
                <a16:creationId xmlns:a16="http://schemas.microsoft.com/office/drawing/2014/main" id="{3BAB3470-68E0-ACED-6BC7-4BA34EC71F3D}"/>
              </a:ext>
            </a:extLst>
          </p:cNvPr>
          <p:cNvSpPr txBox="1">
            <a:spLocks/>
          </p:cNvSpPr>
          <p:nvPr/>
        </p:nvSpPr>
        <p:spPr>
          <a:xfrm>
            <a:off x="7304313" y="2656114"/>
            <a:ext cx="3436257" cy="77288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7167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8650" y="990768"/>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Sharks have no natural enemies</a:t>
            </a:r>
          </a:p>
        </p:txBody>
      </p:sp>
      <p:sp>
        <p:nvSpPr>
          <p:cNvPr id="3" name="Title 1">
            <a:extLst>
              <a:ext uri="{FF2B5EF4-FFF2-40B4-BE49-F238E27FC236}">
                <a16:creationId xmlns:a16="http://schemas.microsoft.com/office/drawing/2014/main" id="{E93A1247-CB5E-96F9-CAA4-1018855C36C8}"/>
              </a:ext>
            </a:extLst>
          </p:cNvPr>
          <p:cNvSpPr txBox="1">
            <a:spLocks/>
          </p:cNvSpPr>
          <p:nvPr/>
        </p:nvSpPr>
        <p:spPr>
          <a:xfrm>
            <a:off x="5863770" y="2638425"/>
            <a:ext cx="236220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1875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9408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68890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solution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dissolved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disappeared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important issue was solved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6180757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2757" y="215901"/>
            <a:ext cx="10711543" cy="5791199"/>
          </a:xfrm>
        </p:spPr>
        <p:txBody>
          <a:bodyPr>
            <a:noAutofit/>
          </a:bodyPr>
          <a:lstStyle/>
          <a:p>
            <a:r>
              <a:rPr lang="en-GB" sz="2400" dirty="0">
                <a:solidFill>
                  <a:srgbClr val="333333"/>
                </a:solidFill>
                <a:latin typeface="Twinkl Cursive Looped" panose="02000000000000000000" pitchFamily="2" charset="0"/>
              </a:rPr>
              <a:t>Changing Land</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Empty Spaces</a:t>
            </a: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mountains and lochs on Skye mean only about a tenth of the land can be used for farming.  The </a:t>
            </a:r>
            <a:r>
              <a:rPr lang="en-GB" sz="2400" dirty="0">
                <a:solidFill>
                  <a:srgbClr val="333333"/>
                </a:solidFill>
                <a:highlight>
                  <a:srgbClr val="FFFF00"/>
                </a:highlight>
                <a:latin typeface="Twinkl Cursive Looped" panose="02000000000000000000" pitchFamily="2" charset="0"/>
              </a:rPr>
              <a:t>solution</a:t>
            </a:r>
            <a:r>
              <a:rPr lang="en-GB" sz="2400" dirty="0">
                <a:solidFill>
                  <a:srgbClr val="333333"/>
                </a:solidFill>
                <a:latin typeface="Twinkl Cursive Looped" panose="02000000000000000000" pitchFamily="2" charset="0"/>
              </a:rPr>
              <a:t> is that most of the farms rear sheep</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population of Skye became smaller between 1840s and 1990s and many organisations were </a:t>
            </a:r>
            <a:r>
              <a:rPr lang="en-GB" sz="2400" dirty="0">
                <a:solidFill>
                  <a:srgbClr val="333333"/>
                </a:solidFill>
                <a:highlight>
                  <a:srgbClr val="FFFF00"/>
                </a:highlight>
                <a:latin typeface="Twinkl Cursive Looped" panose="02000000000000000000" pitchFamily="2" charset="0"/>
              </a:rPr>
              <a:t>dissolved</a:t>
            </a:r>
            <a:r>
              <a:rPr lang="en-GB" sz="2400" dirty="0">
                <a:solidFill>
                  <a:srgbClr val="333333"/>
                </a:solidFill>
                <a:latin typeface="Twinkl Cursive Looped" panose="02000000000000000000" pitchFamily="2" charset="0"/>
              </a:rPr>
              <a:t> due to this decline.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For thousands of years, the only ways of getting on and off the island was by boat.  Skye’s rocky coastline his few places where harbours can be built or boats can land safely.  There were many cases where boats just </a:t>
            </a:r>
            <a:r>
              <a:rPr lang="en-GB" sz="2400" dirty="0">
                <a:solidFill>
                  <a:srgbClr val="333333"/>
                </a:solidFill>
                <a:highlight>
                  <a:srgbClr val="FFFF00"/>
                </a:highlight>
                <a:latin typeface="Twinkl Cursive Looped" panose="02000000000000000000" pitchFamily="2" charset="0"/>
              </a:rPr>
              <a:t>disappeared</a:t>
            </a:r>
            <a:r>
              <a:rPr lang="en-GB" sz="2400" dirty="0">
                <a:solidFill>
                  <a:srgbClr val="333333"/>
                </a:solidFill>
                <a:latin typeface="Twinkl Cursive Looped" panose="02000000000000000000" pitchFamily="2" charset="0"/>
              </a:rPr>
              <a:t> due to this coastline.</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This </a:t>
            </a:r>
            <a:r>
              <a:rPr lang="en-GB" sz="2400" dirty="0">
                <a:solidFill>
                  <a:srgbClr val="333333"/>
                </a:solidFill>
                <a:highlight>
                  <a:srgbClr val="FFFF00"/>
                </a:highlight>
                <a:latin typeface="Twinkl Cursive Looped" panose="02000000000000000000" pitchFamily="2" charset="0"/>
              </a:rPr>
              <a:t>important </a:t>
            </a:r>
            <a:r>
              <a:rPr lang="en-GB" sz="2400" dirty="0">
                <a:solidFill>
                  <a:srgbClr val="333333"/>
                </a:solidFill>
                <a:latin typeface="Twinkl Cursive Looped" panose="02000000000000000000" pitchFamily="2" charset="0"/>
              </a:rPr>
              <a:t>issue was </a:t>
            </a:r>
            <a:r>
              <a:rPr lang="en-GB" sz="2400" dirty="0">
                <a:solidFill>
                  <a:srgbClr val="333333"/>
                </a:solidFill>
                <a:highlight>
                  <a:srgbClr val="FFFF00"/>
                </a:highlight>
                <a:latin typeface="Twinkl Cursive Looped" panose="02000000000000000000" pitchFamily="2" charset="0"/>
              </a:rPr>
              <a:t>solved</a:t>
            </a:r>
            <a:r>
              <a:rPr lang="en-GB" sz="2400" dirty="0">
                <a:solidFill>
                  <a:srgbClr val="333333"/>
                </a:solidFill>
                <a:latin typeface="Twinkl Cursive Looped" panose="02000000000000000000" pitchFamily="2" charset="0"/>
              </a:rPr>
              <a:t> by building a bridge connecting Skye with the mainland that was opened in 1995.</a:t>
            </a:r>
            <a:br>
              <a:rPr lang="en-GB" sz="2400" dirty="0">
                <a:solidFill>
                  <a:srgbClr val="333333"/>
                </a:solidFill>
                <a:latin typeface="Twinkl Cursive Looped" panose="02000000000000000000" pitchFamily="2" charset="0"/>
              </a:rPr>
            </a:br>
            <a:br>
              <a:rPr lang="en-GB" sz="2400" dirty="0">
                <a:solidFill>
                  <a:srgbClr val="333333"/>
                </a:solidFill>
                <a:latin typeface="Twinkl Cursive Looped" panose="02000000000000000000" pitchFamily="2" charset="0"/>
              </a:rPr>
            </a:br>
            <a:r>
              <a:rPr lang="en-GB" sz="2400" dirty="0">
                <a:solidFill>
                  <a:srgbClr val="333333"/>
                </a:solidFill>
                <a:latin typeface="Twinkl Cursive Looped" panose="02000000000000000000" pitchFamily="2" charset="0"/>
              </a:rPr>
              <a:t>The coastline of Skye has lots of cliffs and narrow sea inlets. </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9222629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31407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6"/>
            <a:ext cx="10515600" cy="3762375"/>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The population of Skye became smaller between 1840s and 1990s and many organisations were dissolved due to this decline.</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889481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5 - Wednesday</a:t>
            </a:r>
          </a:p>
          <a:p>
            <a:endParaRPr lang="en-GB" sz="7200" dirty="0"/>
          </a:p>
        </p:txBody>
      </p:sp>
    </p:spTree>
    <p:extLst>
      <p:ext uri="{BB962C8B-B14F-4D97-AF65-F5344CB8AC3E}">
        <p14:creationId xmlns:p14="http://schemas.microsoft.com/office/powerpoint/2010/main" val="25750697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76A4D0-DD79-5300-8436-6C596A378F07}"/>
              </a:ext>
            </a:extLst>
          </p:cNvPr>
          <p:cNvPicPr>
            <a:picLocks noChangeAspect="1"/>
          </p:cNvPicPr>
          <p:nvPr/>
        </p:nvPicPr>
        <p:blipFill rotWithShape="1">
          <a:blip r:embed="rId3"/>
          <a:srcRect l="22738" t="24750" r="22857" b="7492"/>
          <a:stretch/>
        </p:blipFill>
        <p:spPr>
          <a:xfrm>
            <a:off x="522514" y="-1"/>
            <a:ext cx="9927772" cy="6951613"/>
          </a:xfrm>
          <a:prstGeom prst="rect">
            <a:avLst/>
          </a:prstGeom>
        </p:spPr>
      </p:pic>
    </p:spTree>
    <p:extLst>
      <p:ext uri="{BB962C8B-B14F-4D97-AF65-F5344CB8AC3E}">
        <p14:creationId xmlns:p14="http://schemas.microsoft.com/office/powerpoint/2010/main" val="27553786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1628390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2747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285511"/>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existing in or derived from nature; not made or caused by humankind.</a:t>
            </a:r>
          </a:p>
        </p:txBody>
      </p:sp>
      <p:sp>
        <p:nvSpPr>
          <p:cNvPr id="4" name="TextBox 3">
            <a:extLst>
              <a:ext uri="{FF2B5EF4-FFF2-40B4-BE49-F238E27FC236}">
                <a16:creationId xmlns:a16="http://schemas.microsoft.com/office/drawing/2014/main" id="{9EBCD4A5-6B8E-01B0-E9F0-F488DC614B80}"/>
              </a:ext>
            </a:extLst>
          </p:cNvPr>
          <p:cNvSpPr txBox="1"/>
          <p:nvPr/>
        </p:nvSpPr>
        <p:spPr>
          <a:xfrm>
            <a:off x="4426857" y="32328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natural</a:t>
            </a:r>
            <a:endParaRPr lang="en-GB" dirty="0"/>
          </a:p>
        </p:txBody>
      </p:sp>
      <p:sp>
        <p:nvSpPr>
          <p:cNvPr id="6" name="TextBox 5">
            <a:extLst>
              <a:ext uri="{FF2B5EF4-FFF2-40B4-BE49-F238E27FC236}">
                <a16:creationId xmlns:a16="http://schemas.microsoft.com/office/drawing/2014/main" id="{E1F43769-153D-CE51-4EB0-0F368BEB7EBB}"/>
              </a:ext>
            </a:extLst>
          </p:cNvPr>
          <p:cNvSpPr txBox="1"/>
          <p:nvPr/>
        </p:nvSpPr>
        <p:spPr>
          <a:xfrm>
            <a:off x="3817257" y="181816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7" name="Picture 4" descr="Natural disasters cartoon icons set Royalty Free Vector">
            <a:extLst>
              <a:ext uri="{FF2B5EF4-FFF2-40B4-BE49-F238E27FC236}">
                <a16:creationId xmlns:a16="http://schemas.microsoft.com/office/drawing/2014/main" id="{DFAADBC9-4E03-7BA8-4538-F6766239F9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68"/>
          <a:stretch/>
        </p:blipFill>
        <p:spPr bwMode="auto">
          <a:xfrm>
            <a:off x="271916" y="134257"/>
            <a:ext cx="2276475" cy="181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8650" y="990768"/>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Sharks have no natural enemies</a:t>
            </a:r>
          </a:p>
        </p:txBody>
      </p:sp>
      <p:sp>
        <p:nvSpPr>
          <p:cNvPr id="3" name="Title 1">
            <a:extLst>
              <a:ext uri="{FF2B5EF4-FFF2-40B4-BE49-F238E27FC236}">
                <a16:creationId xmlns:a16="http://schemas.microsoft.com/office/drawing/2014/main" id="{E93A1247-CB5E-96F9-CAA4-1018855C36C8}"/>
              </a:ext>
            </a:extLst>
          </p:cNvPr>
          <p:cNvSpPr txBox="1">
            <a:spLocks/>
          </p:cNvSpPr>
          <p:nvPr/>
        </p:nvSpPr>
        <p:spPr>
          <a:xfrm>
            <a:off x="5863770" y="2638425"/>
            <a:ext cx="236220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92568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281701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5" y="4462805"/>
            <a:ext cx="10515600" cy="2257817"/>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(especially of a child) badly behaved; disobedient.</a:t>
            </a:r>
          </a:p>
        </p:txBody>
      </p:sp>
      <p:sp>
        <p:nvSpPr>
          <p:cNvPr id="4" name="TextBox 3">
            <a:extLst>
              <a:ext uri="{FF2B5EF4-FFF2-40B4-BE49-F238E27FC236}">
                <a16:creationId xmlns:a16="http://schemas.microsoft.com/office/drawing/2014/main" id="{38206AD6-D563-8927-418D-A75FA075DBCD}"/>
              </a:ext>
            </a:extLst>
          </p:cNvPr>
          <p:cNvSpPr txBox="1"/>
          <p:nvPr/>
        </p:nvSpPr>
        <p:spPr>
          <a:xfrm>
            <a:off x="4310743" y="31222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naughty</a:t>
            </a:r>
            <a:endParaRPr lang="en-GB" dirty="0"/>
          </a:p>
        </p:txBody>
      </p:sp>
      <p:sp>
        <p:nvSpPr>
          <p:cNvPr id="6" name="TextBox 5">
            <a:extLst>
              <a:ext uri="{FF2B5EF4-FFF2-40B4-BE49-F238E27FC236}">
                <a16:creationId xmlns:a16="http://schemas.microsoft.com/office/drawing/2014/main" id="{6AE56E89-4FD4-F770-8304-6D4D2FB674E4}"/>
              </a:ext>
            </a:extLst>
          </p:cNvPr>
          <p:cNvSpPr txBox="1"/>
          <p:nvPr/>
        </p:nvSpPr>
        <p:spPr>
          <a:xfrm>
            <a:off x="3846285" y="198385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1026" name="Picture 2" descr="Image result for naughty puppy clipart">
            <a:extLst>
              <a:ext uri="{FF2B5EF4-FFF2-40B4-BE49-F238E27FC236}">
                <a16:creationId xmlns:a16="http://schemas.microsoft.com/office/drawing/2014/main" id="{E872B77F-97E1-619A-389C-69ABFB712A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 r="819" b="11587"/>
          <a:stretch/>
        </p:blipFill>
        <p:spPr bwMode="auto">
          <a:xfrm>
            <a:off x="144688" y="234969"/>
            <a:ext cx="2685597" cy="174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4196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You've been a really naughty puppy.</a:t>
            </a:r>
          </a:p>
        </p:txBody>
      </p:sp>
      <p:sp>
        <p:nvSpPr>
          <p:cNvPr id="3" name="Title 1">
            <a:extLst>
              <a:ext uri="{FF2B5EF4-FFF2-40B4-BE49-F238E27FC236}">
                <a16:creationId xmlns:a16="http://schemas.microsoft.com/office/drawing/2014/main" id="{90A6CA62-1A4F-94AC-2293-8297F62D1D6D}"/>
              </a:ext>
            </a:extLst>
          </p:cNvPr>
          <p:cNvSpPr txBox="1">
            <a:spLocks/>
          </p:cNvSpPr>
          <p:nvPr/>
        </p:nvSpPr>
        <p:spPr>
          <a:xfrm>
            <a:off x="7870371" y="3031075"/>
            <a:ext cx="3200400" cy="790575"/>
          </a:xfrm>
          <a:prstGeom prst="rect">
            <a:avLst/>
          </a:prstGeom>
          <a:solidFill>
            <a:schemeClr val="bg1">
              <a:lumMod val="95000"/>
            </a:schemeClr>
          </a:solidFill>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64620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Plural and possessive apostrophes</a:t>
            </a:r>
          </a:p>
        </p:txBody>
      </p:sp>
    </p:spTree>
    <p:extLst>
      <p:ext uri="{BB962C8B-B14F-4D97-AF65-F5344CB8AC3E}">
        <p14:creationId xmlns:p14="http://schemas.microsoft.com/office/powerpoint/2010/main" val="6171007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40481"/>
            <a:ext cx="10515600" cy="250110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punctuation mark (‘)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used to indicate either possession </a:t>
            </a:r>
            <a:br>
              <a:rPr lang="en-GB" dirty="0">
                <a:latin typeface="Twinkl Cursive Looped" panose="02000000000000000000" pitchFamily="2" charset="0"/>
              </a:rPr>
            </a:br>
            <a:r>
              <a:rPr lang="en-GB" dirty="0">
                <a:latin typeface="Twinkl Cursive Looped" panose="02000000000000000000" pitchFamily="2" charset="0"/>
              </a:rPr>
              <a:t>or </a:t>
            </a:r>
            <a:br>
              <a:rPr lang="en-GB" dirty="0">
                <a:latin typeface="Twinkl Cursive Looped" panose="02000000000000000000" pitchFamily="2" charset="0"/>
              </a:rPr>
            </a:br>
            <a:r>
              <a:rPr lang="en-GB" dirty="0">
                <a:latin typeface="Twinkl Cursive Looped" panose="02000000000000000000" pitchFamily="2" charset="0"/>
              </a:rPr>
              <a:t>the omission of letters or figures</a:t>
            </a:r>
          </a:p>
        </p:txBody>
      </p:sp>
    </p:spTree>
    <p:extLst>
      <p:ext uri="{BB962C8B-B14F-4D97-AF65-F5344CB8AC3E}">
        <p14:creationId xmlns:p14="http://schemas.microsoft.com/office/powerpoint/2010/main" val="20896093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boy’s football </a:t>
            </a:r>
          </a:p>
        </p:txBody>
      </p:sp>
      <p:sp>
        <p:nvSpPr>
          <p:cNvPr id="3" name="Rectangle 2">
            <a:extLst>
              <a:ext uri="{FF2B5EF4-FFF2-40B4-BE49-F238E27FC236}">
                <a16:creationId xmlns:a16="http://schemas.microsoft.com/office/drawing/2014/main" id="{13BB5EC0-7A96-4D29-A835-6FAE896C31A4}"/>
              </a:ext>
            </a:extLst>
          </p:cNvPr>
          <p:cNvSpPr/>
          <p:nvPr/>
        </p:nvSpPr>
        <p:spPr>
          <a:xfrm>
            <a:off x="5285016" y="3447370"/>
            <a:ext cx="635000"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81DFC50-BAAC-4515-BA16-B6918F59646C}"/>
              </a:ext>
            </a:extLst>
          </p:cNvPr>
          <p:cNvPicPr>
            <a:picLocks noChangeAspect="1"/>
          </p:cNvPicPr>
          <p:nvPr/>
        </p:nvPicPr>
        <p:blipFill>
          <a:blip r:embed="rId2"/>
          <a:stretch>
            <a:fillRect/>
          </a:stretch>
        </p:blipFill>
        <p:spPr>
          <a:xfrm>
            <a:off x="531587" y="581025"/>
            <a:ext cx="1781175" cy="2571750"/>
          </a:xfrm>
          <a:prstGeom prst="rect">
            <a:avLst/>
          </a:prstGeom>
        </p:spPr>
      </p:pic>
    </p:spTree>
    <p:extLst>
      <p:ext uri="{BB962C8B-B14F-4D97-AF65-F5344CB8AC3E}">
        <p14:creationId xmlns:p14="http://schemas.microsoft.com/office/powerpoint/2010/main" val="204453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Sally’s sweets</a:t>
            </a:r>
          </a:p>
        </p:txBody>
      </p:sp>
      <p:sp>
        <p:nvSpPr>
          <p:cNvPr id="3" name="Rectangle 2">
            <a:extLst>
              <a:ext uri="{FF2B5EF4-FFF2-40B4-BE49-F238E27FC236}">
                <a16:creationId xmlns:a16="http://schemas.microsoft.com/office/drawing/2014/main" id="{0366E0B6-702E-4814-82C6-08CA2D13F3C9}"/>
              </a:ext>
            </a:extLst>
          </p:cNvPr>
          <p:cNvSpPr/>
          <p:nvPr/>
        </p:nvSpPr>
        <p:spPr>
          <a:xfrm>
            <a:off x="5397500" y="3708400"/>
            <a:ext cx="698500" cy="7100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025F62C-B4E9-45ED-AD79-C7F93244D062}"/>
              </a:ext>
            </a:extLst>
          </p:cNvPr>
          <p:cNvPicPr>
            <a:picLocks noChangeAspect="1"/>
          </p:cNvPicPr>
          <p:nvPr/>
        </p:nvPicPr>
        <p:blipFill>
          <a:blip r:embed="rId2"/>
          <a:stretch>
            <a:fillRect/>
          </a:stretch>
        </p:blipFill>
        <p:spPr>
          <a:xfrm>
            <a:off x="604837" y="490537"/>
            <a:ext cx="2143125" cy="2143125"/>
          </a:xfrm>
          <a:prstGeom prst="rect">
            <a:avLst/>
          </a:prstGeom>
        </p:spPr>
      </p:pic>
    </p:spTree>
    <p:extLst>
      <p:ext uri="{BB962C8B-B14F-4D97-AF65-F5344CB8AC3E}">
        <p14:creationId xmlns:p14="http://schemas.microsoft.com/office/powerpoint/2010/main" val="35584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07342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43165" y="4462805"/>
            <a:ext cx="10515600" cy="2257817"/>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(especially of a child) badly behaved; disobedient.</a:t>
            </a:r>
          </a:p>
        </p:txBody>
      </p:sp>
      <p:sp>
        <p:nvSpPr>
          <p:cNvPr id="4" name="TextBox 3">
            <a:extLst>
              <a:ext uri="{FF2B5EF4-FFF2-40B4-BE49-F238E27FC236}">
                <a16:creationId xmlns:a16="http://schemas.microsoft.com/office/drawing/2014/main" id="{38206AD6-D563-8927-418D-A75FA075DBCD}"/>
              </a:ext>
            </a:extLst>
          </p:cNvPr>
          <p:cNvSpPr txBox="1"/>
          <p:nvPr/>
        </p:nvSpPr>
        <p:spPr>
          <a:xfrm>
            <a:off x="4310743" y="31222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naughty</a:t>
            </a:r>
            <a:endParaRPr lang="en-GB" dirty="0"/>
          </a:p>
        </p:txBody>
      </p:sp>
      <p:sp>
        <p:nvSpPr>
          <p:cNvPr id="6" name="TextBox 5">
            <a:extLst>
              <a:ext uri="{FF2B5EF4-FFF2-40B4-BE49-F238E27FC236}">
                <a16:creationId xmlns:a16="http://schemas.microsoft.com/office/drawing/2014/main" id="{6AE56E89-4FD4-F770-8304-6D4D2FB674E4}"/>
              </a:ext>
            </a:extLst>
          </p:cNvPr>
          <p:cNvSpPr txBox="1"/>
          <p:nvPr/>
        </p:nvSpPr>
        <p:spPr>
          <a:xfrm>
            <a:off x="3846285" y="198385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pic>
        <p:nvPicPr>
          <p:cNvPr id="1026" name="Picture 2" descr="Image result for naughty puppy clipart">
            <a:extLst>
              <a:ext uri="{FF2B5EF4-FFF2-40B4-BE49-F238E27FC236}">
                <a16:creationId xmlns:a16="http://schemas.microsoft.com/office/drawing/2014/main" id="{E872B77F-97E1-619A-389C-69ABFB712A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 r="819" b="11587"/>
          <a:stretch/>
        </p:blipFill>
        <p:spPr bwMode="auto">
          <a:xfrm>
            <a:off x="144688" y="234969"/>
            <a:ext cx="2685597" cy="174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132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solve and sign</a:t>
            </a:r>
          </a:p>
        </p:txBody>
      </p:sp>
    </p:spTree>
    <p:extLst>
      <p:ext uri="{BB962C8B-B14F-4D97-AF65-F5344CB8AC3E}">
        <p14:creationId xmlns:p14="http://schemas.microsoft.com/office/powerpoint/2010/main" val="11437178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solve </a:t>
            </a:r>
            <a:br>
              <a:rPr lang="en-GB" dirty="0">
                <a:latin typeface="Twinkl Cursive Looped" panose="02000000000000000000" pitchFamily="2" charset="0"/>
              </a:rPr>
            </a:br>
            <a:r>
              <a:rPr lang="en-GB" dirty="0">
                <a:latin typeface="Twinkl Cursive Looped" panose="02000000000000000000" pitchFamily="2" charset="0"/>
              </a:rPr>
              <a:t>Latin - loosen</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sign </a:t>
            </a:r>
            <a:br>
              <a:rPr lang="en-GB" dirty="0">
                <a:latin typeface="Twinkl Cursive Looped" panose="02000000000000000000" pitchFamily="2" charset="0"/>
              </a:rPr>
            </a:br>
            <a:r>
              <a:rPr lang="en-GB" dirty="0">
                <a:latin typeface="Twinkl Cursive Looped" panose="02000000000000000000" pitchFamily="2" charset="0"/>
              </a:rPr>
              <a:t>Latin – mark or token</a:t>
            </a:r>
          </a:p>
        </p:txBody>
      </p:sp>
    </p:spTree>
    <p:extLst>
      <p:ext uri="{BB962C8B-B14F-4D97-AF65-F5344CB8AC3E}">
        <p14:creationId xmlns:p14="http://schemas.microsoft.com/office/powerpoint/2010/main" val="4529759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444604" y="3723704"/>
            <a:ext cx="1507739"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STOP Sign Post / Pole Mounted- DIA 601.1">
            <a:extLst>
              <a:ext uri="{FF2B5EF4-FFF2-40B4-BE49-F238E27FC236}">
                <a16:creationId xmlns:a16="http://schemas.microsoft.com/office/drawing/2014/main" id="{1ABC7638-E756-33D2-F5EB-95696E800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46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6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signature</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632467" y="3695700"/>
            <a:ext cx="1303876" cy="7747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tt</a:t>
            </a:r>
            <a:endParaRPr lang="en-GB" dirty="0"/>
          </a:p>
        </p:txBody>
      </p:sp>
      <p:pic>
        <p:nvPicPr>
          <p:cNvPr id="4" name="Picture 3">
            <a:extLst>
              <a:ext uri="{FF2B5EF4-FFF2-40B4-BE49-F238E27FC236}">
                <a16:creationId xmlns:a16="http://schemas.microsoft.com/office/drawing/2014/main" id="{41C3F2A5-57A1-8A7C-F7BD-A1538B059F63}"/>
              </a:ext>
            </a:extLst>
          </p:cNvPr>
          <p:cNvPicPr>
            <a:picLocks noChangeAspect="1"/>
          </p:cNvPicPr>
          <p:nvPr/>
        </p:nvPicPr>
        <p:blipFill>
          <a:blip r:embed="rId2"/>
          <a:stretch>
            <a:fillRect/>
          </a:stretch>
        </p:blipFill>
        <p:spPr>
          <a:xfrm>
            <a:off x="188609" y="269175"/>
            <a:ext cx="3066554" cy="1493649"/>
          </a:xfrm>
          <a:prstGeom prst="rect">
            <a:avLst/>
          </a:prstGeom>
        </p:spPr>
      </p:pic>
    </p:spTree>
    <p:extLst>
      <p:ext uri="{BB962C8B-B14F-4D97-AF65-F5344CB8AC3E}">
        <p14:creationId xmlns:p14="http://schemas.microsoft.com/office/powerpoint/2010/main" val="34388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assign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803899" y="3624943"/>
            <a:ext cx="1554843"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E348463-1E0B-0144-9702-327754187880}"/>
              </a:ext>
            </a:extLst>
          </p:cNvPr>
          <p:cNvPicPr>
            <a:picLocks noChangeAspect="1"/>
          </p:cNvPicPr>
          <p:nvPr/>
        </p:nvPicPr>
        <p:blipFill>
          <a:blip r:embed="rId2"/>
          <a:stretch>
            <a:fillRect/>
          </a:stretch>
        </p:blipFill>
        <p:spPr>
          <a:xfrm>
            <a:off x="584200" y="412747"/>
            <a:ext cx="3505200" cy="1304925"/>
          </a:xfrm>
          <a:prstGeom prst="rect">
            <a:avLst/>
          </a:prstGeom>
        </p:spPr>
      </p:pic>
    </p:spTree>
    <p:extLst>
      <p:ext uri="{BB962C8B-B14F-4D97-AF65-F5344CB8AC3E}">
        <p14:creationId xmlns:p14="http://schemas.microsoft.com/office/powerpoint/2010/main" val="23120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970875"/>
            <a:ext cx="12061434" cy="17430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–gesture or action used to convey information or an instruction.</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0962" name="Picture 2" descr="STOP Sign Post / Pole Mounted- DIA 601.1">
            <a:extLst>
              <a:ext uri="{FF2B5EF4-FFF2-40B4-BE49-F238E27FC236}">
                <a16:creationId xmlns:a16="http://schemas.microsoft.com/office/drawing/2014/main" id="{209267F7-060D-4A77-A179-C9032D2DD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46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52074E-47FE-2E64-5B08-76FA0005B5A9}"/>
              </a:ext>
            </a:extLst>
          </p:cNvPr>
          <p:cNvSpPr txBox="1"/>
          <p:nvPr/>
        </p:nvSpPr>
        <p:spPr>
          <a:xfrm>
            <a:off x="3878943" y="162360"/>
            <a:ext cx="627742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sign</a:t>
            </a:r>
            <a:endParaRPr lang="en-GB" dirty="0"/>
          </a:p>
        </p:txBody>
      </p:sp>
      <p:sp>
        <p:nvSpPr>
          <p:cNvPr id="8" name="TextBox 7">
            <a:extLst>
              <a:ext uri="{FF2B5EF4-FFF2-40B4-BE49-F238E27FC236}">
                <a16:creationId xmlns:a16="http://schemas.microsoft.com/office/drawing/2014/main" id="{43B1AB89-FB4F-8881-3BB7-36B9E22AD60D}"/>
              </a:ext>
            </a:extLst>
          </p:cNvPr>
          <p:cNvSpPr txBox="1"/>
          <p:nvPr/>
        </p:nvSpPr>
        <p:spPr>
          <a:xfrm>
            <a:off x="3878943" y="176070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6890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510607"/>
            <a:ext cx="12192000" cy="3169139"/>
          </a:xfrm>
        </p:spPr>
        <p:txBody>
          <a:bodyPr>
            <a:noAutofit/>
          </a:bodyPr>
          <a:lstStyle/>
          <a:p>
            <a:pPr algn="ctr"/>
            <a:br>
              <a:rPr lang="en-GB" sz="4800" dirty="0">
                <a:latin typeface="Twinkl Cursive Looped" panose="02000000000000000000" pitchFamily="2" charset="0"/>
              </a:rPr>
            </a:br>
            <a:br>
              <a:rPr lang="en-GB" sz="4800" dirty="0">
                <a:latin typeface="Twinkl Cursive Looped" panose="02000000000000000000" pitchFamily="2" charset="0"/>
              </a:rPr>
            </a:br>
            <a:r>
              <a:rPr lang="en-GB" sz="4800" dirty="0">
                <a:latin typeface="Twinkl Cursive Looped" panose="02000000000000000000" pitchFamily="2" charset="0"/>
              </a:rPr>
              <a:t>Definition - a person's name written in a distinctive way as a form of identification in authorising a cheque or document or concluding a letter.</a:t>
            </a:r>
            <a:endParaRPr lang="en-GB" sz="4800" i="1" dirty="0">
              <a:latin typeface="Twinkl Cursive Looped" panose="02000000000000000000" pitchFamily="2" charset="0"/>
            </a:endParaRPr>
          </a:p>
        </p:txBody>
      </p:sp>
      <p:pic>
        <p:nvPicPr>
          <p:cNvPr id="5" name="Picture 4">
            <a:extLst>
              <a:ext uri="{FF2B5EF4-FFF2-40B4-BE49-F238E27FC236}">
                <a16:creationId xmlns:a16="http://schemas.microsoft.com/office/drawing/2014/main" id="{FBE11AD4-772B-4603-BADC-11B654297E23}"/>
              </a:ext>
            </a:extLst>
          </p:cNvPr>
          <p:cNvPicPr>
            <a:picLocks noChangeAspect="1"/>
          </p:cNvPicPr>
          <p:nvPr/>
        </p:nvPicPr>
        <p:blipFill>
          <a:blip r:embed="rId2"/>
          <a:stretch>
            <a:fillRect/>
          </a:stretch>
        </p:blipFill>
        <p:spPr>
          <a:xfrm>
            <a:off x="188609" y="269175"/>
            <a:ext cx="3066554" cy="1493649"/>
          </a:xfrm>
          <a:prstGeom prst="rect">
            <a:avLst/>
          </a:prstGeom>
        </p:spPr>
      </p:pic>
      <p:sp>
        <p:nvSpPr>
          <p:cNvPr id="6" name="TextBox 5">
            <a:extLst>
              <a:ext uri="{FF2B5EF4-FFF2-40B4-BE49-F238E27FC236}">
                <a16:creationId xmlns:a16="http://schemas.microsoft.com/office/drawing/2014/main" id="{589EAD92-5BA8-A587-4969-5CF82297500C}"/>
              </a:ext>
            </a:extLst>
          </p:cNvPr>
          <p:cNvSpPr txBox="1"/>
          <p:nvPr/>
        </p:nvSpPr>
        <p:spPr>
          <a:xfrm>
            <a:off x="4383315" y="26917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signature</a:t>
            </a:r>
            <a:endParaRPr lang="en-GB" dirty="0"/>
          </a:p>
        </p:txBody>
      </p:sp>
      <p:sp>
        <p:nvSpPr>
          <p:cNvPr id="8" name="TextBox 7">
            <a:extLst>
              <a:ext uri="{FF2B5EF4-FFF2-40B4-BE49-F238E27FC236}">
                <a16:creationId xmlns:a16="http://schemas.microsoft.com/office/drawing/2014/main" id="{9F06CEF9-997A-1A51-8482-FF369BF61C91}"/>
              </a:ext>
            </a:extLst>
          </p:cNvPr>
          <p:cNvSpPr txBox="1"/>
          <p:nvPr/>
        </p:nvSpPr>
        <p:spPr>
          <a:xfrm>
            <a:off x="3889829" y="1889891"/>
            <a:ext cx="641531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76019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64885" y="3679316"/>
            <a:ext cx="11088915" cy="28627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allocate (a job or duty).</a:t>
            </a:r>
            <a:endParaRPr lang="en-GB" i="1" dirty="0">
              <a:latin typeface="Twinkl Cursive Looped" panose="02000000000000000000" pitchFamily="2" charset="0"/>
            </a:endParaRPr>
          </a:p>
        </p:txBody>
      </p:sp>
      <p:sp>
        <p:nvSpPr>
          <p:cNvPr id="4" name="AutoShape 2" descr="Eager Cartoon Author Man Stacks Books Stock Vector (Royalty Free) 120825226  | Shutterstock">
            <a:extLst>
              <a:ext uri="{FF2B5EF4-FFF2-40B4-BE49-F238E27FC236}">
                <a16:creationId xmlns:a16="http://schemas.microsoft.com/office/drawing/2014/main" id="{34DBD934-D69E-4BCD-9119-292A931274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9C84EB42-DA0E-456E-AF67-B879D55BF7D8}"/>
              </a:ext>
            </a:extLst>
          </p:cNvPr>
          <p:cNvPicPr>
            <a:picLocks noChangeAspect="1"/>
          </p:cNvPicPr>
          <p:nvPr/>
        </p:nvPicPr>
        <p:blipFill>
          <a:blip r:embed="rId3"/>
          <a:stretch>
            <a:fillRect/>
          </a:stretch>
        </p:blipFill>
        <p:spPr>
          <a:xfrm>
            <a:off x="264885" y="315909"/>
            <a:ext cx="3505200" cy="1304925"/>
          </a:xfrm>
          <a:prstGeom prst="rect">
            <a:avLst/>
          </a:prstGeom>
        </p:spPr>
      </p:pic>
      <p:sp>
        <p:nvSpPr>
          <p:cNvPr id="6" name="TextBox 5">
            <a:extLst>
              <a:ext uri="{FF2B5EF4-FFF2-40B4-BE49-F238E27FC236}">
                <a16:creationId xmlns:a16="http://schemas.microsoft.com/office/drawing/2014/main" id="{993D92F9-B03E-894F-71C1-BFCB5EF63432}"/>
              </a:ext>
            </a:extLst>
          </p:cNvPr>
          <p:cNvSpPr txBox="1"/>
          <p:nvPr/>
        </p:nvSpPr>
        <p:spPr>
          <a:xfrm>
            <a:off x="5054602" y="210793"/>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assign</a:t>
            </a:r>
            <a:endParaRPr lang="en-GB" dirty="0"/>
          </a:p>
        </p:txBody>
      </p:sp>
      <p:sp>
        <p:nvSpPr>
          <p:cNvPr id="9" name="TextBox 8">
            <a:extLst>
              <a:ext uri="{FF2B5EF4-FFF2-40B4-BE49-F238E27FC236}">
                <a16:creationId xmlns:a16="http://schemas.microsoft.com/office/drawing/2014/main" id="{152CEE8E-E40B-361E-60C6-D07A8E33011F}"/>
              </a:ext>
            </a:extLst>
          </p:cNvPr>
          <p:cNvSpPr txBox="1"/>
          <p:nvPr/>
        </p:nvSpPr>
        <p:spPr>
          <a:xfrm>
            <a:off x="4615543" y="2163021"/>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VERB</a:t>
            </a:r>
            <a:endParaRPr lang="en-GB" dirty="0"/>
          </a:p>
        </p:txBody>
      </p:sp>
    </p:spTree>
    <p:extLst>
      <p:ext uri="{BB962C8B-B14F-4D97-AF65-F5344CB8AC3E}">
        <p14:creationId xmlns:p14="http://schemas.microsoft.com/office/powerpoint/2010/main" val="395673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sign to give directions to the village hall was missing.</a:t>
            </a:r>
            <a:endParaRPr lang="en-GB" i="1" dirty="0"/>
          </a:p>
        </p:txBody>
      </p:sp>
      <p:sp>
        <p:nvSpPr>
          <p:cNvPr id="3" name="Title 1">
            <a:extLst>
              <a:ext uri="{FF2B5EF4-FFF2-40B4-BE49-F238E27FC236}">
                <a16:creationId xmlns:a16="http://schemas.microsoft.com/office/drawing/2014/main" id="{2BAE6A58-B6F1-3CDA-9329-9DA6BAE4F760}"/>
              </a:ext>
            </a:extLst>
          </p:cNvPr>
          <p:cNvSpPr txBox="1">
            <a:spLocks/>
          </p:cNvSpPr>
          <p:nvPr/>
        </p:nvSpPr>
        <p:spPr>
          <a:xfrm>
            <a:off x="2456543" y="3031075"/>
            <a:ext cx="152037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19636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Mr Smith’s signature was difficult to read.</a:t>
            </a:r>
            <a:endParaRPr lang="en-GB" i="1" dirty="0"/>
          </a:p>
        </p:txBody>
      </p:sp>
      <p:sp>
        <p:nvSpPr>
          <p:cNvPr id="3" name="Title 1">
            <a:extLst>
              <a:ext uri="{FF2B5EF4-FFF2-40B4-BE49-F238E27FC236}">
                <a16:creationId xmlns:a16="http://schemas.microsoft.com/office/drawing/2014/main" id="{BFF183E0-8EE2-BF9A-6675-52AA87483343}"/>
              </a:ext>
            </a:extLst>
          </p:cNvPr>
          <p:cNvSpPr txBox="1">
            <a:spLocks/>
          </p:cNvSpPr>
          <p:nvPr/>
        </p:nvSpPr>
        <p:spPr>
          <a:xfrm>
            <a:off x="4489450" y="3031075"/>
            <a:ext cx="2825750"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20795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3954</TotalTime>
  <Words>3383</Words>
  <Application>Microsoft Office PowerPoint</Application>
  <PresentationFormat>Widescreen</PresentationFormat>
  <Paragraphs>465</Paragraphs>
  <Slides>187</Slides>
  <Notes>63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187</vt:i4>
      </vt:variant>
    </vt:vector>
  </HeadingPairs>
  <TitlesOfParts>
    <vt:vector size="192" baseType="lpstr">
      <vt:lpstr>Arial</vt:lpstr>
      <vt:lpstr>Calibri</vt:lpstr>
      <vt:lpstr>Calibri Light</vt:lpstr>
      <vt:lpstr>Twinkl Cursive Looped</vt:lpstr>
      <vt:lpstr>Office Theme</vt:lpstr>
      <vt:lpstr>Spelling Y4</vt:lpstr>
      <vt:lpstr>PowerPoint Presentation</vt:lpstr>
      <vt:lpstr>PowerPoint Presentation</vt:lpstr>
      <vt:lpstr>Let’s Revisit and Review…</vt:lpstr>
      <vt:lpstr>Do you remember this challenge word?</vt:lpstr>
      <vt:lpstr>  Definition - existing in or derived from nature; not made or caused by humankind.</vt:lpstr>
      <vt:lpstr>  Sharks have no natural enemies</vt:lpstr>
      <vt:lpstr>Do you remember this challenge word?</vt:lpstr>
      <vt:lpstr>  Definition – (especially of a child) badly behaved; disobedient.</vt:lpstr>
      <vt:lpstr> You've been a really naughty puppy.</vt:lpstr>
      <vt:lpstr>Plural and possessive apostrophes</vt:lpstr>
      <vt:lpstr>  a punctuation mark (‘)   used to indicate either possession  or  the omission of letters or figures</vt:lpstr>
      <vt:lpstr>baby’s</vt:lpstr>
      <vt:lpstr>children’s</vt:lpstr>
      <vt:lpstr>don’t</vt:lpstr>
      <vt:lpstr>Let’s Teach and Practise</vt:lpstr>
      <vt:lpstr>Word families – solve and sign</vt:lpstr>
      <vt:lpstr>solve  Latin - loosen   sign  Latin – mark or token</vt:lpstr>
      <vt:lpstr>solve</vt:lpstr>
      <vt:lpstr>solution</vt:lpstr>
      <vt:lpstr>solublen</vt:lpstr>
      <vt:lpstr>  Definition - a means of solving a problem or dealing with a difficult situation.</vt:lpstr>
      <vt:lpstr>  Definition - find an answer to, explanation for, or means of effectively dealing with (a problem or mystery).</vt:lpstr>
      <vt:lpstr>  Definition – (of a substance) able to be dissolved, especially in water. (of a problem) able to be solved.</vt:lpstr>
      <vt:lpstr> We worked as a team to solve the mystery.</vt:lpstr>
      <vt:lpstr>  Finally, we have found a solution to this problem.</vt:lpstr>
      <vt:lpstr> Her experiment showed that salt is soluble in water.</vt:lpstr>
      <vt:lpstr>New CHALLENGE words.</vt:lpstr>
      <vt:lpstr>  Definition - cease to be visible</vt:lpstr>
      <vt:lpstr>   The small mouse ran to disappear from the cat.</vt:lpstr>
      <vt:lpstr>Definition -of great significance or value</vt:lpstr>
      <vt:lpstr>  Sally had a very important meeting to attend at 10 o’clock.</vt:lpstr>
      <vt:lpstr>Let’s Practise and Apply.</vt:lpstr>
      <vt:lpstr>Can you spot the spelling rule words and the challenge words?</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Write this sentence as I dictate it to you.</vt:lpstr>
      <vt:lpstr>The mountains and lochs on Skye mean only about a tenth of the land can be used for farming.  The solution is that most of the farms rear sheep.</vt:lpstr>
      <vt:lpstr>PowerPoint Presentation</vt:lpstr>
      <vt:lpstr>PowerPoint Presentation</vt:lpstr>
      <vt:lpstr>Let’s Revisit and Review…</vt:lpstr>
      <vt:lpstr>Do you remember this challenge word?</vt:lpstr>
      <vt:lpstr>  Definition - existing in or derived from nature; not made or caused by humankind.</vt:lpstr>
      <vt:lpstr>  Sharks have no natural enemies</vt:lpstr>
      <vt:lpstr>Do you remember this challenge word?</vt:lpstr>
      <vt:lpstr>  Definition – (especially of a child) badly behaved; disobedient.</vt:lpstr>
      <vt:lpstr> You've been a really naughty puppy.</vt:lpstr>
      <vt:lpstr>Plural and possessive apostrophes</vt:lpstr>
      <vt:lpstr>  a punctuation mark (‘)   used to indicate either possession  or  the omission of letters or figures</vt:lpstr>
      <vt:lpstr>can’t</vt:lpstr>
      <vt:lpstr>isn’t</vt:lpstr>
      <vt:lpstr>it’s</vt:lpstr>
      <vt:lpstr>Let’s Teach and Practise</vt:lpstr>
      <vt:lpstr>Word families – solve and sign</vt:lpstr>
      <vt:lpstr>solve  Latin - loosen   sign  Latin – mark or token</vt:lpstr>
      <vt:lpstr>insoluble</vt:lpstr>
      <vt:lpstr>dissolve</vt:lpstr>
      <vt:lpstr>solvent</vt:lpstr>
      <vt:lpstr>  Definition - (of a substance) incapable of being dissolved.</vt:lpstr>
      <vt:lpstr>  Definition - with reference to a solid becoming or caused to become incorporated into a liquid so as to form a solution</vt:lpstr>
      <vt:lpstr>   Definition - the liquid in which a solute is dissolved to form a solution</vt:lpstr>
      <vt:lpstr>The samples were all insoluble.</vt:lpstr>
      <vt:lpstr>  The committee was dissolved after a huge dispute.</vt:lpstr>
      <vt:lpstr>  The laboratory had many examples of solvents.</vt:lpstr>
      <vt:lpstr>New CHALLENGE words.</vt:lpstr>
      <vt:lpstr>  Definition - cease to be visible</vt:lpstr>
      <vt:lpstr>   The small mouse ran to disappear from the cat.</vt:lpstr>
      <vt:lpstr>Definition -of great significance or value</vt:lpstr>
      <vt:lpstr>  Sally had a very important meeting to attend at 10 o’clock.</vt:lpstr>
      <vt:lpstr>Let’s Practise and Apply.</vt:lpstr>
      <vt:lpstr>Can you spot the spelling rule words and the challenge words?</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Write this sentence as I dictate it to you.</vt:lpstr>
      <vt:lpstr>The population of Skye became smaller between 1840s and 1990s and many organisations were dissolved due to this decline.</vt:lpstr>
      <vt:lpstr>PowerPoint Presentation</vt:lpstr>
      <vt:lpstr>PowerPoint Presentation</vt:lpstr>
      <vt:lpstr>Let’s Revisit and Review…</vt:lpstr>
      <vt:lpstr>Do you remember this challenge word?</vt:lpstr>
      <vt:lpstr>  Definition - existing in or derived from nature; not made or caused by humankind.</vt:lpstr>
      <vt:lpstr>  Sharks have no natural enemies</vt:lpstr>
      <vt:lpstr>Do you remember this challenge word?</vt:lpstr>
      <vt:lpstr>  Definition – (especially of a child) badly behaved; disobedient.</vt:lpstr>
      <vt:lpstr> You've been a really naughty puppy.</vt:lpstr>
      <vt:lpstr>Plural and possessive apostrophes</vt:lpstr>
      <vt:lpstr>  a punctuation mark (‘)   used to indicate either possession  or  the omission of letters or figures</vt:lpstr>
      <vt:lpstr>boy’s football </vt:lpstr>
      <vt:lpstr>Sally’s sweets</vt:lpstr>
      <vt:lpstr>Let’s Teach and Practise</vt:lpstr>
      <vt:lpstr>Word families – solve and sign</vt:lpstr>
      <vt:lpstr>solve  Latin - loosen   sign  Latin – mark or token</vt:lpstr>
      <vt:lpstr>sign</vt:lpstr>
      <vt:lpstr>signature</vt:lpstr>
      <vt:lpstr>assign</vt:lpstr>
      <vt:lpstr>  Definition –gesture or action used to convey information or an instruction.</vt:lpstr>
      <vt:lpstr>  Definition - a person's name written in a distinctive way as a form of identification in authorising a cheque or document or concluding a letter.</vt:lpstr>
      <vt:lpstr>  Definition - allocate (a job or duty).</vt:lpstr>
      <vt:lpstr>The sign to give directions to the village hall was missing.</vt:lpstr>
      <vt:lpstr>Mr Smith’s signature was difficult to read.</vt:lpstr>
      <vt:lpstr>Sally was to assign two boys to clear the garden shed.</vt:lpstr>
      <vt:lpstr>New CHALLENGE words.</vt:lpstr>
      <vt:lpstr>  Definition - cease to be visible</vt:lpstr>
      <vt:lpstr>   The small mouse ran to disappear from the cat.</vt:lpstr>
      <vt:lpstr>Definition -of great significance or value</vt:lpstr>
      <vt:lpstr>  Sally had a very important meeting to attend at 10 o’clock.</vt:lpstr>
      <vt:lpstr>Let’s Practise and Apply.</vt:lpstr>
      <vt:lpstr>Can you spot the spelling rule words and the challenge words?</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Write this sentence as I dictate it to you.</vt:lpstr>
      <vt:lpstr>There were many case where boats just disappeared due to this coastline.  </vt:lpstr>
      <vt:lpstr>PowerPoint Presentation</vt:lpstr>
      <vt:lpstr>PowerPoint Presentation</vt:lpstr>
      <vt:lpstr>Let’s Revisit and Review…</vt:lpstr>
      <vt:lpstr>Do you remember this challenge word?</vt:lpstr>
      <vt:lpstr>  Definition - existing in or derived from nature; not made or caused by humankind.</vt:lpstr>
      <vt:lpstr>  Sharks have no natural enemies</vt:lpstr>
      <vt:lpstr>Do you remember this challenge word?</vt:lpstr>
      <vt:lpstr>  Definition – (especially of a child) badly behaved; disobedient.</vt:lpstr>
      <vt:lpstr> You've been a really naughty puppy.</vt:lpstr>
      <vt:lpstr>Plural and possessive apostrophes</vt:lpstr>
      <vt:lpstr>  a punctuation mark (‘)   used to indicate either possession  or  the omission of letters or figures</vt:lpstr>
      <vt:lpstr>woman’s</vt:lpstr>
      <vt:lpstr>women’s</vt:lpstr>
      <vt:lpstr>Let’s Teach and Practise</vt:lpstr>
      <vt:lpstr>Word families – solve and sign</vt:lpstr>
      <vt:lpstr>solve  Latin - loosen   sign  Latin – mark or token</vt:lpstr>
      <vt:lpstr>design</vt:lpstr>
      <vt:lpstr>signal</vt:lpstr>
      <vt:lpstr>  Definition – (noun) a plan or a drawing</vt:lpstr>
      <vt:lpstr> Definition – a gesture, action or sound that is used to convey information or instructions</vt:lpstr>
      <vt:lpstr>The beautiful design was chosen to decorate the reception area.</vt:lpstr>
      <vt:lpstr>The police officer used a signal to allow me to pass.</vt:lpstr>
      <vt:lpstr>New CHALLENGE words.</vt:lpstr>
      <vt:lpstr>  Definition - cease to be visible</vt:lpstr>
      <vt:lpstr>   The small mouse ran to disappear from the cat.</vt:lpstr>
      <vt:lpstr>Definition -of great significance or value</vt:lpstr>
      <vt:lpstr>  Sally had a very important meeting to attend at 10 o’clock.</vt:lpstr>
      <vt:lpstr>Let’s Practise and Apply.</vt:lpstr>
      <vt:lpstr>Can you spot the spelling rule words and the challenge words?</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Changing Land Empty Spaces The mountains and lochs on Skye mean only about a tenth of the land can be used for farming.  The solution is that most of the farms rear sheep  The population of Skye became smaller between 1840s and 1990s and many organisations were dissolved due to this decline.  For thousands of years, the only ways of getting on and off the island was by boat.  Skye’s rocky coastline his few places where harbours can be built or boats can land safely.  There were many cases where boats just disappeared due to this coastline.  This important issue was solved by building a bridge connecting Skye with the mainland that was opened in 1995.  The coastline of Skye has lots of cliffs and narrow sea inlets. </vt:lpstr>
      <vt:lpstr>Write this sentence as I dictate it to you.</vt:lpstr>
      <vt:lpstr>This important issue was solved by building a bridge connecting Skye with the mainland that was opened in 1995.</vt:lpstr>
      <vt:lpstr>PowerPoint Presentation</vt:lpstr>
      <vt:lpstr>PowerPoint Presentation</vt:lpstr>
      <vt:lpstr>PowerPoint Presentation</vt:lpstr>
      <vt:lpstr>Old challenge words…</vt:lpstr>
      <vt:lpstr>natural</vt:lpstr>
      <vt:lpstr>naughty</vt:lpstr>
      <vt:lpstr>Old spelling rule words…</vt:lpstr>
      <vt:lpstr>baby’s</vt:lpstr>
      <vt:lpstr>children’s</vt:lpstr>
      <vt:lpstr>don’t</vt:lpstr>
      <vt:lpstr>can’t</vt:lpstr>
      <vt:lpstr>isn’t</vt:lpstr>
      <vt:lpstr>it’s</vt:lpstr>
      <vt:lpstr>boy’s footballs</vt:lpstr>
      <vt:lpstr>Sally’s sweets</vt:lpstr>
      <vt:lpstr>woman’s</vt:lpstr>
      <vt:lpstr>women’s</vt:lpstr>
      <vt:lpstr>New spelling rule words…</vt:lpstr>
      <vt:lpstr>solution</vt:lpstr>
      <vt:lpstr>soluble</vt:lpstr>
      <vt:lpstr>solve</vt:lpstr>
      <vt:lpstr>insoluble</vt:lpstr>
      <vt:lpstr>dissolve</vt:lpstr>
      <vt:lpstr>solvent</vt:lpstr>
      <vt:lpstr>sign</vt:lpstr>
      <vt:lpstr>signature</vt:lpstr>
      <vt:lpstr>assign</vt:lpstr>
      <vt:lpstr>design</vt:lpstr>
      <vt:lpstr>signal</vt:lpstr>
      <vt:lpstr>New challenge words…</vt:lpstr>
      <vt:lpstr>disappear</vt:lpstr>
      <vt:lpstr>important</vt:lpstr>
      <vt:lpstr>PowerPoint Presentation</vt:lpstr>
      <vt:lpstr>PowerPoint Presentation</vt:lpstr>
      <vt:lpstr>PowerPoint Presentation</vt:lpstr>
      <vt:lpstr>    determiner adjective noun verb preposition verb preposition determiner noun    </vt:lpstr>
      <vt:lpstr>   Proper noun verb determiner intensifier adjective noun preposition verb preposition noun noun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111</cp:revision>
  <cp:lastPrinted>2022-05-27T07:40:55Z</cp:lastPrinted>
  <dcterms:created xsi:type="dcterms:W3CDTF">2022-03-23T13:56:57Z</dcterms:created>
  <dcterms:modified xsi:type="dcterms:W3CDTF">2023-05-25T14:17:09Z</dcterms:modified>
</cp:coreProperties>
</file>