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1"/>
  </p:notesMasterIdLst>
  <p:sldIdLst>
    <p:sldId id="256" r:id="rId2"/>
    <p:sldId id="322" r:id="rId3"/>
    <p:sldId id="604" r:id="rId4"/>
    <p:sldId id="333" r:id="rId5"/>
    <p:sldId id="336" r:id="rId6"/>
    <p:sldId id="990" r:id="rId7"/>
    <p:sldId id="337" r:id="rId8"/>
    <p:sldId id="339" r:id="rId9"/>
    <p:sldId id="340" r:id="rId10"/>
    <p:sldId id="259" r:id="rId11"/>
    <p:sldId id="260" r:id="rId12"/>
    <p:sldId id="261" r:id="rId13"/>
    <p:sldId id="609" r:id="rId14"/>
    <p:sldId id="610" r:id="rId15"/>
    <p:sldId id="611" r:id="rId16"/>
    <p:sldId id="612" r:id="rId17"/>
    <p:sldId id="267" r:id="rId18"/>
    <p:sldId id="605" r:id="rId19"/>
    <p:sldId id="606" r:id="rId20"/>
    <p:sldId id="607" r:id="rId21"/>
    <p:sldId id="282" r:id="rId22"/>
    <p:sldId id="285" r:id="rId23"/>
    <p:sldId id="284" r:id="rId24"/>
    <p:sldId id="897" r:id="rId25"/>
    <p:sldId id="898" r:id="rId26"/>
    <p:sldId id="899" r:id="rId27"/>
    <p:sldId id="900" r:id="rId28"/>
    <p:sldId id="903" r:id="rId29"/>
    <p:sldId id="294" r:id="rId30"/>
    <p:sldId id="991" r:id="rId31"/>
    <p:sldId id="992" r:id="rId32"/>
    <p:sldId id="1341" r:id="rId33"/>
    <p:sldId id="303" r:id="rId34"/>
    <p:sldId id="906" r:id="rId35"/>
    <p:sldId id="311" r:id="rId36"/>
    <p:sldId id="909" r:id="rId37"/>
    <p:sldId id="314" r:id="rId38"/>
    <p:sldId id="304" r:id="rId39"/>
    <p:sldId id="316" r:id="rId40"/>
    <p:sldId id="1615" r:id="rId41"/>
    <p:sldId id="1792" r:id="rId42"/>
    <p:sldId id="1616" r:id="rId43"/>
    <p:sldId id="1617" r:id="rId44"/>
    <p:sldId id="1618" r:id="rId45"/>
    <p:sldId id="1619" r:id="rId46"/>
    <p:sldId id="323" r:id="rId47"/>
    <p:sldId id="913" r:id="rId48"/>
    <p:sldId id="915" r:id="rId49"/>
    <p:sldId id="1797" r:id="rId50"/>
    <p:sldId id="1798" r:id="rId51"/>
    <p:sldId id="1799" r:id="rId52"/>
    <p:sldId id="1800" r:id="rId53"/>
    <p:sldId id="1801" r:id="rId54"/>
    <p:sldId id="1802" r:id="rId55"/>
    <p:sldId id="1803" r:id="rId56"/>
    <p:sldId id="1804" r:id="rId57"/>
    <p:sldId id="1805" r:id="rId58"/>
    <p:sldId id="1806" r:id="rId59"/>
    <p:sldId id="1807" r:id="rId60"/>
    <p:sldId id="1808" r:id="rId61"/>
    <p:sldId id="1809" r:id="rId62"/>
    <p:sldId id="1810" r:id="rId63"/>
    <p:sldId id="1811" r:id="rId64"/>
    <p:sldId id="1812" r:id="rId65"/>
    <p:sldId id="1813" r:id="rId66"/>
    <p:sldId id="1162" r:id="rId67"/>
    <p:sldId id="1163" r:id="rId68"/>
    <p:sldId id="1164" r:id="rId69"/>
    <p:sldId id="615" r:id="rId70"/>
    <p:sldId id="618" r:id="rId71"/>
    <p:sldId id="1814" r:id="rId72"/>
    <p:sldId id="1815" r:id="rId73"/>
    <p:sldId id="1173" r:id="rId74"/>
    <p:sldId id="1816" r:id="rId75"/>
    <p:sldId id="1176" r:id="rId76"/>
    <p:sldId id="1177" r:id="rId77"/>
    <p:sldId id="984" r:id="rId78"/>
    <p:sldId id="988" r:id="rId79"/>
    <p:sldId id="1644" r:id="rId80"/>
    <p:sldId id="1793" r:id="rId81"/>
    <p:sldId id="1645" r:id="rId82"/>
    <p:sldId id="1646" r:id="rId83"/>
    <p:sldId id="1647" r:id="rId84"/>
    <p:sldId id="1008" r:id="rId85"/>
    <p:sldId id="1009" r:id="rId86"/>
    <p:sldId id="1395" r:id="rId87"/>
    <p:sldId id="1817" r:id="rId88"/>
    <p:sldId id="1818" r:id="rId89"/>
    <p:sldId id="1819" r:id="rId90"/>
    <p:sldId id="1820" r:id="rId91"/>
    <p:sldId id="1821" r:id="rId92"/>
    <p:sldId id="1822" r:id="rId93"/>
    <p:sldId id="1823" r:id="rId94"/>
    <p:sldId id="1824" r:id="rId95"/>
    <p:sldId id="1825" r:id="rId96"/>
    <p:sldId id="1826" r:id="rId97"/>
    <p:sldId id="1827" r:id="rId98"/>
    <p:sldId id="1828" r:id="rId99"/>
    <p:sldId id="1829" r:id="rId100"/>
    <p:sldId id="1830" r:id="rId101"/>
    <p:sldId id="1831" r:id="rId102"/>
    <p:sldId id="1832" r:id="rId103"/>
    <p:sldId id="1833" r:id="rId104"/>
    <p:sldId id="1834" r:id="rId105"/>
    <p:sldId id="1835" r:id="rId106"/>
    <p:sldId id="1836" r:id="rId107"/>
    <p:sldId id="1837" r:id="rId108"/>
    <p:sldId id="1165" r:id="rId109"/>
    <p:sldId id="1166" r:id="rId110"/>
    <p:sldId id="1167" r:id="rId111"/>
    <p:sldId id="1168" r:id="rId112"/>
    <p:sldId id="1838" r:id="rId113"/>
    <p:sldId id="1169" r:id="rId114"/>
    <p:sldId id="1839" r:id="rId115"/>
    <p:sldId id="1172" r:id="rId116"/>
    <p:sldId id="1840" r:id="rId117"/>
    <p:sldId id="1068" r:id="rId118"/>
    <p:sldId id="1554" r:id="rId119"/>
    <p:sldId id="1719" r:id="rId120"/>
    <p:sldId id="1794" r:id="rId121"/>
    <p:sldId id="1718" r:id="rId122"/>
    <p:sldId id="1720" r:id="rId123"/>
    <p:sldId id="1721" r:id="rId124"/>
    <p:sldId id="1084" r:id="rId125"/>
    <p:sldId id="1085" r:id="rId126"/>
    <p:sldId id="1087" r:id="rId127"/>
    <p:sldId id="1841" r:id="rId128"/>
    <p:sldId id="1842" r:id="rId129"/>
    <p:sldId id="1843" r:id="rId130"/>
    <p:sldId id="1844" r:id="rId131"/>
    <p:sldId id="1845" r:id="rId132"/>
    <p:sldId id="1846" r:id="rId133"/>
    <p:sldId id="1847" r:id="rId134"/>
    <p:sldId id="1848" r:id="rId135"/>
    <p:sldId id="1342" r:id="rId136"/>
    <p:sldId id="1343" r:id="rId137"/>
    <p:sldId id="1849" r:id="rId138"/>
    <p:sldId id="1850" r:id="rId139"/>
    <p:sldId id="1851" r:id="rId140"/>
    <p:sldId id="1852" r:id="rId141"/>
    <p:sldId id="1853" r:id="rId142"/>
    <p:sldId id="1854" r:id="rId143"/>
    <p:sldId id="1344" r:id="rId144"/>
    <p:sldId id="1345" r:id="rId145"/>
    <p:sldId id="1346" r:id="rId146"/>
    <p:sldId id="1855" r:id="rId147"/>
    <p:sldId id="1856" r:id="rId148"/>
    <p:sldId id="1857" r:id="rId149"/>
    <p:sldId id="1858" r:id="rId150"/>
    <p:sldId id="1347" r:id="rId151"/>
    <p:sldId id="1348" r:id="rId152"/>
    <p:sldId id="1351" r:id="rId153"/>
    <p:sldId id="1352" r:id="rId154"/>
    <p:sldId id="1145" r:id="rId155"/>
    <p:sldId id="1588" r:id="rId156"/>
    <p:sldId id="1795" r:id="rId157"/>
    <p:sldId id="1740" r:id="rId158"/>
    <p:sldId id="1741" r:id="rId159"/>
    <p:sldId id="1742" r:id="rId160"/>
    <p:sldId id="1743" r:id="rId161"/>
    <p:sldId id="1151" r:id="rId162"/>
    <p:sldId id="893" r:id="rId163"/>
    <p:sldId id="1744" r:id="rId164"/>
    <p:sldId id="1859" r:id="rId165"/>
    <p:sldId id="1860" r:id="rId166"/>
    <p:sldId id="1861" r:id="rId167"/>
    <p:sldId id="1862" r:id="rId168"/>
    <p:sldId id="1863" r:id="rId169"/>
    <p:sldId id="1864" r:id="rId170"/>
    <p:sldId id="1865" r:id="rId171"/>
    <p:sldId id="1866" r:id="rId172"/>
    <p:sldId id="1867" r:id="rId173"/>
    <p:sldId id="1868" r:id="rId174"/>
    <p:sldId id="1869" r:id="rId175"/>
    <p:sldId id="1870" r:id="rId176"/>
    <p:sldId id="1871" r:id="rId177"/>
    <p:sldId id="1872" r:id="rId178"/>
    <p:sldId id="1873" r:id="rId179"/>
    <p:sldId id="1874" r:id="rId180"/>
    <p:sldId id="1471" r:id="rId181"/>
    <p:sldId id="1475" r:id="rId182"/>
    <p:sldId id="1473" r:id="rId183"/>
    <p:sldId id="1476" r:id="rId184"/>
    <p:sldId id="1472" r:id="rId185"/>
    <p:sldId id="1474" r:id="rId186"/>
    <p:sldId id="1875" r:id="rId187"/>
    <p:sldId id="1477" r:id="rId188"/>
    <p:sldId id="1876" r:id="rId189"/>
    <p:sldId id="1480" r:id="rId190"/>
    <p:sldId id="1481" r:id="rId191"/>
    <p:sldId id="580" r:id="rId192"/>
    <p:sldId id="1785" r:id="rId193"/>
    <p:sldId id="1796" r:id="rId194"/>
    <p:sldId id="1786" r:id="rId195"/>
    <p:sldId id="1787" r:id="rId196"/>
    <p:sldId id="1788" r:id="rId197"/>
    <p:sldId id="1789" r:id="rId198"/>
    <p:sldId id="1790" r:id="rId199"/>
    <p:sldId id="1791" r:id="rId200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43A97-19C7-4847-B275-FEDF50A38F55}" v="2" dt="2023-05-25T15:16:27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9" autoAdjust="0"/>
    <p:restoredTop sz="83673" autoAdjust="0"/>
  </p:normalViewPr>
  <p:slideViewPr>
    <p:cSldViewPr snapToGrid="0">
      <p:cViewPr varScale="1">
        <p:scale>
          <a:sx n="60" d="100"/>
          <a:sy n="60" d="100"/>
        </p:scale>
        <p:origin x="840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7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microsoft.com/office/2016/11/relationships/changesInfo" Target="changesInfos/changesInfo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microsoft.com/office/2015/10/relationships/revisionInfo" Target="revisionInfo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F6E43A97-19C7-4847-B275-FEDF50A38F55}"/>
    <pc:docChg chg="custSel modSld">
      <pc:chgData name="Kelly Stokes" userId="3e5c5154-569e-4d81-aa91-4f91841cdfa9" providerId="ADAL" clId="{F6E43A97-19C7-4847-B275-FEDF50A38F55}" dt="2023-05-25T15:16:30.075" v="101" actId="20577"/>
      <pc:docMkLst>
        <pc:docMk/>
      </pc:docMkLst>
      <pc:sldChg chg="modSp mod">
        <pc:chgData name="Kelly Stokes" userId="3e5c5154-569e-4d81-aa91-4f91841cdfa9" providerId="ADAL" clId="{F6E43A97-19C7-4847-B275-FEDF50A38F55}" dt="2023-05-25T14:30:07.082" v="15" actId="20577"/>
        <pc:sldMkLst>
          <pc:docMk/>
          <pc:sldMk cId="3945579917" sldId="256"/>
        </pc:sldMkLst>
        <pc:spChg chg="mod">
          <ac:chgData name="Kelly Stokes" userId="3e5c5154-569e-4d81-aa91-4f91841cdfa9" providerId="ADAL" clId="{F6E43A97-19C7-4847-B275-FEDF50A38F55}" dt="2023-05-25T14:30:02.813" v="1" actId="20577"/>
          <ac:spMkLst>
            <pc:docMk/>
            <pc:sldMk cId="3945579917" sldId="256"/>
            <ac:spMk id="2" creationId="{7EB92607-E334-409C-8872-AB6363C33D0F}"/>
          </ac:spMkLst>
        </pc:spChg>
        <pc:spChg chg="mod">
          <ac:chgData name="Kelly Stokes" userId="3e5c5154-569e-4d81-aa91-4f91841cdfa9" providerId="ADAL" clId="{F6E43A97-19C7-4847-B275-FEDF50A38F55}" dt="2023-05-25T14:30:07.082" v="15" actId="20577"/>
          <ac:spMkLst>
            <pc:docMk/>
            <pc:sldMk cId="3945579917" sldId="256"/>
            <ac:spMk id="3" creationId="{9B667196-C5B4-45FC-B5E8-3B190D7A595C}"/>
          </ac:spMkLst>
        </pc:spChg>
      </pc:sldChg>
      <pc:sldChg chg="modSp mod">
        <pc:chgData name="Kelly Stokes" userId="3e5c5154-569e-4d81-aa91-4f91841cdfa9" providerId="ADAL" clId="{F6E43A97-19C7-4847-B275-FEDF50A38F55}" dt="2023-05-25T14:30:13.903" v="28" actId="20577"/>
        <pc:sldMkLst>
          <pc:docMk/>
          <pc:sldMk cId="864376776" sldId="322"/>
        </pc:sldMkLst>
        <pc:spChg chg="mod">
          <ac:chgData name="Kelly Stokes" userId="3e5c5154-569e-4d81-aa91-4f91841cdfa9" providerId="ADAL" clId="{F6E43A97-19C7-4847-B275-FEDF50A38F55}" dt="2023-05-25T14:30:13.903" v="28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modSp mod modNotesTx">
        <pc:chgData name="Kelly Stokes" userId="3e5c5154-569e-4d81-aa91-4f91841cdfa9" providerId="ADAL" clId="{F6E43A97-19C7-4847-B275-FEDF50A38F55}" dt="2023-05-25T14:30:46.088" v="47" actId="20577"/>
        <pc:sldMkLst>
          <pc:docMk/>
          <pc:sldMk cId="2891788727" sldId="323"/>
        </pc:sldMkLst>
        <pc:spChg chg="mod">
          <ac:chgData name="Kelly Stokes" userId="3e5c5154-569e-4d81-aa91-4f91841cdfa9" providerId="ADAL" clId="{F6E43A97-19C7-4847-B275-FEDF50A38F55}" dt="2023-05-25T14:30:46.088" v="47" actId="20577"/>
          <ac:spMkLst>
            <pc:docMk/>
            <pc:sldMk cId="2891788727" sldId="323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F6E43A97-19C7-4847-B275-FEDF50A38F55}" dt="2023-05-25T14:30:29.447" v="34" actId="14100"/>
        <pc:sldMkLst>
          <pc:docMk/>
          <pc:sldMk cId="3955913320" sldId="604"/>
        </pc:sldMkLst>
        <pc:picChg chg="del">
          <ac:chgData name="Kelly Stokes" userId="3e5c5154-569e-4d81-aa91-4f91841cdfa9" providerId="ADAL" clId="{F6E43A97-19C7-4847-B275-FEDF50A38F55}" dt="2023-05-25T14:30:15.750" v="29" actId="478"/>
          <ac:picMkLst>
            <pc:docMk/>
            <pc:sldMk cId="3955913320" sldId="604"/>
            <ac:picMk id="2" creationId="{E52D7A7C-CCF3-4DFF-83CC-FF52B54CC9FF}"/>
          </ac:picMkLst>
        </pc:picChg>
        <pc:picChg chg="add mod modCrop">
          <ac:chgData name="Kelly Stokes" userId="3e5c5154-569e-4d81-aa91-4f91841cdfa9" providerId="ADAL" clId="{F6E43A97-19C7-4847-B275-FEDF50A38F55}" dt="2023-05-25T14:30:29.447" v="34" actId="14100"/>
          <ac:picMkLst>
            <pc:docMk/>
            <pc:sldMk cId="3955913320" sldId="604"/>
            <ac:picMk id="4" creationId="{71B133B9-B320-B0A2-5821-967771908197}"/>
          </ac:picMkLst>
        </pc:picChg>
      </pc:sldChg>
      <pc:sldChg chg="addSp delSp modSp mod">
        <pc:chgData name="Kelly Stokes" userId="3e5c5154-569e-4d81-aa91-4f91841cdfa9" providerId="ADAL" clId="{F6E43A97-19C7-4847-B275-FEDF50A38F55}" dt="2023-05-25T15:16:27.406" v="100"/>
        <pc:sldMkLst>
          <pc:docMk/>
          <pc:sldMk cId="3612933789" sldId="893"/>
        </pc:sldMkLst>
        <pc:picChg chg="add mod">
          <ac:chgData name="Kelly Stokes" userId="3e5c5154-569e-4d81-aa91-4f91841cdfa9" providerId="ADAL" clId="{F6E43A97-19C7-4847-B275-FEDF50A38F55}" dt="2023-05-25T15:16:27.406" v="100"/>
          <ac:picMkLst>
            <pc:docMk/>
            <pc:sldMk cId="3612933789" sldId="893"/>
            <ac:picMk id="2" creationId="{5EEDE1C2-CABE-4F18-8C0F-32DBBD9E940A}"/>
          </ac:picMkLst>
        </pc:picChg>
        <pc:picChg chg="del">
          <ac:chgData name="Kelly Stokes" userId="3e5c5154-569e-4d81-aa91-4f91841cdfa9" providerId="ADAL" clId="{F6E43A97-19C7-4847-B275-FEDF50A38F55}" dt="2023-05-25T15:16:27.058" v="99" actId="478"/>
          <ac:picMkLst>
            <pc:docMk/>
            <pc:sldMk cId="3612933789" sldId="893"/>
            <ac:picMk id="3" creationId="{DFC18153-AF1B-4C11-AEFB-23744FBD8E9D}"/>
          </ac:picMkLst>
        </pc:picChg>
      </pc:sldChg>
      <pc:sldChg chg="addSp delSp modSp mod">
        <pc:chgData name="Kelly Stokes" userId="3e5c5154-569e-4d81-aa91-4f91841cdfa9" providerId="ADAL" clId="{F6E43A97-19C7-4847-B275-FEDF50A38F55}" dt="2023-05-25T14:31:01.063" v="53" actId="14100"/>
        <pc:sldMkLst>
          <pc:docMk/>
          <pc:sldMk cId="815193504" sldId="913"/>
        </pc:sldMkLst>
        <pc:picChg chg="del">
          <ac:chgData name="Kelly Stokes" userId="3e5c5154-569e-4d81-aa91-4f91841cdfa9" providerId="ADAL" clId="{F6E43A97-19C7-4847-B275-FEDF50A38F55}" dt="2023-05-25T14:30:48.678" v="48" actId="478"/>
          <ac:picMkLst>
            <pc:docMk/>
            <pc:sldMk cId="815193504" sldId="913"/>
            <ac:picMk id="2" creationId="{525109E6-AC61-4F60-A9D2-3F0151E8CB11}"/>
          </ac:picMkLst>
        </pc:picChg>
        <pc:picChg chg="add mod modCrop">
          <ac:chgData name="Kelly Stokes" userId="3e5c5154-569e-4d81-aa91-4f91841cdfa9" providerId="ADAL" clId="{F6E43A97-19C7-4847-B275-FEDF50A38F55}" dt="2023-05-25T14:31:01.063" v="53" actId="14100"/>
          <ac:picMkLst>
            <pc:docMk/>
            <pc:sldMk cId="815193504" sldId="913"/>
            <ac:picMk id="4" creationId="{58A730A4-E1D5-C546-7901-55407D5BC416}"/>
          </ac:picMkLst>
        </pc:picChg>
      </pc:sldChg>
      <pc:sldChg chg="modSp mod modNotesTx">
        <pc:chgData name="Kelly Stokes" userId="3e5c5154-569e-4d81-aa91-4f91841cdfa9" providerId="ADAL" clId="{F6E43A97-19C7-4847-B275-FEDF50A38F55}" dt="2023-05-25T14:31:17.548" v="65" actId="20577"/>
        <pc:sldMkLst>
          <pc:docMk/>
          <pc:sldMk cId="2575069763" sldId="1008"/>
        </pc:sldMkLst>
        <pc:spChg chg="mod">
          <ac:chgData name="Kelly Stokes" userId="3e5c5154-569e-4d81-aa91-4f91841cdfa9" providerId="ADAL" clId="{F6E43A97-19C7-4847-B275-FEDF50A38F55}" dt="2023-05-25T14:31:14.388" v="64" actId="20577"/>
          <ac:spMkLst>
            <pc:docMk/>
            <pc:sldMk cId="2575069763" sldId="1008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F6E43A97-19C7-4847-B275-FEDF50A38F55}" dt="2023-05-25T14:31:32.245" v="71" actId="14100"/>
        <pc:sldMkLst>
          <pc:docMk/>
          <pc:sldMk cId="2755378643" sldId="1009"/>
        </pc:sldMkLst>
        <pc:picChg chg="del">
          <ac:chgData name="Kelly Stokes" userId="3e5c5154-569e-4d81-aa91-4f91841cdfa9" providerId="ADAL" clId="{F6E43A97-19C7-4847-B275-FEDF50A38F55}" dt="2023-05-25T14:31:19.642" v="66" actId="478"/>
          <ac:picMkLst>
            <pc:docMk/>
            <pc:sldMk cId="2755378643" sldId="1009"/>
            <ac:picMk id="3" creationId="{A0909CE7-9A57-42BF-BA02-94143DF16C11}"/>
          </ac:picMkLst>
        </pc:picChg>
        <pc:picChg chg="add mod modCrop">
          <ac:chgData name="Kelly Stokes" userId="3e5c5154-569e-4d81-aa91-4f91841cdfa9" providerId="ADAL" clId="{F6E43A97-19C7-4847-B275-FEDF50A38F55}" dt="2023-05-25T14:31:32.245" v="71" actId="14100"/>
          <ac:picMkLst>
            <pc:docMk/>
            <pc:sldMk cId="2755378643" sldId="1009"/>
            <ac:picMk id="4" creationId="{D57F82DB-4DB0-2062-49E4-948BEDBD75CD}"/>
          </ac:picMkLst>
        </pc:picChg>
      </pc:sldChg>
      <pc:sldChg chg="modSp mod">
        <pc:chgData name="Kelly Stokes" userId="3e5c5154-569e-4d81-aa91-4f91841cdfa9" providerId="ADAL" clId="{F6E43A97-19C7-4847-B275-FEDF50A38F55}" dt="2023-05-25T15:15:58.695" v="82" actId="20577"/>
        <pc:sldMkLst>
          <pc:docMk/>
          <pc:sldMk cId="3568090191" sldId="1084"/>
        </pc:sldMkLst>
        <pc:spChg chg="mod">
          <ac:chgData name="Kelly Stokes" userId="3e5c5154-569e-4d81-aa91-4f91841cdfa9" providerId="ADAL" clId="{F6E43A97-19C7-4847-B275-FEDF50A38F55}" dt="2023-05-25T15:15:58.695" v="82" actId="20577"/>
          <ac:spMkLst>
            <pc:docMk/>
            <pc:sldMk cId="3568090191" sldId="1084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F6E43A97-19C7-4847-B275-FEDF50A38F55}" dt="2023-05-25T15:16:01.445" v="84"/>
        <pc:sldMkLst>
          <pc:docMk/>
          <pc:sldMk cId="1365483311" sldId="1085"/>
        </pc:sldMkLst>
        <pc:picChg chg="add mod">
          <ac:chgData name="Kelly Stokes" userId="3e5c5154-569e-4d81-aa91-4f91841cdfa9" providerId="ADAL" clId="{F6E43A97-19C7-4847-B275-FEDF50A38F55}" dt="2023-05-25T15:16:01.445" v="84"/>
          <ac:picMkLst>
            <pc:docMk/>
            <pc:sldMk cId="1365483311" sldId="1085"/>
            <ac:picMk id="2" creationId="{C7E35E34-36F9-A262-D5EA-618C847A6AED}"/>
          </ac:picMkLst>
        </pc:picChg>
        <pc:picChg chg="del">
          <ac:chgData name="Kelly Stokes" userId="3e5c5154-569e-4d81-aa91-4f91841cdfa9" providerId="ADAL" clId="{F6E43A97-19C7-4847-B275-FEDF50A38F55}" dt="2023-05-25T15:16:01.055" v="83" actId="478"/>
          <ac:picMkLst>
            <pc:docMk/>
            <pc:sldMk cId="1365483311" sldId="1085"/>
            <ac:picMk id="3" creationId="{C78A625D-5D01-44EF-9E4C-B74F7F2FCD79}"/>
          </ac:picMkLst>
        </pc:picChg>
      </pc:sldChg>
      <pc:sldChg chg="modSp mod modNotesTx">
        <pc:chgData name="Kelly Stokes" userId="3e5c5154-569e-4d81-aa91-4f91841cdfa9" providerId="ADAL" clId="{F6E43A97-19C7-4847-B275-FEDF50A38F55}" dt="2023-05-25T15:16:30.075" v="101" actId="20577"/>
        <pc:sldMkLst>
          <pc:docMk/>
          <pc:sldMk cId="1114376992" sldId="1151"/>
        </pc:sldMkLst>
        <pc:spChg chg="mod">
          <ac:chgData name="Kelly Stokes" userId="3e5c5154-569e-4d81-aa91-4f91841cdfa9" providerId="ADAL" clId="{F6E43A97-19C7-4847-B275-FEDF50A38F55}" dt="2023-05-25T15:16:24.325" v="98" actId="20577"/>
          <ac:spMkLst>
            <pc:docMk/>
            <pc:sldMk cId="1114376992" sldId="1151"/>
            <ac:spMk id="2" creationId="{02FB8773-AD3E-2543-510F-CEE32E75C7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9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73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58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23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5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02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of Skye became smaller between 1840s and 1990s and many organisations were dissolved due to this decline.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91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67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089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640F-E73A-4148-92BA-D1C70A9666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10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23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0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99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95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04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23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762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94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8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987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233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7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2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Summer 2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724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Letter strings –augh and -au</a:t>
            </a:r>
          </a:p>
        </p:txBody>
      </p:sp>
    </p:spTree>
    <p:extLst>
      <p:ext uri="{BB962C8B-B14F-4D97-AF65-F5344CB8AC3E}">
        <p14:creationId xmlns:p14="http://schemas.microsoft.com/office/powerpoint/2010/main" val="35188515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-augh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-au</a:t>
            </a:r>
          </a:p>
        </p:txBody>
      </p:sp>
    </p:spTree>
    <p:extLst>
      <p:ext uri="{BB962C8B-B14F-4D97-AF65-F5344CB8AC3E}">
        <p14:creationId xmlns:p14="http://schemas.microsoft.com/office/powerpoint/2010/main" val="4685275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145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-augh 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or    (as in naughty)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-au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or     (as in autumn)</a:t>
            </a:r>
            <a:br>
              <a:rPr lang="en-GB" sz="4400" dirty="0">
                <a:latin typeface="Twinkl Cursive Looped" panose="02000000000000000000" pitchFamily="2" charset="0"/>
              </a:rPr>
            </a:br>
            <a:endParaRPr lang="en-GB" sz="4400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479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caught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346701" y="3698304"/>
            <a:ext cx="1612899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Vector Cartoon Of A Happy Kid Who Just Caught A Fish Royalty Free SVG,  Cliparts, Vectors, And Stock Illustration. Image 27531255.">
            <a:extLst>
              <a:ext uri="{FF2B5EF4-FFF2-40B4-BE49-F238E27FC236}">
                <a16:creationId xmlns:a16="http://schemas.microsoft.com/office/drawing/2014/main" id="{06FA6904-511F-E299-AAB1-EB13BB84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897025"/>
            <a:ext cx="2178412" cy="16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naughty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4876801" y="3641272"/>
            <a:ext cx="1663700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Premium Vector | Cartoon of a naughty boy pulling the pigtail of a little  girl. bullying in school concept.">
            <a:extLst>
              <a:ext uri="{FF2B5EF4-FFF2-40B4-BE49-F238E27FC236}">
                <a16:creationId xmlns:a16="http://schemas.microsoft.com/office/drawing/2014/main" id="{1B452D37-C464-F1A5-2F5D-211BE904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427338"/>
            <a:ext cx="1922462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taught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308601" y="3624943"/>
            <a:ext cx="1625600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Teacher Cartoon Stock Illustrations – 50,977 Teacher Cartoon Stock  Illustrations, Vectors &amp; Clipart - Dreamstime">
            <a:extLst>
              <a:ext uri="{FF2B5EF4-FFF2-40B4-BE49-F238E27FC236}">
                <a16:creationId xmlns:a16="http://schemas.microsoft.com/office/drawing/2014/main" id="{A25ADA36-2F5F-4A49-046A-883F2733F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8"/>
          <a:stretch/>
        </p:blipFill>
        <p:spPr bwMode="auto">
          <a:xfrm>
            <a:off x="504827" y="667308"/>
            <a:ext cx="1640496" cy="19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2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4084125"/>
            <a:ext cx="10515600" cy="27738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intercept and hold (something which has been thrown, propelled or dropped).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5073650" y="317393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VERB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4098" name="Picture 2" descr="Vector Cartoon Of A Happy Kid Who Just Caught A Fish Royalty Free SVG,  Cliparts, Vectors, And Stock Illustration. Image 27531255.">
            <a:extLst>
              <a:ext uri="{FF2B5EF4-FFF2-40B4-BE49-F238E27FC236}">
                <a16:creationId xmlns:a16="http://schemas.microsoft.com/office/drawing/2014/main" id="{BCAB92EA-A6E9-4047-AC7D-ABEFACCF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897025"/>
            <a:ext cx="2178412" cy="16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790921-1ACC-74DC-2FF6-2E66001AE745}"/>
              </a:ext>
            </a:extLst>
          </p:cNvPr>
          <p:cNvSpPr txBox="1"/>
          <p:nvPr/>
        </p:nvSpPr>
        <p:spPr>
          <a:xfrm>
            <a:off x="4506058" y="389193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caught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BA469-1869-995B-48D2-26D137D0E57D}"/>
              </a:ext>
            </a:extLst>
          </p:cNvPr>
          <p:cNvSpPr txBox="1"/>
          <p:nvPr/>
        </p:nvSpPr>
        <p:spPr>
          <a:xfrm>
            <a:off x="2926245" y="1542967"/>
            <a:ext cx="80113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 + augh + t = caught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6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1" y="500344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(especially of a child) badly behaved; disobedient.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681903" y="3149661"/>
            <a:ext cx="330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 Cursive Looped" panose="02000000000000000000" pitchFamily="2" charset="0"/>
              </a:rPr>
              <a:t>ADJECTIVE</a:t>
            </a:r>
          </a:p>
        </p:txBody>
      </p:sp>
      <p:pic>
        <p:nvPicPr>
          <p:cNvPr id="7170" name="Picture 2" descr="Premium Vector | Cartoon of a naughty boy pulling the pigtail of a little  girl. bullying in school concept.">
            <a:extLst>
              <a:ext uri="{FF2B5EF4-FFF2-40B4-BE49-F238E27FC236}">
                <a16:creationId xmlns:a16="http://schemas.microsoft.com/office/drawing/2014/main" id="{E40F8840-AB89-4CA9-BC02-7364F4FC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427338"/>
            <a:ext cx="1922462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32EC8-D2A0-716A-79D8-3918F43F2535}"/>
              </a:ext>
            </a:extLst>
          </p:cNvPr>
          <p:cNvSpPr txBox="1"/>
          <p:nvPr/>
        </p:nvSpPr>
        <p:spPr>
          <a:xfrm>
            <a:off x="4330212" y="372906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naughty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17AD5-D432-4D46-B9FE-99CBE3ED8BBF}"/>
              </a:ext>
            </a:extLst>
          </p:cNvPr>
          <p:cNvSpPr txBox="1"/>
          <p:nvPr/>
        </p:nvSpPr>
        <p:spPr>
          <a:xfrm>
            <a:off x="2270123" y="1518803"/>
            <a:ext cx="9659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 + augh + ty = naughty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9083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851032"/>
            <a:ext cx="10515600" cy="28373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cause (someone) to learn or understand something by example or experience.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980109" y="3097950"/>
            <a:ext cx="2636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VERB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9218" name="Picture 2" descr="Teacher Cartoon Stock Illustrations – 50,977 Teacher Cartoon Stock  Illustrations, Vectors &amp; Clipart - Dreamstime">
            <a:extLst>
              <a:ext uri="{FF2B5EF4-FFF2-40B4-BE49-F238E27FC236}">
                <a16:creationId xmlns:a16="http://schemas.microsoft.com/office/drawing/2014/main" id="{B723D8F3-F79E-4C7D-8397-49F553ADF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5"/>
          <a:stretch/>
        </p:blipFill>
        <p:spPr bwMode="auto">
          <a:xfrm>
            <a:off x="504827" y="667308"/>
            <a:ext cx="1622911" cy="19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36093-6FFF-1A0F-8923-12E87124EA3A}"/>
              </a:ext>
            </a:extLst>
          </p:cNvPr>
          <p:cNvSpPr txBox="1"/>
          <p:nvPr/>
        </p:nvSpPr>
        <p:spPr>
          <a:xfrm>
            <a:off x="4570169" y="415049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taught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A25FD-0631-36A0-00BD-45679863718B}"/>
              </a:ext>
            </a:extLst>
          </p:cNvPr>
          <p:cNvSpPr txBox="1"/>
          <p:nvPr/>
        </p:nvSpPr>
        <p:spPr>
          <a:xfrm>
            <a:off x="2694842" y="1636392"/>
            <a:ext cx="8652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 + augh + t = taught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6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686"/>
            <a:ext cx="10515600" cy="27738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She threw the bottle into the air and caught it again.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18F58A-1DEB-C127-5924-65FF7E9A535E}"/>
              </a:ext>
            </a:extLst>
          </p:cNvPr>
          <p:cNvSpPr txBox="1">
            <a:spLocks/>
          </p:cNvSpPr>
          <p:nvPr/>
        </p:nvSpPr>
        <p:spPr>
          <a:xfrm>
            <a:off x="4325816" y="3164986"/>
            <a:ext cx="2285999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128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03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 = same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phone = sound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(from Ancient Greek)</a:t>
            </a:r>
          </a:p>
        </p:txBody>
      </p:sp>
    </p:spTree>
    <p:extLst>
      <p:ext uri="{BB962C8B-B14F-4D97-AF65-F5344CB8AC3E}">
        <p14:creationId xmlns:p14="http://schemas.microsoft.com/office/powerpoint/2010/main" val="15405512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You’ve been a really naughty puppy.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658DDC-A959-B96E-D020-25AA2993980C}"/>
              </a:ext>
            </a:extLst>
          </p:cNvPr>
          <p:cNvSpPr txBox="1">
            <a:spLocks/>
          </p:cNvSpPr>
          <p:nvPr/>
        </p:nvSpPr>
        <p:spPr>
          <a:xfrm>
            <a:off x="7913077" y="3080825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91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171"/>
            <a:ext cx="10515600" cy="2837375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She taught him to read.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9331D5-3E1E-2563-D7EA-50FEF9D551A8}"/>
              </a:ext>
            </a:extLst>
          </p:cNvPr>
          <p:cNvSpPr txBox="1">
            <a:spLocks/>
          </p:cNvSpPr>
          <p:nvPr/>
        </p:nvSpPr>
        <p:spPr>
          <a:xfrm>
            <a:off x="3587262" y="3008971"/>
            <a:ext cx="2268415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989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072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69" y="506788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</a:t>
            </a:r>
            <a:r>
              <a:rPr lang="en-GB" sz="4400" dirty="0">
                <a:latin typeface="Twinkl Cursive Looped" panose="02000000000000000000" pitchFamily="2" charset="0"/>
              </a:rPr>
              <a:t>facts, information, and skills acquired through experience or education; the theoretical or practical understanding of a subject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AE2E4-6233-4998-BDB6-8FC70154A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1" y="809659"/>
            <a:ext cx="2145978" cy="2139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6212A7-44C2-89A2-7CEE-B1B2DA9B9B32}"/>
              </a:ext>
            </a:extLst>
          </p:cNvPr>
          <p:cNvSpPr txBox="1"/>
          <p:nvPr/>
        </p:nvSpPr>
        <p:spPr>
          <a:xfrm>
            <a:off x="3767504" y="774451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knowledge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9D655-2692-DA91-7598-57E191A7F973}"/>
              </a:ext>
            </a:extLst>
          </p:cNvPr>
          <p:cNvSpPr txBox="1"/>
          <p:nvPr/>
        </p:nvSpPr>
        <p:spPr>
          <a:xfrm>
            <a:off x="4312627" y="2270538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He has a fantastic recall of general knowledge.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E156E3-4CD4-FCFF-9CB6-78053F2B5612}"/>
              </a:ext>
            </a:extLst>
          </p:cNvPr>
          <p:cNvSpPr txBox="1">
            <a:spLocks/>
          </p:cNvSpPr>
          <p:nvPr/>
        </p:nvSpPr>
        <p:spPr>
          <a:xfrm>
            <a:off x="5662246" y="3675186"/>
            <a:ext cx="3130062" cy="937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789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9690"/>
            <a:ext cx="12192000" cy="253831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Definition - a scientific procedure undertaken to make a discovery, test a hypothesis, or demonstrate a known fact</a:t>
            </a:r>
            <a:endParaRPr lang="en-GB" i="1" dirty="0"/>
          </a:p>
        </p:txBody>
      </p:sp>
      <p:pic>
        <p:nvPicPr>
          <p:cNvPr id="14338" name="Picture 2" descr="Two students do science experiment Royalty Free Vector Image | Science  experiments kids, Science experiments, Science cartoons">
            <a:extLst>
              <a:ext uri="{FF2B5EF4-FFF2-40B4-BE49-F238E27FC236}">
                <a16:creationId xmlns:a16="http://schemas.microsoft.com/office/drawing/2014/main" id="{97E05426-4989-4C44-80DC-099E43D9F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9"/>
          <a:stretch/>
        </p:blipFill>
        <p:spPr bwMode="auto">
          <a:xfrm>
            <a:off x="609600" y="920750"/>
            <a:ext cx="2362200" cy="17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4C1AF-138F-D210-A255-36529C4CECE4}"/>
              </a:ext>
            </a:extLst>
          </p:cNvPr>
          <p:cNvSpPr txBox="1"/>
          <p:nvPr/>
        </p:nvSpPr>
        <p:spPr>
          <a:xfrm>
            <a:off x="4312628" y="731033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experiment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1B517-4B21-094D-977E-3818476B474C}"/>
              </a:ext>
            </a:extLst>
          </p:cNvPr>
          <p:cNvSpPr txBox="1"/>
          <p:nvPr/>
        </p:nvSpPr>
        <p:spPr>
          <a:xfrm>
            <a:off x="4734658" y="2538310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4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34" y="1445456"/>
            <a:ext cx="10515600" cy="253831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carried out many experiments in our recent science learning.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48B61B-1571-8648-CD4D-6C31A57622D4}"/>
              </a:ext>
            </a:extLst>
          </p:cNvPr>
          <p:cNvSpPr txBox="1">
            <a:spLocks/>
          </p:cNvSpPr>
          <p:nvPr/>
        </p:nvSpPr>
        <p:spPr>
          <a:xfrm>
            <a:off x="7842738" y="2303586"/>
            <a:ext cx="3622431" cy="95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517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 …</a:t>
            </a:r>
          </a:p>
        </p:txBody>
      </p:sp>
    </p:spTree>
    <p:extLst>
      <p:ext uri="{BB962C8B-B14F-4D97-AF65-F5344CB8AC3E}">
        <p14:creationId xmlns:p14="http://schemas.microsoft.com/office/powerpoint/2010/main" val="33913095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89829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Look at this sentence. 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Change the spellings that are incorrect.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Explain how each one is wrong and how to remember to get it right next time.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3755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2296954"/>
            <a:ext cx="10711543" cy="2264092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tort the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dorter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my friend about the good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corse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helping charities and those in need.</a:t>
            </a: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5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1436914"/>
            <a:ext cx="10515600" cy="333102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 =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word that has the same sound but has a different meaning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451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89829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</a:t>
            </a:r>
            <a:r>
              <a:rPr lang="en-GB" sz="44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tort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the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dorter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my friend about the good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corse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helping charities and those in need.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taught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 -augh not -or</a:t>
            </a: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071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89829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tort the </a:t>
            </a:r>
            <a:r>
              <a:rPr lang="en-GB" sz="44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dorter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my friend about the good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corse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helping charities and those in need.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daughter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 -augh not -or</a:t>
            </a: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9512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89829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tort the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dorter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my friend about the good </a:t>
            </a:r>
            <a:r>
              <a:rPr lang="en-GB" sz="44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corse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helping charities and those in need.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cause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-au not -or</a:t>
            </a: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059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89829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taught the daughter of my friend about the good cause of helping charities and those in need.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669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56809019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35E34-36F9-A262-D5EA-618C847A6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3" t="25953" r="25000" b="11326"/>
          <a:stretch/>
        </p:blipFill>
        <p:spPr>
          <a:xfrm>
            <a:off x="625641" y="-1"/>
            <a:ext cx="9930063" cy="67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8331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52659384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9768"/>
            <a:ext cx="121920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person's regular occupation, profession, or trade.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BCF05-7A4C-CFC5-EE76-2F61CAB712F5}"/>
              </a:ext>
            </a:extLst>
          </p:cNvPr>
          <p:cNvSpPr txBox="1"/>
          <p:nvPr/>
        </p:nvSpPr>
        <p:spPr>
          <a:xfrm>
            <a:off x="4111113" y="502434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business </a:t>
            </a:r>
            <a:endParaRPr lang="en-GB" dirty="0"/>
          </a:p>
        </p:txBody>
      </p:sp>
      <p:pic>
        <p:nvPicPr>
          <p:cNvPr id="5" name="Picture 2" descr="Small Businessgroup People Meeting Doing Project Stock Vector (Royalty  Free) 1432163159 | Shutterstock">
            <a:extLst>
              <a:ext uri="{FF2B5EF4-FFF2-40B4-BE49-F238E27FC236}">
                <a16:creationId xmlns:a16="http://schemas.microsoft.com/office/drawing/2014/main" id="{50DAB0B1-DE12-98F0-B76B-71030ECBB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"/>
          <a:stretch/>
        </p:blipFill>
        <p:spPr bwMode="auto">
          <a:xfrm>
            <a:off x="594405" y="546815"/>
            <a:ext cx="2066925" cy="20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790372-2D92-C913-8247-8647347CD87F}"/>
              </a:ext>
            </a:extLst>
          </p:cNvPr>
          <p:cNvSpPr txBox="1"/>
          <p:nvPr/>
        </p:nvSpPr>
        <p:spPr>
          <a:xfrm>
            <a:off x="4376584" y="2413337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8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5199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young women celebrated the opening of their small business selling cakes.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84685C-1681-336B-0B60-5EAC927B2CFF}"/>
              </a:ext>
            </a:extLst>
          </p:cNvPr>
          <p:cNvSpPr txBox="1">
            <a:spLocks/>
          </p:cNvSpPr>
          <p:nvPr/>
        </p:nvSpPr>
        <p:spPr>
          <a:xfrm>
            <a:off x="8266471" y="2769027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625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0725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medal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43699" y="3545341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rophy Store Gold Winner Medal award, 5 cm, Free Ribbon, Free engraving up  to 45 letters AM1180.01 : Amazon.co.uk: Sports &amp; Outdoors">
            <a:extLst>
              <a:ext uri="{FF2B5EF4-FFF2-40B4-BE49-F238E27FC236}">
                <a16:creationId xmlns:a16="http://schemas.microsoft.com/office/drawing/2014/main" id="{95E425A3-5CD4-4065-963C-8AFD415B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6" y="387803"/>
            <a:ext cx="1866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5937"/>
            <a:ext cx="10515600" cy="2751841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 drug or other preparation for the treatment or prevention of disease.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5D249-DBF5-F55F-1650-1A220A9A3C52}"/>
              </a:ext>
            </a:extLst>
          </p:cNvPr>
          <p:cNvSpPr txBox="1"/>
          <p:nvPr/>
        </p:nvSpPr>
        <p:spPr>
          <a:xfrm>
            <a:off x="3993126" y="281208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medicine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57A0E-091F-F8E0-63BF-8014AFE05EFB}"/>
              </a:ext>
            </a:extLst>
          </p:cNvPr>
          <p:cNvSpPr txBox="1"/>
          <p:nvPr/>
        </p:nvSpPr>
        <p:spPr>
          <a:xfrm>
            <a:off x="4125861" y="1608092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7" name="Picture 2" descr="Drug Medication Collection Cartoon Realistic Flat Illustration Vector Stock  Vector - Illustration of clinic, painkiller: 168220145">
            <a:extLst>
              <a:ext uri="{FF2B5EF4-FFF2-40B4-BE49-F238E27FC236}">
                <a16:creationId xmlns:a16="http://schemas.microsoft.com/office/drawing/2014/main" id="{FF8FFFE9-78E6-51D4-889B-C40A08F7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3" y="281208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Fred had to take medicine twice a day to fight the infection.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ED034A-CF0B-04D5-7EFE-572538EDCC20}"/>
              </a:ext>
            </a:extLst>
          </p:cNvPr>
          <p:cNvSpPr txBox="1">
            <a:spLocks/>
          </p:cNvSpPr>
          <p:nvPr/>
        </p:nvSpPr>
        <p:spPr>
          <a:xfrm>
            <a:off x="6096000" y="3031075"/>
            <a:ext cx="282677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014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Nouns ending in -</a:t>
            </a:r>
            <a:r>
              <a:rPr lang="en-GB" dirty="0" err="1">
                <a:latin typeface="Twinkl Cursive Looped" panose="02000000000000000000" pitchFamily="2" charset="0"/>
              </a:rPr>
              <a:t>ation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9990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21135"/>
            <a:ext cx="12064181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ation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suffix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from middle English and Old French.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A suffix is a letter string (group of letters) that appear at the end of a word to change its word class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742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realisation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26060" y="3429000"/>
            <a:ext cx="1628384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lip Art Openclipart Female Illustration, PNG, 621x799px, Female, Art,  Cartoon, Cheek, Conversation Download Free">
            <a:extLst>
              <a:ext uri="{FF2B5EF4-FFF2-40B4-BE49-F238E27FC236}">
                <a16:creationId xmlns:a16="http://schemas.microsoft.com/office/drawing/2014/main" id="{00DFEAF4-C641-4B89-B4BB-E65CFCA36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3" y="618081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personification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839211" y="3673929"/>
            <a:ext cx="1703540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Proud onion, vegetables, personification, cartoon png | PNGWing">
            <a:extLst>
              <a:ext uri="{FF2B5EF4-FFF2-40B4-BE49-F238E27FC236}">
                <a16:creationId xmlns:a16="http://schemas.microsoft.com/office/drawing/2014/main" id="{1E946401-3583-4E4C-A2B6-27578497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323850"/>
            <a:ext cx="1154718" cy="24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experimentation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7039627" y="3821650"/>
            <a:ext cx="1691013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Science experiment cartoon hi-res stock photography and images - Alamy">
            <a:extLst>
              <a:ext uri="{FF2B5EF4-FFF2-40B4-BE49-F238E27FC236}">
                <a16:creationId xmlns:a16="http://schemas.microsoft.com/office/drawing/2014/main" id="{CB22B946-197D-46ED-987A-5D4F5EEFB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 bwMode="auto">
          <a:xfrm>
            <a:off x="478012" y="733294"/>
            <a:ext cx="2066925" cy="20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31231319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 families –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8508133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745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Pronounce ph as f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Long vowel ‘o’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From the Greek – sound or voice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9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meddle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384473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Vector Illustration of Four Cartoon Football Players Disagreeing and  Gesturing, Standing on Football Field, Referee Interrupts Stock Vector -  Illustration of caucasian, multicultural: 115587538">
            <a:extLst>
              <a:ext uri="{FF2B5EF4-FFF2-40B4-BE49-F238E27FC236}">
                <a16:creationId xmlns:a16="http://schemas.microsoft.com/office/drawing/2014/main" id="{2EF07661-ACAC-408D-AEC4-62D53360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0" y="444954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phone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071128" y="3723357"/>
            <a:ext cx="2140833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Phone Cartoon, PNG, 1200x1200px, 4g Lte, Apple Iphone 6, Apple, Cellular  Network, Communication Device Download Free">
            <a:extLst>
              <a:ext uri="{FF2B5EF4-FFF2-40B4-BE49-F238E27FC236}">
                <a16:creationId xmlns:a16="http://schemas.microsoft.com/office/drawing/2014/main" id="{909A4F8B-1367-ACC9-4FC4-5EE9203C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5" y="30166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phonics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4509371" y="3641272"/>
            <a:ext cx="1714448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ow Playing Phonics Games can Improve your Child's Reading - Busy Things  Blog">
            <a:extLst>
              <a:ext uri="{FF2B5EF4-FFF2-40B4-BE49-F238E27FC236}">
                <a16:creationId xmlns:a16="http://schemas.microsoft.com/office/drawing/2014/main" id="{728913B6-A5CA-EC73-13ED-53EE507A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2" y="38767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microphone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987441" y="3624943"/>
            <a:ext cx="2065178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5ACA2-E62B-E96A-ADC8-623A636F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3" y="295956"/>
            <a:ext cx="798069" cy="25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24400"/>
            <a:ext cx="12192000" cy="213360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–a </a:t>
            </a:r>
            <a:r>
              <a:rPr lang="en-GB" dirty="0" err="1">
                <a:latin typeface="Twinkl Cursive Looped" panose="02000000000000000000" pitchFamily="2" charset="0"/>
              </a:rPr>
              <a:t>a</a:t>
            </a:r>
            <a:r>
              <a:rPr lang="en-GB" dirty="0">
                <a:latin typeface="Twinkl Cursive Looped" panose="02000000000000000000" pitchFamily="2" charset="0"/>
              </a:rPr>
              <a:t> portable, electronic telephone device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6146" name="Picture 2" descr="Phone Cartoon, PNG, 1200x1200px, 4g Lte, Apple Iphone 6, Apple, Cellular  Network, Communication Device Download Free">
            <a:extLst>
              <a:ext uri="{FF2B5EF4-FFF2-40B4-BE49-F238E27FC236}">
                <a16:creationId xmlns:a16="http://schemas.microsoft.com/office/drawing/2014/main" id="{A36456EA-D5E6-4E00-8B0A-8FE2C5D30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5" y="30166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FCBDD-E3D3-A0B7-BC1F-BE10EF65EC7D}"/>
              </a:ext>
            </a:extLst>
          </p:cNvPr>
          <p:cNvSpPr txBox="1"/>
          <p:nvPr/>
        </p:nvSpPr>
        <p:spPr>
          <a:xfrm>
            <a:off x="4465074" y="271569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phone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1ADE3-66DA-D16F-5111-1E7A17CEE143}"/>
              </a:ext>
            </a:extLst>
          </p:cNvPr>
          <p:cNvSpPr txBox="1"/>
          <p:nvPr/>
        </p:nvSpPr>
        <p:spPr>
          <a:xfrm>
            <a:off x="4646422" y="2765206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5076"/>
            <a:ext cx="10515600" cy="165343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4900" dirty="0">
                <a:latin typeface="Twinkl Cursive Looped" panose="02000000000000000000" pitchFamily="2" charset="0"/>
              </a:rPr>
              <a:t>Definition - a method of teaching people to read by correlating sounds with symbols in an alphabetic writing system.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525911" y="2967335"/>
            <a:ext cx="2568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NOUN</a:t>
            </a:r>
          </a:p>
        </p:txBody>
      </p:sp>
      <p:pic>
        <p:nvPicPr>
          <p:cNvPr id="7170" name="Picture 2" descr="How Playing Phonics Games can Improve your Child's Reading - Busy Things  Blog">
            <a:extLst>
              <a:ext uri="{FF2B5EF4-FFF2-40B4-BE49-F238E27FC236}">
                <a16:creationId xmlns:a16="http://schemas.microsoft.com/office/drawing/2014/main" id="{6973F5B6-0873-408F-816B-E837DC28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6" y="200349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3CA1C8-23F6-A2B8-C368-1C407386FB98}"/>
              </a:ext>
            </a:extLst>
          </p:cNvPr>
          <p:cNvSpPr txBox="1"/>
          <p:nvPr/>
        </p:nvSpPr>
        <p:spPr>
          <a:xfrm>
            <a:off x="4096365" y="387678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phonics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4494273"/>
            <a:ext cx="12044363" cy="228375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Definition - </a:t>
            </a:r>
            <a:r>
              <a:rPr lang="en-GB" sz="4000" dirty="0">
                <a:solidFill>
                  <a:srgbClr val="202124"/>
                </a:solidFill>
                <a:latin typeface="arial" panose="020B0604020202020204" pitchFamily="34" charset="0"/>
              </a:rPr>
              <a:t>an instrument for converting sound waves into electrical energy variations which may then be amplified, transmitted, or recorded.</a:t>
            </a:r>
            <a:endParaRPr lang="en-GB" sz="4000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655154" y="2453843"/>
            <a:ext cx="2896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988B2-B753-4C79-8BD1-AFFD579D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3" y="295956"/>
            <a:ext cx="798069" cy="2527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61667-4CB3-5204-D872-71FD2B709EB6}"/>
              </a:ext>
            </a:extLst>
          </p:cNvPr>
          <p:cNvSpPr txBox="1"/>
          <p:nvPr/>
        </p:nvSpPr>
        <p:spPr>
          <a:xfrm>
            <a:off x="3576721" y="387049"/>
            <a:ext cx="614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microphone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1017"/>
            <a:ext cx="10515600" cy="27738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few minutes later, the phone rang.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73871E-B304-F858-A3C1-762ACDFA1CDD}"/>
              </a:ext>
            </a:extLst>
          </p:cNvPr>
          <p:cNvSpPr txBox="1">
            <a:spLocks/>
          </p:cNvSpPr>
          <p:nvPr/>
        </p:nvSpPr>
        <p:spPr>
          <a:xfrm>
            <a:off x="8797413" y="2462982"/>
            <a:ext cx="2662084" cy="9215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0897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Sally was learning her phonics and could now read some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8587C4-84EB-B832-F780-04A0242B9266}"/>
              </a:ext>
            </a:extLst>
          </p:cNvPr>
          <p:cNvSpPr txBox="1">
            <a:spLocks/>
          </p:cNvSpPr>
          <p:nvPr/>
        </p:nvSpPr>
        <p:spPr>
          <a:xfrm>
            <a:off x="8428703" y="3031075"/>
            <a:ext cx="232287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373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514"/>
            <a:ext cx="10515600" cy="28373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A reporter stood behind him pointing a microphone.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4C2866-7212-4C57-00AF-F90033A16B1A}"/>
              </a:ext>
            </a:extLst>
          </p:cNvPr>
          <p:cNvSpPr txBox="1">
            <a:spLocks/>
          </p:cNvSpPr>
          <p:nvPr/>
        </p:nvSpPr>
        <p:spPr>
          <a:xfrm>
            <a:off x="5877232" y="2602396"/>
            <a:ext cx="357648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140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4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missed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096000" y="3690259"/>
            <a:ext cx="1104900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miss clipart - Clip Art Library">
            <a:extLst>
              <a:ext uri="{FF2B5EF4-FFF2-40B4-BE49-F238E27FC236}">
                <a16:creationId xmlns:a16="http://schemas.microsoft.com/office/drawing/2014/main" id="{A8B77248-C534-4C40-9B0B-CAF24C55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72849"/>
            <a:ext cx="20669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321" y="4740547"/>
            <a:ext cx="10515600" cy="1806749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an event or occurrence which leaves an impression on someone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Work Experience - how does it benefit ME the employer? | News | Concord  College Alumni Network">
            <a:extLst>
              <a:ext uri="{FF2B5EF4-FFF2-40B4-BE49-F238E27FC236}">
                <a16:creationId xmlns:a16="http://schemas.microsoft.com/office/drawing/2014/main" id="{74FE8689-10D4-4133-9044-A6605195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3" y="59440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2E097-C03A-5607-B114-DA9C68763AC9}"/>
              </a:ext>
            </a:extLst>
          </p:cNvPr>
          <p:cNvSpPr txBox="1"/>
          <p:nvPr/>
        </p:nvSpPr>
        <p:spPr>
          <a:xfrm>
            <a:off x="4184855" y="310704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experience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8153C-97C5-C7E6-E899-B3F3BBFEDFD2}"/>
              </a:ext>
            </a:extLst>
          </p:cNvPr>
          <p:cNvSpPr txBox="1"/>
          <p:nvPr/>
        </p:nvSpPr>
        <p:spPr>
          <a:xfrm>
            <a:off x="4184855" y="2050480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0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55726"/>
            <a:ext cx="10515600" cy="18067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Weightlessness is an experience astronauts prepare for when going into space.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3B8D84-85B2-6057-BE67-4CC992D48593}"/>
              </a:ext>
            </a:extLst>
          </p:cNvPr>
          <p:cNvSpPr txBox="1">
            <a:spLocks/>
          </p:cNvSpPr>
          <p:nvPr/>
        </p:nvSpPr>
        <p:spPr>
          <a:xfrm>
            <a:off x="7750278" y="2238067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511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15" y="4287360"/>
            <a:ext cx="10515600" cy="24669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sentence worded or expressed so as to elicit information</a:t>
            </a: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4E3DF-BE2C-5BCB-3B4E-C5F2CCF4FB08}"/>
              </a:ext>
            </a:extLst>
          </p:cNvPr>
          <p:cNvSpPr txBox="1"/>
          <p:nvPr/>
        </p:nvSpPr>
        <p:spPr>
          <a:xfrm>
            <a:off x="4199603" y="287044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question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191BD-6989-037A-1487-B3C92A01145F}"/>
              </a:ext>
            </a:extLst>
          </p:cNvPr>
          <p:cNvSpPr txBox="1"/>
          <p:nvPr/>
        </p:nvSpPr>
        <p:spPr>
          <a:xfrm>
            <a:off x="4199603" y="1810538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1026" name="Picture 2" descr="Image result for question clipart">
            <a:extLst>
              <a:ext uri="{FF2B5EF4-FFF2-40B4-BE49-F238E27FC236}">
                <a16:creationId xmlns:a16="http://schemas.microsoft.com/office/drawing/2014/main" id="{74E57AD7-6C02-DA3F-604E-0503E5CB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7" y="38493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2707"/>
            <a:ext cx="10515600" cy="345718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Fred had an interesting question for the science visitor.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3F8AF5-F0AA-DCEF-CE28-55EFF6C67698}"/>
              </a:ext>
            </a:extLst>
          </p:cNvPr>
          <p:cNvSpPr txBox="1">
            <a:spLocks/>
          </p:cNvSpPr>
          <p:nvPr/>
        </p:nvSpPr>
        <p:spPr>
          <a:xfrm>
            <a:off x="671052" y="3969315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617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 …</a:t>
            </a:r>
          </a:p>
        </p:txBody>
      </p:sp>
    </p:spTree>
    <p:extLst>
      <p:ext uri="{BB962C8B-B14F-4D97-AF65-F5344CB8AC3E}">
        <p14:creationId xmlns:p14="http://schemas.microsoft.com/office/powerpoint/2010/main" val="9842492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79119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Look at this sentence. 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Change the spellings that are incorrect.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Explain how each one is wrong and how to remember to get it right next time.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1826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79119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microfone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was faulty 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realitty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and did not look very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in my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expereence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3438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2"/>
            <a:ext cx="10711543" cy="483507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microfone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was faulty 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realitty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and did not look very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in my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expereence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microphone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ph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-f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1130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2"/>
            <a:ext cx="10711543" cy="483507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microfone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was faulty in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realitty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and did not look very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in my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expereence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reality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–ty not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tty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8815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2"/>
            <a:ext cx="10711543" cy="483507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microfone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was faulty 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realitty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and did not look very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reallistic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in my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expereence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realistic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llistic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5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498774" y="3821650"/>
            <a:ext cx="57149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 descr="11,150 Mountains In Mist Illustrations &amp; Clip Art - iStock">
            <a:extLst>
              <a:ext uri="{FF2B5EF4-FFF2-40B4-BE49-F238E27FC236}">
                <a16:creationId xmlns:a16="http://schemas.microsoft.com/office/drawing/2014/main" id="{DC853617-4BEA-4136-B3FF-AA5ED5303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541564"/>
            <a:ext cx="25622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2"/>
            <a:ext cx="10711543" cy="483507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microfone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was faulty 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realitty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and did not look very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in my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expereence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experience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eence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3061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1437699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EDE1C2-CABE-4F18-8C0F-32DBBD9E9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3" t="25953" r="25000" b="11326"/>
          <a:stretch/>
        </p:blipFill>
        <p:spPr>
          <a:xfrm>
            <a:off x="625641" y="-1"/>
            <a:ext cx="9930063" cy="67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378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05897749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511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existing in or derived from nature; not made or caused by humankind.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CD4A5-6B8E-01B0-E9F0-F488DC614B80}"/>
              </a:ext>
            </a:extLst>
          </p:cNvPr>
          <p:cNvSpPr txBox="1"/>
          <p:nvPr/>
        </p:nvSpPr>
        <p:spPr>
          <a:xfrm>
            <a:off x="4426857" y="32328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natural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43769-153D-CE51-4EB0-0F368BEB7EBB}"/>
              </a:ext>
            </a:extLst>
          </p:cNvPr>
          <p:cNvSpPr txBox="1"/>
          <p:nvPr/>
        </p:nvSpPr>
        <p:spPr>
          <a:xfrm>
            <a:off x="3817257" y="181816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  <p:pic>
        <p:nvPicPr>
          <p:cNvPr id="7" name="Picture 4" descr="Natural disasters cartoon icons set Royalty Free Vector">
            <a:extLst>
              <a:ext uri="{FF2B5EF4-FFF2-40B4-BE49-F238E27FC236}">
                <a16:creationId xmlns:a16="http://schemas.microsoft.com/office/drawing/2014/main" id="{DFAADBC9-4E03-7BA8-4538-F6766239F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8"/>
          <a:stretch/>
        </p:blipFill>
        <p:spPr bwMode="auto">
          <a:xfrm>
            <a:off x="271916" y="134257"/>
            <a:ext cx="2276475" cy="181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0768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Sharks have no natural enemies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3A1247-CB5E-96F9-CAA4-1018855C36C8}"/>
              </a:ext>
            </a:extLst>
          </p:cNvPr>
          <p:cNvSpPr txBox="1">
            <a:spLocks/>
          </p:cNvSpPr>
          <p:nvPr/>
        </p:nvSpPr>
        <p:spPr>
          <a:xfrm>
            <a:off x="5863770" y="2638425"/>
            <a:ext cx="236220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234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408848907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65" y="4462805"/>
            <a:ext cx="10515600" cy="225781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(especially of a child) badly behaved; disobedient.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06AD6-D563-8927-418D-A75FA075DBCD}"/>
              </a:ext>
            </a:extLst>
          </p:cNvPr>
          <p:cNvSpPr txBox="1"/>
          <p:nvPr/>
        </p:nvSpPr>
        <p:spPr>
          <a:xfrm>
            <a:off x="4310743" y="3122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naughty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56E89-4FD4-F770-8304-6D4D2FB674E4}"/>
              </a:ext>
            </a:extLst>
          </p:cNvPr>
          <p:cNvSpPr txBox="1"/>
          <p:nvPr/>
        </p:nvSpPr>
        <p:spPr>
          <a:xfrm>
            <a:off x="3846285" y="1983858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  <p:pic>
        <p:nvPicPr>
          <p:cNvPr id="1026" name="Picture 2" descr="Image result for naughty puppy clipart">
            <a:extLst>
              <a:ext uri="{FF2B5EF4-FFF2-40B4-BE49-F238E27FC236}">
                <a16:creationId xmlns:a16="http://schemas.microsoft.com/office/drawing/2014/main" id="{E872B77F-97E1-619A-389C-69ABFB712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" r="819" b="11587"/>
          <a:stretch/>
        </p:blipFill>
        <p:spPr bwMode="auto">
          <a:xfrm>
            <a:off x="144688" y="234969"/>
            <a:ext cx="2685597" cy="17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5987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You've been a really naughty puppy.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A6CA62-1A4F-94AC-2293-8297F62D1D6D}"/>
              </a:ext>
            </a:extLst>
          </p:cNvPr>
          <p:cNvSpPr txBox="1">
            <a:spLocks/>
          </p:cNvSpPr>
          <p:nvPr/>
        </p:nvSpPr>
        <p:spPr>
          <a:xfrm>
            <a:off x="7870371" y="3031075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923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Plural and possessive apostrophes</a:t>
            </a:r>
          </a:p>
        </p:txBody>
      </p:sp>
    </p:spTree>
    <p:extLst>
      <p:ext uri="{BB962C8B-B14F-4D97-AF65-F5344CB8AC3E}">
        <p14:creationId xmlns:p14="http://schemas.microsoft.com/office/powerpoint/2010/main" val="53444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481"/>
            <a:ext cx="10515600" cy="2501109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punctuation mark (‘)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used to indicate either possession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or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omission of letters or figures</a:t>
            </a:r>
          </a:p>
        </p:txBody>
      </p:sp>
    </p:spTree>
    <p:extLst>
      <p:ext uri="{BB962C8B-B14F-4D97-AF65-F5344CB8AC3E}">
        <p14:creationId xmlns:p14="http://schemas.microsoft.com/office/powerpoint/2010/main" val="45878878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baby’s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919414" y="3429000"/>
            <a:ext cx="70968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0BD30-4497-4ECF-BF35-9D25FE8EE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4"/>
          <a:stretch/>
        </p:blipFill>
        <p:spPr>
          <a:xfrm>
            <a:off x="726033" y="573703"/>
            <a:ext cx="1973624" cy="2162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4A2A5-A71A-42C3-A455-311095E0534A}"/>
              </a:ext>
            </a:extLst>
          </p:cNvPr>
          <p:cNvSpPr txBox="1"/>
          <p:nvPr/>
        </p:nvSpPr>
        <p:spPr>
          <a:xfrm>
            <a:off x="928048" y="3152633"/>
            <a:ext cx="147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baby’s toy car</a:t>
            </a:r>
          </a:p>
        </p:txBody>
      </p:sp>
    </p:spTree>
    <p:extLst>
      <p:ext uri="{BB962C8B-B14F-4D97-AF65-F5344CB8AC3E}">
        <p14:creationId xmlns:p14="http://schemas.microsoft.com/office/powerpoint/2010/main" val="25419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children’s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7165075" y="3673929"/>
            <a:ext cx="696035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08B7F-AEF0-4114-ACB3-E5D10CAD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90" y="479804"/>
            <a:ext cx="2419350" cy="188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08B42-3B09-462E-8DB1-9F5A3978DFEA}"/>
              </a:ext>
            </a:extLst>
          </p:cNvPr>
          <p:cNvSpPr txBox="1"/>
          <p:nvPr/>
        </p:nvSpPr>
        <p:spPr>
          <a:xfrm>
            <a:off x="600501" y="2729552"/>
            <a:ext cx="19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children’s toys</a:t>
            </a:r>
          </a:p>
        </p:txBody>
      </p:sp>
    </p:spTree>
    <p:extLst>
      <p:ext uri="{BB962C8B-B14F-4D97-AF65-F5344CB8AC3E}">
        <p14:creationId xmlns:p14="http://schemas.microsoft.com/office/powerpoint/2010/main" val="40313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don’t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523630" y="3657600"/>
            <a:ext cx="627797" cy="81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don't clipart">
            <a:extLst>
              <a:ext uri="{FF2B5EF4-FFF2-40B4-BE49-F238E27FC236}">
                <a16:creationId xmlns:a16="http://schemas.microsoft.com/office/drawing/2014/main" id="{80D228A4-1D99-19E4-C10B-1CBDBBF6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6" y="434522"/>
            <a:ext cx="24860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23937863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 families – solve and sign</a:t>
            </a:r>
          </a:p>
        </p:txBody>
      </p:sp>
    </p:spTree>
    <p:extLst>
      <p:ext uri="{BB962C8B-B14F-4D97-AF65-F5344CB8AC3E}">
        <p14:creationId xmlns:p14="http://schemas.microsoft.com/office/powerpoint/2010/main" val="412907508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solve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Latin - loosen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sign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Latin – mark or token</a:t>
            </a:r>
          </a:p>
        </p:txBody>
      </p:sp>
    </p:spTree>
    <p:extLst>
      <p:ext uri="{BB962C8B-B14F-4D97-AF65-F5344CB8AC3E}">
        <p14:creationId xmlns:p14="http://schemas.microsoft.com/office/powerpoint/2010/main" val="212233787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solve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219700" y="3624943"/>
            <a:ext cx="1790699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57B13-912F-DCA9-0D07-7F822B0E0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7" y="81029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solution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4844956" y="3723357"/>
            <a:ext cx="96075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66552-5F40-1ACD-674F-B0C702E8E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18"/>
          <a:stretch/>
        </p:blipFill>
        <p:spPr>
          <a:xfrm>
            <a:off x="354012" y="695819"/>
            <a:ext cx="2466975" cy="14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soluble</a:t>
            </a:r>
            <a:r>
              <a:rPr lang="en-GB" dirty="0" err="1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4788771" y="3628572"/>
            <a:ext cx="889348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Which materials dissolve in water? - BBC Bitesize">
            <a:extLst>
              <a:ext uri="{FF2B5EF4-FFF2-40B4-BE49-F238E27FC236}">
                <a16:creationId xmlns:a16="http://schemas.microsoft.com/office/drawing/2014/main" id="{6CB4A51C-F883-0CC5-4A2E-B4A1AD8C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019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Letter string -</a:t>
            </a:r>
            <a:r>
              <a:rPr lang="en-GB" dirty="0" err="1">
                <a:latin typeface="Twinkl Cursive Looped" panose="02000000000000000000" pitchFamily="2" charset="0"/>
              </a:rPr>
              <a:t>ough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5136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8525"/>
            <a:ext cx="10515600" cy="222143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means of solving a problem or dealing with a difficult situation.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7BF62-2FCB-4ED7-A743-5B24D67E9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0" r="17273" b="15122"/>
          <a:stretch/>
        </p:blipFill>
        <p:spPr>
          <a:xfrm>
            <a:off x="566057" y="332962"/>
            <a:ext cx="1698171" cy="1568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D91A6-72D9-D98F-38FD-AAB8E60D5C8D}"/>
              </a:ext>
            </a:extLst>
          </p:cNvPr>
          <p:cNvSpPr txBox="1"/>
          <p:nvPr/>
        </p:nvSpPr>
        <p:spPr>
          <a:xfrm>
            <a:off x="4412343" y="46436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solution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00D97-C357-8340-9306-279E0B685EB3}"/>
              </a:ext>
            </a:extLst>
          </p:cNvPr>
          <p:cNvSpPr txBox="1"/>
          <p:nvPr/>
        </p:nvSpPr>
        <p:spPr>
          <a:xfrm>
            <a:off x="4412343" y="193895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6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38803"/>
            <a:ext cx="12192000" cy="171919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find an answer to, explanation for, or means of effectively dealing with (a problem or mystery).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C900D-9A69-4E24-8070-221ACC05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54232"/>
            <a:ext cx="2800350" cy="1628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7B6F1-AA46-499D-E75E-55609040B70D}"/>
              </a:ext>
            </a:extLst>
          </p:cNvPr>
          <p:cNvSpPr txBox="1"/>
          <p:nvPr/>
        </p:nvSpPr>
        <p:spPr>
          <a:xfrm>
            <a:off x="4702629" y="24096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solve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F26FA-2CA6-176C-FFC3-7CAE4C3D3D06}"/>
              </a:ext>
            </a:extLst>
          </p:cNvPr>
          <p:cNvSpPr txBox="1"/>
          <p:nvPr/>
        </p:nvSpPr>
        <p:spPr>
          <a:xfrm>
            <a:off x="4702629" y="187302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2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7225"/>
            <a:ext cx="12192000" cy="33707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(of a substance) able to be dissolved, especially in water.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(of a problem) able to be solved.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7172" name="Picture 4" descr="Which materials dissolve in water? - BBC Bitesize">
            <a:extLst>
              <a:ext uri="{FF2B5EF4-FFF2-40B4-BE49-F238E27FC236}">
                <a16:creationId xmlns:a16="http://schemas.microsoft.com/office/drawing/2014/main" id="{259BE9DD-4C85-4740-902B-6C8CD8EF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019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D2878-7783-19D6-C4AF-1814244428C2}"/>
              </a:ext>
            </a:extLst>
          </p:cNvPr>
          <p:cNvSpPr txBox="1"/>
          <p:nvPr/>
        </p:nvSpPr>
        <p:spPr>
          <a:xfrm>
            <a:off x="4441372" y="30195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s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oluble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8489B-B784-622F-0226-5DE5BF981753}"/>
              </a:ext>
            </a:extLst>
          </p:cNvPr>
          <p:cNvSpPr txBox="1"/>
          <p:nvPr/>
        </p:nvSpPr>
        <p:spPr>
          <a:xfrm>
            <a:off x="3976914" y="148062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81" y="2243364"/>
            <a:ext cx="10515600" cy="171919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worked as a team to solve the mystery.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2636A4-AA57-4452-6BC7-838BD678AAE3}"/>
              </a:ext>
            </a:extLst>
          </p:cNvPr>
          <p:cNvSpPr txBox="1">
            <a:spLocks/>
          </p:cNvSpPr>
          <p:nvPr/>
        </p:nvSpPr>
        <p:spPr>
          <a:xfrm>
            <a:off x="8244114" y="2312387"/>
            <a:ext cx="188912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568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2" y="961738"/>
            <a:ext cx="10515600" cy="28246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Finally, we have found a solution to this problem.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3E3B1B-7664-1CAA-DDCC-361261CE7E9F}"/>
              </a:ext>
            </a:extLst>
          </p:cNvPr>
          <p:cNvSpPr txBox="1">
            <a:spLocks/>
          </p:cNvSpPr>
          <p:nvPr/>
        </p:nvSpPr>
        <p:spPr>
          <a:xfrm>
            <a:off x="9013371" y="2211390"/>
            <a:ext cx="261189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3860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881"/>
            <a:ext cx="10515600" cy="3370775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Her experiment showed that salt is soluble in water.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BE20B2-5C5A-9E3C-39E6-62D45DAAE2A3}"/>
              </a:ext>
            </a:extLst>
          </p:cNvPr>
          <p:cNvSpPr txBox="1">
            <a:spLocks/>
          </p:cNvSpPr>
          <p:nvPr/>
        </p:nvSpPr>
        <p:spPr>
          <a:xfrm>
            <a:off x="4383313" y="3607251"/>
            <a:ext cx="2608943" cy="8704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097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5818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9776"/>
            <a:ext cx="10515600" cy="1806749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cease to be visible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6BBB4-33ED-4244-8DB3-265BB62BC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14"/>
          <a:stretch/>
        </p:blipFill>
        <p:spPr>
          <a:xfrm>
            <a:off x="309108" y="371475"/>
            <a:ext cx="2828925" cy="1515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06CE06-7C4C-9423-4BA5-DA9E30B98492}"/>
              </a:ext>
            </a:extLst>
          </p:cNvPr>
          <p:cNvSpPr txBox="1"/>
          <p:nvPr/>
        </p:nvSpPr>
        <p:spPr>
          <a:xfrm>
            <a:off x="3889828" y="37147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disappear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61B45-B07D-9396-205D-999CD5D54E63}"/>
              </a:ext>
            </a:extLst>
          </p:cNvPr>
          <p:cNvSpPr txBox="1"/>
          <p:nvPr/>
        </p:nvSpPr>
        <p:spPr>
          <a:xfrm>
            <a:off x="4644571" y="316439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9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55726"/>
            <a:ext cx="10515600" cy="18067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small mouse ran to disappear from the cat.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1E04E8-6060-87B7-9E4E-326EFC3F9C55}"/>
              </a:ext>
            </a:extLst>
          </p:cNvPr>
          <p:cNvSpPr txBox="1">
            <a:spLocks/>
          </p:cNvSpPr>
          <p:nvPr/>
        </p:nvSpPr>
        <p:spPr>
          <a:xfrm>
            <a:off x="8159750" y="3033712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291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800" y="4148198"/>
            <a:ext cx="12090400" cy="23803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-of great significance or value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E8DC0-F23D-4412-A815-DB874DC13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62"/>
          <a:stretch/>
        </p:blipFill>
        <p:spPr>
          <a:xfrm>
            <a:off x="452664" y="390071"/>
            <a:ext cx="2400300" cy="1699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652C7-5B6A-9DFE-3DCA-0681DEEB3A7D}"/>
              </a:ext>
            </a:extLst>
          </p:cNvPr>
          <p:cNvSpPr txBox="1"/>
          <p:nvPr/>
        </p:nvSpPr>
        <p:spPr>
          <a:xfrm>
            <a:off x="4281715" y="32946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important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FAB53-B790-5666-CC12-BF86768A5389}"/>
              </a:ext>
            </a:extLst>
          </p:cNvPr>
          <p:cNvSpPr txBox="1"/>
          <p:nvPr/>
        </p:nvSpPr>
        <p:spPr>
          <a:xfrm>
            <a:off x="4415064" y="2387768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8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ough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836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97001"/>
            <a:ext cx="10515600" cy="37084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Sally had a very important meeting to attend at 10 o’clock.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AB3470-68E0-ACED-6BC7-4BA34EC71F3D}"/>
              </a:ext>
            </a:extLst>
          </p:cNvPr>
          <p:cNvSpPr txBox="1">
            <a:spLocks/>
          </p:cNvSpPr>
          <p:nvPr/>
        </p:nvSpPr>
        <p:spPr>
          <a:xfrm>
            <a:off x="7304313" y="2656114"/>
            <a:ext cx="3436257" cy="772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859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 …</a:t>
            </a:r>
          </a:p>
        </p:txBody>
      </p:sp>
    </p:spTree>
    <p:extLst>
      <p:ext uri="{BB962C8B-B14F-4D97-AF65-F5344CB8AC3E}">
        <p14:creationId xmlns:p14="http://schemas.microsoft.com/office/powerpoint/2010/main" val="130486155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5849257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Look at this sentence. 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Change the spellings that are incorrect.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Explain how each one is wrong and how to remember to get it right next time.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4475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5849257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167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solution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–l not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ll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4139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disappeared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–s not –ss, -pp not -p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9621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dissolved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–ss not –s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3388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43" y="783772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important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im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–in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2461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soluble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bble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0929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solution disappeared when it dissolved which was important to the rules of substances being soluble.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5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4501410"/>
            <a:ext cx="11054443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-</a:t>
            </a:r>
            <a:r>
              <a:rPr lang="en-GB" sz="4400" dirty="0" err="1">
                <a:latin typeface="Twinkl Cursive Looped" panose="02000000000000000000" pitchFamily="2" charset="0"/>
              </a:rPr>
              <a:t>ough</a:t>
            </a:r>
            <a:r>
              <a:rPr lang="en-GB" sz="4400" dirty="0"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_</a:t>
            </a:r>
            <a:r>
              <a:rPr lang="en-GB" sz="4400" dirty="0" err="1">
                <a:latin typeface="Twinkl Cursive Looped" panose="02000000000000000000" pitchFamily="2" charset="0"/>
              </a:rPr>
              <a:t>ough</a:t>
            </a:r>
            <a:r>
              <a:rPr lang="en-GB" sz="4400" dirty="0">
                <a:latin typeface="Twinkl Cursive Looped" panose="02000000000000000000" pitchFamily="2" charset="0"/>
              </a:rPr>
              <a:t>      (as in bough)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-</a:t>
            </a:r>
            <a:r>
              <a:rPr lang="en-GB" sz="4400" dirty="0" err="1">
                <a:latin typeface="Twinkl Cursive Looped" panose="02000000000000000000" pitchFamily="2" charset="0"/>
              </a:rPr>
              <a:t>ough</a:t>
            </a:r>
            <a:r>
              <a:rPr lang="en-GB" sz="4400" dirty="0">
                <a:latin typeface="Twinkl Cursive Looped" panose="02000000000000000000" pitchFamily="2" charset="0"/>
              </a:rPr>
              <a:t>      (as in rough)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_</a:t>
            </a:r>
            <a:r>
              <a:rPr lang="en-GB" sz="4400" dirty="0" err="1">
                <a:latin typeface="Twinkl Cursive Looped" panose="02000000000000000000" pitchFamily="2" charset="0"/>
              </a:rPr>
              <a:t>ough</a:t>
            </a:r>
            <a:r>
              <a:rPr lang="en-GB" sz="4400" dirty="0">
                <a:latin typeface="Twinkl Cursive Looped" panose="02000000000000000000" pitchFamily="2" charset="0"/>
              </a:rPr>
              <a:t>     (as in through)</a:t>
            </a:r>
            <a:br>
              <a:rPr lang="en-GB" sz="4400" dirty="0">
                <a:latin typeface="Twinkl Cursive Looped" panose="02000000000000000000" pitchFamily="2" charset="0"/>
              </a:rPr>
            </a:br>
            <a:endParaRPr lang="en-GB" sz="4400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5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bough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589639" y="3698304"/>
            <a:ext cx="1592825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transparent tree branch clipart - Clip Art Library">
            <a:extLst>
              <a:ext uri="{FF2B5EF4-FFF2-40B4-BE49-F238E27FC236}">
                <a16:creationId xmlns:a16="http://schemas.microsoft.com/office/drawing/2014/main" id="{37930973-0209-7B5A-A8BD-E921BB94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" y="463715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rough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191432" y="3641272"/>
            <a:ext cx="1666567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Rough Stock Illustrations – 597,084 Rough Stock Illustrations, Vectors &amp;  Clipart - Dreamstime">
            <a:extLst>
              <a:ext uri="{FF2B5EF4-FFF2-40B4-BE49-F238E27FC236}">
                <a16:creationId xmlns:a16="http://schemas.microsoft.com/office/drawing/2014/main" id="{1460FCA5-5F4D-D5A9-8B17-0BDAB493B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383041" y="242376"/>
            <a:ext cx="2543175" cy="16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enough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707626" y="3624943"/>
            <a:ext cx="1640231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enough clipart - Clip Art Library">
            <a:extLst>
              <a:ext uri="{FF2B5EF4-FFF2-40B4-BE49-F238E27FC236}">
                <a16:creationId xmlns:a16="http://schemas.microsoft.com/office/drawing/2014/main" id="{5A038BA5-15DB-654A-FCCC-07172309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4" y="283598"/>
            <a:ext cx="16097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0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cough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368413" y="3683937"/>
            <a:ext cx="1861457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32,302 Cough Cliparts, Stock Vector and Royalty Free Cough Illustrations">
            <a:extLst>
              <a:ext uri="{FF2B5EF4-FFF2-40B4-BE49-F238E27FC236}">
                <a16:creationId xmlns:a16="http://schemas.microsoft.com/office/drawing/2014/main" id="{CDD3A2D5-7ED6-FCED-25BE-76C9C976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2377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9" y="505608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the branch of a tree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654323" y="3044279"/>
            <a:ext cx="255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7" name="Picture 2" descr="transparent tree branch clipart - Clip Art Library">
            <a:extLst>
              <a:ext uri="{FF2B5EF4-FFF2-40B4-BE49-F238E27FC236}">
                <a16:creationId xmlns:a16="http://schemas.microsoft.com/office/drawing/2014/main" id="{B8D35F17-8326-48D9-9CE0-B4DD6189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" y="463715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A5928D-2349-74C6-C378-F7EA47D1E3F7}"/>
              </a:ext>
            </a:extLst>
          </p:cNvPr>
          <p:cNvSpPr txBox="1"/>
          <p:nvPr/>
        </p:nvSpPr>
        <p:spPr>
          <a:xfrm>
            <a:off x="4502604" y="46371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bough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0826A-B3FD-50E4-3104-8F80D8E1E441}"/>
              </a:ext>
            </a:extLst>
          </p:cNvPr>
          <p:cNvSpPr txBox="1"/>
          <p:nvPr/>
        </p:nvSpPr>
        <p:spPr>
          <a:xfrm>
            <a:off x="2929619" y="1736721"/>
            <a:ext cx="7945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ough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bough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3811843"/>
            <a:ext cx="11919857" cy="2803781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has an uneven or irregular surface, not smooth or level.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3924299" y="2643820"/>
            <a:ext cx="4974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ADJECTIVE</a:t>
            </a:r>
          </a:p>
        </p:txBody>
      </p:sp>
      <p:pic>
        <p:nvPicPr>
          <p:cNvPr id="7" name="Picture 2" descr="Rough Stock Illustrations – 597,084 Rough Stock Illustrations, Vectors &amp;  Clipart - Dreamstime">
            <a:extLst>
              <a:ext uri="{FF2B5EF4-FFF2-40B4-BE49-F238E27FC236}">
                <a16:creationId xmlns:a16="http://schemas.microsoft.com/office/drawing/2014/main" id="{837A7F4A-6A93-4B42-8C00-84A5F709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9"/>
          <a:stretch/>
        </p:blipFill>
        <p:spPr bwMode="auto">
          <a:xfrm>
            <a:off x="383041" y="242376"/>
            <a:ext cx="2543175" cy="16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20B9E1-B54E-1F56-0929-4986C8C3ECDD}"/>
              </a:ext>
            </a:extLst>
          </p:cNvPr>
          <p:cNvSpPr txBox="1"/>
          <p:nvPr/>
        </p:nvSpPr>
        <p:spPr>
          <a:xfrm>
            <a:off x="4861832" y="24237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rough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2121F-8C7C-8AE9-2377-4A07835C281D}"/>
              </a:ext>
            </a:extLst>
          </p:cNvPr>
          <p:cNvSpPr txBox="1"/>
          <p:nvPr/>
        </p:nvSpPr>
        <p:spPr>
          <a:xfrm>
            <a:off x="3620861" y="122373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r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ough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rough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3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0852"/>
            <a:ext cx="10515600" cy="16192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 the required level or amount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414156" y="2923573"/>
            <a:ext cx="3423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ADVERB</a:t>
            </a:r>
          </a:p>
        </p:txBody>
      </p:sp>
      <p:pic>
        <p:nvPicPr>
          <p:cNvPr id="7" name="Picture 2" descr="enough clipart - Clip Art Library">
            <a:extLst>
              <a:ext uri="{FF2B5EF4-FFF2-40B4-BE49-F238E27FC236}">
                <a16:creationId xmlns:a16="http://schemas.microsoft.com/office/drawing/2014/main" id="{6BF2C329-49DE-45EE-8D23-77FF07D83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4" y="283598"/>
            <a:ext cx="16097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E4966-C4F2-E8ED-D49E-180B8B19D682}"/>
              </a:ext>
            </a:extLst>
          </p:cNvPr>
          <p:cNvSpPr txBox="1"/>
          <p:nvPr/>
        </p:nvSpPr>
        <p:spPr>
          <a:xfrm>
            <a:off x="4665890" y="35996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enough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BB1AD-9FC7-3D63-E34B-DDD9CF459955}"/>
              </a:ext>
            </a:extLst>
          </p:cNvPr>
          <p:cNvSpPr txBox="1"/>
          <p:nvPr/>
        </p:nvSpPr>
        <p:spPr>
          <a:xfrm>
            <a:off x="2743200" y="1453461"/>
            <a:ext cx="80214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en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ough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enough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7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8073"/>
            <a:ext cx="10515600" cy="2553059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release of air from lungs with a sound (noun), act of coughing.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870857" y="20115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pic>
        <p:nvPicPr>
          <p:cNvPr id="7" name="Picture 2" descr="32,302 Cough Cliparts, Stock Vector and Royalty Free Cough Illustrations">
            <a:extLst>
              <a:ext uri="{FF2B5EF4-FFF2-40B4-BE49-F238E27FC236}">
                <a16:creationId xmlns:a16="http://schemas.microsoft.com/office/drawing/2014/main" id="{1E3A0658-8E19-4A0D-90DD-41BFC436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2377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98B2A-7E4A-A4DE-010B-C21B323557D8}"/>
              </a:ext>
            </a:extLst>
          </p:cNvPr>
          <p:cNvSpPr txBox="1"/>
          <p:nvPr/>
        </p:nvSpPr>
        <p:spPr>
          <a:xfrm>
            <a:off x="4894490" y="23773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cough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BBE63-CFE2-1EDF-96A2-889D79B4D263}"/>
              </a:ext>
            </a:extLst>
          </p:cNvPr>
          <p:cNvSpPr txBox="1"/>
          <p:nvPr/>
        </p:nvSpPr>
        <p:spPr>
          <a:xfrm>
            <a:off x="3375932" y="125339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ough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cough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A3E64-1CAB-1742-785C-3452FDF970D2}"/>
              </a:ext>
            </a:extLst>
          </p:cNvPr>
          <p:cNvSpPr txBox="1"/>
          <p:nvPr/>
        </p:nvSpPr>
        <p:spPr>
          <a:xfrm>
            <a:off x="4894490" y="257299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2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 had a dreadful cough that made his eyes water.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3998A6-73E1-A5E0-F85D-2F004042F860}"/>
              </a:ext>
            </a:extLst>
          </p:cNvPr>
          <p:cNvSpPr txBox="1">
            <a:spLocks/>
          </p:cNvSpPr>
          <p:nvPr/>
        </p:nvSpPr>
        <p:spPr>
          <a:xfrm>
            <a:off x="7298870" y="3033712"/>
            <a:ext cx="1975757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58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133B9-B320-B0A2-5821-967771908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9" t="26655" r="25657" b="10390"/>
          <a:stretch/>
        </p:blipFill>
        <p:spPr>
          <a:xfrm>
            <a:off x="593558" y="112295"/>
            <a:ext cx="9721516" cy="67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bough of the apple tree was heavy with fruit.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9C7802-600C-B138-ACDE-7EC3A17F5B91}"/>
              </a:ext>
            </a:extLst>
          </p:cNvPr>
          <p:cNvSpPr txBox="1">
            <a:spLocks/>
          </p:cNvSpPr>
          <p:nvPr/>
        </p:nvSpPr>
        <p:spPr>
          <a:xfrm>
            <a:off x="2579913" y="3031075"/>
            <a:ext cx="204107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630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Due to a rough road surface, the cyclist dismounted.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D373FF-61EE-058E-157D-E81378683B67}"/>
              </a:ext>
            </a:extLst>
          </p:cNvPr>
          <p:cNvSpPr txBox="1">
            <a:spLocks/>
          </p:cNvSpPr>
          <p:nvPr/>
        </p:nvSpPr>
        <p:spPr>
          <a:xfrm>
            <a:off x="3853543" y="3031075"/>
            <a:ext cx="212725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947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93" y="295972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At the time, they were not old enough to vote.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D373FF-61EE-058E-157D-E81378683B67}"/>
              </a:ext>
            </a:extLst>
          </p:cNvPr>
          <p:cNvSpPr txBox="1">
            <a:spLocks/>
          </p:cNvSpPr>
          <p:nvPr/>
        </p:nvSpPr>
        <p:spPr>
          <a:xfrm>
            <a:off x="3575957" y="3650796"/>
            <a:ext cx="235131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76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581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different to what is normal or expected; strange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1D9B3-2E89-4970-835D-183DCB41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28" y="490537"/>
            <a:ext cx="2066925" cy="2219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E8BFA-6E60-030C-35C8-8B41334319AD}"/>
              </a:ext>
            </a:extLst>
          </p:cNvPr>
          <p:cNvSpPr txBox="1"/>
          <p:nvPr/>
        </p:nvSpPr>
        <p:spPr>
          <a:xfrm>
            <a:off x="4502604" y="49053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peculiar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69E2-6489-A13F-F7A1-FC99104EA705}"/>
              </a:ext>
            </a:extLst>
          </p:cNvPr>
          <p:cNvSpPr txBox="1"/>
          <p:nvPr/>
        </p:nvSpPr>
        <p:spPr>
          <a:xfrm>
            <a:off x="4143376" y="220203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4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This is a very peculiar story.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7808E2-8508-A19A-4514-2EFB15E866AA}"/>
              </a:ext>
            </a:extLst>
          </p:cNvPr>
          <p:cNvSpPr txBox="1">
            <a:spLocks/>
          </p:cNvSpPr>
          <p:nvPr/>
        </p:nvSpPr>
        <p:spPr>
          <a:xfrm>
            <a:off x="6089650" y="3771900"/>
            <a:ext cx="235131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924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6607"/>
            <a:ext cx="10515600" cy="253831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 particular event, or the time at which it takes place</a:t>
            </a:r>
            <a:endParaRPr lang="en-GB" i="1" dirty="0"/>
          </a:p>
        </p:txBody>
      </p:sp>
      <p:pic>
        <p:nvPicPr>
          <p:cNvPr id="2050" name="Picture 2" descr="Occasion Illustrations and Clip Art. 98,233 Occasion royalty free  illustrations and drawings available to search from thousands of stock  vector EPS clipart graphic designers.">
            <a:extLst>
              <a:ext uri="{FF2B5EF4-FFF2-40B4-BE49-F238E27FC236}">
                <a16:creationId xmlns:a16="http://schemas.microsoft.com/office/drawing/2014/main" id="{4663ADCA-76FC-469A-892E-1A2ACCB4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9"/>
          <a:stretch/>
        </p:blipFill>
        <p:spPr bwMode="auto">
          <a:xfrm>
            <a:off x="831850" y="323083"/>
            <a:ext cx="2076450" cy="20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15285-ACD2-1DF1-FB87-1B0C64E34772}"/>
              </a:ext>
            </a:extLst>
          </p:cNvPr>
          <p:cNvSpPr txBox="1"/>
          <p:nvPr/>
        </p:nvSpPr>
        <p:spPr>
          <a:xfrm>
            <a:off x="4388304" y="56985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occasion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D00FF-A4F0-8CA3-B034-B0853DB98B4A}"/>
              </a:ext>
            </a:extLst>
          </p:cNvPr>
          <p:cNvSpPr txBox="1"/>
          <p:nvPr/>
        </p:nvSpPr>
        <p:spPr>
          <a:xfrm>
            <a:off x="4388304" y="180719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3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Fred was busy planning for the very special occasion of his birthday.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0B95F0-4F6B-227C-94EC-60FA41E5AD4E}"/>
              </a:ext>
            </a:extLst>
          </p:cNvPr>
          <p:cNvSpPr txBox="1">
            <a:spLocks/>
          </p:cNvSpPr>
          <p:nvPr/>
        </p:nvSpPr>
        <p:spPr>
          <a:xfrm>
            <a:off x="5746750" y="3080825"/>
            <a:ext cx="2646136" cy="740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828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 …</a:t>
            </a: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5849257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Look at this sentence. 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Change the spellings that are incorrect.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Explain how each one is wrong and how to remember to get it right next time.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0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1957137"/>
            <a:ext cx="10711543" cy="165692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strait bow of the tree when I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thort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it was a bit ruff.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04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strait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bow of the tree when I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thort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it was a bit ruff.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straight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ght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-t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68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strait 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bow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the tree when I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thort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it was a bit ruff.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bough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ough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-ow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88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strait bow of the tree when I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thort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it was a bit ruff.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thought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–ought not -ort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56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strait bow of the tree when I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thort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it was a bit 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ruff.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rough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ough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uff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06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straight bough of the tree when I thought it was a bit rough.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47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891788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A730A4-E1D5-C546-7901-55407D5BC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3" t="27592" r="25526" b="11560"/>
          <a:stretch/>
        </p:blipFill>
        <p:spPr>
          <a:xfrm>
            <a:off x="673767" y="-1"/>
            <a:ext cx="10411327" cy="68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93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22187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768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the quality or state of being physically strong.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4DAED-611C-79F2-D690-D997D421410F}"/>
              </a:ext>
            </a:extLst>
          </p:cNvPr>
          <p:cNvSpPr txBox="1"/>
          <p:nvPr/>
        </p:nvSpPr>
        <p:spPr>
          <a:xfrm>
            <a:off x="4339318" y="55352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strength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64439-5B63-FEA9-102A-CF78DA63B27C}"/>
              </a:ext>
            </a:extLst>
          </p:cNvPr>
          <p:cNvSpPr txBox="1"/>
          <p:nvPr/>
        </p:nvSpPr>
        <p:spPr>
          <a:xfrm>
            <a:off x="4339318" y="241333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5DA98-CEE4-5D26-7DE7-B65B8F77C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59" y="292254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2" y="4038088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extending or moving uniformly in one direction only; without a curve or bend</a:t>
            </a:r>
          </a:p>
        </p:txBody>
      </p:sp>
      <p:pic>
        <p:nvPicPr>
          <p:cNvPr id="3" name="Picture 2" descr="straight clipart - Clip Art Library">
            <a:extLst>
              <a:ext uri="{FF2B5EF4-FFF2-40B4-BE49-F238E27FC236}">
                <a16:creationId xmlns:a16="http://schemas.microsoft.com/office/drawing/2014/main" id="{25426CA8-2BA1-7540-8EE3-8DF43311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2" y="38168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50613-44B8-A1F4-33E1-456A45E7413A}"/>
              </a:ext>
            </a:extLst>
          </p:cNvPr>
          <p:cNvSpPr txBox="1"/>
          <p:nvPr/>
        </p:nvSpPr>
        <p:spPr>
          <a:xfrm>
            <a:off x="4845503" y="59559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straight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EE2D8-C295-1389-1BB0-3ADDAF30D0BE}"/>
              </a:ext>
            </a:extLst>
          </p:cNvPr>
          <p:cNvSpPr txBox="1"/>
          <p:nvPr/>
        </p:nvSpPr>
        <p:spPr>
          <a:xfrm>
            <a:off x="4155621" y="215148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1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b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</a:br>
            <a:b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girl’s strength was incredible as she demonstrated moving the large table.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380C4D-5479-F234-E6B3-C88E213B91B9}"/>
              </a:ext>
            </a:extLst>
          </p:cNvPr>
          <p:cNvSpPr txBox="1">
            <a:spLocks/>
          </p:cNvSpPr>
          <p:nvPr/>
        </p:nvSpPr>
        <p:spPr>
          <a:xfrm>
            <a:off x="3951515" y="3080825"/>
            <a:ext cx="2710542" cy="870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270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658957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52361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think or assume that something is true or probable but lack proof or certain knowledge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E4EEE-CA76-2A3B-C79A-ED7F70E8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8" y="276335"/>
            <a:ext cx="2266950" cy="2009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661B95-7748-9BC7-0541-09C065408C32}"/>
              </a:ext>
            </a:extLst>
          </p:cNvPr>
          <p:cNvSpPr txBox="1"/>
          <p:nvPr/>
        </p:nvSpPr>
        <p:spPr>
          <a:xfrm>
            <a:off x="4078061" y="26555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suppose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1D26F-CA4F-627D-B04D-6116FBCEA891}"/>
              </a:ext>
            </a:extLst>
          </p:cNvPr>
          <p:cNvSpPr txBox="1"/>
          <p:nvPr/>
        </p:nvSpPr>
        <p:spPr>
          <a:xfrm>
            <a:off x="4078061" y="241333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6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suppose you are going to eat the last cup cake.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298B3D-814F-A234-95DD-A38435C7A9AE}"/>
              </a:ext>
            </a:extLst>
          </p:cNvPr>
          <p:cNvSpPr txBox="1">
            <a:spLocks/>
          </p:cNvSpPr>
          <p:nvPr/>
        </p:nvSpPr>
        <p:spPr>
          <a:xfrm>
            <a:off x="1306287" y="3080825"/>
            <a:ext cx="2710542" cy="870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484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96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07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 = same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 =  sound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(from Ancient Greek)</a:t>
            </a:r>
          </a:p>
        </p:txBody>
      </p:sp>
    </p:spTree>
    <p:extLst>
      <p:ext uri="{BB962C8B-B14F-4D97-AF65-F5344CB8AC3E}">
        <p14:creationId xmlns:p14="http://schemas.microsoft.com/office/powerpoint/2010/main" val="14143879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1436914"/>
            <a:ext cx="10515600" cy="333102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word that has the same sound but has a different meaning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983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389914" y="3429000"/>
            <a:ext cx="98617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Men Taking Their Dogs Walk Cartoon Stock Illustration 182174381 |  Shutterstock">
            <a:extLst>
              <a:ext uri="{FF2B5EF4-FFF2-40B4-BE49-F238E27FC236}">
                <a16:creationId xmlns:a16="http://schemas.microsoft.com/office/drawing/2014/main" id="{A58A2EF2-9D97-4E7A-B230-F94E867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2"/>
          <a:stretch/>
        </p:blipFill>
        <p:spPr bwMode="auto">
          <a:xfrm>
            <a:off x="544587" y="858136"/>
            <a:ext cx="2447925" cy="16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535386" y="3664055"/>
            <a:ext cx="1531087" cy="7074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Opposite Adjective Here And There Illustration Royalty Free SVG, Cliparts,  Vectors, And Stock Illustration. Image 46552868.">
            <a:extLst>
              <a:ext uri="{FF2B5EF4-FFF2-40B4-BE49-F238E27FC236}">
                <a16:creationId xmlns:a16="http://schemas.microsoft.com/office/drawing/2014/main" id="{C8CAC4BC-0249-4073-831E-E93EFC6A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22" y="839308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686878" y="3608614"/>
            <a:ext cx="1579336" cy="8608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The Cast of Diary of a Wimpy Kid if they were Cartoon. | Filename Threads |  Know Your Meme">
            <a:extLst>
              <a:ext uri="{FF2B5EF4-FFF2-40B4-BE49-F238E27FC236}">
                <a16:creationId xmlns:a16="http://schemas.microsoft.com/office/drawing/2014/main" id="{33A0880F-D280-43CE-82A5-CF2FD4D6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7" y="950507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F3666-9A1B-4C32-B7E9-D63B9B3E492E}"/>
              </a:ext>
            </a:extLst>
          </p:cNvPr>
          <p:cNvSpPr txBox="1"/>
          <p:nvPr/>
        </p:nvSpPr>
        <p:spPr>
          <a:xfrm>
            <a:off x="926805" y="2957714"/>
            <a:ext cx="1619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They’re altogether</a:t>
            </a:r>
          </a:p>
        </p:txBody>
      </p:sp>
    </p:spTree>
    <p:extLst>
      <p:ext uri="{BB962C8B-B14F-4D97-AF65-F5344CB8AC3E}">
        <p14:creationId xmlns:p14="http://schemas.microsoft.com/office/powerpoint/2010/main" val="28532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243823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road was very straight with no curves or bends.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C9C251-272F-1A33-28A9-B0ACD98122BB}"/>
              </a:ext>
            </a:extLst>
          </p:cNvPr>
          <p:cNvSpPr txBox="1">
            <a:spLocks/>
          </p:cNvSpPr>
          <p:nvPr/>
        </p:nvSpPr>
        <p:spPr>
          <a:xfrm>
            <a:off x="8017579" y="3837215"/>
            <a:ext cx="2661307" cy="8405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875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290742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3135055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soft  c – 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 err="1">
                <a:latin typeface="Twinkl Cursive Looped" panose="02000000000000000000" pitchFamily="2" charset="0"/>
              </a:rPr>
              <a:t>sh</a:t>
            </a:r>
            <a:r>
              <a:rPr lang="en-GB" sz="4400" dirty="0">
                <a:latin typeface="Twinkl Cursive Looped" panose="02000000000000000000" pitchFamily="2" charset="0"/>
              </a:rPr>
              <a:t>      (as in chef)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s   (as in science)</a:t>
            </a:r>
            <a:br>
              <a:rPr lang="en-GB" sz="4400" dirty="0">
                <a:latin typeface="Twinkl Cursive Looped" panose="02000000000000000000" pitchFamily="2" charset="0"/>
              </a:rPr>
            </a:br>
            <a:endParaRPr lang="en-GB" sz="4400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799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chef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347855" y="3698304"/>
            <a:ext cx="872837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artoon funny chef with a mustache holding a silver platter Stock Vector  Image &amp; Art - Alamy">
            <a:extLst>
              <a:ext uri="{FF2B5EF4-FFF2-40B4-BE49-F238E27FC236}">
                <a16:creationId xmlns:a16="http://schemas.microsoft.com/office/drawing/2014/main" id="{CF2ED203-4E08-737B-392A-46A6CB47C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"/>
          <a:stretch/>
        </p:blipFill>
        <p:spPr bwMode="auto">
          <a:xfrm>
            <a:off x="566738" y="209038"/>
            <a:ext cx="1218519" cy="18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science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4641273" y="3641272"/>
            <a:ext cx="720434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Science Cartoon Images | Free Vectors, Stock Photos &amp; PSD">
            <a:extLst>
              <a:ext uri="{FF2B5EF4-FFF2-40B4-BE49-F238E27FC236}">
                <a16:creationId xmlns:a16="http://schemas.microsoft.com/office/drawing/2014/main" id="{44B36AD2-24FE-401B-4AC4-595B5F21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10145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forced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943601" y="3624943"/>
            <a:ext cx="457200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Displacement of civilians from their land | Cartoon Movement">
            <a:extLst>
              <a:ext uri="{FF2B5EF4-FFF2-40B4-BE49-F238E27FC236}">
                <a16:creationId xmlns:a16="http://schemas.microsoft.com/office/drawing/2014/main" id="{2A2302FF-F6AC-CB4B-DE66-C9F81E5A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3" y="94263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9504"/>
            <a:ext cx="10515600" cy="2586328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professional cook, typically the chief cook in a restaurant or hotel.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598874" y="2729458"/>
            <a:ext cx="3118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4098" name="Picture 2" descr="Cartoon funny chef with a mustache holding a silver platter Stock Vector  Image &amp; Art - Alamy">
            <a:extLst>
              <a:ext uri="{FF2B5EF4-FFF2-40B4-BE49-F238E27FC236}">
                <a16:creationId xmlns:a16="http://schemas.microsoft.com/office/drawing/2014/main" id="{21E4632B-FC60-42D6-A102-BC8229D45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0"/>
          <a:stretch/>
        </p:blipFill>
        <p:spPr bwMode="auto">
          <a:xfrm>
            <a:off x="566738" y="209038"/>
            <a:ext cx="1218519" cy="181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6573DE-E515-9F9D-F836-92C96A4C76E2}"/>
              </a:ext>
            </a:extLst>
          </p:cNvPr>
          <p:cNvSpPr txBox="1"/>
          <p:nvPr/>
        </p:nvSpPr>
        <p:spPr>
          <a:xfrm>
            <a:off x="4646160" y="31137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c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hef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BEDDB-F945-E1F1-9883-E07DF690B7A0}"/>
              </a:ext>
            </a:extLst>
          </p:cNvPr>
          <p:cNvSpPr txBox="1"/>
          <p:nvPr/>
        </p:nvSpPr>
        <p:spPr>
          <a:xfrm>
            <a:off x="3669847" y="132817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ch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ef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chef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9573"/>
            <a:ext cx="10515600" cy="3351873"/>
          </a:xfrm>
        </p:spPr>
        <p:txBody>
          <a:bodyPr>
            <a:normAutofit/>
          </a:bodyPr>
          <a:lstStyle/>
          <a:p>
            <a:pPr algn="ctr"/>
            <a:r>
              <a:rPr lang="en-GB" sz="4900" dirty="0">
                <a:latin typeface="Twinkl Cursive Looped" panose="02000000000000000000" pitchFamily="2" charset="0"/>
              </a:rPr>
              <a:t>Definition - study of the structure and behaviour of the physical and natural world through observation and experiment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310061" y="2321004"/>
            <a:ext cx="5438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ADJECTIVE</a:t>
            </a:r>
          </a:p>
        </p:txBody>
      </p:sp>
      <p:pic>
        <p:nvPicPr>
          <p:cNvPr id="5122" name="Picture 2" descr="Science Cartoon Images | Free Vectors, Stock Photos &amp; PSD">
            <a:extLst>
              <a:ext uri="{FF2B5EF4-FFF2-40B4-BE49-F238E27FC236}">
                <a16:creationId xmlns:a16="http://schemas.microsoft.com/office/drawing/2014/main" id="{92BD39AA-D502-4F15-9BC3-70F69630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8" y="232194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9A7FE-3FFB-35F5-18B6-22961C5712C1}"/>
              </a:ext>
            </a:extLst>
          </p:cNvPr>
          <p:cNvSpPr txBox="1"/>
          <p:nvPr/>
        </p:nvSpPr>
        <p:spPr>
          <a:xfrm>
            <a:off x="4845504" y="12898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science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FD834-A0FB-4B0E-75FA-D82646DEAD58}"/>
              </a:ext>
            </a:extLst>
          </p:cNvPr>
          <p:cNvSpPr txBox="1"/>
          <p:nvPr/>
        </p:nvSpPr>
        <p:spPr>
          <a:xfrm>
            <a:off x="3233057" y="1141832"/>
            <a:ext cx="7270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sc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ience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science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3843032"/>
            <a:ext cx="10515600" cy="2766522"/>
          </a:xfrm>
        </p:spPr>
        <p:txBody>
          <a:bodyPr>
            <a:noAutofit/>
          </a:bodyPr>
          <a:lstStyle/>
          <a:p>
            <a:pPr algn="ctr"/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Definition - obtained or imposed by coercion or physical power / </a:t>
            </a: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produced or maintained with effort; affected or unnatural.</a:t>
            </a:r>
            <a:endParaRPr lang="en-GB" sz="4800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3775982" y="2565525"/>
            <a:ext cx="5878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Twinkl Cursive Looped" panose="02000000000000000000" pitchFamily="2" charset="0"/>
              </a:rPr>
              <a:t>ADJECTIVE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7170" name="Picture 2" descr="Displacement of civilians from their land | Cartoon Movement">
            <a:extLst>
              <a:ext uri="{FF2B5EF4-FFF2-40B4-BE49-F238E27FC236}">
                <a16:creationId xmlns:a16="http://schemas.microsoft.com/office/drawing/2014/main" id="{DE1263FE-2CED-410F-A09B-F8932A7F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3" y="94263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438E2-147C-55C4-E61F-0DB35DA74FB6}"/>
              </a:ext>
            </a:extLst>
          </p:cNvPr>
          <p:cNvSpPr txBox="1"/>
          <p:nvPr/>
        </p:nvSpPr>
        <p:spPr>
          <a:xfrm>
            <a:off x="4731204" y="344450"/>
            <a:ext cx="6098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forced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0F67F-3B70-9C18-240D-604785D81725}"/>
              </a:ext>
            </a:extLst>
          </p:cNvPr>
          <p:cNvSpPr txBox="1"/>
          <p:nvPr/>
        </p:nvSpPr>
        <p:spPr>
          <a:xfrm>
            <a:off x="3555546" y="1314032"/>
            <a:ext cx="6098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for + c + ed = forced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7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Sally trained to be a chef at City College.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8FEAFE-28FC-6667-1593-CDCB620B0157}"/>
              </a:ext>
            </a:extLst>
          </p:cNvPr>
          <p:cNvSpPr txBox="1">
            <a:spLocks/>
          </p:cNvSpPr>
          <p:nvPr/>
        </p:nvSpPr>
        <p:spPr>
          <a:xfrm>
            <a:off x="7445829" y="2210136"/>
            <a:ext cx="1534886" cy="870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251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600039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Science was Fran’s favourite subject in year six.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1DCFA4-017F-A80C-51EC-B6496D7B3404}"/>
              </a:ext>
            </a:extLst>
          </p:cNvPr>
          <p:cNvSpPr txBox="1">
            <a:spLocks/>
          </p:cNvSpPr>
          <p:nvPr/>
        </p:nvSpPr>
        <p:spPr>
          <a:xfrm>
            <a:off x="1485901" y="2950961"/>
            <a:ext cx="2710542" cy="870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5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no sign of a forced entry.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29D047-607A-1D4D-C371-18AA63F394E7}"/>
              </a:ext>
            </a:extLst>
          </p:cNvPr>
          <p:cNvSpPr txBox="1">
            <a:spLocks/>
          </p:cNvSpPr>
          <p:nvPr/>
        </p:nvSpPr>
        <p:spPr>
          <a:xfrm>
            <a:off x="8636908" y="2993655"/>
            <a:ext cx="2710542" cy="870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142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936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07" y="5176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at infrequent or irregular intervals; now and then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7A0D85-0D22-4DC2-B637-251F8D373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85" y="191251"/>
            <a:ext cx="2238375" cy="20478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5D844F-E1B5-4239-B5D3-263F1AE06595}"/>
              </a:ext>
            </a:extLst>
          </p:cNvPr>
          <p:cNvCxnSpPr>
            <a:cxnSpLocks/>
          </p:cNvCxnSpPr>
          <p:nvPr/>
        </p:nvCxnSpPr>
        <p:spPr>
          <a:xfrm flipH="1">
            <a:off x="1752600" y="553453"/>
            <a:ext cx="1026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7DEAD09-E27F-2F19-8A96-2680D211A75A}"/>
              </a:ext>
            </a:extLst>
          </p:cNvPr>
          <p:cNvSpPr txBox="1"/>
          <p:nvPr/>
        </p:nvSpPr>
        <p:spPr>
          <a:xfrm>
            <a:off x="3914775" y="94222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occasionally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ACB25-24CC-E8B0-9107-C2506954E2C8}"/>
              </a:ext>
            </a:extLst>
          </p:cNvPr>
          <p:cNvSpPr txBox="1"/>
          <p:nvPr/>
        </p:nvSpPr>
        <p:spPr>
          <a:xfrm>
            <a:off x="4371975" y="269231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4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We eat chocolate occasionally at the weekend.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B42CA-D534-C24A-3ECE-2256BC9A0BD2}"/>
              </a:ext>
            </a:extLst>
          </p:cNvPr>
          <p:cNvSpPr txBox="1">
            <a:spLocks/>
          </p:cNvSpPr>
          <p:nvPr/>
        </p:nvSpPr>
        <p:spPr>
          <a:xfrm>
            <a:off x="6432550" y="2857501"/>
            <a:ext cx="3854449" cy="964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649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681"/>
            <a:ext cx="10515600" cy="253831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almost certainly; as far as one knows or can tell</a:t>
            </a:r>
            <a:endParaRPr lang="en-GB" i="1" dirty="0"/>
          </a:p>
        </p:txBody>
      </p:sp>
      <p:pic>
        <p:nvPicPr>
          <p:cNvPr id="11266" name="Picture 2" descr="Probably Stock Illustrations – 467 Probably Stock Illustrations, Vectors &amp;  Clipart - Dreamstime">
            <a:extLst>
              <a:ext uri="{FF2B5EF4-FFF2-40B4-BE49-F238E27FC236}">
                <a16:creationId xmlns:a16="http://schemas.microsoft.com/office/drawing/2014/main" id="{E92DD8C4-44B7-484A-A34B-D216179BD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2" y="46905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971D5-DA3F-5B17-B071-A6E0D3536A95}"/>
              </a:ext>
            </a:extLst>
          </p:cNvPr>
          <p:cNvSpPr txBox="1"/>
          <p:nvPr/>
        </p:nvSpPr>
        <p:spPr>
          <a:xfrm>
            <a:off x="4061732" y="46905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probably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A0232-BD32-D42F-39D0-B0884FF0458D}"/>
              </a:ext>
            </a:extLst>
          </p:cNvPr>
          <p:cNvSpPr txBox="1"/>
          <p:nvPr/>
        </p:nvSpPr>
        <p:spPr>
          <a:xfrm>
            <a:off x="4061732" y="204914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ADVERB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0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253831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will probably rain at the weekend as we are going camping!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B08E55-488D-3E7A-AAAB-85651C9BD3BE}"/>
              </a:ext>
            </a:extLst>
          </p:cNvPr>
          <p:cNvSpPr txBox="1">
            <a:spLocks/>
          </p:cNvSpPr>
          <p:nvPr/>
        </p:nvSpPr>
        <p:spPr>
          <a:xfrm>
            <a:off x="3950608" y="3233058"/>
            <a:ext cx="3005364" cy="964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167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investigate..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089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6855"/>
            <a:ext cx="10515600" cy="5349922"/>
          </a:xfrm>
        </p:spPr>
        <p:txBody>
          <a:bodyPr>
            <a:noAutofit/>
          </a:bodyPr>
          <a:lstStyle/>
          <a:p>
            <a:r>
              <a:rPr lang="en-GB" sz="4400" dirty="0">
                <a:latin typeface="Twinkl Cursive Looped" panose="02000000000000000000" pitchFamily="2" charset="0"/>
              </a:rPr>
              <a:t>Look at this sentence.  </a:t>
            </a: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Change the spellings that are incorrect.</a:t>
            </a: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Explain how each one is wrong and how to remember to get it right next time. 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endParaRPr lang="en-GB" sz="4400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407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sience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we looked at the police of how to keep a seller cool.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3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304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preferred to all others of the same kind</a:t>
            </a:r>
          </a:p>
        </p:txBody>
      </p:sp>
      <p:pic>
        <p:nvPicPr>
          <p:cNvPr id="3" name="Picture 2" descr="favorite color clipart - Clip Art Library">
            <a:extLst>
              <a:ext uri="{FF2B5EF4-FFF2-40B4-BE49-F238E27FC236}">
                <a16:creationId xmlns:a16="http://schemas.microsoft.com/office/drawing/2014/main" id="{9439234B-E756-A96C-3ED9-702FE8E7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4" y="277586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E6DB6C-6894-2198-BE0F-255D9F91D3E1}"/>
              </a:ext>
            </a:extLst>
          </p:cNvPr>
          <p:cNvSpPr txBox="1"/>
          <p:nvPr/>
        </p:nvSpPr>
        <p:spPr>
          <a:xfrm>
            <a:off x="4486275" y="27758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favourite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0E657-1E22-9F16-7CBE-2239C59DFE57}"/>
              </a:ext>
            </a:extLst>
          </p:cNvPr>
          <p:cNvSpPr txBox="1"/>
          <p:nvPr/>
        </p:nvSpPr>
        <p:spPr>
          <a:xfrm>
            <a:off x="4290332" y="239536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8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In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sience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,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we looked at the police of how to keep a seller cool.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science 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-s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662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sience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, we looked at the 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police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how to keep a seller cool.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policy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-cy not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ce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523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sience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, we looked at the policy of how to keep a 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seller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cool.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cellar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c- not s-,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ar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er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003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In science, we looked at the policy of how to keep a cellar cool.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345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5750697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F82DB-4DB0-2062-49E4-948BEDBD7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3" t="25953" r="25000" b="11326"/>
          <a:stretch/>
        </p:blipFill>
        <p:spPr>
          <a:xfrm>
            <a:off x="625641" y="-1"/>
            <a:ext cx="9930063" cy="67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786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274796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6488"/>
            <a:ext cx="10515600" cy="243823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- an unexpected or astonishing event, fact,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A6493-63FA-ED90-4615-176894082B3A}"/>
              </a:ext>
            </a:extLst>
          </p:cNvPr>
          <p:cNvSpPr txBox="1"/>
          <p:nvPr/>
        </p:nvSpPr>
        <p:spPr>
          <a:xfrm>
            <a:off x="4084027" y="323280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surprise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3EF8D-9FE6-A18E-1A79-5CCA82C9B345}"/>
              </a:ext>
            </a:extLst>
          </p:cNvPr>
          <p:cNvSpPr txBox="1"/>
          <p:nvPr/>
        </p:nvSpPr>
        <p:spPr>
          <a:xfrm>
            <a:off x="4224704" y="1922752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72120-71DB-23BB-8DBB-D229602C7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53"/>
          <a:stretch/>
        </p:blipFill>
        <p:spPr>
          <a:xfrm>
            <a:off x="654957" y="534080"/>
            <a:ext cx="2057400" cy="19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7440"/>
            <a:ext cx="10515600" cy="243823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bus tour was full of surprises.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0AC236-66EB-A85D-CD0E-EC9A6452C63F}"/>
              </a:ext>
            </a:extLst>
          </p:cNvPr>
          <p:cNvSpPr txBox="1">
            <a:spLocks/>
          </p:cNvSpPr>
          <p:nvPr/>
        </p:nvSpPr>
        <p:spPr>
          <a:xfrm>
            <a:off x="4343400" y="4025097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07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59926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This is my favourite colour.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04A922-E78B-E8E0-A98E-2D38568EEAE1}"/>
              </a:ext>
            </a:extLst>
          </p:cNvPr>
          <p:cNvSpPr txBox="1">
            <a:spLocks/>
          </p:cNvSpPr>
          <p:nvPr/>
        </p:nvSpPr>
        <p:spPr>
          <a:xfrm>
            <a:off x="5241722" y="3771900"/>
            <a:ext cx="2759278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090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11" y="4090178"/>
            <a:ext cx="11043139" cy="2643275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Definition – a vehicle consisting of two wheels held in a frame one behind the other, propelled by pedals and steered with handlebars attached to the front wheel.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A7865-E143-8F29-74B7-12C6DD83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71"/>
          <a:stretch/>
        </p:blipFill>
        <p:spPr>
          <a:xfrm>
            <a:off x="304311" y="343860"/>
            <a:ext cx="2486025" cy="1625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2271DB-44F4-81E9-2F12-2F6194215650}"/>
              </a:ext>
            </a:extLst>
          </p:cNvPr>
          <p:cNvSpPr txBox="1"/>
          <p:nvPr/>
        </p:nvSpPr>
        <p:spPr>
          <a:xfrm>
            <a:off x="4857750" y="343860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bicycle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66AFF-DE8A-B2BD-06E5-97C07F10B99A}"/>
              </a:ext>
            </a:extLst>
          </p:cNvPr>
          <p:cNvSpPr txBox="1"/>
          <p:nvPr/>
        </p:nvSpPr>
        <p:spPr>
          <a:xfrm>
            <a:off x="4857750" y="2014165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8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My mum repaired the back tyre on my bicycle.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0A486D-391A-5673-F584-2984F898B09C}"/>
              </a:ext>
            </a:extLst>
          </p:cNvPr>
          <p:cNvSpPr txBox="1">
            <a:spLocks/>
          </p:cNvSpPr>
          <p:nvPr/>
        </p:nvSpPr>
        <p:spPr>
          <a:xfrm>
            <a:off x="6089650" y="3771900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992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346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039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 =  same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 = sound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(from Ancient Greek)</a:t>
            </a:r>
          </a:p>
        </p:txBody>
      </p:sp>
    </p:spTree>
    <p:extLst>
      <p:ext uri="{BB962C8B-B14F-4D97-AF65-F5344CB8AC3E}">
        <p14:creationId xmlns:p14="http://schemas.microsoft.com/office/powerpoint/2010/main" val="5241140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1436914"/>
            <a:ext cx="10515600" cy="333102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word that has the same sound but has a different meaning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446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829301" y="3561670"/>
            <a:ext cx="1149456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2" descr="you are cartoon cool symbol vector image | Royalty Free">
            <a:extLst>
              <a:ext uri="{FF2B5EF4-FFF2-40B4-BE49-F238E27FC236}">
                <a16:creationId xmlns:a16="http://schemas.microsoft.com/office/drawing/2014/main" id="{5F9F7C24-167C-4627-A182-CB41B6A0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9477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537201" y="3673929"/>
            <a:ext cx="1206500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artoon travel set personal belongings for journey">
            <a:extLst>
              <a:ext uri="{FF2B5EF4-FFF2-40B4-BE49-F238E27FC236}">
                <a16:creationId xmlns:a16="http://schemas.microsoft.com/office/drawing/2014/main" id="{4AB00537-3C1A-4540-AAD7-4F1AB8EB8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7"/>
          <a:stretch/>
        </p:blipFill>
        <p:spPr bwMode="auto">
          <a:xfrm>
            <a:off x="685800" y="861500"/>
            <a:ext cx="2057400" cy="20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FFC06-0E0B-4321-9001-264B875062AD}"/>
              </a:ext>
            </a:extLst>
          </p:cNvPr>
          <p:cNvSpPr txBox="1"/>
          <p:nvPr/>
        </p:nvSpPr>
        <p:spPr>
          <a:xfrm>
            <a:off x="647700" y="3221080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belongings</a:t>
            </a:r>
          </a:p>
        </p:txBody>
      </p:sp>
    </p:spTree>
    <p:extLst>
      <p:ext uri="{BB962C8B-B14F-4D97-AF65-F5344CB8AC3E}">
        <p14:creationId xmlns:p14="http://schemas.microsoft.com/office/powerpoint/2010/main" val="22717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missed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096000" y="3690259"/>
            <a:ext cx="1104900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miss clipart - Clip Art Library">
            <a:extLst>
              <a:ext uri="{FF2B5EF4-FFF2-40B4-BE49-F238E27FC236}">
                <a16:creationId xmlns:a16="http://schemas.microsoft.com/office/drawing/2014/main" id="{A8B77248-C534-4C40-9B0B-CAF24C55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72849"/>
            <a:ext cx="20669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570784" y="3710354"/>
            <a:ext cx="603739" cy="7565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mist clipart">
            <a:extLst>
              <a:ext uri="{FF2B5EF4-FFF2-40B4-BE49-F238E27FC236}">
                <a16:creationId xmlns:a16="http://schemas.microsoft.com/office/drawing/2014/main" id="{5D18133C-7B7A-4EDA-DB0C-A7B636594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1" y="426427"/>
            <a:ext cx="2095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0424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2676</Words>
  <Application>Microsoft Office PowerPoint</Application>
  <PresentationFormat>Widescreen</PresentationFormat>
  <Paragraphs>388</Paragraphs>
  <Slides>199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05" baseType="lpstr">
      <vt:lpstr>Arial</vt:lpstr>
      <vt:lpstr>Arial</vt:lpstr>
      <vt:lpstr>Calibri</vt:lpstr>
      <vt:lpstr>Calibri Light</vt:lpstr>
      <vt:lpstr>Twinkl Cursive Looped</vt:lpstr>
      <vt:lpstr>Office Theme</vt:lpstr>
      <vt:lpstr>Spelling Y4</vt:lpstr>
      <vt:lpstr>PowerPoint Presentation</vt:lpstr>
      <vt:lpstr>PowerPoint Presentation</vt:lpstr>
      <vt:lpstr>Do you remember this challenge word?</vt:lpstr>
      <vt:lpstr>  Definition – extending or moving uniformly in one direction only; without a curve or bend</vt:lpstr>
      <vt:lpstr>The road was very straight with no curves or bends.</vt:lpstr>
      <vt:lpstr>Do you remember this challenge word?</vt:lpstr>
      <vt:lpstr>  Definition – preferred to all others of the same kind</vt:lpstr>
      <vt:lpstr>  This is my favourite colour.</vt:lpstr>
      <vt:lpstr>Homophones </vt:lpstr>
      <vt:lpstr>Homophone  homo = same   phone = sound   (from Ancient Greek)</vt:lpstr>
      <vt:lpstr>Homophone =  a word that has the same sound but has a different meaning</vt:lpstr>
      <vt:lpstr>medal</vt:lpstr>
      <vt:lpstr>meddle</vt:lpstr>
      <vt:lpstr>missed</vt:lpstr>
      <vt:lpstr>mist</vt:lpstr>
      <vt:lpstr>Let’s Teach and Practise</vt:lpstr>
      <vt:lpstr>Letter string -ough</vt:lpstr>
      <vt:lpstr>-ough</vt:lpstr>
      <vt:lpstr>   -ough   _ough      (as in bough)  -ough      (as in rough)  _ough     (as in through) </vt:lpstr>
      <vt:lpstr>bough</vt:lpstr>
      <vt:lpstr>rough n</vt:lpstr>
      <vt:lpstr>enough</vt:lpstr>
      <vt:lpstr>cough</vt:lpstr>
      <vt:lpstr>  Definition – the branch of a tree </vt:lpstr>
      <vt:lpstr> Definition - has an uneven or irregular surface, not smooth or level.</vt:lpstr>
      <vt:lpstr>  Definition - to the required level or amount</vt:lpstr>
      <vt:lpstr>  Definition - release of air from lungs with a sound (noun), act of coughing.</vt:lpstr>
      <vt:lpstr>He had a dreadful cough that made his eyes water.</vt:lpstr>
      <vt:lpstr>The bough of the apple tree was heavy with fruit.</vt:lpstr>
      <vt:lpstr>Due to a rough road surface, the cyclist dismounted.</vt:lpstr>
      <vt:lpstr>At the time, they were not old enough to vote. </vt:lpstr>
      <vt:lpstr>New CHALLENGE words.</vt:lpstr>
      <vt:lpstr> Definition - different to what is normal or expected; strange</vt:lpstr>
      <vt:lpstr> This is a very peculiar story.</vt:lpstr>
      <vt:lpstr> Definition – a particular event, or the time at which it takes place</vt:lpstr>
      <vt:lpstr> Fred was busy planning for the very special occasion of his birthday.</vt:lpstr>
      <vt:lpstr>Let’s investigate …</vt:lpstr>
      <vt:lpstr>Look at this sentence.   Change the spellings that are incorrect. Explain how each one is wrong and how to remember to get it right next time.   </vt:lpstr>
      <vt:lpstr> I was swinging from the strait bow of the tree when I thort it was a bit ruff.</vt:lpstr>
      <vt:lpstr> I was swinging from the strait bow of the tree when I thort it was a bit ruff.  straight –ght not -t</vt:lpstr>
      <vt:lpstr> I was swinging from the strait bow of the tree when I thort it was a bit ruff.  bough –ough not -ow</vt:lpstr>
      <vt:lpstr> I was swinging from the strait bow of the tree when I thort it was a bit ruff.  thought –ought not -ort</vt:lpstr>
      <vt:lpstr> I was swinging from the strait bow of the tree when I thort it was a bit ruff.  rough –ough not -uff</vt:lpstr>
      <vt:lpstr> I was swinging from the straight bough of the tree when I thought it was a bit rough.  </vt:lpstr>
      <vt:lpstr>PowerPoint Presentation</vt:lpstr>
      <vt:lpstr>PowerPoint Presentation</vt:lpstr>
      <vt:lpstr>Do you remember this challenge word?</vt:lpstr>
      <vt:lpstr> Definition - the quality or state of being physically strong.  </vt:lpstr>
      <vt:lpstr>   The girl’s strength was incredible as she demonstrated moving the large table.</vt:lpstr>
      <vt:lpstr>Do you remember this challenge word?</vt:lpstr>
      <vt:lpstr>  Definition – think or assume that something is true or probable but lack proof or certain knowledge</vt:lpstr>
      <vt:lpstr>  I suppose you are going to eat the last cup cake.</vt:lpstr>
      <vt:lpstr>Homophones </vt:lpstr>
      <vt:lpstr>Homophone  homo = same  phone =  sound   (from Ancient Greek)</vt:lpstr>
      <vt:lpstr>Homophone a word that has the same sound but has a different meaning</vt:lpstr>
      <vt:lpstr>their</vt:lpstr>
      <vt:lpstr>there</vt:lpstr>
      <vt:lpstr>they’re</vt:lpstr>
      <vt:lpstr>Let’s Teach and Practise</vt:lpstr>
      <vt:lpstr>Soft c</vt:lpstr>
      <vt:lpstr>   soft  c –   sh      (as in chef)  s   (as in science) </vt:lpstr>
      <vt:lpstr>chef</vt:lpstr>
      <vt:lpstr>science n</vt:lpstr>
      <vt:lpstr>forced</vt:lpstr>
      <vt:lpstr>     Definition - a professional cook, typically the chief cook in a restaurant or hotel.</vt:lpstr>
      <vt:lpstr>Definition - study of the structure and behaviour of the physical and natural world through observation and experiment</vt:lpstr>
      <vt:lpstr>  Definition - obtained or imposed by coercion or physical power /  produced or maintained with effort; affected or unnatural.</vt:lpstr>
      <vt:lpstr>Sally trained to be a chef at City College. </vt:lpstr>
      <vt:lpstr>Science was Fran’s favourite subject in year six.</vt:lpstr>
      <vt:lpstr>There was no sign of a forced entry.</vt:lpstr>
      <vt:lpstr>New CHALLENGE words.</vt:lpstr>
      <vt:lpstr> Definition - at infrequent or irregular intervals; now and then</vt:lpstr>
      <vt:lpstr> We eat chocolate occasionally at the weekend.</vt:lpstr>
      <vt:lpstr>   Definition - almost certainly; as far as one knows or can tell</vt:lpstr>
      <vt:lpstr> It will probably rain at the weekend as we are going camping!</vt:lpstr>
      <vt:lpstr>Let’s investigate...</vt:lpstr>
      <vt:lpstr>Look at this sentence.   Change the spellings that are incorrect. Explain how each one is wrong and how to remember to get it right next time.   </vt:lpstr>
      <vt:lpstr> In sience we looked at the police of how to keep a seller cool.</vt:lpstr>
      <vt:lpstr> In sience, we looked at the police of how to keep a seller cool.  science  –sc not -s</vt:lpstr>
      <vt:lpstr> In sience, we looked at the police of how to keep a seller cool.  policy -cy not -ce</vt:lpstr>
      <vt:lpstr> In sience, we looked at the policy of how to keep a seller cool.  cellar c- not s-, -ar not -er</vt:lpstr>
      <vt:lpstr> In science, we looked at the policy of how to keep a cellar cool.  </vt:lpstr>
      <vt:lpstr>PowerPoint Presentation</vt:lpstr>
      <vt:lpstr>PowerPoint Presentation</vt:lpstr>
      <vt:lpstr>Do you remember this challenge word?</vt:lpstr>
      <vt:lpstr>Definition - an unexpected or astonishing event, fact, etc.</vt:lpstr>
      <vt:lpstr>The bus tour was full of surprises.</vt:lpstr>
      <vt:lpstr>Do you remember this challenge word?</vt:lpstr>
      <vt:lpstr>Definition – a vehicle consisting of two wheels held in a frame one behind the other, propelled by pedals and steered with handlebars attached to the front wheel.</vt:lpstr>
      <vt:lpstr>My mum repaired the back tyre on my bicycle.</vt:lpstr>
      <vt:lpstr>Homophones </vt:lpstr>
      <vt:lpstr>Homophone  homo =  same  phone = sound  (from Ancient Greek)</vt:lpstr>
      <vt:lpstr>Homophone a word that has the same sound but has a different meaning</vt:lpstr>
      <vt:lpstr>are</vt:lpstr>
      <vt:lpstr>our</vt:lpstr>
      <vt:lpstr>missed</vt:lpstr>
      <vt:lpstr>mist</vt:lpstr>
      <vt:lpstr>Let’s Teach and Practise</vt:lpstr>
      <vt:lpstr>Letter strings –augh and -au</vt:lpstr>
      <vt:lpstr>-augh -au</vt:lpstr>
      <vt:lpstr>   -augh   or    (as in naughty)   -au  or     (as in autumn) </vt:lpstr>
      <vt:lpstr>caught</vt:lpstr>
      <vt:lpstr>naughty n</vt:lpstr>
      <vt:lpstr>taught</vt:lpstr>
      <vt:lpstr>  Definition – intercept and hold (something which has been thrown, propelled or dropped).</vt:lpstr>
      <vt:lpstr>  Definition - (especially of a child) badly behaved; disobedient.</vt:lpstr>
      <vt:lpstr>  Definition - cause (someone) to learn or understand something by example or experience.</vt:lpstr>
      <vt:lpstr>  She threw the bottle into the air and caught it again.</vt:lpstr>
      <vt:lpstr>  You’ve been a really naughty puppy.</vt:lpstr>
      <vt:lpstr>  She taught him to read.</vt:lpstr>
      <vt:lpstr>New CHALLENGE words.</vt:lpstr>
      <vt:lpstr> Definition - facts, information, and skills acquired through experience or education; the theoretical or practical understanding of a subject</vt:lpstr>
      <vt:lpstr> He has a fantastic recall of general knowledge.</vt:lpstr>
      <vt:lpstr> Definition - a scientific procedure undertaken to make a discovery, test a hypothesis, or demonstrate a known fact</vt:lpstr>
      <vt:lpstr> We carried out many experiments in our recent science learning.</vt:lpstr>
      <vt:lpstr>Let’s investigate …</vt:lpstr>
      <vt:lpstr>Look at this sentence.   Change the spellings that are incorrect. Explain how each one is wrong and how to remember to get it right next time.   </vt:lpstr>
      <vt:lpstr>   I tort the dorter of my friend about the good corse of helping charities and those in need.</vt:lpstr>
      <vt:lpstr>   I tort the dorter of my friend about the good corse of helping charities and those in need.   taught  -augh not -or</vt:lpstr>
      <vt:lpstr>   I tort the dorter of my friend about the good corse of helping charities and those in need.   daughter  -augh not -or</vt:lpstr>
      <vt:lpstr>   I tort the dorter of my friend about the good corse of helping charities and those in need.   cause -au not -or</vt:lpstr>
      <vt:lpstr>   I taught the daughter of my friend about the good cause of helping charities and those in need.    </vt:lpstr>
      <vt:lpstr>PowerPoint Presentation</vt:lpstr>
      <vt:lpstr>PowerPoint Presentation</vt:lpstr>
      <vt:lpstr>Do you remember this challenge word?</vt:lpstr>
      <vt:lpstr> Definition - a person's regular occupation, profession, or trade.</vt:lpstr>
      <vt:lpstr>  The young women celebrated the opening of their small business selling cakes.</vt:lpstr>
      <vt:lpstr>Do you remember this challenge word?</vt:lpstr>
      <vt:lpstr> Definition – a drug or other preparation for the treatment or prevention of disease.</vt:lpstr>
      <vt:lpstr> Fred had to take medicine twice a day to fight the infection.</vt:lpstr>
      <vt:lpstr>Nouns ending in -ation</vt:lpstr>
      <vt:lpstr>-ation   suffix   from middle English and Old French.   A suffix is a letter string (group of letters) that appear at the end of a word to change its word class</vt:lpstr>
      <vt:lpstr>realisation</vt:lpstr>
      <vt:lpstr>personification</vt:lpstr>
      <vt:lpstr>experimentation</vt:lpstr>
      <vt:lpstr>Let’s Teach and Practise</vt:lpstr>
      <vt:lpstr>Word families –   phone</vt:lpstr>
      <vt:lpstr>Pronounce ph as f    Long vowel ‘o’   From the Greek – sound or voice  </vt:lpstr>
      <vt:lpstr>phone</vt:lpstr>
      <vt:lpstr>phonics n</vt:lpstr>
      <vt:lpstr>microphone</vt:lpstr>
      <vt:lpstr>  Definition –a a portable, electronic telephone device</vt:lpstr>
      <vt:lpstr>  Definition - a method of teaching people to read by correlating sounds with symbols in an alphabetic writing system.</vt:lpstr>
      <vt:lpstr>Definition - an instrument for converting sound waves into electrical energy variations which may then be amplified, transmitted, or recorded.</vt:lpstr>
      <vt:lpstr>  A few minutes later, the phone rang.</vt:lpstr>
      <vt:lpstr>Sally was learning her phonics and could now read some words.</vt:lpstr>
      <vt:lpstr>  A reporter stood behind him pointing a microphone. </vt:lpstr>
      <vt:lpstr>New CHALLENGE words.</vt:lpstr>
      <vt:lpstr>  Definition - an event or occurrence which leaves an impression on someone</vt:lpstr>
      <vt:lpstr>   Weightlessness is an experience astronauts prepare for when going into space.</vt:lpstr>
      <vt:lpstr> Definition - a sentence worded or expressed so as to elicit information</vt:lpstr>
      <vt:lpstr>  Fred had an interesting question for the science visitor.</vt:lpstr>
      <vt:lpstr>Let’s investigate …</vt:lpstr>
      <vt:lpstr>Look at this sentence.   Change the spellings that are incorrect. Explain how each one is wrong and how to remember to get it right next time.   </vt:lpstr>
      <vt:lpstr>The microfone was faulty in realitty and did not look very reallistic in my expereence.  </vt:lpstr>
      <vt:lpstr> The microfone was faulty in realitty and did not look very reallistic in my expereence.  microphone –ph not -f</vt:lpstr>
      <vt:lpstr> The microfone was faulty in realitty and did not look very reallistic in my expereence.  reality –ty not tty</vt:lpstr>
      <vt:lpstr> The microfone was faulty in realitty and did not look very reallistic in my expereence.  realistic –listic not llistic</vt:lpstr>
      <vt:lpstr> The microfone was faulty in realitty and did not look very reallistic in my expereence.  experience –ience not -eence</vt:lpstr>
      <vt:lpstr>PowerPoint Presentation</vt:lpstr>
      <vt:lpstr>PowerPoint Presentation</vt:lpstr>
      <vt:lpstr>Do you remember this challenge word?</vt:lpstr>
      <vt:lpstr>  Definition - existing in or derived from nature; not made or caused by humankind.</vt:lpstr>
      <vt:lpstr>  Sharks have no natural enemies</vt:lpstr>
      <vt:lpstr>Do you remember this challenge word?</vt:lpstr>
      <vt:lpstr>  Definition – (especially of a child) badly behaved; disobedient.</vt:lpstr>
      <vt:lpstr> You've been a really naughty puppy.</vt:lpstr>
      <vt:lpstr>Plural and possessive apostrophes</vt:lpstr>
      <vt:lpstr>  a punctuation mark (‘)   used to indicate either possession  or  the omission of letters or figures</vt:lpstr>
      <vt:lpstr>baby’s</vt:lpstr>
      <vt:lpstr>children’s</vt:lpstr>
      <vt:lpstr>don’t</vt:lpstr>
      <vt:lpstr>Let’s Teach and Practise</vt:lpstr>
      <vt:lpstr>Word families – solve and sign</vt:lpstr>
      <vt:lpstr>solve  Latin - loosen   sign  Latin – mark or token</vt:lpstr>
      <vt:lpstr>solve</vt:lpstr>
      <vt:lpstr>solution</vt:lpstr>
      <vt:lpstr>solublen</vt:lpstr>
      <vt:lpstr>  Definition - a means of solving a problem or dealing with a difficult situation.</vt:lpstr>
      <vt:lpstr>  Definition - find an answer to, explanation for, or means of effectively dealing with (a problem or mystery).</vt:lpstr>
      <vt:lpstr>  Definition – (of a substance) able to be dissolved, especially in water. (of a problem) able to be solved.</vt:lpstr>
      <vt:lpstr> We worked as a team to solve the mystery.</vt:lpstr>
      <vt:lpstr>  Finally, we have found a solution to this problem.</vt:lpstr>
      <vt:lpstr> Her experiment showed that salt is soluble in water.</vt:lpstr>
      <vt:lpstr>New CHALLENGE words.</vt:lpstr>
      <vt:lpstr>  Definition - cease to be visible</vt:lpstr>
      <vt:lpstr>   The small mouse ran to disappear from the cat.</vt:lpstr>
      <vt:lpstr>Definition -of great significance or value</vt:lpstr>
      <vt:lpstr>  Sally had a very important meeting to attend at 10 o’clock.</vt:lpstr>
      <vt:lpstr>Let’s investigate …</vt:lpstr>
      <vt:lpstr>Look at this sentence.   Change the spellings that are incorrect. Explain how each one is wrong and how to remember to get it right next time.   </vt:lpstr>
      <vt:lpstr>The sollution dissapeared when it disolved which was inportant to the rules of substances being solubble.  </vt:lpstr>
      <vt:lpstr> The sollution dissapeared when it disolved which was inportant to the rules of substances being solubble.  solution –l not -ll</vt:lpstr>
      <vt:lpstr> The sollution dissapeared when it disolved which was inportant to the rules of substances being solubble.  disappeared –s not –ss, -pp not -p</vt:lpstr>
      <vt:lpstr> The sollution dissapeared when it disolved which was inportant to the rules of substances being solubble.  dissolved –ss not –s</vt:lpstr>
      <vt:lpstr> The sollution dissapeared when it disolved which was inportant to the rules of substances being solubble.  important –im not –in</vt:lpstr>
      <vt:lpstr> The sollution dissapeared when it disolved which was inportant to the rules of substances being solubble.  soluble –ble not –bble</vt:lpstr>
      <vt:lpstr> The solution disappeared when it dissolved which was important to the rules of substances being soluble.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149</cp:revision>
  <cp:lastPrinted>2022-05-27T07:40:55Z</cp:lastPrinted>
  <dcterms:created xsi:type="dcterms:W3CDTF">2022-03-23T13:56:57Z</dcterms:created>
  <dcterms:modified xsi:type="dcterms:W3CDTF">2023-05-25T15:16:37Z</dcterms:modified>
</cp:coreProperties>
</file>