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1"/>
  </p:notesMasterIdLst>
  <p:sldIdLst>
    <p:sldId id="256" r:id="rId2"/>
    <p:sldId id="322" r:id="rId3"/>
    <p:sldId id="604" r:id="rId4"/>
    <p:sldId id="258" r:id="rId5"/>
    <p:sldId id="333" r:id="rId6"/>
    <p:sldId id="334" r:id="rId7"/>
    <p:sldId id="336" r:id="rId8"/>
    <p:sldId id="337" r:id="rId9"/>
    <p:sldId id="338" r:id="rId10"/>
    <p:sldId id="339" r:id="rId11"/>
    <p:sldId id="1595" r:id="rId12"/>
    <p:sldId id="259" r:id="rId13"/>
    <p:sldId id="260" r:id="rId14"/>
    <p:sldId id="262" r:id="rId15"/>
    <p:sldId id="278" r:id="rId16"/>
    <p:sldId id="1596" r:id="rId17"/>
    <p:sldId id="263" r:id="rId18"/>
    <p:sldId id="279" r:id="rId19"/>
    <p:sldId id="1597" r:id="rId20"/>
    <p:sldId id="281" r:id="rId21"/>
    <p:sldId id="265" r:id="rId22"/>
    <p:sldId id="1598" r:id="rId23"/>
    <p:sldId id="1599" r:id="rId24"/>
    <p:sldId id="1600" r:id="rId25"/>
    <p:sldId id="1601" r:id="rId26"/>
    <p:sldId id="267" r:id="rId27"/>
    <p:sldId id="605" r:id="rId28"/>
    <p:sldId id="606" r:id="rId29"/>
    <p:sldId id="272" r:id="rId30"/>
    <p:sldId id="282" r:id="rId31"/>
    <p:sldId id="273" r:id="rId32"/>
    <p:sldId id="285" r:id="rId33"/>
    <p:sldId id="271" r:id="rId34"/>
    <p:sldId id="284" r:id="rId35"/>
    <p:sldId id="274" r:id="rId36"/>
    <p:sldId id="614" r:id="rId37"/>
    <p:sldId id="1602" r:id="rId38"/>
    <p:sldId id="1603" r:id="rId39"/>
    <p:sldId id="1472" r:id="rId40"/>
    <p:sldId id="1839" r:id="rId41"/>
    <p:sldId id="1840" r:id="rId42"/>
    <p:sldId id="615" r:id="rId43"/>
    <p:sldId id="616" r:id="rId44"/>
    <p:sldId id="1606" r:id="rId45"/>
    <p:sldId id="1474" r:id="rId46"/>
    <p:sldId id="1841" r:id="rId47"/>
    <p:sldId id="1842" r:id="rId48"/>
    <p:sldId id="619" r:id="rId49"/>
    <p:sldId id="1475" r:id="rId50"/>
    <p:sldId id="1609" r:id="rId51"/>
    <p:sldId id="1476" r:id="rId52"/>
    <p:sldId id="1843" r:id="rId53"/>
    <p:sldId id="1844" r:id="rId54"/>
    <p:sldId id="303" r:id="rId55"/>
    <p:sldId id="306" r:id="rId56"/>
    <p:sldId id="307" r:id="rId57"/>
    <p:sldId id="1477" r:id="rId58"/>
    <p:sldId id="1348" r:id="rId59"/>
    <p:sldId id="1478" r:id="rId60"/>
    <p:sldId id="309" r:id="rId61"/>
    <p:sldId id="310" r:id="rId62"/>
    <p:sldId id="1612" r:id="rId63"/>
    <p:sldId id="1613" r:id="rId64"/>
    <p:sldId id="1615" r:id="rId65"/>
    <p:sldId id="304" r:id="rId66"/>
    <p:sldId id="318" r:id="rId67"/>
    <p:sldId id="316" r:id="rId68"/>
    <p:sldId id="1845" r:id="rId69"/>
    <p:sldId id="331" r:id="rId70"/>
    <p:sldId id="332" r:id="rId71"/>
    <p:sldId id="323" r:id="rId72"/>
    <p:sldId id="1624" r:id="rId73"/>
    <p:sldId id="1625" r:id="rId74"/>
    <p:sldId id="1626" r:id="rId75"/>
    <p:sldId id="1627" r:id="rId76"/>
    <p:sldId id="1628" r:id="rId77"/>
    <p:sldId id="1629" r:id="rId78"/>
    <p:sldId id="1630" r:id="rId79"/>
    <p:sldId id="1631" r:id="rId80"/>
    <p:sldId id="1632" r:id="rId81"/>
    <p:sldId id="1633" r:id="rId82"/>
    <p:sldId id="1634" r:id="rId83"/>
    <p:sldId id="1635" r:id="rId84"/>
    <p:sldId id="1636" r:id="rId85"/>
    <p:sldId id="1637" r:id="rId86"/>
    <p:sldId id="1638" r:id="rId87"/>
    <p:sldId id="1639" r:id="rId88"/>
    <p:sldId id="1640" r:id="rId89"/>
    <p:sldId id="1641" r:id="rId90"/>
    <p:sldId id="1642" r:id="rId91"/>
    <p:sldId id="1643" r:id="rId92"/>
    <p:sldId id="1647" r:id="rId93"/>
    <p:sldId id="1648" r:id="rId94"/>
    <p:sldId id="1649" r:id="rId95"/>
    <p:sldId id="1650" r:id="rId96"/>
    <p:sldId id="1651" r:id="rId97"/>
    <p:sldId id="1652" r:id="rId98"/>
    <p:sldId id="1653" r:id="rId99"/>
    <p:sldId id="1654" r:id="rId100"/>
    <p:sldId id="1655" r:id="rId101"/>
    <p:sldId id="1656" r:id="rId102"/>
    <p:sldId id="1657" r:id="rId103"/>
    <p:sldId id="1828" r:id="rId104"/>
    <p:sldId id="1660" r:id="rId105"/>
    <p:sldId id="1847" r:id="rId106"/>
    <p:sldId id="1846" r:id="rId107"/>
    <p:sldId id="1663" r:id="rId108"/>
    <p:sldId id="1664" r:id="rId109"/>
    <p:sldId id="1829" r:id="rId110"/>
    <p:sldId id="1666" r:id="rId111"/>
    <p:sldId id="1848" r:id="rId112"/>
    <p:sldId id="1849" r:id="rId113"/>
    <p:sldId id="1669" r:id="rId114"/>
    <p:sldId id="1670" r:id="rId115"/>
    <p:sldId id="1830" r:id="rId116"/>
    <p:sldId id="1672" r:id="rId117"/>
    <p:sldId id="1850" r:id="rId118"/>
    <p:sldId id="1851" r:id="rId119"/>
    <p:sldId id="1675" r:id="rId120"/>
    <p:sldId id="1676" r:id="rId121"/>
    <p:sldId id="1677" r:id="rId122"/>
    <p:sldId id="1678" r:id="rId123"/>
    <p:sldId id="1679" r:id="rId124"/>
    <p:sldId id="1680" r:id="rId125"/>
    <p:sldId id="1681" r:id="rId126"/>
    <p:sldId id="1682" r:id="rId127"/>
    <p:sldId id="1683" r:id="rId128"/>
    <p:sldId id="1684" r:id="rId129"/>
    <p:sldId id="1685" r:id="rId130"/>
    <p:sldId id="1686" r:id="rId131"/>
    <p:sldId id="1687" r:id="rId132"/>
    <p:sldId id="1852" r:id="rId133"/>
    <p:sldId id="1853" r:id="rId134"/>
    <p:sldId id="1690" r:id="rId135"/>
    <p:sldId id="1691" r:id="rId136"/>
    <p:sldId id="1617" r:id="rId137"/>
    <p:sldId id="1854" r:id="rId138"/>
    <p:sldId id="1693" r:id="rId139"/>
    <p:sldId id="1694" r:id="rId140"/>
    <p:sldId id="1695" r:id="rId141"/>
    <p:sldId id="1696" r:id="rId142"/>
    <p:sldId id="1697" r:id="rId143"/>
    <p:sldId id="1698" r:id="rId144"/>
    <p:sldId id="1699" r:id="rId145"/>
    <p:sldId id="1700" r:id="rId146"/>
    <p:sldId id="1701" r:id="rId147"/>
    <p:sldId id="1702" r:id="rId148"/>
    <p:sldId id="1703" r:id="rId149"/>
    <p:sldId id="1704" r:id="rId150"/>
    <p:sldId id="1705" r:id="rId151"/>
    <p:sldId id="1706" r:id="rId152"/>
    <p:sldId id="1707" r:id="rId153"/>
    <p:sldId id="1831" r:id="rId154"/>
    <p:sldId id="1709" r:id="rId155"/>
    <p:sldId id="1710" r:id="rId156"/>
    <p:sldId id="1832" r:id="rId157"/>
    <p:sldId id="1715" r:id="rId158"/>
    <p:sldId id="1716" r:id="rId159"/>
    <p:sldId id="1717" r:id="rId160"/>
    <p:sldId id="1718" r:id="rId161"/>
    <p:sldId id="1719" r:id="rId162"/>
    <p:sldId id="1720" r:id="rId163"/>
    <p:sldId id="1721" r:id="rId164"/>
    <p:sldId id="1724" r:id="rId165"/>
    <p:sldId id="1725" r:id="rId166"/>
    <p:sldId id="1833" r:id="rId167"/>
    <p:sldId id="1728" r:id="rId168"/>
    <p:sldId id="1855" r:id="rId169"/>
    <p:sldId id="1856" r:id="rId170"/>
    <p:sldId id="1731" r:id="rId171"/>
    <p:sldId id="1732" r:id="rId172"/>
    <p:sldId id="1834" r:id="rId173"/>
    <p:sldId id="1734" r:id="rId174"/>
    <p:sldId id="1857" r:id="rId175"/>
    <p:sldId id="1858" r:id="rId176"/>
    <p:sldId id="1743" r:id="rId177"/>
    <p:sldId id="1744" r:id="rId178"/>
    <p:sldId id="1745" r:id="rId179"/>
    <p:sldId id="1746" r:id="rId180"/>
    <p:sldId id="1747" r:id="rId181"/>
    <p:sldId id="1748" r:id="rId182"/>
    <p:sldId id="1749" r:id="rId183"/>
    <p:sldId id="1750" r:id="rId184"/>
    <p:sldId id="1751" r:id="rId185"/>
    <p:sldId id="1752" r:id="rId186"/>
    <p:sldId id="1753" r:id="rId187"/>
    <p:sldId id="1754" r:id="rId188"/>
    <p:sldId id="1755" r:id="rId189"/>
    <p:sldId id="1859" r:id="rId190"/>
    <p:sldId id="1860" r:id="rId191"/>
    <p:sldId id="1758" r:id="rId192"/>
    <p:sldId id="1759" r:id="rId193"/>
    <p:sldId id="1616" r:id="rId194"/>
    <p:sldId id="1861" r:id="rId195"/>
    <p:sldId id="1761" r:id="rId196"/>
    <p:sldId id="1762" r:id="rId197"/>
    <p:sldId id="1763" r:id="rId198"/>
    <p:sldId id="1764" r:id="rId199"/>
    <p:sldId id="1765" r:id="rId200"/>
    <p:sldId id="1766" r:id="rId201"/>
    <p:sldId id="1767" r:id="rId202"/>
    <p:sldId id="1768" r:id="rId203"/>
    <p:sldId id="1769" r:id="rId204"/>
    <p:sldId id="1770" r:id="rId205"/>
    <p:sldId id="1771" r:id="rId206"/>
    <p:sldId id="1772" r:id="rId207"/>
    <p:sldId id="1773" r:id="rId208"/>
    <p:sldId id="1774" r:id="rId209"/>
    <p:sldId id="1775" r:id="rId210"/>
    <p:sldId id="1835" r:id="rId211"/>
    <p:sldId id="1777" r:id="rId212"/>
    <p:sldId id="1778" r:id="rId213"/>
    <p:sldId id="1836" r:id="rId214"/>
    <p:sldId id="1783" r:id="rId215"/>
    <p:sldId id="1784" r:id="rId216"/>
    <p:sldId id="1785" r:id="rId217"/>
    <p:sldId id="1786" r:id="rId218"/>
    <p:sldId id="1787" r:id="rId219"/>
    <p:sldId id="1788" r:id="rId220"/>
    <p:sldId id="1789" r:id="rId221"/>
    <p:sldId id="1792" r:id="rId222"/>
    <p:sldId id="1793" r:id="rId223"/>
    <p:sldId id="1837" r:id="rId224"/>
    <p:sldId id="1796" r:id="rId225"/>
    <p:sldId id="1862" r:id="rId226"/>
    <p:sldId id="1863" r:id="rId227"/>
    <p:sldId id="1799" r:id="rId228"/>
    <p:sldId id="1800" r:id="rId229"/>
    <p:sldId id="1838" r:id="rId230"/>
    <p:sldId id="1802" r:id="rId231"/>
    <p:sldId id="1864" r:id="rId232"/>
    <p:sldId id="1865" r:id="rId233"/>
    <p:sldId id="1811" r:id="rId234"/>
    <p:sldId id="1812" r:id="rId235"/>
    <p:sldId id="1813" r:id="rId236"/>
    <p:sldId id="1814" r:id="rId237"/>
    <p:sldId id="1815" r:id="rId238"/>
    <p:sldId id="1816" r:id="rId239"/>
    <p:sldId id="1817" r:id="rId240"/>
    <p:sldId id="1818" r:id="rId241"/>
    <p:sldId id="1819" r:id="rId242"/>
    <p:sldId id="1820" r:id="rId243"/>
    <p:sldId id="1821" r:id="rId244"/>
    <p:sldId id="1822" r:id="rId245"/>
    <p:sldId id="1823" r:id="rId246"/>
    <p:sldId id="1866" r:id="rId247"/>
    <p:sldId id="1867" r:id="rId248"/>
    <p:sldId id="1826" r:id="rId249"/>
    <p:sldId id="1827" r:id="rId250"/>
    <p:sldId id="1151" r:id="rId251"/>
    <p:sldId id="1868" r:id="rId252"/>
    <p:sldId id="1162" r:id="rId253"/>
    <p:sldId id="595" r:id="rId254"/>
    <p:sldId id="551" r:id="rId255"/>
    <p:sldId id="552" r:id="rId256"/>
    <p:sldId id="596" r:id="rId257"/>
    <p:sldId id="1590" r:id="rId258"/>
    <p:sldId id="554" r:id="rId259"/>
    <p:sldId id="555" r:id="rId260"/>
    <p:sldId id="1158" r:id="rId261"/>
    <p:sldId id="563" r:id="rId262"/>
    <p:sldId id="564" r:id="rId263"/>
    <p:sldId id="565" r:id="rId264"/>
    <p:sldId id="569" r:id="rId265"/>
    <p:sldId id="570" r:id="rId266"/>
    <p:sldId id="1332" r:id="rId267"/>
    <p:sldId id="1333" r:id="rId268"/>
    <p:sldId id="1618" r:id="rId269"/>
    <p:sldId id="1619" r:id="rId270"/>
    <p:sldId id="1620" r:id="rId271"/>
    <p:sldId id="594" r:id="rId272"/>
    <p:sldId id="558" r:id="rId273"/>
    <p:sldId id="557" r:id="rId274"/>
    <p:sldId id="559" r:id="rId275"/>
    <p:sldId id="566" r:id="rId276"/>
    <p:sldId id="567" r:id="rId277"/>
    <p:sldId id="568" r:id="rId278"/>
    <p:sldId id="573" r:id="rId279"/>
    <p:sldId id="574" r:id="rId280"/>
    <p:sldId id="575" r:id="rId281"/>
    <p:sldId id="580" r:id="rId282"/>
    <p:sldId id="560" r:id="rId283"/>
    <p:sldId id="593" r:id="rId284"/>
    <p:sldId id="561" r:id="rId285"/>
    <p:sldId id="550" r:id="rId286"/>
    <p:sldId id="597" r:id="rId287"/>
    <p:sldId id="583" r:id="rId288"/>
    <p:sldId id="1467" r:id="rId289"/>
    <p:sldId id="1869" r:id="rId290"/>
    <p:sldId id="1871" r:id="rId291"/>
    <p:sldId id="1621" r:id="rId292"/>
    <p:sldId id="1870" r:id="rId293"/>
    <p:sldId id="1872" r:id="rId294"/>
    <p:sldId id="590" r:id="rId295"/>
    <p:sldId id="591" r:id="rId296"/>
    <p:sldId id="598" r:id="rId297"/>
    <p:sldId id="602" r:id="rId298"/>
    <p:sldId id="603" r:id="rId299"/>
    <p:sldId id="1340" r:id="rId300"/>
  </p:sldIdLst>
  <p:sldSz cx="12192000" cy="6858000"/>
  <p:notesSz cx="6742113" cy="98758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603" autoAdjust="0"/>
    <p:restoredTop sz="91509" autoAdjust="0"/>
  </p:normalViewPr>
  <p:slideViewPr>
    <p:cSldViewPr snapToGrid="0">
      <p:cViewPr>
        <p:scale>
          <a:sx n="50" d="100"/>
          <a:sy n="50" d="100"/>
        </p:scale>
        <p:origin x="1140" y="408"/>
      </p:cViewPr>
      <p:guideLst/>
    </p:cSldViewPr>
  </p:slideViewPr>
  <p:notesTextViewPr>
    <p:cViewPr>
      <p:scale>
        <a:sx n="125" d="100"/>
        <a:sy n="125" d="100"/>
      </p:scale>
      <p:origin x="0" y="0"/>
    </p:cViewPr>
  </p:notesTextViewPr>
  <p:sorterViewPr>
    <p:cViewPr>
      <p:scale>
        <a:sx n="100" d="100"/>
        <a:sy n="100" d="100"/>
      </p:scale>
      <p:origin x="0" y="-27066"/>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slide" Target="slides/slide298.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170" Type="http://schemas.openxmlformats.org/officeDocument/2006/relationships/slide" Target="slides/slide169.xml"/><Relationship Id="rId226" Type="http://schemas.openxmlformats.org/officeDocument/2006/relationships/slide" Target="slides/slide225.xml"/><Relationship Id="rId268" Type="http://schemas.openxmlformats.org/officeDocument/2006/relationships/slide" Target="slides/slide267.xml"/><Relationship Id="rId32" Type="http://schemas.openxmlformats.org/officeDocument/2006/relationships/slide" Target="slides/slide31.xml"/><Relationship Id="rId74" Type="http://schemas.openxmlformats.org/officeDocument/2006/relationships/slide" Target="slides/slide73.xml"/><Relationship Id="rId128" Type="http://schemas.openxmlformats.org/officeDocument/2006/relationships/slide" Target="slides/slide127.xml"/><Relationship Id="rId5" Type="http://schemas.openxmlformats.org/officeDocument/2006/relationships/slide" Target="slides/slide4.xml"/><Relationship Id="rId181" Type="http://schemas.openxmlformats.org/officeDocument/2006/relationships/slide" Target="slides/slide180.xml"/><Relationship Id="rId237" Type="http://schemas.openxmlformats.org/officeDocument/2006/relationships/slide" Target="slides/slide236.xml"/><Relationship Id="rId279" Type="http://schemas.openxmlformats.org/officeDocument/2006/relationships/slide" Target="slides/slide278.xml"/><Relationship Id="rId43" Type="http://schemas.openxmlformats.org/officeDocument/2006/relationships/slide" Target="slides/slide42.xml"/><Relationship Id="rId139" Type="http://schemas.openxmlformats.org/officeDocument/2006/relationships/slide" Target="slides/slide138.xml"/><Relationship Id="rId290" Type="http://schemas.openxmlformats.org/officeDocument/2006/relationships/slide" Target="slides/slide289.xml"/><Relationship Id="rId304" Type="http://schemas.openxmlformats.org/officeDocument/2006/relationships/theme" Target="theme/theme1.xml"/><Relationship Id="rId85" Type="http://schemas.openxmlformats.org/officeDocument/2006/relationships/slide" Target="slides/slide84.xml"/><Relationship Id="rId150" Type="http://schemas.openxmlformats.org/officeDocument/2006/relationships/slide" Target="slides/slide149.xml"/><Relationship Id="rId192" Type="http://schemas.openxmlformats.org/officeDocument/2006/relationships/slide" Target="slides/slide191.xml"/><Relationship Id="rId206" Type="http://schemas.openxmlformats.org/officeDocument/2006/relationships/slide" Target="slides/slide205.xml"/><Relationship Id="rId248" Type="http://schemas.openxmlformats.org/officeDocument/2006/relationships/slide" Target="slides/slide247.xml"/><Relationship Id="rId12" Type="http://schemas.openxmlformats.org/officeDocument/2006/relationships/slide" Target="slides/slide11.xml"/><Relationship Id="rId108" Type="http://schemas.openxmlformats.org/officeDocument/2006/relationships/slide" Target="slides/slide107.xml"/><Relationship Id="rId54" Type="http://schemas.openxmlformats.org/officeDocument/2006/relationships/slide" Target="slides/slide53.xml"/><Relationship Id="rId96" Type="http://schemas.openxmlformats.org/officeDocument/2006/relationships/slide" Target="slides/slide95.xml"/><Relationship Id="rId161" Type="http://schemas.openxmlformats.org/officeDocument/2006/relationships/slide" Target="slides/slide160.xml"/><Relationship Id="rId217" Type="http://schemas.openxmlformats.org/officeDocument/2006/relationships/slide" Target="slides/slide216.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291" Type="http://schemas.openxmlformats.org/officeDocument/2006/relationships/slide" Target="slides/slide290.xml"/><Relationship Id="rId305" Type="http://schemas.openxmlformats.org/officeDocument/2006/relationships/tableStyles" Target="tableStyles.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281" Type="http://schemas.openxmlformats.org/officeDocument/2006/relationships/slide" Target="slides/slide280.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slide" Target="slides/slide238.xml"/><Relationship Id="rId250" Type="http://schemas.openxmlformats.org/officeDocument/2006/relationships/slide" Target="slides/slide249.xml"/><Relationship Id="rId271" Type="http://schemas.openxmlformats.org/officeDocument/2006/relationships/slide" Target="slides/slide270.xml"/><Relationship Id="rId292" Type="http://schemas.openxmlformats.org/officeDocument/2006/relationships/slide" Target="slides/slide291.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240" Type="http://schemas.openxmlformats.org/officeDocument/2006/relationships/slide" Target="slides/slide239.xml"/><Relationship Id="rId261" Type="http://schemas.openxmlformats.org/officeDocument/2006/relationships/slide" Target="slides/slide260.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openxmlformats.org/officeDocument/2006/relationships/slide" Target="slides/slide229.xml"/><Relationship Id="rId251" Type="http://schemas.openxmlformats.org/officeDocument/2006/relationships/slide" Target="slides/slide250.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72" Type="http://schemas.openxmlformats.org/officeDocument/2006/relationships/slide" Target="slides/slide271.xml"/><Relationship Id="rId293" Type="http://schemas.openxmlformats.org/officeDocument/2006/relationships/slide" Target="slides/slide29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220" Type="http://schemas.openxmlformats.org/officeDocument/2006/relationships/slide" Target="slides/slide219.xml"/><Relationship Id="rId241" Type="http://schemas.openxmlformats.org/officeDocument/2006/relationships/slide" Target="slides/slide24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262" Type="http://schemas.openxmlformats.org/officeDocument/2006/relationships/slide" Target="slides/slide261.xml"/><Relationship Id="rId283" Type="http://schemas.openxmlformats.org/officeDocument/2006/relationships/slide" Target="slides/slide282.xml"/><Relationship Id="rId78" Type="http://schemas.openxmlformats.org/officeDocument/2006/relationships/slide" Target="slides/slide77.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64" Type="http://schemas.openxmlformats.org/officeDocument/2006/relationships/slide" Target="slides/slide163.xml"/><Relationship Id="rId185" Type="http://schemas.openxmlformats.org/officeDocument/2006/relationships/slide" Target="slides/slide184.xml"/><Relationship Id="rId9" Type="http://schemas.openxmlformats.org/officeDocument/2006/relationships/slide" Target="slides/slide8.xml"/><Relationship Id="rId210" Type="http://schemas.openxmlformats.org/officeDocument/2006/relationships/slide" Target="slides/slide209.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294" Type="http://schemas.openxmlformats.org/officeDocument/2006/relationships/slide" Target="slides/slide293.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slide" Target="slides/slide283.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95" Type="http://schemas.openxmlformats.org/officeDocument/2006/relationships/slide" Target="slides/slide294.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296" Type="http://schemas.openxmlformats.org/officeDocument/2006/relationships/slide" Target="slides/slide295.xml"/><Relationship Id="rId300" Type="http://schemas.openxmlformats.org/officeDocument/2006/relationships/slide" Target="slides/slide299.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297" Type="http://schemas.openxmlformats.org/officeDocument/2006/relationships/slide" Target="slides/slide296.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301"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287" Type="http://schemas.openxmlformats.org/officeDocument/2006/relationships/slide" Target="slides/slide286.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slide" Target="slides/slide297.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302"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303" Type="http://schemas.openxmlformats.org/officeDocument/2006/relationships/viewProps" Target="viewProps.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107" Type="http://schemas.openxmlformats.org/officeDocument/2006/relationships/slide" Target="slides/slide106.xml"/><Relationship Id="rId289" Type="http://schemas.openxmlformats.org/officeDocument/2006/relationships/slide" Target="slides/slide288.xml"/><Relationship Id="rId11" Type="http://schemas.openxmlformats.org/officeDocument/2006/relationships/slide" Target="slides/slide10.xml"/><Relationship Id="rId53" Type="http://schemas.openxmlformats.org/officeDocument/2006/relationships/slide" Target="slides/slide52.xml"/><Relationship Id="rId149" Type="http://schemas.openxmlformats.org/officeDocument/2006/relationships/slide" Target="slides/slide148.xml"/><Relationship Id="rId95" Type="http://schemas.openxmlformats.org/officeDocument/2006/relationships/slide" Target="slides/slide94.xml"/><Relationship Id="rId160" Type="http://schemas.openxmlformats.org/officeDocument/2006/relationships/slide" Target="slides/slide159.xml"/><Relationship Id="rId216" Type="http://schemas.openxmlformats.org/officeDocument/2006/relationships/slide" Target="slides/slide215.xml"/><Relationship Id="rId258" Type="http://schemas.openxmlformats.org/officeDocument/2006/relationships/slide" Target="slides/slide257.xml"/><Relationship Id="rId22" Type="http://schemas.openxmlformats.org/officeDocument/2006/relationships/slide" Target="slides/slide21.xml"/><Relationship Id="rId64" Type="http://schemas.openxmlformats.org/officeDocument/2006/relationships/slide" Target="slides/slide63.xml"/><Relationship Id="rId118" Type="http://schemas.openxmlformats.org/officeDocument/2006/relationships/slide" Target="slides/slide117.xml"/><Relationship Id="rId171" Type="http://schemas.openxmlformats.org/officeDocument/2006/relationships/slide" Target="slides/slide170.xml"/><Relationship Id="rId227" Type="http://schemas.openxmlformats.org/officeDocument/2006/relationships/slide" Target="slides/slide226.xml"/><Relationship Id="rId269" Type="http://schemas.openxmlformats.org/officeDocument/2006/relationships/slide" Target="slides/slide268.xml"/><Relationship Id="rId33" Type="http://schemas.openxmlformats.org/officeDocument/2006/relationships/slide" Target="slides/slide32.xml"/><Relationship Id="rId129" Type="http://schemas.openxmlformats.org/officeDocument/2006/relationships/slide" Target="slides/slide128.xml"/><Relationship Id="rId280" Type="http://schemas.openxmlformats.org/officeDocument/2006/relationships/slide" Target="slides/slide279.xml"/><Relationship Id="rId75" Type="http://schemas.openxmlformats.org/officeDocument/2006/relationships/slide" Target="slides/slide74.xml"/><Relationship Id="rId140" Type="http://schemas.openxmlformats.org/officeDocument/2006/relationships/slide" Target="slides/slide139.xml"/><Relationship Id="rId182" Type="http://schemas.openxmlformats.org/officeDocument/2006/relationships/slide" Target="slides/slide181.xml"/><Relationship Id="rId6" Type="http://schemas.openxmlformats.org/officeDocument/2006/relationships/slide" Target="slides/slide5.xml"/><Relationship Id="rId238" Type="http://schemas.openxmlformats.org/officeDocument/2006/relationships/slide" Target="slides/slide2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1582" cy="495507"/>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18971" y="0"/>
            <a:ext cx="2921582" cy="495507"/>
          </a:xfrm>
          <a:prstGeom prst="rect">
            <a:avLst/>
          </a:prstGeom>
        </p:spPr>
        <p:txBody>
          <a:bodyPr vert="horz" lIns="91440" tIns="45720" rIns="91440" bIns="45720" rtlCol="0"/>
          <a:lstStyle>
            <a:lvl1pPr algn="r">
              <a:defRPr sz="1200"/>
            </a:lvl1pPr>
          </a:lstStyle>
          <a:p>
            <a:fld id="{3B792B4E-2C40-46AA-98A1-08FF812BB3CA}" type="datetimeFigureOut">
              <a:rPr lang="en-GB" smtClean="0"/>
              <a:t>15/10/2022</a:t>
            </a:fld>
            <a:endParaRPr lang="en-GB"/>
          </a:p>
        </p:txBody>
      </p:sp>
      <p:sp>
        <p:nvSpPr>
          <p:cNvPr id="4" name="Slide Image Placeholder 3"/>
          <p:cNvSpPr>
            <a:spLocks noGrp="1" noRot="1" noChangeAspect="1"/>
          </p:cNvSpPr>
          <p:nvPr>
            <p:ph type="sldImg" idx="2"/>
          </p:nvPr>
        </p:nvSpPr>
        <p:spPr>
          <a:xfrm>
            <a:off x="409575" y="1235075"/>
            <a:ext cx="5922963" cy="3332163"/>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4212" y="4752747"/>
            <a:ext cx="5393690" cy="388861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80333"/>
            <a:ext cx="2921582" cy="495506"/>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18971" y="9380333"/>
            <a:ext cx="2921582" cy="495506"/>
          </a:xfrm>
          <a:prstGeom prst="rect">
            <a:avLst/>
          </a:prstGeom>
        </p:spPr>
        <p:txBody>
          <a:bodyPr vert="horz" lIns="91440" tIns="45720" rIns="91440" bIns="45720" rtlCol="0" anchor="b"/>
          <a:lstStyle>
            <a:lvl1pPr algn="r">
              <a:defRPr sz="1200"/>
            </a:lvl1pPr>
          </a:lstStyle>
          <a:p>
            <a:fld id="{A370640F-E73A-4148-92BA-D1C70A966614}" type="slidenum">
              <a:rPr lang="en-GB" smtClean="0"/>
              <a:t>‹#›</a:t>
            </a:fld>
            <a:endParaRPr lang="en-GB"/>
          </a:p>
        </p:txBody>
      </p:sp>
    </p:spTree>
    <p:extLst>
      <p:ext uri="{BB962C8B-B14F-4D97-AF65-F5344CB8AC3E}">
        <p14:creationId xmlns:p14="http://schemas.microsoft.com/office/powerpoint/2010/main" val="14303420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2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2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2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2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2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2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2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27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28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28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28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289.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290.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29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29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29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29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29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29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29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29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a:t>
            </a:fld>
            <a:endParaRPr lang="en-GB" dirty="0"/>
          </a:p>
        </p:txBody>
      </p:sp>
    </p:spTree>
    <p:extLst>
      <p:ext uri="{BB962C8B-B14F-4D97-AF65-F5344CB8AC3E}">
        <p14:creationId xmlns:p14="http://schemas.microsoft.com/office/powerpoint/2010/main" val="34894493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11</a:t>
            </a:fld>
            <a:endParaRPr lang="en-GB"/>
          </a:p>
        </p:txBody>
      </p:sp>
    </p:spTree>
    <p:extLst>
      <p:ext uri="{BB962C8B-B14F-4D97-AF65-F5344CB8AC3E}">
        <p14:creationId xmlns:p14="http://schemas.microsoft.com/office/powerpoint/2010/main" val="6818855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15</a:t>
            </a:fld>
            <a:endParaRPr lang="en-GB"/>
          </a:p>
        </p:txBody>
      </p:sp>
    </p:spTree>
    <p:extLst>
      <p:ext uri="{BB962C8B-B14F-4D97-AF65-F5344CB8AC3E}">
        <p14:creationId xmlns:p14="http://schemas.microsoft.com/office/powerpoint/2010/main" val="12032025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16</a:t>
            </a:fld>
            <a:endParaRPr lang="en-GB"/>
          </a:p>
        </p:txBody>
      </p:sp>
    </p:spTree>
    <p:extLst>
      <p:ext uri="{BB962C8B-B14F-4D97-AF65-F5344CB8AC3E}">
        <p14:creationId xmlns:p14="http://schemas.microsoft.com/office/powerpoint/2010/main" val="29558086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0" dirty="0"/>
              <a:t>By examining the oldest houses in Colchester, we can find clues as to what special things were to occur and eliminate artificial sections and discover on what occasion they were built.</a:t>
            </a:r>
            <a:endParaRPr lang="en-GB" sz="20000" dirty="0">
              <a:highlight>
                <a:srgbClr val="FFFF00"/>
              </a:highlight>
            </a:endParaRPr>
          </a:p>
        </p:txBody>
      </p:sp>
      <p:sp>
        <p:nvSpPr>
          <p:cNvPr id="4" name="Slide Number Placeholder 3"/>
          <p:cNvSpPr>
            <a:spLocks noGrp="1"/>
          </p:cNvSpPr>
          <p:nvPr>
            <p:ph type="sldNum" sz="quarter" idx="5"/>
          </p:nvPr>
        </p:nvSpPr>
        <p:spPr/>
        <p:txBody>
          <a:bodyPr/>
          <a:lstStyle/>
          <a:p>
            <a:fld id="{A370640F-E73A-4148-92BA-D1C70A966614}" type="slidenum">
              <a:rPr lang="en-GB" smtClean="0"/>
              <a:t>69</a:t>
            </a:fld>
            <a:endParaRPr lang="en-GB"/>
          </a:p>
        </p:txBody>
      </p:sp>
    </p:spTree>
    <p:extLst>
      <p:ext uri="{BB962C8B-B14F-4D97-AF65-F5344CB8AC3E}">
        <p14:creationId xmlns:p14="http://schemas.microsoft.com/office/powerpoint/2010/main" val="29449489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Revisit and review the words and challenge words  – I say, we say, you say</a:t>
            </a:r>
          </a:p>
          <a:p>
            <a:r>
              <a:rPr lang="en-GB" dirty="0"/>
              <a:t>Ask children to write words only in their spelling book</a:t>
            </a:r>
          </a:p>
          <a:p>
            <a:endParaRPr lang="en-GB" dirty="0"/>
          </a:p>
          <a:p>
            <a:r>
              <a:rPr lang="en-GB" dirty="0"/>
              <a:t>Introduce the new spelling rule</a:t>
            </a:r>
          </a:p>
          <a:p>
            <a:endParaRPr lang="en-GB" dirty="0"/>
          </a:p>
          <a:p>
            <a:r>
              <a:rPr lang="en-GB" dirty="0"/>
              <a:t>Children to write the new spelling rule words and challenge words into books when the sentences are shown with the spelling word missing.</a:t>
            </a:r>
          </a:p>
          <a:p>
            <a:endParaRPr lang="en-GB" dirty="0"/>
          </a:p>
          <a:p>
            <a:r>
              <a:rPr lang="en-GB" dirty="0"/>
              <a:t>Read the extract with the class as choral reading.  Practise model of prosody etc.</a:t>
            </a:r>
          </a:p>
          <a:p>
            <a:endParaRPr lang="en-GB" dirty="0"/>
          </a:p>
          <a:p>
            <a:r>
              <a:rPr lang="en-GB" dirty="0"/>
              <a:t>Ask children to find the spelling words from the session in the text.</a:t>
            </a:r>
          </a:p>
          <a:p>
            <a:endParaRPr lang="en-GB" dirty="0"/>
          </a:p>
          <a:p>
            <a:r>
              <a:rPr lang="en-GB" dirty="0"/>
              <a:t>Then read allowed the chosen sentence for children to write fully in their books.</a:t>
            </a:r>
          </a:p>
          <a:p>
            <a:endParaRPr lang="en-GB" dirty="0"/>
          </a:p>
          <a:p>
            <a:r>
              <a:rPr lang="en-GB" dirty="0"/>
              <a:t>Show the extract and ask children to then edit their work to check they were correct in their dictation.</a:t>
            </a:r>
          </a:p>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71</a:t>
            </a:fld>
            <a:endParaRPr lang="en-GB"/>
          </a:p>
        </p:txBody>
      </p:sp>
    </p:spTree>
    <p:extLst>
      <p:ext uri="{BB962C8B-B14F-4D97-AF65-F5344CB8AC3E}">
        <p14:creationId xmlns:p14="http://schemas.microsoft.com/office/powerpoint/2010/main" val="35110950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Plan</a:t>
            </a:r>
          </a:p>
        </p:txBody>
      </p:sp>
      <p:sp>
        <p:nvSpPr>
          <p:cNvPr id="4" name="Slide Number Placeholder 3"/>
          <p:cNvSpPr>
            <a:spLocks noGrp="1"/>
          </p:cNvSpPr>
          <p:nvPr>
            <p:ph type="sldNum" sz="quarter" idx="5"/>
          </p:nvPr>
        </p:nvSpPr>
        <p:spPr/>
        <p:txBody>
          <a:bodyPr/>
          <a:lstStyle/>
          <a:p>
            <a:fld id="{A370640F-E73A-4148-92BA-D1C70A966614}" type="slidenum">
              <a:rPr lang="en-GB" smtClean="0"/>
              <a:t>72</a:t>
            </a:fld>
            <a:endParaRPr lang="en-GB"/>
          </a:p>
        </p:txBody>
      </p:sp>
    </p:spTree>
    <p:extLst>
      <p:ext uri="{BB962C8B-B14F-4D97-AF65-F5344CB8AC3E}">
        <p14:creationId xmlns:p14="http://schemas.microsoft.com/office/powerpoint/2010/main" val="13263436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74</a:t>
            </a:fld>
            <a:endParaRPr lang="en-GB"/>
          </a:p>
        </p:txBody>
      </p:sp>
    </p:spTree>
    <p:extLst>
      <p:ext uri="{BB962C8B-B14F-4D97-AF65-F5344CB8AC3E}">
        <p14:creationId xmlns:p14="http://schemas.microsoft.com/office/powerpoint/2010/main" val="7832067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75</a:t>
            </a:fld>
            <a:endParaRPr lang="en-GB"/>
          </a:p>
        </p:txBody>
      </p:sp>
    </p:spTree>
    <p:extLst>
      <p:ext uri="{BB962C8B-B14F-4D97-AF65-F5344CB8AC3E}">
        <p14:creationId xmlns:p14="http://schemas.microsoft.com/office/powerpoint/2010/main" val="37894621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76</a:t>
            </a:fld>
            <a:endParaRPr lang="en-GB"/>
          </a:p>
        </p:txBody>
      </p:sp>
    </p:spTree>
    <p:extLst>
      <p:ext uri="{BB962C8B-B14F-4D97-AF65-F5344CB8AC3E}">
        <p14:creationId xmlns:p14="http://schemas.microsoft.com/office/powerpoint/2010/main" val="10738849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77</a:t>
            </a:fld>
            <a:endParaRPr lang="en-GB"/>
          </a:p>
        </p:txBody>
      </p:sp>
    </p:spTree>
    <p:extLst>
      <p:ext uri="{BB962C8B-B14F-4D97-AF65-F5344CB8AC3E}">
        <p14:creationId xmlns:p14="http://schemas.microsoft.com/office/powerpoint/2010/main" val="4656207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Revisit and review the words and challenge words  – I say, we say, you say</a:t>
            </a:r>
          </a:p>
          <a:p>
            <a:r>
              <a:rPr lang="en-GB" dirty="0"/>
              <a:t>Ask children to write words only in their spelling book</a:t>
            </a:r>
          </a:p>
          <a:p>
            <a:endParaRPr lang="en-GB" dirty="0"/>
          </a:p>
          <a:p>
            <a:r>
              <a:rPr lang="en-GB" dirty="0"/>
              <a:t>Introduce the new spelling rule</a:t>
            </a:r>
          </a:p>
          <a:p>
            <a:r>
              <a:rPr lang="en-GB" dirty="0"/>
              <a:t>Children to write the new spelling rule words and challenge words into books when the sentences are shown with the spelling word missing.</a:t>
            </a:r>
          </a:p>
          <a:p>
            <a:endParaRPr lang="en-GB" dirty="0"/>
          </a:p>
          <a:p>
            <a:r>
              <a:rPr lang="en-GB" dirty="0"/>
              <a:t>Read the extract with the class as choral reading.  Practise model of prosody etc.</a:t>
            </a:r>
          </a:p>
          <a:p>
            <a:endParaRPr lang="en-GB" dirty="0"/>
          </a:p>
          <a:p>
            <a:r>
              <a:rPr lang="en-GB" dirty="0"/>
              <a:t>Ask children to find the spelling words from the session in the text.</a:t>
            </a:r>
          </a:p>
          <a:p>
            <a:endParaRPr lang="en-GB" dirty="0"/>
          </a:p>
          <a:p>
            <a:r>
              <a:rPr lang="en-GB" dirty="0"/>
              <a:t>Then read allowed the chosen sentence for children to write fully in their books.</a:t>
            </a:r>
          </a:p>
          <a:p>
            <a:endParaRPr lang="en-GB" dirty="0"/>
          </a:p>
          <a:p>
            <a:r>
              <a:rPr lang="en-GB" dirty="0"/>
              <a:t>Show the extract and ask children to then edit their work to check they were correct in their dictation.</a:t>
            </a:r>
          </a:p>
          <a:p>
            <a:endParaRPr lang="en-GB" dirty="0"/>
          </a:p>
          <a:p>
            <a:r>
              <a:rPr lang="en-GB" dirty="0"/>
              <a:t> </a:t>
            </a:r>
          </a:p>
          <a:p>
            <a:endParaRPr lang="en-GB" dirty="0"/>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a:t>
            </a:fld>
            <a:endParaRPr lang="en-GB"/>
          </a:p>
        </p:txBody>
      </p:sp>
    </p:spTree>
    <p:extLst>
      <p:ext uri="{BB962C8B-B14F-4D97-AF65-F5344CB8AC3E}">
        <p14:creationId xmlns:p14="http://schemas.microsoft.com/office/powerpoint/2010/main" val="214471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78</a:t>
            </a:fld>
            <a:endParaRPr lang="en-GB"/>
          </a:p>
        </p:txBody>
      </p:sp>
    </p:spTree>
    <p:extLst>
      <p:ext uri="{BB962C8B-B14F-4D97-AF65-F5344CB8AC3E}">
        <p14:creationId xmlns:p14="http://schemas.microsoft.com/office/powerpoint/2010/main" val="26995191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79</a:t>
            </a:fld>
            <a:endParaRPr lang="en-GB"/>
          </a:p>
        </p:txBody>
      </p:sp>
    </p:spTree>
    <p:extLst>
      <p:ext uri="{BB962C8B-B14F-4D97-AF65-F5344CB8AC3E}">
        <p14:creationId xmlns:p14="http://schemas.microsoft.com/office/powerpoint/2010/main" val="17431843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80</a:t>
            </a:fld>
            <a:endParaRPr lang="en-GB"/>
          </a:p>
        </p:txBody>
      </p:sp>
    </p:spTree>
    <p:extLst>
      <p:ext uri="{BB962C8B-B14F-4D97-AF65-F5344CB8AC3E}">
        <p14:creationId xmlns:p14="http://schemas.microsoft.com/office/powerpoint/2010/main" val="41406114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84</a:t>
            </a:fld>
            <a:endParaRPr lang="en-GB"/>
          </a:p>
        </p:txBody>
      </p:sp>
    </p:spTree>
    <p:extLst>
      <p:ext uri="{BB962C8B-B14F-4D97-AF65-F5344CB8AC3E}">
        <p14:creationId xmlns:p14="http://schemas.microsoft.com/office/powerpoint/2010/main" val="3962602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85</a:t>
            </a:fld>
            <a:endParaRPr lang="en-GB"/>
          </a:p>
        </p:txBody>
      </p:sp>
    </p:spTree>
    <p:extLst>
      <p:ext uri="{BB962C8B-B14F-4D97-AF65-F5344CB8AC3E}">
        <p14:creationId xmlns:p14="http://schemas.microsoft.com/office/powerpoint/2010/main" val="23004791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0" dirty="0"/>
              <a:t>In the 1570s, on occasions, they had to flee from Flanders because they were being persecuted for their religious and social beliefs.  This could be thought of as racial tension.</a:t>
            </a:r>
            <a:endParaRPr lang="en-GB" sz="20000" dirty="0">
              <a:highlight>
                <a:srgbClr val="FFFF00"/>
              </a:highlight>
            </a:endParaRPr>
          </a:p>
        </p:txBody>
      </p:sp>
      <p:sp>
        <p:nvSpPr>
          <p:cNvPr id="4" name="Slide Number Placeholder 3"/>
          <p:cNvSpPr>
            <a:spLocks noGrp="1"/>
          </p:cNvSpPr>
          <p:nvPr>
            <p:ph type="sldNum" sz="quarter" idx="5"/>
          </p:nvPr>
        </p:nvSpPr>
        <p:spPr/>
        <p:txBody>
          <a:bodyPr/>
          <a:lstStyle/>
          <a:p>
            <a:fld id="{A370640F-E73A-4148-92BA-D1C70A966614}" type="slidenum">
              <a:rPr lang="en-GB" smtClean="0"/>
              <a:t>134</a:t>
            </a:fld>
            <a:endParaRPr lang="en-GB"/>
          </a:p>
        </p:txBody>
      </p:sp>
    </p:spTree>
    <p:extLst>
      <p:ext uri="{BB962C8B-B14F-4D97-AF65-F5344CB8AC3E}">
        <p14:creationId xmlns:p14="http://schemas.microsoft.com/office/powerpoint/2010/main" val="17131636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Revisit and review the words and challenge words  – I say, we say, you say</a:t>
            </a:r>
          </a:p>
          <a:p>
            <a:r>
              <a:rPr lang="en-GB" dirty="0"/>
              <a:t>Ask children to write words only in their spelling book</a:t>
            </a:r>
          </a:p>
          <a:p>
            <a:endParaRPr lang="en-GB" dirty="0"/>
          </a:p>
          <a:p>
            <a:r>
              <a:rPr lang="en-GB" dirty="0"/>
              <a:t>Introduce the new spelling rule</a:t>
            </a:r>
          </a:p>
          <a:p>
            <a:endParaRPr lang="en-GB" dirty="0"/>
          </a:p>
          <a:p>
            <a:r>
              <a:rPr lang="en-GB" dirty="0"/>
              <a:t>Children to write the new spelling rule words and challenge words into books when the sentences are shown with the spelling word missing.</a:t>
            </a:r>
          </a:p>
          <a:p>
            <a:endParaRPr lang="en-GB" dirty="0"/>
          </a:p>
          <a:p>
            <a:r>
              <a:rPr lang="en-GB" dirty="0"/>
              <a:t>Read the extract with the class as choral reading.  Practise model of prosody etc.</a:t>
            </a:r>
          </a:p>
          <a:p>
            <a:endParaRPr lang="en-GB" dirty="0"/>
          </a:p>
          <a:p>
            <a:r>
              <a:rPr lang="en-GB" dirty="0"/>
              <a:t>Ask children to find the spelling words from the session in the text.</a:t>
            </a:r>
          </a:p>
          <a:p>
            <a:endParaRPr lang="en-GB" dirty="0"/>
          </a:p>
          <a:p>
            <a:r>
              <a:rPr lang="en-GB" dirty="0"/>
              <a:t>Then read allowed the chosen sentence for children to write fully in their books.</a:t>
            </a:r>
          </a:p>
          <a:p>
            <a:endParaRPr lang="en-GB" dirty="0"/>
          </a:p>
          <a:p>
            <a:r>
              <a:rPr lang="en-GB" dirty="0"/>
              <a:t>Show the extract and ask children to then edit their work to check they were correct in their dictation.</a:t>
            </a:r>
          </a:p>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136</a:t>
            </a:fld>
            <a:endParaRPr lang="en-GB"/>
          </a:p>
        </p:txBody>
      </p:sp>
    </p:spTree>
    <p:extLst>
      <p:ext uri="{BB962C8B-B14F-4D97-AF65-F5344CB8AC3E}">
        <p14:creationId xmlns:p14="http://schemas.microsoft.com/office/powerpoint/2010/main" val="3960689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Plan</a:t>
            </a:r>
          </a:p>
        </p:txBody>
      </p:sp>
      <p:sp>
        <p:nvSpPr>
          <p:cNvPr id="4" name="Slide Number Placeholder 3"/>
          <p:cNvSpPr>
            <a:spLocks noGrp="1"/>
          </p:cNvSpPr>
          <p:nvPr>
            <p:ph type="sldNum" sz="quarter" idx="5"/>
          </p:nvPr>
        </p:nvSpPr>
        <p:spPr/>
        <p:txBody>
          <a:bodyPr/>
          <a:lstStyle/>
          <a:p>
            <a:fld id="{A370640F-E73A-4148-92BA-D1C70A966614}" type="slidenum">
              <a:rPr lang="en-GB" smtClean="0"/>
              <a:t>137</a:t>
            </a:fld>
            <a:endParaRPr lang="en-GB"/>
          </a:p>
        </p:txBody>
      </p:sp>
    </p:spTree>
    <p:extLst>
      <p:ext uri="{BB962C8B-B14F-4D97-AF65-F5344CB8AC3E}">
        <p14:creationId xmlns:p14="http://schemas.microsoft.com/office/powerpoint/2010/main" val="24457554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139</a:t>
            </a:fld>
            <a:endParaRPr lang="en-GB"/>
          </a:p>
        </p:txBody>
      </p:sp>
    </p:spTree>
    <p:extLst>
      <p:ext uri="{BB962C8B-B14F-4D97-AF65-F5344CB8AC3E}">
        <p14:creationId xmlns:p14="http://schemas.microsoft.com/office/powerpoint/2010/main" val="27861842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140</a:t>
            </a:fld>
            <a:endParaRPr lang="en-GB"/>
          </a:p>
        </p:txBody>
      </p:sp>
    </p:spTree>
    <p:extLst>
      <p:ext uri="{BB962C8B-B14F-4D97-AF65-F5344CB8AC3E}">
        <p14:creationId xmlns:p14="http://schemas.microsoft.com/office/powerpoint/2010/main" val="39058505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Plan</a:t>
            </a:r>
          </a:p>
        </p:txBody>
      </p:sp>
      <p:sp>
        <p:nvSpPr>
          <p:cNvPr id="4" name="Slide Number Placeholder 3"/>
          <p:cNvSpPr>
            <a:spLocks noGrp="1"/>
          </p:cNvSpPr>
          <p:nvPr>
            <p:ph type="sldNum" sz="quarter" idx="5"/>
          </p:nvPr>
        </p:nvSpPr>
        <p:spPr/>
        <p:txBody>
          <a:bodyPr/>
          <a:lstStyle/>
          <a:p>
            <a:fld id="{A370640F-E73A-4148-92BA-D1C70A966614}" type="slidenum">
              <a:rPr lang="en-GB" smtClean="0"/>
              <a:t>3</a:t>
            </a:fld>
            <a:endParaRPr lang="en-GB"/>
          </a:p>
        </p:txBody>
      </p:sp>
    </p:spTree>
    <p:extLst>
      <p:ext uri="{BB962C8B-B14F-4D97-AF65-F5344CB8AC3E}">
        <p14:creationId xmlns:p14="http://schemas.microsoft.com/office/powerpoint/2010/main" val="21753997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141</a:t>
            </a:fld>
            <a:endParaRPr lang="en-GB"/>
          </a:p>
        </p:txBody>
      </p:sp>
    </p:spTree>
    <p:extLst>
      <p:ext uri="{BB962C8B-B14F-4D97-AF65-F5344CB8AC3E}">
        <p14:creationId xmlns:p14="http://schemas.microsoft.com/office/powerpoint/2010/main" val="38765409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142</a:t>
            </a:fld>
            <a:endParaRPr lang="en-GB"/>
          </a:p>
        </p:txBody>
      </p:sp>
    </p:spTree>
    <p:extLst>
      <p:ext uri="{BB962C8B-B14F-4D97-AF65-F5344CB8AC3E}">
        <p14:creationId xmlns:p14="http://schemas.microsoft.com/office/powerpoint/2010/main" val="2682498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143</a:t>
            </a:fld>
            <a:endParaRPr lang="en-GB"/>
          </a:p>
        </p:txBody>
      </p:sp>
    </p:spTree>
    <p:extLst>
      <p:ext uri="{BB962C8B-B14F-4D97-AF65-F5344CB8AC3E}">
        <p14:creationId xmlns:p14="http://schemas.microsoft.com/office/powerpoint/2010/main" val="25239844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144</a:t>
            </a:fld>
            <a:endParaRPr lang="en-GB"/>
          </a:p>
        </p:txBody>
      </p:sp>
    </p:spTree>
    <p:extLst>
      <p:ext uri="{BB962C8B-B14F-4D97-AF65-F5344CB8AC3E}">
        <p14:creationId xmlns:p14="http://schemas.microsoft.com/office/powerpoint/2010/main" val="255871914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145</a:t>
            </a:fld>
            <a:endParaRPr lang="en-GB"/>
          </a:p>
        </p:txBody>
      </p:sp>
    </p:spTree>
    <p:extLst>
      <p:ext uri="{BB962C8B-B14F-4D97-AF65-F5344CB8AC3E}">
        <p14:creationId xmlns:p14="http://schemas.microsoft.com/office/powerpoint/2010/main" val="335682190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149</a:t>
            </a:fld>
            <a:endParaRPr lang="en-GB"/>
          </a:p>
        </p:txBody>
      </p:sp>
    </p:spTree>
    <p:extLst>
      <p:ext uri="{BB962C8B-B14F-4D97-AF65-F5344CB8AC3E}">
        <p14:creationId xmlns:p14="http://schemas.microsoft.com/office/powerpoint/2010/main" val="365838483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150</a:t>
            </a:fld>
            <a:endParaRPr lang="en-GB"/>
          </a:p>
        </p:txBody>
      </p:sp>
    </p:spTree>
    <p:extLst>
      <p:ext uri="{BB962C8B-B14F-4D97-AF65-F5344CB8AC3E}">
        <p14:creationId xmlns:p14="http://schemas.microsoft.com/office/powerpoint/2010/main" val="397514410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0" dirty="0"/>
              <a:t>In the late 1800s, nearly 300 crucial new houses were built in an area called New Town to accompany existing houses which were superficial.</a:t>
            </a:r>
            <a:endParaRPr lang="en-GB" sz="20000" dirty="0">
              <a:highlight>
                <a:srgbClr val="FFFF00"/>
              </a:highlight>
            </a:endParaRPr>
          </a:p>
        </p:txBody>
      </p:sp>
      <p:sp>
        <p:nvSpPr>
          <p:cNvPr id="4" name="Slide Number Placeholder 3"/>
          <p:cNvSpPr>
            <a:spLocks noGrp="1"/>
          </p:cNvSpPr>
          <p:nvPr>
            <p:ph type="sldNum" sz="quarter" idx="5"/>
          </p:nvPr>
        </p:nvSpPr>
        <p:spPr/>
        <p:txBody>
          <a:bodyPr/>
          <a:lstStyle/>
          <a:p>
            <a:fld id="{A370640F-E73A-4148-92BA-D1C70A966614}" type="slidenum">
              <a:rPr lang="en-GB" smtClean="0"/>
              <a:t>191</a:t>
            </a:fld>
            <a:endParaRPr lang="en-GB"/>
          </a:p>
        </p:txBody>
      </p:sp>
    </p:spTree>
    <p:extLst>
      <p:ext uri="{BB962C8B-B14F-4D97-AF65-F5344CB8AC3E}">
        <p14:creationId xmlns:p14="http://schemas.microsoft.com/office/powerpoint/2010/main" val="110667509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Revisit and review the words and challenge words  – I say, we say, you say</a:t>
            </a:r>
          </a:p>
          <a:p>
            <a:r>
              <a:rPr lang="en-GB" dirty="0"/>
              <a:t>Ask children to write words only in their spelling book</a:t>
            </a:r>
          </a:p>
          <a:p>
            <a:endParaRPr lang="en-GB" dirty="0"/>
          </a:p>
          <a:p>
            <a:r>
              <a:rPr lang="en-GB" dirty="0"/>
              <a:t>Introduce the new spelling rule</a:t>
            </a:r>
          </a:p>
          <a:p>
            <a:endParaRPr lang="en-GB" dirty="0"/>
          </a:p>
          <a:p>
            <a:r>
              <a:rPr lang="en-GB" dirty="0"/>
              <a:t>Children to write the new spelling rule words and challenge words into books when the sentences are shown with the spelling word missing.</a:t>
            </a:r>
          </a:p>
          <a:p>
            <a:endParaRPr lang="en-GB" dirty="0"/>
          </a:p>
          <a:p>
            <a:r>
              <a:rPr lang="en-GB" dirty="0"/>
              <a:t>Read the extract with the class as choral reading.  Practise model of prosody etc.</a:t>
            </a:r>
          </a:p>
          <a:p>
            <a:endParaRPr lang="en-GB" dirty="0"/>
          </a:p>
          <a:p>
            <a:r>
              <a:rPr lang="en-GB" dirty="0"/>
              <a:t>Ask children to find the spelling words from the session in the text.</a:t>
            </a:r>
          </a:p>
          <a:p>
            <a:endParaRPr lang="en-GB" dirty="0"/>
          </a:p>
          <a:p>
            <a:r>
              <a:rPr lang="en-GB" dirty="0"/>
              <a:t>Then read allowed the chosen sentence for children to write fully in their books.</a:t>
            </a:r>
          </a:p>
          <a:p>
            <a:endParaRPr lang="en-GB" dirty="0"/>
          </a:p>
          <a:p>
            <a:r>
              <a:rPr lang="en-GB" dirty="0"/>
              <a:t>Show the extract and ask children to then edit their work to check they were correct in their dictation.</a:t>
            </a:r>
          </a:p>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193</a:t>
            </a:fld>
            <a:endParaRPr lang="en-GB"/>
          </a:p>
        </p:txBody>
      </p:sp>
    </p:spTree>
    <p:extLst>
      <p:ext uri="{BB962C8B-B14F-4D97-AF65-F5344CB8AC3E}">
        <p14:creationId xmlns:p14="http://schemas.microsoft.com/office/powerpoint/2010/main" val="332761487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Plan</a:t>
            </a:r>
          </a:p>
        </p:txBody>
      </p:sp>
      <p:sp>
        <p:nvSpPr>
          <p:cNvPr id="4" name="Slide Number Placeholder 3"/>
          <p:cNvSpPr>
            <a:spLocks noGrp="1"/>
          </p:cNvSpPr>
          <p:nvPr>
            <p:ph type="sldNum" sz="quarter" idx="5"/>
          </p:nvPr>
        </p:nvSpPr>
        <p:spPr/>
        <p:txBody>
          <a:bodyPr/>
          <a:lstStyle/>
          <a:p>
            <a:fld id="{A370640F-E73A-4148-92BA-D1C70A966614}" type="slidenum">
              <a:rPr lang="en-GB" smtClean="0"/>
              <a:t>194</a:t>
            </a:fld>
            <a:endParaRPr lang="en-GB"/>
          </a:p>
        </p:txBody>
      </p:sp>
    </p:spTree>
    <p:extLst>
      <p:ext uri="{BB962C8B-B14F-4D97-AF65-F5344CB8AC3E}">
        <p14:creationId xmlns:p14="http://schemas.microsoft.com/office/powerpoint/2010/main" val="2791796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5</a:t>
            </a:fld>
            <a:endParaRPr lang="en-GB"/>
          </a:p>
        </p:txBody>
      </p:sp>
    </p:spTree>
    <p:extLst>
      <p:ext uri="{BB962C8B-B14F-4D97-AF65-F5344CB8AC3E}">
        <p14:creationId xmlns:p14="http://schemas.microsoft.com/office/powerpoint/2010/main" val="357410899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196</a:t>
            </a:fld>
            <a:endParaRPr lang="en-GB"/>
          </a:p>
        </p:txBody>
      </p:sp>
    </p:spTree>
    <p:extLst>
      <p:ext uri="{BB962C8B-B14F-4D97-AF65-F5344CB8AC3E}">
        <p14:creationId xmlns:p14="http://schemas.microsoft.com/office/powerpoint/2010/main" val="400819544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197</a:t>
            </a:fld>
            <a:endParaRPr lang="en-GB"/>
          </a:p>
        </p:txBody>
      </p:sp>
    </p:spTree>
    <p:extLst>
      <p:ext uri="{BB962C8B-B14F-4D97-AF65-F5344CB8AC3E}">
        <p14:creationId xmlns:p14="http://schemas.microsoft.com/office/powerpoint/2010/main" val="93623145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198</a:t>
            </a:fld>
            <a:endParaRPr lang="en-GB"/>
          </a:p>
        </p:txBody>
      </p:sp>
    </p:spTree>
    <p:extLst>
      <p:ext uri="{BB962C8B-B14F-4D97-AF65-F5344CB8AC3E}">
        <p14:creationId xmlns:p14="http://schemas.microsoft.com/office/powerpoint/2010/main" val="44880563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199</a:t>
            </a:fld>
            <a:endParaRPr lang="en-GB"/>
          </a:p>
        </p:txBody>
      </p:sp>
    </p:spTree>
    <p:extLst>
      <p:ext uri="{BB962C8B-B14F-4D97-AF65-F5344CB8AC3E}">
        <p14:creationId xmlns:p14="http://schemas.microsoft.com/office/powerpoint/2010/main" val="381134038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200</a:t>
            </a:fld>
            <a:endParaRPr lang="en-GB"/>
          </a:p>
        </p:txBody>
      </p:sp>
    </p:spTree>
    <p:extLst>
      <p:ext uri="{BB962C8B-B14F-4D97-AF65-F5344CB8AC3E}">
        <p14:creationId xmlns:p14="http://schemas.microsoft.com/office/powerpoint/2010/main" val="338855435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201</a:t>
            </a:fld>
            <a:endParaRPr lang="en-GB"/>
          </a:p>
        </p:txBody>
      </p:sp>
    </p:spTree>
    <p:extLst>
      <p:ext uri="{BB962C8B-B14F-4D97-AF65-F5344CB8AC3E}">
        <p14:creationId xmlns:p14="http://schemas.microsoft.com/office/powerpoint/2010/main" val="201953246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202</a:t>
            </a:fld>
            <a:endParaRPr lang="en-GB"/>
          </a:p>
        </p:txBody>
      </p:sp>
    </p:spTree>
    <p:extLst>
      <p:ext uri="{BB962C8B-B14F-4D97-AF65-F5344CB8AC3E}">
        <p14:creationId xmlns:p14="http://schemas.microsoft.com/office/powerpoint/2010/main" val="26749684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206</a:t>
            </a:fld>
            <a:endParaRPr lang="en-GB"/>
          </a:p>
        </p:txBody>
      </p:sp>
    </p:spTree>
    <p:extLst>
      <p:ext uri="{BB962C8B-B14F-4D97-AF65-F5344CB8AC3E}">
        <p14:creationId xmlns:p14="http://schemas.microsoft.com/office/powerpoint/2010/main" val="53656706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207</a:t>
            </a:fld>
            <a:endParaRPr lang="en-GB"/>
          </a:p>
        </p:txBody>
      </p:sp>
    </p:spTree>
    <p:extLst>
      <p:ext uri="{BB962C8B-B14F-4D97-AF65-F5344CB8AC3E}">
        <p14:creationId xmlns:p14="http://schemas.microsoft.com/office/powerpoint/2010/main" val="94831165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0" dirty="0"/>
              <a:t>They were beneficial for more workers and managers, who were to accompany them and prevent antisocial behaviour, as new industries were to occur and be developed and factories were built.</a:t>
            </a:r>
            <a:endParaRPr lang="en-GB" sz="20000" dirty="0">
              <a:highlight>
                <a:srgbClr val="FFFF00"/>
              </a:highlight>
            </a:endParaRPr>
          </a:p>
        </p:txBody>
      </p:sp>
      <p:sp>
        <p:nvSpPr>
          <p:cNvPr id="4" name="Slide Number Placeholder 3"/>
          <p:cNvSpPr>
            <a:spLocks noGrp="1"/>
          </p:cNvSpPr>
          <p:nvPr>
            <p:ph type="sldNum" sz="quarter" idx="5"/>
          </p:nvPr>
        </p:nvSpPr>
        <p:spPr/>
        <p:txBody>
          <a:bodyPr/>
          <a:lstStyle/>
          <a:p>
            <a:fld id="{A370640F-E73A-4148-92BA-D1C70A966614}" type="slidenum">
              <a:rPr lang="en-GB" smtClean="0"/>
              <a:t>248</a:t>
            </a:fld>
            <a:endParaRPr lang="en-GB"/>
          </a:p>
        </p:txBody>
      </p:sp>
    </p:spTree>
    <p:extLst>
      <p:ext uri="{BB962C8B-B14F-4D97-AF65-F5344CB8AC3E}">
        <p14:creationId xmlns:p14="http://schemas.microsoft.com/office/powerpoint/2010/main" val="1943220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6</a:t>
            </a:fld>
            <a:endParaRPr lang="en-GB"/>
          </a:p>
        </p:txBody>
      </p:sp>
    </p:spTree>
    <p:extLst>
      <p:ext uri="{BB962C8B-B14F-4D97-AF65-F5344CB8AC3E}">
        <p14:creationId xmlns:p14="http://schemas.microsoft.com/office/powerpoint/2010/main" val="396723832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Click through the slides for all the R+R words for the week (both the focus and the challenge words)</a:t>
            </a:r>
          </a:p>
          <a:p>
            <a:r>
              <a:rPr lang="en-GB" dirty="0"/>
              <a:t>Click through the slides for all the new learning this week </a:t>
            </a:r>
          </a:p>
        </p:txBody>
      </p:sp>
      <p:sp>
        <p:nvSpPr>
          <p:cNvPr id="4" name="Slide Number Placeholder 3"/>
          <p:cNvSpPr>
            <a:spLocks noGrp="1"/>
          </p:cNvSpPr>
          <p:nvPr>
            <p:ph type="sldNum" sz="quarter" idx="5"/>
          </p:nvPr>
        </p:nvSpPr>
        <p:spPr/>
        <p:txBody>
          <a:bodyPr/>
          <a:lstStyle/>
          <a:p>
            <a:fld id="{A370640F-E73A-4148-92BA-D1C70A966614}" type="slidenum">
              <a:rPr lang="en-GB" smtClean="0"/>
              <a:t>250</a:t>
            </a:fld>
            <a:endParaRPr lang="en-GB"/>
          </a:p>
        </p:txBody>
      </p:sp>
    </p:spTree>
    <p:extLst>
      <p:ext uri="{BB962C8B-B14F-4D97-AF65-F5344CB8AC3E}">
        <p14:creationId xmlns:p14="http://schemas.microsoft.com/office/powerpoint/2010/main" val="65349417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Plan</a:t>
            </a:r>
          </a:p>
        </p:txBody>
      </p:sp>
      <p:sp>
        <p:nvSpPr>
          <p:cNvPr id="4" name="Slide Number Placeholder 3"/>
          <p:cNvSpPr>
            <a:spLocks noGrp="1"/>
          </p:cNvSpPr>
          <p:nvPr>
            <p:ph type="sldNum" sz="quarter" idx="5"/>
          </p:nvPr>
        </p:nvSpPr>
        <p:spPr/>
        <p:txBody>
          <a:bodyPr/>
          <a:lstStyle/>
          <a:p>
            <a:fld id="{A370640F-E73A-4148-92BA-D1C70A966614}" type="slidenum">
              <a:rPr lang="en-GB" smtClean="0"/>
              <a:t>251</a:t>
            </a:fld>
            <a:endParaRPr lang="en-GB"/>
          </a:p>
        </p:txBody>
      </p:sp>
    </p:spTree>
    <p:extLst>
      <p:ext uri="{BB962C8B-B14F-4D97-AF65-F5344CB8AC3E}">
        <p14:creationId xmlns:p14="http://schemas.microsoft.com/office/powerpoint/2010/main" val="269715250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Click through the slides for all the R+R words for the week (both the focus and the challenge words)</a:t>
            </a:r>
          </a:p>
          <a:p>
            <a:r>
              <a:rPr lang="en-GB" dirty="0"/>
              <a:t>Click through the slides for all the new learning this week </a:t>
            </a:r>
          </a:p>
        </p:txBody>
      </p:sp>
      <p:sp>
        <p:nvSpPr>
          <p:cNvPr id="4" name="Slide Number Placeholder 3"/>
          <p:cNvSpPr>
            <a:spLocks noGrp="1"/>
          </p:cNvSpPr>
          <p:nvPr>
            <p:ph type="sldNum" sz="quarter" idx="5"/>
          </p:nvPr>
        </p:nvSpPr>
        <p:spPr/>
        <p:txBody>
          <a:bodyPr/>
          <a:lstStyle/>
          <a:p>
            <a:fld id="{A370640F-E73A-4148-92BA-D1C70A966614}" type="slidenum">
              <a:rPr lang="en-GB" smtClean="0"/>
              <a:t>252</a:t>
            </a:fld>
            <a:endParaRPr lang="en-GB"/>
          </a:p>
        </p:txBody>
      </p:sp>
    </p:spTree>
    <p:extLst>
      <p:ext uri="{BB962C8B-B14F-4D97-AF65-F5344CB8AC3E}">
        <p14:creationId xmlns:p14="http://schemas.microsoft.com/office/powerpoint/2010/main" val="305227758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254</a:t>
            </a:fld>
            <a:endParaRPr lang="en-GB"/>
          </a:p>
        </p:txBody>
      </p:sp>
    </p:spTree>
    <p:extLst>
      <p:ext uri="{BB962C8B-B14F-4D97-AF65-F5344CB8AC3E}">
        <p14:creationId xmlns:p14="http://schemas.microsoft.com/office/powerpoint/2010/main" val="402379117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255</a:t>
            </a:fld>
            <a:endParaRPr lang="en-GB"/>
          </a:p>
        </p:txBody>
      </p:sp>
    </p:spTree>
    <p:extLst>
      <p:ext uri="{BB962C8B-B14F-4D97-AF65-F5344CB8AC3E}">
        <p14:creationId xmlns:p14="http://schemas.microsoft.com/office/powerpoint/2010/main" val="151161402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258</a:t>
            </a:fld>
            <a:endParaRPr lang="en-GB"/>
          </a:p>
        </p:txBody>
      </p:sp>
    </p:spTree>
    <p:extLst>
      <p:ext uri="{BB962C8B-B14F-4D97-AF65-F5344CB8AC3E}">
        <p14:creationId xmlns:p14="http://schemas.microsoft.com/office/powerpoint/2010/main" val="136519188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271</a:t>
            </a:fld>
            <a:endParaRPr lang="en-GB"/>
          </a:p>
        </p:txBody>
      </p:sp>
    </p:spTree>
    <p:extLst>
      <p:ext uri="{BB962C8B-B14F-4D97-AF65-F5344CB8AC3E}">
        <p14:creationId xmlns:p14="http://schemas.microsoft.com/office/powerpoint/2010/main" val="212629357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8000" dirty="0"/>
              <a:t>Peculiar occasion enough thought occur accompany official crucial beneficial superficial</a:t>
            </a:r>
          </a:p>
        </p:txBody>
      </p:sp>
      <p:sp>
        <p:nvSpPr>
          <p:cNvPr id="4" name="Slide Number Placeholder 3"/>
          <p:cNvSpPr>
            <a:spLocks noGrp="1"/>
          </p:cNvSpPr>
          <p:nvPr>
            <p:ph type="sldNum" sz="quarter" idx="5"/>
          </p:nvPr>
        </p:nvSpPr>
        <p:spPr/>
        <p:txBody>
          <a:bodyPr/>
          <a:lstStyle/>
          <a:p>
            <a:fld id="{A370640F-E73A-4148-92BA-D1C70A966614}" type="slidenum">
              <a:rPr lang="en-GB" smtClean="0"/>
              <a:t>285</a:t>
            </a:fld>
            <a:endParaRPr lang="en-GB"/>
          </a:p>
        </p:txBody>
      </p:sp>
    </p:spTree>
    <p:extLst>
      <p:ext uri="{BB962C8B-B14F-4D97-AF65-F5344CB8AC3E}">
        <p14:creationId xmlns:p14="http://schemas.microsoft.com/office/powerpoint/2010/main" val="374056238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286</a:t>
            </a:fld>
            <a:endParaRPr lang="en-GB"/>
          </a:p>
        </p:txBody>
      </p:sp>
    </p:spTree>
    <p:extLst>
      <p:ext uri="{BB962C8B-B14F-4D97-AF65-F5344CB8AC3E}">
        <p14:creationId xmlns:p14="http://schemas.microsoft.com/office/powerpoint/2010/main" val="169896877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287</a:t>
            </a:fld>
            <a:endParaRPr lang="en-GB"/>
          </a:p>
        </p:txBody>
      </p:sp>
    </p:spTree>
    <p:extLst>
      <p:ext uri="{BB962C8B-B14F-4D97-AF65-F5344CB8AC3E}">
        <p14:creationId xmlns:p14="http://schemas.microsoft.com/office/powerpoint/2010/main" val="2493511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7</a:t>
            </a:fld>
            <a:endParaRPr lang="en-GB"/>
          </a:p>
        </p:txBody>
      </p:sp>
    </p:spTree>
    <p:extLst>
      <p:ext uri="{BB962C8B-B14F-4D97-AF65-F5344CB8AC3E}">
        <p14:creationId xmlns:p14="http://schemas.microsoft.com/office/powerpoint/2010/main" val="319765583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that</a:t>
            </a:r>
            <a:r>
              <a:rPr lang="en-GB" dirty="0"/>
              <a:t> is a demonstrative pronoun (</a:t>
            </a:r>
            <a:r>
              <a:rPr lang="en-GB" i="1" dirty="0"/>
              <a:t>that, these, those</a:t>
            </a:r>
            <a:r>
              <a:rPr lang="en-GB" dirty="0"/>
              <a:t>)</a:t>
            </a:r>
          </a:p>
        </p:txBody>
      </p:sp>
      <p:sp>
        <p:nvSpPr>
          <p:cNvPr id="4" name="Slide Number Placeholder 3"/>
          <p:cNvSpPr>
            <a:spLocks noGrp="1"/>
          </p:cNvSpPr>
          <p:nvPr>
            <p:ph type="sldNum" sz="quarter" idx="5"/>
          </p:nvPr>
        </p:nvSpPr>
        <p:spPr/>
        <p:txBody>
          <a:bodyPr/>
          <a:lstStyle/>
          <a:p>
            <a:fld id="{A370640F-E73A-4148-92BA-D1C70A966614}" type="slidenum">
              <a:rPr lang="en-GB" smtClean="0"/>
              <a:t>289</a:t>
            </a:fld>
            <a:endParaRPr lang="en-GB"/>
          </a:p>
        </p:txBody>
      </p:sp>
    </p:spTree>
    <p:extLst>
      <p:ext uri="{BB962C8B-B14F-4D97-AF65-F5344CB8AC3E}">
        <p14:creationId xmlns:p14="http://schemas.microsoft.com/office/powerpoint/2010/main" val="309909391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that</a:t>
            </a:r>
            <a:r>
              <a:rPr lang="en-GB" dirty="0"/>
              <a:t> is a demonstrative pronoun (</a:t>
            </a:r>
            <a:r>
              <a:rPr lang="en-GB" i="1" dirty="0"/>
              <a:t>that, these, those</a:t>
            </a:r>
            <a:r>
              <a:rPr lang="en-GB" dirty="0"/>
              <a:t>)</a:t>
            </a:r>
          </a:p>
        </p:txBody>
      </p:sp>
      <p:sp>
        <p:nvSpPr>
          <p:cNvPr id="4" name="Slide Number Placeholder 3"/>
          <p:cNvSpPr>
            <a:spLocks noGrp="1"/>
          </p:cNvSpPr>
          <p:nvPr>
            <p:ph type="sldNum" sz="quarter" idx="5"/>
          </p:nvPr>
        </p:nvSpPr>
        <p:spPr/>
        <p:txBody>
          <a:bodyPr/>
          <a:lstStyle/>
          <a:p>
            <a:fld id="{A370640F-E73A-4148-92BA-D1C70A966614}" type="slidenum">
              <a:rPr lang="en-GB" smtClean="0"/>
              <a:t>290</a:t>
            </a:fld>
            <a:endParaRPr lang="en-GB"/>
          </a:p>
        </p:txBody>
      </p:sp>
    </p:spTree>
    <p:extLst>
      <p:ext uri="{BB962C8B-B14F-4D97-AF65-F5344CB8AC3E}">
        <p14:creationId xmlns:p14="http://schemas.microsoft.com/office/powerpoint/2010/main" val="229864896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Mr is a noun (abbreviated from Mister)</a:t>
            </a:r>
          </a:p>
        </p:txBody>
      </p:sp>
      <p:sp>
        <p:nvSpPr>
          <p:cNvPr id="4" name="Slide Number Placeholder 3"/>
          <p:cNvSpPr>
            <a:spLocks noGrp="1"/>
          </p:cNvSpPr>
          <p:nvPr>
            <p:ph type="sldNum" sz="quarter" idx="5"/>
          </p:nvPr>
        </p:nvSpPr>
        <p:spPr/>
        <p:txBody>
          <a:bodyPr/>
          <a:lstStyle/>
          <a:p>
            <a:fld id="{A370640F-E73A-4148-92BA-D1C70A966614}" type="slidenum">
              <a:rPr lang="en-GB" smtClean="0"/>
              <a:t>292</a:t>
            </a:fld>
            <a:endParaRPr lang="en-GB"/>
          </a:p>
        </p:txBody>
      </p:sp>
    </p:spTree>
    <p:extLst>
      <p:ext uri="{BB962C8B-B14F-4D97-AF65-F5344CB8AC3E}">
        <p14:creationId xmlns:p14="http://schemas.microsoft.com/office/powerpoint/2010/main" val="44704598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Mr is a noun (abbreviated from Mister)</a:t>
            </a:r>
          </a:p>
        </p:txBody>
      </p:sp>
      <p:sp>
        <p:nvSpPr>
          <p:cNvPr id="4" name="Slide Number Placeholder 3"/>
          <p:cNvSpPr>
            <a:spLocks noGrp="1"/>
          </p:cNvSpPr>
          <p:nvPr>
            <p:ph type="sldNum" sz="quarter" idx="5"/>
          </p:nvPr>
        </p:nvSpPr>
        <p:spPr/>
        <p:txBody>
          <a:bodyPr/>
          <a:lstStyle/>
          <a:p>
            <a:fld id="{A370640F-E73A-4148-92BA-D1C70A966614}" type="slidenum">
              <a:rPr lang="en-GB" smtClean="0"/>
              <a:t>293</a:t>
            </a:fld>
            <a:endParaRPr lang="en-GB"/>
          </a:p>
        </p:txBody>
      </p:sp>
    </p:spTree>
    <p:extLst>
      <p:ext uri="{BB962C8B-B14F-4D97-AF65-F5344CB8AC3E}">
        <p14:creationId xmlns:p14="http://schemas.microsoft.com/office/powerpoint/2010/main" val="13526310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294</a:t>
            </a:fld>
            <a:endParaRPr lang="en-GB"/>
          </a:p>
        </p:txBody>
      </p:sp>
    </p:spTree>
    <p:extLst>
      <p:ext uri="{BB962C8B-B14F-4D97-AF65-F5344CB8AC3E}">
        <p14:creationId xmlns:p14="http://schemas.microsoft.com/office/powerpoint/2010/main" val="360561241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295</a:t>
            </a:fld>
            <a:endParaRPr lang="en-GB"/>
          </a:p>
        </p:txBody>
      </p:sp>
    </p:spTree>
    <p:extLst>
      <p:ext uri="{BB962C8B-B14F-4D97-AF65-F5344CB8AC3E}">
        <p14:creationId xmlns:p14="http://schemas.microsoft.com/office/powerpoint/2010/main" val="25797703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296</a:t>
            </a:fld>
            <a:endParaRPr lang="en-GB"/>
          </a:p>
        </p:txBody>
      </p:sp>
    </p:spTree>
    <p:extLst>
      <p:ext uri="{BB962C8B-B14F-4D97-AF65-F5344CB8AC3E}">
        <p14:creationId xmlns:p14="http://schemas.microsoft.com/office/powerpoint/2010/main" val="245600730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297</a:t>
            </a:fld>
            <a:endParaRPr lang="en-GB"/>
          </a:p>
        </p:txBody>
      </p:sp>
    </p:spTree>
    <p:extLst>
      <p:ext uri="{BB962C8B-B14F-4D97-AF65-F5344CB8AC3E}">
        <p14:creationId xmlns:p14="http://schemas.microsoft.com/office/powerpoint/2010/main" val="1055988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298</a:t>
            </a:fld>
            <a:endParaRPr lang="en-GB"/>
          </a:p>
        </p:txBody>
      </p:sp>
    </p:spTree>
    <p:extLst>
      <p:ext uri="{BB962C8B-B14F-4D97-AF65-F5344CB8AC3E}">
        <p14:creationId xmlns:p14="http://schemas.microsoft.com/office/powerpoint/2010/main" val="25192063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299</a:t>
            </a:fld>
            <a:endParaRPr lang="en-GB"/>
          </a:p>
        </p:txBody>
      </p:sp>
    </p:spTree>
    <p:extLst>
      <p:ext uri="{BB962C8B-B14F-4D97-AF65-F5344CB8AC3E}">
        <p14:creationId xmlns:p14="http://schemas.microsoft.com/office/powerpoint/2010/main" val="33064409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8</a:t>
            </a:fld>
            <a:endParaRPr lang="en-GB"/>
          </a:p>
        </p:txBody>
      </p:sp>
    </p:spTree>
    <p:extLst>
      <p:ext uri="{BB962C8B-B14F-4D97-AF65-F5344CB8AC3E}">
        <p14:creationId xmlns:p14="http://schemas.microsoft.com/office/powerpoint/2010/main" val="12989349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9</a:t>
            </a:fld>
            <a:endParaRPr lang="en-GB"/>
          </a:p>
        </p:txBody>
      </p:sp>
    </p:spTree>
    <p:extLst>
      <p:ext uri="{BB962C8B-B14F-4D97-AF65-F5344CB8AC3E}">
        <p14:creationId xmlns:p14="http://schemas.microsoft.com/office/powerpoint/2010/main" val="21145399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10</a:t>
            </a:fld>
            <a:endParaRPr lang="en-GB"/>
          </a:p>
        </p:txBody>
      </p:sp>
    </p:spTree>
    <p:extLst>
      <p:ext uri="{BB962C8B-B14F-4D97-AF65-F5344CB8AC3E}">
        <p14:creationId xmlns:p14="http://schemas.microsoft.com/office/powerpoint/2010/main" val="19931936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7D1D7-06E4-4E98-BF3D-7BD854000A6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2F3BD16-BC0A-47B0-9471-64872D205F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EC909D6-D61A-4D89-B4C4-105980D46EB8}"/>
              </a:ext>
            </a:extLst>
          </p:cNvPr>
          <p:cNvSpPr>
            <a:spLocks noGrp="1"/>
          </p:cNvSpPr>
          <p:nvPr>
            <p:ph type="dt" sz="half" idx="10"/>
          </p:nvPr>
        </p:nvSpPr>
        <p:spPr/>
        <p:txBody>
          <a:bodyPr/>
          <a:lstStyle/>
          <a:p>
            <a:fld id="{C924085C-17D4-4940-9BD4-E45CF49F265D}" type="datetimeFigureOut">
              <a:rPr lang="en-GB" smtClean="0"/>
              <a:t>15/10/2022</a:t>
            </a:fld>
            <a:endParaRPr lang="en-GB"/>
          </a:p>
        </p:txBody>
      </p:sp>
      <p:sp>
        <p:nvSpPr>
          <p:cNvPr id="5" name="Footer Placeholder 4">
            <a:extLst>
              <a:ext uri="{FF2B5EF4-FFF2-40B4-BE49-F238E27FC236}">
                <a16:creationId xmlns:a16="http://schemas.microsoft.com/office/drawing/2014/main" id="{00FEC934-77AD-411E-9939-DFB5FF92889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AD0067E-6E51-4C8C-ABD8-09D768CFEA22}"/>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30830025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15363-0852-4963-90D0-3A51B4CFC2E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34D8602-8AAF-4BBF-95B2-5207E0C52C8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7504686-998B-4A4A-B61A-DB8CD047B91D}"/>
              </a:ext>
            </a:extLst>
          </p:cNvPr>
          <p:cNvSpPr>
            <a:spLocks noGrp="1"/>
          </p:cNvSpPr>
          <p:nvPr>
            <p:ph type="dt" sz="half" idx="10"/>
          </p:nvPr>
        </p:nvSpPr>
        <p:spPr/>
        <p:txBody>
          <a:bodyPr/>
          <a:lstStyle/>
          <a:p>
            <a:fld id="{C924085C-17D4-4940-9BD4-E45CF49F265D}" type="datetimeFigureOut">
              <a:rPr lang="en-GB" smtClean="0"/>
              <a:t>15/10/2022</a:t>
            </a:fld>
            <a:endParaRPr lang="en-GB"/>
          </a:p>
        </p:txBody>
      </p:sp>
      <p:sp>
        <p:nvSpPr>
          <p:cNvPr id="5" name="Footer Placeholder 4">
            <a:extLst>
              <a:ext uri="{FF2B5EF4-FFF2-40B4-BE49-F238E27FC236}">
                <a16:creationId xmlns:a16="http://schemas.microsoft.com/office/drawing/2014/main" id="{7279C055-29FC-425C-9DDD-7647B5A9937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204614F-D2BD-4875-B2E2-5C56B0D0CC9E}"/>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32886499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7B39718-3A37-4F40-BD76-2EA7772642E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46A78EA-07FA-4642-925C-0C4CAE9EC2D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34BEF9C-A14C-406F-91F4-F10184F88A75}"/>
              </a:ext>
            </a:extLst>
          </p:cNvPr>
          <p:cNvSpPr>
            <a:spLocks noGrp="1"/>
          </p:cNvSpPr>
          <p:nvPr>
            <p:ph type="dt" sz="half" idx="10"/>
          </p:nvPr>
        </p:nvSpPr>
        <p:spPr/>
        <p:txBody>
          <a:bodyPr/>
          <a:lstStyle/>
          <a:p>
            <a:fld id="{C924085C-17D4-4940-9BD4-E45CF49F265D}" type="datetimeFigureOut">
              <a:rPr lang="en-GB" smtClean="0"/>
              <a:t>15/10/2022</a:t>
            </a:fld>
            <a:endParaRPr lang="en-GB"/>
          </a:p>
        </p:txBody>
      </p:sp>
      <p:sp>
        <p:nvSpPr>
          <p:cNvPr id="5" name="Footer Placeholder 4">
            <a:extLst>
              <a:ext uri="{FF2B5EF4-FFF2-40B4-BE49-F238E27FC236}">
                <a16:creationId xmlns:a16="http://schemas.microsoft.com/office/drawing/2014/main" id="{FA214318-1B68-4E1C-911F-BEB1AAA368B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92ED3EC-DEE9-4CEA-8116-DE5C20664967}"/>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4141138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0A335-589D-4212-8B4A-567E5818E11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D3416AD-D486-41D7-8FD4-B93DE7AF424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C7291C4-DF81-4623-9B2E-ED65784CE9DC}"/>
              </a:ext>
            </a:extLst>
          </p:cNvPr>
          <p:cNvSpPr>
            <a:spLocks noGrp="1"/>
          </p:cNvSpPr>
          <p:nvPr>
            <p:ph type="dt" sz="half" idx="10"/>
          </p:nvPr>
        </p:nvSpPr>
        <p:spPr/>
        <p:txBody>
          <a:bodyPr/>
          <a:lstStyle/>
          <a:p>
            <a:fld id="{C924085C-17D4-4940-9BD4-E45CF49F265D}" type="datetimeFigureOut">
              <a:rPr lang="en-GB" smtClean="0"/>
              <a:t>15/10/2022</a:t>
            </a:fld>
            <a:endParaRPr lang="en-GB"/>
          </a:p>
        </p:txBody>
      </p:sp>
      <p:sp>
        <p:nvSpPr>
          <p:cNvPr id="5" name="Footer Placeholder 4">
            <a:extLst>
              <a:ext uri="{FF2B5EF4-FFF2-40B4-BE49-F238E27FC236}">
                <a16:creationId xmlns:a16="http://schemas.microsoft.com/office/drawing/2014/main" id="{79D89318-1D44-4287-8159-5E251610133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8B4006A-2510-48CE-9424-E54D84E7D027}"/>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890901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C0F93-472F-4148-9183-A09CDE3F8E8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73306A6-08A9-4B8B-AEF4-CCB2BBCBBCA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56836CA-D445-4EF3-BC81-C393AA3D8454}"/>
              </a:ext>
            </a:extLst>
          </p:cNvPr>
          <p:cNvSpPr>
            <a:spLocks noGrp="1"/>
          </p:cNvSpPr>
          <p:nvPr>
            <p:ph type="dt" sz="half" idx="10"/>
          </p:nvPr>
        </p:nvSpPr>
        <p:spPr/>
        <p:txBody>
          <a:bodyPr/>
          <a:lstStyle/>
          <a:p>
            <a:fld id="{C924085C-17D4-4940-9BD4-E45CF49F265D}" type="datetimeFigureOut">
              <a:rPr lang="en-GB" smtClean="0"/>
              <a:t>15/10/2022</a:t>
            </a:fld>
            <a:endParaRPr lang="en-GB"/>
          </a:p>
        </p:txBody>
      </p:sp>
      <p:sp>
        <p:nvSpPr>
          <p:cNvPr id="5" name="Footer Placeholder 4">
            <a:extLst>
              <a:ext uri="{FF2B5EF4-FFF2-40B4-BE49-F238E27FC236}">
                <a16:creationId xmlns:a16="http://schemas.microsoft.com/office/drawing/2014/main" id="{77605203-48F6-4037-B0F2-D41F04B9526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3E03AA0-8B58-4E08-9831-5699D45C3492}"/>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6928018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91D03-7279-49F1-93A1-44C352A09D4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C5EF6F5-8A16-491D-B802-8A5A77A87C9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DFAA8E0-A7C2-45C8-A24B-8D3FE920F32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7F388EF-427D-4AA1-B7D9-1803CF8C7698}"/>
              </a:ext>
            </a:extLst>
          </p:cNvPr>
          <p:cNvSpPr>
            <a:spLocks noGrp="1"/>
          </p:cNvSpPr>
          <p:nvPr>
            <p:ph type="dt" sz="half" idx="10"/>
          </p:nvPr>
        </p:nvSpPr>
        <p:spPr/>
        <p:txBody>
          <a:bodyPr/>
          <a:lstStyle/>
          <a:p>
            <a:fld id="{C924085C-17D4-4940-9BD4-E45CF49F265D}" type="datetimeFigureOut">
              <a:rPr lang="en-GB" smtClean="0"/>
              <a:t>15/10/2022</a:t>
            </a:fld>
            <a:endParaRPr lang="en-GB"/>
          </a:p>
        </p:txBody>
      </p:sp>
      <p:sp>
        <p:nvSpPr>
          <p:cNvPr id="6" name="Footer Placeholder 5">
            <a:extLst>
              <a:ext uri="{FF2B5EF4-FFF2-40B4-BE49-F238E27FC236}">
                <a16:creationId xmlns:a16="http://schemas.microsoft.com/office/drawing/2014/main" id="{C707A0E5-8379-4ECE-BE3D-FD77F3F2A3A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7E42BAB-752F-4FE4-A744-8EC716E7BA28}"/>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24229222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60F65-553E-4EA7-9393-9A72405D577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13669FB-0031-4C6D-9E41-4E05ECB2555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C5828C8-B0F3-46F0-902A-B1ACECAEC1E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26F26CB-4BC7-4A91-8467-31654B6EEB9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FAC1C1D-38D1-4129-AA07-0AA1F0A9835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8735A7D-9C6F-40D5-A0ED-9B5F404DBC97}"/>
              </a:ext>
            </a:extLst>
          </p:cNvPr>
          <p:cNvSpPr>
            <a:spLocks noGrp="1"/>
          </p:cNvSpPr>
          <p:nvPr>
            <p:ph type="dt" sz="half" idx="10"/>
          </p:nvPr>
        </p:nvSpPr>
        <p:spPr/>
        <p:txBody>
          <a:bodyPr/>
          <a:lstStyle/>
          <a:p>
            <a:fld id="{C924085C-17D4-4940-9BD4-E45CF49F265D}" type="datetimeFigureOut">
              <a:rPr lang="en-GB" smtClean="0"/>
              <a:t>15/10/2022</a:t>
            </a:fld>
            <a:endParaRPr lang="en-GB"/>
          </a:p>
        </p:txBody>
      </p:sp>
      <p:sp>
        <p:nvSpPr>
          <p:cNvPr id="8" name="Footer Placeholder 7">
            <a:extLst>
              <a:ext uri="{FF2B5EF4-FFF2-40B4-BE49-F238E27FC236}">
                <a16:creationId xmlns:a16="http://schemas.microsoft.com/office/drawing/2014/main" id="{10877817-36E2-4C7A-BDD8-4850D4BB60E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F0941CB-DBD1-4B74-86E7-08C3C6B6A934}"/>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29284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C0238-1A2F-4C51-A153-DF6145D248C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8C62405-4945-4408-ABED-48428433B4BA}"/>
              </a:ext>
            </a:extLst>
          </p:cNvPr>
          <p:cNvSpPr>
            <a:spLocks noGrp="1"/>
          </p:cNvSpPr>
          <p:nvPr>
            <p:ph type="dt" sz="half" idx="10"/>
          </p:nvPr>
        </p:nvSpPr>
        <p:spPr/>
        <p:txBody>
          <a:bodyPr/>
          <a:lstStyle/>
          <a:p>
            <a:fld id="{C924085C-17D4-4940-9BD4-E45CF49F265D}" type="datetimeFigureOut">
              <a:rPr lang="en-GB" smtClean="0"/>
              <a:t>15/10/2022</a:t>
            </a:fld>
            <a:endParaRPr lang="en-GB"/>
          </a:p>
        </p:txBody>
      </p:sp>
      <p:sp>
        <p:nvSpPr>
          <p:cNvPr id="4" name="Footer Placeholder 3">
            <a:extLst>
              <a:ext uri="{FF2B5EF4-FFF2-40B4-BE49-F238E27FC236}">
                <a16:creationId xmlns:a16="http://schemas.microsoft.com/office/drawing/2014/main" id="{3963D6D0-44BD-4A1E-9583-6E8AF875422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BDD4CD4-0D84-49DF-AFC8-E54976B98459}"/>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2655172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1E7176-B8DC-482C-A7E4-DAAE3F2242DE}"/>
              </a:ext>
            </a:extLst>
          </p:cNvPr>
          <p:cNvSpPr>
            <a:spLocks noGrp="1"/>
          </p:cNvSpPr>
          <p:nvPr>
            <p:ph type="dt" sz="half" idx="10"/>
          </p:nvPr>
        </p:nvSpPr>
        <p:spPr/>
        <p:txBody>
          <a:bodyPr/>
          <a:lstStyle/>
          <a:p>
            <a:fld id="{C924085C-17D4-4940-9BD4-E45CF49F265D}" type="datetimeFigureOut">
              <a:rPr lang="en-GB" smtClean="0"/>
              <a:t>15/10/2022</a:t>
            </a:fld>
            <a:endParaRPr lang="en-GB"/>
          </a:p>
        </p:txBody>
      </p:sp>
      <p:sp>
        <p:nvSpPr>
          <p:cNvPr id="3" name="Footer Placeholder 2">
            <a:extLst>
              <a:ext uri="{FF2B5EF4-FFF2-40B4-BE49-F238E27FC236}">
                <a16:creationId xmlns:a16="http://schemas.microsoft.com/office/drawing/2014/main" id="{B175A30A-10FC-4EEE-BAFD-E933773B8C5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371F090-BEFF-41CC-ADD0-47A9B3C3E715}"/>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21109638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B18BF-38B7-4A72-9B1B-2F8A050507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5CE2087-88B0-4162-8398-166D4359261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84C0594-4042-4486-9C0E-238FF070AE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DB341A-4847-4FA0-B7D0-0C1824CF6C67}"/>
              </a:ext>
            </a:extLst>
          </p:cNvPr>
          <p:cNvSpPr>
            <a:spLocks noGrp="1"/>
          </p:cNvSpPr>
          <p:nvPr>
            <p:ph type="dt" sz="half" idx="10"/>
          </p:nvPr>
        </p:nvSpPr>
        <p:spPr/>
        <p:txBody>
          <a:bodyPr/>
          <a:lstStyle/>
          <a:p>
            <a:fld id="{C924085C-17D4-4940-9BD4-E45CF49F265D}" type="datetimeFigureOut">
              <a:rPr lang="en-GB" smtClean="0"/>
              <a:t>15/10/2022</a:t>
            </a:fld>
            <a:endParaRPr lang="en-GB"/>
          </a:p>
        </p:txBody>
      </p:sp>
      <p:sp>
        <p:nvSpPr>
          <p:cNvPr id="6" name="Footer Placeholder 5">
            <a:extLst>
              <a:ext uri="{FF2B5EF4-FFF2-40B4-BE49-F238E27FC236}">
                <a16:creationId xmlns:a16="http://schemas.microsoft.com/office/drawing/2014/main" id="{2C51D541-ED28-4D25-8166-EDF6BAC70A5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2106F73-3CB8-48F0-BA19-978D56F0F91B}"/>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10929981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6F72C-B1B7-44AF-986F-41D991D755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836B94B-8F2D-47DC-8967-44566C38C9F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A69B9EE-037F-40CB-804D-362F99D863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27D70B8-9C84-447D-901A-DF22087DFC0A}"/>
              </a:ext>
            </a:extLst>
          </p:cNvPr>
          <p:cNvSpPr>
            <a:spLocks noGrp="1"/>
          </p:cNvSpPr>
          <p:nvPr>
            <p:ph type="dt" sz="half" idx="10"/>
          </p:nvPr>
        </p:nvSpPr>
        <p:spPr/>
        <p:txBody>
          <a:bodyPr/>
          <a:lstStyle/>
          <a:p>
            <a:fld id="{C924085C-17D4-4940-9BD4-E45CF49F265D}" type="datetimeFigureOut">
              <a:rPr lang="en-GB" smtClean="0"/>
              <a:t>15/10/2022</a:t>
            </a:fld>
            <a:endParaRPr lang="en-GB"/>
          </a:p>
        </p:txBody>
      </p:sp>
      <p:sp>
        <p:nvSpPr>
          <p:cNvPr id="6" name="Footer Placeholder 5">
            <a:extLst>
              <a:ext uri="{FF2B5EF4-FFF2-40B4-BE49-F238E27FC236}">
                <a16:creationId xmlns:a16="http://schemas.microsoft.com/office/drawing/2014/main" id="{98167344-0B64-49BE-87AF-90C9884C872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6B27414-FCF5-4353-8146-32DF2CF66CA3}"/>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35377002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D7FF446-D0D7-4C28-B2B6-7EFB85CC5E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956BC68-EC3F-4437-B988-DF914F25F95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AFFA33D-3EC1-4C48-A3AB-325DF7C0E1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24085C-17D4-4940-9BD4-E45CF49F265D}" type="datetimeFigureOut">
              <a:rPr lang="en-GB" smtClean="0"/>
              <a:t>15/10/2022</a:t>
            </a:fld>
            <a:endParaRPr lang="en-GB"/>
          </a:p>
        </p:txBody>
      </p:sp>
      <p:sp>
        <p:nvSpPr>
          <p:cNvPr id="5" name="Footer Placeholder 4">
            <a:extLst>
              <a:ext uri="{FF2B5EF4-FFF2-40B4-BE49-F238E27FC236}">
                <a16:creationId xmlns:a16="http://schemas.microsoft.com/office/drawing/2014/main" id="{10D193DD-441F-4233-84E7-2B8E3135E7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B55801E-F21C-43C7-8D0F-5A3A768EBB0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BE15E3-C22B-43AB-BCBC-894D1A9C78C2}" type="slidenum">
              <a:rPr lang="en-GB" smtClean="0"/>
              <a:t>‹#›</a:t>
            </a:fld>
            <a:endParaRPr lang="en-GB"/>
          </a:p>
        </p:txBody>
      </p:sp>
    </p:spTree>
    <p:extLst>
      <p:ext uri="{BB962C8B-B14F-4D97-AF65-F5344CB8AC3E}">
        <p14:creationId xmlns:p14="http://schemas.microsoft.com/office/powerpoint/2010/main" val="24022290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1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6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17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19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19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20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20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6.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20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3.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3.xml"/></Relationships>
</file>

<file path=ppt/slides/_rels/slide22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3.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2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8.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2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2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2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1.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5.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286.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287.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9.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0.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29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29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29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29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29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29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29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92607-E334-409C-8872-AB6363C33D0F}"/>
              </a:ext>
            </a:extLst>
          </p:cNvPr>
          <p:cNvSpPr>
            <a:spLocks noGrp="1"/>
          </p:cNvSpPr>
          <p:nvPr>
            <p:ph type="ctrTitle"/>
          </p:nvPr>
        </p:nvSpPr>
        <p:spPr/>
        <p:txBody>
          <a:bodyPr/>
          <a:lstStyle/>
          <a:p>
            <a:r>
              <a:rPr lang="en-GB" dirty="0">
                <a:latin typeface="Twinkl Cursive Looped" panose="02000000000000000000" pitchFamily="2" charset="0"/>
              </a:rPr>
              <a:t>Spelling Y5</a:t>
            </a:r>
          </a:p>
        </p:txBody>
      </p:sp>
      <p:sp>
        <p:nvSpPr>
          <p:cNvPr id="3" name="Subtitle 2">
            <a:extLst>
              <a:ext uri="{FF2B5EF4-FFF2-40B4-BE49-F238E27FC236}">
                <a16:creationId xmlns:a16="http://schemas.microsoft.com/office/drawing/2014/main" id="{9B667196-C5B4-45FC-B5E8-3B190D7A595C}"/>
              </a:ext>
            </a:extLst>
          </p:cNvPr>
          <p:cNvSpPr>
            <a:spLocks noGrp="1"/>
          </p:cNvSpPr>
          <p:nvPr>
            <p:ph type="subTitle" idx="1"/>
          </p:nvPr>
        </p:nvSpPr>
        <p:spPr/>
        <p:txBody>
          <a:bodyPr>
            <a:normAutofit lnSpcReduction="10000"/>
          </a:bodyPr>
          <a:lstStyle/>
          <a:p>
            <a:r>
              <a:rPr lang="en-GB" dirty="0">
                <a:latin typeface="Twinkl Cursive Looped" panose="02000000000000000000" pitchFamily="2" charset="0"/>
              </a:rPr>
              <a:t>Mastering spellings: building on the foundations of phonics </a:t>
            </a:r>
          </a:p>
          <a:p>
            <a:endParaRPr lang="en-GB" dirty="0">
              <a:latin typeface="Twinkl Cursive Looped" panose="02000000000000000000" pitchFamily="2" charset="0"/>
            </a:endParaRPr>
          </a:p>
          <a:p>
            <a:r>
              <a:rPr lang="en-GB" dirty="0">
                <a:latin typeface="Twinkl Cursive Looped" panose="02000000000000000000" pitchFamily="2" charset="0"/>
              </a:rPr>
              <a:t>Autumn 2</a:t>
            </a:r>
          </a:p>
          <a:p>
            <a:r>
              <a:rPr lang="en-GB" dirty="0">
                <a:latin typeface="Twinkl Cursive Looped" panose="02000000000000000000" pitchFamily="2" charset="0"/>
              </a:rPr>
              <a:t>Week 1</a:t>
            </a:r>
          </a:p>
          <a:p>
            <a:endParaRPr lang="en-GB" dirty="0"/>
          </a:p>
          <a:p>
            <a:endParaRPr lang="en-GB" dirty="0"/>
          </a:p>
        </p:txBody>
      </p:sp>
    </p:spTree>
    <p:extLst>
      <p:ext uri="{BB962C8B-B14F-4D97-AF65-F5344CB8AC3E}">
        <p14:creationId xmlns:p14="http://schemas.microsoft.com/office/powerpoint/2010/main" val="39455799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592429"/>
            <a:ext cx="10515600" cy="5866428"/>
          </a:xfrm>
        </p:spPr>
        <p:txBody>
          <a:bodyPr>
            <a:normAutofit/>
          </a:bodyPr>
          <a:lstStyle/>
          <a:p>
            <a:pPr algn="ctr"/>
            <a:r>
              <a:rPr lang="en-GB" dirty="0">
                <a:latin typeface="Twinkl Cursive Looped" panose="02000000000000000000" pitchFamily="2" charset="0"/>
              </a:rPr>
              <a:t>occasion</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noun</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a:t>
            </a:r>
            <a:br>
              <a:rPr lang="en-GB" dirty="0">
                <a:latin typeface="Twinkl Cursive Looped" panose="02000000000000000000" pitchFamily="2" charset="0"/>
              </a:rPr>
            </a:br>
            <a:r>
              <a:rPr lang="en-GB" dirty="0">
                <a:latin typeface="Twinkl Cursive Looped" panose="02000000000000000000" pitchFamily="2" charset="0"/>
              </a:rPr>
              <a:t>a particular event, or the time at which it takes place.</a:t>
            </a:r>
          </a:p>
        </p:txBody>
      </p:sp>
    </p:spTree>
    <p:extLst>
      <p:ext uri="{BB962C8B-B14F-4D97-AF65-F5344CB8AC3E}">
        <p14:creationId xmlns:p14="http://schemas.microsoft.com/office/powerpoint/2010/main" val="67381328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crucial</a:t>
            </a:r>
            <a:endParaRPr lang="en-GB" i="1" dirty="0">
              <a:latin typeface="Twinkl Cursive Looped" panose="02000000000000000000" pitchFamily="2" charset="0"/>
            </a:endParaRPr>
          </a:p>
        </p:txBody>
      </p:sp>
      <p:sp>
        <p:nvSpPr>
          <p:cNvPr id="3" name="Rectangle 2">
            <a:extLst>
              <a:ext uri="{FF2B5EF4-FFF2-40B4-BE49-F238E27FC236}">
                <a16:creationId xmlns:a16="http://schemas.microsoft.com/office/drawing/2014/main" id="{8423529B-2619-4C00-BACD-5C5E084218E0}"/>
              </a:ext>
            </a:extLst>
          </p:cNvPr>
          <p:cNvSpPr/>
          <p:nvPr/>
        </p:nvSpPr>
        <p:spPr>
          <a:xfrm>
            <a:off x="5974443" y="3639458"/>
            <a:ext cx="1311727" cy="76116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2499748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social</a:t>
            </a:r>
          </a:p>
        </p:txBody>
      </p:sp>
    </p:spTree>
    <p:extLst>
      <p:ext uri="{BB962C8B-B14F-4D97-AF65-F5344CB8AC3E}">
        <p14:creationId xmlns:p14="http://schemas.microsoft.com/office/powerpoint/2010/main" val="246718309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social</a:t>
            </a:r>
            <a:br>
              <a:rPr lang="en-GB" dirty="0">
                <a:latin typeface="Twinkl Cursive Looped" panose="02000000000000000000" pitchFamily="2" charset="0"/>
              </a:rPr>
            </a:br>
            <a:r>
              <a:rPr lang="en-GB" dirty="0">
                <a:latin typeface="Twinkl Cursive Looped" panose="02000000000000000000" pitchFamily="2" charset="0"/>
              </a:rPr>
              <a:t>s</a:t>
            </a:r>
            <a:r>
              <a:rPr lang="en-GB" dirty="0">
                <a:solidFill>
                  <a:srgbClr val="FF0000"/>
                </a:solidFill>
                <a:latin typeface="Twinkl Cursive Looped" panose="02000000000000000000" pitchFamily="2" charset="0"/>
              </a:rPr>
              <a:t>o</a:t>
            </a:r>
            <a:r>
              <a:rPr lang="en-GB" dirty="0">
                <a:latin typeface="Twinkl Cursive Looped" panose="02000000000000000000" pitchFamily="2" charset="0"/>
              </a:rPr>
              <a:t> + </a:t>
            </a:r>
            <a:r>
              <a:rPr lang="en-GB" dirty="0" err="1">
                <a:latin typeface="Twinkl Cursive Looped" panose="02000000000000000000" pitchFamily="2" charset="0"/>
              </a:rPr>
              <a:t>cial</a:t>
            </a:r>
            <a:r>
              <a:rPr lang="en-GB" dirty="0">
                <a:latin typeface="Twinkl Cursive Looped" panose="02000000000000000000" pitchFamily="2" charset="0"/>
              </a:rPr>
              <a:t> = social</a:t>
            </a:r>
            <a:endParaRPr lang="en-GB" i="1" dirty="0">
              <a:latin typeface="Twinkl Cursive Looped" panose="02000000000000000000" pitchFamily="2" charset="0"/>
            </a:endParaRPr>
          </a:p>
        </p:txBody>
      </p:sp>
      <p:sp>
        <p:nvSpPr>
          <p:cNvPr id="6" name="TextBox 5">
            <a:extLst>
              <a:ext uri="{FF2B5EF4-FFF2-40B4-BE49-F238E27FC236}">
                <a16:creationId xmlns:a16="http://schemas.microsoft.com/office/drawing/2014/main" id="{4B73F41D-2B2E-C97C-71E3-20199483BE1B}"/>
              </a:ext>
            </a:extLst>
          </p:cNvPr>
          <p:cNvSpPr txBox="1"/>
          <p:nvPr/>
        </p:nvSpPr>
        <p:spPr>
          <a:xfrm>
            <a:off x="10744880" y="2804600"/>
            <a:ext cx="880382" cy="369332"/>
          </a:xfrm>
          <a:prstGeom prst="rect">
            <a:avLst/>
          </a:prstGeom>
          <a:noFill/>
        </p:spPr>
        <p:txBody>
          <a:bodyPr wrap="square" rtlCol="0">
            <a:spAutoFit/>
          </a:bodyPr>
          <a:lstStyle/>
          <a:p>
            <a:r>
              <a:rPr lang="en-GB" dirty="0">
                <a:latin typeface="Twinkl Cursive Looped" panose="02000000000000000000" pitchFamily="2" charset="0"/>
              </a:rPr>
              <a:t> </a:t>
            </a:r>
          </a:p>
        </p:txBody>
      </p:sp>
      <p:pic>
        <p:nvPicPr>
          <p:cNvPr id="39938" name="Picture 2" descr="Free Social People Cliparts, Download Free Social People Cliparts png  images, Free ClipArts on Clipart Library">
            <a:extLst>
              <a:ext uri="{FF2B5EF4-FFF2-40B4-BE49-F238E27FC236}">
                <a16:creationId xmlns:a16="http://schemas.microsoft.com/office/drawing/2014/main" id="{D2C1A7DD-811E-58F2-8313-76537436DD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084" y="342446"/>
            <a:ext cx="2466975" cy="1847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009387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4705353"/>
            <a:ext cx="10515600" cy="1481650"/>
          </a:xfrm>
        </p:spPr>
        <p:txBody>
          <a:bodyPr>
            <a:normAutofit fontScale="90000"/>
          </a:bodyPr>
          <a:lstStyle/>
          <a:p>
            <a:pPr algn="ctr"/>
            <a:r>
              <a:rPr lang="en-GB" dirty="0">
                <a:latin typeface="Twinkl Cursive Looped" panose="02000000000000000000" pitchFamily="2" charset="0"/>
              </a:rPr>
              <a:t>social</a:t>
            </a:r>
            <a:br>
              <a:rPr lang="en-GB" dirty="0">
                <a:latin typeface="Twinkl Cursive Looped" panose="02000000000000000000" pitchFamily="2" charset="0"/>
              </a:rPr>
            </a:br>
            <a:r>
              <a:rPr lang="en-GB" dirty="0">
                <a:latin typeface="Twinkl Cursive Looped" panose="02000000000000000000" pitchFamily="2" charset="0"/>
              </a:rPr>
              <a:t>s</a:t>
            </a:r>
            <a:r>
              <a:rPr lang="en-GB" dirty="0">
                <a:solidFill>
                  <a:srgbClr val="FF0000"/>
                </a:solidFill>
                <a:latin typeface="Twinkl Cursive Looped" panose="02000000000000000000" pitchFamily="2" charset="0"/>
              </a:rPr>
              <a:t>o</a:t>
            </a:r>
            <a:r>
              <a:rPr lang="en-GB" dirty="0">
                <a:latin typeface="Twinkl Cursive Looped" panose="02000000000000000000" pitchFamily="2" charset="0"/>
              </a:rPr>
              <a:t> + </a:t>
            </a:r>
            <a:r>
              <a:rPr lang="en-GB" dirty="0" err="1">
                <a:latin typeface="Twinkl Cursive Looped" panose="02000000000000000000" pitchFamily="2" charset="0"/>
              </a:rPr>
              <a:t>cial</a:t>
            </a:r>
            <a:r>
              <a:rPr lang="en-GB" dirty="0">
                <a:latin typeface="Twinkl Cursive Looped" panose="02000000000000000000" pitchFamily="2" charset="0"/>
              </a:rPr>
              <a:t> = social</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adjective</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needing companionship and therefore best suited to living in communities.</a:t>
            </a:r>
            <a:endParaRPr lang="en-GB" i="1" dirty="0">
              <a:latin typeface="Twinkl Cursive Looped" panose="02000000000000000000" pitchFamily="2" charset="0"/>
            </a:endParaRPr>
          </a:p>
        </p:txBody>
      </p:sp>
      <p:sp>
        <p:nvSpPr>
          <p:cNvPr id="6" name="TextBox 5">
            <a:extLst>
              <a:ext uri="{FF2B5EF4-FFF2-40B4-BE49-F238E27FC236}">
                <a16:creationId xmlns:a16="http://schemas.microsoft.com/office/drawing/2014/main" id="{4B73F41D-2B2E-C97C-71E3-20199483BE1B}"/>
              </a:ext>
            </a:extLst>
          </p:cNvPr>
          <p:cNvSpPr txBox="1"/>
          <p:nvPr/>
        </p:nvSpPr>
        <p:spPr>
          <a:xfrm>
            <a:off x="10744880" y="2804600"/>
            <a:ext cx="880382" cy="369332"/>
          </a:xfrm>
          <a:prstGeom prst="rect">
            <a:avLst/>
          </a:prstGeom>
          <a:noFill/>
        </p:spPr>
        <p:txBody>
          <a:bodyPr wrap="square" rtlCol="0">
            <a:spAutoFit/>
          </a:bodyPr>
          <a:lstStyle/>
          <a:p>
            <a:r>
              <a:rPr lang="en-GB" dirty="0">
                <a:latin typeface="Twinkl Cursive Looped" panose="02000000000000000000" pitchFamily="2" charset="0"/>
              </a:rPr>
              <a:t> </a:t>
            </a:r>
          </a:p>
        </p:txBody>
      </p:sp>
      <p:pic>
        <p:nvPicPr>
          <p:cNvPr id="39938" name="Picture 2" descr="Free Social People Cliparts, Download Free Social People Cliparts png  images, Free ClipArts on Clipart Library">
            <a:extLst>
              <a:ext uri="{FF2B5EF4-FFF2-40B4-BE49-F238E27FC236}">
                <a16:creationId xmlns:a16="http://schemas.microsoft.com/office/drawing/2014/main" id="{D2C1A7DD-811E-58F2-8313-76537436DD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084" y="342446"/>
            <a:ext cx="2466975" cy="1847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552049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4"/>
            <a:ext cx="10515600" cy="2824675"/>
          </a:xfrm>
        </p:spPr>
        <p:txBody>
          <a:bodyPr>
            <a:normAutofit fontScale="90000"/>
          </a:bodyPr>
          <a:lstStyle/>
          <a:p>
            <a:pPr algn="ctr"/>
            <a:r>
              <a:rPr lang="en-GB" dirty="0">
                <a:latin typeface="Twinkl Cursive Looped" panose="02000000000000000000" pitchFamily="2" charset="0"/>
              </a:rPr>
              <a:t>social</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The youth club was a very social event and popular in the town.</a:t>
            </a:r>
            <a:endParaRPr lang="en-GB" i="1" dirty="0">
              <a:highlight>
                <a:srgbClr val="FFFF00"/>
              </a:highlight>
              <a:latin typeface="Twinkl Cursive Looped" panose="02000000000000000000" pitchFamily="2" charset="0"/>
            </a:endParaRPr>
          </a:p>
        </p:txBody>
      </p:sp>
      <p:sp>
        <p:nvSpPr>
          <p:cNvPr id="6" name="TextBox 5">
            <a:extLst>
              <a:ext uri="{FF2B5EF4-FFF2-40B4-BE49-F238E27FC236}">
                <a16:creationId xmlns:a16="http://schemas.microsoft.com/office/drawing/2014/main" id="{4B73F41D-2B2E-C97C-71E3-20199483BE1B}"/>
              </a:ext>
            </a:extLst>
          </p:cNvPr>
          <p:cNvSpPr txBox="1"/>
          <p:nvPr/>
        </p:nvSpPr>
        <p:spPr>
          <a:xfrm>
            <a:off x="10744880" y="2804600"/>
            <a:ext cx="880382" cy="369332"/>
          </a:xfrm>
          <a:prstGeom prst="rect">
            <a:avLst/>
          </a:prstGeom>
          <a:noFill/>
        </p:spPr>
        <p:txBody>
          <a:bodyPr wrap="square" rtlCol="0">
            <a:spAutoFit/>
          </a:bodyPr>
          <a:lstStyle/>
          <a:p>
            <a:r>
              <a:rPr lang="en-GB" dirty="0">
                <a:latin typeface="Twinkl Cursive Looped" panose="02000000000000000000" pitchFamily="2" charset="0"/>
              </a:rPr>
              <a:t> </a:t>
            </a:r>
          </a:p>
        </p:txBody>
      </p:sp>
    </p:spTree>
    <p:extLst>
      <p:ext uri="{BB962C8B-B14F-4D97-AF65-F5344CB8AC3E}">
        <p14:creationId xmlns:p14="http://schemas.microsoft.com/office/powerpoint/2010/main" val="418167223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4"/>
            <a:ext cx="10515600" cy="2824675"/>
          </a:xfrm>
        </p:spPr>
        <p:txBody>
          <a:bodyPr>
            <a:normAutofit fontScale="90000"/>
          </a:bodyPr>
          <a:lstStyle/>
          <a:p>
            <a:pPr algn="ctr"/>
            <a:r>
              <a:rPr lang="en-GB" dirty="0">
                <a:latin typeface="Twinkl Cursive Looped" panose="02000000000000000000" pitchFamily="2" charset="0"/>
              </a:rPr>
              <a:t>social</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The youth club was a very ------ event and popular in the town.</a:t>
            </a:r>
            <a:endParaRPr lang="en-GB" i="1" dirty="0">
              <a:highlight>
                <a:srgbClr val="FFFF00"/>
              </a:highlight>
              <a:latin typeface="Twinkl Cursive Looped" panose="02000000000000000000" pitchFamily="2" charset="0"/>
            </a:endParaRPr>
          </a:p>
        </p:txBody>
      </p:sp>
      <p:sp>
        <p:nvSpPr>
          <p:cNvPr id="6" name="TextBox 5">
            <a:extLst>
              <a:ext uri="{FF2B5EF4-FFF2-40B4-BE49-F238E27FC236}">
                <a16:creationId xmlns:a16="http://schemas.microsoft.com/office/drawing/2014/main" id="{4B73F41D-2B2E-C97C-71E3-20199483BE1B}"/>
              </a:ext>
            </a:extLst>
          </p:cNvPr>
          <p:cNvSpPr txBox="1"/>
          <p:nvPr/>
        </p:nvSpPr>
        <p:spPr>
          <a:xfrm>
            <a:off x="10744880" y="2804600"/>
            <a:ext cx="880382" cy="369332"/>
          </a:xfrm>
          <a:prstGeom prst="rect">
            <a:avLst/>
          </a:prstGeom>
          <a:noFill/>
        </p:spPr>
        <p:txBody>
          <a:bodyPr wrap="square" rtlCol="0">
            <a:spAutoFit/>
          </a:bodyPr>
          <a:lstStyle/>
          <a:p>
            <a:r>
              <a:rPr lang="en-GB" dirty="0">
                <a:latin typeface="Twinkl Cursive Looped" panose="02000000000000000000" pitchFamily="2" charset="0"/>
              </a:rPr>
              <a:t> </a:t>
            </a:r>
          </a:p>
        </p:txBody>
      </p:sp>
    </p:spTree>
    <p:extLst>
      <p:ext uri="{BB962C8B-B14F-4D97-AF65-F5344CB8AC3E}">
        <p14:creationId xmlns:p14="http://schemas.microsoft.com/office/powerpoint/2010/main" val="21604653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4"/>
            <a:ext cx="10515600" cy="2824675"/>
          </a:xfrm>
        </p:spPr>
        <p:txBody>
          <a:bodyPr>
            <a:normAutofit fontScale="90000"/>
          </a:bodyPr>
          <a:lstStyle/>
          <a:p>
            <a:pPr algn="ctr"/>
            <a:r>
              <a:rPr lang="en-GB" dirty="0">
                <a:latin typeface="Twinkl Cursive Looped" panose="02000000000000000000" pitchFamily="2" charset="0"/>
              </a:rPr>
              <a:t>social</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The youth club was a very social event and popular in the town.</a:t>
            </a:r>
            <a:endParaRPr lang="en-GB" i="1" dirty="0">
              <a:highlight>
                <a:srgbClr val="FFFF00"/>
              </a:highlight>
              <a:latin typeface="Twinkl Cursive Looped" panose="02000000000000000000" pitchFamily="2" charset="0"/>
            </a:endParaRPr>
          </a:p>
        </p:txBody>
      </p:sp>
      <p:sp>
        <p:nvSpPr>
          <p:cNvPr id="6" name="TextBox 5">
            <a:extLst>
              <a:ext uri="{FF2B5EF4-FFF2-40B4-BE49-F238E27FC236}">
                <a16:creationId xmlns:a16="http://schemas.microsoft.com/office/drawing/2014/main" id="{4B73F41D-2B2E-C97C-71E3-20199483BE1B}"/>
              </a:ext>
            </a:extLst>
          </p:cNvPr>
          <p:cNvSpPr txBox="1"/>
          <p:nvPr/>
        </p:nvSpPr>
        <p:spPr>
          <a:xfrm>
            <a:off x="10744880" y="2804600"/>
            <a:ext cx="880382" cy="369332"/>
          </a:xfrm>
          <a:prstGeom prst="rect">
            <a:avLst/>
          </a:prstGeom>
          <a:noFill/>
        </p:spPr>
        <p:txBody>
          <a:bodyPr wrap="square" rtlCol="0">
            <a:spAutoFit/>
          </a:bodyPr>
          <a:lstStyle/>
          <a:p>
            <a:r>
              <a:rPr lang="en-GB" dirty="0">
                <a:latin typeface="Twinkl Cursive Looped" panose="02000000000000000000" pitchFamily="2" charset="0"/>
              </a:rPr>
              <a:t> </a:t>
            </a:r>
          </a:p>
        </p:txBody>
      </p:sp>
    </p:spTree>
    <p:extLst>
      <p:ext uri="{BB962C8B-B14F-4D97-AF65-F5344CB8AC3E}">
        <p14:creationId xmlns:p14="http://schemas.microsoft.com/office/powerpoint/2010/main" val="1150922594"/>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racial</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93813556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racial</a:t>
            </a:r>
            <a:br>
              <a:rPr lang="en-GB" dirty="0">
                <a:latin typeface="Twinkl Cursive Looped" panose="02000000000000000000" pitchFamily="2" charset="0"/>
              </a:rPr>
            </a:br>
            <a:r>
              <a:rPr lang="en-GB" dirty="0" err="1">
                <a:latin typeface="Twinkl Cursive Looped" panose="02000000000000000000" pitchFamily="2" charset="0"/>
              </a:rPr>
              <a:t>r</a:t>
            </a:r>
            <a:r>
              <a:rPr lang="en-GB" dirty="0" err="1">
                <a:solidFill>
                  <a:srgbClr val="FF0000"/>
                </a:solidFill>
                <a:latin typeface="Twinkl Cursive Looped" panose="02000000000000000000" pitchFamily="2" charset="0"/>
              </a:rPr>
              <a:t>a</a:t>
            </a:r>
            <a:r>
              <a:rPr lang="en-GB" dirty="0">
                <a:latin typeface="Twinkl Cursive Looped" panose="02000000000000000000" pitchFamily="2" charset="0"/>
              </a:rPr>
              <a:t> + </a:t>
            </a:r>
            <a:r>
              <a:rPr lang="en-GB" dirty="0" err="1">
                <a:latin typeface="Twinkl Cursive Looped" panose="02000000000000000000" pitchFamily="2" charset="0"/>
              </a:rPr>
              <a:t>cial</a:t>
            </a:r>
            <a:r>
              <a:rPr lang="en-GB" dirty="0">
                <a:latin typeface="Twinkl Cursive Looped" panose="02000000000000000000" pitchFamily="2" charset="0"/>
              </a:rPr>
              <a:t> = racial</a:t>
            </a:r>
            <a:endParaRPr lang="en-GB" i="1" dirty="0">
              <a:latin typeface="Twinkl Cursive Looped" panose="02000000000000000000" pitchFamily="2" charset="0"/>
            </a:endParaRPr>
          </a:p>
        </p:txBody>
      </p:sp>
      <p:pic>
        <p:nvPicPr>
          <p:cNvPr id="38914" name="Picture 2" descr="1,242 Racism Illustrations &amp; Clip Art - iStock">
            <a:extLst>
              <a:ext uri="{FF2B5EF4-FFF2-40B4-BE49-F238E27FC236}">
                <a16:creationId xmlns:a16="http://schemas.microsoft.com/office/drawing/2014/main" id="{DC493031-B0FA-EFE7-81AA-F63A1C4704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696" y="451077"/>
            <a:ext cx="3028950" cy="1514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4865024"/>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006022" y="5214425"/>
            <a:ext cx="10515600" cy="1481650"/>
          </a:xfrm>
        </p:spPr>
        <p:txBody>
          <a:bodyPr>
            <a:normAutofit fontScale="90000"/>
          </a:bodyPr>
          <a:lstStyle/>
          <a:p>
            <a:pPr algn="ctr"/>
            <a:r>
              <a:rPr lang="en-GB" dirty="0">
                <a:latin typeface="Twinkl Cursive Looped" panose="02000000000000000000" pitchFamily="2" charset="0"/>
              </a:rPr>
              <a:t>racial</a:t>
            </a:r>
            <a:br>
              <a:rPr lang="en-GB" dirty="0">
                <a:latin typeface="Twinkl Cursive Looped" panose="02000000000000000000" pitchFamily="2" charset="0"/>
              </a:rPr>
            </a:br>
            <a:r>
              <a:rPr lang="en-GB" dirty="0" err="1">
                <a:latin typeface="Twinkl Cursive Looped" panose="02000000000000000000" pitchFamily="2" charset="0"/>
              </a:rPr>
              <a:t>r</a:t>
            </a:r>
            <a:r>
              <a:rPr lang="en-GB" dirty="0" err="1">
                <a:solidFill>
                  <a:srgbClr val="FF0000"/>
                </a:solidFill>
                <a:latin typeface="Twinkl Cursive Looped" panose="02000000000000000000" pitchFamily="2" charset="0"/>
              </a:rPr>
              <a:t>a</a:t>
            </a:r>
            <a:r>
              <a:rPr lang="en-GB" dirty="0">
                <a:latin typeface="Twinkl Cursive Looped" panose="02000000000000000000" pitchFamily="2" charset="0"/>
              </a:rPr>
              <a:t> + </a:t>
            </a:r>
            <a:r>
              <a:rPr lang="en-GB" dirty="0" err="1">
                <a:latin typeface="Twinkl Cursive Looped" panose="02000000000000000000" pitchFamily="2" charset="0"/>
              </a:rPr>
              <a:t>cial</a:t>
            </a:r>
            <a:r>
              <a:rPr lang="en-GB" dirty="0">
                <a:latin typeface="Twinkl Cursive Looped" panose="02000000000000000000" pitchFamily="2" charset="0"/>
              </a:rPr>
              <a:t> = racial</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adjective</a:t>
            </a:r>
            <a:br>
              <a:rPr lang="en-GB" dirty="0">
                <a:latin typeface="Twinkl Cursive Looped" panose="02000000000000000000" pitchFamily="2" charset="0"/>
              </a:rPr>
            </a:br>
            <a:r>
              <a:rPr lang="en-GB" dirty="0">
                <a:latin typeface="Twinkl Cursive Looped" panose="02000000000000000000" pitchFamily="2" charset="0"/>
              </a:rPr>
              <a:t>definition - relating to the major groupings into which humankind is sometimes divided on the basis of physical characteristics or shared ancestry.</a:t>
            </a:r>
            <a:endParaRPr lang="en-GB" i="1" dirty="0">
              <a:latin typeface="Twinkl Cursive Looped" panose="02000000000000000000" pitchFamily="2" charset="0"/>
            </a:endParaRPr>
          </a:p>
        </p:txBody>
      </p:sp>
      <p:pic>
        <p:nvPicPr>
          <p:cNvPr id="46082" name="Picture 2" descr="1,242 Racism Illustrations &amp; Clip Art - iStock">
            <a:extLst>
              <a:ext uri="{FF2B5EF4-FFF2-40B4-BE49-F238E27FC236}">
                <a16:creationId xmlns:a16="http://schemas.microsoft.com/office/drawing/2014/main" id="{5D284D21-8C24-A052-755F-14B7B147F3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725" y="451078"/>
            <a:ext cx="3028950" cy="1514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22473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1553029"/>
            <a:ext cx="10515600" cy="1875971"/>
          </a:xfrm>
        </p:spPr>
        <p:txBody>
          <a:bodyPr>
            <a:normAutofit/>
          </a:bodyPr>
          <a:lstStyle/>
          <a:p>
            <a:pPr algn="ctr"/>
            <a:r>
              <a:rPr lang="en-GB" dirty="0">
                <a:latin typeface="Twinkl Cursive Looped" panose="02000000000000000000" pitchFamily="2" charset="0"/>
              </a:rPr>
              <a:t>Do you remember this rule?</a:t>
            </a:r>
          </a:p>
        </p:txBody>
      </p:sp>
    </p:spTree>
    <p:extLst>
      <p:ext uri="{BB962C8B-B14F-4D97-AF65-F5344CB8AC3E}">
        <p14:creationId xmlns:p14="http://schemas.microsoft.com/office/powerpoint/2010/main" val="743879482"/>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49350" y="3080824"/>
            <a:ext cx="10515600" cy="1839519"/>
          </a:xfrm>
        </p:spPr>
        <p:txBody>
          <a:bodyPr>
            <a:normAutofit fontScale="90000"/>
          </a:bodyPr>
          <a:lstStyle/>
          <a:p>
            <a:pPr algn="ctr"/>
            <a:r>
              <a:rPr lang="en-GB" dirty="0">
                <a:latin typeface="Twinkl Cursive Looped" panose="02000000000000000000" pitchFamily="2" charset="0"/>
              </a:rPr>
              <a:t>racial</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Many years ago, there was racial tension in many countries.</a:t>
            </a:r>
            <a:endParaRPr lang="en-GB" i="1" dirty="0">
              <a:highlight>
                <a:srgbClr val="FFFF00"/>
              </a:highlight>
              <a:latin typeface="Twinkl Cursive Looped" panose="02000000000000000000" pitchFamily="2" charset="0"/>
            </a:endParaRPr>
          </a:p>
        </p:txBody>
      </p:sp>
    </p:spTree>
    <p:extLst>
      <p:ext uri="{BB962C8B-B14F-4D97-AF65-F5344CB8AC3E}">
        <p14:creationId xmlns:p14="http://schemas.microsoft.com/office/powerpoint/2010/main" val="2437418939"/>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49350" y="609600"/>
            <a:ext cx="10515600" cy="5138057"/>
          </a:xfrm>
        </p:spPr>
        <p:txBody>
          <a:bodyPr>
            <a:normAutofit/>
          </a:bodyPr>
          <a:lstStyle/>
          <a:p>
            <a:pPr algn="ctr"/>
            <a:r>
              <a:rPr lang="en-GB" dirty="0">
                <a:latin typeface="Twinkl Cursive Looped" panose="02000000000000000000" pitchFamily="2" charset="0"/>
              </a:rPr>
              <a:t>racial</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Many years ago, there was </a:t>
            </a:r>
            <a:br>
              <a:rPr lang="en-GB" dirty="0">
                <a:latin typeface="Twinkl Cursive Looped" panose="02000000000000000000" pitchFamily="2" charset="0"/>
              </a:rPr>
            </a:br>
            <a:r>
              <a:rPr lang="en-GB" dirty="0">
                <a:latin typeface="Twinkl Cursive Looped" panose="02000000000000000000" pitchFamily="2" charset="0"/>
              </a:rPr>
              <a:t>------ tension in many countries.</a:t>
            </a:r>
            <a:endParaRPr lang="en-GB" i="1" dirty="0">
              <a:highlight>
                <a:srgbClr val="FFFF00"/>
              </a:highlight>
              <a:latin typeface="Twinkl Cursive Looped" panose="02000000000000000000" pitchFamily="2" charset="0"/>
            </a:endParaRPr>
          </a:p>
        </p:txBody>
      </p:sp>
    </p:spTree>
    <p:extLst>
      <p:ext uri="{BB962C8B-B14F-4D97-AF65-F5344CB8AC3E}">
        <p14:creationId xmlns:p14="http://schemas.microsoft.com/office/powerpoint/2010/main" val="12789732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49350" y="3080824"/>
            <a:ext cx="10515600" cy="1926605"/>
          </a:xfrm>
        </p:spPr>
        <p:txBody>
          <a:bodyPr>
            <a:normAutofit fontScale="90000"/>
          </a:bodyPr>
          <a:lstStyle/>
          <a:p>
            <a:pPr algn="ctr"/>
            <a:r>
              <a:rPr lang="en-GB" dirty="0">
                <a:latin typeface="Twinkl Cursive Looped" panose="02000000000000000000" pitchFamily="2" charset="0"/>
              </a:rPr>
              <a:t>racial</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Many years ago, there was racial tension in many countries.</a:t>
            </a:r>
            <a:endParaRPr lang="en-GB" i="1" dirty="0">
              <a:highlight>
                <a:srgbClr val="FFFF00"/>
              </a:highlight>
              <a:latin typeface="Twinkl Cursive Looped" panose="02000000000000000000" pitchFamily="2" charset="0"/>
            </a:endParaRPr>
          </a:p>
        </p:txBody>
      </p:sp>
    </p:spTree>
    <p:extLst>
      <p:ext uri="{BB962C8B-B14F-4D97-AF65-F5344CB8AC3E}">
        <p14:creationId xmlns:p14="http://schemas.microsoft.com/office/powerpoint/2010/main" val="2470054500"/>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428999"/>
            <a:ext cx="10515600" cy="1719197"/>
          </a:xfrm>
        </p:spPr>
        <p:txBody>
          <a:bodyPr>
            <a:normAutofit fontScale="90000"/>
          </a:bodyPr>
          <a:lstStyle/>
          <a:p>
            <a:pPr algn="ctr"/>
            <a:r>
              <a:rPr lang="en-GB" dirty="0">
                <a:latin typeface="Twinkl Cursive Looped" panose="02000000000000000000" pitchFamily="2" charset="0"/>
              </a:rPr>
              <a:t>crucial</a:t>
            </a:r>
            <a:br>
              <a:rPr lang="en-GB" dirty="0">
                <a:latin typeface="Twinkl Cursive Looped" panose="02000000000000000000" pitchFamily="2" charset="0"/>
              </a:rPr>
            </a:br>
            <a:endParaRPr lang="en-GB" i="1" dirty="0">
              <a:latin typeface="Twinkl Cursive Looped" panose="02000000000000000000" pitchFamily="2" charset="0"/>
            </a:endParaRPr>
          </a:p>
        </p:txBody>
      </p:sp>
      <p:sp>
        <p:nvSpPr>
          <p:cNvPr id="6" name="TextBox 5">
            <a:extLst>
              <a:ext uri="{FF2B5EF4-FFF2-40B4-BE49-F238E27FC236}">
                <a16:creationId xmlns:a16="http://schemas.microsoft.com/office/drawing/2014/main" id="{4B73F41D-2B2E-C97C-71E3-20199483BE1B}"/>
              </a:ext>
            </a:extLst>
          </p:cNvPr>
          <p:cNvSpPr txBox="1"/>
          <p:nvPr/>
        </p:nvSpPr>
        <p:spPr>
          <a:xfrm>
            <a:off x="10663237" y="2196193"/>
            <a:ext cx="880382" cy="369332"/>
          </a:xfrm>
          <a:prstGeom prst="rect">
            <a:avLst/>
          </a:prstGeom>
          <a:noFill/>
        </p:spPr>
        <p:txBody>
          <a:bodyPr wrap="square" rtlCol="0">
            <a:spAutoFit/>
          </a:bodyPr>
          <a:lstStyle/>
          <a:p>
            <a:r>
              <a:rPr lang="en-GB" dirty="0">
                <a:latin typeface="Twinkl Cursive Looped" panose="02000000000000000000" pitchFamily="2" charset="0"/>
              </a:rPr>
              <a:t> </a:t>
            </a:r>
          </a:p>
        </p:txBody>
      </p:sp>
    </p:spTree>
    <p:extLst>
      <p:ext uri="{BB962C8B-B14F-4D97-AF65-F5344CB8AC3E}">
        <p14:creationId xmlns:p14="http://schemas.microsoft.com/office/powerpoint/2010/main" val="24665215"/>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428999"/>
            <a:ext cx="10515600" cy="1719197"/>
          </a:xfrm>
        </p:spPr>
        <p:txBody>
          <a:bodyPr>
            <a:normAutofit fontScale="90000"/>
          </a:bodyPr>
          <a:lstStyle/>
          <a:p>
            <a:pPr algn="ctr"/>
            <a:r>
              <a:rPr lang="en-GB" dirty="0">
                <a:latin typeface="Twinkl Cursive Looped" panose="02000000000000000000" pitchFamily="2" charset="0"/>
              </a:rPr>
              <a:t>crucial</a:t>
            </a:r>
            <a:br>
              <a:rPr lang="en-GB" dirty="0">
                <a:latin typeface="Twinkl Cursive Looped" panose="02000000000000000000" pitchFamily="2" charset="0"/>
              </a:rPr>
            </a:br>
            <a:r>
              <a:rPr lang="en-GB" dirty="0">
                <a:latin typeface="Twinkl Cursive Looped" panose="02000000000000000000" pitchFamily="2" charset="0"/>
              </a:rPr>
              <a:t>cr</a:t>
            </a:r>
            <a:r>
              <a:rPr lang="en-GB" dirty="0">
                <a:solidFill>
                  <a:srgbClr val="FF0000"/>
                </a:solidFill>
                <a:latin typeface="Twinkl Cursive Looped" panose="02000000000000000000" pitchFamily="2" charset="0"/>
              </a:rPr>
              <a:t>u</a:t>
            </a:r>
            <a:r>
              <a:rPr lang="en-GB" dirty="0">
                <a:latin typeface="Twinkl Cursive Looped" panose="02000000000000000000" pitchFamily="2" charset="0"/>
              </a:rPr>
              <a:t> + </a:t>
            </a:r>
            <a:r>
              <a:rPr lang="en-GB" dirty="0" err="1">
                <a:latin typeface="Twinkl Cursive Looped" panose="02000000000000000000" pitchFamily="2" charset="0"/>
              </a:rPr>
              <a:t>cial</a:t>
            </a:r>
            <a:r>
              <a:rPr lang="en-GB" dirty="0">
                <a:latin typeface="Twinkl Cursive Looped" panose="02000000000000000000" pitchFamily="2" charset="0"/>
              </a:rPr>
              <a:t> = crucial</a:t>
            </a:r>
            <a:br>
              <a:rPr lang="en-GB" dirty="0">
                <a:latin typeface="Twinkl Cursive Looped" panose="02000000000000000000" pitchFamily="2" charset="0"/>
              </a:rPr>
            </a:br>
            <a:endParaRPr lang="en-GB" i="1" dirty="0">
              <a:latin typeface="Twinkl Cursive Looped" panose="02000000000000000000" pitchFamily="2" charset="0"/>
            </a:endParaRPr>
          </a:p>
        </p:txBody>
      </p:sp>
      <p:sp>
        <p:nvSpPr>
          <p:cNvPr id="6" name="TextBox 5">
            <a:extLst>
              <a:ext uri="{FF2B5EF4-FFF2-40B4-BE49-F238E27FC236}">
                <a16:creationId xmlns:a16="http://schemas.microsoft.com/office/drawing/2014/main" id="{4B73F41D-2B2E-C97C-71E3-20199483BE1B}"/>
              </a:ext>
            </a:extLst>
          </p:cNvPr>
          <p:cNvSpPr txBox="1"/>
          <p:nvPr/>
        </p:nvSpPr>
        <p:spPr>
          <a:xfrm>
            <a:off x="10663237" y="2196193"/>
            <a:ext cx="880382" cy="369332"/>
          </a:xfrm>
          <a:prstGeom prst="rect">
            <a:avLst/>
          </a:prstGeom>
          <a:noFill/>
        </p:spPr>
        <p:txBody>
          <a:bodyPr wrap="square" rtlCol="0">
            <a:spAutoFit/>
          </a:bodyPr>
          <a:lstStyle/>
          <a:p>
            <a:r>
              <a:rPr lang="en-GB" dirty="0">
                <a:latin typeface="Twinkl Cursive Looped" panose="02000000000000000000" pitchFamily="2" charset="0"/>
              </a:rPr>
              <a:t> </a:t>
            </a:r>
          </a:p>
        </p:txBody>
      </p:sp>
      <p:pic>
        <p:nvPicPr>
          <p:cNvPr id="37890" name="Picture 2" descr="Important Stamp Means Marking Goods As Essential or Crucial - 3d  Illustration Stock Illustration - Illustration of crucial, mark: 160718570">
            <a:extLst>
              <a:ext uri="{FF2B5EF4-FFF2-40B4-BE49-F238E27FC236}">
                <a16:creationId xmlns:a16="http://schemas.microsoft.com/office/drawing/2014/main" id="{6AAABC47-11F6-B73E-0E04-3D3D6C639C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422400"/>
            <a:ext cx="2133600"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5072482"/>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028019" y="4488541"/>
            <a:ext cx="10515600" cy="1719197"/>
          </a:xfrm>
        </p:spPr>
        <p:txBody>
          <a:bodyPr>
            <a:normAutofit fontScale="90000"/>
          </a:bodyPr>
          <a:lstStyle/>
          <a:p>
            <a:pPr algn="ctr"/>
            <a:r>
              <a:rPr lang="en-GB" dirty="0">
                <a:latin typeface="Twinkl Cursive Looped" panose="02000000000000000000" pitchFamily="2" charset="0"/>
              </a:rPr>
              <a:t>crucial</a:t>
            </a:r>
            <a:br>
              <a:rPr lang="en-GB" dirty="0">
                <a:latin typeface="Twinkl Cursive Looped" panose="02000000000000000000" pitchFamily="2" charset="0"/>
              </a:rPr>
            </a:br>
            <a:r>
              <a:rPr lang="en-GB" dirty="0">
                <a:latin typeface="Twinkl Cursive Looped" panose="02000000000000000000" pitchFamily="2" charset="0"/>
              </a:rPr>
              <a:t>cr</a:t>
            </a:r>
            <a:r>
              <a:rPr lang="en-GB" dirty="0">
                <a:solidFill>
                  <a:srgbClr val="FF0000"/>
                </a:solidFill>
                <a:latin typeface="Twinkl Cursive Looped" panose="02000000000000000000" pitchFamily="2" charset="0"/>
              </a:rPr>
              <a:t>u</a:t>
            </a:r>
            <a:r>
              <a:rPr lang="en-GB" dirty="0">
                <a:latin typeface="Twinkl Cursive Looped" panose="02000000000000000000" pitchFamily="2" charset="0"/>
              </a:rPr>
              <a:t> + </a:t>
            </a:r>
            <a:r>
              <a:rPr lang="en-GB" dirty="0" err="1">
                <a:latin typeface="Twinkl Cursive Looped" panose="02000000000000000000" pitchFamily="2" charset="0"/>
              </a:rPr>
              <a:t>cial</a:t>
            </a:r>
            <a:r>
              <a:rPr lang="en-GB" dirty="0">
                <a:latin typeface="Twinkl Cursive Looped" panose="02000000000000000000" pitchFamily="2" charset="0"/>
              </a:rPr>
              <a:t> = crucial</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adjective </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of great importance</a:t>
            </a:r>
            <a:br>
              <a:rPr lang="en-GB" dirty="0">
                <a:latin typeface="Twinkl Cursive Looped" panose="02000000000000000000" pitchFamily="2" charset="0"/>
              </a:rPr>
            </a:br>
            <a:endParaRPr lang="en-GB" i="1" dirty="0">
              <a:latin typeface="Twinkl Cursive Looped" panose="02000000000000000000" pitchFamily="2" charset="0"/>
            </a:endParaRPr>
          </a:p>
        </p:txBody>
      </p:sp>
      <p:sp>
        <p:nvSpPr>
          <p:cNvPr id="6" name="TextBox 5">
            <a:extLst>
              <a:ext uri="{FF2B5EF4-FFF2-40B4-BE49-F238E27FC236}">
                <a16:creationId xmlns:a16="http://schemas.microsoft.com/office/drawing/2014/main" id="{4B73F41D-2B2E-C97C-71E3-20199483BE1B}"/>
              </a:ext>
            </a:extLst>
          </p:cNvPr>
          <p:cNvSpPr txBox="1"/>
          <p:nvPr/>
        </p:nvSpPr>
        <p:spPr>
          <a:xfrm>
            <a:off x="10663237" y="2196193"/>
            <a:ext cx="880382" cy="369332"/>
          </a:xfrm>
          <a:prstGeom prst="rect">
            <a:avLst/>
          </a:prstGeom>
          <a:noFill/>
        </p:spPr>
        <p:txBody>
          <a:bodyPr wrap="square" rtlCol="0">
            <a:spAutoFit/>
          </a:bodyPr>
          <a:lstStyle/>
          <a:p>
            <a:r>
              <a:rPr lang="en-GB" dirty="0">
                <a:latin typeface="Twinkl Cursive Looped" panose="02000000000000000000" pitchFamily="2" charset="0"/>
              </a:rPr>
              <a:t> </a:t>
            </a:r>
          </a:p>
        </p:txBody>
      </p:sp>
      <p:pic>
        <p:nvPicPr>
          <p:cNvPr id="37890" name="Picture 2" descr="Important Stamp Means Marking Goods As Essential or Crucial - 3d  Illustration Stock Illustration - Illustration of crucial, mark: 160718570">
            <a:extLst>
              <a:ext uri="{FF2B5EF4-FFF2-40B4-BE49-F238E27FC236}">
                <a16:creationId xmlns:a16="http://schemas.microsoft.com/office/drawing/2014/main" id="{6AAABC47-11F6-B73E-0E04-3D3D6C639C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422400"/>
            <a:ext cx="2133600"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973027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428999"/>
            <a:ext cx="10515600" cy="863477"/>
          </a:xfrm>
        </p:spPr>
        <p:txBody>
          <a:bodyPr>
            <a:normAutofit fontScale="90000"/>
          </a:bodyPr>
          <a:lstStyle/>
          <a:p>
            <a:pPr algn="ctr"/>
            <a:r>
              <a:rPr lang="en-GB" dirty="0">
                <a:latin typeface="Twinkl Cursive Looped" panose="02000000000000000000" pitchFamily="2" charset="0"/>
              </a:rPr>
              <a:t>crucial</a:t>
            </a:r>
            <a:br>
              <a:rPr lang="en-GB" dirty="0">
                <a:latin typeface="Twinkl Cursive Looped" panose="02000000000000000000" pitchFamily="2" charset="0"/>
              </a:rPr>
            </a:br>
            <a:r>
              <a:rPr lang="en-GB" dirty="0">
                <a:latin typeface="Twinkl Cursive Looped" panose="02000000000000000000" pitchFamily="2" charset="0"/>
              </a:rPr>
              <a:t>The second clue was crucial to solving the mystery.</a:t>
            </a:r>
            <a:endParaRPr lang="en-GB" i="1" dirty="0">
              <a:highlight>
                <a:srgbClr val="FFFF00"/>
              </a:highlight>
              <a:latin typeface="Twinkl Cursive Looped" panose="02000000000000000000" pitchFamily="2" charset="0"/>
            </a:endParaRPr>
          </a:p>
        </p:txBody>
      </p:sp>
      <p:sp>
        <p:nvSpPr>
          <p:cNvPr id="6" name="TextBox 5">
            <a:extLst>
              <a:ext uri="{FF2B5EF4-FFF2-40B4-BE49-F238E27FC236}">
                <a16:creationId xmlns:a16="http://schemas.microsoft.com/office/drawing/2014/main" id="{4B73F41D-2B2E-C97C-71E3-20199483BE1B}"/>
              </a:ext>
            </a:extLst>
          </p:cNvPr>
          <p:cNvSpPr txBox="1"/>
          <p:nvPr/>
        </p:nvSpPr>
        <p:spPr>
          <a:xfrm>
            <a:off x="10663237" y="2196193"/>
            <a:ext cx="880382" cy="369332"/>
          </a:xfrm>
          <a:prstGeom prst="rect">
            <a:avLst/>
          </a:prstGeom>
          <a:noFill/>
        </p:spPr>
        <p:txBody>
          <a:bodyPr wrap="square" rtlCol="0">
            <a:spAutoFit/>
          </a:bodyPr>
          <a:lstStyle/>
          <a:p>
            <a:r>
              <a:rPr lang="en-GB" dirty="0">
                <a:latin typeface="Twinkl Cursive Looped" panose="02000000000000000000" pitchFamily="2" charset="0"/>
              </a:rPr>
              <a:t> </a:t>
            </a:r>
          </a:p>
        </p:txBody>
      </p:sp>
    </p:spTree>
    <p:extLst>
      <p:ext uri="{BB962C8B-B14F-4D97-AF65-F5344CB8AC3E}">
        <p14:creationId xmlns:p14="http://schemas.microsoft.com/office/powerpoint/2010/main" val="839469213"/>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428999"/>
            <a:ext cx="10515600" cy="863477"/>
          </a:xfrm>
        </p:spPr>
        <p:txBody>
          <a:bodyPr>
            <a:normAutofit fontScale="90000"/>
          </a:bodyPr>
          <a:lstStyle/>
          <a:p>
            <a:pPr algn="ctr"/>
            <a:r>
              <a:rPr lang="en-GB" dirty="0">
                <a:latin typeface="Twinkl Cursive Looped" panose="02000000000000000000" pitchFamily="2" charset="0"/>
              </a:rPr>
              <a:t>crucial</a:t>
            </a:r>
            <a:br>
              <a:rPr lang="en-GB" dirty="0">
                <a:latin typeface="Twinkl Cursive Looped" panose="02000000000000000000" pitchFamily="2" charset="0"/>
              </a:rPr>
            </a:br>
            <a:r>
              <a:rPr lang="en-GB" dirty="0">
                <a:latin typeface="Twinkl Cursive Looped" panose="02000000000000000000" pitchFamily="2" charset="0"/>
              </a:rPr>
              <a:t>The second clue was ------- to solving the mystery.</a:t>
            </a:r>
            <a:endParaRPr lang="en-GB" i="1" dirty="0">
              <a:highlight>
                <a:srgbClr val="FFFF00"/>
              </a:highlight>
              <a:latin typeface="Twinkl Cursive Looped" panose="02000000000000000000" pitchFamily="2" charset="0"/>
            </a:endParaRPr>
          </a:p>
        </p:txBody>
      </p:sp>
      <p:sp>
        <p:nvSpPr>
          <p:cNvPr id="6" name="TextBox 5">
            <a:extLst>
              <a:ext uri="{FF2B5EF4-FFF2-40B4-BE49-F238E27FC236}">
                <a16:creationId xmlns:a16="http://schemas.microsoft.com/office/drawing/2014/main" id="{4B73F41D-2B2E-C97C-71E3-20199483BE1B}"/>
              </a:ext>
            </a:extLst>
          </p:cNvPr>
          <p:cNvSpPr txBox="1"/>
          <p:nvPr/>
        </p:nvSpPr>
        <p:spPr>
          <a:xfrm>
            <a:off x="10663237" y="2196193"/>
            <a:ext cx="880382" cy="369332"/>
          </a:xfrm>
          <a:prstGeom prst="rect">
            <a:avLst/>
          </a:prstGeom>
          <a:noFill/>
        </p:spPr>
        <p:txBody>
          <a:bodyPr wrap="square" rtlCol="0">
            <a:spAutoFit/>
          </a:bodyPr>
          <a:lstStyle/>
          <a:p>
            <a:r>
              <a:rPr lang="en-GB" dirty="0">
                <a:latin typeface="Twinkl Cursive Looped" panose="02000000000000000000" pitchFamily="2" charset="0"/>
              </a:rPr>
              <a:t> </a:t>
            </a:r>
          </a:p>
        </p:txBody>
      </p:sp>
    </p:spTree>
    <p:extLst>
      <p:ext uri="{BB962C8B-B14F-4D97-AF65-F5344CB8AC3E}">
        <p14:creationId xmlns:p14="http://schemas.microsoft.com/office/powerpoint/2010/main" val="1802393764"/>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428999"/>
            <a:ext cx="10515600" cy="863477"/>
          </a:xfrm>
        </p:spPr>
        <p:txBody>
          <a:bodyPr>
            <a:normAutofit fontScale="90000"/>
          </a:bodyPr>
          <a:lstStyle/>
          <a:p>
            <a:pPr algn="ctr"/>
            <a:r>
              <a:rPr lang="en-GB" dirty="0">
                <a:latin typeface="Twinkl Cursive Looped" panose="02000000000000000000" pitchFamily="2" charset="0"/>
              </a:rPr>
              <a:t>crucial</a:t>
            </a:r>
            <a:br>
              <a:rPr lang="en-GB" dirty="0">
                <a:latin typeface="Twinkl Cursive Looped" panose="02000000000000000000" pitchFamily="2" charset="0"/>
              </a:rPr>
            </a:br>
            <a:r>
              <a:rPr lang="en-GB" dirty="0">
                <a:latin typeface="Twinkl Cursive Looped" panose="02000000000000000000" pitchFamily="2" charset="0"/>
              </a:rPr>
              <a:t>The second clue was crucial to solving the mystery.</a:t>
            </a:r>
            <a:endParaRPr lang="en-GB" i="1" dirty="0">
              <a:highlight>
                <a:srgbClr val="FFFF00"/>
              </a:highlight>
              <a:latin typeface="Twinkl Cursive Looped" panose="02000000000000000000" pitchFamily="2" charset="0"/>
            </a:endParaRPr>
          </a:p>
        </p:txBody>
      </p:sp>
      <p:sp>
        <p:nvSpPr>
          <p:cNvPr id="6" name="TextBox 5">
            <a:extLst>
              <a:ext uri="{FF2B5EF4-FFF2-40B4-BE49-F238E27FC236}">
                <a16:creationId xmlns:a16="http://schemas.microsoft.com/office/drawing/2014/main" id="{4B73F41D-2B2E-C97C-71E3-20199483BE1B}"/>
              </a:ext>
            </a:extLst>
          </p:cNvPr>
          <p:cNvSpPr txBox="1"/>
          <p:nvPr/>
        </p:nvSpPr>
        <p:spPr>
          <a:xfrm>
            <a:off x="10663237" y="2196193"/>
            <a:ext cx="880382" cy="369332"/>
          </a:xfrm>
          <a:prstGeom prst="rect">
            <a:avLst/>
          </a:prstGeom>
          <a:noFill/>
        </p:spPr>
        <p:txBody>
          <a:bodyPr wrap="square" rtlCol="0">
            <a:spAutoFit/>
          </a:bodyPr>
          <a:lstStyle/>
          <a:p>
            <a:r>
              <a:rPr lang="en-GB" dirty="0">
                <a:latin typeface="Twinkl Cursive Looped" panose="02000000000000000000" pitchFamily="2" charset="0"/>
              </a:rPr>
              <a:t> </a:t>
            </a:r>
          </a:p>
        </p:txBody>
      </p:sp>
    </p:spTree>
    <p:extLst>
      <p:ext uri="{BB962C8B-B14F-4D97-AF65-F5344CB8AC3E}">
        <p14:creationId xmlns:p14="http://schemas.microsoft.com/office/powerpoint/2010/main" val="3768500707"/>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New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116400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err="1">
                <a:latin typeface="Twinkl Cursive Looped" panose="02000000000000000000" pitchFamily="2" charset="0"/>
              </a:rPr>
              <a:t>ough</a:t>
            </a:r>
            <a:endParaRPr lang="en-GB" dirty="0">
              <a:latin typeface="Twinkl Cursive Looped" panose="02000000000000000000" pitchFamily="2" charset="0"/>
            </a:endParaRPr>
          </a:p>
        </p:txBody>
      </p:sp>
    </p:spTree>
    <p:extLst>
      <p:ext uri="{BB962C8B-B14F-4D97-AF65-F5344CB8AC3E}">
        <p14:creationId xmlns:p14="http://schemas.microsoft.com/office/powerpoint/2010/main" val="4130972434"/>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occur</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157729662"/>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2755726"/>
            <a:ext cx="10515600" cy="1806749"/>
          </a:xfrm>
        </p:spPr>
        <p:txBody>
          <a:bodyPr>
            <a:normAutofit fontScale="90000"/>
          </a:bodyPr>
          <a:lstStyle/>
          <a:p>
            <a:pPr algn="ctr"/>
            <a:r>
              <a:rPr lang="en-GB" dirty="0">
                <a:latin typeface="Twinkl Cursive Looped" panose="02000000000000000000" pitchFamily="2" charset="0"/>
              </a:rPr>
              <a:t>occur</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For the event to occur, the rain had to stop.</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065550505"/>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2755726"/>
            <a:ext cx="10515600" cy="1806749"/>
          </a:xfrm>
        </p:spPr>
        <p:txBody>
          <a:bodyPr>
            <a:normAutofit fontScale="90000"/>
          </a:bodyPr>
          <a:lstStyle/>
          <a:p>
            <a:pPr algn="ctr"/>
            <a:r>
              <a:rPr lang="en-GB" dirty="0">
                <a:latin typeface="Twinkl Cursive Looped" panose="02000000000000000000" pitchFamily="2" charset="0"/>
              </a:rPr>
              <a:t>occur</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For the event to occur, the rain had to stop.</a:t>
            </a:r>
            <a:endParaRPr lang="en-GB" i="1" dirty="0">
              <a:latin typeface="Twinkl Cursive Looped" panose="02000000000000000000" pitchFamily="2" charset="0"/>
            </a:endParaRPr>
          </a:p>
        </p:txBody>
      </p:sp>
      <p:pic>
        <p:nvPicPr>
          <p:cNvPr id="10242" name="Picture 2" descr="free clip art start - Clip Art Library">
            <a:extLst>
              <a:ext uri="{FF2B5EF4-FFF2-40B4-BE49-F238E27FC236}">
                <a16:creationId xmlns:a16="http://schemas.microsoft.com/office/drawing/2014/main" id="{42B3E103-52AC-B09E-CF88-472C2F19BE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667" y="325438"/>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7871959"/>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2755726"/>
            <a:ext cx="10515600" cy="1806749"/>
          </a:xfrm>
        </p:spPr>
        <p:txBody>
          <a:bodyPr>
            <a:normAutofit fontScale="90000"/>
          </a:bodyPr>
          <a:lstStyle/>
          <a:p>
            <a:pPr algn="ctr"/>
            <a:r>
              <a:rPr lang="en-GB" dirty="0">
                <a:latin typeface="Twinkl Cursive Looped" panose="02000000000000000000" pitchFamily="2" charset="0"/>
              </a:rPr>
              <a:t> </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For the event to _____, the rain had to stop. </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416797458"/>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2755726"/>
            <a:ext cx="10515600" cy="1806749"/>
          </a:xfrm>
        </p:spPr>
        <p:txBody>
          <a:bodyPr>
            <a:normAutofit fontScale="90000"/>
          </a:bodyPr>
          <a:lstStyle/>
          <a:p>
            <a:pPr algn="ctr"/>
            <a:r>
              <a:rPr lang="en-GB" dirty="0">
                <a:latin typeface="Twinkl Cursive Looped" panose="02000000000000000000" pitchFamily="2" charset="0"/>
              </a:rPr>
              <a:t> </a:t>
            </a:r>
            <a:br>
              <a:rPr lang="en-GB" dirty="0">
                <a:latin typeface="Twinkl Cursive Looped" panose="02000000000000000000" pitchFamily="2" charset="0"/>
              </a:rPr>
            </a:br>
            <a:r>
              <a:rPr lang="en-GB" dirty="0">
                <a:latin typeface="Twinkl Cursive Looped" panose="02000000000000000000" pitchFamily="2" charset="0"/>
              </a:rPr>
              <a:t>For the event to occur, the rain had to stop.</a:t>
            </a:r>
            <a:endParaRPr lang="en-GB" i="1" dirty="0">
              <a:latin typeface="Twinkl Cursive Looped" panose="02000000000000000000" pitchFamily="2" charset="0"/>
            </a:endParaRPr>
          </a:p>
        </p:txBody>
      </p:sp>
      <p:sp>
        <p:nvSpPr>
          <p:cNvPr id="3" name="Rectangle 2">
            <a:extLst>
              <a:ext uri="{FF2B5EF4-FFF2-40B4-BE49-F238E27FC236}">
                <a16:creationId xmlns:a16="http://schemas.microsoft.com/office/drawing/2014/main" id="{5FEFB6D6-CEF2-20D0-8630-A08341B55B50}"/>
              </a:ext>
            </a:extLst>
          </p:cNvPr>
          <p:cNvSpPr/>
          <p:nvPr/>
        </p:nvSpPr>
        <p:spPr>
          <a:xfrm>
            <a:off x="6284686" y="3091543"/>
            <a:ext cx="1756228" cy="62411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ysClr val="windowText" lastClr="000000"/>
                </a:solidFill>
              </a:ln>
              <a:noFill/>
            </a:endParaRPr>
          </a:p>
        </p:txBody>
      </p:sp>
    </p:spTree>
    <p:extLst>
      <p:ext uri="{BB962C8B-B14F-4D97-AF65-F5344CB8AC3E}">
        <p14:creationId xmlns:p14="http://schemas.microsoft.com/office/powerpoint/2010/main" val="3915855759"/>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accompany</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55617065"/>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1397001"/>
            <a:ext cx="10515600" cy="3708400"/>
          </a:xfrm>
        </p:spPr>
        <p:txBody>
          <a:bodyPr>
            <a:normAutofit/>
          </a:bodyPr>
          <a:lstStyle/>
          <a:p>
            <a:pPr algn="ctr"/>
            <a:r>
              <a:rPr lang="en-GB" dirty="0">
                <a:latin typeface="Twinkl Cursive Looped" panose="02000000000000000000" pitchFamily="2" charset="0"/>
              </a:rPr>
              <a:t>accompany </a:t>
            </a:r>
            <a:br>
              <a:rPr lang="en-GB" dirty="0">
                <a:latin typeface="Twinkl Cursive Looped" panose="02000000000000000000" pitchFamily="2" charset="0"/>
              </a:rPr>
            </a:br>
            <a:r>
              <a:rPr lang="en-GB" dirty="0">
                <a:latin typeface="Twinkl Cursive Looped" panose="02000000000000000000" pitchFamily="2" charset="0"/>
              </a:rPr>
              <a:t>Ishmael had to accompany his dad to work.</a:t>
            </a:r>
            <a:endParaRPr lang="en-GB" i="1" dirty="0"/>
          </a:p>
        </p:txBody>
      </p:sp>
    </p:spTree>
    <p:extLst>
      <p:ext uri="{BB962C8B-B14F-4D97-AF65-F5344CB8AC3E}">
        <p14:creationId xmlns:p14="http://schemas.microsoft.com/office/powerpoint/2010/main" val="2243340073"/>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1397001"/>
            <a:ext cx="10515600" cy="3708400"/>
          </a:xfrm>
        </p:spPr>
        <p:txBody>
          <a:bodyPr>
            <a:normAutofit/>
          </a:bodyPr>
          <a:lstStyle/>
          <a:p>
            <a:pPr algn="ctr"/>
            <a:r>
              <a:rPr lang="en-GB" dirty="0">
                <a:latin typeface="Twinkl Cursive Looped" panose="02000000000000000000" pitchFamily="2" charset="0"/>
              </a:rPr>
              <a:t>accompany </a:t>
            </a:r>
            <a:br>
              <a:rPr lang="en-GB" dirty="0">
                <a:latin typeface="Twinkl Cursive Looped" panose="02000000000000000000" pitchFamily="2" charset="0"/>
              </a:rPr>
            </a:br>
            <a:r>
              <a:rPr lang="en-GB" dirty="0">
                <a:latin typeface="Twinkl Cursive Looped" panose="02000000000000000000" pitchFamily="2" charset="0"/>
              </a:rPr>
              <a:t>Ishmael had to accompany his dad to work.</a:t>
            </a:r>
            <a:endParaRPr lang="en-GB" i="1" dirty="0"/>
          </a:p>
        </p:txBody>
      </p:sp>
      <p:pic>
        <p:nvPicPr>
          <p:cNvPr id="11266" name="Picture 2" descr="Accompany Stock Illustrations – 906 Accompany Stock Illustrations, Vectors  &amp; Clipart - Dreamstime">
            <a:extLst>
              <a:ext uri="{FF2B5EF4-FFF2-40B4-BE49-F238E27FC236}">
                <a16:creationId xmlns:a16="http://schemas.microsoft.com/office/drawing/2014/main" id="{79CF96C2-22E9-AE46-9089-1B9CBE4804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963" y="351517"/>
            <a:ext cx="2979311" cy="20448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9694112"/>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1397001"/>
            <a:ext cx="10515600" cy="3708400"/>
          </a:xfrm>
        </p:spPr>
        <p:txBody>
          <a:bodyPr>
            <a:normAutofit/>
          </a:bodyPr>
          <a:lstStyle/>
          <a:p>
            <a:pPr algn="ctr"/>
            <a:br>
              <a:rPr lang="en-GB" dirty="0">
                <a:latin typeface="Twinkl Cursive Looped" panose="02000000000000000000" pitchFamily="2" charset="0"/>
              </a:rPr>
            </a:br>
            <a:r>
              <a:rPr lang="en-GB" dirty="0">
                <a:latin typeface="Twinkl Cursive Looped" panose="02000000000000000000" pitchFamily="2" charset="0"/>
              </a:rPr>
              <a:t>Ishmael had to _________ his dad to work.</a:t>
            </a:r>
            <a:endParaRPr lang="en-GB" i="1" dirty="0"/>
          </a:p>
        </p:txBody>
      </p:sp>
    </p:spTree>
    <p:extLst>
      <p:ext uri="{BB962C8B-B14F-4D97-AF65-F5344CB8AC3E}">
        <p14:creationId xmlns:p14="http://schemas.microsoft.com/office/powerpoint/2010/main" val="2546106991"/>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1397001"/>
            <a:ext cx="10515600" cy="3708400"/>
          </a:xfrm>
        </p:spPr>
        <p:txBody>
          <a:bodyPr>
            <a:normAutofit/>
          </a:bodyPr>
          <a:lstStyle/>
          <a:p>
            <a:pPr algn="ctr"/>
            <a:r>
              <a:rPr lang="en-GB" dirty="0">
                <a:latin typeface="Twinkl Cursive Looped" panose="02000000000000000000" pitchFamily="2" charset="0"/>
              </a:rPr>
              <a:t> </a:t>
            </a:r>
            <a:br>
              <a:rPr lang="en-GB" dirty="0">
                <a:latin typeface="Twinkl Cursive Looped" panose="02000000000000000000" pitchFamily="2" charset="0"/>
              </a:rPr>
            </a:br>
            <a:r>
              <a:rPr lang="en-GB" dirty="0">
                <a:latin typeface="Twinkl Cursive Looped" panose="02000000000000000000" pitchFamily="2" charset="0"/>
              </a:rPr>
              <a:t>Ishmael had to accompany his dad to work.</a:t>
            </a:r>
            <a:endParaRPr lang="en-GB" i="1" dirty="0"/>
          </a:p>
        </p:txBody>
      </p:sp>
      <p:sp>
        <p:nvSpPr>
          <p:cNvPr id="3" name="Rectangle 2">
            <a:extLst>
              <a:ext uri="{FF2B5EF4-FFF2-40B4-BE49-F238E27FC236}">
                <a16:creationId xmlns:a16="http://schemas.microsoft.com/office/drawing/2014/main" id="{A564DA85-D418-6164-6DED-5901DAB4950F}"/>
              </a:ext>
            </a:extLst>
          </p:cNvPr>
          <p:cNvSpPr/>
          <p:nvPr/>
        </p:nvSpPr>
        <p:spPr>
          <a:xfrm>
            <a:off x="6763657" y="3429000"/>
            <a:ext cx="4122057" cy="86722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726616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246743" y="3080824"/>
            <a:ext cx="11945257" cy="2501109"/>
          </a:xfrm>
        </p:spPr>
        <p:txBody>
          <a:bodyPr>
            <a:normAutofit fontScale="90000"/>
          </a:bodyPr>
          <a:lstStyle/>
          <a:p>
            <a:pPr algn="ctr"/>
            <a:br>
              <a:rPr lang="en-GB" dirty="0">
                <a:latin typeface="Twinkl Cursive Looped" panose="02000000000000000000" pitchFamily="2" charset="0"/>
              </a:rPr>
            </a:br>
            <a:br>
              <a:rPr lang="en-GB" dirty="0">
                <a:latin typeface="Twinkl Cursive Looped" panose="02000000000000000000" pitchFamily="2" charset="0"/>
              </a:rPr>
            </a:br>
            <a:r>
              <a:rPr lang="en-GB" dirty="0" err="1">
                <a:latin typeface="Twinkl Cursive Looped" panose="02000000000000000000" pitchFamily="2" charset="0"/>
              </a:rPr>
              <a:t>ough</a:t>
            </a:r>
            <a:r>
              <a:rPr lang="en-GB" dirty="0">
                <a:latin typeface="Twinkl Cursive Looped" panose="02000000000000000000" pitchFamily="2" charset="0"/>
              </a:rPr>
              <a:t> </a:t>
            </a:r>
            <a:br>
              <a:rPr lang="en-GB" dirty="0">
                <a:latin typeface="Twinkl Cursive Looped" panose="02000000000000000000" pitchFamily="2" charset="0"/>
              </a:rPr>
            </a:br>
            <a:br>
              <a:rPr lang="en-GB" dirty="0">
                <a:latin typeface="Twinkl Cursive Looped" panose="02000000000000000000" pitchFamily="2" charset="0"/>
              </a:rPr>
            </a:br>
            <a:r>
              <a:rPr lang="en-GB" dirty="0" err="1">
                <a:latin typeface="Twinkl Cursive Looped" panose="02000000000000000000" pitchFamily="2" charset="0"/>
              </a:rPr>
              <a:t>ough</a:t>
            </a:r>
            <a:r>
              <a:rPr lang="en-GB" dirty="0">
                <a:latin typeface="Twinkl Cursive Looped" panose="02000000000000000000" pitchFamily="2" charset="0"/>
              </a:rPr>
              <a:t> is one of the trickiest spellings in</a:t>
            </a:r>
            <a:br>
              <a:rPr lang="en-GB" dirty="0">
                <a:latin typeface="Twinkl Cursive Looped" panose="02000000000000000000" pitchFamily="2" charset="0"/>
              </a:rPr>
            </a:br>
            <a:r>
              <a:rPr lang="en-GB" dirty="0">
                <a:latin typeface="Twinkl Cursive Looped" panose="02000000000000000000" pitchFamily="2" charset="0"/>
              </a:rPr>
              <a:t>English </a:t>
            </a:r>
            <a:br>
              <a:rPr lang="en-GB" dirty="0">
                <a:latin typeface="Twinkl Cursive Looped" panose="02000000000000000000" pitchFamily="2" charset="0"/>
              </a:rPr>
            </a:br>
            <a:r>
              <a:rPr lang="en-GB" dirty="0">
                <a:latin typeface="Twinkl Cursive Looped" panose="02000000000000000000" pitchFamily="2" charset="0"/>
              </a:rPr>
              <a:t>  as it can be used to spell a</a:t>
            </a:r>
            <a:br>
              <a:rPr lang="en-GB" dirty="0">
                <a:latin typeface="Twinkl Cursive Looped" panose="02000000000000000000" pitchFamily="2" charset="0"/>
              </a:rPr>
            </a:br>
            <a:r>
              <a:rPr lang="en-GB" dirty="0">
                <a:latin typeface="Twinkl Cursive Looped" panose="02000000000000000000" pitchFamily="2" charset="0"/>
              </a:rPr>
              <a:t>number of different sounds.</a:t>
            </a:r>
          </a:p>
        </p:txBody>
      </p:sp>
    </p:spTree>
    <p:extLst>
      <p:ext uri="{BB962C8B-B14F-4D97-AF65-F5344CB8AC3E}">
        <p14:creationId xmlns:p14="http://schemas.microsoft.com/office/powerpoint/2010/main" val="1540551246"/>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Practise and Apply</a:t>
            </a:r>
            <a:r>
              <a:rPr lang="en-GB" dirty="0">
                <a:latin typeface="Twinkl Cursive Looped" panose="02000000000000000000" pitchFamily="2" charset="0"/>
              </a:rPr>
              <a:t>.</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631624630"/>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Can you spot the spelling rule words and the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4239513068"/>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2757" y="1"/>
            <a:ext cx="10711543" cy="6007100"/>
          </a:xfrm>
        </p:spPr>
        <p:txBody>
          <a:bodyPr>
            <a:noAutofit/>
          </a:bodyPr>
          <a:lstStyle/>
          <a:p>
            <a:br>
              <a:rPr lang="en-GB" sz="2400" b="1" dirty="0">
                <a:solidFill>
                  <a:srgbClr val="333333"/>
                </a:solidFill>
                <a:latin typeface="Twinkl Cursive Looped" panose="02000000000000000000" pitchFamily="2" charset="0"/>
              </a:rPr>
            </a:br>
            <a:br>
              <a:rPr lang="en-GB" sz="2400" b="1" dirty="0">
                <a:solidFill>
                  <a:srgbClr val="333333"/>
                </a:solidFill>
                <a:latin typeface="Twinkl Cursive Looped" panose="02000000000000000000" pitchFamily="2" charset="0"/>
              </a:rPr>
            </a:br>
            <a:br>
              <a:rPr lang="en-GB" sz="2400" b="1" dirty="0">
                <a:solidFill>
                  <a:srgbClr val="333333"/>
                </a:solidFill>
                <a:latin typeface="Twinkl Cursive Looped" panose="02000000000000000000" pitchFamily="2" charset="0"/>
              </a:rPr>
            </a:br>
            <a:r>
              <a:rPr lang="en-GB" sz="2400" b="1" dirty="0">
                <a:solidFill>
                  <a:srgbClr val="333333"/>
                </a:solidFill>
                <a:latin typeface="Twinkl Cursive Looped" panose="02000000000000000000" pitchFamily="2" charset="0"/>
              </a:rPr>
              <a:t>Houses</a:t>
            </a:r>
            <a:br>
              <a:rPr lang="en-GB" sz="2400" dirty="0">
                <a:solidFill>
                  <a:srgbClr val="333333"/>
                </a:solidFill>
                <a:latin typeface="Twinkl Cursive Looped" panose="02000000000000000000" pitchFamily="2" charset="0"/>
              </a:rPr>
            </a:br>
            <a:r>
              <a:rPr lang="en-GB" sz="2400" dirty="0">
                <a:solidFill>
                  <a:srgbClr val="333333"/>
                </a:solidFill>
                <a:latin typeface="Twinkl Cursive Looped" panose="02000000000000000000" pitchFamily="2" charset="0"/>
              </a:rPr>
              <a:t>By examining the oldest houses in Colchester, we can find clues as to what special things were to occur and eliminate artificial sections and on what occasion they were built.</a:t>
            </a:r>
            <a:br>
              <a:rPr lang="en-GB" sz="2400" dirty="0">
                <a:solidFill>
                  <a:srgbClr val="333333"/>
                </a:solidFill>
                <a:latin typeface="Twinkl Cursive Looped" panose="02000000000000000000" pitchFamily="2" charset="0"/>
              </a:rPr>
            </a:br>
            <a:br>
              <a:rPr lang="en-GB" sz="2400" dirty="0">
                <a:solidFill>
                  <a:srgbClr val="333333"/>
                </a:solidFill>
                <a:latin typeface="Twinkl Cursive Looped" panose="02000000000000000000" pitchFamily="2" charset="0"/>
              </a:rPr>
            </a:br>
            <a:r>
              <a:rPr lang="en-GB" sz="2400" dirty="0">
                <a:solidFill>
                  <a:srgbClr val="333333"/>
                </a:solidFill>
                <a:latin typeface="Twinkl Cursive Looped" panose="02000000000000000000" pitchFamily="2" charset="0"/>
              </a:rPr>
              <a:t>Dutch-speaking weavers and cloth makers from Flanders (present-day Belgium) once lived in the “Dutch Quarter”.  In the 1570s, on occasions, they had to flee from Flanders because they were being persecuted for their religious and social beliefs.  This could be thought of as racial tension.  In the Dutch Quarter, it was crucial that the houses’ big windows let in lots of light so the weavers could see as they made cloth on their looms.</a:t>
            </a:r>
            <a:br>
              <a:rPr lang="en-GB" sz="2400" dirty="0">
                <a:solidFill>
                  <a:srgbClr val="333333"/>
                </a:solidFill>
                <a:latin typeface="Twinkl Cursive Looped" panose="02000000000000000000" pitchFamily="2" charset="0"/>
              </a:rPr>
            </a:br>
            <a:br>
              <a:rPr lang="en-GB" sz="2400" dirty="0">
                <a:solidFill>
                  <a:srgbClr val="333333"/>
                </a:solidFill>
                <a:latin typeface="Twinkl Cursive Looped" panose="02000000000000000000" pitchFamily="2" charset="0"/>
              </a:rPr>
            </a:br>
            <a:r>
              <a:rPr lang="en-GB" sz="2400" dirty="0">
                <a:solidFill>
                  <a:srgbClr val="333333"/>
                </a:solidFill>
                <a:latin typeface="Twinkl Cursive Looped" panose="02000000000000000000" pitchFamily="2" charset="0"/>
              </a:rPr>
              <a:t>In the late 1800s, nearly 300 crucial new houses were built in an area called New Town to accompany existing houses which were superficial.  They were beneficial for more workers and managers, who were to accompany them and prevent antisocial behaviour, as new industries were to occur and be developed and factories were built, like Paxman’s who made diesel engines.</a:t>
            </a:r>
            <a:br>
              <a:rPr lang="en-GB" sz="2400" dirty="0">
                <a:solidFill>
                  <a:srgbClr val="333333"/>
                </a:solidFill>
                <a:latin typeface="Twinkl Cursive Looped" panose="02000000000000000000" pitchFamily="2" charset="0"/>
              </a:rPr>
            </a:br>
            <a:r>
              <a:rPr lang="en-GB" sz="2400" dirty="0">
                <a:solidFill>
                  <a:srgbClr val="333333"/>
                </a:solidFill>
                <a:latin typeface="Twinkl Cursive Looped" panose="02000000000000000000" pitchFamily="2" charset="0"/>
              </a:rPr>
              <a:t> </a:t>
            </a:r>
            <a:endParaRPr lang="en-GB" sz="2400" i="0" dirty="0">
              <a:solidFill>
                <a:srgbClr val="333333"/>
              </a:solidFill>
              <a:effectLst/>
              <a:highlight>
                <a:srgbClr val="FFFF00"/>
              </a:highlight>
              <a:latin typeface="Twinkl Cursive Looped" panose="02000000000000000000" pitchFamily="2" charset="0"/>
            </a:endParaRPr>
          </a:p>
        </p:txBody>
      </p:sp>
    </p:spTree>
    <p:extLst>
      <p:ext uri="{BB962C8B-B14F-4D97-AF65-F5344CB8AC3E}">
        <p14:creationId xmlns:p14="http://schemas.microsoft.com/office/powerpoint/2010/main" val="4204253404"/>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2757" y="1"/>
            <a:ext cx="10711543" cy="6007100"/>
          </a:xfrm>
        </p:spPr>
        <p:txBody>
          <a:bodyPr>
            <a:noAutofit/>
          </a:bodyPr>
          <a:lstStyle/>
          <a:p>
            <a:br>
              <a:rPr lang="en-GB" sz="2400" b="1" dirty="0">
                <a:solidFill>
                  <a:srgbClr val="333333"/>
                </a:solidFill>
                <a:latin typeface="Twinkl Cursive Looped" panose="02000000000000000000" pitchFamily="2" charset="0"/>
              </a:rPr>
            </a:br>
            <a:br>
              <a:rPr lang="en-GB" sz="2400" b="1" dirty="0">
                <a:solidFill>
                  <a:srgbClr val="333333"/>
                </a:solidFill>
                <a:latin typeface="Twinkl Cursive Looped" panose="02000000000000000000" pitchFamily="2" charset="0"/>
              </a:rPr>
            </a:br>
            <a:br>
              <a:rPr lang="en-GB" sz="2400" b="1" dirty="0">
                <a:solidFill>
                  <a:srgbClr val="333333"/>
                </a:solidFill>
                <a:latin typeface="Twinkl Cursive Looped" panose="02000000000000000000" pitchFamily="2" charset="0"/>
              </a:rPr>
            </a:br>
            <a:r>
              <a:rPr lang="en-GB" sz="2400" b="1" dirty="0">
                <a:solidFill>
                  <a:srgbClr val="333333"/>
                </a:solidFill>
                <a:latin typeface="Twinkl Cursive Looped" panose="02000000000000000000" pitchFamily="2" charset="0"/>
              </a:rPr>
              <a:t>Houses</a:t>
            </a:r>
            <a:br>
              <a:rPr lang="en-GB" sz="2400" dirty="0">
                <a:solidFill>
                  <a:srgbClr val="333333"/>
                </a:solidFill>
                <a:latin typeface="Twinkl Cursive Looped" panose="02000000000000000000" pitchFamily="2" charset="0"/>
              </a:rPr>
            </a:br>
            <a:r>
              <a:rPr lang="en-GB" sz="2400" dirty="0">
                <a:solidFill>
                  <a:srgbClr val="333333"/>
                </a:solidFill>
                <a:latin typeface="Twinkl Cursive Looped" panose="02000000000000000000" pitchFamily="2" charset="0"/>
              </a:rPr>
              <a:t>By examining the oldest houses in Colchester, we can find clues as to what </a:t>
            </a:r>
            <a:r>
              <a:rPr lang="en-GB" sz="2400" dirty="0">
                <a:solidFill>
                  <a:srgbClr val="333333"/>
                </a:solidFill>
                <a:highlight>
                  <a:srgbClr val="FFFF00"/>
                </a:highlight>
                <a:latin typeface="Twinkl Cursive Looped" panose="02000000000000000000" pitchFamily="2" charset="0"/>
              </a:rPr>
              <a:t>special</a:t>
            </a:r>
            <a:r>
              <a:rPr lang="en-GB" sz="2400" dirty="0">
                <a:solidFill>
                  <a:srgbClr val="333333"/>
                </a:solidFill>
                <a:latin typeface="Twinkl Cursive Looped" panose="02000000000000000000" pitchFamily="2" charset="0"/>
              </a:rPr>
              <a:t> things were to </a:t>
            </a:r>
            <a:r>
              <a:rPr lang="en-GB" sz="2400" dirty="0">
                <a:solidFill>
                  <a:srgbClr val="333333"/>
                </a:solidFill>
                <a:highlight>
                  <a:srgbClr val="FFFF00"/>
                </a:highlight>
                <a:latin typeface="Twinkl Cursive Looped" panose="02000000000000000000" pitchFamily="2" charset="0"/>
              </a:rPr>
              <a:t>occur </a:t>
            </a:r>
            <a:r>
              <a:rPr lang="en-GB" sz="2400" dirty="0">
                <a:solidFill>
                  <a:srgbClr val="333333"/>
                </a:solidFill>
                <a:latin typeface="Twinkl Cursive Looped" panose="02000000000000000000" pitchFamily="2" charset="0"/>
              </a:rPr>
              <a:t>and eliminate </a:t>
            </a:r>
            <a:r>
              <a:rPr lang="en-GB" sz="2400" dirty="0">
                <a:solidFill>
                  <a:srgbClr val="333333"/>
                </a:solidFill>
                <a:highlight>
                  <a:srgbClr val="FFFF00"/>
                </a:highlight>
                <a:latin typeface="Twinkl Cursive Looped" panose="02000000000000000000" pitchFamily="2" charset="0"/>
              </a:rPr>
              <a:t>artificial</a:t>
            </a:r>
            <a:r>
              <a:rPr lang="en-GB" sz="2400" dirty="0">
                <a:solidFill>
                  <a:srgbClr val="333333"/>
                </a:solidFill>
                <a:latin typeface="Twinkl Cursive Looped" panose="02000000000000000000" pitchFamily="2" charset="0"/>
              </a:rPr>
              <a:t> sections and on what </a:t>
            </a:r>
            <a:r>
              <a:rPr lang="en-GB" sz="2400" dirty="0">
                <a:solidFill>
                  <a:srgbClr val="333333"/>
                </a:solidFill>
                <a:highlight>
                  <a:srgbClr val="FFFF00"/>
                </a:highlight>
                <a:latin typeface="Twinkl Cursive Looped" panose="02000000000000000000" pitchFamily="2" charset="0"/>
              </a:rPr>
              <a:t>occasion</a:t>
            </a:r>
            <a:r>
              <a:rPr lang="en-GB" sz="2400" dirty="0">
                <a:solidFill>
                  <a:srgbClr val="333333"/>
                </a:solidFill>
                <a:latin typeface="Twinkl Cursive Looped" panose="02000000000000000000" pitchFamily="2" charset="0"/>
              </a:rPr>
              <a:t> they were built.</a:t>
            </a:r>
            <a:br>
              <a:rPr lang="en-GB" sz="2400" dirty="0">
                <a:solidFill>
                  <a:srgbClr val="333333"/>
                </a:solidFill>
                <a:latin typeface="Twinkl Cursive Looped" panose="02000000000000000000" pitchFamily="2" charset="0"/>
              </a:rPr>
            </a:br>
            <a:br>
              <a:rPr lang="en-GB" sz="2400" dirty="0">
                <a:solidFill>
                  <a:srgbClr val="333333"/>
                </a:solidFill>
                <a:latin typeface="Twinkl Cursive Looped" panose="02000000000000000000" pitchFamily="2" charset="0"/>
              </a:rPr>
            </a:br>
            <a:r>
              <a:rPr lang="en-GB" sz="2400" dirty="0">
                <a:solidFill>
                  <a:srgbClr val="333333"/>
                </a:solidFill>
                <a:latin typeface="Twinkl Cursive Looped" panose="02000000000000000000" pitchFamily="2" charset="0"/>
              </a:rPr>
              <a:t>Dutch-speaking weavers and cloth makers from Flanders (present-day Belgium) once lived in the “Dutch Quarter”.  In the 1570s, on </a:t>
            </a:r>
            <a:r>
              <a:rPr lang="en-GB" sz="2400" dirty="0">
                <a:solidFill>
                  <a:srgbClr val="333333"/>
                </a:solidFill>
                <a:highlight>
                  <a:srgbClr val="FFFF00"/>
                </a:highlight>
                <a:latin typeface="Twinkl Cursive Looped" panose="02000000000000000000" pitchFamily="2" charset="0"/>
              </a:rPr>
              <a:t>occasions</a:t>
            </a:r>
            <a:r>
              <a:rPr lang="en-GB" sz="2400" dirty="0">
                <a:solidFill>
                  <a:srgbClr val="333333"/>
                </a:solidFill>
                <a:latin typeface="Twinkl Cursive Looped" panose="02000000000000000000" pitchFamily="2" charset="0"/>
              </a:rPr>
              <a:t>, they had to flee from Flanders because they were being persecuted for their religious and </a:t>
            </a:r>
            <a:r>
              <a:rPr lang="en-GB" sz="2400" dirty="0">
                <a:solidFill>
                  <a:srgbClr val="333333"/>
                </a:solidFill>
                <a:highlight>
                  <a:srgbClr val="FFFF00"/>
                </a:highlight>
                <a:latin typeface="Twinkl Cursive Looped" panose="02000000000000000000" pitchFamily="2" charset="0"/>
              </a:rPr>
              <a:t>social </a:t>
            </a:r>
            <a:r>
              <a:rPr lang="en-GB" sz="2400" dirty="0">
                <a:solidFill>
                  <a:srgbClr val="333333"/>
                </a:solidFill>
                <a:latin typeface="Twinkl Cursive Looped" panose="02000000000000000000" pitchFamily="2" charset="0"/>
              </a:rPr>
              <a:t>beliefs.  This could be thought of as </a:t>
            </a:r>
            <a:r>
              <a:rPr lang="en-GB" sz="2400" dirty="0">
                <a:solidFill>
                  <a:srgbClr val="333333"/>
                </a:solidFill>
                <a:highlight>
                  <a:srgbClr val="FFFF00"/>
                </a:highlight>
                <a:latin typeface="Twinkl Cursive Looped" panose="02000000000000000000" pitchFamily="2" charset="0"/>
              </a:rPr>
              <a:t>racial</a:t>
            </a:r>
            <a:r>
              <a:rPr lang="en-GB" sz="2400" dirty="0">
                <a:solidFill>
                  <a:srgbClr val="333333"/>
                </a:solidFill>
                <a:latin typeface="Twinkl Cursive Looped" panose="02000000000000000000" pitchFamily="2" charset="0"/>
              </a:rPr>
              <a:t> tension.  In the Dutch Quarter, it was crucial that the houses’ big windows let in lots of light so the weavers could see as they made cloth on their looms.</a:t>
            </a:r>
            <a:br>
              <a:rPr lang="en-GB" sz="2400" dirty="0">
                <a:solidFill>
                  <a:srgbClr val="333333"/>
                </a:solidFill>
                <a:latin typeface="Twinkl Cursive Looped" panose="02000000000000000000" pitchFamily="2" charset="0"/>
              </a:rPr>
            </a:br>
            <a:br>
              <a:rPr lang="en-GB" sz="2400" dirty="0">
                <a:solidFill>
                  <a:srgbClr val="333333"/>
                </a:solidFill>
                <a:latin typeface="Twinkl Cursive Looped" panose="02000000000000000000" pitchFamily="2" charset="0"/>
              </a:rPr>
            </a:br>
            <a:r>
              <a:rPr lang="en-GB" sz="2400" dirty="0">
                <a:solidFill>
                  <a:srgbClr val="333333"/>
                </a:solidFill>
                <a:latin typeface="Twinkl Cursive Looped" panose="02000000000000000000" pitchFamily="2" charset="0"/>
              </a:rPr>
              <a:t>In the late 1800s, nearly 300 </a:t>
            </a:r>
            <a:r>
              <a:rPr lang="en-GB" sz="2400" dirty="0">
                <a:solidFill>
                  <a:srgbClr val="333333"/>
                </a:solidFill>
                <a:highlight>
                  <a:srgbClr val="FFFF00"/>
                </a:highlight>
                <a:latin typeface="Twinkl Cursive Looped" panose="02000000000000000000" pitchFamily="2" charset="0"/>
              </a:rPr>
              <a:t>crucial</a:t>
            </a:r>
            <a:r>
              <a:rPr lang="en-GB" sz="2400" dirty="0">
                <a:solidFill>
                  <a:srgbClr val="333333"/>
                </a:solidFill>
                <a:latin typeface="Twinkl Cursive Looped" panose="02000000000000000000" pitchFamily="2" charset="0"/>
              </a:rPr>
              <a:t> new houses were built in an area called New Town to </a:t>
            </a:r>
            <a:r>
              <a:rPr lang="en-GB" sz="2400" dirty="0">
                <a:solidFill>
                  <a:srgbClr val="333333"/>
                </a:solidFill>
                <a:highlight>
                  <a:srgbClr val="FFFF00"/>
                </a:highlight>
                <a:latin typeface="Twinkl Cursive Looped" panose="02000000000000000000" pitchFamily="2" charset="0"/>
              </a:rPr>
              <a:t>accompany</a:t>
            </a:r>
            <a:r>
              <a:rPr lang="en-GB" sz="2400" dirty="0">
                <a:solidFill>
                  <a:srgbClr val="333333"/>
                </a:solidFill>
                <a:latin typeface="Twinkl Cursive Looped" panose="02000000000000000000" pitchFamily="2" charset="0"/>
              </a:rPr>
              <a:t> existing houses which were </a:t>
            </a:r>
            <a:r>
              <a:rPr lang="en-GB" sz="2400" dirty="0">
                <a:solidFill>
                  <a:srgbClr val="333333"/>
                </a:solidFill>
                <a:highlight>
                  <a:srgbClr val="FFFF00"/>
                </a:highlight>
                <a:latin typeface="Twinkl Cursive Looped" panose="02000000000000000000" pitchFamily="2" charset="0"/>
              </a:rPr>
              <a:t>superficial.</a:t>
            </a:r>
            <a:r>
              <a:rPr lang="en-GB" sz="2400" dirty="0">
                <a:solidFill>
                  <a:srgbClr val="333333"/>
                </a:solidFill>
                <a:latin typeface="Twinkl Cursive Looped" panose="02000000000000000000" pitchFamily="2" charset="0"/>
              </a:rPr>
              <a:t>  They were </a:t>
            </a:r>
            <a:r>
              <a:rPr lang="en-GB" sz="2400" dirty="0">
                <a:solidFill>
                  <a:srgbClr val="333333"/>
                </a:solidFill>
                <a:highlight>
                  <a:srgbClr val="FFFF00"/>
                </a:highlight>
                <a:latin typeface="Twinkl Cursive Looped" panose="02000000000000000000" pitchFamily="2" charset="0"/>
              </a:rPr>
              <a:t>beneficial </a:t>
            </a:r>
            <a:r>
              <a:rPr lang="en-GB" sz="2400" dirty="0">
                <a:solidFill>
                  <a:srgbClr val="333333"/>
                </a:solidFill>
                <a:latin typeface="Twinkl Cursive Looped" panose="02000000000000000000" pitchFamily="2" charset="0"/>
              </a:rPr>
              <a:t>for more workers and managers, who were to accompany them and prevent </a:t>
            </a:r>
            <a:r>
              <a:rPr lang="en-GB" sz="2400" dirty="0">
                <a:solidFill>
                  <a:srgbClr val="333333"/>
                </a:solidFill>
                <a:highlight>
                  <a:srgbClr val="FFFF00"/>
                </a:highlight>
                <a:latin typeface="Twinkl Cursive Looped" panose="02000000000000000000" pitchFamily="2" charset="0"/>
              </a:rPr>
              <a:t>antisocial</a:t>
            </a:r>
            <a:r>
              <a:rPr lang="en-GB" sz="2400" dirty="0">
                <a:solidFill>
                  <a:srgbClr val="333333"/>
                </a:solidFill>
                <a:latin typeface="Twinkl Cursive Looped" panose="02000000000000000000" pitchFamily="2" charset="0"/>
              </a:rPr>
              <a:t> behaviour, as new industries were to </a:t>
            </a:r>
            <a:r>
              <a:rPr lang="en-GB" sz="2400" dirty="0">
                <a:solidFill>
                  <a:srgbClr val="333333"/>
                </a:solidFill>
                <a:highlight>
                  <a:srgbClr val="FFFF00"/>
                </a:highlight>
                <a:latin typeface="Twinkl Cursive Looped" panose="02000000000000000000" pitchFamily="2" charset="0"/>
              </a:rPr>
              <a:t>occur </a:t>
            </a:r>
            <a:r>
              <a:rPr lang="en-GB" sz="2400" dirty="0">
                <a:solidFill>
                  <a:srgbClr val="333333"/>
                </a:solidFill>
                <a:latin typeface="Twinkl Cursive Looped" panose="02000000000000000000" pitchFamily="2" charset="0"/>
              </a:rPr>
              <a:t>and be developed and factories were built, like Paxman’s who made diesel engines.</a:t>
            </a:r>
            <a:br>
              <a:rPr lang="en-GB" sz="2400" dirty="0">
                <a:solidFill>
                  <a:srgbClr val="333333"/>
                </a:solidFill>
                <a:latin typeface="Twinkl Cursive Looped" panose="02000000000000000000" pitchFamily="2" charset="0"/>
              </a:rPr>
            </a:br>
            <a:r>
              <a:rPr lang="en-GB" sz="2400" dirty="0">
                <a:solidFill>
                  <a:srgbClr val="333333"/>
                </a:solidFill>
                <a:latin typeface="Twinkl Cursive Looped" panose="02000000000000000000" pitchFamily="2" charset="0"/>
              </a:rPr>
              <a:t> </a:t>
            </a:r>
            <a:endParaRPr lang="en-GB" sz="2400" i="0" dirty="0">
              <a:solidFill>
                <a:srgbClr val="333333"/>
              </a:solidFill>
              <a:effectLst/>
              <a:highlight>
                <a:srgbClr val="FFFF00"/>
              </a:highlight>
              <a:latin typeface="Twinkl Cursive Looped" panose="02000000000000000000" pitchFamily="2" charset="0"/>
            </a:endParaRPr>
          </a:p>
        </p:txBody>
      </p:sp>
    </p:spTree>
    <p:extLst>
      <p:ext uri="{BB962C8B-B14F-4D97-AF65-F5344CB8AC3E}">
        <p14:creationId xmlns:p14="http://schemas.microsoft.com/office/powerpoint/2010/main" val="96239550"/>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Write these sentences as I dictate to you.</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031149130"/>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26784-A357-92CE-B6B1-8F248D3D6650}"/>
              </a:ext>
            </a:extLst>
          </p:cNvPr>
          <p:cNvSpPr>
            <a:spLocks noGrp="1"/>
          </p:cNvSpPr>
          <p:nvPr>
            <p:ph type="title"/>
          </p:nvPr>
        </p:nvSpPr>
        <p:spPr>
          <a:xfrm>
            <a:off x="844550" y="2901724"/>
            <a:ext cx="10515600" cy="3295876"/>
          </a:xfrm>
        </p:spPr>
        <p:txBody>
          <a:bodyPr>
            <a:normAutofit fontScale="90000"/>
          </a:bodyPr>
          <a:lstStyle/>
          <a:p>
            <a:r>
              <a:rPr lang="en-GB" dirty="0">
                <a:solidFill>
                  <a:srgbClr val="000000"/>
                </a:solidFill>
                <a:latin typeface="Twinkl Cursive Looped" panose="02000000000000000000" pitchFamily="2" charset="0"/>
                <a:ea typeface="Times New Roman" panose="02020603050405020304" pitchFamily="18" charset="0"/>
              </a:rPr>
              <a:t>In the 1570s, on occasions, they had to flee from Flanders because they were being persecuted for their religious and social beliefs.  This could be thought of as racial tension.</a:t>
            </a:r>
            <a:endParaRPr lang="en-GB" dirty="0">
              <a:solidFill>
                <a:srgbClr val="000000"/>
              </a:solidFill>
              <a:highlight>
                <a:srgbClr val="FFFF00"/>
              </a:highlight>
              <a:latin typeface="Twinkl Cursive Looped" panose="02000000000000000000" pitchFamily="2" charset="0"/>
              <a:ea typeface="Times New Roman" panose="02020603050405020304" pitchFamily="18" charset="0"/>
            </a:endParaRPr>
          </a:p>
        </p:txBody>
      </p:sp>
      <p:sp>
        <p:nvSpPr>
          <p:cNvPr id="3" name="Text Placeholder 2">
            <a:extLst>
              <a:ext uri="{FF2B5EF4-FFF2-40B4-BE49-F238E27FC236}">
                <a16:creationId xmlns:a16="http://schemas.microsoft.com/office/drawing/2014/main" id="{2C093CA3-7411-8BC7-47E4-02215E91DB7B}"/>
              </a:ext>
            </a:extLst>
          </p:cNvPr>
          <p:cNvSpPr>
            <a:spLocks noGrp="1"/>
          </p:cNvSpPr>
          <p:nvPr>
            <p:ph type="body" idx="1"/>
          </p:nvPr>
        </p:nvSpPr>
        <p:spPr>
          <a:xfrm>
            <a:off x="844550" y="209551"/>
            <a:ext cx="10515600" cy="1500187"/>
          </a:xfrm>
        </p:spPr>
        <p:txBody>
          <a:bodyPr/>
          <a:lstStyle/>
          <a:p>
            <a:r>
              <a:rPr lang="en-GB" dirty="0"/>
              <a:t>Did you write it correctly?</a:t>
            </a:r>
          </a:p>
          <a:p>
            <a:r>
              <a:rPr lang="en-GB" dirty="0"/>
              <a:t>Edit your work and make sure you have it correct.</a:t>
            </a:r>
          </a:p>
          <a:p>
            <a:r>
              <a:rPr lang="en-GB" dirty="0"/>
              <a:t>Can you underline the spelling word that we have covered in this session?</a:t>
            </a:r>
          </a:p>
        </p:txBody>
      </p:sp>
    </p:spTree>
    <p:extLst>
      <p:ext uri="{BB962C8B-B14F-4D97-AF65-F5344CB8AC3E}">
        <p14:creationId xmlns:p14="http://schemas.microsoft.com/office/powerpoint/2010/main" val="948305379"/>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469571" y="1518558"/>
            <a:ext cx="9046029" cy="3416320"/>
          </a:xfrm>
          <a:prstGeom prst="rect">
            <a:avLst/>
          </a:prstGeom>
          <a:noFill/>
        </p:spPr>
        <p:txBody>
          <a:bodyPr wrap="square" rtlCol="0">
            <a:spAutoFit/>
          </a:bodyPr>
          <a:lstStyle/>
          <a:p>
            <a:r>
              <a:rPr lang="en-GB" sz="7200" dirty="0">
                <a:latin typeface="Twinkl Cursive Looped" panose="02000000000000000000" pitchFamily="2" charset="0"/>
              </a:rPr>
              <a:t>Year 5  - Autumn 2</a:t>
            </a:r>
          </a:p>
          <a:p>
            <a:r>
              <a:rPr lang="en-GB" sz="7200" dirty="0">
                <a:latin typeface="Twinkl Cursive Looped" panose="02000000000000000000" pitchFamily="2" charset="0"/>
              </a:rPr>
              <a:t>Week 1 - Wednesday</a:t>
            </a:r>
          </a:p>
          <a:p>
            <a:endParaRPr lang="en-GB" sz="7200" dirty="0"/>
          </a:p>
        </p:txBody>
      </p:sp>
    </p:spTree>
    <p:extLst>
      <p:ext uri="{BB962C8B-B14F-4D97-AF65-F5344CB8AC3E}">
        <p14:creationId xmlns:p14="http://schemas.microsoft.com/office/powerpoint/2010/main" val="415435378"/>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0A41E0C-A48D-5FD9-672C-31975D5636ED}"/>
              </a:ext>
            </a:extLst>
          </p:cNvPr>
          <p:cNvSpPr txBox="1"/>
          <p:nvPr/>
        </p:nvSpPr>
        <p:spPr>
          <a:xfrm>
            <a:off x="1469571" y="1518558"/>
            <a:ext cx="9046029" cy="1200329"/>
          </a:xfrm>
          <a:prstGeom prst="rect">
            <a:avLst/>
          </a:prstGeom>
          <a:noFill/>
        </p:spPr>
        <p:txBody>
          <a:bodyPr wrap="square" rtlCol="0">
            <a:spAutoFit/>
          </a:bodyPr>
          <a:lstStyle/>
          <a:p>
            <a:endParaRPr lang="en-GB" sz="7200" dirty="0"/>
          </a:p>
        </p:txBody>
      </p:sp>
      <p:pic>
        <p:nvPicPr>
          <p:cNvPr id="3" name="Picture 2">
            <a:extLst>
              <a:ext uri="{FF2B5EF4-FFF2-40B4-BE49-F238E27FC236}">
                <a16:creationId xmlns:a16="http://schemas.microsoft.com/office/drawing/2014/main" id="{C718391D-8DC4-4E57-AD2D-8CB100B1E77C}"/>
              </a:ext>
            </a:extLst>
          </p:cNvPr>
          <p:cNvPicPr>
            <a:picLocks noChangeAspect="1"/>
          </p:cNvPicPr>
          <p:nvPr/>
        </p:nvPicPr>
        <p:blipFill rotWithShape="1">
          <a:blip r:embed="rId3"/>
          <a:srcRect l="28453" t="20067" r="30119" b="14716"/>
          <a:stretch/>
        </p:blipFill>
        <p:spPr>
          <a:xfrm>
            <a:off x="1277256" y="483687"/>
            <a:ext cx="8157029" cy="6371604"/>
          </a:xfrm>
          <a:prstGeom prst="rect">
            <a:avLst/>
          </a:prstGeom>
        </p:spPr>
      </p:pic>
    </p:spTree>
    <p:extLst>
      <p:ext uri="{BB962C8B-B14F-4D97-AF65-F5344CB8AC3E}">
        <p14:creationId xmlns:p14="http://schemas.microsoft.com/office/powerpoint/2010/main" val="642577110"/>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Revisit and Review</a:t>
            </a:r>
            <a:r>
              <a:rPr lang="en-GB" dirty="0">
                <a:latin typeface="Twinkl Cursive Looped" panose="02000000000000000000" pitchFamily="2" charset="0"/>
              </a:rPr>
              <a:t>…</a:t>
            </a:r>
          </a:p>
        </p:txBody>
      </p:sp>
    </p:spTree>
    <p:extLst>
      <p:ext uri="{BB962C8B-B14F-4D97-AF65-F5344CB8AC3E}">
        <p14:creationId xmlns:p14="http://schemas.microsoft.com/office/powerpoint/2010/main" val="2658117247"/>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Do you remember this challenge word?</a:t>
            </a:r>
          </a:p>
        </p:txBody>
      </p:sp>
    </p:spTree>
    <p:extLst>
      <p:ext uri="{BB962C8B-B14F-4D97-AF65-F5344CB8AC3E}">
        <p14:creationId xmlns:p14="http://schemas.microsoft.com/office/powerpoint/2010/main" val="45976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bough </a:t>
            </a:r>
          </a:p>
        </p:txBody>
      </p:sp>
    </p:spTree>
    <p:extLst>
      <p:ext uri="{BB962C8B-B14F-4D97-AF65-F5344CB8AC3E}">
        <p14:creationId xmlns:p14="http://schemas.microsoft.com/office/powerpoint/2010/main" val="3375546017"/>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peculiar </a:t>
            </a:r>
          </a:p>
        </p:txBody>
      </p:sp>
    </p:spTree>
    <p:extLst>
      <p:ext uri="{BB962C8B-B14F-4D97-AF65-F5344CB8AC3E}">
        <p14:creationId xmlns:p14="http://schemas.microsoft.com/office/powerpoint/2010/main" val="3441367263"/>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2438232"/>
          </a:xfrm>
        </p:spPr>
        <p:txBody>
          <a:bodyPr>
            <a:normAutofit fontScale="90000"/>
          </a:bodyPr>
          <a:lstStyle/>
          <a:p>
            <a:pPr algn="ctr"/>
            <a:r>
              <a:rPr lang="en-GB" dirty="0">
                <a:latin typeface="Twinkl Cursive Looped" panose="02000000000000000000" pitchFamily="2" charset="0"/>
              </a:rPr>
              <a:t>peculiar </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adjective</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different to what is normal or expected; strange.</a:t>
            </a:r>
          </a:p>
        </p:txBody>
      </p:sp>
    </p:spTree>
    <p:extLst>
      <p:ext uri="{BB962C8B-B14F-4D97-AF65-F5344CB8AC3E}">
        <p14:creationId xmlns:p14="http://schemas.microsoft.com/office/powerpoint/2010/main" val="2925747561"/>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Do you remember this challenge word?</a:t>
            </a:r>
          </a:p>
        </p:txBody>
      </p:sp>
    </p:spTree>
    <p:extLst>
      <p:ext uri="{BB962C8B-B14F-4D97-AF65-F5344CB8AC3E}">
        <p14:creationId xmlns:p14="http://schemas.microsoft.com/office/powerpoint/2010/main" val="2196218744"/>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occasion </a:t>
            </a:r>
          </a:p>
        </p:txBody>
      </p:sp>
    </p:spTree>
    <p:extLst>
      <p:ext uri="{BB962C8B-B14F-4D97-AF65-F5344CB8AC3E}">
        <p14:creationId xmlns:p14="http://schemas.microsoft.com/office/powerpoint/2010/main" val="3713154113"/>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592429"/>
            <a:ext cx="10515600" cy="5866428"/>
          </a:xfrm>
        </p:spPr>
        <p:txBody>
          <a:bodyPr>
            <a:normAutofit/>
          </a:bodyPr>
          <a:lstStyle/>
          <a:p>
            <a:pPr algn="ctr"/>
            <a:r>
              <a:rPr lang="en-GB" dirty="0">
                <a:latin typeface="Twinkl Cursive Looped" panose="02000000000000000000" pitchFamily="2" charset="0"/>
              </a:rPr>
              <a:t>occasion</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noun</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a:t>
            </a:r>
            <a:br>
              <a:rPr lang="en-GB" dirty="0">
                <a:latin typeface="Twinkl Cursive Looped" panose="02000000000000000000" pitchFamily="2" charset="0"/>
              </a:rPr>
            </a:br>
            <a:r>
              <a:rPr lang="en-GB" dirty="0">
                <a:latin typeface="Twinkl Cursive Looped" panose="02000000000000000000" pitchFamily="2" charset="0"/>
              </a:rPr>
              <a:t>a particular event, or the time at which it takes place.</a:t>
            </a:r>
          </a:p>
        </p:txBody>
      </p:sp>
    </p:spTree>
    <p:extLst>
      <p:ext uri="{BB962C8B-B14F-4D97-AF65-F5344CB8AC3E}">
        <p14:creationId xmlns:p14="http://schemas.microsoft.com/office/powerpoint/2010/main" val="2229734449"/>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1553029"/>
            <a:ext cx="10515600" cy="1875971"/>
          </a:xfrm>
        </p:spPr>
        <p:txBody>
          <a:bodyPr>
            <a:normAutofit/>
          </a:bodyPr>
          <a:lstStyle/>
          <a:p>
            <a:pPr algn="ctr"/>
            <a:r>
              <a:rPr lang="en-GB" dirty="0">
                <a:latin typeface="Twinkl Cursive Looped" panose="02000000000000000000" pitchFamily="2" charset="0"/>
              </a:rPr>
              <a:t>Do you remember this rule?</a:t>
            </a:r>
          </a:p>
        </p:txBody>
      </p:sp>
    </p:spTree>
    <p:extLst>
      <p:ext uri="{BB962C8B-B14F-4D97-AF65-F5344CB8AC3E}">
        <p14:creationId xmlns:p14="http://schemas.microsoft.com/office/powerpoint/2010/main" val="3082033385"/>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err="1">
                <a:latin typeface="Twinkl Cursive Looped" panose="02000000000000000000" pitchFamily="2" charset="0"/>
              </a:rPr>
              <a:t>ough</a:t>
            </a:r>
            <a:endParaRPr lang="en-GB" dirty="0">
              <a:latin typeface="Twinkl Cursive Looped" panose="02000000000000000000" pitchFamily="2" charset="0"/>
            </a:endParaRPr>
          </a:p>
        </p:txBody>
      </p:sp>
    </p:spTree>
    <p:extLst>
      <p:ext uri="{BB962C8B-B14F-4D97-AF65-F5344CB8AC3E}">
        <p14:creationId xmlns:p14="http://schemas.microsoft.com/office/powerpoint/2010/main" val="2818554690"/>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246743" y="3080824"/>
            <a:ext cx="11945257" cy="2501109"/>
          </a:xfrm>
        </p:spPr>
        <p:txBody>
          <a:bodyPr>
            <a:normAutofit fontScale="90000"/>
          </a:bodyPr>
          <a:lstStyle/>
          <a:p>
            <a:pPr algn="ctr"/>
            <a:br>
              <a:rPr lang="en-GB" dirty="0">
                <a:latin typeface="Twinkl Cursive Looped" panose="02000000000000000000" pitchFamily="2" charset="0"/>
              </a:rPr>
            </a:br>
            <a:br>
              <a:rPr lang="en-GB" dirty="0">
                <a:latin typeface="Twinkl Cursive Looped" panose="02000000000000000000" pitchFamily="2" charset="0"/>
              </a:rPr>
            </a:br>
            <a:r>
              <a:rPr lang="en-GB" dirty="0" err="1">
                <a:latin typeface="Twinkl Cursive Looped" panose="02000000000000000000" pitchFamily="2" charset="0"/>
              </a:rPr>
              <a:t>ough</a:t>
            </a:r>
            <a:r>
              <a:rPr lang="en-GB" dirty="0">
                <a:latin typeface="Twinkl Cursive Looped" panose="02000000000000000000" pitchFamily="2" charset="0"/>
              </a:rPr>
              <a:t> </a:t>
            </a:r>
            <a:br>
              <a:rPr lang="en-GB" dirty="0">
                <a:latin typeface="Twinkl Cursive Looped" panose="02000000000000000000" pitchFamily="2" charset="0"/>
              </a:rPr>
            </a:br>
            <a:br>
              <a:rPr lang="en-GB" dirty="0">
                <a:latin typeface="Twinkl Cursive Looped" panose="02000000000000000000" pitchFamily="2" charset="0"/>
              </a:rPr>
            </a:br>
            <a:r>
              <a:rPr lang="en-GB" dirty="0" err="1">
                <a:latin typeface="Twinkl Cursive Looped" panose="02000000000000000000" pitchFamily="2" charset="0"/>
              </a:rPr>
              <a:t>ough</a:t>
            </a:r>
            <a:r>
              <a:rPr lang="en-GB" dirty="0">
                <a:latin typeface="Twinkl Cursive Looped" panose="02000000000000000000" pitchFamily="2" charset="0"/>
              </a:rPr>
              <a:t> is one of the trickiest spellings in</a:t>
            </a:r>
            <a:br>
              <a:rPr lang="en-GB" dirty="0">
                <a:latin typeface="Twinkl Cursive Looped" panose="02000000000000000000" pitchFamily="2" charset="0"/>
              </a:rPr>
            </a:br>
            <a:r>
              <a:rPr lang="en-GB" dirty="0">
                <a:latin typeface="Twinkl Cursive Looped" panose="02000000000000000000" pitchFamily="2" charset="0"/>
              </a:rPr>
              <a:t>English </a:t>
            </a:r>
            <a:br>
              <a:rPr lang="en-GB" dirty="0">
                <a:latin typeface="Twinkl Cursive Looped" panose="02000000000000000000" pitchFamily="2" charset="0"/>
              </a:rPr>
            </a:br>
            <a:r>
              <a:rPr lang="en-GB" dirty="0">
                <a:latin typeface="Twinkl Cursive Looped" panose="02000000000000000000" pitchFamily="2" charset="0"/>
              </a:rPr>
              <a:t>  as it can be used to spell a</a:t>
            </a:r>
            <a:br>
              <a:rPr lang="en-GB" dirty="0">
                <a:latin typeface="Twinkl Cursive Looped" panose="02000000000000000000" pitchFamily="2" charset="0"/>
              </a:rPr>
            </a:br>
            <a:r>
              <a:rPr lang="en-GB" dirty="0">
                <a:latin typeface="Twinkl Cursive Looped" panose="02000000000000000000" pitchFamily="2" charset="0"/>
              </a:rPr>
              <a:t>number of different sounds.</a:t>
            </a:r>
          </a:p>
        </p:txBody>
      </p:sp>
    </p:spTree>
    <p:extLst>
      <p:ext uri="{BB962C8B-B14F-4D97-AF65-F5344CB8AC3E}">
        <p14:creationId xmlns:p14="http://schemas.microsoft.com/office/powerpoint/2010/main" val="1700996187"/>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ought </a:t>
            </a:r>
          </a:p>
        </p:txBody>
      </p:sp>
    </p:spTree>
    <p:extLst>
      <p:ext uri="{BB962C8B-B14F-4D97-AF65-F5344CB8AC3E}">
        <p14:creationId xmlns:p14="http://schemas.microsoft.com/office/powerpoint/2010/main" val="3454101279"/>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32114" y="2961763"/>
            <a:ext cx="10515600" cy="1481650"/>
          </a:xfrm>
        </p:spPr>
        <p:txBody>
          <a:bodyPr>
            <a:normAutofit/>
          </a:bodyPr>
          <a:lstStyle/>
          <a:p>
            <a:pPr algn="ctr"/>
            <a:r>
              <a:rPr lang="en-GB" dirty="0">
                <a:latin typeface="Twinkl Cursive Looped" panose="02000000000000000000" pitchFamily="2" charset="0"/>
              </a:rPr>
              <a:t>ought</a:t>
            </a:r>
          </a:p>
        </p:txBody>
      </p:sp>
      <p:sp>
        <p:nvSpPr>
          <p:cNvPr id="3" name="Rectangle 2">
            <a:extLst>
              <a:ext uri="{FF2B5EF4-FFF2-40B4-BE49-F238E27FC236}">
                <a16:creationId xmlns:a16="http://schemas.microsoft.com/office/drawing/2014/main" id="{13BB5EC0-7A96-4D29-A835-6FAE896C31A4}"/>
              </a:ext>
            </a:extLst>
          </p:cNvPr>
          <p:cNvSpPr/>
          <p:nvPr/>
        </p:nvSpPr>
        <p:spPr>
          <a:xfrm>
            <a:off x="5149322" y="3429000"/>
            <a:ext cx="1893356" cy="101441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568367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32114" y="2961763"/>
            <a:ext cx="10515600" cy="1481650"/>
          </a:xfrm>
        </p:spPr>
        <p:txBody>
          <a:bodyPr>
            <a:normAutofit/>
          </a:bodyPr>
          <a:lstStyle/>
          <a:p>
            <a:pPr algn="ctr"/>
            <a:r>
              <a:rPr lang="en-GB" dirty="0">
                <a:latin typeface="Twinkl Cursive Looped" panose="02000000000000000000" pitchFamily="2" charset="0"/>
              </a:rPr>
              <a:t>bough</a:t>
            </a:r>
          </a:p>
        </p:txBody>
      </p:sp>
      <p:sp>
        <p:nvSpPr>
          <p:cNvPr id="3" name="Rectangle 2">
            <a:extLst>
              <a:ext uri="{FF2B5EF4-FFF2-40B4-BE49-F238E27FC236}">
                <a16:creationId xmlns:a16="http://schemas.microsoft.com/office/drawing/2014/main" id="{13BB5EC0-7A96-4D29-A835-6FAE896C31A4}"/>
              </a:ext>
            </a:extLst>
          </p:cNvPr>
          <p:cNvSpPr/>
          <p:nvPr/>
        </p:nvSpPr>
        <p:spPr>
          <a:xfrm>
            <a:off x="5776686" y="3429000"/>
            <a:ext cx="1893356" cy="101441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02354299"/>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32114" y="2961763"/>
            <a:ext cx="10515600" cy="1481650"/>
          </a:xfrm>
        </p:spPr>
        <p:txBody>
          <a:bodyPr>
            <a:normAutofit/>
          </a:bodyPr>
          <a:lstStyle/>
          <a:p>
            <a:pPr algn="ctr"/>
            <a:r>
              <a:rPr lang="en-GB" dirty="0">
                <a:latin typeface="Twinkl Cursive Looped" panose="02000000000000000000" pitchFamily="2" charset="0"/>
              </a:rPr>
              <a:t>ought</a:t>
            </a:r>
          </a:p>
        </p:txBody>
      </p:sp>
      <p:sp>
        <p:nvSpPr>
          <p:cNvPr id="3" name="Rectangle 2">
            <a:extLst>
              <a:ext uri="{FF2B5EF4-FFF2-40B4-BE49-F238E27FC236}">
                <a16:creationId xmlns:a16="http://schemas.microsoft.com/office/drawing/2014/main" id="{13BB5EC0-7A96-4D29-A835-6FAE896C31A4}"/>
              </a:ext>
            </a:extLst>
          </p:cNvPr>
          <p:cNvSpPr/>
          <p:nvPr/>
        </p:nvSpPr>
        <p:spPr>
          <a:xfrm>
            <a:off x="5254172" y="3447143"/>
            <a:ext cx="1893356" cy="101441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3794" name="Picture 2" descr="Ought Stock Illustrations – 139 Ought Stock Illustrations, Vectors &amp; Clipart  - Dreamstime">
            <a:extLst>
              <a:ext uri="{FF2B5EF4-FFF2-40B4-BE49-F238E27FC236}">
                <a16:creationId xmlns:a16="http://schemas.microsoft.com/office/drawing/2014/main" id="{8DA23290-93F5-44B5-7CFF-2EB06E2558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825" y="226106"/>
            <a:ext cx="1885950" cy="2428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1903939"/>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brought</a:t>
            </a:r>
          </a:p>
        </p:txBody>
      </p:sp>
    </p:spTree>
    <p:extLst>
      <p:ext uri="{BB962C8B-B14F-4D97-AF65-F5344CB8AC3E}">
        <p14:creationId xmlns:p14="http://schemas.microsoft.com/office/powerpoint/2010/main" val="1601074267"/>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brought</a:t>
            </a:r>
          </a:p>
        </p:txBody>
      </p:sp>
      <p:sp>
        <p:nvSpPr>
          <p:cNvPr id="3" name="Rectangle 2">
            <a:extLst>
              <a:ext uri="{FF2B5EF4-FFF2-40B4-BE49-F238E27FC236}">
                <a16:creationId xmlns:a16="http://schemas.microsoft.com/office/drawing/2014/main" id="{0366E0B6-702E-4814-82C6-08CA2D13F3C9}"/>
              </a:ext>
            </a:extLst>
          </p:cNvPr>
          <p:cNvSpPr/>
          <p:nvPr/>
        </p:nvSpPr>
        <p:spPr>
          <a:xfrm>
            <a:off x="5442857" y="3673929"/>
            <a:ext cx="1727200" cy="88854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37487603"/>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brought</a:t>
            </a:r>
          </a:p>
        </p:txBody>
      </p:sp>
      <p:sp>
        <p:nvSpPr>
          <p:cNvPr id="3" name="Rectangle 2">
            <a:extLst>
              <a:ext uri="{FF2B5EF4-FFF2-40B4-BE49-F238E27FC236}">
                <a16:creationId xmlns:a16="http://schemas.microsoft.com/office/drawing/2014/main" id="{0366E0B6-702E-4814-82C6-08CA2D13F3C9}"/>
              </a:ext>
            </a:extLst>
          </p:cNvPr>
          <p:cNvSpPr/>
          <p:nvPr/>
        </p:nvSpPr>
        <p:spPr>
          <a:xfrm>
            <a:off x="5442857" y="3673929"/>
            <a:ext cx="1727200" cy="88854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8130" name="Picture 2" descr="Brought Stock Illustrations – 1,445 Brought Stock Illustrations, Vectors &amp;  Clipart - Dreamstime">
            <a:extLst>
              <a:ext uri="{FF2B5EF4-FFF2-40B4-BE49-F238E27FC236}">
                <a16:creationId xmlns:a16="http://schemas.microsoft.com/office/drawing/2014/main" id="{67180CB5-2789-F047-2D9D-C4FF27D84D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346" y="419328"/>
            <a:ext cx="2562225" cy="1781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5866823"/>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borough</a:t>
            </a:r>
          </a:p>
        </p:txBody>
      </p:sp>
    </p:spTree>
    <p:extLst>
      <p:ext uri="{BB962C8B-B14F-4D97-AF65-F5344CB8AC3E}">
        <p14:creationId xmlns:p14="http://schemas.microsoft.com/office/powerpoint/2010/main" val="4283716418"/>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3080825"/>
            <a:ext cx="10515600" cy="1481650"/>
          </a:xfrm>
        </p:spPr>
        <p:txBody>
          <a:bodyPr>
            <a:normAutofit/>
          </a:bodyPr>
          <a:lstStyle/>
          <a:p>
            <a:pPr algn="ctr"/>
            <a:r>
              <a:rPr lang="en-GB" dirty="0">
                <a:latin typeface="Twinkl Cursive Looped" panose="02000000000000000000" pitchFamily="2" charset="0"/>
              </a:rPr>
              <a:t>borough</a:t>
            </a:r>
          </a:p>
        </p:txBody>
      </p:sp>
      <p:sp>
        <p:nvSpPr>
          <p:cNvPr id="3" name="Rectangle 2">
            <a:extLst>
              <a:ext uri="{FF2B5EF4-FFF2-40B4-BE49-F238E27FC236}">
                <a16:creationId xmlns:a16="http://schemas.microsoft.com/office/drawing/2014/main" id="{162CC6E8-06E9-4F6E-A75B-C2FED721CE28}"/>
              </a:ext>
            </a:extLst>
          </p:cNvPr>
          <p:cNvSpPr/>
          <p:nvPr/>
        </p:nvSpPr>
        <p:spPr>
          <a:xfrm>
            <a:off x="5776687" y="3633561"/>
            <a:ext cx="1770742" cy="89988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21160438"/>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3080825"/>
            <a:ext cx="10515600" cy="1481650"/>
          </a:xfrm>
        </p:spPr>
        <p:txBody>
          <a:bodyPr>
            <a:normAutofit/>
          </a:bodyPr>
          <a:lstStyle/>
          <a:p>
            <a:pPr algn="ctr"/>
            <a:r>
              <a:rPr lang="en-GB" dirty="0">
                <a:latin typeface="Twinkl Cursive Looped" panose="02000000000000000000" pitchFamily="2" charset="0"/>
              </a:rPr>
              <a:t>borough</a:t>
            </a:r>
          </a:p>
        </p:txBody>
      </p:sp>
      <p:sp>
        <p:nvSpPr>
          <p:cNvPr id="3" name="Rectangle 2">
            <a:extLst>
              <a:ext uri="{FF2B5EF4-FFF2-40B4-BE49-F238E27FC236}">
                <a16:creationId xmlns:a16="http://schemas.microsoft.com/office/drawing/2014/main" id="{162CC6E8-06E9-4F6E-A75B-C2FED721CE28}"/>
              </a:ext>
            </a:extLst>
          </p:cNvPr>
          <p:cNvSpPr/>
          <p:nvPr/>
        </p:nvSpPr>
        <p:spPr>
          <a:xfrm>
            <a:off x="5776687" y="3633561"/>
            <a:ext cx="1770742" cy="89988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9154" name="Picture 2" descr="14,249 Borough District Type Illustrations &amp; Clip Art - iStock">
            <a:extLst>
              <a:ext uri="{FF2B5EF4-FFF2-40B4-BE49-F238E27FC236}">
                <a16:creationId xmlns:a16="http://schemas.microsoft.com/office/drawing/2014/main" id="{9D3D8E56-98DF-528F-8A03-531A340B42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095" y="456067"/>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9340314"/>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Teach and Practise</a:t>
            </a:r>
          </a:p>
        </p:txBody>
      </p:sp>
    </p:spTree>
    <p:extLst>
      <p:ext uri="{BB962C8B-B14F-4D97-AF65-F5344CB8AC3E}">
        <p14:creationId xmlns:p14="http://schemas.microsoft.com/office/powerpoint/2010/main" val="793315232"/>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Words with ending sound /</a:t>
            </a:r>
            <a:r>
              <a:rPr lang="en-GB" dirty="0" err="1">
                <a:latin typeface="Twinkl Cursive Looped" panose="02000000000000000000" pitchFamily="2" charset="0"/>
              </a:rPr>
              <a:t>shuhl</a:t>
            </a:r>
            <a:r>
              <a:rPr lang="en-GB" dirty="0">
                <a:latin typeface="Twinkl Cursive Looped" panose="02000000000000000000" pitchFamily="2" charset="0"/>
              </a:rPr>
              <a:t>/ after a vowel letter</a:t>
            </a:r>
            <a:br>
              <a:rPr lang="en-GB" dirty="0">
                <a:latin typeface="Twinkl Cursive Looped" panose="02000000000000000000" pitchFamily="2" charset="0"/>
              </a:rPr>
            </a:br>
            <a:r>
              <a:rPr lang="en-GB" dirty="0">
                <a:latin typeface="Twinkl Cursive Looped" panose="02000000000000000000" pitchFamily="2" charset="0"/>
              </a:rPr>
              <a:t>-</a:t>
            </a:r>
            <a:r>
              <a:rPr lang="en-GB" dirty="0" err="1">
                <a:latin typeface="Twinkl Cursive Looped" panose="02000000000000000000" pitchFamily="2" charset="0"/>
              </a:rPr>
              <a:t>cial</a:t>
            </a:r>
            <a:r>
              <a:rPr lang="en-GB" dirty="0">
                <a:latin typeface="Twinkl Cursive Looped" panose="02000000000000000000" pitchFamily="2" charset="0"/>
              </a:rPr>
              <a:t> </a:t>
            </a:r>
          </a:p>
        </p:txBody>
      </p:sp>
    </p:spTree>
    <p:extLst>
      <p:ext uri="{BB962C8B-B14F-4D97-AF65-F5344CB8AC3E}">
        <p14:creationId xmlns:p14="http://schemas.microsoft.com/office/powerpoint/2010/main" val="2059891369"/>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a:t>
            </a:r>
            <a:r>
              <a:rPr lang="en-GB" dirty="0" err="1">
                <a:latin typeface="Twinkl Cursive Looped" panose="02000000000000000000" pitchFamily="2" charset="0"/>
              </a:rPr>
              <a:t>cial</a:t>
            </a:r>
            <a:endParaRPr lang="en-GB" dirty="0">
              <a:latin typeface="Twinkl Cursive Looped" panose="02000000000000000000" pitchFamily="2" charset="0"/>
            </a:endParaRPr>
          </a:p>
        </p:txBody>
      </p:sp>
    </p:spTree>
    <p:extLst>
      <p:ext uri="{BB962C8B-B14F-4D97-AF65-F5344CB8AC3E}">
        <p14:creationId xmlns:p14="http://schemas.microsoft.com/office/powerpoint/2010/main" val="41064143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32114" y="2961763"/>
            <a:ext cx="10515600" cy="1481650"/>
          </a:xfrm>
        </p:spPr>
        <p:txBody>
          <a:bodyPr>
            <a:normAutofit/>
          </a:bodyPr>
          <a:lstStyle/>
          <a:p>
            <a:pPr algn="ctr"/>
            <a:r>
              <a:rPr lang="en-GB" dirty="0">
                <a:latin typeface="Twinkl Cursive Looped" panose="02000000000000000000" pitchFamily="2" charset="0"/>
              </a:rPr>
              <a:t>bough</a:t>
            </a:r>
          </a:p>
        </p:txBody>
      </p:sp>
      <p:sp>
        <p:nvSpPr>
          <p:cNvPr id="3" name="Rectangle 2">
            <a:extLst>
              <a:ext uri="{FF2B5EF4-FFF2-40B4-BE49-F238E27FC236}">
                <a16:creationId xmlns:a16="http://schemas.microsoft.com/office/drawing/2014/main" id="{13BB5EC0-7A96-4D29-A835-6FAE896C31A4}"/>
              </a:ext>
            </a:extLst>
          </p:cNvPr>
          <p:cNvSpPr/>
          <p:nvPr/>
        </p:nvSpPr>
        <p:spPr>
          <a:xfrm>
            <a:off x="5776686" y="3429000"/>
            <a:ext cx="1893356" cy="101441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descr="Free Tree Branches Transparent Background, Download Free Tree Branches  Transparent Background png images, Free ClipArts on Clipart Library">
            <a:extLst>
              <a:ext uri="{FF2B5EF4-FFF2-40B4-BE49-F238E27FC236}">
                <a16:creationId xmlns:a16="http://schemas.microsoft.com/office/drawing/2014/main" id="{82B4B3D3-8453-E975-4C6D-92BFA99C35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5665" y="750207"/>
            <a:ext cx="3238500" cy="14097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5746954D-5919-C959-FA7B-16827E8949E0}"/>
              </a:ext>
            </a:extLst>
          </p:cNvPr>
          <p:cNvSpPr txBox="1">
            <a:spLocks/>
          </p:cNvSpPr>
          <p:nvPr/>
        </p:nvSpPr>
        <p:spPr>
          <a:xfrm>
            <a:off x="1132114" y="4910650"/>
            <a:ext cx="10515600" cy="148165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‘ow’ sound</a:t>
            </a:r>
          </a:p>
        </p:txBody>
      </p:sp>
    </p:spTree>
    <p:extLst>
      <p:ext uri="{BB962C8B-B14F-4D97-AF65-F5344CB8AC3E}">
        <p14:creationId xmlns:p14="http://schemas.microsoft.com/office/powerpoint/2010/main" val="1115350001"/>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facial</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522816104"/>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facial</a:t>
            </a:r>
          </a:p>
        </p:txBody>
      </p:sp>
      <p:sp>
        <p:nvSpPr>
          <p:cNvPr id="3" name="Rectangle 2">
            <a:extLst>
              <a:ext uri="{FF2B5EF4-FFF2-40B4-BE49-F238E27FC236}">
                <a16:creationId xmlns:a16="http://schemas.microsoft.com/office/drawing/2014/main" id="{CADDE2D9-BBEE-4B60-9EA8-8BE166E5866C}"/>
              </a:ext>
            </a:extLst>
          </p:cNvPr>
          <p:cNvSpPr/>
          <p:nvPr/>
        </p:nvSpPr>
        <p:spPr>
          <a:xfrm>
            <a:off x="5863770" y="3679814"/>
            <a:ext cx="1393371" cy="67979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03658560"/>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beneficial</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791848640"/>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beneficial</a:t>
            </a:r>
            <a:endParaRPr lang="en-GB" i="1" dirty="0">
              <a:solidFill>
                <a:schemeClr val="bg1"/>
              </a:solidFill>
            </a:endParaRPr>
          </a:p>
        </p:txBody>
      </p:sp>
      <p:sp>
        <p:nvSpPr>
          <p:cNvPr id="3" name="Rectangle 2">
            <a:extLst>
              <a:ext uri="{FF2B5EF4-FFF2-40B4-BE49-F238E27FC236}">
                <a16:creationId xmlns:a16="http://schemas.microsoft.com/office/drawing/2014/main" id="{B8ADA5B7-6E68-4607-8157-D542A9E80543}"/>
              </a:ext>
            </a:extLst>
          </p:cNvPr>
          <p:cNvSpPr/>
          <p:nvPr/>
        </p:nvSpPr>
        <p:spPr>
          <a:xfrm>
            <a:off x="6539592" y="3657601"/>
            <a:ext cx="1341664" cy="76220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0640489"/>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facial</a:t>
            </a:r>
          </a:p>
        </p:txBody>
      </p:sp>
    </p:spTree>
    <p:extLst>
      <p:ext uri="{BB962C8B-B14F-4D97-AF65-F5344CB8AC3E}">
        <p14:creationId xmlns:p14="http://schemas.microsoft.com/office/powerpoint/2010/main" val="400105934"/>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facial</a:t>
            </a:r>
            <a:br>
              <a:rPr lang="en-GB" dirty="0">
                <a:latin typeface="Twinkl Cursive Looped" panose="02000000000000000000" pitchFamily="2" charset="0"/>
              </a:rPr>
            </a:br>
            <a:r>
              <a:rPr lang="en-GB" dirty="0">
                <a:latin typeface="Twinkl Cursive Looped" panose="02000000000000000000" pitchFamily="2" charset="0"/>
              </a:rPr>
              <a:t>f</a:t>
            </a:r>
            <a:r>
              <a:rPr lang="en-GB" dirty="0">
                <a:solidFill>
                  <a:srgbClr val="FF0000"/>
                </a:solidFill>
                <a:latin typeface="Twinkl Cursive Looped" panose="02000000000000000000" pitchFamily="2" charset="0"/>
              </a:rPr>
              <a:t>a</a:t>
            </a:r>
            <a:r>
              <a:rPr lang="en-GB" dirty="0">
                <a:latin typeface="Twinkl Cursive Looped" panose="02000000000000000000" pitchFamily="2" charset="0"/>
              </a:rPr>
              <a:t> + </a:t>
            </a:r>
            <a:r>
              <a:rPr lang="en-GB" dirty="0" err="1">
                <a:latin typeface="Twinkl Cursive Looped" panose="02000000000000000000" pitchFamily="2" charset="0"/>
              </a:rPr>
              <a:t>cial</a:t>
            </a:r>
            <a:r>
              <a:rPr lang="en-GB" dirty="0">
                <a:latin typeface="Twinkl Cursive Looped" panose="02000000000000000000" pitchFamily="2" charset="0"/>
              </a:rPr>
              <a:t> = facial</a:t>
            </a:r>
            <a:endParaRPr lang="en-GB" i="1" dirty="0">
              <a:latin typeface="Twinkl Cursive Looped" panose="02000000000000000000" pitchFamily="2" charset="0"/>
            </a:endParaRPr>
          </a:p>
        </p:txBody>
      </p:sp>
      <p:sp>
        <p:nvSpPr>
          <p:cNvPr id="6" name="TextBox 5">
            <a:extLst>
              <a:ext uri="{FF2B5EF4-FFF2-40B4-BE49-F238E27FC236}">
                <a16:creationId xmlns:a16="http://schemas.microsoft.com/office/drawing/2014/main" id="{4B73F41D-2B2E-C97C-71E3-20199483BE1B}"/>
              </a:ext>
            </a:extLst>
          </p:cNvPr>
          <p:cNvSpPr txBox="1"/>
          <p:nvPr/>
        </p:nvSpPr>
        <p:spPr>
          <a:xfrm>
            <a:off x="10744880" y="2804600"/>
            <a:ext cx="880382" cy="369332"/>
          </a:xfrm>
          <a:prstGeom prst="rect">
            <a:avLst/>
          </a:prstGeom>
          <a:noFill/>
        </p:spPr>
        <p:txBody>
          <a:bodyPr wrap="square" rtlCol="0">
            <a:spAutoFit/>
          </a:bodyPr>
          <a:lstStyle/>
          <a:p>
            <a:r>
              <a:rPr lang="en-GB" dirty="0">
                <a:latin typeface="Twinkl Cursive Looped" panose="02000000000000000000" pitchFamily="2" charset="0"/>
              </a:rPr>
              <a:t> </a:t>
            </a:r>
          </a:p>
        </p:txBody>
      </p:sp>
      <p:pic>
        <p:nvPicPr>
          <p:cNvPr id="28674" name="Picture 2" descr="Facial Stock Illustrations – 210,519 Facial Stock Illustrations, Vectors &amp;  Clipart - Dreamstime">
            <a:extLst>
              <a:ext uri="{FF2B5EF4-FFF2-40B4-BE49-F238E27FC236}">
                <a16:creationId xmlns:a16="http://schemas.microsoft.com/office/drawing/2014/main" id="{57DA29C9-8846-32EC-B8E2-CD1C514F40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838" y="310924"/>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4189324"/>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4198425"/>
            <a:ext cx="10515600" cy="1481650"/>
          </a:xfrm>
        </p:spPr>
        <p:txBody>
          <a:bodyPr>
            <a:normAutofit fontScale="90000"/>
          </a:bodyPr>
          <a:lstStyle/>
          <a:p>
            <a:pPr algn="ctr"/>
            <a:r>
              <a:rPr lang="en-GB" dirty="0">
                <a:latin typeface="Twinkl Cursive Looped" panose="02000000000000000000" pitchFamily="2" charset="0"/>
              </a:rPr>
              <a:t>facial</a:t>
            </a:r>
            <a:br>
              <a:rPr lang="en-GB" dirty="0">
                <a:latin typeface="Twinkl Cursive Looped" panose="02000000000000000000" pitchFamily="2" charset="0"/>
              </a:rPr>
            </a:br>
            <a:r>
              <a:rPr lang="en-GB" dirty="0">
                <a:latin typeface="Twinkl Cursive Looped" panose="02000000000000000000" pitchFamily="2" charset="0"/>
              </a:rPr>
              <a:t>f</a:t>
            </a:r>
            <a:r>
              <a:rPr lang="en-GB" dirty="0">
                <a:solidFill>
                  <a:srgbClr val="FF0000"/>
                </a:solidFill>
                <a:latin typeface="Twinkl Cursive Looped" panose="02000000000000000000" pitchFamily="2" charset="0"/>
              </a:rPr>
              <a:t>a</a:t>
            </a:r>
            <a:r>
              <a:rPr lang="en-GB" dirty="0">
                <a:latin typeface="Twinkl Cursive Looped" panose="02000000000000000000" pitchFamily="2" charset="0"/>
              </a:rPr>
              <a:t> + </a:t>
            </a:r>
            <a:r>
              <a:rPr lang="en-GB" dirty="0" err="1">
                <a:latin typeface="Twinkl Cursive Looped" panose="02000000000000000000" pitchFamily="2" charset="0"/>
              </a:rPr>
              <a:t>cial</a:t>
            </a:r>
            <a:r>
              <a:rPr lang="en-GB" dirty="0">
                <a:latin typeface="Twinkl Cursive Looped" panose="02000000000000000000" pitchFamily="2" charset="0"/>
              </a:rPr>
              <a:t> = facial</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noun</a:t>
            </a:r>
            <a:br>
              <a:rPr lang="en-GB" dirty="0">
                <a:latin typeface="Twinkl Cursive Looped" panose="02000000000000000000" pitchFamily="2" charset="0"/>
              </a:rPr>
            </a:br>
            <a:r>
              <a:rPr lang="en-GB" dirty="0">
                <a:latin typeface="Twinkl Cursive Looped" panose="02000000000000000000" pitchFamily="2" charset="0"/>
              </a:rPr>
              <a:t>definition - a beauty treatment for the face.</a:t>
            </a:r>
            <a:endParaRPr lang="en-GB" i="1" dirty="0">
              <a:latin typeface="Twinkl Cursive Looped" panose="02000000000000000000" pitchFamily="2" charset="0"/>
            </a:endParaRPr>
          </a:p>
        </p:txBody>
      </p:sp>
      <p:sp>
        <p:nvSpPr>
          <p:cNvPr id="6" name="TextBox 5">
            <a:extLst>
              <a:ext uri="{FF2B5EF4-FFF2-40B4-BE49-F238E27FC236}">
                <a16:creationId xmlns:a16="http://schemas.microsoft.com/office/drawing/2014/main" id="{4B73F41D-2B2E-C97C-71E3-20199483BE1B}"/>
              </a:ext>
            </a:extLst>
          </p:cNvPr>
          <p:cNvSpPr txBox="1"/>
          <p:nvPr/>
        </p:nvSpPr>
        <p:spPr>
          <a:xfrm>
            <a:off x="10744880" y="2804600"/>
            <a:ext cx="880382" cy="369332"/>
          </a:xfrm>
          <a:prstGeom prst="rect">
            <a:avLst/>
          </a:prstGeom>
          <a:noFill/>
        </p:spPr>
        <p:txBody>
          <a:bodyPr wrap="square" rtlCol="0">
            <a:spAutoFit/>
          </a:bodyPr>
          <a:lstStyle/>
          <a:p>
            <a:r>
              <a:rPr lang="en-GB" dirty="0">
                <a:latin typeface="Twinkl Cursive Looped" panose="02000000000000000000" pitchFamily="2" charset="0"/>
              </a:rPr>
              <a:t> </a:t>
            </a:r>
          </a:p>
        </p:txBody>
      </p:sp>
      <p:pic>
        <p:nvPicPr>
          <p:cNvPr id="28674" name="Picture 2" descr="Facial Stock Illustrations – 210,519 Facial Stock Illustrations, Vectors &amp;  Clipart - Dreamstime">
            <a:extLst>
              <a:ext uri="{FF2B5EF4-FFF2-40B4-BE49-F238E27FC236}">
                <a16:creationId xmlns:a16="http://schemas.microsoft.com/office/drawing/2014/main" id="{57DA29C9-8846-32EC-B8E2-CD1C514F40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838" y="310924"/>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2931073"/>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4"/>
            <a:ext cx="10515600" cy="1636319"/>
          </a:xfrm>
        </p:spPr>
        <p:txBody>
          <a:bodyPr>
            <a:normAutofit fontScale="90000"/>
          </a:bodyPr>
          <a:lstStyle/>
          <a:p>
            <a:pPr algn="ctr"/>
            <a:r>
              <a:rPr lang="en-GB" dirty="0">
                <a:latin typeface="Twinkl Cursive Looped" panose="02000000000000000000" pitchFamily="2" charset="0"/>
              </a:rPr>
              <a:t>facial</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The offer includes a facial, make-up, and manicure.</a:t>
            </a:r>
            <a:endParaRPr lang="en-GB" i="1" dirty="0">
              <a:highlight>
                <a:srgbClr val="FFFF00"/>
              </a:highlight>
              <a:latin typeface="Twinkl Cursive Looped" panose="02000000000000000000" pitchFamily="2" charset="0"/>
            </a:endParaRPr>
          </a:p>
        </p:txBody>
      </p:sp>
      <p:sp>
        <p:nvSpPr>
          <p:cNvPr id="6" name="TextBox 5">
            <a:extLst>
              <a:ext uri="{FF2B5EF4-FFF2-40B4-BE49-F238E27FC236}">
                <a16:creationId xmlns:a16="http://schemas.microsoft.com/office/drawing/2014/main" id="{4B73F41D-2B2E-C97C-71E3-20199483BE1B}"/>
              </a:ext>
            </a:extLst>
          </p:cNvPr>
          <p:cNvSpPr txBox="1"/>
          <p:nvPr/>
        </p:nvSpPr>
        <p:spPr>
          <a:xfrm>
            <a:off x="10744880" y="2804600"/>
            <a:ext cx="880382" cy="369332"/>
          </a:xfrm>
          <a:prstGeom prst="rect">
            <a:avLst/>
          </a:prstGeom>
          <a:noFill/>
        </p:spPr>
        <p:txBody>
          <a:bodyPr wrap="square" rtlCol="0">
            <a:spAutoFit/>
          </a:bodyPr>
          <a:lstStyle/>
          <a:p>
            <a:r>
              <a:rPr lang="en-GB" dirty="0">
                <a:latin typeface="Twinkl Cursive Looped" panose="02000000000000000000" pitchFamily="2" charset="0"/>
              </a:rPr>
              <a:t> </a:t>
            </a:r>
          </a:p>
        </p:txBody>
      </p:sp>
    </p:spTree>
    <p:extLst>
      <p:ext uri="{BB962C8B-B14F-4D97-AF65-F5344CB8AC3E}">
        <p14:creationId xmlns:p14="http://schemas.microsoft.com/office/powerpoint/2010/main" val="587548844"/>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4"/>
            <a:ext cx="10515600" cy="1636319"/>
          </a:xfrm>
        </p:spPr>
        <p:txBody>
          <a:bodyPr>
            <a:normAutofit fontScale="90000"/>
          </a:bodyPr>
          <a:lstStyle/>
          <a:p>
            <a:pPr algn="ctr"/>
            <a:r>
              <a:rPr lang="en-GB" dirty="0">
                <a:latin typeface="Twinkl Cursive Looped" panose="02000000000000000000" pitchFamily="2" charset="0"/>
              </a:rPr>
              <a:t>facial</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The offer includes a ------, make-up, and manicure.</a:t>
            </a:r>
            <a:endParaRPr lang="en-GB" i="1" dirty="0">
              <a:highlight>
                <a:srgbClr val="FFFF00"/>
              </a:highlight>
              <a:latin typeface="Twinkl Cursive Looped" panose="02000000000000000000" pitchFamily="2" charset="0"/>
            </a:endParaRPr>
          </a:p>
        </p:txBody>
      </p:sp>
      <p:sp>
        <p:nvSpPr>
          <p:cNvPr id="6" name="TextBox 5">
            <a:extLst>
              <a:ext uri="{FF2B5EF4-FFF2-40B4-BE49-F238E27FC236}">
                <a16:creationId xmlns:a16="http://schemas.microsoft.com/office/drawing/2014/main" id="{4B73F41D-2B2E-C97C-71E3-20199483BE1B}"/>
              </a:ext>
            </a:extLst>
          </p:cNvPr>
          <p:cNvSpPr txBox="1"/>
          <p:nvPr/>
        </p:nvSpPr>
        <p:spPr>
          <a:xfrm>
            <a:off x="10744880" y="2804600"/>
            <a:ext cx="880382" cy="369332"/>
          </a:xfrm>
          <a:prstGeom prst="rect">
            <a:avLst/>
          </a:prstGeom>
          <a:noFill/>
        </p:spPr>
        <p:txBody>
          <a:bodyPr wrap="square" rtlCol="0">
            <a:spAutoFit/>
          </a:bodyPr>
          <a:lstStyle/>
          <a:p>
            <a:r>
              <a:rPr lang="en-GB" dirty="0">
                <a:latin typeface="Twinkl Cursive Looped" panose="02000000000000000000" pitchFamily="2" charset="0"/>
              </a:rPr>
              <a:t> </a:t>
            </a:r>
          </a:p>
        </p:txBody>
      </p:sp>
    </p:spTree>
    <p:extLst>
      <p:ext uri="{BB962C8B-B14F-4D97-AF65-F5344CB8AC3E}">
        <p14:creationId xmlns:p14="http://schemas.microsoft.com/office/powerpoint/2010/main" val="1922173280"/>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4"/>
            <a:ext cx="10515600" cy="1636319"/>
          </a:xfrm>
        </p:spPr>
        <p:txBody>
          <a:bodyPr>
            <a:normAutofit fontScale="90000"/>
          </a:bodyPr>
          <a:lstStyle/>
          <a:p>
            <a:pPr algn="ctr"/>
            <a:r>
              <a:rPr lang="en-GB" dirty="0">
                <a:latin typeface="Twinkl Cursive Looped" panose="02000000000000000000" pitchFamily="2" charset="0"/>
              </a:rPr>
              <a:t>facial</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The offer includes a facial, make-up, and manicure.</a:t>
            </a:r>
            <a:endParaRPr lang="en-GB" i="1" dirty="0">
              <a:highlight>
                <a:srgbClr val="FFFF00"/>
              </a:highlight>
              <a:latin typeface="Twinkl Cursive Looped" panose="02000000000000000000" pitchFamily="2" charset="0"/>
            </a:endParaRPr>
          </a:p>
        </p:txBody>
      </p:sp>
      <p:sp>
        <p:nvSpPr>
          <p:cNvPr id="6" name="TextBox 5">
            <a:extLst>
              <a:ext uri="{FF2B5EF4-FFF2-40B4-BE49-F238E27FC236}">
                <a16:creationId xmlns:a16="http://schemas.microsoft.com/office/drawing/2014/main" id="{4B73F41D-2B2E-C97C-71E3-20199483BE1B}"/>
              </a:ext>
            </a:extLst>
          </p:cNvPr>
          <p:cNvSpPr txBox="1"/>
          <p:nvPr/>
        </p:nvSpPr>
        <p:spPr>
          <a:xfrm>
            <a:off x="10744880" y="2804600"/>
            <a:ext cx="880382" cy="369332"/>
          </a:xfrm>
          <a:prstGeom prst="rect">
            <a:avLst/>
          </a:prstGeom>
          <a:noFill/>
        </p:spPr>
        <p:txBody>
          <a:bodyPr wrap="square" rtlCol="0">
            <a:spAutoFit/>
          </a:bodyPr>
          <a:lstStyle/>
          <a:p>
            <a:r>
              <a:rPr lang="en-GB" dirty="0">
                <a:latin typeface="Twinkl Cursive Looped" panose="02000000000000000000" pitchFamily="2" charset="0"/>
              </a:rPr>
              <a:t> </a:t>
            </a:r>
          </a:p>
        </p:txBody>
      </p:sp>
    </p:spTree>
    <p:extLst>
      <p:ext uri="{BB962C8B-B14F-4D97-AF65-F5344CB8AC3E}">
        <p14:creationId xmlns:p14="http://schemas.microsoft.com/office/powerpoint/2010/main" val="40703210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rough</a:t>
            </a:r>
          </a:p>
        </p:txBody>
      </p:sp>
    </p:spTree>
    <p:extLst>
      <p:ext uri="{BB962C8B-B14F-4D97-AF65-F5344CB8AC3E}">
        <p14:creationId xmlns:p14="http://schemas.microsoft.com/office/powerpoint/2010/main" val="1960023406"/>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beneficial</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318210558"/>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beneficial</a:t>
            </a:r>
            <a:br>
              <a:rPr lang="en-GB" dirty="0">
                <a:latin typeface="Twinkl Cursive Looped" panose="02000000000000000000" pitchFamily="2" charset="0"/>
              </a:rPr>
            </a:br>
            <a:r>
              <a:rPr lang="en-GB" dirty="0" err="1">
                <a:latin typeface="Twinkl Cursive Looped" panose="02000000000000000000" pitchFamily="2" charset="0"/>
              </a:rPr>
              <a:t>benef</a:t>
            </a:r>
            <a:r>
              <a:rPr lang="en-GB" dirty="0" err="1">
                <a:solidFill>
                  <a:srgbClr val="FF0000"/>
                </a:solidFill>
                <a:latin typeface="Twinkl Cursive Looped" panose="02000000000000000000" pitchFamily="2" charset="0"/>
              </a:rPr>
              <a:t>i</a:t>
            </a:r>
            <a:r>
              <a:rPr lang="en-GB" dirty="0">
                <a:latin typeface="Twinkl Cursive Looped" panose="02000000000000000000" pitchFamily="2" charset="0"/>
              </a:rPr>
              <a:t> + </a:t>
            </a:r>
            <a:r>
              <a:rPr lang="en-GB" dirty="0" err="1">
                <a:latin typeface="Twinkl Cursive Looped" panose="02000000000000000000" pitchFamily="2" charset="0"/>
              </a:rPr>
              <a:t>cial</a:t>
            </a:r>
            <a:r>
              <a:rPr lang="en-GB" dirty="0">
                <a:latin typeface="Twinkl Cursive Looped" panose="02000000000000000000" pitchFamily="2" charset="0"/>
              </a:rPr>
              <a:t> = beneficial</a:t>
            </a:r>
            <a:endParaRPr lang="en-GB" i="1" dirty="0">
              <a:latin typeface="Twinkl Cursive Looped" panose="02000000000000000000" pitchFamily="2" charset="0"/>
            </a:endParaRPr>
          </a:p>
        </p:txBody>
      </p:sp>
      <p:pic>
        <p:nvPicPr>
          <p:cNvPr id="27650" name="Picture 2" descr="exercise clip art - Clip Art Library">
            <a:extLst>
              <a:ext uri="{FF2B5EF4-FFF2-40B4-BE49-F238E27FC236}">
                <a16:creationId xmlns:a16="http://schemas.microsoft.com/office/drawing/2014/main" id="{34350E0B-19CC-78D9-789D-1E0E04F474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632" y="384856"/>
            <a:ext cx="2686050" cy="1704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6442230"/>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4590311"/>
            <a:ext cx="10515600" cy="1481650"/>
          </a:xfrm>
        </p:spPr>
        <p:txBody>
          <a:bodyPr>
            <a:normAutofit fontScale="90000"/>
          </a:bodyPr>
          <a:lstStyle/>
          <a:p>
            <a:pPr algn="ctr"/>
            <a:r>
              <a:rPr lang="en-GB" dirty="0">
                <a:latin typeface="Twinkl Cursive Looped" panose="02000000000000000000" pitchFamily="2" charset="0"/>
              </a:rPr>
              <a:t>beneficial</a:t>
            </a:r>
            <a:br>
              <a:rPr lang="en-GB" dirty="0">
                <a:latin typeface="Twinkl Cursive Looped" panose="02000000000000000000" pitchFamily="2" charset="0"/>
              </a:rPr>
            </a:br>
            <a:r>
              <a:rPr lang="en-GB" dirty="0" err="1">
                <a:latin typeface="Twinkl Cursive Looped" panose="02000000000000000000" pitchFamily="2" charset="0"/>
              </a:rPr>
              <a:t>benef</a:t>
            </a:r>
            <a:r>
              <a:rPr lang="en-GB" dirty="0" err="1">
                <a:solidFill>
                  <a:srgbClr val="FF0000"/>
                </a:solidFill>
                <a:latin typeface="Twinkl Cursive Looped" panose="02000000000000000000" pitchFamily="2" charset="0"/>
              </a:rPr>
              <a:t>i</a:t>
            </a:r>
            <a:r>
              <a:rPr lang="en-GB" dirty="0">
                <a:latin typeface="Twinkl Cursive Looped" panose="02000000000000000000" pitchFamily="2" charset="0"/>
              </a:rPr>
              <a:t> + </a:t>
            </a:r>
            <a:r>
              <a:rPr lang="en-GB" dirty="0" err="1">
                <a:latin typeface="Twinkl Cursive Looped" panose="02000000000000000000" pitchFamily="2" charset="0"/>
              </a:rPr>
              <a:t>cial</a:t>
            </a:r>
            <a:r>
              <a:rPr lang="en-GB" dirty="0">
                <a:latin typeface="Twinkl Cursive Looped" panose="02000000000000000000" pitchFamily="2" charset="0"/>
              </a:rPr>
              <a:t> = beneficial</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adjective</a:t>
            </a:r>
            <a:br>
              <a:rPr lang="en-GB" dirty="0">
                <a:latin typeface="Twinkl Cursive Looped" panose="02000000000000000000" pitchFamily="2" charset="0"/>
              </a:rPr>
            </a:br>
            <a:r>
              <a:rPr lang="en-GB" dirty="0">
                <a:latin typeface="Twinkl Cursive Looped" panose="02000000000000000000" pitchFamily="2" charset="0"/>
              </a:rPr>
              <a:t>definition - resulting in good; favourable or advantageous.</a:t>
            </a:r>
            <a:endParaRPr lang="en-GB" i="1" dirty="0">
              <a:latin typeface="Twinkl Cursive Looped" panose="02000000000000000000" pitchFamily="2" charset="0"/>
            </a:endParaRPr>
          </a:p>
        </p:txBody>
      </p:sp>
      <p:pic>
        <p:nvPicPr>
          <p:cNvPr id="50178" name="Picture 2" descr="exercise clip art - Clip Art Library">
            <a:extLst>
              <a:ext uri="{FF2B5EF4-FFF2-40B4-BE49-F238E27FC236}">
                <a16:creationId xmlns:a16="http://schemas.microsoft.com/office/drawing/2014/main" id="{5E011230-696F-63CB-61DD-91E6151FAB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490" y="297770"/>
            <a:ext cx="2686050" cy="1704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6320029"/>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49350" y="3080824"/>
            <a:ext cx="10515600" cy="1723405"/>
          </a:xfrm>
        </p:spPr>
        <p:txBody>
          <a:bodyPr>
            <a:normAutofit fontScale="90000"/>
          </a:bodyPr>
          <a:lstStyle/>
          <a:p>
            <a:pPr algn="ctr"/>
            <a:r>
              <a:rPr lang="en-GB" dirty="0">
                <a:latin typeface="Twinkl Cursive Looped" panose="02000000000000000000" pitchFamily="2" charset="0"/>
              </a:rPr>
              <a:t>beneficial</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The beneficial effect impacted on the people of the town.</a:t>
            </a:r>
            <a:endParaRPr lang="en-GB" i="1" dirty="0">
              <a:highlight>
                <a:srgbClr val="FFFF00"/>
              </a:highlight>
              <a:latin typeface="Twinkl Cursive Looped" panose="02000000000000000000" pitchFamily="2" charset="0"/>
            </a:endParaRPr>
          </a:p>
        </p:txBody>
      </p:sp>
    </p:spTree>
    <p:extLst>
      <p:ext uri="{BB962C8B-B14F-4D97-AF65-F5344CB8AC3E}">
        <p14:creationId xmlns:p14="http://schemas.microsoft.com/office/powerpoint/2010/main" val="1114084383"/>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49350" y="3080824"/>
            <a:ext cx="10515600" cy="1723405"/>
          </a:xfrm>
        </p:spPr>
        <p:txBody>
          <a:bodyPr>
            <a:normAutofit fontScale="90000"/>
          </a:bodyPr>
          <a:lstStyle/>
          <a:p>
            <a:pPr algn="ctr"/>
            <a:r>
              <a:rPr lang="en-GB" dirty="0">
                <a:latin typeface="Twinkl Cursive Looped" panose="02000000000000000000" pitchFamily="2" charset="0"/>
              </a:rPr>
              <a:t>beneficial</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The ---------- effect impacted on the people of the town.</a:t>
            </a:r>
            <a:endParaRPr lang="en-GB" i="1" dirty="0">
              <a:highlight>
                <a:srgbClr val="FFFF00"/>
              </a:highlight>
              <a:latin typeface="Twinkl Cursive Looped" panose="02000000000000000000" pitchFamily="2" charset="0"/>
            </a:endParaRPr>
          </a:p>
        </p:txBody>
      </p:sp>
    </p:spTree>
    <p:extLst>
      <p:ext uri="{BB962C8B-B14F-4D97-AF65-F5344CB8AC3E}">
        <p14:creationId xmlns:p14="http://schemas.microsoft.com/office/powerpoint/2010/main" val="3345080021"/>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49350" y="3080824"/>
            <a:ext cx="10515600" cy="1723405"/>
          </a:xfrm>
        </p:spPr>
        <p:txBody>
          <a:bodyPr>
            <a:normAutofit fontScale="90000"/>
          </a:bodyPr>
          <a:lstStyle/>
          <a:p>
            <a:pPr algn="ctr"/>
            <a:r>
              <a:rPr lang="en-GB" dirty="0">
                <a:latin typeface="Twinkl Cursive Looped" panose="02000000000000000000" pitchFamily="2" charset="0"/>
              </a:rPr>
              <a:t>beneficial</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The beneficial effect impacted on the people of the town.</a:t>
            </a:r>
            <a:endParaRPr lang="en-GB" i="1" dirty="0">
              <a:highlight>
                <a:srgbClr val="FFFF00"/>
              </a:highlight>
              <a:latin typeface="Twinkl Cursive Looped" panose="02000000000000000000" pitchFamily="2" charset="0"/>
            </a:endParaRPr>
          </a:p>
        </p:txBody>
      </p:sp>
    </p:spTree>
    <p:extLst>
      <p:ext uri="{BB962C8B-B14F-4D97-AF65-F5344CB8AC3E}">
        <p14:creationId xmlns:p14="http://schemas.microsoft.com/office/powerpoint/2010/main" val="55097676"/>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New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736937405"/>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occur</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965613754"/>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2755726"/>
            <a:ext cx="10515600" cy="1806749"/>
          </a:xfrm>
        </p:spPr>
        <p:txBody>
          <a:bodyPr>
            <a:normAutofit fontScale="90000"/>
          </a:bodyPr>
          <a:lstStyle/>
          <a:p>
            <a:pPr algn="ctr"/>
            <a:r>
              <a:rPr lang="en-GB" dirty="0">
                <a:latin typeface="Twinkl Cursive Looped" panose="02000000000000000000" pitchFamily="2" charset="0"/>
              </a:rPr>
              <a:t>occur</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For the event to occur, the rain had to stop.</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955225069"/>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2755726"/>
            <a:ext cx="10515600" cy="1806749"/>
          </a:xfrm>
        </p:spPr>
        <p:txBody>
          <a:bodyPr>
            <a:normAutofit fontScale="90000"/>
          </a:bodyPr>
          <a:lstStyle/>
          <a:p>
            <a:pPr algn="ctr"/>
            <a:r>
              <a:rPr lang="en-GB" dirty="0">
                <a:latin typeface="Twinkl Cursive Looped" panose="02000000000000000000" pitchFamily="2" charset="0"/>
              </a:rPr>
              <a:t>occur</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For the event to occur, the rain had to stop.</a:t>
            </a:r>
            <a:endParaRPr lang="en-GB" i="1" dirty="0">
              <a:latin typeface="Twinkl Cursive Looped" panose="02000000000000000000" pitchFamily="2" charset="0"/>
            </a:endParaRPr>
          </a:p>
        </p:txBody>
      </p:sp>
      <p:pic>
        <p:nvPicPr>
          <p:cNvPr id="10242" name="Picture 2" descr="free clip art start - Clip Art Library">
            <a:extLst>
              <a:ext uri="{FF2B5EF4-FFF2-40B4-BE49-F238E27FC236}">
                <a16:creationId xmlns:a16="http://schemas.microsoft.com/office/drawing/2014/main" id="{42B3E103-52AC-B09E-CF88-472C2F19BE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667" y="325438"/>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26772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rough</a:t>
            </a:r>
          </a:p>
        </p:txBody>
      </p:sp>
      <p:sp>
        <p:nvSpPr>
          <p:cNvPr id="3" name="Rectangle 2">
            <a:extLst>
              <a:ext uri="{FF2B5EF4-FFF2-40B4-BE49-F238E27FC236}">
                <a16:creationId xmlns:a16="http://schemas.microsoft.com/office/drawing/2014/main" id="{0366E0B6-702E-4814-82C6-08CA2D13F3C9}"/>
              </a:ext>
            </a:extLst>
          </p:cNvPr>
          <p:cNvSpPr/>
          <p:nvPr/>
        </p:nvSpPr>
        <p:spPr>
          <a:xfrm>
            <a:off x="5442857" y="3673929"/>
            <a:ext cx="2390958" cy="88854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59830562"/>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2755726"/>
            <a:ext cx="10515600" cy="1806749"/>
          </a:xfrm>
        </p:spPr>
        <p:txBody>
          <a:bodyPr>
            <a:normAutofit fontScale="90000"/>
          </a:bodyPr>
          <a:lstStyle/>
          <a:p>
            <a:pPr algn="ctr"/>
            <a:r>
              <a:rPr lang="en-GB" dirty="0">
                <a:latin typeface="Twinkl Cursive Looped" panose="02000000000000000000" pitchFamily="2" charset="0"/>
              </a:rPr>
              <a:t> </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For the event to _____, the rain had to stop. </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586664223"/>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2755726"/>
            <a:ext cx="10515600" cy="1806749"/>
          </a:xfrm>
        </p:spPr>
        <p:txBody>
          <a:bodyPr>
            <a:normAutofit fontScale="90000"/>
          </a:bodyPr>
          <a:lstStyle/>
          <a:p>
            <a:pPr algn="ctr"/>
            <a:r>
              <a:rPr lang="en-GB" dirty="0">
                <a:latin typeface="Twinkl Cursive Looped" panose="02000000000000000000" pitchFamily="2" charset="0"/>
              </a:rPr>
              <a:t> </a:t>
            </a:r>
            <a:br>
              <a:rPr lang="en-GB" dirty="0">
                <a:latin typeface="Twinkl Cursive Looped" panose="02000000000000000000" pitchFamily="2" charset="0"/>
              </a:rPr>
            </a:br>
            <a:r>
              <a:rPr lang="en-GB" dirty="0">
                <a:latin typeface="Twinkl Cursive Looped" panose="02000000000000000000" pitchFamily="2" charset="0"/>
              </a:rPr>
              <a:t>For the event to occur, the rain had to stop.</a:t>
            </a:r>
            <a:endParaRPr lang="en-GB" i="1" dirty="0">
              <a:latin typeface="Twinkl Cursive Looped" panose="02000000000000000000" pitchFamily="2" charset="0"/>
            </a:endParaRPr>
          </a:p>
        </p:txBody>
      </p:sp>
      <p:sp>
        <p:nvSpPr>
          <p:cNvPr id="3" name="Rectangle 2">
            <a:extLst>
              <a:ext uri="{FF2B5EF4-FFF2-40B4-BE49-F238E27FC236}">
                <a16:creationId xmlns:a16="http://schemas.microsoft.com/office/drawing/2014/main" id="{5FEFB6D6-CEF2-20D0-8630-A08341B55B50}"/>
              </a:ext>
            </a:extLst>
          </p:cNvPr>
          <p:cNvSpPr/>
          <p:nvPr/>
        </p:nvSpPr>
        <p:spPr>
          <a:xfrm>
            <a:off x="6284686" y="3091543"/>
            <a:ext cx="1756228" cy="62411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ysClr val="windowText" lastClr="000000"/>
                </a:solidFill>
              </a:ln>
              <a:noFill/>
            </a:endParaRPr>
          </a:p>
        </p:txBody>
      </p:sp>
    </p:spTree>
    <p:extLst>
      <p:ext uri="{BB962C8B-B14F-4D97-AF65-F5344CB8AC3E}">
        <p14:creationId xmlns:p14="http://schemas.microsoft.com/office/powerpoint/2010/main" val="3183559075"/>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accompany</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4117678372"/>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1397001"/>
            <a:ext cx="10515600" cy="3708400"/>
          </a:xfrm>
        </p:spPr>
        <p:txBody>
          <a:bodyPr>
            <a:normAutofit/>
          </a:bodyPr>
          <a:lstStyle/>
          <a:p>
            <a:pPr algn="ctr"/>
            <a:r>
              <a:rPr lang="en-GB" dirty="0">
                <a:latin typeface="Twinkl Cursive Looped" panose="02000000000000000000" pitchFamily="2" charset="0"/>
              </a:rPr>
              <a:t>accompany </a:t>
            </a:r>
            <a:br>
              <a:rPr lang="en-GB" dirty="0">
                <a:latin typeface="Twinkl Cursive Looped" panose="02000000000000000000" pitchFamily="2" charset="0"/>
              </a:rPr>
            </a:br>
            <a:r>
              <a:rPr lang="en-GB" dirty="0">
                <a:latin typeface="Twinkl Cursive Looped" panose="02000000000000000000" pitchFamily="2" charset="0"/>
              </a:rPr>
              <a:t>Ishmael had to accompany his dad to work.</a:t>
            </a:r>
            <a:endParaRPr lang="en-GB" i="1" dirty="0"/>
          </a:p>
        </p:txBody>
      </p:sp>
    </p:spTree>
    <p:extLst>
      <p:ext uri="{BB962C8B-B14F-4D97-AF65-F5344CB8AC3E}">
        <p14:creationId xmlns:p14="http://schemas.microsoft.com/office/powerpoint/2010/main" val="1300388330"/>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1397001"/>
            <a:ext cx="10515600" cy="3708400"/>
          </a:xfrm>
        </p:spPr>
        <p:txBody>
          <a:bodyPr>
            <a:normAutofit/>
          </a:bodyPr>
          <a:lstStyle/>
          <a:p>
            <a:pPr algn="ctr"/>
            <a:r>
              <a:rPr lang="en-GB" dirty="0">
                <a:latin typeface="Twinkl Cursive Looped" panose="02000000000000000000" pitchFamily="2" charset="0"/>
              </a:rPr>
              <a:t>accompany </a:t>
            </a:r>
            <a:br>
              <a:rPr lang="en-GB" dirty="0">
                <a:latin typeface="Twinkl Cursive Looped" panose="02000000000000000000" pitchFamily="2" charset="0"/>
              </a:rPr>
            </a:br>
            <a:r>
              <a:rPr lang="en-GB" dirty="0">
                <a:latin typeface="Twinkl Cursive Looped" panose="02000000000000000000" pitchFamily="2" charset="0"/>
              </a:rPr>
              <a:t>Ishmael had to accompany his dad to work.</a:t>
            </a:r>
            <a:endParaRPr lang="en-GB" i="1" dirty="0"/>
          </a:p>
        </p:txBody>
      </p:sp>
      <p:pic>
        <p:nvPicPr>
          <p:cNvPr id="11266" name="Picture 2" descr="Accompany Stock Illustrations – 906 Accompany Stock Illustrations, Vectors  &amp; Clipart - Dreamstime">
            <a:extLst>
              <a:ext uri="{FF2B5EF4-FFF2-40B4-BE49-F238E27FC236}">
                <a16:creationId xmlns:a16="http://schemas.microsoft.com/office/drawing/2014/main" id="{79CF96C2-22E9-AE46-9089-1B9CBE4804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963" y="351517"/>
            <a:ext cx="2979311" cy="20448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272289"/>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1397001"/>
            <a:ext cx="10515600" cy="3708400"/>
          </a:xfrm>
        </p:spPr>
        <p:txBody>
          <a:bodyPr>
            <a:normAutofit/>
          </a:bodyPr>
          <a:lstStyle/>
          <a:p>
            <a:pPr algn="ctr"/>
            <a:br>
              <a:rPr lang="en-GB" dirty="0">
                <a:latin typeface="Twinkl Cursive Looped" panose="02000000000000000000" pitchFamily="2" charset="0"/>
              </a:rPr>
            </a:br>
            <a:r>
              <a:rPr lang="en-GB" dirty="0">
                <a:latin typeface="Twinkl Cursive Looped" panose="02000000000000000000" pitchFamily="2" charset="0"/>
              </a:rPr>
              <a:t>Ishmael had to _________ his dad to work.</a:t>
            </a:r>
            <a:endParaRPr lang="en-GB" i="1" dirty="0"/>
          </a:p>
        </p:txBody>
      </p:sp>
    </p:spTree>
    <p:extLst>
      <p:ext uri="{BB962C8B-B14F-4D97-AF65-F5344CB8AC3E}">
        <p14:creationId xmlns:p14="http://schemas.microsoft.com/office/powerpoint/2010/main" val="2794668583"/>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1397001"/>
            <a:ext cx="10515600" cy="3708400"/>
          </a:xfrm>
        </p:spPr>
        <p:txBody>
          <a:bodyPr>
            <a:normAutofit/>
          </a:bodyPr>
          <a:lstStyle/>
          <a:p>
            <a:pPr algn="ctr"/>
            <a:r>
              <a:rPr lang="en-GB" dirty="0">
                <a:latin typeface="Twinkl Cursive Looped" panose="02000000000000000000" pitchFamily="2" charset="0"/>
              </a:rPr>
              <a:t> </a:t>
            </a:r>
            <a:br>
              <a:rPr lang="en-GB" dirty="0">
                <a:latin typeface="Twinkl Cursive Looped" panose="02000000000000000000" pitchFamily="2" charset="0"/>
              </a:rPr>
            </a:br>
            <a:r>
              <a:rPr lang="en-GB" dirty="0">
                <a:latin typeface="Twinkl Cursive Looped" panose="02000000000000000000" pitchFamily="2" charset="0"/>
              </a:rPr>
              <a:t>Ishmael had to accompany his dad to work.</a:t>
            </a:r>
            <a:endParaRPr lang="en-GB" i="1" dirty="0"/>
          </a:p>
        </p:txBody>
      </p:sp>
      <p:sp>
        <p:nvSpPr>
          <p:cNvPr id="3" name="Rectangle 2">
            <a:extLst>
              <a:ext uri="{FF2B5EF4-FFF2-40B4-BE49-F238E27FC236}">
                <a16:creationId xmlns:a16="http://schemas.microsoft.com/office/drawing/2014/main" id="{A564DA85-D418-6164-6DED-5901DAB4950F}"/>
              </a:ext>
            </a:extLst>
          </p:cNvPr>
          <p:cNvSpPr/>
          <p:nvPr/>
        </p:nvSpPr>
        <p:spPr>
          <a:xfrm>
            <a:off x="6763657" y="3429000"/>
            <a:ext cx="4122057" cy="86722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20368341"/>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Practise and Apply</a:t>
            </a:r>
            <a:r>
              <a:rPr lang="en-GB" dirty="0">
                <a:latin typeface="Twinkl Cursive Looped" panose="02000000000000000000" pitchFamily="2" charset="0"/>
              </a:rPr>
              <a:t>.</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277314755"/>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Can you spot the spelling rule words and the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888012811"/>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2757" y="1"/>
            <a:ext cx="10711543" cy="6007100"/>
          </a:xfrm>
        </p:spPr>
        <p:txBody>
          <a:bodyPr>
            <a:noAutofit/>
          </a:bodyPr>
          <a:lstStyle/>
          <a:p>
            <a:br>
              <a:rPr lang="en-GB" sz="2400" b="1" dirty="0">
                <a:solidFill>
                  <a:srgbClr val="333333"/>
                </a:solidFill>
                <a:latin typeface="Twinkl Cursive Looped" panose="02000000000000000000" pitchFamily="2" charset="0"/>
              </a:rPr>
            </a:br>
            <a:br>
              <a:rPr lang="en-GB" sz="2400" b="1" dirty="0">
                <a:solidFill>
                  <a:srgbClr val="333333"/>
                </a:solidFill>
                <a:latin typeface="Twinkl Cursive Looped" panose="02000000000000000000" pitchFamily="2" charset="0"/>
              </a:rPr>
            </a:br>
            <a:br>
              <a:rPr lang="en-GB" sz="2400" b="1" dirty="0">
                <a:solidFill>
                  <a:srgbClr val="333333"/>
                </a:solidFill>
                <a:latin typeface="Twinkl Cursive Looped" panose="02000000000000000000" pitchFamily="2" charset="0"/>
              </a:rPr>
            </a:br>
            <a:r>
              <a:rPr lang="en-GB" sz="2400" b="1" dirty="0">
                <a:solidFill>
                  <a:srgbClr val="333333"/>
                </a:solidFill>
                <a:latin typeface="Twinkl Cursive Looped" panose="02000000000000000000" pitchFamily="2" charset="0"/>
              </a:rPr>
              <a:t>Houses</a:t>
            </a:r>
            <a:br>
              <a:rPr lang="en-GB" sz="2400" dirty="0">
                <a:solidFill>
                  <a:srgbClr val="333333"/>
                </a:solidFill>
                <a:latin typeface="Twinkl Cursive Looped" panose="02000000000000000000" pitchFamily="2" charset="0"/>
              </a:rPr>
            </a:br>
            <a:r>
              <a:rPr lang="en-GB" sz="2400" dirty="0">
                <a:solidFill>
                  <a:srgbClr val="333333"/>
                </a:solidFill>
                <a:latin typeface="Twinkl Cursive Looped" panose="02000000000000000000" pitchFamily="2" charset="0"/>
              </a:rPr>
              <a:t>By examining the oldest houses in Colchester, we can find clues as to what special things were to occur and eliminate artificial sections and on what occasion they were built.</a:t>
            </a:r>
            <a:br>
              <a:rPr lang="en-GB" sz="2400" dirty="0">
                <a:solidFill>
                  <a:srgbClr val="333333"/>
                </a:solidFill>
                <a:latin typeface="Twinkl Cursive Looped" panose="02000000000000000000" pitchFamily="2" charset="0"/>
              </a:rPr>
            </a:br>
            <a:br>
              <a:rPr lang="en-GB" sz="2400" dirty="0">
                <a:solidFill>
                  <a:srgbClr val="333333"/>
                </a:solidFill>
                <a:latin typeface="Twinkl Cursive Looped" panose="02000000000000000000" pitchFamily="2" charset="0"/>
              </a:rPr>
            </a:br>
            <a:r>
              <a:rPr lang="en-GB" sz="2400" dirty="0">
                <a:solidFill>
                  <a:srgbClr val="333333"/>
                </a:solidFill>
                <a:latin typeface="Twinkl Cursive Looped" panose="02000000000000000000" pitchFamily="2" charset="0"/>
              </a:rPr>
              <a:t>Dutch-speaking weavers and cloth makers from Flanders (present-day Belgium) once lived in the “Dutch Quarter”.  In the 1570s, on occasions, they had to flee from Flanders because they were being persecuted for their religious and social beliefs.  This could be thought of as racial tension.  In the Dutch Quarter, it was crucial that the houses’ big windows let in lots of light so the weavers could see as they made cloth on their looms.</a:t>
            </a:r>
            <a:br>
              <a:rPr lang="en-GB" sz="2400" dirty="0">
                <a:solidFill>
                  <a:srgbClr val="333333"/>
                </a:solidFill>
                <a:latin typeface="Twinkl Cursive Looped" panose="02000000000000000000" pitchFamily="2" charset="0"/>
              </a:rPr>
            </a:br>
            <a:br>
              <a:rPr lang="en-GB" sz="2400" dirty="0">
                <a:solidFill>
                  <a:srgbClr val="333333"/>
                </a:solidFill>
                <a:latin typeface="Twinkl Cursive Looped" panose="02000000000000000000" pitchFamily="2" charset="0"/>
              </a:rPr>
            </a:br>
            <a:r>
              <a:rPr lang="en-GB" sz="2400" dirty="0">
                <a:solidFill>
                  <a:srgbClr val="333333"/>
                </a:solidFill>
                <a:latin typeface="Twinkl Cursive Looped" panose="02000000000000000000" pitchFamily="2" charset="0"/>
              </a:rPr>
              <a:t>In the late 1800s, nearly 300 crucial new houses were built in an area called New Town to accompany existing houses which were superficial.  They were beneficial for more workers and managers, who were to accompany them and prevent antisocial behaviour, as new industries were to occur and be developed and factories were built, like Paxman’s who made diesel engines.</a:t>
            </a:r>
            <a:br>
              <a:rPr lang="en-GB" sz="2400" dirty="0">
                <a:solidFill>
                  <a:srgbClr val="333333"/>
                </a:solidFill>
                <a:latin typeface="Twinkl Cursive Looped" panose="02000000000000000000" pitchFamily="2" charset="0"/>
              </a:rPr>
            </a:br>
            <a:r>
              <a:rPr lang="en-GB" sz="2400" dirty="0">
                <a:solidFill>
                  <a:srgbClr val="333333"/>
                </a:solidFill>
                <a:latin typeface="Twinkl Cursive Looped" panose="02000000000000000000" pitchFamily="2" charset="0"/>
              </a:rPr>
              <a:t> </a:t>
            </a:r>
            <a:endParaRPr lang="en-GB" sz="2400" i="0" dirty="0">
              <a:solidFill>
                <a:srgbClr val="333333"/>
              </a:solidFill>
              <a:effectLst/>
              <a:highlight>
                <a:srgbClr val="FFFF00"/>
              </a:highlight>
              <a:latin typeface="Twinkl Cursive Looped" panose="02000000000000000000" pitchFamily="2" charset="0"/>
            </a:endParaRPr>
          </a:p>
        </p:txBody>
      </p:sp>
    </p:spTree>
    <p:extLst>
      <p:ext uri="{BB962C8B-B14F-4D97-AF65-F5344CB8AC3E}">
        <p14:creationId xmlns:p14="http://schemas.microsoft.com/office/powerpoint/2010/main" val="37826985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rough</a:t>
            </a:r>
          </a:p>
        </p:txBody>
      </p:sp>
      <p:sp>
        <p:nvSpPr>
          <p:cNvPr id="3" name="Rectangle 2">
            <a:extLst>
              <a:ext uri="{FF2B5EF4-FFF2-40B4-BE49-F238E27FC236}">
                <a16:creationId xmlns:a16="http://schemas.microsoft.com/office/drawing/2014/main" id="{0366E0B6-702E-4814-82C6-08CA2D13F3C9}"/>
              </a:ext>
            </a:extLst>
          </p:cNvPr>
          <p:cNvSpPr/>
          <p:nvPr/>
        </p:nvSpPr>
        <p:spPr>
          <a:xfrm>
            <a:off x="5442857" y="3673929"/>
            <a:ext cx="2390958" cy="88854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50" name="Picture 2" descr="Opposite Adjectives Smooth and Rough Stock Vector - Illustration of  graphic, smooth: 60796567">
            <a:extLst>
              <a:ext uri="{FF2B5EF4-FFF2-40B4-BE49-F238E27FC236}">
                <a16:creationId xmlns:a16="http://schemas.microsoft.com/office/drawing/2014/main" id="{D2F8107C-C4FC-F3B4-BA7B-885F559ADE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4710" y="670378"/>
            <a:ext cx="2676525" cy="17145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ACD7CD21-CD9E-018B-11F2-0324DB3F0AD3}"/>
              </a:ext>
            </a:extLst>
          </p:cNvPr>
          <p:cNvSpPr txBox="1">
            <a:spLocks/>
          </p:cNvSpPr>
          <p:nvPr/>
        </p:nvSpPr>
        <p:spPr>
          <a:xfrm>
            <a:off x="1132114" y="4910650"/>
            <a:ext cx="10515600" cy="148165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a:t>
            </a:r>
            <a:r>
              <a:rPr lang="en-GB" dirty="0" err="1">
                <a:latin typeface="Twinkl Cursive Looped" panose="02000000000000000000" pitchFamily="2" charset="0"/>
              </a:rPr>
              <a:t>uff</a:t>
            </a:r>
            <a:r>
              <a:rPr lang="en-GB" dirty="0">
                <a:latin typeface="Twinkl Cursive Looped" panose="02000000000000000000" pitchFamily="2" charset="0"/>
              </a:rPr>
              <a:t>’ sound</a:t>
            </a:r>
          </a:p>
        </p:txBody>
      </p:sp>
    </p:spTree>
    <p:extLst>
      <p:ext uri="{BB962C8B-B14F-4D97-AF65-F5344CB8AC3E}">
        <p14:creationId xmlns:p14="http://schemas.microsoft.com/office/powerpoint/2010/main" val="3264335779"/>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2757" y="1"/>
            <a:ext cx="10711543" cy="6007100"/>
          </a:xfrm>
        </p:spPr>
        <p:txBody>
          <a:bodyPr>
            <a:noAutofit/>
          </a:bodyPr>
          <a:lstStyle/>
          <a:p>
            <a:br>
              <a:rPr lang="en-GB" sz="2400" b="1" dirty="0">
                <a:solidFill>
                  <a:srgbClr val="333333"/>
                </a:solidFill>
                <a:latin typeface="Twinkl Cursive Looped" panose="02000000000000000000" pitchFamily="2" charset="0"/>
              </a:rPr>
            </a:br>
            <a:br>
              <a:rPr lang="en-GB" sz="2400" b="1" dirty="0">
                <a:solidFill>
                  <a:srgbClr val="333333"/>
                </a:solidFill>
                <a:latin typeface="Twinkl Cursive Looped" panose="02000000000000000000" pitchFamily="2" charset="0"/>
              </a:rPr>
            </a:br>
            <a:br>
              <a:rPr lang="en-GB" sz="2400" b="1" dirty="0">
                <a:solidFill>
                  <a:srgbClr val="333333"/>
                </a:solidFill>
                <a:latin typeface="Twinkl Cursive Looped" panose="02000000000000000000" pitchFamily="2" charset="0"/>
              </a:rPr>
            </a:br>
            <a:r>
              <a:rPr lang="en-GB" sz="2400" b="1" dirty="0">
                <a:solidFill>
                  <a:srgbClr val="333333"/>
                </a:solidFill>
                <a:latin typeface="Twinkl Cursive Looped" panose="02000000000000000000" pitchFamily="2" charset="0"/>
              </a:rPr>
              <a:t>Houses</a:t>
            </a:r>
            <a:br>
              <a:rPr lang="en-GB" sz="2400" dirty="0">
                <a:solidFill>
                  <a:srgbClr val="333333"/>
                </a:solidFill>
                <a:latin typeface="Twinkl Cursive Looped" panose="02000000000000000000" pitchFamily="2" charset="0"/>
              </a:rPr>
            </a:br>
            <a:r>
              <a:rPr lang="en-GB" sz="2400" dirty="0">
                <a:solidFill>
                  <a:srgbClr val="333333"/>
                </a:solidFill>
                <a:latin typeface="Twinkl Cursive Looped" panose="02000000000000000000" pitchFamily="2" charset="0"/>
              </a:rPr>
              <a:t>By examining the oldest houses in Colchester, we can find clues as to what </a:t>
            </a:r>
            <a:r>
              <a:rPr lang="en-GB" sz="2400" dirty="0">
                <a:solidFill>
                  <a:srgbClr val="333333"/>
                </a:solidFill>
                <a:highlight>
                  <a:srgbClr val="FFFF00"/>
                </a:highlight>
                <a:latin typeface="Twinkl Cursive Looped" panose="02000000000000000000" pitchFamily="2" charset="0"/>
              </a:rPr>
              <a:t>special</a:t>
            </a:r>
            <a:r>
              <a:rPr lang="en-GB" sz="2400" dirty="0">
                <a:solidFill>
                  <a:srgbClr val="333333"/>
                </a:solidFill>
                <a:latin typeface="Twinkl Cursive Looped" panose="02000000000000000000" pitchFamily="2" charset="0"/>
              </a:rPr>
              <a:t> things were to </a:t>
            </a:r>
            <a:r>
              <a:rPr lang="en-GB" sz="2400" dirty="0">
                <a:solidFill>
                  <a:srgbClr val="333333"/>
                </a:solidFill>
                <a:highlight>
                  <a:srgbClr val="FFFF00"/>
                </a:highlight>
                <a:latin typeface="Twinkl Cursive Looped" panose="02000000000000000000" pitchFamily="2" charset="0"/>
              </a:rPr>
              <a:t>occur </a:t>
            </a:r>
            <a:r>
              <a:rPr lang="en-GB" sz="2400" dirty="0">
                <a:solidFill>
                  <a:srgbClr val="333333"/>
                </a:solidFill>
                <a:latin typeface="Twinkl Cursive Looped" panose="02000000000000000000" pitchFamily="2" charset="0"/>
              </a:rPr>
              <a:t>and eliminate </a:t>
            </a:r>
            <a:r>
              <a:rPr lang="en-GB" sz="2400" dirty="0">
                <a:solidFill>
                  <a:srgbClr val="333333"/>
                </a:solidFill>
                <a:highlight>
                  <a:srgbClr val="FFFF00"/>
                </a:highlight>
                <a:latin typeface="Twinkl Cursive Looped" panose="02000000000000000000" pitchFamily="2" charset="0"/>
              </a:rPr>
              <a:t>artificial</a:t>
            </a:r>
            <a:r>
              <a:rPr lang="en-GB" sz="2400" dirty="0">
                <a:solidFill>
                  <a:srgbClr val="333333"/>
                </a:solidFill>
                <a:latin typeface="Twinkl Cursive Looped" panose="02000000000000000000" pitchFamily="2" charset="0"/>
              </a:rPr>
              <a:t> sections and on what </a:t>
            </a:r>
            <a:r>
              <a:rPr lang="en-GB" sz="2400" dirty="0">
                <a:solidFill>
                  <a:srgbClr val="333333"/>
                </a:solidFill>
                <a:highlight>
                  <a:srgbClr val="FFFF00"/>
                </a:highlight>
                <a:latin typeface="Twinkl Cursive Looped" panose="02000000000000000000" pitchFamily="2" charset="0"/>
              </a:rPr>
              <a:t>occasion</a:t>
            </a:r>
            <a:r>
              <a:rPr lang="en-GB" sz="2400" dirty="0">
                <a:solidFill>
                  <a:srgbClr val="333333"/>
                </a:solidFill>
                <a:latin typeface="Twinkl Cursive Looped" panose="02000000000000000000" pitchFamily="2" charset="0"/>
              </a:rPr>
              <a:t> they were built.</a:t>
            </a:r>
            <a:br>
              <a:rPr lang="en-GB" sz="2400" dirty="0">
                <a:solidFill>
                  <a:srgbClr val="333333"/>
                </a:solidFill>
                <a:latin typeface="Twinkl Cursive Looped" panose="02000000000000000000" pitchFamily="2" charset="0"/>
              </a:rPr>
            </a:br>
            <a:br>
              <a:rPr lang="en-GB" sz="2400" dirty="0">
                <a:solidFill>
                  <a:srgbClr val="333333"/>
                </a:solidFill>
                <a:latin typeface="Twinkl Cursive Looped" panose="02000000000000000000" pitchFamily="2" charset="0"/>
              </a:rPr>
            </a:br>
            <a:r>
              <a:rPr lang="en-GB" sz="2400" dirty="0">
                <a:solidFill>
                  <a:srgbClr val="333333"/>
                </a:solidFill>
                <a:latin typeface="Twinkl Cursive Looped" panose="02000000000000000000" pitchFamily="2" charset="0"/>
              </a:rPr>
              <a:t>Dutch-speaking weavers and cloth makers from Flanders (present-day Belgium) once lived in the “Dutch Quarter”.  In the 1570s, on </a:t>
            </a:r>
            <a:r>
              <a:rPr lang="en-GB" sz="2400" dirty="0">
                <a:solidFill>
                  <a:srgbClr val="333333"/>
                </a:solidFill>
                <a:highlight>
                  <a:srgbClr val="FFFF00"/>
                </a:highlight>
                <a:latin typeface="Twinkl Cursive Looped" panose="02000000000000000000" pitchFamily="2" charset="0"/>
              </a:rPr>
              <a:t>occasions</a:t>
            </a:r>
            <a:r>
              <a:rPr lang="en-GB" sz="2400" dirty="0">
                <a:solidFill>
                  <a:srgbClr val="333333"/>
                </a:solidFill>
                <a:latin typeface="Twinkl Cursive Looped" panose="02000000000000000000" pitchFamily="2" charset="0"/>
              </a:rPr>
              <a:t>, they had to flee from Flanders because they were being persecuted for their religious and </a:t>
            </a:r>
            <a:r>
              <a:rPr lang="en-GB" sz="2400" dirty="0">
                <a:solidFill>
                  <a:srgbClr val="333333"/>
                </a:solidFill>
                <a:highlight>
                  <a:srgbClr val="FFFF00"/>
                </a:highlight>
                <a:latin typeface="Twinkl Cursive Looped" panose="02000000000000000000" pitchFamily="2" charset="0"/>
              </a:rPr>
              <a:t>social </a:t>
            </a:r>
            <a:r>
              <a:rPr lang="en-GB" sz="2400" dirty="0">
                <a:solidFill>
                  <a:srgbClr val="333333"/>
                </a:solidFill>
                <a:latin typeface="Twinkl Cursive Looped" panose="02000000000000000000" pitchFamily="2" charset="0"/>
              </a:rPr>
              <a:t>beliefs.  This could be thought of as </a:t>
            </a:r>
            <a:r>
              <a:rPr lang="en-GB" sz="2400" dirty="0">
                <a:solidFill>
                  <a:srgbClr val="333333"/>
                </a:solidFill>
                <a:highlight>
                  <a:srgbClr val="FFFF00"/>
                </a:highlight>
                <a:latin typeface="Twinkl Cursive Looped" panose="02000000000000000000" pitchFamily="2" charset="0"/>
              </a:rPr>
              <a:t>racial</a:t>
            </a:r>
            <a:r>
              <a:rPr lang="en-GB" sz="2400" dirty="0">
                <a:solidFill>
                  <a:srgbClr val="333333"/>
                </a:solidFill>
                <a:latin typeface="Twinkl Cursive Looped" panose="02000000000000000000" pitchFamily="2" charset="0"/>
              </a:rPr>
              <a:t> tension.  In the Dutch Quarter, it was crucial that the houses’ big windows let in lots of light so the weavers could see as they made cloth on their looms.</a:t>
            </a:r>
            <a:br>
              <a:rPr lang="en-GB" sz="2400" dirty="0">
                <a:solidFill>
                  <a:srgbClr val="333333"/>
                </a:solidFill>
                <a:latin typeface="Twinkl Cursive Looped" panose="02000000000000000000" pitchFamily="2" charset="0"/>
              </a:rPr>
            </a:br>
            <a:br>
              <a:rPr lang="en-GB" sz="2400" dirty="0">
                <a:solidFill>
                  <a:srgbClr val="333333"/>
                </a:solidFill>
                <a:latin typeface="Twinkl Cursive Looped" panose="02000000000000000000" pitchFamily="2" charset="0"/>
              </a:rPr>
            </a:br>
            <a:r>
              <a:rPr lang="en-GB" sz="2400" dirty="0">
                <a:solidFill>
                  <a:srgbClr val="333333"/>
                </a:solidFill>
                <a:latin typeface="Twinkl Cursive Looped" panose="02000000000000000000" pitchFamily="2" charset="0"/>
              </a:rPr>
              <a:t>In the late 1800s, nearly 300 </a:t>
            </a:r>
            <a:r>
              <a:rPr lang="en-GB" sz="2400" dirty="0">
                <a:solidFill>
                  <a:srgbClr val="333333"/>
                </a:solidFill>
                <a:highlight>
                  <a:srgbClr val="FFFF00"/>
                </a:highlight>
                <a:latin typeface="Twinkl Cursive Looped" panose="02000000000000000000" pitchFamily="2" charset="0"/>
              </a:rPr>
              <a:t>crucial</a:t>
            </a:r>
            <a:r>
              <a:rPr lang="en-GB" sz="2400" dirty="0">
                <a:solidFill>
                  <a:srgbClr val="333333"/>
                </a:solidFill>
                <a:latin typeface="Twinkl Cursive Looped" panose="02000000000000000000" pitchFamily="2" charset="0"/>
              </a:rPr>
              <a:t> new houses were built in an area called New Town to </a:t>
            </a:r>
            <a:r>
              <a:rPr lang="en-GB" sz="2400" dirty="0">
                <a:solidFill>
                  <a:srgbClr val="333333"/>
                </a:solidFill>
                <a:highlight>
                  <a:srgbClr val="FFFF00"/>
                </a:highlight>
                <a:latin typeface="Twinkl Cursive Looped" panose="02000000000000000000" pitchFamily="2" charset="0"/>
              </a:rPr>
              <a:t>accompany</a:t>
            </a:r>
            <a:r>
              <a:rPr lang="en-GB" sz="2400" dirty="0">
                <a:solidFill>
                  <a:srgbClr val="333333"/>
                </a:solidFill>
                <a:latin typeface="Twinkl Cursive Looped" panose="02000000000000000000" pitchFamily="2" charset="0"/>
              </a:rPr>
              <a:t> existing houses which were </a:t>
            </a:r>
            <a:r>
              <a:rPr lang="en-GB" sz="2400" dirty="0">
                <a:solidFill>
                  <a:srgbClr val="333333"/>
                </a:solidFill>
                <a:highlight>
                  <a:srgbClr val="FFFF00"/>
                </a:highlight>
                <a:latin typeface="Twinkl Cursive Looped" panose="02000000000000000000" pitchFamily="2" charset="0"/>
              </a:rPr>
              <a:t>superficial.</a:t>
            </a:r>
            <a:r>
              <a:rPr lang="en-GB" sz="2400" dirty="0">
                <a:solidFill>
                  <a:srgbClr val="333333"/>
                </a:solidFill>
                <a:latin typeface="Twinkl Cursive Looped" panose="02000000000000000000" pitchFamily="2" charset="0"/>
              </a:rPr>
              <a:t>  They were </a:t>
            </a:r>
            <a:r>
              <a:rPr lang="en-GB" sz="2400" dirty="0">
                <a:solidFill>
                  <a:srgbClr val="333333"/>
                </a:solidFill>
                <a:highlight>
                  <a:srgbClr val="FFFF00"/>
                </a:highlight>
                <a:latin typeface="Twinkl Cursive Looped" panose="02000000000000000000" pitchFamily="2" charset="0"/>
              </a:rPr>
              <a:t>beneficial </a:t>
            </a:r>
            <a:r>
              <a:rPr lang="en-GB" sz="2400" dirty="0">
                <a:solidFill>
                  <a:srgbClr val="333333"/>
                </a:solidFill>
                <a:latin typeface="Twinkl Cursive Looped" panose="02000000000000000000" pitchFamily="2" charset="0"/>
              </a:rPr>
              <a:t>for more workers and managers, who were to accompany them and prevent </a:t>
            </a:r>
            <a:r>
              <a:rPr lang="en-GB" sz="2400" dirty="0">
                <a:solidFill>
                  <a:srgbClr val="333333"/>
                </a:solidFill>
                <a:highlight>
                  <a:srgbClr val="FFFF00"/>
                </a:highlight>
                <a:latin typeface="Twinkl Cursive Looped" panose="02000000000000000000" pitchFamily="2" charset="0"/>
              </a:rPr>
              <a:t>antisocial</a:t>
            </a:r>
            <a:r>
              <a:rPr lang="en-GB" sz="2400" dirty="0">
                <a:solidFill>
                  <a:srgbClr val="333333"/>
                </a:solidFill>
                <a:latin typeface="Twinkl Cursive Looped" panose="02000000000000000000" pitchFamily="2" charset="0"/>
              </a:rPr>
              <a:t> behaviour, as new industries were to </a:t>
            </a:r>
            <a:r>
              <a:rPr lang="en-GB" sz="2400" dirty="0">
                <a:solidFill>
                  <a:srgbClr val="333333"/>
                </a:solidFill>
                <a:highlight>
                  <a:srgbClr val="FFFF00"/>
                </a:highlight>
                <a:latin typeface="Twinkl Cursive Looped" panose="02000000000000000000" pitchFamily="2" charset="0"/>
              </a:rPr>
              <a:t>occur </a:t>
            </a:r>
            <a:r>
              <a:rPr lang="en-GB" sz="2400" dirty="0">
                <a:solidFill>
                  <a:srgbClr val="333333"/>
                </a:solidFill>
                <a:latin typeface="Twinkl Cursive Looped" panose="02000000000000000000" pitchFamily="2" charset="0"/>
              </a:rPr>
              <a:t>and be developed and factories were built, like Paxman’s who made diesel engines.</a:t>
            </a:r>
            <a:br>
              <a:rPr lang="en-GB" sz="2400" dirty="0">
                <a:solidFill>
                  <a:srgbClr val="333333"/>
                </a:solidFill>
                <a:latin typeface="Twinkl Cursive Looped" panose="02000000000000000000" pitchFamily="2" charset="0"/>
              </a:rPr>
            </a:br>
            <a:r>
              <a:rPr lang="en-GB" sz="2400" dirty="0">
                <a:solidFill>
                  <a:srgbClr val="333333"/>
                </a:solidFill>
                <a:latin typeface="Twinkl Cursive Looped" panose="02000000000000000000" pitchFamily="2" charset="0"/>
              </a:rPr>
              <a:t> </a:t>
            </a:r>
            <a:endParaRPr lang="en-GB" sz="2400" i="0" dirty="0">
              <a:solidFill>
                <a:srgbClr val="333333"/>
              </a:solidFill>
              <a:effectLst/>
              <a:highlight>
                <a:srgbClr val="FFFF00"/>
              </a:highlight>
              <a:latin typeface="Twinkl Cursive Looped" panose="02000000000000000000" pitchFamily="2" charset="0"/>
            </a:endParaRPr>
          </a:p>
        </p:txBody>
      </p:sp>
    </p:spTree>
    <p:extLst>
      <p:ext uri="{BB962C8B-B14F-4D97-AF65-F5344CB8AC3E}">
        <p14:creationId xmlns:p14="http://schemas.microsoft.com/office/powerpoint/2010/main" val="3715982711"/>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Write this sentence as I dictate it to you.</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440898129"/>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26784-A357-92CE-B6B1-8F248D3D6650}"/>
              </a:ext>
            </a:extLst>
          </p:cNvPr>
          <p:cNvSpPr>
            <a:spLocks noGrp="1"/>
          </p:cNvSpPr>
          <p:nvPr>
            <p:ph type="title"/>
          </p:nvPr>
        </p:nvSpPr>
        <p:spPr>
          <a:xfrm>
            <a:off x="844550" y="2901724"/>
            <a:ext cx="10515600" cy="2852737"/>
          </a:xfrm>
        </p:spPr>
        <p:txBody>
          <a:bodyPr>
            <a:normAutofit fontScale="90000"/>
          </a:bodyPr>
          <a:lstStyle/>
          <a:p>
            <a:r>
              <a:rPr lang="en-GB" dirty="0">
                <a:solidFill>
                  <a:srgbClr val="000000"/>
                </a:solidFill>
                <a:latin typeface="Twinkl Cursive Looped" panose="02000000000000000000" pitchFamily="2" charset="0"/>
                <a:ea typeface="Times New Roman" panose="02020603050405020304" pitchFamily="18" charset="0"/>
              </a:rPr>
              <a:t>In the late 1800s, nearly 300 crucial new houses were built in an area called New Town to accompany existing houses which were superficial.</a:t>
            </a:r>
            <a:endParaRPr lang="en-GB" dirty="0">
              <a:solidFill>
                <a:srgbClr val="000000"/>
              </a:solidFill>
              <a:highlight>
                <a:srgbClr val="FFFF00"/>
              </a:highlight>
              <a:latin typeface="Twinkl Cursive Looped" panose="02000000000000000000" pitchFamily="2" charset="0"/>
              <a:ea typeface="Times New Roman" panose="02020603050405020304" pitchFamily="18" charset="0"/>
            </a:endParaRPr>
          </a:p>
        </p:txBody>
      </p:sp>
      <p:sp>
        <p:nvSpPr>
          <p:cNvPr id="3" name="Text Placeholder 2">
            <a:extLst>
              <a:ext uri="{FF2B5EF4-FFF2-40B4-BE49-F238E27FC236}">
                <a16:creationId xmlns:a16="http://schemas.microsoft.com/office/drawing/2014/main" id="{2C093CA3-7411-8BC7-47E4-02215E91DB7B}"/>
              </a:ext>
            </a:extLst>
          </p:cNvPr>
          <p:cNvSpPr>
            <a:spLocks noGrp="1"/>
          </p:cNvSpPr>
          <p:nvPr>
            <p:ph type="body" idx="1"/>
          </p:nvPr>
        </p:nvSpPr>
        <p:spPr>
          <a:xfrm>
            <a:off x="844550" y="209551"/>
            <a:ext cx="10515600" cy="1500187"/>
          </a:xfrm>
        </p:spPr>
        <p:txBody>
          <a:bodyPr/>
          <a:lstStyle/>
          <a:p>
            <a:r>
              <a:rPr lang="en-GB" dirty="0"/>
              <a:t>Did you write it correctly?</a:t>
            </a:r>
          </a:p>
          <a:p>
            <a:r>
              <a:rPr lang="en-GB" dirty="0"/>
              <a:t>Edit your work and make sure you have it correct.</a:t>
            </a:r>
          </a:p>
          <a:p>
            <a:r>
              <a:rPr lang="en-GB" dirty="0"/>
              <a:t>Can you underline the spelling word that we have covered in this session?</a:t>
            </a:r>
          </a:p>
        </p:txBody>
      </p:sp>
    </p:spTree>
    <p:extLst>
      <p:ext uri="{BB962C8B-B14F-4D97-AF65-F5344CB8AC3E}">
        <p14:creationId xmlns:p14="http://schemas.microsoft.com/office/powerpoint/2010/main" val="617698105"/>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469571" y="1518558"/>
            <a:ext cx="9046029" cy="3416320"/>
          </a:xfrm>
          <a:prstGeom prst="rect">
            <a:avLst/>
          </a:prstGeom>
          <a:noFill/>
        </p:spPr>
        <p:txBody>
          <a:bodyPr wrap="square" rtlCol="0">
            <a:spAutoFit/>
          </a:bodyPr>
          <a:lstStyle/>
          <a:p>
            <a:r>
              <a:rPr lang="en-GB" sz="7200" dirty="0">
                <a:latin typeface="Twinkl Cursive Looped" panose="02000000000000000000" pitchFamily="2" charset="0"/>
              </a:rPr>
              <a:t>Year 5  - Autumn 2</a:t>
            </a:r>
          </a:p>
          <a:p>
            <a:r>
              <a:rPr lang="en-GB" sz="7200" dirty="0">
                <a:latin typeface="Twinkl Cursive Looped" panose="02000000000000000000" pitchFamily="2" charset="0"/>
              </a:rPr>
              <a:t>Week 1 - Thursday</a:t>
            </a:r>
          </a:p>
          <a:p>
            <a:endParaRPr lang="en-GB" sz="7200" dirty="0"/>
          </a:p>
        </p:txBody>
      </p:sp>
    </p:spTree>
    <p:extLst>
      <p:ext uri="{BB962C8B-B14F-4D97-AF65-F5344CB8AC3E}">
        <p14:creationId xmlns:p14="http://schemas.microsoft.com/office/powerpoint/2010/main" val="3790048355"/>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0A41E0C-A48D-5FD9-672C-31975D5636ED}"/>
              </a:ext>
            </a:extLst>
          </p:cNvPr>
          <p:cNvSpPr txBox="1"/>
          <p:nvPr/>
        </p:nvSpPr>
        <p:spPr>
          <a:xfrm>
            <a:off x="1469571" y="1518558"/>
            <a:ext cx="9046029" cy="1200329"/>
          </a:xfrm>
          <a:prstGeom prst="rect">
            <a:avLst/>
          </a:prstGeom>
          <a:noFill/>
        </p:spPr>
        <p:txBody>
          <a:bodyPr wrap="square" rtlCol="0">
            <a:spAutoFit/>
          </a:bodyPr>
          <a:lstStyle/>
          <a:p>
            <a:endParaRPr lang="en-GB" sz="7200" dirty="0"/>
          </a:p>
        </p:txBody>
      </p:sp>
      <p:pic>
        <p:nvPicPr>
          <p:cNvPr id="3" name="Picture 2">
            <a:extLst>
              <a:ext uri="{FF2B5EF4-FFF2-40B4-BE49-F238E27FC236}">
                <a16:creationId xmlns:a16="http://schemas.microsoft.com/office/drawing/2014/main" id="{C718391D-8DC4-4E57-AD2D-8CB100B1E77C}"/>
              </a:ext>
            </a:extLst>
          </p:cNvPr>
          <p:cNvPicPr>
            <a:picLocks noChangeAspect="1"/>
          </p:cNvPicPr>
          <p:nvPr/>
        </p:nvPicPr>
        <p:blipFill rotWithShape="1">
          <a:blip r:embed="rId3"/>
          <a:srcRect l="28453" t="20067" r="30119" b="14716"/>
          <a:stretch/>
        </p:blipFill>
        <p:spPr>
          <a:xfrm>
            <a:off x="1277256" y="483687"/>
            <a:ext cx="8157029" cy="6371604"/>
          </a:xfrm>
          <a:prstGeom prst="rect">
            <a:avLst/>
          </a:prstGeom>
        </p:spPr>
      </p:pic>
    </p:spTree>
    <p:extLst>
      <p:ext uri="{BB962C8B-B14F-4D97-AF65-F5344CB8AC3E}">
        <p14:creationId xmlns:p14="http://schemas.microsoft.com/office/powerpoint/2010/main" val="1176117702"/>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Revisit and Review</a:t>
            </a:r>
            <a:r>
              <a:rPr lang="en-GB" dirty="0">
                <a:latin typeface="Twinkl Cursive Looped" panose="02000000000000000000" pitchFamily="2" charset="0"/>
              </a:rPr>
              <a:t>…</a:t>
            </a:r>
          </a:p>
        </p:txBody>
      </p:sp>
    </p:spTree>
    <p:extLst>
      <p:ext uri="{BB962C8B-B14F-4D97-AF65-F5344CB8AC3E}">
        <p14:creationId xmlns:p14="http://schemas.microsoft.com/office/powerpoint/2010/main" val="3198680834"/>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Do you remember this challenge word?</a:t>
            </a:r>
          </a:p>
        </p:txBody>
      </p:sp>
    </p:spTree>
    <p:extLst>
      <p:ext uri="{BB962C8B-B14F-4D97-AF65-F5344CB8AC3E}">
        <p14:creationId xmlns:p14="http://schemas.microsoft.com/office/powerpoint/2010/main" val="3908668740"/>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peculiar </a:t>
            </a:r>
          </a:p>
        </p:txBody>
      </p:sp>
    </p:spTree>
    <p:extLst>
      <p:ext uri="{BB962C8B-B14F-4D97-AF65-F5344CB8AC3E}">
        <p14:creationId xmlns:p14="http://schemas.microsoft.com/office/powerpoint/2010/main" val="786755847"/>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2438232"/>
          </a:xfrm>
        </p:spPr>
        <p:txBody>
          <a:bodyPr>
            <a:normAutofit fontScale="90000"/>
          </a:bodyPr>
          <a:lstStyle/>
          <a:p>
            <a:pPr algn="ctr"/>
            <a:r>
              <a:rPr lang="en-GB" dirty="0">
                <a:latin typeface="Twinkl Cursive Looped" panose="02000000000000000000" pitchFamily="2" charset="0"/>
              </a:rPr>
              <a:t>peculiar </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adjective</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different to what is normal or expected; strange.</a:t>
            </a:r>
          </a:p>
        </p:txBody>
      </p:sp>
    </p:spTree>
    <p:extLst>
      <p:ext uri="{BB962C8B-B14F-4D97-AF65-F5344CB8AC3E}">
        <p14:creationId xmlns:p14="http://schemas.microsoft.com/office/powerpoint/2010/main" val="3029695857"/>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Do you remember this challenge word?</a:t>
            </a:r>
          </a:p>
        </p:txBody>
      </p:sp>
    </p:spTree>
    <p:extLst>
      <p:ext uri="{BB962C8B-B14F-4D97-AF65-F5344CB8AC3E}">
        <p14:creationId xmlns:p14="http://schemas.microsoft.com/office/powerpoint/2010/main" val="1308010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469571" y="1518558"/>
            <a:ext cx="9046029" cy="3416320"/>
          </a:xfrm>
          <a:prstGeom prst="rect">
            <a:avLst/>
          </a:prstGeom>
          <a:noFill/>
        </p:spPr>
        <p:txBody>
          <a:bodyPr wrap="square" rtlCol="0">
            <a:spAutoFit/>
          </a:bodyPr>
          <a:lstStyle/>
          <a:p>
            <a:r>
              <a:rPr lang="en-GB" sz="7200" dirty="0">
                <a:latin typeface="Twinkl Cursive Looped" panose="02000000000000000000" pitchFamily="2" charset="0"/>
              </a:rPr>
              <a:t>Year 5  - Autumn 2</a:t>
            </a:r>
          </a:p>
          <a:p>
            <a:r>
              <a:rPr lang="en-GB" sz="7200" dirty="0">
                <a:latin typeface="Twinkl Cursive Looped" panose="02000000000000000000" pitchFamily="2" charset="0"/>
              </a:rPr>
              <a:t>Week 1 - Monday</a:t>
            </a:r>
          </a:p>
          <a:p>
            <a:endParaRPr lang="en-GB" sz="7200" dirty="0"/>
          </a:p>
        </p:txBody>
      </p:sp>
    </p:spTree>
    <p:extLst>
      <p:ext uri="{BB962C8B-B14F-4D97-AF65-F5344CB8AC3E}">
        <p14:creationId xmlns:p14="http://schemas.microsoft.com/office/powerpoint/2010/main" val="8643767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cough</a:t>
            </a:r>
          </a:p>
        </p:txBody>
      </p:sp>
    </p:spTree>
    <p:extLst>
      <p:ext uri="{BB962C8B-B14F-4D97-AF65-F5344CB8AC3E}">
        <p14:creationId xmlns:p14="http://schemas.microsoft.com/office/powerpoint/2010/main" val="3202660458"/>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occasion </a:t>
            </a:r>
          </a:p>
        </p:txBody>
      </p:sp>
    </p:spTree>
    <p:extLst>
      <p:ext uri="{BB962C8B-B14F-4D97-AF65-F5344CB8AC3E}">
        <p14:creationId xmlns:p14="http://schemas.microsoft.com/office/powerpoint/2010/main" val="4254958603"/>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592429"/>
            <a:ext cx="10515600" cy="5866428"/>
          </a:xfrm>
        </p:spPr>
        <p:txBody>
          <a:bodyPr>
            <a:normAutofit/>
          </a:bodyPr>
          <a:lstStyle/>
          <a:p>
            <a:pPr algn="ctr"/>
            <a:r>
              <a:rPr lang="en-GB" dirty="0">
                <a:latin typeface="Twinkl Cursive Looped" panose="02000000000000000000" pitchFamily="2" charset="0"/>
              </a:rPr>
              <a:t>occasion</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noun</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a:t>
            </a:r>
            <a:br>
              <a:rPr lang="en-GB" dirty="0">
                <a:latin typeface="Twinkl Cursive Looped" panose="02000000000000000000" pitchFamily="2" charset="0"/>
              </a:rPr>
            </a:br>
            <a:r>
              <a:rPr lang="en-GB" dirty="0">
                <a:latin typeface="Twinkl Cursive Looped" panose="02000000000000000000" pitchFamily="2" charset="0"/>
              </a:rPr>
              <a:t>a particular event, or the time at which it takes place.</a:t>
            </a:r>
          </a:p>
        </p:txBody>
      </p:sp>
    </p:spTree>
    <p:extLst>
      <p:ext uri="{BB962C8B-B14F-4D97-AF65-F5344CB8AC3E}">
        <p14:creationId xmlns:p14="http://schemas.microsoft.com/office/powerpoint/2010/main" val="1657846142"/>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1553029"/>
            <a:ext cx="10515600" cy="1875971"/>
          </a:xfrm>
        </p:spPr>
        <p:txBody>
          <a:bodyPr>
            <a:normAutofit/>
          </a:bodyPr>
          <a:lstStyle/>
          <a:p>
            <a:pPr algn="ctr"/>
            <a:r>
              <a:rPr lang="en-GB" dirty="0">
                <a:latin typeface="Twinkl Cursive Looped" panose="02000000000000000000" pitchFamily="2" charset="0"/>
              </a:rPr>
              <a:t>Do you remember this rule?</a:t>
            </a:r>
          </a:p>
        </p:txBody>
      </p:sp>
    </p:spTree>
    <p:extLst>
      <p:ext uri="{BB962C8B-B14F-4D97-AF65-F5344CB8AC3E}">
        <p14:creationId xmlns:p14="http://schemas.microsoft.com/office/powerpoint/2010/main" val="1115596080"/>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err="1">
                <a:latin typeface="Twinkl Cursive Looped" panose="02000000000000000000" pitchFamily="2" charset="0"/>
              </a:rPr>
              <a:t>ough</a:t>
            </a:r>
            <a:endParaRPr lang="en-GB" dirty="0">
              <a:latin typeface="Twinkl Cursive Looped" panose="02000000000000000000" pitchFamily="2" charset="0"/>
            </a:endParaRPr>
          </a:p>
        </p:txBody>
      </p:sp>
    </p:spTree>
    <p:extLst>
      <p:ext uri="{BB962C8B-B14F-4D97-AF65-F5344CB8AC3E}">
        <p14:creationId xmlns:p14="http://schemas.microsoft.com/office/powerpoint/2010/main" val="719098500"/>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246743" y="3080824"/>
            <a:ext cx="11945257" cy="2501109"/>
          </a:xfrm>
        </p:spPr>
        <p:txBody>
          <a:bodyPr>
            <a:normAutofit fontScale="90000"/>
          </a:bodyPr>
          <a:lstStyle/>
          <a:p>
            <a:pPr algn="ctr"/>
            <a:br>
              <a:rPr lang="en-GB" dirty="0">
                <a:latin typeface="Twinkl Cursive Looped" panose="02000000000000000000" pitchFamily="2" charset="0"/>
              </a:rPr>
            </a:br>
            <a:br>
              <a:rPr lang="en-GB" dirty="0">
                <a:latin typeface="Twinkl Cursive Looped" panose="02000000000000000000" pitchFamily="2" charset="0"/>
              </a:rPr>
            </a:br>
            <a:r>
              <a:rPr lang="en-GB" dirty="0" err="1">
                <a:latin typeface="Twinkl Cursive Looped" panose="02000000000000000000" pitchFamily="2" charset="0"/>
              </a:rPr>
              <a:t>ough</a:t>
            </a:r>
            <a:r>
              <a:rPr lang="en-GB" dirty="0">
                <a:latin typeface="Twinkl Cursive Looped" panose="02000000000000000000" pitchFamily="2" charset="0"/>
              </a:rPr>
              <a:t> </a:t>
            </a:r>
            <a:br>
              <a:rPr lang="en-GB" dirty="0">
                <a:latin typeface="Twinkl Cursive Looped" panose="02000000000000000000" pitchFamily="2" charset="0"/>
              </a:rPr>
            </a:br>
            <a:br>
              <a:rPr lang="en-GB" dirty="0">
                <a:latin typeface="Twinkl Cursive Looped" panose="02000000000000000000" pitchFamily="2" charset="0"/>
              </a:rPr>
            </a:br>
            <a:r>
              <a:rPr lang="en-GB" dirty="0" err="1">
                <a:latin typeface="Twinkl Cursive Looped" panose="02000000000000000000" pitchFamily="2" charset="0"/>
              </a:rPr>
              <a:t>ough</a:t>
            </a:r>
            <a:r>
              <a:rPr lang="en-GB" dirty="0">
                <a:latin typeface="Twinkl Cursive Looped" panose="02000000000000000000" pitchFamily="2" charset="0"/>
              </a:rPr>
              <a:t> is one of the trickiest spellings in</a:t>
            </a:r>
            <a:br>
              <a:rPr lang="en-GB" dirty="0">
                <a:latin typeface="Twinkl Cursive Looped" panose="02000000000000000000" pitchFamily="2" charset="0"/>
              </a:rPr>
            </a:br>
            <a:r>
              <a:rPr lang="en-GB" dirty="0">
                <a:latin typeface="Twinkl Cursive Looped" panose="02000000000000000000" pitchFamily="2" charset="0"/>
              </a:rPr>
              <a:t>English </a:t>
            </a:r>
            <a:br>
              <a:rPr lang="en-GB" dirty="0">
                <a:latin typeface="Twinkl Cursive Looped" panose="02000000000000000000" pitchFamily="2" charset="0"/>
              </a:rPr>
            </a:br>
            <a:r>
              <a:rPr lang="en-GB" dirty="0">
                <a:latin typeface="Twinkl Cursive Looped" panose="02000000000000000000" pitchFamily="2" charset="0"/>
              </a:rPr>
              <a:t>  as it can be used to spell a</a:t>
            </a:r>
            <a:br>
              <a:rPr lang="en-GB" dirty="0">
                <a:latin typeface="Twinkl Cursive Looped" panose="02000000000000000000" pitchFamily="2" charset="0"/>
              </a:rPr>
            </a:br>
            <a:r>
              <a:rPr lang="en-GB" dirty="0">
                <a:latin typeface="Twinkl Cursive Looped" panose="02000000000000000000" pitchFamily="2" charset="0"/>
              </a:rPr>
              <a:t>number of different sounds.</a:t>
            </a:r>
          </a:p>
        </p:txBody>
      </p:sp>
    </p:spTree>
    <p:extLst>
      <p:ext uri="{BB962C8B-B14F-4D97-AF65-F5344CB8AC3E}">
        <p14:creationId xmlns:p14="http://schemas.microsoft.com/office/powerpoint/2010/main" val="1043772789"/>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thought</a:t>
            </a:r>
          </a:p>
        </p:txBody>
      </p:sp>
    </p:spTree>
    <p:extLst>
      <p:ext uri="{BB962C8B-B14F-4D97-AF65-F5344CB8AC3E}">
        <p14:creationId xmlns:p14="http://schemas.microsoft.com/office/powerpoint/2010/main" val="3020395255"/>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32114" y="2961763"/>
            <a:ext cx="10515600" cy="1481650"/>
          </a:xfrm>
        </p:spPr>
        <p:txBody>
          <a:bodyPr>
            <a:normAutofit/>
          </a:bodyPr>
          <a:lstStyle/>
          <a:p>
            <a:pPr algn="ctr"/>
            <a:r>
              <a:rPr lang="en-GB" dirty="0">
                <a:latin typeface="Twinkl Cursive Looped" panose="02000000000000000000" pitchFamily="2" charset="0"/>
              </a:rPr>
              <a:t>thought</a:t>
            </a:r>
          </a:p>
        </p:txBody>
      </p:sp>
      <p:sp>
        <p:nvSpPr>
          <p:cNvPr id="3" name="Rectangle 2">
            <a:extLst>
              <a:ext uri="{FF2B5EF4-FFF2-40B4-BE49-F238E27FC236}">
                <a16:creationId xmlns:a16="http://schemas.microsoft.com/office/drawing/2014/main" id="{13BB5EC0-7A96-4D29-A835-6FAE896C31A4}"/>
              </a:ext>
            </a:extLst>
          </p:cNvPr>
          <p:cNvSpPr/>
          <p:nvPr/>
        </p:nvSpPr>
        <p:spPr>
          <a:xfrm>
            <a:off x="5776686" y="3429000"/>
            <a:ext cx="1698171" cy="101441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54524636"/>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32114" y="2961763"/>
            <a:ext cx="10515600" cy="1481650"/>
          </a:xfrm>
        </p:spPr>
        <p:txBody>
          <a:bodyPr>
            <a:normAutofit/>
          </a:bodyPr>
          <a:lstStyle/>
          <a:p>
            <a:pPr algn="ctr"/>
            <a:r>
              <a:rPr lang="en-GB" dirty="0">
                <a:latin typeface="Twinkl Cursive Looped" panose="02000000000000000000" pitchFamily="2" charset="0"/>
              </a:rPr>
              <a:t>thought</a:t>
            </a:r>
          </a:p>
        </p:txBody>
      </p:sp>
      <p:sp>
        <p:nvSpPr>
          <p:cNvPr id="3" name="Rectangle 2">
            <a:extLst>
              <a:ext uri="{FF2B5EF4-FFF2-40B4-BE49-F238E27FC236}">
                <a16:creationId xmlns:a16="http://schemas.microsoft.com/office/drawing/2014/main" id="{13BB5EC0-7A96-4D29-A835-6FAE896C31A4}"/>
              </a:ext>
            </a:extLst>
          </p:cNvPr>
          <p:cNvSpPr/>
          <p:nvPr/>
        </p:nvSpPr>
        <p:spPr>
          <a:xfrm>
            <a:off x="5776686" y="3429000"/>
            <a:ext cx="1712685" cy="101441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2530" name="Picture 2" descr="Free Think Cliparts, Download Free Think Cliparts png images, Free ClipArts  on Clipart Library">
            <a:extLst>
              <a:ext uri="{FF2B5EF4-FFF2-40B4-BE49-F238E27FC236}">
                <a16:creationId xmlns:a16="http://schemas.microsoft.com/office/drawing/2014/main" id="{E0198B9D-4447-69EC-59D0-0745C1FD1D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901" y="446651"/>
            <a:ext cx="1876425" cy="2428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6696697"/>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bought</a:t>
            </a:r>
          </a:p>
        </p:txBody>
      </p:sp>
    </p:spTree>
    <p:extLst>
      <p:ext uri="{BB962C8B-B14F-4D97-AF65-F5344CB8AC3E}">
        <p14:creationId xmlns:p14="http://schemas.microsoft.com/office/powerpoint/2010/main" val="3965754708"/>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bought</a:t>
            </a:r>
          </a:p>
        </p:txBody>
      </p:sp>
      <p:sp>
        <p:nvSpPr>
          <p:cNvPr id="3" name="Rectangle 2">
            <a:extLst>
              <a:ext uri="{FF2B5EF4-FFF2-40B4-BE49-F238E27FC236}">
                <a16:creationId xmlns:a16="http://schemas.microsoft.com/office/drawing/2014/main" id="{0366E0B6-702E-4814-82C6-08CA2D13F3C9}"/>
              </a:ext>
            </a:extLst>
          </p:cNvPr>
          <p:cNvSpPr/>
          <p:nvPr/>
        </p:nvSpPr>
        <p:spPr>
          <a:xfrm>
            <a:off x="5442857" y="3673929"/>
            <a:ext cx="1582057" cy="88854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484322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3080825"/>
            <a:ext cx="10515600" cy="1481650"/>
          </a:xfrm>
        </p:spPr>
        <p:txBody>
          <a:bodyPr>
            <a:normAutofit/>
          </a:bodyPr>
          <a:lstStyle/>
          <a:p>
            <a:pPr algn="ctr"/>
            <a:r>
              <a:rPr lang="en-GB" dirty="0">
                <a:latin typeface="Twinkl Cursive Looped" panose="02000000000000000000" pitchFamily="2" charset="0"/>
              </a:rPr>
              <a:t>cough</a:t>
            </a:r>
          </a:p>
        </p:txBody>
      </p:sp>
      <p:sp>
        <p:nvSpPr>
          <p:cNvPr id="3" name="Rectangle 2">
            <a:extLst>
              <a:ext uri="{FF2B5EF4-FFF2-40B4-BE49-F238E27FC236}">
                <a16:creationId xmlns:a16="http://schemas.microsoft.com/office/drawing/2014/main" id="{162CC6E8-06E9-4F6E-A75B-C2FED721CE28}"/>
              </a:ext>
            </a:extLst>
          </p:cNvPr>
          <p:cNvSpPr/>
          <p:nvPr/>
        </p:nvSpPr>
        <p:spPr>
          <a:xfrm>
            <a:off x="5486401" y="3643085"/>
            <a:ext cx="1770742" cy="89988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73809406"/>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bought</a:t>
            </a:r>
          </a:p>
        </p:txBody>
      </p:sp>
      <p:sp>
        <p:nvSpPr>
          <p:cNvPr id="3" name="Rectangle 2">
            <a:extLst>
              <a:ext uri="{FF2B5EF4-FFF2-40B4-BE49-F238E27FC236}">
                <a16:creationId xmlns:a16="http://schemas.microsoft.com/office/drawing/2014/main" id="{0366E0B6-702E-4814-82C6-08CA2D13F3C9}"/>
              </a:ext>
            </a:extLst>
          </p:cNvPr>
          <p:cNvSpPr/>
          <p:nvPr/>
        </p:nvSpPr>
        <p:spPr>
          <a:xfrm>
            <a:off x="5442857" y="3673929"/>
            <a:ext cx="1582057" cy="88854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1202" name="Picture 2" descr="Buy Illustrations and Clipart. 660,008 Buy royalty free illustrations,  drawings and graphics available to search from thousands of vector EPS clip  art providers.">
            <a:extLst>
              <a:ext uri="{FF2B5EF4-FFF2-40B4-BE49-F238E27FC236}">
                <a16:creationId xmlns:a16="http://schemas.microsoft.com/office/drawing/2014/main" id="{D8DCA412-B69B-4E4B-2A5E-AEEF72E79E1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6628"/>
          <a:stretch/>
        </p:blipFill>
        <p:spPr bwMode="auto">
          <a:xfrm>
            <a:off x="297089" y="383949"/>
            <a:ext cx="2076450" cy="20544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4534613"/>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drought</a:t>
            </a:r>
          </a:p>
        </p:txBody>
      </p:sp>
    </p:spTree>
    <p:extLst>
      <p:ext uri="{BB962C8B-B14F-4D97-AF65-F5344CB8AC3E}">
        <p14:creationId xmlns:p14="http://schemas.microsoft.com/office/powerpoint/2010/main" val="1507449874"/>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3080825"/>
            <a:ext cx="10515600" cy="1481650"/>
          </a:xfrm>
        </p:spPr>
        <p:txBody>
          <a:bodyPr>
            <a:normAutofit/>
          </a:bodyPr>
          <a:lstStyle/>
          <a:p>
            <a:pPr algn="ctr"/>
            <a:r>
              <a:rPr lang="en-GB" dirty="0">
                <a:latin typeface="Twinkl Cursive Looped" panose="02000000000000000000" pitchFamily="2" charset="0"/>
              </a:rPr>
              <a:t>drought</a:t>
            </a:r>
          </a:p>
        </p:txBody>
      </p:sp>
      <p:sp>
        <p:nvSpPr>
          <p:cNvPr id="3" name="Rectangle 2">
            <a:extLst>
              <a:ext uri="{FF2B5EF4-FFF2-40B4-BE49-F238E27FC236}">
                <a16:creationId xmlns:a16="http://schemas.microsoft.com/office/drawing/2014/main" id="{162CC6E8-06E9-4F6E-A75B-C2FED721CE28}"/>
              </a:ext>
            </a:extLst>
          </p:cNvPr>
          <p:cNvSpPr/>
          <p:nvPr/>
        </p:nvSpPr>
        <p:spPr>
          <a:xfrm>
            <a:off x="5500914" y="3662590"/>
            <a:ext cx="1669143" cy="89988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24956333"/>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3080825"/>
            <a:ext cx="10515600" cy="1481650"/>
          </a:xfrm>
        </p:spPr>
        <p:txBody>
          <a:bodyPr>
            <a:normAutofit/>
          </a:bodyPr>
          <a:lstStyle/>
          <a:p>
            <a:pPr algn="ctr"/>
            <a:r>
              <a:rPr lang="en-GB" dirty="0">
                <a:latin typeface="Twinkl Cursive Looped" panose="02000000000000000000" pitchFamily="2" charset="0"/>
              </a:rPr>
              <a:t>drought</a:t>
            </a:r>
          </a:p>
        </p:txBody>
      </p:sp>
      <p:sp>
        <p:nvSpPr>
          <p:cNvPr id="3" name="Rectangle 2">
            <a:extLst>
              <a:ext uri="{FF2B5EF4-FFF2-40B4-BE49-F238E27FC236}">
                <a16:creationId xmlns:a16="http://schemas.microsoft.com/office/drawing/2014/main" id="{162CC6E8-06E9-4F6E-A75B-C2FED721CE28}"/>
              </a:ext>
            </a:extLst>
          </p:cNvPr>
          <p:cNvSpPr/>
          <p:nvPr/>
        </p:nvSpPr>
        <p:spPr>
          <a:xfrm>
            <a:off x="5500914" y="3662590"/>
            <a:ext cx="1669143" cy="89988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2226" name="Picture 2" descr="900+ Drought Clip Art | Royalty Free - GoGraph">
            <a:extLst>
              <a:ext uri="{FF2B5EF4-FFF2-40B4-BE49-F238E27FC236}">
                <a16:creationId xmlns:a16="http://schemas.microsoft.com/office/drawing/2014/main" id="{0CE8601F-86F2-435B-7D81-B74DAC5783D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7536"/>
          <a:stretch/>
        </p:blipFill>
        <p:spPr bwMode="auto">
          <a:xfrm>
            <a:off x="838200" y="460375"/>
            <a:ext cx="2200275" cy="1919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9493588"/>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Teach and Practise</a:t>
            </a:r>
          </a:p>
        </p:txBody>
      </p:sp>
    </p:spTree>
    <p:extLst>
      <p:ext uri="{BB962C8B-B14F-4D97-AF65-F5344CB8AC3E}">
        <p14:creationId xmlns:p14="http://schemas.microsoft.com/office/powerpoint/2010/main" val="717070863"/>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Words with ending sound /</a:t>
            </a:r>
            <a:r>
              <a:rPr lang="en-GB" dirty="0" err="1">
                <a:latin typeface="Twinkl Cursive Looped" panose="02000000000000000000" pitchFamily="2" charset="0"/>
              </a:rPr>
              <a:t>shuhl</a:t>
            </a:r>
            <a:r>
              <a:rPr lang="en-GB" dirty="0">
                <a:latin typeface="Twinkl Cursive Looped" panose="02000000000000000000" pitchFamily="2" charset="0"/>
              </a:rPr>
              <a:t>/ after a vowel letter</a:t>
            </a:r>
            <a:br>
              <a:rPr lang="en-GB" dirty="0">
                <a:latin typeface="Twinkl Cursive Looped" panose="02000000000000000000" pitchFamily="2" charset="0"/>
              </a:rPr>
            </a:br>
            <a:r>
              <a:rPr lang="en-GB" dirty="0">
                <a:latin typeface="Twinkl Cursive Looped" panose="02000000000000000000" pitchFamily="2" charset="0"/>
              </a:rPr>
              <a:t>-</a:t>
            </a:r>
            <a:r>
              <a:rPr lang="en-GB" dirty="0" err="1">
                <a:latin typeface="Twinkl Cursive Looped" panose="02000000000000000000" pitchFamily="2" charset="0"/>
              </a:rPr>
              <a:t>cial</a:t>
            </a:r>
            <a:r>
              <a:rPr lang="en-GB" dirty="0">
                <a:latin typeface="Twinkl Cursive Looped" panose="02000000000000000000" pitchFamily="2" charset="0"/>
              </a:rPr>
              <a:t> </a:t>
            </a:r>
          </a:p>
        </p:txBody>
      </p:sp>
    </p:spTree>
    <p:extLst>
      <p:ext uri="{BB962C8B-B14F-4D97-AF65-F5344CB8AC3E}">
        <p14:creationId xmlns:p14="http://schemas.microsoft.com/office/powerpoint/2010/main" val="3023104712"/>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a:t>
            </a:r>
            <a:r>
              <a:rPr lang="en-GB" dirty="0" err="1">
                <a:latin typeface="Twinkl Cursive Looped" panose="02000000000000000000" pitchFamily="2" charset="0"/>
              </a:rPr>
              <a:t>cial</a:t>
            </a:r>
            <a:endParaRPr lang="en-GB" dirty="0">
              <a:latin typeface="Twinkl Cursive Looped" panose="02000000000000000000" pitchFamily="2" charset="0"/>
            </a:endParaRPr>
          </a:p>
        </p:txBody>
      </p:sp>
    </p:spTree>
    <p:extLst>
      <p:ext uri="{BB962C8B-B14F-4D97-AF65-F5344CB8AC3E}">
        <p14:creationId xmlns:p14="http://schemas.microsoft.com/office/powerpoint/2010/main" val="2627588792"/>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superficial</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926319943"/>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superficial</a:t>
            </a:r>
          </a:p>
        </p:txBody>
      </p:sp>
      <p:sp>
        <p:nvSpPr>
          <p:cNvPr id="3" name="Rectangle 2">
            <a:extLst>
              <a:ext uri="{FF2B5EF4-FFF2-40B4-BE49-F238E27FC236}">
                <a16:creationId xmlns:a16="http://schemas.microsoft.com/office/drawing/2014/main" id="{CADDE2D9-BBEE-4B60-9EA8-8BE166E5866C}"/>
              </a:ext>
            </a:extLst>
          </p:cNvPr>
          <p:cNvSpPr/>
          <p:nvPr/>
        </p:nvSpPr>
        <p:spPr>
          <a:xfrm>
            <a:off x="6633028" y="3679814"/>
            <a:ext cx="1393371" cy="67979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30480947"/>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antisocial</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036594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3080825"/>
            <a:ext cx="10515600" cy="1481650"/>
          </a:xfrm>
        </p:spPr>
        <p:txBody>
          <a:bodyPr>
            <a:normAutofit/>
          </a:bodyPr>
          <a:lstStyle/>
          <a:p>
            <a:pPr algn="ctr"/>
            <a:r>
              <a:rPr lang="en-GB" dirty="0">
                <a:latin typeface="Twinkl Cursive Looped" panose="02000000000000000000" pitchFamily="2" charset="0"/>
              </a:rPr>
              <a:t>cough</a:t>
            </a:r>
          </a:p>
        </p:txBody>
      </p:sp>
      <p:sp>
        <p:nvSpPr>
          <p:cNvPr id="3" name="Rectangle 2">
            <a:extLst>
              <a:ext uri="{FF2B5EF4-FFF2-40B4-BE49-F238E27FC236}">
                <a16:creationId xmlns:a16="http://schemas.microsoft.com/office/drawing/2014/main" id="{162CC6E8-06E9-4F6E-A75B-C2FED721CE28}"/>
              </a:ext>
            </a:extLst>
          </p:cNvPr>
          <p:cNvSpPr/>
          <p:nvPr/>
        </p:nvSpPr>
        <p:spPr>
          <a:xfrm>
            <a:off x="5486401" y="3643085"/>
            <a:ext cx="1770742" cy="89988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74" name="Picture 2" descr="23,072 Coughing Illustrations &amp; Clip Art - iStock">
            <a:extLst>
              <a:ext uri="{FF2B5EF4-FFF2-40B4-BE49-F238E27FC236}">
                <a16:creationId xmlns:a16="http://schemas.microsoft.com/office/drawing/2014/main" id="{9F656759-7E90-A977-F8AC-E0631AF29AD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6984"/>
          <a:stretch/>
        </p:blipFill>
        <p:spPr bwMode="auto">
          <a:xfrm>
            <a:off x="838200" y="702810"/>
            <a:ext cx="2143125" cy="1779133"/>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911AE22A-3992-B373-5223-D642294EE496}"/>
              </a:ext>
            </a:extLst>
          </p:cNvPr>
          <p:cNvSpPr txBox="1">
            <a:spLocks/>
          </p:cNvSpPr>
          <p:nvPr/>
        </p:nvSpPr>
        <p:spPr>
          <a:xfrm>
            <a:off x="1132114" y="4910650"/>
            <a:ext cx="10515600" cy="148165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‘off’ sound</a:t>
            </a:r>
          </a:p>
        </p:txBody>
      </p:sp>
    </p:spTree>
    <p:extLst>
      <p:ext uri="{BB962C8B-B14F-4D97-AF65-F5344CB8AC3E}">
        <p14:creationId xmlns:p14="http://schemas.microsoft.com/office/powerpoint/2010/main" val="3378407929"/>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antisocial</a:t>
            </a:r>
            <a:endParaRPr lang="en-GB" i="1" dirty="0">
              <a:solidFill>
                <a:schemeClr val="bg1"/>
              </a:solidFill>
            </a:endParaRPr>
          </a:p>
        </p:txBody>
      </p:sp>
      <p:sp>
        <p:nvSpPr>
          <p:cNvPr id="3" name="Rectangle 2">
            <a:extLst>
              <a:ext uri="{FF2B5EF4-FFF2-40B4-BE49-F238E27FC236}">
                <a16:creationId xmlns:a16="http://schemas.microsoft.com/office/drawing/2014/main" id="{B8ADA5B7-6E68-4607-8157-D542A9E80543}"/>
              </a:ext>
            </a:extLst>
          </p:cNvPr>
          <p:cNvSpPr/>
          <p:nvPr/>
        </p:nvSpPr>
        <p:spPr>
          <a:xfrm>
            <a:off x="6510564" y="3628572"/>
            <a:ext cx="1341664" cy="76220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82368113"/>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superficial</a:t>
            </a:r>
          </a:p>
        </p:txBody>
      </p:sp>
    </p:spTree>
    <p:extLst>
      <p:ext uri="{BB962C8B-B14F-4D97-AF65-F5344CB8AC3E}">
        <p14:creationId xmlns:p14="http://schemas.microsoft.com/office/powerpoint/2010/main" val="1991747372"/>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superficial</a:t>
            </a:r>
            <a:br>
              <a:rPr lang="en-GB" dirty="0">
                <a:latin typeface="Twinkl Cursive Looped" panose="02000000000000000000" pitchFamily="2" charset="0"/>
              </a:rPr>
            </a:br>
            <a:r>
              <a:rPr lang="en-GB" dirty="0" err="1">
                <a:latin typeface="Twinkl Cursive Looped" panose="02000000000000000000" pitchFamily="2" charset="0"/>
              </a:rPr>
              <a:t>superf</a:t>
            </a:r>
            <a:r>
              <a:rPr lang="en-GB" dirty="0" err="1">
                <a:solidFill>
                  <a:srgbClr val="FF0000"/>
                </a:solidFill>
                <a:latin typeface="Twinkl Cursive Looped" panose="02000000000000000000" pitchFamily="2" charset="0"/>
              </a:rPr>
              <a:t>i</a:t>
            </a:r>
            <a:r>
              <a:rPr lang="en-GB" dirty="0">
                <a:latin typeface="Twinkl Cursive Looped" panose="02000000000000000000" pitchFamily="2" charset="0"/>
              </a:rPr>
              <a:t> + </a:t>
            </a:r>
            <a:r>
              <a:rPr lang="en-GB" dirty="0" err="1">
                <a:latin typeface="Twinkl Cursive Looped" panose="02000000000000000000" pitchFamily="2" charset="0"/>
              </a:rPr>
              <a:t>cial</a:t>
            </a:r>
            <a:r>
              <a:rPr lang="en-GB" dirty="0">
                <a:latin typeface="Twinkl Cursive Looped" panose="02000000000000000000" pitchFamily="2" charset="0"/>
              </a:rPr>
              <a:t> = superficial</a:t>
            </a:r>
            <a:endParaRPr lang="en-GB" i="1" dirty="0">
              <a:latin typeface="Twinkl Cursive Looped" panose="02000000000000000000" pitchFamily="2" charset="0"/>
            </a:endParaRPr>
          </a:p>
        </p:txBody>
      </p:sp>
      <p:sp>
        <p:nvSpPr>
          <p:cNvPr id="6" name="TextBox 5">
            <a:extLst>
              <a:ext uri="{FF2B5EF4-FFF2-40B4-BE49-F238E27FC236}">
                <a16:creationId xmlns:a16="http://schemas.microsoft.com/office/drawing/2014/main" id="{4B73F41D-2B2E-C97C-71E3-20199483BE1B}"/>
              </a:ext>
            </a:extLst>
          </p:cNvPr>
          <p:cNvSpPr txBox="1"/>
          <p:nvPr/>
        </p:nvSpPr>
        <p:spPr>
          <a:xfrm>
            <a:off x="10744880" y="2804600"/>
            <a:ext cx="880382" cy="369332"/>
          </a:xfrm>
          <a:prstGeom prst="rect">
            <a:avLst/>
          </a:prstGeom>
          <a:noFill/>
        </p:spPr>
        <p:txBody>
          <a:bodyPr wrap="square" rtlCol="0">
            <a:spAutoFit/>
          </a:bodyPr>
          <a:lstStyle/>
          <a:p>
            <a:r>
              <a:rPr lang="en-GB" dirty="0">
                <a:latin typeface="Twinkl Cursive Looped" panose="02000000000000000000" pitchFamily="2" charset="0"/>
              </a:rPr>
              <a:t> </a:t>
            </a:r>
          </a:p>
        </p:txBody>
      </p:sp>
      <p:pic>
        <p:nvPicPr>
          <p:cNvPr id="17410" name="Picture 2" descr="cuts and grazes clipart - Clip Art Library">
            <a:extLst>
              <a:ext uri="{FF2B5EF4-FFF2-40B4-BE49-F238E27FC236}">
                <a16:creationId xmlns:a16="http://schemas.microsoft.com/office/drawing/2014/main" id="{CE0BC1FC-2EFF-FCAF-73E8-0236E5F578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9199" y="298904"/>
            <a:ext cx="2466975" cy="1847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0040448"/>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991507" y="5129607"/>
            <a:ext cx="10515600" cy="1481650"/>
          </a:xfrm>
        </p:spPr>
        <p:txBody>
          <a:bodyPr>
            <a:normAutofit fontScale="90000"/>
          </a:bodyPr>
          <a:lstStyle/>
          <a:p>
            <a:pPr algn="ctr"/>
            <a:r>
              <a:rPr lang="en-GB" dirty="0">
                <a:latin typeface="Twinkl Cursive Looped" panose="02000000000000000000" pitchFamily="2" charset="0"/>
              </a:rPr>
              <a:t>superficial</a:t>
            </a:r>
            <a:br>
              <a:rPr lang="en-GB" dirty="0">
                <a:latin typeface="Twinkl Cursive Looped" panose="02000000000000000000" pitchFamily="2" charset="0"/>
              </a:rPr>
            </a:br>
            <a:r>
              <a:rPr lang="en-GB" dirty="0" err="1">
                <a:latin typeface="Twinkl Cursive Looped" panose="02000000000000000000" pitchFamily="2" charset="0"/>
              </a:rPr>
              <a:t>superf</a:t>
            </a:r>
            <a:r>
              <a:rPr lang="en-GB" dirty="0" err="1">
                <a:solidFill>
                  <a:srgbClr val="FF0000"/>
                </a:solidFill>
                <a:latin typeface="Twinkl Cursive Looped" panose="02000000000000000000" pitchFamily="2" charset="0"/>
              </a:rPr>
              <a:t>i</a:t>
            </a:r>
            <a:r>
              <a:rPr lang="en-GB" dirty="0">
                <a:latin typeface="Twinkl Cursive Looped" panose="02000000000000000000" pitchFamily="2" charset="0"/>
              </a:rPr>
              <a:t> + </a:t>
            </a:r>
            <a:r>
              <a:rPr lang="en-GB" dirty="0" err="1">
                <a:latin typeface="Twinkl Cursive Looped" panose="02000000000000000000" pitchFamily="2" charset="0"/>
              </a:rPr>
              <a:t>cial</a:t>
            </a:r>
            <a:r>
              <a:rPr lang="en-GB" dirty="0">
                <a:latin typeface="Twinkl Cursive Looped" panose="02000000000000000000" pitchFamily="2" charset="0"/>
              </a:rPr>
              <a:t> = superficial</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adjective</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existing or occurring at or on the surface.</a:t>
            </a:r>
            <a:endParaRPr lang="en-GB" i="1" dirty="0">
              <a:latin typeface="Twinkl Cursive Looped" panose="02000000000000000000" pitchFamily="2" charset="0"/>
            </a:endParaRPr>
          </a:p>
        </p:txBody>
      </p:sp>
      <p:sp>
        <p:nvSpPr>
          <p:cNvPr id="6" name="TextBox 5">
            <a:extLst>
              <a:ext uri="{FF2B5EF4-FFF2-40B4-BE49-F238E27FC236}">
                <a16:creationId xmlns:a16="http://schemas.microsoft.com/office/drawing/2014/main" id="{4B73F41D-2B2E-C97C-71E3-20199483BE1B}"/>
              </a:ext>
            </a:extLst>
          </p:cNvPr>
          <p:cNvSpPr txBox="1"/>
          <p:nvPr/>
        </p:nvSpPr>
        <p:spPr>
          <a:xfrm>
            <a:off x="10744880" y="2804600"/>
            <a:ext cx="880382" cy="369332"/>
          </a:xfrm>
          <a:prstGeom prst="rect">
            <a:avLst/>
          </a:prstGeom>
          <a:noFill/>
        </p:spPr>
        <p:txBody>
          <a:bodyPr wrap="square" rtlCol="0">
            <a:spAutoFit/>
          </a:bodyPr>
          <a:lstStyle/>
          <a:p>
            <a:r>
              <a:rPr lang="en-GB" dirty="0">
                <a:latin typeface="Twinkl Cursive Looped" panose="02000000000000000000" pitchFamily="2" charset="0"/>
              </a:rPr>
              <a:t> </a:t>
            </a:r>
          </a:p>
        </p:txBody>
      </p:sp>
      <p:pic>
        <p:nvPicPr>
          <p:cNvPr id="17410" name="Picture 2" descr="cuts and grazes clipart - Clip Art Library">
            <a:extLst>
              <a:ext uri="{FF2B5EF4-FFF2-40B4-BE49-F238E27FC236}">
                <a16:creationId xmlns:a16="http://schemas.microsoft.com/office/drawing/2014/main" id="{CE0BC1FC-2EFF-FCAF-73E8-0236E5F578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9199" y="298904"/>
            <a:ext cx="2466975" cy="1847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49307"/>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4"/>
            <a:ext cx="10515600" cy="1839519"/>
          </a:xfrm>
        </p:spPr>
        <p:txBody>
          <a:bodyPr>
            <a:normAutofit fontScale="90000"/>
          </a:bodyPr>
          <a:lstStyle/>
          <a:p>
            <a:pPr algn="ctr"/>
            <a:r>
              <a:rPr lang="en-GB" dirty="0">
                <a:latin typeface="Twinkl Cursive Looped" panose="02000000000000000000" pitchFamily="2" charset="0"/>
              </a:rPr>
              <a:t>superficial</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The building suffered only superficial damage.</a:t>
            </a:r>
            <a:endParaRPr lang="en-GB" i="1" dirty="0">
              <a:highlight>
                <a:srgbClr val="FFFF00"/>
              </a:highlight>
              <a:latin typeface="Twinkl Cursive Looped" panose="02000000000000000000" pitchFamily="2" charset="0"/>
            </a:endParaRPr>
          </a:p>
        </p:txBody>
      </p:sp>
      <p:sp>
        <p:nvSpPr>
          <p:cNvPr id="6" name="TextBox 5">
            <a:extLst>
              <a:ext uri="{FF2B5EF4-FFF2-40B4-BE49-F238E27FC236}">
                <a16:creationId xmlns:a16="http://schemas.microsoft.com/office/drawing/2014/main" id="{4B73F41D-2B2E-C97C-71E3-20199483BE1B}"/>
              </a:ext>
            </a:extLst>
          </p:cNvPr>
          <p:cNvSpPr txBox="1"/>
          <p:nvPr/>
        </p:nvSpPr>
        <p:spPr>
          <a:xfrm>
            <a:off x="10744880" y="2804600"/>
            <a:ext cx="880382" cy="369332"/>
          </a:xfrm>
          <a:prstGeom prst="rect">
            <a:avLst/>
          </a:prstGeom>
          <a:noFill/>
        </p:spPr>
        <p:txBody>
          <a:bodyPr wrap="square" rtlCol="0">
            <a:spAutoFit/>
          </a:bodyPr>
          <a:lstStyle/>
          <a:p>
            <a:r>
              <a:rPr lang="en-GB" dirty="0">
                <a:latin typeface="Twinkl Cursive Looped" panose="02000000000000000000" pitchFamily="2" charset="0"/>
              </a:rPr>
              <a:t> </a:t>
            </a:r>
          </a:p>
        </p:txBody>
      </p:sp>
    </p:spTree>
    <p:extLst>
      <p:ext uri="{BB962C8B-B14F-4D97-AF65-F5344CB8AC3E}">
        <p14:creationId xmlns:p14="http://schemas.microsoft.com/office/powerpoint/2010/main" val="2377635509"/>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4"/>
            <a:ext cx="10515600" cy="1839519"/>
          </a:xfrm>
        </p:spPr>
        <p:txBody>
          <a:bodyPr>
            <a:normAutofit fontScale="90000"/>
          </a:bodyPr>
          <a:lstStyle/>
          <a:p>
            <a:pPr algn="ctr"/>
            <a:r>
              <a:rPr lang="en-GB" dirty="0">
                <a:latin typeface="Twinkl Cursive Looped" panose="02000000000000000000" pitchFamily="2" charset="0"/>
              </a:rPr>
              <a:t>superficial</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The building suffered only </a:t>
            </a:r>
            <a:br>
              <a:rPr lang="en-GB" dirty="0">
                <a:latin typeface="Twinkl Cursive Looped" panose="02000000000000000000" pitchFamily="2" charset="0"/>
              </a:rPr>
            </a:br>
            <a:r>
              <a:rPr lang="en-GB" dirty="0">
                <a:latin typeface="Twinkl Cursive Looped" panose="02000000000000000000" pitchFamily="2" charset="0"/>
              </a:rPr>
              <a:t>----------- damage.</a:t>
            </a:r>
            <a:endParaRPr lang="en-GB" i="1" dirty="0">
              <a:highlight>
                <a:srgbClr val="FFFF00"/>
              </a:highlight>
              <a:latin typeface="Twinkl Cursive Looped" panose="02000000000000000000" pitchFamily="2" charset="0"/>
            </a:endParaRPr>
          </a:p>
        </p:txBody>
      </p:sp>
      <p:sp>
        <p:nvSpPr>
          <p:cNvPr id="6" name="TextBox 5">
            <a:extLst>
              <a:ext uri="{FF2B5EF4-FFF2-40B4-BE49-F238E27FC236}">
                <a16:creationId xmlns:a16="http://schemas.microsoft.com/office/drawing/2014/main" id="{4B73F41D-2B2E-C97C-71E3-20199483BE1B}"/>
              </a:ext>
            </a:extLst>
          </p:cNvPr>
          <p:cNvSpPr txBox="1"/>
          <p:nvPr/>
        </p:nvSpPr>
        <p:spPr>
          <a:xfrm>
            <a:off x="10744880" y="2804600"/>
            <a:ext cx="880382" cy="369332"/>
          </a:xfrm>
          <a:prstGeom prst="rect">
            <a:avLst/>
          </a:prstGeom>
          <a:noFill/>
        </p:spPr>
        <p:txBody>
          <a:bodyPr wrap="square" rtlCol="0">
            <a:spAutoFit/>
          </a:bodyPr>
          <a:lstStyle/>
          <a:p>
            <a:r>
              <a:rPr lang="en-GB" dirty="0">
                <a:latin typeface="Twinkl Cursive Looped" panose="02000000000000000000" pitchFamily="2" charset="0"/>
              </a:rPr>
              <a:t> </a:t>
            </a:r>
          </a:p>
        </p:txBody>
      </p:sp>
    </p:spTree>
    <p:extLst>
      <p:ext uri="{BB962C8B-B14F-4D97-AF65-F5344CB8AC3E}">
        <p14:creationId xmlns:p14="http://schemas.microsoft.com/office/powerpoint/2010/main" val="2320945654"/>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4"/>
            <a:ext cx="10515600" cy="1839519"/>
          </a:xfrm>
        </p:spPr>
        <p:txBody>
          <a:bodyPr>
            <a:normAutofit fontScale="90000"/>
          </a:bodyPr>
          <a:lstStyle/>
          <a:p>
            <a:pPr algn="ctr"/>
            <a:r>
              <a:rPr lang="en-GB" dirty="0">
                <a:latin typeface="Twinkl Cursive Looped" panose="02000000000000000000" pitchFamily="2" charset="0"/>
              </a:rPr>
              <a:t>superficial</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The building suffered only superficial damage.</a:t>
            </a:r>
            <a:endParaRPr lang="en-GB" i="1" dirty="0">
              <a:highlight>
                <a:srgbClr val="FFFF00"/>
              </a:highlight>
              <a:latin typeface="Twinkl Cursive Looped" panose="02000000000000000000" pitchFamily="2" charset="0"/>
            </a:endParaRPr>
          </a:p>
        </p:txBody>
      </p:sp>
      <p:sp>
        <p:nvSpPr>
          <p:cNvPr id="6" name="TextBox 5">
            <a:extLst>
              <a:ext uri="{FF2B5EF4-FFF2-40B4-BE49-F238E27FC236}">
                <a16:creationId xmlns:a16="http://schemas.microsoft.com/office/drawing/2014/main" id="{4B73F41D-2B2E-C97C-71E3-20199483BE1B}"/>
              </a:ext>
            </a:extLst>
          </p:cNvPr>
          <p:cNvSpPr txBox="1"/>
          <p:nvPr/>
        </p:nvSpPr>
        <p:spPr>
          <a:xfrm>
            <a:off x="10744880" y="2804600"/>
            <a:ext cx="880382" cy="369332"/>
          </a:xfrm>
          <a:prstGeom prst="rect">
            <a:avLst/>
          </a:prstGeom>
          <a:noFill/>
        </p:spPr>
        <p:txBody>
          <a:bodyPr wrap="square" rtlCol="0">
            <a:spAutoFit/>
          </a:bodyPr>
          <a:lstStyle/>
          <a:p>
            <a:r>
              <a:rPr lang="en-GB" dirty="0">
                <a:latin typeface="Twinkl Cursive Looped" panose="02000000000000000000" pitchFamily="2" charset="0"/>
              </a:rPr>
              <a:t> </a:t>
            </a:r>
          </a:p>
        </p:txBody>
      </p:sp>
    </p:spTree>
    <p:extLst>
      <p:ext uri="{BB962C8B-B14F-4D97-AF65-F5344CB8AC3E}">
        <p14:creationId xmlns:p14="http://schemas.microsoft.com/office/powerpoint/2010/main" val="3713357621"/>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antisocial</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475756911"/>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antisocial</a:t>
            </a:r>
            <a:br>
              <a:rPr lang="en-GB" dirty="0">
                <a:latin typeface="Twinkl Cursive Looped" panose="02000000000000000000" pitchFamily="2" charset="0"/>
              </a:rPr>
            </a:br>
            <a:r>
              <a:rPr lang="en-GB" dirty="0" err="1">
                <a:latin typeface="Twinkl Cursive Looped" panose="02000000000000000000" pitchFamily="2" charset="0"/>
              </a:rPr>
              <a:t>antis</a:t>
            </a:r>
            <a:r>
              <a:rPr lang="en-GB" dirty="0" err="1">
                <a:solidFill>
                  <a:srgbClr val="FF0000"/>
                </a:solidFill>
                <a:latin typeface="Twinkl Cursive Looped" panose="02000000000000000000" pitchFamily="2" charset="0"/>
              </a:rPr>
              <a:t>o</a:t>
            </a:r>
            <a:r>
              <a:rPr lang="en-GB" dirty="0">
                <a:latin typeface="Twinkl Cursive Looped" panose="02000000000000000000" pitchFamily="2" charset="0"/>
              </a:rPr>
              <a:t> + </a:t>
            </a:r>
            <a:r>
              <a:rPr lang="en-GB" dirty="0" err="1">
                <a:latin typeface="Twinkl Cursive Looped" panose="02000000000000000000" pitchFamily="2" charset="0"/>
              </a:rPr>
              <a:t>cial</a:t>
            </a:r>
            <a:r>
              <a:rPr lang="en-GB" dirty="0">
                <a:latin typeface="Twinkl Cursive Looped" panose="02000000000000000000" pitchFamily="2" charset="0"/>
              </a:rPr>
              <a:t> = antisocial</a:t>
            </a:r>
            <a:endParaRPr lang="en-GB" i="1" dirty="0">
              <a:latin typeface="Twinkl Cursive Looped" panose="02000000000000000000" pitchFamily="2" charset="0"/>
            </a:endParaRPr>
          </a:p>
        </p:txBody>
      </p:sp>
      <p:pic>
        <p:nvPicPr>
          <p:cNvPr id="16386" name="Picture 2" descr="1,278 Antisocial Stock Vector Illustration and Royalty Free Antisocial  Clipart">
            <a:extLst>
              <a:ext uri="{FF2B5EF4-FFF2-40B4-BE49-F238E27FC236}">
                <a16:creationId xmlns:a16="http://schemas.microsoft.com/office/drawing/2014/main" id="{0B7A6CF5-34BF-B57D-E107-9DF2290935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4381" y="368981"/>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9839255"/>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36650" y="5185396"/>
            <a:ext cx="10515600" cy="1481650"/>
          </a:xfrm>
        </p:spPr>
        <p:txBody>
          <a:bodyPr>
            <a:normAutofit fontScale="90000"/>
          </a:bodyPr>
          <a:lstStyle/>
          <a:p>
            <a:pPr algn="ctr"/>
            <a:r>
              <a:rPr lang="en-GB" dirty="0">
                <a:latin typeface="Twinkl Cursive Looped" panose="02000000000000000000" pitchFamily="2" charset="0"/>
              </a:rPr>
              <a:t>antisocial</a:t>
            </a:r>
            <a:br>
              <a:rPr lang="en-GB" dirty="0">
                <a:latin typeface="Twinkl Cursive Looped" panose="02000000000000000000" pitchFamily="2" charset="0"/>
              </a:rPr>
            </a:br>
            <a:r>
              <a:rPr lang="en-GB" dirty="0" err="1">
                <a:latin typeface="Twinkl Cursive Looped" panose="02000000000000000000" pitchFamily="2" charset="0"/>
              </a:rPr>
              <a:t>antis</a:t>
            </a:r>
            <a:r>
              <a:rPr lang="en-GB" dirty="0" err="1">
                <a:solidFill>
                  <a:srgbClr val="FF0000"/>
                </a:solidFill>
                <a:latin typeface="Twinkl Cursive Looped" panose="02000000000000000000" pitchFamily="2" charset="0"/>
              </a:rPr>
              <a:t>o</a:t>
            </a:r>
            <a:r>
              <a:rPr lang="en-GB" dirty="0">
                <a:latin typeface="Twinkl Cursive Looped" panose="02000000000000000000" pitchFamily="2" charset="0"/>
              </a:rPr>
              <a:t> + </a:t>
            </a:r>
            <a:r>
              <a:rPr lang="en-GB" dirty="0" err="1">
                <a:latin typeface="Twinkl Cursive Looped" panose="02000000000000000000" pitchFamily="2" charset="0"/>
              </a:rPr>
              <a:t>cial</a:t>
            </a:r>
            <a:r>
              <a:rPr lang="en-GB" dirty="0">
                <a:latin typeface="Twinkl Cursive Looped" panose="02000000000000000000" pitchFamily="2" charset="0"/>
              </a:rPr>
              <a:t> = antisocial</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adjective</a:t>
            </a:r>
            <a:br>
              <a:rPr lang="en-GB" dirty="0">
                <a:latin typeface="Twinkl Cursive Looped" panose="02000000000000000000" pitchFamily="2" charset="0"/>
              </a:rPr>
            </a:br>
            <a:r>
              <a:rPr lang="en-GB" dirty="0">
                <a:latin typeface="Twinkl Cursive Looped" panose="02000000000000000000" pitchFamily="2" charset="0"/>
              </a:rPr>
              <a:t>Definition - contrary to the laws and customs of society, in a way that causes annoyance and disapproval in others.</a:t>
            </a:r>
            <a:endParaRPr lang="en-GB" i="1" dirty="0">
              <a:latin typeface="Twinkl Cursive Looped" panose="02000000000000000000" pitchFamily="2" charset="0"/>
            </a:endParaRPr>
          </a:p>
        </p:txBody>
      </p:sp>
      <p:pic>
        <p:nvPicPr>
          <p:cNvPr id="16386" name="Picture 2" descr="1,278 Antisocial Stock Vector Illustration and Royalty Free Antisocial  Clipart">
            <a:extLst>
              <a:ext uri="{FF2B5EF4-FFF2-40B4-BE49-F238E27FC236}">
                <a16:creationId xmlns:a16="http://schemas.microsoft.com/office/drawing/2014/main" id="{0B7A6CF5-34BF-B57D-E107-9DF2290935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4381" y="368981"/>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15360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enough</a:t>
            </a:r>
          </a:p>
        </p:txBody>
      </p:sp>
    </p:spTree>
    <p:extLst>
      <p:ext uri="{BB962C8B-B14F-4D97-AF65-F5344CB8AC3E}">
        <p14:creationId xmlns:p14="http://schemas.microsoft.com/office/powerpoint/2010/main" val="3874313354"/>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49350" y="3080825"/>
            <a:ext cx="10515600" cy="2329376"/>
          </a:xfrm>
        </p:spPr>
        <p:txBody>
          <a:bodyPr>
            <a:normAutofit fontScale="90000"/>
          </a:bodyPr>
          <a:lstStyle/>
          <a:p>
            <a:pPr algn="ctr"/>
            <a:r>
              <a:rPr lang="en-GB" dirty="0">
                <a:latin typeface="Twinkl Cursive Looped" panose="02000000000000000000" pitchFamily="2" charset="0"/>
              </a:rPr>
              <a:t>antisocial</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The young girl showed signs of antisocial behaviour.</a:t>
            </a:r>
            <a:endParaRPr lang="en-GB" i="1" dirty="0">
              <a:highlight>
                <a:srgbClr val="FFFF00"/>
              </a:highlight>
              <a:latin typeface="Twinkl Cursive Looped" panose="02000000000000000000" pitchFamily="2" charset="0"/>
            </a:endParaRPr>
          </a:p>
        </p:txBody>
      </p:sp>
    </p:spTree>
    <p:extLst>
      <p:ext uri="{BB962C8B-B14F-4D97-AF65-F5344CB8AC3E}">
        <p14:creationId xmlns:p14="http://schemas.microsoft.com/office/powerpoint/2010/main" val="2269131682"/>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49350" y="3080825"/>
            <a:ext cx="10515600" cy="2329376"/>
          </a:xfrm>
        </p:spPr>
        <p:txBody>
          <a:bodyPr>
            <a:normAutofit fontScale="90000"/>
          </a:bodyPr>
          <a:lstStyle/>
          <a:p>
            <a:pPr algn="ctr"/>
            <a:r>
              <a:rPr lang="en-GB" dirty="0">
                <a:latin typeface="Twinkl Cursive Looped" panose="02000000000000000000" pitchFamily="2" charset="0"/>
              </a:rPr>
              <a:t>antisocial</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The young girl showed signs of </a:t>
            </a:r>
            <a:br>
              <a:rPr lang="en-GB" dirty="0">
                <a:latin typeface="Twinkl Cursive Looped" panose="02000000000000000000" pitchFamily="2" charset="0"/>
              </a:rPr>
            </a:br>
            <a:r>
              <a:rPr lang="en-GB" dirty="0">
                <a:latin typeface="Twinkl Cursive Looped" panose="02000000000000000000" pitchFamily="2" charset="0"/>
              </a:rPr>
              <a:t>---------- behaviour.</a:t>
            </a:r>
            <a:endParaRPr lang="en-GB" i="1" dirty="0">
              <a:highlight>
                <a:srgbClr val="FFFF00"/>
              </a:highlight>
              <a:latin typeface="Twinkl Cursive Looped" panose="02000000000000000000" pitchFamily="2" charset="0"/>
            </a:endParaRPr>
          </a:p>
        </p:txBody>
      </p:sp>
    </p:spTree>
    <p:extLst>
      <p:ext uri="{BB962C8B-B14F-4D97-AF65-F5344CB8AC3E}">
        <p14:creationId xmlns:p14="http://schemas.microsoft.com/office/powerpoint/2010/main" val="2452652462"/>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49350" y="3080825"/>
            <a:ext cx="10515600" cy="2329376"/>
          </a:xfrm>
        </p:spPr>
        <p:txBody>
          <a:bodyPr>
            <a:normAutofit fontScale="90000"/>
          </a:bodyPr>
          <a:lstStyle/>
          <a:p>
            <a:pPr algn="ctr"/>
            <a:r>
              <a:rPr lang="en-GB" dirty="0">
                <a:latin typeface="Twinkl Cursive Looped" panose="02000000000000000000" pitchFamily="2" charset="0"/>
              </a:rPr>
              <a:t>antisocial</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The young girl showed signs of antisocial behaviour.</a:t>
            </a:r>
            <a:endParaRPr lang="en-GB" i="1" dirty="0">
              <a:highlight>
                <a:srgbClr val="FFFF00"/>
              </a:highlight>
              <a:latin typeface="Twinkl Cursive Looped" panose="02000000000000000000" pitchFamily="2" charset="0"/>
            </a:endParaRPr>
          </a:p>
        </p:txBody>
      </p:sp>
    </p:spTree>
    <p:extLst>
      <p:ext uri="{BB962C8B-B14F-4D97-AF65-F5344CB8AC3E}">
        <p14:creationId xmlns:p14="http://schemas.microsoft.com/office/powerpoint/2010/main" val="1506756341"/>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New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590615873"/>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occur</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685931737"/>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2755726"/>
            <a:ext cx="10515600" cy="1806749"/>
          </a:xfrm>
        </p:spPr>
        <p:txBody>
          <a:bodyPr>
            <a:normAutofit fontScale="90000"/>
          </a:bodyPr>
          <a:lstStyle/>
          <a:p>
            <a:pPr algn="ctr"/>
            <a:r>
              <a:rPr lang="en-GB" dirty="0">
                <a:latin typeface="Twinkl Cursive Looped" panose="02000000000000000000" pitchFamily="2" charset="0"/>
              </a:rPr>
              <a:t>occur</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For the event to occur, the rain had to stop.</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4227491796"/>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2755726"/>
            <a:ext cx="10515600" cy="1806749"/>
          </a:xfrm>
        </p:spPr>
        <p:txBody>
          <a:bodyPr>
            <a:normAutofit fontScale="90000"/>
          </a:bodyPr>
          <a:lstStyle/>
          <a:p>
            <a:pPr algn="ctr"/>
            <a:r>
              <a:rPr lang="en-GB" dirty="0">
                <a:latin typeface="Twinkl Cursive Looped" panose="02000000000000000000" pitchFamily="2" charset="0"/>
              </a:rPr>
              <a:t>occur</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For the event to occur, the rain had to stop.</a:t>
            </a:r>
            <a:endParaRPr lang="en-GB" i="1" dirty="0">
              <a:latin typeface="Twinkl Cursive Looped" panose="02000000000000000000" pitchFamily="2" charset="0"/>
            </a:endParaRPr>
          </a:p>
        </p:txBody>
      </p:sp>
      <p:pic>
        <p:nvPicPr>
          <p:cNvPr id="10242" name="Picture 2" descr="free clip art start - Clip Art Library">
            <a:extLst>
              <a:ext uri="{FF2B5EF4-FFF2-40B4-BE49-F238E27FC236}">
                <a16:creationId xmlns:a16="http://schemas.microsoft.com/office/drawing/2014/main" id="{42B3E103-52AC-B09E-CF88-472C2F19BE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667" y="325438"/>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4704618"/>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2755726"/>
            <a:ext cx="10515600" cy="1806749"/>
          </a:xfrm>
        </p:spPr>
        <p:txBody>
          <a:bodyPr>
            <a:normAutofit fontScale="90000"/>
          </a:bodyPr>
          <a:lstStyle/>
          <a:p>
            <a:pPr algn="ctr"/>
            <a:r>
              <a:rPr lang="en-GB" dirty="0">
                <a:latin typeface="Twinkl Cursive Looped" panose="02000000000000000000" pitchFamily="2" charset="0"/>
              </a:rPr>
              <a:t> </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For the event to _____, the rain had to stop. </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788797363"/>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2755726"/>
            <a:ext cx="10515600" cy="1806749"/>
          </a:xfrm>
        </p:spPr>
        <p:txBody>
          <a:bodyPr>
            <a:normAutofit fontScale="90000"/>
          </a:bodyPr>
          <a:lstStyle/>
          <a:p>
            <a:pPr algn="ctr"/>
            <a:r>
              <a:rPr lang="en-GB" dirty="0">
                <a:latin typeface="Twinkl Cursive Looped" panose="02000000000000000000" pitchFamily="2" charset="0"/>
              </a:rPr>
              <a:t> </a:t>
            </a:r>
            <a:br>
              <a:rPr lang="en-GB" dirty="0">
                <a:latin typeface="Twinkl Cursive Looped" panose="02000000000000000000" pitchFamily="2" charset="0"/>
              </a:rPr>
            </a:br>
            <a:r>
              <a:rPr lang="en-GB" dirty="0">
                <a:latin typeface="Twinkl Cursive Looped" panose="02000000000000000000" pitchFamily="2" charset="0"/>
              </a:rPr>
              <a:t>For the event to occur, the rain had to stop.</a:t>
            </a:r>
            <a:endParaRPr lang="en-GB" i="1" dirty="0">
              <a:latin typeface="Twinkl Cursive Looped" panose="02000000000000000000" pitchFamily="2" charset="0"/>
            </a:endParaRPr>
          </a:p>
        </p:txBody>
      </p:sp>
      <p:sp>
        <p:nvSpPr>
          <p:cNvPr id="3" name="Rectangle 2">
            <a:extLst>
              <a:ext uri="{FF2B5EF4-FFF2-40B4-BE49-F238E27FC236}">
                <a16:creationId xmlns:a16="http://schemas.microsoft.com/office/drawing/2014/main" id="{5FEFB6D6-CEF2-20D0-8630-A08341B55B50}"/>
              </a:ext>
            </a:extLst>
          </p:cNvPr>
          <p:cNvSpPr/>
          <p:nvPr/>
        </p:nvSpPr>
        <p:spPr>
          <a:xfrm>
            <a:off x="6284686" y="3091543"/>
            <a:ext cx="1756228" cy="62411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ysClr val="windowText" lastClr="000000"/>
                </a:solidFill>
              </a:ln>
              <a:noFill/>
            </a:endParaRPr>
          </a:p>
        </p:txBody>
      </p:sp>
    </p:spTree>
    <p:extLst>
      <p:ext uri="{BB962C8B-B14F-4D97-AF65-F5344CB8AC3E}">
        <p14:creationId xmlns:p14="http://schemas.microsoft.com/office/powerpoint/2010/main" val="2286419769"/>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accompany</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3034211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3080825"/>
            <a:ext cx="10515600" cy="1481650"/>
          </a:xfrm>
        </p:spPr>
        <p:txBody>
          <a:bodyPr>
            <a:normAutofit/>
          </a:bodyPr>
          <a:lstStyle/>
          <a:p>
            <a:pPr algn="ctr"/>
            <a:r>
              <a:rPr lang="en-GB" dirty="0">
                <a:latin typeface="Twinkl Cursive Looped" panose="02000000000000000000" pitchFamily="2" charset="0"/>
              </a:rPr>
              <a:t>enough</a:t>
            </a:r>
          </a:p>
        </p:txBody>
      </p:sp>
      <p:sp>
        <p:nvSpPr>
          <p:cNvPr id="3" name="Rectangle 2">
            <a:extLst>
              <a:ext uri="{FF2B5EF4-FFF2-40B4-BE49-F238E27FC236}">
                <a16:creationId xmlns:a16="http://schemas.microsoft.com/office/drawing/2014/main" id="{162CC6E8-06E9-4F6E-A75B-C2FED721CE28}"/>
              </a:ext>
            </a:extLst>
          </p:cNvPr>
          <p:cNvSpPr/>
          <p:nvPr/>
        </p:nvSpPr>
        <p:spPr>
          <a:xfrm>
            <a:off x="5660573" y="3662589"/>
            <a:ext cx="1770742" cy="89988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96148686"/>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1397001"/>
            <a:ext cx="10515600" cy="3708400"/>
          </a:xfrm>
        </p:spPr>
        <p:txBody>
          <a:bodyPr>
            <a:normAutofit/>
          </a:bodyPr>
          <a:lstStyle/>
          <a:p>
            <a:pPr algn="ctr"/>
            <a:r>
              <a:rPr lang="en-GB" dirty="0">
                <a:latin typeface="Twinkl Cursive Looped" panose="02000000000000000000" pitchFamily="2" charset="0"/>
              </a:rPr>
              <a:t>accompany </a:t>
            </a:r>
            <a:br>
              <a:rPr lang="en-GB" dirty="0">
                <a:latin typeface="Twinkl Cursive Looped" panose="02000000000000000000" pitchFamily="2" charset="0"/>
              </a:rPr>
            </a:br>
            <a:r>
              <a:rPr lang="en-GB" dirty="0">
                <a:latin typeface="Twinkl Cursive Looped" panose="02000000000000000000" pitchFamily="2" charset="0"/>
              </a:rPr>
              <a:t>Ishmael had to accompany his dad to work.</a:t>
            </a:r>
            <a:endParaRPr lang="en-GB" i="1" dirty="0"/>
          </a:p>
        </p:txBody>
      </p:sp>
    </p:spTree>
    <p:extLst>
      <p:ext uri="{BB962C8B-B14F-4D97-AF65-F5344CB8AC3E}">
        <p14:creationId xmlns:p14="http://schemas.microsoft.com/office/powerpoint/2010/main" val="317823780"/>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1397001"/>
            <a:ext cx="10515600" cy="3708400"/>
          </a:xfrm>
        </p:spPr>
        <p:txBody>
          <a:bodyPr>
            <a:normAutofit/>
          </a:bodyPr>
          <a:lstStyle/>
          <a:p>
            <a:pPr algn="ctr"/>
            <a:r>
              <a:rPr lang="en-GB" dirty="0">
                <a:latin typeface="Twinkl Cursive Looped" panose="02000000000000000000" pitchFamily="2" charset="0"/>
              </a:rPr>
              <a:t>accompany </a:t>
            </a:r>
            <a:br>
              <a:rPr lang="en-GB" dirty="0">
                <a:latin typeface="Twinkl Cursive Looped" panose="02000000000000000000" pitchFamily="2" charset="0"/>
              </a:rPr>
            </a:br>
            <a:r>
              <a:rPr lang="en-GB" dirty="0">
                <a:latin typeface="Twinkl Cursive Looped" panose="02000000000000000000" pitchFamily="2" charset="0"/>
              </a:rPr>
              <a:t>Ishmael had to accompany his dad to work.</a:t>
            </a:r>
            <a:endParaRPr lang="en-GB" i="1" dirty="0"/>
          </a:p>
        </p:txBody>
      </p:sp>
      <p:pic>
        <p:nvPicPr>
          <p:cNvPr id="11266" name="Picture 2" descr="Accompany Stock Illustrations – 906 Accompany Stock Illustrations, Vectors  &amp; Clipart - Dreamstime">
            <a:extLst>
              <a:ext uri="{FF2B5EF4-FFF2-40B4-BE49-F238E27FC236}">
                <a16:creationId xmlns:a16="http://schemas.microsoft.com/office/drawing/2014/main" id="{79CF96C2-22E9-AE46-9089-1B9CBE4804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963" y="351517"/>
            <a:ext cx="2979311" cy="20448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9563220"/>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1397001"/>
            <a:ext cx="10515600" cy="3708400"/>
          </a:xfrm>
        </p:spPr>
        <p:txBody>
          <a:bodyPr>
            <a:normAutofit/>
          </a:bodyPr>
          <a:lstStyle/>
          <a:p>
            <a:pPr algn="ctr"/>
            <a:br>
              <a:rPr lang="en-GB" dirty="0">
                <a:latin typeface="Twinkl Cursive Looped" panose="02000000000000000000" pitchFamily="2" charset="0"/>
              </a:rPr>
            </a:br>
            <a:r>
              <a:rPr lang="en-GB" dirty="0">
                <a:latin typeface="Twinkl Cursive Looped" panose="02000000000000000000" pitchFamily="2" charset="0"/>
              </a:rPr>
              <a:t>Ishmael had to _________ his dad to work.</a:t>
            </a:r>
            <a:endParaRPr lang="en-GB" i="1" dirty="0"/>
          </a:p>
        </p:txBody>
      </p:sp>
    </p:spTree>
    <p:extLst>
      <p:ext uri="{BB962C8B-B14F-4D97-AF65-F5344CB8AC3E}">
        <p14:creationId xmlns:p14="http://schemas.microsoft.com/office/powerpoint/2010/main" val="2425177965"/>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1397001"/>
            <a:ext cx="10515600" cy="3708400"/>
          </a:xfrm>
        </p:spPr>
        <p:txBody>
          <a:bodyPr>
            <a:normAutofit/>
          </a:bodyPr>
          <a:lstStyle/>
          <a:p>
            <a:pPr algn="ctr"/>
            <a:r>
              <a:rPr lang="en-GB" dirty="0">
                <a:latin typeface="Twinkl Cursive Looped" panose="02000000000000000000" pitchFamily="2" charset="0"/>
              </a:rPr>
              <a:t> </a:t>
            </a:r>
            <a:br>
              <a:rPr lang="en-GB" dirty="0">
                <a:latin typeface="Twinkl Cursive Looped" panose="02000000000000000000" pitchFamily="2" charset="0"/>
              </a:rPr>
            </a:br>
            <a:r>
              <a:rPr lang="en-GB" dirty="0">
                <a:latin typeface="Twinkl Cursive Looped" panose="02000000000000000000" pitchFamily="2" charset="0"/>
              </a:rPr>
              <a:t>Ishmael had to accompany his dad to work.</a:t>
            </a:r>
            <a:endParaRPr lang="en-GB" i="1" dirty="0"/>
          </a:p>
        </p:txBody>
      </p:sp>
      <p:sp>
        <p:nvSpPr>
          <p:cNvPr id="3" name="Rectangle 2">
            <a:extLst>
              <a:ext uri="{FF2B5EF4-FFF2-40B4-BE49-F238E27FC236}">
                <a16:creationId xmlns:a16="http://schemas.microsoft.com/office/drawing/2014/main" id="{A564DA85-D418-6164-6DED-5901DAB4950F}"/>
              </a:ext>
            </a:extLst>
          </p:cNvPr>
          <p:cNvSpPr/>
          <p:nvPr/>
        </p:nvSpPr>
        <p:spPr>
          <a:xfrm>
            <a:off x="6763657" y="3429000"/>
            <a:ext cx="4122057" cy="86722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2365200"/>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Practise and Apply</a:t>
            </a:r>
            <a:r>
              <a:rPr lang="en-GB" dirty="0">
                <a:latin typeface="Twinkl Cursive Looped" panose="02000000000000000000" pitchFamily="2" charset="0"/>
              </a:rPr>
              <a:t>.</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155453458"/>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Can you spot the spelling rule words and the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605132393"/>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2757" y="1"/>
            <a:ext cx="10711543" cy="6007100"/>
          </a:xfrm>
        </p:spPr>
        <p:txBody>
          <a:bodyPr>
            <a:noAutofit/>
          </a:bodyPr>
          <a:lstStyle/>
          <a:p>
            <a:br>
              <a:rPr lang="en-GB" sz="2400" b="1" dirty="0">
                <a:solidFill>
                  <a:srgbClr val="333333"/>
                </a:solidFill>
                <a:latin typeface="Twinkl Cursive Looped" panose="02000000000000000000" pitchFamily="2" charset="0"/>
              </a:rPr>
            </a:br>
            <a:br>
              <a:rPr lang="en-GB" sz="2400" b="1" dirty="0">
                <a:solidFill>
                  <a:srgbClr val="333333"/>
                </a:solidFill>
                <a:latin typeface="Twinkl Cursive Looped" panose="02000000000000000000" pitchFamily="2" charset="0"/>
              </a:rPr>
            </a:br>
            <a:br>
              <a:rPr lang="en-GB" sz="2400" b="1" dirty="0">
                <a:solidFill>
                  <a:srgbClr val="333333"/>
                </a:solidFill>
                <a:latin typeface="Twinkl Cursive Looped" panose="02000000000000000000" pitchFamily="2" charset="0"/>
              </a:rPr>
            </a:br>
            <a:r>
              <a:rPr lang="en-GB" sz="2400" b="1" dirty="0">
                <a:solidFill>
                  <a:srgbClr val="333333"/>
                </a:solidFill>
                <a:latin typeface="Twinkl Cursive Looped" panose="02000000000000000000" pitchFamily="2" charset="0"/>
              </a:rPr>
              <a:t>Houses</a:t>
            </a:r>
            <a:br>
              <a:rPr lang="en-GB" sz="2400" dirty="0">
                <a:solidFill>
                  <a:srgbClr val="333333"/>
                </a:solidFill>
                <a:latin typeface="Twinkl Cursive Looped" panose="02000000000000000000" pitchFamily="2" charset="0"/>
              </a:rPr>
            </a:br>
            <a:r>
              <a:rPr lang="en-GB" sz="2400" dirty="0">
                <a:solidFill>
                  <a:srgbClr val="333333"/>
                </a:solidFill>
                <a:latin typeface="Twinkl Cursive Looped" panose="02000000000000000000" pitchFamily="2" charset="0"/>
              </a:rPr>
              <a:t>By examining the oldest houses in Colchester, we can find clues as to what special things were to occur and eliminate artificial sections and on what occasion they were built.</a:t>
            </a:r>
            <a:br>
              <a:rPr lang="en-GB" sz="2400" dirty="0">
                <a:solidFill>
                  <a:srgbClr val="333333"/>
                </a:solidFill>
                <a:latin typeface="Twinkl Cursive Looped" panose="02000000000000000000" pitchFamily="2" charset="0"/>
              </a:rPr>
            </a:br>
            <a:br>
              <a:rPr lang="en-GB" sz="2400" dirty="0">
                <a:solidFill>
                  <a:srgbClr val="333333"/>
                </a:solidFill>
                <a:latin typeface="Twinkl Cursive Looped" panose="02000000000000000000" pitchFamily="2" charset="0"/>
              </a:rPr>
            </a:br>
            <a:r>
              <a:rPr lang="en-GB" sz="2400" dirty="0">
                <a:solidFill>
                  <a:srgbClr val="333333"/>
                </a:solidFill>
                <a:latin typeface="Twinkl Cursive Looped" panose="02000000000000000000" pitchFamily="2" charset="0"/>
              </a:rPr>
              <a:t>Dutch-speaking weavers and cloth makers from Flanders (present-day Belgium) once lived in the “Dutch Quarter”.  In the 1570s, on occasions, they had to flee from Flanders because they were being persecuted for their religious and social beliefs.  This could be thought of as racial tension.  In the Dutch Quarter, it was crucial that the houses’ big windows let in lots of light so the weavers could see as they made cloth on their looms.</a:t>
            </a:r>
            <a:br>
              <a:rPr lang="en-GB" sz="2400" dirty="0">
                <a:solidFill>
                  <a:srgbClr val="333333"/>
                </a:solidFill>
                <a:latin typeface="Twinkl Cursive Looped" panose="02000000000000000000" pitchFamily="2" charset="0"/>
              </a:rPr>
            </a:br>
            <a:br>
              <a:rPr lang="en-GB" sz="2400" dirty="0">
                <a:solidFill>
                  <a:srgbClr val="333333"/>
                </a:solidFill>
                <a:latin typeface="Twinkl Cursive Looped" panose="02000000000000000000" pitchFamily="2" charset="0"/>
              </a:rPr>
            </a:br>
            <a:r>
              <a:rPr lang="en-GB" sz="2400" dirty="0">
                <a:solidFill>
                  <a:srgbClr val="333333"/>
                </a:solidFill>
                <a:latin typeface="Twinkl Cursive Looped" panose="02000000000000000000" pitchFamily="2" charset="0"/>
              </a:rPr>
              <a:t>In the late 1800s, nearly 300 crucial new houses were built in an area called New Town to accompany existing houses which were superficial.  They were beneficial for more workers and managers, who were to accompany them and prevent antisocial behaviour, as new industries were to occur and be developed and factories were built, like Paxman’s who made diesel engines.</a:t>
            </a:r>
            <a:br>
              <a:rPr lang="en-GB" sz="2400" dirty="0">
                <a:solidFill>
                  <a:srgbClr val="333333"/>
                </a:solidFill>
                <a:latin typeface="Twinkl Cursive Looped" panose="02000000000000000000" pitchFamily="2" charset="0"/>
              </a:rPr>
            </a:br>
            <a:r>
              <a:rPr lang="en-GB" sz="2400" dirty="0">
                <a:solidFill>
                  <a:srgbClr val="333333"/>
                </a:solidFill>
                <a:latin typeface="Twinkl Cursive Looped" panose="02000000000000000000" pitchFamily="2" charset="0"/>
              </a:rPr>
              <a:t> </a:t>
            </a:r>
            <a:endParaRPr lang="en-GB" sz="2400" i="0" dirty="0">
              <a:solidFill>
                <a:srgbClr val="333333"/>
              </a:solidFill>
              <a:effectLst/>
              <a:highlight>
                <a:srgbClr val="FFFF00"/>
              </a:highlight>
              <a:latin typeface="Twinkl Cursive Looped" panose="02000000000000000000" pitchFamily="2" charset="0"/>
            </a:endParaRPr>
          </a:p>
        </p:txBody>
      </p:sp>
    </p:spTree>
    <p:extLst>
      <p:ext uri="{BB962C8B-B14F-4D97-AF65-F5344CB8AC3E}">
        <p14:creationId xmlns:p14="http://schemas.microsoft.com/office/powerpoint/2010/main" val="3340088154"/>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2757" y="1"/>
            <a:ext cx="10711543" cy="6007100"/>
          </a:xfrm>
        </p:spPr>
        <p:txBody>
          <a:bodyPr>
            <a:noAutofit/>
          </a:bodyPr>
          <a:lstStyle/>
          <a:p>
            <a:br>
              <a:rPr lang="en-GB" sz="2400" b="1" dirty="0">
                <a:solidFill>
                  <a:srgbClr val="333333"/>
                </a:solidFill>
                <a:latin typeface="Twinkl Cursive Looped" panose="02000000000000000000" pitchFamily="2" charset="0"/>
              </a:rPr>
            </a:br>
            <a:br>
              <a:rPr lang="en-GB" sz="2400" b="1" dirty="0">
                <a:solidFill>
                  <a:srgbClr val="333333"/>
                </a:solidFill>
                <a:latin typeface="Twinkl Cursive Looped" panose="02000000000000000000" pitchFamily="2" charset="0"/>
              </a:rPr>
            </a:br>
            <a:br>
              <a:rPr lang="en-GB" sz="2400" b="1" dirty="0">
                <a:solidFill>
                  <a:srgbClr val="333333"/>
                </a:solidFill>
                <a:latin typeface="Twinkl Cursive Looped" panose="02000000000000000000" pitchFamily="2" charset="0"/>
              </a:rPr>
            </a:br>
            <a:r>
              <a:rPr lang="en-GB" sz="2400" b="1" dirty="0">
                <a:solidFill>
                  <a:srgbClr val="333333"/>
                </a:solidFill>
                <a:latin typeface="Twinkl Cursive Looped" panose="02000000000000000000" pitchFamily="2" charset="0"/>
              </a:rPr>
              <a:t>Houses</a:t>
            </a:r>
            <a:br>
              <a:rPr lang="en-GB" sz="2400" dirty="0">
                <a:solidFill>
                  <a:srgbClr val="333333"/>
                </a:solidFill>
                <a:latin typeface="Twinkl Cursive Looped" panose="02000000000000000000" pitchFamily="2" charset="0"/>
              </a:rPr>
            </a:br>
            <a:r>
              <a:rPr lang="en-GB" sz="2400" dirty="0">
                <a:solidFill>
                  <a:srgbClr val="333333"/>
                </a:solidFill>
                <a:latin typeface="Twinkl Cursive Looped" panose="02000000000000000000" pitchFamily="2" charset="0"/>
              </a:rPr>
              <a:t>By examining the oldest houses in Colchester, we can find clues as to what </a:t>
            </a:r>
            <a:r>
              <a:rPr lang="en-GB" sz="2400" dirty="0">
                <a:solidFill>
                  <a:srgbClr val="333333"/>
                </a:solidFill>
                <a:highlight>
                  <a:srgbClr val="FFFF00"/>
                </a:highlight>
                <a:latin typeface="Twinkl Cursive Looped" panose="02000000000000000000" pitchFamily="2" charset="0"/>
              </a:rPr>
              <a:t>special</a:t>
            </a:r>
            <a:r>
              <a:rPr lang="en-GB" sz="2400" dirty="0">
                <a:solidFill>
                  <a:srgbClr val="333333"/>
                </a:solidFill>
                <a:latin typeface="Twinkl Cursive Looped" panose="02000000000000000000" pitchFamily="2" charset="0"/>
              </a:rPr>
              <a:t> things were to </a:t>
            </a:r>
            <a:r>
              <a:rPr lang="en-GB" sz="2400" dirty="0">
                <a:solidFill>
                  <a:srgbClr val="333333"/>
                </a:solidFill>
                <a:highlight>
                  <a:srgbClr val="FFFF00"/>
                </a:highlight>
                <a:latin typeface="Twinkl Cursive Looped" panose="02000000000000000000" pitchFamily="2" charset="0"/>
              </a:rPr>
              <a:t>occur </a:t>
            </a:r>
            <a:r>
              <a:rPr lang="en-GB" sz="2400" dirty="0">
                <a:solidFill>
                  <a:srgbClr val="333333"/>
                </a:solidFill>
                <a:latin typeface="Twinkl Cursive Looped" panose="02000000000000000000" pitchFamily="2" charset="0"/>
              </a:rPr>
              <a:t>and eliminate </a:t>
            </a:r>
            <a:r>
              <a:rPr lang="en-GB" sz="2400" dirty="0">
                <a:solidFill>
                  <a:srgbClr val="333333"/>
                </a:solidFill>
                <a:highlight>
                  <a:srgbClr val="FFFF00"/>
                </a:highlight>
                <a:latin typeface="Twinkl Cursive Looped" panose="02000000000000000000" pitchFamily="2" charset="0"/>
              </a:rPr>
              <a:t>artificial</a:t>
            </a:r>
            <a:r>
              <a:rPr lang="en-GB" sz="2400" dirty="0">
                <a:solidFill>
                  <a:srgbClr val="333333"/>
                </a:solidFill>
                <a:latin typeface="Twinkl Cursive Looped" panose="02000000000000000000" pitchFamily="2" charset="0"/>
              </a:rPr>
              <a:t> sections and on what </a:t>
            </a:r>
            <a:r>
              <a:rPr lang="en-GB" sz="2400" dirty="0">
                <a:solidFill>
                  <a:srgbClr val="333333"/>
                </a:solidFill>
                <a:highlight>
                  <a:srgbClr val="FFFF00"/>
                </a:highlight>
                <a:latin typeface="Twinkl Cursive Looped" panose="02000000000000000000" pitchFamily="2" charset="0"/>
              </a:rPr>
              <a:t>occasion</a:t>
            </a:r>
            <a:r>
              <a:rPr lang="en-GB" sz="2400" dirty="0">
                <a:solidFill>
                  <a:srgbClr val="333333"/>
                </a:solidFill>
                <a:latin typeface="Twinkl Cursive Looped" panose="02000000000000000000" pitchFamily="2" charset="0"/>
              </a:rPr>
              <a:t> they were built.</a:t>
            </a:r>
            <a:br>
              <a:rPr lang="en-GB" sz="2400" dirty="0">
                <a:solidFill>
                  <a:srgbClr val="333333"/>
                </a:solidFill>
                <a:latin typeface="Twinkl Cursive Looped" panose="02000000000000000000" pitchFamily="2" charset="0"/>
              </a:rPr>
            </a:br>
            <a:br>
              <a:rPr lang="en-GB" sz="2400" dirty="0">
                <a:solidFill>
                  <a:srgbClr val="333333"/>
                </a:solidFill>
                <a:latin typeface="Twinkl Cursive Looped" panose="02000000000000000000" pitchFamily="2" charset="0"/>
              </a:rPr>
            </a:br>
            <a:r>
              <a:rPr lang="en-GB" sz="2400" dirty="0">
                <a:solidFill>
                  <a:srgbClr val="333333"/>
                </a:solidFill>
                <a:latin typeface="Twinkl Cursive Looped" panose="02000000000000000000" pitchFamily="2" charset="0"/>
              </a:rPr>
              <a:t>Dutch-speaking weavers and cloth makers from Flanders (present-day Belgium) once lived in the “Dutch Quarter”.  In the 1570s, on </a:t>
            </a:r>
            <a:r>
              <a:rPr lang="en-GB" sz="2400" dirty="0">
                <a:solidFill>
                  <a:srgbClr val="333333"/>
                </a:solidFill>
                <a:highlight>
                  <a:srgbClr val="FFFF00"/>
                </a:highlight>
                <a:latin typeface="Twinkl Cursive Looped" panose="02000000000000000000" pitchFamily="2" charset="0"/>
              </a:rPr>
              <a:t>occasions</a:t>
            </a:r>
            <a:r>
              <a:rPr lang="en-GB" sz="2400" dirty="0">
                <a:solidFill>
                  <a:srgbClr val="333333"/>
                </a:solidFill>
                <a:latin typeface="Twinkl Cursive Looped" panose="02000000000000000000" pitchFamily="2" charset="0"/>
              </a:rPr>
              <a:t>, they had to flee from Flanders because they were being persecuted for their religious and </a:t>
            </a:r>
            <a:r>
              <a:rPr lang="en-GB" sz="2400" dirty="0">
                <a:solidFill>
                  <a:srgbClr val="333333"/>
                </a:solidFill>
                <a:highlight>
                  <a:srgbClr val="FFFF00"/>
                </a:highlight>
                <a:latin typeface="Twinkl Cursive Looped" panose="02000000000000000000" pitchFamily="2" charset="0"/>
              </a:rPr>
              <a:t>social </a:t>
            </a:r>
            <a:r>
              <a:rPr lang="en-GB" sz="2400" dirty="0">
                <a:solidFill>
                  <a:srgbClr val="333333"/>
                </a:solidFill>
                <a:latin typeface="Twinkl Cursive Looped" panose="02000000000000000000" pitchFamily="2" charset="0"/>
              </a:rPr>
              <a:t>beliefs.  This could be thought of as </a:t>
            </a:r>
            <a:r>
              <a:rPr lang="en-GB" sz="2400" dirty="0">
                <a:solidFill>
                  <a:srgbClr val="333333"/>
                </a:solidFill>
                <a:highlight>
                  <a:srgbClr val="FFFF00"/>
                </a:highlight>
                <a:latin typeface="Twinkl Cursive Looped" panose="02000000000000000000" pitchFamily="2" charset="0"/>
              </a:rPr>
              <a:t>racial</a:t>
            </a:r>
            <a:r>
              <a:rPr lang="en-GB" sz="2400" dirty="0">
                <a:solidFill>
                  <a:srgbClr val="333333"/>
                </a:solidFill>
                <a:latin typeface="Twinkl Cursive Looped" panose="02000000000000000000" pitchFamily="2" charset="0"/>
              </a:rPr>
              <a:t> tension.  In the Dutch Quarter, it was crucial that the houses’ big windows let in lots of light so the weavers could see as they made cloth on their looms.</a:t>
            </a:r>
            <a:br>
              <a:rPr lang="en-GB" sz="2400" dirty="0">
                <a:solidFill>
                  <a:srgbClr val="333333"/>
                </a:solidFill>
                <a:latin typeface="Twinkl Cursive Looped" panose="02000000000000000000" pitchFamily="2" charset="0"/>
              </a:rPr>
            </a:br>
            <a:br>
              <a:rPr lang="en-GB" sz="2400" dirty="0">
                <a:solidFill>
                  <a:srgbClr val="333333"/>
                </a:solidFill>
                <a:latin typeface="Twinkl Cursive Looped" panose="02000000000000000000" pitchFamily="2" charset="0"/>
              </a:rPr>
            </a:br>
            <a:r>
              <a:rPr lang="en-GB" sz="2400" dirty="0">
                <a:solidFill>
                  <a:srgbClr val="333333"/>
                </a:solidFill>
                <a:latin typeface="Twinkl Cursive Looped" panose="02000000000000000000" pitchFamily="2" charset="0"/>
              </a:rPr>
              <a:t>In the late 1800s, nearly 300 </a:t>
            </a:r>
            <a:r>
              <a:rPr lang="en-GB" sz="2400" dirty="0">
                <a:solidFill>
                  <a:srgbClr val="333333"/>
                </a:solidFill>
                <a:highlight>
                  <a:srgbClr val="FFFF00"/>
                </a:highlight>
                <a:latin typeface="Twinkl Cursive Looped" panose="02000000000000000000" pitchFamily="2" charset="0"/>
              </a:rPr>
              <a:t>crucial</a:t>
            </a:r>
            <a:r>
              <a:rPr lang="en-GB" sz="2400" dirty="0">
                <a:solidFill>
                  <a:srgbClr val="333333"/>
                </a:solidFill>
                <a:latin typeface="Twinkl Cursive Looped" panose="02000000000000000000" pitchFamily="2" charset="0"/>
              </a:rPr>
              <a:t> new houses were built in an area called New Town to </a:t>
            </a:r>
            <a:r>
              <a:rPr lang="en-GB" sz="2400" dirty="0">
                <a:solidFill>
                  <a:srgbClr val="333333"/>
                </a:solidFill>
                <a:highlight>
                  <a:srgbClr val="FFFF00"/>
                </a:highlight>
                <a:latin typeface="Twinkl Cursive Looped" panose="02000000000000000000" pitchFamily="2" charset="0"/>
              </a:rPr>
              <a:t>accompany</a:t>
            </a:r>
            <a:r>
              <a:rPr lang="en-GB" sz="2400" dirty="0">
                <a:solidFill>
                  <a:srgbClr val="333333"/>
                </a:solidFill>
                <a:latin typeface="Twinkl Cursive Looped" panose="02000000000000000000" pitchFamily="2" charset="0"/>
              </a:rPr>
              <a:t> existing houses which were </a:t>
            </a:r>
            <a:r>
              <a:rPr lang="en-GB" sz="2400" dirty="0">
                <a:solidFill>
                  <a:srgbClr val="333333"/>
                </a:solidFill>
                <a:highlight>
                  <a:srgbClr val="FFFF00"/>
                </a:highlight>
                <a:latin typeface="Twinkl Cursive Looped" panose="02000000000000000000" pitchFamily="2" charset="0"/>
              </a:rPr>
              <a:t>superficial.</a:t>
            </a:r>
            <a:r>
              <a:rPr lang="en-GB" sz="2400" dirty="0">
                <a:solidFill>
                  <a:srgbClr val="333333"/>
                </a:solidFill>
                <a:latin typeface="Twinkl Cursive Looped" panose="02000000000000000000" pitchFamily="2" charset="0"/>
              </a:rPr>
              <a:t>  They were </a:t>
            </a:r>
            <a:r>
              <a:rPr lang="en-GB" sz="2400" dirty="0">
                <a:solidFill>
                  <a:srgbClr val="333333"/>
                </a:solidFill>
                <a:highlight>
                  <a:srgbClr val="FFFF00"/>
                </a:highlight>
                <a:latin typeface="Twinkl Cursive Looped" panose="02000000000000000000" pitchFamily="2" charset="0"/>
              </a:rPr>
              <a:t>beneficial </a:t>
            </a:r>
            <a:r>
              <a:rPr lang="en-GB" sz="2400" dirty="0">
                <a:solidFill>
                  <a:srgbClr val="333333"/>
                </a:solidFill>
                <a:latin typeface="Twinkl Cursive Looped" panose="02000000000000000000" pitchFamily="2" charset="0"/>
              </a:rPr>
              <a:t>for more workers and managers, who were to accompany them and prevent </a:t>
            </a:r>
            <a:r>
              <a:rPr lang="en-GB" sz="2400" dirty="0">
                <a:solidFill>
                  <a:srgbClr val="333333"/>
                </a:solidFill>
                <a:highlight>
                  <a:srgbClr val="FFFF00"/>
                </a:highlight>
                <a:latin typeface="Twinkl Cursive Looped" panose="02000000000000000000" pitchFamily="2" charset="0"/>
              </a:rPr>
              <a:t>antisocial</a:t>
            </a:r>
            <a:r>
              <a:rPr lang="en-GB" sz="2400" dirty="0">
                <a:solidFill>
                  <a:srgbClr val="333333"/>
                </a:solidFill>
                <a:latin typeface="Twinkl Cursive Looped" panose="02000000000000000000" pitchFamily="2" charset="0"/>
              </a:rPr>
              <a:t> behaviour, as new industries were to </a:t>
            </a:r>
            <a:r>
              <a:rPr lang="en-GB" sz="2400" dirty="0">
                <a:solidFill>
                  <a:srgbClr val="333333"/>
                </a:solidFill>
                <a:highlight>
                  <a:srgbClr val="FFFF00"/>
                </a:highlight>
                <a:latin typeface="Twinkl Cursive Looped" panose="02000000000000000000" pitchFamily="2" charset="0"/>
              </a:rPr>
              <a:t>occur </a:t>
            </a:r>
            <a:r>
              <a:rPr lang="en-GB" sz="2400" dirty="0">
                <a:solidFill>
                  <a:srgbClr val="333333"/>
                </a:solidFill>
                <a:latin typeface="Twinkl Cursive Looped" panose="02000000000000000000" pitchFamily="2" charset="0"/>
              </a:rPr>
              <a:t>and be developed and factories were built, like Paxman’s who made diesel engines.</a:t>
            </a:r>
            <a:br>
              <a:rPr lang="en-GB" sz="2400" dirty="0">
                <a:solidFill>
                  <a:srgbClr val="333333"/>
                </a:solidFill>
                <a:latin typeface="Twinkl Cursive Looped" panose="02000000000000000000" pitchFamily="2" charset="0"/>
              </a:rPr>
            </a:br>
            <a:r>
              <a:rPr lang="en-GB" sz="2400" dirty="0">
                <a:solidFill>
                  <a:srgbClr val="333333"/>
                </a:solidFill>
                <a:latin typeface="Twinkl Cursive Looped" panose="02000000000000000000" pitchFamily="2" charset="0"/>
              </a:rPr>
              <a:t> </a:t>
            </a:r>
            <a:endParaRPr lang="en-GB" sz="2400" i="0" dirty="0">
              <a:solidFill>
                <a:srgbClr val="333333"/>
              </a:solidFill>
              <a:effectLst/>
              <a:highlight>
                <a:srgbClr val="FFFF00"/>
              </a:highlight>
              <a:latin typeface="Twinkl Cursive Looped" panose="02000000000000000000" pitchFamily="2" charset="0"/>
            </a:endParaRPr>
          </a:p>
        </p:txBody>
      </p:sp>
    </p:spTree>
    <p:extLst>
      <p:ext uri="{BB962C8B-B14F-4D97-AF65-F5344CB8AC3E}">
        <p14:creationId xmlns:p14="http://schemas.microsoft.com/office/powerpoint/2010/main" val="3085838366"/>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Write this sentence as I dictate it to you.</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372587210"/>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26784-A357-92CE-B6B1-8F248D3D6650}"/>
              </a:ext>
            </a:extLst>
          </p:cNvPr>
          <p:cNvSpPr>
            <a:spLocks noGrp="1"/>
          </p:cNvSpPr>
          <p:nvPr>
            <p:ph type="title"/>
          </p:nvPr>
        </p:nvSpPr>
        <p:spPr>
          <a:xfrm>
            <a:off x="844550" y="2901724"/>
            <a:ext cx="10515600" cy="3460976"/>
          </a:xfrm>
        </p:spPr>
        <p:txBody>
          <a:bodyPr>
            <a:normAutofit fontScale="90000"/>
          </a:bodyPr>
          <a:lstStyle/>
          <a:p>
            <a:r>
              <a:rPr lang="en-GB" dirty="0">
                <a:solidFill>
                  <a:srgbClr val="000000"/>
                </a:solidFill>
                <a:latin typeface="Twinkl Cursive Looped" panose="02000000000000000000" pitchFamily="2" charset="0"/>
                <a:ea typeface="Times New Roman" panose="02020603050405020304" pitchFamily="18" charset="0"/>
              </a:rPr>
              <a:t>They were beneficial for more workers and managers, who were to accompany them and prevent antisocial behaviour, as new industries were to occur and be developed and factories were built.</a:t>
            </a:r>
            <a:endParaRPr lang="en-GB" dirty="0">
              <a:solidFill>
                <a:srgbClr val="000000"/>
              </a:solidFill>
              <a:highlight>
                <a:srgbClr val="FFFF00"/>
              </a:highlight>
              <a:latin typeface="Twinkl Cursive Looped" panose="02000000000000000000" pitchFamily="2" charset="0"/>
              <a:ea typeface="Times New Roman" panose="02020603050405020304" pitchFamily="18" charset="0"/>
            </a:endParaRPr>
          </a:p>
        </p:txBody>
      </p:sp>
      <p:sp>
        <p:nvSpPr>
          <p:cNvPr id="3" name="Text Placeholder 2">
            <a:extLst>
              <a:ext uri="{FF2B5EF4-FFF2-40B4-BE49-F238E27FC236}">
                <a16:creationId xmlns:a16="http://schemas.microsoft.com/office/drawing/2014/main" id="{2C093CA3-7411-8BC7-47E4-02215E91DB7B}"/>
              </a:ext>
            </a:extLst>
          </p:cNvPr>
          <p:cNvSpPr>
            <a:spLocks noGrp="1"/>
          </p:cNvSpPr>
          <p:nvPr>
            <p:ph type="body" idx="1"/>
          </p:nvPr>
        </p:nvSpPr>
        <p:spPr>
          <a:xfrm>
            <a:off x="844550" y="209551"/>
            <a:ext cx="10515600" cy="1500187"/>
          </a:xfrm>
        </p:spPr>
        <p:txBody>
          <a:bodyPr/>
          <a:lstStyle/>
          <a:p>
            <a:r>
              <a:rPr lang="en-GB" dirty="0"/>
              <a:t>Did you write it correctly?</a:t>
            </a:r>
          </a:p>
          <a:p>
            <a:r>
              <a:rPr lang="en-GB" dirty="0"/>
              <a:t>Edit your work and make sure you have it correct.</a:t>
            </a:r>
          </a:p>
          <a:p>
            <a:r>
              <a:rPr lang="en-GB" dirty="0"/>
              <a:t>Can you underline the spelling word that we have covered in this session?</a:t>
            </a:r>
          </a:p>
        </p:txBody>
      </p:sp>
    </p:spTree>
    <p:extLst>
      <p:ext uri="{BB962C8B-B14F-4D97-AF65-F5344CB8AC3E}">
        <p14:creationId xmlns:p14="http://schemas.microsoft.com/office/powerpoint/2010/main" val="10258606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3080825"/>
            <a:ext cx="10515600" cy="1481650"/>
          </a:xfrm>
        </p:spPr>
        <p:txBody>
          <a:bodyPr>
            <a:normAutofit/>
          </a:bodyPr>
          <a:lstStyle/>
          <a:p>
            <a:pPr algn="ctr"/>
            <a:r>
              <a:rPr lang="en-GB" dirty="0">
                <a:latin typeface="Twinkl Cursive Looped" panose="02000000000000000000" pitchFamily="2" charset="0"/>
              </a:rPr>
              <a:t>enough</a:t>
            </a:r>
          </a:p>
        </p:txBody>
      </p:sp>
      <p:sp>
        <p:nvSpPr>
          <p:cNvPr id="3" name="Rectangle 2">
            <a:extLst>
              <a:ext uri="{FF2B5EF4-FFF2-40B4-BE49-F238E27FC236}">
                <a16:creationId xmlns:a16="http://schemas.microsoft.com/office/drawing/2014/main" id="{162CC6E8-06E9-4F6E-A75B-C2FED721CE28}"/>
              </a:ext>
            </a:extLst>
          </p:cNvPr>
          <p:cNvSpPr/>
          <p:nvPr/>
        </p:nvSpPr>
        <p:spPr>
          <a:xfrm>
            <a:off x="5660573" y="3662589"/>
            <a:ext cx="1770742" cy="89988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098" name="Picture 2" descr="enough clipart - Clip Art Library">
            <a:extLst>
              <a:ext uri="{FF2B5EF4-FFF2-40B4-BE49-F238E27FC236}">
                <a16:creationId xmlns:a16="http://schemas.microsoft.com/office/drawing/2014/main" id="{DD830F69-30A2-3F59-1F61-3684454C99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0452" y="384175"/>
            <a:ext cx="1609725" cy="161925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B4B19CDF-9C51-1B37-EE84-B62F7C4E7CFB}"/>
              </a:ext>
            </a:extLst>
          </p:cNvPr>
          <p:cNvSpPr txBox="1">
            <a:spLocks/>
          </p:cNvSpPr>
          <p:nvPr/>
        </p:nvSpPr>
        <p:spPr>
          <a:xfrm>
            <a:off x="1132114" y="4910650"/>
            <a:ext cx="10515600" cy="148165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a:t>
            </a:r>
            <a:r>
              <a:rPr lang="en-GB" dirty="0" err="1">
                <a:latin typeface="Twinkl Cursive Looped" panose="02000000000000000000" pitchFamily="2" charset="0"/>
              </a:rPr>
              <a:t>uff</a:t>
            </a:r>
            <a:r>
              <a:rPr lang="en-GB" dirty="0">
                <a:latin typeface="Twinkl Cursive Looped" panose="02000000000000000000" pitchFamily="2" charset="0"/>
              </a:rPr>
              <a:t>’ sound</a:t>
            </a:r>
          </a:p>
        </p:txBody>
      </p:sp>
    </p:spTree>
    <p:extLst>
      <p:ext uri="{BB962C8B-B14F-4D97-AF65-F5344CB8AC3E}">
        <p14:creationId xmlns:p14="http://schemas.microsoft.com/office/powerpoint/2010/main" val="3154186042"/>
      </p:ext>
    </p:extLst>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469571" y="1518558"/>
            <a:ext cx="9046029" cy="3416320"/>
          </a:xfrm>
          <a:prstGeom prst="rect">
            <a:avLst/>
          </a:prstGeom>
          <a:noFill/>
        </p:spPr>
        <p:txBody>
          <a:bodyPr wrap="square" rtlCol="0">
            <a:spAutoFit/>
          </a:bodyPr>
          <a:lstStyle/>
          <a:p>
            <a:r>
              <a:rPr lang="en-GB" sz="7200" dirty="0">
                <a:latin typeface="Twinkl Cursive Looped" panose="02000000000000000000" pitchFamily="2" charset="0"/>
              </a:rPr>
              <a:t>Year 5  - Autumn 2</a:t>
            </a:r>
          </a:p>
          <a:p>
            <a:r>
              <a:rPr lang="en-GB" sz="7200" dirty="0">
                <a:latin typeface="Twinkl Cursive Looped" panose="02000000000000000000" pitchFamily="2" charset="0"/>
              </a:rPr>
              <a:t>Week 1 - Friday</a:t>
            </a:r>
          </a:p>
          <a:p>
            <a:endParaRPr lang="en-GB" sz="7200" dirty="0"/>
          </a:p>
        </p:txBody>
      </p:sp>
    </p:spTree>
    <p:extLst>
      <p:ext uri="{BB962C8B-B14F-4D97-AF65-F5344CB8AC3E}">
        <p14:creationId xmlns:p14="http://schemas.microsoft.com/office/powerpoint/2010/main" val="1114376992"/>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0A41E0C-A48D-5FD9-672C-31975D5636ED}"/>
              </a:ext>
            </a:extLst>
          </p:cNvPr>
          <p:cNvSpPr txBox="1"/>
          <p:nvPr/>
        </p:nvSpPr>
        <p:spPr>
          <a:xfrm>
            <a:off x="1469571" y="1518558"/>
            <a:ext cx="9046029" cy="1200329"/>
          </a:xfrm>
          <a:prstGeom prst="rect">
            <a:avLst/>
          </a:prstGeom>
          <a:noFill/>
        </p:spPr>
        <p:txBody>
          <a:bodyPr wrap="square" rtlCol="0">
            <a:spAutoFit/>
          </a:bodyPr>
          <a:lstStyle/>
          <a:p>
            <a:endParaRPr lang="en-GB" sz="7200" dirty="0"/>
          </a:p>
        </p:txBody>
      </p:sp>
      <p:pic>
        <p:nvPicPr>
          <p:cNvPr id="3" name="Picture 2">
            <a:extLst>
              <a:ext uri="{FF2B5EF4-FFF2-40B4-BE49-F238E27FC236}">
                <a16:creationId xmlns:a16="http://schemas.microsoft.com/office/drawing/2014/main" id="{C718391D-8DC4-4E57-AD2D-8CB100B1E77C}"/>
              </a:ext>
            </a:extLst>
          </p:cNvPr>
          <p:cNvPicPr>
            <a:picLocks noChangeAspect="1"/>
          </p:cNvPicPr>
          <p:nvPr/>
        </p:nvPicPr>
        <p:blipFill rotWithShape="1">
          <a:blip r:embed="rId3"/>
          <a:srcRect l="28453" t="20067" r="30119" b="14716"/>
          <a:stretch/>
        </p:blipFill>
        <p:spPr>
          <a:xfrm>
            <a:off x="1277256" y="483687"/>
            <a:ext cx="8157029" cy="6371604"/>
          </a:xfrm>
          <a:prstGeom prst="rect">
            <a:avLst/>
          </a:prstGeom>
        </p:spPr>
      </p:pic>
    </p:spTree>
    <p:extLst>
      <p:ext uri="{BB962C8B-B14F-4D97-AF65-F5344CB8AC3E}">
        <p14:creationId xmlns:p14="http://schemas.microsoft.com/office/powerpoint/2010/main" val="4105420100"/>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424543" y="1518558"/>
            <a:ext cx="10972800" cy="2308324"/>
          </a:xfrm>
          <a:prstGeom prst="rect">
            <a:avLst/>
          </a:prstGeom>
          <a:noFill/>
        </p:spPr>
        <p:txBody>
          <a:bodyPr wrap="square" rtlCol="0">
            <a:spAutoFit/>
          </a:bodyPr>
          <a:lstStyle/>
          <a:p>
            <a:r>
              <a:rPr lang="en-GB" sz="7200" i="1" dirty="0">
                <a:latin typeface="Twinkl Cursive Looped" panose="02000000000000000000" pitchFamily="2" charset="0"/>
              </a:rPr>
              <a:t>Let’s Revisit and Review…</a:t>
            </a:r>
          </a:p>
          <a:p>
            <a:endParaRPr lang="en-GB" sz="7200" dirty="0"/>
          </a:p>
        </p:txBody>
      </p:sp>
    </p:spTree>
    <p:extLst>
      <p:ext uri="{BB962C8B-B14F-4D97-AF65-F5344CB8AC3E}">
        <p14:creationId xmlns:p14="http://schemas.microsoft.com/office/powerpoint/2010/main" val="3506532187"/>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Old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108502788"/>
      </p:ext>
    </p:extLst>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peculiar </a:t>
            </a:r>
          </a:p>
        </p:txBody>
      </p:sp>
    </p:spTree>
    <p:extLst>
      <p:ext uri="{BB962C8B-B14F-4D97-AF65-F5344CB8AC3E}">
        <p14:creationId xmlns:p14="http://schemas.microsoft.com/office/powerpoint/2010/main" val="3866864438"/>
      </p:ext>
    </p:extLst>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occasion</a:t>
            </a:r>
          </a:p>
        </p:txBody>
      </p:sp>
    </p:spTree>
    <p:extLst>
      <p:ext uri="{BB962C8B-B14F-4D97-AF65-F5344CB8AC3E}">
        <p14:creationId xmlns:p14="http://schemas.microsoft.com/office/powerpoint/2010/main" val="3221187074"/>
      </p:ext>
    </p:extLst>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Old spelling rule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463393091"/>
      </p:ext>
    </p:extLst>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Different sounds used by ‘</a:t>
            </a:r>
            <a:r>
              <a:rPr lang="en-GB" dirty="0" err="1">
                <a:latin typeface="Twinkl Cursive Looped" panose="02000000000000000000" pitchFamily="2" charset="0"/>
              </a:rPr>
              <a:t>ough</a:t>
            </a:r>
            <a:r>
              <a:rPr lang="en-GB" dirty="0">
                <a:latin typeface="Twinkl Cursive Looped" panose="02000000000000000000" pitchFamily="2" charset="0"/>
              </a:rPr>
              <a:t>’</a:t>
            </a:r>
          </a:p>
        </p:txBody>
      </p:sp>
    </p:spTree>
    <p:extLst>
      <p:ext uri="{BB962C8B-B14F-4D97-AF65-F5344CB8AC3E}">
        <p14:creationId xmlns:p14="http://schemas.microsoft.com/office/powerpoint/2010/main" val="190565983"/>
      </p:ext>
    </p:extLst>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bough</a:t>
            </a:r>
          </a:p>
        </p:txBody>
      </p:sp>
    </p:spTree>
    <p:extLst>
      <p:ext uri="{BB962C8B-B14F-4D97-AF65-F5344CB8AC3E}">
        <p14:creationId xmlns:p14="http://schemas.microsoft.com/office/powerpoint/2010/main" val="1612179683"/>
      </p:ext>
    </p:extLst>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rough</a:t>
            </a:r>
          </a:p>
        </p:txBody>
      </p:sp>
    </p:spTree>
    <p:extLst>
      <p:ext uri="{BB962C8B-B14F-4D97-AF65-F5344CB8AC3E}">
        <p14:creationId xmlns:p14="http://schemas.microsoft.com/office/powerpoint/2010/main" val="42138582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Teach and Practise</a:t>
            </a:r>
          </a:p>
        </p:txBody>
      </p:sp>
    </p:spTree>
    <p:extLst>
      <p:ext uri="{BB962C8B-B14F-4D97-AF65-F5344CB8AC3E}">
        <p14:creationId xmlns:p14="http://schemas.microsoft.com/office/powerpoint/2010/main" val="3148969883"/>
      </p:ext>
    </p:extLst>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cough</a:t>
            </a:r>
          </a:p>
        </p:txBody>
      </p:sp>
    </p:spTree>
    <p:extLst>
      <p:ext uri="{BB962C8B-B14F-4D97-AF65-F5344CB8AC3E}">
        <p14:creationId xmlns:p14="http://schemas.microsoft.com/office/powerpoint/2010/main" val="2847501421"/>
      </p:ext>
    </p:extLst>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enough</a:t>
            </a:r>
          </a:p>
        </p:txBody>
      </p:sp>
    </p:spTree>
    <p:extLst>
      <p:ext uri="{BB962C8B-B14F-4D97-AF65-F5344CB8AC3E}">
        <p14:creationId xmlns:p14="http://schemas.microsoft.com/office/powerpoint/2010/main" val="680978058"/>
      </p:ext>
    </p:extLst>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though</a:t>
            </a:r>
          </a:p>
        </p:txBody>
      </p:sp>
    </p:spTree>
    <p:extLst>
      <p:ext uri="{BB962C8B-B14F-4D97-AF65-F5344CB8AC3E}">
        <p14:creationId xmlns:p14="http://schemas.microsoft.com/office/powerpoint/2010/main" val="4064547850"/>
      </p:ext>
    </p:extLst>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through</a:t>
            </a:r>
          </a:p>
        </p:txBody>
      </p:sp>
    </p:spTree>
    <p:extLst>
      <p:ext uri="{BB962C8B-B14F-4D97-AF65-F5344CB8AC3E}">
        <p14:creationId xmlns:p14="http://schemas.microsoft.com/office/powerpoint/2010/main" val="606007093"/>
      </p:ext>
    </p:extLst>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plough</a:t>
            </a:r>
          </a:p>
        </p:txBody>
      </p:sp>
    </p:spTree>
    <p:extLst>
      <p:ext uri="{BB962C8B-B14F-4D97-AF65-F5344CB8AC3E}">
        <p14:creationId xmlns:p14="http://schemas.microsoft.com/office/powerpoint/2010/main" val="3045267707"/>
      </p:ext>
    </p:extLst>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ought</a:t>
            </a:r>
          </a:p>
        </p:txBody>
      </p:sp>
    </p:spTree>
    <p:extLst>
      <p:ext uri="{BB962C8B-B14F-4D97-AF65-F5344CB8AC3E}">
        <p14:creationId xmlns:p14="http://schemas.microsoft.com/office/powerpoint/2010/main" val="3828583464"/>
      </p:ext>
    </p:extLst>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brought</a:t>
            </a:r>
          </a:p>
        </p:txBody>
      </p:sp>
    </p:spTree>
    <p:extLst>
      <p:ext uri="{BB962C8B-B14F-4D97-AF65-F5344CB8AC3E}">
        <p14:creationId xmlns:p14="http://schemas.microsoft.com/office/powerpoint/2010/main" val="3943656280"/>
      </p:ext>
    </p:extLst>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borough</a:t>
            </a:r>
          </a:p>
        </p:txBody>
      </p:sp>
    </p:spTree>
    <p:extLst>
      <p:ext uri="{BB962C8B-B14F-4D97-AF65-F5344CB8AC3E}">
        <p14:creationId xmlns:p14="http://schemas.microsoft.com/office/powerpoint/2010/main" val="4104111880"/>
      </p:ext>
    </p:extLst>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thought</a:t>
            </a:r>
          </a:p>
        </p:txBody>
      </p:sp>
    </p:spTree>
    <p:extLst>
      <p:ext uri="{BB962C8B-B14F-4D97-AF65-F5344CB8AC3E}">
        <p14:creationId xmlns:p14="http://schemas.microsoft.com/office/powerpoint/2010/main" val="2059466186"/>
      </p:ext>
    </p:extLst>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bought</a:t>
            </a:r>
          </a:p>
        </p:txBody>
      </p:sp>
    </p:spTree>
    <p:extLst>
      <p:ext uri="{BB962C8B-B14F-4D97-AF65-F5344CB8AC3E}">
        <p14:creationId xmlns:p14="http://schemas.microsoft.com/office/powerpoint/2010/main" val="17577782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Words with ending sound /</a:t>
            </a:r>
            <a:r>
              <a:rPr lang="en-GB" dirty="0" err="1">
                <a:latin typeface="Twinkl Cursive Looped" panose="02000000000000000000" pitchFamily="2" charset="0"/>
              </a:rPr>
              <a:t>shuhl</a:t>
            </a:r>
            <a:r>
              <a:rPr lang="en-GB" dirty="0">
                <a:latin typeface="Twinkl Cursive Looped" panose="02000000000000000000" pitchFamily="2" charset="0"/>
              </a:rPr>
              <a:t>/ after a vowel letter</a:t>
            </a:r>
            <a:br>
              <a:rPr lang="en-GB" dirty="0">
                <a:latin typeface="Twinkl Cursive Looped" panose="02000000000000000000" pitchFamily="2" charset="0"/>
              </a:rPr>
            </a:br>
            <a:r>
              <a:rPr lang="en-GB" dirty="0">
                <a:latin typeface="Twinkl Cursive Looped" panose="02000000000000000000" pitchFamily="2" charset="0"/>
              </a:rPr>
              <a:t>-</a:t>
            </a:r>
            <a:r>
              <a:rPr lang="en-GB" dirty="0" err="1">
                <a:latin typeface="Twinkl Cursive Looped" panose="02000000000000000000" pitchFamily="2" charset="0"/>
              </a:rPr>
              <a:t>cial</a:t>
            </a:r>
            <a:r>
              <a:rPr lang="en-GB" dirty="0">
                <a:latin typeface="Twinkl Cursive Looped" panose="02000000000000000000" pitchFamily="2" charset="0"/>
              </a:rPr>
              <a:t> </a:t>
            </a:r>
          </a:p>
        </p:txBody>
      </p:sp>
    </p:spTree>
    <p:extLst>
      <p:ext uri="{BB962C8B-B14F-4D97-AF65-F5344CB8AC3E}">
        <p14:creationId xmlns:p14="http://schemas.microsoft.com/office/powerpoint/2010/main" val="3375751367"/>
      </p:ext>
    </p:extLst>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drought</a:t>
            </a:r>
          </a:p>
        </p:txBody>
      </p:sp>
    </p:spTree>
    <p:extLst>
      <p:ext uri="{BB962C8B-B14F-4D97-AF65-F5344CB8AC3E}">
        <p14:creationId xmlns:p14="http://schemas.microsoft.com/office/powerpoint/2010/main" val="3137545048"/>
      </p:ext>
    </p:extLst>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New spelling rule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422474783"/>
      </p:ext>
    </p:extLst>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official</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413045715"/>
      </p:ext>
    </p:extLst>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special</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648704156"/>
      </p:ext>
    </p:extLst>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artificial</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938272345"/>
      </p:ext>
    </p:extLst>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social</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824879269"/>
      </p:ext>
    </p:extLst>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racial</a:t>
            </a:r>
          </a:p>
        </p:txBody>
      </p:sp>
    </p:spTree>
    <p:extLst>
      <p:ext uri="{BB962C8B-B14F-4D97-AF65-F5344CB8AC3E}">
        <p14:creationId xmlns:p14="http://schemas.microsoft.com/office/powerpoint/2010/main" val="805782854"/>
      </p:ext>
    </p:extLst>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crucial</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306067830"/>
      </p:ext>
    </p:extLst>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facial</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792669322"/>
      </p:ext>
    </p:extLst>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beneficial</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3789535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a:t>
            </a:r>
            <a:r>
              <a:rPr lang="en-GB" dirty="0" err="1">
                <a:latin typeface="Twinkl Cursive Looped" panose="02000000000000000000" pitchFamily="2" charset="0"/>
              </a:rPr>
              <a:t>cial</a:t>
            </a:r>
            <a:endParaRPr lang="en-GB" dirty="0">
              <a:latin typeface="Twinkl Cursive Looped" panose="02000000000000000000" pitchFamily="2" charset="0"/>
            </a:endParaRPr>
          </a:p>
        </p:txBody>
      </p:sp>
    </p:spTree>
    <p:extLst>
      <p:ext uri="{BB962C8B-B14F-4D97-AF65-F5344CB8AC3E}">
        <p14:creationId xmlns:p14="http://schemas.microsoft.com/office/powerpoint/2010/main" val="2638338362"/>
      </p:ext>
    </p:extLst>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superficial</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670349578"/>
      </p:ext>
    </p:extLst>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antisocial</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304861550"/>
      </p:ext>
    </p:extLst>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New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750055451"/>
      </p:ext>
    </p:extLst>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occur</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335409816"/>
      </p:ext>
    </p:extLst>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accompany</a:t>
            </a:r>
          </a:p>
        </p:txBody>
      </p:sp>
    </p:spTree>
    <p:extLst>
      <p:ext uri="{BB962C8B-B14F-4D97-AF65-F5344CB8AC3E}">
        <p14:creationId xmlns:p14="http://schemas.microsoft.com/office/powerpoint/2010/main" val="2844813666"/>
      </p:ext>
    </p:extLst>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975758" y="2274838"/>
            <a:ext cx="9046029" cy="2308324"/>
          </a:xfrm>
          <a:prstGeom prst="rect">
            <a:avLst/>
          </a:prstGeom>
          <a:noFill/>
        </p:spPr>
        <p:txBody>
          <a:bodyPr wrap="square" rtlCol="0">
            <a:spAutoFit/>
          </a:bodyPr>
          <a:lstStyle/>
          <a:p>
            <a:r>
              <a:rPr lang="en-GB" sz="7200" dirty="0">
                <a:latin typeface="Twinkl Cursive Looped" panose="02000000000000000000" pitchFamily="2" charset="0"/>
              </a:rPr>
              <a:t>Quick Quiz time…</a:t>
            </a:r>
          </a:p>
          <a:p>
            <a:endParaRPr lang="en-GB" sz="7200" dirty="0"/>
          </a:p>
        </p:txBody>
      </p:sp>
    </p:spTree>
    <p:extLst>
      <p:ext uri="{BB962C8B-B14F-4D97-AF65-F5344CB8AC3E}">
        <p14:creationId xmlns:p14="http://schemas.microsoft.com/office/powerpoint/2010/main" val="3625788919"/>
      </p:ext>
    </p:extLst>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642258" y="560338"/>
            <a:ext cx="11168742" cy="5201424"/>
          </a:xfrm>
          <a:prstGeom prst="rect">
            <a:avLst/>
          </a:prstGeom>
          <a:noFill/>
        </p:spPr>
        <p:txBody>
          <a:bodyPr wrap="square" rtlCol="0">
            <a:spAutoFit/>
          </a:bodyPr>
          <a:lstStyle/>
          <a:p>
            <a:r>
              <a:rPr lang="en-GB" sz="7200" dirty="0">
                <a:latin typeface="Twinkl Cursive Looped" panose="02000000000000000000" pitchFamily="2" charset="0"/>
              </a:rPr>
              <a:t>Did you get them correct?</a:t>
            </a:r>
          </a:p>
          <a:p>
            <a:r>
              <a:rPr lang="en-GB" sz="4400" i="1" dirty="0">
                <a:latin typeface="Twinkl Cursive Looped" panose="02000000000000000000" pitchFamily="2" charset="0"/>
              </a:rPr>
              <a:t>Edit your work.</a:t>
            </a:r>
          </a:p>
          <a:p>
            <a:pPr algn="ctr"/>
            <a:endParaRPr lang="en-GB" sz="5400" dirty="0">
              <a:latin typeface="Twinkl Cursive Looped" panose="02000000000000000000" pitchFamily="2" charset="0"/>
            </a:endParaRPr>
          </a:p>
          <a:p>
            <a:pPr algn="ctr"/>
            <a:r>
              <a:rPr lang="en-GB" sz="5400" dirty="0">
                <a:latin typeface="Twinkl Cursive Looped" panose="02000000000000000000" pitchFamily="2" charset="0"/>
              </a:rPr>
              <a:t>peculiar occasion enough thought occur accompany official crucial beneficial superficial</a:t>
            </a:r>
          </a:p>
        </p:txBody>
      </p:sp>
    </p:spTree>
    <p:extLst>
      <p:ext uri="{BB962C8B-B14F-4D97-AF65-F5344CB8AC3E}">
        <p14:creationId xmlns:p14="http://schemas.microsoft.com/office/powerpoint/2010/main" val="3886991875"/>
      </p:ext>
    </p:extLst>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975758" y="2274838"/>
            <a:ext cx="9046029" cy="2308324"/>
          </a:xfrm>
          <a:prstGeom prst="rect">
            <a:avLst/>
          </a:prstGeom>
          <a:noFill/>
        </p:spPr>
        <p:txBody>
          <a:bodyPr wrap="square" rtlCol="0">
            <a:spAutoFit/>
          </a:bodyPr>
          <a:lstStyle/>
          <a:p>
            <a:r>
              <a:rPr lang="en-GB" sz="7200" dirty="0">
                <a:latin typeface="Twinkl Cursive Looped" panose="02000000000000000000" pitchFamily="2" charset="0"/>
              </a:rPr>
              <a:t>Word class time…</a:t>
            </a:r>
          </a:p>
          <a:p>
            <a:endParaRPr lang="en-GB" sz="7200" dirty="0"/>
          </a:p>
        </p:txBody>
      </p:sp>
    </p:spTree>
    <p:extLst>
      <p:ext uri="{BB962C8B-B14F-4D97-AF65-F5344CB8AC3E}">
        <p14:creationId xmlns:p14="http://schemas.microsoft.com/office/powerpoint/2010/main" val="1301617929"/>
      </p:ext>
    </p:extLst>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1091822"/>
            <a:ext cx="10515600" cy="4299328"/>
          </a:xfrm>
        </p:spPr>
        <p:txBody>
          <a:bodyPr>
            <a:normAutofit/>
          </a:bodyPr>
          <a:lstStyle/>
          <a:p>
            <a:r>
              <a:rPr lang="en-GB" dirty="0">
                <a:latin typeface="Twinkl Cursive Looped" panose="02000000000000000000" pitchFamily="2" charset="0"/>
              </a:rPr>
              <a:t> </a:t>
            </a:r>
            <a:br>
              <a:rPr lang="en-GB" dirty="0">
                <a:latin typeface="Twinkl Cursive Looped" panose="02000000000000000000" pitchFamily="2" charset="0"/>
              </a:rPr>
            </a:br>
            <a:br>
              <a:rPr lang="en-GB" dirty="0">
                <a:highlight>
                  <a:srgbClr val="FFFF00"/>
                </a:highlight>
                <a:latin typeface="Twinkl Cursive Looped" panose="02000000000000000000" pitchFamily="2" charset="0"/>
              </a:rPr>
            </a:br>
            <a:r>
              <a:rPr lang="en-GB" dirty="0">
                <a:latin typeface="Twinkl Cursive Looped" panose="02000000000000000000" pitchFamily="2" charset="0"/>
              </a:rPr>
              <a:t>It occurred to him that he hadn't eaten since breakfast. </a:t>
            </a:r>
            <a:r>
              <a:rPr lang="en-GB" dirty="0">
                <a:solidFill>
                  <a:srgbClr val="00B050"/>
                </a:solidFill>
                <a:latin typeface="Twinkl Cursive Looped" panose="02000000000000000000" pitchFamily="2" charset="0"/>
              </a:rPr>
              <a:t> </a:t>
            </a:r>
            <a:br>
              <a:rPr lang="en-GB" dirty="0">
                <a:solidFill>
                  <a:srgbClr val="7030A0"/>
                </a:solidFill>
                <a:latin typeface="Twinkl Cursive Looped" panose="02000000000000000000" pitchFamily="2" charset="0"/>
              </a:rPr>
            </a:br>
            <a:endParaRPr lang="en-GB" i="1" dirty="0">
              <a:latin typeface="Twinkl Cursive Looped" panose="02000000000000000000" pitchFamily="2" charset="0"/>
            </a:endParaRPr>
          </a:p>
        </p:txBody>
      </p:sp>
    </p:spTree>
    <p:extLst>
      <p:ext uri="{BB962C8B-B14F-4D97-AF65-F5344CB8AC3E}">
        <p14:creationId xmlns:p14="http://schemas.microsoft.com/office/powerpoint/2010/main" val="2954812299"/>
      </p:ext>
    </p:extLst>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1091822"/>
            <a:ext cx="10515600" cy="5518528"/>
          </a:xfrm>
        </p:spPr>
        <p:txBody>
          <a:bodyPr>
            <a:normAutofit fontScale="90000"/>
          </a:bodyPr>
          <a:lstStyle/>
          <a:p>
            <a:r>
              <a:rPr lang="en-GB" dirty="0">
                <a:latin typeface="Twinkl Cursive Looped" panose="02000000000000000000" pitchFamily="2" charset="0"/>
              </a:rPr>
              <a:t> </a:t>
            </a:r>
            <a:br>
              <a:rPr lang="en-GB" dirty="0">
                <a:latin typeface="Twinkl Cursive Looped" panose="02000000000000000000" pitchFamily="2" charset="0"/>
              </a:rPr>
            </a:br>
            <a:br>
              <a:rPr lang="en-GB" dirty="0">
                <a:highlight>
                  <a:srgbClr val="FFFF00"/>
                </a:highlight>
                <a:latin typeface="Twinkl Cursive Looped" panose="02000000000000000000" pitchFamily="2" charset="0"/>
              </a:rPr>
            </a:br>
            <a:r>
              <a:rPr lang="en-GB" dirty="0">
                <a:latin typeface="Twinkl Cursive Looped" panose="02000000000000000000" pitchFamily="2" charset="0"/>
              </a:rPr>
              <a:t>It occurred to him that he hadn't eaten since breakfast.</a:t>
            </a:r>
            <a:br>
              <a:rPr lang="en-GB" dirty="0">
                <a:latin typeface="Twinkl Cursive Looped" panose="02000000000000000000" pitchFamily="2" charset="0"/>
              </a:rPr>
            </a:br>
            <a:r>
              <a:rPr lang="en-GB" dirty="0">
                <a:latin typeface="Twinkl Cursive Looped" panose="02000000000000000000" pitchFamily="2" charset="0"/>
              </a:rPr>
              <a:t> </a:t>
            </a:r>
            <a:r>
              <a:rPr lang="en-GB" dirty="0">
                <a:solidFill>
                  <a:srgbClr val="00B050"/>
                </a:solidFill>
                <a:latin typeface="Twinkl Cursive Looped" panose="02000000000000000000" pitchFamily="2" charset="0"/>
              </a:rPr>
              <a:t> </a:t>
            </a:r>
            <a:br>
              <a:rPr lang="en-GB" dirty="0">
                <a:solidFill>
                  <a:srgbClr val="7030A0"/>
                </a:solidFill>
                <a:latin typeface="Twinkl Cursive Looped" panose="02000000000000000000" pitchFamily="2" charset="0"/>
              </a:rPr>
            </a:br>
            <a:r>
              <a:rPr lang="en-GB" dirty="0">
                <a:solidFill>
                  <a:srgbClr val="7030A0"/>
                </a:solidFill>
                <a:latin typeface="Twinkl Cursive Looped" panose="02000000000000000000" pitchFamily="2" charset="0"/>
              </a:rPr>
              <a:t>Pronoun </a:t>
            </a:r>
            <a:r>
              <a:rPr lang="en-GB" dirty="0">
                <a:solidFill>
                  <a:srgbClr val="00B050"/>
                </a:solidFill>
                <a:latin typeface="Twinkl Cursive Looped" panose="02000000000000000000" pitchFamily="2" charset="0"/>
              </a:rPr>
              <a:t>verb</a:t>
            </a:r>
            <a:r>
              <a:rPr lang="en-GB" dirty="0">
                <a:solidFill>
                  <a:srgbClr val="7030A0"/>
                </a:solidFill>
                <a:latin typeface="Twinkl Cursive Looped" panose="02000000000000000000" pitchFamily="2" charset="0"/>
              </a:rPr>
              <a:t> </a:t>
            </a:r>
            <a:r>
              <a:rPr lang="en-GB" dirty="0">
                <a:solidFill>
                  <a:srgbClr val="00B0F0"/>
                </a:solidFill>
                <a:latin typeface="Twinkl Cursive Looped" panose="02000000000000000000" pitchFamily="2" charset="0"/>
              </a:rPr>
              <a:t>preposition</a:t>
            </a:r>
            <a:r>
              <a:rPr lang="en-GB" dirty="0">
                <a:solidFill>
                  <a:srgbClr val="7030A0"/>
                </a:solidFill>
                <a:latin typeface="Twinkl Cursive Looped" panose="02000000000000000000" pitchFamily="2" charset="0"/>
              </a:rPr>
              <a:t> pronoun </a:t>
            </a:r>
            <a:r>
              <a:rPr lang="en-GB" dirty="0" err="1">
                <a:solidFill>
                  <a:srgbClr val="7030A0"/>
                </a:solidFill>
                <a:latin typeface="Twinkl Cursive Looped" panose="02000000000000000000" pitchFamily="2" charset="0"/>
              </a:rPr>
              <a:t>pronoun</a:t>
            </a:r>
            <a:r>
              <a:rPr lang="en-GB" dirty="0">
                <a:solidFill>
                  <a:srgbClr val="7030A0"/>
                </a:solidFill>
                <a:latin typeface="Twinkl Cursive Looped" panose="02000000000000000000" pitchFamily="2" charset="0"/>
              </a:rPr>
              <a:t>, pronoun, </a:t>
            </a:r>
            <a:r>
              <a:rPr lang="en-GB" dirty="0">
                <a:solidFill>
                  <a:srgbClr val="00B050"/>
                </a:solidFill>
                <a:latin typeface="Twinkl Cursive Looped" panose="02000000000000000000" pitchFamily="2" charset="0"/>
              </a:rPr>
              <a:t>verb, verb, </a:t>
            </a:r>
            <a:r>
              <a:rPr lang="en-GB" dirty="0">
                <a:solidFill>
                  <a:srgbClr val="FF0000"/>
                </a:solidFill>
                <a:latin typeface="Twinkl Cursive Looped" panose="02000000000000000000" pitchFamily="2" charset="0"/>
              </a:rPr>
              <a:t>subordinate conjunction, </a:t>
            </a:r>
            <a:r>
              <a:rPr lang="en-GB" dirty="0">
                <a:solidFill>
                  <a:srgbClr val="FFC000"/>
                </a:solidFill>
                <a:latin typeface="Twinkl Cursive Looped" panose="02000000000000000000" pitchFamily="2" charset="0"/>
              </a:rPr>
              <a:t>noun</a:t>
            </a:r>
            <a:br>
              <a:rPr lang="en-GB" dirty="0">
                <a:solidFill>
                  <a:srgbClr val="7030A0"/>
                </a:solidFill>
                <a:latin typeface="Twinkl Cursive Looped" panose="02000000000000000000" pitchFamily="2" charset="0"/>
              </a:rPr>
            </a:br>
            <a:r>
              <a:rPr lang="en-GB" dirty="0">
                <a:solidFill>
                  <a:srgbClr val="7030A0"/>
                </a:solidFill>
                <a:latin typeface="Twinkl Cursive Looped" panose="02000000000000000000" pitchFamily="2" charset="0"/>
              </a:rPr>
              <a:t> </a:t>
            </a:r>
            <a:br>
              <a:rPr lang="en-GB" dirty="0">
                <a:solidFill>
                  <a:srgbClr val="7030A0"/>
                </a:solidFill>
                <a:latin typeface="Twinkl Cursive Looped" panose="02000000000000000000" pitchFamily="2" charset="0"/>
              </a:rPr>
            </a:br>
            <a:endParaRPr lang="en-GB" i="1" dirty="0">
              <a:latin typeface="Twinkl Cursive Looped" panose="02000000000000000000" pitchFamily="2" charset="0"/>
            </a:endParaRPr>
          </a:p>
        </p:txBody>
      </p:sp>
    </p:spTree>
    <p:extLst>
      <p:ext uri="{BB962C8B-B14F-4D97-AF65-F5344CB8AC3E}">
        <p14:creationId xmlns:p14="http://schemas.microsoft.com/office/powerpoint/2010/main" val="8712704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official</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556728928"/>
      </p:ext>
    </p:extLst>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1091822"/>
            <a:ext cx="10515600" cy="5518528"/>
          </a:xfrm>
        </p:spPr>
        <p:txBody>
          <a:bodyPr>
            <a:normAutofit fontScale="90000"/>
          </a:bodyPr>
          <a:lstStyle/>
          <a:p>
            <a:r>
              <a:rPr lang="en-GB" dirty="0">
                <a:latin typeface="Twinkl Cursive Looped" panose="02000000000000000000" pitchFamily="2" charset="0"/>
              </a:rPr>
              <a:t> </a:t>
            </a:r>
            <a:br>
              <a:rPr lang="en-GB" dirty="0">
                <a:latin typeface="Twinkl Cursive Looped" panose="02000000000000000000" pitchFamily="2" charset="0"/>
              </a:rPr>
            </a:br>
            <a:br>
              <a:rPr lang="en-GB" dirty="0">
                <a:highlight>
                  <a:srgbClr val="FFFF00"/>
                </a:highlight>
                <a:latin typeface="Twinkl Cursive Looped" panose="02000000000000000000" pitchFamily="2" charset="0"/>
              </a:rPr>
            </a:br>
            <a:r>
              <a:rPr lang="en-GB" dirty="0">
                <a:highlight>
                  <a:srgbClr val="FFFF00"/>
                </a:highlight>
                <a:latin typeface="Twinkl Cursive Looped" panose="02000000000000000000" pitchFamily="2" charset="0"/>
              </a:rPr>
              <a:t>It</a:t>
            </a:r>
            <a:r>
              <a:rPr lang="en-GB" dirty="0">
                <a:latin typeface="Twinkl Cursive Looped" panose="02000000000000000000" pitchFamily="2" charset="0"/>
              </a:rPr>
              <a:t> occurred to him that he hadn't eaten since breakfast.</a:t>
            </a:r>
            <a:br>
              <a:rPr lang="en-GB" dirty="0">
                <a:latin typeface="Twinkl Cursive Looped" panose="02000000000000000000" pitchFamily="2" charset="0"/>
              </a:rPr>
            </a:br>
            <a:r>
              <a:rPr lang="en-GB" dirty="0">
                <a:latin typeface="Twinkl Cursive Looped" panose="02000000000000000000" pitchFamily="2" charset="0"/>
              </a:rPr>
              <a:t> </a:t>
            </a:r>
            <a:r>
              <a:rPr lang="en-GB" dirty="0">
                <a:solidFill>
                  <a:srgbClr val="00B050"/>
                </a:solidFill>
                <a:latin typeface="Twinkl Cursive Looped" panose="02000000000000000000" pitchFamily="2" charset="0"/>
              </a:rPr>
              <a:t> </a:t>
            </a:r>
            <a:br>
              <a:rPr lang="en-GB" dirty="0">
                <a:solidFill>
                  <a:srgbClr val="7030A0"/>
                </a:solidFill>
                <a:latin typeface="Twinkl Cursive Looped" panose="02000000000000000000" pitchFamily="2" charset="0"/>
              </a:rPr>
            </a:br>
            <a:r>
              <a:rPr lang="en-GB" dirty="0">
                <a:solidFill>
                  <a:srgbClr val="7030A0"/>
                </a:solidFill>
                <a:highlight>
                  <a:srgbClr val="FFFF00"/>
                </a:highlight>
                <a:latin typeface="Twinkl Cursive Looped" panose="02000000000000000000" pitchFamily="2" charset="0"/>
              </a:rPr>
              <a:t>Pronoun</a:t>
            </a:r>
            <a:r>
              <a:rPr lang="en-GB" dirty="0">
                <a:solidFill>
                  <a:srgbClr val="7030A0"/>
                </a:solidFill>
                <a:latin typeface="Twinkl Cursive Looped" panose="02000000000000000000" pitchFamily="2" charset="0"/>
              </a:rPr>
              <a:t> </a:t>
            </a:r>
            <a:r>
              <a:rPr lang="en-GB" dirty="0">
                <a:solidFill>
                  <a:srgbClr val="00B050"/>
                </a:solidFill>
                <a:latin typeface="Twinkl Cursive Looped" panose="02000000000000000000" pitchFamily="2" charset="0"/>
              </a:rPr>
              <a:t>verb</a:t>
            </a:r>
            <a:r>
              <a:rPr lang="en-GB" dirty="0">
                <a:solidFill>
                  <a:srgbClr val="7030A0"/>
                </a:solidFill>
                <a:latin typeface="Twinkl Cursive Looped" panose="02000000000000000000" pitchFamily="2" charset="0"/>
              </a:rPr>
              <a:t> </a:t>
            </a:r>
            <a:r>
              <a:rPr lang="en-GB" dirty="0">
                <a:solidFill>
                  <a:srgbClr val="00B0F0"/>
                </a:solidFill>
                <a:latin typeface="Twinkl Cursive Looped" panose="02000000000000000000" pitchFamily="2" charset="0"/>
              </a:rPr>
              <a:t>preposition</a:t>
            </a:r>
            <a:r>
              <a:rPr lang="en-GB" dirty="0">
                <a:solidFill>
                  <a:srgbClr val="7030A0"/>
                </a:solidFill>
                <a:latin typeface="Twinkl Cursive Looped" panose="02000000000000000000" pitchFamily="2" charset="0"/>
              </a:rPr>
              <a:t> pronoun </a:t>
            </a:r>
            <a:r>
              <a:rPr lang="en-GB" dirty="0" err="1">
                <a:solidFill>
                  <a:srgbClr val="7030A0"/>
                </a:solidFill>
                <a:latin typeface="Twinkl Cursive Looped" panose="02000000000000000000" pitchFamily="2" charset="0"/>
              </a:rPr>
              <a:t>pronoun</a:t>
            </a:r>
            <a:r>
              <a:rPr lang="en-GB" dirty="0">
                <a:solidFill>
                  <a:srgbClr val="7030A0"/>
                </a:solidFill>
                <a:latin typeface="Twinkl Cursive Looped" panose="02000000000000000000" pitchFamily="2" charset="0"/>
              </a:rPr>
              <a:t>, pronoun, </a:t>
            </a:r>
            <a:r>
              <a:rPr lang="en-GB" dirty="0">
                <a:solidFill>
                  <a:srgbClr val="00B050"/>
                </a:solidFill>
                <a:latin typeface="Twinkl Cursive Looped" panose="02000000000000000000" pitchFamily="2" charset="0"/>
              </a:rPr>
              <a:t>verb, verb, </a:t>
            </a:r>
            <a:r>
              <a:rPr lang="en-GB" dirty="0">
                <a:solidFill>
                  <a:srgbClr val="FF0000"/>
                </a:solidFill>
                <a:latin typeface="Twinkl Cursive Looped" panose="02000000000000000000" pitchFamily="2" charset="0"/>
              </a:rPr>
              <a:t>subordinate conjunction, </a:t>
            </a:r>
            <a:r>
              <a:rPr lang="en-GB" dirty="0">
                <a:solidFill>
                  <a:srgbClr val="FFC000"/>
                </a:solidFill>
                <a:latin typeface="Twinkl Cursive Looped" panose="02000000000000000000" pitchFamily="2" charset="0"/>
              </a:rPr>
              <a:t>noun</a:t>
            </a:r>
            <a:br>
              <a:rPr lang="en-GB" dirty="0">
                <a:solidFill>
                  <a:srgbClr val="7030A0"/>
                </a:solidFill>
                <a:latin typeface="Twinkl Cursive Looped" panose="02000000000000000000" pitchFamily="2" charset="0"/>
              </a:rPr>
            </a:br>
            <a:r>
              <a:rPr lang="en-GB" dirty="0">
                <a:solidFill>
                  <a:srgbClr val="7030A0"/>
                </a:solidFill>
                <a:latin typeface="Twinkl Cursive Looped" panose="02000000000000000000" pitchFamily="2" charset="0"/>
              </a:rPr>
              <a:t> </a:t>
            </a:r>
            <a:br>
              <a:rPr lang="en-GB" dirty="0">
                <a:solidFill>
                  <a:srgbClr val="7030A0"/>
                </a:solidFill>
                <a:latin typeface="Twinkl Cursive Looped" panose="02000000000000000000" pitchFamily="2" charset="0"/>
              </a:rPr>
            </a:br>
            <a:endParaRPr lang="en-GB" i="1" dirty="0">
              <a:latin typeface="Twinkl Cursive Looped" panose="02000000000000000000" pitchFamily="2" charset="0"/>
            </a:endParaRPr>
          </a:p>
        </p:txBody>
      </p:sp>
    </p:spTree>
    <p:extLst>
      <p:ext uri="{BB962C8B-B14F-4D97-AF65-F5344CB8AC3E}">
        <p14:creationId xmlns:p14="http://schemas.microsoft.com/office/powerpoint/2010/main" val="2106312118"/>
      </p:ext>
    </p:extLst>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1091822"/>
            <a:ext cx="10515600" cy="5404512"/>
          </a:xfrm>
        </p:spPr>
        <p:txBody>
          <a:bodyPr>
            <a:normAutofit fontScale="90000"/>
          </a:bodyPr>
          <a:lstStyle/>
          <a:p>
            <a:r>
              <a:rPr lang="en-GB" dirty="0">
                <a:latin typeface="Twinkl Cursive Looped" panose="02000000000000000000" pitchFamily="2" charset="0"/>
              </a:rPr>
              <a:t> </a:t>
            </a:r>
            <a:br>
              <a:rPr lang="en-GB" dirty="0">
                <a:latin typeface="Twinkl Cursive Looped" panose="02000000000000000000" pitchFamily="2" charset="0"/>
              </a:rPr>
            </a:br>
            <a:br>
              <a:rPr lang="en-GB" dirty="0">
                <a:highlight>
                  <a:srgbClr val="FFFF00"/>
                </a:highlight>
                <a:latin typeface="Twinkl Cursive Looped" panose="02000000000000000000" pitchFamily="2" charset="0"/>
              </a:rPr>
            </a:br>
            <a:r>
              <a:rPr lang="en-GB" dirty="0">
                <a:latin typeface="Twinkl Cursive Looped" panose="02000000000000000000" pitchFamily="2" charset="0"/>
              </a:rPr>
              <a:t>Mr Smith asked Fred to accompany him to the office. </a:t>
            </a:r>
            <a:br>
              <a:rPr lang="en-GB" dirty="0">
                <a:highlight>
                  <a:srgbClr val="FFFF00"/>
                </a:highlight>
                <a:latin typeface="Twinkl Cursive Looped" panose="02000000000000000000" pitchFamily="2" charset="0"/>
              </a:rPr>
            </a:br>
            <a:br>
              <a:rPr lang="en-GB" dirty="0">
                <a:solidFill>
                  <a:srgbClr val="ED7D31"/>
                </a:solidFill>
                <a:latin typeface="Twinkl Cursive Looped" panose="02000000000000000000" pitchFamily="2" charset="0"/>
              </a:rPr>
            </a:br>
            <a:r>
              <a:rPr lang="en-GB" dirty="0">
                <a:solidFill>
                  <a:srgbClr val="00B050"/>
                </a:solidFill>
                <a:latin typeface="Twinkl Cursive Looped" panose="02000000000000000000" pitchFamily="2" charset="0"/>
              </a:rPr>
              <a:t> </a:t>
            </a:r>
            <a:br>
              <a:rPr lang="en-GB" dirty="0">
                <a:solidFill>
                  <a:srgbClr val="7030A0"/>
                </a:solidFill>
                <a:latin typeface="Twinkl Cursive Looped" panose="02000000000000000000" pitchFamily="2" charset="0"/>
              </a:rPr>
            </a:br>
            <a:endParaRPr lang="en-GB" i="1" dirty="0">
              <a:latin typeface="Twinkl Cursive Looped" panose="02000000000000000000" pitchFamily="2" charset="0"/>
            </a:endParaRPr>
          </a:p>
        </p:txBody>
      </p:sp>
    </p:spTree>
    <p:extLst>
      <p:ext uri="{BB962C8B-B14F-4D97-AF65-F5344CB8AC3E}">
        <p14:creationId xmlns:p14="http://schemas.microsoft.com/office/powerpoint/2010/main" val="1322687717"/>
      </p:ext>
    </p:extLst>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1091822"/>
            <a:ext cx="10515600" cy="6832978"/>
          </a:xfrm>
        </p:spPr>
        <p:txBody>
          <a:bodyPr>
            <a:normAutofit fontScale="90000"/>
          </a:bodyPr>
          <a:lstStyle/>
          <a:p>
            <a:r>
              <a:rPr lang="en-GB" dirty="0">
                <a:latin typeface="Twinkl Cursive Looped" panose="02000000000000000000" pitchFamily="2" charset="0"/>
              </a:rPr>
              <a:t> </a:t>
            </a:r>
            <a:br>
              <a:rPr lang="en-GB" dirty="0">
                <a:latin typeface="Twinkl Cursive Looped" panose="02000000000000000000" pitchFamily="2" charset="0"/>
              </a:rPr>
            </a:br>
            <a:br>
              <a:rPr lang="en-GB" dirty="0">
                <a:highlight>
                  <a:srgbClr val="FFFF00"/>
                </a:highlight>
                <a:latin typeface="Twinkl Cursive Looped" panose="02000000000000000000" pitchFamily="2" charset="0"/>
              </a:rPr>
            </a:br>
            <a:br>
              <a:rPr lang="en-GB" dirty="0">
                <a:highlight>
                  <a:srgbClr val="FFFF00"/>
                </a:highlight>
                <a:latin typeface="Twinkl Cursive Looped" panose="02000000000000000000" pitchFamily="2" charset="0"/>
              </a:rPr>
            </a:br>
            <a:br>
              <a:rPr lang="en-GB" dirty="0">
                <a:highlight>
                  <a:srgbClr val="FFFF00"/>
                </a:highlight>
                <a:latin typeface="Twinkl Cursive Looped" panose="02000000000000000000" pitchFamily="2" charset="0"/>
              </a:rPr>
            </a:br>
            <a:r>
              <a:rPr lang="en-GB" dirty="0">
                <a:latin typeface="Twinkl Cursive Looped" panose="02000000000000000000" pitchFamily="2" charset="0"/>
              </a:rPr>
              <a:t>Mr Smith asked Fred to accompany him to the office.</a:t>
            </a:r>
            <a:br>
              <a:rPr lang="en-GB" dirty="0">
                <a:latin typeface="Twinkl Cursive Looped" panose="02000000000000000000" pitchFamily="2" charset="0"/>
              </a:rPr>
            </a:br>
            <a:br>
              <a:rPr lang="en-GB" dirty="0">
                <a:latin typeface="Twinkl Cursive Looped" panose="02000000000000000000" pitchFamily="2" charset="0"/>
              </a:rPr>
            </a:br>
            <a:r>
              <a:rPr lang="en-GB" dirty="0">
                <a:solidFill>
                  <a:srgbClr val="FFC000"/>
                </a:solidFill>
                <a:latin typeface="Twinkl Cursive Looped" panose="02000000000000000000" pitchFamily="2" charset="0"/>
              </a:rPr>
              <a:t>noun, </a:t>
            </a:r>
            <a:r>
              <a:rPr lang="en-GB" dirty="0">
                <a:solidFill>
                  <a:srgbClr val="002060"/>
                </a:solidFill>
                <a:latin typeface="Twinkl Cursive Looped" panose="02000000000000000000" pitchFamily="2" charset="0"/>
              </a:rPr>
              <a:t>proper noun, </a:t>
            </a:r>
            <a:r>
              <a:rPr lang="en-GB" dirty="0">
                <a:solidFill>
                  <a:srgbClr val="00B050"/>
                </a:solidFill>
                <a:latin typeface="Twinkl Cursive Looped" panose="02000000000000000000" pitchFamily="2" charset="0"/>
              </a:rPr>
              <a:t>verb, </a:t>
            </a:r>
            <a:r>
              <a:rPr lang="en-GB" dirty="0">
                <a:solidFill>
                  <a:srgbClr val="002060"/>
                </a:solidFill>
                <a:latin typeface="Twinkl Cursive Looped" panose="02000000000000000000" pitchFamily="2" charset="0"/>
              </a:rPr>
              <a:t>proper noun, </a:t>
            </a:r>
            <a:r>
              <a:rPr lang="en-GB" dirty="0">
                <a:solidFill>
                  <a:srgbClr val="00B0F0"/>
                </a:solidFill>
                <a:latin typeface="Twinkl Cursive Looped" panose="02000000000000000000" pitchFamily="2" charset="0"/>
              </a:rPr>
              <a:t>preposition,</a:t>
            </a:r>
            <a:r>
              <a:rPr lang="en-GB" dirty="0">
                <a:solidFill>
                  <a:srgbClr val="7030A0"/>
                </a:solidFill>
                <a:latin typeface="Twinkl Cursive Looped" panose="02000000000000000000" pitchFamily="2" charset="0"/>
              </a:rPr>
              <a:t> </a:t>
            </a:r>
            <a:r>
              <a:rPr lang="en-GB" dirty="0">
                <a:solidFill>
                  <a:srgbClr val="00B050"/>
                </a:solidFill>
                <a:latin typeface="Twinkl Cursive Looped" panose="02000000000000000000" pitchFamily="2" charset="0"/>
              </a:rPr>
              <a:t>verb,</a:t>
            </a:r>
            <a:r>
              <a:rPr lang="en-GB" dirty="0">
                <a:solidFill>
                  <a:srgbClr val="7030A0"/>
                </a:solidFill>
                <a:latin typeface="Twinkl Cursive Looped" panose="02000000000000000000" pitchFamily="2" charset="0"/>
              </a:rPr>
              <a:t> pronoun </a:t>
            </a:r>
            <a:r>
              <a:rPr lang="en-GB" dirty="0">
                <a:solidFill>
                  <a:srgbClr val="00B0F0"/>
                </a:solidFill>
                <a:latin typeface="Twinkl Cursive Looped" panose="02000000000000000000" pitchFamily="2" charset="0"/>
              </a:rPr>
              <a:t>preposition,</a:t>
            </a:r>
            <a:r>
              <a:rPr lang="en-GB" dirty="0">
                <a:solidFill>
                  <a:srgbClr val="7030A0"/>
                </a:solidFill>
                <a:latin typeface="Twinkl Cursive Looped" panose="02000000000000000000" pitchFamily="2" charset="0"/>
              </a:rPr>
              <a:t> </a:t>
            </a:r>
            <a:r>
              <a:rPr lang="en-GB" dirty="0">
                <a:solidFill>
                  <a:schemeClr val="accent2">
                    <a:lumMod val="75000"/>
                  </a:schemeClr>
                </a:solidFill>
                <a:latin typeface="Twinkl Cursive Looped" panose="02000000000000000000" pitchFamily="2" charset="0"/>
              </a:rPr>
              <a:t>determiner, </a:t>
            </a:r>
            <a:r>
              <a:rPr lang="en-GB" dirty="0">
                <a:solidFill>
                  <a:srgbClr val="FFC000"/>
                </a:solidFill>
                <a:latin typeface="Twinkl Cursive Looped" panose="02000000000000000000" pitchFamily="2" charset="0"/>
              </a:rPr>
              <a:t>noun</a:t>
            </a:r>
            <a:br>
              <a:rPr lang="en-GB" dirty="0">
                <a:highlight>
                  <a:srgbClr val="FFFF00"/>
                </a:highlight>
                <a:latin typeface="Twinkl Cursive Looped" panose="02000000000000000000" pitchFamily="2" charset="0"/>
              </a:rPr>
            </a:br>
            <a:r>
              <a:rPr lang="en-GB" dirty="0">
                <a:latin typeface="Twinkl Cursive Looped" panose="02000000000000000000" pitchFamily="2" charset="0"/>
              </a:rPr>
              <a:t> </a:t>
            </a:r>
            <a:br>
              <a:rPr lang="en-GB" dirty="0">
                <a:solidFill>
                  <a:srgbClr val="ED7D31"/>
                </a:solidFill>
                <a:latin typeface="Twinkl Cursive Looped" panose="02000000000000000000" pitchFamily="2" charset="0"/>
              </a:rPr>
            </a:br>
            <a:r>
              <a:rPr lang="en-GB" dirty="0">
                <a:solidFill>
                  <a:srgbClr val="00B050"/>
                </a:solidFill>
                <a:latin typeface="Twinkl Cursive Looped" panose="02000000000000000000" pitchFamily="2" charset="0"/>
              </a:rPr>
              <a:t> </a:t>
            </a:r>
            <a:br>
              <a:rPr lang="en-GB" dirty="0">
                <a:solidFill>
                  <a:srgbClr val="7030A0"/>
                </a:solidFill>
                <a:latin typeface="Twinkl Cursive Looped" panose="02000000000000000000" pitchFamily="2" charset="0"/>
              </a:rPr>
            </a:br>
            <a:endParaRPr lang="en-GB" i="1" dirty="0">
              <a:latin typeface="Twinkl Cursive Looped" panose="02000000000000000000" pitchFamily="2" charset="0"/>
            </a:endParaRPr>
          </a:p>
        </p:txBody>
      </p:sp>
    </p:spTree>
    <p:extLst>
      <p:ext uri="{BB962C8B-B14F-4D97-AF65-F5344CB8AC3E}">
        <p14:creationId xmlns:p14="http://schemas.microsoft.com/office/powerpoint/2010/main" val="3891697817"/>
      </p:ext>
    </p:extLst>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1091822"/>
            <a:ext cx="10515600" cy="6832978"/>
          </a:xfrm>
        </p:spPr>
        <p:txBody>
          <a:bodyPr>
            <a:normAutofit fontScale="90000"/>
          </a:bodyPr>
          <a:lstStyle/>
          <a:p>
            <a:r>
              <a:rPr lang="en-GB" dirty="0">
                <a:latin typeface="Twinkl Cursive Looped" panose="02000000000000000000" pitchFamily="2" charset="0"/>
              </a:rPr>
              <a:t> </a:t>
            </a:r>
            <a:br>
              <a:rPr lang="en-GB" dirty="0">
                <a:latin typeface="Twinkl Cursive Looped" panose="02000000000000000000" pitchFamily="2" charset="0"/>
              </a:rPr>
            </a:br>
            <a:br>
              <a:rPr lang="en-GB" dirty="0">
                <a:highlight>
                  <a:srgbClr val="FFFF00"/>
                </a:highlight>
                <a:latin typeface="Twinkl Cursive Looped" panose="02000000000000000000" pitchFamily="2" charset="0"/>
              </a:rPr>
            </a:br>
            <a:br>
              <a:rPr lang="en-GB" dirty="0">
                <a:highlight>
                  <a:srgbClr val="FFFF00"/>
                </a:highlight>
                <a:latin typeface="Twinkl Cursive Looped" panose="02000000000000000000" pitchFamily="2" charset="0"/>
              </a:rPr>
            </a:br>
            <a:br>
              <a:rPr lang="en-GB" dirty="0">
                <a:highlight>
                  <a:srgbClr val="FFFF00"/>
                </a:highlight>
                <a:latin typeface="Twinkl Cursive Looped" panose="02000000000000000000" pitchFamily="2" charset="0"/>
              </a:rPr>
            </a:br>
            <a:r>
              <a:rPr lang="en-GB" dirty="0">
                <a:highlight>
                  <a:srgbClr val="FFFF00"/>
                </a:highlight>
                <a:latin typeface="Twinkl Cursive Looped" panose="02000000000000000000" pitchFamily="2" charset="0"/>
              </a:rPr>
              <a:t>Mr</a:t>
            </a:r>
            <a:r>
              <a:rPr lang="en-GB" dirty="0">
                <a:latin typeface="Twinkl Cursive Looped" panose="02000000000000000000" pitchFamily="2" charset="0"/>
              </a:rPr>
              <a:t> Smith asked Fred to accompany him to the office.</a:t>
            </a:r>
            <a:br>
              <a:rPr lang="en-GB" dirty="0">
                <a:latin typeface="Twinkl Cursive Looped" panose="02000000000000000000" pitchFamily="2" charset="0"/>
              </a:rPr>
            </a:br>
            <a:br>
              <a:rPr lang="en-GB" dirty="0">
                <a:latin typeface="Twinkl Cursive Looped" panose="02000000000000000000" pitchFamily="2" charset="0"/>
              </a:rPr>
            </a:br>
            <a:r>
              <a:rPr lang="en-GB" dirty="0">
                <a:solidFill>
                  <a:srgbClr val="FFC000"/>
                </a:solidFill>
                <a:highlight>
                  <a:srgbClr val="FFFF00"/>
                </a:highlight>
                <a:latin typeface="Twinkl Cursive Looped" panose="02000000000000000000" pitchFamily="2" charset="0"/>
              </a:rPr>
              <a:t>noun,</a:t>
            </a:r>
            <a:r>
              <a:rPr lang="en-GB" dirty="0">
                <a:solidFill>
                  <a:srgbClr val="FFC000"/>
                </a:solidFill>
                <a:latin typeface="Twinkl Cursive Looped" panose="02000000000000000000" pitchFamily="2" charset="0"/>
              </a:rPr>
              <a:t> </a:t>
            </a:r>
            <a:r>
              <a:rPr lang="en-GB" dirty="0">
                <a:solidFill>
                  <a:srgbClr val="002060"/>
                </a:solidFill>
                <a:latin typeface="Twinkl Cursive Looped" panose="02000000000000000000" pitchFamily="2" charset="0"/>
              </a:rPr>
              <a:t>proper noun, </a:t>
            </a:r>
            <a:r>
              <a:rPr lang="en-GB" dirty="0">
                <a:solidFill>
                  <a:srgbClr val="00B050"/>
                </a:solidFill>
                <a:latin typeface="Twinkl Cursive Looped" panose="02000000000000000000" pitchFamily="2" charset="0"/>
              </a:rPr>
              <a:t>verb, </a:t>
            </a:r>
            <a:r>
              <a:rPr lang="en-GB" dirty="0">
                <a:solidFill>
                  <a:srgbClr val="002060"/>
                </a:solidFill>
                <a:latin typeface="Twinkl Cursive Looped" panose="02000000000000000000" pitchFamily="2" charset="0"/>
              </a:rPr>
              <a:t>proper noun, </a:t>
            </a:r>
            <a:r>
              <a:rPr lang="en-GB" dirty="0">
                <a:solidFill>
                  <a:srgbClr val="00B0F0"/>
                </a:solidFill>
                <a:latin typeface="Twinkl Cursive Looped" panose="02000000000000000000" pitchFamily="2" charset="0"/>
              </a:rPr>
              <a:t>preposition,</a:t>
            </a:r>
            <a:r>
              <a:rPr lang="en-GB" dirty="0">
                <a:solidFill>
                  <a:srgbClr val="7030A0"/>
                </a:solidFill>
                <a:latin typeface="Twinkl Cursive Looped" panose="02000000000000000000" pitchFamily="2" charset="0"/>
              </a:rPr>
              <a:t> </a:t>
            </a:r>
            <a:r>
              <a:rPr lang="en-GB" dirty="0">
                <a:solidFill>
                  <a:srgbClr val="00B050"/>
                </a:solidFill>
                <a:latin typeface="Twinkl Cursive Looped" panose="02000000000000000000" pitchFamily="2" charset="0"/>
              </a:rPr>
              <a:t>verb,</a:t>
            </a:r>
            <a:r>
              <a:rPr lang="en-GB" dirty="0">
                <a:solidFill>
                  <a:srgbClr val="7030A0"/>
                </a:solidFill>
                <a:latin typeface="Twinkl Cursive Looped" panose="02000000000000000000" pitchFamily="2" charset="0"/>
              </a:rPr>
              <a:t> pronoun </a:t>
            </a:r>
            <a:r>
              <a:rPr lang="en-GB" dirty="0">
                <a:solidFill>
                  <a:srgbClr val="00B0F0"/>
                </a:solidFill>
                <a:latin typeface="Twinkl Cursive Looped" panose="02000000000000000000" pitchFamily="2" charset="0"/>
              </a:rPr>
              <a:t>preposition,</a:t>
            </a:r>
            <a:r>
              <a:rPr lang="en-GB" dirty="0">
                <a:solidFill>
                  <a:srgbClr val="7030A0"/>
                </a:solidFill>
                <a:latin typeface="Twinkl Cursive Looped" panose="02000000000000000000" pitchFamily="2" charset="0"/>
              </a:rPr>
              <a:t> </a:t>
            </a:r>
            <a:r>
              <a:rPr lang="en-GB" dirty="0">
                <a:solidFill>
                  <a:schemeClr val="accent2">
                    <a:lumMod val="75000"/>
                  </a:schemeClr>
                </a:solidFill>
                <a:latin typeface="Twinkl Cursive Looped" panose="02000000000000000000" pitchFamily="2" charset="0"/>
              </a:rPr>
              <a:t>determiner, </a:t>
            </a:r>
            <a:r>
              <a:rPr lang="en-GB" dirty="0">
                <a:solidFill>
                  <a:srgbClr val="FFC000"/>
                </a:solidFill>
                <a:latin typeface="Twinkl Cursive Looped" panose="02000000000000000000" pitchFamily="2" charset="0"/>
              </a:rPr>
              <a:t>noun</a:t>
            </a:r>
            <a:br>
              <a:rPr lang="en-GB" dirty="0">
                <a:highlight>
                  <a:srgbClr val="FFFF00"/>
                </a:highlight>
                <a:latin typeface="Twinkl Cursive Looped" panose="02000000000000000000" pitchFamily="2" charset="0"/>
              </a:rPr>
            </a:br>
            <a:r>
              <a:rPr lang="en-GB" dirty="0">
                <a:latin typeface="Twinkl Cursive Looped" panose="02000000000000000000" pitchFamily="2" charset="0"/>
              </a:rPr>
              <a:t> </a:t>
            </a:r>
            <a:br>
              <a:rPr lang="en-GB" dirty="0">
                <a:solidFill>
                  <a:srgbClr val="ED7D31"/>
                </a:solidFill>
                <a:latin typeface="Twinkl Cursive Looped" panose="02000000000000000000" pitchFamily="2" charset="0"/>
              </a:rPr>
            </a:br>
            <a:r>
              <a:rPr lang="en-GB" dirty="0">
                <a:solidFill>
                  <a:srgbClr val="00B050"/>
                </a:solidFill>
                <a:latin typeface="Twinkl Cursive Looped" panose="02000000000000000000" pitchFamily="2" charset="0"/>
              </a:rPr>
              <a:t> </a:t>
            </a:r>
            <a:br>
              <a:rPr lang="en-GB" dirty="0">
                <a:solidFill>
                  <a:srgbClr val="7030A0"/>
                </a:solidFill>
                <a:latin typeface="Twinkl Cursive Looped" panose="02000000000000000000" pitchFamily="2" charset="0"/>
              </a:rPr>
            </a:br>
            <a:endParaRPr lang="en-GB" i="1" dirty="0">
              <a:latin typeface="Twinkl Cursive Looped" panose="02000000000000000000" pitchFamily="2" charset="0"/>
            </a:endParaRPr>
          </a:p>
        </p:txBody>
      </p:sp>
    </p:spTree>
    <p:extLst>
      <p:ext uri="{BB962C8B-B14F-4D97-AF65-F5344CB8AC3E}">
        <p14:creationId xmlns:p14="http://schemas.microsoft.com/office/powerpoint/2010/main" val="3264200792"/>
      </p:ext>
    </p:extLst>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95944" y="2274838"/>
            <a:ext cx="11740242" cy="4524315"/>
          </a:xfrm>
          <a:prstGeom prst="rect">
            <a:avLst/>
          </a:prstGeom>
          <a:noFill/>
        </p:spPr>
        <p:txBody>
          <a:bodyPr wrap="square" rtlCol="0">
            <a:spAutoFit/>
          </a:bodyPr>
          <a:lstStyle/>
          <a:p>
            <a:r>
              <a:rPr lang="en-GB" sz="7200" dirty="0">
                <a:latin typeface="Twinkl Cursive Looped" panose="02000000000000000000" pitchFamily="2" charset="0"/>
              </a:rPr>
              <a:t>Etymology </a:t>
            </a:r>
          </a:p>
          <a:p>
            <a:endParaRPr lang="en-GB" sz="7200" dirty="0">
              <a:solidFill>
                <a:srgbClr val="FF0000"/>
              </a:solidFill>
              <a:latin typeface="Twinkl Cursive Looped" panose="02000000000000000000" pitchFamily="2" charset="0"/>
            </a:endParaRPr>
          </a:p>
          <a:p>
            <a:r>
              <a:rPr lang="en-GB" sz="7200" dirty="0">
                <a:solidFill>
                  <a:srgbClr val="FF0000"/>
                </a:solidFill>
                <a:latin typeface="Twinkl Cursive Looped" panose="02000000000000000000" pitchFamily="2" charset="0"/>
              </a:rPr>
              <a:t>The history of a word….</a:t>
            </a:r>
            <a:endParaRPr lang="en-GB" sz="4800" dirty="0">
              <a:solidFill>
                <a:srgbClr val="FF0000"/>
              </a:solidFill>
              <a:latin typeface="Twinkl Cursive Looped" panose="02000000000000000000" pitchFamily="2" charset="0"/>
            </a:endParaRPr>
          </a:p>
          <a:p>
            <a:endParaRPr lang="en-GB" sz="7200" dirty="0"/>
          </a:p>
        </p:txBody>
      </p:sp>
    </p:spTree>
    <p:extLst>
      <p:ext uri="{BB962C8B-B14F-4D97-AF65-F5344CB8AC3E}">
        <p14:creationId xmlns:p14="http://schemas.microsoft.com/office/powerpoint/2010/main" val="2837496174"/>
      </p:ext>
    </p:extLst>
  </p:cSld>
  <p:clrMapOvr>
    <a:masterClrMapping/>
  </p:clrMapOvr>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451758" y="1458409"/>
            <a:ext cx="11740242" cy="4370427"/>
          </a:xfrm>
          <a:prstGeom prst="rect">
            <a:avLst/>
          </a:prstGeom>
          <a:noFill/>
        </p:spPr>
        <p:txBody>
          <a:bodyPr wrap="square" rtlCol="0">
            <a:spAutoFit/>
          </a:bodyPr>
          <a:lstStyle/>
          <a:p>
            <a:r>
              <a:rPr lang="en-GB" sz="2800" b="1" dirty="0">
                <a:solidFill>
                  <a:srgbClr val="83001D"/>
                </a:solidFill>
              </a:rPr>
              <a:t>Occur (verb)  – Etymology</a:t>
            </a:r>
          </a:p>
          <a:p>
            <a:r>
              <a:rPr lang="en-GB" sz="2800" b="1" dirty="0">
                <a:solidFill>
                  <a:srgbClr val="83001D"/>
                </a:solidFill>
              </a:rPr>
              <a:t>late 15th century: from Latin </a:t>
            </a:r>
            <a:r>
              <a:rPr lang="en-GB" sz="2800" b="1" dirty="0" err="1">
                <a:solidFill>
                  <a:srgbClr val="83001D"/>
                </a:solidFill>
              </a:rPr>
              <a:t>occurrere</a:t>
            </a:r>
            <a:r>
              <a:rPr lang="en-GB" sz="2800" b="1" dirty="0">
                <a:solidFill>
                  <a:srgbClr val="83001D"/>
                </a:solidFill>
              </a:rPr>
              <a:t> ‘go to meet, present itself’, from </a:t>
            </a:r>
            <a:r>
              <a:rPr lang="en-GB" sz="2800" b="1" dirty="0" err="1">
                <a:solidFill>
                  <a:srgbClr val="83001D"/>
                </a:solidFill>
              </a:rPr>
              <a:t>ob</a:t>
            </a:r>
            <a:r>
              <a:rPr lang="en-GB" sz="2800" b="1" dirty="0">
                <a:solidFill>
                  <a:srgbClr val="83001D"/>
                </a:solidFill>
              </a:rPr>
              <a:t>- ‘against’ + </a:t>
            </a:r>
            <a:r>
              <a:rPr lang="en-GB" sz="2800" b="1" dirty="0" err="1">
                <a:solidFill>
                  <a:srgbClr val="83001D"/>
                </a:solidFill>
              </a:rPr>
              <a:t>currere</a:t>
            </a:r>
            <a:r>
              <a:rPr lang="en-GB" sz="2800" b="1" dirty="0">
                <a:solidFill>
                  <a:srgbClr val="83001D"/>
                </a:solidFill>
              </a:rPr>
              <a:t> ‘to run’.</a:t>
            </a:r>
          </a:p>
          <a:p>
            <a:endParaRPr lang="en-GB" sz="2800" b="1" dirty="0">
              <a:solidFill>
                <a:srgbClr val="83001D"/>
              </a:solidFill>
            </a:endParaRPr>
          </a:p>
          <a:p>
            <a:r>
              <a:rPr lang="en-GB" sz="2800" b="1" dirty="0">
                <a:solidFill>
                  <a:srgbClr val="83001D"/>
                </a:solidFill>
              </a:rPr>
              <a:t>Accompany (verb) – Etymology</a:t>
            </a:r>
          </a:p>
          <a:p>
            <a:r>
              <a:rPr lang="en-GB" sz="2800" b="1" dirty="0">
                <a:solidFill>
                  <a:srgbClr val="83001D"/>
                </a:solidFill>
              </a:rPr>
              <a:t>late Middle English: from Old French </a:t>
            </a:r>
            <a:r>
              <a:rPr lang="en-GB" sz="2800" b="1" dirty="0" err="1">
                <a:solidFill>
                  <a:srgbClr val="83001D"/>
                </a:solidFill>
              </a:rPr>
              <a:t>accompagner</a:t>
            </a:r>
            <a:r>
              <a:rPr lang="en-GB" sz="2800" b="1" dirty="0">
                <a:solidFill>
                  <a:srgbClr val="83001D"/>
                </a:solidFill>
              </a:rPr>
              <a:t>, from a- (from Latin ad ‘to, at’) + </a:t>
            </a:r>
            <a:r>
              <a:rPr lang="en-GB" sz="2800" b="1" dirty="0" err="1">
                <a:solidFill>
                  <a:srgbClr val="83001D"/>
                </a:solidFill>
              </a:rPr>
              <a:t>compagne</a:t>
            </a:r>
            <a:r>
              <a:rPr lang="en-GB" sz="2800" b="1" dirty="0">
                <a:solidFill>
                  <a:srgbClr val="83001D"/>
                </a:solidFill>
              </a:rPr>
              <a:t>, from Old French </a:t>
            </a:r>
            <a:r>
              <a:rPr lang="en-GB" sz="2800" b="1" dirty="0" err="1">
                <a:solidFill>
                  <a:srgbClr val="83001D"/>
                </a:solidFill>
              </a:rPr>
              <a:t>compaignon</a:t>
            </a:r>
            <a:r>
              <a:rPr lang="en-GB" sz="2800" b="1" dirty="0">
                <a:solidFill>
                  <a:srgbClr val="83001D"/>
                </a:solidFill>
              </a:rPr>
              <a:t> ‘companion’. The spelling change was due to association with company.</a:t>
            </a:r>
          </a:p>
          <a:p>
            <a:endParaRPr lang="en-GB" sz="1800" dirty="0">
              <a:effectLst/>
              <a:highlight>
                <a:srgbClr val="FFFF00"/>
              </a:highlight>
              <a:latin typeface="Calibri" panose="020F0502020204030204" pitchFamily="34" charset="0"/>
              <a:ea typeface="Calibri" panose="020F0502020204030204" pitchFamily="34" charset="0"/>
            </a:endParaRPr>
          </a:p>
          <a:p>
            <a:r>
              <a:rPr lang="en-GB" dirty="0">
                <a:highlight>
                  <a:srgbClr val="FFFF00"/>
                </a:highlight>
                <a:latin typeface="Calibri" panose="020F0502020204030204" pitchFamily="34" charset="0"/>
                <a:ea typeface="Calibri" panose="020F0502020204030204" pitchFamily="34" charset="0"/>
              </a:rPr>
              <a:t> </a:t>
            </a:r>
          </a:p>
          <a:p>
            <a:endParaRPr lang="en-GB" sz="18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558172481"/>
      </p:ext>
    </p:extLst>
  </p:cSld>
  <p:clrMapOvr>
    <a:masterClrMapping/>
  </p:clrMapOvr>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225879" y="1050195"/>
            <a:ext cx="11740242" cy="3416320"/>
          </a:xfrm>
          <a:prstGeom prst="rect">
            <a:avLst/>
          </a:prstGeom>
          <a:noFill/>
        </p:spPr>
        <p:txBody>
          <a:bodyPr wrap="square" rtlCol="0">
            <a:spAutoFit/>
          </a:bodyPr>
          <a:lstStyle/>
          <a:p>
            <a:r>
              <a:rPr lang="en-GB" sz="7200" dirty="0">
                <a:latin typeface="Twinkl Cursive Looped" panose="02000000000000000000" pitchFamily="2" charset="0"/>
              </a:rPr>
              <a:t>Let’s </a:t>
            </a:r>
            <a:r>
              <a:rPr lang="en-GB" sz="7200" i="1" dirty="0">
                <a:latin typeface="Twinkl Cursive Looped" panose="02000000000000000000" pitchFamily="2" charset="0"/>
              </a:rPr>
              <a:t>investigate….</a:t>
            </a:r>
          </a:p>
          <a:p>
            <a:endParaRPr lang="en-GB" sz="7200" i="1" dirty="0">
              <a:latin typeface="Twinkl Cursive Looped" panose="02000000000000000000" pitchFamily="2" charset="0"/>
            </a:endParaRPr>
          </a:p>
          <a:p>
            <a:r>
              <a:rPr lang="en-GB" sz="7200" i="1" dirty="0">
                <a:latin typeface="Twinkl Cursive Looped" panose="02000000000000000000" pitchFamily="2" charset="0"/>
              </a:rPr>
              <a:t>Knowledge and experiment?</a:t>
            </a:r>
          </a:p>
        </p:txBody>
      </p:sp>
    </p:spTree>
    <p:extLst>
      <p:ext uri="{BB962C8B-B14F-4D97-AF65-F5344CB8AC3E}">
        <p14:creationId xmlns:p14="http://schemas.microsoft.com/office/powerpoint/2010/main" val="4027390957"/>
      </p:ext>
    </p:extLst>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669473" y="821595"/>
            <a:ext cx="11740242" cy="6124754"/>
          </a:xfrm>
          <a:prstGeom prst="rect">
            <a:avLst/>
          </a:prstGeom>
          <a:noFill/>
        </p:spPr>
        <p:txBody>
          <a:bodyPr wrap="square" rtlCol="0">
            <a:spAutoFit/>
          </a:bodyPr>
          <a:lstStyle/>
          <a:p>
            <a:r>
              <a:rPr lang="en-GB" sz="7200" dirty="0">
                <a:latin typeface="Twinkl Cursive Looped" panose="02000000000000000000" pitchFamily="2" charset="0"/>
              </a:rPr>
              <a:t>Words linked to occur…</a:t>
            </a:r>
          </a:p>
          <a:p>
            <a:r>
              <a:rPr lang="en-GB" sz="4000" dirty="0">
                <a:latin typeface="Twinkl Cursive Looped" panose="02000000000000000000" pitchFamily="2" charset="0"/>
              </a:rPr>
              <a:t>be,</a:t>
            </a:r>
          </a:p>
          <a:p>
            <a:r>
              <a:rPr lang="en-GB" sz="4000" dirty="0">
                <a:latin typeface="Twinkl Cursive Looped" panose="02000000000000000000" pitchFamily="2" charset="0"/>
              </a:rPr>
              <a:t>befall,</a:t>
            </a:r>
          </a:p>
          <a:p>
            <a:r>
              <a:rPr lang="en-GB" sz="4000" dirty="0">
                <a:latin typeface="Twinkl Cursive Looped" panose="02000000000000000000" pitchFamily="2" charset="0"/>
              </a:rPr>
              <a:t>betide,</a:t>
            </a:r>
          </a:p>
          <a:p>
            <a:r>
              <a:rPr lang="en-GB" sz="4000" dirty="0">
                <a:latin typeface="Twinkl Cursive Looped" panose="02000000000000000000" pitchFamily="2" charset="0"/>
              </a:rPr>
              <a:t>chance,</a:t>
            </a:r>
          </a:p>
          <a:p>
            <a:r>
              <a:rPr lang="en-GB" sz="4000" dirty="0">
                <a:latin typeface="Twinkl Cursive Looped" panose="02000000000000000000" pitchFamily="2" charset="0"/>
              </a:rPr>
              <a:t>come,</a:t>
            </a:r>
          </a:p>
          <a:p>
            <a:r>
              <a:rPr lang="en-GB" sz="4000" dirty="0">
                <a:latin typeface="Twinkl Cursive Looped" panose="02000000000000000000" pitchFamily="2" charset="0"/>
              </a:rPr>
              <a:t>come about,</a:t>
            </a:r>
          </a:p>
          <a:p>
            <a:r>
              <a:rPr lang="en-GB" sz="4000" dirty="0">
                <a:latin typeface="Twinkl Cursive Looped" panose="02000000000000000000" pitchFamily="2" charset="0"/>
              </a:rPr>
              <a:t>come down,</a:t>
            </a:r>
          </a:p>
          <a:p>
            <a:r>
              <a:rPr lang="en-GB" sz="4000" dirty="0">
                <a:latin typeface="Twinkl Cursive Looped" panose="02000000000000000000" pitchFamily="2" charset="0"/>
              </a:rPr>
              <a:t>come off,</a:t>
            </a:r>
            <a:endParaRPr lang="en-GB" sz="4000" dirty="0">
              <a:highlight>
                <a:srgbClr val="FFFF00"/>
              </a:highlight>
              <a:latin typeface="Twinkl Cursive Looped" panose="02000000000000000000" pitchFamily="2" charset="0"/>
            </a:endParaRPr>
          </a:p>
        </p:txBody>
      </p:sp>
    </p:spTree>
    <p:extLst>
      <p:ext uri="{BB962C8B-B14F-4D97-AF65-F5344CB8AC3E}">
        <p14:creationId xmlns:p14="http://schemas.microsoft.com/office/powerpoint/2010/main" val="1758391887"/>
      </p:ext>
    </p:extLst>
  </p:cSld>
  <p:clrMapOvr>
    <a:masterClrMapping/>
  </p:clrMapOvr>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669473" y="821595"/>
            <a:ext cx="11740242" cy="5878532"/>
          </a:xfrm>
          <a:prstGeom prst="rect">
            <a:avLst/>
          </a:prstGeom>
          <a:noFill/>
        </p:spPr>
        <p:txBody>
          <a:bodyPr wrap="square" rtlCol="0">
            <a:spAutoFit/>
          </a:bodyPr>
          <a:lstStyle/>
          <a:p>
            <a:r>
              <a:rPr lang="en-GB" sz="3200" dirty="0">
                <a:latin typeface="Twinkl Cursive Looped" panose="02000000000000000000" pitchFamily="2" charset="0"/>
              </a:rPr>
              <a:t>Words linked to accompany…</a:t>
            </a:r>
          </a:p>
          <a:p>
            <a:endParaRPr lang="en-GB" sz="3200" dirty="0">
              <a:latin typeface="Twinkl Cursive Looped" panose="02000000000000000000" pitchFamily="2" charset="0"/>
            </a:endParaRPr>
          </a:p>
          <a:p>
            <a:r>
              <a:rPr lang="en-GB" sz="2000" dirty="0">
                <a:latin typeface="Twinkl Cursive Looped" panose="02000000000000000000" pitchFamily="2" charset="0"/>
              </a:rPr>
              <a:t>attend                            </a:t>
            </a:r>
          </a:p>
          <a:p>
            <a:r>
              <a:rPr lang="en-GB" sz="2000" dirty="0">
                <a:latin typeface="Twinkl Cursive Looped" panose="02000000000000000000" pitchFamily="2" charset="0"/>
              </a:rPr>
              <a:t>drag</a:t>
            </a:r>
          </a:p>
          <a:p>
            <a:r>
              <a:rPr lang="en-GB" sz="2000" dirty="0">
                <a:latin typeface="Twinkl Cursive Looped" panose="02000000000000000000" pitchFamily="2" charset="0"/>
              </a:rPr>
              <a:t>guard</a:t>
            </a:r>
          </a:p>
          <a:p>
            <a:r>
              <a:rPr lang="en-GB" sz="2000" dirty="0">
                <a:latin typeface="Twinkl Cursive Looped" panose="02000000000000000000" pitchFamily="2" charset="0"/>
              </a:rPr>
              <a:t>shadow</a:t>
            </a:r>
          </a:p>
          <a:p>
            <a:r>
              <a:rPr lang="en-GB" sz="2000" dirty="0">
                <a:latin typeface="Twinkl Cursive Looped" panose="02000000000000000000" pitchFamily="2" charset="0"/>
              </a:rPr>
              <a:t>tailgate</a:t>
            </a:r>
          </a:p>
          <a:p>
            <a:r>
              <a:rPr lang="en-GB" sz="2000" dirty="0">
                <a:latin typeface="Twinkl Cursive Looped" panose="02000000000000000000" pitchFamily="2" charset="0"/>
              </a:rPr>
              <a:t>usher</a:t>
            </a:r>
          </a:p>
          <a:p>
            <a:r>
              <a:rPr lang="en-GB" sz="2000" dirty="0">
                <a:latin typeface="Twinkl Cursive Looped" panose="02000000000000000000" pitchFamily="2" charset="0"/>
              </a:rPr>
              <a:t>associate with</a:t>
            </a:r>
          </a:p>
          <a:p>
            <a:r>
              <a:rPr lang="en-GB" sz="2000" dirty="0">
                <a:latin typeface="Twinkl Cursive Looped" panose="02000000000000000000" pitchFamily="2" charset="0"/>
              </a:rPr>
              <a:t>come along</a:t>
            </a:r>
          </a:p>
          <a:p>
            <a:r>
              <a:rPr lang="en-GB" sz="2000" dirty="0">
                <a:latin typeface="Twinkl Cursive Looped" panose="02000000000000000000" pitchFamily="2" charset="0"/>
              </a:rPr>
              <a:t>go along</a:t>
            </a:r>
          </a:p>
          <a:p>
            <a:r>
              <a:rPr lang="en-GB" sz="2000" dirty="0">
                <a:latin typeface="Twinkl Cursive Looped" panose="02000000000000000000" pitchFamily="2" charset="0"/>
              </a:rPr>
              <a:t>hang around with</a:t>
            </a:r>
          </a:p>
          <a:p>
            <a:r>
              <a:rPr lang="en-GB" sz="2000" dirty="0">
                <a:latin typeface="Twinkl Cursive Looped" panose="02000000000000000000" pitchFamily="2" charset="0"/>
              </a:rPr>
              <a:t>hang out</a:t>
            </a:r>
          </a:p>
          <a:p>
            <a:r>
              <a:rPr lang="en-GB" sz="2000" dirty="0">
                <a:latin typeface="Twinkl Cursive Looped" panose="02000000000000000000" pitchFamily="2" charset="0"/>
              </a:rPr>
              <a:t>keep company</a:t>
            </a:r>
          </a:p>
          <a:p>
            <a:r>
              <a:rPr lang="en-GB" sz="2000" dirty="0">
                <a:latin typeface="Twinkl Cursive Looped" panose="02000000000000000000" pitchFamily="2" charset="0"/>
              </a:rPr>
              <a:t>look after</a:t>
            </a:r>
          </a:p>
          <a:p>
            <a:r>
              <a:rPr lang="en-GB" sz="2000" dirty="0">
                <a:latin typeface="Twinkl Cursive Looped" panose="02000000000000000000" pitchFamily="2" charset="0"/>
              </a:rPr>
              <a:t> </a:t>
            </a:r>
          </a:p>
          <a:p>
            <a:endParaRPr lang="en-GB" sz="3200" dirty="0">
              <a:latin typeface="Twinkl Cursive Looped" panose="02000000000000000000" pitchFamily="2" charset="0"/>
            </a:endParaRPr>
          </a:p>
        </p:txBody>
      </p:sp>
    </p:spTree>
    <p:extLst>
      <p:ext uri="{BB962C8B-B14F-4D97-AF65-F5344CB8AC3E}">
        <p14:creationId xmlns:p14="http://schemas.microsoft.com/office/powerpoint/2010/main" val="4028016834"/>
      </p:ext>
    </p:extLst>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669473" y="821595"/>
            <a:ext cx="11740242" cy="4154984"/>
          </a:xfrm>
          <a:prstGeom prst="rect">
            <a:avLst/>
          </a:prstGeom>
          <a:noFill/>
        </p:spPr>
        <p:txBody>
          <a:bodyPr wrap="square" rtlCol="0">
            <a:spAutoFit/>
          </a:bodyPr>
          <a:lstStyle/>
          <a:p>
            <a:r>
              <a:rPr lang="en-GB" sz="4800" dirty="0">
                <a:latin typeface="Twinkl Cursive Looped" panose="02000000000000000000" pitchFamily="2" charset="0"/>
              </a:rPr>
              <a:t>Common errors with occur and accompany:</a:t>
            </a:r>
          </a:p>
          <a:p>
            <a:endParaRPr lang="en-GB" sz="4800" dirty="0">
              <a:latin typeface="Twinkl Cursive Looped" panose="02000000000000000000" pitchFamily="2" charset="0"/>
            </a:endParaRPr>
          </a:p>
          <a:p>
            <a:r>
              <a:rPr lang="en-GB" sz="4000" b="1" dirty="0">
                <a:latin typeface="Twinkl Cursive Looped" panose="02000000000000000000" pitchFamily="2" charset="0"/>
              </a:rPr>
              <a:t>occur</a:t>
            </a:r>
            <a:r>
              <a:rPr lang="en-GB" sz="4000" dirty="0">
                <a:latin typeface="Twinkl Cursive Looped" panose="02000000000000000000" pitchFamily="2" charset="0"/>
              </a:rPr>
              <a:t> - single c, </a:t>
            </a:r>
            <a:r>
              <a:rPr lang="en-GB" sz="4000" dirty="0" err="1">
                <a:latin typeface="Twinkl Cursive Looped" panose="02000000000000000000" pitchFamily="2" charset="0"/>
              </a:rPr>
              <a:t>er</a:t>
            </a:r>
            <a:r>
              <a:rPr lang="en-GB" sz="4000" dirty="0">
                <a:latin typeface="Twinkl Cursive Looped" panose="02000000000000000000" pitchFamily="2" charset="0"/>
              </a:rPr>
              <a:t> rather than </a:t>
            </a:r>
            <a:r>
              <a:rPr lang="en-GB" sz="4000" dirty="0" err="1">
                <a:latin typeface="Twinkl Cursive Looped" panose="02000000000000000000" pitchFamily="2" charset="0"/>
              </a:rPr>
              <a:t>ur</a:t>
            </a:r>
            <a:r>
              <a:rPr lang="en-GB" sz="4000" dirty="0">
                <a:latin typeface="Twinkl Cursive Looped" panose="02000000000000000000" pitchFamily="2" charset="0"/>
              </a:rPr>
              <a:t>   </a:t>
            </a:r>
            <a:r>
              <a:rPr lang="en-GB" sz="4000" i="1" dirty="0" err="1">
                <a:latin typeface="Twinkl Cursive Looped" panose="02000000000000000000" pitchFamily="2" charset="0"/>
              </a:rPr>
              <a:t>ocer</a:t>
            </a:r>
            <a:endParaRPr lang="en-GB" sz="4000" dirty="0">
              <a:latin typeface="Twinkl Cursive Looped" panose="02000000000000000000" pitchFamily="2" charset="0"/>
            </a:endParaRPr>
          </a:p>
          <a:p>
            <a:r>
              <a:rPr lang="en-GB" sz="4000" b="1" dirty="0">
                <a:latin typeface="Twinkl Cursive Looped" panose="02000000000000000000" pitchFamily="2" charset="0"/>
              </a:rPr>
              <a:t>accompany</a:t>
            </a:r>
            <a:r>
              <a:rPr lang="en-GB" sz="4000" dirty="0">
                <a:latin typeface="Twinkl Cursive Looped" panose="02000000000000000000" pitchFamily="2" charset="0"/>
              </a:rPr>
              <a:t> – single c, </a:t>
            </a:r>
            <a:r>
              <a:rPr lang="en-GB" sz="4000" dirty="0" err="1">
                <a:latin typeface="Twinkl Cursive Looped" panose="02000000000000000000" pitchFamily="2" charset="0"/>
              </a:rPr>
              <a:t>ee</a:t>
            </a:r>
            <a:r>
              <a:rPr lang="en-GB" sz="4000" dirty="0">
                <a:latin typeface="Twinkl Cursive Looped" panose="02000000000000000000" pitchFamily="2" charset="0"/>
              </a:rPr>
              <a:t> rather than y   </a:t>
            </a:r>
            <a:r>
              <a:rPr lang="en-GB" sz="4000" i="1" dirty="0" err="1">
                <a:latin typeface="Twinkl Cursive Looped" panose="02000000000000000000" pitchFamily="2" charset="0"/>
              </a:rPr>
              <a:t>acompanee</a:t>
            </a:r>
            <a:endParaRPr lang="en-GB" sz="4000" i="1" dirty="0">
              <a:latin typeface="Twinkl Cursive Looped" panose="02000000000000000000" pitchFamily="2" charset="0"/>
            </a:endParaRPr>
          </a:p>
        </p:txBody>
      </p:sp>
    </p:spTree>
    <p:extLst>
      <p:ext uri="{BB962C8B-B14F-4D97-AF65-F5344CB8AC3E}">
        <p14:creationId xmlns:p14="http://schemas.microsoft.com/office/powerpoint/2010/main" val="41521872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0A41E0C-A48D-5FD9-672C-31975D5636ED}"/>
              </a:ext>
            </a:extLst>
          </p:cNvPr>
          <p:cNvSpPr txBox="1"/>
          <p:nvPr/>
        </p:nvSpPr>
        <p:spPr>
          <a:xfrm>
            <a:off x="1469571" y="1518558"/>
            <a:ext cx="9046029" cy="1200329"/>
          </a:xfrm>
          <a:prstGeom prst="rect">
            <a:avLst/>
          </a:prstGeom>
          <a:noFill/>
        </p:spPr>
        <p:txBody>
          <a:bodyPr wrap="square" rtlCol="0">
            <a:spAutoFit/>
          </a:bodyPr>
          <a:lstStyle/>
          <a:p>
            <a:endParaRPr lang="en-GB" sz="7200" dirty="0"/>
          </a:p>
        </p:txBody>
      </p:sp>
      <p:pic>
        <p:nvPicPr>
          <p:cNvPr id="3" name="Picture 2">
            <a:extLst>
              <a:ext uri="{FF2B5EF4-FFF2-40B4-BE49-F238E27FC236}">
                <a16:creationId xmlns:a16="http://schemas.microsoft.com/office/drawing/2014/main" id="{C718391D-8DC4-4E57-AD2D-8CB100B1E77C}"/>
              </a:ext>
            </a:extLst>
          </p:cNvPr>
          <p:cNvPicPr>
            <a:picLocks noChangeAspect="1"/>
          </p:cNvPicPr>
          <p:nvPr/>
        </p:nvPicPr>
        <p:blipFill rotWithShape="1">
          <a:blip r:embed="rId3"/>
          <a:srcRect l="28453" t="20067" r="30119" b="14716"/>
          <a:stretch/>
        </p:blipFill>
        <p:spPr>
          <a:xfrm>
            <a:off x="1277256" y="483687"/>
            <a:ext cx="8157029" cy="6371604"/>
          </a:xfrm>
          <a:prstGeom prst="rect">
            <a:avLst/>
          </a:prstGeom>
        </p:spPr>
      </p:pic>
    </p:spTree>
    <p:extLst>
      <p:ext uri="{BB962C8B-B14F-4D97-AF65-F5344CB8AC3E}">
        <p14:creationId xmlns:p14="http://schemas.microsoft.com/office/powerpoint/2010/main" val="39559133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official</a:t>
            </a:r>
          </a:p>
        </p:txBody>
      </p:sp>
      <p:sp>
        <p:nvSpPr>
          <p:cNvPr id="3" name="Rectangle 2">
            <a:extLst>
              <a:ext uri="{FF2B5EF4-FFF2-40B4-BE49-F238E27FC236}">
                <a16:creationId xmlns:a16="http://schemas.microsoft.com/office/drawing/2014/main" id="{CADDE2D9-BBEE-4B60-9EA8-8BE166E5866C}"/>
              </a:ext>
            </a:extLst>
          </p:cNvPr>
          <p:cNvSpPr/>
          <p:nvPr/>
        </p:nvSpPr>
        <p:spPr>
          <a:xfrm>
            <a:off x="6095999" y="3679814"/>
            <a:ext cx="1393371" cy="67979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113210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special</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40280672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special</a:t>
            </a:r>
            <a:endParaRPr lang="en-GB" i="1" dirty="0">
              <a:solidFill>
                <a:schemeClr val="bg1"/>
              </a:solidFill>
            </a:endParaRPr>
          </a:p>
        </p:txBody>
      </p:sp>
      <p:sp>
        <p:nvSpPr>
          <p:cNvPr id="3" name="Rectangle 2">
            <a:extLst>
              <a:ext uri="{FF2B5EF4-FFF2-40B4-BE49-F238E27FC236}">
                <a16:creationId xmlns:a16="http://schemas.microsoft.com/office/drawing/2014/main" id="{B8ADA5B7-6E68-4607-8157-D542A9E80543}"/>
              </a:ext>
            </a:extLst>
          </p:cNvPr>
          <p:cNvSpPr/>
          <p:nvPr/>
        </p:nvSpPr>
        <p:spPr>
          <a:xfrm>
            <a:off x="6089650" y="3643086"/>
            <a:ext cx="1341664" cy="76220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005231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artificial</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9296324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artificial</a:t>
            </a:r>
            <a:endParaRPr lang="en-GB" i="1" dirty="0">
              <a:latin typeface="Twinkl Cursive Looped" panose="02000000000000000000" pitchFamily="2" charset="0"/>
            </a:endParaRPr>
          </a:p>
        </p:txBody>
      </p:sp>
      <p:sp>
        <p:nvSpPr>
          <p:cNvPr id="3" name="Rectangle 2">
            <a:extLst>
              <a:ext uri="{FF2B5EF4-FFF2-40B4-BE49-F238E27FC236}">
                <a16:creationId xmlns:a16="http://schemas.microsoft.com/office/drawing/2014/main" id="{8423529B-2619-4C00-BACD-5C5E084218E0}"/>
              </a:ext>
            </a:extLst>
          </p:cNvPr>
          <p:cNvSpPr/>
          <p:nvPr/>
        </p:nvSpPr>
        <p:spPr>
          <a:xfrm>
            <a:off x="6308272" y="3639458"/>
            <a:ext cx="1311727" cy="76116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740025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official</a:t>
            </a:r>
          </a:p>
        </p:txBody>
      </p:sp>
    </p:spTree>
    <p:extLst>
      <p:ext uri="{BB962C8B-B14F-4D97-AF65-F5344CB8AC3E}">
        <p14:creationId xmlns:p14="http://schemas.microsoft.com/office/powerpoint/2010/main" val="9379176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official</a:t>
            </a:r>
            <a:br>
              <a:rPr lang="en-GB" dirty="0">
                <a:latin typeface="Twinkl Cursive Looped" panose="02000000000000000000" pitchFamily="2" charset="0"/>
              </a:rPr>
            </a:br>
            <a:r>
              <a:rPr lang="en-GB" dirty="0" err="1">
                <a:latin typeface="Twinkl Cursive Looped" panose="02000000000000000000" pitchFamily="2" charset="0"/>
              </a:rPr>
              <a:t>off</a:t>
            </a:r>
            <a:r>
              <a:rPr lang="en-GB" dirty="0" err="1">
                <a:solidFill>
                  <a:srgbClr val="FF0000"/>
                </a:solidFill>
                <a:latin typeface="Twinkl Cursive Looped" panose="02000000000000000000" pitchFamily="2" charset="0"/>
              </a:rPr>
              <a:t>i</a:t>
            </a:r>
            <a:r>
              <a:rPr lang="en-GB" dirty="0">
                <a:latin typeface="Twinkl Cursive Looped" panose="02000000000000000000" pitchFamily="2" charset="0"/>
              </a:rPr>
              <a:t> + </a:t>
            </a:r>
            <a:r>
              <a:rPr lang="en-GB" dirty="0" err="1">
                <a:latin typeface="Twinkl Cursive Looped" panose="02000000000000000000" pitchFamily="2" charset="0"/>
              </a:rPr>
              <a:t>cial</a:t>
            </a:r>
            <a:r>
              <a:rPr lang="en-GB" dirty="0">
                <a:latin typeface="Twinkl Cursive Looped" panose="02000000000000000000" pitchFamily="2" charset="0"/>
              </a:rPr>
              <a:t> = official</a:t>
            </a:r>
            <a:endParaRPr lang="en-GB" i="1" dirty="0">
              <a:latin typeface="Twinkl Cursive Looped" panose="02000000000000000000" pitchFamily="2" charset="0"/>
            </a:endParaRPr>
          </a:p>
        </p:txBody>
      </p:sp>
      <p:sp>
        <p:nvSpPr>
          <p:cNvPr id="6" name="TextBox 5">
            <a:extLst>
              <a:ext uri="{FF2B5EF4-FFF2-40B4-BE49-F238E27FC236}">
                <a16:creationId xmlns:a16="http://schemas.microsoft.com/office/drawing/2014/main" id="{4B73F41D-2B2E-C97C-71E3-20199483BE1B}"/>
              </a:ext>
            </a:extLst>
          </p:cNvPr>
          <p:cNvSpPr txBox="1"/>
          <p:nvPr/>
        </p:nvSpPr>
        <p:spPr>
          <a:xfrm>
            <a:off x="10744880" y="2804600"/>
            <a:ext cx="880382" cy="369332"/>
          </a:xfrm>
          <a:prstGeom prst="rect">
            <a:avLst/>
          </a:prstGeom>
          <a:noFill/>
        </p:spPr>
        <p:txBody>
          <a:bodyPr wrap="square" rtlCol="0">
            <a:spAutoFit/>
          </a:bodyPr>
          <a:lstStyle/>
          <a:p>
            <a:r>
              <a:rPr lang="en-GB" dirty="0">
                <a:latin typeface="Twinkl Cursive Looped" panose="02000000000000000000" pitchFamily="2" charset="0"/>
              </a:rPr>
              <a:t> </a:t>
            </a:r>
          </a:p>
        </p:txBody>
      </p:sp>
      <p:pic>
        <p:nvPicPr>
          <p:cNvPr id="5122" name="Picture 2" descr="Free Basketball Referee Cliparts, Download Free Basketball Referee Cliparts  png images, Free ClipArts on Clipart Library">
            <a:extLst>
              <a:ext uri="{FF2B5EF4-FFF2-40B4-BE49-F238E27FC236}">
                <a16:creationId xmlns:a16="http://schemas.microsoft.com/office/drawing/2014/main" id="{6910C5AD-044B-67C7-B28D-7104A4C7E6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726" y="402157"/>
            <a:ext cx="1647825" cy="2771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55481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09662" y="5272482"/>
            <a:ext cx="10515600" cy="1481650"/>
          </a:xfrm>
        </p:spPr>
        <p:txBody>
          <a:bodyPr>
            <a:normAutofit fontScale="90000"/>
          </a:bodyPr>
          <a:lstStyle/>
          <a:p>
            <a:pPr algn="ctr"/>
            <a:r>
              <a:rPr lang="en-GB" dirty="0">
                <a:latin typeface="Twinkl Cursive Looped" panose="02000000000000000000" pitchFamily="2" charset="0"/>
              </a:rPr>
              <a:t>official</a:t>
            </a:r>
            <a:br>
              <a:rPr lang="en-GB" dirty="0">
                <a:latin typeface="Twinkl Cursive Looped" panose="02000000000000000000" pitchFamily="2" charset="0"/>
              </a:rPr>
            </a:br>
            <a:r>
              <a:rPr lang="en-GB" dirty="0" err="1">
                <a:latin typeface="Twinkl Cursive Looped" panose="02000000000000000000" pitchFamily="2" charset="0"/>
              </a:rPr>
              <a:t>off</a:t>
            </a:r>
            <a:r>
              <a:rPr lang="en-GB" dirty="0" err="1">
                <a:solidFill>
                  <a:srgbClr val="FF0000"/>
                </a:solidFill>
                <a:latin typeface="Twinkl Cursive Looped" panose="02000000000000000000" pitchFamily="2" charset="0"/>
              </a:rPr>
              <a:t>i</a:t>
            </a:r>
            <a:r>
              <a:rPr lang="en-GB" dirty="0">
                <a:latin typeface="Twinkl Cursive Looped" panose="02000000000000000000" pitchFamily="2" charset="0"/>
              </a:rPr>
              <a:t> + </a:t>
            </a:r>
            <a:r>
              <a:rPr lang="en-GB" dirty="0" err="1">
                <a:latin typeface="Twinkl Cursive Looped" panose="02000000000000000000" pitchFamily="2" charset="0"/>
              </a:rPr>
              <a:t>cial</a:t>
            </a:r>
            <a:r>
              <a:rPr lang="en-GB" dirty="0">
                <a:latin typeface="Twinkl Cursive Looped" panose="02000000000000000000" pitchFamily="2" charset="0"/>
              </a:rPr>
              <a:t> = official </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noun</a:t>
            </a:r>
            <a:br>
              <a:rPr lang="en-GB" dirty="0">
                <a:latin typeface="Twinkl Cursive Looped" panose="02000000000000000000" pitchFamily="2" charset="0"/>
              </a:rPr>
            </a:br>
            <a:r>
              <a:rPr lang="en-GB" dirty="0">
                <a:latin typeface="Twinkl Cursive Looped" panose="02000000000000000000" pitchFamily="2" charset="0"/>
              </a:rPr>
              <a:t>definition -a person holding public office or having official duties, especially as a representative of an organisation or government department.</a:t>
            </a:r>
            <a:endParaRPr lang="en-GB" i="1" dirty="0">
              <a:latin typeface="Twinkl Cursive Looped" panose="02000000000000000000" pitchFamily="2" charset="0"/>
            </a:endParaRPr>
          </a:p>
        </p:txBody>
      </p:sp>
      <p:sp>
        <p:nvSpPr>
          <p:cNvPr id="6" name="TextBox 5">
            <a:extLst>
              <a:ext uri="{FF2B5EF4-FFF2-40B4-BE49-F238E27FC236}">
                <a16:creationId xmlns:a16="http://schemas.microsoft.com/office/drawing/2014/main" id="{4B73F41D-2B2E-C97C-71E3-20199483BE1B}"/>
              </a:ext>
            </a:extLst>
          </p:cNvPr>
          <p:cNvSpPr txBox="1"/>
          <p:nvPr/>
        </p:nvSpPr>
        <p:spPr>
          <a:xfrm>
            <a:off x="10744880" y="2804600"/>
            <a:ext cx="880382" cy="369332"/>
          </a:xfrm>
          <a:prstGeom prst="rect">
            <a:avLst/>
          </a:prstGeom>
          <a:noFill/>
        </p:spPr>
        <p:txBody>
          <a:bodyPr wrap="square" rtlCol="0">
            <a:spAutoFit/>
          </a:bodyPr>
          <a:lstStyle/>
          <a:p>
            <a:r>
              <a:rPr lang="en-GB" dirty="0">
                <a:latin typeface="Twinkl Cursive Looped" panose="02000000000000000000" pitchFamily="2" charset="0"/>
              </a:rPr>
              <a:t> </a:t>
            </a:r>
          </a:p>
        </p:txBody>
      </p:sp>
      <p:pic>
        <p:nvPicPr>
          <p:cNvPr id="5122" name="Picture 2" descr="Free Basketball Referee Cliparts, Download Free Basketball Referee Cliparts  png images, Free ClipArts on Clipart Library">
            <a:extLst>
              <a:ext uri="{FF2B5EF4-FFF2-40B4-BE49-F238E27FC236}">
                <a16:creationId xmlns:a16="http://schemas.microsoft.com/office/drawing/2014/main" id="{6910C5AD-044B-67C7-B28D-7104A4C7E6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726" y="402157"/>
            <a:ext cx="1647825" cy="2771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36853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09662" y="5272482"/>
            <a:ext cx="10515600" cy="1481650"/>
          </a:xfrm>
        </p:spPr>
        <p:txBody>
          <a:bodyPr>
            <a:normAutofit fontScale="90000"/>
          </a:bodyPr>
          <a:lstStyle/>
          <a:p>
            <a:pPr algn="ctr"/>
            <a:r>
              <a:rPr lang="en-GB" dirty="0">
                <a:latin typeface="Twinkl Cursive Looped" panose="02000000000000000000" pitchFamily="2" charset="0"/>
              </a:rPr>
              <a:t>official</a:t>
            </a:r>
            <a:br>
              <a:rPr lang="en-GB" dirty="0">
                <a:latin typeface="Twinkl Cursive Looped" panose="02000000000000000000" pitchFamily="2" charset="0"/>
              </a:rPr>
            </a:br>
            <a:r>
              <a:rPr lang="en-GB" dirty="0" err="1">
                <a:latin typeface="Twinkl Cursive Looped" panose="02000000000000000000" pitchFamily="2" charset="0"/>
              </a:rPr>
              <a:t>off</a:t>
            </a:r>
            <a:r>
              <a:rPr lang="en-GB" dirty="0" err="1">
                <a:solidFill>
                  <a:srgbClr val="FF0000"/>
                </a:solidFill>
                <a:latin typeface="Twinkl Cursive Looped" panose="02000000000000000000" pitchFamily="2" charset="0"/>
              </a:rPr>
              <a:t>i</a:t>
            </a:r>
            <a:r>
              <a:rPr lang="en-GB" dirty="0">
                <a:latin typeface="Twinkl Cursive Looped" panose="02000000000000000000" pitchFamily="2" charset="0"/>
              </a:rPr>
              <a:t> + </a:t>
            </a:r>
            <a:r>
              <a:rPr lang="en-GB" dirty="0" err="1">
                <a:latin typeface="Twinkl Cursive Looped" panose="02000000000000000000" pitchFamily="2" charset="0"/>
              </a:rPr>
              <a:t>cial</a:t>
            </a:r>
            <a:r>
              <a:rPr lang="en-GB" dirty="0">
                <a:latin typeface="Twinkl Cursive Looped" panose="02000000000000000000" pitchFamily="2" charset="0"/>
              </a:rPr>
              <a:t> = official </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adjective</a:t>
            </a:r>
            <a:br>
              <a:rPr lang="en-GB" dirty="0">
                <a:latin typeface="Twinkl Cursive Looped" panose="02000000000000000000" pitchFamily="2" charset="0"/>
              </a:rPr>
            </a:br>
            <a:r>
              <a:rPr lang="en-GB" dirty="0">
                <a:latin typeface="Twinkl Cursive Looped" panose="02000000000000000000" pitchFamily="2" charset="0"/>
              </a:rPr>
              <a:t>definition - relating to an authority or public body and its activities and responsibilities.</a:t>
            </a:r>
            <a:endParaRPr lang="en-GB" i="1" dirty="0">
              <a:latin typeface="Twinkl Cursive Looped" panose="02000000000000000000" pitchFamily="2" charset="0"/>
            </a:endParaRPr>
          </a:p>
        </p:txBody>
      </p:sp>
      <p:sp>
        <p:nvSpPr>
          <p:cNvPr id="6" name="TextBox 5">
            <a:extLst>
              <a:ext uri="{FF2B5EF4-FFF2-40B4-BE49-F238E27FC236}">
                <a16:creationId xmlns:a16="http://schemas.microsoft.com/office/drawing/2014/main" id="{4B73F41D-2B2E-C97C-71E3-20199483BE1B}"/>
              </a:ext>
            </a:extLst>
          </p:cNvPr>
          <p:cNvSpPr txBox="1"/>
          <p:nvPr/>
        </p:nvSpPr>
        <p:spPr>
          <a:xfrm>
            <a:off x="10744880" y="2804600"/>
            <a:ext cx="880382" cy="369332"/>
          </a:xfrm>
          <a:prstGeom prst="rect">
            <a:avLst/>
          </a:prstGeom>
          <a:noFill/>
        </p:spPr>
        <p:txBody>
          <a:bodyPr wrap="square" rtlCol="0">
            <a:spAutoFit/>
          </a:bodyPr>
          <a:lstStyle/>
          <a:p>
            <a:r>
              <a:rPr lang="en-GB" dirty="0">
                <a:latin typeface="Twinkl Cursive Looped" panose="02000000000000000000" pitchFamily="2" charset="0"/>
              </a:rPr>
              <a:t> </a:t>
            </a:r>
          </a:p>
        </p:txBody>
      </p:sp>
      <p:pic>
        <p:nvPicPr>
          <p:cNvPr id="3" name="Picture 2">
            <a:extLst>
              <a:ext uri="{FF2B5EF4-FFF2-40B4-BE49-F238E27FC236}">
                <a16:creationId xmlns:a16="http://schemas.microsoft.com/office/drawing/2014/main" id="{E27B3302-F670-F127-9DAF-677CC974A261}"/>
              </a:ext>
            </a:extLst>
          </p:cNvPr>
          <p:cNvPicPr>
            <a:picLocks noChangeAspect="1"/>
          </p:cNvPicPr>
          <p:nvPr/>
        </p:nvPicPr>
        <p:blipFill rotWithShape="1">
          <a:blip r:embed="rId2"/>
          <a:srcRect b="8745"/>
          <a:stretch/>
        </p:blipFill>
        <p:spPr>
          <a:xfrm>
            <a:off x="346529" y="247423"/>
            <a:ext cx="2209800" cy="1886177"/>
          </a:xfrm>
          <a:prstGeom prst="rect">
            <a:avLst/>
          </a:prstGeom>
        </p:spPr>
      </p:pic>
    </p:spTree>
    <p:extLst>
      <p:ext uri="{BB962C8B-B14F-4D97-AF65-F5344CB8AC3E}">
        <p14:creationId xmlns:p14="http://schemas.microsoft.com/office/powerpoint/2010/main" val="7444839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4"/>
            <a:ext cx="10515600" cy="2824675"/>
          </a:xfrm>
        </p:spPr>
        <p:txBody>
          <a:bodyPr>
            <a:normAutofit fontScale="90000"/>
          </a:bodyPr>
          <a:lstStyle/>
          <a:p>
            <a:pPr algn="ctr"/>
            <a:r>
              <a:rPr lang="en-GB" dirty="0">
                <a:latin typeface="Twinkl Cursive Looped" panose="02000000000000000000" pitchFamily="2" charset="0"/>
              </a:rPr>
              <a:t>official</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It was an official website that showed the latest percentages of profits.</a:t>
            </a:r>
            <a:endParaRPr lang="en-GB" i="1" dirty="0">
              <a:highlight>
                <a:srgbClr val="FFFF00"/>
              </a:highlight>
              <a:latin typeface="Twinkl Cursive Looped" panose="02000000000000000000" pitchFamily="2" charset="0"/>
            </a:endParaRPr>
          </a:p>
        </p:txBody>
      </p:sp>
      <p:sp>
        <p:nvSpPr>
          <p:cNvPr id="6" name="TextBox 5">
            <a:extLst>
              <a:ext uri="{FF2B5EF4-FFF2-40B4-BE49-F238E27FC236}">
                <a16:creationId xmlns:a16="http://schemas.microsoft.com/office/drawing/2014/main" id="{4B73F41D-2B2E-C97C-71E3-20199483BE1B}"/>
              </a:ext>
            </a:extLst>
          </p:cNvPr>
          <p:cNvSpPr txBox="1"/>
          <p:nvPr/>
        </p:nvSpPr>
        <p:spPr>
          <a:xfrm>
            <a:off x="10744880" y="2804600"/>
            <a:ext cx="880382" cy="369332"/>
          </a:xfrm>
          <a:prstGeom prst="rect">
            <a:avLst/>
          </a:prstGeom>
          <a:noFill/>
        </p:spPr>
        <p:txBody>
          <a:bodyPr wrap="square" rtlCol="0">
            <a:spAutoFit/>
          </a:bodyPr>
          <a:lstStyle/>
          <a:p>
            <a:r>
              <a:rPr lang="en-GB" dirty="0">
                <a:latin typeface="Twinkl Cursive Looped" panose="02000000000000000000" pitchFamily="2" charset="0"/>
              </a:rPr>
              <a:t> </a:t>
            </a:r>
          </a:p>
        </p:txBody>
      </p:sp>
    </p:spTree>
    <p:extLst>
      <p:ext uri="{BB962C8B-B14F-4D97-AF65-F5344CB8AC3E}">
        <p14:creationId xmlns:p14="http://schemas.microsoft.com/office/powerpoint/2010/main" val="18386062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Revisit and Review</a:t>
            </a:r>
            <a:r>
              <a:rPr lang="en-GB" dirty="0">
                <a:latin typeface="Twinkl Cursive Looped" panose="02000000000000000000" pitchFamily="2" charset="0"/>
              </a:rPr>
              <a:t>…</a:t>
            </a:r>
          </a:p>
        </p:txBody>
      </p:sp>
    </p:spTree>
    <p:extLst>
      <p:ext uri="{BB962C8B-B14F-4D97-AF65-F5344CB8AC3E}">
        <p14:creationId xmlns:p14="http://schemas.microsoft.com/office/powerpoint/2010/main" val="37862369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4"/>
            <a:ext cx="10515600" cy="2824675"/>
          </a:xfrm>
        </p:spPr>
        <p:txBody>
          <a:bodyPr>
            <a:normAutofit fontScale="90000"/>
          </a:bodyPr>
          <a:lstStyle/>
          <a:p>
            <a:pPr algn="ctr"/>
            <a:r>
              <a:rPr lang="en-GB" dirty="0">
                <a:latin typeface="Twinkl Cursive Looped" panose="02000000000000000000" pitchFamily="2" charset="0"/>
              </a:rPr>
              <a:t>official</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It was an -------- website that showed the latest percentages of profits.</a:t>
            </a:r>
            <a:endParaRPr lang="en-GB" i="1" dirty="0">
              <a:highlight>
                <a:srgbClr val="FFFF00"/>
              </a:highlight>
              <a:latin typeface="Twinkl Cursive Looped" panose="02000000000000000000" pitchFamily="2" charset="0"/>
            </a:endParaRPr>
          </a:p>
        </p:txBody>
      </p:sp>
      <p:sp>
        <p:nvSpPr>
          <p:cNvPr id="6" name="TextBox 5">
            <a:extLst>
              <a:ext uri="{FF2B5EF4-FFF2-40B4-BE49-F238E27FC236}">
                <a16:creationId xmlns:a16="http://schemas.microsoft.com/office/drawing/2014/main" id="{4B73F41D-2B2E-C97C-71E3-20199483BE1B}"/>
              </a:ext>
            </a:extLst>
          </p:cNvPr>
          <p:cNvSpPr txBox="1"/>
          <p:nvPr/>
        </p:nvSpPr>
        <p:spPr>
          <a:xfrm>
            <a:off x="10744880" y="2804600"/>
            <a:ext cx="880382" cy="369332"/>
          </a:xfrm>
          <a:prstGeom prst="rect">
            <a:avLst/>
          </a:prstGeom>
          <a:noFill/>
        </p:spPr>
        <p:txBody>
          <a:bodyPr wrap="square" rtlCol="0">
            <a:spAutoFit/>
          </a:bodyPr>
          <a:lstStyle/>
          <a:p>
            <a:r>
              <a:rPr lang="en-GB" dirty="0">
                <a:latin typeface="Twinkl Cursive Looped" panose="02000000000000000000" pitchFamily="2" charset="0"/>
              </a:rPr>
              <a:t> </a:t>
            </a:r>
          </a:p>
        </p:txBody>
      </p:sp>
    </p:spTree>
    <p:extLst>
      <p:ext uri="{BB962C8B-B14F-4D97-AF65-F5344CB8AC3E}">
        <p14:creationId xmlns:p14="http://schemas.microsoft.com/office/powerpoint/2010/main" val="25638365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4"/>
            <a:ext cx="10515600" cy="2824675"/>
          </a:xfrm>
        </p:spPr>
        <p:txBody>
          <a:bodyPr>
            <a:normAutofit fontScale="90000"/>
          </a:bodyPr>
          <a:lstStyle/>
          <a:p>
            <a:pPr algn="ctr"/>
            <a:r>
              <a:rPr lang="en-GB" dirty="0">
                <a:latin typeface="Twinkl Cursive Looped" panose="02000000000000000000" pitchFamily="2" charset="0"/>
              </a:rPr>
              <a:t>official</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It was an official website that showed the latest percentages of profits.</a:t>
            </a:r>
            <a:endParaRPr lang="en-GB" i="1" dirty="0">
              <a:highlight>
                <a:srgbClr val="FFFF00"/>
              </a:highlight>
              <a:latin typeface="Twinkl Cursive Looped" panose="02000000000000000000" pitchFamily="2" charset="0"/>
            </a:endParaRPr>
          </a:p>
        </p:txBody>
      </p:sp>
      <p:sp>
        <p:nvSpPr>
          <p:cNvPr id="6" name="TextBox 5">
            <a:extLst>
              <a:ext uri="{FF2B5EF4-FFF2-40B4-BE49-F238E27FC236}">
                <a16:creationId xmlns:a16="http://schemas.microsoft.com/office/drawing/2014/main" id="{4B73F41D-2B2E-C97C-71E3-20199483BE1B}"/>
              </a:ext>
            </a:extLst>
          </p:cNvPr>
          <p:cNvSpPr txBox="1"/>
          <p:nvPr/>
        </p:nvSpPr>
        <p:spPr>
          <a:xfrm>
            <a:off x="10744880" y="2804600"/>
            <a:ext cx="880382" cy="369332"/>
          </a:xfrm>
          <a:prstGeom prst="rect">
            <a:avLst/>
          </a:prstGeom>
          <a:noFill/>
        </p:spPr>
        <p:txBody>
          <a:bodyPr wrap="square" rtlCol="0">
            <a:spAutoFit/>
          </a:bodyPr>
          <a:lstStyle/>
          <a:p>
            <a:r>
              <a:rPr lang="en-GB" dirty="0">
                <a:latin typeface="Twinkl Cursive Looped" panose="02000000000000000000" pitchFamily="2" charset="0"/>
              </a:rPr>
              <a:t> </a:t>
            </a:r>
          </a:p>
        </p:txBody>
      </p:sp>
    </p:spTree>
    <p:extLst>
      <p:ext uri="{BB962C8B-B14F-4D97-AF65-F5344CB8AC3E}">
        <p14:creationId xmlns:p14="http://schemas.microsoft.com/office/powerpoint/2010/main" val="18154685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special</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412518169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special</a:t>
            </a:r>
            <a:br>
              <a:rPr lang="en-GB" dirty="0">
                <a:latin typeface="Twinkl Cursive Looped" panose="02000000000000000000" pitchFamily="2" charset="0"/>
              </a:rPr>
            </a:br>
            <a:r>
              <a:rPr lang="en-GB" dirty="0" err="1">
                <a:latin typeface="Twinkl Cursive Looped" panose="02000000000000000000" pitchFamily="2" charset="0"/>
              </a:rPr>
              <a:t>sp</a:t>
            </a:r>
            <a:r>
              <a:rPr lang="en-GB" dirty="0" err="1">
                <a:solidFill>
                  <a:srgbClr val="FF0000"/>
                </a:solidFill>
                <a:latin typeface="Twinkl Cursive Looped" panose="02000000000000000000" pitchFamily="2" charset="0"/>
              </a:rPr>
              <a:t>e</a:t>
            </a:r>
            <a:r>
              <a:rPr lang="en-GB" dirty="0">
                <a:latin typeface="Twinkl Cursive Looped" panose="02000000000000000000" pitchFamily="2" charset="0"/>
              </a:rPr>
              <a:t> + </a:t>
            </a:r>
            <a:r>
              <a:rPr lang="en-GB" dirty="0" err="1">
                <a:latin typeface="Twinkl Cursive Looped" panose="02000000000000000000" pitchFamily="2" charset="0"/>
              </a:rPr>
              <a:t>cial</a:t>
            </a:r>
            <a:r>
              <a:rPr lang="en-GB" dirty="0">
                <a:latin typeface="Twinkl Cursive Looped" panose="02000000000000000000" pitchFamily="2" charset="0"/>
              </a:rPr>
              <a:t> = special</a:t>
            </a:r>
            <a:endParaRPr lang="en-GB" i="1" dirty="0">
              <a:latin typeface="Twinkl Cursive Looped" panose="02000000000000000000" pitchFamily="2" charset="0"/>
            </a:endParaRPr>
          </a:p>
        </p:txBody>
      </p:sp>
      <p:pic>
        <p:nvPicPr>
          <p:cNvPr id="7170" name="Picture 2" descr="Special. Whimsical drawing of the word special isolated on white. | CanStock">
            <a:extLst>
              <a:ext uri="{FF2B5EF4-FFF2-40B4-BE49-F238E27FC236}">
                <a16:creationId xmlns:a16="http://schemas.microsoft.com/office/drawing/2014/main" id="{A5FE8736-0317-1D3E-2E79-DA65A652A86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0237"/>
          <a:stretch/>
        </p:blipFill>
        <p:spPr bwMode="auto">
          <a:xfrm>
            <a:off x="419781" y="541339"/>
            <a:ext cx="3514725" cy="11713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47995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976993" y="5141853"/>
            <a:ext cx="10515600" cy="1481650"/>
          </a:xfrm>
        </p:spPr>
        <p:txBody>
          <a:bodyPr>
            <a:normAutofit fontScale="90000"/>
          </a:bodyPr>
          <a:lstStyle/>
          <a:p>
            <a:pPr algn="ctr"/>
            <a:r>
              <a:rPr lang="en-GB" dirty="0">
                <a:latin typeface="Twinkl Cursive Looped" panose="02000000000000000000" pitchFamily="2" charset="0"/>
              </a:rPr>
              <a:t>special</a:t>
            </a:r>
            <a:br>
              <a:rPr lang="en-GB" dirty="0">
                <a:latin typeface="Twinkl Cursive Looped" panose="02000000000000000000" pitchFamily="2" charset="0"/>
              </a:rPr>
            </a:br>
            <a:r>
              <a:rPr lang="en-GB" dirty="0" err="1">
                <a:latin typeface="Twinkl Cursive Looped" panose="02000000000000000000" pitchFamily="2" charset="0"/>
              </a:rPr>
              <a:t>sp</a:t>
            </a:r>
            <a:r>
              <a:rPr lang="en-GB" dirty="0" err="1">
                <a:solidFill>
                  <a:srgbClr val="FF0000"/>
                </a:solidFill>
                <a:latin typeface="Twinkl Cursive Looped" panose="02000000000000000000" pitchFamily="2" charset="0"/>
              </a:rPr>
              <a:t>e</a:t>
            </a:r>
            <a:r>
              <a:rPr lang="en-GB" dirty="0">
                <a:latin typeface="Twinkl Cursive Looped" panose="02000000000000000000" pitchFamily="2" charset="0"/>
              </a:rPr>
              <a:t> + </a:t>
            </a:r>
            <a:r>
              <a:rPr lang="en-GB" dirty="0" err="1">
                <a:latin typeface="Twinkl Cursive Looped" panose="02000000000000000000" pitchFamily="2" charset="0"/>
              </a:rPr>
              <a:t>cial</a:t>
            </a:r>
            <a:r>
              <a:rPr lang="en-GB" dirty="0">
                <a:latin typeface="Twinkl Cursive Looped" panose="02000000000000000000" pitchFamily="2" charset="0"/>
              </a:rPr>
              <a:t> = special</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adjective</a:t>
            </a:r>
            <a:br>
              <a:rPr lang="en-GB" dirty="0">
                <a:latin typeface="Twinkl Cursive Looped" panose="02000000000000000000" pitchFamily="2" charset="0"/>
              </a:rPr>
            </a:br>
            <a:r>
              <a:rPr lang="en-GB" dirty="0">
                <a:latin typeface="Twinkl Cursive Looped" panose="02000000000000000000" pitchFamily="2" charset="0"/>
              </a:rPr>
              <a:t>definition - better, greater, or otherwise different from what is usual.</a:t>
            </a:r>
            <a:endParaRPr lang="en-GB" i="1" dirty="0">
              <a:latin typeface="Twinkl Cursive Looped" panose="02000000000000000000" pitchFamily="2" charset="0"/>
            </a:endParaRPr>
          </a:p>
        </p:txBody>
      </p:sp>
      <p:pic>
        <p:nvPicPr>
          <p:cNvPr id="7170" name="Picture 2" descr="Special. Whimsical drawing of the word special isolated on white. | CanStock">
            <a:extLst>
              <a:ext uri="{FF2B5EF4-FFF2-40B4-BE49-F238E27FC236}">
                <a16:creationId xmlns:a16="http://schemas.microsoft.com/office/drawing/2014/main" id="{A5FE8736-0317-1D3E-2E79-DA65A652A86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0237"/>
          <a:stretch/>
        </p:blipFill>
        <p:spPr bwMode="auto">
          <a:xfrm>
            <a:off x="419781" y="541339"/>
            <a:ext cx="3514725" cy="11713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41826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49350" y="595086"/>
            <a:ext cx="10515600" cy="4455885"/>
          </a:xfrm>
        </p:spPr>
        <p:txBody>
          <a:bodyPr>
            <a:normAutofit/>
          </a:bodyPr>
          <a:lstStyle/>
          <a:p>
            <a:pPr algn="ctr"/>
            <a:r>
              <a:rPr lang="en-GB" dirty="0">
                <a:latin typeface="Twinkl Cursive Looped" panose="02000000000000000000" pitchFamily="2" charset="0"/>
              </a:rPr>
              <a:t>special</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Fred received a very special letter from his auntie.</a:t>
            </a:r>
            <a:endParaRPr lang="en-GB" i="1" dirty="0">
              <a:highlight>
                <a:srgbClr val="FFFF00"/>
              </a:highlight>
              <a:latin typeface="Twinkl Cursive Looped" panose="02000000000000000000" pitchFamily="2" charset="0"/>
            </a:endParaRPr>
          </a:p>
        </p:txBody>
      </p:sp>
    </p:spTree>
    <p:extLst>
      <p:ext uri="{BB962C8B-B14F-4D97-AF65-F5344CB8AC3E}">
        <p14:creationId xmlns:p14="http://schemas.microsoft.com/office/powerpoint/2010/main" val="140971738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49350" y="595086"/>
            <a:ext cx="10515600" cy="4455885"/>
          </a:xfrm>
        </p:spPr>
        <p:txBody>
          <a:bodyPr>
            <a:normAutofit/>
          </a:bodyPr>
          <a:lstStyle/>
          <a:p>
            <a:pPr algn="ctr"/>
            <a:r>
              <a:rPr lang="en-GB" dirty="0">
                <a:latin typeface="Twinkl Cursive Looped" panose="02000000000000000000" pitchFamily="2" charset="0"/>
              </a:rPr>
              <a:t>special</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Fred received a very ------- letter from his auntie.</a:t>
            </a:r>
            <a:endParaRPr lang="en-GB" i="1" dirty="0">
              <a:highlight>
                <a:srgbClr val="FFFF00"/>
              </a:highlight>
              <a:latin typeface="Twinkl Cursive Looped" panose="02000000000000000000" pitchFamily="2" charset="0"/>
            </a:endParaRPr>
          </a:p>
        </p:txBody>
      </p:sp>
    </p:spTree>
    <p:extLst>
      <p:ext uri="{BB962C8B-B14F-4D97-AF65-F5344CB8AC3E}">
        <p14:creationId xmlns:p14="http://schemas.microsoft.com/office/powerpoint/2010/main" val="178093220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49350" y="595086"/>
            <a:ext cx="10515600" cy="4455885"/>
          </a:xfrm>
        </p:spPr>
        <p:txBody>
          <a:bodyPr>
            <a:normAutofit/>
          </a:bodyPr>
          <a:lstStyle/>
          <a:p>
            <a:pPr algn="ctr"/>
            <a:r>
              <a:rPr lang="en-GB" dirty="0">
                <a:latin typeface="Twinkl Cursive Looped" panose="02000000000000000000" pitchFamily="2" charset="0"/>
              </a:rPr>
              <a:t>special</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Fred received a very special letter from his auntie.</a:t>
            </a:r>
            <a:endParaRPr lang="en-GB" i="1" dirty="0">
              <a:highlight>
                <a:srgbClr val="FFFF00"/>
              </a:highlight>
              <a:latin typeface="Twinkl Cursive Looped" panose="02000000000000000000" pitchFamily="2" charset="0"/>
            </a:endParaRPr>
          </a:p>
        </p:txBody>
      </p:sp>
    </p:spTree>
    <p:extLst>
      <p:ext uri="{BB962C8B-B14F-4D97-AF65-F5344CB8AC3E}">
        <p14:creationId xmlns:p14="http://schemas.microsoft.com/office/powerpoint/2010/main" val="207919775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428999"/>
            <a:ext cx="10515600" cy="1719197"/>
          </a:xfrm>
        </p:spPr>
        <p:txBody>
          <a:bodyPr>
            <a:normAutofit fontScale="90000"/>
          </a:bodyPr>
          <a:lstStyle/>
          <a:p>
            <a:pPr algn="ctr"/>
            <a:r>
              <a:rPr lang="en-GB" dirty="0">
                <a:latin typeface="Twinkl Cursive Looped" panose="02000000000000000000" pitchFamily="2" charset="0"/>
              </a:rPr>
              <a:t>artificial</a:t>
            </a:r>
            <a:br>
              <a:rPr lang="en-GB" dirty="0">
                <a:latin typeface="Twinkl Cursive Looped" panose="02000000000000000000" pitchFamily="2" charset="0"/>
              </a:rPr>
            </a:br>
            <a:endParaRPr lang="en-GB" i="1" dirty="0">
              <a:latin typeface="Twinkl Cursive Looped" panose="02000000000000000000" pitchFamily="2" charset="0"/>
            </a:endParaRPr>
          </a:p>
        </p:txBody>
      </p:sp>
      <p:sp>
        <p:nvSpPr>
          <p:cNvPr id="6" name="TextBox 5">
            <a:extLst>
              <a:ext uri="{FF2B5EF4-FFF2-40B4-BE49-F238E27FC236}">
                <a16:creationId xmlns:a16="http://schemas.microsoft.com/office/drawing/2014/main" id="{4B73F41D-2B2E-C97C-71E3-20199483BE1B}"/>
              </a:ext>
            </a:extLst>
          </p:cNvPr>
          <p:cNvSpPr txBox="1"/>
          <p:nvPr/>
        </p:nvSpPr>
        <p:spPr>
          <a:xfrm>
            <a:off x="10663237" y="2196193"/>
            <a:ext cx="880382" cy="369332"/>
          </a:xfrm>
          <a:prstGeom prst="rect">
            <a:avLst/>
          </a:prstGeom>
          <a:noFill/>
        </p:spPr>
        <p:txBody>
          <a:bodyPr wrap="square" rtlCol="0">
            <a:spAutoFit/>
          </a:bodyPr>
          <a:lstStyle/>
          <a:p>
            <a:r>
              <a:rPr lang="en-GB" dirty="0">
                <a:latin typeface="Twinkl Cursive Looped" panose="02000000000000000000" pitchFamily="2" charset="0"/>
              </a:rPr>
              <a:t> </a:t>
            </a:r>
          </a:p>
        </p:txBody>
      </p:sp>
    </p:spTree>
    <p:extLst>
      <p:ext uri="{BB962C8B-B14F-4D97-AF65-F5344CB8AC3E}">
        <p14:creationId xmlns:p14="http://schemas.microsoft.com/office/powerpoint/2010/main" val="16323591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428999"/>
            <a:ext cx="10515600" cy="1719197"/>
          </a:xfrm>
        </p:spPr>
        <p:txBody>
          <a:bodyPr>
            <a:normAutofit fontScale="90000"/>
          </a:bodyPr>
          <a:lstStyle/>
          <a:p>
            <a:pPr algn="ctr"/>
            <a:r>
              <a:rPr lang="en-GB" dirty="0">
                <a:latin typeface="Twinkl Cursive Looped" panose="02000000000000000000" pitchFamily="2" charset="0"/>
              </a:rPr>
              <a:t>artificial</a:t>
            </a:r>
            <a:br>
              <a:rPr lang="en-GB" dirty="0">
                <a:latin typeface="Twinkl Cursive Looped" panose="02000000000000000000" pitchFamily="2" charset="0"/>
              </a:rPr>
            </a:br>
            <a:r>
              <a:rPr lang="en-GB" dirty="0" err="1">
                <a:latin typeface="Twinkl Cursive Looped" panose="02000000000000000000" pitchFamily="2" charset="0"/>
              </a:rPr>
              <a:t>artif</a:t>
            </a:r>
            <a:r>
              <a:rPr lang="en-GB" dirty="0" err="1">
                <a:solidFill>
                  <a:srgbClr val="FF0000"/>
                </a:solidFill>
                <a:latin typeface="Twinkl Cursive Looped" panose="02000000000000000000" pitchFamily="2" charset="0"/>
              </a:rPr>
              <a:t>i</a:t>
            </a:r>
            <a:r>
              <a:rPr lang="en-GB" dirty="0">
                <a:latin typeface="Twinkl Cursive Looped" panose="02000000000000000000" pitchFamily="2" charset="0"/>
              </a:rPr>
              <a:t> + </a:t>
            </a:r>
            <a:r>
              <a:rPr lang="en-GB" dirty="0" err="1">
                <a:latin typeface="Twinkl Cursive Looped" panose="02000000000000000000" pitchFamily="2" charset="0"/>
              </a:rPr>
              <a:t>cial</a:t>
            </a:r>
            <a:r>
              <a:rPr lang="en-GB" dirty="0">
                <a:latin typeface="Twinkl Cursive Looped" panose="02000000000000000000" pitchFamily="2" charset="0"/>
              </a:rPr>
              <a:t> = artificial</a:t>
            </a:r>
            <a:br>
              <a:rPr lang="en-GB" dirty="0">
                <a:latin typeface="Twinkl Cursive Looped" panose="02000000000000000000" pitchFamily="2" charset="0"/>
              </a:rPr>
            </a:br>
            <a:endParaRPr lang="en-GB" i="1" dirty="0">
              <a:latin typeface="Twinkl Cursive Looped" panose="02000000000000000000" pitchFamily="2" charset="0"/>
            </a:endParaRPr>
          </a:p>
        </p:txBody>
      </p:sp>
      <p:sp>
        <p:nvSpPr>
          <p:cNvPr id="6" name="TextBox 5">
            <a:extLst>
              <a:ext uri="{FF2B5EF4-FFF2-40B4-BE49-F238E27FC236}">
                <a16:creationId xmlns:a16="http://schemas.microsoft.com/office/drawing/2014/main" id="{4B73F41D-2B2E-C97C-71E3-20199483BE1B}"/>
              </a:ext>
            </a:extLst>
          </p:cNvPr>
          <p:cNvSpPr txBox="1"/>
          <p:nvPr/>
        </p:nvSpPr>
        <p:spPr>
          <a:xfrm>
            <a:off x="10663237" y="2196193"/>
            <a:ext cx="880382" cy="369332"/>
          </a:xfrm>
          <a:prstGeom prst="rect">
            <a:avLst/>
          </a:prstGeom>
          <a:noFill/>
        </p:spPr>
        <p:txBody>
          <a:bodyPr wrap="square" rtlCol="0">
            <a:spAutoFit/>
          </a:bodyPr>
          <a:lstStyle/>
          <a:p>
            <a:r>
              <a:rPr lang="en-GB" dirty="0">
                <a:latin typeface="Twinkl Cursive Looped" panose="02000000000000000000" pitchFamily="2" charset="0"/>
              </a:rPr>
              <a:t> </a:t>
            </a:r>
          </a:p>
        </p:txBody>
      </p:sp>
      <p:pic>
        <p:nvPicPr>
          <p:cNvPr id="9218" name="Picture 2" descr="Vector Set Of Artificial Limb Royalty Free SVG, Cliparts, Vectors, And  Stock Illustration. Image 63201428.">
            <a:extLst>
              <a:ext uri="{FF2B5EF4-FFF2-40B4-BE49-F238E27FC236}">
                <a16:creationId xmlns:a16="http://schemas.microsoft.com/office/drawing/2014/main" id="{74296E47-801C-C40C-53ED-ABFC9A13F4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324" y="422400"/>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52157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Do you remember this challenge word?</a:t>
            </a:r>
          </a:p>
        </p:txBody>
      </p:sp>
    </p:spTree>
    <p:extLst>
      <p:ext uri="{BB962C8B-B14F-4D97-AF65-F5344CB8AC3E}">
        <p14:creationId xmlns:p14="http://schemas.microsoft.com/office/powerpoint/2010/main" val="23430041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028019" y="4720771"/>
            <a:ext cx="10515600" cy="1719197"/>
          </a:xfrm>
        </p:spPr>
        <p:txBody>
          <a:bodyPr>
            <a:normAutofit fontScale="90000"/>
          </a:bodyPr>
          <a:lstStyle/>
          <a:p>
            <a:pPr algn="ctr"/>
            <a:r>
              <a:rPr lang="en-GB" dirty="0">
                <a:latin typeface="Twinkl Cursive Looped" panose="02000000000000000000" pitchFamily="2" charset="0"/>
              </a:rPr>
              <a:t>artificial</a:t>
            </a:r>
            <a:br>
              <a:rPr lang="en-GB" dirty="0">
                <a:latin typeface="Twinkl Cursive Looped" panose="02000000000000000000" pitchFamily="2" charset="0"/>
              </a:rPr>
            </a:br>
            <a:r>
              <a:rPr lang="en-GB" dirty="0" err="1">
                <a:latin typeface="Twinkl Cursive Looped" panose="02000000000000000000" pitchFamily="2" charset="0"/>
              </a:rPr>
              <a:t>artif</a:t>
            </a:r>
            <a:r>
              <a:rPr lang="en-GB" dirty="0" err="1">
                <a:solidFill>
                  <a:srgbClr val="FF0000"/>
                </a:solidFill>
                <a:latin typeface="Twinkl Cursive Looped" panose="02000000000000000000" pitchFamily="2" charset="0"/>
              </a:rPr>
              <a:t>i</a:t>
            </a:r>
            <a:r>
              <a:rPr lang="en-GB" dirty="0">
                <a:latin typeface="Twinkl Cursive Looped" panose="02000000000000000000" pitchFamily="2" charset="0"/>
              </a:rPr>
              <a:t> + </a:t>
            </a:r>
            <a:r>
              <a:rPr lang="en-GB" dirty="0" err="1">
                <a:latin typeface="Twinkl Cursive Looped" panose="02000000000000000000" pitchFamily="2" charset="0"/>
              </a:rPr>
              <a:t>cial</a:t>
            </a:r>
            <a:r>
              <a:rPr lang="en-GB" dirty="0">
                <a:latin typeface="Twinkl Cursive Looped" panose="02000000000000000000" pitchFamily="2" charset="0"/>
              </a:rPr>
              <a:t> = artificial</a:t>
            </a:r>
            <a:br>
              <a:rPr lang="en-GB" dirty="0">
                <a:latin typeface="Twinkl Cursive Looped" panose="02000000000000000000" pitchFamily="2" charset="0"/>
              </a:rPr>
            </a:br>
            <a:r>
              <a:rPr lang="en-GB" dirty="0">
                <a:latin typeface="Twinkl Cursive Looped" panose="02000000000000000000" pitchFamily="2" charset="0"/>
              </a:rPr>
              <a:t>adjective </a:t>
            </a:r>
            <a:br>
              <a:rPr lang="en-GB" dirty="0">
                <a:latin typeface="Twinkl Cursive Looped" panose="02000000000000000000" pitchFamily="2" charset="0"/>
              </a:rPr>
            </a:br>
            <a:r>
              <a:rPr lang="en-GB" dirty="0">
                <a:latin typeface="Twinkl Cursive Looped" panose="02000000000000000000" pitchFamily="2" charset="0"/>
              </a:rPr>
              <a:t>Definition - made or produced by human beings rather than occurring naturally, especially as a copy of something natural.</a:t>
            </a:r>
            <a:endParaRPr lang="en-GB" i="1" dirty="0">
              <a:latin typeface="Twinkl Cursive Looped" panose="02000000000000000000" pitchFamily="2" charset="0"/>
            </a:endParaRPr>
          </a:p>
        </p:txBody>
      </p:sp>
      <p:sp>
        <p:nvSpPr>
          <p:cNvPr id="6" name="TextBox 5">
            <a:extLst>
              <a:ext uri="{FF2B5EF4-FFF2-40B4-BE49-F238E27FC236}">
                <a16:creationId xmlns:a16="http://schemas.microsoft.com/office/drawing/2014/main" id="{4B73F41D-2B2E-C97C-71E3-20199483BE1B}"/>
              </a:ext>
            </a:extLst>
          </p:cNvPr>
          <p:cNvSpPr txBox="1"/>
          <p:nvPr/>
        </p:nvSpPr>
        <p:spPr>
          <a:xfrm>
            <a:off x="10663237" y="2196193"/>
            <a:ext cx="880382" cy="369332"/>
          </a:xfrm>
          <a:prstGeom prst="rect">
            <a:avLst/>
          </a:prstGeom>
          <a:noFill/>
        </p:spPr>
        <p:txBody>
          <a:bodyPr wrap="square" rtlCol="0">
            <a:spAutoFit/>
          </a:bodyPr>
          <a:lstStyle/>
          <a:p>
            <a:r>
              <a:rPr lang="en-GB" dirty="0">
                <a:latin typeface="Twinkl Cursive Looped" panose="02000000000000000000" pitchFamily="2" charset="0"/>
              </a:rPr>
              <a:t> </a:t>
            </a:r>
          </a:p>
        </p:txBody>
      </p:sp>
      <p:pic>
        <p:nvPicPr>
          <p:cNvPr id="8194" name="Picture 2" descr="Vector Set Of Artificial Limb Royalty Free SVG, Cliparts, Vectors, And  Stock Illustration. Image 63201428.">
            <a:extLst>
              <a:ext uri="{FF2B5EF4-FFF2-40B4-BE49-F238E27FC236}">
                <a16:creationId xmlns:a16="http://schemas.microsoft.com/office/drawing/2014/main" id="{2DFFF99F-4327-8F50-E13E-36CE58671B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3410" y="418032"/>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663325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428999"/>
            <a:ext cx="10515600" cy="1719197"/>
          </a:xfrm>
        </p:spPr>
        <p:txBody>
          <a:bodyPr>
            <a:normAutofit fontScale="90000"/>
          </a:bodyPr>
          <a:lstStyle/>
          <a:p>
            <a:pPr algn="ctr"/>
            <a:r>
              <a:rPr lang="en-GB" dirty="0">
                <a:latin typeface="Twinkl Cursive Looped" panose="02000000000000000000" pitchFamily="2" charset="0"/>
              </a:rPr>
              <a:t>artificial</a:t>
            </a:r>
            <a:br>
              <a:rPr lang="en-GB" dirty="0">
                <a:latin typeface="Twinkl Cursive Looped" panose="02000000000000000000" pitchFamily="2" charset="0"/>
              </a:rPr>
            </a:br>
            <a:r>
              <a:rPr lang="en-GB" dirty="0">
                <a:latin typeface="Twinkl Cursive Looped" panose="02000000000000000000" pitchFamily="2" charset="0"/>
              </a:rPr>
              <a:t>The large, green plant was artificial and did not need watering.</a:t>
            </a:r>
            <a:endParaRPr lang="en-GB" i="1" dirty="0">
              <a:highlight>
                <a:srgbClr val="FFFF00"/>
              </a:highlight>
              <a:latin typeface="Twinkl Cursive Looped" panose="02000000000000000000" pitchFamily="2" charset="0"/>
            </a:endParaRPr>
          </a:p>
        </p:txBody>
      </p:sp>
      <p:sp>
        <p:nvSpPr>
          <p:cNvPr id="6" name="TextBox 5">
            <a:extLst>
              <a:ext uri="{FF2B5EF4-FFF2-40B4-BE49-F238E27FC236}">
                <a16:creationId xmlns:a16="http://schemas.microsoft.com/office/drawing/2014/main" id="{4B73F41D-2B2E-C97C-71E3-20199483BE1B}"/>
              </a:ext>
            </a:extLst>
          </p:cNvPr>
          <p:cNvSpPr txBox="1"/>
          <p:nvPr/>
        </p:nvSpPr>
        <p:spPr>
          <a:xfrm>
            <a:off x="10663237" y="2196193"/>
            <a:ext cx="880382" cy="369332"/>
          </a:xfrm>
          <a:prstGeom prst="rect">
            <a:avLst/>
          </a:prstGeom>
          <a:noFill/>
        </p:spPr>
        <p:txBody>
          <a:bodyPr wrap="square" rtlCol="0">
            <a:spAutoFit/>
          </a:bodyPr>
          <a:lstStyle/>
          <a:p>
            <a:r>
              <a:rPr lang="en-GB" dirty="0">
                <a:latin typeface="Twinkl Cursive Looped" panose="02000000000000000000" pitchFamily="2" charset="0"/>
              </a:rPr>
              <a:t> </a:t>
            </a:r>
          </a:p>
        </p:txBody>
      </p:sp>
    </p:spTree>
    <p:extLst>
      <p:ext uri="{BB962C8B-B14F-4D97-AF65-F5344CB8AC3E}">
        <p14:creationId xmlns:p14="http://schemas.microsoft.com/office/powerpoint/2010/main" val="155685189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428999"/>
            <a:ext cx="10515600" cy="1719197"/>
          </a:xfrm>
        </p:spPr>
        <p:txBody>
          <a:bodyPr>
            <a:normAutofit fontScale="90000"/>
          </a:bodyPr>
          <a:lstStyle/>
          <a:p>
            <a:pPr algn="ctr"/>
            <a:r>
              <a:rPr lang="en-GB" dirty="0">
                <a:latin typeface="Twinkl Cursive Looped" panose="02000000000000000000" pitchFamily="2" charset="0"/>
              </a:rPr>
              <a:t>artificial</a:t>
            </a:r>
            <a:br>
              <a:rPr lang="en-GB" dirty="0">
                <a:latin typeface="Twinkl Cursive Looped" panose="02000000000000000000" pitchFamily="2" charset="0"/>
              </a:rPr>
            </a:br>
            <a:r>
              <a:rPr lang="en-GB" dirty="0">
                <a:latin typeface="Twinkl Cursive Looped" panose="02000000000000000000" pitchFamily="2" charset="0"/>
              </a:rPr>
              <a:t>The large, green plant was </a:t>
            </a:r>
            <a:br>
              <a:rPr lang="en-GB" dirty="0">
                <a:latin typeface="Twinkl Cursive Looped" panose="02000000000000000000" pitchFamily="2" charset="0"/>
              </a:rPr>
            </a:br>
            <a:r>
              <a:rPr lang="en-GB" dirty="0">
                <a:latin typeface="Twinkl Cursive Looped" panose="02000000000000000000" pitchFamily="2" charset="0"/>
              </a:rPr>
              <a:t>---------- and did not need watering.</a:t>
            </a:r>
            <a:endParaRPr lang="en-GB" i="1" dirty="0">
              <a:highlight>
                <a:srgbClr val="FFFF00"/>
              </a:highlight>
              <a:latin typeface="Twinkl Cursive Looped" panose="02000000000000000000" pitchFamily="2" charset="0"/>
            </a:endParaRPr>
          </a:p>
        </p:txBody>
      </p:sp>
      <p:sp>
        <p:nvSpPr>
          <p:cNvPr id="6" name="TextBox 5">
            <a:extLst>
              <a:ext uri="{FF2B5EF4-FFF2-40B4-BE49-F238E27FC236}">
                <a16:creationId xmlns:a16="http://schemas.microsoft.com/office/drawing/2014/main" id="{4B73F41D-2B2E-C97C-71E3-20199483BE1B}"/>
              </a:ext>
            </a:extLst>
          </p:cNvPr>
          <p:cNvSpPr txBox="1"/>
          <p:nvPr/>
        </p:nvSpPr>
        <p:spPr>
          <a:xfrm>
            <a:off x="10663237" y="2196193"/>
            <a:ext cx="880382" cy="369332"/>
          </a:xfrm>
          <a:prstGeom prst="rect">
            <a:avLst/>
          </a:prstGeom>
          <a:noFill/>
        </p:spPr>
        <p:txBody>
          <a:bodyPr wrap="square" rtlCol="0">
            <a:spAutoFit/>
          </a:bodyPr>
          <a:lstStyle/>
          <a:p>
            <a:r>
              <a:rPr lang="en-GB" dirty="0">
                <a:latin typeface="Twinkl Cursive Looped" panose="02000000000000000000" pitchFamily="2" charset="0"/>
              </a:rPr>
              <a:t> </a:t>
            </a:r>
          </a:p>
        </p:txBody>
      </p:sp>
    </p:spTree>
    <p:extLst>
      <p:ext uri="{BB962C8B-B14F-4D97-AF65-F5344CB8AC3E}">
        <p14:creationId xmlns:p14="http://schemas.microsoft.com/office/powerpoint/2010/main" val="105112261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428999"/>
            <a:ext cx="10515600" cy="1719197"/>
          </a:xfrm>
        </p:spPr>
        <p:txBody>
          <a:bodyPr>
            <a:normAutofit fontScale="90000"/>
          </a:bodyPr>
          <a:lstStyle/>
          <a:p>
            <a:pPr algn="ctr"/>
            <a:r>
              <a:rPr lang="en-GB" dirty="0">
                <a:latin typeface="Twinkl Cursive Looped" panose="02000000000000000000" pitchFamily="2" charset="0"/>
              </a:rPr>
              <a:t>artificial</a:t>
            </a:r>
            <a:br>
              <a:rPr lang="en-GB" dirty="0">
                <a:latin typeface="Twinkl Cursive Looped" panose="02000000000000000000" pitchFamily="2" charset="0"/>
              </a:rPr>
            </a:br>
            <a:r>
              <a:rPr lang="en-GB" dirty="0">
                <a:latin typeface="Twinkl Cursive Looped" panose="02000000000000000000" pitchFamily="2" charset="0"/>
              </a:rPr>
              <a:t>The large, green plant was artificial and did not need watering.</a:t>
            </a:r>
            <a:endParaRPr lang="en-GB" i="1" dirty="0">
              <a:highlight>
                <a:srgbClr val="FFFF00"/>
              </a:highlight>
              <a:latin typeface="Twinkl Cursive Looped" panose="02000000000000000000" pitchFamily="2" charset="0"/>
            </a:endParaRPr>
          </a:p>
        </p:txBody>
      </p:sp>
      <p:sp>
        <p:nvSpPr>
          <p:cNvPr id="6" name="TextBox 5">
            <a:extLst>
              <a:ext uri="{FF2B5EF4-FFF2-40B4-BE49-F238E27FC236}">
                <a16:creationId xmlns:a16="http://schemas.microsoft.com/office/drawing/2014/main" id="{4B73F41D-2B2E-C97C-71E3-20199483BE1B}"/>
              </a:ext>
            </a:extLst>
          </p:cNvPr>
          <p:cNvSpPr txBox="1"/>
          <p:nvPr/>
        </p:nvSpPr>
        <p:spPr>
          <a:xfrm>
            <a:off x="10663237" y="2196193"/>
            <a:ext cx="880382" cy="369332"/>
          </a:xfrm>
          <a:prstGeom prst="rect">
            <a:avLst/>
          </a:prstGeom>
          <a:noFill/>
        </p:spPr>
        <p:txBody>
          <a:bodyPr wrap="square" rtlCol="0">
            <a:spAutoFit/>
          </a:bodyPr>
          <a:lstStyle/>
          <a:p>
            <a:r>
              <a:rPr lang="en-GB" dirty="0">
                <a:latin typeface="Twinkl Cursive Looped" panose="02000000000000000000" pitchFamily="2" charset="0"/>
              </a:rPr>
              <a:t> </a:t>
            </a:r>
          </a:p>
        </p:txBody>
      </p:sp>
    </p:spTree>
    <p:extLst>
      <p:ext uri="{BB962C8B-B14F-4D97-AF65-F5344CB8AC3E}">
        <p14:creationId xmlns:p14="http://schemas.microsoft.com/office/powerpoint/2010/main" val="133399067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New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76106670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occur</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38999956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2755726"/>
            <a:ext cx="10515600" cy="1806749"/>
          </a:xfrm>
        </p:spPr>
        <p:txBody>
          <a:bodyPr>
            <a:normAutofit fontScale="90000"/>
          </a:bodyPr>
          <a:lstStyle/>
          <a:p>
            <a:pPr algn="ctr"/>
            <a:r>
              <a:rPr lang="en-GB" dirty="0">
                <a:latin typeface="Twinkl Cursive Looped" panose="02000000000000000000" pitchFamily="2" charset="0"/>
              </a:rPr>
              <a:t>occur</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For the event to occur, the rain had to stop.</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96526466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2755726"/>
            <a:ext cx="10515600" cy="1806749"/>
          </a:xfrm>
        </p:spPr>
        <p:txBody>
          <a:bodyPr>
            <a:normAutofit fontScale="90000"/>
          </a:bodyPr>
          <a:lstStyle/>
          <a:p>
            <a:pPr algn="ctr"/>
            <a:r>
              <a:rPr lang="en-GB" dirty="0">
                <a:latin typeface="Twinkl Cursive Looped" panose="02000000000000000000" pitchFamily="2" charset="0"/>
              </a:rPr>
              <a:t>occur</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For the event to occur, the rain had to stop.</a:t>
            </a:r>
            <a:endParaRPr lang="en-GB" i="1" dirty="0">
              <a:latin typeface="Twinkl Cursive Looped" panose="02000000000000000000" pitchFamily="2" charset="0"/>
            </a:endParaRPr>
          </a:p>
        </p:txBody>
      </p:sp>
      <p:pic>
        <p:nvPicPr>
          <p:cNvPr id="10242" name="Picture 2" descr="free clip art start - Clip Art Library">
            <a:extLst>
              <a:ext uri="{FF2B5EF4-FFF2-40B4-BE49-F238E27FC236}">
                <a16:creationId xmlns:a16="http://schemas.microsoft.com/office/drawing/2014/main" id="{42B3E103-52AC-B09E-CF88-472C2F19BE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667" y="325438"/>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490214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2755726"/>
            <a:ext cx="10515600" cy="1806749"/>
          </a:xfrm>
        </p:spPr>
        <p:txBody>
          <a:bodyPr>
            <a:normAutofit fontScale="90000"/>
          </a:bodyPr>
          <a:lstStyle/>
          <a:p>
            <a:pPr algn="ctr"/>
            <a:r>
              <a:rPr lang="en-GB" dirty="0">
                <a:latin typeface="Twinkl Cursive Looped" panose="02000000000000000000" pitchFamily="2" charset="0"/>
              </a:rPr>
              <a:t> </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For the event to _____, the rain had to stop. </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75112401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2755726"/>
            <a:ext cx="10515600" cy="1806749"/>
          </a:xfrm>
        </p:spPr>
        <p:txBody>
          <a:bodyPr>
            <a:normAutofit fontScale="90000"/>
          </a:bodyPr>
          <a:lstStyle/>
          <a:p>
            <a:pPr algn="ctr"/>
            <a:r>
              <a:rPr lang="en-GB" dirty="0">
                <a:latin typeface="Twinkl Cursive Looped" panose="02000000000000000000" pitchFamily="2" charset="0"/>
              </a:rPr>
              <a:t> </a:t>
            </a:r>
            <a:br>
              <a:rPr lang="en-GB" dirty="0">
                <a:latin typeface="Twinkl Cursive Looped" panose="02000000000000000000" pitchFamily="2" charset="0"/>
              </a:rPr>
            </a:br>
            <a:r>
              <a:rPr lang="en-GB" dirty="0">
                <a:latin typeface="Twinkl Cursive Looped" panose="02000000000000000000" pitchFamily="2" charset="0"/>
              </a:rPr>
              <a:t>For the event to occur, the rain had to stop.</a:t>
            </a:r>
            <a:endParaRPr lang="en-GB" i="1" dirty="0">
              <a:latin typeface="Twinkl Cursive Looped" panose="02000000000000000000" pitchFamily="2" charset="0"/>
            </a:endParaRPr>
          </a:p>
        </p:txBody>
      </p:sp>
      <p:sp>
        <p:nvSpPr>
          <p:cNvPr id="3" name="Rectangle 2">
            <a:extLst>
              <a:ext uri="{FF2B5EF4-FFF2-40B4-BE49-F238E27FC236}">
                <a16:creationId xmlns:a16="http://schemas.microsoft.com/office/drawing/2014/main" id="{5FEFB6D6-CEF2-20D0-8630-A08341B55B50}"/>
              </a:ext>
            </a:extLst>
          </p:cNvPr>
          <p:cNvSpPr/>
          <p:nvPr/>
        </p:nvSpPr>
        <p:spPr>
          <a:xfrm>
            <a:off x="6284686" y="3091543"/>
            <a:ext cx="1756228" cy="62411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ysClr val="windowText" lastClr="000000"/>
                </a:solidFill>
              </a:ln>
              <a:noFill/>
            </a:endParaRPr>
          </a:p>
        </p:txBody>
      </p:sp>
    </p:spTree>
    <p:extLst>
      <p:ext uri="{BB962C8B-B14F-4D97-AF65-F5344CB8AC3E}">
        <p14:creationId xmlns:p14="http://schemas.microsoft.com/office/powerpoint/2010/main" val="25549223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peculiar </a:t>
            </a:r>
          </a:p>
        </p:txBody>
      </p:sp>
    </p:spTree>
    <p:extLst>
      <p:ext uri="{BB962C8B-B14F-4D97-AF65-F5344CB8AC3E}">
        <p14:creationId xmlns:p14="http://schemas.microsoft.com/office/powerpoint/2010/main" val="239908148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accompany</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55854439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1397001"/>
            <a:ext cx="10515600" cy="3708400"/>
          </a:xfrm>
        </p:spPr>
        <p:txBody>
          <a:bodyPr>
            <a:normAutofit/>
          </a:bodyPr>
          <a:lstStyle/>
          <a:p>
            <a:pPr algn="ctr"/>
            <a:r>
              <a:rPr lang="en-GB" dirty="0">
                <a:latin typeface="Twinkl Cursive Looped" panose="02000000000000000000" pitchFamily="2" charset="0"/>
              </a:rPr>
              <a:t>accompany </a:t>
            </a:r>
            <a:br>
              <a:rPr lang="en-GB" dirty="0">
                <a:latin typeface="Twinkl Cursive Looped" panose="02000000000000000000" pitchFamily="2" charset="0"/>
              </a:rPr>
            </a:br>
            <a:r>
              <a:rPr lang="en-GB" dirty="0">
                <a:latin typeface="Twinkl Cursive Looped" panose="02000000000000000000" pitchFamily="2" charset="0"/>
              </a:rPr>
              <a:t>Ishmael had to accompany his dad to work.</a:t>
            </a:r>
            <a:endParaRPr lang="en-GB" i="1" dirty="0"/>
          </a:p>
        </p:txBody>
      </p:sp>
    </p:spTree>
    <p:extLst>
      <p:ext uri="{BB962C8B-B14F-4D97-AF65-F5344CB8AC3E}">
        <p14:creationId xmlns:p14="http://schemas.microsoft.com/office/powerpoint/2010/main" val="301494823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1397001"/>
            <a:ext cx="10515600" cy="3708400"/>
          </a:xfrm>
        </p:spPr>
        <p:txBody>
          <a:bodyPr>
            <a:normAutofit/>
          </a:bodyPr>
          <a:lstStyle/>
          <a:p>
            <a:pPr algn="ctr"/>
            <a:r>
              <a:rPr lang="en-GB" dirty="0">
                <a:latin typeface="Twinkl Cursive Looped" panose="02000000000000000000" pitchFamily="2" charset="0"/>
              </a:rPr>
              <a:t>accompany </a:t>
            </a:r>
            <a:br>
              <a:rPr lang="en-GB" dirty="0">
                <a:latin typeface="Twinkl Cursive Looped" panose="02000000000000000000" pitchFamily="2" charset="0"/>
              </a:rPr>
            </a:br>
            <a:r>
              <a:rPr lang="en-GB" dirty="0">
                <a:latin typeface="Twinkl Cursive Looped" panose="02000000000000000000" pitchFamily="2" charset="0"/>
              </a:rPr>
              <a:t>Ishmael had to accompany his dad to work.</a:t>
            </a:r>
            <a:endParaRPr lang="en-GB" i="1" dirty="0"/>
          </a:p>
        </p:txBody>
      </p:sp>
      <p:pic>
        <p:nvPicPr>
          <p:cNvPr id="11266" name="Picture 2" descr="Accompany Stock Illustrations – 906 Accompany Stock Illustrations, Vectors  &amp; Clipart - Dreamstime">
            <a:extLst>
              <a:ext uri="{FF2B5EF4-FFF2-40B4-BE49-F238E27FC236}">
                <a16:creationId xmlns:a16="http://schemas.microsoft.com/office/drawing/2014/main" id="{79CF96C2-22E9-AE46-9089-1B9CBE4804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963" y="351517"/>
            <a:ext cx="2979311" cy="20448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912805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1397001"/>
            <a:ext cx="10515600" cy="3708400"/>
          </a:xfrm>
        </p:spPr>
        <p:txBody>
          <a:bodyPr>
            <a:normAutofit/>
          </a:bodyPr>
          <a:lstStyle/>
          <a:p>
            <a:pPr algn="ctr"/>
            <a:br>
              <a:rPr lang="en-GB" dirty="0">
                <a:latin typeface="Twinkl Cursive Looped" panose="02000000000000000000" pitchFamily="2" charset="0"/>
              </a:rPr>
            </a:br>
            <a:r>
              <a:rPr lang="en-GB" dirty="0">
                <a:latin typeface="Twinkl Cursive Looped" panose="02000000000000000000" pitchFamily="2" charset="0"/>
              </a:rPr>
              <a:t>Ishmael had to _________ his dad to work.</a:t>
            </a:r>
            <a:endParaRPr lang="en-GB" i="1" dirty="0"/>
          </a:p>
        </p:txBody>
      </p:sp>
    </p:spTree>
    <p:extLst>
      <p:ext uri="{BB962C8B-B14F-4D97-AF65-F5344CB8AC3E}">
        <p14:creationId xmlns:p14="http://schemas.microsoft.com/office/powerpoint/2010/main" val="148308151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1397001"/>
            <a:ext cx="10515600" cy="3708400"/>
          </a:xfrm>
        </p:spPr>
        <p:txBody>
          <a:bodyPr>
            <a:normAutofit/>
          </a:bodyPr>
          <a:lstStyle/>
          <a:p>
            <a:pPr algn="ctr"/>
            <a:r>
              <a:rPr lang="en-GB" dirty="0">
                <a:latin typeface="Twinkl Cursive Looped" panose="02000000000000000000" pitchFamily="2" charset="0"/>
              </a:rPr>
              <a:t> </a:t>
            </a:r>
            <a:br>
              <a:rPr lang="en-GB" dirty="0">
                <a:latin typeface="Twinkl Cursive Looped" panose="02000000000000000000" pitchFamily="2" charset="0"/>
              </a:rPr>
            </a:br>
            <a:r>
              <a:rPr lang="en-GB" dirty="0">
                <a:latin typeface="Twinkl Cursive Looped" panose="02000000000000000000" pitchFamily="2" charset="0"/>
              </a:rPr>
              <a:t>Ishmael had to accompany his dad to work.</a:t>
            </a:r>
            <a:endParaRPr lang="en-GB" i="1" dirty="0"/>
          </a:p>
        </p:txBody>
      </p:sp>
      <p:sp>
        <p:nvSpPr>
          <p:cNvPr id="3" name="Rectangle 2">
            <a:extLst>
              <a:ext uri="{FF2B5EF4-FFF2-40B4-BE49-F238E27FC236}">
                <a16:creationId xmlns:a16="http://schemas.microsoft.com/office/drawing/2014/main" id="{A564DA85-D418-6164-6DED-5901DAB4950F}"/>
              </a:ext>
            </a:extLst>
          </p:cNvPr>
          <p:cNvSpPr/>
          <p:nvPr/>
        </p:nvSpPr>
        <p:spPr>
          <a:xfrm>
            <a:off x="6763657" y="3429000"/>
            <a:ext cx="4122057" cy="86722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9013892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Practise and Apply</a:t>
            </a:r>
            <a:r>
              <a:rPr lang="en-GB" dirty="0">
                <a:latin typeface="Twinkl Cursive Looped" panose="02000000000000000000" pitchFamily="2" charset="0"/>
              </a:rPr>
              <a:t>.</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47686261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Can you spot the spelling rule words and the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74382133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2757" y="1"/>
            <a:ext cx="10711543" cy="6007100"/>
          </a:xfrm>
        </p:spPr>
        <p:txBody>
          <a:bodyPr>
            <a:noAutofit/>
          </a:bodyPr>
          <a:lstStyle/>
          <a:p>
            <a:br>
              <a:rPr lang="en-GB" sz="2400" b="1" dirty="0">
                <a:solidFill>
                  <a:srgbClr val="333333"/>
                </a:solidFill>
                <a:latin typeface="Twinkl Cursive Looped" panose="02000000000000000000" pitchFamily="2" charset="0"/>
              </a:rPr>
            </a:br>
            <a:br>
              <a:rPr lang="en-GB" sz="2400" b="1" dirty="0">
                <a:solidFill>
                  <a:srgbClr val="333333"/>
                </a:solidFill>
                <a:latin typeface="Twinkl Cursive Looped" panose="02000000000000000000" pitchFamily="2" charset="0"/>
              </a:rPr>
            </a:br>
            <a:br>
              <a:rPr lang="en-GB" sz="2400" b="1" dirty="0">
                <a:solidFill>
                  <a:srgbClr val="333333"/>
                </a:solidFill>
                <a:latin typeface="Twinkl Cursive Looped" panose="02000000000000000000" pitchFamily="2" charset="0"/>
              </a:rPr>
            </a:br>
            <a:r>
              <a:rPr lang="en-GB" sz="2400" b="1" dirty="0">
                <a:solidFill>
                  <a:srgbClr val="333333"/>
                </a:solidFill>
                <a:latin typeface="Twinkl Cursive Looped" panose="02000000000000000000" pitchFamily="2" charset="0"/>
              </a:rPr>
              <a:t>Houses</a:t>
            </a:r>
            <a:br>
              <a:rPr lang="en-GB" sz="2400" dirty="0">
                <a:solidFill>
                  <a:srgbClr val="333333"/>
                </a:solidFill>
                <a:latin typeface="Twinkl Cursive Looped" panose="02000000000000000000" pitchFamily="2" charset="0"/>
              </a:rPr>
            </a:br>
            <a:r>
              <a:rPr lang="en-GB" sz="2400" dirty="0">
                <a:solidFill>
                  <a:srgbClr val="333333"/>
                </a:solidFill>
                <a:latin typeface="Twinkl Cursive Looped" panose="02000000000000000000" pitchFamily="2" charset="0"/>
              </a:rPr>
              <a:t>By examining the oldest houses in Colchester, we can find clues as to what special things were to occur and eliminate artificial sections and on what occasion they were built.</a:t>
            </a:r>
            <a:br>
              <a:rPr lang="en-GB" sz="2400" dirty="0">
                <a:solidFill>
                  <a:srgbClr val="333333"/>
                </a:solidFill>
                <a:latin typeface="Twinkl Cursive Looped" panose="02000000000000000000" pitchFamily="2" charset="0"/>
              </a:rPr>
            </a:br>
            <a:br>
              <a:rPr lang="en-GB" sz="2400" dirty="0">
                <a:solidFill>
                  <a:srgbClr val="333333"/>
                </a:solidFill>
                <a:latin typeface="Twinkl Cursive Looped" panose="02000000000000000000" pitchFamily="2" charset="0"/>
              </a:rPr>
            </a:br>
            <a:r>
              <a:rPr lang="en-GB" sz="2400" dirty="0">
                <a:solidFill>
                  <a:srgbClr val="333333"/>
                </a:solidFill>
                <a:latin typeface="Twinkl Cursive Looped" panose="02000000000000000000" pitchFamily="2" charset="0"/>
              </a:rPr>
              <a:t>Dutch-speaking weavers and cloth makers from Flanders (present-day Belgium) once lived in the “Dutch Quarter”.  In the 1570s, on occasions, they had to flee from Flanders because they were being persecuted for their religious and social beliefs.  This could be thought of as racial tension.  In the Dutch Quarter, it was crucial that the houses’ big windows let in lots of light so the weavers could see as they made cloth on their looms.</a:t>
            </a:r>
            <a:br>
              <a:rPr lang="en-GB" sz="2400" dirty="0">
                <a:solidFill>
                  <a:srgbClr val="333333"/>
                </a:solidFill>
                <a:latin typeface="Twinkl Cursive Looped" panose="02000000000000000000" pitchFamily="2" charset="0"/>
              </a:rPr>
            </a:br>
            <a:br>
              <a:rPr lang="en-GB" sz="2400" dirty="0">
                <a:solidFill>
                  <a:srgbClr val="333333"/>
                </a:solidFill>
                <a:latin typeface="Twinkl Cursive Looped" panose="02000000000000000000" pitchFamily="2" charset="0"/>
              </a:rPr>
            </a:br>
            <a:r>
              <a:rPr lang="en-GB" sz="2400" dirty="0">
                <a:solidFill>
                  <a:srgbClr val="333333"/>
                </a:solidFill>
                <a:latin typeface="Twinkl Cursive Looped" panose="02000000000000000000" pitchFamily="2" charset="0"/>
              </a:rPr>
              <a:t>In the late 1800s, nearly 300 crucial new houses were built in an area called New Town to accompany existing houses which were superficial.  They were beneficial for more workers and managers, who were to accompany them and prevent antisocial behaviour, as new industries were to occur and be developed and factories were built, like Paxman’s who made diesel engines.</a:t>
            </a:r>
            <a:br>
              <a:rPr lang="en-GB" sz="2400" dirty="0">
                <a:solidFill>
                  <a:srgbClr val="333333"/>
                </a:solidFill>
                <a:latin typeface="Twinkl Cursive Looped" panose="02000000000000000000" pitchFamily="2" charset="0"/>
              </a:rPr>
            </a:br>
            <a:r>
              <a:rPr lang="en-GB" sz="2400" dirty="0">
                <a:solidFill>
                  <a:srgbClr val="333333"/>
                </a:solidFill>
                <a:latin typeface="Twinkl Cursive Looped" panose="02000000000000000000" pitchFamily="2" charset="0"/>
              </a:rPr>
              <a:t> </a:t>
            </a:r>
            <a:endParaRPr lang="en-GB" sz="2400" i="0" dirty="0">
              <a:solidFill>
                <a:srgbClr val="333333"/>
              </a:solidFill>
              <a:effectLst/>
              <a:highlight>
                <a:srgbClr val="FFFF00"/>
              </a:highlight>
              <a:latin typeface="Twinkl Cursive Looped" panose="02000000000000000000" pitchFamily="2" charset="0"/>
            </a:endParaRPr>
          </a:p>
        </p:txBody>
      </p:sp>
    </p:spTree>
    <p:extLst>
      <p:ext uri="{BB962C8B-B14F-4D97-AF65-F5344CB8AC3E}">
        <p14:creationId xmlns:p14="http://schemas.microsoft.com/office/powerpoint/2010/main" val="243350014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2757" y="1"/>
            <a:ext cx="10711543" cy="6007100"/>
          </a:xfrm>
        </p:spPr>
        <p:txBody>
          <a:bodyPr>
            <a:noAutofit/>
          </a:bodyPr>
          <a:lstStyle/>
          <a:p>
            <a:br>
              <a:rPr lang="en-GB" sz="2400" b="1" dirty="0">
                <a:solidFill>
                  <a:srgbClr val="333333"/>
                </a:solidFill>
                <a:latin typeface="Twinkl Cursive Looped" panose="02000000000000000000" pitchFamily="2" charset="0"/>
              </a:rPr>
            </a:br>
            <a:br>
              <a:rPr lang="en-GB" sz="2400" b="1" dirty="0">
                <a:solidFill>
                  <a:srgbClr val="333333"/>
                </a:solidFill>
                <a:latin typeface="Twinkl Cursive Looped" panose="02000000000000000000" pitchFamily="2" charset="0"/>
              </a:rPr>
            </a:br>
            <a:br>
              <a:rPr lang="en-GB" sz="2400" b="1" dirty="0">
                <a:solidFill>
                  <a:srgbClr val="333333"/>
                </a:solidFill>
                <a:latin typeface="Twinkl Cursive Looped" panose="02000000000000000000" pitchFamily="2" charset="0"/>
              </a:rPr>
            </a:br>
            <a:r>
              <a:rPr lang="en-GB" sz="2400" b="1" dirty="0">
                <a:solidFill>
                  <a:srgbClr val="333333"/>
                </a:solidFill>
                <a:latin typeface="Twinkl Cursive Looped" panose="02000000000000000000" pitchFamily="2" charset="0"/>
              </a:rPr>
              <a:t>Houses</a:t>
            </a:r>
            <a:br>
              <a:rPr lang="en-GB" sz="2400" dirty="0">
                <a:solidFill>
                  <a:srgbClr val="333333"/>
                </a:solidFill>
                <a:latin typeface="Twinkl Cursive Looped" panose="02000000000000000000" pitchFamily="2" charset="0"/>
              </a:rPr>
            </a:br>
            <a:r>
              <a:rPr lang="en-GB" sz="2400" dirty="0">
                <a:solidFill>
                  <a:srgbClr val="333333"/>
                </a:solidFill>
                <a:latin typeface="Twinkl Cursive Looped" panose="02000000000000000000" pitchFamily="2" charset="0"/>
              </a:rPr>
              <a:t>By examining the oldest houses in Colchester, we can find clues as to what </a:t>
            </a:r>
            <a:r>
              <a:rPr lang="en-GB" sz="2400" dirty="0">
                <a:solidFill>
                  <a:srgbClr val="333333"/>
                </a:solidFill>
                <a:highlight>
                  <a:srgbClr val="FFFF00"/>
                </a:highlight>
                <a:latin typeface="Twinkl Cursive Looped" panose="02000000000000000000" pitchFamily="2" charset="0"/>
              </a:rPr>
              <a:t>special</a:t>
            </a:r>
            <a:r>
              <a:rPr lang="en-GB" sz="2400" dirty="0">
                <a:solidFill>
                  <a:srgbClr val="333333"/>
                </a:solidFill>
                <a:latin typeface="Twinkl Cursive Looped" panose="02000000000000000000" pitchFamily="2" charset="0"/>
              </a:rPr>
              <a:t> things were to </a:t>
            </a:r>
            <a:r>
              <a:rPr lang="en-GB" sz="2400" dirty="0">
                <a:solidFill>
                  <a:srgbClr val="333333"/>
                </a:solidFill>
                <a:highlight>
                  <a:srgbClr val="FFFF00"/>
                </a:highlight>
                <a:latin typeface="Twinkl Cursive Looped" panose="02000000000000000000" pitchFamily="2" charset="0"/>
              </a:rPr>
              <a:t>occur </a:t>
            </a:r>
            <a:r>
              <a:rPr lang="en-GB" sz="2400" dirty="0">
                <a:solidFill>
                  <a:srgbClr val="333333"/>
                </a:solidFill>
                <a:latin typeface="Twinkl Cursive Looped" panose="02000000000000000000" pitchFamily="2" charset="0"/>
              </a:rPr>
              <a:t>and eliminate </a:t>
            </a:r>
            <a:r>
              <a:rPr lang="en-GB" sz="2400" dirty="0">
                <a:solidFill>
                  <a:srgbClr val="333333"/>
                </a:solidFill>
                <a:highlight>
                  <a:srgbClr val="FFFF00"/>
                </a:highlight>
                <a:latin typeface="Twinkl Cursive Looped" panose="02000000000000000000" pitchFamily="2" charset="0"/>
              </a:rPr>
              <a:t>artificial</a:t>
            </a:r>
            <a:r>
              <a:rPr lang="en-GB" sz="2400" dirty="0">
                <a:solidFill>
                  <a:srgbClr val="333333"/>
                </a:solidFill>
                <a:latin typeface="Twinkl Cursive Looped" panose="02000000000000000000" pitchFamily="2" charset="0"/>
              </a:rPr>
              <a:t> sections and on what </a:t>
            </a:r>
            <a:r>
              <a:rPr lang="en-GB" sz="2400" dirty="0">
                <a:solidFill>
                  <a:srgbClr val="333333"/>
                </a:solidFill>
                <a:highlight>
                  <a:srgbClr val="FFFF00"/>
                </a:highlight>
                <a:latin typeface="Twinkl Cursive Looped" panose="02000000000000000000" pitchFamily="2" charset="0"/>
              </a:rPr>
              <a:t>occasion</a:t>
            </a:r>
            <a:r>
              <a:rPr lang="en-GB" sz="2400" dirty="0">
                <a:solidFill>
                  <a:srgbClr val="333333"/>
                </a:solidFill>
                <a:latin typeface="Twinkl Cursive Looped" panose="02000000000000000000" pitchFamily="2" charset="0"/>
              </a:rPr>
              <a:t> they were built.</a:t>
            </a:r>
            <a:br>
              <a:rPr lang="en-GB" sz="2400" dirty="0">
                <a:solidFill>
                  <a:srgbClr val="333333"/>
                </a:solidFill>
                <a:latin typeface="Twinkl Cursive Looped" panose="02000000000000000000" pitchFamily="2" charset="0"/>
              </a:rPr>
            </a:br>
            <a:br>
              <a:rPr lang="en-GB" sz="2400" dirty="0">
                <a:solidFill>
                  <a:srgbClr val="333333"/>
                </a:solidFill>
                <a:latin typeface="Twinkl Cursive Looped" panose="02000000000000000000" pitchFamily="2" charset="0"/>
              </a:rPr>
            </a:br>
            <a:r>
              <a:rPr lang="en-GB" sz="2400" dirty="0">
                <a:solidFill>
                  <a:srgbClr val="333333"/>
                </a:solidFill>
                <a:latin typeface="Twinkl Cursive Looped" panose="02000000000000000000" pitchFamily="2" charset="0"/>
              </a:rPr>
              <a:t>Dutch-speaking weavers and cloth makers from Flanders (present-day Belgium) once lived in the “Dutch Quarter”.  In the 1570s, on </a:t>
            </a:r>
            <a:r>
              <a:rPr lang="en-GB" sz="2400" dirty="0">
                <a:solidFill>
                  <a:srgbClr val="333333"/>
                </a:solidFill>
                <a:highlight>
                  <a:srgbClr val="FFFF00"/>
                </a:highlight>
                <a:latin typeface="Twinkl Cursive Looped" panose="02000000000000000000" pitchFamily="2" charset="0"/>
              </a:rPr>
              <a:t>occasions</a:t>
            </a:r>
            <a:r>
              <a:rPr lang="en-GB" sz="2400" dirty="0">
                <a:solidFill>
                  <a:srgbClr val="333333"/>
                </a:solidFill>
                <a:latin typeface="Twinkl Cursive Looped" panose="02000000000000000000" pitchFamily="2" charset="0"/>
              </a:rPr>
              <a:t>, they had to flee from Flanders because they were being persecuted for their religious and </a:t>
            </a:r>
            <a:r>
              <a:rPr lang="en-GB" sz="2400" dirty="0">
                <a:solidFill>
                  <a:srgbClr val="333333"/>
                </a:solidFill>
                <a:highlight>
                  <a:srgbClr val="FFFF00"/>
                </a:highlight>
                <a:latin typeface="Twinkl Cursive Looped" panose="02000000000000000000" pitchFamily="2" charset="0"/>
              </a:rPr>
              <a:t>social </a:t>
            </a:r>
            <a:r>
              <a:rPr lang="en-GB" sz="2400" dirty="0">
                <a:solidFill>
                  <a:srgbClr val="333333"/>
                </a:solidFill>
                <a:latin typeface="Twinkl Cursive Looped" panose="02000000000000000000" pitchFamily="2" charset="0"/>
              </a:rPr>
              <a:t>beliefs.  This could be thought of as </a:t>
            </a:r>
            <a:r>
              <a:rPr lang="en-GB" sz="2400" dirty="0">
                <a:solidFill>
                  <a:srgbClr val="333333"/>
                </a:solidFill>
                <a:highlight>
                  <a:srgbClr val="FFFF00"/>
                </a:highlight>
                <a:latin typeface="Twinkl Cursive Looped" panose="02000000000000000000" pitchFamily="2" charset="0"/>
              </a:rPr>
              <a:t>racial</a:t>
            </a:r>
            <a:r>
              <a:rPr lang="en-GB" sz="2400" dirty="0">
                <a:solidFill>
                  <a:srgbClr val="333333"/>
                </a:solidFill>
                <a:latin typeface="Twinkl Cursive Looped" panose="02000000000000000000" pitchFamily="2" charset="0"/>
              </a:rPr>
              <a:t> tension.  In the Dutch Quarter, it was crucial that the houses’ big windows let in lots of light so the weavers could see as they made cloth on their looms.</a:t>
            </a:r>
            <a:br>
              <a:rPr lang="en-GB" sz="2400" dirty="0">
                <a:solidFill>
                  <a:srgbClr val="333333"/>
                </a:solidFill>
                <a:latin typeface="Twinkl Cursive Looped" panose="02000000000000000000" pitchFamily="2" charset="0"/>
              </a:rPr>
            </a:br>
            <a:br>
              <a:rPr lang="en-GB" sz="2400" dirty="0">
                <a:solidFill>
                  <a:srgbClr val="333333"/>
                </a:solidFill>
                <a:latin typeface="Twinkl Cursive Looped" panose="02000000000000000000" pitchFamily="2" charset="0"/>
              </a:rPr>
            </a:br>
            <a:r>
              <a:rPr lang="en-GB" sz="2400" dirty="0">
                <a:solidFill>
                  <a:srgbClr val="333333"/>
                </a:solidFill>
                <a:latin typeface="Twinkl Cursive Looped" panose="02000000000000000000" pitchFamily="2" charset="0"/>
              </a:rPr>
              <a:t>In the late 1800s, nearly 300 </a:t>
            </a:r>
            <a:r>
              <a:rPr lang="en-GB" sz="2400" dirty="0">
                <a:solidFill>
                  <a:srgbClr val="333333"/>
                </a:solidFill>
                <a:highlight>
                  <a:srgbClr val="FFFF00"/>
                </a:highlight>
                <a:latin typeface="Twinkl Cursive Looped" panose="02000000000000000000" pitchFamily="2" charset="0"/>
              </a:rPr>
              <a:t>crucial</a:t>
            </a:r>
            <a:r>
              <a:rPr lang="en-GB" sz="2400" dirty="0">
                <a:solidFill>
                  <a:srgbClr val="333333"/>
                </a:solidFill>
                <a:latin typeface="Twinkl Cursive Looped" panose="02000000000000000000" pitchFamily="2" charset="0"/>
              </a:rPr>
              <a:t> new houses were built in an area called New Town to </a:t>
            </a:r>
            <a:r>
              <a:rPr lang="en-GB" sz="2400" dirty="0">
                <a:solidFill>
                  <a:srgbClr val="333333"/>
                </a:solidFill>
                <a:highlight>
                  <a:srgbClr val="FFFF00"/>
                </a:highlight>
                <a:latin typeface="Twinkl Cursive Looped" panose="02000000000000000000" pitchFamily="2" charset="0"/>
              </a:rPr>
              <a:t>accompany</a:t>
            </a:r>
            <a:r>
              <a:rPr lang="en-GB" sz="2400" dirty="0">
                <a:solidFill>
                  <a:srgbClr val="333333"/>
                </a:solidFill>
                <a:latin typeface="Twinkl Cursive Looped" panose="02000000000000000000" pitchFamily="2" charset="0"/>
              </a:rPr>
              <a:t> existing houses which were </a:t>
            </a:r>
            <a:r>
              <a:rPr lang="en-GB" sz="2400" dirty="0">
                <a:solidFill>
                  <a:srgbClr val="333333"/>
                </a:solidFill>
                <a:highlight>
                  <a:srgbClr val="FFFF00"/>
                </a:highlight>
                <a:latin typeface="Twinkl Cursive Looped" panose="02000000000000000000" pitchFamily="2" charset="0"/>
              </a:rPr>
              <a:t>superficial.</a:t>
            </a:r>
            <a:r>
              <a:rPr lang="en-GB" sz="2400" dirty="0">
                <a:solidFill>
                  <a:srgbClr val="333333"/>
                </a:solidFill>
                <a:latin typeface="Twinkl Cursive Looped" panose="02000000000000000000" pitchFamily="2" charset="0"/>
              </a:rPr>
              <a:t>  They were </a:t>
            </a:r>
            <a:r>
              <a:rPr lang="en-GB" sz="2400" dirty="0">
                <a:solidFill>
                  <a:srgbClr val="333333"/>
                </a:solidFill>
                <a:highlight>
                  <a:srgbClr val="FFFF00"/>
                </a:highlight>
                <a:latin typeface="Twinkl Cursive Looped" panose="02000000000000000000" pitchFamily="2" charset="0"/>
              </a:rPr>
              <a:t>beneficial </a:t>
            </a:r>
            <a:r>
              <a:rPr lang="en-GB" sz="2400" dirty="0">
                <a:solidFill>
                  <a:srgbClr val="333333"/>
                </a:solidFill>
                <a:latin typeface="Twinkl Cursive Looped" panose="02000000000000000000" pitchFamily="2" charset="0"/>
              </a:rPr>
              <a:t>for more workers and managers, who were to accompany them and prevent </a:t>
            </a:r>
            <a:r>
              <a:rPr lang="en-GB" sz="2400" dirty="0">
                <a:solidFill>
                  <a:srgbClr val="333333"/>
                </a:solidFill>
                <a:highlight>
                  <a:srgbClr val="FFFF00"/>
                </a:highlight>
                <a:latin typeface="Twinkl Cursive Looped" panose="02000000000000000000" pitchFamily="2" charset="0"/>
              </a:rPr>
              <a:t>antisocial</a:t>
            </a:r>
            <a:r>
              <a:rPr lang="en-GB" sz="2400" dirty="0">
                <a:solidFill>
                  <a:srgbClr val="333333"/>
                </a:solidFill>
                <a:latin typeface="Twinkl Cursive Looped" panose="02000000000000000000" pitchFamily="2" charset="0"/>
              </a:rPr>
              <a:t> behaviour, as new industries were to </a:t>
            </a:r>
            <a:r>
              <a:rPr lang="en-GB" sz="2400" dirty="0">
                <a:solidFill>
                  <a:srgbClr val="333333"/>
                </a:solidFill>
                <a:highlight>
                  <a:srgbClr val="FFFF00"/>
                </a:highlight>
                <a:latin typeface="Twinkl Cursive Looped" panose="02000000000000000000" pitchFamily="2" charset="0"/>
              </a:rPr>
              <a:t>occur </a:t>
            </a:r>
            <a:r>
              <a:rPr lang="en-GB" sz="2400" dirty="0">
                <a:solidFill>
                  <a:srgbClr val="333333"/>
                </a:solidFill>
                <a:latin typeface="Twinkl Cursive Looped" panose="02000000000000000000" pitchFamily="2" charset="0"/>
              </a:rPr>
              <a:t>and be developed and factories were built, like Paxman’s who made diesel engines.</a:t>
            </a:r>
            <a:br>
              <a:rPr lang="en-GB" sz="2400" dirty="0">
                <a:solidFill>
                  <a:srgbClr val="333333"/>
                </a:solidFill>
                <a:latin typeface="Twinkl Cursive Looped" panose="02000000000000000000" pitchFamily="2" charset="0"/>
              </a:rPr>
            </a:br>
            <a:r>
              <a:rPr lang="en-GB" sz="2400" dirty="0">
                <a:solidFill>
                  <a:srgbClr val="333333"/>
                </a:solidFill>
                <a:latin typeface="Twinkl Cursive Looped" panose="02000000000000000000" pitchFamily="2" charset="0"/>
              </a:rPr>
              <a:t> </a:t>
            </a:r>
            <a:endParaRPr lang="en-GB" sz="2400" i="0" dirty="0">
              <a:solidFill>
                <a:srgbClr val="333333"/>
              </a:solidFill>
              <a:effectLst/>
              <a:highlight>
                <a:srgbClr val="FFFF00"/>
              </a:highlight>
              <a:latin typeface="Twinkl Cursive Looped" panose="02000000000000000000" pitchFamily="2" charset="0"/>
            </a:endParaRPr>
          </a:p>
        </p:txBody>
      </p:sp>
    </p:spTree>
    <p:extLst>
      <p:ext uri="{BB962C8B-B14F-4D97-AF65-F5344CB8AC3E}">
        <p14:creationId xmlns:p14="http://schemas.microsoft.com/office/powerpoint/2010/main" val="251930849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Write this sentence as I dictate it to you.</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5342335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2438232"/>
          </a:xfrm>
        </p:spPr>
        <p:txBody>
          <a:bodyPr>
            <a:normAutofit fontScale="90000"/>
          </a:bodyPr>
          <a:lstStyle/>
          <a:p>
            <a:pPr algn="ctr"/>
            <a:r>
              <a:rPr lang="en-GB" dirty="0">
                <a:latin typeface="Twinkl Cursive Looped" panose="02000000000000000000" pitchFamily="2" charset="0"/>
              </a:rPr>
              <a:t>peculiar </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adjective</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different to what is normal or expected; strange.</a:t>
            </a:r>
          </a:p>
        </p:txBody>
      </p:sp>
    </p:spTree>
    <p:extLst>
      <p:ext uri="{BB962C8B-B14F-4D97-AF65-F5344CB8AC3E}">
        <p14:creationId xmlns:p14="http://schemas.microsoft.com/office/powerpoint/2010/main" val="161713060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26784-A357-92CE-B6B1-8F248D3D6650}"/>
              </a:ext>
            </a:extLst>
          </p:cNvPr>
          <p:cNvSpPr>
            <a:spLocks noGrp="1"/>
          </p:cNvSpPr>
          <p:nvPr>
            <p:ph type="title"/>
          </p:nvPr>
        </p:nvSpPr>
        <p:spPr>
          <a:xfrm>
            <a:off x="844550" y="2901724"/>
            <a:ext cx="10515600" cy="3426505"/>
          </a:xfrm>
        </p:spPr>
        <p:txBody>
          <a:bodyPr>
            <a:normAutofit fontScale="90000"/>
          </a:bodyPr>
          <a:lstStyle/>
          <a:p>
            <a:r>
              <a:rPr lang="en-GB" dirty="0">
                <a:solidFill>
                  <a:srgbClr val="000000"/>
                </a:solidFill>
                <a:latin typeface="Twinkl Cursive Looped" panose="02000000000000000000" pitchFamily="2" charset="0"/>
                <a:ea typeface="Times New Roman" panose="02020603050405020304" pitchFamily="18" charset="0"/>
              </a:rPr>
              <a:t>By examining the oldest houses in Colchester, we can find clues as to what special things were to occur and eliminate artificial sections and discover on what occasion they were built.</a:t>
            </a:r>
            <a:endParaRPr lang="en-GB" dirty="0">
              <a:solidFill>
                <a:srgbClr val="000000"/>
              </a:solidFill>
              <a:highlight>
                <a:srgbClr val="FFFF00"/>
              </a:highlight>
              <a:latin typeface="Twinkl Cursive Looped" panose="02000000000000000000" pitchFamily="2" charset="0"/>
              <a:ea typeface="Times New Roman" panose="02020603050405020304" pitchFamily="18" charset="0"/>
            </a:endParaRPr>
          </a:p>
        </p:txBody>
      </p:sp>
      <p:sp>
        <p:nvSpPr>
          <p:cNvPr id="3" name="Text Placeholder 2">
            <a:extLst>
              <a:ext uri="{FF2B5EF4-FFF2-40B4-BE49-F238E27FC236}">
                <a16:creationId xmlns:a16="http://schemas.microsoft.com/office/drawing/2014/main" id="{2C093CA3-7411-8BC7-47E4-02215E91DB7B}"/>
              </a:ext>
            </a:extLst>
          </p:cNvPr>
          <p:cNvSpPr>
            <a:spLocks noGrp="1"/>
          </p:cNvSpPr>
          <p:nvPr>
            <p:ph type="body" idx="1"/>
          </p:nvPr>
        </p:nvSpPr>
        <p:spPr>
          <a:xfrm>
            <a:off x="844550" y="209551"/>
            <a:ext cx="10515600" cy="1500187"/>
          </a:xfrm>
        </p:spPr>
        <p:txBody>
          <a:bodyPr/>
          <a:lstStyle/>
          <a:p>
            <a:r>
              <a:rPr lang="en-GB" dirty="0"/>
              <a:t>Did you write it correctly?</a:t>
            </a:r>
          </a:p>
          <a:p>
            <a:r>
              <a:rPr lang="en-GB" dirty="0"/>
              <a:t>Edit your work and make sure you have it correct.</a:t>
            </a:r>
          </a:p>
          <a:p>
            <a:r>
              <a:rPr lang="en-GB" dirty="0"/>
              <a:t>Can you underline the spelling word that we have covered in this session?</a:t>
            </a:r>
          </a:p>
        </p:txBody>
      </p:sp>
    </p:spTree>
    <p:extLst>
      <p:ext uri="{BB962C8B-B14F-4D97-AF65-F5344CB8AC3E}">
        <p14:creationId xmlns:p14="http://schemas.microsoft.com/office/powerpoint/2010/main" val="95828850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469571" y="1518558"/>
            <a:ext cx="9046029" cy="3416320"/>
          </a:xfrm>
          <a:prstGeom prst="rect">
            <a:avLst/>
          </a:prstGeom>
          <a:noFill/>
        </p:spPr>
        <p:txBody>
          <a:bodyPr wrap="square" rtlCol="0">
            <a:spAutoFit/>
          </a:bodyPr>
          <a:lstStyle/>
          <a:p>
            <a:r>
              <a:rPr lang="en-GB" sz="7200" dirty="0">
                <a:latin typeface="Twinkl Cursive Looped" panose="02000000000000000000" pitchFamily="2" charset="0"/>
              </a:rPr>
              <a:t>Year 5  - Autumn 2</a:t>
            </a:r>
          </a:p>
          <a:p>
            <a:r>
              <a:rPr lang="en-GB" sz="7200" dirty="0">
                <a:latin typeface="Twinkl Cursive Looped" panose="02000000000000000000" pitchFamily="2" charset="0"/>
              </a:rPr>
              <a:t>Week 1 - Tuesday</a:t>
            </a:r>
          </a:p>
          <a:p>
            <a:endParaRPr lang="en-GB" sz="7200" dirty="0"/>
          </a:p>
        </p:txBody>
      </p:sp>
    </p:spTree>
    <p:extLst>
      <p:ext uri="{BB962C8B-B14F-4D97-AF65-F5344CB8AC3E}">
        <p14:creationId xmlns:p14="http://schemas.microsoft.com/office/powerpoint/2010/main" val="289178872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B1F9353-3168-4975-B538-D799EF9A61D1}"/>
              </a:ext>
            </a:extLst>
          </p:cNvPr>
          <p:cNvPicPr>
            <a:picLocks noChangeAspect="1"/>
          </p:cNvPicPr>
          <p:nvPr/>
        </p:nvPicPr>
        <p:blipFill rotWithShape="1">
          <a:blip r:embed="rId3"/>
          <a:srcRect l="27143" t="20514" r="27738" b="9399"/>
          <a:stretch/>
        </p:blipFill>
        <p:spPr>
          <a:xfrm>
            <a:off x="595085" y="535213"/>
            <a:ext cx="9797144" cy="6185919"/>
          </a:xfrm>
          <a:prstGeom prst="rect">
            <a:avLst/>
          </a:prstGeom>
        </p:spPr>
      </p:pic>
    </p:spTree>
    <p:extLst>
      <p:ext uri="{BB962C8B-B14F-4D97-AF65-F5344CB8AC3E}">
        <p14:creationId xmlns:p14="http://schemas.microsoft.com/office/powerpoint/2010/main" val="187088523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Revisit and Review</a:t>
            </a:r>
            <a:r>
              <a:rPr lang="en-GB" dirty="0">
                <a:latin typeface="Twinkl Cursive Looped" panose="02000000000000000000" pitchFamily="2" charset="0"/>
              </a:rPr>
              <a:t>…</a:t>
            </a:r>
          </a:p>
        </p:txBody>
      </p:sp>
    </p:spTree>
    <p:extLst>
      <p:ext uri="{BB962C8B-B14F-4D97-AF65-F5344CB8AC3E}">
        <p14:creationId xmlns:p14="http://schemas.microsoft.com/office/powerpoint/2010/main" val="33734025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Do you remember this challenge word?</a:t>
            </a:r>
          </a:p>
        </p:txBody>
      </p:sp>
    </p:spTree>
    <p:extLst>
      <p:ext uri="{BB962C8B-B14F-4D97-AF65-F5344CB8AC3E}">
        <p14:creationId xmlns:p14="http://schemas.microsoft.com/office/powerpoint/2010/main" val="189150898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peculiar </a:t>
            </a:r>
          </a:p>
        </p:txBody>
      </p:sp>
    </p:spTree>
    <p:extLst>
      <p:ext uri="{BB962C8B-B14F-4D97-AF65-F5344CB8AC3E}">
        <p14:creationId xmlns:p14="http://schemas.microsoft.com/office/powerpoint/2010/main" val="111623108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2438232"/>
          </a:xfrm>
        </p:spPr>
        <p:txBody>
          <a:bodyPr>
            <a:normAutofit fontScale="90000"/>
          </a:bodyPr>
          <a:lstStyle/>
          <a:p>
            <a:pPr algn="ctr"/>
            <a:r>
              <a:rPr lang="en-GB" dirty="0">
                <a:latin typeface="Twinkl Cursive Looped" panose="02000000000000000000" pitchFamily="2" charset="0"/>
              </a:rPr>
              <a:t>peculiar </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adjective</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different to what is normal or expected; strange.</a:t>
            </a:r>
          </a:p>
        </p:txBody>
      </p:sp>
    </p:spTree>
    <p:extLst>
      <p:ext uri="{BB962C8B-B14F-4D97-AF65-F5344CB8AC3E}">
        <p14:creationId xmlns:p14="http://schemas.microsoft.com/office/powerpoint/2010/main" val="81172716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Do you remember this challenge word?</a:t>
            </a:r>
          </a:p>
        </p:txBody>
      </p:sp>
    </p:spTree>
    <p:extLst>
      <p:ext uri="{BB962C8B-B14F-4D97-AF65-F5344CB8AC3E}">
        <p14:creationId xmlns:p14="http://schemas.microsoft.com/office/powerpoint/2010/main" val="405537269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occasion </a:t>
            </a:r>
          </a:p>
        </p:txBody>
      </p:sp>
    </p:spTree>
    <p:extLst>
      <p:ext uri="{BB962C8B-B14F-4D97-AF65-F5344CB8AC3E}">
        <p14:creationId xmlns:p14="http://schemas.microsoft.com/office/powerpoint/2010/main" val="427581604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592429"/>
            <a:ext cx="10515600" cy="5866428"/>
          </a:xfrm>
        </p:spPr>
        <p:txBody>
          <a:bodyPr>
            <a:normAutofit/>
          </a:bodyPr>
          <a:lstStyle/>
          <a:p>
            <a:pPr algn="ctr"/>
            <a:r>
              <a:rPr lang="en-GB" dirty="0">
                <a:latin typeface="Twinkl Cursive Looped" panose="02000000000000000000" pitchFamily="2" charset="0"/>
              </a:rPr>
              <a:t>occasion</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noun</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a:t>
            </a:r>
            <a:br>
              <a:rPr lang="en-GB" dirty="0">
                <a:latin typeface="Twinkl Cursive Looped" panose="02000000000000000000" pitchFamily="2" charset="0"/>
              </a:rPr>
            </a:br>
            <a:r>
              <a:rPr lang="en-GB" dirty="0">
                <a:latin typeface="Twinkl Cursive Looped" panose="02000000000000000000" pitchFamily="2" charset="0"/>
              </a:rPr>
              <a:t>a particular event, or the time at which it takes place.</a:t>
            </a:r>
          </a:p>
        </p:txBody>
      </p:sp>
    </p:spTree>
    <p:extLst>
      <p:ext uri="{BB962C8B-B14F-4D97-AF65-F5344CB8AC3E}">
        <p14:creationId xmlns:p14="http://schemas.microsoft.com/office/powerpoint/2010/main" val="994086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Do you remember this challenge word?</a:t>
            </a:r>
          </a:p>
        </p:txBody>
      </p:sp>
    </p:spTree>
    <p:extLst>
      <p:ext uri="{BB962C8B-B14F-4D97-AF65-F5344CB8AC3E}">
        <p14:creationId xmlns:p14="http://schemas.microsoft.com/office/powerpoint/2010/main" val="76000396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1553029"/>
            <a:ext cx="10515600" cy="1875971"/>
          </a:xfrm>
        </p:spPr>
        <p:txBody>
          <a:bodyPr>
            <a:normAutofit/>
          </a:bodyPr>
          <a:lstStyle/>
          <a:p>
            <a:pPr algn="ctr"/>
            <a:r>
              <a:rPr lang="en-GB" dirty="0">
                <a:latin typeface="Twinkl Cursive Looped" panose="02000000000000000000" pitchFamily="2" charset="0"/>
              </a:rPr>
              <a:t>Do you remember this rule?</a:t>
            </a:r>
          </a:p>
        </p:txBody>
      </p:sp>
    </p:spTree>
    <p:extLst>
      <p:ext uri="{BB962C8B-B14F-4D97-AF65-F5344CB8AC3E}">
        <p14:creationId xmlns:p14="http://schemas.microsoft.com/office/powerpoint/2010/main" val="307979746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err="1">
                <a:latin typeface="Twinkl Cursive Looped" panose="02000000000000000000" pitchFamily="2" charset="0"/>
              </a:rPr>
              <a:t>ough</a:t>
            </a:r>
            <a:endParaRPr lang="en-GB" dirty="0">
              <a:latin typeface="Twinkl Cursive Looped" panose="02000000000000000000" pitchFamily="2" charset="0"/>
            </a:endParaRPr>
          </a:p>
        </p:txBody>
      </p:sp>
    </p:spTree>
    <p:extLst>
      <p:ext uri="{BB962C8B-B14F-4D97-AF65-F5344CB8AC3E}">
        <p14:creationId xmlns:p14="http://schemas.microsoft.com/office/powerpoint/2010/main" val="149733041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246743" y="3080824"/>
            <a:ext cx="11945257" cy="2501109"/>
          </a:xfrm>
        </p:spPr>
        <p:txBody>
          <a:bodyPr>
            <a:normAutofit fontScale="90000"/>
          </a:bodyPr>
          <a:lstStyle/>
          <a:p>
            <a:pPr algn="ctr"/>
            <a:br>
              <a:rPr lang="en-GB" dirty="0">
                <a:latin typeface="Twinkl Cursive Looped" panose="02000000000000000000" pitchFamily="2" charset="0"/>
              </a:rPr>
            </a:br>
            <a:br>
              <a:rPr lang="en-GB" dirty="0">
                <a:latin typeface="Twinkl Cursive Looped" panose="02000000000000000000" pitchFamily="2" charset="0"/>
              </a:rPr>
            </a:br>
            <a:r>
              <a:rPr lang="en-GB" dirty="0" err="1">
                <a:latin typeface="Twinkl Cursive Looped" panose="02000000000000000000" pitchFamily="2" charset="0"/>
              </a:rPr>
              <a:t>ough</a:t>
            </a:r>
            <a:r>
              <a:rPr lang="en-GB" dirty="0">
                <a:latin typeface="Twinkl Cursive Looped" panose="02000000000000000000" pitchFamily="2" charset="0"/>
              </a:rPr>
              <a:t> </a:t>
            </a:r>
            <a:br>
              <a:rPr lang="en-GB" dirty="0">
                <a:latin typeface="Twinkl Cursive Looped" panose="02000000000000000000" pitchFamily="2" charset="0"/>
              </a:rPr>
            </a:br>
            <a:br>
              <a:rPr lang="en-GB" dirty="0">
                <a:latin typeface="Twinkl Cursive Looped" panose="02000000000000000000" pitchFamily="2" charset="0"/>
              </a:rPr>
            </a:br>
            <a:r>
              <a:rPr lang="en-GB" dirty="0" err="1">
                <a:latin typeface="Twinkl Cursive Looped" panose="02000000000000000000" pitchFamily="2" charset="0"/>
              </a:rPr>
              <a:t>ough</a:t>
            </a:r>
            <a:r>
              <a:rPr lang="en-GB" dirty="0">
                <a:latin typeface="Twinkl Cursive Looped" panose="02000000000000000000" pitchFamily="2" charset="0"/>
              </a:rPr>
              <a:t> is one of the trickiest spellings in</a:t>
            </a:r>
            <a:br>
              <a:rPr lang="en-GB" dirty="0">
                <a:latin typeface="Twinkl Cursive Looped" panose="02000000000000000000" pitchFamily="2" charset="0"/>
              </a:rPr>
            </a:br>
            <a:r>
              <a:rPr lang="en-GB" dirty="0">
                <a:latin typeface="Twinkl Cursive Looped" panose="02000000000000000000" pitchFamily="2" charset="0"/>
              </a:rPr>
              <a:t>English </a:t>
            </a:r>
            <a:br>
              <a:rPr lang="en-GB" dirty="0">
                <a:latin typeface="Twinkl Cursive Looped" panose="02000000000000000000" pitchFamily="2" charset="0"/>
              </a:rPr>
            </a:br>
            <a:r>
              <a:rPr lang="en-GB" dirty="0">
                <a:latin typeface="Twinkl Cursive Looped" panose="02000000000000000000" pitchFamily="2" charset="0"/>
              </a:rPr>
              <a:t>  as it can be used to spell a</a:t>
            </a:r>
            <a:br>
              <a:rPr lang="en-GB" dirty="0">
                <a:latin typeface="Twinkl Cursive Looped" panose="02000000000000000000" pitchFamily="2" charset="0"/>
              </a:rPr>
            </a:br>
            <a:r>
              <a:rPr lang="en-GB" dirty="0">
                <a:latin typeface="Twinkl Cursive Looped" panose="02000000000000000000" pitchFamily="2" charset="0"/>
              </a:rPr>
              <a:t>number of different sounds.</a:t>
            </a:r>
          </a:p>
        </p:txBody>
      </p:sp>
    </p:spTree>
    <p:extLst>
      <p:ext uri="{BB962C8B-B14F-4D97-AF65-F5344CB8AC3E}">
        <p14:creationId xmlns:p14="http://schemas.microsoft.com/office/powerpoint/2010/main" val="183291382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though </a:t>
            </a:r>
          </a:p>
        </p:txBody>
      </p:sp>
    </p:spTree>
    <p:extLst>
      <p:ext uri="{BB962C8B-B14F-4D97-AF65-F5344CB8AC3E}">
        <p14:creationId xmlns:p14="http://schemas.microsoft.com/office/powerpoint/2010/main" val="302339108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32114" y="2961763"/>
            <a:ext cx="10515600" cy="1481650"/>
          </a:xfrm>
        </p:spPr>
        <p:txBody>
          <a:bodyPr>
            <a:normAutofit/>
          </a:bodyPr>
          <a:lstStyle/>
          <a:p>
            <a:pPr algn="ctr"/>
            <a:r>
              <a:rPr lang="en-GB" dirty="0">
                <a:latin typeface="Twinkl Cursive Looped" panose="02000000000000000000" pitchFamily="2" charset="0"/>
              </a:rPr>
              <a:t>though</a:t>
            </a:r>
          </a:p>
        </p:txBody>
      </p:sp>
      <p:sp>
        <p:nvSpPr>
          <p:cNvPr id="3" name="Rectangle 2">
            <a:extLst>
              <a:ext uri="{FF2B5EF4-FFF2-40B4-BE49-F238E27FC236}">
                <a16:creationId xmlns:a16="http://schemas.microsoft.com/office/drawing/2014/main" id="{13BB5EC0-7A96-4D29-A835-6FAE896C31A4}"/>
              </a:ext>
            </a:extLst>
          </p:cNvPr>
          <p:cNvSpPr/>
          <p:nvPr/>
        </p:nvSpPr>
        <p:spPr>
          <a:xfrm>
            <a:off x="5776686" y="3429000"/>
            <a:ext cx="1893356" cy="101441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3393736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32114" y="2961763"/>
            <a:ext cx="10515600" cy="1481650"/>
          </a:xfrm>
        </p:spPr>
        <p:txBody>
          <a:bodyPr>
            <a:normAutofit/>
          </a:bodyPr>
          <a:lstStyle/>
          <a:p>
            <a:pPr algn="ctr"/>
            <a:r>
              <a:rPr lang="en-GB" dirty="0">
                <a:latin typeface="Twinkl Cursive Looped" panose="02000000000000000000" pitchFamily="2" charset="0"/>
              </a:rPr>
              <a:t>though</a:t>
            </a:r>
          </a:p>
        </p:txBody>
      </p:sp>
      <p:sp>
        <p:nvSpPr>
          <p:cNvPr id="3" name="Rectangle 2">
            <a:extLst>
              <a:ext uri="{FF2B5EF4-FFF2-40B4-BE49-F238E27FC236}">
                <a16:creationId xmlns:a16="http://schemas.microsoft.com/office/drawing/2014/main" id="{13BB5EC0-7A96-4D29-A835-6FAE896C31A4}"/>
              </a:ext>
            </a:extLst>
          </p:cNvPr>
          <p:cNvSpPr/>
          <p:nvPr/>
        </p:nvSpPr>
        <p:spPr>
          <a:xfrm>
            <a:off x="5776686" y="3429000"/>
            <a:ext cx="1893356" cy="101441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1">
            <a:extLst>
              <a:ext uri="{FF2B5EF4-FFF2-40B4-BE49-F238E27FC236}">
                <a16:creationId xmlns:a16="http://schemas.microsoft.com/office/drawing/2014/main" id="{5746954D-5919-C959-FA7B-16827E8949E0}"/>
              </a:ext>
            </a:extLst>
          </p:cNvPr>
          <p:cNvSpPr txBox="1">
            <a:spLocks/>
          </p:cNvSpPr>
          <p:nvPr/>
        </p:nvSpPr>
        <p:spPr>
          <a:xfrm>
            <a:off x="1132114" y="4910650"/>
            <a:ext cx="10515600" cy="148165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endParaRPr lang="en-GB" dirty="0">
              <a:latin typeface="Twinkl Cursive Looped" panose="02000000000000000000" pitchFamily="2" charset="0"/>
            </a:endParaRPr>
          </a:p>
        </p:txBody>
      </p:sp>
      <p:pic>
        <p:nvPicPr>
          <p:cNvPr id="45058" name="Picture 2" descr="Though Stock Illustrations. 691 Though clip art images and royalty free  illustrations available to search from thousands of EPS vector clipart and  stock art producers.">
            <a:extLst>
              <a:ext uri="{FF2B5EF4-FFF2-40B4-BE49-F238E27FC236}">
                <a16:creationId xmlns:a16="http://schemas.microsoft.com/office/drawing/2014/main" id="{AD67EE6B-9221-318F-7274-96438282812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9972"/>
          <a:stretch/>
        </p:blipFill>
        <p:spPr bwMode="auto">
          <a:xfrm>
            <a:off x="384175" y="384966"/>
            <a:ext cx="2076450" cy="19808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553319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through</a:t>
            </a:r>
          </a:p>
        </p:txBody>
      </p:sp>
    </p:spTree>
    <p:extLst>
      <p:ext uri="{BB962C8B-B14F-4D97-AF65-F5344CB8AC3E}">
        <p14:creationId xmlns:p14="http://schemas.microsoft.com/office/powerpoint/2010/main" val="10467996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through</a:t>
            </a:r>
          </a:p>
        </p:txBody>
      </p:sp>
      <p:sp>
        <p:nvSpPr>
          <p:cNvPr id="3" name="Rectangle 2">
            <a:extLst>
              <a:ext uri="{FF2B5EF4-FFF2-40B4-BE49-F238E27FC236}">
                <a16:creationId xmlns:a16="http://schemas.microsoft.com/office/drawing/2014/main" id="{0366E0B6-702E-4814-82C6-08CA2D13F3C9}"/>
              </a:ext>
            </a:extLst>
          </p:cNvPr>
          <p:cNvSpPr/>
          <p:nvPr/>
        </p:nvSpPr>
        <p:spPr>
          <a:xfrm>
            <a:off x="5689600" y="3673929"/>
            <a:ext cx="1930400" cy="88854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9008832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through</a:t>
            </a:r>
          </a:p>
        </p:txBody>
      </p:sp>
      <p:sp>
        <p:nvSpPr>
          <p:cNvPr id="3" name="Rectangle 2">
            <a:extLst>
              <a:ext uri="{FF2B5EF4-FFF2-40B4-BE49-F238E27FC236}">
                <a16:creationId xmlns:a16="http://schemas.microsoft.com/office/drawing/2014/main" id="{0366E0B6-702E-4814-82C6-08CA2D13F3C9}"/>
              </a:ext>
            </a:extLst>
          </p:cNvPr>
          <p:cNvSpPr/>
          <p:nvPr/>
        </p:nvSpPr>
        <p:spPr>
          <a:xfrm>
            <a:off x="5689600" y="3661229"/>
            <a:ext cx="1901371" cy="88854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4034" name="Picture 2" descr="dog playing fetch clipart - Clip Art Library">
            <a:extLst>
              <a:ext uri="{FF2B5EF4-FFF2-40B4-BE49-F238E27FC236}">
                <a16:creationId xmlns:a16="http://schemas.microsoft.com/office/drawing/2014/main" id="{5700F3D9-8342-C0A6-BF08-0F4152B9D5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3953" y="416152"/>
            <a:ext cx="2295525" cy="1990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643775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plough</a:t>
            </a:r>
          </a:p>
        </p:txBody>
      </p:sp>
    </p:spTree>
    <p:extLst>
      <p:ext uri="{BB962C8B-B14F-4D97-AF65-F5344CB8AC3E}">
        <p14:creationId xmlns:p14="http://schemas.microsoft.com/office/powerpoint/2010/main" val="31430843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occasion </a:t>
            </a:r>
          </a:p>
        </p:txBody>
      </p:sp>
    </p:spTree>
    <p:extLst>
      <p:ext uri="{BB962C8B-B14F-4D97-AF65-F5344CB8AC3E}">
        <p14:creationId xmlns:p14="http://schemas.microsoft.com/office/powerpoint/2010/main" val="140627174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3080825"/>
            <a:ext cx="10515600" cy="1481650"/>
          </a:xfrm>
        </p:spPr>
        <p:txBody>
          <a:bodyPr>
            <a:normAutofit/>
          </a:bodyPr>
          <a:lstStyle/>
          <a:p>
            <a:pPr algn="ctr"/>
            <a:r>
              <a:rPr lang="en-GB" dirty="0">
                <a:latin typeface="Twinkl Cursive Looped" panose="02000000000000000000" pitchFamily="2" charset="0"/>
              </a:rPr>
              <a:t>plough</a:t>
            </a:r>
          </a:p>
        </p:txBody>
      </p:sp>
      <p:sp>
        <p:nvSpPr>
          <p:cNvPr id="3" name="Rectangle 2">
            <a:extLst>
              <a:ext uri="{FF2B5EF4-FFF2-40B4-BE49-F238E27FC236}">
                <a16:creationId xmlns:a16="http://schemas.microsoft.com/office/drawing/2014/main" id="{162CC6E8-06E9-4F6E-A75B-C2FED721CE28}"/>
              </a:ext>
            </a:extLst>
          </p:cNvPr>
          <p:cNvSpPr/>
          <p:nvPr/>
        </p:nvSpPr>
        <p:spPr>
          <a:xfrm>
            <a:off x="5631543" y="3633561"/>
            <a:ext cx="1770742" cy="89988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3612644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3080825"/>
            <a:ext cx="10515600" cy="1481650"/>
          </a:xfrm>
        </p:spPr>
        <p:txBody>
          <a:bodyPr>
            <a:normAutofit/>
          </a:bodyPr>
          <a:lstStyle/>
          <a:p>
            <a:pPr algn="ctr"/>
            <a:r>
              <a:rPr lang="en-GB" dirty="0">
                <a:latin typeface="Twinkl Cursive Looped" panose="02000000000000000000" pitchFamily="2" charset="0"/>
              </a:rPr>
              <a:t>plough</a:t>
            </a:r>
          </a:p>
        </p:txBody>
      </p:sp>
      <p:sp>
        <p:nvSpPr>
          <p:cNvPr id="3" name="Rectangle 2">
            <a:extLst>
              <a:ext uri="{FF2B5EF4-FFF2-40B4-BE49-F238E27FC236}">
                <a16:creationId xmlns:a16="http://schemas.microsoft.com/office/drawing/2014/main" id="{162CC6E8-06E9-4F6E-A75B-C2FED721CE28}"/>
              </a:ext>
            </a:extLst>
          </p:cNvPr>
          <p:cNvSpPr/>
          <p:nvPr/>
        </p:nvSpPr>
        <p:spPr>
          <a:xfrm>
            <a:off x="5558972" y="3648075"/>
            <a:ext cx="1770742" cy="89988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3010" name="Picture 2" descr="Plough Stock Illustrations – 1,395 Plough Stock Illustrations, Vectors &amp;  Clipart - Dreamstime">
            <a:extLst>
              <a:ext uri="{FF2B5EF4-FFF2-40B4-BE49-F238E27FC236}">
                <a16:creationId xmlns:a16="http://schemas.microsoft.com/office/drawing/2014/main" id="{8545EBA4-9645-8294-4AE3-8E5867E4E7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8732" y="201385"/>
            <a:ext cx="2609850" cy="175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862514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Teach and Practise</a:t>
            </a:r>
          </a:p>
        </p:txBody>
      </p:sp>
    </p:spTree>
    <p:extLst>
      <p:ext uri="{BB962C8B-B14F-4D97-AF65-F5344CB8AC3E}">
        <p14:creationId xmlns:p14="http://schemas.microsoft.com/office/powerpoint/2010/main" val="288472350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Words with ending sound /</a:t>
            </a:r>
            <a:r>
              <a:rPr lang="en-GB" dirty="0" err="1">
                <a:latin typeface="Twinkl Cursive Looped" panose="02000000000000000000" pitchFamily="2" charset="0"/>
              </a:rPr>
              <a:t>shuhl</a:t>
            </a:r>
            <a:r>
              <a:rPr lang="en-GB" dirty="0">
                <a:latin typeface="Twinkl Cursive Looped" panose="02000000000000000000" pitchFamily="2" charset="0"/>
              </a:rPr>
              <a:t>/ after a vowel letter</a:t>
            </a:r>
            <a:br>
              <a:rPr lang="en-GB" dirty="0">
                <a:latin typeface="Twinkl Cursive Looped" panose="02000000000000000000" pitchFamily="2" charset="0"/>
              </a:rPr>
            </a:br>
            <a:r>
              <a:rPr lang="en-GB" dirty="0">
                <a:latin typeface="Twinkl Cursive Looped" panose="02000000000000000000" pitchFamily="2" charset="0"/>
              </a:rPr>
              <a:t>-</a:t>
            </a:r>
            <a:r>
              <a:rPr lang="en-GB" dirty="0" err="1">
                <a:latin typeface="Twinkl Cursive Looped" panose="02000000000000000000" pitchFamily="2" charset="0"/>
              </a:rPr>
              <a:t>cial</a:t>
            </a:r>
            <a:r>
              <a:rPr lang="en-GB" dirty="0">
                <a:latin typeface="Twinkl Cursive Looped" panose="02000000000000000000" pitchFamily="2" charset="0"/>
              </a:rPr>
              <a:t> </a:t>
            </a:r>
          </a:p>
        </p:txBody>
      </p:sp>
    </p:spTree>
    <p:extLst>
      <p:ext uri="{BB962C8B-B14F-4D97-AF65-F5344CB8AC3E}">
        <p14:creationId xmlns:p14="http://schemas.microsoft.com/office/powerpoint/2010/main" val="393181157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a:t>
            </a:r>
            <a:r>
              <a:rPr lang="en-GB" dirty="0" err="1">
                <a:latin typeface="Twinkl Cursive Looped" panose="02000000000000000000" pitchFamily="2" charset="0"/>
              </a:rPr>
              <a:t>cial</a:t>
            </a:r>
            <a:endParaRPr lang="en-GB" dirty="0">
              <a:latin typeface="Twinkl Cursive Looped" panose="02000000000000000000" pitchFamily="2" charset="0"/>
            </a:endParaRPr>
          </a:p>
        </p:txBody>
      </p:sp>
    </p:spTree>
    <p:extLst>
      <p:ext uri="{BB962C8B-B14F-4D97-AF65-F5344CB8AC3E}">
        <p14:creationId xmlns:p14="http://schemas.microsoft.com/office/powerpoint/2010/main" val="420464243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social</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77813760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social</a:t>
            </a:r>
          </a:p>
        </p:txBody>
      </p:sp>
      <p:sp>
        <p:nvSpPr>
          <p:cNvPr id="3" name="Rectangle 2">
            <a:extLst>
              <a:ext uri="{FF2B5EF4-FFF2-40B4-BE49-F238E27FC236}">
                <a16:creationId xmlns:a16="http://schemas.microsoft.com/office/drawing/2014/main" id="{CADDE2D9-BBEE-4B60-9EA8-8BE166E5866C}"/>
              </a:ext>
            </a:extLst>
          </p:cNvPr>
          <p:cNvSpPr/>
          <p:nvPr/>
        </p:nvSpPr>
        <p:spPr>
          <a:xfrm>
            <a:off x="5907313" y="3694329"/>
            <a:ext cx="1393371" cy="67979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8790389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racial</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6928313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racial</a:t>
            </a:r>
            <a:endParaRPr lang="en-GB" i="1" dirty="0">
              <a:solidFill>
                <a:schemeClr val="bg1"/>
              </a:solidFill>
            </a:endParaRPr>
          </a:p>
        </p:txBody>
      </p:sp>
      <p:sp>
        <p:nvSpPr>
          <p:cNvPr id="3" name="Rectangle 2">
            <a:extLst>
              <a:ext uri="{FF2B5EF4-FFF2-40B4-BE49-F238E27FC236}">
                <a16:creationId xmlns:a16="http://schemas.microsoft.com/office/drawing/2014/main" id="{B8ADA5B7-6E68-4607-8157-D542A9E80543}"/>
              </a:ext>
            </a:extLst>
          </p:cNvPr>
          <p:cNvSpPr/>
          <p:nvPr/>
        </p:nvSpPr>
        <p:spPr>
          <a:xfrm>
            <a:off x="5886450" y="3643086"/>
            <a:ext cx="1341664" cy="76220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0300018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crucial</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7567186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4107</TotalTime>
  <Words>5024</Words>
  <Application>Microsoft Office PowerPoint</Application>
  <PresentationFormat>Widescreen</PresentationFormat>
  <Paragraphs>537</Paragraphs>
  <Slides>299</Slides>
  <Notes>69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299</vt:i4>
      </vt:variant>
    </vt:vector>
  </HeadingPairs>
  <TitlesOfParts>
    <vt:vector size="305" baseType="lpstr">
      <vt:lpstr>Arial</vt:lpstr>
      <vt:lpstr>Calibri</vt:lpstr>
      <vt:lpstr>Calibri Light</vt:lpstr>
      <vt:lpstr>Times New Roman</vt:lpstr>
      <vt:lpstr>Twinkl Cursive Looped</vt:lpstr>
      <vt:lpstr>Office Theme</vt:lpstr>
      <vt:lpstr>Spelling Y5</vt:lpstr>
      <vt:lpstr>PowerPoint Presentation</vt:lpstr>
      <vt:lpstr>PowerPoint Presentation</vt:lpstr>
      <vt:lpstr>Let’s Revisit and Review…</vt:lpstr>
      <vt:lpstr>Do you remember this challenge word?</vt:lpstr>
      <vt:lpstr>peculiar </vt:lpstr>
      <vt:lpstr>peculiar   adjective  Definition - different to what is normal or expected; strange.</vt:lpstr>
      <vt:lpstr>Do you remember this challenge word?</vt:lpstr>
      <vt:lpstr>occasion </vt:lpstr>
      <vt:lpstr>occasion  noun  Definition –  a particular event, or the time at which it takes place.</vt:lpstr>
      <vt:lpstr>Do you remember this rule?</vt:lpstr>
      <vt:lpstr>ough</vt:lpstr>
      <vt:lpstr>  ough   ough is one of the trickiest spellings in English    as it can be used to spell a number of different sounds.</vt:lpstr>
      <vt:lpstr>bough </vt:lpstr>
      <vt:lpstr>bough</vt:lpstr>
      <vt:lpstr>bough</vt:lpstr>
      <vt:lpstr>rough</vt:lpstr>
      <vt:lpstr>rough</vt:lpstr>
      <vt:lpstr>rough</vt:lpstr>
      <vt:lpstr>cough</vt:lpstr>
      <vt:lpstr>cough</vt:lpstr>
      <vt:lpstr>cough</vt:lpstr>
      <vt:lpstr>enough</vt:lpstr>
      <vt:lpstr>enough</vt:lpstr>
      <vt:lpstr>enough</vt:lpstr>
      <vt:lpstr>Let’s Teach and Practise</vt:lpstr>
      <vt:lpstr>Words with ending sound /shuhl/ after a vowel letter -cial </vt:lpstr>
      <vt:lpstr>-cial</vt:lpstr>
      <vt:lpstr>official</vt:lpstr>
      <vt:lpstr>official</vt:lpstr>
      <vt:lpstr>special</vt:lpstr>
      <vt:lpstr>special</vt:lpstr>
      <vt:lpstr>artificial</vt:lpstr>
      <vt:lpstr>artificial</vt:lpstr>
      <vt:lpstr>official</vt:lpstr>
      <vt:lpstr>official offi + cial = official</vt:lpstr>
      <vt:lpstr>official offi + cial = official   noun definition -a person holding public office or having official duties, especially as a representative of an organisation or government department.</vt:lpstr>
      <vt:lpstr>official offi + cial = official   adjective definition - relating to an authority or public body and its activities and responsibilities.</vt:lpstr>
      <vt:lpstr>official  It was an official website that showed the latest percentages of profits.</vt:lpstr>
      <vt:lpstr>official  It was an -------- website that showed the latest percentages of profits.</vt:lpstr>
      <vt:lpstr>official  It was an official website that showed the latest percentages of profits.</vt:lpstr>
      <vt:lpstr>special</vt:lpstr>
      <vt:lpstr>special spe + cial = special</vt:lpstr>
      <vt:lpstr>special spe + cial = special  adjective definition - better, greater, or otherwise different from what is usual.</vt:lpstr>
      <vt:lpstr>special  Fred received a very special letter from his auntie.</vt:lpstr>
      <vt:lpstr>special  Fred received a very ------- letter from his auntie.</vt:lpstr>
      <vt:lpstr>special  Fred received a very special letter from his auntie.</vt:lpstr>
      <vt:lpstr>artificial </vt:lpstr>
      <vt:lpstr>artificial artifi + cial = artificial </vt:lpstr>
      <vt:lpstr>artificial artifi + cial = artificial adjective  Definition - made or produced by human beings rather than occurring naturally, especially as a copy of something natural.</vt:lpstr>
      <vt:lpstr>artificial The large, green plant was artificial and did not need watering.</vt:lpstr>
      <vt:lpstr>artificial The large, green plant was  ---------- and did not need watering.</vt:lpstr>
      <vt:lpstr>artificial The large, green plant was artificial and did not need watering.</vt:lpstr>
      <vt:lpstr>New CHALLENGE words.</vt:lpstr>
      <vt:lpstr>occur</vt:lpstr>
      <vt:lpstr>occur  For the event to occur, the rain had to stop.</vt:lpstr>
      <vt:lpstr>occur  For the event to occur, the rain had to stop.</vt:lpstr>
      <vt:lpstr>   For the event to _____, the rain had to stop. </vt:lpstr>
      <vt:lpstr>  For the event to occur, the rain had to stop.</vt:lpstr>
      <vt:lpstr>accompany</vt:lpstr>
      <vt:lpstr>accompany  Ishmael had to accompany his dad to work.</vt:lpstr>
      <vt:lpstr>accompany  Ishmael had to accompany his dad to work.</vt:lpstr>
      <vt:lpstr> Ishmael had to _________ his dad to work.</vt:lpstr>
      <vt:lpstr>  Ishmael had to accompany his dad to work.</vt:lpstr>
      <vt:lpstr>Let’s Practise and Apply.</vt:lpstr>
      <vt:lpstr>Can you spot the spelling rule words and the challenge words?</vt:lpstr>
      <vt:lpstr>   Houses By examining the oldest houses in Colchester, we can find clues as to what special things were to occur and eliminate artificial sections and on what occasion they were built.  Dutch-speaking weavers and cloth makers from Flanders (present-day Belgium) once lived in the “Dutch Quarter”.  In the 1570s, on occasions, they had to flee from Flanders because they were being persecuted for their religious and social beliefs.  This could be thought of as racial tension.  In the Dutch Quarter, it was crucial that the houses’ big windows let in lots of light so the weavers could see as they made cloth on their looms.  In the late 1800s, nearly 300 crucial new houses were built in an area called New Town to accompany existing houses which were superficial.  They were beneficial for more workers and managers, who were to accompany them and prevent antisocial behaviour, as new industries were to occur and be developed and factories were built, like Paxman’s who made diesel engines.  </vt:lpstr>
      <vt:lpstr>   Houses By examining the oldest houses in Colchester, we can find clues as to what special things were to occur and eliminate artificial sections and on what occasion they were built.  Dutch-speaking weavers and cloth makers from Flanders (present-day Belgium) once lived in the “Dutch Quarter”.  In the 1570s, on occasions, they had to flee from Flanders because they were being persecuted for their religious and social beliefs.  This could be thought of as racial tension.  In the Dutch Quarter, it was crucial that the houses’ big windows let in lots of light so the weavers could see as they made cloth on their looms.  In the late 1800s, nearly 300 crucial new houses were built in an area called New Town to accompany existing houses which were superficial.  They were beneficial for more workers and managers, who were to accompany them and prevent antisocial behaviour, as new industries were to occur and be developed and factories were built, like Paxman’s who made diesel engines.  </vt:lpstr>
      <vt:lpstr>Write this sentence as I dictate it to you.</vt:lpstr>
      <vt:lpstr>By examining the oldest houses in Colchester, we can find clues as to what special things were to occur and eliminate artificial sections and discover on what occasion they were built.</vt:lpstr>
      <vt:lpstr>PowerPoint Presentation</vt:lpstr>
      <vt:lpstr>PowerPoint Presentation</vt:lpstr>
      <vt:lpstr>Let’s Revisit and Review…</vt:lpstr>
      <vt:lpstr>Do you remember this challenge word?</vt:lpstr>
      <vt:lpstr>peculiar </vt:lpstr>
      <vt:lpstr>peculiar   adjective  Definition - different to what is normal or expected; strange.</vt:lpstr>
      <vt:lpstr>Do you remember this challenge word?</vt:lpstr>
      <vt:lpstr>occasion </vt:lpstr>
      <vt:lpstr>occasion  noun  Definition –  a particular event, or the time at which it takes place.</vt:lpstr>
      <vt:lpstr>Do you remember this rule?</vt:lpstr>
      <vt:lpstr>ough</vt:lpstr>
      <vt:lpstr>  ough   ough is one of the trickiest spellings in English    as it can be used to spell a number of different sounds.</vt:lpstr>
      <vt:lpstr>though </vt:lpstr>
      <vt:lpstr>though</vt:lpstr>
      <vt:lpstr>though</vt:lpstr>
      <vt:lpstr>through</vt:lpstr>
      <vt:lpstr>through</vt:lpstr>
      <vt:lpstr>through</vt:lpstr>
      <vt:lpstr>plough</vt:lpstr>
      <vt:lpstr>plough</vt:lpstr>
      <vt:lpstr>plough</vt:lpstr>
      <vt:lpstr>Let’s Teach and Practise</vt:lpstr>
      <vt:lpstr>Words with ending sound /shuhl/ after a vowel letter -cial </vt:lpstr>
      <vt:lpstr>-cial</vt:lpstr>
      <vt:lpstr>social</vt:lpstr>
      <vt:lpstr>social</vt:lpstr>
      <vt:lpstr>racial</vt:lpstr>
      <vt:lpstr>racial</vt:lpstr>
      <vt:lpstr>crucial</vt:lpstr>
      <vt:lpstr>crucial</vt:lpstr>
      <vt:lpstr>social</vt:lpstr>
      <vt:lpstr>social so + cial = social</vt:lpstr>
      <vt:lpstr>social so + cial = social  adjective  definition - needing companionship and therefore best suited to living in communities.</vt:lpstr>
      <vt:lpstr>social  The youth club was a very social event and popular in the town.</vt:lpstr>
      <vt:lpstr>social  The youth club was a very ------ event and popular in the town.</vt:lpstr>
      <vt:lpstr>social  The youth club was a very social event and popular in the town.</vt:lpstr>
      <vt:lpstr>racial</vt:lpstr>
      <vt:lpstr>racial ra + cial = racial</vt:lpstr>
      <vt:lpstr>racial ra + cial = racial  adjective definition - relating to the major groupings into which humankind is sometimes divided on the basis of physical characteristics or shared ancestry.</vt:lpstr>
      <vt:lpstr>racial  Many years ago, there was racial tension in many countries.</vt:lpstr>
      <vt:lpstr>racial  Many years ago, there was  ------ tension in many countries.</vt:lpstr>
      <vt:lpstr>racial  Many years ago, there was racial tension in many countries.</vt:lpstr>
      <vt:lpstr>crucial </vt:lpstr>
      <vt:lpstr>crucial cru + cial = crucial </vt:lpstr>
      <vt:lpstr>crucial cru + cial = crucial  adjective   definition – of great importance </vt:lpstr>
      <vt:lpstr>crucial The second clue was crucial to solving the mystery.</vt:lpstr>
      <vt:lpstr>crucial The second clue was ------- to solving the mystery.</vt:lpstr>
      <vt:lpstr>crucial The second clue was crucial to solving the mystery.</vt:lpstr>
      <vt:lpstr>New CHALLENGE words.</vt:lpstr>
      <vt:lpstr>occur</vt:lpstr>
      <vt:lpstr>occur  For the event to occur, the rain had to stop.</vt:lpstr>
      <vt:lpstr>occur  For the event to occur, the rain had to stop.</vt:lpstr>
      <vt:lpstr>   For the event to _____, the rain had to stop. </vt:lpstr>
      <vt:lpstr>  For the event to occur, the rain had to stop.</vt:lpstr>
      <vt:lpstr>accompany</vt:lpstr>
      <vt:lpstr>accompany  Ishmael had to accompany his dad to work.</vt:lpstr>
      <vt:lpstr>accompany  Ishmael had to accompany his dad to work.</vt:lpstr>
      <vt:lpstr> Ishmael had to _________ his dad to work.</vt:lpstr>
      <vt:lpstr>  Ishmael had to accompany his dad to work.</vt:lpstr>
      <vt:lpstr>Let’s Practise and Apply.</vt:lpstr>
      <vt:lpstr>Can you spot the spelling rule words and the challenge words?</vt:lpstr>
      <vt:lpstr>   Houses By examining the oldest houses in Colchester, we can find clues as to what special things were to occur and eliminate artificial sections and on what occasion they were built.  Dutch-speaking weavers and cloth makers from Flanders (present-day Belgium) once lived in the “Dutch Quarter”.  In the 1570s, on occasions, they had to flee from Flanders because they were being persecuted for their religious and social beliefs.  This could be thought of as racial tension.  In the Dutch Quarter, it was crucial that the houses’ big windows let in lots of light so the weavers could see as they made cloth on their looms.  In the late 1800s, nearly 300 crucial new houses were built in an area called New Town to accompany existing houses which were superficial.  They were beneficial for more workers and managers, who were to accompany them and prevent antisocial behaviour, as new industries were to occur and be developed and factories were built, like Paxman’s who made diesel engines.  </vt:lpstr>
      <vt:lpstr>   Houses By examining the oldest houses in Colchester, we can find clues as to what special things were to occur and eliminate artificial sections and on what occasion they were built.  Dutch-speaking weavers and cloth makers from Flanders (present-day Belgium) once lived in the “Dutch Quarter”.  In the 1570s, on occasions, they had to flee from Flanders because they were being persecuted for their religious and social beliefs.  This could be thought of as racial tension.  In the Dutch Quarter, it was crucial that the houses’ big windows let in lots of light so the weavers could see as they made cloth on their looms.  In the late 1800s, nearly 300 crucial new houses were built in an area called New Town to accompany existing houses which were superficial.  They were beneficial for more workers and managers, who were to accompany them and prevent antisocial behaviour, as new industries were to occur and be developed and factories were built, like Paxman’s who made diesel engines.  </vt:lpstr>
      <vt:lpstr>Write these sentences as I dictate to you.</vt:lpstr>
      <vt:lpstr>In the 1570s, on occasions, they had to flee from Flanders because they were being persecuted for their religious and social beliefs.  This could be thought of as racial tension.</vt:lpstr>
      <vt:lpstr>PowerPoint Presentation</vt:lpstr>
      <vt:lpstr>PowerPoint Presentation</vt:lpstr>
      <vt:lpstr>Let’s Revisit and Review…</vt:lpstr>
      <vt:lpstr>Do you remember this challenge word?</vt:lpstr>
      <vt:lpstr>peculiar </vt:lpstr>
      <vt:lpstr>peculiar   adjective  Definition - different to what is normal or expected; strange.</vt:lpstr>
      <vt:lpstr>Do you remember this challenge word?</vt:lpstr>
      <vt:lpstr>occasion </vt:lpstr>
      <vt:lpstr>occasion  noun  Definition –  a particular event, or the time at which it takes place.</vt:lpstr>
      <vt:lpstr>Do you remember this rule?</vt:lpstr>
      <vt:lpstr>ough</vt:lpstr>
      <vt:lpstr>  ough   ough is one of the trickiest spellings in English    as it can be used to spell a number of different sounds.</vt:lpstr>
      <vt:lpstr>ought </vt:lpstr>
      <vt:lpstr>ought</vt:lpstr>
      <vt:lpstr>ought</vt:lpstr>
      <vt:lpstr>brought</vt:lpstr>
      <vt:lpstr>brought</vt:lpstr>
      <vt:lpstr>brought</vt:lpstr>
      <vt:lpstr>borough</vt:lpstr>
      <vt:lpstr>borough</vt:lpstr>
      <vt:lpstr>borough</vt:lpstr>
      <vt:lpstr>Let’s Teach and Practise</vt:lpstr>
      <vt:lpstr>Words with ending sound /shuhl/ after a vowel letter -cial </vt:lpstr>
      <vt:lpstr>-cial</vt:lpstr>
      <vt:lpstr>facial</vt:lpstr>
      <vt:lpstr>facial</vt:lpstr>
      <vt:lpstr>beneficial</vt:lpstr>
      <vt:lpstr>beneficial</vt:lpstr>
      <vt:lpstr>facial</vt:lpstr>
      <vt:lpstr>facial fa + cial = facial</vt:lpstr>
      <vt:lpstr>facial fa + cial = facial  noun definition - a beauty treatment for the face.</vt:lpstr>
      <vt:lpstr>facial  The offer includes a facial, make-up, and manicure.</vt:lpstr>
      <vt:lpstr>facial  The offer includes a ------, make-up, and manicure.</vt:lpstr>
      <vt:lpstr>facial  The offer includes a facial, make-up, and manicure.</vt:lpstr>
      <vt:lpstr>beneficial</vt:lpstr>
      <vt:lpstr>beneficial benefi + cial = beneficial</vt:lpstr>
      <vt:lpstr>beneficial benefi + cial = beneficial  adjective definition - resulting in good; favourable or advantageous.</vt:lpstr>
      <vt:lpstr>beneficial  The beneficial effect impacted on the people of the town.</vt:lpstr>
      <vt:lpstr>beneficial  The ---------- effect impacted on the people of the town.</vt:lpstr>
      <vt:lpstr>beneficial  The beneficial effect impacted on the people of the town.</vt:lpstr>
      <vt:lpstr>New CHALLENGE words.</vt:lpstr>
      <vt:lpstr>occur</vt:lpstr>
      <vt:lpstr>occur  For the event to occur, the rain had to stop.</vt:lpstr>
      <vt:lpstr>occur  For the event to occur, the rain had to stop.</vt:lpstr>
      <vt:lpstr>   For the event to _____, the rain had to stop. </vt:lpstr>
      <vt:lpstr>  For the event to occur, the rain had to stop.</vt:lpstr>
      <vt:lpstr>accompany</vt:lpstr>
      <vt:lpstr>accompany  Ishmael had to accompany his dad to work.</vt:lpstr>
      <vt:lpstr>accompany  Ishmael had to accompany his dad to work.</vt:lpstr>
      <vt:lpstr> Ishmael had to _________ his dad to work.</vt:lpstr>
      <vt:lpstr>  Ishmael had to accompany his dad to work.</vt:lpstr>
      <vt:lpstr>Let’s Practise and Apply.</vt:lpstr>
      <vt:lpstr>Can you spot the spelling rule words and the challenge words?</vt:lpstr>
      <vt:lpstr>   Houses By examining the oldest houses in Colchester, we can find clues as to what special things were to occur and eliminate artificial sections and on what occasion they were built.  Dutch-speaking weavers and cloth makers from Flanders (present-day Belgium) once lived in the “Dutch Quarter”.  In the 1570s, on occasions, they had to flee from Flanders because they were being persecuted for their religious and social beliefs.  This could be thought of as racial tension.  In the Dutch Quarter, it was crucial that the houses’ big windows let in lots of light so the weavers could see as they made cloth on their looms.  In the late 1800s, nearly 300 crucial new houses were built in an area called New Town to accompany existing houses which were superficial.  They were beneficial for more workers and managers, who were to accompany them and prevent antisocial behaviour, as new industries were to occur and be developed and factories were built, like Paxman’s who made diesel engines.  </vt:lpstr>
      <vt:lpstr>   Houses By examining the oldest houses in Colchester, we can find clues as to what special things were to occur and eliminate artificial sections and on what occasion they were built.  Dutch-speaking weavers and cloth makers from Flanders (present-day Belgium) once lived in the “Dutch Quarter”.  In the 1570s, on occasions, they had to flee from Flanders because they were being persecuted for their religious and social beliefs.  This could be thought of as racial tension.  In the Dutch Quarter, it was crucial that the houses’ big windows let in lots of light so the weavers could see as they made cloth on their looms.  In the late 1800s, nearly 300 crucial new houses were built in an area called New Town to accompany existing houses which were superficial.  They were beneficial for more workers and managers, who were to accompany them and prevent antisocial behaviour, as new industries were to occur and be developed and factories were built, like Paxman’s who made diesel engines.  </vt:lpstr>
      <vt:lpstr>Write this sentence as I dictate it to you.</vt:lpstr>
      <vt:lpstr>In the late 1800s, nearly 300 crucial new houses were built in an area called New Town to accompany existing houses which were superficial.</vt:lpstr>
      <vt:lpstr>PowerPoint Presentation</vt:lpstr>
      <vt:lpstr>PowerPoint Presentation</vt:lpstr>
      <vt:lpstr>Let’s Revisit and Review…</vt:lpstr>
      <vt:lpstr>Do you remember this challenge word?</vt:lpstr>
      <vt:lpstr>peculiar </vt:lpstr>
      <vt:lpstr>peculiar   adjective  Definition - different to what is normal or expected; strange.</vt:lpstr>
      <vt:lpstr>Do you remember this challenge word?</vt:lpstr>
      <vt:lpstr>occasion </vt:lpstr>
      <vt:lpstr>occasion  noun  Definition –  a particular event, or the time at which it takes place.</vt:lpstr>
      <vt:lpstr>Do you remember this rule?</vt:lpstr>
      <vt:lpstr>ough</vt:lpstr>
      <vt:lpstr>  ough   ough is one of the trickiest spellings in English    as it can be used to spell a number of different sounds.</vt:lpstr>
      <vt:lpstr>thought</vt:lpstr>
      <vt:lpstr>thought</vt:lpstr>
      <vt:lpstr>thought</vt:lpstr>
      <vt:lpstr>bought</vt:lpstr>
      <vt:lpstr>bought</vt:lpstr>
      <vt:lpstr>bought</vt:lpstr>
      <vt:lpstr>drought</vt:lpstr>
      <vt:lpstr>drought</vt:lpstr>
      <vt:lpstr>drought</vt:lpstr>
      <vt:lpstr>Let’s Teach and Practise</vt:lpstr>
      <vt:lpstr>Words with ending sound /shuhl/ after a vowel letter -cial </vt:lpstr>
      <vt:lpstr>-cial</vt:lpstr>
      <vt:lpstr>superficial</vt:lpstr>
      <vt:lpstr>superficial</vt:lpstr>
      <vt:lpstr>antisocial</vt:lpstr>
      <vt:lpstr>antisocial</vt:lpstr>
      <vt:lpstr>superficial</vt:lpstr>
      <vt:lpstr>superficial superfi + cial = superficial</vt:lpstr>
      <vt:lpstr>superficial superfi + cial = superficial  adjective  Definition - existing or occurring at or on the surface.</vt:lpstr>
      <vt:lpstr>superficial  The building suffered only superficial damage.</vt:lpstr>
      <vt:lpstr>superficial  The building suffered only  ----------- damage.</vt:lpstr>
      <vt:lpstr>superficial  The building suffered only superficial damage.</vt:lpstr>
      <vt:lpstr>antisocial</vt:lpstr>
      <vt:lpstr>antisocial antiso + cial = antisocial</vt:lpstr>
      <vt:lpstr>antisocial antiso + cial = antisocial  adjective Definition - contrary to the laws and customs of society, in a way that causes annoyance and disapproval in others.</vt:lpstr>
      <vt:lpstr>antisocial  The young girl showed signs of antisocial behaviour.</vt:lpstr>
      <vt:lpstr>antisocial  The young girl showed signs of  ---------- behaviour.</vt:lpstr>
      <vt:lpstr>antisocial  The young girl showed signs of antisocial behaviour.</vt:lpstr>
      <vt:lpstr>New CHALLENGE words.</vt:lpstr>
      <vt:lpstr>occur</vt:lpstr>
      <vt:lpstr>occur  For the event to occur, the rain had to stop.</vt:lpstr>
      <vt:lpstr>occur  For the event to occur, the rain had to stop.</vt:lpstr>
      <vt:lpstr>   For the event to _____, the rain had to stop. </vt:lpstr>
      <vt:lpstr>  For the event to occur, the rain had to stop.</vt:lpstr>
      <vt:lpstr>accompany</vt:lpstr>
      <vt:lpstr>accompany  Ishmael had to accompany his dad to work.</vt:lpstr>
      <vt:lpstr>accompany  Ishmael had to accompany his dad to work.</vt:lpstr>
      <vt:lpstr> Ishmael had to _________ his dad to work.</vt:lpstr>
      <vt:lpstr>  Ishmael had to accompany his dad to work.</vt:lpstr>
      <vt:lpstr>Let’s Practise and Apply.</vt:lpstr>
      <vt:lpstr>Can you spot the spelling rule words and the challenge words?</vt:lpstr>
      <vt:lpstr>   Houses By examining the oldest houses in Colchester, we can find clues as to what special things were to occur and eliminate artificial sections and on what occasion they were built.  Dutch-speaking weavers and cloth makers from Flanders (present-day Belgium) once lived in the “Dutch Quarter”.  In the 1570s, on occasions, they had to flee from Flanders because they were being persecuted for their religious and social beliefs.  This could be thought of as racial tension.  In the Dutch Quarter, it was crucial that the houses’ big windows let in lots of light so the weavers could see as they made cloth on their looms.  In the late 1800s, nearly 300 crucial new houses were built in an area called New Town to accompany existing houses which were superficial.  They were beneficial for more workers and managers, who were to accompany them and prevent antisocial behaviour, as new industries were to occur and be developed and factories were built, like Paxman’s who made diesel engines.  </vt:lpstr>
      <vt:lpstr>   Houses By examining the oldest houses in Colchester, we can find clues as to what special things were to occur and eliminate artificial sections and on what occasion they were built.  Dutch-speaking weavers and cloth makers from Flanders (present-day Belgium) once lived in the “Dutch Quarter”.  In the 1570s, on occasions, they had to flee from Flanders because they were being persecuted for their religious and social beliefs.  This could be thought of as racial tension.  In the Dutch Quarter, it was crucial that the houses’ big windows let in lots of light so the weavers could see as they made cloth on their looms.  In the late 1800s, nearly 300 crucial new houses were built in an area called New Town to accompany existing houses which were superficial.  They were beneficial for more workers and managers, who were to accompany them and prevent antisocial behaviour, as new industries were to occur and be developed and factories were built, like Paxman’s who made diesel engines.  </vt:lpstr>
      <vt:lpstr>Write this sentence as I dictate it to you.</vt:lpstr>
      <vt:lpstr>They were beneficial for more workers and managers, who were to accompany them and prevent antisocial behaviour, as new industries were to occur and be developed and factories were built.</vt:lpstr>
      <vt:lpstr>PowerPoint Presentation</vt:lpstr>
      <vt:lpstr>PowerPoint Presentation</vt:lpstr>
      <vt:lpstr>PowerPoint Presentation</vt:lpstr>
      <vt:lpstr>Old challenge words…</vt:lpstr>
      <vt:lpstr>peculiar </vt:lpstr>
      <vt:lpstr>occasion</vt:lpstr>
      <vt:lpstr>Old spelling rule words…</vt:lpstr>
      <vt:lpstr>Different sounds used by ‘ough’</vt:lpstr>
      <vt:lpstr>bough</vt:lpstr>
      <vt:lpstr>rough</vt:lpstr>
      <vt:lpstr>cough</vt:lpstr>
      <vt:lpstr>enough</vt:lpstr>
      <vt:lpstr>though</vt:lpstr>
      <vt:lpstr>through</vt:lpstr>
      <vt:lpstr>plough</vt:lpstr>
      <vt:lpstr>ought</vt:lpstr>
      <vt:lpstr>brought</vt:lpstr>
      <vt:lpstr>borough</vt:lpstr>
      <vt:lpstr>thought</vt:lpstr>
      <vt:lpstr>bought</vt:lpstr>
      <vt:lpstr>drought</vt:lpstr>
      <vt:lpstr>New spelling rule words…</vt:lpstr>
      <vt:lpstr>official</vt:lpstr>
      <vt:lpstr>special</vt:lpstr>
      <vt:lpstr>artificial</vt:lpstr>
      <vt:lpstr>social</vt:lpstr>
      <vt:lpstr>racial</vt:lpstr>
      <vt:lpstr>crucial</vt:lpstr>
      <vt:lpstr>facial</vt:lpstr>
      <vt:lpstr>beneficial</vt:lpstr>
      <vt:lpstr>superficial</vt:lpstr>
      <vt:lpstr>antisocial</vt:lpstr>
      <vt:lpstr>New challenge words…</vt:lpstr>
      <vt:lpstr>occur</vt:lpstr>
      <vt:lpstr>accompany</vt:lpstr>
      <vt:lpstr>PowerPoint Presentation</vt:lpstr>
      <vt:lpstr>PowerPoint Presentation</vt:lpstr>
      <vt:lpstr>PowerPoint Presentation</vt:lpstr>
      <vt:lpstr>   It occurred to him that he hadn't eaten since breakfast.   </vt:lpstr>
      <vt:lpstr>   It occurred to him that he hadn't eaten since breakfast.    Pronoun verb preposition pronoun pronoun, pronoun, verb, verb, subordinate conjunction, noun   </vt:lpstr>
      <vt:lpstr>   It occurred to him that he hadn't eaten since breakfast.    Pronoun verb preposition pronoun pronoun, pronoun, verb, verb, subordinate conjunction, noun   </vt:lpstr>
      <vt:lpstr>   Mr Smith asked Fred to accompany him to the office.     </vt:lpstr>
      <vt:lpstr>     Mr Smith asked Fred to accompany him to the office.  noun, proper noun, verb, proper noun, preposition, verb, pronoun preposition, determiner, noun     </vt:lpstr>
      <vt:lpstr>     Mr Smith asked Fred to accompany him to the office.  noun, proper noun, verb, proper noun, preposition, verb, pronoun preposition, determiner, noun     </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Spelling Y3</dc:title>
  <dc:creator>Kelly Stokes</dc:creator>
  <cp:lastModifiedBy>Diane Steer</cp:lastModifiedBy>
  <cp:revision>120</cp:revision>
  <cp:lastPrinted>2022-05-27T07:40:55Z</cp:lastPrinted>
  <dcterms:created xsi:type="dcterms:W3CDTF">2022-03-23T13:56:57Z</dcterms:created>
  <dcterms:modified xsi:type="dcterms:W3CDTF">2022-10-15T08:09:34Z</dcterms:modified>
</cp:coreProperties>
</file>