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9"/>
  </p:notesMasterIdLst>
  <p:sldIdLst>
    <p:sldId id="256" r:id="rId2"/>
    <p:sldId id="322" r:id="rId3"/>
    <p:sldId id="604" r:id="rId4"/>
    <p:sldId id="258" r:id="rId5"/>
    <p:sldId id="333" r:id="rId6"/>
    <p:sldId id="334" r:id="rId7"/>
    <p:sldId id="336" r:id="rId8"/>
    <p:sldId id="337" r:id="rId9"/>
    <p:sldId id="338" r:id="rId10"/>
    <p:sldId id="339" r:id="rId11"/>
    <p:sldId id="1595" r:id="rId12"/>
    <p:sldId id="259" r:id="rId13"/>
    <p:sldId id="260" r:id="rId14"/>
    <p:sldId id="262" r:id="rId15"/>
    <p:sldId id="278" r:id="rId16"/>
    <p:sldId id="1839" r:id="rId17"/>
    <p:sldId id="263" r:id="rId18"/>
    <p:sldId id="279" r:id="rId19"/>
    <p:sldId id="1840" r:id="rId20"/>
    <p:sldId id="281" r:id="rId21"/>
    <p:sldId id="265" r:id="rId22"/>
    <p:sldId id="1841" r:id="rId23"/>
    <p:sldId id="267" r:id="rId24"/>
    <p:sldId id="605" r:id="rId25"/>
    <p:sldId id="606" r:id="rId26"/>
    <p:sldId id="272" r:id="rId27"/>
    <p:sldId id="282" r:id="rId28"/>
    <p:sldId id="273" r:id="rId29"/>
    <p:sldId id="285" r:id="rId30"/>
    <p:sldId id="271" r:id="rId31"/>
    <p:sldId id="284" r:id="rId32"/>
    <p:sldId id="274" r:id="rId33"/>
    <p:sldId id="614" r:id="rId34"/>
    <p:sldId id="1842" r:id="rId35"/>
    <p:sldId id="1472" r:id="rId36"/>
    <p:sldId id="2065" r:id="rId37"/>
    <p:sldId id="2066" r:id="rId38"/>
    <p:sldId id="615" r:id="rId39"/>
    <p:sldId id="616" r:id="rId40"/>
    <p:sldId id="1843" r:id="rId41"/>
    <p:sldId id="1474" r:id="rId42"/>
    <p:sldId id="2067" r:id="rId43"/>
    <p:sldId id="2068" r:id="rId44"/>
    <p:sldId id="619" r:id="rId45"/>
    <p:sldId id="1475" r:id="rId46"/>
    <p:sldId id="1844" r:id="rId47"/>
    <p:sldId id="1476" r:id="rId48"/>
    <p:sldId id="2069" r:id="rId49"/>
    <p:sldId id="2070" r:id="rId50"/>
    <p:sldId id="303" r:id="rId51"/>
    <p:sldId id="306" r:id="rId52"/>
    <p:sldId id="307" r:id="rId53"/>
    <p:sldId id="1845" r:id="rId54"/>
    <p:sldId id="1846" r:id="rId55"/>
    <p:sldId id="1847" r:id="rId56"/>
    <p:sldId id="309" r:id="rId57"/>
    <p:sldId id="310" r:id="rId58"/>
    <p:sldId id="1848" r:id="rId59"/>
    <p:sldId id="1849" r:id="rId60"/>
    <p:sldId id="1851" r:id="rId61"/>
    <p:sldId id="1850" r:id="rId62"/>
    <p:sldId id="304" r:id="rId63"/>
    <p:sldId id="318" r:id="rId64"/>
    <p:sldId id="316" r:id="rId65"/>
    <p:sldId id="2071" r:id="rId66"/>
    <p:sldId id="331" r:id="rId67"/>
    <p:sldId id="332" r:id="rId68"/>
    <p:sldId id="323" r:id="rId69"/>
    <p:sldId id="2072" r:id="rId70"/>
    <p:sldId id="1855" r:id="rId71"/>
    <p:sldId id="1856" r:id="rId72"/>
    <p:sldId id="1857" r:id="rId73"/>
    <p:sldId id="1858" r:id="rId74"/>
    <p:sldId id="1859" r:id="rId75"/>
    <p:sldId id="1860" r:id="rId76"/>
    <p:sldId id="1861" r:id="rId77"/>
    <p:sldId id="1862" r:id="rId78"/>
    <p:sldId id="1863" r:id="rId79"/>
    <p:sldId id="1864" r:id="rId80"/>
    <p:sldId id="1865" r:id="rId81"/>
    <p:sldId id="1866" r:id="rId82"/>
    <p:sldId id="2049" r:id="rId83"/>
    <p:sldId id="1868" r:id="rId84"/>
    <p:sldId id="1869" r:id="rId85"/>
    <p:sldId id="2050" r:id="rId86"/>
    <p:sldId id="1871" r:id="rId87"/>
    <p:sldId id="1872" r:id="rId88"/>
    <p:sldId id="2051" r:id="rId89"/>
    <p:sldId id="1874" r:id="rId90"/>
    <p:sldId id="1875" r:id="rId91"/>
    <p:sldId id="1876" r:id="rId92"/>
    <p:sldId id="1877" r:id="rId93"/>
    <p:sldId id="1878" r:id="rId94"/>
    <p:sldId id="1879" r:id="rId95"/>
    <p:sldId id="1880" r:id="rId96"/>
    <p:sldId id="1881" r:id="rId97"/>
    <p:sldId id="1882" r:id="rId98"/>
    <p:sldId id="1883" r:id="rId99"/>
    <p:sldId id="1884" r:id="rId100"/>
    <p:sldId id="2052" r:id="rId101"/>
    <p:sldId id="1886" r:id="rId102"/>
    <p:sldId id="2074" r:id="rId103"/>
    <p:sldId id="2073" r:id="rId104"/>
    <p:sldId id="1889" r:id="rId105"/>
    <p:sldId id="1890" r:id="rId106"/>
    <p:sldId id="2053" r:id="rId107"/>
    <p:sldId id="1892" r:id="rId108"/>
    <p:sldId id="2075" r:id="rId109"/>
    <p:sldId id="2076" r:id="rId110"/>
    <p:sldId id="1895" r:id="rId111"/>
    <p:sldId id="1896" r:id="rId112"/>
    <p:sldId id="2054" r:id="rId113"/>
    <p:sldId id="1898" r:id="rId114"/>
    <p:sldId id="2077" r:id="rId115"/>
    <p:sldId id="2078" r:id="rId116"/>
    <p:sldId id="1901" r:id="rId117"/>
    <p:sldId id="1902" r:id="rId118"/>
    <p:sldId id="1903" r:id="rId119"/>
    <p:sldId id="1904" r:id="rId120"/>
    <p:sldId id="1905" r:id="rId121"/>
    <p:sldId id="1906" r:id="rId122"/>
    <p:sldId id="1907" r:id="rId123"/>
    <p:sldId id="1908" r:id="rId124"/>
    <p:sldId id="1909" r:id="rId125"/>
    <p:sldId id="1910" r:id="rId126"/>
    <p:sldId id="1911" r:id="rId127"/>
    <p:sldId id="1912" r:id="rId128"/>
    <p:sldId id="1913" r:id="rId129"/>
    <p:sldId id="1914" r:id="rId130"/>
    <p:sldId id="2079" r:id="rId131"/>
    <p:sldId id="2080" r:id="rId132"/>
    <p:sldId id="1917" r:id="rId133"/>
    <p:sldId id="1918" r:id="rId134"/>
    <p:sldId id="1852" r:id="rId135"/>
    <p:sldId id="2081" r:id="rId136"/>
    <p:sldId id="1920" r:id="rId137"/>
    <p:sldId id="1921" r:id="rId138"/>
    <p:sldId id="1922" r:id="rId139"/>
    <p:sldId id="1923" r:id="rId140"/>
    <p:sldId id="1924" r:id="rId141"/>
    <p:sldId id="1925" r:id="rId142"/>
    <p:sldId id="1926" r:id="rId143"/>
    <p:sldId id="1927" r:id="rId144"/>
    <p:sldId id="1928" r:id="rId145"/>
    <p:sldId id="1929" r:id="rId146"/>
    <p:sldId id="1930" r:id="rId147"/>
    <p:sldId id="1931" r:id="rId148"/>
    <p:sldId id="2055" r:id="rId149"/>
    <p:sldId id="1933" r:id="rId150"/>
    <p:sldId id="1934" r:id="rId151"/>
    <p:sldId id="2056" r:id="rId152"/>
    <p:sldId id="1936" r:id="rId153"/>
    <p:sldId id="1937" r:id="rId154"/>
    <p:sldId id="2057" r:id="rId155"/>
    <p:sldId id="1939" r:id="rId156"/>
    <p:sldId id="1940" r:id="rId157"/>
    <p:sldId id="1941" r:id="rId158"/>
    <p:sldId id="1942" r:id="rId159"/>
    <p:sldId id="1943" r:id="rId160"/>
    <p:sldId id="1944" r:id="rId161"/>
    <p:sldId id="1945" r:id="rId162"/>
    <p:sldId id="1948" r:id="rId163"/>
    <p:sldId id="1949" r:id="rId164"/>
    <p:sldId id="2058" r:id="rId165"/>
    <p:sldId id="1951" r:id="rId166"/>
    <p:sldId id="2082" r:id="rId167"/>
    <p:sldId id="2083" r:id="rId168"/>
    <p:sldId id="1954" r:id="rId169"/>
    <p:sldId id="1955" r:id="rId170"/>
    <p:sldId id="2059" r:id="rId171"/>
    <p:sldId id="1957" r:id="rId172"/>
    <p:sldId id="2084" r:id="rId173"/>
    <p:sldId id="2085" r:id="rId174"/>
    <p:sldId id="1966" r:id="rId175"/>
    <p:sldId id="1967" r:id="rId176"/>
    <p:sldId id="1968" r:id="rId177"/>
    <p:sldId id="1969" r:id="rId178"/>
    <p:sldId id="1970" r:id="rId179"/>
    <p:sldId id="1971" r:id="rId180"/>
    <p:sldId id="1972" r:id="rId181"/>
    <p:sldId id="1973" r:id="rId182"/>
    <p:sldId id="1974" r:id="rId183"/>
    <p:sldId id="1975" r:id="rId184"/>
    <p:sldId id="1976" r:id="rId185"/>
    <p:sldId id="1977" r:id="rId186"/>
    <p:sldId id="1978" r:id="rId187"/>
    <p:sldId id="1979" r:id="rId188"/>
    <p:sldId id="2086" r:id="rId189"/>
    <p:sldId id="2087" r:id="rId190"/>
    <p:sldId id="1982" r:id="rId191"/>
    <p:sldId id="1983" r:id="rId192"/>
    <p:sldId id="1853" r:id="rId193"/>
    <p:sldId id="2088" r:id="rId194"/>
    <p:sldId id="1985" r:id="rId195"/>
    <p:sldId id="1986" r:id="rId196"/>
    <p:sldId id="1987" r:id="rId197"/>
    <p:sldId id="1988" r:id="rId198"/>
    <p:sldId id="1989" r:id="rId199"/>
    <p:sldId id="1990" r:id="rId200"/>
    <p:sldId id="1991" r:id="rId201"/>
    <p:sldId id="1992" r:id="rId202"/>
    <p:sldId id="1993" r:id="rId203"/>
    <p:sldId id="1994" r:id="rId204"/>
    <p:sldId id="1995" r:id="rId205"/>
    <p:sldId id="1996" r:id="rId206"/>
    <p:sldId id="2060" r:id="rId207"/>
    <p:sldId id="1998" r:id="rId208"/>
    <p:sldId id="1999" r:id="rId209"/>
    <p:sldId id="2061" r:id="rId210"/>
    <p:sldId id="2001" r:id="rId211"/>
    <p:sldId id="2002" r:id="rId212"/>
    <p:sldId id="2062" r:id="rId213"/>
    <p:sldId id="2004" r:id="rId214"/>
    <p:sldId id="2005" r:id="rId215"/>
    <p:sldId id="2006" r:id="rId216"/>
    <p:sldId id="2007" r:id="rId217"/>
    <p:sldId id="2008" r:id="rId218"/>
    <p:sldId id="2009" r:id="rId219"/>
    <p:sldId id="2010" r:id="rId220"/>
    <p:sldId id="2013" r:id="rId221"/>
    <p:sldId id="2014" r:id="rId222"/>
    <p:sldId id="2063" r:id="rId223"/>
    <p:sldId id="2016" r:id="rId224"/>
    <p:sldId id="2090" r:id="rId225"/>
    <p:sldId id="2089" r:id="rId226"/>
    <p:sldId id="2019" r:id="rId227"/>
    <p:sldId id="2020" r:id="rId228"/>
    <p:sldId id="2064" r:id="rId229"/>
    <p:sldId id="2022" r:id="rId230"/>
    <p:sldId id="2092" r:id="rId231"/>
    <p:sldId id="2091" r:id="rId232"/>
    <p:sldId id="2031" r:id="rId233"/>
    <p:sldId id="2032" r:id="rId234"/>
    <p:sldId id="2033" r:id="rId235"/>
    <p:sldId id="2034" r:id="rId236"/>
    <p:sldId id="2035" r:id="rId237"/>
    <p:sldId id="2036" r:id="rId238"/>
    <p:sldId id="2037" r:id="rId239"/>
    <p:sldId id="2038" r:id="rId240"/>
    <p:sldId id="2039" r:id="rId241"/>
    <p:sldId id="2040" r:id="rId242"/>
    <p:sldId id="2041" r:id="rId243"/>
    <p:sldId id="2042" r:id="rId244"/>
    <p:sldId id="2043" r:id="rId245"/>
    <p:sldId id="2044" r:id="rId246"/>
    <p:sldId id="2093" r:id="rId247"/>
    <p:sldId id="2094" r:id="rId248"/>
    <p:sldId id="2047" r:id="rId249"/>
    <p:sldId id="2048" r:id="rId250"/>
    <p:sldId id="1151" r:id="rId251"/>
    <p:sldId id="2095" r:id="rId252"/>
    <p:sldId id="1162" r:id="rId253"/>
    <p:sldId id="595" r:id="rId254"/>
    <p:sldId id="551" r:id="rId255"/>
    <p:sldId id="552" r:id="rId256"/>
    <p:sldId id="596" r:id="rId257"/>
    <p:sldId id="554" r:id="rId258"/>
    <p:sldId id="555" r:id="rId259"/>
    <p:sldId id="1158" r:id="rId260"/>
    <p:sldId id="563" r:id="rId261"/>
    <p:sldId id="564" r:id="rId262"/>
    <p:sldId id="565" r:id="rId263"/>
    <p:sldId id="569" r:id="rId264"/>
    <p:sldId id="570" r:id="rId265"/>
    <p:sldId id="1332" r:id="rId266"/>
    <p:sldId id="1333" r:id="rId267"/>
    <p:sldId id="1618" r:id="rId268"/>
    <p:sldId id="1619" r:id="rId269"/>
    <p:sldId id="594" r:id="rId270"/>
    <p:sldId id="558" r:id="rId271"/>
    <p:sldId id="557" r:id="rId272"/>
    <p:sldId id="559" r:id="rId273"/>
    <p:sldId id="566" r:id="rId274"/>
    <p:sldId id="567" r:id="rId275"/>
    <p:sldId id="568" r:id="rId276"/>
    <p:sldId id="573" r:id="rId277"/>
    <p:sldId id="574" r:id="rId278"/>
    <p:sldId id="575" r:id="rId279"/>
    <p:sldId id="580" r:id="rId280"/>
    <p:sldId id="560" r:id="rId281"/>
    <p:sldId id="593" r:id="rId282"/>
    <p:sldId id="561" r:id="rId283"/>
    <p:sldId id="550" r:id="rId284"/>
    <p:sldId id="597" r:id="rId285"/>
    <p:sldId id="583" r:id="rId286"/>
    <p:sldId id="1467" r:id="rId287"/>
    <p:sldId id="2096" r:id="rId288"/>
    <p:sldId id="2097" r:id="rId289"/>
    <p:sldId id="1621" r:id="rId290"/>
    <p:sldId id="2098" r:id="rId291"/>
    <p:sldId id="2099" r:id="rId292"/>
    <p:sldId id="590" r:id="rId293"/>
    <p:sldId id="591" r:id="rId294"/>
    <p:sldId id="598" r:id="rId295"/>
    <p:sldId id="602" r:id="rId296"/>
    <p:sldId id="2100" r:id="rId297"/>
    <p:sldId id="1340" r:id="rId29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03" autoAdjust="0"/>
    <p:restoredTop sz="91509" autoAdjust="0"/>
  </p:normalViewPr>
  <p:slideViewPr>
    <p:cSldViewPr snapToGrid="0">
      <p:cViewPr>
        <p:scale>
          <a:sx n="70" d="100"/>
          <a:sy n="70" d="100"/>
        </p:scale>
        <p:origin x="390" y="-90"/>
      </p:cViewPr>
      <p:guideLst/>
    </p:cSldViewPr>
  </p:slideViewPr>
  <p:notesTextViewPr>
    <p:cViewPr>
      <p:scale>
        <a:sx n="125" d="100"/>
        <a:sy n="125" d="100"/>
      </p:scale>
      <p:origin x="0" y="0"/>
    </p:cViewPr>
  </p:notesTextViewPr>
  <p:sorterViewPr>
    <p:cViewPr>
      <p:scale>
        <a:sx n="100" d="100"/>
        <a:sy n="100" d="100"/>
      </p:scale>
      <p:origin x="0" y="-2706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notesMaster" Target="notesMasters/notesMaster1.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presProps" Target="presProp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tableStyles" Target="tableStyles.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15/10/2022</a:t>
            </a:fld>
            <a:endParaRPr lang="en-GB" dirty="0"/>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dirty="0"/>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26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28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28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28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29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29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29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29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29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29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29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29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681885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a:t>
            </a:fld>
            <a:endParaRPr lang="en-GB"/>
          </a:p>
        </p:txBody>
      </p:sp>
    </p:spTree>
    <p:extLst>
      <p:ext uri="{BB962C8B-B14F-4D97-AF65-F5344CB8AC3E}">
        <p14:creationId xmlns:p14="http://schemas.microsoft.com/office/powerpoint/2010/main" val="1203202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a:t>
            </a:fld>
            <a:endParaRPr lang="en-GB"/>
          </a:p>
        </p:txBody>
      </p:sp>
    </p:spTree>
    <p:extLst>
      <p:ext uri="{BB962C8B-B14F-4D97-AF65-F5344CB8AC3E}">
        <p14:creationId xmlns:p14="http://schemas.microsoft.com/office/powerpoint/2010/main" val="4170313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Confidential records show that land use went through a partial but essential change again in the years after the Romans left in the 5th century. </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3511095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dirty="0"/>
          </a:p>
        </p:txBody>
      </p:sp>
    </p:spTree>
    <p:extLst>
      <p:ext uri="{BB962C8B-B14F-4D97-AF65-F5344CB8AC3E}">
        <p14:creationId xmlns:p14="http://schemas.microsoft.com/office/powerpoint/2010/main" val="131853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863924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2874225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3258579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2943011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dirty="0"/>
          </a:p>
        </p:txBody>
      </p:sp>
    </p:spTree>
    <p:extLst>
      <p:ext uri="{BB962C8B-B14F-4D97-AF65-F5344CB8AC3E}">
        <p14:creationId xmlns:p14="http://schemas.microsoft.com/office/powerpoint/2010/main" val="2512814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1091130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4155700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842620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7500634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According to records, Romans Tribes called Anglo-Saxons moved in, building their own essential wooden hut-like homes on top of the empty, partial, fallen-down Roman buildings.</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9828432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8324635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dirty="0"/>
          </a:p>
        </p:txBody>
      </p:sp>
    </p:spTree>
    <p:extLst>
      <p:ext uri="{BB962C8B-B14F-4D97-AF65-F5344CB8AC3E}">
        <p14:creationId xmlns:p14="http://schemas.microsoft.com/office/powerpoint/2010/main" val="28637480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dirty="0"/>
          </a:p>
        </p:txBody>
      </p:sp>
    </p:spTree>
    <p:extLst>
      <p:ext uri="{BB962C8B-B14F-4D97-AF65-F5344CB8AC3E}">
        <p14:creationId xmlns:p14="http://schemas.microsoft.com/office/powerpoint/2010/main" val="39368042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dirty="0"/>
          </a:p>
        </p:txBody>
      </p:sp>
    </p:spTree>
    <p:extLst>
      <p:ext uri="{BB962C8B-B14F-4D97-AF65-F5344CB8AC3E}">
        <p14:creationId xmlns:p14="http://schemas.microsoft.com/office/powerpoint/2010/main" val="1544435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75399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dirty="0"/>
          </a:p>
        </p:txBody>
      </p:sp>
    </p:spTree>
    <p:extLst>
      <p:ext uri="{BB962C8B-B14F-4D97-AF65-F5344CB8AC3E}">
        <p14:creationId xmlns:p14="http://schemas.microsoft.com/office/powerpoint/2010/main" val="25111705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140</a:t>
            </a:fld>
            <a:endParaRPr lang="en-GB" dirty="0"/>
          </a:p>
        </p:txBody>
      </p:sp>
    </p:spTree>
    <p:extLst>
      <p:ext uri="{BB962C8B-B14F-4D97-AF65-F5344CB8AC3E}">
        <p14:creationId xmlns:p14="http://schemas.microsoft.com/office/powerpoint/2010/main" val="575381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dirty="0"/>
          </a:p>
        </p:txBody>
      </p:sp>
    </p:spTree>
    <p:extLst>
      <p:ext uri="{BB962C8B-B14F-4D97-AF65-F5344CB8AC3E}">
        <p14:creationId xmlns:p14="http://schemas.microsoft.com/office/powerpoint/2010/main" val="10583465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dirty="0"/>
          </a:p>
        </p:txBody>
      </p:sp>
    </p:spTree>
    <p:extLst>
      <p:ext uri="{BB962C8B-B14F-4D97-AF65-F5344CB8AC3E}">
        <p14:creationId xmlns:p14="http://schemas.microsoft.com/office/powerpoint/2010/main" val="3251372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dirty="0"/>
          </a:p>
        </p:txBody>
      </p:sp>
    </p:spTree>
    <p:extLst>
      <p:ext uri="{BB962C8B-B14F-4D97-AF65-F5344CB8AC3E}">
        <p14:creationId xmlns:p14="http://schemas.microsoft.com/office/powerpoint/2010/main" val="26850265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4518530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4898257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William the Conqueror, took substantial control of England.  Accordingly, because of its location, potentially the Normans built a castle in Colchester to help defend the East of England.</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23605928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3380602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dirty="0"/>
          </a:p>
        </p:txBody>
      </p:sp>
    </p:spTree>
    <p:extLst>
      <p:ext uri="{BB962C8B-B14F-4D97-AF65-F5344CB8AC3E}">
        <p14:creationId xmlns:p14="http://schemas.microsoft.com/office/powerpoint/2010/main" val="2572473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dirty="0"/>
          </a:p>
        </p:txBody>
      </p:sp>
    </p:spTree>
    <p:extLst>
      <p:ext uri="{BB962C8B-B14F-4D97-AF65-F5344CB8AC3E}">
        <p14:creationId xmlns:p14="http://schemas.microsoft.com/office/powerpoint/2010/main" val="30146015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dirty="0"/>
          </a:p>
        </p:txBody>
      </p:sp>
    </p:spTree>
    <p:extLst>
      <p:ext uri="{BB962C8B-B14F-4D97-AF65-F5344CB8AC3E}">
        <p14:creationId xmlns:p14="http://schemas.microsoft.com/office/powerpoint/2010/main" val="25667443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dirty="0"/>
          </a:p>
        </p:txBody>
      </p:sp>
    </p:spTree>
    <p:extLst>
      <p:ext uri="{BB962C8B-B14F-4D97-AF65-F5344CB8AC3E}">
        <p14:creationId xmlns:p14="http://schemas.microsoft.com/office/powerpoint/2010/main" val="28618207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dirty="0"/>
          </a:p>
        </p:txBody>
      </p:sp>
    </p:spTree>
    <p:extLst>
      <p:ext uri="{BB962C8B-B14F-4D97-AF65-F5344CB8AC3E}">
        <p14:creationId xmlns:p14="http://schemas.microsoft.com/office/powerpoint/2010/main" val="25151351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dirty="0"/>
          </a:p>
        </p:txBody>
      </p:sp>
    </p:spTree>
    <p:extLst>
      <p:ext uri="{BB962C8B-B14F-4D97-AF65-F5344CB8AC3E}">
        <p14:creationId xmlns:p14="http://schemas.microsoft.com/office/powerpoint/2010/main" val="6637804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dirty="0"/>
          </a:p>
        </p:txBody>
      </p:sp>
    </p:spTree>
    <p:extLst>
      <p:ext uri="{BB962C8B-B14F-4D97-AF65-F5344CB8AC3E}">
        <p14:creationId xmlns:p14="http://schemas.microsoft.com/office/powerpoint/2010/main" val="24699070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dirty="0"/>
          </a:p>
        </p:txBody>
      </p:sp>
    </p:spTree>
    <p:extLst>
      <p:ext uri="{BB962C8B-B14F-4D97-AF65-F5344CB8AC3E}">
        <p14:creationId xmlns:p14="http://schemas.microsoft.com/office/powerpoint/2010/main" val="280507220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28934990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16931506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Accordingly, by the 1300s, Colchester was a busy influential market town where many people made and sold cloth with the potential to prosper. </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248</a:t>
            </a:fld>
            <a:endParaRPr lang="en-GB"/>
          </a:p>
        </p:txBody>
      </p:sp>
    </p:spTree>
    <p:extLst>
      <p:ext uri="{BB962C8B-B14F-4D97-AF65-F5344CB8AC3E}">
        <p14:creationId xmlns:p14="http://schemas.microsoft.com/office/powerpoint/2010/main" val="1078534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250</a:t>
            </a:fld>
            <a:endParaRPr lang="en-GB"/>
          </a:p>
        </p:txBody>
      </p:sp>
    </p:spTree>
    <p:extLst>
      <p:ext uri="{BB962C8B-B14F-4D97-AF65-F5344CB8AC3E}">
        <p14:creationId xmlns:p14="http://schemas.microsoft.com/office/powerpoint/2010/main" val="6534941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251</a:t>
            </a:fld>
            <a:endParaRPr lang="en-GB" dirty="0"/>
          </a:p>
        </p:txBody>
      </p:sp>
    </p:spTree>
    <p:extLst>
      <p:ext uri="{BB962C8B-B14F-4D97-AF65-F5344CB8AC3E}">
        <p14:creationId xmlns:p14="http://schemas.microsoft.com/office/powerpoint/2010/main" val="42109187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252</a:t>
            </a:fld>
            <a:endParaRPr lang="en-GB"/>
          </a:p>
        </p:txBody>
      </p:sp>
    </p:spTree>
    <p:extLst>
      <p:ext uri="{BB962C8B-B14F-4D97-AF65-F5344CB8AC3E}">
        <p14:creationId xmlns:p14="http://schemas.microsoft.com/office/powerpoint/2010/main" val="30522775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254</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255</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257</a:t>
            </a:fld>
            <a:endParaRPr lang="en-GB"/>
          </a:p>
        </p:txBody>
      </p:sp>
    </p:spTree>
    <p:extLst>
      <p:ext uri="{BB962C8B-B14F-4D97-AF65-F5344CB8AC3E}">
        <p14:creationId xmlns:p14="http://schemas.microsoft.com/office/powerpoint/2010/main" val="13651918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269</a:t>
            </a:fld>
            <a:endParaRPr lang="en-GB"/>
          </a:p>
        </p:txBody>
      </p:sp>
    </p:spTree>
    <p:extLst>
      <p:ext uri="{BB962C8B-B14F-4D97-AF65-F5344CB8AC3E}">
        <p14:creationId xmlns:p14="http://schemas.microsoft.com/office/powerpoint/2010/main" val="21262935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8000" dirty="0"/>
              <a:t>Occasionally probably according accordingly chef cyclone confidential sequential potential influential </a:t>
            </a:r>
          </a:p>
        </p:txBody>
      </p:sp>
      <p:sp>
        <p:nvSpPr>
          <p:cNvPr id="4" name="Slide Number Placeholder 3"/>
          <p:cNvSpPr>
            <a:spLocks noGrp="1"/>
          </p:cNvSpPr>
          <p:nvPr>
            <p:ph type="sldNum" sz="quarter" idx="5"/>
          </p:nvPr>
        </p:nvSpPr>
        <p:spPr/>
        <p:txBody>
          <a:bodyPr/>
          <a:lstStyle/>
          <a:p>
            <a:fld id="{A370640F-E73A-4148-92BA-D1C70A966614}" type="slidenum">
              <a:rPr lang="en-GB" smtClean="0"/>
              <a:t>283</a:t>
            </a:fld>
            <a:endParaRPr lang="en-GB" dirty="0"/>
          </a:p>
        </p:txBody>
      </p:sp>
    </p:spTree>
    <p:extLst>
      <p:ext uri="{BB962C8B-B14F-4D97-AF65-F5344CB8AC3E}">
        <p14:creationId xmlns:p14="http://schemas.microsoft.com/office/powerpoint/2010/main" val="374056238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284</a:t>
            </a:fld>
            <a:endParaRPr lang="en-GB" dirty="0"/>
          </a:p>
        </p:txBody>
      </p:sp>
    </p:spTree>
    <p:extLst>
      <p:ext uri="{BB962C8B-B14F-4D97-AF65-F5344CB8AC3E}">
        <p14:creationId xmlns:p14="http://schemas.microsoft.com/office/powerpoint/2010/main" val="16989687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285</a:t>
            </a:fld>
            <a:endParaRPr lang="en-GB" dirty="0"/>
          </a:p>
        </p:txBody>
      </p:sp>
    </p:spTree>
    <p:extLst>
      <p:ext uri="{BB962C8B-B14F-4D97-AF65-F5344CB8AC3E}">
        <p14:creationId xmlns:p14="http://schemas.microsoft.com/office/powerpoint/2010/main" val="249351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289</a:t>
            </a:fld>
            <a:endParaRPr lang="en-GB" dirty="0"/>
          </a:p>
        </p:txBody>
      </p:sp>
    </p:spTree>
    <p:extLst>
      <p:ext uri="{BB962C8B-B14F-4D97-AF65-F5344CB8AC3E}">
        <p14:creationId xmlns:p14="http://schemas.microsoft.com/office/powerpoint/2010/main" val="35998547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290</a:t>
            </a:fld>
            <a:endParaRPr lang="en-GB" dirty="0"/>
          </a:p>
        </p:txBody>
      </p:sp>
    </p:spTree>
    <p:extLst>
      <p:ext uri="{BB962C8B-B14F-4D97-AF65-F5344CB8AC3E}">
        <p14:creationId xmlns:p14="http://schemas.microsoft.com/office/powerpoint/2010/main" val="19281695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291</a:t>
            </a:fld>
            <a:endParaRPr lang="en-GB" dirty="0"/>
          </a:p>
        </p:txBody>
      </p:sp>
    </p:spTree>
    <p:extLst>
      <p:ext uri="{BB962C8B-B14F-4D97-AF65-F5344CB8AC3E}">
        <p14:creationId xmlns:p14="http://schemas.microsoft.com/office/powerpoint/2010/main" val="252422460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292</a:t>
            </a:fld>
            <a:endParaRPr lang="en-GB" dirty="0"/>
          </a:p>
        </p:txBody>
      </p:sp>
    </p:spTree>
    <p:extLst>
      <p:ext uri="{BB962C8B-B14F-4D97-AF65-F5344CB8AC3E}">
        <p14:creationId xmlns:p14="http://schemas.microsoft.com/office/powerpoint/2010/main" val="360561241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293</a:t>
            </a:fld>
            <a:endParaRPr lang="en-GB" dirty="0"/>
          </a:p>
        </p:txBody>
      </p:sp>
    </p:spTree>
    <p:extLst>
      <p:ext uri="{BB962C8B-B14F-4D97-AF65-F5344CB8AC3E}">
        <p14:creationId xmlns:p14="http://schemas.microsoft.com/office/powerpoint/2010/main" val="2579770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294</a:t>
            </a:fld>
            <a:endParaRPr lang="en-GB" dirty="0"/>
          </a:p>
        </p:txBody>
      </p:sp>
    </p:spTree>
    <p:extLst>
      <p:ext uri="{BB962C8B-B14F-4D97-AF65-F5344CB8AC3E}">
        <p14:creationId xmlns:p14="http://schemas.microsoft.com/office/powerpoint/2010/main" val="245600730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295</a:t>
            </a:fld>
            <a:endParaRPr lang="en-GB" dirty="0"/>
          </a:p>
        </p:txBody>
      </p:sp>
    </p:spTree>
    <p:extLst>
      <p:ext uri="{BB962C8B-B14F-4D97-AF65-F5344CB8AC3E}">
        <p14:creationId xmlns:p14="http://schemas.microsoft.com/office/powerpoint/2010/main" val="1055988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296</a:t>
            </a:fld>
            <a:endParaRPr lang="en-GB" dirty="0"/>
          </a:p>
        </p:txBody>
      </p:sp>
    </p:spTree>
    <p:extLst>
      <p:ext uri="{BB962C8B-B14F-4D97-AF65-F5344CB8AC3E}">
        <p14:creationId xmlns:p14="http://schemas.microsoft.com/office/powerpoint/2010/main" val="272616672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297</a:t>
            </a:fld>
            <a:endParaRPr lang="en-GB" dirty="0"/>
          </a:p>
        </p:txBody>
      </p:sp>
    </p:spTree>
    <p:extLst>
      <p:ext uri="{BB962C8B-B14F-4D97-AF65-F5344CB8AC3E}">
        <p14:creationId xmlns:p14="http://schemas.microsoft.com/office/powerpoint/2010/main" val="3306440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15/10/2022</a:t>
            </a:fld>
            <a:endParaRPr lang="en-GB" dirty="0"/>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15/10/2022</a:t>
            </a:fld>
            <a:endParaRPr lang="en-GB" dirty="0"/>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dirty="0"/>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28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29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29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29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29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29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fontScale="90000"/>
          </a:bodyPr>
          <a:lstStyle/>
          <a:p>
            <a:pPr algn="ctr"/>
            <a:r>
              <a:rPr lang="en-GB" dirty="0">
                <a:latin typeface="Twinkl Cursive Looped" panose="02000000000000000000" pitchFamily="2" charset="0"/>
              </a:rPr>
              <a:t>probably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almost certainly; as far as one knows or can tell.</a:t>
            </a:r>
          </a:p>
        </p:txBody>
      </p:sp>
    </p:spTree>
    <p:extLst>
      <p:ext uri="{BB962C8B-B14F-4D97-AF65-F5344CB8AC3E}">
        <p14:creationId xmlns:p14="http://schemas.microsoft.com/office/powerpoint/2010/main" val="6738132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47965" y="4793510"/>
            <a:ext cx="10515600" cy="1481650"/>
          </a:xfrm>
        </p:spPr>
        <p:txBody>
          <a:bodyPr>
            <a:normAutofit fontScale="90000"/>
          </a:bodyPr>
          <a:lstStyle/>
          <a:p>
            <a:pPr algn="ctr"/>
            <a:r>
              <a:rPr lang="en-GB" dirty="0">
                <a:latin typeface="Twinkl Cursive Looped" panose="02000000000000000000" pitchFamily="2" charset="0"/>
              </a:rPr>
              <a:t>substantial</a:t>
            </a:r>
            <a:br>
              <a:rPr lang="en-GB" dirty="0">
                <a:latin typeface="Twinkl Cursive Looped" panose="02000000000000000000" pitchFamily="2" charset="0"/>
              </a:rPr>
            </a:br>
            <a:r>
              <a:rPr lang="en-GB" dirty="0" err="1">
                <a:latin typeface="Twinkl Cursive Looped" panose="02000000000000000000" pitchFamily="2" charset="0"/>
              </a:rPr>
              <a:t>substa</a:t>
            </a:r>
            <a:r>
              <a:rPr lang="en-GB" dirty="0" err="1">
                <a:solidFill>
                  <a:srgbClr val="FF0000"/>
                </a:solidFill>
                <a:latin typeface="Twinkl Cursive Looped" panose="02000000000000000000" pitchFamily="2" charset="0"/>
              </a:rPr>
              <a:t>n</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substantial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r>
              <a:rPr lang="en-GB" dirty="0">
                <a:latin typeface="Twinkl Cursive Looped" panose="02000000000000000000" pitchFamily="2" charset="0"/>
              </a:rPr>
              <a:t>Definition - of considerable importance, size, or worth.</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83970" name="Picture 2" descr="1,177 Substantial Limit Illustrations &amp; Clip Art - iStock">
            <a:extLst>
              <a:ext uri="{FF2B5EF4-FFF2-40B4-BE49-F238E27FC236}">
                <a16:creationId xmlns:a16="http://schemas.microsoft.com/office/drawing/2014/main" id="{C9FFFC9D-0B9B-B39A-8527-21EE4126F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161" y="304800"/>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66330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91677"/>
          </a:xfrm>
        </p:spPr>
        <p:txBody>
          <a:bodyPr>
            <a:normAutofit fontScale="90000"/>
          </a:bodyPr>
          <a:lstStyle/>
          <a:p>
            <a:pPr algn="ctr"/>
            <a:r>
              <a:rPr lang="en-GB" dirty="0">
                <a:latin typeface="Twinkl Cursive Looped" panose="02000000000000000000" pitchFamily="2" charset="0"/>
              </a:rPr>
              <a:t>substantial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robber stole a substantial amount of cash.</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94678169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91677"/>
          </a:xfrm>
        </p:spPr>
        <p:txBody>
          <a:bodyPr>
            <a:normAutofit fontScale="90000"/>
          </a:bodyPr>
          <a:lstStyle/>
          <a:p>
            <a:pPr algn="ctr"/>
            <a:r>
              <a:rPr lang="en-GB" dirty="0">
                <a:latin typeface="Twinkl Cursive Looped" panose="02000000000000000000" pitchFamily="2" charset="0"/>
              </a:rPr>
              <a:t>substantial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robber stole a -----------amount of cash.</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7180496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91677"/>
          </a:xfrm>
        </p:spPr>
        <p:txBody>
          <a:bodyPr>
            <a:normAutofit fontScale="90000"/>
          </a:bodyPr>
          <a:lstStyle/>
          <a:p>
            <a:pPr algn="ctr"/>
            <a:r>
              <a:rPr lang="en-GB" dirty="0">
                <a:latin typeface="Twinkl Cursive Looped" panose="02000000000000000000" pitchFamily="2" charset="0"/>
              </a:rPr>
              <a:t>substantial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robber stole a substantial amount of cash.</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2541839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torrential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905848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torrential</a:t>
            </a:r>
            <a:br>
              <a:rPr lang="en-GB" dirty="0">
                <a:latin typeface="Twinkl Cursive Looped" panose="02000000000000000000" pitchFamily="2" charset="0"/>
              </a:rPr>
            </a:br>
            <a:r>
              <a:rPr lang="en-GB" dirty="0" err="1">
                <a:latin typeface="Twinkl Cursive Looped" panose="02000000000000000000" pitchFamily="2" charset="0"/>
              </a:rPr>
              <a:t>torre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torrential</a:t>
            </a:r>
            <a:endParaRPr lang="en-GB" i="1" dirty="0">
              <a:latin typeface="Twinkl Cursive Looped" panose="02000000000000000000" pitchFamily="2" charset="0"/>
            </a:endParaRPr>
          </a:p>
        </p:txBody>
      </p:sp>
      <p:pic>
        <p:nvPicPr>
          <p:cNvPr id="82946" name="Picture 2" descr="Torrential Rain Stock Illustrations – 358 Torrential Rain Stock  Illustrations, Vectors &amp; Clipart - Dreamstime">
            <a:extLst>
              <a:ext uri="{FF2B5EF4-FFF2-40B4-BE49-F238E27FC236}">
                <a16:creationId xmlns:a16="http://schemas.microsoft.com/office/drawing/2014/main" id="{CC80E937-D704-1226-FF72-4104A8EDAF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3" y="496434"/>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508539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376350"/>
            <a:ext cx="10515600" cy="1481650"/>
          </a:xfrm>
        </p:spPr>
        <p:txBody>
          <a:bodyPr>
            <a:normAutofit fontScale="90000"/>
          </a:bodyPr>
          <a:lstStyle/>
          <a:p>
            <a:pPr algn="ctr"/>
            <a:r>
              <a:rPr lang="en-GB" dirty="0">
                <a:latin typeface="Twinkl Cursive Looped" panose="02000000000000000000" pitchFamily="2" charset="0"/>
              </a:rPr>
              <a:t>torrential</a:t>
            </a:r>
            <a:br>
              <a:rPr lang="en-GB" dirty="0">
                <a:latin typeface="Twinkl Cursive Looped" panose="02000000000000000000" pitchFamily="2" charset="0"/>
              </a:rPr>
            </a:br>
            <a:r>
              <a:rPr lang="en-GB" dirty="0" err="1">
                <a:latin typeface="Twinkl Cursive Looped" panose="02000000000000000000" pitchFamily="2" charset="0"/>
              </a:rPr>
              <a:t>torre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torrential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(of rain) falling rapidly and in copious quantities.</a:t>
            </a:r>
            <a:endParaRPr lang="en-GB" i="1" dirty="0">
              <a:latin typeface="Twinkl Cursive Looped" panose="02000000000000000000" pitchFamily="2" charset="0"/>
            </a:endParaRPr>
          </a:p>
        </p:txBody>
      </p:sp>
      <p:pic>
        <p:nvPicPr>
          <p:cNvPr id="82946" name="Picture 2" descr="Torrential Rain Stock Illustrations – 358 Torrential Rain Stock  Illustrations, Vectors &amp; Clipart - Dreamstime">
            <a:extLst>
              <a:ext uri="{FF2B5EF4-FFF2-40B4-BE49-F238E27FC236}">
                <a16:creationId xmlns:a16="http://schemas.microsoft.com/office/drawing/2014/main" id="{CC80E937-D704-1226-FF72-4104A8EDAF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3" y="496434"/>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3497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487463"/>
          </a:xfrm>
        </p:spPr>
        <p:txBody>
          <a:bodyPr>
            <a:normAutofit fontScale="90000"/>
          </a:bodyPr>
          <a:lstStyle/>
          <a:p>
            <a:pPr algn="ctr"/>
            <a:r>
              <a:rPr lang="en-GB" dirty="0">
                <a:latin typeface="Twinkl Cursive Looped" panose="02000000000000000000" pitchFamily="2" charset="0"/>
              </a:rPr>
              <a:t>torrential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Yesterday, Norwich suffered from a torrential downpour.</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2394903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487463"/>
          </a:xfrm>
        </p:spPr>
        <p:txBody>
          <a:bodyPr>
            <a:normAutofit fontScale="90000"/>
          </a:bodyPr>
          <a:lstStyle/>
          <a:p>
            <a:pPr algn="ctr"/>
            <a:r>
              <a:rPr lang="en-GB" dirty="0">
                <a:latin typeface="Twinkl Cursive Looped" panose="02000000000000000000" pitchFamily="2" charset="0"/>
              </a:rPr>
              <a:t>torrential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Yesterday, Norwich suffered from a ---------- downpour.</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05292274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487463"/>
          </a:xfrm>
        </p:spPr>
        <p:txBody>
          <a:bodyPr>
            <a:normAutofit fontScale="90000"/>
          </a:bodyPr>
          <a:lstStyle/>
          <a:p>
            <a:pPr algn="ctr"/>
            <a:r>
              <a:rPr lang="en-GB" dirty="0">
                <a:latin typeface="Twinkl Cursive Looped" panose="02000000000000000000" pitchFamily="2" charset="0"/>
              </a:rPr>
              <a:t>torrential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Yesterday, Norwich suffered from a torrential downpour.</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429654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7438794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sequential</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5408831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sequential</a:t>
            </a:r>
            <a:br>
              <a:rPr lang="en-GB" dirty="0">
                <a:latin typeface="Twinkl Cursive Looped" panose="02000000000000000000" pitchFamily="2" charset="0"/>
              </a:rPr>
            </a:br>
            <a:r>
              <a:rPr lang="en-GB" dirty="0" err="1">
                <a:latin typeface="Twinkl Cursive Looped" panose="02000000000000000000" pitchFamily="2" charset="0"/>
              </a:rPr>
              <a:t>seque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sequential</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81922" name="Picture 2" descr="Sequence Clip Art, PNG, 880x880px, Sequence, Animation, Area, Blue, Chatbot  Download Free">
            <a:extLst>
              <a:ext uri="{FF2B5EF4-FFF2-40B4-BE49-F238E27FC236}">
                <a16:creationId xmlns:a16="http://schemas.microsoft.com/office/drawing/2014/main" id="{FABC2E4E-1F3F-D580-532A-988161A200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714" y="431925"/>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6281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538514" y="4865913"/>
            <a:ext cx="10515600" cy="1719197"/>
          </a:xfrm>
        </p:spPr>
        <p:txBody>
          <a:bodyPr>
            <a:normAutofit fontScale="90000"/>
          </a:bodyPr>
          <a:lstStyle/>
          <a:p>
            <a:pPr algn="ctr"/>
            <a:r>
              <a:rPr lang="en-GB" dirty="0">
                <a:latin typeface="Twinkl Cursive Looped" panose="02000000000000000000" pitchFamily="2" charset="0"/>
              </a:rPr>
              <a:t>sequential</a:t>
            </a:r>
            <a:br>
              <a:rPr lang="en-GB" dirty="0">
                <a:latin typeface="Twinkl Cursive Looped" panose="02000000000000000000" pitchFamily="2" charset="0"/>
              </a:rPr>
            </a:br>
            <a:r>
              <a:rPr lang="en-GB" dirty="0" err="1">
                <a:latin typeface="Twinkl Cursive Looped" panose="02000000000000000000" pitchFamily="2" charset="0"/>
              </a:rPr>
              <a:t>seque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sequential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forming or following in a logical order or sequence.</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81922" name="Picture 2" descr="Sequence Clip Art, PNG, 880x880px, Sequence, Animation, Area, Blue, Chatbot  Download Free">
            <a:extLst>
              <a:ext uri="{FF2B5EF4-FFF2-40B4-BE49-F238E27FC236}">
                <a16:creationId xmlns:a16="http://schemas.microsoft.com/office/drawing/2014/main" id="{FABC2E4E-1F3F-D580-532A-988161A200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714" y="431925"/>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2732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9000"/>
            <a:ext cx="10515600" cy="1825388"/>
          </a:xfrm>
        </p:spPr>
        <p:txBody>
          <a:bodyPr>
            <a:normAutofit fontScale="90000"/>
          </a:bodyPr>
          <a:lstStyle/>
          <a:p>
            <a:pPr algn="ctr"/>
            <a:r>
              <a:rPr lang="en-GB" dirty="0">
                <a:latin typeface="Twinkl Cursive Looped" panose="02000000000000000000" pitchFamily="2" charset="0"/>
              </a:rPr>
              <a:t>sequential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followed a series of sequential steps to completion.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92363844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9000"/>
            <a:ext cx="10515600" cy="1825388"/>
          </a:xfrm>
        </p:spPr>
        <p:txBody>
          <a:bodyPr>
            <a:normAutofit fontScale="90000"/>
          </a:bodyPr>
          <a:lstStyle/>
          <a:p>
            <a:pPr algn="ctr"/>
            <a:r>
              <a:rPr lang="en-GB" dirty="0">
                <a:latin typeface="Twinkl Cursive Looped" panose="02000000000000000000" pitchFamily="2" charset="0"/>
              </a:rPr>
              <a:t>sequential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followed a series of ---------- steps to completion.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8771196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9000"/>
            <a:ext cx="10515600" cy="1825388"/>
          </a:xfrm>
        </p:spPr>
        <p:txBody>
          <a:bodyPr>
            <a:normAutofit fontScale="90000"/>
          </a:bodyPr>
          <a:lstStyle/>
          <a:p>
            <a:pPr algn="ctr"/>
            <a:r>
              <a:rPr lang="en-GB" dirty="0">
                <a:latin typeface="Twinkl Cursive Looped" panose="02000000000000000000" pitchFamily="2" charset="0"/>
              </a:rPr>
              <a:t>sequential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followed a series of sequential steps to completion.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38366199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995924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78479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1699018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95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Soft c</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_________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4233214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41D98E8-3A1B-6191-9303-91A028782D3A}"/>
              </a:ext>
            </a:extLst>
          </p:cNvPr>
          <p:cNvSpPr/>
          <p:nvPr/>
        </p:nvSpPr>
        <p:spPr>
          <a:xfrm>
            <a:off x="1146629" y="2995385"/>
            <a:ext cx="3193142"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7172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7481868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335085712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92068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95691157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___________.</a:t>
            </a:r>
            <a:endParaRPr lang="en-GB" i="1" dirty="0"/>
          </a:p>
        </p:txBody>
      </p:sp>
    </p:spTree>
    <p:extLst>
      <p:ext uri="{BB962C8B-B14F-4D97-AF65-F5344CB8AC3E}">
        <p14:creationId xmlns:p14="http://schemas.microsoft.com/office/powerpoint/2010/main" val="3633102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
        <p:nvSpPr>
          <p:cNvPr id="3" name="Rectangle 2">
            <a:extLst>
              <a:ext uri="{FF2B5EF4-FFF2-40B4-BE49-F238E27FC236}">
                <a16:creationId xmlns:a16="http://schemas.microsoft.com/office/drawing/2014/main" id="{F759AE76-9A2F-3C79-650F-7E150C1AA0A5}"/>
              </a:ext>
            </a:extLst>
          </p:cNvPr>
          <p:cNvSpPr/>
          <p:nvPr/>
        </p:nvSpPr>
        <p:spPr>
          <a:xfrm>
            <a:off x="3817257" y="4238172"/>
            <a:ext cx="4122057"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0809959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7652342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235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soft c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Words with the /ʃ/</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ch</a:t>
            </a:r>
            <a:br>
              <a:rPr lang="en-GB" dirty="0">
                <a:latin typeface="Twinkl Cursive Looped" panose="02000000000000000000" pitchFamily="2" charset="0"/>
              </a:rPr>
            </a:br>
            <a:r>
              <a:rPr lang="en-GB" dirty="0">
                <a:latin typeface="Twinkl Cursive Looped" panose="02000000000000000000" pitchFamily="2" charset="0"/>
              </a:rPr>
              <a:t>(mostly French in</a:t>
            </a:r>
            <a:br>
              <a:rPr lang="en-GB" dirty="0">
                <a:latin typeface="Twinkl Cursive Looped" panose="02000000000000000000" pitchFamily="2" charset="0"/>
              </a:rPr>
            </a:br>
            <a:r>
              <a:rPr lang="en-GB" dirty="0">
                <a:latin typeface="Twinkl Cursive Looped" panose="02000000000000000000" pitchFamily="2" charset="0"/>
              </a:rPr>
              <a:t>origin) or with the /s/</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sc</a:t>
            </a:r>
            <a:r>
              <a:rPr lang="en-GB" dirty="0">
                <a:latin typeface="Twinkl Cursive Looped" panose="02000000000000000000" pitchFamily="2" charset="0"/>
              </a:rPr>
              <a:t> (Latin</a:t>
            </a:r>
            <a:br>
              <a:rPr lang="en-GB" dirty="0">
                <a:latin typeface="Twinkl Cursive Looped" panose="02000000000000000000" pitchFamily="2" charset="0"/>
              </a:rPr>
            </a:br>
            <a:r>
              <a:rPr lang="en-GB" dirty="0">
                <a:latin typeface="Twinkl Cursive Looped" panose="02000000000000000000" pitchFamily="2" charset="0"/>
              </a:rPr>
              <a:t>in origin)</a:t>
            </a:r>
          </a:p>
        </p:txBody>
      </p:sp>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substantial control of England.  Accordingly, because of its location, potentially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Accordingly, by the 1300s, Colchester was a busy influential market town where many people made and sold cloth.  A small port was built on the River Colne where ships could load up with cloth, with the potential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56380540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Confidential</a:t>
            </a:r>
            <a:r>
              <a:rPr lang="en-GB" sz="2400" dirty="0">
                <a:solidFill>
                  <a:srgbClr val="333333"/>
                </a:solidFill>
                <a:latin typeface="Twinkl Cursive Looped" panose="02000000000000000000" pitchFamily="2" charset="0"/>
              </a:rPr>
              <a:t> records show that land use went through a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but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change again in the years after the Romans left in the 5th century.  </a:t>
            </a:r>
            <a:r>
              <a:rPr lang="en-GB" sz="2400" dirty="0">
                <a:solidFill>
                  <a:srgbClr val="333333"/>
                </a:solidFill>
                <a:highlight>
                  <a:srgbClr val="FFFF00"/>
                </a:highlight>
                <a:latin typeface="Twinkl Cursive Looped" panose="02000000000000000000" pitchFamily="2" charset="0"/>
              </a:rPr>
              <a:t>According</a:t>
            </a:r>
            <a:r>
              <a:rPr lang="en-GB" sz="2400" dirty="0">
                <a:solidFill>
                  <a:srgbClr val="333333"/>
                </a:solidFill>
                <a:latin typeface="Twinkl Cursive Looped" panose="02000000000000000000" pitchFamily="2" charset="0"/>
              </a:rPr>
              <a:t> to records, Romans Tribes called Anglo-Saxons moved in, building their own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wooden hut-like homes on top of the empty,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a:t>
            </a:r>
            <a:r>
              <a:rPr lang="en-GB" sz="2400" dirty="0">
                <a:solidFill>
                  <a:srgbClr val="333333"/>
                </a:solidFill>
                <a:highlight>
                  <a:srgbClr val="FFFF00"/>
                </a:highlight>
                <a:latin typeface="Twinkl Cursive Looped" panose="02000000000000000000" pitchFamily="2" charset="0"/>
              </a:rPr>
              <a:t>substantial</a:t>
            </a:r>
            <a:r>
              <a:rPr lang="en-GB" sz="2400" dirty="0">
                <a:solidFill>
                  <a:srgbClr val="333333"/>
                </a:solidFill>
                <a:latin typeface="Twinkl Cursive Looped" panose="02000000000000000000" pitchFamily="2" charset="0"/>
              </a:rPr>
              <a:t> control of England.  </a:t>
            </a: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because of its location, </a:t>
            </a:r>
            <a:r>
              <a:rPr lang="en-GB" sz="2400" dirty="0">
                <a:solidFill>
                  <a:srgbClr val="333333"/>
                </a:solidFill>
                <a:highlight>
                  <a:srgbClr val="FFFF00"/>
                </a:highlight>
                <a:latin typeface="Twinkl Cursive Looped" panose="02000000000000000000" pitchFamily="2" charset="0"/>
              </a:rPr>
              <a:t>potentially</a:t>
            </a:r>
            <a:r>
              <a:rPr lang="en-GB" sz="2400" dirty="0">
                <a:solidFill>
                  <a:srgbClr val="333333"/>
                </a:solidFill>
                <a:latin typeface="Twinkl Cursive Looped" panose="02000000000000000000" pitchFamily="2" charset="0"/>
              </a:rPr>
              <a:t>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by the 1300s, Colchester was a busy </a:t>
            </a:r>
            <a:r>
              <a:rPr lang="en-GB" sz="2400" dirty="0">
                <a:solidFill>
                  <a:srgbClr val="333333"/>
                </a:solidFill>
                <a:highlight>
                  <a:srgbClr val="FFFF00"/>
                </a:highlight>
                <a:latin typeface="Twinkl Cursive Looped" panose="02000000000000000000" pitchFamily="2" charset="0"/>
              </a:rPr>
              <a:t>influential</a:t>
            </a:r>
            <a:r>
              <a:rPr lang="en-GB" sz="2400" dirty="0">
                <a:solidFill>
                  <a:srgbClr val="333333"/>
                </a:solidFill>
                <a:latin typeface="Twinkl Cursive Looped" panose="02000000000000000000" pitchFamily="2" charset="0"/>
              </a:rPr>
              <a:t> market town where many people made and sold cloth.  A small port was built on the River Colne where ships could load up with cloth, with the </a:t>
            </a:r>
            <a:r>
              <a:rPr lang="en-GB" sz="2400" dirty="0">
                <a:solidFill>
                  <a:srgbClr val="333333"/>
                </a:solidFill>
                <a:highlight>
                  <a:srgbClr val="FFFF00"/>
                </a:highlight>
                <a:latin typeface="Twinkl Cursive Looped" panose="02000000000000000000" pitchFamily="2" charset="0"/>
              </a:rPr>
              <a:t>potential</a:t>
            </a:r>
            <a:r>
              <a:rPr lang="en-GB" sz="2400" dirty="0">
                <a:solidFill>
                  <a:srgbClr val="333333"/>
                </a:solidFill>
                <a:latin typeface="Twinkl Cursive Looped" panose="02000000000000000000" pitchFamily="2" charset="0"/>
              </a:rPr>
              <a:t>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17506979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358957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417189"/>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According to records, Romans Tribes called Anglo-Saxons moved in, building their own essential wooden hut-like homes on top of the empty, partial, fallen-down Roman buildings.</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3548773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40469671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800386-075A-4BBE-9BCB-193E21893AD9}"/>
              </a:ext>
            </a:extLst>
          </p:cNvPr>
          <p:cNvPicPr>
            <a:picLocks noChangeAspect="1"/>
          </p:cNvPicPr>
          <p:nvPr/>
        </p:nvPicPr>
        <p:blipFill rotWithShape="1">
          <a:blip r:embed="rId3"/>
          <a:srcRect l="23955" t="18293" r="27015" b="11026"/>
          <a:stretch/>
        </p:blipFill>
        <p:spPr>
          <a:xfrm>
            <a:off x="300250" y="296409"/>
            <a:ext cx="9785446" cy="6780724"/>
          </a:xfrm>
          <a:prstGeom prst="rect">
            <a:avLst/>
          </a:prstGeom>
        </p:spPr>
      </p:pic>
    </p:spTree>
    <p:extLst>
      <p:ext uri="{BB962C8B-B14F-4D97-AF65-F5344CB8AC3E}">
        <p14:creationId xmlns:p14="http://schemas.microsoft.com/office/powerpoint/2010/main" val="23673163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1022367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8771725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384849359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a:t>
            </a:r>
            <a:br>
              <a:rPr lang="en-GB" dirty="0">
                <a:latin typeface="Twinkl Cursive Looped" panose="02000000000000000000" pitchFamily="2" charset="0"/>
              </a:rPr>
            </a:br>
            <a:r>
              <a:rPr lang="en-GB" dirty="0">
                <a:latin typeface="Twinkl Cursive Looped" panose="02000000000000000000" pitchFamily="2" charset="0"/>
              </a:rPr>
              <a:t>at infrequent or irregular intervals; now and then.</a:t>
            </a:r>
          </a:p>
        </p:txBody>
      </p:sp>
    </p:spTree>
    <p:extLst>
      <p:ext uri="{BB962C8B-B14F-4D97-AF65-F5344CB8AC3E}">
        <p14:creationId xmlns:p14="http://schemas.microsoft.com/office/powerpoint/2010/main" val="403125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chef </a:t>
            </a:r>
          </a:p>
        </p:txBody>
      </p:sp>
    </p:spTree>
    <p:extLst>
      <p:ext uri="{BB962C8B-B14F-4D97-AF65-F5344CB8AC3E}">
        <p14:creationId xmlns:p14="http://schemas.microsoft.com/office/powerpoint/2010/main" val="337554601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994517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 </a:t>
            </a:r>
          </a:p>
        </p:txBody>
      </p:sp>
    </p:spTree>
    <p:extLst>
      <p:ext uri="{BB962C8B-B14F-4D97-AF65-F5344CB8AC3E}">
        <p14:creationId xmlns:p14="http://schemas.microsoft.com/office/powerpoint/2010/main" val="366827966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fontScale="90000"/>
          </a:bodyPr>
          <a:lstStyle/>
          <a:p>
            <a:pPr algn="ctr"/>
            <a:r>
              <a:rPr lang="en-GB" dirty="0">
                <a:latin typeface="Twinkl Cursive Looped" panose="02000000000000000000" pitchFamily="2" charset="0"/>
              </a:rPr>
              <a:t>probably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almost certainly; as far as one knows or can tell.</a:t>
            </a:r>
          </a:p>
        </p:txBody>
      </p:sp>
    </p:spTree>
    <p:extLst>
      <p:ext uri="{BB962C8B-B14F-4D97-AF65-F5344CB8AC3E}">
        <p14:creationId xmlns:p14="http://schemas.microsoft.com/office/powerpoint/2010/main" val="250218131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55411719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Soft c</a:t>
            </a:r>
          </a:p>
        </p:txBody>
      </p:sp>
    </p:spTree>
    <p:extLst>
      <p:ext uri="{BB962C8B-B14F-4D97-AF65-F5344CB8AC3E}">
        <p14:creationId xmlns:p14="http://schemas.microsoft.com/office/powerpoint/2010/main" val="392076323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soft c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Words with the /ʃ/</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ch</a:t>
            </a:r>
            <a:br>
              <a:rPr lang="en-GB" dirty="0">
                <a:latin typeface="Twinkl Cursive Looped" panose="02000000000000000000" pitchFamily="2" charset="0"/>
              </a:rPr>
            </a:br>
            <a:r>
              <a:rPr lang="en-GB" dirty="0">
                <a:latin typeface="Twinkl Cursive Looped" panose="02000000000000000000" pitchFamily="2" charset="0"/>
              </a:rPr>
              <a:t>(mostly French in</a:t>
            </a:r>
            <a:br>
              <a:rPr lang="en-GB" dirty="0">
                <a:latin typeface="Twinkl Cursive Looped" panose="02000000000000000000" pitchFamily="2" charset="0"/>
              </a:rPr>
            </a:br>
            <a:r>
              <a:rPr lang="en-GB" dirty="0">
                <a:latin typeface="Twinkl Cursive Looped" panose="02000000000000000000" pitchFamily="2" charset="0"/>
              </a:rPr>
              <a:t>origin) or with the /s/</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sc</a:t>
            </a:r>
            <a:r>
              <a:rPr lang="en-GB" dirty="0">
                <a:latin typeface="Twinkl Cursive Looped" panose="02000000000000000000" pitchFamily="2" charset="0"/>
              </a:rPr>
              <a:t> (Latin</a:t>
            </a:r>
            <a:br>
              <a:rPr lang="en-GB" dirty="0">
                <a:latin typeface="Twinkl Cursive Looped" panose="02000000000000000000" pitchFamily="2" charset="0"/>
              </a:rPr>
            </a:br>
            <a:r>
              <a:rPr lang="en-GB" dirty="0">
                <a:latin typeface="Twinkl Cursive Looped" panose="02000000000000000000" pitchFamily="2" charset="0"/>
              </a:rPr>
              <a:t>in origin)</a:t>
            </a:r>
          </a:p>
        </p:txBody>
      </p:sp>
    </p:spTree>
    <p:extLst>
      <p:ext uri="{BB962C8B-B14F-4D97-AF65-F5344CB8AC3E}">
        <p14:creationId xmlns:p14="http://schemas.microsoft.com/office/powerpoint/2010/main" val="120032755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 </a:t>
            </a:r>
          </a:p>
        </p:txBody>
      </p:sp>
    </p:spTree>
    <p:extLst>
      <p:ext uri="{BB962C8B-B14F-4D97-AF65-F5344CB8AC3E}">
        <p14:creationId xmlns:p14="http://schemas.microsoft.com/office/powerpoint/2010/main" val="15474173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notice</a:t>
            </a:r>
          </a:p>
        </p:txBody>
      </p:sp>
      <p:sp>
        <p:nvSpPr>
          <p:cNvPr id="3" name="Rectangle 2">
            <a:extLst>
              <a:ext uri="{FF2B5EF4-FFF2-40B4-BE49-F238E27FC236}">
                <a16:creationId xmlns:a16="http://schemas.microsoft.com/office/drawing/2014/main" id="{13BB5EC0-7A96-4D29-A835-6FAE896C31A4}"/>
              </a:ext>
            </a:extLst>
          </p:cNvPr>
          <p:cNvSpPr/>
          <p:nvPr/>
        </p:nvSpPr>
        <p:spPr>
          <a:xfrm>
            <a:off x="6676572" y="3429000"/>
            <a:ext cx="478971"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964400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notice</a:t>
            </a:r>
          </a:p>
        </p:txBody>
      </p:sp>
      <p:sp>
        <p:nvSpPr>
          <p:cNvPr id="3" name="Rectangle 2">
            <a:extLst>
              <a:ext uri="{FF2B5EF4-FFF2-40B4-BE49-F238E27FC236}">
                <a16:creationId xmlns:a16="http://schemas.microsoft.com/office/drawing/2014/main" id="{13BB5EC0-7A96-4D29-A835-6FAE896C31A4}"/>
              </a:ext>
            </a:extLst>
          </p:cNvPr>
          <p:cNvSpPr/>
          <p:nvPr/>
        </p:nvSpPr>
        <p:spPr>
          <a:xfrm>
            <a:off x="6676572" y="3429000"/>
            <a:ext cx="478971"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0114" name="Picture 2" descr="Vector Illustration Of Message Bulletin Board Or Noticeboard - Clip Art  Notice Board Pin, HD Png Download - kindpng">
            <a:extLst>
              <a:ext uri="{FF2B5EF4-FFF2-40B4-BE49-F238E27FC236}">
                <a16:creationId xmlns:a16="http://schemas.microsoft.com/office/drawing/2014/main" id="{C87C4268-5BFD-BD4C-A04E-A8622DBCB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679" y="406854"/>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927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policy</a:t>
            </a:r>
          </a:p>
        </p:txBody>
      </p:sp>
    </p:spTree>
    <p:extLst>
      <p:ext uri="{BB962C8B-B14F-4D97-AF65-F5344CB8AC3E}">
        <p14:creationId xmlns:p14="http://schemas.microsoft.com/office/powerpoint/2010/main" val="3122908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chef</a:t>
            </a:r>
          </a:p>
        </p:txBody>
      </p:sp>
      <p:sp>
        <p:nvSpPr>
          <p:cNvPr id="3" name="Rectangle 2">
            <a:extLst>
              <a:ext uri="{FF2B5EF4-FFF2-40B4-BE49-F238E27FC236}">
                <a16:creationId xmlns:a16="http://schemas.microsoft.com/office/drawing/2014/main" id="{13BB5EC0-7A96-4D29-A835-6FAE896C31A4}"/>
              </a:ext>
            </a:extLst>
          </p:cNvPr>
          <p:cNvSpPr/>
          <p:nvPr/>
        </p:nvSpPr>
        <p:spPr>
          <a:xfrm>
            <a:off x="5776686" y="3429000"/>
            <a:ext cx="69668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235429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policy</a:t>
            </a:r>
          </a:p>
        </p:txBody>
      </p:sp>
      <p:sp>
        <p:nvSpPr>
          <p:cNvPr id="3" name="Rectangle 2">
            <a:extLst>
              <a:ext uri="{FF2B5EF4-FFF2-40B4-BE49-F238E27FC236}">
                <a16:creationId xmlns:a16="http://schemas.microsoft.com/office/drawing/2014/main" id="{0366E0B6-702E-4814-82C6-08CA2D13F3C9}"/>
              </a:ext>
            </a:extLst>
          </p:cNvPr>
          <p:cNvSpPr/>
          <p:nvPr/>
        </p:nvSpPr>
        <p:spPr>
          <a:xfrm>
            <a:off x="6386285" y="3673929"/>
            <a:ext cx="319315"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063913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policy</a:t>
            </a:r>
          </a:p>
        </p:txBody>
      </p:sp>
      <p:sp>
        <p:nvSpPr>
          <p:cNvPr id="3" name="Rectangle 2">
            <a:extLst>
              <a:ext uri="{FF2B5EF4-FFF2-40B4-BE49-F238E27FC236}">
                <a16:creationId xmlns:a16="http://schemas.microsoft.com/office/drawing/2014/main" id="{0366E0B6-702E-4814-82C6-08CA2D13F3C9}"/>
              </a:ext>
            </a:extLst>
          </p:cNvPr>
          <p:cNvSpPr/>
          <p:nvPr/>
        </p:nvSpPr>
        <p:spPr>
          <a:xfrm>
            <a:off x="6386285" y="3673929"/>
            <a:ext cx="319315"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1138" name="Picture 2" descr="10,659 Policies And Procedures Illustrations &amp; Clip Art - iStock">
            <a:extLst>
              <a:ext uri="{FF2B5EF4-FFF2-40B4-BE49-F238E27FC236}">
                <a16:creationId xmlns:a16="http://schemas.microsoft.com/office/drawing/2014/main" id="{EA2E6AEA-C90A-6D0E-9D6D-C681735645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410" y="3980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27829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privacy</a:t>
            </a:r>
          </a:p>
        </p:txBody>
      </p:sp>
    </p:spTree>
    <p:extLst>
      <p:ext uri="{BB962C8B-B14F-4D97-AF65-F5344CB8AC3E}">
        <p14:creationId xmlns:p14="http://schemas.microsoft.com/office/powerpoint/2010/main" val="169699975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privacy </a:t>
            </a:r>
          </a:p>
        </p:txBody>
      </p:sp>
      <p:sp>
        <p:nvSpPr>
          <p:cNvPr id="3" name="Rectangle 2">
            <a:extLst>
              <a:ext uri="{FF2B5EF4-FFF2-40B4-BE49-F238E27FC236}">
                <a16:creationId xmlns:a16="http://schemas.microsoft.com/office/drawing/2014/main" id="{162CC6E8-06E9-4F6E-A75B-C2FED721CE28}"/>
              </a:ext>
            </a:extLst>
          </p:cNvPr>
          <p:cNvSpPr/>
          <p:nvPr/>
        </p:nvSpPr>
        <p:spPr>
          <a:xfrm>
            <a:off x="6545943" y="3648075"/>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634414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privacy </a:t>
            </a:r>
          </a:p>
        </p:txBody>
      </p:sp>
      <p:sp>
        <p:nvSpPr>
          <p:cNvPr id="3" name="Rectangle 2">
            <a:extLst>
              <a:ext uri="{FF2B5EF4-FFF2-40B4-BE49-F238E27FC236}">
                <a16:creationId xmlns:a16="http://schemas.microsoft.com/office/drawing/2014/main" id="{162CC6E8-06E9-4F6E-A75B-C2FED721CE28}"/>
              </a:ext>
            </a:extLst>
          </p:cNvPr>
          <p:cNvSpPr/>
          <p:nvPr/>
        </p:nvSpPr>
        <p:spPr>
          <a:xfrm>
            <a:off x="6545943" y="3648075"/>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62" name="Picture 2" descr="Invasion Of Privacy Clipart Clip Royalty Free Download - Privacy Clipart,  HD Png Download - kindpng">
            <a:extLst>
              <a:ext uri="{FF2B5EF4-FFF2-40B4-BE49-F238E27FC236}">
                <a16:creationId xmlns:a16="http://schemas.microsoft.com/office/drawing/2014/main" id="{859C98E8-584C-8989-C6A1-6607516E5C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303439"/>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2355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1278374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28796823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98482777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285791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potential</a:t>
            </a:r>
          </a:p>
        </p:txBody>
      </p:sp>
      <p:sp>
        <p:nvSpPr>
          <p:cNvPr id="3" name="Rectangle 2">
            <a:extLst>
              <a:ext uri="{FF2B5EF4-FFF2-40B4-BE49-F238E27FC236}">
                <a16:creationId xmlns:a16="http://schemas.microsoft.com/office/drawing/2014/main" id="{CADDE2D9-BBEE-4B60-9EA8-8BE166E5866C}"/>
              </a:ext>
            </a:extLst>
          </p:cNvPr>
          <p:cNvSpPr/>
          <p:nvPr/>
        </p:nvSpPr>
        <p:spPr>
          <a:xfrm>
            <a:off x="6444342"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532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chef</a:t>
            </a:r>
          </a:p>
        </p:txBody>
      </p:sp>
      <p:sp>
        <p:nvSpPr>
          <p:cNvPr id="3" name="Rectangle 2">
            <a:extLst>
              <a:ext uri="{FF2B5EF4-FFF2-40B4-BE49-F238E27FC236}">
                <a16:creationId xmlns:a16="http://schemas.microsoft.com/office/drawing/2014/main" id="{13BB5EC0-7A96-4D29-A835-6FAE896C31A4}"/>
              </a:ext>
            </a:extLst>
          </p:cNvPr>
          <p:cNvSpPr/>
          <p:nvPr/>
        </p:nvSpPr>
        <p:spPr>
          <a:xfrm>
            <a:off x="5776686" y="3429000"/>
            <a:ext cx="69668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3250" name="Picture 2" descr="Chef Clip Art Images – Browse 26,978 Stock Photos, Vectors, and Video |  Adobe Stock">
            <a:extLst>
              <a:ext uri="{FF2B5EF4-FFF2-40B4-BE49-F238E27FC236}">
                <a16:creationId xmlns:a16="http://schemas.microsoft.com/office/drawing/2014/main" id="{5A646B52-2898-D4D6-6621-24CE68557E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295" y="2964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20624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spatial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0160783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spatial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096000" y="3657601"/>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89486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potential</a:t>
            </a:r>
          </a:p>
        </p:txBody>
      </p:sp>
    </p:spTree>
    <p:extLst>
      <p:ext uri="{BB962C8B-B14F-4D97-AF65-F5344CB8AC3E}">
        <p14:creationId xmlns:p14="http://schemas.microsoft.com/office/powerpoint/2010/main" val="50308964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potential</a:t>
            </a:r>
            <a:br>
              <a:rPr lang="en-GB" dirty="0">
                <a:latin typeface="Twinkl Cursive Looped" panose="02000000000000000000" pitchFamily="2" charset="0"/>
              </a:rPr>
            </a:br>
            <a:r>
              <a:rPr lang="en-GB" dirty="0" err="1">
                <a:latin typeface="Twinkl Cursive Looped" panose="02000000000000000000" pitchFamily="2" charset="0"/>
              </a:rPr>
              <a:t>pote</a:t>
            </a:r>
            <a:r>
              <a:rPr lang="en-GB" dirty="0" err="1">
                <a:solidFill>
                  <a:srgbClr val="FF0000"/>
                </a:solidFill>
                <a:latin typeface="Twinkl Cursive Looped" panose="02000000000000000000" pitchFamily="2" charset="0"/>
              </a:rPr>
              <a:t>n</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potential</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74754" name="Picture 2" descr="Potential Capacity Motivation Possible Success Concept Clipart Image">
            <a:extLst>
              <a:ext uri="{FF2B5EF4-FFF2-40B4-BE49-F238E27FC236}">
                <a16:creationId xmlns:a16="http://schemas.microsoft.com/office/drawing/2014/main" id="{1761C45B-7EB5-7371-04CC-C10A906144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367" y="456688"/>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93900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9" y="5112825"/>
            <a:ext cx="10515600" cy="1481650"/>
          </a:xfrm>
        </p:spPr>
        <p:txBody>
          <a:bodyPr>
            <a:normAutofit fontScale="90000"/>
          </a:bodyPr>
          <a:lstStyle/>
          <a:p>
            <a:pPr algn="ctr"/>
            <a:r>
              <a:rPr lang="en-GB" dirty="0">
                <a:latin typeface="Twinkl Cursive Looped" panose="02000000000000000000" pitchFamily="2" charset="0"/>
              </a:rPr>
              <a:t>potential</a:t>
            </a:r>
            <a:br>
              <a:rPr lang="en-GB" dirty="0">
                <a:latin typeface="Twinkl Cursive Looped" panose="02000000000000000000" pitchFamily="2" charset="0"/>
              </a:rPr>
            </a:br>
            <a:r>
              <a:rPr lang="en-GB" dirty="0" err="1">
                <a:latin typeface="Twinkl Cursive Looped" panose="02000000000000000000" pitchFamily="2" charset="0"/>
              </a:rPr>
              <a:t>pote</a:t>
            </a:r>
            <a:r>
              <a:rPr lang="en-GB" dirty="0" err="1">
                <a:solidFill>
                  <a:srgbClr val="FF0000"/>
                </a:solidFill>
                <a:latin typeface="Twinkl Cursive Looped" panose="02000000000000000000" pitchFamily="2" charset="0"/>
              </a:rPr>
              <a:t>n</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potential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r>
              <a:rPr lang="en-GB" dirty="0">
                <a:latin typeface="Twinkl Cursive Looped" panose="02000000000000000000" pitchFamily="2" charset="0"/>
              </a:rPr>
              <a:t>Definition - having or showing the capacity to develop into something in the future.</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74754" name="Picture 2" descr="Potential Capacity Motivation Possible Success Concept Clipart Image">
            <a:extLst>
              <a:ext uri="{FF2B5EF4-FFF2-40B4-BE49-F238E27FC236}">
                <a16:creationId xmlns:a16="http://schemas.microsoft.com/office/drawing/2014/main" id="{1761C45B-7EB5-7371-04CC-C10A906144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367" y="456688"/>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39828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395642"/>
          </a:xfrm>
        </p:spPr>
        <p:txBody>
          <a:bodyPr>
            <a:normAutofit fontScale="90000"/>
          </a:bodyPr>
          <a:lstStyle/>
          <a:p>
            <a:pPr algn="ctr"/>
            <a:r>
              <a:rPr lang="en-GB" dirty="0">
                <a:latin typeface="Twinkl Cursive Looped" panose="02000000000000000000" pitchFamily="2" charset="0"/>
              </a:rPr>
              <a:t>potential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was a young broadcaster with great potential.</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82103003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395642"/>
          </a:xfrm>
        </p:spPr>
        <p:txBody>
          <a:bodyPr>
            <a:normAutofit fontScale="90000"/>
          </a:bodyPr>
          <a:lstStyle/>
          <a:p>
            <a:pPr algn="ctr"/>
            <a:r>
              <a:rPr lang="en-GB" dirty="0">
                <a:latin typeface="Twinkl Cursive Looped" panose="02000000000000000000" pitchFamily="2" charset="0"/>
              </a:rPr>
              <a:t>potential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was a young broadcaster with great ---------.</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423953936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395642"/>
          </a:xfrm>
        </p:spPr>
        <p:txBody>
          <a:bodyPr>
            <a:normAutofit fontScale="90000"/>
          </a:bodyPr>
          <a:lstStyle/>
          <a:p>
            <a:pPr algn="ctr"/>
            <a:r>
              <a:rPr lang="en-GB" dirty="0">
                <a:latin typeface="Twinkl Cursive Looped" panose="02000000000000000000" pitchFamily="2" charset="0"/>
              </a:rPr>
              <a:t>potential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was a young broadcaster with great potential.</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7175386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spatial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496225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spatial</a:t>
            </a:r>
            <a:br>
              <a:rPr lang="en-GB" dirty="0">
                <a:latin typeface="Twinkl Cursive Looped" panose="02000000000000000000" pitchFamily="2" charset="0"/>
              </a:rPr>
            </a:br>
            <a:r>
              <a:rPr lang="en-GB" dirty="0">
                <a:latin typeface="Twinkl Cursive Looped" panose="02000000000000000000" pitchFamily="2" charset="0"/>
              </a:rPr>
              <a:t>spa + </a:t>
            </a:r>
            <a:r>
              <a:rPr lang="en-GB" dirty="0" err="1">
                <a:latin typeface="Twinkl Cursive Looped" panose="02000000000000000000" pitchFamily="2" charset="0"/>
              </a:rPr>
              <a:t>tial</a:t>
            </a:r>
            <a:r>
              <a:rPr lang="en-GB" dirty="0">
                <a:latin typeface="Twinkl Cursive Looped" panose="02000000000000000000" pitchFamily="2" charset="0"/>
              </a:rPr>
              <a:t> = spatial</a:t>
            </a:r>
            <a:endParaRPr lang="en-GB" i="1" dirty="0">
              <a:latin typeface="Twinkl Cursive Looped" panose="02000000000000000000" pitchFamily="2" charset="0"/>
            </a:endParaRPr>
          </a:p>
        </p:txBody>
      </p:sp>
      <p:pic>
        <p:nvPicPr>
          <p:cNvPr id="3" name="Picture 2" descr="Personal space Illustrations and Clip Art. 9,931 Personal space royalty  free illustrations, drawings and graphics available to search from  thousands of vector EPS clipart producers.">
            <a:extLst>
              <a:ext uri="{FF2B5EF4-FFF2-40B4-BE49-F238E27FC236}">
                <a16:creationId xmlns:a16="http://schemas.microsoft.com/office/drawing/2014/main" id="{6AE2E9D7-B670-5537-131B-7AACD0BA66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224"/>
          <a:stretch/>
        </p:blipFill>
        <p:spPr bwMode="auto">
          <a:xfrm>
            <a:off x="180975" y="362859"/>
            <a:ext cx="2076450" cy="1843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32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science</a:t>
            </a:r>
          </a:p>
        </p:txBody>
      </p:sp>
    </p:spTree>
    <p:extLst>
      <p:ext uri="{BB962C8B-B14F-4D97-AF65-F5344CB8AC3E}">
        <p14:creationId xmlns:p14="http://schemas.microsoft.com/office/powerpoint/2010/main" val="19600234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01625"/>
            <a:ext cx="10515600" cy="1481650"/>
          </a:xfrm>
        </p:spPr>
        <p:txBody>
          <a:bodyPr>
            <a:normAutofit fontScale="90000"/>
          </a:bodyPr>
          <a:lstStyle/>
          <a:p>
            <a:pPr algn="ctr"/>
            <a:r>
              <a:rPr lang="en-GB" dirty="0">
                <a:latin typeface="Twinkl Cursive Looped" panose="02000000000000000000" pitchFamily="2" charset="0"/>
              </a:rPr>
              <a:t>spatial</a:t>
            </a:r>
            <a:br>
              <a:rPr lang="en-GB" dirty="0">
                <a:latin typeface="Twinkl Cursive Looped" panose="02000000000000000000" pitchFamily="2" charset="0"/>
              </a:rPr>
            </a:br>
            <a:r>
              <a:rPr lang="en-GB" dirty="0">
                <a:latin typeface="Twinkl Cursive Looped" panose="02000000000000000000" pitchFamily="2" charset="0"/>
              </a:rPr>
              <a:t>spa + </a:t>
            </a:r>
            <a:r>
              <a:rPr lang="en-GB" dirty="0" err="1">
                <a:latin typeface="Twinkl Cursive Looped" panose="02000000000000000000" pitchFamily="2" charset="0"/>
              </a:rPr>
              <a:t>tial</a:t>
            </a:r>
            <a:r>
              <a:rPr lang="en-GB" dirty="0">
                <a:latin typeface="Twinkl Cursive Looped" panose="02000000000000000000" pitchFamily="2" charset="0"/>
              </a:rPr>
              <a:t> = spatial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r>
              <a:rPr lang="en-GB" dirty="0">
                <a:latin typeface="Twinkl Cursive Looped" panose="02000000000000000000" pitchFamily="2" charset="0"/>
              </a:rPr>
              <a:t>Definition - relating to or occupying space.</a:t>
            </a:r>
            <a:endParaRPr lang="en-GB" i="1" dirty="0">
              <a:latin typeface="Twinkl Cursive Looped" panose="02000000000000000000" pitchFamily="2" charset="0"/>
            </a:endParaRPr>
          </a:p>
        </p:txBody>
      </p:sp>
      <p:pic>
        <p:nvPicPr>
          <p:cNvPr id="93186" name="Picture 2" descr="Personal space Illustrations and Clip Art. 9,931 Personal space royalty  free illustrations, drawings and graphics available to search from  thousands of vector EPS clipart producers.">
            <a:extLst>
              <a:ext uri="{FF2B5EF4-FFF2-40B4-BE49-F238E27FC236}">
                <a16:creationId xmlns:a16="http://schemas.microsoft.com/office/drawing/2014/main" id="{EA38CD76-AE72-4562-A573-606C66C846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224"/>
          <a:stretch/>
        </p:blipFill>
        <p:spPr bwMode="auto">
          <a:xfrm>
            <a:off x="384175" y="1"/>
            <a:ext cx="2076450" cy="1843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80607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269098"/>
          </a:xfrm>
        </p:spPr>
        <p:txBody>
          <a:bodyPr>
            <a:normAutofit fontScale="90000"/>
          </a:bodyPr>
          <a:lstStyle/>
          <a:p>
            <a:pPr algn="ctr"/>
            <a:r>
              <a:rPr lang="en-GB" dirty="0">
                <a:latin typeface="Twinkl Cursive Looped" panose="02000000000000000000" pitchFamily="2" charset="0"/>
              </a:rPr>
              <a:t>spatial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spatial distribution of population was apparent.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78744645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269098"/>
          </a:xfrm>
        </p:spPr>
        <p:txBody>
          <a:bodyPr>
            <a:normAutofit fontScale="90000"/>
          </a:bodyPr>
          <a:lstStyle/>
          <a:p>
            <a:pPr algn="ctr"/>
            <a:r>
              <a:rPr lang="en-GB" dirty="0">
                <a:latin typeface="Twinkl Cursive Looped" panose="02000000000000000000" pitchFamily="2" charset="0"/>
              </a:rPr>
              <a:t>spatial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 distribution of population was apparent.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14581763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269098"/>
          </a:xfrm>
        </p:spPr>
        <p:txBody>
          <a:bodyPr>
            <a:normAutofit fontScale="90000"/>
          </a:bodyPr>
          <a:lstStyle/>
          <a:p>
            <a:pPr algn="ctr"/>
            <a:r>
              <a:rPr lang="en-GB" dirty="0">
                <a:latin typeface="Twinkl Cursive Looped" panose="02000000000000000000" pitchFamily="2" charset="0"/>
              </a:rPr>
              <a:t>spatial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spatial distribution of population was apparent.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38956060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358146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8036253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280901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402079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_________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4287910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41D98E8-3A1B-6191-9303-91A028782D3A}"/>
              </a:ext>
            </a:extLst>
          </p:cNvPr>
          <p:cNvSpPr/>
          <p:nvPr/>
        </p:nvSpPr>
        <p:spPr>
          <a:xfrm>
            <a:off x="1146629" y="2995385"/>
            <a:ext cx="3193142"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20318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science</a:t>
            </a:r>
          </a:p>
        </p:txBody>
      </p:sp>
      <p:sp>
        <p:nvSpPr>
          <p:cNvPr id="3" name="Rectangle 2">
            <a:extLst>
              <a:ext uri="{FF2B5EF4-FFF2-40B4-BE49-F238E27FC236}">
                <a16:creationId xmlns:a16="http://schemas.microsoft.com/office/drawing/2014/main" id="{0366E0B6-702E-4814-82C6-08CA2D13F3C9}"/>
              </a:ext>
            </a:extLst>
          </p:cNvPr>
          <p:cNvSpPr/>
          <p:nvPr/>
        </p:nvSpPr>
        <p:spPr>
          <a:xfrm>
            <a:off x="4934856" y="3673929"/>
            <a:ext cx="667657"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98305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5591045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98119377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03621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32427206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___________.</a:t>
            </a:r>
            <a:endParaRPr lang="en-GB" i="1" dirty="0"/>
          </a:p>
        </p:txBody>
      </p:sp>
    </p:spTree>
    <p:extLst>
      <p:ext uri="{BB962C8B-B14F-4D97-AF65-F5344CB8AC3E}">
        <p14:creationId xmlns:p14="http://schemas.microsoft.com/office/powerpoint/2010/main" val="34601976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
        <p:nvSpPr>
          <p:cNvPr id="3" name="Rectangle 2">
            <a:extLst>
              <a:ext uri="{FF2B5EF4-FFF2-40B4-BE49-F238E27FC236}">
                <a16:creationId xmlns:a16="http://schemas.microsoft.com/office/drawing/2014/main" id="{F759AE76-9A2F-3C79-650F-7E150C1AA0A5}"/>
              </a:ext>
            </a:extLst>
          </p:cNvPr>
          <p:cNvSpPr/>
          <p:nvPr/>
        </p:nvSpPr>
        <p:spPr>
          <a:xfrm>
            <a:off x="3817257" y="4238172"/>
            <a:ext cx="4122057"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954995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95456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319565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substantial control of England.  Accordingly, because of its location, potentially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Accordingly, by the 1300s, Colchester was a busy influential market town where many people made and sold cloth.  A small port was built on the River Colne where ships could load up with cloth, with the potential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72823563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Confidential</a:t>
            </a:r>
            <a:r>
              <a:rPr lang="en-GB" sz="2400" dirty="0">
                <a:solidFill>
                  <a:srgbClr val="333333"/>
                </a:solidFill>
                <a:latin typeface="Twinkl Cursive Looped" panose="02000000000000000000" pitchFamily="2" charset="0"/>
              </a:rPr>
              <a:t> records show that land use went through a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but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change again in the years after the Romans left in the 5th century.  </a:t>
            </a:r>
            <a:r>
              <a:rPr lang="en-GB" sz="2400" dirty="0">
                <a:solidFill>
                  <a:srgbClr val="333333"/>
                </a:solidFill>
                <a:highlight>
                  <a:srgbClr val="FFFF00"/>
                </a:highlight>
                <a:latin typeface="Twinkl Cursive Looped" panose="02000000000000000000" pitchFamily="2" charset="0"/>
              </a:rPr>
              <a:t>According</a:t>
            </a:r>
            <a:r>
              <a:rPr lang="en-GB" sz="2400" dirty="0">
                <a:solidFill>
                  <a:srgbClr val="333333"/>
                </a:solidFill>
                <a:latin typeface="Twinkl Cursive Looped" panose="02000000000000000000" pitchFamily="2" charset="0"/>
              </a:rPr>
              <a:t> to records, Romans Tribes called Anglo-Saxons moved in, building their own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wooden hut-like homes on top of the empty,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a:t>
            </a:r>
            <a:r>
              <a:rPr lang="en-GB" sz="2400" dirty="0">
                <a:solidFill>
                  <a:srgbClr val="333333"/>
                </a:solidFill>
                <a:highlight>
                  <a:srgbClr val="FFFF00"/>
                </a:highlight>
                <a:latin typeface="Twinkl Cursive Looped" panose="02000000000000000000" pitchFamily="2" charset="0"/>
              </a:rPr>
              <a:t>substantial</a:t>
            </a:r>
            <a:r>
              <a:rPr lang="en-GB" sz="2400" dirty="0">
                <a:solidFill>
                  <a:srgbClr val="333333"/>
                </a:solidFill>
                <a:latin typeface="Twinkl Cursive Looped" panose="02000000000000000000" pitchFamily="2" charset="0"/>
              </a:rPr>
              <a:t> control of England.  </a:t>
            </a: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because of its location, </a:t>
            </a:r>
            <a:r>
              <a:rPr lang="en-GB" sz="2400" dirty="0">
                <a:solidFill>
                  <a:srgbClr val="333333"/>
                </a:solidFill>
                <a:highlight>
                  <a:srgbClr val="FFFF00"/>
                </a:highlight>
                <a:latin typeface="Twinkl Cursive Looped" panose="02000000000000000000" pitchFamily="2" charset="0"/>
              </a:rPr>
              <a:t>potentially</a:t>
            </a:r>
            <a:r>
              <a:rPr lang="en-GB" sz="2400" dirty="0">
                <a:solidFill>
                  <a:srgbClr val="333333"/>
                </a:solidFill>
                <a:latin typeface="Twinkl Cursive Looped" panose="02000000000000000000" pitchFamily="2" charset="0"/>
              </a:rPr>
              <a:t>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by the 1300s, Colchester was a busy </a:t>
            </a:r>
            <a:r>
              <a:rPr lang="en-GB" sz="2400" dirty="0">
                <a:solidFill>
                  <a:srgbClr val="333333"/>
                </a:solidFill>
                <a:highlight>
                  <a:srgbClr val="FFFF00"/>
                </a:highlight>
                <a:latin typeface="Twinkl Cursive Looped" panose="02000000000000000000" pitchFamily="2" charset="0"/>
              </a:rPr>
              <a:t>influential</a:t>
            </a:r>
            <a:r>
              <a:rPr lang="en-GB" sz="2400" dirty="0">
                <a:solidFill>
                  <a:srgbClr val="333333"/>
                </a:solidFill>
                <a:latin typeface="Twinkl Cursive Looped" panose="02000000000000000000" pitchFamily="2" charset="0"/>
              </a:rPr>
              <a:t> market town where many people made and sold cloth.  A small port was built on the River Colne where ships could load up with cloth, with the </a:t>
            </a:r>
            <a:r>
              <a:rPr lang="en-GB" sz="2400" dirty="0">
                <a:solidFill>
                  <a:srgbClr val="333333"/>
                </a:solidFill>
                <a:highlight>
                  <a:srgbClr val="FFFF00"/>
                </a:highlight>
                <a:latin typeface="Twinkl Cursive Looped" panose="02000000000000000000" pitchFamily="2" charset="0"/>
              </a:rPr>
              <a:t>potential</a:t>
            </a:r>
            <a:r>
              <a:rPr lang="en-GB" sz="2400" dirty="0">
                <a:solidFill>
                  <a:srgbClr val="333333"/>
                </a:solidFill>
                <a:latin typeface="Twinkl Cursive Looped" panose="02000000000000000000" pitchFamily="2" charset="0"/>
              </a:rPr>
              <a:t>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49200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science</a:t>
            </a:r>
          </a:p>
        </p:txBody>
      </p:sp>
      <p:sp>
        <p:nvSpPr>
          <p:cNvPr id="3" name="Rectangle 2">
            <a:extLst>
              <a:ext uri="{FF2B5EF4-FFF2-40B4-BE49-F238E27FC236}">
                <a16:creationId xmlns:a16="http://schemas.microsoft.com/office/drawing/2014/main" id="{0366E0B6-702E-4814-82C6-08CA2D13F3C9}"/>
              </a:ext>
            </a:extLst>
          </p:cNvPr>
          <p:cNvSpPr/>
          <p:nvPr/>
        </p:nvSpPr>
        <p:spPr>
          <a:xfrm>
            <a:off x="4934856" y="3673929"/>
            <a:ext cx="667657"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4274" name="Picture 2" descr="251,633 Science Lab Stock Illustrations, Cliparts and Royalty Free Science  Lab Vectors">
            <a:extLst>
              <a:ext uri="{FF2B5EF4-FFF2-40B4-BE49-F238E27FC236}">
                <a16:creationId xmlns:a16="http://schemas.microsoft.com/office/drawing/2014/main" id="{42B73E72-A599-37BF-A879-C0BE91E76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6" y="3544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9795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003246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2775203"/>
            <a:ext cx="10515600" cy="3362598"/>
          </a:xfrm>
        </p:spPr>
        <p:txBody>
          <a:bodyPr>
            <a:normAutofit fontScale="90000"/>
          </a:bodyPr>
          <a:lstStyle/>
          <a:p>
            <a:br>
              <a:rPr lang="en-GB" dirty="0">
                <a:solidFill>
                  <a:srgbClr val="000000"/>
                </a:solidFill>
                <a:latin typeface="Twinkl Cursive Looped" panose="02000000000000000000" pitchFamily="2" charset="0"/>
                <a:ea typeface="Times New Roman" panose="02020603050405020304" pitchFamily="18" charset="0"/>
              </a:rPr>
            </a:br>
            <a:r>
              <a:rPr lang="en-GB" dirty="0">
                <a:solidFill>
                  <a:srgbClr val="000000"/>
                </a:solidFill>
                <a:latin typeface="Twinkl Cursive Looped" panose="02000000000000000000" pitchFamily="2" charset="0"/>
                <a:ea typeface="Times New Roman" panose="02020603050405020304" pitchFamily="18" charset="0"/>
              </a:rPr>
              <a:t>William the Conqueror, took substantial control of England.  Accordingly, because of its location, potentially the Normans built a castle in Colchester to help defend the East of England.</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269953273"/>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19901186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800386-075A-4BBE-9BCB-193E21893AD9}"/>
              </a:ext>
            </a:extLst>
          </p:cNvPr>
          <p:cNvPicPr>
            <a:picLocks noChangeAspect="1"/>
          </p:cNvPicPr>
          <p:nvPr/>
        </p:nvPicPr>
        <p:blipFill rotWithShape="1">
          <a:blip r:embed="rId3"/>
          <a:srcRect l="23955" t="18293" r="27015" b="11026"/>
          <a:stretch/>
        </p:blipFill>
        <p:spPr>
          <a:xfrm>
            <a:off x="300250" y="296409"/>
            <a:ext cx="9785446" cy="6780724"/>
          </a:xfrm>
          <a:prstGeom prst="rect">
            <a:avLst/>
          </a:prstGeom>
        </p:spPr>
      </p:pic>
    </p:spTree>
    <p:extLst>
      <p:ext uri="{BB962C8B-B14F-4D97-AF65-F5344CB8AC3E}">
        <p14:creationId xmlns:p14="http://schemas.microsoft.com/office/powerpoint/2010/main" val="324021336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8180537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9849565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265774109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a:t>
            </a:r>
            <a:br>
              <a:rPr lang="en-GB" dirty="0">
                <a:latin typeface="Twinkl Cursive Looped" panose="02000000000000000000" pitchFamily="2" charset="0"/>
              </a:rPr>
            </a:br>
            <a:r>
              <a:rPr lang="en-GB" dirty="0">
                <a:latin typeface="Twinkl Cursive Looped" panose="02000000000000000000" pitchFamily="2" charset="0"/>
              </a:rPr>
              <a:t>at infrequent or irregular intervals; now and then.</a:t>
            </a:r>
          </a:p>
        </p:txBody>
      </p:sp>
    </p:spTree>
    <p:extLst>
      <p:ext uri="{BB962C8B-B14F-4D97-AF65-F5344CB8AC3E}">
        <p14:creationId xmlns:p14="http://schemas.microsoft.com/office/powerpoint/2010/main" val="234015980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9825267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 </a:t>
            </a:r>
          </a:p>
        </p:txBody>
      </p:sp>
    </p:spTree>
    <p:extLst>
      <p:ext uri="{BB962C8B-B14F-4D97-AF65-F5344CB8AC3E}">
        <p14:creationId xmlns:p14="http://schemas.microsoft.com/office/powerpoint/2010/main" val="280836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forced</a:t>
            </a:r>
          </a:p>
        </p:txBody>
      </p:sp>
    </p:spTree>
    <p:extLst>
      <p:ext uri="{BB962C8B-B14F-4D97-AF65-F5344CB8AC3E}">
        <p14:creationId xmlns:p14="http://schemas.microsoft.com/office/powerpoint/2010/main" val="320266045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fontScale="90000"/>
          </a:bodyPr>
          <a:lstStyle/>
          <a:p>
            <a:pPr algn="ctr"/>
            <a:r>
              <a:rPr lang="en-GB" dirty="0">
                <a:latin typeface="Twinkl Cursive Looped" panose="02000000000000000000" pitchFamily="2" charset="0"/>
              </a:rPr>
              <a:t>probably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almost certainly; as far as one knows or can tell.</a:t>
            </a:r>
          </a:p>
        </p:txBody>
      </p:sp>
    </p:spTree>
    <p:extLst>
      <p:ext uri="{BB962C8B-B14F-4D97-AF65-F5344CB8AC3E}">
        <p14:creationId xmlns:p14="http://schemas.microsoft.com/office/powerpoint/2010/main" val="115946111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380080552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Soft c</a:t>
            </a:r>
          </a:p>
        </p:txBody>
      </p:sp>
    </p:spTree>
    <p:extLst>
      <p:ext uri="{BB962C8B-B14F-4D97-AF65-F5344CB8AC3E}">
        <p14:creationId xmlns:p14="http://schemas.microsoft.com/office/powerpoint/2010/main" val="16811711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soft c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Words with the /ʃ/</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ch</a:t>
            </a:r>
            <a:br>
              <a:rPr lang="en-GB" dirty="0">
                <a:latin typeface="Twinkl Cursive Looped" panose="02000000000000000000" pitchFamily="2" charset="0"/>
              </a:rPr>
            </a:br>
            <a:r>
              <a:rPr lang="en-GB" dirty="0">
                <a:latin typeface="Twinkl Cursive Looped" panose="02000000000000000000" pitchFamily="2" charset="0"/>
              </a:rPr>
              <a:t>(mostly French in</a:t>
            </a:r>
            <a:br>
              <a:rPr lang="en-GB" dirty="0">
                <a:latin typeface="Twinkl Cursive Looped" panose="02000000000000000000" pitchFamily="2" charset="0"/>
              </a:rPr>
            </a:br>
            <a:r>
              <a:rPr lang="en-GB" dirty="0">
                <a:latin typeface="Twinkl Cursive Looped" panose="02000000000000000000" pitchFamily="2" charset="0"/>
              </a:rPr>
              <a:t>origin) or with the /s/</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sc</a:t>
            </a:r>
            <a:r>
              <a:rPr lang="en-GB" dirty="0">
                <a:latin typeface="Twinkl Cursive Looped" panose="02000000000000000000" pitchFamily="2" charset="0"/>
              </a:rPr>
              <a:t> (Latin</a:t>
            </a:r>
            <a:br>
              <a:rPr lang="en-GB" dirty="0">
                <a:latin typeface="Twinkl Cursive Looped" panose="02000000000000000000" pitchFamily="2" charset="0"/>
              </a:rPr>
            </a:br>
            <a:r>
              <a:rPr lang="en-GB" dirty="0">
                <a:latin typeface="Twinkl Cursive Looped" panose="02000000000000000000" pitchFamily="2" charset="0"/>
              </a:rPr>
              <a:t>in origin)</a:t>
            </a:r>
          </a:p>
        </p:txBody>
      </p:sp>
    </p:spTree>
    <p:extLst>
      <p:ext uri="{BB962C8B-B14F-4D97-AF65-F5344CB8AC3E}">
        <p14:creationId xmlns:p14="http://schemas.microsoft.com/office/powerpoint/2010/main" val="378461055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special </a:t>
            </a:r>
          </a:p>
        </p:txBody>
      </p:sp>
    </p:spTree>
    <p:extLst>
      <p:ext uri="{BB962C8B-B14F-4D97-AF65-F5344CB8AC3E}">
        <p14:creationId xmlns:p14="http://schemas.microsoft.com/office/powerpoint/2010/main" val="313381471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special</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47143"/>
            <a:ext cx="3447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22500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special</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47143"/>
            <a:ext cx="3447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4210" name="Picture 2" descr="Special. Whimsical drawing of the word special isolated on white. | CanStock">
            <a:extLst>
              <a:ext uri="{FF2B5EF4-FFF2-40B4-BE49-F238E27FC236}">
                <a16:creationId xmlns:a16="http://schemas.microsoft.com/office/drawing/2014/main" id="{D6CDD4D0-FC68-22D8-6790-23B74D12278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012"/>
          <a:stretch/>
        </p:blipFill>
        <p:spPr bwMode="auto">
          <a:xfrm>
            <a:off x="477838" y="541339"/>
            <a:ext cx="3514725" cy="1200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77455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cyclone</a:t>
            </a:r>
          </a:p>
        </p:txBody>
      </p:sp>
    </p:spTree>
    <p:extLst>
      <p:ext uri="{BB962C8B-B14F-4D97-AF65-F5344CB8AC3E}">
        <p14:creationId xmlns:p14="http://schemas.microsoft.com/office/powerpoint/2010/main" val="175139501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cyclone</a:t>
            </a:r>
          </a:p>
        </p:txBody>
      </p:sp>
      <p:sp>
        <p:nvSpPr>
          <p:cNvPr id="3" name="Rectangle 2">
            <a:extLst>
              <a:ext uri="{FF2B5EF4-FFF2-40B4-BE49-F238E27FC236}">
                <a16:creationId xmlns:a16="http://schemas.microsoft.com/office/drawing/2014/main" id="{0366E0B6-702E-4814-82C6-08CA2D13F3C9}"/>
              </a:ext>
            </a:extLst>
          </p:cNvPr>
          <p:cNvSpPr/>
          <p:nvPr/>
        </p:nvSpPr>
        <p:spPr>
          <a:xfrm>
            <a:off x="4818743" y="3673929"/>
            <a:ext cx="46445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299464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cyclone</a:t>
            </a:r>
          </a:p>
        </p:txBody>
      </p:sp>
      <p:sp>
        <p:nvSpPr>
          <p:cNvPr id="3" name="Rectangle 2">
            <a:extLst>
              <a:ext uri="{FF2B5EF4-FFF2-40B4-BE49-F238E27FC236}">
                <a16:creationId xmlns:a16="http://schemas.microsoft.com/office/drawing/2014/main" id="{0366E0B6-702E-4814-82C6-08CA2D13F3C9}"/>
              </a:ext>
            </a:extLst>
          </p:cNvPr>
          <p:cNvSpPr/>
          <p:nvPr/>
        </p:nvSpPr>
        <p:spPr>
          <a:xfrm>
            <a:off x="4818743" y="3673929"/>
            <a:ext cx="46445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5234" name="Picture 2" descr="Free Hurricane Transparent, Download Free Hurricane Transparent png images,  Free ClipArts on Clipart Library">
            <a:extLst>
              <a:ext uri="{FF2B5EF4-FFF2-40B4-BE49-F238E27FC236}">
                <a16:creationId xmlns:a16="http://schemas.microsoft.com/office/drawing/2014/main" id="{0A887428-F10D-B25B-863F-56359DF1AB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106" y="428399"/>
            <a:ext cx="1971675"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299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forced</a:t>
            </a:r>
          </a:p>
        </p:txBody>
      </p:sp>
      <p:sp>
        <p:nvSpPr>
          <p:cNvPr id="3" name="Rectangle 2">
            <a:extLst>
              <a:ext uri="{FF2B5EF4-FFF2-40B4-BE49-F238E27FC236}">
                <a16:creationId xmlns:a16="http://schemas.microsoft.com/office/drawing/2014/main" id="{162CC6E8-06E9-4F6E-A75B-C2FED721CE28}"/>
              </a:ext>
            </a:extLst>
          </p:cNvPr>
          <p:cNvSpPr/>
          <p:nvPr/>
        </p:nvSpPr>
        <p:spPr>
          <a:xfrm>
            <a:off x="5950857" y="3643085"/>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380940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p>
        </p:txBody>
      </p:sp>
    </p:spTree>
    <p:extLst>
      <p:ext uri="{BB962C8B-B14F-4D97-AF65-F5344CB8AC3E}">
        <p14:creationId xmlns:p14="http://schemas.microsoft.com/office/powerpoint/2010/main" val="244816396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recycle</a:t>
            </a:r>
          </a:p>
        </p:txBody>
      </p:sp>
      <p:sp>
        <p:nvSpPr>
          <p:cNvPr id="3" name="Rectangle 2">
            <a:extLst>
              <a:ext uri="{FF2B5EF4-FFF2-40B4-BE49-F238E27FC236}">
                <a16:creationId xmlns:a16="http://schemas.microsoft.com/office/drawing/2014/main" id="{162CC6E8-06E9-4F6E-A75B-C2FED721CE28}"/>
              </a:ext>
            </a:extLst>
          </p:cNvPr>
          <p:cNvSpPr/>
          <p:nvPr/>
        </p:nvSpPr>
        <p:spPr>
          <a:xfrm>
            <a:off x="5573485" y="3662589"/>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8432491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recycle</a:t>
            </a:r>
          </a:p>
        </p:txBody>
      </p:sp>
      <p:sp>
        <p:nvSpPr>
          <p:cNvPr id="3" name="Rectangle 2">
            <a:extLst>
              <a:ext uri="{FF2B5EF4-FFF2-40B4-BE49-F238E27FC236}">
                <a16:creationId xmlns:a16="http://schemas.microsoft.com/office/drawing/2014/main" id="{162CC6E8-06E9-4F6E-A75B-C2FED721CE28}"/>
              </a:ext>
            </a:extLst>
          </p:cNvPr>
          <p:cNvSpPr/>
          <p:nvPr/>
        </p:nvSpPr>
        <p:spPr>
          <a:xfrm>
            <a:off x="5573485" y="3662589"/>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6258" name="Picture 2" descr="Recycle Clipart Recycle Graphics Recycle Bin Recycling Guide - Etsy UK">
            <a:extLst>
              <a:ext uri="{FF2B5EF4-FFF2-40B4-BE49-F238E27FC236}">
                <a16:creationId xmlns:a16="http://schemas.microsoft.com/office/drawing/2014/main" id="{C808B08C-B7BC-B70D-9B92-74C2DAD6465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77"/>
          <a:stretch/>
        </p:blipFill>
        <p:spPr bwMode="auto">
          <a:xfrm>
            <a:off x="343127" y="483281"/>
            <a:ext cx="3248079" cy="241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39651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4732340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2477914522"/>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07776807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5790223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martial</a:t>
            </a:r>
          </a:p>
        </p:txBody>
      </p:sp>
      <p:sp>
        <p:nvSpPr>
          <p:cNvPr id="3" name="Rectangle 2">
            <a:extLst>
              <a:ext uri="{FF2B5EF4-FFF2-40B4-BE49-F238E27FC236}">
                <a16:creationId xmlns:a16="http://schemas.microsoft.com/office/drawing/2014/main" id="{CADDE2D9-BBEE-4B60-9EA8-8BE166E5866C}"/>
              </a:ext>
            </a:extLst>
          </p:cNvPr>
          <p:cNvSpPr/>
          <p:nvPr/>
        </p:nvSpPr>
        <p:spPr>
          <a:xfrm>
            <a:off x="6212114"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916234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influential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1383798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influential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713764"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46996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forced</a:t>
            </a:r>
          </a:p>
        </p:txBody>
      </p:sp>
      <p:sp>
        <p:nvSpPr>
          <p:cNvPr id="3" name="Rectangle 2">
            <a:extLst>
              <a:ext uri="{FF2B5EF4-FFF2-40B4-BE49-F238E27FC236}">
                <a16:creationId xmlns:a16="http://schemas.microsoft.com/office/drawing/2014/main" id="{162CC6E8-06E9-4F6E-A75B-C2FED721CE28}"/>
              </a:ext>
            </a:extLst>
          </p:cNvPr>
          <p:cNvSpPr/>
          <p:nvPr/>
        </p:nvSpPr>
        <p:spPr>
          <a:xfrm>
            <a:off x="5950857" y="3643085"/>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Clip Art: Force Push B&amp;W – Abcteach">
            <a:extLst>
              <a:ext uri="{FF2B5EF4-FFF2-40B4-BE49-F238E27FC236}">
                <a16:creationId xmlns:a16="http://schemas.microsoft.com/office/drawing/2014/main" id="{C58D8838-6A6F-207D-4EB1-4B6FEB206B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66"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629344"/>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martial</a:t>
            </a:r>
          </a:p>
        </p:txBody>
      </p:sp>
    </p:spTree>
    <p:extLst>
      <p:ext uri="{BB962C8B-B14F-4D97-AF65-F5344CB8AC3E}">
        <p14:creationId xmlns:p14="http://schemas.microsoft.com/office/powerpoint/2010/main" val="145981847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martial</a:t>
            </a:r>
            <a:br>
              <a:rPr lang="en-GB" dirty="0">
                <a:latin typeface="Twinkl Cursive Looped" panose="02000000000000000000" pitchFamily="2" charset="0"/>
              </a:rPr>
            </a:br>
            <a:r>
              <a:rPr lang="en-GB" dirty="0">
                <a:latin typeface="Twinkl Cursive Looped" panose="02000000000000000000" pitchFamily="2" charset="0"/>
              </a:rPr>
              <a:t>ma</a:t>
            </a:r>
            <a:r>
              <a:rPr lang="en-GB" dirty="0">
                <a:solidFill>
                  <a:srgbClr val="FF0000"/>
                </a:solidFill>
                <a:latin typeface="Twinkl Cursive Looped" panose="02000000000000000000" pitchFamily="2" charset="0"/>
              </a:rPr>
              <a:t>r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martial</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65538" name="Picture 2" descr="Martial Arts Program - Mixed Martial Arts Clip Art Transparent PNG -  714x557 - Free Download on NicePNG">
            <a:extLst>
              <a:ext uri="{FF2B5EF4-FFF2-40B4-BE49-F238E27FC236}">
                <a16:creationId xmlns:a16="http://schemas.microsoft.com/office/drawing/2014/main" id="{A9417692-42CA-2EC0-6AF0-89DB4753FD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220" y="3669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70432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45168"/>
            <a:ext cx="10515600" cy="1481650"/>
          </a:xfrm>
        </p:spPr>
        <p:txBody>
          <a:bodyPr>
            <a:normAutofit fontScale="90000"/>
          </a:bodyPr>
          <a:lstStyle/>
          <a:p>
            <a:pPr algn="ctr"/>
            <a:r>
              <a:rPr lang="en-GB" dirty="0">
                <a:latin typeface="Twinkl Cursive Looped" panose="02000000000000000000" pitchFamily="2" charset="0"/>
              </a:rPr>
              <a:t>martial</a:t>
            </a:r>
            <a:br>
              <a:rPr lang="en-GB" dirty="0">
                <a:latin typeface="Twinkl Cursive Looped" panose="02000000000000000000" pitchFamily="2" charset="0"/>
              </a:rPr>
            </a:br>
            <a:r>
              <a:rPr lang="en-GB" dirty="0">
                <a:latin typeface="Twinkl Cursive Looped" panose="02000000000000000000" pitchFamily="2" charset="0"/>
              </a:rPr>
              <a:t>ma</a:t>
            </a:r>
            <a:r>
              <a:rPr lang="en-GB" dirty="0">
                <a:solidFill>
                  <a:srgbClr val="FF0000"/>
                </a:solidFill>
                <a:latin typeface="Twinkl Cursive Looped" panose="02000000000000000000" pitchFamily="2" charset="0"/>
              </a:rPr>
              <a:t>r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martial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relating to fighting or war.</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65538" name="Picture 2" descr="Martial Arts Program - Mixed Martial Arts Clip Art Transparent PNG -  714x557 - Free Download on NicePNG">
            <a:extLst>
              <a:ext uri="{FF2B5EF4-FFF2-40B4-BE49-F238E27FC236}">
                <a16:creationId xmlns:a16="http://schemas.microsoft.com/office/drawing/2014/main" id="{A9417692-42CA-2EC0-6AF0-89DB4753FD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220" y="3669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07631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23439"/>
          </a:xfrm>
        </p:spPr>
        <p:txBody>
          <a:bodyPr>
            <a:normAutofit fontScale="90000"/>
          </a:bodyPr>
          <a:lstStyle/>
          <a:p>
            <a:pPr algn="ctr"/>
            <a:r>
              <a:rPr lang="en-GB" dirty="0">
                <a:latin typeface="Twinkl Cursive Looped" panose="02000000000000000000" pitchFamily="2" charset="0"/>
              </a:rPr>
              <a:t>martial</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Martial</a:t>
            </a:r>
            <a:r>
              <a:rPr lang="en-GB" dirty="0">
                <a:latin typeface="Twinkl Cursive Looped" panose="02000000000000000000" pitchFamily="2" charset="0"/>
              </a:rPr>
              <a:t> arts were her favourite after school club.</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03478048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23439"/>
          </a:xfrm>
        </p:spPr>
        <p:txBody>
          <a:bodyPr>
            <a:normAutofit fontScale="90000"/>
          </a:bodyPr>
          <a:lstStyle/>
          <a:p>
            <a:pPr algn="ctr"/>
            <a:r>
              <a:rPr lang="en-GB" dirty="0">
                <a:latin typeface="Twinkl Cursive Looped" panose="02000000000000000000" pitchFamily="2" charset="0"/>
              </a:rPr>
              <a:t>martial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arts were her favourite after school club.</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26394690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23439"/>
          </a:xfrm>
        </p:spPr>
        <p:txBody>
          <a:bodyPr>
            <a:normAutofit fontScale="90000"/>
          </a:bodyPr>
          <a:lstStyle/>
          <a:p>
            <a:pPr algn="ctr"/>
            <a:r>
              <a:rPr lang="en-GB" dirty="0">
                <a:latin typeface="Twinkl Cursive Looped" panose="02000000000000000000" pitchFamily="2" charset="0"/>
              </a:rPr>
              <a:t>martial</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Martial</a:t>
            </a:r>
            <a:r>
              <a:rPr lang="en-GB" dirty="0">
                <a:latin typeface="Twinkl Cursive Looped" panose="02000000000000000000" pitchFamily="2" charset="0"/>
              </a:rPr>
              <a:t> arts were her favourite after school club.</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58374804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influential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009772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influential</a:t>
            </a:r>
            <a:br>
              <a:rPr lang="en-GB" dirty="0">
                <a:latin typeface="Twinkl Cursive Looped" panose="02000000000000000000" pitchFamily="2" charset="0"/>
              </a:rPr>
            </a:br>
            <a:r>
              <a:rPr lang="en-GB" dirty="0" err="1">
                <a:latin typeface="Twinkl Cursive Looped" panose="02000000000000000000" pitchFamily="2" charset="0"/>
              </a:rPr>
              <a:t>influe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influential</a:t>
            </a:r>
            <a:endParaRPr lang="en-GB" i="1" dirty="0">
              <a:latin typeface="Twinkl Cursive Looped" panose="02000000000000000000" pitchFamily="2" charset="0"/>
            </a:endParaRPr>
          </a:p>
        </p:txBody>
      </p:sp>
      <p:pic>
        <p:nvPicPr>
          <p:cNvPr id="64514" name="Picture 2" descr="Influence Illustrations and Clip Art. 20,146 Influence royalty free  illustrations, drawings and graphics available to search from thousands of  vector EPS clipart producers.">
            <a:extLst>
              <a:ext uri="{FF2B5EF4-FFF2-40B4-BE49-F238E27FC236}">
                <a16:creationId xmlns:a16="http://schemas.microsoft.com/office/drawing/2014/main" id="{C2E81B3E-9ED9-34ED-E5CB-7928C13EFD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7718" y="137207"/>
            <a:ext cx="2076450" cy="1996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22964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1508" y="5239143"/>
            <a:ext cx="10515600" cy="1481650"/>
          </a:xfrm>
        </p:spPr>
        <p:txBody>
          <a:bodyPr>
            <a:normAutofit fontScale="90000"/>
          </a:bodyPr>
          <a:lstStyle/>
          <a:p>
            <a:pPr algn="ctr"/>
            <a:r>
              <a:rPr lang="en-GB" dirty="0">
                <a:latin typeface="Twinkl Cursive Looped" panose="02000000000000000000" pitchFamily="2" charset="0"/>
              </a:rPr>
              <a:t>influential</a:t>
            </a:r>
            <a:br>
              <a:rPr lang="en-GB" dirty="0">
                <a:latin typeface="Twinkl Cursive Looped" panose="02000000000000000000" pitchFamily="2" charset="0"/>
              </a:rPr>
            </a:br>
            <a:r>
              <a:rPr lang="en-GB" dirty="0" err="1">
                <a:latin typeface="Twinkl Cursive Looped" panose="02000000000000000000" pitchFamily="2" charset="0"/>
              </a:rPr>
              <a:t>influe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influential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having great influence on someone or something.</a:t>
            </a:r>
            <a:endParaRPr lang="en-GB" i="1" dirty="0">
              <a:latin typeface="Twinkl Cursive Looped" panose="02000000000000000000" pitchFamily="2" charset="0"/>
            </a:endParaRPr>
          </a:p>
        </p:txBody>
      </p:sp>
      <p:pic>
        <p:nvPicPr>
          <p:cNvPr id="64514" name="Picture 2" descr="Influence Illustrations and Clip Art. 20,146 Influence royalty free  illustrations, drawings and graphics available to search from thousands of  vector EPS clipart producers.">
            <a:extLst>
              <a:ext uri="{FF2B5EF4-FFF2-40B4-BE49-F238E27FC236}">
                <a16:creationId xmlns:a16="http://schemas.microsoft.com/office/drawing/2014/main" id="{C2E81B3E-9ED9-34ED-E5CB-7928C13EFD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7718" y="137207"/>
            <a:ext cx="2076450" cy="1996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962727"/>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214507"/>
          </a:xfrm>
        </p:spPr>
        <p:txBody>
          <a:bodyPr>
            <a:normAutofit fontScale="90000"/>
          </a:bodyPr>
          <a:lstStyle/>
          <a:p>
            <a:pPr algn="ctr"/>
            <a:r>
              <a:rPr lang="en-GB" dirty="0">
                <a:latin typeface="Twinkl Cursive Looped" panose="02000000000000000000" pitchFamily="2" charset="0"/>
              </a:rPr>
              <a:t>influential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Her work is influential in feminist psychology.</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793349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214507"/>
          </a:xfrm>
        </p:spPr>
        <p:txBody>
          <a:bodyPr>
            <a:normAutofit fontScale="90000"/>
          </a:bodyPr>
          <a:lstStyle/>
          <a:p>
            <a:pPr algn="ctr"/>
            <a:r>
              <a:rPr lang="en-GB" dirty="0">
                <a:latin typeface="Twinkl Cursive Looped" panose="02000000000000000000" pitchFamily="2" charset="0"/>
              </a:rPr>
              <a:t>influential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Her work is ----------- in feminist psychology.</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94005856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214507"/>
          </a:xfrm>
        </p:spPr>
        <p:txBody>
          <a:bodyPr>
            <a:normAutofit fontScale="90000"/>
          </a:bodyPr>
          <a:lstStyle/>
          <a:p>
            <a:pPr algn="ctr"/>
            <a:r>
              <a:rPr lang="en-GB" dirty="0">
                <a:latin typeface="Twinkl Cursive Looped" panose="02000000000000000000" pitchFamily="2" charset="0"/>
              </a:rPr>
              <a:t>influential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Her work is influential in feminist psychology.</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061018906"/>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580362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41783819"/>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4479599"/>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065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_________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12618409"/>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41D98E8-3A1B-6191-9303-91A028782D3A}"/>
              </a:ext>
            </a:extLst>
          </p:cNvPr>
          <p:cNvSpPr/>
          <p:nvPr/>
        </p:nvSpPr>
        <p:spPr>
          <a:xfrm>
            <a:off x="1146629" y="2995385"/>
            <a:ext cx="3193142"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308707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725755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2393256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3375751367"/>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29747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264826754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___________.</a:t>
            </a:r>
            <a:endParaRPr lang="en-GB" i="1" dirty="0"/>
          </a:p>
        </p:txBody>
      </p:sp>
    </p:spTree>
    <p:extLst>
      <p:ext uri="{BB962C8B-B14F-4D97-AF65-F5344CB8AC3E}">
        <p14:creationId xmlns:p14="http://schemas.microsoft.com/office/powerpoint/2010/main" val="254423911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
        <p:nvSpPr>
          <p:cNvPr id="3" name="Rectangle 2">
            <a:extLst>
              <a:ext uri="{FF2B5EF4-FFF2-40B4-BE49-F238E27FC236}">
                <a16:creationId xmlns:a16="http://schemas.microsoft.com/office/drawing/2014/main" id="{F759AE76-9A2F-3C79-650F-7E150C1AA0A5}"/>
              </a:ext>
            </a:extLst>
          </p:cNvPr>
          <p:cNvSpPr/>
          <p:nvPr/>
        </p:nvSpPr>
        <p:spPr>
          <a:xfrm>
            <a:off x="3817257" y="4238172"/>
            <a:ext cx="4122057"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87546311"/>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54579968"/>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1629260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substantial control of England.  Accordingly, because of its location, potentially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Accordingly, by the 1300s, Colchester was a busy influential market town where many people made and sold cloth.  A small port was built on the River Colne where ships could load up with cloth, with the potential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708520035"/>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Confidential</a:t>
            </a:r>
            <a:r>
              <a:rPr lang="en-GB" sz="2400" dirty="0">
                <a:solidFill>
                  <a:srgbClr val="333333"/>
                </a:solidFill>
                <a:latin typeface="Twinkl Cursive Looped" panose="02000000000000000000" pitchFamily="2" charset="0"/>
              </a:rPr>
              <a:t> records show that land use went through a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but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change again in the years after the Romans left in the 5th century.  </a:t>
            </a:r>
            <a:r>
              <a:rPr lang="en-GB" sz="2400" dirty="0">
                <a:solidFill>
                  <a:srgbClr val="333333"/>
                </a:solidFill>
                <a:highlight>
                  <a:srgbClr val="FFFF00"/>
                </a:highlight>
                <a:latin typeface="Twinkl Cursive Looped" panose="02000000000000000000" pitchFamily="2" charset="0"/>
              </a:rPr>
              <a:t>According</a:t>
            </a:r>
            <a:r>
              <a:rPr lang="en-GB" sz="2400" dirty="0">
                <a:solidFill>
                  <a:srgbClr val="333333"/>
                </a:solidFill>
                <a:latin typeface="Twinkl Cursive Looped" panose="02000000000000000000" pitchFamily="2" charset="0"/>
              </a:rPr>
              <a:t> to records, Romans Tribes called Anglo-Saxons moved in, building their own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wooden hut-like homes on top of the empty,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a:t>
            </a:r>
            <a:r>
              <a:rPr lang="en-GB" sz="2400" dirty="0">
                <a:solidFill>
                  <a:srgbClr val="333333"/>
                </a:solidFill>
                <a:highlight>
                  <a:srgbClr val="FFFF00"/>
                </a:highlight>
                <a:latin typeface="Twinkl Cursive Looped" panose="02000000000000000000" pitchFamily="2" charset="0"/>
              </a:rPr>
              <a:t>substantial</a:t>
            </a:r>
            <a:r>
              <a:rPr lang="en-GB" sz="2400" dirty="0">
                <a:solidFill>
                  <a:srgbClr val="333333"/>
                </a:solidFill>
                <a:latin typeface="Twinkl Cursive Looped" panose="02000000000000000000" pitchFamily="2" charset="0"/>
              </a:rPr>
              <a:t> control of England.  </a:t>
            </a: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because of its location, </a:t>
            </a:r>
            <a:r>
              <a:rPr lang="en-GB" sz="2400" dirty="0">
                <a:solidFill>
                  <a:srgbClr val="333333"/>
                </a:solidFill>
                <a:highlight>
                  <a:srgbClr val="FFFF00"/>
                </a:highlight>
                <a:latin typeface="Twinkl Cursive Looped" panose="02000000000000000000" pitchFamily="2" charset="0"/>
              </a:rPr>
              <a:t>potentially</a:t>
            </a:r>
            <a:r>
              <a:rPr lang="en-GB" sz="2400" dirty="0">
                <a:solidFill>
                  <a:srgbClr val="333333"/>
                </a:solidFill>
                <a:latin typeface="Twinkl Cursive Looped" panose="02000000000000000000" pitchFamily="2" charset="0"/>
              </a:rPr>
              <a:t>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by the 1300s, Colchester was a busy </a:t>
            </a:r>
            <a:r>
              <a:rPr lang="en-GB" sz="2400" dirty="0">
                <a:solidFill>
                  <a:srgbClr val="333333"/>
                </a:solidFill>
                <a:highlight>
                  <a:srgbClr val="FFFF00"/>
                </a:highlight>
                <a:latin typeface="Twinkl Cursive Looped" panose="02000000000000000000" pitchFamily="2" charset="0"/>
              </a:rPr>
              <a:t>influential</a:t>
            </a:r>
            <a:r>
              <a:rPr lang="en-GB" sz="2400" dirty="0">
                <a:solidFill>
                  <a:srgbClr val="333333"/>
                </a:solidFill>
                <a:latin typeface="Twinkl Cursive Looped" panose="02000000000000000000" pitchFamily="2" charset="0"/>
              </a:rPr>
              <a:t> market town where many people made and sold cloth.  A small port was built on the River Colne where ships could load up with cloth, with the </a:t>
            </a:r>
            <a:r>
              <a:rPr lang="en-GB" sz="2400" dirty="0">
                <a:solidFill>
                  <a:srgbClr val="333333"/>
                </a:solidFill>
                <a:highlight>
                  <a:srgbClr val="FFFF00"/>
                </a:highlight>
                <a:latin typeface="Twinkl Cursive Looped" panose="02000000000000000000" pitchFamily="2" charset="0"/>
              </a:rPr>
              <a:t>potential</a:t>
            </a:r>
            <a:r>
              <a:rPr lang="en-GB" sz="2400" dirty="0">
                <a:solidFill>
                  <a:srgbClr val="333333"/>
                </a:solidFill>
                <a:latin typeface="Twinkl Cursive Looped" panose="02000000000000000000" pitchFamily="2" charset="0"/>
              </a:rPr>
              <a:t>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897236804"/>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5935571"/>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Accordingly, by the 1300s, Colchester was a busy influential market town where many people made and sold cloth with the potential to prosper. </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60314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1114376992"/>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800386-075A-4BBE-9BCB-193E21893AD9}"/>
              </a:ext>
            </a:extLst>
          </p:cNvPr>
          <p:cNvPicPr>
            <a:picLocks noChangeAspect="1"/>
          </p:cNvPicPr>
          <p:nvPr/>
        </p:nvPicPr>
        <p:blipFill rotWithShape="1">
          <a:blip r:embed="rId3"/>
          <a:srcRect l="23955" t="18293" r="27015" b="11026"/>
          <a:stretch/>
        </p:blipFill>
        <p:spPr>
          <a:xfrm>
            <a:off x="300250" y="296409"/>
            <a:ext cx="9785446" cy="6780724"/>
          </a:xfrm>
          <a:prstGeom prst="rect">
            <a:avLst/>
          </a:prstGeom>
        </p:spPr>
      </p:pic>
    </p:spTree>
    <p:extLst>
      <p:ext uri="{BB962C8B-B14F-4D97-AF65-F5344CB8AC3E}">
        <p14:creationId xmlns:p14="http://schemas.microsoft.com/office/powerpoint/2010/main" val="2229192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24543" y="1518558"/>
            <a:ext cx="10972800" cy="2308324"/>
          </a:xfrm>
          <a:prstGeom prst="rect">
            <a:avLst/>
          </a:prstGeom>
          <a:noFill/>
        </p:spPr>
        <p:txBody>
          <a:bodyPr wrap="square" rtlCol="0">
            <a:spAutoFit/>
          </a:bodyPr>
          <a:lstStyle/>
          <a:p>
            <a:r>
              <a:rPr lang="en-GB" sz="7200" i="1" dirty="0">
                <a:latin typeface="Twinkl Cursive Looped" panose="02000000000000000000" pitchFamily="2" charset="0"/>
              </a:rPr>
              <a:t>Let’s Revisit and Review…</a:t>
            </a:r>
          </a:p>
          <a:p>
            <a:endParaRPr lang="en-GB" sz="7200" dirty="0"/>
          </a:p>
        </p:txBody>
      </p:sp>
    </p:spTree>
    <p:extLst>
      <p:ext uri="{BB962C8B-B14F-4D97-AF65-F5344CB8AC3E}">
        <p14:creationId xmlns:p14="http://schemas.microsoft.com/office/powerpoint/2010/main" val="3506532187"/>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3866864438"/>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p>
        </p:txBody>
      </p:sp>
    </p:spTree>
    <p:extLst>
      <p:ext uri="{BB962C8B-B14F-4D97-AF65-F5344CB8AC3E}">
        <p14:creationId xmlns:p14="http://schemas.microsoft.com/office/powerpoint/2010/main" val="3221187074"/>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chef</a:t>
            </a:r>
          </a:p>
        </p:txBody>
      </p:sp>
    </p:spTree>
    <p:extLst>
      <p:ext uri="{BB962C8B-B14F-4D97-AF65-F5344CB8AC3E}">
        <p14:creationId xmlns:p14="http://schemas.microsoft.com/office/powerpoint/2010/main" val="161217968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science</a:t>
            </a:r>
          </a:p>
        </p:txBody>
      </p:sp>
    </p:spTree>
    <p:extLst>
      <p:ext uri="{BB962C8B-B14F-4D97-AF65-F5344CB8AC3E}">
        <p14:creationId xmlns:p14="http://schemas.microsoft.com/office/powerpoint/2010/main" val="4213858259"/>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forced</a:t>
            </a:r>
          </a:p>
        </p:txBody>
      </p:sp>
    </p:spTree>
    <p:extLst>
      <p:ext uri="{BB962C8B-B14F-4D97-AF65-F5344CB8AC3E}">
        <p14:creationId xmlns:p14="http://schemas.microsoft.com/office/powerpoint/2010/main" val="2847501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6728928"/>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celebrate</a:t>
            </a:r>
          </a:p>
        </p:txBody>
      </p:sp>
    </p:spTree>
    <p:extLst>
      <p:ext uri="{BB962C8B-B14F-4D97-AF65-F5344CB8AC3E}">
        <p14:creationId xmlns:p14="http://schemas.microsoft.com/office/powerpoint/2010/main" val="680978058"/>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cellar</a:t>
            </a:r>
          </a:p>
        </p:txBody>
      </p:sp>
    </p:spTree>
    <p:extLst>
      <p:ext uri="{BB962C8B-B14F-4D97-AF65-F5344CB8AC3E}">
        <p14:creationId xmlns:p14="http://schemas.microsoft.com/office/powerpoint/2010/main" val="4064547850"/>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juicy</a:t>
            </a:r>
          </a:p>
        </p:txBody>
      </p:sp>
    </p:spTree>
    <p:extLst>
      <p:ext uri="{BB962C8B-B14F-4D97-AF65-F5344CB8AC3E}">
        <p14:creationId xmlns:p14="http://schemas.microsoft.com/office/powerpoint/2010/main" val="60600709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p>
        </p:txBody>
      </p:sp>
    </p:spTree>
    <p:extLst>
      <p:ext uri="{BB962C8B-B14F-4D97-AF65-F5344CB8AC3E}">
        <p14:creationId xmlns:p14="http://schemas.microsoft.com/office/powerpoint/2010/main" val="304526770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policy</a:t>
            </a:r>
          </a:p>
        </p:txBody>
      </p:sp>
    </p:spTree>
    <p:extLst>
      <p:ext uri="{BB962C8B-B14F-4D97-AF65-F5344CB8AC3E}">
        <p14:creationId xmlns:p14="http://schemas.microsoft.com/office/powerpoint/2010/main" val="3828583464"/>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privacy</a:t>
            </a:r>
          </a:p>
        </p:txBody>
      </p:sp>
    </p:spTree>
    <p:extLst>
      <p:ext uri="{BB962C8B-B14F-4D97-AF65-F5344CB8AC3E}">
        <p14:creationId xmlns:p14="http://schemas.microsoft.com/office/powerpoint/2010/main" val="3943656280"/>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special</a:t>
            </a:r>
          </a:p>
        </p:txBody>
      </p:sp>
    </p:spTree>
    <p:extLst>
      <p:ext uri="{BB962C8B-B14F-4D97-AF65-F5344CB8AC3E}">
        <p14:creationId xmlns:p14="http://schemas.microsoft.com/office/powerpoint/2010/main" val="410411188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cyclone</a:t>
            </a:r>
          </a:p>
        </p:txBody>
      </p:sp>
    </p:spTree>
    <p:extLst>
      <p:ext uri="{BB962C8B-B14F-4D97-AF65-F5344CB8AC3E}">
        <p14:creationId xmlns:p14="http://schemas.microsoft.com/office/powerpoint/2010/main" val="2059466186"/>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p>
        </p:txBody>
      </p:sp>
    </p:spTree>
    <p:extLst>
      <p:ext uri="{BB962C8B-B14F-4D97-AF65-F5344CB8AC3E}">
        <p14:creationId xmlns:p14="http://schemas.microsoft.com/office/powerpoint/2010/main" val="1757778246"/>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partial</a:t>
            </a:r>
          </a:p>
        </p:txBody>
      </p:sp>
      <p:sp>
        <p:nvSpPr>
          <p:cNvPr id="3" name="Rectangle 2">
            <a:extLst>
              <a:ext uri="{FF2B5EF4-FFF2-40B4-BE49-F238E27FC236}">
                <a16:creationId xmlns:a16="http://schemas.microsoft.com/office/drawing/2014/main" id="{CADDE2D9-BBEE-4B60-9EA8-8BE166E5866C}"/>
              </a:ext>
            </a:extLst>
          </p:cNvPr>
          <p:cNvSpPr/>
          <p:nvPr/>
        </p:nvSpPr>
        <p:spPr>
          <a:xfrm>
            <a:off x="6095999"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essential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substantial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torrential</a:t>
            </a:r>
          </a:p>
        </p:txBody>
      </p:sp>
    </p:spTree>
    <p:extLst>
      <p:ext uri="{BB962C8B-B14F-4D97-AF65-F5344CB8AC3E}">
        <p14:creationId xmlns:p14="http://schemas.microsoft.com/office/powerpoint/2010/main" val="805782854"/>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sequential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spatial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influential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28067212"/>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accordingly</a:t>
            </a:r>
          </a:p>
        </p:txBody>
      </p:sp>
    </p:spTree>
    <p:extLst>
      <p:ext uri="{BB962C8B-B14F-4D97-AF65-F5344CB8AC3E}">
        <p14:creationId xmlns:p14="http://schemas.microsoft.com/office/powerpoint/2010/main" val="2844813666"/>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occasionally probably according accordingly chef cyclone confidential sequential potential influential </a:t>
            </a:r>
          </a:p>
        </p:txBody>
      </p:sp>
    </p:spTree>
    <p:extLst>
      <p:ext uri="{BB962C8B-B14F-4D97-AF65-F5344CB8AC3E}">
        <p14:creationId xmlns:p14="http://schemas.microsoft.com/office/powerpoint/2010/main" val="3886991875"/>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4429" y="0"/>
            <a:ext cx="10515600" cy="5404512"/>
          </a:xfrm>
        </p:spPr>
        <p:txBody>
          <a:bodyPr>
            <a:normAutofit/>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The outlook for investors is not bright, according to financial experts. </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954812299"/>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4429" y="0"/>
            <a:ext cx="10515600" cy="6974006"/>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The outlook for investors is not bright, according to financial experts.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chemeClr val="accent2">
                    <a:lumMod val="75000"/>
                  </a:schemeClr>
                </a:solidFill>
                <a:latin typeface="Twinkl Cursive Looped" panose="02000000000000000000" pitchFamily="2" charset="0"/>
              </a:rPr>
              <a:t>determiner, </a:t>
            </a:r>
            <a:r>
              <a:rPr lang="en-GB" dirty="0">
                <a:solidFill>
                  <a:srgbClr val="FFC000"/>
                </a:solidFill>
                <a:latin typeface="Twinkl Cursive Looped" panose="02000000000000000000" pitchFamily="2" charset="0"/>
              </a:rPr>
              <a:t>noun, </a:t>
            </a:r>
            <a:r>
              <a:rPr lang="en-GB" dirty="0">
                <a:solidFill>
                  <a:srgbClr val="00B0F0"/>
                </a:solidFill>
                <a:latin typeface="Twinkl Cursive Looped" panose="02000000000000000000" pitchFamily="2" charset="0"/>
              </a:rPr>
              <a:t>preposition,</a:t>
            </a:r>
            <a:r>
              <a:rPr lang="en-GB" dirty="0">
                <a:solidFill>
                  <a:srgbClr val="7030A0"/>
                </a:solidFill>
                <a:latin typeface="Twinkl Cursive Looped" panose="02000000000000000000" pitchFamily="2" charset="0"/>
              </a:rPr>
              <a:t> </a:t>
            </a:r>
            <a:r>
              <a:rPr lang="en-GB" dirty="0">
                <a:solidFill>
                  <a:srgbClr val="FFC000"/>
                </a:solidFill>
                <a:latin typeface="Twinkl Cursive Looped" panose="02000000000000000000" pitchFamily="2" charset="0"/>
              </a:rPr>
              <a:t>noun, </a:t>
            </a:r>
            <a:r>
              <a:rPr lang="en-GB" dirty="0">
                <a:solidFill>
                  <a:srgbClr val="00B050"/>
                </a:solidFill>
                <a:latin typeface="Twinkl Cursive Looped" panose="02000000000000000000" pitchFamily="2" charset="0"/>
              </a:rPr>
              <a:t>verb, </a:t>
            </a:r>
            <a:r>
              <a:rPr lang="en-GB" dirty="0">
                <a:solidFill>
                  <a:srgbClr val="002060"/>
                </a:solidFill>
                <a:latin typeface="Twinkl Cursive Looped" panose="02000000000000000000" pitchFamily="2" charset="0"/>
              </a:rPr>
              <a:t>adverb, </a:t>
            </a:r>
            <a:r>
              <a:rPr lang="en-GB" dirty="0">
                <a:solidFill>
                  <a:srgbClr val="7030A0"/>
                </a:solidFill>
                <a:latin typeface="Twinkl Cursive Looped" panose="02000000000000000000" pitchFamily="2" charset="0"/>
              </a:rPr>
              <a:t>adjective, </a:t>
            </a:r>
            <a:r>
              <a:rPr lang="en-GB" dirty="0">
                <a:solidFill>
                  <a:srgbClr val="00B050"/>
                </a:solidFill>
                <a:latin typeface="Twinkl Cursive Looped" panose="02000000000000000000" pitchFamily="2" charset="0"/>
              </a:rPr>
              <a:t>verb, </a:t>
            </a:r>
            <a:r>
              <a:rPr lang="en-GB" dirty="0">
                <a:solidFill>
                  <a:srgbClr val="00B0F0"/>
                </a:solidFill>
                <a:latin typeface="Twinkl Cursive Looped" panose="02000000000000000000" pitchFamily="2" charset="0"/>
              </a:rPr>
              <a:t>preposition, </a:t>
            </a:r>
            <a:r>
              <a:rPr lang="en-GB" dirty="0">
                <a:solidFill>
                  <a:srgbClr val="7030A0"/>
                </a:solidFill>
                <a:latin typeface="Twinkl Cursive Looped" panose="02000000000000000000" pitchFamily="2" charset="0"/>
              </a:rPr>
              <a:t>adjective, </a:t>
            </a:r>
            <a:r>
              <a:rPr lang="en-GB" dirty="0">
                <a:solidFill>
                  <a:srgbClr val="FFC000"/>
                </a:solidFill>
                <a:latin typeface="Twinkl Cursive Looped" panose="02000000000000000000" pitchFamily="2" charset="0"/>
              </a:rPr>
              <a:t>noun</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668220952"/>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4429" y="0"/>
            <a:ext cx="10515600" cy="6974006"/>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The</a:t>
            </a:r>
            <a:r>
              <a:rPr lang="en-GB" dirty="0">
                <a:latin typeface="Twinkl Cursive Looped" panose="02000000000000000000" pitchFamily="2" charset="0"/>
              </a:rPr>
              <a:t> outlook for investors is not bright, according to financial experts.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chemeClr val="accent2">
                    <a:lumMod val="75000"/>
                  </a:schemeClr>
                </a:solidFill>
                <a:highlight>
                  <a:srgbClr val="FFFF00"/>
                </a:highlight>
                <a:latin typeface="Twinkl Cursive Looped" panose="02000000000000000000" pitchFamily="2" charset="0"/>
              </a:rPr>
              <a:t>determiner,</a:t>
            </a:r>
            <a:r>
              <a:rPr lang="en-GB" dirty="0">
                <a:solidFill>
                  <a:schemeClr val="accent2">
                    <a:lumMod val="75000"/>
                  </a:schemeClr>
                </a:solidFill>
                <a:latin typeface="Twinkl Cursive Looped" panose="02000000000000000000" pitchFamily="2" charset="0"/>
              </a:rPr>
              <a:t> </a:t>
            </a:r>
            <a:r>
              <a:rPr lang="en-GB" dirty="0">
                <a:solidFill>
                  <a:srgbClr val="FFC000"/>
                </a:solidFill>
                <a:latin typeface="Twinkl Cursive Looped" panose="02000000000000000000" pitchFamily="2" charset="0"/>
              </a:rPr>
              <a:t>noun, </a:t>
            </a:r>
            <a:r>
              <a:rPr lang="en-GB" dirty="0">
                <a:solidFill>
                  <a:srgbClr val="00B0F0"/>
                </a:solidFill>
                <a:latin typeface="Twinkl Cursive Looped" panose="02000000000000000000" pitchFamily="2" charset="0"/>
              </a:rPr>
              <a:t>preposition,</a:t>
            </a:r>
            <a:r>
              <a:rPr lang="en-GB" dirty="0">
                <a:solidFill>
                  <a:srgbClr val="7030A0"/>
                </a:solidFill>
                <a:latin typeface="Twinkl Cursive Looped" panose="02000000000000000000" pitchFamily="2" charset="0"/>
              </a:rPr>
              <a:t> </a:t>
            </a:r>
            <a:r>
              <a:rPr lang="en-GB" dirty="0">
                <a:solidFill>
                  <a:srgbClr val="FFC000"/>
                </a:solidFill>
                <a:latin typeface="Twinkl Cursive Looped" panose="02000000000000000000" pitchFamily="2" charset="0"/>
              </a:rPr>
              <a:t>noun, </a:t>
            </a:r>
            <a:r>
              <a:rPr lang="en-GB" dirty="0">
                <a:solidFill>
                  <a:srgbClr val="00B050"/>
                </a:solidFill>
                <a:latin typeface="Twinkl Cursive Looped" panose="02000000000000000000" pitchFamily="2" charset="0"/>
              </a:rPr>
              <a:t>verb, </a:t>
            </a:r>
            <a:r>
              <a:rPr lang="en-GB" dirty="0">
                <a:solidFill>
                  <a:srgbClr val="002060"/>
                </a:solidFill>
                <a:latin typeface="Twinkl Cursive Looped" panose="02000000000000000000" pitchFamily="2" charset="0"/>
              </a:rPr>
              <a:t>adverb, </a:t>
            </a:r>
            <a:r>
              <a:rPr lang="en-GB" dirty="0">
                <a:solidFill>
                  <a:srgbClr val="7030A0"/>
                </a:solidFill>
                <a:latin typeface="Twinkl Cursive Looped" panose="02000000000000000000" pitchFamily="2" charset="0"/>
              </a:rPr>
              <a:t>adjective, </a:t>
            </a:r>
            <a:r>
              <a:rPr lang="en-GB" dirty="0">
                <a:solidFill>
                  <a:srgbClr val="00B050"/>
                </a:solidFill>
                <a:latin typeface="Twinkl Cursive Looped" panose="02000000000000000000" pitchFamily="2" charset="0"/>
              </a:rPr>
              <a:t>verb, </a:t>
            </a:r>
            <a:r>
              <a:rPr lang="en-GB" dirty="0">
                <a:solidFill>
                  <a:srgbClr val="00B0F0"/>
                </a:solidFill>
                <a:latin typeface="Twinkl Cursive Looped" panose="02000000000000000000" pitchFamily="2" charset="0"/>
              </a:rPr>
              <a:t>preposition, </a:t>
            </a:r>
            <a:r>
              <a:rPr lang="en-GB" dirty="0">
                <a:solidFill>
                  <a:srgbClr val="7030A0"/>
                </a:solidFill>
                <a:latin typeface="Twinkl Cursive Looped" panose="02000000000000000000" pitchFamily="2" charset="0"/>
              </a:rPr>
              <a:t>adjective, </a:t>
            </a:r>
            <a:r>
              <a:rPr lang="en-GB" dirty="0">
                <a:solidFill>
                  <a:srgbClr val="FFC000"/>
                </a:solidFill>
                <a:latin typeface="Twinkl Cursive Looped" panose="02000000000000000000" pitchFamily="2" charset="0"/>
              </a:rPr>
              <a:t>noun</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576280994"/>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6100548"/>
          </a:xfrm>
        </p:spPr>
        <p:txBody>
          <a:bodyPr>
            <a:normAutofit/>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We have to discover what his plans are and act accordingly.</a:t>
            </a:r>
            <a:br>
              <a:rPr lang="en-GB" dirty="0">
                <a:latin typeface="Twinkl Cursive Looped" panose="02000000000000000000" pitchFamily="2" charset="0"/>
              </a:rPr>
            </a:br>
            <a:r>
              <a:rPr lang="en-GB" dirty="0">
                <a:latin typeface="Twinkl Cursive Looped" panose="02000000000000000000" pitchFamily="2" charset="0"/>
              </a:rPr>
              <a:t>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FF0000"/>
                </a:solidFill>
                <a:latin typeface="Twinkl Cursive Looped" panose="02000000000000000000" pitchFamily="2" charset="0"/>
              </a:rPr>
              <a:t> </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322687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931479"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0523104"/>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6100548"/>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We have to discover what his plans are and act accordingly.</a:t>
            </a:r>
            <a:br>
              <a:rPr lang="en-GB" dirty="0">
                <a:latin typeface="Twinkl Cursive Looped" panose="02000000000000000000" pitchFamily="2" charset="0"/>
              </a:rPr>
            </a:br>
            <a:r>
              <a:rPr lang="en-GB" dirty="0">
                <a:latin typeface="Twinkl Cursive Looped" panose="02000000000000000000" pitchFamily="2" charset="0"/>
              </a:rPr>
              <a:t>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FF0000"/>
                </a:solidFill>
                <a:latin typeface="Twinkl Cursive Looped" panose="02000000000000000000" pitchFamily="2" charset="0"/>
              </a:rPr>
              <a:t>pronoun, </a:t>
            </a:r>
            <a:r>
              <a:rPr lang="en-GB" dirty="0">
                <a:solidFill>
                  <a:srgbClr val="00B050"/>
                </a:solidFill>
                <a:latin typeface="Twinkl Cursive Looped" panose="02000000000000000000" pitchFamily="2" charset="0"/>
              </a:rPr>
              <a:t>verb, verb, </a:t>
            </a:r>
            <a:r>
              <a:rPr lang="en-GB" dirty="0">
                <a:solidFill>
                  <a:srgbClr val="FF0000"/>
                </a:solidFill>
                <a:latin typeface="Twinkl Cursive Looped" panose="02000000000000000000" pitchFamily="2" charset="0"/>
              </a:rPr>
              <a:t>pronoun, pronoun,</a:t>
            </a:r>
            <a:r>
              <a:rPr lang="en-GB" dirty="0">
                <a:solidFill>
                  <a:srgbClr val="00B050"/>
                </a:solidFill>
                <a:latin typeface="Twinkl Cursive Looped" panose="02000000000000000000" pitchFamily="2" charset="0"/>
              </a:rPr>
              <a:t> </a:t>
            </a:r>
            <a:r>
              <a:rPr lang="en-GB" dirty="0">
                <a:solidFill>
                  <a:srgbClr val="FFC000"/>
                </a:solidFill>
                <a:latin typeface="Twinkl Cursive Looped" panose="02000000000000000000" pitchFamily="2" charset="0"/>
              </a:rPr>
              <a:t>noun, </a:t>
            </a:r>
            <a:r>
              <a:rPr lang="en-GB" dirty="0">
                <a:solidFill>
                  <a:srgbClr val="00B050"/>
                </a:solidFill>
                <a:latin typeface="Twinkl Cursive Looped" panose="02000000000000000000" pitchFamily="2" charset="0"/>
              </a:rPr>
              <a:t>verb, </a:t>
            </a:r>
            <a:r>
              <a:rPr lang="en-GB" dirty="0">
                <a:solidFill>
                  <a:schemeClr val="accent4">
                    <a:lumMod val="75000"/>
                  </a:schemeClr>
                </a:solidFill>
                <a:latin typeface="Twinkl Cursive Looped" panose="02000000000000000000" pitchFamily="2" charset="0"/>
              </a:rPr>
              <a:t>conjunction,</a:t>
            </a:r>
            <a:r>
              <a:rPr lang="en-GB" dirty="0">
                <a:solidFill>
                  <a:srgbClr val="00B050"/>
                </a:solidFill>
                <a:latin typeface="Twinkl Cursive Looped" panose="02000000000000000000" pitchFamily="2" charset="0"/>
              </a:rPr>
              <a:t> verb, </a:t>
            </a:r>
            <a:r>
              <a:rPr lang="en-GB" dirty="0">
                <a:solidFill>
                  <a:srgbClr val="002060"/>
                </a:solidFill>
                <a:latin typeface="Twinkl Cursive Looped" panose="02000000000000000000" pitchFamily="2" charset="0"/>
              </a:rPr>
              <a:t>adverb</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042835166"/>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6100548"/>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We</a:t>
            </a:r>
            <a:r>
              <a:rPr lang="en-GB" dirty="0">
                <a:latin typeface="Twinkl Cursive Looped" panose="02000000000000000000" pitchFamily="2" charset="0"/>
              </a:rPr>
              <a:t> have to discover what his plans are and act accordingly.</a:t>
            </a:r>
            <a:br>
              <a:rPr lang="en-GB" dirty="0">
                <a:latin typeface="Twinkl Cursive Looped" panose="02000000000000000000" pitchFamily="2" charset="0"/>
              </a:rPr>
            </a:br>
            <a:r>
              <a:rPr lang="en-GB" dirty="0">
                <a:latin typeface="Twinkl Cursive Looped" panose="02000000000000000000" pitchFamily="2" charset="0"/>
              </a:rPr>
              <a:t>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FF0000"/>
                </a:solidFill>
                <a:highlight>
                  <a:srgbClr val="FFFF00"/>
                </a:highlight>
                <a:latin typeface="Twinkl Cursive Looped" panose="02000000000000000000" pitchFamily="2" charset="0"/>
              </a:rPr>
              <a:t>pronoun,</a:t>
            </a:r>
            <a:r>
              <a:rPr lang="en-GB" dirty="0">
                <a:solidFill>
                  <a:srgbClr val="FF0000"/>
                </a:solidFill>
                <a:latin typeface="Twinkl Cursive Looped" panose="02000000000000000000" pitchFamily="2" charset="0"/>
              </a:rPr>
              <a:t> </a:t>
            </a:r>
            <a:r>
              <a:rPr lang="en-GB" dirty="0">
                <a:solidFill>
                  <a:srgbClr val="00B050"/>
                </a:solidFill>
                <a:latin typeface="Twinkl Cursive Looped" panose="02000000000000000000" pitchFamily="2" charset="0"/>
              </a:rPr>
              <a:t>verb, verb, </a:t>
            </a:r>
            <a:r>
              <a:rPr lang="en-GB" dirty="0">
                <a:solidFill>
                  <a:srgbClr val="FF0000"/>
                </a:solidFill>
                <a:latin typeface="Twinkl Cursive Looped" panose="02000000000000000000" pitchFamily="2" charset="0"/>
              </a:rPr>
              <a:t>pronoun, pronoun,</a:t>
            </a:r>
            <a:r>
              <a:rPr lang="en-GB" dirty="0">
                <a:solidFill>
                  <a:srgbClr val="00B050"/>
                </a:solidFill>
                <a:latin typeface="Twinkl Cursive Looped" panose="02000000000000000000" pitchFamily="2" charset="0"/>
              </a:rPr>
              <a:t> </a:t>
            </a:r>
            <a:r>
              <a:rPr lang="en-GB" dirty="0">
                <a:solidFill>
                  <a:srgbClr val="FFC000"/>
                </a:solidFill>
                <a:latin typeface="Twinkl Cursive Looped" panose="02000000000000000000" pitchFamily="2" charset="0"/>
              </a:rPr>
              <a:t>noun, </a:t>
            </a:r>
            <a:r>
              <a:rPr lang="en-GB" dirty="0">
                <a:solidFill>
                  <a:srgbClr val="00B050"/>
                </a:solidFill>
                <a:latin typeface="Twinkl Cursive Looped" panose="02000000000000000000" pitchFamily="2" charset="0"/>
              </a:rPr>
              <a:t>verb, </a:t>
            </a:r>
            <a:r>
              <a:rPr lang="en-GB" dirty="0">
                <a:solidFill>
                  <a:schemeClr val="accent4">
                    <a:lumMod val="75000"/>
                  </a:schemeClr>
                </a:solidFill>
                <a:latin typeface="Twinkl Cursive Looped" panose="02000000000000000000" pitchFamily="2" charset="0"/>
              </a:rPr>
              <a:t>conjunction,</a:t>
            </a:r>
            <a:r>
              <a:rPr lang="en-GB" dirty="0">
                <a:solidFill>
                  <a:srgbClr val="00B050"/>
                </a:solidFill>
                <a:latin typeface="Twinkl Cursive Looped" panose="02000000000000000000" pitchFamily="2" charset="0"/>
              </a:rPr>
              <a:t> verb, </a:t>
            </a:r>
            <a:r>
              <a:rPr lang="en-GB" dirty="0">
                <a:solidFill>
                  <a:srgbClr val="002060"/>
                </a:solidFill>
                <a:latin typeface="Twinkl Cursive Looped" panose="02000000000000000000" pitchFamily="2" charset="0"/>
              </a:rPr>
              <a:t>adverb</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894561012"/>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458409"/>
            <a:ext cx="11740242" cy="3508653"/>
          </a:xfrm>
          <a:prstGeom prst="rect">
            <a:avLst/>
          </a:prstGeom>
          <a:noFill/>
        </p:spPr>
        <p:txBody>
          <a:bodyPr wrap="square" rtlCol="0">
            <a:spAutoFit/>
          </a:bodyPr>
          <a:lstStyle/>
          <a:p>
            <a:r>
              <a:rPr lang="en-GB" sz="2800" b="1" dirty="0">
                <a:solidFill>
                  <a:srgbClr val="83001D"/>
                </a:solidFill>
              </a:rPr>
              <a:t>according  – Etymology</a:t>
            </a:r>
          </a:p>
          <a:p>
            <a:r>
              <a:rPr lang="en-GB" sz="2800" b="1" dirty="0">
                <a:solidFill>
                  <a:srgbClr val="83001D"/>
                </a:solidFill>
              </a:rPr>
              <a:t>Old English, from Old French </a:t>
            </a:r>
            <a:r>
              <a:rPr lang="en-GB" sz="2800" b="1" dirty="0" err="1">
                <a:solidFill>
                  <a:srgbClr val="83001D"/>
                </a:solidFill>
              </a:rPr>
              <a:t>acorder</a:t>
            </a:r>
            <a:r>
              <a:rPr lang="en-GB" sz="2800" b="1" dirty="0">
                <a:solidFill>
                  <a:srgbClr val="83001D"/>
                </a:solidFill>
              </a:rPr>
              <a:t> ‘reconcile, be of one mind’, from Latin ad- ‘to’ + </a:t>
            </a:r>
            <a:r>
              <a:rPr lang="en-GB" sz="2800" b="1" dirty="0" err="1">
                <a:solidFill>
                  <a:srgbClr val="83001D"/>
                </a:solidFill>
              </a:rPr>
              <a:t>cor</a:t>
            </a:r>
            <a:r>
              <a:rPr lang="en-GB" sz="2800" b="1" dirty="0">
                <a:solidFill>
                  <a:srgbClr val="83001D"/>
                </a:solidFill>
              </a:rPr>
              <a:t>, cord- ‘heart’; influenced by concord.</a:t>
            </a:r>
          </a:p>
          <a:p>
            <a:endParaRPr lang="en-GB" sz="2800" b="1" dirty="0">
              <a:solidFill>
                <a:srgbClr val="83001D"/>
              </a:solidFill>
            </a:endParaRPr>
          </a:p>
          <a:p>
            <a:r>
              <a:rPr lang="en-GB" sz="2800" b="1" dirty="0">
                <a:solidFill>
                  <a:srgbClr val="83001D"/>
                </a:solidFill>
              </a:rPr>
              <a:t>accordingly – Etymology</a:t>
            </a:r>
          </a:p>
          <a:p>
            <a:r>
              <a:rPr lang="en-GB" sz="2800" b="1" dirty="0">
                <a:solidFill>
                  <a:srgbClr val="83001D"/>
                </a:solidFill>
              </a:rPr>
              <a:t>From Middle English </a:t>
            </a:r>
            <a:r>
              <a:rPr lang="en-GB" sz="2800" b="1" dirty="0" err="1">
                <a:solidFill>
                  <a:srgbClr val="83001D"/>
                </a:solidFill>
              </a:rPr>
              <a:t>acordingli</a:t>
            </a:r>
            <a:r>
              <a:rPr lang="en-GB" sz="2800" b="1" dirty="0">
                <a:solidFill>
                  <a:srgbClr val="83001D"/>
                </a:solidFill>
              </a:rPr>
              <a:t>, equivalent to according +‎ -</a:t>
            </a:r>
            <a:r>
              <a:rPr lang="en-GB" sz="2800" b="1" dirty="0" err="1">
                <a:solidFill>
                  <a:srgbClr val="83001D"/>
                </a:solidFill>
              </a:rPr>
              <a:t>ly</a:t>
            </a:r>
            <a:r>
              <a:rPr lang="en-GB" sz="2800" b="1" dirty="0">
                <a:solidFill>
                  <a:srgbClr val="83001D"/>
                </a:solidFill>
              </a:rPr>
              <a:t>.</a:t>
            </a:r>
          </a:p>
          <a:p>
            <a:endParaRPr lang="en-GB" sz="1800" dirty="0">
              <a:effectLst/>
              <a:latin typeface="Calibri" panose="020F0502020204030204" pitchFamily="34" charset="0"/>
              <a:ea typeface="Calibri" panose="020F0502020204030204" pitchFamily="34" charset="0"/>
            </a:endParaRPr>
          </a:p>
          <a:p>
            <a:r>
              <a:rPr lang="en-GB" dirty="0">
                <a:latin typeface="Calibri" panose="020F0502020204030204" pitchFamily="34" charset="0"/>
                <a:ea typeface="Calibri" panose="020F0502020204030204" pitchFamily="34" charset="0"/>
              </a:rPr>
              <a:t> </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41632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 </a:t>
            </a:r>
          </a:p>
        </p:txBody>
      </p:sp>
    </p:spTree>
    <p:extLst>
      <p:ext uri="{BB962C8B-B14F-4D97-AF65-F5344CB8AC3E}">
        <p14:creationId xmlns:p14="http://schemas.microsoft.com/office/powerpoint/2010/main" val="4027390957"/>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4832092"/>
          </a:xfrm>
          <a:prstGeom prst="rect">
            <a:avLst/>
          </a:prstGeom>
          <a:noFill/>
        </p:spPr>
        <p:txBody>
          <a:bodyPr wrap="square" rtlCol="0">
            <a:spAutoFit/>
          </a:bodyPr>
          <a:lstStyle/>
          <a:p>
            <a:r>
              <a:rPr lang="en-GB" sz="4400" dirty="0">
                <a:latin typeface="Twinkl Cursive Looped" panose="02000000000000000000" pitchFamily="2" charset="0"/>
              </a:rPr>
              <a:t>Words linked to (synonyms) according …</a:t>
            </a:r>
          </a:p>
          <a:p>
            <a:r>
              <a:rPr lang="en-GB" sz="4400" dirty="0">
                <a:latin typeface="Twinkl Cursive Looped" panose="02000000000000000000" pitchFamily="2" charset="0"/>
              </a:rPr>
              <a:t>as stated by</a:t>
            </a:r>
          </a:p>
          <a:p>
            <a:r>
              <a:rPr lang="en-GB" sz="4400" dirty="0">
                <a:latin typeface="Twinkl Cursive Looped" panose="02000000000000000000" pitchFamily="2" charset="0"/>
              </a:rPr>
              <a:t>as maintained by</a:t>
            </a:r>
          </a:p>
          <a:p>
            <a:r>
              <a:rPr lang="en-GB" sz="4400" dirty="0">
                <a:latin typeface="Twinkl Cursive Looped" panose="02000000000000000000" pitchFamily="2" charset="0"/>
              </a:rPr>
              <a:t>as claimed by</a:t>
            </a:r>
          </a:p>
          <a:p>
            <a:r>
              <a:rPr lang="en-GB" sz="4400" dirty="0">
                <a:latin typeface="Twinkl Cursive Looped" panose="02000000000000000000" pitchFamily="2" charset="0"/>
              </a:rPr>
              <a:t>on the authority of</a:t>
            </a:r>
          </a:p>
          <a:p>
            <a:r>
              <a:rPr lang="en-GB" sz="4400" dirty="0">
                <a:latin typeface="Twinkl Cursive Looped" panose="02000000000000000000" pitchFamily="2" charset="0"/>
              </a:rPr>
              <a:t>on the report of</a:t>
            </a:r>
          </a:p>
          <a:p>
            <a:r>
              <a:rPr lang="en-GB" sz="4400" dirty="0">
                <a:latin typeface="Twinkl Cursive Looped" panose="02000000000000000000" pitchFamily="2" charset="0"/>
              </a:rPr>
              <a:t>in the opinion of</a:t>
            </a:r>
          </a:p>
        </p:txBody>
      </p:sp>
    </p:spTree>
    <p:extLst>
      <p:ext uri="{BB962C8B-B14F-4D97-AF65-F5344CB8AC3E}">
        <p14:creationId xmlns:p14="http://schemas.microsoft.com/office/powerpoint/2010/main" val="1758391887"/>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016758"/>
          </a:xfrm>
          <a:prstGeom prst="rect">
            <a:avLst/>
          </a:prstGeom>
          <a:noFill/>
        </p:spPr>
        <p:txBody>
          <a:bodyPr wrap="square" rtlCol="0">
            <a:spAutoFit/>
          </a:bodyPr>
          <a:lstStyle/>
          <a:p>
            <a:r>
              <a:rPr lang="en-GB" sz="2000" dirty="0">
                <a:latin typeface="Twinkl Cursive Looped" panose="02000000000000000000" pitchFamily="2" charset="0"/>
              </a:rPr>
              <a:t>Words linked to (synonyms) accordingly…</a:t>
            </a:r>
          </a:p>
          <a:p>
            <a:r>
              <a:rPr lang="en-GB" sz="2000" dirty="0">
                <a:latin typeface="Twinkl Cursive Looped" panose="02000000000000000000" pitchFamily="2" charset="0"/>
              </a:rPr>
              <a:t>appropriately</a:t>
            </a:r>
          </a:p>
          <a:p>
            <a:r>
              <a:rPr lang="en-GB" sz="2000" dirty="0">
                <a:latin typeface="Twinkl Cursive Looped" panose="02000000000000000000" pitchFamily="2" charset="0"/>
              </a:rPr>
              <a:t>correspondingly</a:t>
            </a:r>
          </a:p>
          <a:p>
            <a:r>
              <a:rPr lang="en-GB" sz="2000" dirty="0">
                <a:latin typeface="Twinkl Cursive Looped" panose="02000000000000000000" pitchFamily="2" charset="0"/>
              </a:rPr>
              <a:t>suitably</a:t>
            </a:r>
          </a:p>
          <a:p>
            <a:r>
              <a:rPr lang="en-GB" sz="2000" dirty="0">
                <a:latin typeface="Twinkl Cursive Looped" panose="02000000000000000000" pitchFamily="2" charset="0"/>
              </a:rPr>
              <a:t>fitly</a:t>
            </a:r>
          </a:p>
          <a:p>
            <a:r>
              <a:rPr lang="en-GB" sz="2000" dirty="0">
                <a:latin typeface="Twinkl Cursive Looped" panose="02000000000000000000" pitchFamily="2" charset="0"/>
              </a:rPr>
              <a:t>duly</a:t>
            </a:r>
          </a:p>
          <a:p>
            <a:r>
              <a:rPr lang="en-GB" sz="2000" dirty="0">
                <a:latin typeface="Twinkl Cursive Looped" panose="02000000000000000000" pitchFamily="2" charset="0"/>
              </a:rPr>
              <a:t>consistently</a:t>
            </a:r>
          </a:p>
          <a:p>
            <a:r>
              <a:rPr lang="en-GB" sz="2000" dirty="0">
                <a:latin typeface="Twinkl Cursive Looped" panose="02000000000000000000" pitchFamily="2" charset="0"/>
              </a:rPr>
              <a:t>properly</a:t>
            </a:r>
          </a:p>
          <a:p>
            <a:r>
              <a:rPr lang="en-GB" sz="2000" dirty="0">
                <a:latin typeface="Twinkl Cursive Looped" panose="02000000000000000000" pitchFamily="2" charset="0"/>
              </a:rPr>
              <a:t>correctly</a:t>
            </a:r>
          </a:p>
          <a:p>
            <a:r>
              <a:rPr lang="en-GB" sz="2000" dirty="0">
                <a:latin typeface="Twinkl Cursive Looped" panose="02000000000000000000" pitchFamily="2" charset="0"/>
              </a:rPr>
              <a:t>therefore</a:t>
            </a:r>
          </a:p>
          <a:p>
            <a:r>
              <a:rPr lang="en-GB" sz="2000" dirty="0">
                <a:latin typeface="Twinkl Cursive Looped" panose="02000000000000000000" pitchFamily="2" charset="0"/>
              </a:rPr>
              <a:t>for that reason</a:t>
            </a:r>
          </a:p>
          <a:p>
            <a:r>
              <a:rPr lang="en-GB" sz="2000" dirty="0">
                <a:latin typeface="Twinkl Cursive Looped" panose="02000000000000000000" pitchFamily="2" charset="0"/>
              </a:rPr>
              <a:t>consequently</a:t>
            </a:r>
          </a:p>
          <a:p>
            <a:r>
              <a:rPr lang="en-GB" sz="2000" dirty="0">
                <a:latin typeface="Twinkl Cursive Looped" panose="02000000000000000000" pitchFamily="2" charset="0"/>
              </a:rPr>
              <a:t>so</a:t>
            </a:r>
          </a:p>
          <a:p>
            <a:r>
              <a:rPr lang="en-GB" sz="2000" dirty="0">
                <a:latin typeface="Twinkl Cursive Looped" panose="02000000000000000000" pitchFamily="2" charset="0"/>
              </a:rPr>
              <a:t>as a result</a:t>
            </a:r>
          </a:p>
          <a:p>
            <a:r>
              <a:rPr lang="en-GB" sz="2000" dirty="0">
                <a:latin typeface="Twinkl Cursive Looped" panose="02000000000000000000" pitchFamily="2" charset="0"/>
              </a:rPr>
              <a:t>as a consequence</a:t>
            </a:r>
          </a:p>
          <a:p>
            <a:r>
              <a:rPr lang="en-GB" sz="2000" dirty="0">
                <a:latin typeface="Twinkl Cursive Looped" panose="02000000000000000000" pitchFamily="2" charset="0"/>
              </a:rPr>
              <a:t>in consequence</a:t>
            </a:r>
          </a:p>
        </p:txBody>
      </p:sp>
    </p:spTree>
    <p:extLst>
      <p:ext uri="{BB962C8B-B14F-4D97-AF65-F5344CB8AC3E}">
        <p14:creationId xmlns:p14="http://schemas.microsoft.com/office/powerpoint/2010/main" val="3177846608"/>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3539430"/>
          </a:xfrm>
          <a:prstGeom prst="rect">
            <a:avLst/>
          </a:prstGeom>
          <a:noFill/>
        </p:spPr>
        <p:txBody>
          <a:bodyPr wrap="square" rtlCol="0">
            <a:spAutoFit/>
          </a:bodyPr>
          <a:lstStyle/>
          <a:p>
            <a:r>
              <a:rPr lang="en-GB" sz="4800" dirty="0">
                <a:latin typeface="Twinkl Cursive Looped" panose="02000000000000000000" pitchFamily="2" charset="0"/>
              </a:rPr>
              <a:t>Common errors with according and accordingly:</a:t>
            </a:r>
          </a:p>
          <a:p>
            <a:endParaRPr lang="en-GB" sz="4800" dirty="0">
              <a:latin typeface="Twinkl Cursive Looped" panose="02000000000000000000" pitchFamily="2" charset="0"/>
            </a:endParaRPr>
          </a:p>
          <a:p>
            <a:pPr>
              <a:buFont typeface="Arial" panose="020B0604020202020204" pitchFamily="34" charset="0"/>
              <a:buChar char="•"/>
            </a:pPr>
            <a:r>
              <a:rPr lang="en-GB" sz="4000" dirty="0">
                <a:latin typeface="Twinkl Cursive Looped" panose="02000000000000000000" pitchFamily="2" charset="0"/>
              </a:rPr>
              <a:t>One c rather than double c, - accordingly</a:t>
            </a:r>
          </a:p>
          <a:p>
            <a:pPr>
              <a:buFont typeface="Arial" panose="020B0604020202020204" pitchFamily="34" charset="0"/>
              <a:buChar char="•"/>
            </a:pPr>
            <a:r>
              <a:rPr lang="en-GB" sz="4000" dirty="0">
                <a:latin typeface="Twinkl Cursive Looped" panose="02000000000000000000" pitchFamily="2" charset="0"/>
              </a:rPr>
              <a:t>  </a:t>
            </a:r>
            <a:r>
              <a:rPr lang="en-GB" sz="4000" dirty="0" err="1">
                <a:latin typeface="Twinkl Cursive Looped" panose="02000000000000000000" pitchFamily="2" charset="0"/>
              </a:rPr>
              <a:t>lly</a:t>
            </a:r>
            <a:r>
              <a:rPr lang="en-GB" sz="4000" dirty="0">
                <a:latin typeface="Twinkl Cursive Looped" panose="02000000000000000000" pitchFamily="2" charset="0"/>
              </a:rPr>
              <a:t> rather than </a:t>
            </a:r>
            <a:r>
              <a:rPr lang="en-GB" sz="4000" dirty="0" err="1">
                <a:latin typeface="Twinkl Cursive Looped" panose="02000000000000000000" pitchFamily="2" charset="0"/>
              </a:rPr>
              <a:t>ly</a:t>
            </a:r>
            <a:r>
              <a:rPr lang="en-GB" sz="4000" dirty="0">
                <a:latin typeface="Twinkl Cursive Looped" panose="02000000000000000000" pitchFamily="2" charset="0"/>
              </a:rPr>
              <a:t>, - </a:t>
            </a:r>
            <a:r>
              <a:rPr lang="en-GB" sz="4000" dirty="0" err="1">
                <a:latin typeface="Twinkl Cursive Looped" panose="02000000000000000000" pitchFamily="2" charset="0"/>
              </a:rPr>
              <a:t>accordinglly</a:t>
            </a:r>
            <a:endParaRPr lang="en-GB" sz="4000" b="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15218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800386-075A-4BBE-9BCB-193E21893AD9}"/>
              </a:ext>
            </a:extLst>
          </p:cNvPr>
          <p:cNvPicPr>
            <a:picLocks noChangeAspect="1"/>
          </p:cNvPicPr>
          <p:nvPr/>
        </p:nvPicPr>
        <p:blipFill rotWithShape="1">
          <a:blip r:embed="rId3"/>
          <a:srcRect l="23955" t="18293" r="27015" b="11026"/>
          <a:stretch/>
        </p:blipFill>
        <p:spPr>
          <a:xfrm>
            <a:off x="300250" y="296409"/>
            <a:ext cx="9785446" cy="678072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essential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9632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essential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38901"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partial</a:t>
            </a:r>
          </a:p>
        </p:txBody>
      </p:sp>
    </p:spTree>
    <p:extLst>
      <p:ext uri="{BB962C8B-B14F-4D97-AF65-F5344CB8AC3E}">
        <p14:creationId xmlns:p14="http://schemas.microsoft.com/office/powerpoint/2010/main" val="937917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partial</a:t>
            </a:r>
            <a:br>
              <a:rPr lang="en-GB" dirty="0">
                <a:latin typeface="Twinkl Cursive Looped" panose="02000000000000000000" pitchFamily="2" charset="0"/>
              </a:rPr>
            </a:br>
            <a:r>
              <a:rPr lang="en-GB" dirty="0">
                <a:latin typeface="Twinkl Cursive Looped" panose="02000000000000000000" pitchFamily="2" charset="0"/>
              </a:rPr>
              <a:t>pa</a:t>
            </a:r>
            <a:r>
              <a:rPr lang="en-GB" dirty="0">
                <a:solidFill>
                  <a:srgbClr val="FF0000"/>
                </a:solidFill>
                <a:latin typeface="Twinkl Cursive Looped" panose="02000000000000000000" pitchFamily="2" charset="0"/>
              </a:rPr>
              <a:t>r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partial</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5124" name="Picture 4" descr="Cog - Outline Clip Art at Clker.com - vector clip art online, royalty free  &amp; public domain">
            <a:extLst>
              <a:ext uri="{FF2B5EF4-FFF2-40B4-BE49-F238E27FC236}">
                <a16:creationId xmlns:a16="http://schemas.microsoft.com/office/drawing/2014/main" id="{FF5D6519-600E-6775-477D-CDDEEE27DA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456067"/>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09662" y="4778996"/>
            <a:ext cx="10515600" cy="1481650"/>
          </a:xfrm>
        </p:spPr>
        <p:txBody>
          <a:bodyPr>
            <a:normAutofit fontScale="90000"/>
          </a:bodyPr>
          <a:lstStyle/>
          <a:p>
            <a:pPr algn="ctr"/>
            <a:r>
              <a:rPr lang="en-GB" dirty="0">
                <a:latin typeface="Twinkl Cursive Looped" panose="02000000000000000000" pitchFamily="2" charset="0"/>
              </a:rPr>
              <a:t>partial</a:t>
            </a:r>
            <a:br>
              <a:rPr lang="en-GB" dirty="0">
                <a:latin typeface="Twinkl Cursive Looped" panose="02000000000000000000" pitchFamily="2" charset="0"/>
              </a:rPr>
            </a:br>
            <a:r>
              <a:rPr lang="en-GB" dirty="0">
                <a:latin typeface="Twinkl Cursive Looped" panose="02000000000000000000" pitchFamily="2" charset="0"/>
              </a:rPr>
              <a:t>pa</a:t>
            </a:r>
            <a:r>
              <a:rPr lang="en-GB" dirty="0">
                <a:solidFill>
                  <a:srgbClr val="FF0000"/>
                </a:solidFill>
                <a:latin typeface="Twinkl Cursive Looped" panose="02000000000000000000" pitchFamily="2" charset="0"/>
              </a:rPr>
              <a:t>r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partial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r>
              <a:rPr lang="en-GB" dirty="0">
                <a:latin typeface="Twinkl Cursive Looped" panose="02000000000000000000" pitchFamily="2" charset="0"/>
              </a:rPr>
              <a:t>Definition - existing only in part; incomplete.</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5124" name="Picture 4" descr="Cog - Outline Clip Art at Clker.com - vector clip art online, royalty free  &amp; public domain">
            <a:extLst>
              <a:ext uri="{FF2B5EF4-FFF2-40B4-BE49-F238E27FC236}">
                <a16:creationId xmlns:a16="http://schemas.microsoft.com/office/drawing/2014/main" id="{FF5D6519-600E-6775-477D-CDDEEE27DA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456067"/>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635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900752"/>
            <a:ext cx="10515600" cy="3507475"/>
          </a:xfrm>
        </p:spPr>
        <p:txBody>
          <a:bodyPr>
            <a:normAutofit fontScale="90000"/>
          </a:bodyPr>
          <a:lstStyle/>
          <a:p>
            <a:pPr algn="ctr"/>
            <a:r>
              <a:rPr lang="en-GB" dirty="0">
                <a:latin typeface="Twinkl Cursive Looped" panose="02000000000000000000" pitchFamily="2" charset="0"/>
              </a:rPr>
              <a:t>partial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paper gave a distorted and very partial view of the situation.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838606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900752"/>
            <a:ext cx="10515600" cy="3507475"/>
          </a:xfrm>
        </p:spPr>
        <p:txBody>
          <a:bodyPr>
            <a:normAutofit fontScale="90000"/>
          </a:bodyPr>
          <a:lstStyle/>
          <a:p>
            <a:pPr algn="ctr"/>
            <a:r>
              <a:rPr lang="en-GB" dirty="0">
                <a:latin typeface="Twinkl Cursive Looped" panose="02000000000000000000" pitchFamily="2" charset="0"/>
              </a:rPr>
              <a:t>partial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paper gave a distorted and very ------- view of the situation.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427051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900752"/>
            <a:ext cx="10515600" cy="3507475"/>
          </a:xfrm>
        </p:spPr>
        <p:txBody>
          <a:bodyPr>
            <a:normAutofit fontScale="90000"/>
          </a:bodyPr>
          <a:lstStyle/>
          <a:p>
            <a:pPr algn="ctr"/>
            <a:r>
              <a:rPr lang="en-GB" dirty="0">
                <a:latin typeface="Twinkl Cursive Looped" panose="02000000000000000000" pitchFamily="2" charset="0"/>
              </a:rPr>
              <a:t>partial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paper gave a distorted and very partial view of the situation.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40474187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confidential</a:t>
            </a:r>
            <a:br>
              <a:rPr lang="en-GB" dirty="0">
                <a:latin typeface="Twinkl Cursive Looped" panose="02000000000000000000" pitchFamily="2" charset="0"/>
              </a:rPr>
            </a:br>
            <a:r>
              <a:rPr lang="en-GB" dirty="0" err="1">
                <a:latin typeface="Twinkl Cursive Looped" panose="02000000000000000000" pitchFamily="2" charset="0"/>
              </a:rPr>
              <a:t>confide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confidential</a:t>
            </a:r>
            <a:endParaRPr lang="en-GB" i="1" dirty="0">
              <a:latin typeface="Twinkl Cursive Looped" panose="02000000000000000000" pitchFamily="2" charset="0"/>
            </a:endParaRPr>
          </a:p>
        </p:txBody>
      </p:sp>
      <p:pic>
        <p:nvPicPr>
          <p:cNvPr id="4" name="Picture 4" descr="Free Confidential Cliparts, Download Free Confidential Cliparts png images,  Free ClipArts on Clipart Library">
            <a:extLst>
              <a:ext uri="{FF2B5EF4-FFF2-40B4-BE49-F238E27FC236}">
                <a16:creationId xmlns:a16="http://schemas.microsoft.com/office/drawing/2014/main" id="{AC4EA9C8-925E-8319-43C5-F64A6DBAC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3" y="553584"/>
            <a:ext cx="2800350"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25335" y="5257968"/>
            <a:ext cx="10515600" cy="1481650"/>
          </a:xfrm>
        </p:spPr>
        <p:txBody>
          <a:bodyPr>
            <a:normAutofit fontScale="90000"/>
          </a:bodyPr>
          <a:lstStyle/>
          <a:p>
            <a:pPr algn="ctr"/>
            <a:r>
              <a:rPr lang="en-GB" dirty="0">
                <a:latin typeface="Twinkl Cursive Looped" panose="02000000000000000000" pitchFamily="2" charset="0"/>
              </a:rPr>
              <a:t>confidential</a:t>
            </a:r>
            <a:br>
              <a:rPr lang="en-GB" dirty="0">
                <a:latin typeface="Twinkl Cursive Looped" panose="02000000000000000000" pitchFamily="2" charset="0"/>
              </a:rPr>
            </a:br>
            <a:r>
              <a:rPr lang="en-GB" dirty="0" err="1">
                <a:latin typeface="Twinkl Cursive Looped" panose="02000000000000000000" pitchFamily="2" charset="0"/>
              </a:rPr>
              <a:t>confide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confidential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intended to be kept secret.</a:t>
            </a:r>
            <a:endParaRPr lang="en-GB" i="1" dirty="0">
              <a:latin typeface="Twinkl Cursive Looped" panose="02000000000000000000" pitchFamily="2" charset="0"/>
            </a:endParaRPr>
          </a:p>
        </p:txBody>
      </p:sp>
      <p:pic>
        <p:nvPicPr>
          <p:cNvPr id="4" name="Picture 4" descr="Free Confidential Cliparts, Download Free Confidential Cliparts png images,  Free ClipArts on Clipart Library">
            <a:extLst>
              <a:ext uri="{FF2B5EF4-FFF2-40B4-BE49-F238E27FC236}">
                <a16:creationId xmlns:a16="http://schemas.microsoft.com/office/drawing/2014/main" id="{AC4EA9C8-925E-8319-43C5-F64A6DBAC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3" y="553584"/>
            <a:ext cx="2800350"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3474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1695892"/>
          </a:xfrm>
        </p:spPr>
        <p:txBody>
          <a:bodyPr>
            <a:normAutofit fontScale="90000"/>
          </a:bodyPr>
          <a:lstStyle/>
          <a:p>
            <a:pPr algn="ctr"/>
            <a:r>
              <a:rPr lang="en-GB" dirty="0">
                <a:latin typeface="Twinkl Cursive Looped" panose="02000000000000000000" pitchFamily="2" charset="0"/>
              </a:rPr>
              <a:t>confidential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dropped his voice to a confidential whisper.</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409717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1695892"/>
          </a:xfrm>
        </p:spPr>
        <p:txBody>
          <a:bodyPr>
            <a:normAutofit fontScale="90000"/>
          </a:bodyPr>
          <a:lstStyle/>
          <a:p>
            <a:pPr algn="ctr"/>
            <a:r>
              <a:rPr lang="en-GB" dirty="0">
                <a:latin typeface="Twinkl Cursive Looped" panose="02000000000000000000" pitchFamily="2" charset="0"/>
              </a:rPr>
              <a:t>confidential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dropped his voice to a </a:t>
            </a:r>
            <a:br>
              <a:rPr lang="en-GB" dirty="0">
                <a:latin typeface="Twinkl Cursive Looped" panose="02000000000000000000" pitchFamily="2" charset="0"/>
              </a:rPr>
            </a:br>
            <a:r>
              <a:rPr lang="en-GB" dirty="0">
                <a:latin typeface="Twinkl Cursive Looped" panose="02000000000000000000" pitchFamily="2" charset="0"/>
              </a:rPr>
              <a:t>------------ whisper.</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6483335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1695892"/>
          </a:xfrm>
        </p:spPr>
        <p:txBody>
          <a:bodyPr>
            <a:normAutofit fontScale="90000"/>
          </a:bodyPr>
          <a:lstStyle/>
          <a:p>
            <a:pPr algn="ctr"/>
            <a:r>
              <a:rPr lang="en-GB" dirty="0">
                <a:latin typeface="Twinkl Cursive Looped" panose="02000000000000000000" pitchFamily="2" charset="0"/>
              </a:rPr>
              <a:t>confidential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dropped his voice to a confidential whisper.</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3054345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essential</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63235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essential</a:t>
            </a:r>
            <a:br>
              <a:rPr lang="en-GB" dirty="0">
                <a:latin typeface="Twinkl Cursive Looped" panose="02000000000000000000" pitchFamily="2" charset="0"/>
              </a:rPr>
            </a:br>
            <a:r>
              <a:rPr lang="en-GB" dirty="0" err="1">
                <a:latin typeface="Twinkl Cursive Looped" panose="02000000000000000000" pitchFamily="2" charset="0"/>
              </a:rPr>
              <a:t>esse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essential</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9220" name="Picture 4" descr="Frontliners Essential Workers clip art, Cute characters (645295) |  Characters | Design Bundles">
            <a:extLst>
              <a:ext uri="{FF2B5EF4-FFF2-40B4-BE49-F238E27FC236}">
                <a16:creationId xmlns:a16="http://schemas.microsoft.com/office/drawing/2014/main" id="{AD9A88F0-AA6D-7A8E-E605-9807BAAED6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303"/>
          <a:stretch/>
        </p:blipFill>
        <p:spPr bwMode="auto">
          <a:xfrm>
            <a:off x="330428" y="220663"/>
            <a:ext cx="3240086" cy="1114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2157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8019" y="4662714"/>
            <a:ext cx="10515600" cy="1719197"/>
          </a:xfrm>
        </p:spPr>
        <p:txBody>
          <a:bodyPr>
            <a:normAutofit fontScale="90000"/>
          </a:bodyPr>
          <a:lstStyle/>
          <a:p>
            <a:pPr algn="ctr"/>
            <a:r>
              <a:rPr lang="en-GB" dirty="0">
                <a:latin typeface="Twinkl Cursive Looped" panose="02000000000000000000" pitchFamily="2" charset="0"/>
              </a:rPr>
              <a:t>essential</a:t>
            </a:r>
            <a:br>
              <a:rPr lang="en-GB" dirty="0">
                <a:latin typeface="Twinkl Cursive Looped" panose="02000000000000000000" pitchFamily="2" charset="0"/>
              </a:rPr>
            </a:br>
            <a:r>
              <a:rPr lang="en-GB" dirty="0" err="1">
                <a:latin typeface="Twinkl Cursive Looped" panose="02000000000000000000" pitchFamily="2" charset="0"/>
              </a:rPr>
              <a:t>esse</a:t>
            </a:r>
            <a:r>
              <a:rPr lang="en-GB" dirty="0" err="1">
                <a:solidFill>
                  <a:srgbClr val="FF0000"/>
                </a:solidFill>
                <a:latin typeface="Twinkl Cursive Looped" panose="02000000000000000000" pitchFamily="2" charset="0"/>
              </a:rPr>
              <a:t>n</a:t>
            </a:r>
            <a:r>
              <a:rPr lang="en-GB" dirty="0">
                <a:latin typeface="Twinkl Cursive Looped" panose="02000000000000000000" pitchFamily="2" charset="0"/>
              </a:rPr>
              <a:t> + </a:t>
            </a:r>
            <a:r>
              <a:rPr lang="en-GB" dirty="0" err="1">
                <a:latin typeface="Twinkl Cursive Looped" panose="02000000000000000000" pitchFamily="2" charset="0"/>
              </a:rPr>
              <a:t>tial</a:t>
            </a:r>
            <a:r>
              <a:rPr lang="en-GB" dirty="0">
                <a:latin typeface="Twinkl Cursive Looped" panose="02000000000000000000" pitchFamily="2" charset="0"/>
              </a:rPr>
              <a:t> = essential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r>
              <a:rPr lang="en-GB" dirty="0">
                <a:latin typeface="Twinkl Cursive Looped" panose="02000000000000000000" pitchFamily="2" charset="0"/>
              </a:rPr>
              <a:t>Definition - absolutely necessary; extremely important.</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9220" name="Picture 4" descr="Frontliners Essential Workers clip art, Cute characters (645295) |  Characters | Design Bundles">
            <a:extLst>
              <a:ext uri="{FF2B5EF4-FFF2-40B4-BE49-F238E27FC236}">
                <a16:creationId xmlns:a16="http://schemas.microsoft.com/office/drawing/2014/main" id="{AD9A88F0-AA6D-7A8E-E605-9807BAAED6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303"/>
          <a:stretch/>
        </p:blipFill>
        <p:spPr bwMode="auto">
          <a:xfrm>
            <a:off x="330428" y="220663"/>
            <a:ext cx="3240086" cy="1114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0747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678977"/>
          </a:xfrm>
        </p:spPr>
        <p:txBody>
          <a:bodyPr>
            <a:normAutofit fontScale="90000"/>
          </a:bodyPr>
          <a:lstStyle/>
          <a:p>
            <a:pPr algn="ctr"/>
            <a:r>
              <a:rPr lang="en-GB" dirty="0">
                <a:latin typeface="Twinkl Cursive Looped" panose="02000000000000000000" pitchFamily="2" charset="0"/>
              </a:rPr>
              <a:t>essential</a:t>
            </a:r>
            <a:br>
              <a:rPr lang="en-GB" dirty="0">
                <a:latin typeface="Twinkl Cursive Looped" panose="02000000000000000000" pitchFamily="2" charset="0"/>
              </a:rPr>
            </a:br>
            <a:r>
              <a:rPr lang="en-GB" dirty="0">
                <a:latin typeface="Twinkl Cursive Looped" panose="02000000000000000000" pitchFamily="2" charset="0"/>
              </a:rPr>
              <a:t>We only had the bare essentials in the way of equipment.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5568518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678977"/>
          </a:xfrm>
        </p:spPr>
        <p:txBody>
          <a:bodyPr>
            <a:normAutofit fontScale="90000"/>
          </a:bodyPr>
          <a:lstStyle/>
          <a:p>
            <a:pPr algn="ctr"/>
            <a:r>
              <a:rPr lang="en-GB" dirty="0">
                <a:latin typeface="Twinkl Cursive Looped" panose="02000000000000000000" pitchFamily="2" charset="0"/>
              </a:rPr>
              <a:t>essential</a:t>
            </a:r>
            <a:br>
              <a:rPr lang="en-GB" dirty="0">
                <a:latin typeface="Twinkl Cursive Looped" panose="02000000000000000000" pitchFamily="2" charset="0"/>
              </a:rPr>
            </a:br>
            <a:r>
              <a:rPr lang="en-GB" dirty="0">
                <a:latin typeface="Twinkl Cursive Looped" panose="02000000000000000000" pitchFamily="2" charset="0"/>
              </a:rPr>
              <a:t>We only had the bare ---------- in the way of equipment.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4414867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678977"/>
          </a:xfrm>
        </p:spPr>
        <p:txBody>
          <a:bodyPr>
            <a:normAutofit fontScale="90000"/>
          </a:bodyPr>
          <a:lstStyle/>
          <a:p>
            <a:pPr algn="ctr"/>
            <a:r>
              <a:rPr lang="en-GB" dirty="0">
                <a:latin typeface="Twinkl Cursive Looped" panose="02000000000000000000" pitchFamily="2" charset="0"/>
              </a:rPr>
              <a:t>essential</a:t>
            </a:r>
            <a:br>
              <a:rPr lang="en-GB" dirty="0">
                <a:latin typeface="Twinkl Cursive Looped" panose="02000000000000000000" pitchFamily="2" charset="0"/>
              </a:rPr>
            </a:br>
            <a:r>
              <a:rPr lang="en-GB" dirty="0">
                <a:latin typeface="Twinkl Cursive Looped" panose="02000000000000000000" pitchFamily="2" charset="0"/>
              </a:rPr>
              <a:t>We only had the bare essentials in the way of equipment.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17436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99995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according</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2141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_________ to the weather report, there will be sunshine today.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22980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41D98E8-3A1B-6191-9303-91A028782D3A}"/>
              </a:ext>
            </a:extLst>
          </p:cNvPr>
          <p:cNvSpPr/>
          <p:nvPr/>
        </p:nvSpPr>
        <p:spPr>
          <a:xfrm>
            <a:off x="1146629" y="2995385"/>
            <a:ext cx="3193142"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94073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accordingly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816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Tree>
    <p:extLst>
      <p:ext uri="{BB962C8B-B14F-4D97-AF65-F5344CB8AC3E}">
        <p14:creationId xmlns:p14="http://schemas.microsoft.com/office/powerpoint/2010/main" val="23747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___________.</a:t>
            </a:r>
            <a:endParaRPr lang="en-GB" i="1" dirty="0"/>
          </a:p>
        </p:txBody>
      </p:sp>
    </p:spTree>
    <p:extLst>
      <p:ext uri="{BB962C8B-B14F-4D97-AF65-F5344CB8AC3E}">
        <p14:creationId xmlns:p14="http://schemas.microsoft.com/office/powerpoint/2010/main" val="39497033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sp>
        <p:nvSpPr>
          <p:cNvPr id="3" name="Rectangle 2">
            <a:extLst>
              <a:ext uri="{FF2B5EF4-FFF2-40B4-BE49-F238E27FC236}">
                <a16:creationId xmlns:a16="http://schemas.microsoft.com/office/drawing/2014/main" id="{F759AE76-9A2F-3C79-650F-7E150C1AA0A5}"/>
              </a:ext>
            </a:extLst>
          </p:cNvPr>
          <p:cNvSpPr/>
          <p:nvPr/>
        </p:nvSpPr>
        <p:spPr>
          <a:xfrm>
            <a:off x="3817257" y="4238172"/>
            <a:ext cx="4122057"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6815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substantial control of England.  Accordingly, because of its location, potentially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Accordingly, by the 1300s, Colchester was a busy influential market town where many people made and sold cloth.  A small port was built on the River Colne where ships could load up with cloth, with the potential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5791199"/>
          </a:xfrm>
        </p:spPr>
        <p:txBody>
          <a:bodyPr>
            <a:noAutofit/>
          </a:bodyPr>
          <a:lstStyle/>
          <a:p>
            <a:r>
              <a:rPr lang="en-GB" sz="2400" b="1" dirty="0">
                <a:solidFill>
                  <a:srgbClr val="333333"/>
                </a:solidFill>
                <a:latin typeface="Twinkl Cursive Looped" panose="02000000000000000000" pitchFamily="2" charset="0"/>
              </a:rPr>
              <a:t>Castles and Mills</a:t>
            </a: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Confidential</a:t>
            </a:r>
            <a:r>
              <a:rPr lang="en-GB" sz="2400" dirty="0">
                <a:solidFill>
                  <a:srgbClr val="333333"/>
                </a:solidFill>
                <a:latin typeface="Twinkl Cursive Looped" panose="02000000000000000000" pitchFamily="2" charset="0"/>
              </a:rPr>
              <a:t> records show that land use went through a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but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change again in the years after the Romans left in the 5th century.  </a:t>
            </a:r>
            <a:r>
              <a:rPr lang="en-GB" sz="2400" dirty="0">
                <a:solidFill>
                  <a:srgbClr val="333333"/>
                </a:solidFill>
                <a:highlight>
                  <a:srgbClr val="FFFF00"/>
                </a:highlight>
                <a:latin typeface="Twinkl Cursive Looped" panose="02000000000000000000" pitchFamily="2" charset="0"/>
              </a:rPr>
              <a:t>According</a:t>
            </a:r>
            <a:r>
              <a:rPr lang="en-GB" sz="2400" dirty="0">
                <a:solidFill>
                  <a:srgbClr val="333333"/>
                </a:solidFill>
                <a:latin typeface="Twinkl Cursive Looped" panose="02000000000000000000" pitchFamily="2" charset="0"/>
              </a:rPr>
              <a:t> to records, Romans Tribes called Anglo-Saxons moved in, building their own </a:t>
            </a:r>
            <a:r>
              <a:rPr lang="en-GB" sz="2400" dirty="0">
                <a:solidFill>
                  <a:srgbClr val="333333"/>
                </a:solidFill>
                <a:highlight>
                  <a:srgbClr val="FFFF00"/>
                </a:highlight>
                <a:latin typeface="Twinkl Cursive Looped" panose="02000000000000000000" pitchFamily="2" charset="0"/>
              </a:rPr>
              <a:t>essential</a:t>
            </a:r>
            <a:r>
              <a:rPr lang="en-GB" sz="2400" dirty="0">
                <a:solidFill>
                  <a:srgbClr val="333333"/>
                </a:solidFill>
                <a:latin typeface="Twinkl Cursive Looped" panose="02000000000000000000" pitchFamily="2" charset="0"/>
              </a:rPr>
              <a:t> wooden hut-like homes on top of the empty, </a:t>
            </a:r>
            <a:r>
              <a:rPr lang="en-GB" sz="2400" dirty="0">
                <a:solidFill>
                  <a:srgbClr val="333333"/>
                </a:solidFill>
                <a:highlight>
                  <a:srgbClr val="FFFF00"/>
                </a:highlight>
                <a:latin typeface="Twinkl Cursive Looped" panose="02000000000000000000" pitchFamily="2" charset="0"/>
              </a:rPr>
              <a:t>partial</a:t>
            </a:r>
            <a:r>
              <a:rPr lang="en-GB" sz="2400" dirty="0">
                <a:solidFill>
                  <a:srgbClr val="333333"/>
                </a:solidFill>
                <a:latin typeface="Twinkl Cursive Looped" panose="02000000000000000000" pitchFamily="2" charset="0"/>
              </a:rPr>
              <a:t>, fallen-down Roman buildings.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Colchester became important again after 1066, when the Normans from France, led by William the Conqueror, took </a:t>
            </a:r>
            <a:r>
              <a:rPr lang="en-GB" sz="2400" dirty="0">
                <a:solidFill>
                  <a:srgbClr val="333333"/>
                </a:solidFill>
                <a:highlight>
                  <a:srgbClr val="FFFF00"/>
                </a:highlight>
                <a:latin typeface="Twinkl Cursive Looped" panose="02000000000000000000" pitchFamily="2" charset="0"/>
              </a:rPr>
              <a:t>substantial</a:t>
            </a:r>
            <a:r>
              <a:rPr lang="en-GB" sz="2400" dirty="0">
                <a:solidFill>
                  <a:srgbClr val="333333"/>
                </a:solidFill>
                <a:latin typeface="Twinkl Cursive Looped" panose="02000000000000000000" pitchFamily="2" charset="0"/>
              </a:rPr>
              <a:t> control of England.  </a:t>
            </a: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because of its location, </a:t>
            </a:r>
            <a:r>
              <a:rPr lang="en-GB" sz="2400" dirty="0">
                <a:solidFill>
                  <a:srgbClr val="333333"/>
                </a:solidFill>
                <a:highlight>
                  <a:srgbClr val="FFFF00"/>
                </a:highlight>
                <a:latin typeface="Twinkl Cursive Looped" panose="02000000000000000000" pitchFamily="2" charset="0"/>
              </a:rPr>
              <a:t>potentially</a:t>
            </a:r>
            <a:r>
              <a:rPr lang="en-GB" sz="2400" dirty="0">
                <a:solidFill>
                  <a:srgbClr val="333333"/>
                </a:solidFill>
                <a:latin typeface="Twinkl Cursive Looped" panose="02000000000000000000" pitchFamily="2" charset="0"/>
              </a:rPr>
              <a:t> the Normans built a castle in Colchester to help defend the East of England.</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Accordingly</a:t>
            </a:r>
            <a:r>
              <a:rPr lang="en-GB" sz="2400" dirty="0">
                <a:solidFill>
                  <a:srgbClr val="333333"/>
                </a:solidFill>
                <a:latin typeface="Twinkl Cursive Looped" panose="02000000000000000000" pitchFamily="2" charset="0"/>
              </a:rPr>
              <a:t>, by the 1300s, Colchester was a busy </a:t>
            </a:r>
            <a:r>
              <a:rPr lang="en-GB" sz="2400" dirty="0">
                <a:solidFill>
                  <a:srgbClr val="333333"/>
                </a:solidFill>
                <a:highlight>
                  <a:srgbClr val="FFFF00"/>
                </a:highlight>
                <a:latin typeface="Twinkl Cursive Looped" panose="02000000000000000000" pitchFamily="2" charset="0"/>
              </a:rPr>
              <a:t>influential</a:t>
            </a:r>
            <a:r>
              <a:rPr lang="en-GB" sz="2400" dirty="0">
                <a:solidFill>
                  <a:srgbClr val="333333"/>
                </a:solidFill>
                <a:latin typeface="Twinkl Cursive Looped" panose="02000000000000000000" pitchFamily="2" charset="0"/>
              </a:rPr>
              <a:t> market town where many people made and sold cloth.  A small port was built on the River Colne where ships could load up with cloth, with the </a:t>
            </a:r>
            <a:r>
              <a:rPr lang="en-GB" sz="2400" dirty="0">
                <a:solidFill>
                  <a:srgbClr val="333333"/>
                </a:solidFill>
                <a:highlight>
                  <a:srgbClr val="FFFF00"/>
                </a:highlight>
                <a:latin typeface="Twinkl Cursive Looped" panose="02000000000000000000" pitchFamily="2" charset="0"/>
              </a:rPr>
              <a:t>potential</a:t>
            </a:r>
            <a:r>
              <a:rPr lang="en-GB" sz="2400" dirty="0">
                <a:solidFill>
                  <a:srgbClr val="333333"/>
                </a:solidFill>
                <a:latin typeface="Twinkl Cursive Looped" panose="02000000000000000000" pitchFamily="2" charset="0"/>
              </a:rPr>
              <a:t> to prosper and take it to be sold overseas.</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9993427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Confidential records show that land use went through a partial but essential change again in the years after the Romans left in the 5th century. </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28917887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800386-075A-4BBE-9BCB-193E21893AD9}"/>
              </a:ext>
            </a:extLst>
          </p:cNvPr>
          <p:cNvPicPr>
            <a:picLocks noChangeAspect="1"/>
          </p:cNvPicPr>
          <p:nvPr/>
        </p:nvPicPr>
        <p:blipFill rotWithShape="1">
          <a:blip r:embed="rId3"/>
          <a:srcRect l="23955" t="18293" r="27015" b="11026"/>
          <a:stretch/>
        </p:blipFill>
        <p:spPr>
          <a:xfrm>
            <a:off x="300250" y="296409"/>
            <a:ext cx="9785446" cy="6780724"/>
          </a:xfrm>
          <a:prstGeom prst="rect">
            <a:avLst/>
          </a:prstGeom>
        </p:spPr>
      </p:pic>
    </p:spTree>
    <p:extLst>
      <p:ext uri="{BB962C8B-B14F-4D97-AF65-F5344CB8AC3E}">
        <p14:creationId xmlns:p14="http://schemas.microsoft.com/office/powerpoint/2010/main" val="1150699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a:t>
            </a:r>
            <a:br>
              <a:rPr lang="en-GB" dirty="0">
                <a:latin typeface="Twinkl Cursive Looped" panose="02000000000000000000" pitchFamily="2" charset="0"/>
              </a:rPr>
            </a:br>
            <a:r>
              <a:rPr lang="en-GB" dirty="0">
                <a:latin typeface="Twinkl Cursive Looped" panose="02000000000000000000" pitchFamily="2" charset="0"/>
              </a:rPr>
              <a:t>at infrequent or irregular intervals; now and then.</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9786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655683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34166053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a:t>
            </a:r>
            <a:br>
              <a:rPr lang="en-GB" dirty="0">
                <a:latin typeface="Twinkl Cursive Looped" panose="02000000000000000000" pitchFamily="2" charset="0"/>
              </a:rPr>
            </a:br>
            <a:r>
              <a:rPr lang="en-GB" dirty="0">
                <a:latin typeface="Twinkl Cursive Looped" panose="02000000000000000000" pitchFamily="2" charset="0"/>
              </a:rPr>
              <a:t>at infrequent or irregular intervals; now and then.</a:t>
            </a:r>
          </a:p>
        </p:txBody>
      </p:sp>
    </p:spTree>
    <p:extLst>
      <p:ext uri="{BB962C8B-B14F-4D97-AF65-F5344CB8AC3E}">
        <p14:creationId xmlns:p14="http://schemas.microsoft.com/office/powerpoint/2010/main" val="92893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618277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 </a:t>
            </a:r>
          </a:p>
        </p:txBody>
      </p:sp>
    </p:spTree>
    <p:extLst>
      <p:ext uri="{BB962C8B-B14F-4D97-AF65-F5344CB8AC3E}">
        <p14:creationId xmlns:p14="http://schemas.microsoft.com/office/powerpoint/2010/main" val="23677584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fontScale="90000"/>
          </a:bodyPr>
          <a:lstStyle/>
          <a:p>
            <a:pPr algn="ctr"/>
            <a:r>
              <a:rPr lang="en-GB" dirty="0">
                <a:latin typeface="Twinkl Cursive Looped" panose="02000000000000000000" pitchFamily="2" charset="0"/>
              </a:rPr>
              <a:t>probably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almost certainly; as far as one knows or can tell.</a:t>
            </a:r>
          </a:p>
        </p:txBody>
      </p:sp>
    </p:spTree>
    <p:extLst>
      <p:ext uri="{BB962C8B-B14F-4D97-AF65-F5344CB8AC3E}">
        <p14:creationId xmlns:p14="http://schemas.microsoft.com/office/powerpoint/2010/main" val="25873490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14996691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Soft c</a:t>
            </a:r>
          </a:p>
        </p:txBody>
      </p:sp>
    </p:spTree>
    <p:extLst>
      <p:ext uri="{BB962C8B-B14F-4D97-AF65-F5344CB8AC3E}">
        <p14:creationId xmlns:p14="http://schemas.microsoft.com/office/powerpoint/2010/main" val="9873188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soft c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Words with the /ʃ/</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ch</a:t>
            </a:r>
            <a:br>
              <a:rPr lang="en-GB" dirty="0">
                <a:latin typeface="Twinkl Cursive Looped" panose="02000000000000000000" pitchFamily="2" charset="0"/>
              </a:rPr>
            </a:br>
            <a:r>
              <a:rPr lang="en-GB" dirty="0">
                <a:latin typeface="Twinkl Cursive Looped" panose="02000000000000000000" pitchFamily="2" charset="0"/>
              </a:rPr>
              <a:t>(mostly French in</a:t>
            </a:r>
            <a:br>
              <a:rPr lang="en-GB" dirty="0">
                <a:latin typeface="Twinkl Cursive Looped" panose="02000000000000000000" pitchFamily="2" charset="0"/>
              </a:rPr>
            </a:br>
            <a:r>
              <a:rPr lang="en-GB" dirty="0">
                <a:latin typeface="Twinkl Cursive Looped" panose="02000000000000000000" pitchFamily="2" charset="0"/>
              </a:rPr>
              <a:t>origin) or with the /s/</a:t>
            </a:r>
            <a:br>
              <a:rPr lang="en-GB" dirty="0">
                <a:latin typeface="Twinkl Cursive Looped" panose="02000000000000000000" pitchFamily="2" charset="0"/>
              </a:rPr>
            </a:br>
            <a:r>
              <a:rPr lang="en-GB" dirty="0">
                <a:latin typeface="Twinkl Cursive Looped" panose="02000000000000000000" pitchFamily="2" charset="0"/>
              </a:rPr>
              <a:t>sound spelt </a:t>
            </a:r>
            <a:r>
              <a:rPr lang="en-GB" dirty="0" err="1">
                <a:latin typeface="Twinkl Cursive Looped" panose="02000000000000000000" pitchFamily="2" charset="0"/>
              </a:rPr>
              <a:t>sc</a:t>
            </a:r>
            <a:r>
              <a:rPr lang="en-GB" dirty="0">
                <a:latin typeface="Twinkl Cursive Looped" panose="02000000000000000000" pitchFamily="2" charset="0"/>
              </a:rPr>
              <a:t> (Latin</a:t>
            </a:r>
            <a:br>
              <a:rPr lang="en-GB" dirty="0">
                <a:latin typeface="Twinkl Cursive Looped" panose="02000000000000000000" pitchFamily="2" charset="0"/>
              </a:rPr>
            </a:br>
            <a:r>
              <a:rPr lang="en-GB" dirty="0">
                <a:latin typeface="Twinkl Cursive Looped" panose="02000000000000000000" pitchFamily="2" charset="0"/>
              </a:rPr>
              <a:t>in origin)</a:t>
            </a:r>
          </a:p>
        </p:txBody>
      </p:sp>
    </p:spTree>
    <p:extLst>
      <p:ext uri="{BB962C8B-B14F-4D97-AF65-F5344CB8AC3E}">
        <p14:creationId xmlns:p14="http://schemas.microsoft.com/office/powerpoint/2010/main" val="273376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celebrate </a:t>
            </a:r>
          </a:p>
        </p:txBody>
      </p:sp>
    </p:spTree>
    <p:extLst>
      <p:ext uri="{BB962C8B-B14F-4D97-AF65-F5344CB8AC3E}">
        <p14:creationId xmlns:p14="http://schemas.microsoft.com/office/powerpoint/2010/main" val="6506086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celebrate</a:t>
            </a:r>
          </a:p>
        </p:txBody>
      </p:sp>
      <p:sp>
        <p:nvSpPr>
          <p:cNvPr id="3" name="Rectangle 2">
            <a:extLst>
              <a:ext uri="{FF2B5EF4-FFF2-40B4-BE49-F238E27FC236}">
                <a16:creationId xmlns:a16="http://schemas.microsoft.com/office/drawing/2014/main" id="{13BB5EC0-7A96-4D29-A835-6FAE896C31A4}"/>
              </a:ext>
            </a:extLst>
          </p:cNvPr>
          <p:cNvSpPr/>
          <p:nvPr/>
        </p:nvSpPr>
        <p:spPr>
          <a:xfrm>
            <a:off x="4659086" y="3429000"/>
            <a:ext cx="69668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147979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celebrate</a:t>
            </a:r>
          </a:p>
        </p:txBody>
      </p:sp>
      <p:sp>
        <p:nvSpPr>
          <p:cNvPr id="3" name="Rectangle 2">
            <a:extLst>
              <a:ext uri="{FF2B5EF4-FFF2-40B4-BE49-F238E27FC236}">
                <a16:creationId xmlns:a16="http://schemas.microsoft.com/office/drawing/2014/main" id="{13BB5EC0-7A96-4D29-A835-6FAE896C31A4}"/>
              </a:ext>
            </a:extLst>
          </p:cNvPr>
          <p:cNvSpPr/>
          <p:nvPr/>
        </p:nvSpPr>
        <p:spPr>
          <a:xfrm>
            <a:off x="4659086" y="3429000"/>
            <a:ext cx="69668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5,434,790 Celebration Illustrations &amp; Clip Art - iStock">
            <a:extLst>
              <a:ext uri="{FF2B5EF4-FFF2-40B4-BE49-F238E27FC236}">
                <a16:creationId xmlns:a16="http://schemas.microsoft.com/office/drawing/2014/main" id="{177F33D5-152D-9C35-4795-5E6EF9A477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695" y="2238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0143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cellar</a:t>
            </a:r>
          </a:p>
        </p:txBody>
      </p:sp>
    </p:spTree>
    <p:extLst>
      <p:ext uri="{BB962C8B-B14F-4D97-AF65-F5344CB8AC3E}">
        <p14:creationId xmlns:p14="http://schemas.microsoft.com/office/powerpoint/2010/main" val="18454739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cellar</a:t>
            </a:r>
          </a:p>
        </p:txBody>
      </p:sp>
      <p:sp>
        <p:nvSpPr>
          <p:cNvPr id="3" name="Rectangle 2">
            <a:extLst>
              <a:ext uri="{FF2B5EF4-FFF2-40B4-BE49-F238E27FC236}">
                <a16:creationId xmlns:a16="http://schemas.microsoft.com/office/drawing/2014/main" id="{0366E0B6-702E-4814-82C6-08CA2D13F3C9}"/>
              </a:ext>
            </a:extLst>
          </p:cNvPr>
          <p:cNvSpPr/>
          <p:nvPr/>
        </p:nvSpPr>
        <p:spPr>
          <a:xfrm>
            <a:off x="4934856" y="3673929"/>
            <a:ext cx="667657"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64822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cellar</a:t>
            </a:r>
          </a:p>
        </p:txBody>
      </p:sp>
      <p:sp>
        <p:nvSpPr>
          <p:cNvPr id="3" name="Rectangle 2">
            <a:extLst>
              <a:ext uri="{FF2B5EF4-FFF2-40B4-BE49-F238E27FC236}">
                <a16:creationId xmlns:a16="http://schemas.microsoft.com/office/drawing/2014/main" id="{0366E0B6-702E-4814-82C6-08CA2D13F3C9}"/>
              </a:ext>
            </a:extLst>
          </p:cNvPr>
          <p:cNvSpPr/>
          <p:nvPr/>
        </p:nvSpPr>
        <p:spPr>
          <a:xfrm>
            <a:off x="4934856" y="3673929"/>
            <a:ext cx="667657"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066" name="Picture 2" descr="5,724 Cellar Illustrations &amp; Clip Art - iStock">
            <a:extLst>
              <a:ext uri="{FF2B5EF4-FFF2-40B4-BE49-F238E27FC236}">
                <a16:creationId xmlns:a16="http://schemas.microsoft.com/office/drawing/2014/main" id="{0896CB75-9F86-5802-FE9D-8B14559AE3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336" y="292781"/>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18325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juicy</a:t>
            </a:r>
          </a:p>
        </p:txBody>
      </p:sp>
    </p:spTree>
    <p:extLst>
      <p:ext uri="{BB962C8B-B14F-4D97-AF65-F5344CB8AC3E}">
        <p14:creationId xmlns:p14="http://schemas.microsoft.com/office/powerpoint/2010/main" val="3906338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juicy</a:t>
            </a:r>
          </a:p>
        </p:txBody>
      </p:sp>
      <p:sp>
        <p:nvSpPr>
          <p:cNvPr id="3" name="Rectangle 2">
            <a:extLst>
              <a:ext uri="{FF2B5EF4-FFF2-40B4-BE49-F238E27FC236}">
                <a16:creationId xmlns:a16="http://schemas.microsoft.com/office/drawing/2014/main" id="{162CC6E8-06E9-4F6E-A75B-C2FED721CE28}"/>
              </a:ext>
            </a:extLst>
          </p:cNvPr>
          <p:cNvSpPr/>
          <p:nvPr/>
        </p:nvSpPr>
        <p:spPr>
          <a:xfrm>
            <a:off x="6096000" y="3662589"/>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36469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juicy</a:t>
            </a:r>
          </a:p>
        </p:txBody>
      </p:sp>
      <p:sp>
        <p:nvSpPr>
          <p:cNvPr id="3" name="Rectangle 2">
            <a:extLst>
              <a:ext uri="{FF2B5EF4-FFF2-40B4-BE49-F238E27FC236}">
                <a16:creationId xmlns:a16="http://schemas.microsoft.com/office/drawing/2014/main" id="{162CC6E8-06E9-4F6E-A75B-C2FED721CE28}"/>
              </a:ext>
            </a:extLst>
          </p:cNvPr>
          <p:cNvSpPr/>
          <p:nvPr/>
        </p:nvSpPr>
        <p:spPr>
          <a:xfrm>
            <a:off x="6096000" y="3662589"/>
            <a:ext cx="4209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9090" name="Picture 2" descr="Juicy Stock Illustrations – 321,467 Juicy Stock Illustrations, Vectors &amp;  Clipart - Dreamstime">
            <a:extLst>
              <a:ext uri="{FF2B5EF4-FFF2-40B4-BE49-F238E27FC236}">
                <a16:creationId xmlns:a16="http://schemas.microsoft.com/office/drawing/2014/main" id="{ACC0929B-4C07-BD24-0597-1CA55F2D0E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757" y="547461"/>
            <a:ext cx="220980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613194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27087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 </a:t>
            </a:r>
          </a:p>
        </p:txBody>
      </p:sp>
    </p:spTree>
    <p:extLst>
      <p:ext uri="{BB962C8B-B14F-4D97-AF65-F5344CB8AC3E}">
        <p14:creationId xmlns:p14="http://schemas.microsoft.com/office/powerpoint/2010/main" val="14062717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37249035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1049932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substantial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40460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substantial</a:t>
            </a:r>
          </a:p>
        </p:txBody>
      </p:sp>
      <p:sp>
        <p:nvSpPr>
          <p:cNvPr id="3" name="Rectangle 2">
            <a:extLst>
              <a:ext uri="{FF2B5EF4-FFF2-40B4-BE49-F238E27FC236}">
                <a16:creationId xmlns:a16="http://schemas.microsoft.com/office/drawing/2014/main" id="{CADDE2D9-BBEE-4B60-9EA8-8BE166E5866C}"/>
              </a:ext>
            </a:extLst>
          </p:cNvPr>
          <p:cNvSpPr/>
          <p:nvPr/>
        </p:nvSpPr>
        <p:spPr>
          <a:xfrm>
            <a:off x="6821713"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456273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torrential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73566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torrential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525079" y="3657601"/>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032318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sequential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2057281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sequential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85644" y="3639458"/>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826091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substantial</a:t>
            </a:r>
          </a:p>
        </p:txBody>
      </p:sp>
    </p:spTree>
    <p:extLst>
      <p:ext uri="{BB962C8B-B14F-4D97-AF65-F5344CB8AC3E}">
        <p14:creationId xmlns:p14="http://schemas.microsoft.com/office/powerpoint/2010/main" val="16852160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substantial</a:t>
            </a:r>
            <a:br>
              <a:rPr lang="en-GB" dirty="0">
                <a:latin typeface="Twinkl Cursive Looped" panose="02000000000000000000" pitchFamily="2" charset="0"/>
              </a:rPr>
            </a:br>
            <a:r>
              <a:rPr lang="en-GB" dirty="0" err="1">
                <a:latin typeface="Twinkl Cursive Looped" panose="02000000000000000000" pitchFamily="2" charset="0"/>
              </a:rPr>
              <a:t>substa</a:t>
            </a:r>
            <a:r>
              <a:rPr lang="en-GB" dirty="0" err="1">
                <a:solidFill>
                  <a:srgbClr val="FF0000"/>
                </a:solidFill>
                <a:latin typeface="Twinkl Cursive Looped" panose="02000000000000000000" pitchFamily="2" charset="0"/>
              </a:rPr>
              <a:t>n</a:t>
            </a:r>
            <a:r>
              <a:rPr lang="en-GB" dirty="0">
                <a:solidFill>
                  <a:srgbClr val="FF0000"/>
                </a:solidFill>
                <a:latin typeface="Twinkl Cursive Looped" panose="02000000000000000000" pitchFamily="2" charset="0"/>
              </a:rPr>
              <a:t> </a:t>
            </a:r>
            <a:r>
              <a:rPr lang="en-GB" dirty="0">
                <a:latin typeface="Twinkl Cursive Looped" panose="02000000000000000000" pitchFamily="2" charset="0"/>
              </a:rPr>
              <a:t>+ </a:t>
            </a:r>
            <a:r>
              <a:rPr lang="en-GB" dirty="0" err="1">
                <a:latin typeface="Twinkl Cursive Looped" panose="02000000000000000000" pitchFamily="2" charset="0"/>
              </a:rPr>
              <a:t>tial</a:t>
            </a:r>
            <a:r>
              <a:rPr lang="en-GB" dirty="0">
                <a:latin typeface="Twinkl Cursive Looped" panose="02000000000000000000" pitchFamily="2" charset="0"/>
              </a:rPr>
              <a:t> = substantial</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83970" name="Picture 2" descr="1,177 Substantial Limit Illustrations &amp; Clip Art - iStock">
            <a:extLst>
              <a:ext uri="{FF2B5EF4-FFF2-40B4-BE49-F238E27FC236}">
                <a16:creationId xmlns:a16="http://schemas.microsoft.com/office/drawing/2014/main" id="{C9FFFC9D-0B9B-B39A-8527-21EE4126F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161" y="304800"/>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089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5480</TotalTime>
  <Words>4656</Words>
  <Application>Microsoft Office PowerPoint</Application>
  <PresentationFormat>Widescreen</PresentationFormat>
  <Paragraphs>523</Paragraphs>
  <Slides>297</Slides>
  <Notes>68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297</vt:i4>
      </vt:variant>
    </vt:vector>
  </HeadingPairs>
  <TitlesOfParts>
    <vt:vector size="303"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occasionally </vt:lpstr>
      <vt:lpstr>occasionally   adverb  Definition - at infrequent or irregular intervals; now and then.</vt:lpstr>
      <vt:lpstr>Do you remember this challenge word?</vt:lpstr>
      <vt:lpstr>probably </vt:lpstr>
      <vt:lpstr>probably  adverb  Definition –   almost certainly; as far as one knows or can tell.</vt:lpstr>
      <vt:lpstr>Do you remember this rule?</vt:lpstr>
      <vt:lpstr>Soft c</vt:lpstr>
      <vt:lpstr>  soft c   Words with the /ʃ/ sound spelt ch (mostly French in origin) or with the /s/ sound spelt sc (Latin in origin)</vt:lpstr>
      <vt:lpstr>chef </vt:lpstr>
      <vt:lpstr>chef</vt:lpstr>
      <vt:lpstr>chef</vt:lpstr>
      <vt:lpstr>science</vt:lpstr>
      <vt:lpstr>science</vt:lpstr>
      <vt:lpstr>science</vt:lpstr>
      <vt:lpstr>forced</vt:lpstr>
      <vt:lpstr>forced</vt:lpstr>
      <vt:lpstr>forced</vt:lpstr>
      <vt:lpstr>Let’s Teach and Practise</vt:lpstr>
      <vt:lpstr>Words with ending sound /shuhl/ after a consonant  letter -tial </vt:lpstr>
      <vt:lpstr>-tial</vt:lpstr>
      <vt:lpstr>partial</vt:lpstr>
      <vt:lpstr>partial</vt:lpstr>
      <vt:lpstr>confidential</vt:lpstr>
      <vt:lpstr>confidential</vt:lpstr>
      <vt:lpstr>essential</vt:lpstr>
      <vt:lpstr>essential</vt:lpstr>
      <vt:lpstr>partial</vt:lpstr>
      <vt:lpstr>partial par + tial = partial</vt:lpstr>
      <vt:lpstr>partial par + tial = partial  adjective Definition - existing only in part; incomplete.</vt:lpstr>
      <vt:lpstr>partial  The paper gave a distorted and very partial view of the situation.</vt:lpstr>
      <vt:lpstr>partial  The paper gave a distorted and very ------- view of the situation.</vt:lpstr>
      <vt:lpstr>partial  The paper gave a distorted and very partial view of the situation.</vt:lpstr>
      <vt:lpstr>confidential</vt:lpstr>
      <vt:lpstr>confidential confiden + tial = confidential</vt:lpstr>
      <vt:lpstr>confidential confiden + tial = confidential  adjective  definition - intended to be kept secret.</vt:lpstr>
      <vt:lpstr>confidential  He dropped his voice to a confidential whisper.</vt:lpstr>
      <vt:lpstr>confidential  He dropped his voice to a  ------------ whisper.</vt:lpstr>
      <vt:lpstr>confidential  He dropped his voice to a confidential whisper.</vt:lpstr>
      <vt:lpstr>essential </vt:lpstr>
      <vt:lpstr>essential essen + tial = essential </vt:lpstr>
      <vt:lpstr>essential essen + tial = essential  adjective Definition - absolutely necessary; extremely important. </vt:lpstr>
      <vt:lpstr>essential We only had the bare essentials in the way of equipment.</vt:lpstr>
      <vt:lpstr>essential We only had the bare ---------- in the way of equipment.</vt:lpstr>
      <vt:lpstr>essential We only had the bare essentials in the way of equipment.</vt:lpstr>
      <vt:lpstr>New CHALLENGE words.</vt:lpstr>
      <vt:lpstr>according</vt:lpstr>
      <vt:lpstr>according  According to the weather report, there will be sunshine today. </vt:lpstr>
      <vt:lpstr>according  According to the weather report, there will be sunshine today. </vt:lpstr>
      <vt:lpstr>  _________ to the weather report, there will be sunshine today. </vt:lpstr>
      <vt:lpstr>  According to the weather report, there will be sunshine today. </vt:lpstr>
      <vt:lpstr>accordingly</vt:lpstr>
      <vt:lpstr>accordingly  If there is rain, then I dress accordingly.</vt:lpstr>
      <vt:lpstr>accordingly  If there is rain, then I dress accordingly.</vt:lpstr>
      <vt:lpstr>  If there is rain, then I dress accordingly.</vt:lpstr>
      <vt:lpstr>  If there is rain, then I dress ___________.</vt:lpstr>
      <vt:lpstr>  If there is rain, then I dress accordingly.</vt:lpstr>
      <vt:lpstr>Let’s Practise and Apply.</vt:lpstr>
      <vt:lpstr>Can you spot the spelling rule words and the challenge words?</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partial,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Write this sentence as I dictate it to you.</vt:lpstr>
      <vt:lpstr>Confidential records show that land use went through a partial but essential change again in the years after the Romans left in the 5th century. </vt:lpstr>
      <vt:lpstr>PowerPoint Presentation</vt:lpstr>
      <vt:lpstr>PowerPoint Presentation</vt:lpstr>
      <vt:lpstr>Let’s Revisit and Review…</vt:lpstr>
      <vt:lpstr>Do you remember this challenge word?</vt:lpstr>
      <vt:lpstr>occasionally </vt:lpstr>
      <vt:lpstr>occasionally   adverb  Definition - at infrequent or irregular intervals; now and then.</vt:lpstr>
      <vt:lpstr>Do you remember this challenge word?</vt:lpstr>
      <vt:lpstr>probably </vt:lpstr>
      <vt:lpstr>probably  adverb  Definition –   almost certainly; as far as one knows or can tell.</vt:lpstr>
      <vt:lpstr>Do you remember this rule?</vt:lpstr>
      <vt:lpstr>Soft c</vt:lpstr>
      <vt:lpstr>  soft c   Words with the /ʃ/ sound spelt ch (mostly French in origin) or with the /s/ sound spelt sc (Latin in origin)</vt:lpstr>
      <vt:lpstr>celebrate </vt:lpstr>
      <vt:lpstr>celebrate</vt:lpstr>
      <vt:lpstr>celebrate</vt:lpstr>
      <vt:lpstr>cellar</vt:lpstr>
      <vt:lpstr>cellar</vt:lpstr>
      <vt:lpstr>cellar</vt:lpstr>
      <vt:lpstr>juicy</vt:lpstr>
      <vt:lpstr>juicy</vt:lpstr>
      <vt:lpstr>juicy</vt:lpstr>
      <vt:lpstr>Let’s Teach and Practise</vt:lpstr>
      <vt:lpstr>Words with ending sound /shuhl/ after a consonant  letter -tial </vt:lpstr>
      <vt:lpstr>-tial</vt:lpstr>
      <vt:lpstr>substantial</vt:lpstr>
      <vt:lpstr>substantial</vt:lpstr>
      <vt:lpstr>torrential</vt:lpstr>
      <vt:lpstr>torrential</vt:lpstr>
      <vt:lpstr>sequential</vt:lpstr>
      <vt:lpstr>sequential</vt:lpstr>
      <vt:lpstr>substantial</vt:lpstr>
      <vt:lpstr>substantial substan + tial = substantial</vt:lpstr>
      <vt:lpstr>substantial substan + tial = substantial  adjective Definition - of considerable importance, size, or worth.</vt:lpstr>
      <vt:lpstr>substantial  The robber stole a substantial amount of cash.</vt:lpstr>
      <vt:lpstr>substantial  The robber stole a -----------amount of cash.</vt:lpstr>
      <vt:lpstr>substantial  The robber stole a substantial amount of cash.</vt:lpstr>
      <vt:lpstr>torrential</vt:lpstr>
      <vt:lpstr>torrential torren + tial = torrential</vt:lpstr>
      <vt:lpstr>torrential torren + tial = torrential  adjective  Definition - (of rain) falling rapidly and in copious quantities.</vt:lpstr>
      <vt:lpstr>torrential  Yesterday, Norwich suffered from a torrential downpour.</vt:lpstr>
      <vt:lpstr>torrential  Yesterday, Norwich suffered from a ---------- downpour.</vt:lpstr>
      <vt:lpstr>torrential  Yesterday, Norwich suffered from a torrential downpour.</vt:lpstr>
      <vt:lpstr>sequential </vt:lpstr>
      <vt:lpstr>sequential sequen + tial = sequential </vt:lpstr>
      <vt:lpstr>sequential sequen + tial = sequential  adjective  definition - forming or following in a logical order or sequence.</vt:lpstr>
      <vt:lpstr>sequential  He followed a series of sequential steps to completion.</vt:lpstr>
      <vt:lpstr>sequential  He followed a series of ---------- steps to completion.</vt:lpstr>
      <vt:lpstr>sequential  He followed a series of sequential steps to completion.</vt:lpstr>
      <vt:lpstr>New CHALLENGE words.</vt:lpstr>
      <vt:lpstr>according</vt:lpstr>
      <vt:lpstr>according  According to the weather report, there will be sunshine today. </vt:lpstr>
      <vt:lpstr>according  According to the weather report, there will be sunshine today. </vt:lpstr>
      <vt:lpstr>  _________ to the weather report, there will be sunshine today. </vt:lpstr>
      <vt:lpstr>  According to the weather report, there will be sunshine today. </vt:lpstr>
      <vt:lpstr>accordingly</vt:lpstr>
      <vt:lpstr>accordingly  If there is rain, then I dress accordingly.</vt:lpstr>
      <vt:lpstr>accordingly  If there is rain, then I dress accordingly.</vt:lpstr>
      <vt:lpstr>  If there is rain, then I dress accordingly.</vt:lpstr>
      <vt:lpstr>  If there is rain, then I dress ___________.</vt:lpstr>
      <vt:lpstr>  If there is rain, then I dress accordingly.</vt:lpstr>
      <vt:lpstr>Let’s Practise and Apply.</vt:lpstr>
      <vt:lpstr>Can you spot the spelling rule words and the challenge words?</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partial,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Write this sentence as I dictate it to you.</vt:lpstr>
      <vt:lpstr>According to records, Romans Tribes called Anglo-Saxons moved in, building their own essential wooden hut-like homes on top of the empty, partial, fallen-down Roman buildings.</vt:lpstr>
      <vt:lpstr>PowerPoint Presentation</vt:lpstr>
      <vt:lpstr>PowerPoint Presentation</vt:lpstr>
      <vt:lpstr>Let’s Revisit and Review…</vt:lpstr>
      <vt:lpstr>Do you remember this challenge word?</vt:lpstr>
      <vt:lpstr>occasionally </vt:lpstr>
      <vt:lpstr>occasionally   adverb  Definition - at infrequent or irregular intervals; now and then.</vt:lpstr>
      <vt:lpstr>Do you remember this challenge word?</vt:lpstr>
      <vt:lpstr>probably </vt:lpstr>
      <vt:lpstr>probably  adverb  Definition –   almost certainly; as far as one knows or can tell.</vt:lpstr>
      <vt:lpstr>Do you remember this rule?</vt:lpstr>
      <vt:lpstr>Soft c</vt:lpstr>
      <vt:lpstr>  soft c   Words with the /ʃ/ sound spelt ch (mostly French in origin) or with the /s/ sound spelt sc (Latin in origin)</vt:lpstr>
      <vt:lpstr>notice </vt:lpstr>
      <vt:lpstr>notice</vt:lpstr>
      <vt:lpstr>notice</vt:lpstr>
      <vt:lpstr>policy</vt:lpstr>
      <vt:lpstr>policy</vt:lpstr>
      <vt:lpstr>policy</vt:lpstr>
      <vt:lpstr>privacy</vt:lpstr>
      <vt:lpstr>privacy </vt:lpstr>
      <vt:lpstr>privacy </vt:lpstr>
      <vt:lpstr>Let’s Teach and Practise</vt:lpstr>
      <vt:lpstr>Words with ending sound /shuhl/ after a consonant  letter -tial </vt:lpstr>
      <vt:lpstr>-tial</vt:lpstr>
      <vt:lpstr>potential</vt:lpstr>
      <vt:lpstr>potential</vt:lpstr>
      <vt:lpstr>spatial</vt:lpstr>
      <vt:lpstr>spatial</vt:lpstr>
      <vt:lpstr>potential</vt:lpstr>
      <vt:lpstr>potential poten + tial = potential</vt:lpstr>
      <vt:lpstr>potential poten + tial = potential  adjective Definition - having or showing the capacity to develop into something in the future.</vt:lpstr>
      <vt:lpstr>potential  He was a young broadcaster with great potential.</vt:lpstr>
      <vt:lpstr>potential  He was a young broadcaster with great ---------.</vt:lpstr>
      <vt:lpstr>potential  He was a young broadcaster with great potential.</vt:lpstr>
      <vt:lpstr>spatial</vt:lpstr>
      <vt:lpstr>spatial spa + tial = spatial</vt:lpstr>
      <vt:lpstr>spatial spa + tial = spatial  adjective Definition - relating to or occupying space.</vt:lpstr>
      <vt:lpstr>spatial  The spatial distribution of population was apparent.</vt:lpstr>
      <vt:lpstr>spatial  The ------- distribution of population was apparent.</vt:lpstr>
      <vt:lpstr>spatial  The spatial distribution of population was apparent.</vt:lpstr>
      <vt:lpstr>New CHALLENGE words.</vt:lpstr>
      <vt:lpstr>according</vt:lpstr>
      <vt:lpstr>according  According to the weather report, there will be sunshine today. </vt:lpstr>
      <vt:lpstr>according  According to the weather report, there will be sunshine today. </vt:lpstr>
      <vt:lpstr>  _________ to the weather report, there will be sunshine today. </vt:lpstr>
      <vt:lpstr>  According to the weather report, there will be sunshine today. </vt:lpstr>
      <vt:lpstr>accordingly</vt:lpstr>
      <vt:lpstr>accordingly  If there is rain, then I dress accordingly.</vt:lpstr>
      <vt:lpstr>accordingly  If there is rain, then I dress accordingly.</vt:lpstr>
      <vt:lpstr>  If there is rain, then I dress accordingly.</vt:lpstr>
      <vt:lpstr>  If there is rain, then I dress ___________.</vt:lpstr>
      <vt:lpstr>  If there is rain, then I dress accordingly.</vt:lpstr>
      <vt:lpstr>Let’s Practise and Apply.</vt:lpstr>
      <vt:lpstr>Can you spot the spelling rule words and the challenge words?</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partial,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Write this sentence as I dictate it to you.</vt:lpstr>
      <vt:lpstr> William the Conqueror, took substantial control of England.  Accordingly, because of its location, potentially the Normans built a castle in Colchester to help defend the East of England.</vt:lpstr>
      <vt:lpstr>PowerPoint Presentation</vt:lpstr>
      <vt:lpstr>PowerPoint Presentation</vt:lpstr>
      <vt:lpstr>Let’s Revisit and Review…</vt:lpstr>
      <vt:lpstr>Do you remember this challenge word?</vt:lpstr>
      <vt:lpstr>occasionally </vt:lpstr>
      <vt:lpstr>occasionally   adverb  Definition - at infrequent or irregular intervals; now and then.</vt:lpstr>
      <vt:lpstr>Do you remember this challenge word?</vt:lpstr>
      <vt:lpstr>probably </vt:lpstr>
      <vt:lpstr>probably  adverb  Definition –   almost certainly; as far as one knows or can tell.</vt:lpstr>
      <vt:lpstr>Do you remember this rule?</vt:lpstr>
      <vt:lpstr>Soft c</vt:lpstr>
      <vt:lpstr>  soft c   Words with the /ʃ/ sound spelt ch (mostly French in origin) or with the /s/ sound spelt sc (Latin in origin)</vt:lpstr>
      <vt:lpstr>special </vt:lpstr>
      <vt:lpstr>special</vt:lpstr>
      <vt:lpstr>special</vt:lpstr>
      <vt:lpstr>cyclone</vt:lpstr>
      <vt:lpstr>cyclone</vt:lpstr>
      <vt:lpstr>cyclone</vt:lpstr>
      <vt:lpstr>recycle</vt:lpstr>
      <vt:lpstr>recycle</vt:lpstr>
      <vt:lpstr>recycle</vt:lpstr>
      <vt:lpstr>Let’s Teach and Practise</vt:lpstr>
      <vt:lpstr>Words with ending sound /shuhl/ after a consonant  letter -tial </vt:lpstr>
      <vt:lpstr>-tial</vt:lpstr>
      <vt:lpstr>martial</vt:lpstr>
      <vt:lpstr>martial</vt:lpstr>
      <vt:lpstr>influential</vt:lpstr>
      <vt:lpstr>influential</vt:lpstr>
      <vt:lpstr>martial</vt:lpstr>
      <vt:lpstr>martial mar + tial = martial</vt:lpstr>
      <vt:lpstr>martial mar + tial = martial  adjective  Definition - relating to fighting or war.</vt:lpstr>
      <vt:lpstr>martial  Martial arts were her favourite after school club.</vt:lpstr>
      <vt:lpstr>martial  ------- arts were her favourite after school club.</vt:lpstr>
      <vt:lpstr>martial  Martial arts were her favourite after school club.</vt:lpstr>
      <vt:lpstr>influential</vt:lpstr>
      <vt:lpstr>influential influen + tial = influential</vt:lpstr>
      <vt:lpstr>influential influen + tial = influential  adjective  Definition - having great influence on someone or something.</vt:lpstr>
      <vt:lpstr>influential  Her work is influential in feminist psychology.</vt:lpstr>
      <vt:lpstr>influential  Her work is ----------- in feminist psychology.</vt:lpstr>
      <vt:lpstr>influential  Her work is influential in feminist psychology.</vt:lpstr>
      <vt:lpstr>New CHALLENGE words.</vt:lpstr>
      <vt:lpstr>according</vt:lpstr>
      <vt:lpstr>according  According to the weather report, there will be sunshine today. </vt:lpstr>
      <vt:lpstr>according  According to the weather report, there will be sunshine today. </vt:lpstr>
      <vt:lpstr>  _________ to the weather report, there will be sunshine today. </vt:lpstr>
      <vt:lpstr>  According to the weather report, there will be sunshine today. </vt:lpstr>
      <vt:lpstr>accordingly</vt:lpstr>
      <vt:lpstr>accordingly  If there is rain, then I dress accordingly.</vt:lpstr>
      <vt:lpstr>accordingly  If there is rain, then I dress accordingly.</vt:lpstr>
      <vt:lpstr>  If there is rain, then I dress accordingly.</vt:lpstr>
      <vt:lpstr>  If there is rain, then I dress ___________.</vt:lpstr>
      <vt:lpstr>  If there is rain, then I dress accordingly.</vt:lpstr>
      <vt:lpstr>Let’s Practise and Apply.</vt:lpstr>
      <vt:lpstr>Can you spot the spelling rule words and the challenge words?</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Castles and Mills Confidential records show that land use went through a partial but essential change again in the years after the Romans left in the 5th century.  According to records, Romans Tribes called Anglo-Saxons moved in, building their own essential wooden hut-like homes on top of the empty, partial, fallen-down Roman buildings.  Colchester became important again after 1066, when the Normans from France, led by William the Conqueror, took substantial control of England.  Accordingly, because of its location, potentially the Normans built a castle in Colchester to help defend the East of England.  Accordingly, by the 1300s, Colchester was a busy influential market town where many people made and sold cloth.  A small port was built on the River Colne where ships could load up with cloth, with the potential to prosper and take it to be sold overseas. </vt:lpstr>
      <vt:lpstr>Write this sentence as I dictate it to you.</vt:lpstr>
      <vt:lpstr>Accordingly, by the 1300s, Colchester was a busy influential market town where many people made and sold cloth with the potential to prosper. </vt:lpstr>
      <vt:lpstr>PowerPoint Presentation</vt:lpstr>
      <vt:lpstr>PowerPoint Presentation</vt:lpstr>
      <vt:lpstr>PowerPoint Presentation</vt:lpstr>
      <vt:lpstr>Old challenge words…</vt:lpstr>
      <vt:lpstr>occasionally </vt:lpstr>
      <vt:lpstr>probably</vt:lpstr>
      <vt:lpstr>Old spelling rule words…</vt:lpstr>
      <vt:lpstr>chef</vt:lpstr>
      <vt:lpstr>science</vt:lpstr>
      <vt:lpstr>forced</vt:lpstr>
      <vt:lpstr>celebrate</vt:lpstr>
      <vt:lpstr>cellar</vt:lpstr>
      <vt:lpstr>juicy</vt:lpstr>
      <vt:lpstr>notice</vt:lpstr>
      <vt:lpstr>policy</vt:lpstr>
      <vt:lpstr>privacy</vt:lpstr>
      <vt:lpstr>special</vt:lpstr>
      <vt:lpstr>cyclone</vt:lpstr>
      <vt:lpstr>recycle</vt:lpstr>
      <vt:lpstr>New spelling rule words…</vt:lpstr>
      <vt:lpstr>partial</vt:lpstr>
      <vt:lpstr>confidential</vt:lpstr>
      <vt:lpstr>essential</vt:lpstr>
      <vt:lpstr>substantial</vt:lpstr>
      <vt:lpstr>torrential</vt:lpstr>
      <vt:lpstr>sequential</vt:lpstr>
      <vt:lpstr>potential</vt:lpstr>
      <vt:lpstr>spatial</vt:lpstr>
      <vt:lpstr>martial</vt:lpstr>
      <vt:lpstr>influential</vt:lpstr>
      <vt:lpstr>New challenge words…</vt:lpstr>
      <vt:lpstr>according</vt:lpstr>
      <vt:lpstr>accordingly</vt:lpstr>
      <vt:lpstr>PowerPoint Presentation</vt:lpstr>
      <vt:lpstr>PowerPoint Presentation</vt:lpstr>
      <vt:lpstr>PowerPoint Presentation</vt:lpstr>
      <vt:lpstr>   The outlook for investors is not bright, according to financial experts.   </vt:lpstr>
      <vt:lpstr>   The outlook for investors is not bright, according to financial experts.   determiner, noun, preposition, noun, verb, adverb, adjective, verb, preposition, adjective, noun </vt:lpstr>
      <vt:lpstr>   The outlook for investors is not bright, according to financial experts.   determiner, noun, preposition, noun, verb, adverb, adjective, verb, preposition, adjective, noun </vt:lpstr>
      <vt:lpstr>   We have to discover what his plans are and act accordingly.      </vt:lpstr>
      <vt:lpstr>   We have to discover what his plans are and act accordingly.    pronoun, verb, verb, pronoun, pronoun, noun, verb, conjunction, verb, adverb   </vt:lpstr>
      <vt:lpstr>   We have to discover what his plans are and act accordingly.    pronoun, verb, verb, pronoun, pronoun, noun, verb, conjunction, verb, adverb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Diane Steer</cp:lastModifiedBy>
  <cp:revision>121</cp:revision>
  <cp:lastPrinted>2022-05-27T07:40:55Z</cp:lastPrinted>
  <dcterms:created xsi:type="dcterms:W3CDTF">2022-03-23T13:56:57Z</dcterms:created>
  <dcterms:modified xsi:type="dcterms:W3CDTF">2022-10-16T07:32:26Z</dcterms:modified>
</cp:coreProperties>
</file>