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7"/>
  </p:notesMasterIdLst>
  <p:sldIdLst>
    <p:sldId id="256" r:id="rId2"/>
    <p:sldId id="322" r:id="rId3"/>
    <p:sldId id="604" r:id="rId4"/>
    <p:sldId id="258" r:id="rId5"/>
    <p:sldId id="333" r:id="rId6"/>
    <p:sldId id="334" r:id="rId7"/>
    <p:sldId id="336" r:id="rId8"/>
    <p:sldId id="337" r:id="rId9"/>
    <p:sldId id="338" r:id="rId10"/>
    <p:sldId id="339" r:id="rId11"/>
    <p:sldId id="1595" r:id="rId12"/>
    <p:sldId id="259" r:id="rId13"/>
    <p:sldId id="260" r:id="rId14"/>
    <p:sldId id="262" r:id="rId15"/>
    <p:sldId id="278" r:id="rId16"/>
    <p:sldId id="2065" r:id="rId17"/>
    <p:sldId id="263" r:id="rId18"/>
    <p:sldId id="279" r:id="rId19"/>
    <p:sldId id="2066" r:id="rId20"/>
    <p:sldId id="281" r:id="rId21"/>
    <p:sldId id="265" r:id="rId22"/>
    <p:sldId id="2067" r:id="rId23"/>
    <p:sldId id="267" r:id="rId24"/>
    <p:sldId id="605" r:id="rId25"/>
    <p:sldId id="606" r:id="rId26"/>
    <p:sldId id="272" r:id="rId27"/>
    <p:sldId id="282" r:id="rId28"/>
    <p:sldId id="273" r:id="rId29"/>
    <p:sldId id="285" r:id="rId30"/>
    <p:sldId id="271" r:id="rId31"/>
    <p:sldId id="284" r:id="rId32"/>
    <p:sldId id="274" r:id="rId33"/>
    <p:sldId id="614" r:id="rId34"/>
    <p:sldId id="2068" r:id="rId35"/>
    <p:sldId id="1472" r:id="rId36"/>
    <p:sldId id="2296" r:id="rId37"/>
    <p:sldId id="2297" r:id="rId38"/>
    <p:sldId id="615" r:id="rId39"/>
    <p:sldId id="616" r:id="rId40"/>
    <p:sldId id="2069" r:id="rId41"/>
    <p:sldId id="1474" r:id="rId42"/>
    <p:sldId id="2298" r:id="rId43"/>
    <p:sldId id="2299" r:id="rId44"/>
    <p:sldId id="619" r:id="rId45"/>
    <p:sldId id="1475" r:id="rId46"/>
    <p:sldId id="2070" r:id="rId47"/>
    <p:sldId id="1476" r:id="rId48"/>
    <p:sldId id="2300" r:id="rId49"/>
    <p:sldId id="2301" r:id="rId50"/>
    <p:sldId id="303" r:id="rId51"/>
    <p:sldId id="306" r:id="rId52"/>
    <p:sldId id="307" r:id="rId53"/>
    <p:sldId id="2071" r:id="rId54"/>
    <p:sldId id="2072" r:id="rId55"/>
    <p:sldId id="2073" r:id="rId56"/>
    <p:sldId id="309" r:id="rId57"/>
    <p:sldId id="310" r:id="rId58"/>
    <p:sldId id="2074" r:id="rId59"/>
    <p:sldId id="2075" r:id="rId60"/>
    <p:sldId id="2077" r:id="rId61"/>
    <p:sldId id="2076" r:id="rId62"/>
    <p:sldId id="304" r:id="rId63"/>
    <p:sldId id="318" r:id="rId64"/>
    <p:sldId id="316" r:id="rId65"/>
    <p:sldId id="2302" r:id="rId66"/>
    <p:sldId id="331" r:id="rId67"/>
    <p:sldId id="332" r:id="rId68"/>
    <p:sldId id="323" r:id="rId69"/>
    <p:sldId id="2333" r:id="rId70"/>
    <p:sldId id="2085" r:id="rId71"/>
    <p:sldId id="2086" r:id="rId72"/>
    <p:sldId id="2087" r:id="rId73"/>
    <p:sldId id="2088" r:id="rId74"/>
    <p:sldId id="2089" r:id="rId75"/>
    <p:sldId id="2090" r:id="rId76"/>
    <p:sldId id="2091" r:id="rId77"/>
    <p:sldId id="2092" r:id="rId78"/>
    <p:sldId id="2093" r:id="rId79"/>
    <p:sldId id="2094" r:id="rId80"/>
    <p:sldId id="2095" r:id="rId81"/>
    <p:sldId id="2096" r:id="rId82"/>
    <p:sldId id="2279" r:id="rId83"/>
    <p:sldId id="2098" r:id="rId84"/>
    <p:sldId id="2099" r:id="rId85"/>
    <p:sldId id="2280" r:id="rId86"/>
    <p:sldId id="2101" r:id="rId87"/>
    <p:sldId id="2102" r:id="rId88"/>
    <p:sldId id="2281" r:id="rId89"/>
    <p:sldId id="2104" r:id="rId90"/>
    <p:sldId id="2105" r:id="rId91"/>
    <p:sldId id="2106" r:id="rId92"/>
    <p:sldId id="2107" r:id="rId93"/>
    <p:sldId id="2108" r:id="rId94"/>
    <p:sldId id="2109" r:id="rId95"/>
    <p:sldId id="2110" r:id="rId96"/>
    <p:sldId id="2111" r:id="rId97"/>
    <p:sldId id="2112" r:id="rId98"/>
    <p:sldId id="2113" r:id="rId99"/>
    <p:sldId id="2114" r:id="rId100"/>
    <p:sldId id="2282" r:id="rId101"/>
    <p:sldId id="2116" r:id="rId102"/>
    <p:sldId id="2303" r:id="rId103"/>
    <p:sldId id="2304" r:id="rId104"/>
    <p:sldId id="2119" r:id="rId105"/>
    <p:sldId id="2120" r:id="rId106"/>
    <p:sldId id="2283" r:id="rId107"/>
    <p:sldId id="2122" r:id="rId108"/>
    <p:sldId id="2305" r:id="rId109"/>
    <p:sldId id="2306" r:id="rId110"/>
    <p:sldId id="2125" r:id="rId111"/>
    <p:sldId id="2126" r:id="rId112"/>
    <p:sldId id="2128" r:id="rId113"/>
    <p:sldId id="2307" r:id="rId114"/>
    <p:sldId id="2308" r:id="rId115"/>
    <p:sldId id="2131" r:id="rId116"/>
    <p:sldId id="2132" r:id="rId117"/>
    <p:sldId id="2133" r:id="rId118"/>
    <p:sldId id="2134" r:id="rId119"/>
    <p:sldId id="2135" r:id="rId120"/>
    <p:sldId id="2136" r:id="rId121"/>
    <p:sldId id="2137" r:id="rId122"/>
    <p:sldId id="2138" r:id="rId123"/>
    <p:sldId id="2139" r:id="rId124"/>
    <p:sldId id="2140" r:id="rId125"/>
    <p:sldId id="2141" r:id="rId126"/>
    <p:sldId id="2142" r:id="rId127"/>
    <p:sldId id="2143" r:id="rId128"/>
    <p:sldId id="2144" r:id="rId129"/>
    <p:sldId id="2309" r:id="rId130"/>
    <p:sldId id="2310" r:id="rId131"/>
    <p:sldId id="2147" r:id="rId132"/>
    <p:sldId id="2148" r:id="rId133"/>
    <p:sldId id="2078" r:id="rId134"/>
    <p:sldId id="2334" r:id="rId135"/>
    <p:sldId id="2150" r:id="rId136"/>
    <p:sldId id="2151" r:id="rId137"/>
    <p:sldId id="2152" r:id="rId138"/>
    <p:sldId id="2153" r:id="rId139"/>
    <p:sldId id="2154" r:id="rId140"/>
    <p:sldId id="2155" r:id="rId141"/>
    <p:sldId id="2156" r:id="rId142"/>
    <p:sldId id="2157" r:id="rId143"/>
    <p:sldId id="2158" r:id="rId144"/>
    <p:sldId id="2159" r:id="rId145"/>
    <p:sldId id="2160" r:id="rId146"/>
    <p:sldId id="2161" r:id="rId147"/>
    <p:sldId id="2284" r:id="rId148"/>
    <p:sldId id="2163" r:id="rId149"/>
    <p:sldId id="2164" r:id="rId150"/>
    <p:sldId id="2285" r:id="rId151"/>
    <p:sldId id="2166" r:id="rId152"/>
    <p:sldId id="2167" r:id="rId153"/>
    <p:sldId id="2286" r:id="rId154"/>
    <p:sldId id="2169" r:id="rId155"/>
    <p:sldId id="2170" r:id="rId156"/>
    <p:sldId id="2171" r:id="rId157"/>
    <p:sldId id="2172" r:id="rId158"/>
    <p:sldId id="2173" r:id="rId159"/>
    <p:sldId id="2174" r:id="rId160"/>
    <p:sldId id="2175" r:id="rId161"/>
    <p:sldId id="2176" r:id="rId162"/>
    <p:sldId id="2177" r:id="rId163"/>
    <p:sldId id="2178" r:id="rId164"/>
    <p:sldId id="2179" r:id="rId165"/>
    <p:sldId id="2287" r:id="rId166"/>
    <p:sldId id="2181" r:id="rId167"/>
    <p:sldId id="2311" r:id="rId168"/>
    <p:sldId id="2312" r:id="rId169"/>
    <p:sldId id="2184" r:id="rId170"/>
    <p:sldId id="2185" r:id="rId171"/>
    <p:sldId id="2288" r:id="rId172"/>
    <p:sldId id="2187" r:id="rId173"/>
    <p:sldId id="2313" r:id="rId174"/>
    <p:sldId id="2314" r:id="rId175"/>
    <p:sldId id="2190" r:id="rId176"/>
    <p:sldId id="2191" r:id="rId177"/>
    <p:sldId id="2289" r:id="rId178"/>
    <p:sldId id="2193" r:id="rId179"/>
    <p:sldId id="2315" r:id="rId180"/>
    <p:sldId id="2316" r:id="rId181"/>
    <p:sldId id="2196" r:id="rId182"/>
    <p:sldId id="2197" r:id="rId183"/>
    <p:sldId id="2198" r:id="rId184"/>
    <p:sldId id="2199" r:id="rId185"/>
    <p:sldId id="2200" r:id="rId186"/>
    <p:sldId id="2201" r:id="rId187"/>
    <p:sldId id="2202" r:id="rId188"/>
    <p:sldId id="2203" r:id="rId189"/>
    <p:sldId id="2204" r:id="rId190"/>
    <p:sldId id="2205" r:id="rId191"/>
    <p:sldId id="2206" r:id="rId192"/>
    <p:sldId id="2207" r:id="rId193"/>
    <p:sldId id="2208" r:id="rId194"/>
    <p:sldId id="2209" r:id="rId195"/>
    <p:sldId id="2317" r:id="rId196"/>
    <p:sldId id="2318" r:id="rId197"/>
    <p:sldId id="2212" r:id="rId198"/>
    <p:sldId id="2213" r:id="rId199"/>
    <p:sldId id="2079" r:id="rId200"/>
    <p:sldId id="2335" r:id="rId201"/>
    <p:sldId id="2215" r:id="rId202"/>
    <p:sldId id="2216" r:id="rId203"/>
    <p:sldId id="2217" r:id="rId204"/>
    <p:sldId id="2218" r:id="rId205"/>
    <p:sldId id="2219" r:id="rId206"/>
    <p:sldId id="2220" r:id="rId207"/>
    <p:sldId id="2221" r:id="rId208"/>
    <p:sldId id="2222" r:id="rId209"/>
    <p:sldId id="2223" r:id="rId210"/>
    <p:sldId id="2224" r:id="rId211"/>
    <p:sldId id="2225" r:id="rId212"/>
    <p:sldId id="2226" r:id="rId213"/>
    <p:sldId id="2290" r:id="rId214"/>
    <p:sldId id="2228" r:id="rId215"/>
    <p:sldId id="2229" r:id="rId216"/>
    <p:sldId id="2291" r:id="rId217"/>
    <p:sldId id="2231" r:id="rId218"/>
    <p:sldId id="2232" r:id="rId219"/>
    <p:sldId id="2292" r:id="rId220"/>
    <p:sldId id="2234" r:id="rId221"/>
    <p:sldId id="2235" r:id="rId222"/>
    <p:sldId id="2236" r:id="rId223"/>
    <p:sldId id="2237" r:id="rId224"/>
    <p:sldId id="2238" r:id="rId225"/>
    <p:sldId id="2239" r:id="rId226"/>
    <p:sldId id="2240" r:id="rId227"/>
    <p:sldId id="2241" r:id="rId228"/>
    <p:sldId id="2242" r:id="rId229"/>
    <p:sldId id="2243" r:id="rId230"/>
    <p:sldId id="2244" r:id="rId231"/>
    <p:sldId id="2293" r:id="rId232"/>
    <p:sldId id="2246" r:id="rId233"/>
    <p:sldId id="2319" r:id="rId234"/>
    <p:sldId id="2320" r:id="rId235"/>
    <p:sldId id="2249" r:id="rId236"/>
    <p:sldId id="2250" r:id="rId237"/>
    <p:sldId id="2294" r:id="rId238"/>
    <p:sldId id="2252" r:id="rId239"/>
    <p:sldId id="2321" r:id="rId240"/>
    <p:sldId id="2322" r:id="rId241"/>
    <p:sldId id="2255" r:id="rId242"/>
    <p:sldId id="2256" r:id="rId243"/>
    <p:sldId id="2295" r:id="rId244"/>
    <p:sldId id="2258" r:id="rId245"/>
    <p:sldId id="2323" r:id="rId246"/>
    <p:sldId id="2324" r:id="rId247"/>
    <p:sldId id="2261" r:id="rId248"/>
    <p:sldId id="2262" r:id="rId249"/>
    <p:sldId id="2263" r:id="rId250"/>
    <p:sldId id="2264" r:id="rId251"/>
    <p:sldId id="2265" r:id="rId252"/>
    <p:sldId id="2266" r:id="rId253"/>
    <p:sldId id="2267" r:id="rId254"/>
    <p:sldId id="2268" r:id="rId255"/>
    <p:sldId id="2269" r:id="rId256"/>
    <p:sldId id="2270" r:id="rId257"/>
    <p:sldId id="2271" r:id="rId258"/>
    <p:sldId id="2272" r:id="rId259"/>
    <p:sldId id="2273" r:id="rId260"/>
    <p:sldId id="2274" r:id="rId261"/>
    <p:sldId id="2325" r:id="rId262"/>
    <p:sldId id="2326" r:id="rId263"/>
    <p:sldId id="2277" r:id="rId264"/>
    <p:sldId id="2278" r:id="rId265"/>
    <p:sldId id="1151" r:id="rId266"/>
    <p:sldId id="2336" r:id="rId267"/>
    <p:sldId id="1162" r:id="rId268"/>
    <p:sldId id="595" r:id="rId269"/>
    <p:sldId id="551" r:id="rId270"/>
    <p:sldId id="552" r:id="rId271"/>
    <p:sldId id="596" r:id="rId272"/>
    <p:sldId id="554" r:id="rId273"/>
    <p:sldId id="555" r:id="rId274"/>
    <p:sldId id="1158" r:id="rId275"/>
    <p:sldId id="563" r:id="rId276"/>
    <p:sldId id="564" r:id="rId277"/>
    <p:sldId id="565" r:id="rId278"/>
    <p:sldId id="569" r:id="rId279"/>
    <p:sldId id="570" r:id="rId280"/>
    <p:sldId id="1332" r:id="rId281"/>
    <p:sldId id="1333" r:id="rId282"/>
    <p:sldId id="1618" r:id="rId283"/>
    <p:sldId id="1619" r:id="rId284"/>
    <p:sldId id="594" r:id="rId285"/>
    <p:sldId id="558" r:id="rId286"/>
    <p:sldId id="557" r:id="rId287"/>
    <p:sldId id="559" r:id="rId288"/>
    <p:sldId id="566" r:id="rId289"/>
    <p:sldId id="567" r:id="rId290"/>
    <p:sldId id="568" r:id="rId291"/>
    <p:sldId id="573" r:id="rId292"/>
    <p:sldId id="574" r:id="rId293"/>
    <p:sldId id="575" r:id="rId294"/>
    <p:sldId id="580" r:id="rId295"/>
    <p:sldId id="2081" r:id="rId296"/>
    <p:sldId id="2080" r:id="rId297"/>
    <p:sldId id="560" r:id="rId298"/>
    <p:sldId id="593" r:id="rId299"/>
    <p:sldId id="561" r:id="rId300"/>
    <p:sldId id="550" r:id="rId301"/>
    <p:sldId id="597" r:id="rId302"/>
    <p:sldId id="583" r:id="rId303"/>
    <p:sldId id="1467" r:id="rId304"/>
    <p:sldId id="2327" r:id="rId305"/>
    <p:sldId id="2331" r:id="rId306"/>
    <p:sldId id="1621" r:id="rId307"/>
    <p:sldId id="2329" r:id="rId308"/>
    <p:sldId id="2332" r:id="rId309"/>
    <p:sldId id="590" r:id="rId310"/>
    <p:sldId id="591" r:id="rId311"/>
    <p:sldId id="598" r:id="rId312"/>
    <p:sldId id="602" r:id="rId313"/>
    <p:sldId id="2082" r:id="rId314"/>
    <p:sldId id="1340" r:id="rId315"/>
    <p:sldId id="2083" r:id="rId316"/>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5BCC88-646D-4B18-BFEE-F88EBF9060C0}" v="86" dt="2022-10-11T13:13:49.3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91509" autoAdjust="0"/>
  </p:normalViewPr>
  <p:slideViewPr>
    <p:cSldViewPr snapToGrid="0">
      <p:cViewPr varScale="1">
        <p:scale>
          <a:sx n="78" d="100"/>
          <a:sy n="78" d="100"/>
        </p:scale>
        <p:origin x="336" y="84"/>
      </p:cViewPr>
      <p:guideLst/>
    </p:cSldViewPr>
  </p:slideViewPr>
  <p:notesTextViewPr>
    <p:cViewPr>
      <p:scale>
        <a:sx n="125" d="100"/>
        <a:sy n="125" d="100"/>
      </p:scale>
      <p:origin x="0" y="0"/>
    </p:cViewPr>
  </p:notesTextViewPr>
  <p:sorterViewPr>
    <p:cViewPr>
      <p:scale>
        <a:sx n="100" d="100"/>
        <a:sy n="100" d="100"/>
      </p:scale>
      <p:origin x="0" y="-2706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65" Type="http://schemas.openxmlformats.org/officeDocument/2006/relationships/slide" Target="slides/slide64.xml"/><Relationship Id="rId130" Type="http://schemas.openxmlformats.org/officeDocument/2006/relationships/slide" Target="slides/slide129.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notesMaster" Target="notesMasters/notesMaster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presProps" Target="presProps.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viewProps" Target="view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theme" Target="theme/theme1.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tableStyles" Target="tableStyles.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microsoft.com/office/2015/10/relationships/revisionInfo" Target="revisionInfo.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19/10/2022</a:t>
            </a:fld>
            <a:endParaRPr lang="en-GB" dirty="0"/>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dirty="0"/>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2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26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26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26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26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27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27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28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30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30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30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30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31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311.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31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313.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314.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3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a:t>
            </a:fld>
            <a:endParaRPr lang="en-GB" dirty="0"/>
          </a:p>
        </p:txBody>
      </p:sp>
    </p:spTree>
    <p:extLst>
      <p:ext uri="{BB962C8B-B14F-4D97-AF65-F5344CB8AC3E}">
        <p14:creationId xmlns:p14="http://schemas.microsoft.com/office/powerpoint/2010/main" val="681885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a:t>
            </a:fld>
            <a:endParaRPr lang="en-GB"/>
          </a:p>
        </p:txBody>
      </p:sp>
    </p:spTree>
    <p:extLst>
      <p:ext uri="{BB962C8B-B14F-4D97-AF65-F5344CB8AC3E}">
        <p14:creationId xmlns:p14="http://schemas.microsoft.com/office/powerpoint/2010/main" val="1203202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a:t>
            </a:fld>
            <a:endParaRPr lang="en-GB"/>
          </a:p>
        </p:txBody>
      </p:sp>
    </p:spTree>
    <p:extLst>
      <p:ext uri="{BB962C8B-B14F-4D97-AF65-F5344CB8AC3E}">
        <p14:creationId xmlns:p14="http://schemas.microsoft.com/office/powerpoint/2010/main" val="15059605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Land use in towns and cities (urban areas) and the countryside (rural areas) changes in different ways and at different speeds, sometimes at an aggressive speed to achieve the greatest impact on the population.</a:t>
            </a:r>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66</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a:p>
        </p:txBody>
      </p:sp>
    </p:spTree>
    <p:extLst>
      <p:ext uri="{BB962C8B-B14F-4D97-AF65-F5344CB8AC3E}">
        <p14:creationId xmlns:p14="http://schemas.microsoft.com/office/powerpoint/2010/main" val="3511095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dirty="0"/>
          </a:p>
        </p:txBody>
      </p:sp>
    </p:spTree>
    <p:extLst>
      <p:ext uri="{BB962C8B-B14F-4D97-AF65-F5344CB8AC3E}">
        <p14:creationId xmlns:p14="http://schemas.microsoft.com/office/powerpoint/2010/main" val="3645143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dirty="0"/>
          </a:p>
        </p:txBody>
      </p:sp>
    </p:spTree>
    <p:extLst>
      <p:ext uri="{BB962C8B-B14F-4D97-AF65-F5344CB8AC3E}">
        <p14:creationId xmlns:p14="http://schemas.microsoft.com/office/powerpoint/2010/main" val="7399174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dirty="0"/>
          </a:p>
        </p:txBody>
      </p:sp>
    </p:spTree>
    <p:extLst>
      <p:ext uri="{BB962C8B-B14F-4D97-AF65-F5344CB8AC3E}">
        <p14:creationId xmlns:p14="http://schemas.microsoft.com/office/powerpoint/2010/main" val="14763856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dirty="0"/>
          </a:p>
        </p:txBody>
      </p:sp>
    </p:spTree>
    <p:extLst>
      <p:ext uri="{BB962C8B-B14F-4D97-AF65-F5344CB8AC3E}">
        <p14:creationId xmlns:p14="http://schemas.microsoft.com/office/powerpoint/2010/main" val="1192337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dirty="0"/>
          </a:p>
        </p:txBody>
      </p:sp>
    </p:spTree>
    <p:extLst>
      <p:ext uri="{BB962C8B-B14F-4D97-AF65-F5344CB8AC3E}">
        <p14:creationId xmlns:p14="http://schemas.microsoft.com/office/powerpoint/2010/main" val="4282402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75</a:t>
            </a:fld>
            <a:endParaRPr lang="en-GB" dirty="0"/>
          </a:p>
        </p:txBody>
      </p:sp>
    </p:spTree>
    <p:extLst>
      <p:ext uri="{BB962C8B-B14F-4D97-AF65-F5344CB8AC3E}">
        <p14:creationId xmlns:p14="http://schemas.microsoft.com/office/powerpoint/2010/main" val="11589780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dirty="0"/>
          </a:p>
        </p:txBody>
      </p:sp>
    </p:spTree>
    <p:extLst>
      <p:ext uri="{BB962C8B-B14F-4D97-AF65-F5344CB8AC3E}">
        <p14:creationId xmlns:p14="http://schemas.microsoft.com/office/powerpoint/2010/main" val="25673332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dirty="0"/>
          </a:p>
        </p:txBody>
      </p:sp>
    </p:spTree>
    <p:extLst>
      <p:ext uri="{BB962C8B-B14F-4D97-AF65-F5344CB8AC3E}">
        <p14:creationId xmlns:p14="http://schemas.microsoft.com/office/powerpoint/2010/main" val="40265158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38482766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33415350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In this book, we’ll mention the large English town of Colchester, Essex.  We’ll also look at the Scottish Isle of Skye, in the Inner Hebrides and its biggest town – </a:t>
            </a:r>
            <a:r>
              <a:rPr lang="en-GB" sz="20000" dirty="0" err="1"/>
              <a:t>Portree</a:t>
            </a:r>
            <a:r>
              <a:rPr lang="en-GB" sz="20000" dirty="0"/>
              <a:t> in moderation to view the population.</a:t>
            </a:r>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131</a:t>
            </a:fld>
            <a:endParaRPr lang="en-GB"/>
          </a:p>
        </p:txBody>
      </p:sp>
    </p:spTree>
    <p:extLst>
      <p:ext uri="{BB962C8B-B14F-4D97-AF65-F5344CB8AC3E}">
        <p14:creationId xmlns:p14="http://schemas.microsoft.com/office/powerpoint/2010/main" val="36719294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a:p>
        </p:txBody>
      </p:sp>
    </p:spTree>
    <p:extLst>
      <p:ext uri="{BB962C8B-B14F-4D97-AF65-F5344CB8AC3E}">
        <p14:creationId xmlns:p14="http://schemas.microsoft.com/office/powerpoint/2010/main" val="40592716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dirty="0"/>
          </a:p>
        </p:txBody>
      </p:sp>
    </p:spTree>
    <p:extLst>
      <p:ext uri="{BB962C8B-B14F-4D97-AF65-F5344CB8AC3E}">
        <p14:creationId xmlns:p14="http://schemas.microsoft.com/office/powerpoint/2010/main" val="16862675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dirty="0"/>
          </a:p>
        </p:txBody>
      </p:sp>
    </p:spTree>
    <p:extLst>
      <p:ext uri="{BB962C8B-B14F-4D97-AF65-F5344CB8AC3E}">
        <p14:creationId xmlns:p14="http://schemas.microsoft.com/office/powerpoint/2010/main" val="11636453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137</a:t>
            </a:fld>
            <a:endParaRPr lang="en-GB" dirty="0"/>
          </a:p>
        </p:txBody>
      </p:sp>
    </p:spTree>
    <p:extLst>
      <p:ext uri="{BB962C8B-B14F-4D97-AF65-F5344CB8AC3E}">
        <p14:creationId xmlns:p14="http://schemas.microsoft.com/office/powerpoint/2010/main" val="1040394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753997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dirty="0"/>
          </a:p>
        </p:txBody>
      </p:sp>
    </p:spTree>
    <p:extLst>
      <p:ext uri="{BB962C8B-B14F-4D97-AF65-F5344CB8AC3E}">
        <p14:creationId xmlns:p14="http://schemas.microsoft.com/office/powerpoint/2010/main" val="28525260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139</a:t>
            </a:fld>
            <a:endParaRPr lang="en-GB" dirty="0"/>
          </a:p>
        </p:txBody>
      </p:sp>
    </p:spTree>
    <p:extLst>
      <p:ext uri="{BB962C8B-B14F-4D97-AF65-F5344CB8AC3E}">
        <p14:creationId xmlns:p14="http://schemas.microsoft.com/office/powerpoint/2010/main" val="16807265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140</a:t>
            </a:fld>
            <a:endParaRPr lang="en-GB" dirty="0"/>
          </a:p>
        </p:txBody>
      </p:sp>
    </p:spTree>
    <p:extLst>
      <p:ext uri="{BB962C8B-B14F-4D97-AF65-F5344CB8AC3E}">
        <p14:creationId xmlns:p14="http://schemas.microsoft.com/office/powerpoint/2010/main" val="8073012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141</a:t>
            </a:fld>
            <a:endParaRPr lang="en-GB" dirty="0"/>
          </a:p>
        </p:txBody>
      </p:sp>
    </p:spTree>
    <p:extLst>
      <p:ext uri="{BB962C8B-B14F-4D97-AF65-F5344CB8AC3E}">
        <p14:creationId xmlns:p14="http://schemas.microsoft.com/office/powerpoint/2010/main" val="23887236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142</a:t>
            </a:fld>
            <a:endParaRPr lang="en-GB" dirty="0"/>
          </a:p>
        </p:txBody>
      </p:sp>
    </p:spTree>
    <p:extLst>
      <p:ext uri="{BB962C8B-B14F-4D97-AF65-F5344CB8AC3E}">
        <p14:creationId xmlns:p14="http://schemas.microsoft.com/office/powerpoint/2010/main" val="20765009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22046340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147</a:t>
            </a:fld>
            <a:endParaRPr lang="en-GB"/>
          </a:p>
        </p:txBody>
      </p:sp>
    </p:spTree>
    <p:extLst>
      <p:ext uri="{BB962C8B-B14F-4D97-AF65-F5344CB8AC3E}">
        <p14:creationId xmlns:p14="http://schemas.microsoft.com/office/powerpoint/2010/main" val="35297559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We’ll find clues or suggestion that show how land use has changed a lot in Colchester over time and why many changes have happened quite fast, for example many new stations.  On Skye, we’ll see that changes have happened more slowly and how there are less occupations.</a:t>
            </a:r>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1016179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199</a:t>
            </a:fld>
            <a:endParaRPr lang="en-GB"/>
          </a:p>
        </p:txBody>
      </p:sp>
    </p:spTree>
    <p:extLst>
      <p:ext uri="{BB962C8B-B14F-4D97-AF65-F5344CB8AC3E}">
        <p14:creationId xmlns:p14="http://schemas.microsoft.com/office/powerpoint/2010/main" val="26279021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dirty="0"/>
          </a:p>
        </p:txBody>
      </p:sp>
    </p:spTree>
    <p:extLst>
      <p:ext uri="{BB962C8B-B14F-4D97-AF65-F5344CB8AC3E}">
        <p14:creationId xmlns:p14="http://schemas.microsoft.com/office/powerpoint/2010/main" val="3410869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202</a:t>
            </a:fld>
            <a:endParaRPr lang="en-GB" dirty="0"/>
          </a:p>
        </p:txBody>
      </p:sp>
    </p:spTree>
    <p:extLst>
      <p:ext uri="{BB962C8B-B14F-4D97-AF65-F5344CB8AC3E}">
        <p14:creationId xmlns:p14="http://schemas.microsoft.com/office/powerpoint/2010/main" val="2367551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dirty="0"/>
          </a:p>
        </p:txBody>
      </p:sp>
    </p:spTree>
    <p:extLst>
      <p:ext uri="{BB962C8B-B14F-4D97-AF65-F5344CB8AC3E}">
        <p14:creationId xmlns:p14="http://schemas.microsoft.com/office/powerpoint/2010/main" val="42267908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dirty="0"/>
          </a:p>
        </p:txBody>
      </p:sp>
    </p:spTree>
    <p:extLst>
      <p:ext uri="{BB962C8B-B14F-4D97-AF65-F5344CB8AC3E}">
        <p14:creationId xmlns:p14="http://schemas.microsoft.com/office/powerpoint/2010/main" val="207145130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dirty="0"/>
          </a:p>
        </p:txBody>
      </p:sp>
    </p:spTree>
    <p:extLst>
      <p:ext uri="{BB962C8B-B14F-4D97-AF65-F5344CB8AC3E}">
        <p14:creationId xmlns:p14="http://schemas.microsoft.com/office/powerpoint/2010/main" val="548871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dirty="0"/>
          </a:p>
        </p:txBody>
      </p:sp>
    </p:spTree>
    <p:extLst>
      <p:ext uri="{BB962C8B-B14F-4D97-AF65-F5344CB8AC3E}">
        <p14:creationId xmlns:p14="http://schemas.microsoft.com/office/powerpoint/2010/main" val="205122250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207</a:t>
            </a:fld>
            <a:endParaRPr lang="en-GB" dirty="0"/>
          </a:p>
        </p:txBody>
      </p:sp>
    </p:spTree>
    <p:extLst>
      <p:ext uri="{BB962C8B-B14F-4D97-AF65-F5344CB8AC3E}">
        <p14:creationId xmlns:p14="http://schemas.microsoft.com/office/powerpoint/2010/main" val="10907163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208</a:t>
            </a:fld>
            <a:endParaRPr lang="en-GB" dirty="0"/>
          </a:p>
        </p:txBody>
      </p:sp>
    </p:spTree>
    <p:extLst>
      <p:ext uri="{BB962C8B-B14F-4D97-AF65-F5344CB8AC3E}">
        <p14:creationId xmlns:p14="http://schemas.microsoft.com/office/powerpoint/2010/main" val="282884139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212</a:t>
            </a:fld>
            <a:endParaRPr lang="en-GB"/>
          </a:p>
        </p:txBody>
      </p:sp>
    </p:spTree>
    <p:extLst>
      <p:ext uri="{BB962C8B-B14F-4D97-AF65-F5344CB8AC3E}">
        <p14:creationId xmlns:p14="http://schemas.microsoft.com/office/powerpoint/2010/main" val="407743149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213</a:t>
            </a:fld>
            <a:endParaRPr lang="en-GB"/>
          </a:p>
        </p:txBody>
      </p:sp>
    </p:spTree>
    <p:extLst>
      <p:ext uri="{BB962C8B-B14F-4D97-AF65-F5344CB8AC3E}">
        <p14:creationId xmlns:p14="http://schemas.microsoft.com/office/powerpoint/2010/main" val="123849182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Colchester</a:t>
            </a:r>
          </a:p>
          <a:p>
            <a:r>
              <a:rPr lang="en-GB" sz="20000" dirty="0"/>
              <a:t>This is a location that is one of the UK’s oldest towns and has been here since many revolutions.  The ancient Romans who invaded Britain nearly 2,000 years ago built their capital city here and achieved great things.  About 180,000 people live in Colchester today.</a:t>
            </a:r>
          </a:p>
        </p:txBody>
      </p:sp>
      <p:sp>
        <p:nvSpPr>
          <p:cNvPr id="4" name="Slide Number Placeholder 3"/>
          <p:cNvSpPr>
            <a:spLocks noGrp="1"/>
          </p:cNvSpPr>
          <p:nvPr>
            <p:ph type="sldNum" sz="quarter" idx="5"/>
          </p:nvPr>
        </p:nvSpPr>
        <p:spPr/>
        <p:txBody>
          <a:bodyPr/>
          <a:lstStyle/>
          <a:p>
            <a:fld id="{A370640F-E73A-4148-92BA-D1C70A966614}" type="slidenum">
              <a:rPr lang="en-GB" smtClean="0"/>
              <a:t>263</a:t>
            </a:fld>
            <a:endParaRPr lang="en-GB"/>
          </a:p>
        </p:txBody>
      </p:sp>
    </p:spTree>
    <p:extLst>
      <p:ext uri="{BB962C8B-B14F-4D97-AF65-F5344CB8AC3E}">
        <p14:creationId xmlns:p14="http://schemas.microsoft.com/office/powerpoint/2010/main" val="1619111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96723832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265</a:t>
            </a:fld>
            <a:endParaRPr lang="en-GB"/>
          </a:p>
        </p:txBody>
      </p:sp>
    </p:spTree>
    <p:extLst>
      <p:ext uri="{BB962C8B-B14F-4D97-AF65-F5344CB8AC3E}">
        <p14:creationId xmlns:p14="http://schemas.microsoft.com/office/powerpoint/2010/main" val="65349417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266</a:t>
            </a:fld>
            <a:endParaRPr lang="en-GB" dirty="0"/>
          </a:p>
        </p:txBody>
      </p:sp>
    </p:spTree>
    <p:extLst>
      <p:ext uri="{BB962C8B-B14F-4D97-AF65-F5344CB8AC3E}">
        <p14:creationId xmlns:p14="http://schemas.microsoft.com/office/powerpoint/2010/main" val="358914187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267</a:t>
            </a:fld>
            <a:endParaRPr lang="en-GB"/>
          </a:p>
        </p:txBody>
      </p:sp>
    </p:spTree>
    <p:extLst>
      <p:ext uri="{BB962C8B-B14F-4D97-AF65-F5344CB8AC3E}">
        <p14:creationId xmlns:p14="http://schemas.microsoft.com/office/powerpoint/2010/main" val="305227758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269</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270</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272</a:t>
            </a:fld>
            <a:endParaRPr lang="en-GB"/>
          </a:p>
        </p:txBody>
      </p:sp>
    </p:spTree>
    <p:extLst>
      <p:ext uri="{BB962C8B-B14F-4D97-AF65-F5344CB8AC3E}">
        <p14:creationId xmlns:p14="http://schemas.microsoft.com/office/powerpoint/2010/main" val="136519188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284</a:t>
            </a:fld>
            <a:endParaRPr lang="en-GB"/>
          </a:p>
        </p:txBody>
      </p:sp>
    </p:spTree>
    <p:extLst>
      <p:ext uri="{BB962C8B-B14F-4D97-AF65-F5344CB8AC3E}">
        <p14:creationId xmlns:p14="http://schemas.microsoft.com/office/powerpoint/2010/main" val="212629357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8000" dirty="0"/>
              <a:t>Knowledge experiment achieve aggressive caught applause population vocation occupation rejection </a:t>
            </a:r>
          </a:p>
        </p:txBody>
      </p:sp>
      <p:sp>
        <p:nvSpPr>
          <p:cNvPr id="4" name="Slide Number Placeholder 3"/>
          <p:cNvSpPr>
            <a:spLocks noGrp="1"/>
          </p:cNvSpPr>
          <p:nvPr>
            <p:ph type="sldNum" sz="quarter" idx="5"/>
          </p:nvPr>
        </p:nvSpPr>
        <p:spPr/>
        <p:txBody>
          <a:bodyPr/>
          <a:lstStyle/>
          <a:p>
            <a:fld id="{A370640F-E73A-4148-92BA-D1C70A966614}" type="slidenum">
              <a:rPr lang="en-GB" smtClean="0"/>
              <a:t>300</a:t>
            </a:fld>
            <a:endParaRPr lang="en-GB" dirty="0"/>
          </a:p>
        </p:txBody>
      </p:sp>
    </p:spTree>
    <p:extLst>
      <p:ext uri="{BB962C8B-B14F-4D97-AF65-F5344CB8AC3E}">
        <p14:creationId xmlns:p14="http://schemas.microsoft.com/office/powerpoint/2010/main" val="374056238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301</a:t>
            </a:fld>
            <a:endParaRPr lang="en-GB" dirty="0"/>
          </a:p>
        </p:txBody>
      </p:sp>
    </p:spTree>
    <p:extLst>
      <p:ext uri="{BB962C8B-B14F-4D97-AF65-F5344CB8AC3E}">
        <p14:creationId xmlns:p14="http://schemas.microsoft.com/office/powerpoint/2010/main" val="16989687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302</a:t>
            </a:fld>
            <a:endParaRPr lang="en-GB" dirty="0"/>
          </a:p>
        </p:txBody>
      </p:sp>
    </p:spTree>
    <p:extLst>
      <p:ext uri="{BB962C8B-B14F-4D97-AF65-F5344CB8AC3E}">
        <p14:creationId xmlns:p14="http://schemas.microsoft.com/office/powerpoint/2010/main" val="249351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dirty="0"/>
          </a:p>
        </p:txBody>
      </p:sp>
    </p:spTree>
    <p:extLst>
      <p:ext uri="{BB962C8B-B14F-4D97-AF65-F5344CB8AC3E}">
        <p14:creationId xmlns:p14="http://schemas.microsoft.com/office/powerpoint/2010/main" val="319765583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309</a:t>
            </a:fld>
            <a:endParaRPr lang="en-GB" dirty="0"/>
          </a:p>
        </p:txBody>
      </p:sp>
    </p:spTree>
    <p:extLst>
      <p:ext uri="{BB962C8B-B14F-4D97-AF65-F5344CB8AC3E}">
        <p14:creationId xmlns:p14="http://schemas.microsoft.com/office/powerpoint/2010/main" val="360561241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310</a:t>
            </a:fld>
            <a:endParaRPr lang="en-GB" dirty="0"/>
          </a:p>
        </p:txBody>
      </p:sp>
    </p:spTree>
    <p:extLst>
      <p:ext uri="{BB962C8B-B14F-4D97-AF65-F5344CB8AC3E}">
        <p14:creationId xmlns:p14="http://schemas.microsoft.com/office/powerpoint/2010/main" val="25797703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311</a:t>
            </a:fld>
            <a:endParaRPr lang="en-GB" dirty="0"/>
          </a:p>
        </p:txBody>
      </p:sp>
    </p:spTree>
    <p:extLst>
      <p:ext uri="{BB962C8B-B14F-4D97-AF65-F5344CB8AC3E}">
        <p14:creationId xmlns:p14="http://schemas.microsoft.com/office/powerpoint/2010/main" val="245600730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312</a:t>
            </a:fld>
            <a:endParaRPr lang="en-GB" dirty="0"/>
          </a:p>
        </p:txBody>
      </p:sp>
    </p:spTree>
    <p:extLst>
      <p:ext uri="{BB962C8B-B14F-4D97-AF65-F5344CB8AC3E}">
        <p14:creationId xmlns:p14="http://schemas.microsoft.com/office/powerpoint/2010/main" val="1055988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313</a:t>
            </a:fld>
            <a:endParaRPr lang="en-GB" dirty="0"/>
          </a:p>
        </p:txBody>
      </p:sp>
    </p:spTree>
    <p:extLst>
      <p:ext uri="{BB962C8B-B14F-4D97-AF65-F5344CB8AC3E}">
        <p14:creationId xmlns:p14="http://schemas.microsoft.com/office/powerpoint/2010/main" val="16675053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314</a:t>
            </a:fld>
            <a:endParaRPr lang="en-GB" dirty="0"/>
          </a:p>
        </p:txBody>
      </p:sp>
    </p:spTree>
    <p:extLst>
      <p:ext uri="{BB962C8B-B14F-4D97-AF65-F5344CB8AC3E}">
        <p14:creationId xmlns:p14="http://schemas.microsoft.com/office/powerpoint/2010/main" val="330644093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315</a:t>
            </a:fld>
            <a:endParaRPr lang="en-GB" dirty="0"/>
          </a:p>
        </p:txBody>
      </p:sp>
    </p:spTree>
    <p:extLst>
      <p:ext uri="{BB962C8B-B14F-4D97-AF65-F5344CB8AC3E}">
        <p14:creationId xmlns:p14="http://schemas.microsoft.com/office/powerpoint/2010/main" val="4064787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dirty="0"/>
          </a:p>
        </p:txBody>
      </p:sp>
    </p:spTree>
    <p:extLst>
      <p:ext uri="{BB962C8B-B14F-4D97-AF65-F5344CB8AC3E}">
        <p14:creationId xmlns:p14="http://schemas.microsoft.com/office/powerpoint/2010/main" val="1298934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dirty="0"/>
          </a:p>
        </p:txBody>
      </p:sp>
    </p:spTree>
    <p:extLst>
      <p:ext uri="{BB962C8B-B14F-4D97-AF65-F5344CB8AC3E}">
        <p14:creationId xmlns:p14="http://schemas.microsoft.com/office/powerpoint/2010/main" val="2114539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dirty="0"/>
          </a:p>
        </p:txBody>
      </p:sp>
    </p:spTree>
    <p:extLst>
      <p:ext uri="{BB962C8B-B14F-4D97-AF65-F5344CB8AC3E}">
        <p14:creationId xmlns:p14="http://schemas.microsoft.com/office/powerpoint/2010/main" val="1993193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19/10/2022</a:t>
            </a:fld>
            <a:endParaRPr lang="en-GB" dirty="0"/>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19/10/2022</a:t>
            </a:fld>
            <a:endParaRPr lang="en-GB" dirty="0"/>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19/10/2022</a:t>
            </a:fld>
            <a:endParaRPr lang="en-GB" dirty="0"/>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19/10/2022</a:t>
            </a:fld>
            <a:endParaRPr lang="en-GB" dirty="0"/>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19/10/2022</a:t>
            </a:fld>
            <a:endParaRPr lang="en-GB" dirty="0"/>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19/10/2022</a:t>
            </a:fld>
            <a:endParaRPr lang="en-GB" dirty="0"/>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19/10/2022</a:t>
            </a:fld>
            <a:endParaRPr lang="en-GB" dirty="0"/>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19/10/2022</a:t>
            </a:fld>
            <a:endParaRPr lang="en-GB" dirty="0"/>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19/10/2022</a:t>
            </a:fld>
            <a:endParaRPr lang="en-GB" dirty="0"/>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19/10/2022</a:t>
            </a:fld>
            <a:endParaRPr lang="en-GB" dirty="0"/>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19/10/2022</a:t>
            </a:fld>
            <a:endParaRPr lang="en-GB" dirty="0"/>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19/10/2022</a:t>
            </a:fld>
            <a:endParaRPr lang="en-GB" dirty="0"/>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dirty="0"/>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23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4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2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30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30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311.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312.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313.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31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315.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2</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592429"/>
            <a:ext cx="10515600" cy="5866428"/>
          </a:xfrm>
        </p:spPr>
        <p:txBody>
          <a:bodyPr>
            <a:normAutofit/>
          </a:bodyPr>
          <a:lstStyle/>
          <a:p>
            <a:pPr algn="ctr"/>
            <a:r>
              <a:rPr lang="en-GB" dirty="0">
                <a:latin typeface="Twinkl Cursive Looped" panose="02000000000000000000" pitchFamily="2" charset="0"/>
              </a:rPr>
              <a:t>experiment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a scientific procedure undertaken to make a discovery, test a hypothesis, or demonstrate a known fact.</a:t>
            </a:r>
          </a:p>
        </p:txBody>
      </p:sp>
    </p:spTree>
    <p:extLst>
      <p:ext uri="{BB962C8B-B14F-4D97-AF65-F5344CB8AC3E}">
        <p14:creationId xmlns:p14="http://schemas.microsoft.com/office/powerpoint/2010/main" val="67381328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09662" y="5156368"/>
            <a:ext cx="10515600" cy="1481650"/>
          </a:xfrm>
        </p:spPr>
        <p:txBody>
          <a:bodyPr>
            <a:normAutofit fontScale="90000"/>
          </a:bodyPr>
          <a:lstStyle/>
          <a:p>
            <a:pPr algn="ctr"/>
            <a:r>
              <a:rPr lang="en-GB" dirty="0">
                <a:latin typeface="Twinkl Cursive Looped" panose="02000000000000000000" pitchFamily="2" charset="0"/>
              </a:rPr>
              <a:t>mention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a:t>
            </a:r>
            <a:br>
              <a:rPr lang="en-GB" dirty="0">
                <a:latin typeface="Twinkl Cursive Looped" panose="02000000000000000000" pitchFamily="2" charset="0"/>
              </a:rPr>
            </a:br>
            <a:r>
              <a:rPr lang="en-GB" dirty="0">
                <a:latin typeface="Twinkl Cursive Looped" panose="02000000000000000000" pitchFamily="2" charset="0"/>
              </a:rPr>
              <a:t>Definition - refer to (something) briefly and without going into detail. </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26978" name="Picture 2" descr="24 Gold Mention Illustrations &amp; Clip Art - iStock">
            <a:extLst>
              <a:ext uri="{FF2B5EF4-FFF2-40B4-BE49-F238E27FC236}">
                <a16:creationId xmlns:a16="http://schemas.microsoft.com/office/drawing/2014/main" id="{32D5486F-BE40-4EB9-35A0-0E35523C9D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10" y="3689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297631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355252"/>
          </a:xfrm>
        </p:spPr>
        <p:txBody>
          <a:bodyPr>
            <a:normAutofit fontScale="90000"/>
          </a:bodyPr>
          <a:lstStyle/>
          <a:p>
            <a:pPr algn="ctr"/>
            <a:r>
              <a:rPr lang="en-GB" dirty="0">
                <a:latin typeface="Twinkl Cursive Looped" panose="02000000000000000000" pitchFamily="2" charset="0"/>
              </a:rPr>
              <a:t>mention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 haven't mentioned it to Sally yet.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41289710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355252"/>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 haven’t --------- it to Sally yet.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4001653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355252"/>
          </a:xfrm>
        </p:spPr>
        <p:txBody>
          <a:bodyPr>
            <a:normAutofit fontScale="90000"/>
          </a:bodyPr>
          <a:lstStyle/>
          <a:p>
            <a:pPr algn="ctr"/>
            <a:r>
              <a:rPr lang="en-GB" dirty="0">
                <a:latin typeface="Twinkl Cursive Looped" panose="02000000000000000000" pitchFamily="2" charset="0"/>
              </a:rPr>
              <a:t>mention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 haven't mentioned it to Sally yet.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11637462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0200765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solution</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25954" name="Picture 2" descr="Creative Solutions Services - Creative Solution Clipart Transparent PNG -  700x511 - Free Download on NicePNG">
            <a:extLst>
              <a:ext uri="{FF2B5EF4-FFF2-40B4-BE49-F238E27FC236}">
                <a16:creationId xmlns:a16="http://schemas.microsoft.com/office/drawing/2014/main" id="{DEC87C69-5111-2F10-AFCB-88219AD785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756" y="351745"/>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10792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5024605"/>
            <a:ext cx="10515600" cy="1481650"/>
          </a:xfrm>
        </p:spPr>
        <p:txBody>
          <a:bodyPr>
            <a:normAutofit fontScale="90000"/>
          </a:bodyPr>
          <a:lstStyle/>
          <a:p>
            <a:pPr algn="ctr"/>
            <a:r>
              <a:rPr lang="en-GB" dirty="0">
                <a:latin typeface="Twinkl Cursive Looped" panose="02000000000000000000" pitchFamily="2" charset="0"/>
              </a:rPr>
              <a:t>solution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a means of solving a problem or dealing with a difficult situation.</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25954" name="Picture 2" descr="Creative Solutions Services - Creative Solution Clipart Transparent PNG -  700x511 - Free Download on NicePNG">
            <a:extLst>
              <a:ext uri="{FF2B5EF4-FFF2-40B4-BE49-F238E27FC236}">
                <a16:creationId xmlns:a16="http://schemas.microsoft.com/office/drawing/2014/main" id="{DEC87C69-5111-2F10-AFCB-88219AD785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756" y="351745"/>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337939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1837165"/>
          </a:xfrm>
        </p:spPr>
        <p:txBody>
          <a:bodyPr>
            <a:normAutofit fontScale="90000"/>
          </a:bodyPr>
          <a:lstStyle/>
          <a:p>
            <a:pPr algn="ctr"/>
            <a:r>
              <a:rPr lang="en-GB" dirty="0">
                <a:latin typeface="Twinkl Cursive Looped" panose="02000000000000000000" pitchFamily="2" charset="0"/>
              </a:rPr>
              <a:t>solution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There are no easy solutions to many problems.</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27157304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1837165"/>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There are no easy -------- to many problems.</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77238470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1837165"/>
          </a:xfrm>
        </p:spPr>
        <p:txBody>
          <a:bodyPr>
            <a:normAutofit fontScale="90000"/>
          </a:bodyPr>
          <a:lstStyle/>
          <a:p>
            <a:pPr algn="ctr"/>
            <a:r>
              <a:rPr lang="en-GB" dirty="0">
                <a:latin typeface="Twinkl Cursive Looped" panose="02000000000000000000" pitchFamily="2" charset="0"/>
              </a:rPr>
              <a:t>solution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There are no easy solutions to many problems.</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480779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74387948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vocation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33122" name="Picture 2" descr="Free Vocational Cliparts, Download Free Vocational Cliparts png images,  Free ClipArts on Clipart Library">
            <a:extLst>
              <a:ext uri="{FF2B5EF4-FFF2-40B4-BE49-F238E27FC236}">
                <a16:creationId xmlns:a16="http://schemas.microsoft.com/office/drawing/2014/main" id="{62AC6A6B-C5C5-DA82-1178-7E1A24BAF5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381" y="682687"/>
            <a:ext cx="286702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930420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3400" y="4764313"/>
            <a:ext cx="10515600" cy="1719197"/>
          </a:xfrm>
        </p:spPr>
        <p:txBody>
          <a:bodyPr>
            <a:normAutofit fontScale="90000"/>
          </a:bodyPr>
          <a:lstStyle/>
          <a:p>
            <a:pPr algn="ctr"/>
            <a:r>
              <a:rPr lang="en-GB" dirty="0">
                <a:latin typeface="Twinkl Cursive Looped" panose="02000000000000000000" pitchFamily="2" charset="0"/>
              </a:rPr>
              <a:t>vocation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a strong feeling of suitability for a particular career or occupation.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24930" name="Picture 2" descr="Free Vocational Cliparts, Download Free Vocational Cliparts png images,  Free ClipArts on Clipart Library">
            <a:extLst>
              <a:ext uri="{FF2B5EF4-FFF2-40B4-BE49-F238E27FC236}">
                <a16:creationId xmlns:a16="http://schemas.microsoft.com/office/drawing/2014/main" id="{7B3EF193-07E9-6FAF-9932-5245ABE38B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86707"/>
            <a:ext cx="286702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93984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vocation</a:t>
            </a:r>
            <a:br>
              <a:rPr lang="en-GB" dirty="0">
                <a:latin typeface="Twinkl Cursive Looped" panose="02000000000000000000" pitchFamily="2" charset="0"/>
              </a:rPr>
            </a:br>
            <a:r>
              <a:rPr lang="en-GB" dirty="0">
                <a:latin typeface="Twinkl Cursive Looped" panose="02000000000000000000" pitchFamily="2" charset="0"/>
              </a:rPr>
              <a:t>Not all of us have a vocation to be nurses or doctors.</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82417440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Not all of us have a -------- to be nurses or doctors.</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50079265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vocation</a:t>
            </a:r>
            <a:br>
              <a:rPr lang="en-GB" dirty="0">
                <a:latin typeface="Twinkl Cursive Looped" panose="02000000000000000000" pitchFamily="2" charset="0"/>
              </a:rPr>
            </a:br>
            <a:r>
              <a:rPr lang="en-GB" dirty="0">
                <a:latin typeface="Twinkl Cursive Looped" panose="02000000000000000000" pitchFamily="2" charset="0"/>
              </a:rPr>
              <a:t>Not all of us have a vocation to be nurses or doctors.</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54114855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7865519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achieve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3078389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achieve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2978278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achieve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pic>
        <p:nvPicPr>
          <p:cNvPr id="100354" name="Picture 2" descr="Free Achieve Cliparts, Download Free Achieve Cliparts png images, Free  ClipArts on Clipart Library">
            <a:extLst>
              <a:ext uri="{FF2B5EF4-FFF2-40B4-BE49-F238E27FC236}">
                <a16:creationId xmlns:a16="http://schemas.microsoft.com/office/drawing/2014/main" id="{1F4BFCA6-271E-89FB-3521-8792AD8F63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7547"/>
            <a:ext cx="346710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349316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_______ anything.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2359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Letter strings – augh and au</a:t>
            </a:r>
          </a:p>
        </p:txBody>
      </p:sp>
    </p:spTree>
    <p:extLst>
      <p:ext uri="{BB962C8B-B14F-4D97-AF65-F5344CB8AC3E}">
        <p14:creationId xmlns:p14="http://schemas.microsoft.com/office/powerpoint/2010/main" val="413097243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27ADEDE4-CBE3-BBD0-B95D-0F107D1A3E78}"/>
              </a:ext>
            </a:extLst>
          </p:cNvPr>
          <p:cNvSpPr/>
          <p:nvPr/>
        </p:nvSpPr>
        <p:spPr>
          <a:xfrm>
            <a:off x="3338285" y="3695246"/>
            <a:ext cx="2452913"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0485501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aggressive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4680222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aggressive</a:t>
            </a: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spTree>
    <p:extLst>
      <p:ext uri="{BB962C8B-B14F-4D97-AF65-F5344CB8AC3E}">
        <p14:creationId xmlns:p14="http://schemas.microsoft.com/office/powerpoint/2010/main" val="31205205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aggressive</a:t>
            </a: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pic>
        <p:nvPicPr>
          <p:cNvPr id="101378" name="Picture 2" descr="Puppy Pit Bull Dog Aggression Clip Art - Aggressive Dog Cartoon  Transparent, HD Png Download - kindpng">
            <a:extLst>
              <a:ext uri="{FF2B5EF4-FFF2-40B4-BE49-F238E27FC236}">
                <a16:creationId xmlns:a16="http://schemas.microsoft.com/office/drawing/2014/main" id="{20A823BE-2327-F804-CFAF-0D46463C0B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7650"/>
            <a:ext cx="21812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052884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spTree>
    <p:extLst>
      <p:ext uri="{BB962C8B-B14F-4D97-AF65-F5344CB8AC3E}">
        <p14:creationId xmlns:p14="http://schemas.microsoft.com/office/powerpoint/2010/main" val="349204535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__________. </a:t>
            </a:r>
            <a:endParaRPr lang="en-GB" i="1" dirty="0"/>
          </a:p>
        </p:txBody>
      </p:sp>
    </p:spTree>
    <p:extLst>
      <p:ext uri="{BB962C8B-B14F-4D97-AF65-F5344CB8AC3E}">
        <p14:creationId xmlns:p14="http://schemas.microsoft.com/office/powerpoint/2010/main" val="58812024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sp>
        <p:nvSpPr>
          <p:cNvPr id="3" name="Rectangle 2">
            <a:extLst>
              <a:ext uri="{FF2B5EF4-FFF2-40B4-BE49-F238E27FC236}">
                <a16:creationId xmlns:a16="http://schemas.microsoft.com/office/drawing/2014/main" id="{9E2371A4-6E9A-5A84-E249-BE0549F9E0E0}"/>
              </a:ext>
            </a:extLst>
          </p:cNvPr>
          <p:cNvSpPr/>
          <p:nvPr/>
        </p:nvSpPr>
        <p:spPr>
          <a:xfrm>
            <a:off x="6328230" y="4238172"/>
            <a:ext cx="3570514"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9347528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499763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5726752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642099"/>
          </a:xfrm>
        </p:spPr>
        <p:txBody>
          <a:bodyPr>
            <a:noAutofit/>
          </a:bodyPr>
          <a:lstStyle/>
          <a:p>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 town and country</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in towns and cities (urban areas) and the countryside (rural areas) changes in different ways and at different speeds, sometimes at an aggressive speed to achieve the greatest impact on the 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In this book, we’ll mention the large English town of Colchester, Essex.  We’ll also look at the Scottish Isle of Skye, in the Inner Hebrides and its biggest town – </a:t>
            </a:r>
            <a:r>
              <a:rPr lang="en-GB" sz="2400" dirty="0" err="1">
                <a:solidFill>
                  <a:srgbClr val="333333"/>
                </a:solidFill>
                <a:latin typeface="Twinkl Cursive Looped" panose="02000000000000000000" pitchFamily="2" charset="0"/>
              </a:rPr>
              <a:t>Portree</a:t>
            </a:r>
            <a:r>
              <a:rPr lang="en-GB" sz="2400" dirty="0">
                <a:solidFill>
                  <a:srgbClr val="333333"/>
                </a:solidFill>
                <a:latin typeface="Twinkl Cursive Looped" panose="02000000000000000000" pitchFamily="2" charset="0"/>
              </a:rPr>
              <a:t> in moderation to view the 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We’ll find clues or suggestion that show how land use has changed a lot in Colchester over time and why many changes have happened quite fast, for example many new stations.  On Skye, we’ll see that changes have happened more slowly and how there are less occupations.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This is a location that is one of the UK’s oldest towns and has been here since many revolutions.  The ancient Romans who invaded Britain nearly 2,000 years ago built their capital city here and achieved great things.  About 180,000 people live in Colchester today.</a:t>
            </a:r>
          </a:p>
        </p:txBody>
      </p:sp>
    </p:spTree>
    <p:extLst>
      <p:ext uri="{BB962C8B-B14F-4D97-AF65-F5344CB8AC3E}">
        <p14:creationId xmlns:p14="http://schemas.microsoft.com/office/powerpoint/2010/main" val="4136766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letter string - augh</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grapheme 'augh' is a very rare spelling variation of the /or/ (or /aw/) phoneme. Words such as 'taught', 'caught' and 'daughter', however, are used very commonly.</a:t>
            </a:r>
          </a:p>
        </p:txBody>
      </p:sp>
    </p:spTree>
    <p:extLst>
      <p:ext uri="{BB962C8B-B14F-4D97-AF65-F5344CB8AC3E}">
        <p14:creationId xmlns:p14="http://schemas.microsoft.com/office/powerpoint/2010/main" val="154055124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642099"/>
          </a:xfrm>
        </p:spPr>
        <p:txBody>
          <a:bodyPr>
            <a:noAutofit/>
          </a:bodyPr>
          <a:lstStyle/>
          <a:p>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 town and country</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in towns and cities (urban areas) and the countryside (rural areas) changes in different ways and at different speeds, sometimes at an </a:t>
            </a:r>
            <a:r>
              <a:rPr lang="en-GB" sz="2400" dirty="0">
                <a:solidFill>
                  <a:srgbClr val="333333"/>
                </a:solidFill>
                <a:highlight>
                  <a:srgbClr val="FFFF00"/>
                </a:highlight>
                <a:latin typeface="Twinkl Cursive Looped" panose="02000000000000000000" pitchFamily="2" charset="0"/>
              </a:rPr>
              <a:t>aggressive </a:t>
            </a:r>
            <a:r>
              <a:rPr lang="en-GB" sz="2400" dirty="0">
                <a:solidFill>
                  <a:srgbClr val="333333"/>
                </a:solidFill>
                <a:latin typeface="Twinkl Cursive Looped" panose="02000000000000000000" pitchFamily="2" charset="0"/>
              </a:rPr>
              <a:t>speed to </a:t>
            </a:r>
            <a:r>
              <a:rPr lang="en-GB" sz="2400" dirty="0">
                <a:solidFill>
                  <a:srgbClr val="333333"/>
                </a:solidFill>
                <a:highlight>
                  <a:srgbClr val="FFFF00"/>
                </a:highlight>
                <a:latin typeface="Twinkl Cursive Looped" panose="02000000000000000000" pitchFamily="2" charset="0"/>
              </a:rPr>
              <a:t>achieve</a:t>
            </a:r>
            <a:r>
              <a:rPr lang="en-GB" sz="2400" dirty="0">
                <a:solidFill>
                  <a:srgbClr val="333333"/>
                </a:solidFill>
                <a:latin typeface="Twinkl Cursive Looped" panose="02000000000000000000" pitchFamily="2" charset="0"/>
              </a:rPr>
              <a:t> the greatest impact on the </a:t>
            </a:r>
            <a:r>
              <a:rPr lang="en-GB" sz="2400" dirty="0">
                <a:solidFill>
                  <a:srgbClr val="333333"/>
                </a:solidFill>
                <a:highlight>
                  <a:srgbClr val="FFFF00"/>
                </a:highlight>
                <a:latin typeface="Twinkl Cursive Looped" panose="02000000000000000000" pitchFamily="2" charset="0"/>
              </a:rPr>
              <a:t>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In this book, we’ll </a:t>
            </a:r>
            <a:r>
              <a:rPr lang="en-GB" sz="2400" dirty="0">
                <a:solidFill>
                  <a:srgbClr val="333333"/>
                </a:solidFill>
                <a:highlight>
                  <a:srgbClr val="FFFF00"/>
                </a:highlight>
                <a:latin typeface="Twinkl Cursive Looped" panose="02000000000000000000" pitchFamily="2" charset="0"/>
              </a:rPr>
              <a:t>mention </a:t>
            </a:r>
            <a:r>
              <a:rPr lang="en-GB" sz="2400" dirty="0">
                <a:solidFill>
                  <a:srgbClr val="333333"/>
                </a:solidFill>
                <a:latin typeface="Twinkl Cursive Looped" panose="02000000000000000000" pitchFamily="2" charset="0"/>
              </a:rPr>
              <a:t>the large English town of Colchester, Essex.  We’ll also look at the Scottish Isle of Skye, in the Inner Hebrides and its biggest town – </a:t>
            </a:r>
            <a:r>
              <a:rPr lang="en-GB" sz="2400" dirty="0" err="1">
                <a:solidFill>
                  <a:srgbClr val="333333"/>
                </a:solidFill>
                <a:latin typeface="Twinkl Cursive Looped" panose="02000000000000000000" pitchFamily="2" charset="0"/>
              </a:rPr>
              <a:t>Portree</a:t>
            </a:r>
            <a:r>
              <a:rPr lang="en-GB" sz="2400" dirty="0">
                <a:solidFill>
                  <a:srgbClr val="333333"/>
                </a:solidFill>
                <a:latin typeface="Twinkl Cursive Looped" panose="02000000000000000000" pitchFamily="2" charset="0"/>
              </a:rPr>
              <a:t> in </a:t>
            </a:r>
            <a:r>
              <a:rPr lang="en-GB" sz="2400" dirty="0">
                <a:solidFill>
                  <a:srgbClr val="333333"/>
                </a:solidFill>
                <a:highlight>
                  <a:srgbClr val="FFFF00"/>
                </a:highlight>
                <a:latin typeface="Twinkl Cursive Looped" panose="02000000000000000000" pitchFamily="2" charset="0"/>
              </a:rPr>
              <a:t>moderation</a:t>
            </a:r>
            <a:r>
              <a:rPr lang="en-GB" sz="2400" dirty="0">
                <a:solidFill>
                  <a:srgbClr val="333333"/>
                </a:solidFill>
                <a:latin typeface="Twinkl Cursive Looped" panose="02000000000000000000" pitchFamily="2" charset="0"/>
              </a:rPr>
              <a:t> to view the </a:t>
            </a:r>
            <a:r>
              <a:rPr lang="en-GB" sz="2400" dirty="0">
                <a:solidFill>
                  <a:srgbClr val="333333"/>
                </a:solidFill>
                <a:highlight>
                  <a:srgbClr val="FFFF00"/>
                </a:highlight>
                <a:latin typeface="Twinkl Cursive Looped" panose="02000000000000000000" pitchFamily="2" charset="0"/>
              </a:rPr>
              <a:t>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We’ll find clues or </a:t>
            </a:r>
            <a:r>
              <a:rPr lang="en-GB" sz="2400" dirty="0">
                <a:solidFill>
                  <a:srgbClr val="333333"/>
                </a:solidFill>
                <a:highlight>
                  <a:srgbClr val="FFFF00"/>
                </a:highlight>
                <a:latin typeface="Twinkl Cursive Looped" panose="02000000000000000000" pitchFamily="2" charset="0"/>
              </a:rPr>
              <a:t>suggestion</a:t>
            </a:r>
            <a:r>
              <a:rPr lang="en-GB" sz="2400" dirty="0">
                <a:solidFill>
                  <a:srgbClr val="333333"/>
                </a:solidFill>
                <a:latin typeface="Twinkl Cursive Looped" panose="02000000000000000000" pitchFamily="2" charset="0"/>
              </a:rPr>
              <a:t> that show how land use has changed a lot in Colchester over time and why many changes have happened quite fast, for example many new </a:t>
            </a:r>
            <a:r>
              <a:rPr lang="en-GB" sz="2400" dirty="0">
                <a:solidFill>
                  <a:srgbClr val="333333"/>
                </a:solidFill>
                <a:highlight>
                  <a:srgbClr val="FFFF00"/>
                </a:highlight>
                <a:latin typeface="Twinkl Cursive Looped" panose="02000000000000000000" pitchFamily="2" charset="0"/>
              </a:rPr>
              <a:t>stations.</a:t>
            </a:r>
            <a:r>
              <a:rPr lang="en-GB" sz="2400" dirty="0">
                <a:solidFill>
                  <a:srgbClr val="333333"/>
                </a:solidFill>
                <a:latin typeface="Twinkl Cursive Looped" panose="02000000000000000000" pitchFamily="2" charset="0"/>
              </a:rPr>
              <a:t>  On Skye, we’ll see that changes have happened more slowly and how there are less </a:t>
            </a:r>
            <a:r>
              <a:rPr lang="en-GB" sz="2400" dirty="0">
                <a:solidFill>
                  <a:srgbClr val="333333"/>
                </a:solidFill>
                <a:highlight>
                  <a:srgbClr val="FFFF00"/>
                </a:highlight>
                <a:latin typeface="Twinkl Cursive Looped" panose="02000000000000000000" pitchFamily="2" charset="0"/>
              </a:rPr>
              <a:t>occupations.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This is a </a:t>
            </a:r>
            <a:r>
              <a:rPr lang="en-GB" sz="2400" dirty="0">
                <a:solidFill>
                  <a:srgbClr val="333333"/>
                </a:solidFill>
                <a:highlight>
                  <a:srgbClr val="FFFF00"/>
                </a:highlight>
                <a:latin typeface="Twinkl Cursive Looped" panose="02000000000000000000" pitchFamily="2" charset="0"/>
              </a:rPr>
              <a:t>location</a:t>
            </a:r>
            <a:r>
              <a:rPr lang="en-GB" sz="2400" dirty="0">
                <a:solidFill>
                  <a:srgbClr val="333333"/>
                </a:solidFill>
                <a:latin typeface="Twinkl Cursive Looped" panose="02000000000000000000" pitchFamily="2" charset="0"/>
              </a:rPr>
              <a:t> that is one of the UK’s oldest towns and has been here since many </a:t>
            </a:r>
            <a:r>
              <a:rPr lang="en-GB" sz="2400" dirty="0">
                <a:solidFill>
                  <a:srgbClr val="333333"/>
                </a:solidFill>
                <a:highlight>
                  <a:srgbClr val="FFFF00"/>
                </a:highlight>
                <a:latin typeface="Twinkl Cursive Looped" panose="02000000000000000000" pitchFamily="2" charset="0"/>
              </a:rPr>
              <a:t>revolutions.</a:t>
            </a:r>
            <a:r>
              <a:rPr lang="en-GB" sz="2400" dirty="0">
                <a:solidFill>
                  <a:srgbClr val="333333"/>
                </a:solidFill>
                <a:latin typeface="Twinkl Cursive Looped" panose="02000000000000000000" pitchFamily="2" charset="0"/>
              </a:rPr>
              <a:t>  The ancient Romans who invaded Britain nearly 2,000 years ago built their capital city here and </a:t>
            </a:r>
            <a:r>
              <a:rPr lang="en-GB" sz="2400" dirty="0">
                <a:solidFill>
                  <a:srgbClr val="333333"/>
                </a:solidFill>
                <a:highlight>
                  <a:srgbClr val="FFFF00"/>
                </a:highlight>
                <a:latin typeface="Twinkl Cursive Looped" panose="02000000000000000000" pitchFamily="2" charset="0"/>
              </a:rPr>
              <a:t>achieved</a:t>
            </a:r>
            <a:r>
              <a:rPr lang="en-GB" sz="2400" dirty="0">
                <a:solidFill>
                  <a:srgbClr val="333333"/>
                </a:solidFill>
                <a:latin typeface="Twinkl Cursive Looped" panose="02000000000000000000" pitchFamily="2" charset="0"/>
              </a:rPr>
              <a:t> great things.  About 180,000 people live in Colchester today.</a:t>
            </a:r>
          </a:p>
        </p:txBody>
      </p:sp>
    </p:spTree>
    <p:extLst>
      <p:ext uri="{BB962C8B-B14F-4D97-AF65-F5344CB8AC3E}">
        <p14:creationId xmlns:p14="http://schemas.microsoft.com/office/powerpoint/2010/main" val="93228004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4929985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3746725"/>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In this book, we’ll mention the large English town of Colchester, Essex.  We’ll also look at the Scottish Isle of Skye, in the Inner Hebrides and its biggest town – </a:t>
            </a:r>
            <a:r>
              <a:rPr lang="en-GB" dirty="0" err="1">
                <a:solidFill>
                  <a:srgbClr val="000000"/>
                </a:solidFill>
                <a:latin typeface="Twinkl Cursive Looped" panose="02000000000000000000" pitchFamily="2" charset="0"/>
                <a:ea typeface="Times New Roman" panose="02020603050405020304" pitchFamily="18" charset="0"/>
              </a:rPr>
              <a:t>Portree</a:t>
            </a:r>
            <a:r>
              <a:rPr lang="en-GB" dirty="0">
                <a:solidFill>
                  <a:srgbClr val="000000"/>
                </a:solidFill>
                <a:latin typeface="Twinkl Cursive Looped" panose="02000000000000000000" pitchFamily="2" charset="0"/>
                <a:ea typeface="Times New Roman" panose="02020603050405020304" pitchFamily="18" charset="0"/>
              </a:rPr>
              <a:t> in moderation to view the population.</a:t>
            </a:r>
            <a:endParaRPr lang="en-GB" dirty="0">
              <a:solidFill>
                <a:srgbClr val="000000"/>
              </a:solidFill>
              <a:highlight>
                <a:srgbClr val="FFFF00"/>
              </a:highligh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13820845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88517393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89D2C46-28EA-42F5-B635-501A849290CA}"/>
              </a:ext>
            </a:extLst>
          </p:cNvPr>
          <p:cNvPicPr>
            <a:picLocks noChangeAspect="1"/>
          </p:cNvPicPr>
          <p:nvPr/>
        </p:nvPicPr>
        <p:blipFill rotWithShape="1">
          <a:blip r:embed="rId3"/>
          <a:srcRect l="28718" t="19735" r="30935" b="12437"/>
          <a:stretch/>
        </p:blipFill>
        <p:spPr>
          <a:xfrm>
            <a:off x="1560576" y="408502"/>
            <a:ext cx="8863584" cy="6619823"/>
          </a:xfrm>
          <a:prstGeom prst="rect">
            <a:avLst/>
          </a:prstGeom>
        </p:spPr>
      </p:pic>
    </p:spTree>
    <p:extLst>
      <p:ext uri="{BB962C8B-B14F-4D97-AF65-F5344CB8AC3E}">
        <p14:creationId xmlns:p14="http://schemas.microsoft.com/office/powerpoint/2010/main" val="180062471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82703257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11031875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knowledge </a:t>
            </a:r>
          </a:p>
        </p:txBody>
      </p:sp>
    </p:spTree>
    <p:extLst>
      <p:ext uri="{BB962C8B-B14F-4D97-AF65-F5344CB8AC3E}">
        <p14:creationId xmlns:p14="http://schemas.microsoft.com/office/powerpoint/2010/main" val="312483045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7679" y="4038768"/>
            <a:ext cx="10515600" cy="2438232"/>
          </a:xfrm>
        </p:spPr>
        <p:txBody>
          <a:bodyPr>
            <a:normAutofit fontScale="90000"/>
          </a:bodyPr>
          <a:lstStyle/>
          <a:p>
            <a:pPr algn="ctr"/>
            <a:r>
              <a:rPr lang="en-GB" dirty="0">
                <a:latin typeface="Twinkl Cursive Looped" panose="02000000000000000000" pitchFamily="2" charset="0"/>
              </a:rPr>
              <a:t>knowledge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facts, information, and skills acquired through experience or education; the theoretical or practical understanding of a subject.</a:t>
            </a:r>
          </a:p>
        </p:txBody>
      </p:sp>
    </p:spTree>
    <p:extLst>
      <p:ext uri="{BB962C8B-B14F-4D97-AF65-F5344CB8AC3E}">
        <p14:creationId xmlns:p14="http://schemas.microsoft.com/office/powerpoint/2010/main" val="298350790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883941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caught </a:t>
            </a:r>
          </a:p>
        </p:txBody>
      </p:sp>
    </p:spTree>
    <p:extLst>
      <p:ext uri="{BB962C8B-B14F-4D97-AF65-F5344CB8AC3E}">
        <p14:creationId xmlns:p14="http://schemas.microsoft.com/office/powerpoint/2010/main" val="337554601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experiment  </a:t>
            </a:r>
          </a:p>
        </p:txBody>
      </p:sp>
    </p:spTree>
    <p:extLst>
      <p:ext uri="{BB962C8B-B14F-4D97-AF65-F5344CB8AC3E}">
        <p14:creationId xmlns:p14="http://schemas.microsoft.com/office/powerpoint/2010/main" val="218333592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592429"/>
            <a:ext cx="10515600" cy="5866428"/>
          </a:xfrm>
        </p:spPr>
        <p:txBody>
          <a:bodyPr>
            <a:normAutofit/>
          </a:bodyPr>
          <a:lstStyle/>
          <a:p>
            <a:pPr algn="ctr"/>
            <a:r>
              <a:rPr lang="en-GB" dirty="0">
                <a:latin typeface="Twinkl Cursive Looped" panose="02000000000000000000" pitchFamily="2" charset="0"/>
              </a:rPr>
              <a:t>experiment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a scientific procedure undertaken to make a discovery, test a hypothesis, or demonstrate a known fact.</a:t>
            </a:r>
          </a:p>
        </p:txBody>
      </p:sp>
    </p:spTree>
    <p:extLst>
      <p:ext uri="{BB962C8B-B14F-4D97-AF65-F5344CB8AC3E}">
        <p14:creationId xmlns:p14="http://schemas.microsoft.com/office/powerpoint/2010/main" val="343207476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119277607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Letter strings – augh and au</a:t>
            </a:r>
          </a:p>
        </p:txBody>
      </p:sp>
    </p:spTree>
    <p:extLst>
      <p:ext uri="{BB962C8B-B14F-4D97-AF65-F5344CB8AC3E}">
        <p14:creationId xmlns:p14="http://schemas.microsoft.com/office/powerpoint/2010/main" val="129594068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letter string - augh</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grapheme 'augh' is a very rare spelling variation of the /or/ (or /aw/) phoneme. Words such as 'taught', 'caught' and 'daughter', however, are used very commonly.</a:t>
            </a:r>
          </a:p>
        </p:txBody>
      </p:sp>
    </p:spTree>
    <p:extLst>
      <p:ext uri="{BB962C8B-B14F-4D97-AF65-F5344CB8AC3E}">
        <p14:creationId xmlns:p14="http://schemas.microsoft.com/office/powerpoint/2010/main" val="186309262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astronaut </a:t>
            </a:r>
          </a:p>
        </p:txBody>
      </p:sp>
    </p:spTree>
    <p:extLst>
      <p:ext uri="{BB962C8B-B14F-4D97-AF65-F5344CB8AC3E}">
        <p14:creationId xmlns:p14="http://schemas.microsoft.com/office/powerpoint/2010/main" val="210068307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astronaut</a:t>
            </a:r>
          </a:p>
        </p:txBody>
      </p:sp>
      <p:sp>
        <p:nvSpPr>
          <p:cNvPr id="3" name="Rectangle 2">
            <a:extLst>
              <a:ext uri="{FF2B5EF4-FFF2-40B4-BE49-F238E27FC236}">
                <a16:creationId xmlns:a16="http://schemas.microsoft.com/office/drawing/2014/main" id="{13BB5EC0-7A96-4D29-A835-6FAE896C31A4}"/>
              </a:ext>
            </a:extLst>
          </p:cNvPr>
          <p:cNvSpPr/>
          <p:nvPr/>
        </p:nvSpPr>
        <p:spPr>
          <a:xfrm>
            <a:off x="6865257" y="3432629"/>
            <a:ext cx="856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2409370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astronaut</a:t>
            </a:r>
          </a:p>
        </p:txBody>
      </p:sp>
      <p:sp>
        <p:nvSpPr>
          <p:cNvPr id="3" name="Rectangle 2">
            <a:extLst>
              <a:ext uri="{FF2B5EF4-FFF2-40B4-BE49-F238E27FC236}">
                <a16:creationId xmlns:a16="http://schemas.microsoft.com/office/drawing/2014/main" id="{13BB5EC0-7A96-4D29-A835-6FAE896C31A4}"/>
              </a:ext>
            </a:extLst>
          </p:cNvPr>
          <p:cNvSpPr/>
          <p:nvPr/>
        </p:nvSpPr>
        <p:spPr>
          <a:xfrm>
            <a:off x="6865257" y="3432629"/>
            <a:ext cx="856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4146" name="Picture 2" descr="Free Astronaut Cliparts, Download Free Astronaut Cliparts png images, Free  ClipArts on Clipart Library">
            <a:extLst>
              <a:ext uri="{FF2B5EF4-FFF2-40B4-BE49-F238E27FC236}">
                <a16:creationId xmlns:a16="http://schemas.microsoft.com/office/drawing/2014/main" id="{59690813-97B2-4607-D6B3-59DC7936AB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189" y="491159"/>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88793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applause</a:t>
            </a:r>
          </a:p>
        </p:txBody>
      </p:sp>
    </p:spTree>
    <p:extLst>
      <p:ext uri="{BB962C8B-B14F-4D97-AF65-F5344CB8AC3E}">
        <p14:creationId xmlns:p14="http://schemas.microsoft.com/office/powerpoint/2010/main" val="427625125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applause</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572329"/>
            <a:ext cx="841829"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9259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caught</a:t>
            </a:r>
          </a:p>
        </p:txBody>
      </p:sp>
      <p:sp>
        <p:nvSpPr>
          <p:cNvPr id="3" name="Rectangle 2">
            <a:extLst>
              <a:ext uri="{FF2B5EF4-FFF2-40B4-BE49-F238E27FC236}">
                <a16:creationId xmlns:a16="http://schemas.microsoft.com/office/drawing/2014/main" id="{13BB5EC0-7A96-4D29-A835-6FAE896C31A4}"/>
              </a:ext>
            </a:extLst>
          </p:cNvPr>
          <p:cNvSpPr/>
          <p:nvPr/>
        </p:nvSpPr>
        <p:spPr>
          <a:xfrm>
            <a:off x="5617030" y="3429000"/>
            <a:ext cx="1654628"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0235429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applause</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572329"/>
            <a:ext cx="841829"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5170" name="Picture 2" descr="15,540 Clapping Hands Illustrations &amp; Clip Art - iStock">
            <a:extLst>
              <a:ext uri="{FF2B5EF4-FFF2-40B4-BE49-F238E27FC236}">
                <a16:creationId xmlns:a16="http://schemas.microsoft.com/office/drawing/2014/main" id="{DBE627ED-04E2-9C99-21A5-C96F0B268D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38" y="3980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52773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author</a:t>
            </a:r>
          </a:p>
        </p:txBody>
      </p:sp>
    </p:spTree>
    <p:extLst>
      <p:ext uri="{BB962C8B-B14F-4D97-AF65-F5344CB8AC3E}">
        <p14:creationId xmlns:p14="http://schemas.microsoft.com/office/powerpoint/2010/main" val="213776172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author</a:t>
            </a:r>
          </a:p>
        </p:txBody>
      </p:sp>
      <p:sp>
        <p:nvSpPr>
          <p:cNvPr id="3" name="Rectangle 2">
            <a:extLst>
              <a:ext uri="{FF2B5EF4-FFF2-40B4-BE49-F238E27FC236}">
                <a16:creationId xmlns:a16="http://schemas.microsoft.com/office/drawing/2014/main" id="{162CC6E8-06E9-4F6E-A75B-C2FED721CE28}"/>
              </a:ext>
            </a:extLst>
          </p:cNvPr>
          <p:cNvSpPr/>
          <p:nvPr/>
        </p:nvSpPr>
        <p:spPr>
          <a:xfrm>
            <a:off x="4992914" y="3648075"/>
            <a:ext cx="899885"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3042112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author</a:t>
            </a:r>
          </a:p>
        </p:txBody>
      </p:sp>
      <p:sp>
        <p:nvSpPr>
          <p:cNvPr id="3" name="Rectangle 2">
            <a:extLst>
              <a:ext uri="{FF2B5EF4-FFF2-40B4-BE49-F238E27FC236}">
                <a16:creationId xmlns:a16="http://schemas.microsoft.com/office/drawing/2014/main" id="{162CC6E8-06E9-4F6E-A75B-C2FED721CE28}"/>
              </a:ext>
            </a:extLst>
          </p:cNvPr>
          <p:cNvSpPr/>
          <p:nvPr/>
        </p:nvSpPr>
        <p:spPr>
          <a:xfrm>
            <a:off x="4992914" y="3648075"/>
            <a:ext cx="899885"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6194" name="Picture 2" descr="Write Clipart 19 Free Writer Clip Art Free Stock Huge - Boy Writing Clipart,  HD Png Download - kindpng">
            <a:extLst>
              <a:ext uri="{FF2B5EF4-FFF2-40B4-BE49-F238E27FC236}">
                <a16:creationId xmlns:a16="http://schemas.microsoft.com/office/drawing/2014/main" id="{EA28EA69-F7F1-FAE7-D355-77091CC603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175" y="669471"/>
            <a:ext cx="207645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95405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97696714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032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is the most common spelling.</a:t>
            </a:r>
            <a:br>
              <a:rPr lang="en-GB" dirty="0">
                <a:latin typeface="Twinkl Cursive Looped" panose="02000000000000000000" pitchFamily="2" charset="0"/>
              </a:rPr>
            </a:br>
            <a:r>
              <a:rPr lang="en-GB" dirty="0">
                <a:latin typeface="Twinkl Cursive Looped" panose="02000000000000000000" pitchFamily="2" charset="0"/>
              </a:rPr>
              <a:t>It is used if the root word ends in t or </a:t>
            </a:r>
            <a:r>
              <a:rPr lang="en-GB" dirty="0" err="1">
                <a:latin typeface="Twinkl Cursive Looped" panose="02000000000000000000" pitchFamily="2" charset="0"/>
              </a:rPr>
              <a:t>te</a:t>
            </a:r>
            <a:r>
              <a:rPr lang="en-GB" dirty="0">
                <a:latin typeface="Twinkl Cursive Looped" panose="02000000000000000000" pitchFamily="2" charset="0"/>
              </a:rPr>
              <a:t>. </a:t>
            </a:r>
          </a:p>
        </p:txBody>
      </p:sp>
    </p:spTree>
    <p:extLst>
      <p:ext uri="{BB962C8B-B14F-4D97-AF65-F5344CB8AC3E}">
        <p14:creationId xmlns:p14="http://schemas.microsoft.com/office/powerpoint/2010/main" val="199427915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90332716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suggestion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3958585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suggestion </a:t>
            </a:r>
          </a:p>
        </p:txBody>
      </p:sp>
      <p:sp>
        <p:nvSpPr>
          <p:cNvPr id="3" name="Rectangle 2">
            <a:extLst>
              <a:ext uri="{FF2B5EF4-FFF2-40B4-BE49-F238E27FC236}">
                <a16:creationId xmlns:a16="http://schemas.microsoft.com/office/drawing/2014/main" id="{CADDE2D9-BBEE-4B60-9EA8-8BE166E5866C}"/>
              </a:ext>
            </a:extLst>
          </p:cNvPr>
          <p:cNvSpPr/>
          <p:nvPr/>
        </p:nvSpPr>
        <p:spPr>
          <a:xfrm>
            <a:off x="6589484" y="3679814"/>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5225532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31892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caught</a:t>
            </a:r>
          </a:p>
        </p:txBody>
      </p:sp>
      <p:sp>
        <p:nvSpPr>
          <p:cNvPr id="3" name="Rectangle 2">
            <a:extLst>
              <a:ext uri="{FF2B5EF4-FFF2-40B4-BE49-F238E27FC236}">
                <a16:creationId xmlns:a16="http://schemas.microsoft.com/office/drawing/2014/main" id="{13BB5EC0-7A96-4D29-A835-6FAE896C31A4}"/>
              </a:ext>
            </a:extLst>
          </p:cNvPr>
          <p:cNvSpPr/>
          <p:nvPr/>
        </p:nvSpPr>
        <p:spPr>
          <a:xfrm>
            <a:off x="5617030" y="3429000"/>
            <a:ext cx="1654628"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7282" name="Picture 2" descr="900+ Catching Fish Clip Art | Royalty Free - GoGraph">
            <a:extLst>
              <a:ext uri="{FF2B5EF4-FFF2-40B4-BE49-F238E27FC236}">
                <a16:creationId xmlns:a16="http://schemas.microsoft.com/office/drawing/2014/main" id="{F428C0B5-CDBB-B22D-50ED-45FD7C68F71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3301"/>
          <a:stretch/>
        </p:blipFill>
        <p:spPr bwMode="auto">
          <a:xfrm>
            <a:off x="599848" y="486456"/>
            <a:ext cx="1577295"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674575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5944507" y="3643087"/>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4519903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5357429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occupation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613073"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768545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suggestion</a:t>
            </a:r>
          </a:p>
        </p:txBody>
      </p:sp>
    </p:spTree>
    <p:extLst>
      <p:ext uri="{BB962C8B-B14F-4D97-AF65-F5344CB8AC3E}">
        <p14:creationId xmlns:p14="http://schemas.microsoft.com/office/powerpoint/2010/main" val="152439834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suggestion </a:t>
            </a:r>
            <a:br>
              <a:rPr lang="en-GB" dirty="0">
                <a:latin typeface="Twinkl Cursive Looped" panose="02000000000000000000" pitchFamily="2" charset="0"/>
              </a:rPr>
            </a:br>
            <a:r>
              <a:rPr lang="en-GB" dirty="0" err="1">
                <a:latin typeface="Twinkl Cursive Looped" panose="02000000000000000000" pitchFamily="2" charset="0"/>
              </a:rPr>
              <a:t>sugges</a:t>
            </a:r>
            <a:r>
              <a:rPr lang="en-GB" dirty="0">
                <a:solidFill>
                  <a:srgbClr val="FF0000"/>
                </a:solidFill>
                <a:latin typeface="Twinkl Cursive Looped" panose="02000000000000000000" pitchFamily="2" charset="0"/>
              </a:rPr>
              <a:t>(t) </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 suggestion</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17762" name="Picture 2" descr="Free Suggestion Cliparts, Download Free Suggestion Cliparts png images,  Free ClipArts on Clipart Library">
            <a:extLst>
              <a:ext uri="{FF2B5EF4-FFF2-40B4-BE49-F238E27FC236}">
                <a16:creationId xmlns:a16="http://schemas.microsoft.com/office/drawing/2014/main" id="{C261F6FE-7B82-DF37-8F39-98DEFFDD18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409" y="47058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269067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06021" y="5098311"/>
            <a:ext cx="10515600" cy="1481650"/>
          </a:xfrm>
        </p:spPr>
        <p:txBody>
          <a:bodyPr>
            <a:normAutofit fontScale="90000"/>
          </a:bodyPr>
          <a:lstStyle/>
          <a:p>
            <a:pPr algn="ctr"/>
            <a:r>
              <a:rPr lang="en-GB" dirty="0">
                <a:latin typeface="Twinkl Cursive Looped" panose="02000000000000000000" pitchFamily="2" charset="0"/>
              </a:rPr>
              <a:t>suggestion </a:t>
            </a:r>
            <a:br>
              <a:rPr lang="en-GB" dirty="0">
                <a:latin typeface="Twinkl Cursive Looped" panose="02000000000000000000" pitchFamily="2" charset="0"/>
              </a:rPr>
            </a:br>
            <a:r>
              <a:rPr lang="en-GB" dirty="0" err="1">
                <a:latin typeface="Twinkl Cursive Looped" panose="02000000000000000000" pitchFamily="2" charset="0"/>
              </a:rPr>
              <a:t>sugges</a:t>
            </a:r>
            <a:r>
              <a:rPr lang="en-GB" dirty="0">
                <a:solidFill>
                  <a:srgbClr val="FF0000"/>
                </a:solidFill>
                <a:latin typeface="Twinkl Cursive Looped" panose="02000000000000000000" pitchFamily="2" charset="0"/>
              </a:rPr>
              <a:t>(t) </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 suggestion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an idea or plan put forward for consideration.</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17762" name="Picture 2" descr="Free Suggestion Cliparts, Download Free Suggestion Cliparts png images,  Free ClipArts on Clipart Library">
            <a:extLst>
              <a:ext uri="{FF2B5EF4-FFF2-40B4-BE49-F238E27FC236}">
                <a16:creationId xmlns:a16="http://schemas.microsoft.com/office/drawing/2014/main" id="{C261F6FE-7B82-DF37-8F39-98DEFFDD18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400" y="66147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44719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43060" y="2016662"/>
            <a:ext cx="10515600" cy="2824675"/>
          </a:xfrm>
        </p:spPr>
        <p:txBody>
          <a:bodyPr>
            <a:normAutofit fontScale="90000"/>
          </a:bodyPr>
          <a:lstStyle/>
          <a:p>
            <a:pPr algn="ctr"/>
            <a:r>
              <a:rPr lang="en-GB" dirty="0">
                <a:latin typeface="Twinkl Cursive Looped" panose="02000000000000000000" pitchFamily="2" charset="0"/>
              </a:rPr>
              <a:t>suggestion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Here are some suggestions for tackling the problem.</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170941017"/>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43060" y="2016662"/>
            <a:ext cx="10515600" cy="2824675"/>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Here are some ----------- for tackling the problem.</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76245509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43060" y="2016662"/>
            <a:ext cx="10515600" cy="2824675"/>
          </a:xfrm>
        </p:spPr>
        <p:txBody>
          <a:bodyPr>
            <a:normAutofit fontScale="90000"/>
          </a:bodyPr>
          <a:lstStyle/>
          <a:p>
            <a:pPr algn="ctr"/>
            <a:r>
              <a:rPr lang="en-GB" dirty="0">
                <a:latin typeface="Twinkl Cursive Looped" panose="02000000000000000000" pitchFamily="2" charset="0"/>
              </a:rPr>
              <a:t>suggestion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Here are some suggestions for tackling the problem.</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99170053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69815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naughty</a:t>
            </a:r>
          </a:p>
        </p:txBody>
      </p:sp>
    </p:spTree>
    <p:extLst>
      <p:ext uri="{BB962C8B-B14F-4D97-AF65-F5344CB8AC3E}">
        <p14:creationId xmlns:p14="http://schemas.microsoft.com/office/powerpoint/2010/main" val="196002340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station</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16738" name="Picture 2" descr="clip art train station - Clip Art Library">
            <a:extLst>
              <a:ext uri="{FF2B5EF4-FFF2-40B4-BE49-F238E27FC236}">
                <a16:creationId xmlns:a16="http://schemas.microsoft.com/office/drawing/2014/main" id="{BD4083F6-8664-BF21-0146-46C83D083A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317" y="478291"/>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934766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33854"/>
            <a:ext cx="10515600" cy="1481650"/>
          </a:xfrm>
        </p:spPr>
        <p:txBody>
          <a:bodyPr>
            <a:normAutofit fontScale="90000"/>
          </a:bodyPr>
          <a:lstStyle/>
          <a:p>
            <a:pPr algn="ctr"/>
            <a:r>
              <a:rPr lang="en-GB" dirty="0">
                <a:latin typeface="Twinkl Cursive Looped" panose="02000000000000000000" pitchFamily="2" charset="0"/>
              </a:rPr>
              <a:t>station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a place on a railway line where trains regularly stop so that passengers can get on or off.</a:t>
            </a:r>
            <a:endParaRPr lang="en-GB" i="1" dirty="0">
              <a:latin typeface="Twinkl Cursive Looped" panose="02000000000000000000" pitchFamily="2" charset="0"/>
            </a:endParaRPr>
          </a:p>
        </p:txBody>
      </p:sp>
      <p:pic>
        <p:nvPicPr>
          <p:cNvPr id="116738" name="Picture 2" descr="clip art train station - Clip Art Library">
            <a:extLst>
              <a:ext uri="{FF2B5EF4-FFF2-40B4-BE49-F238E27FC236}">
                <a16:creationId xmlns:a16="http://schemas.microsoft.com/office/drawing/2014/main" id="{BD4083F6-8664-BF21-0146-46C83D083A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317" y="478291"/>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8404733"/>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1800095"/>
          </a:xfrm>
        </p:spPr>
        <p:txBody>
          <a:bodyPr>
            <a:normAutofit fontScale="90000"/>
          </a:bodyPr>
          <a:lstStyle/>
          <a:p>
            <a:pPr algn="ctr"/>
            <a:r>
              <a:rPr lang="en-GB" dirty="0">
                <a:latin typeface="Twinkl Cursive Looped" panose="02000000000000000000" pitchFamily="2" charset="0"/>
              </a:rPr>
              <a:t>station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walked back to the station and caught the train back to Brussels.</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06834355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1800095"/>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walked back to the ------- and caught the train back to Brussels.</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27281398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1800095"/>
          </a:xfrm>
        </p:spPr>
        <p:txBody>
          <a:bodyPr>
            <a:normAutofit fontScale="90000"/>
          </a:bodyPr>
          <a:lstStyle/>
          <a:p>
            <a:pPr algn="ctr"/>
            <a:r>
              <a:rPr lang="en-GB" dirty="0">
                <a:latin typeface="Twinkl Cursive Looped" panose="02000000000000000000" pitchFamily="2" charset="0"/>
              </a:rPr>
              <a:t>station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walked back to the station and caught the train back to Brussels.</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96148607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occupation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93642417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occupation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15714" name="Picture 2" descr="3,583,411 Occupation Stock Illustrations, Cliparts and Royalty Free  Occupation Vectors">
            <a:extLst>
              <a:ext uri="{FF2B5EF4-FFF2-40B4-BE49-F238E27FC236}">
                <a16:creationId xmlns:a16="http://schemas.microsoft.com/office/drawing/2014/main" id="{ABC30B62-4704-FF32-6876-C4328986E3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935" y="407535"/>
            <a:ext cx="3805417" cy="191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001756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occupation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job or profession.</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15714" name="Picture 2" descr="3,583,411 Occupation Stock Illustrations, Cliparts and Royalty Free  Occupation Vectors">
            <a:extLst>
              <a:ext uri="{FF2B5EF4-FFF2-40B4-BE49-F238E27FC236}">
                <a16:creationId xmlns:a16="http://schemas.microsoft.com/office/drawing/2014/main" id="{ABC30B62-4704-FF32-6876-C4328986E3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935" y="407535"/>
            <a:ext cx="3805417" cy="191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21219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occupation</a:t>
            </a:r>
            <a:br>
              <a:rPr lang="en-GB" dirty="0">
                <a:latin typeface="Twinkl Cursive Looped" panose="02000000000000000000" pitchFamily="2" charset="0"/>
              </a:rPr>
            </a:br>
            <a:r>
              <a:rPr lang="en-GB" dirty="0">
                <a:latin typeface="Twinkl Cursive Looped" panose="02000000000000000000" pitchFamily="2" charset="0"/>
              </a:rPr>
              <a:t>The Roman occupation of Britain.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89339872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472249"/>
            <a:ext cx="10515600" cy="1143001"/>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The Roman ---------- of Britain.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52683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naughty</a:t>
            </a:r>
          </a:p>
        </p:txBody>
      </p:sp>
      <p:sp>
        <p:nvSpPr>
          <p:cNvPr id="3" name="Rectangle 2">
            <a:extLst>
              <a:ext uri="{FF2B5EF4-FFF2-40B4-BE49-F238E27FC236}">
                <a16:creationId xmlns:a16="http://schemas.microsoft.com/office/drawing/2014/main" id="{0366E0B6-702E-4814-82C6-08CA2D13F3C9}"/>
              </a:ext>
            </a:extLst>
          </p:cNvPr>
          <p:cNvSpPr/>
          <p:nvPr/>
        </p:nvSpPr>
        <p:spPr>
          <a:xfrm>
            <a:off x="5109027" y="3673929"/>
            <a:ext cx="1669144"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5983056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occupation</a:t>
            </a:r>
            <a:br>
              <a:rPr lang="en-GB" dirty="0">
                <a:latin typeface="Twinkl Cursive Looped" panose="02000000000000000000" pitchFamily="2" charset="0"/>
              </a:rPr>
            </a:br>
            <a:r>
              <a:rPr lang="en-GB" dirty="0">
                <a:latin typeface="Twinkl Cursive Looped" panose="02000000000000000000" pitchFamily="2" charset="0"/>
              </a:rPr>
              <a:t>The Roman occupation of Britain.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23114176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93612459"/>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achieve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3662809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achieve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9926059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achieve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pic>
        <p:nvPicPr>
          <p:cNvPr id="100354" name="Picture 2" descr="Free Achieve Cliparts, Download Free Achieve Cliparts png images, Free  ClipArts on Clipart Library">
            <a:extLst>
              <a:ext uri="{FF2B5EF4-FFF2-40B4-BE49-F238E27FC236}">
                <a16:creationId xmlns:a16="http://schemas.microsoft.com/office/drawing/2014/main" id="{1F4BFCA6-271E-89FB-3521-8792AD8F63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7547"/>
            <a:ext cx="346710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55448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_______ anything.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551512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27ADEDE4-CBE3-BBD0-B95D-0F107D1A3E78}"/>
              </a:ext>
            </a:extLst>
          </p:cNvPr>
          <p:cNvSpPr/>
          <p:nvPr/>
        </p:nvSpPr>
        <p:spPr>
          <a:xfrm>
            <a:off x="3338285" y="3695246"/>
            <a:ext cx="2452913"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861513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aggressive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006160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aggressive</a:t>
            </a: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spTree>
    <p:extLst>
      <p:ext uri="{BB962C8B-B14F-4D97-AF65-F5344CB8AC3E}">
        <p14:creationId xmlns:p14="http://schemas.microsoft.com/office/powerpoint/2010/main" val="256899086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aggressive</a:t>
            </a: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pic>
        <p:nvPicPr>
          <p:cNvPr id="101378" name="Picture 2" descr="Puppy Pit Bull Dog Aggression Clip Art - Aggressive Dog Cartoon  Transparent, HD Png Download - kindpng">
            <a:extLst>
              <a:ext uri="{FF2B5EF4-FFF2-40B4-BE49-F238E27FC236}">
                <a16:creationId xmlns:a16="http://schemas.microsoft.com/office/drawing/2014/main" id="{20A823BE-2327-F804-CFAF-0D46463C0B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7650"/>
            <a:ext cx="21812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1615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naughty</a:t>
            </a:r>
          </a:p>
        </p:txBody>
      </p:sp>
      <p:sp>
        <p:nvSpPr>
          <p:cNvPr id="3" name="Rectangle 2">
            <a:extLst>
              <a:ext uri="{FF2B5EF4-FFF2-40B4-BE49-F238E27FC236}">
                <a16:creationId xmlns:a16="http://schemas.microsoft.com/office/drawing/2014/main" id="{0366E0B6-702E-4814-82C6-08CA2D13F3C9}"/>
              </a:ext>
            </a:extLst>
          </p:cNvPr>
          <p:cNvSpPr/>
          <p:nvPr/>
        </p:nvSpPr>
        <p:spPr>
          <a:xfrm>
            <a:off x="5109027" y="3673929"/>
            <a:ext cx="1669144"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oup 4">
            <a:extLst>
              <a:ext uri="{FF2B5EF4-FFF2-40B4-BE49-F238E27FC236}">
                <a16:creationId xmlns:a16="http://schemas.microsoft.com/office/drawing/2014/main" id="{38B55FE2-76D2-30D0-D767-AFB6CCD7CF4D}"/>
              </a:ext>
            </a:extLst>
          </p:cNvPr>
          <p:cNvGrpSpPr/>
          <p:nvPr/>
        </p:nvGrpSpPr>
        <p:grpSpPr>
          <a:xfrm>
            <a:off x="937986" y="720499"/>
            <a:ext cx="2362200" cy="1906587"/>
            <a:chOff x="937986" y="720499"/>
            <a:chExt cx="2362200" cy="1906587"/>
          </a:xfrm>
        </p:grpSpPr>
        <p:pic>
          <p:nvPicPr>
            <p:cNvPr id="98306" name="Picture 2" descr="smiley chitra - Clip Art Library">
              <a:extLst>
                <a:ext uri="{FF2B5EF4-FFF2-40B4-BE49-F238E27FC236}">
                  <a16:creationId xmlns:a16="http://schemas.microsoft.com/office/drawing/2014/main" id="{CBA3CC03-BEAB-E178-CDDC-9AD36FDF5EF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96"/>
            <a:stretch/>
          </p:blipFill>
          <p:spPr bwMode="auto">
            <a:xfrm>
              <a:off x="937986" y="720499"/>
              <a:ext cx="2362200" cy="190658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4C49B973-8A2B-02DB-9138-82B0FE018B97}"/>
                </a:ext>
              </a:extLst>
            </p:cNvPr>
            <p:cNvSpPr/>
            <p:nvPr/>
          </p:nvSpPr>
          <p:spPr>
            <a:xfrm>
              <a:off x="1799772" y="2293256"/>
              <a:ext cx="1384300" cy="3338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36963376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spTree>
    <p:extLst>
      <p:ext uri="{BB962C8B-B14F-4D97-AF65-F5344CB8AC3E}">
        <p14:creationId xmlns:p14="http://schemas.microsoft.com/office/powerpoint/2010/main" val="103566662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__________. </a:t>
            </a:r>
            <a:endParaRPr lang="en-GB" i="1" dirty="0"/>
          </a:p>
        </p:txBody>
      </p:sp>
    </p:spTree>
    <p:extLst>
      <p:ext uri="{BB962C8B-B14F-4D97-AF65-F5344CB8AC3E}">
        <p14:creationId xmlns:p14="http://schemas.microsoft.com/office/powerpoint/2010/main" val="391406494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sp>
        <p:nvSpPr>
          <p:cNvPr id="3" name="Rectangle 2">
            <a:extLst>
              <a:ext uri="{FF2B5EF4-FFF2-40B4-BE49-F238E27FC236}">
                <a16:creationId xmlns:a16="http://schemas.microsoft.com/office/drawing/2014/main" id="{9E2371A4-6E9A-5A84-E249-BE0549F9E0E0}"/>
              </a:ext>
            </a:extLst>
          </p:cNvPr>
          <p:cNvSpPr/>
          <p:nvPr/>
        </p:nvSpPr>
        <p:spPr>
          <a:xfrm>
            <a:off x="6328230" y="4238172"/>
            <a:ext cx="3570514"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62507125"/>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2587023"/>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0722267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642099"/>
          </a:xfrm>
        </p:spPr>
        <p:txBody>
          <a:bodyPr>
            <a:noAutofit/>
          </a:bodyPr>
          <a:lstStyle/>
          <a:p>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 town and country</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in towns and cities (urban areas) and the countryside (rural areas) changes in different ways and at different speeds, sometimes at an aggressive speed to achieve the greatest impact on the 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In this book, we’ll mention the large English town of Colchester, Essex.  We’ll also look at the Scottish Isle of Skye, in the Inner Hebrides and its biggest town – </a:t>
            </a:r>
            <a:r>
              <a:rPr lang="en-GB" sz="2400" dirty="0" err="1">
                <a:solidFill>
                  <a:srgbClr val="333333"/>
                </a:solidFill>
                <a:latin typeface="Twinkl Cursive Looped" panose="02000000000000000000" pitchFamily="2" charset="0"/>
              </a:rPr>
              <a:t>Portree</a:t>
            </a:r>
            <a:r>
              <a:rPr lang="en-GB" sz="2400" dirty="0">
                <a:solidFill>
                  <a:srgbClr val="333333"/>
                </a:solidFill>
                <a:latin typeface="Twinkl Cursive Looped" panose="02000000000000000000" pitchFamily="2" charset="0"/>
              </a:rPr>
              <a:t> in moderation to view the 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We’ll find clues or suggestion that show how land use has changed a lot in Colchester over time and why many changes have happened quite fast, for example many new stations.  On Skye, we’ll see that changes have happened more slowly and how there are less occupations.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This is a location that is one of the UK’s oldest towns and has been here since many revolutions.  The ancient Romans who invaded Britain nearly 2,000 years ago built their capital city here and achieved great things.  About 180,000 people live in Colchester today.</a:t>
            </a:r>
          </a:p>
        </p:txBody>
      </p:sp>
    </p:spTree>
    <p:extLst>
      <p:ext uri="{BB962C8B-B14F-4D97-AF65-F5344CB8AC3E}">
        <p14:creationId xmlns:p14="http://schemas.microsoft.com/office/powerpoint/2010/main" val="427976794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642099"/>
          </a:xfrm>
        </p:spPr>
        <p:txBody>
          <a:bodyPr>
            <a:noAutofit/>
          </a:bodyPr>
          <a:lstStyle/>
          <a:p>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 town and country</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in towns and cities (urban areas) and the countryside (rural areas) changes in different ways and at different speeds, sometimes at an </a:t>
            </a:r>
            <a:r>
              <a:rPr lang="en-GB" sz="2400" dirty="0">
                <a:solidFill>
                  <a:srgbClr val="333333"/>
                </a:solidFill>
                <a:highlight>
                  <a:srgbClr val="FFFF00"/>
                </a:highlight>
                <a:latin typeface="Twinkl Cursive Looped" panose="02000000000000000000" pitchFamily="2" charset="0"/>
              </a:rPr>
              <a:t>aggressive </a:t>
            </a:r>
            <a:r>
              <a:rPr lang="en-GB" sz="2400" dirty="0">
                <a:solidFill>
                  <a:srgbClr val="333333"/>
                </a:solidFill>
                <a:latin typeface="Twinkl Cursive Looped" panose="02000000000000000000" pitchFamily="2" charset="0"/>
              </a:rPr>
              <a:t>speed to </a:t>
            </a:r>
            <a:r>
              <a:rPr lang="en-GB" sz="2400" dirty="0">
                <a:solidFill>
                  <a:srgbClr val="333333"/>
                </a:solidFill>
                <a:highlight>
                  <a:srgbClr val="FFFF00"/>
                </a:highlight>
                <a:latin typeface="Twinkl Cursive Looped" panose="02000000000000000000" pitchFamily="2" charset="0"/>
              </a:rPr>
              <a:t>achieve</a:t>
            </a:r>
            <a:r>
              <a:rPr lang="en-GB" sz="2400" dirty="0">
                <a:solidFill>
                  <a:srgbClr val="333333"/>
                </a:solidFill>
                <a:latin typeface="Twinkl Cursive Looped" panose="02000000000000000000" pitchFamily="2" charset="0"/>
              </a:rPr>
              <a:t> the greatest impact on the </a:t>
            </a:r>
            <a:r>
              <a:rPr lang="en-GB" sz="2400" dirty="0">
                <a:solidFill>
                  <a:srgbClr val="333333"/>
                </a:solidFill>
                <a:highlight>
                  <a:srgbClr val="FFFF00"/>
                </a:highlight>
                <a:latin typeface="Twinkl Cursive Looped" panose="02000000000000000000" pitchFamily="2" charset="0"/>
              </a:rPr>
              <a:t>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In this book, we’ll </a:t>
            </a:r>
            <a:r>
              <a:rPr lang="en-GB" sz="2400" dirty="0">
                <a:solidFill>
                  <a:srgbClr val="333333"/>
                </a:solidFill>
                <a:highlight>
                  <a:srgbClr val="FFFF00"/>
                </a:highlight>
                <a:latin typeface="Twinkl Cursive Looped" panose="02000000000000000000" pitchFamily="2" charset="0"/>
              </a:rPr>
              <a:t>mention </a:t>
            </a:r>
            <a:r>
              <a:rPr lang="en-GB" sz="2400" dirty="0">
                <a:solidFill>
                  <a:srgbClr val="333333"/>
                </a:solidFill>
                <a:latin typeface="Twinkl Cursive Looped" panose="02000000000000000000" pitchFamily="2" charset="0"/>
              </a:rPr>
              <a:t>the large English town of Colchester, Essex.  We’ll also look at the Scottish Isle of Skye, in the Inner Hebrides and its biggest town – </a:t>
            </a:r>
            <a:r>
              <a:rPr lang="en-GB" sz="2400" dirty="0" err="1">
                <a:solidFill>
                  <a:srgbClr val="333333"/>
                </a:solidFill>
                <a:latin typeface="Twinkl Cursive Looped" panose="02000000000000000000" pitchFamily="2" charset="0"/>
              </a:rPr>
              <a:t>Portree</a:t>
            </a:r>
            <a:r>
              <a:rPr lang="en-GB" sz="2400" dirty="0">
                <a:solidFill>
                  <a:srgbClr val="333333"/>
                </a:solidFill>
                <a:latin typeface="Twinkl Cursive Looped" panose="02000000000000000000" pitchFamily="2" charset="0"/>
              </a:rPr>
              <a:t> in </a:t>
            </a:r>
            <a:r>
              <a:rPr lang="en-GB" sz="2400" dirty="0">
                <a:solidFill>
                  <a:srgbClr val="333333"/>
                </a:solidFill>
                <a:highlight>
                  <a:srgbClr val="FFFF00"/>
                </a:highlight>
                <a:latin typeface="Twinkl Cursive Looped" panose="02000000000000000000" pitchFamily="2" charset="0"/>
              </a:rPr>
              <a:t>moderation</a:t>
            </a:r>
            <a:r>
              <a:rPr lang="en-GB" sz="2400" dirty="0">
                <a:solidFill>
                  <a:srgbClr val="333333"/>
                </a:solidFill>
                <a:latin typeface="Twinkl Cursive Looped" panose="02000000000000000000" pitchFamily="2" charset="0"/>
              </a:rPr>
              <a:t> to view the </a:t>
            </a:r>
            <a:r>
              <a:rPr lang="en-GB" sz="2400" dirty="0">
                <a:solidFill>
                  <a:srgbClr val="333333"/>
                </a:solidFill>
                <a:highlight>
                  <a:srgbClr val="FFFF00"/>
                </a:highlight>
                <a:latin typeface="Twinkl Cursive Looped" panose="02000000000000000000" pitchFamily="2" charset="0"/>
              </a:rPr>
              <a:t>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We’ll find clues or </a:t>
            </a:r>
            <a:r>
              <a:rPr lang="en-GB" sz="2400" dirty="0">
                <a:solidFill>
                  <a:srgbClr val="333333"/>
                </a:solidFill>
                <a:highlight>
                  <a:srgbClr val="FFFF00"/>
                </a:highlight>
                <a:latin typeface="Twinkl Cursive Looped" panose="02000000000000000000" pitchFamily="2" charset="0"/>
              </a:rPr>
              <a:t>suggestion</a:t>
            </a:r>
            <a:r>
              <a:rPr lang="en-GB" sz="2400" dirty="0">
                <a:solidFill>
                  <a:srgbClr val="333333"/>
                </a:solidFill>
                <a:latin typeface="Twinkl Cursive Looped" panose="02000000000000000000" pitchFamily="2" charset="0"/>
              </a:rPr>
              <a:t> that show how land use has changed a lot in Colchester over time and why many changes have happened quite fast, for example many new </a:t>
            </a:r>
            <a:r>
              <a:rPr lang="en-GB" sz="2400" dirty="0">
                <a:solidFill>
                  <a:srgbClr val="333333"/>
                </a:solidFill>
                <a:highlight>
                  <a:srgbClr val="FFFF00"/>
                </a:highlight>
                <a:latin typeface="Twinkl Cursive Looped" panose="02000000000000000000" pitchFamily="2" charset="0"/>
              </a:rPr>
              <a:t>stations.</a:t>
            </a:r>
            <a:r>
              <a:rPr lang="en-GB" sz="2400" dirty="0">
                <a:solidFill>
                  <a:srgbClr val="333333"/>
                </a:solidFill>
                <a:latin typeface="Twinkl Cursive Looped" panose="02000000000000000000" pitchFamily="2" charset="0"/>
              </a:rPr>
              <a:t>  On Skye, we’ll see that changes have happened more slowly and how there are less </a:t>
            </a:r>
            <a:r>
              <a:rPr lang="en-GB" sz="2400" dirty="0">
                <a:solidFill>
                  <a:srgbClr val="333333"/>
                </a:solidFill>
                <a:highlight>
                  <a:srgbClr val="FFFF00"/>
                </a:highlight>
                <a:latin typeface="Twinkl Cursive Looped" panose="02000000000000000000" pitchFamily="2" charset="0"/>
              </a:rPr>
              <a:t>occupations.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This is a </a:t>
            </a:r>
            <a:r>
              <a:rPr lang="en-GB" sz="2400" dirty="0">
                <a:solidFill>
                  <a:srgbClr val="333333"/>
                </a:solidFill>
                <a:highlight>
                  <a:srgbClr val="FFFF00"/>
                </a:highlight>
                <a:latin typeface="Twinkl Cursive Looped" panose="02000000000000000000" pitchFamily="2" charset="0"/>
              </a:rPr>
              <a:t>location</a:t>
            </a:r>
            <a:r>
              <a:rPr lang="en-GB" sz="2400" dirty="0">
                <a:solidFill>
                  <a:srgbClr val="333333"/>
                </a:solidFill>
                <a:latin typeface="Twinkl Cursive Looped" panose="02000000000000000000" pitchFamily="2" charset="0"/>
              </a:rPr>
              <a:t> that is one of the UK’s oldest towns and has been here since many </a:t>
            </a:r>
            <a:r>
              <a:rPr lang="en-GB" sz="2400" dirty="0">
                <a:solidFill>
                  <a:srgbClr val="333333"/>
                </a:solidFill>
                <a:highlight>
                  <a:srgbClr val="FFFF00"/>
                </a:highlight>
                <a:latin typeface="Twinkl Cursive Looped" panose="02000000000000000000" pitchFamily="2" charset="0"/>
              </a:rPr>
              <a:t>revolutions.</a:t>
            </a:r>
            <a:r>
              <a:rPr lang="en-GB" sz="2400" dirty="0">
                <a:solidFill>
                  <a:srgbClr val="333333"/>
                </a:solidFill>
                <a:latin typeface="Twinkl Cursive Looped" panose="02000000000000000000" pitchFamily="2" charset="0"/>
              </a:rPr>
              <a:t>  The ancient Romans who invaded Britain nearly 2,000 years ago built their capital city here and </a:t>
            </a:r>
            <a:r>
              <a:rPr lang="en-GB" sz="2400" dirty="0">
                <a:solidFill>
                  <a:srgbClr val="333333"/>
                </a:solidFill>
                <a:highlight>
                  <a:srgbClr val="FFFF00"/>
                </a:highlight>
                <a:latin typeface="Twinkl Cursive Looped" panose="02000000000000000000" pitchFamily="2" charset="0"/>
              </a:rPr>
              <a:t>achieved</a:t>
            </a:r>
            <a:r>
              <a:rPr lang="en-GB" sz="2400" dirty="0">
                <a:solidFill>
                  <a:srgbClr val="333333"/>
                </a:solidFill>
                <a:latin typeface="Twinkl Cursive Looped" panose="02000000000000000000" pitchFamily="2" charset="0"/>
              </a:rPr>
              <a:t> great things.  About 180,000 people live in Colchester today.</a:t>
            </a:r>
          </a:p>
        </p:txBody>
      </p:sp>
    </p:spTree>
    <p:extLst>
      <p:ext uri="{BB962C8B-B14F-4D97-AF65-F5344CB8AC3E}">
        <p14:creationId xmlns:p14="http://schemas.microsoft.com/office/powerpoint/2010/main" val="68856598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92117883"/>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3746725"/>
          </a:xfrm>
        </p:spPr>
        <p:txBody>
          <a:bodyPr>
            <a:noAutofit/>
          </a:bodyPr>
          <a:lstStyle/>
          <a:p>
            <a:r>
              <a:rPr lang="en-GB" sz="4400" dirty="0">
                <a:solidFill>
                  <a:srgbClr val="000000"/>
                </a:solidFill>
                <a:latin typeface="Twinkl Cursive Looped" panose="02000000000000000000" pitchFamily="2" charset="0"/>
                <a:ea typeface="Times New Roman" panose="02020603050405020304" pitchFamily="18" charset="0"/>
              </a:rPr>
              <a:t>We’ll find clues or suggestion that show how land use has changed a lot in Colchester over time and why many changes have happened quite fast, for example many new stations.  On Skye, we’ll see that changes have happened more slowly and how there are less occupations.</a:t>
            </a:r>
            <a:endParaRPr lang="en-GB" sz="4400" dirty="0">
              <a:solidFill>
                <a:srgbClr val="000000"/>
              </a:solidFill>
              <a:highlight>
                <a:srgbClr val="FFFF00"/>
              </a:highligh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0774581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472319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taught</a:t>
            </a:r>
          </a:p>
        </p:txBody>
      </p:sp>
    </p:spTree>
    <p:extLst>
      <p:ext uri="{BB962C8B-B14F-4D97-AF65-F5344CB8AC3E}">
        <p14:creationId xmlns:p14="http://schemas.microsoft.com/office/powerpoint/2010/main" val="3202660458"/>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89D2C46-28EA-42F5-B635-501A849290CA}"/>
              </a:ext>
            </a:extLst>
          </p:cNvPr>
          <p:cNvPicPr>
            <a:picLocks noChangeAspect="1"/>
          </p:cNvPicPr>
          <p:nvPr/>
        </p:nvPicPr>
        <p:blipFill rotWithShape="1">
          <a:blip r:embed="rId3"/>
          <a:srcRect l="28718" t="19735" r="30935" b="12437"/>
          <a:stretch/>
        </p:blipFill>
        <p:spPr>
          <a:xfrm>
            <a:off x="1560576" y="408502"/>
            <a:ext cx="8863584" cy="6619823"/>
          </a:xfrm>
          <a:prstGeom prst="rect">
            <a:avLst/>
          </a:prstGeom>
        </p:spPr>
      </p:pic>
    </p:spTree>
    <p:extLst>
      <p:ext uri="{BB962C8B-B14F-4D97-AF65-F5344CB8AC3E}">
        <p14:creationId xmlns:p14="http://schemas.microsoft.com/office/powerpoint/2010/main" val="2037956036"/>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42793743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6457057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knowledge </a:t>
            </a:r>
          </a:p>
        </p:txBody>
      </p:sp>
    </p:spTree>
    <p:extLst>
      <p:ext uri="{BB962C8B-B14F-4D97-AF65-F5344CB8AC3E}">
        <p14:creationId xmlns:p14="http://schemas.microsoft.com/office/powerpoint/2010/main" val="31253956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7679" y="4038768"/>
            <a:ext cx="10515600" cy="2438232"/>
          </a:xfrm>
        </p:spPr>
        <p:txBody>
          <a:bodyPr>
            <a:normAutofit fontScale="90000"/>
          </a:bodyPr>
          <a:lstStyle/>
          <a:p>
            <a:pPr algn="ctr"/>
            <a:r>
              <a:rPr lang="en-GB" dirty="0">
                <a:latin typeface="Twinkl Cursive Looped" panose="02000000000000000000" pitchFamily="2" charset="0"/>
              </a:rPr>
              <a:t>knowledge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facts, information, and skills acquired through experience or education; the theoretical or practical understanding of a subject.</a:t>
            </a:r>
          </a:p>
        </p:txBody>
      </p:sp>
    </p:spTree>
    <p:extLst>
      <p:ext uri="{BB962C8B-B14F-4D97-AF65-F5344CB8AC3E}">
        <p14:creationId xmlns:p14="http://schemas.microsoft.com/office/powerpoint/2010/main" val="3119260423"/>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1867647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experiment  </a:t>
            </a:r>
          </a:p>
        </p:txBody>
      </p:sp>
    </p:spTree>
    <p:extLst>
      <p:ext uri="{BB962C8B-B14F-4D97-AF65-F5344CB8AC3E}">
        <p14:creationId xmlns:p14="http://schemas.microsoft.com/office/powerpoint/2010/main" val="347492486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592429"/>
            <a:ext cx="10515600" cy="5866428"/>
          </a:xfrm>
        </p:spPr>
        <p:txBody>
          <a:bodyPr>
            <a:normAutofit/>
          </a:bodyPr>
          <a:lstStyle/>
          <a:p>
            <a:pPr algn="ctr"/>
            <a:r>
              <a:rPr lang="en-GB" dirty="0">
                <a:latin typeface="Twinkl Cursive Looped" panose="02000000000000000000" pitchFamily="2" charset="0"/>
              </a:rPr>
              <a:t>experiment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a scientific procedure undertaken to make a discovery, test a hypothesis, or demonstrate a known fact.</a:t>
            </a:r>
          </a:p>
        </p:txBody>
      </p:sp>
    </p:spTree>
    <p:extLst>
      <p:ext uri="{BB962C8B-B14F-4D97-AF65-F5344CB8AC3E}">
        <p14:creationId xmlns:p14="http://schemas.microsoft.com/office/powerpoint/2010/main" val="3141372806"/>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95995655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Letter strings – augh and au</a:t>
            </a:r>
          </a:p>
        </p:txBody>
      </p:sp>
    </p:spTree>
    <p:extLst>
      <p:ext uri="{BB962C8B-B14F-4D97-AF65-F5344CB8AC3E}">
        <p14:creationId xmlns:p14="http://schemas.microsoft.com/office/powerpoint/2010/main" val="1960822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taught</a:t>
            </a:r>
          </a:p>
        </p:txBody>
      </p:sp>
      <p:sp>
        <p:nvSpPr>
          <p:cNvPr id="3" name="Rectangle 2">
            <a:extLst>
              <a:ext uri="{FF2B5EF4-FFF2-40B4-BE49-F238E27FC236}">
                <a16:creationId xmlns:a16="http://schemas.microsoft.com/office/drawing/2014/main" id="{162CC6E8-06E9-4F6E-A75B-C2FED721CE28}"/>
              </a:ext>
            </a:extLst>
          </p:cNvPr>
          <p:cNvSpPr/>
          <p:nvPr/>
        </p:nvSpPr>
        <p:spPr>
          <a:xfrm>
            <a:off x="5326742" y="3643085"/>
            <a:ext cx="1175657"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3809406"/>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letter string - augh</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grapheme 'augh' is a very rare spelling variation of the /or/ (or /aw/) phoneme. Words such as 'taught', 'caught' and 'daughter', however, are used very commonly.</a:t>
            </a:r>
          </a:p>
        </p:txBody>
      </p:sp>
    </p:spTree>
    <p:extLst>
      <p:ext uri="{BB962C8B-B14F-4D97-AF65-F5344CB8AC3E}">
        <p14:creationId xmlns:p14="http://schemas.microsoft.com/office/powerpoint/2010/main" val="2664071969"/>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slaughter </a:t>
            </a:r>
          </a:p>
        </p:txBody>
      </p:sp>
    </p:spTree>
    <p:extLst>
      <p:ext uri="{BB962C8B-B14F-4D97-AF65-F5344CB8AC3E}">
        <p14:creationId xmlns:p14="http://schemas.microsoft.com/office/powerpoint/2010/main" val="131258731"/>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slaughter</a:t>
            </a:r>
          </a:p>
        </p:txBody>
      </p:sp>
      <p:sp>
        <p:nvSpPr>
          <p:cNvPr id="3" name="Rectangle 2">
            <a:extLst>
              <a:ext uri="{FF2B5EF4-FFF2-40B4-BE49-F238E27FC236}">
                <a16:creationId xmlns:a16="http://schemas.microsoft.com/office/drawing/2014/main" id="{13BB5EC0-7A96-4D29-A835-6FAE896C31A4}"/>
              </a:ext>
            </a:extLst>
          </p:cNvPr>
          <p:cNvSpPr/>
          <p:nvPr/>
        </p:nvSpPr>
        <p:spPr>
          <a:xfrm>
            <a:off x="5413830" y="3429000"/>
            <a:ext cx="1654628"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3549469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slaughter</a:t>
            </a:r>
          </a:p>
        </p:txBody>
      </p:sp>
      <p:sp>
        <p:nvSpPr>
          <p:cNvPr id="3" name="Rectangle 2">
            <a:extLst>
              <a:ext uri="{FF2B5EF4-FFF2-40B4-BE49-F238E27FC236}">
                <a16:creationId xmlns:a16="http://schemas.microsoft.com/office/drawing/2014/main" id="{13BB5EC0-7A96-4D29-A835-6FAE896C31A4}"/>
              </a:ext>
            </a:extLst>
          </p:cNvPr>
          <p:cNvSpPr/>
          <p:nvPr/>
        </p:nvSpPr>
        <p:spPr>
          <a:xfrm>
            <a:off x="5413830" y="3429000"/>
            <a:ext cx="1654628"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7218" name="Picture 2" descr="369 Slaughterhouse Illustrations &amp; Clip Art - iStock">
            <a:extLst>
              <a:ext uri="{FF2B5EF4-FFF2-40B4-BE49-F238E27FC236}">
                <a16:creationId xmlns:a16="http://schemas.microsoft.com/office/drawing/2014/main" id="{5A47B542-D492-4EE9-10D8-451A5ECDDC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924" y="343581"/>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4093107"/>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distraught</a:t>
            </a:r>
          </a:p>
        </p:txBody>
      </p:sp>
    </p:spTree>
    <p:extLst>
      <p:ext uri="{BB962C8B-B14F-4D97-AF65-F5344CB8AC3E}">
        <p14:creationId xmlns:p14="http://schemas.microsoft.com/office/powerpoint/2010/main" val="3128374492"/>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distraught</a:t>
            </a:r>
          </a:p>
        </p:txBody>
      </p:sp>
      <p:sp>
        <p:nvSpPr>
          <p:cNvPr id="3" name="Rectangle 2">
            <a:extLst>
              <a:ext uri="{FF2B5EF4-FFF2-40B4-BE49-F238E27FC236}">
                <a16:creationId xmlns:a16="http://schemas.microsoft.com/office/drawing/2014/main" id="{0366E0B6-702E-4814-82C6-08CA2D13F3C9}"/>
              </a:ext>
            </a:extLst>
          </p:cNvPr>
          <p:cNvSpPr/>
          <p:nvPr/>
        </p:nvSpPr>
        <p:spPr>
          <a:xfrm>
            <a:off x="5820227" y="3673929"/>
            <a:ext cx="1669144"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5145382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distraught</a:t>
            </a:r>
          </a:p>
        </p:txBody>
      </p:sp>
      <p:sp>
        <p:nvSpPr>
          <p:cNvPr id="3" name="Rectangle 2">
            <a:extLst>
              <a:ext uri="{FF2B5EF4-FFF2-40B4-BE49-F238E27FC236}">
                <a16:creationId xmlns:a16="http://schemas.microsoft.com/office/drawing/2014/main" id="{0366E0B6-702E-4814-82C6-08CA2D13F3C9}"/>
              </a:ext>
            </a:extLst>
          </p:cNvPr>
          <p:cNvSpPr/>
          <p:nvPr/>
        </p:nvSpPr>
        <p:spPr>
          <a:xfrm>
            <a:off x="5820227" y="3673929"/>
            <a:ext cx="1669144"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8242" name="Picture 2" descr="Distraught Smiley - Distraught Clipart – Stunning free transparent png  clipart images free download">
            <a:extLst>
              <a:ext uri="{FF2B5EF4-FFF2-40B4-BE49-F238E27FC236}">
                <a16:creationId xmlns:a16="http://schemas.microsoft.com/office/drawing/2014/main" id="{627E7082-6A56-4572-FF4B-844BB585B3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989" y="334963"/>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8115380"/>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fraught</a:t>
            </a:r>
          </a:p>
        </p:txBody>
      </p:sp>
    </p:spTree>
    <p:extLst>
      <p:ext uri="{BB962C8B-B14F-4D97-AF65-F5344CB8AC3E}">
        <p14:creationId xmlns:p14="http://schemas.microsoft.com/office/powerpoint/2010/main" val="1184135787"/>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fraught</a:t>
            </a:r>
          </a:p>
        </p:txBody>
      </p:sp>
      <p:sp>
        <p:nvSpPr>
          <p:cNvPr id="3" name="Rectangle 2">
            <a:extLst>
              <a:ext uri="{FF2B5EF4-FFF2-40B4-BE49-F238E27FC236}">
                <a16:creationId xmlns:a16="http://schemas.microsoft.com/office/drawing/2014/main" id="{162CC6E8-06E9-4F6E-A75B-C2FED721CE28}"/>
              </a:ext>
            </a:extLst>
          </p:cNvPr>
          <p:cNvSpPr/>
          <p:nvPr/>
        </p:nvSpPr>
        <p:spPr>
          <a:xfrm>
            <a:off x="5399314" y="3662589"/>
            <a:ext cx="1625600"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7559770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fraught</a:t>
            </a:r>
          </a:p>
        </p:txBody>
      </p:sp>
      <p:sp>
        <p:nvSpPr>
          <p:cNvPr id="3" name="Rectangle 2">
            <a:extLst>
              <a:ext uri="{FF2B5EF4-FFF2-40B4-BE49-F238E27FC236}">
                <a16:creationId xmlns:a16="http://schemas.microsoft.com/office/drawing/2014/main" id="{162CC6E8-06E9-4F6E-A75B-C2FED721CE28}"/>
              </a:ext>
            </a:extLst>
          </p:cNvPr>
          <p:cNvSpPr/>
          <p:nvPr/>
        </p:nvSpPr>
        <p:spPr>
          <a:xfrm>
            <a:off x="5399314" y="3662589"/>
            <a:ext cx="1625600"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9266" name="Picture 2" descr="fraught clipart - Clip Art Library">
            <a:extLst>
              <a:ext uri="{FF2B5EF4-FFF2-40B4-BE49-F238E27FC236}">
                <a16:creationId xmlns:a16="http://schemas.microsoft.com/office/drawing/2014/main" id="{34A8BEB7-62DB-E5D3-265B-D2C7C96B0D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468" y="468539"/>
            <a:ext cx="241935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9989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taught</a:t>
            </a:r>
          </a:p>
        </p:txBody>
      </p:sp>
      <p:sp>
        <p:nvSpPr>
          <p:cNvPr id="3" name="Rectangle 2">
            <a:extLst>
              <a:ext uri="{FF2B5EF4-FFF2-40B4-BE49-F238E27FC236}">
                <a16:creationId xmlns:a16="http://schemas.microsoft.com/office/drawing/2014/main" id="{162CC6E8-06E9-4F6E-A75B-C2FED721CE28}"/>
              </a:ext>
            </a:extLst>
          </p:cNvPr>
          <p:cNvSpPr/>
          <p:nvPr/>
        </p:nvSpPr>
        <p:spPr>
          <a:xfrm>
            <a:off x="5326742" y="3643085"/>
            <a:ext cx="1175657"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9330" name="Picture 2" descr="Clipart Teacher Icon - Teaching Clip Art, HD Png Download - kindpng">
            <a:extLst>
              <a:ext uri="{FF2B5EF4-FFF2-40B4-BE49-F238E27FC236}">
                <a16:creationId xmlns:a16="http://schemas.microsoft.com/office/drawing/2014/main" id="{16659311-9E26-439A-1DB9-8E0D2F9058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145" y="462871"/>
            <a:ext cx="256222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3019"/>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85133195"/>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032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is the most common spelling.</a:t>
            </a:r>
            <a:br>
              <a:rPr lang="en-GB" dirty="0">
                <a:latin typeface="Twinkl Cursive Looped" panose="02000000000000000000" pitchFamily="2" charset="0"/>
              </a:rPr>
            </a:br>
            <a:r>
              <a:rPr lang="en-GB" dirty="0">
                <a:latin typeface="Twinkl Cursive Looped" panose="02000000000000000000" pitchFamily="2" charset="0"/>
              </a:rPr>
              <a:t>It is used if the root word ends in t or </a:t>
            </a:r>
            <a:r>
              <a:rPr lang="en-GB" dirty="0" err="1">
                <a:latin typeface="Twinkl Cursive Looped" panose="02000000000000000000" pitchFamily="2" charset="0"/>
              </a:rPr>
              <a:t>te</a:t>
            </a:r>
            <a:r>
              <a:rPr lang="en-GB" dirty="0">
                <a:latin typeface="Twinkl Cursive Looped" panose="02000000000000000000" pitchFamily="2" charset="0"/>
              </a:rPr>
              <a:t>. </a:t>
            </a:r>
          </a:p>
        </p:txBody>
      </p:sp>
    </p:spTree>
    <p:extLst>
      <p:ext uri="{BB962C8B-B14F-4D97-AF65-F5344CB8AC3E}">
        <p14:creationId xmlns:p14="http://schemas.microsoft.com/office/powerpoint/2010/main" val="2183203176"/>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591166431"/>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revolution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63512730"/>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revolution </a:t>
            </a:r>
          </a:p>
        </p:txBody>
      </p:sp>
      <p:sp>
        <p:nvSpPr>
          <p:cNvPr id="3" name="Rectangle 2">
            <a:extLst>
              <a:ext uri="{FF2B5EF4-FFF2-40B4-BE49-F238E27FC236}">
                <a16:creationId xmlns:a16="http://schemas.microsoft.com/office/drawing/2014/main" id="{CADDE2D9-BBEE-4B60-9EA8-8BE166E5866C}"/>
              </a:ext>
            </a:extLst>
          </p:cNvPr>
          <p:cNvSpPr/>
          <p:nvPr/>
        </p:nvSpPr>
        <p:spPr>
          <a:xfrm>
            <a:off x="6502399" y="3665300"/>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42291184"/>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rejection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42416786"/>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rejection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205765" y="3643086"/>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68196564"/>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82346224"/>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location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096000" y="3668486"/>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4228487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revolution</a:t>
            </a:r>
          </a:p>
        </p:txBody>
      </p:sp>
    </p:spTree>
    <p:extLst>
      <p:ext uri="{BB962C8B-B14F-4D97-AF65-F5344CB8AC3E}">
        <p14:creationId xmlns:p14="http://schemas.microsoft.com/office/powerpoint/2010/main" val="1718276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revolution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08546" name="Picture 2" descr="people protesting clip art - Clip Art Library">
            <a:extLst>
              <a:ext uri="{FF2B5EF4-FFF2-40B4-BE49-F238E27FC236}">
                <a16:creationId xmlns:a16="http://schemas.microsoft.com/office/drawing/2014/main" id="{87A6484A-F0B7-D854-1F61-135098E48F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243" y="742438"/>
            <a:ext cx="3124200"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838982"/>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96397"/>
            <a:ext cx="10515600" cy="1481650"/>
          </a:xfrm>
        </p:spPr>
        <p:txBody>
          <a:bodyPr>
            <a:normAutofit fontScale="90000"/>
          </a:bodyPr>
          <a:lstStyle/>
          <a:p>
            <a:pPr algn="ctr"/>
            <a:r>
              <a:rPr lang="en-GB" dirty="0">
                <a:latin typeface="Twinkl Cursive Looped" panose="02000000000000000000" pitchFamily="2" charset="0"/>
              </a:rPr>
              <a:t>revolution</a:t>
            </a: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forcible overthrow of a government or social order, in favour of a new system.</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08546" name="Picture 2" descr="people protesting clip art - Clip Art Library">
            <a:extLst>
              <a:ext uri="{FF2B5EF4-FFF2-40B4-BE49-F238E27FC236}">
                <a16:creationId xmlns:a16="http://schemas.microsoft.com/office/drawing/2014/main" id="{87A6484A-F0B7-D854-1F61-135098E48F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243" y="742438"/>
            <a:ext cx="3124200"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6305494"/>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1565317"/>
          </a:xfrm>
        </p:spPr>
        <p:txBody>
          <a:bodyPr>
            <a:normAutofit fontScale="90000"/>
          </a:bodyPr>
          <a:lstStyle/>
          <a:p>
            <a:pPr algn="ctr"/>
            <a:r>
              <a:rPr lang="en-GB" dirty="0">
                <a:latin typeface="Twinkl Cursive Looped" panose="02000000000000000000" pitchFamily="2" charset="0"/>
              </a:rPr>
              <a:t>revolution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country has had a socialist revolution.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49068946"/>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1565317"/>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country has had a socialist </a:t>
            </a:r>
            <a:br>
              <a:rPr lang="en-GB" dirty="0">
                <a:latin typeface="Twinkl Cursive Looped" panose="02000000000000000000" pitchFamily="2" charset="0"/>
              </a:rPr>
            </a:br>
            <a:r>
              <a:rPr lang="en-GB" dirty="0">
                <a:latin typeface="Twinkl Cursive Looped" panose="02000000000000000000" pitchFamily="2" charset="0"/>
              </a:rPr>
              <a: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40103198"/>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1565317"/>
          </a:xfrm>
        </p:spPr>
        <p:txBody>
          <a:bodyPr>
            <a:normAutofit fontScale="90000"/>
          </a:bodyPr>
          <a:lstStyle/>
          <a:p>
            <a:pPr algn="ctr"/>
            <a:r>
              <a:rPr lang="en-GB" dirty="0">
                <a:latin typeface="Twinkl Cursive Looped" panose="02000000000000000000" pitchFamily="2" charset="0"/>
              </a:rPr>
              <a:t>revolution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country has had a socialist revolution.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823691846"/>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rejection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20705114"/>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rejection</a:t>
            </a:r>
            <a:br>
              <a:rPr lang="en-GB" dirty="0">
                <a:latin typeface="Twinkl Cursive Looped" panose="02000000000000000000" pitchFamily="2" charset="0"/>
              </a:rPr>
            </a:br>
            <a:r>
              <a:rPr lang="en-GB" dirty="0" err="1">
                <a:latin typeface="Twinkl Cursive Looped" panose="02000000000000000000" pitchFamily="2" charset="0"/>
              </a:rPr>
              <a:t>rejec</a:t>
            </a:r>
            <a:r>
              <a:rPr lang="en-GB" dirty="0">
                <a:solidFill>
                  <a:srgbClr val="FF0000"/>
                </a:solidFill>
                <a:latin typeface="Twinkl Cursive Looped" panose="02000000000000000000" pitchFamily="2" charset="0"/>
              </a:rPr>
              <a:t>(t) </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 rejection</a:t>
            </a:r>
            <a:endParaRPr lang="en-GB" i="1" dirty="0">
              <a:latin typeface="Twinkl Cursive Looped" panose="02000000000000000000" pitchFamily="2" charset="0"/>
            </a:endParaRPr>
          </a:p>
        </p:txBody>
      </p:sp>
      <p:pic>
        <p:nvPicPr>
          <p:cNvPr id="107522" name="Picture 2" descr="Free Reject Cliparts, Download Free Reject Cliparts png images, Free  ClipArts on Clipart Library">
            <a:extLst>
              <a:ext uri="{FF2B5EF4-FFF2-40B4-BE49-F238E27FC236}">
                <a16:creationId xmlns:a16="http://schemas.microsoft.com/office/drawing/2014/main" id="{8AC9490C-F471-7DC0-83F4-9B7E140AAC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420" y="610961"/>
            <a:ext cx="2124075"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4272341"/>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41853"/>
            <a:ext cx="10515600" cy="1481650"/>
          </a:xfrm>
        </p:spPr>
        <p:txBody>
          <a:bodyPr>
            <a:normAutofit fontScale="90000"/>
          </a:bodyPr>
          <a:lstStyle/>
          <a:p>
            <a:pPr algn="ctr"/>
            <a:r>
              <a:rPr lang="en-GB" dirty="0">
                <a:latin typeface="Twinkl Cursive Looped" panose="02000000000000000000" pitchFamily="2" charset="0"/>
              </a:rPr>
              <a:t>rejection</a:t>
            </a:r>
            <a:br>
              <a:rPr lang="en-GB" dirty="0">
                <a:latin typeface="Twinkl Cursive Looped" panose="02000000000000000000" pitchFamily="2" charset="0"/>
              </a:rPr>
            </a:br>
            <a:r>
              <a:rPr lang="en-GB" dirty="0" err="1">
                <a:latin typeface="Twinkl Cursive Looped" panose="02000000000000000000" pitchFamily="2" charset="0"/>
              </a:rPr>
              <a:t>rejec</a:t>
            </a:r>
            <a:r>
              <a:rPr lang="en-GB" dirty="0">
                <a:solidFill>
                  <a:srgbClr val="FF0000"/>
                </a:solidFill>
                <a:latin typeface="Twinkl Cursive Looped" panose="02000000000000000000" pitchFamily="2" charset="0"/>
              </a:rPr>
              <a:t>(t) </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 rejection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the dismissing or refusing of a proposal, idea, etc.</a:t>
            </a:r>
            <a:endParaRPr lang="en-GB" i="1" dirty="0">
              <a:latin typeface="Twinkl Cursive Looped" panose="02000000000000000000" pitchFamily="2" charset="0"/>
            </a:endParaRPr>
          </a:p>
        </p:txBody>
      </p:sp>
      <p:pic>
        <p:nvPicPr>
          <p:cNvPr id="107522" name="Picture 2" descr="Free Reject Cliparts, Download Free Reject Cliparts png images, Free  ClipArts on Clipart Library">
            <a:extLst>
              <a:ext uri="{FF2B5EF4-FFF2-40B4-BE49-F238E27FC236}">
                <a16:creationId xmlns:a16="http://schemas.microsoft.com/office/drawing/2014/main" id="{8AC9490C-F471-7DC0-83F4-9B7E140AAC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420" y="610961"/>
            <a:ext cx="2124075"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497197"/>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071944"/>
          </a:xfrm>
        </p:spPr>
        <p:txBody>
          <a:bodyPr>
            <a:normAutofit fontScale="90000"/>
          </a:bodyPr>
          <a:lstStyle/>
          <a:p>
            <a:pPr algn="ctr"/>
            <a:r>
              <a:rPr lang="en-GB" dirty="0">
                <a:latin typeface="Twinkl Cursive Looped" panose="02000000000000000000" pitchFamily="2" charset="0"/>
              </a:rPr>
              <a:t>rejection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people are reluctant to try it, because they fear rejection.</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944968736"/>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071944"/>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people are reluctant to try it, because they fear ---------.</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603142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032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is the most common spelling.</a:t>
            </a:r>
            <a:br>
              <a:rPr lang="en-GB" dirty="0">
                <a:latin typeface="Twinkl Cursive Looped" panose="02000000000000000000" pitchFamily="2" charset="0"/>
              </a:rPr>
            </a:br>
            <a:r>
              <a:rPr lang="en-GB" dirty="0">
                <a:latin typeface="Twinkl Cursive Looped" panose="02000000000000000000" pitchFamily="2" charset="0"/>
              </a:rPr>
              <a:t>It is used if the root word ends in t or </a:t>
            </a:r>
            <a:r>
              <a:rPr lang="en-GB" dirty="0" err="1">
                <a:latin typeface="Twinkl Cursive Looped" panose="02000000000000000000" pitchFamily="2" charset="0"/>
              </a:rPr>
              <a:t>te</a:t>
            </a:r>
            <a:r>
              <a:rPr lang="en-GB" dirty="0">
                <a:latin typeface="Twinkl Cursive Looped" panose="02000000000000000000" pitchFamily="2" charset="0"/>
              </a:rPr>
              <a:t>. </a:t>
            </a:r>
          </a:p>
        </p:txBody>
      </p:sp>
    </p:spTree>
    <p:extLst>
      <p:ext uri="{BB962C8B-B14F-4D97-AF65-F5344CB8AC3E}">
        <p14:creationId xmlns:p14="http://schemas.microsoft.com/office/powerpoint/2010/main" val="3375751367"/>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071944"/>
          </a:xfrm>
        </p:spPr>
        <p:txBody>
          <a:bodyPr>
            <a:normAutofit fontScale="90000"/>
          </a:bodyPr>
          <a:lstStyle/>
          <a:p>
            <a:pPr algn="ctr"/>
            <a:r>
              <a:rPr lang="en-GB" dirty="0">
                <a:latin typeface="Twinkl Cursive Looped" panose="02000000000000000000" pitchFamily="2" charset="0"/>
              </a:rPr>
              <a:t>rejection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people are reluctant to try it, because they fear rejection.</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697196729"/>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location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470095322"/>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location</a:t>
            </a:r>
            <a:br>
              <a:rPr lang="en-GB" dirty="0">
                <a:latin typeface="Twinkl Cursive Looped" panose="02000000000000000000" pitchFamily="2" charset="0"/>
              </a:rPr>
            </a:br>
            <a:r>
              <a:rPr lang="en-GB" dirty="0" err="1">
                <a:latin typeface="Twinkl Cursive Looped" panose="02000000000000000000" pitchFamily="2" charset="0"/>
              </a:rPr>
              <a:t>loca</a:t>
            </a:r>
            <a:r>
              <a:rPr lang="en-GB" dirty="0">
                <a:solidFill>
                  <a:srgbClr val="FF0000"/>
                </a:solidFill>
                <a:latin typeface="Twinkl Cursive Looped" panose="02000000000000000000" pitchFamily="2" charset="0"/>
              </a:rPr>
              <a:t>(</a:t>
            </a:r>
            <a:r>
              <a:rPr lang="en-GB" dirty="0" err="1">
                <a:solidFill>
                  <a:srgbClr val="FF0000"/>
                </a:solidFill>
                <a:latin typeface="Twinkl Cursive Looped" panose="02000000000000000000" pitchFamily="2" charset="0"/>
              </a:rPr>
              <a:t>te</a:t>
            </a:r>
            <a:r>
              <a:rPr lang="en-GB" dirty="0">
                <a:solidFill>
                  <a:srgbClr val="FF0000"/>
                </a:solidFill>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 location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06498" name="Picture 2" descr="Location Clipart Flat Map - Location Map Clip Art, HD Png Download ,  Transparent Png Image - PNGitem">
            <a:extLst>
              <a:ext uri="{FF2B5EF4-FFF2-40B4-BE49-F238E27FC236}">
                <a16:creationId xmlns:a16="http://schemas.microsoft.com/office/drawing/2014/main" id="{C5A8FA04-21FD-D93F-A042-CEE5DCE4BC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411" y="387577"/>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591588"/>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66028"/>
            <a:ext cx="10515600" cy="1719197"/>
          </a:xfrm>
        </p:spPr>
        <p:txBody>
          <a:bodyPr>
            <a:normAutofit fontScale="90000"/>
          </a:bodyPr>
          <a:lstStyle/>
          <a:p>
            <a:pPr algn="ctr"/>
            <a:r>
              <a:rPr lang="en-GB" dirty="0">
                <a:latin typeface="Twinkl Cursive Looped" panose="02000000000000000000" pitchFamily="2" charset="0"/>
              </a:rPr>
              <a:t>location</a:t>
            </a:r>
            <a:br>
              <a:rPr lang="en-GB" dirty="0">
                <a:latin typeface="Twinkl Cursive Looped" panose="02000000000000000000" pitchFamily="2" charset="0"/>
              </a:rPr>
            </a:br>
            <a:r>
              <a:rPr lang="en-GB" dirty="0" err="1">
                <a:latin typeface="Twinkl Cursive Looped" panose="02000000000000000000" pitchFamily="2" charset="0"/>
              </a:rPr>
              <a:t>loca</a:t>
            </a:r>
            <a:r>
              <a:rPr lang="en-GB" dirty="0">
                <a:solidFill>
                  <a:srgbClr val="FF0000"/>
                </a:solidFill>
                <a:latin typeface="Twinkl Cursive Looped" panose="02000000000000000000" pitchFamily="2" charset="0"/>
              </a:rPr>
              <a:t>(</a:t>
            </a:r>
            <a:r>
              <a:rPr lang="en-GB" dirty="0" err="1">
                <a:solidFill>
                  <a:srgbClr val="FF0000"/>
                </a:solidFill>
                <a:latin typeface="Twinkl Cursive Looped" panose="02000000000000000000" pitchFamily="2" charset="0"/>
              </a:rPr>
              <a:t>te</a:t>
            </a:r>
            <a:r>
              <a:rPr lang="en-GB" dirty="0">
                <a:solidFill>
                  <a:srgbClr val="FF0000"/>
                </a:solidFill>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 location</a:t>
            </a: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a particular place or position.</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06498" name="Picture 2" descr="Location Clipart Flat Map - Location Map Clip Art, HD Png Download ,  Transparent Png Image - PNGitem">
            <a:extLst>
              <a:ext uri="{FF2B5EF4-FFF2-40B4-BE49-F238E27FC236}">
                <a16:creationId xmlns:a16="http://schemas.microsoft.com/office/drawing/2014/main" id="{C5A8FA04-21FD-D93F-A042-CEE5DCE4BC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411" y="387577"/>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877493"/>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85552"/>
          </a:xfrm>
        </p:spPr>
        <p:txBody>
          <a:bodyPr>
            <a:normAutofit fontScale="90000"/>
          </a:bodyPr>
          <a:lstStyle/>
          <a:p>
            <a:pPr algn="ctr"/>
            <a:r>
              <a:rPr lang="en-GB" dirty="0">
                <a:latin typeface="Twinkl Cursive Looped" panose="02000000000000000000" pitchFamily="2" charset="0"/>
              </a:rPr>
              <a:t>location</a:t>
            </a:r>
            <a:br>
              <a:rPr lang="en-GB" dirty="0">
                <a:latin typeface="Twinkl Cursive Looped" panose="02000000000000000000" pitchFamily="2" charset="0"/>
              </a:rPr>
            </a:br>
            <a:r>
              <a:rPr lang="en-GB" dirty="0">
                <a:latin typeface="Twinkl Cursive Looped" panose="02000000000000000000" pitchFamily="2" charset="0"/>
              </a:rPr>
              <a:t>The property is set in a convenient location.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69590456"/>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85552"/>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The property is set in a convenient --------.</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486562380"/>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85552"/>
          </a:xfrm>
        </p:spPr>
        <p:txBody>
          <a:bodyPr>
            <a:normAutofit fontScale="90000"/>
          </a:bodyPr>
          <a:lstStyle/>
          <a:p>
            <a:pPr algn="ctr"/>
            <a:r>
              <a:rPr lang="en-GB" dirty="0">
                <a:latin typeface="Twinkl Cursive Looped" panose="02000000000000000000" pitchFamily="2" charset="0"/>
              </a:rPr>
              <a:t>location</a:t>
            </a:r>
            <a:br>
              <a:rPr lang="en-GB" dirty="0">
                <a:latin typeface="Twinkl Cursive Looped" panose="02000000000000000000" pitchFamily="2" charset="0"/>
              </a:rPr>
            </a:br>
            <a:r>
              <a:rPr lang="en-GB" dirty="0">
                <a:latin typeface="Twinkl Cursive Looped" panose="02000000000000000000" pitchFamily="2" charset="0"/>
              </a:rPr>
              <a:t>The property is set in a convenient location.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932079304"/>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59347219"/>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achieve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072971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achieve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697568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achieve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pic>
        <p:nvPicPr>
          <p:cNvPr id="100354" name="Picture 2" descr="Free Achieve Cliparts, Download Free Achieve Cliparts png images, Free  ClipArts on Clipart Library">
            <a:extLst>
              <a:ext uri="{FF2B5EF4-FFF2-40B4-BE49-F238E27FC236}">
                <a16:creationId xmlns:a16="http://schemas.microsoft.com/office/drawing/2014/main" id="{1F4BFCA6-271E-89FB-3521-8792AD8F63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7547"/>
            <a:ext cx="346710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6394080"/>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_______ anything.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237637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27ADEDE4-CBE3-BBD0-B95D-0F107D1A3E78}"/>
              </a:ext>
            </a:extLst>
          </p:cNvPr>
          <p:cNvSpPr/>
          <p:nvPr/>
        </p:nvSpPr>
        <p:spPr>
          <a:xfrm>
            <a:off x="3338285" y="3695246"/>
            <a:ext cx="2452913"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4027684"/>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aggressive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38330403"/>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aggressive</a:t>
            </a: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spTree>
    <p:extLst>
      <p:ext uri="{BB962C8B-B14F-4D97-AF65-F5344CB8AC3E}">
        <p14:creationId xmlns:p14="http://schemas.microsoft.com/office/powerpoint/2010/main" val="4017596024"/>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aggressive</a:t>
            </a: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pic>
        <p:nvPicPr>
          <p:cNvPr id="101378" name="Picture 2" descr="Puppy Pit Bull Dog Aggression Clip Art - Aggressive Dog Cartoon  Transparent, HD Png Download - kindpng">
            <a:extLst>
              <a:ext uri="{FF2B5EF4-FFF2-40B4-BE49-F238E27FC236}">
                <a16:creationId xmlns:a16="http://schemas.microsoft.com/office/drawing/2014/main" id="{20A823BE-2327-F804-CFAF-0D46463C0B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7650"/>
            <a:ext cx="21812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85280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spTree>
    <p:extLst>
      <p:ext uri="{BB962C8B-B14F-4D97-AF65-F5344CB8AC3E}">
        <p14:creationId xmlns:p14="http://schemas.microsoft.com/office/powerpoint/2010/main" val="3469250246"/>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__________. </a:t>
            </a:r>
            <a:endParaRPr lang="en-GB" i="1" dirty="0"/>
          </a:p>
        </p:txBody>
      </p:sp>
    </p:spTree>
    <p:extLst>
      <p:ext uri="{BB962C8B-B14F-4D97-AF65-F5344CB8AC3E}">
        <p14:creationId xmlns:p14="http://schemas.microsoft.com/office/powerpoint/2010/main" val="4075623691"/>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sp>
        <p:nvSpPr>
          <p:cNvPr id="3" name="Rectangle 2">
            <a:extLst>
              <a:ext uri="{FF2B5EF4-FFF2-40B4-BE49-F238E27FC236}">
                <a16:creationId xmlns:a16="http://schemas.microsoft.com/office/drawing/2014/main" id="{9E2371A4-6E9A-5A84-E249-BE0549F9E0E0}"/>
              </a:ext>
            </a:extLst>
          </p:cNvPr>
          <p:cNvSpPr/>
          <p:nvPr/>
        </p:nvSpPr>
        <p:spPr>
          <a:xfrm>
            <a:off x="6328230" y="4238172"/>
            <a:ext cx="3570514"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52126670"/>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17169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promotion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6728928"/>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81919351"/>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642099"/>
          </a:xfrm>
        </p:spPr>
        <p:txBody>
          <a:bodyPr>
            <a:noAutofit/>
          </a:bodyPr>
          <a:lstStyle/>
          <a:p>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 town and country</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in towns and cities (urban areas) and the countryside (rural areas) changes in different ways and at different speeds, sometimes at an aggressive speed to achieve the greatest impact on the 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In this book, we’ll mention the large English town of Colchester, Essex.  We’ll also look at the Scottish Isle of Skye, in the Inner Hebrides and its biggest town – </a:t>
            </a:r>
            <a:r>
              <a:rPr lang="en-GB" sz="2400" dirty="0" err="1">
                <a:solidFill>
                  <a:srgbClr val="333333"/>
                </a:solidFill>
                <a:latin typeface="Twinkl Cursive Looped" panose="02000000000000000000" pitchFamily="2" charset="0"/>
              </a:rPr>
              <a:t>Portree</a:t>
            </a:r>
            <a:r>
              <a:rPr lang="en-GB" sz="2400" dirty="0">
                <a:solidFill>
                  <a:srgbClr val="333333"/>
                </a:solidFill>
                <a:latin typeface="Twinkl Cursive Looped" panose="02000000000000000000" pitchFamily="2" charset="0"/>
              </a:rPr>
              <a:t> in moderation to view the 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We’ll find clues or suggestion that show how land use has changed a lot in Colchester over time and why many changes have happened quite fast, for example many new stations.  On Skye, we’ll see that changes have happened more slowly and how there are less occupations.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This is a location that is one of the UK’s oldest towns and has been here since many revolutions.  The ancient Romans who invaded Britain nearly 2,000 years ago built their capital city here and achieved great things.  About 180,000 people live in Colchester today.</a:t>
            </a:r>
          </a:p>
        </p:txBody>
      </p:sp>
    </p:spTree>
    <p:extLst>
      <p:ext uri="{BB962C8B-B14F-4D97-AF65-F5344CB8AC3E}">
        <p14:creationId xmlns:p14="http://schemas.microsoft.com/office/powerpoint/2010/main" val="3965505511"/>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642099"/>
          </a:xfrm>
        </p:spPr>
        <p:txBody>
          <a:bodyPr>
            <a:noAutofit/>
          </a:bodyPr>
          <a:lstStyle/>
          <a:p>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 town and country</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in towns and cities (urban areas) and the countryside (rural areas) changes in different ways and at different speeds, sometimes at an </a:t>
            </a:r>
            <a:r>
              <a:rPr lang="en-GB" sz="2400" dirty="0">
                <a:solidFill>
                  <a:srgbClr val="333333"/>
                </a:solidFill>
                <a:highlight>
                  <a:srgbClr val="FFFF00"/>
                </a:highlight>
                <a:latin typeface="Twinkl Cursive Looped" panose="02000000000000000000" pitchFamily="2" charset="0"/>
              </a:rPr>
              <a:t>aggressive </a:t>
            </a:r>
            <a:r>
              <a:rPr lang="en-GB" sz="2400" dirty="0">
                <a:solidFill>
                  <a:srgbClr val="333333"/>
                </a:solidFill>
                <a:latin typeface="Twinkl Cursive Looped" panose="02000000000000000000" pitchFamily="2" charset="0"/>
              </a:rPr>
              <a:t>speed to </a:t>
            </a:r>
            <a:r>
              <a:rPr lang="en-GB" sz="2400" dirty="0">
                <a:solidFill>
                  <a:srgbClr val="333333"/>
                </a:solidFill>
                <a:highlight>
                  <a:srgbClr val="FFFF00"/>
                </a:highlight>
                <a:latin typeface="Twinkl Cursive Looped" panose="02000000000000000000" pitchFamily="2" charset="0"/>
              </a:rPr>
              <a:t>achieve</a:t>
            </a:r>
            <a:r>
              <a:rPr lang="en-GB" sz="2400" dirty="0">
                <a:solidFill>
                  <a:srgbClr val="333333"/>
                </a:solidFill>
                <a:latin typeface="Twinkl Cursive Looped" panose="02000000000000000000" pitchFamily="2" charset="0"/>
              </a:rPr>
              <a:t> the greatest impact on the </a:t>
            </a:r>
            <a:r>
              <a:rPr lang="en-GB" sz="2400" dirty="0">
                <a:solidFill>
                  <a:srgbClr val="333333"/>
                </a:solidFill>
                <a:highlight>
                  <a:srgbClr val="FFFF00"/>
                </a:highlight>
                <a:latin typeface="Twinkl Cursive Looped" panose="02000000000000000000" pitchFamily="2" charset="0"/>
              </a:rPr>
              <a:t>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In this book, we’ll </a:t>
            </a:r>
            <a:r>
              <a:rPr lang="en-GB" sz="2400" dirty="0">
                <a:solidFill>
                  <a:srgbClr val="333333"/>
                </a:solidFill>
                <a:highlight>
                  <a:srgbClr val="FFFF00"/>
                </a:highlight>
                <a:latin typeface="Twinkl Cursive Looped" panose="02000000000000000000" pitchFamily="2" charset="0"/>
              </a:rPr>
              <a:t>mention </a:t>
            </a:r>
            <a:r>
              <a:rPr lang="en-GB" sz="2400" dirty="0">
                <a:solidFill>
                  <a:srgbClr val="333333"/>
                </a:solidFill>
                <a:latin typeface="Twinkl Cursive Looped" panose="02000000000000000000" pitchFamily="2" charset="0"/>
              </a:rPr>
              <a:t>the large English town of Colchester, Essex.  We’ll also look at the Scottish Isle of Skye, in the Inner Hebrides and its biggest town – </a:t>
            </a:r>
            <a:r>
              <a:rPr lang="en-GB" sz="2400" dirty="0" err="1">
                <a:solidFill>
                  <a:srgbClr val="333333"/>
                </a:solidFill>
                <a:latin typeface="Twinkl Cursive Looped" panose="02000000000000000000" pitchFamily="2" charset="0"/>
              </a:rPr>
              <a:t>Portree</a:t>
            </a:r>
            <a:r>
              <a:rPr lang="en-GB" sz="2400" dirty="0">
                <a:solidFill>
                  <a:srgbClr val="333333"/>
                </a:solidFill>
                <a:latin typeface="Twinkl Cursive Looped" panose="02000000000000000000" pitchFamily="2" charset="0"/>
              </a:rPr>
              <a:t> in </a:t>
            </a:r>
            <a:r>
              <a:rPr lang="en-GB" sz="2400" dirty="0">
                <a:solidFill>
                  <a:srgbClr val="333333"/>
                </a:solidFill>
                <a:highlight>
                  <a:srgbClr val="FFFF00"/>
                </a:highlight>
                <a:latin typeface="Twinkl Cursive Looped" panose="02000000000000000000" pitchFamily="2" charset="0"/>
              </a:rPr>
              <a:t>moderation</a:t>
            </a:r>
            <a:r>
              <a:rPr lang="en-GB" sz="2400" dirty="0">
                <a:solidFill>
                  <a:srgbClr val="333333"/>
                </a:solidFill>
                <a:latin typeface="Twinkl Cursive Looped" panose="02000000000000000000" pitchFamily="2" charset="0"/>
              </a:rPr>
              <a:t> to view the </a:t>
            </a:r>
            <a:r>
              <a:rPr lang="en-GB" sz="2400" dirty="0">
                <a:solidFill>
                  <a:srgbClr val="333333"/>
                </a:solidFill>
                <a:highlight>
                  <a:srgbClr val="FFFF00"/>
                </a:highlight>
                <a:latin typeface="Twinkl Cursive Looped" panose="02000000000000000000" pitchFamily="2" charset="0"/>
              </a:rPr>
              <a:t>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We’ll find clues or </a:t>
            </a:r>
            <a:r>
              <a:rPr lang="en-GB" sz="2400" dirty="0">
                <a:solidFill>
                  <a:srgbClr val="333333"/>
                </a:solidFill>
                <a:highlight>
                  <a:srgbClr val="FFFF00"/>
                </a:highlight>
                <a:latin typeface="Twinkl Cursive Looped" panose="02000000000000000000" pitchFamily="2" charset="0"/>
              </a:rPr>
              <a:t>suggestion</a:t>
            </a:r>
            <a:r>
              <a:rPr lang="en-GB" sz="2400" dirty="0">
                <a:solidFill>
                  <a:srgbClr val="333333"/>
                </a:solidFill>
                <a:latin typeface="Twinkl Cursive Looped" panose="02000000000000000000" pitchFamily="2" charset="0"/>
              </a:rPr>
              <a:t> that show how land use has changed a lot in Colchester over time and why many changes have happened quite fast, for example many new </a:t>
            </a:r>
            <a:r>
              <a:rPr lang="en-GB" sz="2400" dirty="0">
                <a:solidFill>
                  <a:srgbClr val="333333"/>
                </a:solidFill>
                <a:highlight>
                  <a:srgbClr val="FFFF00"/>
                </a:highlight>
                <a:latin typeface="Twinkl Cursive Looped" panose="02000000000000000000" pitchFamily="2" charset="0"/>
              </a:rPr>
              <a:t>stations.</a:t>
            </a:r>
            <a:r>
              <a:rPr lang="en-GB" sz="2400" dirty="0">
                <a:solidFill>
                  <a:srgbClr val="333333"/>
                </a:solidFill>
                <a:latin typeface="Twinkl Cursive Looped" panose="02000000000000000000" pitchFamily="2" charset="0"/>
              </a:rPr>
              <a:t>  On Skye, we’ll see that changes have happened more slowly and how there are less </a:t>
            </a:r>
            <a:r>
              <a:rPr lang="en-GB" sz="2400" dirty="0">
                <a:solidFill>
                  <a:srgbClr val="333333"/>
                </a:solidFill>
                <a:highlight>
                  <a:srgbClr val="FFFF00"/>
                </a:highlight>
                <a:latin typeface="Twinkl Cursive Looped" panose="02000000000000000000" pitchFamily="2" charset="0"/>
              </a:rPr>
              <a:t>occupations.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This is a </a:t>
            </a:r>
            <a:r>
              <a:rPr lang="en-GB" sz="2400" dirty="0">
                <a:solidFill>
                  <a:srgbClr val="333333"/>
                </a:solidFill>
                <a:highlight>
                  <a:srgbClr val="FFFF00"/>
                </a:highlight>
                <a:latin typeface="Twinkl Cursive Looped" panose="02000000000000000000" pitchFamily="2" charset="0"/>
              </a:rPr>
              <a:t>location</a:t>
            </a:r>
            <a:r>
              <a:rPr lang="en-GB" sz="2400" dirty="0">
                <a:solidFill>
                  <a:srgbClr val="333333"/>
                </a:solidFill>
                <a:latin typeface="Twinkl Cursive Looped" panose="02000000000000000000" pitchFamily="2" charset="0"/>
              </a:rPr>
              <a:t> that is one of the UK’s oldest towns and has been here since many </a:t>
            </a:r>
            <a:r>
              <a:rPr lang="en-GB" sz="2400" dirty="0">
                <a:solidFill>
                  <a:srgbClr val="333333"/>
                </a:solidFill>
                <a:highlight>
                  <a:srgbClr val="FFFF00"/>
                </a:highlight>
                <a:latin typeface="Twinkl Cursive Looped" panose="02000000000000000000" pitchFamily="2" charset="0"/>
              </a:rPr>
              <a:t>revolutions.</a:t>
            </a:r>
            <a:r>
              <a:rPr lang="en-GB" sz="2400" dirty="0">
                <a:solidFill>
                  <a:srgbClr val="333333"/>
                </a:solidFill>
                <a:latin typeface="Twinkl Cursive Looped" panose="02000000000000000000" pitchFamily="2" charset="0"/>
              </a:rPr>
              <a:t>  The ancient Romans who invaded Britain nearly 2,000 years ago built their capital city here and </a:t>
            </a:r>
            <a:r>
              <a:rPr lang="en-GB" sz="2400" dirty="0">
                <a:solidFill>
                  <a:srgbClr val="333333"/>
                </a:solidFill>
                <a:highlight>
                  <a:srgbClr val="FFFF00"/>
                </a:highlight>
                <a:latin typeface="Twinkl Cursive Looped" panose="02000000000000000000" pitchFamily="2" charset="0"/>
              </a:rPr>
              <a:t>achieved</a:t>
            </a:r>
            <a:r>
              <a:rPr lang="en-GB" sz="2400" dirty="0">
                <a:solidFill>
                  <a:srgbClr val="333333"/>
                </a:solidFill>
                <a:latin typeface="Twinkl Cursive Looped" panose="02000000000000000000" pitchFamily="2" charset="0"/>
              </a:rPr>
              <a:t> great things.  About 180,000 people live in Colchester today.</a:t>
            </a:r>
          </a:p>
        </p:txBody>
      </p:sp>
    </p:spTree>
    <p:extLst>
      <p:ext uri="{BB962C8B-B14F-4D97-AF65-F5344CB8AC3E}">
        <p14:creationId xmlns:p14="http://schemas.microsoft.com/office/powerpoint/2010/main" val="388932028"/>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14586587"/>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3573217"/>
          </a:xfrm>
        </p:spPr>
        <p:txBody>
          <a:bodyPr>
            <a:normAutofit fontScale="90000"/>
          </a:bodyPr>
          <a:lstStyle/>
          <a:p>
            <a:r>
              <a:rPr lang="en-GB" sz="4900" dirty="0">
                <a:solidFill>
                  <a:srgbClr val="000000"/>
                </a:solidFill>
                <a:latin typeface="Twinkl Cursive Looped" panose="02000000000000000000" pitchFamily="2" charset="0"/>
                <a:ea typeface="Times New Roman" panose="02020603050405020304" pitchFamily="18" charset="0"/>
              </a:rPr>
              <a:t>Colchester</a:t>
            </a:r>
            <a:br>
              <a:rPr lang="en-GB" dirty="0">
                <a:solidFill>
                  <a:srgbClr val="000000"/>
                </a:solidFill>
                <a:latin typeface="Twinkl Cursive Looped" panose="02000000000000000000" pitchFamily="2" charset="0"/>
                <a:ea typeface="Times New Roman" panose="02020603050405020304" pitchFamily="18" charset="0"/>
              </a:rPr>
            </a:br>
            <a:r>
              <a:rPr lang="en-GB" sz="4400" dirty="0">
                <a:solidFill>
                  <a:srgbClr val="000000"/>
                </a:solidFill>
                <a:latin typeface="Twinkl Cursive Looped" panose="02000000000000000000" pitchFamily="2" charset="0"/>
                <a:ea typeface="Times New Roman" panose="02020603050405020304" pitchFamily="18" charset="0"/>
              </a:rPr>
              <a:t>This is a location that is one of the UK’s oldest towns and has been here since many revolutions.  The ancient Romans who invaded Britain nearly 2,000 years ago built their capital city here and achieved great things.  About 180,000 people live in Colchester </a:t>
            </a:r>
            <a:r>
              <a:rPr lang="en-GB" sz="4900" dirty="0">
                <a:solidFill>
                  <a:srgbClr val="000000"/>
                </a:solidFill>
                <a:latin typeface="Twinkl Cursive Looped" panose="02000000000000000000" pitchFamily="2" charset="0"/>
                <a:ea typeface="Times New Roman" panose="02020603050405020304" pitchFamily="18" charset="0"/>
              </a:rPr>
              <a:t>today.</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426759534"/>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1114376992"/>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89D2C46-28EA-42F5-B635-501A849290CA}"/>
              </a:ext>
            </a:extLst>
          </p:cNvPr>
          <p:cNvPicPr>
            <a:picLocks noChangeAspect="1"/>
          </p:cNvPicPr>
          <p:nvPr/>
        </p:nvPicPr>
        <p:blipFill rotWithShape="1">
          <a:blip r:embed="rId3"/>
          <a:srcRect l="28718" t="19735" r="30935" b="12437"/>
          <a:stretch/>
        </p:blipFill>
        <p:spPr>
          <a:xfrm>
            <a:off x="1560576" y="408502"/>
            <a:ext cx="8863584" cy="6619823"/>
          </a:xfrm>
          <a:prstGeom prst="rect">
            <a:avLst/>
          </a:prstGeom>
        </p:spPr>
      </p:pic>
    </p:spTree>
    <p:extLst>
      <p:ext uri="{BB962C8B-B14F-4D97-AF65-F5344CB8AC3E}">
        <p14:creationId xmlns:p14="http://schemas.microsoft.com/office/powerpoint/2010/main" val="179024198"/>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24543" y="1518558"/>
            <a:ext cx="10972800" cy="2308324"/>
          </a:xfrm>
          <a:prstGeom prst="rect">
            <a:avLst/>
          </a:prstGeom>
          <a:noFill/>
        </p:spPr>
        <p:txBody>
          <a:bodyPr wrap="square" rtlCol="0">
            <a:spAutoFit/>
          </a:bodyPr>
          <a:lstStyle/>
          <a:p>
            <a:r>
              <a:rPr lang="en-GB" sz="7200" i="1" dirty="0">
                <a:latin typeface="Twinkl Cursive Looped" panose="02000000000000000000" pitchFamily="2" charset="0"/>
              </a:rPr>
              <a:t>Let’s Revisit and Review…</a:t>
            </a:r>
          </a:p>
          <a:p>
            <a:endParaRPr lang="en-GB" sz="7200" dirty="0"/>
          </a:p>
        </p:txBody>
      </p:sp>
    </p:spTree>
    <p:extLst>
      <p:ext uri="{BB962C8B-B14F-4D97-AF65-F5344CB8AC3E}">
        <p14:creationId xmlns:p14="http://schemas.microsoft.com/office/powerpoint/2010/main" val="3506532187"/>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knowledge </a:t>
            </a:r>
          </a:p>
        </p:txBody>
      </p:sp>
    </p:spTree>
    <p:extLst>
      <p:ext uri="{BB962C8B-B14F-4D97-AF65-F5344CB8AC3E}">
        <p14:creationId xmlns:p14="http://schemas.microsoft.com/office/powerpoint/2010/main" val="3866864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promotion </a:t>
            </a:r>
          </a:p>
        </p:txBody>
      </p:sp>
      <p:sp>
        <p:nvSpPr>
          <p:cNvPr id="3" name="Rectangle 2">
            <a:extLst>
              <a:ext uri="{FF2B5EF4-FFF2-40B4-BE49-F238E27FC236}">
                <a16:creationId xmlns:a16="http://schemas.microsoft.com/office/drawing/2014/main" id="{CADDE2D9-BBEE-4B60-9EA8-8BE166E5866C}"/>
              </a:ext>
            </a:extLst>
          </p:cNvPr>
          <p:cNvSpPr/>
          <p:nvPr/>
        </p:nvSpPr>
        <p:spPr>
          <a:xfrm>
            <a:off x="6502399" y="3665300"/>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1321050"/>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experiment</a:t>
            </a:r>
          </a:p>
        </p:txBody>
      </p:sp>
    </p:spTree>
    <p:extLst>
      <p:ext uri="{BB962C8B-B14F-4D97-AF65-F5344CB8AC3E}">
        <p14:creationId xmlns:p14="http://schemas.microsoft.com/office/powerpoint/2010/main" val="322118707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caught</a:t>
            </a:r>
          </a:p>
        </p:txBody>
      </p:sp>
    </p:spTree>
    <p:extLst>
      <p:ext uri="{BB962C8B-B14F-4D97-AF65-F5344CB8AC3E}">
        <p14:creationId xmlns:p14="http://schemas.microsoft.com/office/powerpoint/2010/main" val="1612179683"/>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naughty</a:t>
            </a:r>
          </a:p>
        </p:txBody>
      </p:sp>
    </p:spTree>
    <p:extLst>
      <p:ext uri="{BB962C8B-B14F-4D97-AF65-F5344CB8AC3E}">
        <p14:creationId xmlns:p14="http://schemas.microsoft.com/office/powerpoint/2010/main" val="4213858259"/>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taught</a:t>
            </a:r>
          </a:p>
        </p:txBody>
      </p:sp>
    </p:spTree>
    <p:extLst>
      <p:ext uri="{BB962C8B-B14F-4D97-AF65-F5344CB8AC3E}">
        <p14:creationId xmlns:p14="http://schemas.microsoft.com/office/powerpoint/2010/main" val="2847501421"/>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daughter</a:t>
            </a:r>
          </a:p>
        </p:txBody>
      </p:sp>
    </p:spTree>
    <p:extLst>
      <p:ext uri="{BB962C8B-B14F-4D97-AF65-F5344CB8AC3E}">
        <p14:creationId xmlns:p14="http://schemas.microsoft.com/office/powerpoint/2010/main" val="680978058"/>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clause</a:t>
            </a:r>
          </a:p>
        </p:txBody>
      </p:sp>
    </p:spTree>
    <p:extLst>
      <p:ext uri="{BB962C8B-B14F-4D97-AF65-F5344CB8AC3E}">
        <p14:creationId xmlns:p14="http://schemas.microsoft.com/office/powerpoint/2010/main" val="4064547850"/>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cause</a:t>
            </a:r>
          </a:p>
        </p:txBody>
      </p:sp>
    </p:spTree>
    <p:extLst>
      <p:ext uri="{BB962C8B-B14F-4D97-AF65-F5344CB8AC3E}">
        <p14:creationId xmlns:p14="http://schemas.microsoft.com/office/powerpoint/2010/main" val="606007093"/>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astronaut</a:t>
            </a:r>
          </a:p>
        </p:txBody>
      </p:sp>
    </p:spTree>
    <p:extLst>
      <p:ext uri="{BB962C8B-B14F-4D97-AF65-F5344CB8AC3E}">
        <p14:creationId xmlns:p14="http://schemas.microsoft.com/office/powerpoint/2010/main" val="3045267707"/>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applause</a:t>
            </a:r>
          </a:p>
        </p:txBody>
      </p:sp>
    </p:spTree>
    <p:extLst>
      <p:ext uri="{BB962C8B-B14F-4D97-AF65-F5344CB8AC3E}">
        <p14:creationId xmlns:p14="http://schemas.microsoft.com/office/powerpoint/2010/main" val="38285834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moderation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28067212"/>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author</a:t>
            </a:r>
          </a:p>
        </p:txBody>
      </p:sp>
    </p:spTree>
    <p:extLst>
      <p:ext uri="{BB962C8B-B14F-4D97-AF65-F5344CB8AC3E}">
        <p14:creationId xmlns:p14="http://schemas.microsoft.com/office/powerpoint/2010/main" val="3943656280"/>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slaughter</a:t>
            </a:r>
          </a:p>
        </p:txBody>
      </p:sp>
    </p:spTree>
    <p:extLst>
      <p:ext uri="{BB962C8B-B14F-4D97-AF65-F5344CB8AC3E}">
        <p14:creationId xmlns:p14="http://schemas.microsoft.com/office/powerpoint/2010/main" val="4104111880"/>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distraught</a:t>
            </a:r>
          </a:p>
        </p:txBody>
      </p:sp>
    </p:spTree>
    <p:extLst>
      <p:ext uri="{BB962C8B-B14F-4D97-AF65-F5344CB8AC3E}">
        <p14:creationId xmlns:p14="http://schemas.microsoft.com/office/powerpoint/2010/main" val="2059466186"/>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fraught</a:t>
            </a:r>
          </a:p>
        </p:txBody>
      </p:sp>
    </p:spTree>
    <p:extLst>
      <p:ext uri="{BB962C8B-B14F-4D97-AF65-F5344CB8AC3E}">
        <p14:creationId xmlns:p14="http://schemas.microsoft.com/office/powerpoint/2010/main" val="1757778246"/>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promotion</a:t>
            </a:r>
          </a:p>
        </p:txBody>
      </p:sp>
    </p:spTree>
    <p:extLst>
      <p:ext uri="{BB962C8B-B14F-4D97-AF65-F5344CB8AC3E}">
        <p14:creationId xmlns:p14="http://schemas.microsoft.com/office/powerpoint/2010/main" val="1413045715"/>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moderation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population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a:t>
            </a:r>
          </a:p>
        </p:txBody>
      </p:sp>
    </p:spTree>
    <p:extLst>
      <p:ext uri="{BB962C8B-B14F-4D97-AF65-F5344CB8AC3E}">
        <p14:creationId xmlns:p14="http://schemas.microsoft.com/office/powerpoint/2010/main" val="805782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moderation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670222"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0523104"/>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vocation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suggestion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revolution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rejection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75171062"/>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49186865"/>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achieve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aggressive</a:t>
            </a:r>
          </a:p>
        </p:txBody>
      </p:sp>
    </p:spTree>
    <p:extLst>
      <p:ext uri="{BB962C8B-B14F-4D97-AF65-F5344CB8AC3E}">
        <p14:creationId xmlns:p14="http://schemas.microsoft.com/office/powerpoint/2010/main" val="2844813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89D2C46-28EA-42F5-B635-501A849290CA}"/>
              </a:ext>
            </a:extLst>
          </p:cNvPr>
          <p:cNvPicPr>
            <a:picLocks noChangeAspect="1"/>
          </p:cNvPicPr>
          <p:nvPr/>
        </p:nvPicPr>
        <p:blipFill rotWithShape="1">
          <a:blip r:embed="rId3"/>
          <a:srcRect l="28718" t="19735" r="30935" b="12437"/>
          <a:stretch/>
        </p:blipFill>
        <p:spPr>
          <a:xfrm>
            <a:off x="1560576" y="408502"/>
            <a:ext cx="8863584" cy="6619823"/>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population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29632485"/>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knowledge experiment achieve aggressive caught applause population vocation occupation rejection </a:t>
            </a:r>
          </a:p>
        </p:txBody>
      </p:sp>
    </p:spTree>
    <p:extLst>
      <p:ext uri="{BB962C8B-B14F-4D97-AF65-F5344CB8AC3E}">
        <p14:creationId xmlns:p14="http://schemas.microsoft.com/office/powerpoint/2010/main" val="3886991875"/>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3"/>
            <a:ext cx="10515600" cy="3146546"/>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He achieved his ambition to become a press photographer.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54812299"/>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2"/>
            <a:ext cx="10515600" cy="6013313"/>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He achieved his ambition to become a press photographer. </a:t>
            </a:r>
            <a:br>
              <a:rPr lang="en-GB" dirty="0">
                <a:solidFill>
                  <a:srgbClr val="00B050"/>
                </a:solidFill>
                <a:latin typeface="Twinkl Cursive Looped" panose="02000000000000000000" pitchFamily="2" charset="0"/>
              </a:rPr>
            </a:br>
            <a:r>
              <a:rPr lang="en-GB" dirty="0">
                <a:solidFill>
                  <a:srgbClr val="FF0000"/>
                </a:solidFill>
                <a:latin typeface="Twinkl Cursive Looped" panose="02000000000000000000" pitchFamily="2" charset="0"/>
              </a:rPr>
              <a:t>pronoun, </a:t>
            </a:r>
            <a:r>
              <a:rPr lang="en-GB" dirty="0">
                <a:solidFill>
                  <a:srgbClr val="00B050"/>
                </a:solidFill>
                <a:latin typeface="Twinkl Cursive Looped" panose="02000000000000000000" pitchFamily="2" charset="0"/>
              </a:rPr>
              <a:t>verb, </a:t>
            </a:r>
            <a:r>
              <a:rPr lang="en-GB" dirty="0">
                <a:solidFill>
                  <a:srgbClr val="FF0000"/>
                </a:solidFill>
                <a:latin typeface="Twinkl Cursive Looped" panose="02000000000000000000" pitchFamily="2" charset="0"/>
              </a:rPr>
              <a:t>pronoun,</a:t>
            </a:r>
            <a:r>
              <a:rPr lang="en-GB" dirty="0">
                <a:solidFill>
                  <a:srgbClr val="FFC000"/>
                </a:solidFill>
                <a:latin typeface="Twinkl Cursive Looped" panose="02000000000000000000" pitchFamily="2" charset="0"/>
              </a:rPr>
              <a:t> noun,</a:t>
            </a:r>
            <a:r>
              <a:rPr lang="en-GB" dirty="0">
                <a:solidFill>
                  <a:srgbClr val="FF0000"/>
                </a:solidFill>
                <a:latin typeface="Twinkl Cursive Looped" panose="02000000000000000000" pitchFamily="2" charset="0"/>
              </a:rPr>
              <a:t> </a:t>
            </a:r>
            <a:r>
              <a:rPr lang="en-GB" dirty="0">
                <a:solidFill>
                  <a:srgbClr val="7030A0"/>
                </a:solidFill>
                <a:latin typeface="Twinkl Cursive Looped" panose="02000000000000000000" pitchFamily="2" charset="0"/>
              </a:rPr>
              <a:t>preposition, </a:t>
            </a:r>
            <a:r>
              <a:rPr lang="en-GB" dirty="0">
                <a:solidFill>
                  <a:srgbClr val="00B050"/>
                </a:solidFill>
                <a:latin typeface="Twinkl Cursive Looped" panose="02000000000000000000" pitchFamily="2" charset="0"/>
              </a:rPr>
              <a:t>verb, </a:t>
            </a:r>
            <a:r>
              <a:rPr lang="en-GB" dirty="0">
                <a:solidFill>
                  <a:srgbClr val="0070C0"/>
                </a:solidFill>
                <a:latin typeface="Twinkl Cursive Looped" panose="02000000000000000000" pitchFamily="2" charset="0"/>
              </a:rPr>
              <a:t>determiner, </a:t>
            </a:r>
            <a:r>
              <a:rPr lang="en-GB" dirty="0">
                <a:solidFill>
                  <a:srgbClr val="FFC000"/>
                </a:solidFill>
                <a:latin typeface="Twinkl Cursive Looped" panose="02000000000000000000" pitchFamily="2" charset="0"/>
              </a:rPr>
              <a:t>noun, noun,</a:t>
            </a:r>
            <a:br>
              <a:rPr lang="en-GB" dirty="0">
                <a:solidFill>
                  <a:srgbClr val="7030A0"/>
                </a:solidFill>
                <a:latin typeface="Twinkl Cursive Looped" panose="02000000000000000000" pitchFamily="2" charset="0"/>
              </a:rPr>
            </a:br>
            <a:br>
              <a:rPr lang="en-GB" dirty="0">
                <a:solidFill>
                  <a:srgbClr val="7030A0"/>
                </a:solidFill>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19810959"/>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2"/>
            <a:ext cx="10515600" cy="6013313"/>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He</a:t>
            </a:r>
            <a:r>
              <a:rPr lang="en-GB" dirty="0">
                <a:latin typeface="Twinkl Cursive Looped" panose="02000000000000000000" pitchFamily="2" charset="0"/>
              </a:rPr>
              <a:t> achieved his ambition to become a press photographer. </a:t>
            </a:r>
            <a:br>
              <a:rPr lang="en-GB" dirty="0">
                <a:solidFill>
                  <a:srgbClr val="00B050"/>
                </a:solidFill>
                <a:latin typeface="Twinkl Cursive Looped" panose="02000000000000000000" pitchFamily="2" charset="0"/>
              </a:rPr>
            </a:br>
            <a:r>
              <a:rPr lang="en-GB" dirty="0">
                <a:solidFill>
                  <a:srgbClr val="FF0000"/>
                </a:solidFill>
                <a:highlight>
                  <a:srgbClr val="FFFF00"/>
                </a:highlight>
                <a:latin typeface="Twinkl Cursive Looped" panose="02000000000000000000" pitchFamily="2" charset="0"/>
              </a:rPr>
              <a:t>pronoun,</a:t>
            </a:r>
            <a:r>
              <a:rPr lang="en-GB" dirty="0">
                <a:solidFill>
                  <a:srgbClr val="FF0000"/>
                </a:solidFill>
                <a:latin typeface="Twinkl Cursive Looped" panose="02000000000000000000" pitchFamily="2" charset="0"/>
              </a:rPr>
              <a:t> </a:t>
            </a:r>
            <a:r>
              <a:rPr lang="en-GB" dirty="0">
                <a:solidFill>
                  <a:srgbClr val="00B050"/>
                </a:solidFill>
                <a:latin typeface="Twinkl Cursive Looped" panose="02000000000000000000" pitchFamily="2" charset="0"/>
              </a:rPr>
              <a:t>verb, </a:t>
            </a:r>
            <a:r>
              <a:rPr lang="en-GB" dirty="0">
                <a:solidFill>
                  <a:srgbClr val="FF0000"/>
                </a:solidFill>
                <a:latin typeface="Twinkl Cursive Looped" panose="02000000000000000000" pitchFamily="2" charset="0"/>
              </a:rPr>
              <a:t>pronoun,</a:t>
            </a:r>
            <a:r>
              <a:rPr lang="en-GB" dirty="0">
                <a:solidFill>
                  <a:srgbClr val="FFC000"/>
                </a:solidFill>
                <a:latin typeface="Twinkl Cursive Looped" panose="02000000000000000000" pitchFamily="2" charset="0"/>
              </a:rPr>
              <a:t> noun,</a:t>
            </a:r>
            <a:r>
              <a:rPr lang="en-GB" dirty="0">
                <a:solidFill>
                  <a:srgbClr val="FF0000"/>
                </a:solidFill>
                <a:latin typeface="Twinkl Cursive Looped" panose="02000000000000000000" pitchFamily="2" charset="0"/>
              </a:rPr>
              <a:t> </a:t>
            </a:r>
            <a:r>
              <a:rPr lang="en-GB" dirty="0">
                <a:solidFill>
                  <a:srgbClr val="7030A0"/>
                </a:solidFill>
                <a:latin typeface="Twinkl Cursive Looped" panose="02000000000000000000" pitchFamily="2" charset="0"/>
              </a:rPr>
              <a:t>preposition, </a:t>
            </a:r>
            <a:r>
              <a:rPr lang="en-GB" dirty="0">
                <a:solidFill>
                  <a:srgbClr val="00B050"/>
                </a:solidFill>
                <a:latin typeface="Twinkl Cursive Looped" panose="02000000000000000000" pitchFamily="2" charset="0"/>
              </a:rPr>
              <a:t>verb, </a:t>
            </a:r>
            <a:r>
              <a:rPr lang="en-GB" dirty="0">
                <a:solidFill>
                  <a:srgbClr val="0070C0"/>
                </a:solidFill>
                <a:latin typeface="Twinkl Cursive Looped" panose="02000000000000000000" pitchFamily="2" charset="0"/>
              </a:rPr>
              <a:t>determiner, </a:t>
            </a:r>
            <a:r>
              <a:rPr lang="en-GB" dirty="0">
                <a:solidFill>
                  <a:srgbClr val="FFC000"/>
                </a:solidFill>
                <a:latin typeface="Twinkl Cursive Looped" panose="02000000000000000000" pitchFamily="2" charset="0"/>
              </a:rPr>
              <a:t>noun, noun,</a:t>
            </a:r>
            <a:br>
              <a:rPr lang="en-GB" dirty="0">
                <a:solidFill>
                  <a:srgbClr val="7030A0"/>
                </a:solidFill>
                <a:latin typeface="Twinkl Cursive Looped" panose="02000000000000000000" pitchFamily="2" charset="0"/>
              </a:rPr>
            </a:br>
            <a:br>
              <a:rPr lang="en-GB" dirty="0">
                <a:solidFill>
                  <a:srgbClr val="7030A0"/>
                </a:solidFill>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092758715"/>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3"/>
            <a:ext cx="10515600" cy="3146546"/>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She's very uncooperative and aggressive.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22687717"/>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943541"/>
            <a:ext cx="10515600" cy="4271010"/>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She's very uncooperative and aggressive.</a:t>
            </a:r>
            <a:br>
              <a:rPr lang="en-GB" dirty="0">
                <a:latin typeface="Twinkl Cursive Looped" panose="02000000000000000000" pitchFamily="2" charset="0"/>
              </a:rPr>
            </a:br>
            <a:r>
              <a:rPr lang="en-GB" dirty="0">
                <a:solidFill>
                  <a:srgbClr val="FF0000"/>
                </a:solidFill>
                <a:latin typeface="Twinkl Cursive Looped" panose="02000000000000000000" pitchFamily="2" charset="0"/>
              </a:rPr>
              <a:t>pronoun, </a:t>
            </a:r>
            <a:r>
              <a:rPr lang="en-GB" dirty="0">
                <a:solidFill>
                  <a:srgbClr val="00B050"/>
                </a:solidFill>
                <a:latin typeface="Twinkl Cursive Looped" panose="02000000000000000000" pitchFamily="2" charset="0"/>
              </a:rPr>
              <a:t>verb, </a:t>
            </a:r>
            <a:r>
              <a:rPr lang="en-GB" dirty="0">
                <a:solidFill>
                  <a:srgbClr val="0070C0"/>
                </a:solidFill>
                <a:latin typeface="Twinkl Cursive Looped" panose="02000000000000000000" pitchFamily="2" charset="0"/>
              </a:rPr>
              <a:t>adverb, </a:t>
            </a:r>
            <a:r>
              <a:rPr lang="en-GB" dirty="0">
                <a:solidFill>
                  <a:srgbClr val="7030A0"/>
                </a:solidFill>
                <a:latin typeface="Twinkl Cursive Looped" panose="02000000000000000000" pitchFamily="2" charset="0"/>
              </a:rPr>
              <a:t>adjective</a:t>
            </a:r>
            <a:r>
              <a:rPr lang="en-GB" dirty="0">
                <a:solidFill>
                  <a:srgbClr val="0070C0"/>
                </a:solidFill>
                <a:latin typeface="Twinkl Cursive Looped" panose="02000000000000000000" pitchFamily="2" charset="0"/>
              </a:rPr>
              <a:t> determiner,</a:t>
            </a:r>
            <a:r>
              <a:rPr lang="en-GB" dirty="0">
                <a:solidFill>
                  <a:srgbClr val="7030A0"/>
                </a:solidFill>
                <a:latin typeface="Twinkl Cursive Looped" panose="02000000000000000000" pitchFamily="2" charset="0"/>
              </a:rPr>
              <a:t> adjective </a:t>
            </a:r>
            <a:r>
              <a:rPr lang="en-GB" dirty="0">
                <a:solidFill>
                  <a:srgbClr val="FFC000"/>
                </a:solidFill>
                <a:latin typeface="Twinkl Cursive Looped" panose="02000000000000000000" pitchFamily="2" charset="0"/>
              </a:rPr>
              <a: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66918594"/>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943541"/>
            <a:ext cx="10515600" cy="4271010"/>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She</a:t>
            </a:r>
            <a:r>
              <a:rPr lang="en-GB" dirty="0">
                <a:latin typeface="Twinkl Cursive Looped" panose="02000000000000000000" pitchFamily="2" charset="0"/>
              </a:rPr>
              <a:t>'s very uncooperative and aggressive.</a:t>
            </a:r>
            <a:br>
              <a:rPr lang="en-GB" dirty="0">
                <a:latin typeface="Twinkl Cursive Looped" panose="02000000000000000000" pitchFamily="2" charset="0"/>
              </a:rPr>
            </a:br>
            <a:r>
              <a:rPr lang="en-GB" dirty="0">
                <a:solidFill>
                  <a:srgbClr val="FF0000"/>
                </a:solidFill>
                <a:highlight>
                  <a:srgbClr val="FFFF00"/>
                </a:highlight>
                <a:latin typeface="Twinkl Cursive Looped" panose="02000000000000000000" pitchFamily="2" charset="0"/>
              </a:rPr>
              <a:t>pronoun,</a:t>
            </a:r>
            <a:r>
              <a:rPr lang="en-GB" dirty="0">
                <a:solidFill>
                  <a:srgbClr val="FF0000"/>
                </a:solidFill>
                <a:latin typeface="Twinkl Cursive Looped" panose="02000000000000000000" pitchFamily="2" charset="0"/>
              </a:rPr>
              <a:t> </a:t>
            </a:r>
            <a:r>
              <a:rPr lang="en-GB" dirty="0">
                <a:solidFill>
                  <a:srgbClr val="00B050"/>
                </a:solidFill>
                <a:latin typeface="Twinkl Cursive Looped" panose="02000000000000000000" pitchFamily="2" charset="0"/>
              </a:rPr>
              <a:t>verb, </a:t>
            </a:r>
            <a:r>
              <a:rPr lang="en-GB" dirty="0">
                <a:solidFill>
                  <a:srgbClr val="0070C0"/>
                </a:solidFill>
                <a:latin typeface="Twinkl Cursive Looped" panose="02000000000000000000" pitchFamily="2" charset="0"/>
              </a:rPr>
              <a:t>adverb, </a:t>
            </a:r>
            <a:r>
              <a:rPr lang="en-GB" dirty="0">
                <a:solidFill>
                  <a:srgbClr val="7030A0"/>
                </a:solidFill>
                <a:latin typeface="Twinkl Cursive Looped" panose="02000000000000000000" pitchFamily="2" charset="0"/>
              </a:rPr>
              <a:t>adjective</a:t>
            </a:r>
            <a:r>
              <a:rPr lang="en-GB" dirty="0">
                <a:solidFill>
                  <a:srgbClr val="0070C0"/>
                </a:solidFill>
                <a:latin typeface="Twinkl Cursive Looped" panose="02000000000000000000" pitchFamily="2" charset="0"/>
              </a:rPr>
              <a:t> determiner,</a:t>
            </a:r>
            <a:r>
              <a:rPr lang="en-GB" dirty="0">
                <a:solidFill>
                  <a:srgbClr val="7030A0"/>
                </a:solidFill>
                <a:latin typeface="Twinkl Cursive Looped" panose="02000000000000000000" pitchFamily="2" charset="0"/>
              </a:rPr>
              <a:t> adjective </a:t>
            </a:r>
            <a:r>
              <a:rPr lang="en-GB" dirty="0">
                <a:solidFill>
                  <a:srgbClr val="FFC000"/>
                </a:solidFill>
                <a:latin typeface="Twinkl Cursive Looped" panose="02000000000000000000" pitchFamily="2" charset="0"/>
              </a:rPr>
              <a: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47983192"/>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population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613073"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4002518"/>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1740242" cy="3939540"/>
          </a:xfrm>
          <a:prstGeom prst="rect">
            <a:avLst/>
          </a:prstGeom>
          <a:noFill/>
        </p:spPr>
        <p:txBody>
          <a:bodyPr wrap="square" rtlCol="0">
            <a:spAutoFit/>
          </a:bodyPr>
          <a:lstStyle/>
          <a:p>
            <a:r>
              <a:rPr lang="en-GB" sz="2800" b="1" dirty="0">
                <a:solidFill>
                  <a:srgbClr val="83001D"/>
                </a:solidFill>
              </a:rPr>
              <a:t>achieve  – Etymology</a:t>
            </a:r>
          </a:p>
          <a:p>
            <a:r>
              <a:rPr lang="en-GB" sz="2800" b="1" dirty="0">
                <a:solidFill>
                  <a:srgbClr val="83001D"/>
                </a:solidFill>
              </a:rPr>
              <a:t>Middle English (in the sense ‘complete successfully’): from Old French </a:t>
            </a:r>
            <a:r>
              <a:rPr lang="en-GB" sz="2800" b="1" dirty="0" err="1">
                <a:solidFill>
                  <a:srgbClr val="83001D"/>
                </a:solidFill>
              </a:rPr>
              <a:t>achever</a:t>
            </a:r>
            <a:r>
              <a:rPr lang="en-GB" sz="2800" b="1" dirty="0">
                <a:solidFill>
                  <a:srgbClr val="83001D"/>
                </a:solidFill>
              </a:rPr>
              <a:t> ‘come or bring to a head’, from a chief ‘to a head’.</a:t>
            </a:r>
          </a:p>
          <a:p>
            <a:endParaRPr lang="en-GB" sz="2800" b="1" dirty="0">
              <a:solidFill>
                <a:srgbClr val="83001D"/>
              </a:solidFill>
            </a:endParaRPr>
          </a:p>
          <a:p>
            <a:r>
              <a:rPr lang="en-GB" sz="2800" b="1" dirty="0">
                <a:solidFill>
                  <a:srgbClr val="83001D"/>
                </a:solidFill>
              </a:rPr>
              <a:t>aggressive – Etymology</a:t>
            </a:r>
          </a:p>
          <a:p>
            <a:r>
              <a:rPr lang="en-GB" sz="2800" b="1" dirty="0">
                <a:solidFill>
                  <a:srgbClr val="83001D"/>
                </a:solidFill>
              </a:rPr>
              <a:t>Early 19th century: from Latin aggress- ‘attacked’ (from the verb </a:t>
            </a:r>
            <a:r>
              <a:rPr lang="en-GB" sz="2800" b="1" dirty="0" err="1">
                <a:solidFill>
                  <a:srgbClr val="83001D"/>
                </a:solidFill>
              </a:rPr>
              <a:t>aggredi</a:t>
            </a:r>
            <a:r>
              <a:rPr lang="en-GB" sz="2800" b="1" dirty="0">
                <a:solidFill>
                  <a:srgbClr val="83001D"/>
                </a:solidFill>
              </a:rPr>
              <a:t> ) + -</a:t>
            </a:r>
            <a:r>
              <a:rPr lang="en-GB" sz="2800" b="1" dirty="0" err="1">
                <a:solidFill>
                  <a:srgbClr val="83001D"/>
                </a:solidFill>
              </a:rPr>
              <a:t>ive</a:t>
            </a:r>
            <a:r>
              <a:rPr lang="en-GB" sz="2800" b="1" dirty="0">
                <a:solidFill>
                  <a:srgbClr val="83001D"/>
                </a:solidFill>
              </a:rPr>
              <a:t>; compare with French </a:t>
            </a:r>
            <a:r>
              <a:rPr lang="en-GB" sz="2800" b="1" dirty="0" err="1">
                <a:solidFill>
                  <a:srgbClr val="83001D"/>
                </a:solidFill>
              </a:rPr>
              <a:t>agressif</a:t>
            </a:r>
            <a:r>
              <a:rPr lang="en-GB" sz="2800" b="1" dirty="0">
                <a:solidFill>
                  <a:srgbClr val="83001D"/>
                </a:solidFill>
              </a:rPr>
              <a:t>, -</a:t>
            </a:r>
            <a:r>
              <a:rPr lang="en-GB" sz="2800" b="1" dirty="0" err="1">
                <a:solidFill>
                  <a:srgbClr val="83001D"/>
                </a:solidFill>
              </a:rPr>
              <a:t>ive</a:t>
            </a:r>
            <a:r>
              <a:rPr lang="en-GB" sz="2800" b="1" dirty="0">
                <a:solidFill>
                  <a:srgbClr val="83001D"/>
                </a:solidFill>
              </a:rPr>
              <a:t> .</a:t>
            </a:r>
          </a:p>
          <a:p>
            <a:endParaRPr lang="en-GB" sz="1800" dirty="0">
              <a:effectLst/>
              <a:highlight>
                <a:srgbClr val="FFFF00"/>
              </a:highlight>
              <a:latin typeface="Calibri" panose="020F0502020204030204" pitchFamily="34" charset="0"/>
              <a:ea typeface="Calibri" panose="020F0502020204030204" pitchFamily="34" charset="0"/>
            </a:endParaRPr>
          </a:p>
          <a:p>
            <a:r>
              <a:rPr lang="en-GB" dirty="0">
                <a:highlight>
                  <a:srgbClr val="FFFF00"/>
                </a:highlight>
                <a:latin typeface="Calibri" panose="020F0502020204030204" pitchFamily="34" charset="0"/>
                <a:ea typeface="Calibri" panose="020F0502020204030204" pitchFamily="34" charset="0"/>
              </a:rPr>
              <a:t> </a:t>
            </a:r>
          </a:p>
          <a:p>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416320"/>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Knowledge and experiment?</a:t>
            </a:r>
          </a:p>
        </p:txBody>
      </p:sp>
    </p:spTree>
    <p:extLst>
      <p:ext uri="{BB962C8B-B14F-4D97-AF65-F5344CB8AC3E}">
        <p14:creationId xmlns:p14="http://schemas.microsoft.com/office/powerpoint/2010/main" val="4027390957"/>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425470"/>
            <a:ext cx="11740242" cy="6432530"/>
          </a:xfrm>
          <a:prstGeom prst="rect">
            <a:avLst/>
          </a:prstGeom>
          <a:noFill/>
        </p:spPr>
        <p:txBody>
          <a:bodyPr wrap="square" rtlCol="0">
            <a:spAutoFit/>
          </a:bodyPr>
          <a:lstStyle/>
          <a:p>
            <a:r>
              <a:rPr lang="en-GB" sz="7200" dirty="0">
                <a:latin typeface="Twinkl Cursive Looped" panose="02000000000000000000" pitchFamily="2" charset="0"/>
              </a:rPr>
              <a:t>Words linked to achieve…</a:t>
            </a:r>
          </a:p>
          <a:p>
            <a:r>
              <a:rPr lang="en-GB" sz="2000" dirty="0">
                <a:latin typeface="Twinkl Cursive Looped" panose="02000000000000000000" pitchFamily="2" charset="0"/>
              </a:rPr>
              <a:t>achieve</a:t>
            </a:r>
          </a:p>
          <a:p>
            <a:r>
              <a:rPr lang="en-GB" sz="2000" dirty="0">
                <a:latin typeface="Twinkl Cursive Looped" panose="02000000000000000000" pitchFamily="2" charset="0"/>
              </a:rPr>
              <a:t>verb</a:t>
            </a:r>
          </a:p>
          <a:p>
            <a:r>
              <a:rPr lang="en-GB" sz="2000" dirty="0">
                <a:latin typeface="Twinkl Cursive Looped" panose="02000000000000000000" pitchFamily="2" charset="0"/>
              </a:rPr>
              <a:t>attain</a:t>
            </a:r>
          </a:p>
          <a:p>
            <a:r>
              <a:rPr lang="en-GB" sz="2000" dirty="0">
                <a:latin typeface="Twinkl Cursive Looped" panose="02000000000000000000" pitchFamily="2" charset="0"/>
              </a:rPr>
              <a:t>reach</a:t>
            </a:r>
          </a:p>
          <a:p>
            <a:r>
              <a:rPr lang="en-GB" sz="2000" dirty="0">
                <a:latin typeface="Twinkl Cursive Looped" panose="02000000000000000000" pitchFamily="2" charset="0"/>
              </a:rPr>
              <a:t>arrive at</a:t>
            </a:r>
          </a:p>
          <a:p>
            <a:r>
              <a:rPr lang="en-GB" sz="2000" dirty="0">
                <a:latin typeface="Twinkl Cursive Looped" panose="02000000000000000000" pitchFamily="2" charset="0"/>
              </a:rPr>
              <a:t>realize</a:t>
            </a:r>
          </a:p>
          <a:p>
            <a:r>
              <a:rPr lang="en-GB" sz="2000" dirty="0">
                <a:latin typeface="Twinkl Cursive Looped" panose="02000000000000000000" pitchFamily="2" charset="0"/>
              </a:rPr>
              <a:t>carry off</a:t>
            </a:r>
          </a:p>
          <a:p>
            <a:r>
              <a:rPr lang="en-GB" sz="2000" dirty="0">
                <a:latin typeface="Twinkl Cursive Looped" panose="02000000000000000000" pitchFamily="2" charset="0"/>
              </a:rPr>
              <a:t>bring off</a:t>
            </a:r>
          </a:p>
          <a:p>
            <a:r>
              <a:rPr lang="en-GB" sz="2000" dirty="0">
                <a:latin typeface="Twinkl Cursive Looped" panose="02000000000000000000" pitchFamily="2" charset="0"/>
              </a:rPr>
              <a:t>pull off</a:t>
            </a:r>
          </a:p>
          <a:p>
            <a:r>
              <a:rPr lang="en-GB" sz="2000" dirty="0">
                <a:latin typeface="Twinkl Cursive Looped" panose="02000000000000000000" pitchFamily="2" charset="0"/>
              </a:rPr>
              <a:t>bring about</a:t>
            </a:r>
          </a:p>
          <a:p>
            <a:r>
              <a:rPr lang="en-GB" sz="2000" dirty="0">
                <a:latin typeface="Twinkl Cursive Looped" panose="02000000000000000000" pitchFamily="2" charset="0"/>
              </a:rPr>
              <a:t>accomplish</a:t>
            </a:r>
          </a:p>
          <a:p>
            <a:r>
              <a:rPr lang="en-GB" sz="2000" dirty="0">
                <a:latin typeface="Twinkl Cursive Looped" panose="02000000000000000000" pitchFamily="2" charset="0"/>
              </a:rPr>
              <a:t>carry through</a:t>
            </a:r>
          </a:p>
          <a:p>
            <a:r>
              <a:rPr lang="en-GB" sz="2000" dirty="0">
                <a:latin typeface="Twinkl Cursive Looped" panose="02000000000000000000" pitchFamily="2" charset="0"/>
              </a:rPr>
              <a:t>fulfil</a:t>
            </a:r>
          </a:p>
          <a:p>
            <a:r>
              <a:rPr lang="en-GB" sz="2000" dirty="0">
                <a:latin typeface="Twinkl Cursive Looped" panose="02000000000000000000" pitchFamily="2" charset="0"/>
              </a:rPr>
              <a:t>execute</a:t>
            </a:r>
          </a:p>
          <a:p>
            <a:r>
              <a:rPr lang="en-GB" sz="2000" dirty="0">
                <a:latin typeface="Twinkl Cursive Looped" panose="02000000000000000000" pitchFamily="2" charset="0"/>
              </a:rPr>
              <a:t>perform</a:t>
            </a:r>
          </a:p>
          <a:p>
            <a:r>
              <a:rPr lang="en-GB" sz="2000" dirty="0">
                <a:latin typeface="Twinkl Cursive Looped" panose="02000000000000000000" pitchFamily="2" charset="0"/>
              </a:rPr>
              <a:t>engineer</a:t>
            </a:r>
          </a:p>
          <a:p>
            <a:r>
              <a:rPr lang="en-GB" sz="2000" dirty="0">
                <a:latin typeface="Twinkl Cursive Looped" panose="02000000000000000000" pitchFamily="2" charset="0"/>
              </a:rPr>
              <a:t>carry out</a:t>
            </a:r>
            <a:endParaRPr lang="en-GB" sz="2000"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758391887"/>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4585871"/>
          </a:xfrm>
          <a:prstGeom prst="rect">
            <a:avLst/>
          </a:prstGeom>
          <a:noFill/>
        </p:spPr>
        <p:txBody>
          <a:bodyPr wrap="square" rtlCol="0">
            <a:spAutoFit/>
          </a:bodyPr>
          <a:lstStyle/>
          <a:p>
            <a:r>
              <a:rPr lang="en-GB" sz="7200" dirty="0">
                <a:latin typeface="Twinkl Cursive Looped" panose="02000000000000000000" pitchFamily="2" charset="0"/>
              </a:rPr>
              <a:t>Words linked to aggressive…</a:t>
            </a:r>
          </a:p>
          <a:p>
            <a:r>
              <a:rPr lang="en-GB" sz="2000" dirty="0">
                <a:latin typeface="Twinkl Cursive Looped" panose="02000000000000000000" pitchFamily="2" charset="0"/>
              </a:rPr>
              <a:t>hostile</a:t>
            </a:r>
          </a:p>
          <a:p>
            <a:r>
              <a:rPr lang="en-GB" sz="2000" dirty="0">
                <a:latin typeface="Twinkl Cursive Looped" panose="02000000000000000000" pitchFamily="2" charset="0"/>
              </a:rPr>
              <a:t>belligerent</a:t>
            </a:r>
          </a:p>
          <a:p>
            <a:r>
              <a:rPr lang="en-GB" sz="2000" dirty="0">
                <a:latin typeface="Twinkl Cursive Looped" panose="02000000000000000000" pitchFamily="2" charset="0"/>
              </a:rPr>
              <a:t>antagonistic</a:t>
            </a:r>
          </a:p>
          <a:p>
            <a:r>
              <a:rPr lang="en-GB" sz="2000" dirty="0">
                <a:latin typeface="Twinkl Cursive Looped" panose="02000000000000000000" pitchFamily="2" charset="0"/>
              </a:rPr>
              <a:t>truculent</a:t>
            </a:r>
          </a:p>
          <a:p>
            <a:r>
              <a:rPr lang="en-GB" sz="2000" dirty="0">
                <a:latin typeface="Twinkl Cursive Looped" panose="02000000000000000000" pitchFamily="2" charset="0"/>
              </a:rPr>
              <a:t>pugnacious</a:t>
            </a:r>
          </a:p>
          <a:p>
            <a:r>
              <a:rPr lang="en-GB" sz="2000" dirty="0">
                <a:latin typeface="Twinkl Cursive Looped" panose="02000000000000000000" pitchFamily="2" charset="0"/>
              </a:rPr>
              <a:t>combative</a:t>
            </a:r>
          </a:p>
          <a:p>
            <a:r>
              <a:rPr lang="en-GB" sz="2000" dirty="0">
                <a:latin typeface="Twinkl Cursive Looped" panose="02000000000000000000" pitchFamily="2" charset="0"/>
              </a:rPr>
              <a:t>violent</a:t>
            </a:r>
          </a:p>
          <a:p>
            <a:r>
              <a:rPr lang="en-GB" sz="2000" dirty="0">
                <a:latin typeface="Twinkl Cursive Looped" panose="02000000000000000000" pitchFamily="2" charset="0"/>
              </a:rPr>
              <a:t>macho</a:t>
            </a:r>
          </a:p>
          <a:p>
            <a:r>
              <a:rPr lang="en-GB" sz="2000" dirty="0">
                <a:latin typeface="Twinkl Cursive Looped" panose="02000000000000000000" pitchFamily="2" charset="0"/>
              </a:rPr>
              <a:t>confrontational</a:t>
            </a:r>
          </a:p>
          <a:p>
            <a:r>
              <a:rPr lang="en-GB" sz="2000" dirty="0">
                <a:latin typeface="Twinkl Cursive Looped" panose="02000000000000000000" pitchFamily="2" charset="0"/>
              </a:rPr>
              <a:t>quarrelsome</a:t>
            </a:r>
          </a:p>
          <a:p>
            <a:r>
              <a:rPr lang="en-GB" sz="2000" dirty="0">
                <a:latin typeface="Twinkl Cursive Looped" panose="02000000000000000000" pitchFamily="2" charset="0"/>
              </a:rPr>
              <a:t>argumentative</a:t>
            </a:r>
            <a:endParaRPr lang="en-GB" sz="2000"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513042554"/>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1446550"/>
          </a:xfrm>
          <a:prstGeom prst="rect">
            <a:avLst/>
          </a:prstGeom>
          <a:noFill/>
        </p:spPr>
        <p:txBody>
          <a:bodyPr wrap="square" rtlCol="0">
            <a:spAutoFit/>
          </a:bodyPr>
          <a:lstStyle/>
          <a:p>
            <a:r>
              <a:rPr lang="en-GB" sz="4800" dirty="0">
                <a:latin typeface="Twinkl Cursive Looped" panose="02000000000000000000" pitchFamily="2" charset="0"/>
              </a:rPr>
              <a:t>Common errors with achieve:</a:t>
            </a:r>
          </a:p>
          <a:p>
            <a:pPr>
              <a:buFont typeface="Arial" panose="020B0604020202020204" pitchFamily="34" charset="0"/>
              <a:buChar char="•"/>
            </a:pPr>
            <a:r>
              <a:rPr lang="en-GB" sz="4000" dirty="0">
                <a:latin typeface="Twinkl Cursive Looped" panose="02000000000000000000" pitchFamily="2" charset="0"/>
              </a:rPr>
              <a:t>missing I, missing e after the v</a:t>
            </a:r>
            <a:endParaRPr lang="en-GB" sz="4000" b="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4152187289"/>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1446550"/>
          </a:xfrm>
          <a:prstGeom prst="rect">
            <a:avLst/>
          </a:prstGeom>
          <a:noFill/>
        </p:spPr>
        <p:txBody>
          <a:bodyPr wrap="square" rtlCol="0">
            <a:spAutoFit/>
          </a:bodyPr>
          <a:lstStyle/>
          <a:p>
            <a:r>
              <a:rPr lang="en-GB" sz="4800" dirty="0">
                <a:latin typeface="Twinkl Cursive Looped" panose="02000000000000000000" pitchFamily="2" charset="0"/>
              </a:rPr>
              <a:t>Common errors with aggressive:</a:t>
            </a:r>
          </a:p>
          <a:p>
            <a:pPr>
              <a:buFont typeface="Arial" panose="020B0604020202020204" pitchFamily="34" charset="0"/>
              <a:buChar char="•"/>
            </a:pPr>
            <a:r>
              <a:rPr lang="en-GB" sz="4000" dirty="0">
                <a:latin typeface="Twinkl Cursive Looped" panose="02000000000000000000" pitchFamily="2" charset="0"/>
              </a:rPr>
              <a:t>single g, single s</a:t>
            </a:r>
            <a:endParaRPr lang="en-GB" sz="4000" b="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0723984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promotion</a:t>
            </a:r>
          </a:p>
        </p:txBody>
      </p:sp>
    </p:spTree>
    <p:extLst>
      <p:ext uri="{BB962C8B-B14F-4D97-AF65-F5344CB8AC3E}">
        <p14:creationId xmlns:p14="http://schemas.microsoft.com/office/powerpoint/2010/main" val="9379176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promotion </a:t>
            </a:r>
            <a:br>
              <a:rPr lang="en-GB" dirty="0">
                <a:latin typeface="Twinkl Cursive Looped" panose="02000000000000000000" pitchFamily="2" charset="0"/>
              </a:rPr>
            </a:br>
            <a:r>
              <a:rPr lang="en-GB" dirty="0">
                <a:latin typeface="Twinkl Cursive Looped" panose="02000000000000000000" pitchFamily="2" charset="0"/>
              </a:rPr>
              <a:t>promo</a:t>
            </a:r>
            <a:r>
              <a:rPr lang="en-GB" dirty="0">
                <a:solidFill>
                  <a:srgbClr val="FF0000"/>
                </a:solidFill>
                <a:latin typeface="Twinkl Cursive Looped" panose="02000000000000000000" pitchFamily="2" charset="0"/>
              </a:rPr>
              <a:t>(</a:t>
            </a:r>
            <a:r>
              <a:rPr lang="en-GB" dirty="0" err="1">
                <a:solidFill>
                  <a:srgbClr val="FF0000"/>
                </a:solidFill>
                <a:latin typeface="Twinkl Cursive Looped" panose="02000000000000000000" pitchFamily="2" charset="0"/>
              </a:rPr>
              <a:t>te</a:t>
            </a:r>
            <a:r>
              <a:rPr lang="en-GB" dirty="0">
                <a:solidFill>
                  <a:srgbClr val="FF0000"/>
                </a:solidFill>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 promotion</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5126" name="Picture 6" descr="Promotion Illustrations and Clip Art. 658,726 Promotion royalty free  illustrations, drawings and graphics available to search from thousands of  vector EPS clipart producers.">
            <a:extLst>
              <a:ext uri="{FF2B5EF4-FFF2-40B4-BE49-F238E27FC236}">
                <a16:creationId xmlns:a16="http://schemas.microsoft.com/office/drawing/2014/main" id="{20B89EFD-9E81-4C94-E4E6-89D711265F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70"/>
          <a:stretch/>
        </p:blipFill>
        <p:spPr bwMode="auto">
          <a:xfrm>
            <a:off x="439511" y="246517"/>
            <a:ext cx="2343150" cy="1787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5481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09662" y="5129833"/>
            <a:ext cx="10515600" cy="1481650"/>
          </a:xfrm>
        </p:spPr>
        <p:txBody>
          <a:bodyPr>
            <a:normAutofit fontScale="90000"/>
          </a:bodyPr>
          <a:lstStyle/>
          <a:p>
            <a:pPr algn="ctr"/>
            <a:r>
              <a:rPr lang="en-GB" dirty="0">
                <a:latin typeface="Twinkl Cursive Looped" panose="02000000000000000000" pitchFamily="2" charset="0"/>
              </a:rPr>
              <a:t>promotion </a:t>
            </a:r>
            <a:br>
              <a:rPr lang="en-GB" dirty="0">
                <a:latin typeface="Twinkl Cursive Looped" panose="02000000000000000000" pitchFamily="2" charset="0"/>
              </a:rPr>
            </a:br>
            <a:r>
              <a:rPr lang="en-GB" dirty="0">
                <a:latin typeface="Twinkl Cursive Looped" panose="02000000000000000000" pitchFamily="2" charset="0"/>
              </a:rPr>
              <a:t>promo</a:t>
            </a:r>
            <a:r>
              <a:rPr lang="en-GB" dirty="0">
                <a:solidFill>
                  <a:srgbClr val="FF0000"/>
                </a:solidFill>
                <a:latin typeface="Twinkl Cursive Looped" panose="02000000000000000000" pitchFamily="2" charset="0"/>
              </a:rPr>
              <a:t>(</a:t>
            </a:r>
            <a:r>
              <a:rPr lang="en-GB" dirty="0" err="1">
                <a:solidFill>
                  <a:srgbClr val="FF0000"/>
                </a:solidFill>
                <a:latin typeface="Twinkl Cursive Looped" panose="02000000000000000000" pitchFamily="2" charset="0"/>
              </a:rPr>
              <a:t>te</a:t>
            </a:r>
            <a:r>
              <a:rPr lang="en-GB" dirty="0">
                <a:solidFill>
                  <a:srgbClr val="FF0000"/>
                </a:solidFill>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 promotion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activity that supports or encourages a cause, venture, or aim.</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5126" name="Picture 6" descr="Promotion Illustrations and Clip Art. 658,726 Promotion royalty free  illustrations, drawings and graphics available to search from thousands of  vector EPS clipart producers.">
            <a:extLst>
              <a:ext uri="{FF2B5EF4-FFF2-40B4-BE49-F238E27FC236}">
                <a16:creationId xmlns:a16="http://schemas.microsoft.com/office/drawing/2014/main" id="{20B89EFD-9E81-4C94-E4E6-89D711265F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70"/>
          <a:stretch/>
        </p:blipFill>
        <p:spPr bwMode="auto">
          <a:xfrm>
            <a:off x="439511" y="246517"/>
            <a:ext cx="2343150" cy="1787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9125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1244041"/>
          </a:xfrm>
        </p:spPr>
        <p:txBody>
          <a:bodyPr>
            <a:normAutofit fontScale="90000"/>
          </a:bodyPr>
          <a:lstStyle/>
          <a:p>
            <a:pPr algn="ctr"/>
            <a:r>
              <a:rPr lang="en-GB" dirty="0">
                <a:latin typeface="Twinkl Cursive Looped" panose="02000000000000000000" pitchFamily="2" charset="0"/>
              </a:rPr>
              <a:t>promotion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Mr Smith joined the sales promotion company.</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8386062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1219327"/>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Mr Smith joined the sales </a:t>
            </a:r>
            <a:br>
              <a:rPr lang="en-GB" dirty="0">
                <a:latin typeface="Twinkl Cursive Looped" panose="02000000000000000000" pitchFamily="2" charset="0"/>
              </a:rPr>
            </a:br>
            <a:r>
              <a:rPr lang="en-GB" dirty="0">
                <a:latin typeface="Twinkl Cursive Looped" panose="02000000000000000000" pitchFamily="2" charset="0"/>
              </a:rPr>
              <a:t>--------- company.</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9216848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09662" y="3012950"/>
            <a:ext cx="10515600" cy="990640"/>
          </a:xfrm>
        </p:spPr>
        <p:txBody>
          <a:bodyPr>
            <a:normAutofit fontScale="90000"/>
          </a:bodyPr>
          <a:lstStyle/>
          <a:p>
            <a:pPr algn="ctr"/>
            <a:r>
              <a:rPr lang="en-GB" dirty="0">
                <a:latin typeface="Twinkl Cursive Looped" panose="02000000000000000000" pitchFamily="2" charset="0"/>
              </a:rPr>
              <a:t>promotion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Mr Smith joined the sales promotion company.</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9476215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moderation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251816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moderation</a:t>
            </a:r>
            <a:br>
              <a:rPr lang="en-GB" dirty="0">
                <a:latin typeface="Twinkl Cursive Looped" panose="02000000000000000000" pitchFamily="2" charset="0"/>
              </a:rPr>
            </a:br>
            <a:r>
              <a:rPr lang="en-GB" dirty="0" err="1">
                <a:latin typeface="Twinkl Cursive Looped" panose="02000000000000000000" pitchFamily="2" charset="0"/>
              </a:rPr>
              <a:t>modera</a:t>
            </a:r>
            <a:r>
              <a:rPr lang="en-GB" dirty="0">
                <a:solidFill>
                  <a:srgbClr val="FF0000"/>
                </a:solidFill>
                <a:latin typeface="Twinkl Cursive Looped" panose="02000000000000000000" pitchFamily="2" charset="0"/>
              </a:rPr>
              <a:t>(</a:t>
            </a:r>
            <a:r>
              <a:rPr lang="en-GB" dirty="0" err="1">
                <a:solidFill>
                  <a:srgbClr val="FF0000"/>
                </a:solidFill>
                <a:latin typeface="Twinkl Cursive Looped" panose="02000000000000000000" pitchFamily="2" charset="0"/>
              </a:rPr>
              <a:t>te</a:t>
            </a:r>
            <a:r>
              <a:rPr lang="en-GB" dirty="0">
                <a:solidFill>
                  <a:srgbClr val="FF0000"/>
                </a:solidFill>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 moderation</a:t>
            </a:r>
            <a:endParaRPr lang="en-GB" i="1" dirty="0">
              <a:latin typeface="Twinkl Cursive Looped" panose="02000000000000000000" pitchFamily="2" charset="0"/>
            </a:endParaRPr>
          </a:p>
        </p:txBody>
      </p:sp>
      <p:pic>
        <p:nvPicPr>
          <p:cNvPr id="7174" name="Picture 6" descr="311 Moderate Illustrations &amp; Clip Art - iStock">
            <a:extLst>
              <a:ext uri="{FF2B5EF4-FFF2-40B4-BE49-F238E27FC236}">
                <a16:creationId xmlns:a16="http://schemas.microsoft.com/office/drawing/2014/main" id="{47522888-AA6A-DC07-50F9-A1755CC648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096" y="421142"/>
            <a:ext cx="226695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799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91508" y="5083797"/>
            <a:ext cx="10515600" cy="1481650"/>
          </a:xfrm>
        </p:spPr>
        <p:txBody>
          <a:bodyPr>
            <a:normAutofit fontScale="90000"/>
          </a:bodyPr>
          <a:lstStyle/>
          <a:p>
            <a:pPr algn="ctr"/>
            <a:r>
              <a:rPr lang="en-GB" dirty="0">
                <a:latin typeface="Twinkl Cursive Looped" panose="02000000000000000000" pitchFamily="2" charset="0"/>
              </a:rPr>
              <a:t>moderation</a:t>
            </a:r>
            <a:br>
              <a:rPr lang="en-GB" dirty="0">
                <a:latin typeface="Twinkl Cursive Looped" panose="02000000000000000000" pitchFamily="2" charset="0"/>
              </a:rPr>
            </a:br>
            <a:r>
              <a:rPr lang="en-GB" dirty="0" err="1">
                <a:latin typeface="Twinkl Cursive Looped" panose="02000000000000000000" pitchFamily="2" charset="0"/>
              </a:rPr>
              <a:t>modera</a:t>
            </a:r>
            <a:r>
              <a:rPr lang="en-GB" dirty="0">
                <a:solidFill>
                  <a:srgbClr val="FF0000"/>
                </a:solidFill>
                <a:latin typeface="Twinkl Cursive Looped" panose="02000000000000000000" pitchFamily="2" charset="0"/>
              </a:rPr>
              <a:t>(</a:t>
            </a:r>
            <a:r>
              <a:rPr lang="en-GB" dirty="0" err="1">
                <a:solidFill>
                  <a:srgbClr val="FF0000"/>
                </a:solidFill>
                <a:latin typeface="Twinkl Cursive Looped" panose="02000000000000000000" pitchFamily="2" charset="0"/>
              </a:rPr>
              <a:t>te</a:t>
            </a:r>
            <a:r>
              <a:rPr lang="en-GB" dirty="0">
                <a:solidFill>
                  <a:srgbClr val="FF0000"/>
                </a:solidFill>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 moderation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the avoidance of excess or extremes, especially in one's behaviour or political opinions.</a:t>
            </a:r>
            <a:endParaRPr lang="en-GB" i="1" dirty="0">
              <a:latin typeface="Twinkl Cursive Looped" panose="02000000000000000000" pitchFamily="2" charset="0"/>
            </a:endParaRPr>
          </a:p>
        </p:txBody>
      </p:sp>
      <p:pic>
        <p:nvPicPr>
          <p:cNvPr id="7174" name="Picture 6" descr="311 Moderate Illustrations &amp; Clip Art - iStock">
            <a:extLst>
              <a:ext uri="{FF2B5EF4-FFF2-40B4-BE49-F238E27FC236}">
                <a16:creationId xmlns:a16="http://schemas.microsoft.com/office/drawing/2014/main" id="{47522888-AA6A-DC07-50F9-A1755CC648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354" y="292553"/>
            <a:ext cx="1249589" cy="11078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77456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1108117"/>
          </a:xfrm>
        </p:spPr>
        <p:txBody>
          <a:bodyPr>
            <a:normAutofit fontScale="90000"/>
          </a:bodyPr>
          <a:lstStyle/>
          <a:p>
            <a:pPr algn="ctr"/>
            <a:r>
              <a:rPr lang="en-GB" dirty="0">
                <a:latin typeface="Twinkl Cursive Looped" panose="02000000000000000000" pitchFamily="2" charset="0"/>
              </a:rPr>
              <a:t>moderation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urged them to show moderation.</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4097173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1108117"/>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urged them to show ----------</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9456068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1108117"/>
          </a:xfrm>
        </p:spPr>
        <p:txBody>
          <a:bodyPr>
            <a:normAutofit fontScale="90000"/>
          </a:bodyPr>
          <a:lstStyle/>
          <a:p>
            <a:pPr algn="ctr"/>
            <a:r>
              <a:rPr lang="en-GB" dirty="0">
                <a:latin typeface="Twinkl Cursive Looped" panose="02000000000000000000" pitchFamily="2" charset="0"/>
              </a:rPr>
              <a:t>moderation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urged them to show moderation.</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7430129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population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632359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population</a:t>
            </a:r>
            <a:br>
              <a:rPr lang="en-GB" dirty="0">
                <a:latin typeface="Twinkl Cursive Looped" panose="02000000000000000000" pitchFamily="2" charset="0"/>
              </a:rPr>
            </a:br>
            <a:r>
              <a:rPr lang="en-GB" dirty="0" err="1">
                <a:latin typeface="Twinkl Cursive Looped" panose="02000000000000000000" pitchFamily="2" charset="0"/>
              </a:rPr>
              <a:t>popula</a:t>
            </a:r>
            <a:r>
              <a:rPr lang="en-GB" dirty="0">
                <a:solidFill>
                  <a:srgbClr val="FF0000"/>
                </a:solidFill>
                <a:latin typeface="Twinkl Cursive Looped" panose="02000000000000000000" pitchFamily="2" charset="0"/>
              </a:rPr>
              <a:t>(</a:t>
            </a:r>
            <a:r>
              <a:rPr lang="en-GB" dirty="0" err="1">
                <a:solidFill>
                  <a:srgbClr val="FF0000"/>
                </a:solidFill>
                <a:latin typeface="Twinkl Cursive Looped" panose="02000000000000000000" pitchFamily="2" charset="0"/>
              </a:rPr>
              <a:t>te</a:t>
            </a:r>
            <a:r>
              <a:rPr lang="en-GB" dirty="0">
                <a:solidFill>
                  <a:srgbClr val="FF0000"/>
                </a:solidFill>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 population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9222" name="Picture 6" descr="Free Population Cliparts, Download Free Population Cliparts png images,  Free ClipArts on Clipart Library">
            <a:extLst>
              <a:ext uri="{FF2B5EF4-FFF2-40B4-BE49-F238E27FC236}">
                <a16:creationId xmlns:a16="http://schemas.microsoft.com/office/drawing/2014/main" id="{DD7E3E2B-5657-A47F-629F-58722F730B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165" y="342509"/>
            <a:ext cx="22479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2157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38803"/>
            <a:ext cx="10515600" cy="1719197"/>
          </a:xfrm>
        </p:spPr>
        <p:txBody>
          <a:bodyPr>
            <a:normAutofit fontScale="90000"/>
          </a:bodyPr>
          <a:lstStyle/>
          <a:p>
            <a:pPr algn="ctr"/>
            <a:r>
              <a:rPr lang="en-GB" dirty="0">
                <a:latin typeface="Twinkl Cursive Looped" panose="02000000000000000000" pitchFamily="2" charset="0"/>
              </a:rPr>
              <a:t>population</a:t>
            </a:r>
            <a:br>
              <a:rPr lang="en-GB" dirty="0">
                <a:latin typeface="Twinkl Cursive Looped" panose="02000000000000000000" pitchFamily="2" charset="0"/>
              </a:rPr>
            </a:br>
            <a:r>
              <a:rPr lang="en-GB" dirty="0" err="1">
                <a:latin typeface="Twinkl Cursive Looped" panose="02000000000000000000" pitchFamily="2" charset="0"/>
              </a:rPr>
              <a:t>popula</a:t>
            </a:r>
            <a:r>
              <a:rPr lang="en-GB" dirty="0">
                <a:solidFill>
                  <a:srgbClr val="FF0000"/>
                </a:solidFill>
                <a:latin typeface="Twinkl Cursive Looped" panose="02000000000000000000" pitchFamily="2" charset="0"/>
              </a:rPr>
              <a:t>(</a:t>
            </a:r>
            <a:r>
              <a:rPr lang="en-GB" dirty="0" err="1">
                <a:solidFill>
                  <a:srgbClr val="FF0000"/>
                </a:solidFill>
                <a:latin typeface="Twinkl Cursive Looped" panose="02000000000000000000" pitchFamily="2" charset="0"/>
              </a:rPr>
              <a:t>te</a:t>
            </a:r>
            <a:r>
              <a:rPr lang="en-GB" dirty="0">
                <a:solidFill>
                  <a:srgbClr val="FF0000"/>
                </a:solidFill>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 population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all the inhabitants of a particular place.</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9222" name="Picture 6" descr="Free Population Cliparts, Download Free Population Cliparts png images,  Free ClipArts on Clipart Library">
            <a:extLst>
              <a:ext uri="{FF2B5EF4-FFF2-40B4-BE49-F238E27FC236}">
                <a16:creationId xmlns:a16="http://schemas.microsoft.com/office/drawing/2014/main" id="{DD7E3E2B-5657-A47F-629F-58722F730B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165" y="342509"/>
            <a:ext cx="22479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12313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2230395"/>
          </a:xfrm>
        </p:spPr>
        <p:txBody>
          <a:bodyPr>
            <a:normAutofit fontScale="90000"/>
          </a:bodyPr>
          <a:lstStyle/>
          <a:p>
            <a:pPr algn="ctr"/>
            <a:r>
              <a:rPr lang="en-GB" dirty="0">
                <a:latin typeface="Twinkl Cursive Looped" panose="02000000000000000000" pitchFamily="2" charset="0"/>
              </a:rPr>
              <a:t>population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island has a population of about 78,000.</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5568518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2230395"/>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island has a ---------- of about 78,000.</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4101116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2230395"/>
          </a:xfrm>
        </p:spPr>
        <p:txBody>
          <a:bodyPr>
            <a:normAutofit fontScale="90000"/>
          </a:bodyPr>
          <a:lstStyle/>
          <a:p>
            <a:pPr algn="ctr"/>
            <a:r>
              <a:rPr lang="en-GB" dirty="0">
                <a:latin typeface="Twinkl Cursive Looped" panose="02000000000000000000" pitchFamily="2" charset="0"/>
              </a:rPr>
              <a:t>population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island has a population of about 78,000.</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440300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achieve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899995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achieve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652646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achieve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pic>
        <p:nvPicPr>
          <p:cNvPr id="100354" name="Picture 2" descr="Free Achieve Cliparts, Download Free Achieve Cliparts png images, Free  ClipArts on Clipart Library">
            <a:extLst>
              <a:ext uri="{FF2B5EF4-FFF2-40B4-BE49-F238E27FC236}">
                <a16:creationId xmlns:a16="http://schemas.microsoft.com/office/drawing/2014/main" id="{1F4BFCA6-271E-89FB-3521-8792AD8F63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7547"/>
            <a:ext cx="346710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5688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_______ anything.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737553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27ADEDE4-CBE3-BBD0-B95D-0F107D1A3E78}"/>
              </a:ext>
            </a:extLst>
          </p:cNvPr>
          <p:cNvSpPr/>
          <p:nvPr/>
        </p:nvSpPr>
        <p:spPr>
          <a:xfrm>
            <a:off x="3338285" y="3695246"/>
            <a:ext cx="2452913"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214393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aggressive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85443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aggressive</a:t>
            </a: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spTree>
    <p:extLst>
      <p:ext uri="{BB962C8B-B14F-4D97-AF65-F5344CB8AC3E}">
        <p14:creationId xmlns:p14="http://schemas.microsoft.com/office/powerpoint/2010/main" val="30149482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aggressive</a:t>
            </a: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pic>
        <p:nvPicPr>
          <p:cNvPr id="101378" name="Picture 2" descr="Puppy Pit Bull Dog Aggression Clip Art - Aggressive Dog Cartoon  Transparent, HD Png Download - kindpng">
            <a:extLst>
              <a:ext uri="{FF2B5EF4-FFF2-40B4-BE49-F238E27FC236}">
                <a16:creationId xmlns:a16="http://schemas.microsoft.com/office/drawing/2014/main" id="{20A823BE-2327-F804-CFAF-0D46463C0B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7650"/>
            <a:ext cx="21812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48176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spTree>
    <p:extLst>
      <p:ext uri="{BB962C8B-B14F-4D97-AF65-F5344CB8AC3E}">
        <p14:creationId xmlns:p14="http://schemas.microsoft.com/office/powerpoint/2010/main" val="155674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knowledge </a:t>
            </a:r>
          </a:p>
        </p:txBody>
      </p:sp>
    </p:spTree>
    <p:extLst>
      <p:ext uri="{BB962C8B-B14F-4D97-AF65-F5344CB8AC3E}">
        <p14:creationId xmlns:p14="http://schemas.microsoft.com/office/powerpoint/2010/main" val="23990814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__________. </a:t>
            </a:r>
            <a:endParaRPr lang="en-GB" i="1" dirty="0"/>
          </a:p>
        </p:txBody>
      </p:sp>
    </p:spTree>
    <p:extLst>
      <p:ext uri="{BB962C8B-B14F-4D97-AF65-F5344CB8AC3E}">
        <p14:creationId xmlns:p14="http://schemas.microsoft.com/office/powerpoint/2010/main" val="40077740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sp>
        <p:nvSpPr>
          <p:cNvPr id="3" name="Rectangle 2">
            <a:extLst>
              <a:ext uri="{FF2B5EF4-FFF2-40B4-BE49-F238E27FC236}">
                <a16:creationId xmlns:a16="http://schemas.microsoft.com/office/drawing/2014/main" id="{9E2371A4-6E9A-5A84-E249-BE0549F9E0E0}"/>
              </a:ext>
            </a:extLst>
          </p:cNvPr>
          <p:cNvSpPr/>
          <p:nvPr/>
        </p:nvSpPr>
        <p:spPr>
          <a:xfrm>
            <a:off x="6328230" y="4238172"/>
            <a:ext cx="3570514"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02962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642099"/>
          </a:xfrm>
        </p:spPr>
        <p:txBody>
          <a:bodyPr>
            <a:noAutofit/>
          </a:bodyPr>
          <a:lstStyle/>
          <a:p>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 town and country</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in towns and cities (urban areas) and the countryside (rural areas) changes in different ways and at different speeds, sometimes at an aggressive speed to achieve the greatest impact on the 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In this book, we’ll mention the large English town of Colchester, Essex.  We’ll also look at the Scottish Isle of Skye, in the Inner Hebrides and its biggest town – </a:t>
            </a:r>
            <a:r>
              <a:rPr lang="en-GB" sz="2400" dirty="0" err="1">
                <a:solidFill>
                  <a:srgbClr val="333333"/>
                </a:solidFill>
                <a:latin typeface="Twinkl Cursive Looped" panose="02000000000000000000" pitchFamily="2" charset="0"/>
              </a:rPr>
              <a:t>Portree</a:t>
            </a:r>
            <a:r>
              <a:rPr lang="en-GB" sz="2400" dirty="0">
                <a:solidFill>
                  <a:srgbClr val="333333"/>
                </a:solidFill>
                <a:latin typeface="Twinkl Cursive Looped" panose="02000000000000000000" pitchFamily="2" charset="0"/>
              </a:rPr>
              <a:t> in moderation to view the 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We’ll find clues or suggestion that show how land use has changed a lot in Colchester over time and why many changes have happened quite fast, for example many new stations.  On Skye, we’ll see that changes have happened more slowly and how there are less occupations.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This is a location that is one of the UK’s oldest towns and has been here since many revolutions.  The ancient Romans who invaded Britain nearly 2,000 years ago built their capital city here and achieved great things.  About 180,000 people live in Colchester today.</a:t>
            </a:r>
          </a:p>
        </p:txBody>
      </p:sp>
    </p:spTree>
    <p:extLst>
      <p:ext uri="{BB962C8B-B14F-4D97-AF65-F5344CB8AC3E}">
        <p14:creationId xmlns:p14="http://schemas.microsoft.com/office/powerpoint/2010/main" val="24335001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642099"/>
          </a:xfrm>
        </p:spPr>
        <p:txBody>
          <a:bodyPr>
            <a:noAutofit/>
          </a:bodyPr>
          <a:lstStyle/>
          <a:p>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 town and country</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Land use in towns and cities (urban areas) and the countryside (rural areas) changes in different ways and at different speeds, sometimes at an </a:t>
            </a:r>
            <a:r>
              <a:rPr lang="en-GB" sz="2400" dirty="0">
                <a:solidFill>
                  <a:srgbClr val="333333"/>
                </a:solidFill>
                <a:highlight>
                  <a:srgbClr val="FFFF00"/>
                </a:highlight>
                <a:latin typeface="Twinkl Cursive Looped" panose="02000000000000000000" pitchFamily="2" charset="0"/>
              </a:rPr>
              <a:t>aggressive </a:t>
            </a:r>
            <a:r>
              <a:rPr lang="en-GB" sz="2400" dirty="0">
                <a:solidFill>
                  <a:srgbClr val="333333"/>
                </a:solidFill>
                <a:latin typeface="Twinkl Cursive Looped" panose="02000000000000000000" pitchFamily="2" charset="0"/>
              </a:rPr>
              <a:t>speed to </a:t>
            </a:r>
            <a:r>
              <a:rPr lang="en-GB" sz="2400" dirty="0">
                <a:solidFill>
                  <a:srgbClr val="333333"/>
                </a:solidFill>
                <a:highlight>
                  <a:srgbClr val="FFFF00"/>
                </a:highlight>
                <a:latin typeface="Twinkl Cursive Looped" panose="02000000000000000000" pitchFamily="2" charset="0"/>
              </a:rPr>
              <a:t>achieve</a:t>
            </a:r>
            <a:r>
              <a:rPr lang="en-GB" sz="2400" dirty="0">
                <a:solidFill>
                  <a:srgbClr val="333333"/>
                </a:solidFill>
                <a:latin typeface="Twinkl Cursive Looped" panose="02000000000000000000" pitchFamily="2" charset="0"/>
              </a:rPr>
              <a:t> the greatest impact on the </a:t>
            </a:r>
            <a:r>
              <a:rPr lang="en-GB" sz="2400" dirty="0">
                <a:solidFill>
                  <a:srgbClr val="333333"/>
                </a:solidFill>
                <a:highlight>
                  <a:srgbClr val="FFFF00"/>
                </a:highlight>
                <a:latin typeface="Twinkl Cursive Looped" panose="02000000000000000000" pitchFamily="2" charset="0"/>
              </a:rPr>
              <a:t>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In this book, we’ll </a:t>
            </a:r>
            <a:r>
              <a:rPr lang="en-GB" sz="2400" dirty="0">
                <a:solidFill>
                  <a:srgbClr val="333333"/>
                </a:solidFill>
                <a:highlight>
                  <a:srgbClr val="FFFF00"/>
                </a:highlight>
                <a:latin typeface="Twinkl Cursive Looped" panose="02000000000000000000" pitchFamily="2" charset="0"/>
              </a:rPr>
              <a:t>mention </a:t>
            </a:r>
            <a:r>
              <a:rPr lang="en-GB" sz="2400" dirty="0">
                <a:solidFill>
                  <a:srgbClr val="333333"/>
                </a:solidFill>
                <a:latin typeface="Twinkl Cursive Looped" panose="02000000000000000000" pitchFamily="2" charset="0"/>
              </a:rPr>
              <a:t>the large English town of Colchester, Essex.  We’ll also look at the Scottish Isle of Skye, in the Inner Hebrides and its biggest town – </a:t>
            </a:r>
            <a:r>
              <a:rPr lang="en-GB" sz="2400" dirty="0" err="1">
                <a:solidFill>
                  <a:srgbClr val="333333"/>
                </a:solidFill>
                <a:latin typeface="Twinkl Cursive Looped" panose="02000000000000000000" pitchFamily="2" charset="0"/>
              </a:rPr>
              <a:t>Portree</a:t>
            </a:r>
            <a:r>
              <a:rPr lang="en-GB" sz="2400" dirty="0">
                <a:solidFill>
                  <a:srgbClr val="333333"/>
                </a:solidFill>
                <a:latin typeface="Twinkl Cursive Looped" panose="02000000000000000000" pitchFamily="2" charset="0"/>
              </a:rPr>
              <a:t> in </a:t>
            </a:r>
            <a:r>
              <a:rPr lang="en-GB" sz="2400" dirty="0">
                <a:solidFill>
                  <a:srgbClr val="333333"/>
                </a:solidFill>
                <a:highlight>
                  <a:srgbClr val="FFFF00"/>
                </a:highlight>
                <a:latin typeface="Twinkl Cursive Looped" panose="02000000000000000000" pitchFamily="2" charset="0"/>
              </a:rPr>
              <a:t>moderation</a:t>
            </a:r>
            <a:r>
              <a:rPr lang="en-GB" sz="2400" dirty="0">
                <a:solidFill>
                  <a:srgbClr val="333333"/>
                </a:solidFill>
                <a:latin typeface="Twinkl Cursive Looped" panose="02000000000000000000" pitchFamily="2" charset="0"/>
              </a:rPr>
              <a:t> to view the </a:t>
            </a:r>
            <a:r>
              <a:rPr lang="en-GB" sz="2400" dirty="0">
                <a:solidFill>
                  <a:srgbClr val="333333"/>
                </a:solidFill>
                <a:highlight>
                  <a:srgbClr val="FFFF00"/>
                </a:highlight>
                <a:latin typeface="Twinkl Cursive Looped" panose="02000000000000000000" pitchFamily="2" charset="0"/>
              </a:rPr>
              <a:t>population.</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We’ll find clues or </a:t>
            </a:r>
            <a:r>
              <a:rPr lang="en-GB" sz="2400" dirty="0">
                <a:solidFill>
                  <a:srgbClr val="333333"/>
                </a:solidFill>
                <a:highlight>
                  <a:srgbClr val="FFFF00"/>
                </a:highlight>
                <a:latin typeface="Twinkl Cursive Looped" panose="02000000000000000000" pitchFamily="2" charset="0"/>
              </a:rPr>
              <a:t>suggestion</a:t>
            </a:r>
            <a:r>
              <a:rPr lang="en-GB" sz="2400" dirty="0">
                <a:solidFill>
                  <a:srgbClr val="333333"/>
                </a:solidFill>
                <a:latin typeface="Twinkl Cursive Looped" panose="02000000000000000000" pitchFamily="2" charset="0"/>
              </a:rPr>
              <a:t> that show how land use has changed a lot in Colchester over time and why many changes have happened quite fast, for example many new </a:t>
            </a:r>
            <a:r>
              <a:rPr lang="en-GB" sz="2400" dirty="0">
                <a:solidFill>
                  <a:srgbClr val="333333"/>
                </a:solidFill>
                <a:highlight>
                  <a:srgbClr val="FFFF00"/>
                </a:highlight>
                <a:latin typeface="Twinkl Cursive Looped" panose="02000000000000000000" pitchFamily="2" charset="0"/>
              </a:rPr>
              <a:t>stations.</a:t>
            </a:r>
            <a:r>
              <a:rPr lang="en-GB" sz="2400" dirty="0">
                <a:solidFill>
                  <a:srgbClr val="333333"/>
                </a:solidFill>
                <a:latin typeface="Twinkl Cursive Looped" panose="02000000000000000000" pitchFamily="2" charset="0"/>
              </a:rPr>
              <a:t>  On Skye, we’ll see that changes have happened more slowly and how there are less </a:t>
            </a:r>
            <a:r>
              <a:rPr lang="en-GB" sz="2400" dirty="0">
                <a:solidFill>
                  <a:srgbClr val="333333"/>
                </a:solidFill>
                <a:highlight>
                  <a:srgbClr val="FFFF00"/>
                </a:highlight>
                <a:latin typeface="Twinkl Cursive Looped" panose="02000000000000000000" pitchFamily="2" charset="0"/>
              </a:rPr>
              <a:t>occupations.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This is a </a:t>
            </a:r>
            <a:r>
              <a:rPr lang="en-GB" sz="2400" dirty="0">
                <a:solidFill>
                  <a:srgbClr val="333333"/>
                </a:solidFill>
                <a:highlight>
                  <a:srgbClr val="FFFF00"/>
                </a:highlight>
                <a:latin typeface="Twinkl Cursive Looped" panose="02000000000000000000" pitchFamily="2" charset="0"/>
              </a:rPr>
              <a:t>location</a:t>
            </a:r>
            <a:r>
              <a:rPr lang="en-GB" sz="2400" dirty="0">
                <a:solidFill>
                  <a:srgbClr val="333333"/>
                </a:solidFill>
                <a:latin typeface="Twinkl Cursive Looped" panose="02000000000000000000" pitchFamily="2" charset="0"/>
              </a:rPr>
              <a:t> that is one of the UK’s oldest towns and has been here since many </a:t>
            </a:r>
            <a:r>
              <a:rPr lang="en-GB" sz="2400" dirty="0">
                <a:solidFill>
                  <a:srgbClr val="333333"/>
                </a:solidFill>
                <a:highlight>
                  <a:srgbClr val="FFFF00"/>
                </a:highlight>
                <a:latin typeface="Twinkl Cursive Looped" panose="02000000000000000000" pitchFamily="2" charset="0"/>
              </a:rPr>
              <a:t>revolutions.</a:t>
            </a:r>
            <a:r>
              <a:rPr lang="en-GB" sz="2400" dirty="0">
                <a:solidFill>
                  <a:srgbClr val="333333"/>
                </a:solidFill>
                <a:latin typeface="Twinkl Cursive Looped" panose="02000000000000000000" pitchFamily="2" charset="0"/>
              </a:rPr>
              <a:t>  The ancient Romans who invaded Britain nearly 2,000 years ago built their capital city here and </a:t>
            </a:r>
            <a:r>
              <a:rPr lang="en-GB" sz="2400" dirty="0">
                <a:solidFill>
                  <a:srgbClr val="333333"/>
                </a:solidFill>
                <a:highlight>
                  <a:srgbClr val="FFFF00"/>
                </a:highlight>
                <a:latin typeface="Twinkl Cursive Looped" panose="02000000000000000000" pitchFamily="2" charset="0"/>
              </a:rPr>
              <a:t>achieved</a:t>
            </a:r>
            <a:r>
              <a:rPr lang="en-GB" sz="2400" dirty="0">
                <a:solidFill>
                  <a:srgbClr val="333333"/>
                </a:solidFill>
                <a:latin typeface="Twinkl Cursive Looped" panose="02000000000000000000" pitchFamily="2" charset="0"/>
              </a:rPr>
              <a:t> great things.  About 180,000 people live in Colchester today.</a:t>
            </a:r>
          </a:p>
        </p:txBody>
      </p:sp>
    </p:spTree>
    <p:extLst>
      <p:ext uri="{BB962C8B-B14F-4D97-AF65-F5344CB8AC3E}">
        <p14:creationId xmlns:p14="http://schemas.microsoft.com/office/powerpoint/2010/main" val="273385820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733339" y="2790513"/>
            <a:ext cx="10515600" cy="3857936"/>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Land use in towns and cities (urban areas) and the countryside (rural areas) changes in different ways and at different speeds, sometimes at an aggressive speed to achieve the greatest impact on the population.</a:t>
            </a:r>
            <a:endParaRPr lang="en-GB" dirty="0">
              <a:solidFill>
                <a:srgbClr val="000000"/>
              </a:solidFill>
              <a:highlight>
                <a:srgbClr val="FFFF00"/>
              </a:highligh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28917887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89D2C46-28EA-42F5-B635-501A849290CA}"/>
              </a:ext>
            </a:extLst>
          </p:cNvPr>
          <p:cNvPicPr>
            <a:picLocks noChangeAspect="1"/>
          </p:cNvPicPr>
          <p:nvPr/>
        </p:nvPicPr>
        <p:blipFill rotWithShape="1">
          <a:blip r:embed="rId3"/>
          <a:srcRect l="28718" t="19735" r="30935" b="12437"/>
          <a:stretch/>
        </p:blipFill>
        <p:spPr>
          <a:xfrm>
            <a:off x="1263693" y="119088"/>
            <a:ext cx="8863584" cy="6619823"/>
          </a:xfrm>
          <a:prstGeom prst="rect">
            <a:avLst/>
          </a:prstGeom>
        </p:spPr>
      </p:pic>
    </p:spTree>
    <p:extLst>
      <p:ext uri="{BB962C8B-B14F-4D97-AF65-F5344CB8AC3E}">
        <p14:creationId xmlns:p14="http://schemas.microsoft.com/office/powerpoint/2010/main" val="17946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7679" y="4038768"/>
            <a:ext cx="10515600" cy="2438232"/>
          </a:xfrm>
        </p:spPr>
        <p:txBody>
          <a:bodyPr>
            <a:normAutofit fontScale="90000"/>
          </a:bodyPr>
          <a:lstStyle/>
          <a:p>
            <a:pPr algn="ctr"/>
            <a:r>
              <a:rPr lang="en-GB" dirty="0">
                <a:latin typeface="Twinkl Cursive Looped" panose="02000000000000000000" pitchFamily="2" charset="0"/>
              </a:rPr>
              <a:t>knowledge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facts, information, and skills acquired through experience or education; the theoretical or practical understanding of a subject.</a:t>
            </a:r>
          </a:p>
        </p:txBody>
      </p:sp>
    </p:spTree>
    <p:extLst>
      <p:ext uri="{BB962C8B-B14F-4D97-AF65-F5344CB8AC3E}">
        <p14:creationId xmlns:p14="http://schemas.microsoft.com/office/powerpoint/2010/main" val="16171306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36702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114395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knowledge </a:t>
            </a:r>
          </a:p>
        </p:txBody>
      </p:sp>
    </p:spTree>
    <p:extLst>
      <p:ext uri="{BB962C8B-B14F-4D97-AF65-F5344CB8AC3E}">
        <p14:creationId xmlns:p14="http://schemas.microsoft.com/office/powerpoint/2010/main" val="424109929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7679" y="4038768"/>
            <a:ext cx="10515600" cy="2438232"/>
          </a:xfrm>
        </p:spPr>
        <p:txBody>
          <a:bodyPr>
            <a:normAutofit fontScale="90000"/>
          </a:bodyPr>
          <a:lstStyle/>
          <a:p>
            <a:pPr algn="ctr"/>
            <a:r>
              <a:rPr lang="en-GB" dirty="0">
                <a:latin typeface="Twinkl Cursive Looped" panose="02000000000000000000" pitchFamily="2" charset="0"/>
              </a:rPr>
              <a:t>knowledge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facts, information, and skills acquired through experience or education; the theoretical or practical understanding of a subject.</a:t>
            </a:r>
          </a:p>
        </p:txBody>
      </p:sp>
    </p:spTree>
    <p:extLst>
      <p:ext uri="{BB962C8B-B14F-4D97-AF65-F5344CB8AC3E}">
        <p14:creationId xmlns:p14="http://schemas.microsoft.com/office/powerpoint/2010/main" val="30575999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7221183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experiment  </a:t>
            </a:r>
          </a:p>
        </p:txBody>
      </p:sp>
    </p:spTree>
    <p:extLst>
      <p:ext uri="{BB962C8B-B14F-4D97-AF65-F5344CB8AC3E}">
        <p14:creationId xmlns:p14="http://schemas.microsoft.com/office/powerpoint/2010/main" val="189334462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592429"/>
            <a:ext cx="10515600" cy="5866428"/>
          </a:xfrm>
        </p:spPr>
        <p:txBody>
          <a:bodyPr>
            <a:normAutofit/>
          </a:bodyPr>
          <a:lstStyle/>
          <a:p>
            <a:pPr algn="ctr"/>
            <a:r>
              <a:rPr lang="en-GB" dirty="0">
                <a:latin typeface="Twinkl Cursive Looped" panose="02000000000000000000" pitchFamily="2" charset="0"/>
              </a:rPr>
              <a:t>experiment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a scientific procedure undertaken to make a discovery, test a hypothesis, or demonstrate a known fact.</a:t>
            </a:r>
          </a:p>
        </p:txBody>
      </p:sp>
    </p:spTree>
    <p:extLst>
      <p:ext uri="{BB962C8B-B14F-4D97-AF65-F5344CB8AC3E}">
        <p14:creationId xmlns:p14="http://schemas.microsoft.com/office/powerpoint/2010/main" val="34801995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328085534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Letter strings – augh and au</a:t>
            </a:r>
          </a:p>
        </p:txBody>
      </p:sp>
    </p:spTree>
    <p:extLst>
      <p:ext uri="{BB962C8B-B14F-4D97-AF65-F5344CB8AC3E}">
        <p14:creationId xmlns:p14="http://schemas.microsoft.com/office/powerpoint/2010/main" val="6675113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letter string - augh</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grapheme 'augh' is a very rare spelling variation of the /or/ (or /aw/) phoneme. Words such as 'taught', 'caught' and 'daughter', however, are used very commonly.</a:t>
            </a:r>
          </a:p>
        </p:txBody>
      </p:sp>
    </p:spTree>
    <p:extLst>
      <p:ext uri="{BB962C8B-B14F-4D97-AF65-F5344CB8AC3E}">
        <p14:creationId xmlns:p14="http://schemas.microsoft.com/office/powerpoint/2010/main" val="3377949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daughter </a:t>
            </a:r>
          </a:p>
        </p:txBody>
      </p:sp>
    </p:spTree>
    <p:extLst>
      <p:ext uri="{BB962C8B-B14F-4D97-AF65-F5344CB8AC3E}">
        <p14:creationId xmlns:p14="http://schemas.microsoft.com/office/powerpoint/2010/main" val="44855160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daughter</a:t>
            </a:r>
          </a:p>
        </p:txBody>
      </p:sp>
      <p:sp>
        <p:nvSpPr>
          <p:cNvPr id="3" name="Rectangle 2">
            <a:extLst>
              <a:ext uri="{FF2B5EF4-FFF2-40B4-BE49-F238E27FC236}">
                <a16:creationId xmlns:a16="http://schemas.microsoft.com/office/drawing/2014/main" id="{13BB5EC0-7A96-4D29-A835-6FAE896C31A4}"/>
              </a:ext>
            </a:extLst>
          </p:cNvPr>
          <p:cNvSpPr/>
          <p:nvPr/>
        </p:nvSpPr>
        <p:spPr>
          <a:xfrm>
            <a:off x="5370288" y="3429000"/>
            <a:ext cx="1654628"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197231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daughter</a:t>
            </a:r>
          </a:p>
        </p:txBody>
      </p:sp>
      <p:sp>
        <p:nvSpPr>
          <p:cNvPr id="3" name="Rectangle 2">
            <a:extLst>
              <a:ext uri="{FF2B5EF4-FFF2-40B4-BE49-F238E27FC236}">
                <a16:creationId xmlns:a16="http://schemas.microsoft.com/office/drawing/2014/main" id="{13BB5EC0-7A96-4D29-A835-6FAE896C31A4}"/>
              </a:ext>
            </a:extLst>
          </p:cNvPr>
          <p:cNvSpPr/>
          <p:nvPr/>
        </p:nvSpPr>
        <p:spPr>
          <a:xfrm>
            <a:off x="5370288" y="3429000"/>
            <a:ext cx="1654628"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402" name="Picture 2" descr="Daughter clipart Images | Free Vectors, Stock Photos &amp; PSD | Page 3">
            <a:extLst>
              <a:ext uri="{FF2B5EF4-FFF2-40B4-BE49-F238E27FC236}">
                <a16:creationId xmlns:a16="http://schemas.microsoft.com/office/drawing/2014/main" id="{040D55EB-5962-8B55-469E-32525D3953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149" y="466498"/>
            <a:ext cx="2047875" cy="2238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669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clause</a:t>
            </a:r>
          </a:p>
        </p:txBody>
      </p:sp>
    </p:spTree>
    <p:extLst>
      <p:ext uri="{BB962C8B-B14F-4D97-AF65-F5344CB8AC3E}">
        <p14:creationId xmlns:p14="http://schemas.microsoft.com/office/powerpoint/2010/main" val="91456687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clause</a:t>
            </a:r>
          </a:p>
        </p:txBody>
      </p:sp>
      <p:sp>
        <p:nvSpPr>
          <p:cNvPr id="3" name="Rectangle 2">
            <a:extLst>
              <a:ext uri="{FF2B5EF4-FFF2-40B4-BE49-F238E27FC236}">
                <a16:creationId xmlns:a16="http://schemas.microsoft.com/office/drawing/2014/main" id="{0366E0B6-702E-4814-82C6-08CA2D13F3C9}"/>
              </a:ext>
            </a:extLst>
          </p:cNvPr>
          <p:cNvSpPr/>
          <p:nvPr/>
        </p:nvSpPr>
        <p:spPr>
          <a:xfrm>
            <a:off x="5588000" y="3673929"/>
            <a:ext cx="870858"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629632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clause</a:t>
            </a:r>
          </a:p>
        </p:txBody>
      </p:sp>
      <p:sp>
        <p:nvSpPr>
          <p:cNvPr id="3" name="Rectangle 2">
            <a:extLst>
              <a:ext uri="{FF2B5EF4-FFF2-40B4-BE49-F238E27FC236}">
                <a16:creationId xmlns:a16="http://schemas.microsoft.com/office/drawing/2014/main" id="{0366E0B6-702E-4814-82C6-08CA2D13F3C9}"/>
              </a:ext>
            </a:extLst>
          </p:cNvPr>
          <p:cNvSpPr/>
          <p:nvPr/>
        </p:nvSpPr>
        <p:spPr>
          <a:xfrm>
            <a:off x="5588000" y="3673929"/>
            <a:ext cx="870858"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1074" name="Picture 2" descr="Funny and free Santa Claus Clipart.">
            <a:extLst>
              <a:ext uri="{FF2B5EF4-FFF2-40B4-BE49-F238E27FC236}">
                <a16:creationId xmlns:a16="http://schemas.microsoft.com/office/drawing/2014/main" id="{34E066C3-9AE7-4393-4534-3B60966320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282" y="484642"/>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7813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cause</a:t>
            </a:r>
          </a:p>
        </p:txBody>
      </p:sp>
    </p:spTree>
    <p:extLst>
      <p:ext uri="{BB962C8B-B14F-4D97-AF65-F5344CB8AC3E}">
        <p14:creationId xmlns:p14="http://schemas.microsoft.com/office/powerpoint/2010/main" val="36374215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cause</a:t>
            </a:r>
          </a:p>
        </p:txBody>
      </p:sp>
      <p:sp>
        <p:nvSpPr>
          <p:cNvPr id="3" name="Rectangle 2">
            <a:extLst>
              <a:ext uri="{FF2B5EF4-FFF2-40B4-BE49-F238E27FC236}">
                <a16:creationId xmlns:a16="http://schemas.microsoft.com/office/drawing/2014/main" id="{162CC6E8-06E9-4F6E-A75B-C2FED721CE28}"/>
              </a:ext>
            </a:extLst>
          </p:cNvPr>
          <p:cNvSpPr/>
          <p:nvPr/>
        </p:nvSpPr>
        <p:spPr>
          <a:xfrm>
            <a:off x="5544457" y="3643085"/>
            <a:ext cx="827314"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0631388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cause</a:t>
            </a:r>
          </a:p>
        </p:txBody>
      </p:sp>
      <p:sp>
        <p:nvSpPr>
          <p:cNvPr id="3" name="Rectangle 2">
            <a:extLst>
              <a:ext uri="{FF2B5EF4-FFF2-40B4-BE49-F238E27FC236}">
                <a16:creationId xmlns:a16="http://schemas.microsoft.com/office/drawing/2014/main" id="{162CC6E8-06E9-4F6E-A75B-C2FED721CE28}"/>
              </a:ext>
            </a:extLst>
          </p:cNvPr>
          <p:cNvSpPr/>
          <p:nvPr/>
        </p:nvSpPr>
        <p:spPr>
          <a:xfrm>
            <a:off x="5544457" y="3643085"/>
            <a:ext cx="827314"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2098" name="Picture 2" descr="900+ Cause Effect Clip Art | Royalty Free - GoGraph">
            <a:extLst>
              <a:ext uri="{FF2B5EF4-FFF2-40B4-BE49-F238E27FC236}">
                <a16:creationId xmlns:a16="http://schemas.microsoft.com/office/drawing/2014/main" id="{9887A11F-1015-42EB-1EE3-0AF83F583DF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923"/>
          <a:stretch/>
        </p:blipFill>
        <p:spPr bwMode="auto">
          <a:xfrm>
            <a:off x="401411" y="415018"/>
            <a:ext cx="2419350" cy="1646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60326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122642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experiment  </a:t>
            </a:r>
          </a:p>
        </p:txBody>
      </p:sp>
    </p:spTree>
    <p:extLst>
      <p:ext uri="{BB962C8B-B14F-4D97-AF65-F5344CB8AC3E}">
        <p14:creationId xmlns:p14="http://schemas.microsoft.com/office/powerpoint/2010/main" val="140627174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032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a:t>
            </a:r>
            <a:r>
              <a:rPr lang="en-GB" dirty="0" err="1">
                <a:latin typeface="Twinkl Cursive Looped" panose="02000000000000000000" pitchFamily="2" charset="0"/>
              </a:rPr>
              <a:t>tion</a:t>
            </a:r>
            <a:r>
              <a:rPr lang="en-GB" dirty="0">
                <a:latin typeface="Twinkl Cursive Looped" panose="02000000000000000000" pitchFamily="2" charset="0"/>
              </a:rPr>
              <a:t> is the most common spelling.</a:t>
            </a:r>
            <a:br>
              <a:rPr lang="en-GB" dirty="0">
                <a:latin typeface="Twinkl Cursive Looped" panose="02000000000000000000" pitchFamily="2" charset="0"/>
              </a:rPr>
            </a:br>
            <a:r>
              <a:rPr lang="en-GB" dirty="0">
                <a:latin typeface="Twinkl Cursive Looped" panose="02000000000000000000" pitchFamily="2" charset="0"/>
              </a:rPr>
              <a:t>It is used if the root word ends in t or </a:t>
            </a:r>
            <a:r>
              <a:rPr lang="en-GB" dirty="0" err="1">
                <a:latin typeface="Twinkl Cursive Looped" panose="02000000000000000000" pitchFamily="2" charset="0"/>
              </a:rPr>
              <a:t>te</a:t>
            </a:r>
            <a:r>
              <a:rPr lang="en-GB" dirty="0">
                <a:latin typeface="Twinkl Cursive Looped" panose="02000000000000000000" pitchFamily="2" charset="0"/>
              </a:rPr>
              <a:t>. </a:t>
            </a:r>
          </a:p>
        </p:txBody>
      </p:sp>
    </p:spTree>
    <p:extLst>
      <p:ext uri="{BB962C8B-B14F-4D97-AF65-F5344CB8AC3E}">
        <p14:creationId xmlns:p14="http://schemas.microsoft.com/office/powerpoint/2010/main" val="30026036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29845811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1760764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mention </a:t>
            </a:r>
          </a:p>
        </p:txBody>
      </p:sp>
      <p:sp>
        <p:nvSpPr>
          <p:cNvPr id="3" name="Rectangle 2">
            <a:extLst>
              <a:ext uri="{FF2B5EF4-FFF2-40B4-BE49-F238E27FC236}">
                <a16:creationId xmlns:a16="http://schemas.microsoft.com/office/drawing/2014/main" id="{CADDE2D9-BBEE-4B60-9EA8-8BE166E5866C}"/>
              </a:ext>
            </a:extLst>
          </p:cNvPr>
          <p:cNvSpPr/>
          <p:nvPr/>
        </p:nvSpPr>
        <p:spPr>
          <a:xfrm>
            <a:off x="6096000" y="3708843"/>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6842698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5470821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096000"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3014667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vocation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8693386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vocation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235702"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1560490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mention</a:t>
            </a:r>
          </a:p>
        </p:txBody>
      </p:sp>
    </p:spTree>
    <p:extLst>
      <p:ext uri="{BB962C8B-B14F-4D97-AF65-F5344CB8AC3E}">
        <p14:creationId xmlns:p14="http://schemas.microsoft.com/office/powerpoint/2010/main" val="268816260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mention </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26978" name="Picture 2" descr="24 Gold Mention Illustrations &amp; Clip Art - iStock">
            <a:extLst>
              <a:ext uri="{FF2B5EF4-FFF2-40B4-BE49-F238E27FC236}">
                <a16:creationId xmlns:a16="http://schemas.microsoft.com/office/drawing/2014/main" id="{32D5486F-BE40-4EB9-35A0-0E35523C9D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10" y="3689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2281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4293</TotalTime>
  <Words>5313</Words>
  <Application>Microsoft Office PowerPoint</Application>
  <PresentationFormat>Widescreen</PresentationFormat>
  <Paragraphs>557</Paragraphs>
  <Slides>315</Slides>
  <Notes>66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315</vt:i4>
      </vt:variant>
    </vt:vector>
  </HeadingPairs>
  <TitlesOfParts>
    <vt:vector size="321"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knowledge </vt:lpstr>
      <vt:lpstr>knowledge   noun Definition - facts, information, and skills acquired through experience or education; the theoretical or practical understanding of a subject.</vt:lpstr>
      <vt:lpstr>Do you remember this challenge word?</vt:lpstr>
      <vt:lpstr>experiment  </vt:lpstr>
      <vt:lpstr>experiment  noun Definition - a scientific procedure undertaken to make a discovery, test a hypothesis, or demonstrate a known fact.</vt:lpstr>
      <vt:lpstr>Do you remember this rule?</vt:lpstr>
      <vt:lpstr>Letter strings – augh and au</vt:lpstr>
      <vt:lpstr>  letter string - augh  The grapheme 'augh' is a very rare spelling variation of the /or/ (or /aw/) phoneme. Words such as 'taught', 'caught' and 'daughter', however, are used very commonly.</vt:lpstr>
      <vt:lpstr>caught </vt:lpstr>
      <vt:lpstr>caught</vt:lpstr>
      <vt:lpstr>caught</vt:lpstr>
      <vt:lpstr>naughty</vt:lpstr>
      <vt:lpstr>naughty</vt:lpstr>
      <vt:lpstr>naughty</vt:lpstr>
      <vt:lpstr>taught</vt:lpstr>
      <vt:lpstr>taught</vt:lpstr>
      <vt:lpstr>taught</vt:lpstr>
      <vt:lpstr>Let’s Teach and Practise</vt:lpstr>
      <vt:lpstr>Words with ending sound /ʃən/  –tion is the most common spelling. It is used if the root word ends in t or te. </vt:lpstr>
      <vt:lpstr>-tion</vt:lpstr>
      <vt:lpstr>promotion</vt:lpstr>
      <vt:lpstr>promotion </vt:lpstr>
      <vt:lpstr>moderation</vt:lpstr>
      <vt:lpstr>moderation</vt:lpstr>
      <vt:lpstr>population</vt:lpstr>
      <vt:lpstr>population</vt:lpstr>
      <vt:lpstr>promotion</vt:lpstr>
      <vt:lpstr>promotion  promo(te) + tion = promotion</vt:lpstr>
      <vt:lpstr>promotion  promo(te) + tion = promotion  noun Definition - activity that supports or encourages a cause, venture, or aim.</vt:lpstr>
      <vt:lpstr>promotion  Mr Smith joined the sales promotion company.</vt:lpstr>
      <vt:lpstr>   Mr Smith joined the sales  --------- company.</vt:lpstr>
      <vt:lpstr>promotion  Mr Smith joined the sales promotion company.</vt:lpstr>
      <vt:lpstr>moderation</vt:lpstr>
      <vt:lpstr>moderation modera(te) + tion = moderation</vt:lpstr>
      <vt:lpstr>moderation modera(te) + tion = moderation  noun Definition - the avoidance of excess or extremes, especially in one's behaviour or political opinions.</vt:lpstr>
      <vt:lpstr>moderation  He urged them to show moderation.</vt:lpstr>
      <vt:lpstr>   He urged them to show ----------</vt:lpstr>
      <vt:lpstr>moderation  He urged them to show moderation.</vt:lpstr>
      <vt:lpstr>population </vt:lpstr>
      <vt:lpstr>population popula(te) + tion = population </vt:lpstr>
      <vt:lpstr>population popula(te) + tion = population  noun Definition - all the inhabitants of a particular place. </vt:lpstr>
      <vt:lpstr>population  The island has a population of about 78,000.</vt:lpstr>
      <vt:lpstr>   The island has a ---------- of about 78,000.</vt:lpstr>
      <vt:lpstr>population  The island has a population of about 78,000.</vt:lpstr>
      <vt:lpstr>New CHALLENGE words.</vt:lpstr>
      <vt:lpstr>achieve</vt:lpstr>
      <vt:lpstr>achieve  If you believe in yourself, you can achieve anything.</vt:lpstr>
      <vt:lpstr>achieve  If you believe in yourself, you can achieve anything.</vt:lpstr>
      <vt:lpstr>  If you believe in yourself, you can _______ anything.</vt:lpstr>
      <vt:lpstr>  If you believe in yourself, you can achieve anything.</vt:lpstr>
      <vt:lpstr>aggressive</vt:lpstr>
      <vt:lpstr>aggressive Some animals, when provoked, can become aggressive. </vt:lpstr>
      <vt:lpstr>aggressive Some animals, when provoked, can become aggressive. </vt:lpstr>
      <vt:lpstr> Some animals, when provoked, can become aggressive. </vt:lpstr>
      <vt:lpstr> Some animals, when provoked, can become __________. </vt:lpstr>
      <vt:lpstr> Some animals, when provoked, can become aggressive. </vt:lpstr>
      <vt:lpstr>Let’s Practise and Apply.</vt:lpstr>
      <vt:lpstr>Can you spot the spelling rule words and the challenge words?</vt:lpstr>
      <vt:lpstr>     Land use – town and country  Land use in towns and cities (urban areas) and the countryside (rural areas) changes in different ways and at different speeds, sometimes at an aggressive speed to achieve the greatest impact on the population.  In this book, we’ll mention the large English town of Colchester, Essex.  We’ll also look at the Scottish Isle of Skye, in the Inner Hebrides and its biggest town – Portree in moderation to view the population.  We’ll find clues or suggestion that show how land use has changed a lot in Colchester over time and why many changes have happened quite fast, for example many new stations.  On Skye, we’ll see that changes have happened more slowly and how there are less occupations.  Colchester This is a location that is one of the UK’s oldest towns and has been here since many revolutions.  The ancient Romans who invaded Britain nearly 2,000 years ago built their capital city here and achieved great things.  About 180,000 people live in Colchester today.</vt:lpstr>
      <vt:lpstr>     Land use – town and country  Land use in towns and cities (urban areas) and the countryside (rural areas) changes in different ways and at different speeds, sometimes at an aggressive speed to achieve the greatest impact on the population.  In this book, we’ll mention the large English town of Colchester, Essex.  We’ll also look at the Scottish Isle of Skye, in the Inner Hebrides and its biggest town – Portree in moderation to view the population.  We’ll find clues or suggestion that show how land use has changed a lot in Colchester over time and why many changes have happened quite fast, for example many new stations.  On Skye, we’ll see that changes have happened more slowly and how there are less occupations.  Colchester This is a location that is one of the UK’s oldest towns and has been here since many revolutions.  The ancient Romans who invaded Britain nearly 2,000 years ago built their capital city here and achieved great things.  About 180,000 people live in Colchester today.</vt:lpstr>
      <vt:lpstr>Write this sentence as I dictate it to you.</vt:lpstr>
      <vt:lpstr>Land use in towns and cities (urban areas) and the countryside (rural areas) changes in different ways and at different speeds, sometimes at an aggressive speed to achieve the greatest impact on the population.</vt:lpstr>
      <vt:lpstr>PowerPoint Presentation</vt:lpstr>
      <vt:lpstr>PowerPoint Presentation</vt:lpstr>
      <vt:lpstr>Let’s Revisit and Review…</vt:lpstr>
      <vt:lpstr>Do you remember this challenge word?</vt:lpstr>
      <vt:lpstr>knowledge </vt:lpstr>
      <vt:lpstr>knowledge   noun Definition - facts, information, and skills acquired through experience or education; the theoretical or practical understanding of a subject.</vt:lpstr>
      <vt:lpstr>Do you remember this challenge word?</vt:lpstr>
      <vt:lpstr>experiment  </vt:lpstr>
      <vt:lpstr>experiment  noun Definition - a scientific procedure undertaken to make a discovery, test a hypothesis, or demonstrate a known fact.</vt:lpstr>
      <vt:lpstr>Do you remember this rule?</vt:lpstr>
      <vt:lpstr>Letter strings – augh and au</vt:lpstr>
      <vt:lpstr>  letter string - augh  The grapheme 'augh' is a very rare spelling variation of the /or/ (or /aw/) phoneme. Words such as 'taught', 'caught' and 'daughter', however, are used very commonly.</vt:lpstr>
      <vt:lpstr>daughter </vt:lpstr>
      <vt:lpstr>daughter</vt:lpstr>
      <vt:lpstr>daughter</vt:lpstr>
      <vt:lpstr>clause</vt:lpstr>
      <vt:lpstr>clause</vt:lpstr>
      <vt:lpstr>clause</vt:lpstr>
      <vt:lpstr>cause</vt:lpstr>
      <vt:lpstr>cause</vt:lpstr>
      <vt:lpstr>cause</vt:lpstr>
      <vt:lpstr>Let’s Teach and Practise</vt:lpstr>
      <vt:lpstr>Words with ending sound /ʃən/  –tion is the most common spelling. It is used if the root word ends in t or te. </vt:lpstr>
      <vt:lpstr>-tion</vt:lpstr>
      <vt:lpstr>mention</vt:lpstr>
      <vt:lpstr>mention </vt:lpstr>
      <vt:lpstr>solution</vt:lpstr>
      <vt:lpstr>solution</vt:lpstr>
      <vt:lpstr>vocation</vt:lpstr>
      <vt:lpstr>vocation</vt:lpstr>
      <vt:lpstr>mention</vt:lpstr>
      <vt:lpstr>mention  </vt:lpstr>
      <vt:lpstr>mention  verb Definition - refer to (something) briefly and without going into detail.  </vt:lpstr>
      <vt:lpstr>mention  I haven't mentioned it to Sally yet.</vt:lpstr>
      <vt:lpstr>   I haven’t --------- it to Sally yet.</vt:lpstr>
      <vt:lpstr>mention  I haven't mentioned it to Sally yet.</vt:lpstr>
      <vt:lpstr>solution</vt:lpstr>
      <vt:lpstr>solution </vt:lpstr>
      <vt:lpstr>solution  noun Definition - a means of solving a problem or dealing with a difficult situation. </vt:lpstr>
      <vt:lpstr>solution  There are no easy solutions to many problems.</vt:lpstr>
      <vt:lpstr>   There are no easy -------- to many problems.</vt:lpstr>
      <vt:lpstr>solution  There are no easy solutions to many problems.</vt:lpstr>
      <vt:lpstr>vocation </vt:lpstr>
      <vt:lpstr>vocation  noun Definition - a strong feeling of suitability for a particular career or occupation. </vt:lpstr>
      <vt:lpstr>vocation Not all of us have a vocation to be nurses or doctors.</vt:lpstr>
      <vt:lpstr>  Not all of us have a -------- to be nurses or doctors.</vt:lpstr>
      <vt:lpstr>vocation Not all of us have a vocation to be nurses or doctors.</vt:lpstr>
      <vt:lpstr>New CHALLENGE words.</vt:lpstr>
      <vt:lpstr>achieve</vt:lpstr>
      <vt:lpstr>achieve  If you believe in yourself, you can achieve anything.</vt:lpstr>
      <vt:lpstr>achieve  If you believe in yourself, you can achieve anything.</vt:lpstr>
      <vt:lpstr>  If you believe in yourself, you can _______ anything.</vt:lpstr>
      <vt:lpstr>  If you believe in yourself, you can achieve anything.</vt:lpstr>
      <vt:lpstr>aggressive</vt:lpstr>
      <vt:lpstr>aggressive Some animals, when provoked, can become aggressive. </vt:lpstr>
      <vt:lpstr>aggressive Some animals, when provoked, can become aggressive. </vt:lpstr>
      <vt:lpstr> Some animals, when provoked, can become aggressive. </vt:lpstr>
      <vt:lpstr> Some animals, when provoked, can become __________. </vt:lpstr>
      <vt:lpstr> Some animals, when provoked, can become aggressive. </vt:lpstr>
      <vt:lpstr>Let’s Practise and Apply.</vt:lpstr>
      <vt:lpstr>Can you spot the spelling rule words and the challenge words?</vt:lpstr>
      <vt:lpstr>     Land use – town and country  Land use in towns and cities (urban areas) and the countryside (rural areas) changes in different ways and at different speeds, sometimes at an aggressive speed to achieve the greatest impact on the population.  In this book, we’ll mention the large English town of Colchester, Essex.  We’ll also look at the Scottish Isle of Skye, in the Inner Hebrides and its biggest town – Portree in moderation to view the population.  We’ll find clues or suggestion that show how land use has changed a lot in Colchester over time and why many changes have happened quite fast, for example many new stations.  On Skye, we’ll see that changes have happened more slowly and how there are less occupations.  Colchester This is a location that is one of the UK’s oldest towns and has been here since many revolutions.  The ancient Romans who invaded Britain nearly 2,000 years ago built their capital city here and achieved great things.  About 180,000 people live in Colchester today.</vt:lpstr>
      <vt:lpstr>     Land use – town and country  Land use in towns and cities (urban areas) and the countryside (rural areas) changes in different ways and at different speeds, sometimes at an aggressive speed to achieve the greatest impact on the population.  In this book, we’ll mention the large English town of Colchester, Essex.  We’ll also look at the Scottish Isle of Skye, in the Inner Hebrides and its biggest town – Portree in moderation to view the population.  We’ll find clues or suggestion that show how land use has changed a lot in Colchester over time and why many changes have happened quite fast, for example many new stations.  On Skye, we’ll see that changes have happened more slowly and how there are less occupations.  Colchester This is a location that is one of the UK’s oldest towns and has been here since many revolutions.  The ancient Romans who invaded Britain nearly 2,000 years ago built their capital city here and achieved great things.  About 180,000 people live in Colchester today.</vt:lpstr>
      <vt:lpstr>Write this sentence as I dictate it to you.</vt:lpstr>
      <vt:lpstr>In this book, we’ll mention the large English town of Colchester, Essex.  We’ll also look at the Scottish Isle of Skye, in the Inner Hebrides and its biggest town – Portree in moderation to view the population.</vt:lpstr>
      <vt:lpstr>PowerPoint Presentation</vt:lpstr>
      <vt:lpstr>PowerPoint Presentation</vt:lpstr>
      <vt:lpstr>Let’s Revisit and Review…</vt:lpstr>
      <vt:lpstr>Do you remember this challenge word?</vt:lpstr>
      <vt:lpstr>knowledge </vt:lpstr>
      <vt:lpstr>knowledge   noun Definition - facts, information, and skills acquired through experience or education; the theoretical or practical understanding of a subject.</vt:lpstr>
      <vt:lpstr>Do you remember this challenge word?</vt:lpstr>
      <vt:lpstr>experiment  </vt:lpstr>
      <vt:lpstr>experiment  noun Definition - a scientific procedure undertaken to make a discovery, test a hypothesis, or demonstrate a known fact.</vt:lpstr>
      <vt:lpstr>Do you remember this rule?</vt:lpstr>
      <vt:lpstr>Letter strings – augh and au</vt:lpstr>
      <vt:lpstr>  letter string - augh  The grapheme 'augh' is a very rare spelling variation of the /or/ (or /aw/) phoneme. Words such as 'taught', 'caught' and 'daughter', however, are used very commonly.</vt:lpstr>
      <vt:lpstr>astronaut </vt:lpstr>
      <vt:lpstr>astronaut</vt:lpstr>
      <vt:lpstr>astronaut</vt:lpstr>
      <vt:lpstr>applause</vt:lpstr>
      <vt:lpstr>applause</vt:lpstr>
      <vt:lpstr>applause</vt:lpstr>
      <vt:lpstr>author</vt:lpstr>
      <vt:lpstr>author</vt:lpstr>
      <vt:lpstr>author</vt:lpstr>
      <vt:lpstr>Let’s Teach and Practise</vt:lpstr>
      <vt:lpstr>Words with ending sound /ʃən/  –tion is the most common spelling. It is used if the root word ends in t or te. </vt:lpstr>
      <vt:lpstr>-tion</vt:lpstr>
      <vt:lpstr>suggestion</vt:lpstr>
      <vt:lpstr>suggestion </vt:lpstr>
      <vt:lpstr>station</vt:lpstr>
      <vt:lpstr>station</vt:lpstr>
      <vt:lpstr>occupation</vt:lpstr>
      <vt:lpstr>occupation</vt:lpstr>
      <vt:lpstr>suggestion</vt:lpstr>
      <vt:lpstr>suggestion  sugges(t) + tion = suggestion</vt:lpstr>
      <vt:lpstr>suggestion  sugges(t) + tion = suggestion  noun Definition - an idea or plan put forward for consideration.</vt:lpstr>
      <vt:lpstr>suggestion  Here are some suggestions for tackling the problem.</vt:lpstr>
      <vt:lpstr>   Here are some ----------- for tackling the problem.</vt:lpstr>
      <vt:lpstr>suggestion  Here are some suggestions for tackling the problem.</vt:lpstr>
      <vt:lpstr>station</vt:lpstr>
      <vt:lpstr>station </vt:lpstr>
      <vt:lpstr>station    noun Definition - a place on a railway line where trains regularly stop so that passengers can get on or off.</vt:lpstr>
      <vt:lpstr>station  We walked back to the station and caught the train back to Brussels.</vt:lpstr>
      <vt:lpstr>   We walked back to the ------- and caught the train back to Brussels.</vt:lpstr>
      <vt:lpstr>station  We walked back to the station and caught the train back to Brussels.</vt:lpstr>
      <vt:lpstr>occupation </vt:lpstr>
      <vt:lpstr>occupation </vt:lpstr>
      <vt:lpstr>occupation  noun  Definition - a job or profession.</vt:lpstr>
      <vt:lpstr>occupation The Roman occupation of Britain.</vt:lpstr>
      <vt:lpstr>  The Roman ---------- of Britain.</vt:lpstr>
      <vt:lpstr>occupation The Roman occupation of Britain.</vt:lpstr>
      <vt:lpstr>New CHALLENGE words.</vt:lpstr>
      <vt:lpstr>achieve</vt:lpstr>
      <vt:lpstr>achieve  If you believe in yourself, you can achieve anything.</vt:lpstr>
      <vt:lpstr>achieve  If you believe in yourself, you can achieve anything.</vt:lpstr>
      <vt:lpstr>  If you believe in yourself, you can _______ anything.</vt:lpstr>
      <vt:lpstr>  If you believe in yourself, you can achieve anything.</vt:lpstr>
      <vt:lpstr>aggressive</vt:lpstr>
      <vt:lpstr>aggressive Some animals, when provoked, can become aggressive. </vt:lpstr>
      <vt:lpstr>aggressive Some animals, when provoked, can become aggressive. </vt:lpstr>
      <vt:lpstr> Some animals, when provoked, can become aggressive. </vt:lpstr>
      <vt:lpstr> Some animals, when provoked, can become __________. </vt:lpstr>
      <vt:lpstr> Some animals, when provoked, can become aggressive. </vt:lpstr>
      <vt:lpstr>Let’s Practise and Apply.</vt:lpstr>
      <vt:lpstr>Can you spot the spelling rule words and the challenge words?</vt:lpstr>
      <vt:lpstr>     Land use – town and country  Land use in towns and cities (urban areas) and the countryside (rural areas) changes in different ways and at different speeds, sometimes at an aggressive speed to achieve the greatest impact on the population.  In this book, we’ll mention the large English town of Colchester, Essex.  We’ll also look at the Scottish Isle of Skye, in the Inner Hebrides and its biggest town – Portree in moderation to view the population.  We’ll find clues or suggestion that show how land use has changed a lot in Colchester over time and why many changes have happened quite fast, for example many new stations.  On Skye, we’ll see that changes have happened more slowly and how there are less occupations.  Colchester This is a location that is one of the UK’s oldest towns and has been here since many revolutions.  The ancient Romans who invaded Britain nearly 2,000 years ago built their capital city here and achieved great things.  About 180,000 people live in Colchester today.</vt:lpstr>
      <vt:lpstr>     Land use – town and country  Land use in towns and cities (urban areas) and the countryside (rural areas) changes in different ways and at different speeds, sometimes at an aggressive speed to achieve the greatest impact on the population.  In this book, we’ll mention the large English town of Colchester, Essex.  We’ll also look at the Scottish Isle of Skye, in the Inner Hebrides and its biggest town – Portree in moderation to view the population.  We’ll find clues or suggestion that show how land use has changed a lot in Colchester over time and why many changes have happened quite fast, for example many new stations.  On Skye, we’ll see that changes have happened more slowly and how there are less occupations.  Colchester This is a location that is one of the UK’s oldest towns and has been here since many revolutions.  The ancient Romans who invaded Britain nearly 2,000 years ago built their capital city here and achieved great things.  About 180,000 people live in Colchester today.</vt:lpstr>
      <vt:lpstr>Write this sentence as I dictate it to you.</vt:lpstr>
      <vt:lpstr>We’ll find clues or suggestion that show how land use has changed a lot in Colchester over time and why many changes have happened quite fast, for example many new stations.  On Skye, we’ll see that changes have happened more slowly and how there are less occupations.</vt:lpstr>
      <vt:lpstr>PowerPoint Presentation</vt:lpstr>
      <vt:lpstr>PowerPoint Presentation</vt:lpstr>
      <vt:lpstr>Let’s Revisit and Review…</vt:lpstr>
      <vt:lpstr>Do you remember this challenge word?</vt:lpstr>
      <vt:lpstr>knowledge </vt:lpstr>
      <vt:lpstr>knowledge   noun Definition - facts, information, and skills acquired through experience or education; the theoretical or practical understanding of a subject.</vt:lpstr>
      <vt:lpstr>Do you remember this challenge word?</vt:lpstr>
      <vt:lpstr>experiment  </vt:lpstr>
      <vt:lpstr>experiment  noun Definition - a scientific procedure undertaken to make a discovery, test a hypothesis, or demonstrate a known fact.</vt:lpstr>
      <vt:lpstr>Do you remember this rule?</vt:lpstr>
      <vt:lpstr>Letter strings – augh and au</vt:lpstr>
      <vt:lpstr>  letter string - augh  The grapheme 'augh' is a very rare spelling variation of the /or/ (or /aw/) phoneme. Words such as 'taught', 'caught' and 'daughter', however, are used very commonly.</vt:lpstr>
      <vt:lpstr>slaughter </vt:lpstr>
      <vt:lpstr>slaughter</vt:lpstr>
      <vt:lpstr>slaughter</vt:lpstr>
      <vt:lpstr>distraught</vt:lpstr>
      <vt:lpstr>distraught</vt:lpstr>
      <vt:lpstr>distraught</vt:lpstr>
      <vt:lpstr>fraught</vt:lpstr>
      <vt:lpstr>fraught</vt:lpstr>
      <vt:lpstr>fraught</vt:lpstr>
      <vt:lpstr>Let’s Teach and Practise</vt:lpstr>
      <vt:lpstr>Words with ending sound /ʃən/  –tion is the most common spelling. It is used if the root word ends in t or te. </vt:lpstr>
      <vt:lpstr>-tion</vt:lpstr>
      <vt:lpstr>revolution</vt:lpstr>
      <vt:lpstr>revolution </vt:lpstr>
      <vt:lpstr>rejection</vt:lpstr>
      <vt:lpstr>rejection</vt:lpstr>
      <vt:lpstr>location</vt:lpstr>
      <vt:lpstr>location</vt:lpstr>
      <vt:lpstr>revolution</vt:lpstr>
      <vt:lpstr>revolution </vt:lpstr>
      <vt:lpstr>revolution noun  Definition - a forcible overthrow of a government or social order, in favour of a new system.</vt:lpstr>
      <vt:lpstr>revolution  The country has had a socialist revolution.</vt:lpstr>
      <vt:lpstr>   The country has had a socialist  ----------.</vt:lpstr>
      <vt:lpstr>revolution  The country has had a socialist revolution.</vt:lpstr>
      <vt:lpstr>rejection</vt:lpstr>
      <vt:lpstr>rejection rejec(t) + tion = rejection</vt:lpstr>
      <vt:lpstr>rejection rejec(t) + tion = rejection  noun the dismissing or refusing of a proposal, idea, etc.</vt:lpstr>
      <vt:lpstr>rejection  Some people are reluctant to try it, because they fear rejection.</vt:lpstr>
      <vt:lpstr>   Some people are reluctant to try it, because they fear ---------.</vt:lpstr>
      <vt:lpstr>rejection  Some people are reluctant to try it, because they fear rejection.</vt:lpstr>
      <vt:lpstr>location </vt:lpstr>
      <vt:lpstr>location loca(te) + tion = location </vt:lpstr>
      <vt:lpstr>location loca(te) + tion = location noun  Definition -  a particular place or position.</vt:lpstr>
      <vt:lpstr>location The property is set in a convenient location.</vt:lpstr>
      <vt:lpstr>  The property is set in a convenient --------.</vt:lpstr>
      <vt:lpstr>location The property is set in a convenient location.</vt:lpstr>
      <vt:lpstr>New CHALLENGE words.</vt:lpstr>
      <vt:lpstr>achieve</vt:lpstr>
      <vt:lpstr>achieve  If you believe in yourself, you can achieve anything.</vt:lpstr>
      <vt:lpstr>achieve  If you believe in yourself, you can achieve anything.</vt:lpstr>
      <vt:lpstr>  If you believe in yourself, you can _______ anything.</vt:lpstr>
      <vt:lpstr>  If you believe in yourself, you can achieve anything.</vt:lpstr>
      <vt:lpstr>aggressive</vt:lpstr>
      <vt:lpstr>aggressive Some animals, when provoked, can become aggressive. </vt:lpstr>
      <vt:lpstr>aggressive Some animals, when provoked, can become aggressive. </vt:lpstr>
      <vt:lpstr> Some animals, when provoked, can become aggressive. </vt:lpstr>
      <vt:lpstr> Some animals, when provoked, can become __________. </vt:lpstr>
      <vt:lpstr> Some animals, when provoked, can become aggressive. </vt:lpstr>
      <vt:lpstr>Let’s Practise and Apply.</vt:lpstr>
      <vt:lpstr>Can you spot the spelling rule words and the challenge words?</vt:lpstr>
      <vt:lpstr>     Land use – town and country  Land use in towns and cities (urban areas) and the countryside (rural areas) changes in different ways and at different speeds, sometimes at an aggressive speed to achieve the greatest impact on the population.  In this book, we’ll mention the large English town of Colchester, Essex.  We’ll also look at the Scottish Isle of Skye, in the Inner Hebrides and its biggest town – Portree in moderation to view the population.  We’ll find clues or suggestion that show how land use has changed a lot in Colchester over time and why many changes have happened quite fast, for example many new stations.  On Skye, we’ll see that changes have happened more slowly and how there are less occupations.  Colchester This is a location that is one of the UK’s oldest towns and has been here since many revolutions.  The ancient Romans who invaded Britain nearly 2,000 years ago built their capital city here and achieved great things.  About 180,000 people live in Colchester today.</vt:lpstr>
      <vt:lpstr>     Land use – town and country  Land use in towns and cities (urban areas) and the countryside (rural areas) changes in different ways and at different speeds, sometimes at an aggressive speed to achieve the greatest impact on the population.  In this book, we’ll mention the large English town of Colchester, Essex.  We’ll also look at the Scottish Isle of Skye, in the Inner Hebrides and its biggest town – Portree in moderation to view the population.  We’ll find clues or suggestion that show how land use has changed a lot in Colchester over time and why many changes have happened quite fast, for example many new stations.  On Skye, we’ll see that changes have happened more slowly and how there are less occupations.  Colchester This is a location that is one of the UK’s oldest towns and has been here since many revolutions.  The ancient Romans who invaded Britain nearly 2,000 years ago built their capital city here and achieved great things.  About 180,000 people live in Colchester today.</vt:lpstr>
      <vt:lpstr>Write this sentence as I dictate it to you.</vt:lpstr>
      <vt:lpstr>Colchester This is a location that is one of the UK’s oldest towns and has been here since many revolutions.  The ancient Romans who invaded Britain nearly 2,000 years ago built their capital city here and achieved great things.  About 180,000 people live in Colchester today.</vt:lpstr>
      <vt:lpstr>PowerPoint Presentation</vt:lpstr>
      <vt:lpstr>PowerPoint Presentation</vt:lpstr>
      <vt:lpstr>PowerPoint Presentation</vt:lpstr>
      <vt:lpstr>Old challenge words…</vt:lpstr>
      <vt:lpstr>knowledge </vt:lpstr>
      <vt:lpstr>experiment</vt:lpstr>
      <vt:lpstr>Old spelling rule words…</vt:lpstr>
      <vt:lpstr>caught</vt:lpstr>
      <vt:lpstr>naughty</vt:lpstr>
      <vt:lpstr>taught</vt:lpstr>
      <vt:lpstr>daughter</vt:lpstr>
      <vt:lpstr>clause</vt:lpstr>
      <vt:lpstr>cause</vt:lpstr>
      <vt:lpstr>astronaut</vt:lpstr>
      <vt:lpstr>applause</vt:lpstr>
      <vt:lpstr>author</vt:lpstr>
      <vt:lpstr>slaughter</vt:lpstr>
      <vt:lpstr>distraught</vt:lpstr>
      <vt:lpstr>fraught</vt:lpstr>
      <vt:lpstr>New spelling rule words…</vt:lpstr>
      <vt:lpstr>promotion</vt:lpstr>
      <vt:lpstr>moderation</vt:lpstr>
      <vt:lpstr>population</vt:lpstr>
      <vt:lpstr>mention</vt:lpstr>
      <vt:lpstr>solution</vt:lpstr>
      <vt:lpstr>vocation</vt:lpstr>
      <vt:lpstr>suggestion</vt:lpstr>
      <vt:lpstr>station</vt:lpstr>
      <vt:lpstr>occupation</vt:lpstr>
      <vt:lpstr>revolution</vt:lpstr>
      <vt:lpstr>rejection</vt:lpstr>
      <vt:lpstr>location</vt:lpstr>
      <vt:lpstr>New challenge words…</vt:lpstr>
      <vt:lpstr>achieve</vt:lpstr>
      <vt:lpstr>aggressive</vt:lpstr>
      <vt:lpstr>PowerPoint Presentation</vt:lpstr>
      <vt:lpstr>PowerPoint Presentation</vt:lpstr>
      <vt:lpstr>PowerPoint Presentation</vt:lpstr>
      <vt:lpstr>   He achieved his ambition to become a press photographer. </vt:lpstr>
      <vt:lpstr>   He achieved his ambition to become a press photographer.  pronoun, verb, pronoun, noun, preposition, verb, determiner, noun, noun,  </vt:lpstr>
      <vt:lpstr>   He achieved his ambition to become a press photographer.  pronoun, verb, pronoun, noun, preposition, verb, determiner, noun, noun,  </vt:lpstr>
      <vt:lpstr>   She's very uncooperative and aggressive.</vt:lpstr>
      <vt:lpstr>   She's very uncooperative and aggressive. pronoun, verb, adverb, adjective determiner, adjective  </vt:lpstr>
      <vt:lpstr>   She's very uncooperative and aggressive. pronoun, verb, adverb, adjective determiner, adjective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Diane Steer</cp:lastModifiedBy>
  <cp:revision>123</cp:revision>
  <cp:lastPrinted>2022-05-27T07:40:55Z</cp:lastPrinted>
  <dcterms:created xsi:type="dcterms:W3CDTF">2022-03-23T13:56:57Z</dcterms:created>
  <dcterms:modified xsi:type="dcterms:W3CDTF">2022-10-19T19:25:05Z</dcterms:modified>
</cp:coreProperties>
</file>