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4"/>
  </p:notesMasterIdLst>
  <p:sldIdLst>
    <p:sldId id="256" r:id="rId2"/>
    <p:sldId id="322" r:id="rId3"/>
    <p:sldId id="604" r:id="rId4"/>
    <p:sldId id="258" r:id="rId5"/>
    <p:sldId id="333" r:id="rId6"/>
    <p:sldId id="334" r:id="rId7"/>
    <p:sldId id="336" r:id="rId8"/>
    <p:sldId id="337" r:id="rId9"/>
    <p:sldId id="338" r:id="rId10"/>
    <p:sldId id="339" r:id="rId11"/>
    <p:sldId id="1595" r:id="rId12"/>
    <p:sldId id="259" r:id="rId13"/>
    <p:sldId id="260" r:id="rId14"/>
    <p:sldId id="2296" r:id="rId15"/>
    <p:sldId id="262" r:id="rId16"/>
    <p:sldId id="278" r:id="rId17"/>
    <p:sldId id="2297" r:id="rId18"/>
    <p:sldId id="263" r:id="rId19"/>
    <p:sldId id="279" r:id="rId20"/>
    <p:sldId id="2298" r:id="rId21"/>
    <p:sldId id="281" r:id="rId22"/>
    <p:sldId id="265" r:id="rId23"/>
    <p:sldId id="2299" r:id="rId24"/>
    <p:sldId id="267" r:id="rId25"/>
    <p:sldId id="605" r:id="rId26"/>
    <p:sldId id="606" r:id="rId27"/>
    <p:sldId id="272" r:id="rId28"/>
    <p:sldId id="282" r:id="rId29"/>
    <p:sldId id="273" r:id="rId30"/>
    <p:sldId id="285" r:id="rId31"/>
    <p:sldId id="271" r:id="rId32"/>
    <p:sldId id="284" r:id="rId33"/>
    <p:sldId id="274" r:id="rId34"/>
    <p:sldId id="614" r:id="rId35"/>
    <p:sldId id="2300" r:id="rId36"/>
    <p:sldId id="1472" r:id="rId37"/>
    <p:sldId id="2523" r:id="rId38"/>
    <p:sldId id="2524" r:id="rId39"/>
    <p:sldId id="615" r:id="rId40"/>
    <p:sldId id="616" r:id="rId41"/>
    <p:sldId id="2301" r:id="rId42"/>
    <p:sldId id="1474" r:id="rId43"/>
    <p:sldId id="2525" r:id="rId44"/>
    <p:sldId id="2526" r:id="rId45"/>
    <p:sldId id="619" r:id="rId46"/>
    <p:sldId id="1475" r:id="rId47"/>
    <p:sldId id="2302" r:id="rId48"/>
    <p:sldId id="1476" r:id="rId49"/>
    <p:sldId id="2527" r:id="rId50"/>
    <p:sldId id="2528" r:id="rId51"/>
    <p:sldId id="303" r:id="rId52"/>
    <p:sldId id="306" r:id="rId53"/>
    <p:sldId id="307" r:id="rId54"/>
    <p:sldId id="2303" r:id="rId55"/>
    <p:sldId id="2304" r:id="rId56"/>
    <p:sldId id="2306" r:id="rId57"/>
    <p:sldId id="2305" r:id="rId58"/>
    <p:sldId id="309" r:id="rId59"/>
    <p:sldId id="2307" r:id="rId60"/>
    <p:sldId id="310" r:id="rId61"/>
    <p:sldId id="2309" r:id="rId62"/>
    <p:sldId id="2308" r:id="rId63"/>
    <p:sldId id="304" r:id="rId64"/>
    <p:sldId id="318" r:id="rId65"/>
    <p:sldId id="316" r:id="rId66"/>
    <p:sldId id="2529" r:id="rId67"/>
    <p:sldId id="331" r:id="rId68"/>
    <p:sldId id="332" r:id="rId69"/>
    <p:sldId id="323" r:id="rId70"/>
    <p:sldId id="2530" r:id="rId71"/>
    <p:sldId id="2313" r:id="rId72"/>
    <p:sldId id="2314" r:id="rId73"/>
    <p:sldId id="2315" r:id="rId74"/>
    <p:sldId id="2316" r:id="rId75"/>
    <p:sldId id="2317" r:id="rId76"/>
    <p:sldId id="2318" r:id="rId77"/>
    <p:sldId id="2319" r:id="rId78"/>
    <p:sldId id="2320" r:id="rId79"/>
    <p:sldId id="2321" r:id="rId80"/>
    <p:sldId id="2322" r:id="rId81"/>
    <p:sldId id="2323" r:id="rId82"/>
    <p:sldId id="2324" r:id="rId83"/>
    <p:sldId id="2325" r:id="rId84"/>
    <p:sldId id="2326" r:id="rId85"/>
    <p:sldId id="2327" r:id="rId86"/>
    <p:sldId id="2328" r:id="rId87"/>
    <p:sldId id="2510" r:id="rId88"/>
    <p:sldId id="2333" r:id="rId89"/>
    <p:sldId id="2334" r:id="rId90"/>
    <p:sldId id="2335" r:id="rId91"/>
    <p:sldId id="2336" r:id="rId92"/>
    <p:sldId id="2337" r:id="rId93"/>
    <p:sldId id="2338" r:id="rId94"/>
    <p:sldId id="2339" r:id="rId95"/>
    <p:sldId id="2340" r:id="rId96"/>
    <p:sldId id="2341" r:id="rId97"/>
    <p:sldId id="2342" r:id="rId98"/>
    <p:sldId id="2343" r:id="rId99"/>
    <p:sldId id="2511" r:id="rId100"/>
    <p:sldId id="2345" r:id="rId101"/>
    <p:sldId id="2532" r:id="rId102"/>
    <p:sldId id="2531" r:id="rId103"/>
    <p:sldId id="2348" r:id="rId104"/>
    <p:sldId id="2349" r:id="rId105"/>
    <p:sldId id="2512" r:id="rId106"/>
    <p:sldId id="2351" r:id="rId107"/>
    <p:sldId id="2533" r:id="rId108"/>
    <p:sldId id="2534" r:id="rId109"/>
    <p:sldId id="2354" r:id="rId110"/>
    <p:sldId id="2355" r:id="rId111"/>
    <p:sldId id="2513" r:id="rId112"/>
    <p:sldId id="2357" r:id="rId113"/>
    <p:sldId id="2535" r:id="rId114"/>
    <p:sldId id="2536" r:id="rId115"/>
    <p:sldId id="2360" r:id="rId116"/>
    <p:sldId id="2361" r:id="rId117"/>
    <p:sldId id="2362" r:id="rId118"/>
    <p:sldId id="2363" r:id="rId119"/>
    <p:sldId id="2364" r:id="rId120"/>
    <p:sldId id="2365" r:id="rId121"/>
    <p:sldId id="2366" r:id="rId122"/>
    <p:sldId id="2367" r:id="rId123"/>
    <p:sldId id="2368" r:id="rId124"/>
    <p:sldId id="2369" r:id="rId125"/>
    <p:sldId id="2370" r:id="rId126"/>
    <p:sldId id="2371" r:id="rId127"/>
    <p:sldId id="2372" r:id="rId128"/>
    <p:sldId id="2373" r:id="rId129"/>
    <p:sldId id="2537" r:id="rId130"/>
    <p:sldId id="2538" r:id="rId131"/>
    <p:sldId id="2376" r:id="rId132"/>
    <p:sldId id="2377" r:id="rId133"/>
    <p:sldId id="2310" r:id="rId134"/>
    <p:sldId id="2539" r:id="rId135"/>
    <p:sldId id="2379" r:id="rId136"/>
    <p:sldId id="2380" r:id="rId137"/>
    <p:sldId id="2381" r:id="rId138"/>
    <p:sldId id="2382" r:id="rId139"/>
    <p:sldId id="2383" r:id="rId140"/>
    <p:sldId id="2384" r:id="rId141"/>
    <p:sldId id="2385" r:id="rId142"/>
    <p:sldId id="2386" r:id="rId143"/>
    <p:sldId id="2387" r:id="rId144"/>
    <p:sldId id="2388" r:id="rId145"/>
    <p:sldId id="2389" r:id="rId146"/>
    <p:sldId id="2390" r:id="rId147"/>
    <p:sldId id="2391" r:id="rId148"/>
    <p:sldId id="2514" r:id="rId149"/>
    <p:sldId id="2393" r:id="rId150"/>
    <p:sldId id="2394" r:id="rId151"/>
    <p:sldId id="2515" r:id="rId152"/>
    <p:sldId id="2396" r:id="rId153"/>
    <p:sldId id="2397" r:id="rId154"/>
    <p:sldId id="2516" r:id="rId155"/>
    <p:sldId id="2399" r:id="rId156"/>
    <p:sldId id="2400" r:id="rId157"/>
    <p:sldId id="2401" r:id="rId158"/>
    <p:sldId id="2402" r:id="rId159"/>
    <p:sldId id="2403" r:id="rId160"/>
    <p:sldId id="2404" r:id="rId161"/>
    <p:sldId id="2405" r:id="rId162"/>
    <p:sldId id="2408" r:id="rId163"/>
    <p:sldId id="2409" r:id="rId164"/>
    <p:sldId id="2517" r:id="rId165"/>
    <p:sldId id="2411" r:id="rId166"/>
    <p:sldId id="2540" r:id="rId167"/>
    <p:sldId id="2541" r:id="rId168"/>
    <p:sldId id="2414" r:id="rId169"/>
    <p:sldId id="2415" r:id="rId170"/>
    <p:sldId id="2518" r:id="rId171"/>
    <p:sldId id="2417" r:id="rId172"/>
    <p:sldId id="2542" r:id="rId173"/>
    <p:sldId id="2543" r:id="rId174"/>
    <p:sldId id="2426" r:id="rId175"/>
    <p:sldId id="2427" r:id="rId176"/>
    <p:sldId id="2428" r:id="rId177"/>
    <p:sldId id="2429" r:id="rId178"/>
    <p:sldId id="2430" r:id="rId179"/>
    <p:sldId id="2431" r:id="rId180"/>
    <p:sldId id="2432" r:id="rId181"/>
    <p:sldId id="2433" r:id="rId182"/>
    <p:sldId id="2434" r:id="rId183"/>
    <p:sldId id="2435" r:id="rId184"/>
    <p:sldId id="2436" r:id="rId185"/>
    <p:sldId id="2437" r:id="rId186"/>
    <p:sldId id="2438" r:id="rId187"/>
    <p:sldId id="2439" r:id="rId188"/>
    <p:sldId id="2544" r:id="rId189"/>
    <p:sldId id="2545" r:id="rId190"/>
    <p:sldId id="2442" r:id="rId191"/>
    <p:sldId id="2443" r:id="rId192"/>
    <p:sldId id="2311" r:id="rId193"/>
    <p:sldId id="2546" r:id="rId194"/>
    <p:sldId id="2445" r:id="rId195"/>
    <p:sldId id="2446" r:id="rId196"/>
    <p:sldId id="2447" r:id="rId197"/>
    <p:sldId id="2448" r:id="rId198"/>
    <p:sldId id="2449" r:id="rId199"/>
    <p:sldId id="2450" r:id="rId200"/>
    <p:sldId id="2451" r:id="rId201"/>
    <p:sldId id="2452" r:id="rId202"/>
    <p:sldId id="2453" r:id="rId203"/>
    <p:sldId id="2454" r:id="rId204"/>
    <p:sldId id="2455" r:id="rId205"/>
    <p:sldId id="2456" r:id="rId206"/>
    <p:sldId id="2457" r:id="rId207"/>
    <p:sldId id="2519" r:id="rId208"/>
    <p:sldId id="2459" r:id="rId209"/>
    <p:sldId id="2460" r:id="rId210"/>
    <p:sldId id="2520" r:id="rId211"/>
    <p:sldId id="2465" r:id="rId212"/>
    <p:sldId id="2466" r:id="rId213"/>
    <p:sldId id="2467" r:id="rId214"/>
    <p:sldId id="2468" r:id="rId215"/>
    <p:sldId id="2469" r:id="rId216"/>
    <p:sldId id="2470" r:id="rId217"/>
    <p:sldId id="2471" r:id="rId218"/>
    <p:sldId id="2472" r:id="rId219"/>
    <p:sldId id="2473" r:id="rId220"/>
    <p:sldId id="2474" r:id="rId221"/>
    <p:sldId id="2475" r:id="rId222"/>
    <p:sldId id="2521" r:id="rId223"/>
    <p:sldId id="2477" r:id="rId224"/>
    <p:sldId id="2547" r:id="rId225"/>
    <p:sldId id="2548" r:id="rId226"/>
    <p:sldId id="2480" r:id="rId227"/>
    <p:sldId id="2481" r:id="rId228"/>
    <p:sldId id="2483" r:id="rId229"/>
    <p:sldId id="2484" r:id="rId230"/>
    <p:sldId id="2549" r:id="rId231"/>
    <p:sldId id="2486" r:id="rId232"/>
    <p:sldId id="2487" r:id="rId233"/>
    <p:sldId id="2522" r:id="rId234"/>
    <p:sldId id="2489" r:id="rId235"/>
    <p:sldId id="2550" r:id="rId236"/>
    <p:sldId id="2551" r:id="rId237"/>
    <p:sldId id="2492" r:id="rId238"/>
    <p:sldId id="2493" r:id="rId239"/>
    <p:sldId id="2494" r:id="rId240"/>
    <p:sldId id="2495" r:id="rId241"/>
    <p:sldId id="2496" r:id="rId242"/>
    <p:sldId id="2497" r:id="rId243"/>
    <p:sldId id="2498" r:id="rId244"/>
    <p:sldId id="2499" r:id="rId245"/>
    <p:sldId id="2500" r:id="rId246"/>
    <p:sldId id="2501" r:id="rId247"/>
    <p:sldId id="2502" r:id="rId248"/>
    <p:sldId id="2503" r:id="rId249"/>
    <p:sldId id="2504" r:id="rId250"/>
    <p:sldId id="2505" r:id="rId251"/>
    <p:sldId id="2552" r:id="rId252"/>
    <p:sldId id="2553" r:id="rId253"/>
    <p:sldId id="2508" r:id="rId254"/>
    <p:sldId id="2509" r:id="rId255"/>
    <p:sldId id="1151" r:id="rId256"/>
    <p:sldId id="2554" r:id="rId257"/>
    <p:sldId id="1162" r:id="rId258"/>
    <p:sldId id="595" r:id="rId259"/>
    <p:sldId id="551" r:id="rId260"/>
    <p:sldId id="552" r:id="rId261"/>
    <p:sldId id="596" r:id="rId262"/>
    <p:sldId id="554" r:id="rId263"/>
    <p:sldId id="555" r:id="rId264"/>
    <p:sldId id="1158" r:id="rId265"/>
    <p:sldId id="563" r:id="rId266"/>
    <p:sldId id="564" r:id="rId267"/>
    <p:sldId id="565" r:id="rId268"/>
    <p:sldId id="569" r:id="rId269"/>
    <p:sldId id="570" r:id="rId270"/>
    <p:sldId id="1332" r:id="rId271"/>
    <p:sldId id="1333" r:id="rId272"/>
    <p:sldId id="594" r:id="rId273"/>
    <p:sldId id="558" r:id="rId274"/>
    <p:sldId id="557" r:id="rId275"/>
    <p:sldId id="559" r:id="rId276"/>
    <p:sldId id="566" r:id="rId277"/>
    <p:sldId id="567" r:id="rId278"/>
    <p:sldId id="568" r:id="rId279"/>
    <p:sldId id="573" r:id="rId280"/>
    <p:sldId id="574" r:id="rId281"/>
    <p:sldId id="575" r:id="rId282"/>
    <p:sldId id="580" r:id="rId283"/>
    <p:sldId id="2081" r:id="rId284"/>
    <p:sldId id="560" r:id="rId285"/>
    <p:sldId id="593" r:id="rId286"/>
    <p:sldId id="561" r:id="rId287"/>
    <p:sldId id="550" r:id="rId288"/>
    <p:sldId id="597" r:id="rId289"/>
    <p:sldId id="583" r:id="rId290"/>
    <p:sldId id="1467" r:id="rId291"/>
    <p:sldId id="2555" r:id="rId292"/>
    <p:sldId id="2556" r:id="rId293"/>
    <p:sldId id="1621" r:id="rId294"/>
    <p:sldId id="2557" r:id="rId295"/>
    <p:sldId id="2558" r:id="rId296"/>
    <p:sldId id="590" r:id="rId297"/>
    <p:sldId id="591" r:id="rId298"/>
    <p:sldId id="598" r:id="rId299"/>
    <p:sldId id="602" r:id="rId300"/>
    <p:sldId id="2082" r:id="rId301"/>
    <p:sldId id="1340" r:id="rId302"/>
    <p:sldId id="2083" r:id="rId30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03" autoAdjust="0"/>
    <p:restoredTop sz="91509" autoAdjust="0"/>
  </p:normalViewPr>
  <p:slideViewPr>
    <p:cSldViewPr snapToGrid="0">
      <p:cViewPr varScale="1">
        <p:scale>
          <a:sx n="78" d="100"/>
          <a:sy n="78" d="100"/>
        </p:scale>
        <p:origin x="54" y="84"/>
      </p:cViewPr>
      <p:guideLst/>
    </p:cSldViewPr>
  </p:slideViewPr>
  <p:notesTextViewPr>
    <p:cViewPr>
      <p:scale>
        <a:sx n="125" d="100"/>
        <a:sy n="125" d="100"/>
      </p:scale>
      <p:origin x="0" y="0"/>
    </p:cViewPr>
  </p:notesTextViewPr>
  <p:sorterViewPr>
    <p:cViewPr>
      <p:scale>
        <a:sx n="100" d="100"/>
        <a:sy n="100" d="100"/>
      </p:scale>
      <p:origin x="0" y="-2706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notesMaster" Target="notesMasters/notesMaster1.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presProps" Target="presProp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viewProps" Target="view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theme" Target="theme/theme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tableStyles" Target="tableStyle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26/10/2022</a:t>
            </a:fld>
            <a:endParaRPr lang="en-GB" dirty="0"/>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dirty="0"/>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27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28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28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28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29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29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29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299.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30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301.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30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dirty="0"/>
          </a:p>
        </p:txBody>
      </p:sp>
    </p:spTree>
    <p:extLst>
      <p:ext uri="{BB962C8B-B14F-4D97-AF65-F5344CB8AC3E}">
        <p14:creationId xmlns:p14="http://schemas.microsoft.com/office/powerpoint/2010/main" val="681885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a:t>
            </a:fld>
            <a:endParaRPr lang="en-GB"/>
          </a:p>
        </p:txBody>
      </p:sp>
    </p:spTree>
    <p:extLst>
      <p:ext uri="{BB962C8B-B14F-4D97-AF65-F5344CB8AC3E}">
        <p14:creationId xmlns:p14="http://schemas.microsoft.com/office/powerpoint/2010/main" val="1203202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a:t>
            </a:fld>
            <a:endParaRPr lang="en-GB"/>
          </a:p>
        </p:txBody>
      </p:sp>
    </p:spTree>
    <p:extLst>
      <p:ext uri="{BB962C8B-B14F-4D97-AF65-F5344CB8AC3E}">
        <p14:creationId xmlns:p14="http://schemas.microsoft.com/office/powerpoint/2010/main" val="2080888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We know there was a Roman ancient town at Colchester because archaeologists have found the remains of Roman buildings such as houses, a chariot-racing arena, a theatre and temples, with numbers over forty.</a:t>
            </a:r>
          </a:p>
          <a:p>
            <a:r>
              <a:rPr lang="en-GB" sz="20000" dirty="0"/>
              <a:t>Now there are many different nationalities such as Croatians.</a:t>
            </a:r>
          </a:p>
          <a:p>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a:p>
        </p:txBody>
      </p:sp>
    </p:spTree>
    <p:extLst>
      <p:ext uri="{BB962C8B-B14F-4D97-AF65-F5344CB8AC3E}">
        <p14:creationId xmlns:p14="http://schemas.microsoft.com/office/powerpoint/2010/main" val="3511095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dirty="0"/>
          </a:p>
        </p:txBody>
      </p:sp>
    </p:spTree>
    <p:extLst>
      <p:ext uri="{BB962C8B-B14F-4D97-AF65-F5344CB8AC3E}">
        <p14:creationId xmlns:p14="http://schemas.microsoft.com/office/powerpoint/2010/main" val="613948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dirty="0"/>
          </a:p>
        </p:txBody>
      </p:sp>
    </p:spTree>
    <p:extLst>
      <p:ext uri="{BB962C8B-B14F-4D97-AF65-F5344CB8AC3E}">
        <p14:creationId xmlns:p14="http://schemas.microsoft.com/office/powerpoint/2010/main" val="461114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dirty="0"/>
          </a:p>
        </p:txBody>
      </p:sp>
    </p:spTree>
    <p:extLst>
      <p:ext uri="{BB962C8B-B14F-4D97-AF65-F5344CB8AC3E}">
        <p14:creationId xmlns:p14="http://schemas.microsoft.com/office/powerpoint/2010/main" val="37784180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dirty="0"/>
          </a:p>
        </p:txBody>
      </p:sp>
    </p:spTree>
    <p:extLst>
      <p:ext uri="{BB962C8B-B14F-4D97-AF65-F5344CB8AC3E}">
        <p14:creationId xmlns:p14="http://schemas.microsoft.com/office/powerpoint/2010/main" val="1358411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dirty="0"/>
          </a:p>
        </p:txBody>
      </p:sp>
    </p:spTree>
    <p:extLst>
      <p:ext uri="{BB962C8B-B14F-4D97-AF65-F5344CB8AC3E}">
        <p14:creationId xmlns:p14="http://schemas.microsoft.com/office/powerpoint/2010/main" val="825906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dirty="0"/>
          </a:p>
        </p:txBody>
      </p:sp>
    </p:spTree>
    <p:extLst>
      <p:ext uri="{BB962C8B-B14F-4D97-AF65-F5344CB8AC3E}">
        <p14:creationId xmlns:p14="http://schemas.microsoft.com/office/powerpoint/2010/main" val="28695573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10095554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dirty="0"/>
          </a:p>
        </p:txBody>
      </p:sp>
    </p:spTree>
    <p:extLst>
      <p:ext uri="{BB962C8B-B14F-4D97-AF65-F5344CB8AC3E}">
        <p14:creationId xmlns:p14="http://schemas.microsoft.com/office/powerpoint/2010/main" val="4265520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19201841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32135415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Archaeologists have discovered ditches dug into the earth, coins and other clues showing there was a big settlement here over 2,000 years ago maybe with physicians, magicians and even statisticians.</a:t>
            </a:r>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41087334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18878071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dirty="0"/>
          </a:p>
        </p:txBody>
      </p:sp>
    </p:spTree>
    <p:extLst>
      <p:ext uri="{BB962C8B-B14F-4D97-AF65-F5344CB8AC3E}">
        <p14:creationId xmlns:p14="http://schemas.microsoft.com/office/powerpoint/2010/main" val="6493186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dirty="0"/>
          </a:p>
        </p:txBody>
      </p:sp>
    </p:spTree>
    <p:extLst>
      <p:ext uri="{BB962C8B-B14F-4D97-AF65-F5344CB8AC3E}">
        <p14:creationId xmlns:p14="http://schemas.microsoft.com/office/powerpoint/2010/main" val="2622923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137</a:t>
            </a:fld>
            <a:endParaRPr lang="en-GB" dirty="0"/>
          </a:p>
        </p:txBody>
      </p:sp>
    </p:spTree>
    <p:extLst>
      <p:ext uri="{BB962C8B-B14F-4D97-AF65-F5344CB8AC3E}">
        <p14:creationId xmlns:p14="http://schemas.microsoft.com/office/powerpoint/2010/main" val="3283558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753997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dirty="0"/>
          </a:p>
        </p:txBody>
      </p:sp>
    </p:spTree>
    <p:extLst>
      <p:ext uri="{BB962C8B-B14F-4D97-AF65-F5344CB8AC3E}">
        <p14:creationId xmlns:p14="http://schemas.microsoft.com/office/powerpoint/2010/main" val="22855050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dirty="0"/>
          </a:p>
        </p:txBody>
      </p:sp>
    </p:spTree>
    <p:extLst>
      <p:ext uri="{BB962C8B-B14F-4D97-AF65-F5344CB8AC3E}">
        <p14:creationId xmlns:p14="http://schemas.microsoft.com/office/powerpoint/2010/main" val="8152143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140</a:t>
            </a:fld>
            <a:endParaRPr lang="en-GB" dirty="0"/>
          </a:p>
        </p:txBody>
      </p:sp>
    </p:spTree>
    <p:extLst>
      <p:ext uri="{BB962C8B-B14F-4D97-AF65-F5344CB8AC3E}">
        <p14:creationId xmlns:p14="http://schemas.microsoft.com/office/powerpoint/2010/main" val="5962640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141</a:t>
            </a:fld>
            <a:endParaRPr lang="en-GB" dirty="0"/>
          </a:p>
        </p:txBody>
      </p:sp>
    </p:spTree>
    <p:extLst>
      <p:ext uri="{BB962C8B-B14F-4D97-AF65-F5344CB8AC3E}">
        <p14:creationId xmlns:p14="http://schemas.microsoft.com/office/powerpoint/2010/main" val="37338578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dirty="0"/>
          </a:p>
        </p:txBody>
      </p:sp>
    </p:spTree>
    <p:extLst>
      <p:ext uri="{BB962C8B-B14F-4D97-AF65-F5344CB8AC3E}">
        <p14:creationId xmlns:p14="http://schemas.microsoft.com/office/powerpoint/2010/main" val="34257305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a:p>
        </p:txBody>
      </p:sp>
    </p:spTree>
    <p:extLst>
      <p:ext uri="{BB962C8B-B14F-4D97-AF65-F5344CB8AC3E}">
        <p14:creationId xmlns:p14="http://schemas.microsoft.com/office/powerpoint/2010/main" val="10301489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7956644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highlight>
                  <a:srgbClr val="FFFF00"/>
                </a:highlight>
                <a:latin typeface="+mn-lt"/>
                <a:ea typeface="+mn-ea"/>
                <a:cs typeface="+mn-cs"/>
              </a:rPr>
              <a:t>People used ditches and two rivers to protect the ancient settlement from attack.</a:t>
            </a:r>
          </a:p>
          <a:p>
            <a:r>
              <a:rPr lang="en-GB" sz="1200" kern="1200" dirty="0">
                <a:solidFill>
                  <a:schemeClr val="tx1"/>
                </a:solidFill>
                <a:effectLst/>
                <a:highlight>
                  <a:srgbClr val="FFFF00"/>
                </a:highlight>
                <a:latin typeface="+mn-lt"/>
                <a:ea typeface="+mn-ea"/>
                <a:cs typeface="+mn-cs"/>
              </a:rPr>
              <a:t>The </a:t>
            </a:r>
            <a:r>
              <a:rPr lang="en-GB" sz="1200" b="0" kern="1200" dirty="0">
                <a:solidFill>
                  <a:schemeClr val="tx1"/>
                </a:solidFill>
                <a:effectLst/>
                <a:highlight>
                  <a:srgbClr val="FFFF00"/>
                </a:highlight>
                <a:latin typeface="+mn-lt"/>
                <a:ea typeface="+mn-ea"/>
                <a:cs typeface="+mn-cs"/>
              </a:rPr>
              <a:t>ancient</a:t>
            </a:r>
            <a:r>
              <a:rPr lang="en-GB" sz="1200" kern="1200" dirty="0">
                <a:solidFill>
                  <a:schemeClr val="tx1"/>
                </a:solidFill>
                <a:effectLst/>
                <a:highlight>
                  <a:srgbClr val="FFFF00"/>
                </a:highlight>
                <a:latin typeface="+mn-lt"/>
                <a:ea typeface="+mn-ea"/>
                <a:cs typeface="+mn-cs"/>
              </a:rPr>
              <a:t> Romans invaded and turned the settlement into a wealthy Roman town with many </a:t>
            </a:r>
            <a:r>
              <a:rPr lang="en-GB" sz="1200" b="0" kern="1200" dirty="0">
                <a:solidFill>
                  <a:schemeClr val="tx1"/>
                </a:solidFill>
                <a:effectLst/>
                <a:highlight>
                  <a:srgbClr val="FFFF00"/>
                </a:highlight>
                <a:latin typeface="+mn-lt"/>
                <a:ea typeface="+mn-ea"/>
                <a:cs typeface="+mn-cs"/>
              </a:rPr>
              <a:t>dalmatians.</a:t>
            </a:r>
          </a:p>
          <a:p>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29344040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32549764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dirty="0"/>
          </a:p>
        </p:txBody>
      </p:sp>
    </p:spTree>
    <p:extLst>
      <p:ext uri="{BB962C8B-B14F-4D97-AF65-F5344CB8AC3E}">
        <p14:creationId xmlns:p14="http://schemas.microsoft.com/office/powerpoint/2010/main" val="1064627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dirty="0"/>
          </a:p>
        </p:txBody>
      </p:sp>
    </p:spTree>
    <p:extLst>
      <p:ext uri="{BB962C8B-B14F-4D97-AF65-F5344CB8AC3E}">
        <p14:creationId xmlns:p14="http://schemas.microsoft.com/office/powerpoint/2010/main" val="7145113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dirty="0"/>
          </a:p>
        </p:txBody>
      </p:sp>
    </p:spTree>
    <p:extLst>
      <p:ext uri="{BB962C8B-B14F-4D97-AF65-F5344CB8AC3E}">
        <p14:creationId xmlns:p14="http://schemas.microsoft.com/office/powerpoint/2010/main" val="39515161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dirty="0"/>
          </a:p>
        </p:txBody>
      </p:sp>
    </p:spTree>
    <p:extLst>
      <p:ext uri="{BB962C8B-B14F-4D97-AF65-F5344CB8AC3E}">
        <p14:creationId xmlns:p14="http://schemas.microsoft.com/office/powerpoint/2010/main" val="21229115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dirty="0"/>
          </a:p>
        </p:txBody>
      </p:sp>
    </p:spTree>
    <p:extLst>
      <p:ext uri="{BB962C8B-B14F-4D97-AF65-F5344CB8AC3E}">
        <p14:creationId xmlns:p14="http://schemas.microsoft.com/office/powerpoint/2010/main" val="35639651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dirty="0"/>
          </a:p>
        </p:txBody>
      </p:sp>
    </p:spTree>
    <p:extLst>
      <p:ext uri="{BB962C8B-B14F-4D97-AF65-F5344CB8AC3E}">
        <p14:creationId xmlns:p14="http://schemas.microsoft.com/office/powerpoint/2010/main" val="15681246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dirty="0"/>
          </a:p>
        </p:txBody>
      </p:sp>
    </p:spTree>
    <p:extLst>
      <p:ext uri="{BB962C8B-B14F-4D97-AF65-F5344CB8AC3E}">
        <p14:creationId xmlns:p14="http://schemas.microsoft.com/office/powerpoint/2010/main" val="36808473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dirty="0"/>
          </a:p>
        </p:txBody>
      </p:sp>
    </p:spTree>
    <p:extLst>
      <p:ext uri="{BB962C8B-B14F-4D97-AF65-F5344CB8AC3E}">
        <p14:creationId xmlns:p14="http://schemas.microsoft.com/office/powerpoint/2010/main" val="354137836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332456425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189401018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0" dirty="0"/>
              <a:t>We know there was a Roman ancient town at Colchester because archaeologists have found the remains of Roman buildings such as houses, a chariot-racing arena, a theatre and temples, with numbers over forty.</a:t>
            </a:r>
          </a:p>
          <a:p>
            <a:r>
              <a:rPr lang="en-GB" sz="20000" dirty="0"/>
              <a:t>Now there are many different nationalities such as Croatians.</a:t>
            </a:r>
          </a:p>
          <a:p>
            <a:endParaRPr lang="en-GB" sz="20000" dirty="0">
              <a:highlight>
                <a:srgbClr val="FFFF00"/>
              </a:highlight>
            </a:endParaRPr>
          </a:p>
        </p:txBody>
      </p:sp>
      <p:sp>
        <p:nvSpPr>
          <p:cNvPr id="4" name="Slide Number Placeholder 3"/>
          <p:cNvSpPr>
            <a:spLocks noGrp="1"/>
          </p:cNvSpPr>
          <p:nvPr>
            <p:ph type="sldNum" sz="quarter" idx="5"/>
          </p:nvPr>
        </p:nvSpPr>
        <p:spPr/>
        <p:txBody>
          <a:bodyPr/>
          <a:lstStyle/>
          <a:p>
            <a:fld id="{A370640F-E73A-4148-92BA-D1C70A966614}" type="slidenum">
              <a:rPr lang="en-GB" smtClean="0"/>
              <a:t>253</a:t>
            </a:fld>
            <a:endParaRPr lang="en-GB"/>
          </a:p>
        </p:txBody>
      </p:sp>
    </p:spTree>
    <p:extLst>
      <p:ext uri="{BB962C8B-B14F-4D97-AF65-F5344CB8AC3E}">
        <p14:creationId xmlns:p14="http://schemas.microsoft.com/office/powerpoint/2010/main" val="4284286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96723832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255</a:t>
            </a:fld>
            <a:endParaRPr lang="en-GB"/>
          </a:p>
        </p:txBody>
      </p:sp>
    </p:spTree>
    <p:extLst>
      <p:ext uri="{BB962C8B-B14F-4D97-AF65-F5344CB8AC3E}">
        <p14:creationId xmlns:p14="http://schemas.microsoft.com/office/powerpoint/2010/main" val="6534941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Plan</a:t>
            </a:r>
          </a:p>
        </p:txBody>
      </p:sp>
      <p:sp>
        <p:nvSpPr>
          <p:cNvPr id="4" name="Slide Number Placeholder 3"/>
          <p:cNvSpPr>
            <a:spLocks noGrp="1"/>
          </p:cNvSpPr>
          <p:nvPr>
            <p:ph type="sldNum" sz="quarter" idx="5"/>
          </p:nvPr>
        </p:nvSpPr>
        <p:spPr/>
        <p:txBody>
          <a:bodyPr/>
          <a:lstStyle/>
          <a:p>
            <a:fld id="{A370640F-E73A-4148-92BA-D1C70A966614}" type="slidenum">
              <a:rPr lang="en-GB" smtClean="0"/>
              <a:t>256</a:t>
            </a:fld>
            <a:endParaRPr lang="en-GB" dirty="0"/>
          </a:p>
        </p:txBody>
      </p:sp>
    </p:spTree>
    <p:extLst>
      <p:ext uri="{BB962C8B-B14F-4D97-AF65-F5344CB8AC3E}">
        <p14:creationId xmlns:p14="http://schemas.microsoft.com/office/powerpoint/2010/main" val="110106004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257</a:t>
            </a:fld>
            <a:endParaRPr lang="en-GB"/>
          </a:p>
        </p:txBody>
      </p:sp>
    </p:spTree>
    <p:extLst>
      <p:ext uri="{BB962C8B-B14F-4D97-AF65-F5344CB8AC3E}">
        <p14:creationId xmlns:p14="http://schemas.microsoft.com/office/powerpoint/2010/main" val="305227758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259</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260</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262</a:t>
            </a:fld>
            <a:endParaRPr lang="en-GB"/>
          </a:p>
        </p:txBody>
      </p:sp>
    </p:spTree>
    <p:extLst>
      <p:ext uri="{BB962C8B-B14F-4D97-AF65-F5344CB8AC3E}">
        <p14:creationId xmlns:p14="http://schemas.microsoft.com/office/powerpoint/2010/main" val="13651918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272</a:t>
            </a:fld>
            <a:endParaRPr lang="en-GB"/>
          </a:p>
        </p:txBody>
      </p:sp>
    </p:spTree>
    <p:extLst>
      <p:ext uri="{BB962C8B-B14F-4D97-AF65-F5344CB8AC3E}">
        <p14:creationId xmlns:p14="http://schemas.microsoft.com/office/powerpoint/2010/main" val="21262935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8000" dirty="0"/>
              <a:t>experience question forty ancient microphone reality physician electrician Christian dalmatian </a:t>
            </a:r>
          </a:p>
        </p:txBody>
      </p:sp>
      <p:sp>
        <p:nvSpPr>
          <p:cNvPr id="4" name="Slide Number Placeholder 3"/>
          <p:cNvSpPr>
            <a:spLocks noGrp="1"/>
          </p:cNvSpPr>
          <p:nvPr>
            <p:ph type="sldNum" sz="quarter" idx="5"/>
          </p:nvPr>
        </p:nvSpPr>
        <p:spPr/>
        <p:txBody>
          <a:bodyPr/>
          <a:lstStyle/>
          <a:p>
            <a:fld id="{A370640F-E73A-4148-92BA-D1C70A966614}" type="slidenum">
              <a:rPr lang="en-GB" smtClean="0"/>
              <a:t>287</a:t>
            </a:fld>
            <a:endParaRPr lang="en-GB" dirty="0"/>
          </a:p>
        </p:txBody>
      </p:sp>
    </p:spTree>
    <p:extLst>
      <p:ext uri="{BB962C8B-B14F-4D97-AF65-F5344CB8AC3E}">
        <p14:creationId xmlns:p14="http://schemas.microsoft.com/office/powerpoint/2010/main" val="374056238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288</a:t>
            </a:fld>
            <a:endParaRPr lang="en-GB" dirty="0"/>
          </a:p>
        </p:txBody>
      </p:sp>
    </p:spTree>
    <p:extLst>
      <p:ext uri="{BB962C8B-B14F-4D97-AF65-F5344CB8AC3E}">
        <p14:creationId xmlns:p14="http://schemas.microsoft.com/office/powerpoint/2010/main" val="16989687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289</a:t>
            </a:fld>
            <a:endParaRPr lang="en-GB" dirty="0"/>
          </a:p>
        </p:txBody>
      </p:sp>
    </p:spTree>
    <p:extLst>
      <p:ext uri="{BB962C8B-B14F-4D97-AF65-F5344CB8AC3E}">
        <p14:creationId xmlns:p14="http://schemas.microsoft.com/office/powerpoint/2010/main" val="249351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dirty="0"/>
          </a:p>
        </p:txBody>
      </p:sp>
    </p:spTree>
    <p:extLst>
      <p:ext uri="{BB962C8B-B14F-4D97-AF65-F5344CB8AC3E}">
        <p14:creationId xmlns:p14="http://schemas.microsoft.com/office/powerpoint/2010/main" val="319765583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296</a:t>
            </a:fld>
            <a:endParaRPr lang="en-GB" dirty="0"/>
          </a:p>
        </p:txBody>
      </p:sp>
    </p:spTree>
    <p:extLst>
      <p:ext uri="{BB962C8B-B14F-4D97-AF65-F5344CB8AC3E}">
        <p14:creationId xmlns:p14="http://schemas.microsoft.com/office/powerpoint/2010/main" val="360561241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297</a:t>
            </a:fld>
            <a:endParaRPr lang="en-GB" dirty="0"/>
          </a:p>
        </p:txBody>
      </p:sp>
    </p:spTree>
    <p:extLst>
      <p:ext uri="{BB962C8B-B14F-4D97-AF65-F5344CB8AC3E}">
        <p14:creationId xmlns:p14="http://schemas.microsoft.com/office/powerpoint/2010/main" val="25797703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298</a:t>
            </a:fld>
            <a:endParaRPr lang="en-GB" dirty="0"/>
          </a:p>
        </p:txBody>
      </p:sp>
    </p:spTree>
    <p:extLst>
      <p:ext uri="{BB962C8B-B14F-4D97-AF65-F5344CB8AC3E}">
        <p14:creationId xmlns:p14="http://schemas.microsoft.com/office/powerpoint/2010/main" val="245600730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299</a:t>
            </a:fld>
            <a:endParaRPr lang="en-GB" dirty="0"/>
          </a:p>
        </p:txBody>
      </p:sp>
    </p:spTree>
    <p:extLst>
      <p:ext uri="{BB962C8B-B14F-4D97-AF65-F5344CB8AC3E}">
        <p14:creationId xmlns:p14="http://schemas.microsoft.com/office/powerpoint/2010/main" val="1055988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300</a:t>
            </a:fld>
            <a:endParaRPr lang="en-GB" dirty="0"/>
          </a:p>
        </p:txBody>
      </p:sp>
    </p:spTree>
    <p:extLst>
      <p:ext uri="{BB962C8B-B14F-4D97-AF65-F5344CB8AC3E}">
        <p14:creationId xmlns:p14="http://schemas.microsoft.com/office/powerpoint/2010/main" val="16675053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301</a:t>
            </a:fld>
            <a:endParaRPr lang="en-GB" dirty="0"/>
          </a:p>
        </p:txBody>
      </p:sp>
    </p:spTree>
    <p:extLst>
      <p:ext uri="{BB962C8B-B14F-4D97-AF65-F5344CB8AC3E}">
        <p14:creationId xmlns:p14="http://schemas.microsoft.com/office/powerpoint/2010/main" val="330644093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302</a:t>
            </a:fld>
            <a:endParaRPr lang="en-GB" dirty="0"/>
          </a:p>
        </p:txBody>
      </p:sp>
    </p:spTree>
    <p:extLst>
      <p:ext uri="{BB962C8B-B14F-4D97-AF65-F5344CB8AC3E}">
        <p14:creationId xmlns:p14="http://schemas.microsoft.com/office/powerpoint/2010/main" val="4064787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dirty="0"/>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dirty="0"/>
          </a:p>
        </p:txBody>
      </p:sp>
    </p:spTree>
    <p:extLst>
      <p:ext uri="{BB962C8B-B14F-4D97-AF65-F5344CB8AC3E}">
        <p14:creationId xmlns:p14="http://schemas.microsoft.com/office/powerpoint/2010/main" val="211453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dirty="0"/>
          </a:p>
        </p:txBody>
      </p:sp>
    </p:spTree>
    <p:extLst>
      <p:ext uri="{BB962C8B-B14F-4D97-AF65-F5344CB8AC3E}">
        <p14:creationId xmlns:p14="http://schemas.microsoft.com/office/powerpoint/2010/main" val="199319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26/10/2022</a:t>
            </a:fld>
            <a:endParaRPr lang="en-GB" dirty="0"/>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dirty="0"/>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26/10/2022</a:t>
            </a:fld>
            <a:endParaRPr lang="en-GB" dirty="0"/>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dirty="0"/>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2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28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28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297.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298.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299.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0.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301.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302.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2</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a:bodyPr>
          <a:lstStyle/>
          <a:p>
            <a:pPr algn="ctr"/>
            <a:r>
              <a:rPr lang="en-GB" dirty="0">
                <a:latin typeface="Twinkl Cursive Looped" panose="02000000000000000000" pitchFamily="2" charset="0"/>
              </a:rPr>
              <a:t>question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sentence worded or expressed so as to elicit information.</a:t>
            </a:r>
          </a:p>
        </p:txBody>
      </p:sp>
    </p:spTree>
    <p:extLst>
      <p:ext uri="{BB962C8B-B14F-4D97-AF65-F5344CB8AC3E}">
        <p14:creationId xmlns:p14="http://schemas.microsoft.com/office/powerpoint/2010/main" val="67381328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824675"/>
          </a:xfrm>
        </p:spPr>
        <p:txBody>
          <a:bodyPr>
            <a:normAutofit fontScale="90000"/>
          </a:bodyPr>
          <a:lstStyle/>
          <a:p>
            <a:pPr algn="ctr"/>
            <a:r>
              <a:rPr lang="en-GB" dirty="0">
                <a:latin typeface="Twinkl Cursive Looped" panose="02000000000000000000" pitchFamily="2" charset="0"/>
              </a:rPr>
              <a:t>dietician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have a team of dieticians to ensure patients get healthy, balanced meals.</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95875947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824675"/>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have a team of --------- to ensure patients get healthy, balanced meals.</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14991281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824675"/>
          </a:xfrm>
        </p:spPr>
        <p:txBody>
          <a:bodyPr>
            <a:normAutofit fontScale="90000"/>
          </a:bodyPr>
          <a:lstStyle/>
          <a:p>
            <a:pPr algn="ctr"/>
            <a:r>
              <a:rPr lang="en-GB" dirty="0">
                <a:latin typeface="Twinkl Cursive Looped" panose="02000000000000000000" pitchFamily="2" charset="0"/>
              </a:rPr>
              <a:t>dietician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have a team of dieticians to ensure patients get healthy, balanced meals.</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22839846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1555040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electrician</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79202" name="Picture 2" descr="Electrician Plug It In | Great PowerPoint ClipArt for Presentations -  PresenterMedia.com">
            <a:extLst>
              <a:ext uri="{FF2B5EF4-FFF2-40B4-BE49-F238E27FC236}">
                <a16:creationId xmlns:a16="http://schemas.microsoft.com/office/drawing/2014/main" id="{65C96F20-A8BB-784B-B02D-A251BC7F04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989" y="468313"/>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2727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76993" y="4908037"/>
            <a:ext cx="10515600" cy="1481650"/>
          </a:xfrm>
        </p:spPr>
        <p:txBody>
          <a:bodyPr>
            <a:normAutofit fontScale="90000"/>
          </a:bodyPr>
          <a:lstStyle/>
          <a:p>
            <a:pPr algn="ctr"/>
            <a:r>
              <a:rPr lang="en-GB" dirty="0">
                <a:latin typeface="Twinkl Cursive Looped" panose="02000000000000000000" pitchFamily="2" charset="0"/>
              </a:rPr>
              <a:t>electrician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person who installs and maintains electrical equipment.</a:t>
            </a:r>
            <a:endParaRPr lang="en-GB" i="1" dirty="0">
              <a:latin typeface="Twinkl Cursive Looped" panose="02000000000000000000" pitchFamily="2" charset="0"/>
            </a:endParaRPr>
          </a:p>
        </p:txBody>
      </p:sp>
      <p:pic>
        <p:nvPicPr>
          <p:cNvPr id="179202" name="Picture 2" descr="Electrician Plug It In | Great PowerPoint ClipArt for Presentations -  PresenterMedia.com">
            <a:extLst>
              <a:ext uri="{FF2B5EF4-FFF2-40B4-BE49-F238E27FC236}">
                <a16:creationId xmlns:a16="http://schemas.microsoft.com/office/drawing/2014/main" id="{65C96F20-A8BB-784B-B02D-A251BC7F04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989" y="468313"/>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96165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393219"/>
          </a:xfrm>
        </p:spPr>
        <p:txBody>
          <a:bodyPr>
            <a:normAutofit fontScale="90000"/>
          </a:bodyPr>
          <a:lstStyle/>
          <a:p>
            <a:pPr algn="ctr"/>
            <a:r>
              <a:rPr lang="en-GB" dirty="0">
                <a:latin typeface="Twinkl Cursive Looped" panose="02000000000000000000" pitchFamily="2" charset="0"/>
              </a:rPr>
              <a:t>electrician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book an electrician to fit our new cooker in the kitchen.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7399244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393219"/>
          </a:xfrm>
        </p:spPr>
        <p:txBody>
          <a:bodyPr>
            <a:normAutofit fontScale="90000"/>
          </a:bodyPr>
          <a:lstStyle/>
          <a:p>
            <a:pPr algn="ctr"/>
            <a:r>
              <a:rPr lang="en-GB" dirty="0">
                <a:latin typeface="Twinkl Cursive Looped" panose="02000000000000000000" pitchFamily="2" charset="0"/>
              </a:rPr>
              <a:t>electrician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book an ----------- to fit our new cooker in the kitchen.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79367128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393219"/>
          </a:xfrm>
        </p:spPr>
        <p:txBody>
          <a:bodyPr>
            <a:normAutofit fontScale="90000"/>
          </a:bodyPr>
          <a:lstStyle/>
          <a:p>
            <a:pPr algn="ctr"/>
            <a:r>
              <a:rPr lang="en-GB" dirty="0">
                <a:latin typeface="Twinkl Cursive Looped" panose="02000000000000000000" pitchFamily="2" charset="0"/>
              </a:rPr>
              <a:t>electrician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book an electrician to fit our new cooker in the kitchen.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38830590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a:bodyPr>
          <a:lstStyle/>
          <a:p>
            <a:pPr algn="ctr"/>
            <a:r>
              <a:rPr lang="en-GB" dirty="0">
                <a:latin typeface="Twinkl Cursive Looped" panose="02000000000000000000" pitchFamily="2" charset="0"/>
              </a:rPr>
              <a:t>technician</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538058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7438794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technician</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78178" name="Picture 2" descr="64,076 Technician Stock Illustrations, Cliparts and Royalty Free Technician  Vectors">
            <a:extLst>
              <a:ext uri="{FF2B5EF4-FFF2-40B4-BE49-F238E27FC236}">
                <a16:creationId xmlns:a16="http://schemas.microsoft.com/office/drawing/2014/main" id="{5C5CC49C-AE8B-8EEE-43F9-FF4D3CE083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50" y="348343"/>
            <a:ext cx="24765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85581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38803"/>
            <a:ext cx="10515600" cy="1719197"/>
          </a:xfrm>
        </p:spPr>
        <p:txBody>
          <a:bodyPr>
            <a:normAutofit fontScale="90000"/>
          </a:bodyPr>
          <a:lstStyle/>
          <a:p>
            <a:pPr algn="ctr"/>
            <a:r>
              <a:rPr lang="en-GB" dirty="0">
                <a:latin typeface="Twinkl Cursive Looped" panose="02000000000000000000" pitchFamily="2" charset="0"/>
              </a:rPr>
              <a:t>technician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person employed to look after technical equipment or do practical work in a laboratory.</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78178" name="Picture 2" descr="64,076 Technician Stock Illustrations, Cliparts and Royalty Free Technician  Vectors">
            <a:extLst>
              <a:ext uri="{FF2B5EF4-FFF2-40B4-BE49-F238E27FC236}">
                <a16:creationId xmlns:a16="http://schemas.microsoft.com/office/drawing/2014/main" id="{5C5CC49C-AE8B-8EEE-43F9-FF4D3CE083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50" y="348343"/>
            <a:ext cx="24765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4610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2119185"/>
          </a:xfrm>
        </p:spPr>
        <p:txBody>
          <a:bodyPr>
            <a:normAutofit fontScale="90000"/>
          </a:bodyPr>
          <a:lstStyle/>
          <a:p>
            <a:pPr algn="ctr"/>
            <a:r>
              <a:rPr lang="en-GB" dirty="0">
                <a:latin typeface="Twinkl Cursive Looped" panose="02000000000000000000" pitchFamily="2" charset="0"/>
              </a:rPr>
              <a:t>technician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science lab technician had made a new discovery.</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61364588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2119185"/>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science lab ---------- had made a new discovery.</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85366690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2119185"/>
          </a:xfrm>
        </p:spPr>
        <p:txBody>
          <a:bodyPr>
            <a:normAutofit fontScale="90000"/>
          </a:bodyPr>
          <a:lstStyle/>
          <a:p>
            <a:pPr algn="ctr"/>
            <a:r>
              <a:rPr lang="en-GB" dirty="0">
                <a:latin typeface="Twinkl Cursive Looped" panose="02000000000000000000" pitchFamily="2" charset="0"/>
              </a:rPr>
              <a:t>technician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science lab technician had made a new discovery.</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11948190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5945721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334022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forty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6784413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forty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pic>
        <p:nvPicPr>
          <p:cNvPr id="146434" name="Picture 2" descr="Forty Mph Stock Illustrations – 7 Forty Mph Stock Illustrations, Vectors &amp;  Clipart - Dreamstime">
            <a:extLst>
              <a:ext uri="{FF2B5EF4-FFF2-40B4-BE49-F238E27FC236}">
                <a16:creationId xmlns:a16="http://schemas.microsoft.com/office/drawing/2014/main" id="{F570EF31-F411-BF64-F198-53CC579585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7"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836704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16574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 families – phone and real</a:t>
            </a:r>
          </a:p>
        </p:txBody>
      </p:sp>
    </p:spTree>
    <p:extLst>
      <p:ext uri="{BB962C8B-B14F-4D97-AF65-F5344CB8AC3E}">
        <p14:creationId xmlns:p14="http://schemas.microsoft.com/office/powerpoint/2010/main" val="41309724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0914" y="2755726"/>
            <a:ext cx="10926536"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_____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289782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9153BEBE-3AF6-4E96-67DB-5274E1FC79D9}"/>
              </a:ext>
            </a:extLst>
          </p:cNvPr>
          <p:cNvSpPr/>
          <p:nvPr/>
        </p:nvSpPr>
        <p:spPr>
          <a:xfrm>
            <a:off x="4833257" y="2995385"/>
            <a:ext cx="1669141"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4341613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ancient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94987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ancient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pic>
        <p:nvPicPr>
          <p:cNvPr id="147458" name="Picture 2" descr="18,640 Ancient Roman Illustrations &amp; Clip Art - iStock">
            <a:extLst>
              <a:ext uri="{FF2B5EF4-FFF2-40B4-BE49-F238E27FC236}">
                <a16:creationId xmlns:a16="http://schemas.microsoft.com/office/drawing/2014/main" id="{A869799C-84D0-7974-F1ED-B62B6AD22E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25463"/>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78524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spTree>
    <p:extLst>
      <p:ext uri="{BB962C8B-B14F-4D97-AF65-F5344CB8AC3E}">
        <p14:creationId xmlns:p14="http://schemas.microsoft.com/office/powerpoint/2010/main" val="178771308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_______ and are needing protection. </a:t>
            </a:r>
            <a:endParaRPr lang="en-GB" i="1" dirty="0"/>
          </a:p>
        </p:txBody>
      </p:sp>
    </p:spTree>
    <p:extLst>
      <p:ext uri="{BB962C8B-B14F-4D97-AF65-F5344CB8AC3E}">
        <p14:creationId xmlns:p14="http://schemas.microsoft.com/office/powerpoint/2010/main" val="18239544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sp>
        <p:nvSpPr>
          <p:cNvPr id="3" name="Rectangle 2">
            <a:extLst>
              <a:ext uri="{FF2B5EF4-FFF2-40B4-BE49-F238E27FC236}">
                <a16:creationId xmlns:a16="http://schemas.microsoft.com/office/drawing/2014/main" id="{04CE0F85-57AD-740B-FA11-208D1A00C67B}"/>
              </a:ext>
            </a:extLst>
          </p:cNvPr>
          <p:cNvSpPr/>
          <p:nvPr/>
        </p:nvSpPr>
        <p:spPr>
          <a:xfrm>
            <a:off x="9216570" y="3429000"/>
            <a:ext cx="2670629"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178362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8583802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730126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18531"/>
          </a:xfrm>
        </p:spPr>
        <p:txBody>
          <a:bodyPr>
            <a:noAutofit/>
          </a:bodyPr>
          <a:lstStyle/>
          <a:p>
            <a:r>
              <a:rPr lang="en-GB" sz="3200" dirty="0">
                <a:solidFill>
                  <a:srgbClr val="333333"/>
                </a:solidFill>
                <a:latin typeface="Twinkl Cursive Looped" panose="02000000000000000000" pitchFamily="2" charset="0"/>
              </a:rPr>
              <a:t>Underground clues show how some of the first forty people to live in the Colchester area used the ancient land.  </a:t>
            </a:r>
            <a:br>
              <a:rPr lang="en-GB" sz="36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Archaeologists have discovered ditches dug into the earth, coins and other clues showing there was a big settlement here over 2,000 years ago maybe with physicians, magicians and even statisticians.  People used ditches and two rivers to protect the ancient settlement from attack.</a:t>
            </a: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The ancient Romans invaded and turned the settlement into a wealthy Roman town.</a:t>
            </a:r>
            <a:br>
              <a:rPr lang="en-GB" sz="3200" dirty="0">
                <a:solidFill>
                  <a:srgbClr val="333333"/>
                </a:solidFill>
                <a:latin typeface="Twinkl Cursive Looped" panose="02000000000000000000" pitchFamily="2" charset="0"/>
              </a:rPr>
            </a:b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We know there was a Roman ancient town at Colchester because archaeologists have found the remains of Roman buildings such as houses, a chariot-racing arena, a theatre and temples, with numbers over forty.</a:t>
            </a:r>
          </a:p>
        </p:txBody>
      </p:sp>
    </p:spTree>
    <p:extLst>
      <p:ext uri="{BB962C8B-B14F-4D97-AF65-F5344CB8AC3E}">
        <p14:creationId xmlns:p14="http://schemas.microsoft.com/office/powerpoint/2010/main" val="354661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phone</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0290" name="Picture 2">
            <a:extLst>
              <a:ext uri="{FF2B5EF4-FFF2-40B4-BE49-F238E27FC236}">
                <a16:creationId xmlns:a16="http://schemas.microsoft.com/office/drawing/2014/main" id="{E570921F-5213-F325-8836-338EB066B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1394" y="1101287"/>
            <a:ext cx="6484343" cy="2327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55124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18531"/>
          </a:xfrm>
        </p:spPr>
        <p:txBody>
          <a:bodyPr>
            <a:noAutofit/>
          </a:bodyPr>
          <a:lstStyle/>
          <a:p>
            <a:r>
              <a:rPr lang="en-GB" sz="3200" dirty="0">
                <a:solidFill>
                  <a:srgbClr val="333333"/>
                </a:solidFill>
                <a:latin typeface="Twinkl Cursive Looped" panose="02000000000000000000" pitchFamily="2" charset="0"/>
              </a:rPr>
              <a:t>Underground clues show how some of the first </a:t>
            </a:r>
            <a:r>
              <a:rPr lang="en-GB" sz="3200" dirty="0">
                <a:solidFill>
                  <a:srgbClr val="333333"/>
                </a:solidFill>
                <a:highlight>
                  <a:srgbClr val="FFFF00"/>
                </a:highlight>
                <a:latin typeface="Twinkl Cursive Looped" panose="02000000000000000000" pitchFamily="2" charset="0"/>
              </a:rPr>
              <a:t>forty</a:t>
            </a:r>
            <a:r>
              <a:rPr lang="en-GB" sz="3200" dirty="0">
                <a:solidFill>
                  <a:srgbClr val="333333"/>
                </a:solidFill>
                <a:latin typeface="Twinkl Cursive Looped" panose="02000000000000000000" pitchFamily="2" charset="0"/>
              </a:rPr>
              <a:t> people to live in the Colchester area used 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land.  </a:t>
            </a:r>
            <a:br>
              <a:rPr lang="en-GB" sz="36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Archaeologists have discovered ditches dug into the earth, coins and other clues showing there was a big settlement here over 2,000 years ago maybe with </a:t>
            </a:r>
            <a:r>
              <a:rPr lang="en-GB" sz="3200" dirty="0">
                <a:solidFill>
                  <a:srgbClr val="333333"/>
                </a:solidFill>
                <a:highlight>
                  <a:srgbClr val="FFFF00"/>
                </a:highlight>
                <a:latin typeface="Twinkl Cursive Looped" panose="02000000000000000000" pitchFamily="2" charset="0"/>
              </a:rPr>
              <a:t>physicians, magicians </a:t>
            </a:r>
            <a:r>
              <a:rPr lang="en-GB" sz="3200" dirty="0">
                <a:solidFill>
                  <a:srgbClr val="333333"/>
                </a:solidFill>
                <a:latin typeface="Twinkl Cursive Looped" panose="02000000000000000000" pitchFamily="2" charset="0"/>
              </a:rPr>
              <a:t>and even </a:t>
            </a:r>
            <a:r>
              <a:rPr lang="en-GB" sz="3200" dirty="0">
                <a:solidFill>
                  <a:srgbClr val="333333"/>
                </a:solidFill>
                <a:highlight>
                  <a:srgbClr val="FFFF00"/>
                </a:highlight>
                <a:latin typeface="Twinkl Cursive Looped" panose="02000000000000000000" pitchFamily="2" charset="0"/>
              </a:rPr>
              <a:t>statisticians.</a:t>
            </a:r>
            <a:r>
              <a:rPr lang="en-GB" sz="3200" dirty="0">
                <a:solidFill>
                  <a:srgbClr val="333333"/>
                </a:solidFill>
                <a:latin typeface="Twinkl Cursive Looped" panose="02000000000000000000" pitchFamily="2" charset="0"/>
              </a:rPr>
              <a:t>  People used ditches and two rivers to protect 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settlement from attack.</a:t>
            </a: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Romans invaded and turned the settlement into a wealthy Roman town with many </a:t>
            </a:r>
            <a:r>
              <a:rPr lang="en-GB" sz="3200" dirty="0">
                <a:solidFill>
                  <a:srgbClr val="333333"/>
                </a:solidFill>
                <a:highlight>
                  <a:srgbClr val="FFFF00"/>
                </a:highlight>
                <a:latin typeface="Twinkl Cursive Looped" panose="02000000000000000000" pitchFamily="2" charset="0"/>
              </a:rPr>
              <a:t>dalmatians.</a:t>
            </a:r>
            <a:r>
              <a:rPr lang="en-GB" sz="3200" dirty="0">
                <a:solidFill>
                  <a:srgbClr val="333333"/>
                </a:solidFill>
                <a:latin typeface="Twinkl Cursive Looped" panose="02000000000000000000" pitchFamily="2" charset="0"/>
              </a:rPr>
              <a:t> </a:t>
            </a:r>
            <a:br>
              <a:rPr lang="en-GB" sz="3200" dirty="0">
                <a:solidFill>
                  <a:srgbClr val="333333"/>
                </a:solidFill>
                <a:latin typeface="Twinkl Cursive Looped" panose="02000000000000000000" pitchFamily="2" charset="0"/>
              </a:rPr>
            </a:b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We know there was a Roman </a:t>
            </a:r>
            <a:r>
              <a:rPr lang="en-GB" sz="3200" dirty="0">
                <a:solidFill>
                  <a:srgbClr val="333333"/>
                </a:solidFill>
                <a:highlight>
                  <a:srgbClr val="FFFF00"/>
                </a:highlight>
                <a:latin typeface="Twinkl Cursive Looped" panose="02000000000000000000" pitchFamily="2" charset="0"/>
              </a:rPr>
              <a:t>ancient </a:t>
            </a:r>
            <a:r>
              <a:rPr lang="en-GB" sz="3200" dirty="0">
                <a:solidFill>
                  <a:srgbClr val="333333"/>
                </a:solidFill>
                <a:latin typeface="Twinkl Cursive Looped" panose="02000000000000000000" pitchFamily="2" charset="0"/>
              </a:rPr>
              <a:t>town at Colchester because archaeologists have found the remains of Roman buildings such as houses, a chariot-racing arena, a theatre and temples, with numbers over </a:t>
            </a:r>
            <a:r>
              <a:rPr lang="en-GB" sz="3200" dirty="0">
                <a:solidFill>
                  <a:srgbClr val="333333"/>
                </a:solidFill>
                <a:highlight>
                  <a:srgbClr val="FFFF00"/>
                </a:highlight>
                <a:latin typeface="Twinkl Cursive Looped" panose="02000000000000000000" pitchFamily="2" charset="0"/>
              </a:rPr>
              <a:t>forty</a:t>
            </a:r>
            <a:r>
              <a:rPr lang="en-GB" sz="3200" dirty="0">
                <a:solidFill>
                  <a:srgbClr val="333333"/>
                </a:solidFill>
                <a:latin typeface="Twinkl Cursive Looped" panose="02000000000000000000" pitchFamily="2" charset="0"/>
              </a:rPr>
              <a:t>. Now there are many different nationalities such as </a:t>
            </a:r>
            <a:r>
              <a:rPr lang="en-GB" sz="3200" dirty="0">
                <a:solidFill>
                  <a:srgbClr val="333333"/>
                </a:solidFill>
                <a:highlight>
                  <a:srgbClr val="FFFF00"/>
                </a:highlight>
                <a:latin typeface="Twinkl Cursive Looped" panose="02000000000000000000" pitchFamily="2" charset="0"/>
              </a:rPr>
              <a:t>Croatians.</a:t>
            </a:r>
          </a:p>
        </p:txBody>
      </p:sp>
    </p:spTree>
    <p:extLst>
      <p:ext uri="{BB962C8B-B14F-4D97-AF65-F5344CB8AC3E}">
        <p14:creationId xmlns:p14="http://schemas.microsoft.com/office/powerpoint/2010/main" val="36031087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2628881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3869779"/>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Archaeologists have discovered ditches dug into the earth, coins and other clues showing there was a big settlement here over 2,000 years ago maybe with physicians, magicians and even statisticians.</a:t>
            </a:r>
            <a:endParaRPr lang="en-GB" dirty="0">
              <a:solidFill>
                <a:srgbClr val="000000"/>
              </a:solidFill>
              <a:highlight>
                <a:srgbClr val="FFFF00"/>
              </a:highligh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8364899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91264137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355709-B1B3-4F98-A082-6B74BCDDA28D}"/>
              </a:ext>
            </a:extLst>
          </p:cNvPr>
          <p:cNvPicPr>
            <a:picLocks noChangeAspect="1"/>
          </p:cNvPicPr>
          <p:nvPr/>
        </p:nvPicPr>
        <p:blipFill rotWithShape="1">
          <a:blip r:embed="rId3"/>
          <a:srcRect l="26858" t="20707" r="28446" b="7728"/>
          <a:stretch/>
        </p:blipFill>
        <p:spPr>
          <a:xfrm>
            <a:off x="1511643" y="372778"/>
            <a:ext cx="9168713" cy="6485222"/>
          </a:xfrm>
          <a:prstGeom prst="rect">
            <a:avLst/>
          </a:prstGeom>
        </p:spPr>
      </p:pic>
    </p:spTree>
    <p:extLst>
      <p:ext uri="{BB962C8B-B14F-4D97-AF65-F5344CB8AC3E}">
        <p14:creationId xmlns:p14="http://schemas.microsoft.com/office/powerpoint/2010/main" val="111114323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2712200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09036723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experience  </a:t>
            </a:r>
          </a:p>
        </p:txBody>
      </p:sp>
    </p:spTree>
    <p:extLst>
      <p:ext uri="{BB962C8B-B14F-4D97-AF65-F5344CB8AC3E}">
        <p14:creationId xmlns:p14="http://schemas.microsoft.com/office/powerpoint/2010/main" val="319166952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7679" y="4038768"/>
            <a:ext cx="10515600" cy="2438232"/>
          </a:xfrm>
        </p:spPr>
        <p:txBody>
          <a:bodyPr>
            <a:normAutofit fontScale="90000"/>
          </a:bodyPr>
          <a:lstStyle/>
          <a:p>
            <a:pPr algn="ctr"/>
            <a:r>
              <a:rPr lang="en-GB" dirty="0">
                <a:latin typeface="Twinkl Cursive Looped" panose="02000000000000000000" pitchFamily="2" charset="0"/>
              </a:rPr>
              <a:t>experience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practical contact with and observation of facts or events.</a:t>
            </a:r>
          </a:p>
        </p:txBody>
      </p:sp>
    </p:spTree>
    <p:extLst>
      <p:ext uri="{BB962C8B-B14F-4D97-AF65-F5344CB8AC3E}">
        <p14:creationId xmlns:p14="http://schemas.microsoft.com/office/powerpoint/2010/main" val="223564246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930472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real</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1314" name="Picture 2">
            <a:extLst>
              <a:ext uri="{FF2B5EF4-FFF2-40B4-BE49-F238E27FC236}">
                <a16:creationId xmlns:a16="http://schemas.microsoft.com/office/drawing/2014/main" id="{BB03F502-415E-51F2-26F9-631A66AFEB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450" y="1195880"/>
            <a:ext cx="9628460" cy="237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98267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question  </a:t>
            </a:r>
          </a:p>
        </p:txBody>
      </p:sp>
    </p:spTree>
    <p:extLst>
      <p:ext uri="{BB962C8B-B14F-4D97-AF65-F5344CB8AC3E}">
        <p14:creationId xmlns:p14="http://schemas.microsoft.com/office/powerpoint/2010/main" val="309673997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a:bodyPr>
          <a:lstStyle/>
          <a:p>
            <a:pPr algn="ctr"/>
            <a:r>
              <a:rPr lang="en-GB" dirty="0">
                <a:latin typeface="Twinkl Cursive Looped" panose="02000000000000000000" pitchFamily="2" charset="0"/>
              </a:rPr>
              <a:t>question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sentence worded or expressed so as to elicit information.</a:t>
            </a:r>
          </a:p>
        </p:txBody>
      </p:sp>
    </p:spTree>
    <p:extLst>
      <p:ext uri="{BB962C8B-B14F-4D97-AF65-F5344CB8AC3E}">
        <p14:creationId xmlns:p14="http://schemas.microsoft.com/office/powerpoint/2010/main" val="320167501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155695107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 families – phone and real</a:t>
            </a:r>
          </a:p>
        </p:txBody>
      </p:sp>
    </p:spTree>
    <p:extLst>
      <p:ext uri="{BB962C8B-B14F-4D97-AF65-F5344CB8AC3E}">
        <p14:creationId xmlns:p14="http://schemas.microsoft.com/office/powerpoint/2010/main" val="399014762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phone</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0290" name="Picture 2">
            <a:extLst>
              <a:ext uri="{FF2B5EF4-FFF2-40B4-BE49-F238E27FC236}">
                <a16:creationId xmlns:a16="http://schemas.microsoft.com/office/drawing/2014/main" id="{E570921F-5213-F325-8836-338EB066B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1394" y="1101287"/>
            <a:ext cx="6484343" cy="2327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63398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real</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1314" name="Picture 2">
            <a:extLst>
              <a:ext uri="{FF2B5EF4-FFF2-40B4-BE49-F238E27FC236}">
                <a16:creationId xmlns:a16="http://schemas.microsoft.com/office/drawing/2014/main" id="{BB03F502-415E-51F2-26F9-631A66AFEB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450" y="1195880"/>
            <a:ext cx="9628460" cy="237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08699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 </a:t>
            </a:r>
          </a:p>
        </p:txBody>
      </p:sp>
    </p:spTree>
    <p:extLst>
      <p:ext uri="{BB962C8B-B14F-4D97-AF65-F5344CB8AC3E}">
        <p14:creationId xmlns:p14="http://schemas.microsoft.com/office/powerpoint/2010/main" val="90198003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real</a:t>
            </a:r>
          </a:p>
        </p:txBody>
      </p:sp>
      <p:sp>
        <p:nvSpPr>
          <p:cNvPr id="3" name="Rectangle 2">
            <a:extLst>
              <a:ext uri="{FF2B5EF4-FFF2-40B4-BE49-F238E27FC236}">
                <a16:creationId xmlns:a16="http://schemas.microsoft.com/office/drawing/2014/main" id="{13BB5EC0-7A96-4D29-A835-6FAE896C31A4}"/>
              </a:ext>
            </a:extLst>
          </p:cNvPr>
          <p:cNvSpPr/>
          <p:nvPr/>
        </p:nvSpPr>
        <p:spPr>
          <a:xfrm>
            <a:off x="5073493" y="3429000"/>
            <a:ext cx="2632842"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1016681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real</a:t>
            </a:r>
          </a:p>
        </p:txBody>
      </p:sp>
      <p:sp>
        <p:nvSpPr>
          <p:cNvPr id="3" name="Rectangle 2">
            <a:extLst>
              <a:ext uri="{FF2B5EF4-FFF2-40B4-BE49-F238E27FC236}">
                <a16:creationId xmlns:a16="http://schemas.microsoft.com/office/drawing/2014/main" id="{13BB5EC0-7A96-4D29-A835-6FAE896C31A4}"/>
              </a:ext>
            </a:extLst>
          </p:cNvPr>
          <p:cNvSpPr/>
          <p:nvPr/>
        </p:nvSpPr>
        <p:spPr>
          <a:xfrm>
            <a:off x="5073493" y="3429000"/>
            <a:ext cx="2632842"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6370" name="Picture 2" descr="realistic clip art lion - Clip Art Library">
            <a:extLst>
              <a:ext uri="{FF2B5EF4-FFF2-40B4-BE49-F238E27FC236}">
                <a16:creationId xmlns:a16="http://schemas.microsoft.com/office/drawing/2014/main" id="{0ABF16C4-7AA1-086B-4342-2BE2BA01A8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6" y="534307"/>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39873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reality </a:t>
            </a:r>
          </a:p>
        </p:txBody>
      </p:sp>
    </p:spTree>
    <p:extLst>
      <p:ext uri="{BB962C8B-B14F-4D97-AF65-F5344CB8AC3E}">
        <p14:creationId xmlns:p14="http://schemas.microsoft.com/office/powerpoint/2010/main" val="3031451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phone </a:t>
            </a:r>
          </a:p>
        </p:txBody>
      </p:sp>
    </p:spTree>
    <p:extLst>
      <p:ext uri="{BB962C8B-B14F-4D97-AF65-F5344CB8AC3E}">
        <p14:creationId xmlns:p14="http://schemas.microsoft.com/office/powerpoint/2010/main" val="337554601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reality</a:t>
            </a:r>
          </a:p>
        </p:txBody>
      </p:sp>
      <p:sp>
        <p:nvSpPr>
          <p:cNvPr id="3" name="Rectangle 2">
            <a:extLst>
              <a:ext uri="{FF2B5EF4-FFF2-40B4-BE49-F238E27FC236}">
                <a16:creationId xmlns:a16="http://schemas.microsoft.com/office/drawing/2014/main" id="{0366E0B6-702E-4814-82C6-08CA2D13F3C9}"/>
              </a:ext>
            </a:extLst>
          </p:cNvPr>
          <p:cNvSpPr/>
          <p:nvPr/>
        </p:nvSpPr>
        <p:spPr>
          <a:xfrm>
            <a:off x="5007428" y="3673929"/>
            <a:ext cx="1254735"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5094291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reality</a:t>
            </a:r>
          </a:p>
        </p:txBody>
      </p:sp>
      <p:sp>
        <p:nvSpPr>
          <p:cNvPr id="3" name="Rectangle 2">
            <a:extLst>
              <a:ext uri="{FF2B5EF4-FFF2-40B4-BE49-F238E27FC236}">
                <a16:creationId xmlns:a16="http://schemas.microsoft.com/office/drawing/2014/main" id="{0366E0B6-702E-4814-82C6-08CA2D13F3C9}"/>
              </a:ext>
            </a:extLst>
          </p:cNvPr>
          <p:cNvSpPr/>
          <p:nvPr/>
        </p:nvSpPr>
        <p:spPr>
          <a:xfrm>
            <a:off x="5007428" y="3673929"/>
            <a:ext cx="1254735"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7394" name="Picture 2" descr="Virtual Reality Clipart Vr Headset - Free Transparent PNG Download - PNGkey">
            <a:extLst>
              <a:ext uri="{FF2B5EF4-FFF2-40B4-BE49-F238E27FC236}">
                <a16:creationId xmlns:a16="http://schemas.microsoft.com/office/drawing/2014/main" id="{594C0F29-3A75-1D4F-137B-F0B09A3E4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970" y="515031"/>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53897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realistic</a:t>
            </a:r>
          </a:p>
        </p:txBody>
      </p:sp>
    </p:spTree>
    <p:extLst>
      <p:ext uri="{BB962C8B-B14F-4D97-AF65-F5344CB8AC3E}">
        <p14:creationId xmlns:p14="http://schemas.microsoft.com/office/powerpoint/2010/main" val="3824087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realistic</a:t>
            </a:r>
          </a:p>
        </p:txBody>
      </p:sp>
      <p:sp>
        <p:nvSpPr>
          <p:cNvPr id="3" name="Rectangle 2">
            <a:extLst>
              <a:ext uri="{FF2B5EF4-FFF2-40B4-BE49-F238E27FC236}">
                <a16:creationId xmlns:a16="http://schemas.microsoft.com/office/drawing/2014/main" id="{162CC6E8-06E9-4F6E-A75B-C2FED721CE28}"/>
              </a:ext>
            </a:extLst>
          </p:cNvPr>
          <p:cNvSpPr/>
          <p:nvPr/>
        </p:nvSpPr>
        <p:spPr>
          <a:xfrm>
            <a:off x="4760686" y="3638551"/>
            <a:ext cx="13353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953639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realistic</a:t>
            </a:r>
          </a:p>
        </p:txBody>
      </p:sp>
      <p:sp>
        <p:nvSpPr>
          <p:cNvPr id="3" name="Rectangle 2">
            <a:extLst>
              <a:ext uri="{FF2B5EF4-FFF2-40B4-BE49-F238E27FC236}">
                <a16:creationId xmlns:a16="http://schemas.microsoft.com/office/drawing/2014/main" id="{162CC6E8-06E9-4F6E-A75B-C2FED721CE28}"/>
              </a:ext>
            </a:extLst>
          </p:cNvPr>
          <p:cNvSpPr/>
          <p:nvPr/>
        </p:nvSpPr>
        <p:spPr>
          <a:xfrm>
            <a:off x="4760686" y="3638551"/>
            <a:ext cx="1335314"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8418" name="Picture 2" descr="Clip Art Beautiful Fairies - Realistic Fairy Clip Art, HD Png Download ,  Transparent Png Image - PNGitem">
            <a:extLst>
              <a:ext uri="{FF2B5EF4-FFF2-40B4-BE49-F238E27FC236}">
                <a16:creationId xmlns:a16="http://schemas.microsoft.com/office/drawing/2014/main" id="{69DD50F1-61B0-6AF9-B777-8E08E34E8D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096" y="389618"/>
            <a:ext cx="1990725" cy="2305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085336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37243882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–tian and -</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-tian mean a place or origin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cian</a:t>
            </a:r>
            <a:r>
              <a:rPr lang="en-GB" dirty="0">
                <a:latin typeface="Twinkl Cursive Looped" panose="02000000000000000000" pitchFamily="2" charset="0"/>
              </a:rPr>
              <a:t> mean occupation / job</a:t>
            </a:r>
          </a:p>
        </p:txBody>
      </p:sp>
    </p:spTree>
    <p:extLst>
      <p:ext uri="{BB962C8B-B14F-4D97-AF65-F5344CB8AC3E}">
        <p14:creationId xmlns:p14="http://schemas.microsoft.com/office/powerpoint/2010/main" val="237339759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-tian</a:t>
            </a:r>
          </a:p>
        </p:txBody>
      </p:sp>
    </p:spTree>
    <p:extLst>
      <p:ext uri="{BB962C8B-B14F-4D97-AF65-F5344CB8AC3E}">
        <p14:creationId xmlns:p14="http://schemas.microsoft.com/office/powerpoint/2010/main" val="264269475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623332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Martian </a:t>
            </a:r>
          </a:p>
        </p:txBody>
      </p:sp>
      <p:sp>
        <p:nvSpPr>
          <p:cNvPr id="3" name="Rectangle 2">
            <a:extLst>
              <a:ext uri="{FF2B5EF4-FFF2-40B4-BE49-F238E27FC236}">
                <a16:creationId xmlns:a16="http://schemas.microsoft.com/office/drawing/2014/main" id="{CADDE2D9-BBEE-4B60-9EA8-8BE166E5866C}"/>
              </a:ext>
            </a:extLst>
          </p:cNvPr>
          <p:cNvSpPr/>
          <p:nvPr/>
        </p:nvSpPr>
        <p:spPr>
          <a:xfrm>
            <a:off x="6096000" y="3650786"/>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88737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phone</a:t>
            </a:r>
          </a:p>
        </p:txBody>
      </p:sp>
      <p:sp>
        <p:nvSpPr>
          <p:cNvPr id="3" name="Rectangle 2">
            <a:extLst>
              <a:ext uri="{FF2B5EF4-FFF2-40B4-BE49-F238E27FC236}">
                <a16:creationId xmlns:a16="http://schemas.microsoft.com/office/drawing/2014/main" id="{13BB5EC0-7A96-4D29-A835-6FAE896C31A4}"/>
              </a:ext>
            </a:extLst>
          </p:cNvPr>
          <p:cNvSpPr/>
          <p:nvPr/>
        </p:nvSpPr>
        <p:spPr>
          <a:xfrm>
            <a:off x="5073493" y="3429000"/>
            <a:ext cx="2632842"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0235429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Dalmatian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67353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Dalmatian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559363" y="3614058"/>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1822045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Martian</a:t>
            </a:r>
          </a:p>
        </p:txBody>
      </p:sp>
    </p:spTree>
    <p:extLst>
      <p:ext uri="{BB962C8B-B14F-4D97-AF65-F5344CB8AC3E}">
        <p14:creationId xmlns:p14="http://schemas.microsoft.com/office/powerpoint/2010/main" val="56973191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Martian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67938" name="Picture 2" descr="75,990 Alien Illustrations &amp; Clip Art - iStock">
            <a:extLst>
              <a:ext uri="{FF2B5EF4-FFF2-40B4-BE49-F238E27FC236}">
                <a16:creationId xmlns:a16="http://schemas.microsoft.com/office/drawing/2014/main" id="{805FEE68-94ED-1931-463C-4B6E0EAB1A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067" y="3254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108389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47964" y="5050912"/>
            <a:ext cx="10515600" cy="1481650"/>
          </a:xfrm>
        </p:spPr>
        <p:txBody>
          <a:bodyPr>
            <a:normAutofit fontScale="90000"/>
          </a:bodyPr>
          <a:lstStyle/>
          <a:p>
            <a:pPr algn="ctr"/>
            <a:r>
              <a:rPr lang="en-GB" dirty="0">
                <a:latin typeface="Twinkl Cursive Looped" panose="02000000000000000000" pitchFamily="2" charset="0"/>
              </a:rPr>
              <a:t>Martian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of or relating to the planet Mars or its hypothetical inhabitants.</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67938" name="Picture 2" descr="75,990 Alien Illustrations &amp; Clip Art - iStock">
            <a:extLst>
              <a:ext uri="{FF2B5EF4-FFF2-40B4-BE49-F238E27FC236}">
                <a16:creationId xmlns:a16="http://schemas.microsoft.com/office/drawing/2014/main" id="{805FEE68-94ED-1931-463C-4B6E0EAB1A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067" y="3254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80402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824675"/>
          </a:xfrm>
        </p:spPr>
        <p:txBody>
          <a:bodyPr>
            <a:normAutofit fontScale="90000"/>
          </a:bodyPr>
          <a:lstStyle/>
          <a:p>
            <a:pPr algn="ctr"/>
            <a:r>
              <a:rPr lang="en-GB" dirty="0" err="1">
                <a:latin typeface="Twinkl Cursive Looped" panose="02000000000000000000" pitchFamily="2" charset="0"/>
              </a:rPr>
              <a:t>martian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Fred dreamt of </a:t>
            </a:r>
            <a:r>
              <a:rPr lang="en-GB" dirty="0" err="1">
                <a:latin typeface="Twinkl Cursive Looped" panose="02000000000000000000" pitchFamily="2" charset="0"/>
              </a:rPr>
              <a:t>martians</a:t>
            </a:r>
            <a:r>
              <a:rPr lang="en-GB" dirty="0">
                <a:latin typeface="Twinkl Cursive Looped" panose="02000000000000000000" pitchFamily="2" charset="0"/>
              </a:rPr>
              <a:t> invading his village.</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83530115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269652"/>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Fred dreamt of -------- invading his village.</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84938368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824675"/>
          </a:xfrm>
        </p:spPr>
        <p:txBody>
          <a:bodyPr>
            <a:normAutofit fontScale="90000"/>
          </a:bodyPr>
          <a:lstStyle/>
          <a:p>
            <a:pPr algn="ctr"/>
            <a:r>
              <a:rPr lang="en-GB" dirty="0" err="1">
                <a:latin typeface="Twinkl Cursive Looped" panose="02000000000000000000" pitchFamily="2" charset="0"/>
              </a:rPr>
              <a:t>martian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Fred dreamt of </a:t>
            </a:r>
            <a:r>
              <a:rPr lang="en-GB" dirty="0" err="1">
                <a:latin typeface="Twinkl Cursive Looped" panose="02000000000000000000" pitchFamily="2" charset="0"/>
              </a:rPr>
              <a:t>martians</a:t>
            </a:r>
            <a:r>
              <a:rPr lang="en-GB" dirty="0">
                <a:latin typeface="Twinkl Cursive Looped" panose="02000000000000000000" pitchFamily="2" charset="0"/>
              </a:rPr>
              <a:t> invading his village.</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37860289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dalmatian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3546292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Dalmatian</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166914" name="Picture 2" descr="Free 101 Dalmatians Cliparts, Download Free 101 Dalmatians Cliparts png  images, Free ClipArts on Clipart Library">
            <a:extLst>
              <a:ext uri="{FF2B5EF4-FFF2-40B4-BE49-F238E27FC236}">
                <a16:creationId xmlns:a16="http://schemas.microsoft.com/office/drawing/2014/main" id="{A2896FAD-A774-8373-C2F2-ACA827A62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341" y="432934"/>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738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phone</a:t>
            </a:r>
          </a:p>
        </p:txBody>
      </p:sp>
      <p:sp>
        <p:nvSpPr>
          <p:cNvPr id="3" name="Rectangle 2">
            <a:extLst>
              <a:ext uri="{FF2B5EF4-FFF2-40B4-BE49-F238E27FC236}">
                <a16:creationId xmlns:a16="http://schemas.microsoft.com/office/drawing/2014/main" id="{13BB5EC0-7A96-4D29-A835-6FAE896C31A4}"/>
              </a:ext>
            </a:extLst>
          </p:cNvPr>
          <p:cNvSpPr/>
          <p:nvPr/>
        </p:nvSpPr>
        <p:spPr>
          <a:xfrm>
            <a:off x="5073493" y="3429000"/>
            <a:ext cx="2632842"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2338" name="Picture 2" descr="Mobile Phone Vibrating Or Ringing Flat Vector Icon For Apps And Websites  Stock Illustration - Download Image Now - iStock">
            <a:extLst>
              <a:ext uri="{FF2B5EF4-FFF2-40B4-BE49-F238E27FC236}">
                <a16:creationId xmlns:a16="http://schemas.microsoft.com/office/drawing/2014/main" id="{F616C011-7F6B-80E9-5C31-9A249C3533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203" y="38674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53083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18935" y="4590312"/>
            <a:ext cx="10515600" cy="1481650"/>
          </a:xfrm>
        </p:spPr>
        <p:txBody>
          <a:bodyPr>
            <a:normAutofit fontScale="90000"/>
          </a:bodyPr>
          <a:lstStyle/>
          <a:p>
            <a:pPr algn="ctr"/>
            <a:r>
              <a:rPr lang="en-GB" dirty="0">
                <a:latin typeface="Twinkl Cursive Looped" panose="02000000000000000000" pitchFamily="2" charset="0"/>
              </a:rPr>
              <a:t>dalmatian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dog of a large, white short-haired breed with dark spots.</a:t>
            </a:r>
            <a:endParaRPr lang="en-GB" i="1" dirty="0">
              <a:latin typeface="Twinkl Cursive Looped" panose="02000000000000000000" pitchFamily="2" charset="0"/>
            </a:endParaRPr>
          </a:p>
        </p:txBody>
      </p:sp>
      <p:pic>
        <p:nvPicPr>
          <p:cNvPr id="189442" name="Picture 2" descr="Free 101 Dalmatians Cliparts, Download Free 101 Dalmatians Cliparts png  images, Free ClipArts on Clipart Library">
            <a:extLst>
              <a:ext uri="{FF2B5EF4-FFF2-40B4-BE49-F238E27FC236}">
                <a16:creationId xmlns:a16="http://schemas.microsoft.com/office/drawing/2014/main" id="{CFE4801E-AF5D-8A7E-CB3A-0294A4E2FE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427" y="345850"/>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793601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467360"/>
          </a:xfrm>
        </p:spPr>
        <p:txBody>
          <a:bodyPr>
            <a:normAutofit fontScale="90000"/>
          </a:bodyPr>
          <a:lstStyle/>
          <a:p>
            <a:pPr algn="ctr"/>
            <a:r>
              <a:rPr lang="en-GB" dirty="0">
                <a:latin typeface="Twinkl Cursive Looped" panose="02000000000000000000" pitchFamily="2" charset="0"/>
              </a:rPr>
              <a:t>dalmatian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Sally’s new puppy was a dalmatian.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77179903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46736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Sally’s new puppy was a </a:t>
            </a:r>
            <a:br>
              <a:rPr lang="en-GB" dirty="0">
                <a:latin typeface="Twinkl Cursive Looped" panose="02000000000000000000" pitchFamily="2" charset="0"/>
              </a:rPr>
            </a:br>
            <a:r>
              <a:rPr lang="en-GB" dirty="0">
                <a:latin typeface="Twinkl Cursive Looped" panose="02000000000000000000" pitchFamily="2" charset="0"/>
              </a:rPr>
              <a: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17815402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467360"/>
          </a:xfrm>
        </p:spPr>
        <p:txBody>
          <a:bodyPr>
            <a:normAutofit fontScale="90000"/>
          </a:bodyPr>
          <a:lstStyle/>
          <a:p>
            <a:pPr algn="ctr"/>
            <a:r>
              <a:rPr lang="en-GB" dirty="0">
                <a:latin typeface="Twinkl Cursive Looped" panose="02000000000000000000" pitchFamily="2" charset="0"/>
              </a:rPr>
              <a:t>dalmatian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Sally’s new puppy was a dalmatian.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0973946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500530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7999582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forty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0916053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forty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pic>
        <p:nvPicPr>
          <p:cNvPr id="146434" name="Picture 2" descr="Forty Mph Stock Illustrations – 7 Forty Mph Stock Illustrations, Vectors &amp;  Clipart - Dreamstime">
            <a:extLst>
              <a:ext uri="{FF2B5EF4-FFF2-40B4-BE49-F238E27FC236}">
                <a16:creationId xmlns:a16="http://schemas.microsoft.com/office/drawing/2014/main" id="{F570EF31-F411-BF64-F198-53CC579585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7"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861010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3834682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0914" y="2755726"/>
            <a:ext cx="10926536"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_____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64749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phonics</a:t>
            </a:r>
          </a:p>
        </p:txBody>
      </p:sp>
    </p:spTree>
    <p:extLst>
      <p:ext uri="{BB962C8B-B14F-4D97-AF65-F5344CB8AC3E}">
        <p14:creationId xmlns:p14="http://schemas.microsoft.com/office/powerpoint/2010/main" val="196002340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9153BEBE-3AF6-4E96-67DB-5274E1FC79D9}"/>
              </a:ext>
            </a:extLst>
          </p:cNvPr>
          <p:cNvSpPr/>
          <p:nvPr/>
        </p:nvSpPr>
        <p:spPr>
          <a:xfrm>
            <a:off x="4833257" y="2995385"/>
            <a:ext cx="1669141"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8101029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ancient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964589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ancient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pic>
        <p:nvPicPr>
          <p:cNvPr id="147458" name="Picture 2" descr="18,640 Ancient Roman Illustrations &amp; Clip Art - iStock">
            <a:extLst>
              <a:ext uri="{FF2B5EF4-FFF2-40B4-BE49-F238E27FC236}">
                <a16:creationId xmlns:a16="http://schemas.microsoft.com/office/drawing/2014/main" id="{A869799C-84D0-7974-F1ED-B62B6AD22E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25463"/>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9557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spTree>
    <p:extLst>
      <p:ext uri="{BB962C8B-B14F-4D97-AF65-F5344CB8AC3E}">
        <p14:creationId xmlns:p14="http://schemas.microsoft.com/office/powerpoint/2010/main" val="406699227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_______ and are needing protection. </a:t>
            </a:r>
            <a:endParaRPr lang="en-GB" i="1" dirty="0"/>
          </a:p>
        </p:txBody>
      </p:sp>
    </p:spTree>
    <p:extLst>
      <p:ext uri="{BB962C8B-B14F-4D97-AF65-F5344CB8AC3E}">
        <p14:creationId xmlns:p14="http://schemas.microsoft.com/office/powerpoint/2010/main" val="21652894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sp>
        <p:nvSpPr>
          <p:cNvPr id="3" name="Rectangle 2">
            <a:extLst>
              <a:ext uri="{FF2B5EF4-FFF2-40B4-BE49-F238E27FC236}">
                <a16:creationId xmlns:a16="http://schemas.microsoft.com/office/drawing/2014/main" id="{04CE0F85-57AD-740B-FA11-208D1A00C67B}"/>
              </a:ext>
            </a:extLst>
          </p:cNvPr>
          <p:cNvSpPr/>
          <p:nvPr/>
        </p:nvSpPr>
        <p:spPr>
          <a:xfrm>
            <a:off x="9216570" y="3429000"/>
            <a:ext cx="2670629"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71323181"/>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1795820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4165035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18531"/>
          </a:xfrm>
        </p:spPr>
        <p:txBody>
          <a:bodyPr>
            <a:noAutofit/>
          </a:bodyPr>
          <a:lstStyle/>
          <a:p>
            <a:r>
              <a:rPr lang="en-GB" sz="3200" dirty="0">
                <a:solidFill>
                  <a:srgbClr val="333333"/>
                </a:solidFill>
                <a:latin typeface="Twinkl Cursive Looped" panose="02000000000000000000" pitchFamily="2" charset="0"/>
              </a:rPr>
              <a:t>Underground clues show how some of the first forty people to live in the Colchester area used the ancient land.  </a:t>
            </a:r>
            <a:br>
              <a:rPr lang="en-GB" sz="36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Archaeologists have discovered ditches dug into the earth, coins and other clues showing there was a big settlement here over 2,000 years ago maybe with physicians, magicians and even statisticians.  People used ditches and two rivers to protect the ancient settlement from attack.</a:t>
            </a: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The ancient Romans invaded and turned the settlement into a wealthy Roman town.</a:t>
            </a:r>
            <a:br>
              <a:rPr lang="en-GB" sz="3200" dirty="0">
                <a:solidFill>
                  <a:srgbClr val="333333"/>
                </a:solidFill>
                <a:latin typeface="Twinkl Cursive Looped" panose="02000000000000000000" pitchFamily="2" charset="0"/>
              </a:rPr>
            </a:b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We know there was a Roman ancient town at Colchester because archaeologists have found the remains of Roman buildings such as houses, a chariot-racing arena, a theatre and temples, with numbers over forty.</a:t>
            </a:r>
          </a:p>
        </p:txBody>
      </p:sp>
    </p:spTree>
    <p:extLst>
      <p:ext uri="{BB962C8B-B14F-4D97-AF65-F5344CB8AC3E}">
        <p14:creationId xmlns:p14="http://schemas.microsoft.com/office/powerpoint/2010/main" val="100266553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18531"/>
          </a:xfrm>
        </p:spPr>
        <p:txBody>
          <a:bodyPr>
            <a:noAutofit/>
          </a:bodyPr>
          <a:lstStyle/>
          <a:p>
            <a:r>
              <a:rPr lang="en-GB" sz="3200" dirty="0">
                <a:solidFill>
                  <a:srgbClr val="333333"/>
                </a:solidFill>
                <a:latin typeface="Twinkl Cursive Looped" panose="02000000000000000000" pitchFamily="2" charset="0"/>
              </a:rPr>
              <a:t>Underground clues show how some of the first </a:t>
            </a:r>
            <a:r>
              <a:rPr lang="en-GB" sz="3200" dirty="0">
                <a:solidFill>
                  <a:srgbClr val="333333"/>
                </a:solidFill>
                <a:highlight>
                  <a:srgbClr val="FFFF00"/>
                </a:highlight>
                <a:latin typeface="Twinkl Cursive Looped" panose="02000000000000000000" pitchFamily="2" charset="0"/>
              </a:rPr>
              <a:t>forty</a:t>
            </a:r>
            <a:r>
              <a:rPr lang="en-GB" sz="3200" dirty="0">
                <a:solidFill>
                  <a:srgbClr val="333333"/>
                </a:solidFill>
                <a:latin typeface="Twinkl Cursive Looped" panose="02000000000000000000" pitchFamily="2" charset="0"/>
              </a:rPr>
              <a:t> people to live in the Colchester area used 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land.  </a:t>
            </a:r>
            <a:br>
              <a:rPr lang="en-GB" sz="36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Archaeologists have discovered ditches dug into the earth, coins and other clues showing there was a big settlement here over 2,000 years ago maybe with </a:t>
            </a:r>
            <a:r>
              <a:rPr lang="en-GB" sz="3200" dirty="0">
                <a:solidFill>
                  <a:srgbClr val="333333"/>
                </a:solidFill>
                <a:highlight>
                  <a:srgbClr val="FFFF00"/>
                </a:highlight>
                <a:latin typeface="Twinkl Cursive Looped" panose="02000000000000000000" pitchFamily="2" charset="0"/>
              </a:rPr>
              <a:t>physicians, magicians </a:t>
            </a:r>
            <a:r>
              <a:rPr lang="en-GB" sz="3200" dirty="0">
                <a:solidFill>
                  <a:srgbClr val="333333"/>
                </a:solidFill>
                <a:latin typeface="Twinkl Cursive Looped" panose="02000000000000000000" pitchFamily="2" charset="0"/>
              </a:rPr>
              <a:t>and even </a:t>
            </a:r>
            <a:r>
              <a:rPr lang="en-GB" sz="3200" dirty="0">
                <a:solidFill>
                  <a:srgbClr val="333333"/>
                </a:solidFill>
                <a:highlight>
                  <a:srgbClr val="FFFF00"/>
                </a:highlight>
                <a:latin typeface="Twinkl Cursive Looped" panose="02000000000000000000" pitchFamily="2" charset="0"/>
              </a:rPr>
              <a:t>statisticians.</a:t>
            </a:r>
            <a:r>
              <a:rPr lang="en-GB" sz="3200" dirty="0">
                <a:solidFill>
                  <a:srgbClr val="333333"/>
                </a:solidFill>
                <a:latin typeface="Twinkl Cursive Looped" panose="02000000000000000000" pitchFamily="2" charset="0"/>
              </a:rPr>
              <a:t>  People used ditches and two rivers to protect 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settlement from attack.</a:t>
            </a: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Romans invaded and turned the settlement into a wealthy Roman town with many </a:t>
            </a:r>
            <a:r>
              <a:rPr lang="en-GB" sz="3200" dirty="0">
                <a:solidFill>
                  <a:srgbClr val="333333"/>
                </a:solidFill>
                <a:highlight>
                  <a:srgbClr val="FFFF00"/>
                </a:highlight>
                <a:latin typeface="Twinkl Cursive Looped" panose="02000000000000000000" pitchFamily="2" charset="0"/>
              </a:rPr>
              <a:t>dalmatians.</a:t>
            </a:r>
            <a:r>
              <a:rPr lang="en-GB" sz="3200" dirty="0">
                <a:solidFill>
                  <a:srgbClr val="333333"/>
                </a:solidFill>
                <a:latin typeface="Twinkl Cursive Looped" panose="02000000000000000000" pitchFamily="2" charset="0"/>
              </a:rPr>
              <a:t> </a:t>
            </a:r>
            <a:br>
              <a:rPr lang="en-GB" sz="3200" dirty="0">
                <a:solidFill>
                  <a:srgbClr val="333333"/>
                </a:solidFill>
                <a:latin typeface="Twinkl Cursive Looped" panose="02000000000000000000" pitchFamily="2" charset="0"/>
              </a:rPr>
            </a:b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We know there was a Roman </a:t>
            </a:r>
            <a:r>
              <a:rPr lang="en-GB" sz="3200" dirty="0">
                <a:solidFill>
                  <a:srgbClr val="333333"/>
                </a:solidFill>
                <a:highlight>
                  <a:srgbClr val="FFFF00"/>
                </a:highlight>
                <a:latin typeface="Twinkl Cursive Looped" panose="02000000000000000000" pitchFamily="2" charset="0"/>
              </a:rPr>
              <a:t>ancient </a:t>
            </a:r>
            <a:r>
              <a:rPr lang="en-GB" sz="3200" dirty="0">
                <a:solidFill>
                  <a:srgbClr val="333333"/>
                </a:solidFill>
                <a:latin typeface="Twinkl Cursive Looped" panose="02000000000000000000" pitchFamily="2" charset="0"/>
              </a:rPr>
              <a:t>town at Colchester because archaeologists have found the remains of Roman buildings such as houses, a chariot-racing arena, a theatre and temples, with numbers over </a:t>
            </a:r>
            <a:r>
              <a:rPr lang="en-GB" sz="3200" dirty="0">
                <a:solidFill>
                  <a:srgbClr val="333333"/>
                </a:solidFill>
                <a:highlight>
                  <a:srgbClr val="FFFF00"/>
                </a:highlight>
                <a:latin typeface="Twinkl Cursive Looped" panose="02000000000000000000" pitchFamily="2" charset="0"/>
              </a:rPr>
              <a:t>forty</a:t>
            </a:r>
            <a:r>
              <a:rPr lang="en-GB" sz="3200" dirty="0">
                <a:solidFill>
                  <a:srgbClr val="333333"/>
                </a:solidFill>
                <a:latin typeface="Twinkl Cursive Looped" panose="02000000000000000000" pitchFamily="2" charset="0"/>
              </a:rPr>
              <a:t>. Now there are many different nationalities such as </a:t>
            </a:r>
            <a:r>
              <a:rPr lang="en-GB" sz="3200" dirty="0">
                <a:solidFill>
                  <a:srgbClr val="333333"/>
                </a:solidFill>
                <a:highlight>
                  <a:srgbClr val="FFFF00"/>
                </a:highlight>
                <a:latin typeface="Twinkl Cursive Looped" panose="02000000000000000000" pitchFamily="2" charset="0"/>
              </a:rPr>
              <a:t>Croatians.</a:t>
            </a:r>
          </a:p>
        </p:txBody>
      </p:sp>
    </p:spTree>
    <p:extLst>
      <p:ext uri="{BB962C8B-B14F-4D97-AF65-F5344CB8AC3E}">
        <p14:creationId xmlns:p14="http://schemas.microsoft.com/office/powerpoint/2010/main" val="50151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phonics</a:t>
            </a:r>
          </a:p>
        </p:txBody>
      </p:sp>
      <p:sp>
        <p:nvSpPr>
          <p:cNvPr id="3" name="Rectangle 2">
            <a:extLst>
              <a:ext uri="{FF2B5EF4-FFF2-40B4-BE49-F238E27FC236}">
                <a16:creationId xmlns:a16="http://schemas.microsoft.com/office/drawing/2014/main" id="{0366E0B6-702E-4814-82C6-08CA2D13F3C9}"/>
              </a:ext>
            </a:extLst>
          </p:cNvPr>
          <p:cNvSpPr/>
          <p:nvPr/>
        </p:nvSpPr>
        <p:spPr>
          <a:xfrm>
            <a:off x="4825248" y="3673929"/>
            <a:ext cx="1669144"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5983056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5175377"/>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3956276"/>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People used ditches and two rivers to protect the ancient settlement from attack.</a:t>
            </a:r>
            <a:br>
              <a:rPr lang="en-GB" dirty="0">
                <a:solidFill>
                  <a:srgbClr val="000000"/>
                </a:solidFill>
                <a:latin typeface="Twinkl Cursive Looped" panose="02000000000000000000" pitchFamily="2" charset="0"/>
                <a:ea typeface="Times New Roman" panose="02020603050405020304" pitchFamily="18" charset="0"/>
              </a:rPr>
            </a:br>
            <a:r>
              <a:rPr lang="en-GB" dirty="0">
                <a:solidFill>
                  <a:srgbClr val="000000"/>
                </a:solidFill>
                <a:latin typeface="Twinkl Cursive Looped" panose="02000000000000000000" pitchFamily="2" charset="0"/>
                <a:ea typeface="Times New Roman" panose="02020603050405020304" pitchFamily="18" charset="0"/>
              </a:rPr>
              <a:t>The ancient Romans invaded and turned the settlement into a wealthy Roman town with many dalmatians.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0319687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315896471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355709-B1B3-4F98-A082-6B74BCDDA28D}"/>
              </a:ext>
            </a:extLst>
          </p:cNvPr>
          <p:cNvPicPr>
            <a:picLocks noChangeAspect="1"/>
          </p:cNvPicPr>
          <p:nvPr/>
        </p:nvPicPr>
        <p:blipFill rotWithShape="1">
          <a:blip r:embed="rId3"/>
          <a:srcRect l="26858" t="20707" r="28446" b="7728"/>
          <a:stretch/>
        </p:blipFill>
        <p:spPr>
          <a:xfrm>
            <a:off x="1511643" y="372778"/>
            <a:ext cx="9168713" cy="6485222"/>
          </a:xfrm>
          <a:prstGeom prst="rect">
            <a:avLst/>
          </a:prstGeom>
        </p:spPr>
      </p:pic>
    </p:spTree>
    <p:extLst>
      <p:ext uri="{BB962C8B-B14F-4D97-AF65-F5344CB8AC3E}">
        <p14:creationId xmlns:p14="http://schemas.microsoft.com/office/powerpoint/2010/main" val="92566960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9823211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1766563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experience  </a:t>
            </a:r>
          </a:p>
        </p:txBody>
      </p:sp>
    </p:spTree>
    <p:extLst>
      <p:ext uri="{BB962C8B-B14F-4D97-AF65-F5344CB8AC3E}">
        <p14:creationId xmlns:p14="http://schemas.microsoft.com/office/powerpoint/2010/main" val="282234359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7679" y="4038768"/>
            <a:ext cx="10515600" cy="2438232"/>
          </a:xfrm>
        </p:spPr>
        <p:txBody>
          <a:bodyPr>
            <a:normAutofit fontScale="90000"/>
          </a:bodyPr>
          <a:lstStyle/>
          <a:p>
            <a:pPr algn="ctr"/>
            <a:r>
              <a:rPr lang="en-GB" dirty="0">
                <a:latin typeface="Twinkl Cursive Looped" panose="02000000000000000000" pitchFamily="2" charset="0"/>
              </a:rPr>
              <a:t>experience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practical contact with and observation of facts or events.</a:t>
            </a:r>
          </a:p>
        </p:txBody>
      </p:sp>
    </p:spTree>
    <p:extLst>
      <p:ext uri="{BB962C8B-B14F-4D97-AF65-F5344CB8AC3E}">
        <p14:creationId xmlns:p14="http://schemas.microsoft.com/office/powerpoint/2010/main" val="372431979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3912184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question  </a:t>
            </a:r>
          </a:p>
        </p:txBody>
      </p:sp>
    </p:spTree>
    <p:extLst>
      <p:ext uri="{BB962C8B-B14F-4D97-AF65-F5344CB8AC3E}">
        <p14:creationId xmlns:p14="http://schemas.microsoft.com/office/powerpoint/2010/main" val="4121608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phonics</a:t>
            </a:r>
          </a:p>
        </p:txBody>
      </p:sp>
      <p:sp>
        <p:nvSpPr>
          <p:cNvPr id="3" name="Rectangle 2">
            <a:extLst>
              <a:ext uri="{FF2B5EF4-FFF2-40B4-BE49-F238E27FC236}">
                <a16:creationId xmlns:a16="http://schemas.microsoft.com/office/drawing/2014/main" id="{0366E0B6-702E-4814-82C6-08CA2D13F3C9}"/>
              </a:ext>
            </a:extLst>
          </p:cNvPr>
          <p:cNvSpPr/>
          <p:nvPr/>
        </p:nvSpPr>
        <p:spPr>
          <a:xfrm>
            <a:off x="4825248" y="3673929"/>
            <a:ext cx="1669144"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62" name="Picture 2" descr="Free Phonics Cliparts, Download Free Phonics Cliparts png images, Free  ClipArts on Clipart Library">
            <a:extLst>
              <a:ext uri="{FF2B5EF4-FFF2-40B4-BE49-F238E27FC236}">
                <a16:creationId xmlns:a16="http://schemas.microsoft.com/office/drawing/2014/main" id="{516AEB53-F5A6-E9B4-54CD-E8EFA7862B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292" y="524696"/>
            <a:ext cx="314325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383196"/>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a:bodyPr>
          <a:lstStyle/>
          <a:p>
            <a:pPr algn="ctr"/>
            <a:r>
              <a:rPr lang="en-GB" dirty="0">
                <a:latin typeface="Twinkl Cursive Looped" panose="02000000000000000000" pitchFamily="2" charset="0"/>
              </a:rPr>
              <a:t>question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sentence worded or expressed so as to elicit information.</a:t>
            </a:r>
          </a:p>
        </p:txBody>
      </p:sp>
    </p:spTree>
    <p:extLst>
      <p:ext uri="{BB962C8B-B14F-4D97-AF65-F5344CB8AC3E}">
        <p14:creationId xmlns:p14="http://schemas.microsoft.com/office/powerpoint/2010/main" val="3876848247"/>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294056658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 families – phone and real</a:t>
            </a:r>
          </a:p>
        </p:txBody>
      </p:sp>
    </p:spTree>
    <p:extLst>
      <p:ext uri="{BB962C8B-B14F-4D97-AF65-F5344CB8AC3E}">
        <p14:creationId xmlns:p14="http://schemas.microsoft.com/office/powerpoint/2010/main" val="175049047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phone</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0290" name="Picture 2">
            <a:extLst>
              <a:ext uri="{FF2B5EF4-FFF2-40B4-BE49-F238E27FC236}">
                <a16:creationId xmlns:a16="http://schemas.microsoft.com/office/drawing/2014/main" id="{E570921F-5213-F325-8836-338EB066B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1394" y="1101287"/>
            <a:ext cx="6484343" cy="2327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3891771"/>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real</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1314" name="Picture 2">
            <a:extLst>
              <a:ext uri="{FF2B5EF4-FFF2-40B4-BE49-F238E27FC236}">
                <a16:creationId xmlns:a16="http://schemas.microsoft.com/office/drawing/2014/main" id="{BB03F502-415E-51F2-26F9-631A66AFEB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450" y="1195880"/>
            <a:ext cx="9628460" cy="237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568597"/>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unreal </a:t>
            </a:r>
          </a:p>
        </p:txBody>
      </p:sp>
    </p:spTree>
    <p:extLst>
      <p:ext uri="{BB962C8B-B14F-4D97-AF65-F5344CB8AC3E}">
        <p14:creationId xmlns:p14="http://schemas.microsoft.com/office/powerpoint/2010/main" val="348746021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unreal</a:t>
            </a:r>
          </a:p>
        </p:txBody>
      </p:sp>
      <p:sp>
        <p:nvSpPr>
          <p:cNvPr id="3" name="Rectangle 2">
            <a:extLst>
              <a:ext uri="{FF2B5EF4-FFF2-40B4-BE49-F238E27FC236}">
                <a16:creationId xmlns:a16="http://schemas.microsoft.com/office/drawing/2014/main" id="{13BB5EC0-7A96-4D29-A835-6FAE896C31A4}"/>
              </a:ext>
            </a:extLst>
          </p:cNvPr>
          <p:cNvSpPr/>
          <p:nvPr/>
        </p:nvSpPr>
        <p:spPr>
          <a:xfrm>
            <a:off x="6212114" y="3429000"/>
            <a:ext cx="1494220"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6175881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unreal</a:t>
            </a:r>
          </a:p>
        </p:txBody>
      </p:sp>
      <p:sp>
        <p:nvSpPr>
          <p:cNvPr id="3" name="Rectangle 2">
            <a:extLst>
              <a:ext uri="{FF2B5EF4-FFF2-40B4-BE49-F238E27FC236}">
                <a16:creationId xmlns:a16="http://schemas.microsoft.com/office/drawing/2014/main" id="{13BB5EC0-7A96-4D29-A835-6FAE896C31A4}"/>
              </a:ext>
            </a:extLst>
          </p:cNvPr>
          <p:cNvSpPr/>
          <p:nvPr/>
        </p:nvSpPr>
        <p:spPr>
          <a:xfrm>
            <a:off x="6212114" y="3429000"/>
            <a:ext cx="1494220"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0466" name="Picture 2" descr="900+ Unreal Clip Art | Royalty Free - GoGraph">
            <a:extLst>
              <a:ext uri="{FF2B5EF4-FFF2-40B4-BE49-F238E27FC236}">
                <a16:creationId xmlns:a16="http://schemas.microsoft.com/office/drawing/2014/main" id="{0C4DF438-DEEC-758A-7239-6AB04064599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352"/>
          <a:stretch/>
        </p:blipFill>
        <p:spPr bwMode="auto">
          <a:xfrm>
            <a:off x="849993" y="415018"/>
            <a:ext cx="2851150" cy="2124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65273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realisation </a:t>
            </a:r>
          </a:p>
        </p:txBody>
      </p:sp>
    </p:spTree>
    <p:extLst>
      <p:ext uri="{BB962C8B-B14F-4D97-AF65-F5344CB8AC3E}">
        <p14:creationId xmlns:p14="http://schemas.microsoft.com/office/powerpoint/2010/main" val="3351223374"/>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realisation</a:t>
            </a:r>
          </a:p>
        </p:txBody>
      </p:sp>
      <p:sp>
        <p:nvSpPr>
          <p:cNvPr id="3" name="Rectangle 2">
            <a:extLst>
              <a:ext uri="{FF2B5EF4-FFF2-40B4-BE49-F238E27FC236}">
                <a16:creationId xmlns:a16="http://schemas.microsoft.com/office/drawing/2014/main" id="{0366E0B6-702E-4814-82C6-08CA2D13F3C9}"/>
              </a:ext>
            </a:extLst>
          </p:cNvPr>
          <p:cNvSpPr/>
          <p:nvPr/>
        </p:nvSpPr>
        <p:spPr>
          <a:xfrm>
            <a:off x="4325257" y="3572329"/>
            <a:ext cx="1298278"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8298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microphone</a:t>
            </a:r>
          </a:p>
        </p:txBody>
      </p:sp>
    </p:spTree>
    <p:extLst>
      <p:ext uri="{BB962C8B-B14F-4D97-AF65-F5344CB8AC3E}">
        <p14:creationId xmlns:p14="http://schemas.microsoft.com/office/powerpoint/2010/main" val="320266045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realisation</a:t>
            </a:r>
          </a:p>
        </p:txBody>
      </p:sp>
      <p:sp>
        <p:nvSpPr>
          <p:cNvPr id="3" name="Rectangle 2">
            <a:extLst>
              <a:ext uri="{FF2B5EF4-FFF2-40B4-BE49-F238E27FC236}">
                <a16:creationId xmlns:a16="http://schemas.microsoft.com/office/drawing/2014/main" id="{0366E0B6-702E-4814-82C6-08CA2D13F3C9}"/>
              </a:ext>
            </a:extLst>
          </p:cNvPr>
          <p:cNvSpPr/>
          <p:nvPr/>
        </p:nvSpPr>
        <p:spPr>
          <a:xfrm>
            <a:off x="4325257" y="3572329"/>
            <a:ext cx="1298278"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1490" name="Picture 2" descr="Realisation Stock Illustrations – 188 Realisation Stock Illustrations,  Vectors &amp; Clipart - Dreamstime">
            <a:extLst>
              <a:ext uri="{FF2B5EF4-FFF2-40B4-BE49-F238E27FC236}">
                <a16:creationId xmlns:a16="http://schemas.microsoft.com/office/drawing/2014/main" id="{819EF7D5-E507-2D8C-D6CA-3C8552CE21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717" y="428625"/>
            <a:ext cx="1952625" cy="2343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36823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5130077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–tian and -</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-tian mean a place or origin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cian</a:t>
            </a:r>
            <a:r>
              <a:rPr lang="en-GB" dirty="0">
                <a:latin typeface="Twinkl Cursive Looped" panose="02000000000000000000" pitchFamily="2" charset="0"/>
              </a:rPr>
              <a:t> mean occupation / job</a:t>
            </a:r>
          </a:p>
        </p:txBody>
      </p:sp>
    </p:spTree>
    <p:extLst>
      <p:ext uri="{BB962C8B-B14F-4D97-AF65-F5344CB8AC3E}">
        <p14:creationId xmlns:p14="http://schemas.microsoft.com/office/powerpoint/2010/main" val="118004474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-tian</a:t>
            </a:r>
          </a:p>
        </p:txBody>
      </p:sp>
    </p:spTree>
    <p:extLst>
      <p:ext uri="{BB962C8B-B14F-4D97-AF65-F5344CB8AC3E}">
        <p14:creationId xmlns:p14="http://schemas.microsoft.com/office/powerpoint/2010/main" val="134390630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60967653"/>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Christian </a:t>
            </a:r>
          </a:p>
        </p:txBody>
      </p:sp>
      <p:sp>
        <p:nvSpPr>
          <p:cNvPr id="3" name="Rectangle 2">
            <a:extLst>
              <a:ext uri="{FF2B5EF4-FFF2-40B4-BE49-F238E27FC236}">
                <a16:creationId xmlns:a16="http://schemas.microsoft.com/office/drawing/2014/main" id="{CADDE2D9-BBEE-4B60-9EA8-8BE166E5866C}"/>
              </a:ext>
            </a:extLst>
          </p:cNvPr>
          <p:cNvSpPr/>
          <p:nvPr/>
        </p:nvSpPr>
        <p:spPr>
          <a:xfrm>
            <a:off x="6284684"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7407725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Faustian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81172368"/>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Faustian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370677"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6434232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Croatian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58679715"/>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Croatian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240956"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93636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microphone</a:t>
            </a:r>
          </a:p>
        </p:txBody>
      </p:sp>
      <p:sp>
        <p:nvSpPr>
          <p:cNvPr id="3" name="Rectangle 2">
            <a:extLst>
              <a:ext uri="{FF2B5EF4-FFF2-40B4-BE49-F238E27FC236}">
                <a16:creationId xmlns:a16="http://schemas.microsoft.com/office/drawing/2014/main" id="{162CC6E8-06E9-4F6E-A75B-C2FED721CE28}"/>
              </a:ext>
            </a:extLst>
          </p:cNvPr>
          <p:cNvSpPr/>
          <p:nvPr/>
        </p:nvSpPr>
        <p:spPr>
          <a:xfrm>
            <a:off x="5969876" y="3662590"/>
            <a:ext cx="2086303"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3809406"/>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Christian</a:t>
            </a:r>
          </a:p>
        </p:txBody>
      </p:sp>
    </p:spTree>
    <p:extLst>
      <p:ext uri="{BB962C8B-B14F-4D97-AF65-F5344CB8AC3E}">
        <p14:creationId xmlns:p14="http://schemas.microsoft.com/office/powerpoint/2010/main" val="1556201452"/>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Christian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55650" name="Picture 2" descr="Free Christian Clipart Pictures - Clipartix">
            <a:extLst>
              <a:ext uri="{FF2B5EF4-FFF2-40B4-BE49-F238E27FC236}">
                <a16:creationId xmlns:a16="http://schemas.microsoft.com/office/drawing/2014/main" id="{905C3278-B29B-D7EA-D170-7E24FE00A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413" y="621846"/>
            <a:ext cx="26955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20437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09625"/>
            <a:ext cx="10515600" cy="1481650"/>
          </a:xfrm>
        </p:spPr>
        <p:txBody>
          <a:bodyPr>
            <a:normAutofit fontScale="90000"/>
          </a:bodyPr>
          <a:lstStyle/>
          <a:p>
            <a:pPr algn="ctr"/>
            <a:r>
              <a:rPr lang="en-GB" dirty="0">
                <a:latin typeface="Twinkl Cursive Looped" panose="02000000000000000000" pitchFamily="2" charset="0"/>
              </a:rPr>
              <a:t>Christian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person who has received Christian baptism or is a believer in Christianity.</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55650" name="Picture 2" descr="Free Christian Clipart Pictures - Clipartix">
            <a:extLst>
              <a:ext uri="{FF2B5EF4-FFF2-40B4-BE49-F238E27FC236}">
                <a16:creationId xmlns:a16="http://schemas.microsoft.com/office/drawing/2014/main" id="{905C3278-B29B-D7EA-D170-7E24FE00A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413" y="621846"/>
            <a:ext cx="26955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902954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047230"/>
          </a:xfrm>
        </p:spPr>
        <p:txBody>
          <a:bodyPr>
            <a:normAutofit fontScale="90000"/>
          </a:bodyPr>
          <a:lstStyle/>
          <a:p>
            <a:pPr algn="ctr"/>
            <a:r>
              <a:rPr lang="en-GB" dirty="0">
                <a:latin typeface="Twinkl Cursive Looped" panose="02000000000000000000" pitchFamily="2" charset="0"/>
              </a:rPr>
              <a:t>Christian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Harvest is one of many Christian festivals.</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726041883"/>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04723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Harvest is one of many --------- festivals.</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993121353"/>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047230"/>
          </a:xfrm>
        </p:spPr>
        <p:txBody>
          <a:bodyPr>
            <a:normAutofit fontScale="90000"/>
          </a:bodyPr>
          <a:lstStyle/>
          <a:p>
            <a:pPr algn="ctr"/>
            <a:r>
              <a:rPr lang="en-GB" dirty="0">
                <a:latin typeface="Twinkl Cursive Looped" panose="02000000000000000000" pitchFamily="2" charset="0"/>
              </a:rPr>
              <a:t>Christian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Harvest is one of many Christian festivals.</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40609729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dietitian </a:t>
            </a:r>
            <a:endParaRPr lang="en-GB" i="1" dirty="0">
              <a:latin typeface="Twinkl Cursive Looped" panose="02000000000000000000" pitchFamily="2" charset="0"/>
            </a:endParaRPr>
          </a:p>
        </p:txBody>
      </p:sp>
      <p:pic>
        <p:nvPicPr>
          <p:cNvPr id="192514" name="Picture 2" descr="32 Faust Illustrations &amp; Clip Art - iStock">
            <a:extLst>
              <a:ext uri="{FF2B5EF4-FFF2-40B4-BE49-F238E27FC236}">
                <a16:creationId xmlns:a16="http://schemas.microsoft.com/office/drawing/2014/main" id="{A785425D-82EA-1C82-95AE-32D05DEF51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724" y="603024"/>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0800514"/>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56367"/>
            <a:ext cx="10515600" cy="2270043"/>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dietitian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adjective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dietitian (noun): an expert on diet and nutrition.</a:t>
            </a:r>
            <a:br>
              <a:rPr lang="en-GB" dirty="0">
                <a:latin typeface="Twinkl Cursive Looped" panose="02000000000000000000" pitchFamily="2" charset="0"/>
              </a:rPr>
            </a:br>
            <a:r>
              <a:rPr lang="en-GB" dirty="0">
                <a:latin typeface="Twinkl Cursive Looped" panose="02000000000000000000" pitchFamily="2" charset="0"/>
              </a:rPr>
              <a:t>We have a team of dietitians to ensure patients get healthy, balanced meals.</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 name="Picture 2">
            <a:extLst>
              <a:ext uri="{FF2B5EF4-FFF2-40B4-BE49-F238E27FC236}">
                <a16:creationId xmlns:a16="http://schemas.microsoft.com/office/drawing/2014/main" id="{E5DEC99E-36E5-4AFA-B98B-987B491F9A04}"/>
              </a:ext>
            </a:extLst>
          </p:cNvPr>
          <p:cNvPicPr>
            <a:picLocks noChangeAspect="1"/>
          </p:cNvPicPr>
          <p:nvPr/>
        </p:nvPicPr>
        <p:blipFill>
          <a:blip r:embed="rId2"/>
          <a:stretch>
            <a:fillRect/>
          </a:stretch>
        </p:blipFill>
        <p:spPr>
          <a:xfrm>
            <a:off x="838200" y="219332"/>
            <a:ext cx="2847975" cy="1600200"/>
          </a:xfrm>
          <a:prstGeom prst="rect">
            <a:avLst/>
          </a:prstGeom>
        </p:spPr>
      </p:pic>
    </p:spTree>
    <p:extLst>
      <p:ext uri="{BB962C8B-B14F-4D97-AF65-F5344CB8AC3E}">
        <p14:creationId xmlns:p14="http://schemas.microsoft.com/office/powerpoint/2010/main" val="365820292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5"/>
            <a:ext cx="10515600" cy="2862776"/>
          </a:xfrm>
        </p:spPr>
        <p:txBody>
          <a:bodyPr>
            <a:normAutofit fontScale="90000"/>
          </a:bodyPr>
          <a:lstStyle/>
          <a:p>
            <a:pPr algn="ctr"/>
            <a:r>
              <a:rPr lang="en-GB" dirty="0">
                <a:latin typeface="Twinkl Cursive Looped" panose="02000000000000000000" pitchFamily="2" charset="0"/>
              </a:rPr>
              <a:t>dietitian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have a team of dietitians to ensure patients get healthy, balanced meals.</a:t>
            </a:r>
            <a:endParaRPr lang="en-GB" i="1" dirty="0">
              <a:highlight>
                <a:srgbClr val="FFFF00"/>
              </a:highlight>
              <a:latin typeface="Twinkl Cursive Looped" panose="02000000000000000000" pitchFamily="2" charset="0"/>
            </a:endParaRPr>
          </a:p>
        </p:txBody>
      </p:sp>
      <p:pic>
        <p:nvPicPr>
          <p:cNvPr id="2050" name="Picture 2" descr="How to Get a Job as a Nutritionist | Dietitian vs. Nutritionist">
            <a:extLst>
              <a:ext uri="{FF2B5EF4-FFF2-40B4-BE49-F238E27FC236}">
                <a16:creationId xmlns:a16="http://schemas.microsoft.com/office/drawing/2014/main" id="{DEEC2B5D-F8BA-4046-9899-654F72FE3D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921" y="406401"/>
            <a:ext cx="284797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619643"/>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257295"/>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have a team of --------- to ensure patients get healthy, balanced meals.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18384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80825"/>
            <a:ext cx="10515600" cy="1481650"/>
          </a:xfrm>
        </p:spPr>
        <p:txBody>
          <a:bodyPr>
            <a:normAutofit/>
          </a:bodyPr>
          <a:lstStyle/>
          <a:p>
            <a:pPr algn="ctr"/>
            <a:r>
              <a:rPr lang="en-GB" dirty="0">
                <a:latin typeface="Twinkl Cursive Looped" panose="02000000000000000000" pitchFamily="2" charset="0"/>
              </a:rPr>
              <a:t>microphone</a:t>
            </a:r>
          </a:p>
        </p:txBody>
      </p:sp>
      <p:sp>
        <p:nvSpPr>
          <p:cNvPr id="3" name="Rectangle 2">
            <a:extLst>
              <a:ext uri="{FF2B5EF4-FFF2-40B4-BE49-F238E27FC236}">
                <a16:creationId xmlns:a16="http://schemas.microsoft.com/office/drawing/2014/main" id="{162CC6E8-06E9-4F6E-A75B-C2FED721CE28}"/>
              </a:ext>
            </a:extLst>
          </p:cNvPr>
          <p:cNvSpPr/>
          <p:nvPr/>
        </p:nvSpPr>
        <p:spPr>
          <a:xfrm>
            <a:off x="5969876" y="3662590"/>
            <a:ext cx="2086303" cy="8998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4386" name="Picture 2" descr="Black Microphone Clip Art Free PNG Image｜Illustoon">
            <a:extLst>
              <a:ext uri="{FF2B5EF4-FFF2-40B4-BE49-F238E27FC236}">
                <a16:creationId xmlns:a16="http://schemas.microsoft.com/office/drawing/2014/main" id="{9CE821B7-91D9-991E-3A35-C4AFF85792E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44"/>
          <a:stretch/>
        </p:blipFill>
        <p:spPr bwMode="auto">
          <a:xfrm>
            <a:off x="578562" y="370983"/>
            <a:ext cx="2143125" cy="1915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790795"/>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9350" y="3080824"/>
            <a:ext cx="10515600" cy="2257295"/>
          </a:xfrm>
        </p:spPr>
        <p:txBody>
          <a:bodyPr>
            <a:normAutofit fontScale="90000"/>
          </a:bodyPr>
          <a:lstStyle/>
          <a:p>
            <a:pPr algn="ctr"/>
            <a:r>
              <a:rPr lang="en-GB" dirty="0">
                <a:latin typeface="Twinkl Cursive Looped" panose="02000000000000000000" pitchFamily="2" charset="0"/>
              </a:rPr>
              <a:t>dietitian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have a team of dietitians to ensure patients get healthy, balanced meals.</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218047853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a:bodyPr>
          <a:lstStyle/>
          <a:p>
            <a:pPr algn="ctr"/>
            <a:r>
              <a:rPr lang="en-GB" dirty="0">
                <a:latin typeface="Twinkl Cursive Looped" panose="02000000000000000000" pitchFamily="2" charset="0"/>
              </a:rPr>
              <a:t>Croatian</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912017013"/>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Croatian</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53602" name="Picture 2" descr="Croatian Clipart and Stock Illustrations. 4,402 Croatian vector EPS  illustrations and drawings available to search from thousands of royalty  free clip art graphic designers.">
            <a:extLst>
              <a:ext uri="{FF2B5EF4-FFF2-40B4-BE49-F238E27FC236}">
                <a16:creationId xmlns:a16="http://schemas.microsoft.com/office/drawing/2014/main" id="{D2693426-2069-2749-B851-839462033F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47"/>
          <a:stretch/>
        </p:blipFill>
        <p:spPr bwMode="auto">
          <a:xfrm>
            <a:off x="590324" y="518494"/>
            <a:ext cx="2381250" cy="1719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98461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20309"/>
            <a:ext cx="10515600" cy="1719197"/>
          </a:xfrm>
        </p:spPr>
        <p:txBody>
          <a:bodyPr>
            <a:normAutofit fontScale="90000"/>
          </a:bodyPr>
          <a:lstStyle/>
          <a:p>
            <a:pPr algn="ctr"/>
            <a:r>
              <a:rPr lang="en-GB" dirty="0">
                <a:latin typeface="Twinkl Cursive Looped" panose="02000000000000000000" pitchFamily="2" charset="0"/>
              </a:rPr>
              <a:t>Croatian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native or inhabitant of Croatia, or a person of Croatian descent.</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53602" name="Picture 2" descr="Croatian Clipart and Stock Illustrations. 4,402 Croatian vector EPS  illustrations and drawings available to search from thousands of royalty  free clip art graphic designers.">
            <a:extLst>
              <a:ext uri="{FF2B5EF4-FFF2-40B4-BE49-F238E27FC236}">
                <a16:creationId xmlns:a16="http://schemas.microsoft.com/office/drawing/2014/main" id="{D2693426-2069-2749-B851-839462033F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47"/>
          <a:stretch/>
        </p:blipFill>
        <p:spPr bwMode="auto">
          <a:xfrm>
            <a:off x="590324" y="518494"/>
            <a:ext cx="2381250" cy="1719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712612"/>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Croatian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Natives from Croatia are referred to as Croatian.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974201589"/>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Natives from Croatia are referred to as --------.</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448001689"/>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Croatian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Natives from Croatia are referred to as Croatian.</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815296858"/>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6688469"/>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6556368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forty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93982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forty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pic>
        <p:nvPicPr>
          <p:cNvPr id="146434" name="Picture 2" descr="Forty Mph Stock Illustrations – 7 Forty Mph Stock Illustrations, Vectors &amp;  Clipart - Dreamstime">
            <a:extLst>
              <a:ext uri="{FF2B5EF4-FFF2-40B4-BE49-F238E27FC236}">
                <a16:creationId xmlns:a16="http://schemas.microsoft.com/office/drawing/2014/main" id="{F570EF31-F411-BF64-F198-53CC579585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7"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052996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41736955"/>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0914" y="2755726"/>
            <a:ext cx="10926536"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_____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1084677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9153BEBE-3AF6-4E96-67DB-5274E1FC79D9}"/>
              </a:ext>
            </a:extLst>
          </p:cNvPr>
          <p:cNvSpPr/>
          <p:nvPr/>
        </p:nvSpPr>
        <p:spPr>
          <a:xfrm>
            <a:off x="4833257" y="2995385"/>
            <a:ext cx="1669141"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2490956"/>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ancient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1327834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ancient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pic>
        <p:nvPicPr>
          <p:cNvPr id="147458" name="Picture 2" descr="18,640 Ancient Roman Illustrations &amp; Clip Art - iStock">
            <a:extLst>
              <a:ext uri="{FF2B5EF4-FFF2-40B4-BE49-F238E27FC236}">
                <a16:creationId xmlns:a16="http://schemas.microsoft.com/office/drawing/2014/main" id="{A869799C-84D0-7974-F1ED-B62B6AD22E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25463"/>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2711207"/>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spTree>
    <p:extLst>
      <p:ext uri="{BB962C8B-B14F-4D97-AF65-F5344CB8AC3E}">
        <p14:creationId xmlns:p14="http://schemas.microsoft.com/office/powerpoint/2010/main" val="35746030"/>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_______ and are needing protection. </a:t>
            </a:r>
            <a:endParaRPr lang="en-GB" i="1" dirty="0"/>
          </a:p>
        </p:txBody>
      </p:sp>
    </p:spTree>
    <p:extLst>
      <p:ext uri="{BB962C8B-B14F-4D97-AF65-F5344CB8AC3E}">
        <p14:creationId xmlns:p14="http://schemas.microsoft.com/office/powerpoint/2010/main" val="1628480391"/>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sp>
        <p:nvSpPr>
          <p:cNvPr id="3" name="Rectangle 2">
            <a:extLst>
              <a:ext uri="{FF2B5EF4-FFF2-40B4-BE49-F238E27FC236}">
                <a16:creationId xmlns:a16="http://schemas.microsoft.com/office/drawing/2014/main" id="{04CE0F85-57AD-740B-FA11-208D1A00C67B}"/>
              </a:ext>
            </a:extLst>
          </p:cNvPr>
          <p:cNvSpPr/>
          <p:nvPr/>
        </p:nvSpPr>
        <p:spPr>
          <a:xfrm>
            <a:off x="9216570" y="3429000"/>
            <a:ext cx="2670629"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32155165"/>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03143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–tian and -</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-tian mean a place or origin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cian</a:t>
            </a:r>
            <a:r>
              <a:rPr lang="en-GB" dirty="0">
                <a:latin typeface="Twinkl Cursive Looped" panose="02000000000000000000" pitchFamily="2" charset="0"/>
              </a:rPr>
              <a:t> mean occupation / job</a:t>
            </a:r>
          </a:p>
        </p:txBody>
      </p:sp>
    </p:spTree>
    <p:extLst>
      <p:ext uri="{BB962C8B-B14F-4D97-AF65-F5344CB8AC3E}">
        <p14:creationId xmlns:p14="http://schemas.microsoft.com/office/powerpoint/2010/main" val="3375751367"/>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7764427"/>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18531"/>
          </a:xfrm>
        </p:spPr>
        <p:txBody>
          <a:bodyPr>
            <a:noAutofit/>
          </a:bodyPr>
          <a:lstStyle/>
          <a:p>
            <a:r>
              <a:rPr lang="en-GB" sz="3200" dirty="0">
                <a:solidFill>
                  <a:srgbClr val="333333"/>
                </a:solidFill>
                <a:latin typeface="Twinkl Cursive Looped" panose="02000000000000000000" pitchFamily="2" charset="0"/>
              </a:rPr>
              <a:t>Underground clues show how some of the first forty people to live in the Colchester area used the ancient land.  </a:t>
            </a:r>
            <a:br>
              <a:rPr lang="en-GB" sz="36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Archaeologists have discovered ditches dug into the earth, coins and other clues showing there was a big settlement here over 2,000 years ago maybe with physicians, magicians and even statisticians.  People used ditches and two rivers to protect the ancient settlement from attack.</a:t>
            </a: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The ancient Romans invaded and turned the settlement into a wealthy Roman town.</a:t>
            </a:r>
            <a:br>
              <a:rPr lang="en-GB" sz="3200" dirty="0">
                <a:solidFill>
                  <a:srgbClr val="333333"/>
                </a:solidFill>
                <a:latin typeface="Twinkl Cursive Looped" panose="02000000000000000000" pitchFamily="2" charset="0"/>
              </a:rPr>
            </a:b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We know there was a Roman ancient town at Colchester because archaeologists have found the remains of Roman buildings such as houses, a chariot-racing arena, a theatre and temples, with numbers over forty.</a:t>
            </a:r>
          </a:p>
        </p:txBody>
      </p:sp>
    </p:spTree>
    <p:extLst>
      <p:ext uri="{BB962C8B-B14F-4D97-AF65-F5344CB8AC3E}">
        <p14:creationId xmlns:p14="http://schemas.microsoft.com/office/powerpoint/2010/main" val="2631802628"/>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18531"/>
          </a:xfrm>
        </p:spPr>
        <p:txBody>
          <a:bodyPr>
            <a:noAutofit/>
          </a:bodyPr>
          <a:lstStyle/>
          <a:p>
            <a:r>
              <a:rPr lang="en-GB" sz="3200" dirty="0">
                <a:solidFill>
                  <a:srgbClr val="333333"/>
                </a:solidFill>
                <a:latin typeface="Twinkl Cursive Looped" panose="02000000000000000000" pitchFamily="2" charset="0"/>
              </a:rPr>
              <a:t>Underground clues show how some of the first </a:t>
            </a:r>
            <a:r>
              <a:rPr lang="en-GB" sz="3200" dirty="0">
                <a:solidFill>
                  <a:srgbClr val="333333"/>
                </a:solidFill>
                <a:highlight>
                  <a:srgbClr val="FFFF00"/>
                </a:highlight>
                <a:latin typeface="Twinkl Cursive Looped" panose="02000000000000000000" pitchFamily="2" charset="0"/>
              </a:rPr>
              <a:t>forty</a:t>
            </a:r>
            <a:r>
              <a:rPr lang="en-GB" sz="3200" dirty="0">
                <a:solidFill>
                  <a:srgbClr val="333333"/>
                </a:solidFill>
                <a:latin typeface="Twinkl Cursive Looped" panose="02000000000000000000" pitchFamily="2" charset="0"/>
              </a:rPr>
              <a:t> people to live in the Colchester area used 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land.  </a:t>
            </a:r>
            <a:br>
              <a:rPr lang="en-GB" sz="36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Archaeologists have discovered ditches dug into the earth, coins and other clues showing there was a big settlement here over 2,000 years ago maybe with </a:t>
            </a:r>
            <a:r>
              <a:rPr lang="en-GB" sz="3200" dirty="0">
                <a:solidFill>
                  <a:srgbClr val="333333"/>
                </a:solidFill>
                <a:highlight>
                  <a:srgbClr val="FFFF00"/>
                </a:highlight>
                <a:latin typeface="Twinkl Cursive Looped" panose="02000000000000000000" pitchFamily="2" charset="0"/>
              </a:rPr>
              <a:t>physicians, magicians </a:t>
            </a:r>
            <a:r>
              <a:rPr lang="en-GB" sz="3200" dirty="0">
                <a:solidFill>
                  <a:srgbClr val="333333"/>
                </a:solidFill>
                <a:latin typeface="Twinkl Cursive Looped" panose="02000000000000000000" pitchFamily="2" charset="0"/>
              </a:rPr>
              <a:t>and even </a:t>
            </a:r>
            <a:r>
              <a:rPr lang="en-GB" sz="3200" dirty="0">
                <a:solidFill>
                  <a:srgbClr val="333333"/>
                </a:solidFill>
                <a:highlight>
                  <a:srgbClr val="FFFF00"/>
                </a:highlight>
                <a:latin typeface="Twinkl Cursive Looped" panose="02000000000000000000" pitchFamily="2" charset="0"/>
              </a:rPr>
              <a:t>statisticians.</a:t>
            </a:r>
            <a:r>
              <a:rPr lang="en-GB" sz="3200" dirty="0">
                <a:solidFill>
                  <a:srgbClr val="333333"/>
                </a:solidFill>
                <a:latin typeface="Twinkl Cursive Looped" panose="02000000000000000000" pitchFamily="2" charset="0"/>
              </a:rPr>
              <a:t>  People used ditches and two rivers to protect 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settlement from attack.</a:t>
            </a: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Romans invaded and turned the settlement into a wealthy Roman town with many </a:t>
            </a:r>
            <a:r>
              <a:rPr lang="en-GB" sz="3200" dirty="0">
                <a:solidFill>
                  <a:srgbClr val="333333"/>
                </a:solidFill>
                <a:highlight>
                  <a:srgbClr val="FFFF00"/>
                </a:highlight>
                <a:latin typeface="Twinkl Cursive Looped" panose="02000000000000000000" pitchFamily="2" charset="0"/>
              </a:rPr>
              <a:t>dalmatians.</a:t>
            </a:r>
            <a:r>
              <a:rPr lang="en-GB" sz="3200" dirty="0">
                <a:solidFill>
                  <a:srgbClr val="333333"/>
                </a:solidFill>
                <a:latin typeface="Twinkl Cursive Looped" panose="02000000000000000000" pitchFamily="2" charset="0"/>
              </a:rPr>
              <a:t> </a:t>
            </a:r>
            <a:br>
              <a:rPr lang="en-GB" sz="3200" dirty="0">
                <a:solidFill>
                  <a:srgbClr val="333333"/>
                </a:solidFill>
                <a:latin typeface="Twinkl Cursive Looped" panose="02000000000000000000" pitchFamily="2" charset="0"/>
              </a:rPr>
            </a:b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We know there was a Roman </a:t>
            </a:r>
            <a:r>
              <a:rPr lang="en-GB" sz="3200" dirty="0">
                <a:solidFill>
                  <a:srgbClr val="333333"/>
                </a:solidFill>
                <a:highlight>
                  <a:srgbClr val="FFFF00"/>
                </a:highlight>
                <a:latin typeface="Twinkl Cursive Looped" panose="02000000000000000000" pitchFamily="2" charset="0"/>
              </a:rPr>
              <a:t>ancient </a:t>
            </a:r>
            <a:r>
              <a:rPr lang="en-GB" sz="3200" dirty="0">
                <a:solidFill>
                  <a:srgbClr val="333333"/>
                </a:solidFill>
                <a:latin typeface="Twinkl Cursive Looped" panose="02000000000000000000" pitchFamily="2" charset="0"/>
              </a:rPr>
              <a:t>town at Colchester because archaeologists have found the remains of Roman buildings such as houses, a chariot-racing arena, a theatre and temples, with numbers over </a:t>
            </a:r>
            <a:r>
              <a:rPr lang="en-GB" sz="3200" dirty="0">
                <a:solidFill>
                  <a:srgbClr val="333333"/>
                </a:solidFill>
                <a:highlight>
                  <a:srgbClr val="FFFF00"/>
                </a:highlight>
                <a:latin typeface="Twinkl Cursive Looped" panose="02000000000000000000" pitchFamily="2" charset="0"/>
              </a:rPr>
              <a:t>forty</a:t>
            </a:r>
            <a:r>
              <a:rPr lang="en-GB" sz="3200" dirty="0">
                <a:solidFill>
                  <a:srgbClr val="333333"/>
                </a:solidFill>
                <a:latin typeface="Twinkl Cursive Looped" panose="02000000000000000000" pitchFamily="2" charset="0"/>
              </a:rPr>
              <a:t>. Now there are many different nationalities such as </a:t>
            </a:r>
            <a:r>
              <a:rPr lang="en-GB" sz="3200" dirty="0">
                <a:solidFill>
                  <a:srgbClr val="333333"/>
                </a:solidFill>
                <a:highlight>
                  <a:srgbClr val="FFFF00"/>
                </a:highlight>
                <a:latin typeface="Twinkl Cursive Looped" panose="02000000000000000000" pitchFamily="2" charset="0"/>
              </a:rPr>
              <a:t>Croatians.</a:t>
            </a:r>
          </a:p>
        </p:txBody>
      </p:sp>
    </p:spTree>
    <p:extLst>
      <p:ext uri="{BB962C8B-B14F-4D97-AF65-F5344CB8AC3E}">
        <p14:creationId xmlns:p14="http://schemas.microsoft.com/office/powerpoint/2010/main" val="1416487103"/>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31783393"/>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051223"/>
            <a:ext cx="10515600" cy="3917092"/>
          </a:xfrm>
        </p:spPr>
        <p:txBody>
          <a:bodyPr>
            <a:normAutofit fontScale="90000"/>
          </a:bodyPr>
          <a:lstStyle/>
          <a:p>
            <a:r>
              <a:rPr lang="en-GB" sz="4400" dirty="0">
                <a:solidFill>
                  <a:srgbClr val="000000"/>
                </a:solidFill>
                <a:latin typeface="Twinkl Cursive Looped" panose="02000000000000000000" pitchFamily="2" charset="0"/>
                <a:ea typeface="Times New Roman" panose="02020603050405020304" pitchFamily="18" charset="0"/>
              </a:rPr>
              <a:t>We know there was a Roman ancient town at Colchester because archaeologists have found the remains of Roman buildings such as houses, a chariot-racing arena, a theatre and temples, with numbers over forty.</a:t>
            </a:r>
            <a:br>
              <a:rPr lang="en-GB" sz="4400" dirty="0">
                <a:solidFill>
                  <a:srgbClr val="000000"/>
                </a:solidFill>
                <a:latin typeface="Twinkl Cursive Looped" panose="02000000000000000000" pitchFamily="2" charset="0"/>
                <a:ea typeface="Times New Roman" panose="02020603050405020304" pitchFamily="18" charset="0"/>
              </a:rPr>
            </a:br>
            <a:r>
              <a:rPr lang="en-GB" sz="4400" dirty="0">
                <a:solidFill>
                  <a:srgbClr val="000000"/>
                </a:solidFill>
                <a:latin typeface="Twinkl Cursive Looped" panose="02000000000000000000" pitchFamily="2" charset="0"/>
                <a:ea typeface="Times New Roman" panose="02020603050405020304" pitchFamily="18" charset="0"/>
              </a:rPr>
              <a:t>Now there are many different nationalities such as Croatians.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237511795"/>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1114376992"/>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355709-B1B3-4F98-A082-6B74BCDDA28D}"/>
              </a:ext>
            </a:extLst>
          </p:cNvPr>
          <p:cNvPicPr>
            <a:picLocks noChangeAspect="1"/>
          </p:cNvPicPr>
          <p:nvPr/>
        </p:nvPicPr>
        <p:blipFill rotWithShape="1">
          <a:blip r:embed="rId3"/>
          <a:srcRect l="26858" t="20707" r="28446" b="7728"/>
          <a:stretch/>
        </p:blipFill>
        <p:spPr>
          <a:xfrm>
            <a:off x="1511643" y="372778"/>
            <a:ext cx="9168713" cy="6485222"/>
          </a:xfrm>
          <a:prstGeom prst="rect">
            <a:avLst/>
          </a:prstGeom>
        </p:spPr>
      </p:pic>
    </p:spTree>
    <p:extLst>
      <p:ext uri="{BB962C8B-B14F-4D97-AF65-F5344CB8AC3E}">
        <p14:creationId xmlns:p14="http://schemas.microsoft.com/office/powerpoint/2010/main" val="2637561559"/>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24543" y="1518558"/>
            <a:ext cx="10972800" cy="2308324"/>
          </a:xfrm>
          <a:prstGeom prst="rect">
            <a:avLst/>
          </a:prstGeom>
          <a:noFill/>
        </p:spPr>
        <p:txBody>
          <a:bodyPr wrap="square" rtlCol="0">
            <a:spAutoFit/>
          </a:bodyPr>
          <a:lstStyle/>
          <a:p>
            <a:r>
              <a:rPr lang="en-GB" sz="7200" i="1" dirty="0">
                <a:latin typeface="Twinkl Cursive Looped" panose="02000000000000000000" pitchFamily="2" charset="0"/>
              </a:rPr>
              <a:t>Let’s Revisit and Review…</a:t>
            </a:r>
          </a:p>
          <a:p>
            <a:endParaRPr lang="en-GB" sz="7200" dirty="0"/>
          </a:p>
        </p:txBody>
      </p:sp>
    </p:spTree>
    <p:extLst>
      <p:ext uri="{BB962C8B-B14F-4D97-AF65-F5344CB8AC3E}">
        <p14:creationId xmlns:p14="http://schemas.microsoft.com/office/powerpoint/2010/main" val="3506532187"/>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experience </a:t>
            </a:r>
          </a:p>
        </p:txBody>
      </p:sp>
    </p:spTree>
    <p:extLst>
      <p:ext uri="{BB962C8B-B14F-4D97-AF65-F5344CB8AC3E}">
        <p14:creationId xmlns:p14="http://schemas.microsoft.com/office/powerpoint/2010/main" val="3866864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question</a:t>
            </a:r>
          </a:p>
        </p:txBody>
      </p:sp>
    </p:spTree>
    <p:extLst>
      <p:ext uri="{BB962C8B-B14F-4D97-AF65-F5344CB8AC3E}">
        <p14:creationId xmlns:p14="http://schemas.microsoft.com/office/powerpoint/2010/main" val="322118707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phone</a:t>
            </a:r>
          </a:p>
        </p:txBody>
      </p:sp>
    </p:spTree>
    <p:extLst>
      <p:ext uri="{BB962C8B-B14F-4D97-AF65-F5344CB8AC3E}">
        <p14:creationId xmlns:p14="http://schemas.microsoft.com/office/powerpoint/2010/main" val="1612179683"/>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phonics</a:t>
            </a:r>
          </a:p>
        </p:txBody>
      </p:sp>
    </p:spTree>
    <p:extLst>
      <p:ext uri="{BB962C8B-B14F-4D97-AF65-F5344CB8AC3E}">
        <p14:creationId xmlns:p14="http://schemas.microsoft.com/office/powerpoint/2010/main" val="4213858259"/>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microphone</a:t>
            </a:r>
          </a:p>
        </p:txBody>
      </p:sp>
    </p:spTree>
    <p:extLst>
      <p:ext uri="{BB962C8B-B14F-4D97-AF65-F5344CB8AC3E}">
        <p14:creationId xmlns:p14="http://schemas.microsoft.com/office/powerpoint/2010/main" val="2847501421"/>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telephone</a:t>
            </a:r>
          </a:p>
        </p:txBody>
      </p:sp>
    </p:spTree>
    <p:extLst>
      <p:ext uri="{BB962C8B-B14F-4D97-AF65-F5344CB8AC3E}">
        <p14:creationId xmlns:p14="http://schemas.microsoft.com/office/powerpoint/2010/main" val="680978058"/>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a:t>
            </a:r>
          </a:p>
        </p:txBody>
      </p:sp>
    </p:spTree>
    <p:extLst>
      <p:ext uri="{BB962C8B-B14F-4D97-AF65-F5344CB8AC3E}">
        <p14:creationId xmlns:p14="http://schemas.microsoft.com/office/powerpoint/2010/main" val="4064547850"/>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a:t>
            </a:r>
          </a:p>
        </p:txBody>
      </p:sp>
    </p:spTree>
    <p:extLst>
      <p:ext uri="{BB962C8B-B14F-4D97-AF65-F5344CB8AC3E}">
        <p14:creationId xmlns:p14="http://schemas.microsoft.com/office/powerpoint/2010/main" val="606007093"/>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reality</a:t>
            </a:r>
          </a:p>
        </p:txBody>
      </p:sp>
    </p:spTree>
    <p:extLst>
      <p:ext uri="{BB962C8B-B14F-4D97-AF65-F5344CB8AC3E}">
        <p14:creationId xmlns:p14="http://schemas.microsoft.com/office/powerpoint/2010/main" val="3045267707"/>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realistic</a:t>
            </a:r>
          </a:p>
        </p:txBody>
      </p:sp>
    </p:spTree>
    <p:extLst>
      <p:ext uri="{BB962C8B-B14F-4D97-AF65-F5344CB8AC3E}">
        <p14:creationId xmlns:p14="http://schemas.microsoft.com/office/powerpoint/2010/main" val="3828583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statistician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6728928"/>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unreal</a:t>
            </a:r>
          </a:p>
        </p:txBody>
      </p:sp>
    </p:spTree>
    <p:extLst>
      <p:ext uri="{BB962C8B-B14F-4D97-AF65-F5344CB8AC3E}">
        <p14:creationId xmlns:p14="http://schemas.microsoft.com/office/powerpoint/2010/main" val="3943656280"/>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realisation</a:t>
            </a:r>
          </a:p>
        </p:txBody>
      </p:sp>
    </p:spTree>
    <p:extLst>
      <p:ext uri="{BB962C8B-B14F-4D97-AF65-F5344CB8AC3E}">
        <p14:creationId xmlns:p14="http://schemas.microsoft.com/office/powerpoint/2010/main" val="4104111880"/>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statistician</a:t>
            </a:r>
          </a:p>
        </p:txBody>
      </p:sp>
    </p:spTree>
    <p:extLst>
      <p:ext uri="{BB962C8B-B14F-4D97-AF65-F5344CB8AC3E}">
        <p14:creationId xmlns:p14="http://schemas.microsoft.com/office/powerpoint/2010/main" val="1413045715"/>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a:t>
            </a:r>
          </a:p>
        </p:txBody>
      </p:sp>
    </p:spTree>
    <p:extLst>
      <p:ext uri="{BB962C8B-B14F-4D97-AF65-F5344CB8AC3E}">
        <p14:creationId xmlns:p14="http://schemas.microsoft.com/office/powerpoint/2010/main" val="80578285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Martian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statistician </a:t>
            </a:r>
          </a:p>
        </p:txBody>
      </p:sp>
      <p:sp>
        <p:nvSpPr>
          <p:cNvPr id="3" name="Rectangle 2">
            <a:extLst>
              <a:ext uri="{FF2B5EF4-FFF2-40B4-BE49-F238E27FC236}">
                <a16:creationId xmlns:a16="http://schemas.microsoft.com/office/drawing/2014/main" id="{CADDE2D9-BBEE-4B60-9EA8-8BE166E5866C}"/>
              </a:ext>
            </a:extLst>
          </p:cNvPr>
          <p:cNvSpPr/>
          <p:nvPr/>
        </p:nvSpPr>
        <p:spPr>
          <a:xfrm>
            <a:off x="6502399" y="3665300"/>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1321050"/>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Dalmatian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Christian</a:t>
            </a:r>
          </a:p>
        </p:txBody>
      </p:sp>
    </p:spTree>
    <p:extLst>
      <p:ext uri="{BB962C8B-B14F-4D97-AF65-F5344CB8AC3E}">
        <p14:creationId xmlns:p14="http://schemas.microsoft.com/office/powerpoint/2010/main" val="3670349578"/>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Faustian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Croatian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75171062"/>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ancient</a:t>
            </a:r>
          </a:p>
        </p:txBody>
      </p:sp>
    </p:spTree>
    <p:extLst>
      <p:ext uri="{BB962C8B-B14F-4D97-AF65-F5344CB8AC3E}">
        <p14:creationId xmlns:p14="http://schemas.microsoft.com/office/powerpoint/2010/main" val="2844813666"/>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experience question forty ancient microphone reality physician electrician Christian dalmatian </a:t>
            </a:r>
          </a:p>
        </p:txBody>
      </p:sp>
    </p:spTree>
    <p:extLst>
      <p:ext uri="{BB962C8B-B14F-4D97-AF65-F5344CB8AC3E}">
        <p14:creationId xmlns:p14="http://schemas.microsoft.com/office/powerpoint/2010/main" val="3886991875"/>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28067212"/>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4159800"/>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Fred managed to count to forty before the bell rang. </a:t>
            </a:r>
            <a:r>
              <a:rPr lang="en-GB" dirty="0">
                <a:solidFill>
                  <a:srgbClr val="00B050"/>
                </a:solidFill>
                <a:latin typeface="Twinkl Cursive Looped" panose="02000000000000000000" pitchFamily="2" charset="0"/>
              </a:rPr>
              <a:t> </a:t>
            </a: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954812299"/>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1"/>
            <a:ext cx="10515600" cy="4802351"/>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Fred managed to count to forty before the bell rang. </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rgbClr val="002060"/>
                </a:solidFill>
                <a:latin typeface="Twinkl Cursive Looped" panose="02000000000000000000" pitchFamily="2" charset="0"/>
              </a:rPr>
              <a:t>Proper noun, </a:t>
            </a:r>
            <a:r>
              <a:rPr lang="en-GB" dirty="0">
                <a:solidFill>
                  <a:srgbClr val="00B050"/>
                </a:solidFill>
                <a:latin typeface="Twinkl Cursive Looped" panose="02000000000000000000" pitchFamily="2" charset="0"/>
              </a:rPr>
              <a:t>verb, </a:t>
            </a:r>
            <a:r>
              <a:rPr lang="en-GB" dirty="0">
                <a:solidFill>
                  <a:srgbClr val="7030A0"/>
                </a:solidFill>
                <a:latin typeface="Twinkl Cursive Looped" panose="02000000000000000000" pitchFamily="2" charset="0"/>
              </a:rPr>
              <a:t>preposition, </a:t>
            </a:r>
            <a:r>
              <a:rPr lang="en-GB" dirty="0">
                <a:solidFill>
                  <a:srgbClr val="00B050"/>
                </a:solidFill>
                <a:latin typeface="Twinkl Cursive Looped" panose="02000000000000000000" pitchFamily="2" charset="0"/>
              </a:rPr>
              <a:t>verb, </a:t>
            </a:r>
            <a:r>
              <a:rPr lang="en-GB" dirty="0">
                <a:solidFill>
                  <a:srgbClr val="7030A0"/>
                </a:solidFill>
                <a:latin typeface="Twinkl Cursive Looped" panose="02000000000000000000" pitchFamily="2" charset="0"/>
              </a:rPr>
              <a:t>preposition, </a:t>
            </a:r>
            <a:r>
              <a:rPr lang="en-GB" dirty="0">
                <a:solidFill>
                  <a:srgbClr val="FFC000"/>
                </a:solidFill>
                <a:latin typeface="Twinkl Cursive Looped" panose="02000000000000000000" pitchFamily="2" charset="0"/>
              </a:rPr>
              <a:t>noun,</a:t>
            </a:r>
            <a:r>
              <a:rPr lang="en-GB" dirty="0">
                <a:solidFill>
                  <a:srgbClr val="FF0000"/>
                </a:solidFill>
                <a:latin typeface="Twinkl Cursive Looped" panose="02000000000000000000" pitchFamily="2" charset="0"/>
              </a:rPr>
              <a:t> </a:t>
            </a:r>
            <a:r>
              <a:rPr lang="en-GB" dirty="0">
                <a:solidFill>
                  <a:srgbClr val="7030A0"/>
                </a:solidFill>
                <a:latin typeface="Twinkl Cursive Looped" panose="02000000000000000000" pitchFamily="2" charset="0"/>
              </a:rPr>
              <a:t>preposition, </a:t>
            </a:r>
            <a:r>
              <a:rPr lang="en-GB" dirty="0">
                <a:solidFill>
                  <a:srgbClr val="0070C0"/>
                </a:solidFill>
                <a:latin typeface="Twinkl Cursive Looped" panose="02000000000000000000" pitchFamily="2" charset="0"/>
              </a:rPr>
              <a:t>determiner,</a:t>
            </a:r>
            <a:r>
              <a:rPr lang="en-GB" dirty="0">
                <a:solidFill>
                  <a:srgbClr val="FFC000"/>
                </a:solidFill>
                <a:latin typeface="Twinkl Cursive Looped" panose="02000000000000000000" pitchFamily="2" charset="0"/>
              </a:rPr>
              <a:t> noun,</a:t>
            </a:r>
            <a:r>
              <a:rPr lang="en-GB" dirty="0">
                <a:solidFill>
                  <a:srgbClr val="00B050"/>
                </a:solidFill>
                <a:latin typeface="Twinkl Cursive Looped" panose="02000000000000000000" pitchFamily="2" charset="0"/>
              </a:rPr>
              <a:t> verb,</a:t>
            </a:r>
            <a:r>
              <a:rPr lang="en-GB" dirty="0">
                <a:solidFill>
                  <a:srgbClr val="0070C0"/>
                </a:solidFill>
                <a:latin typeface="Twinkl Cursive Looped" panose="02000000000000000000" pitchFamily="2" charset="0"/>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05968922"/>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1"/>
            <a:ext cx="10515600" cy="4802351"/>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Fred</a:t>
            </a:r>
            <a:r>
              <a:rPr lang="en-GB" dirty="0">
                <a:latin typeface="Twinkl Cursive Looped" panose="02000000000000000000" pitchFamily="2" charset="0"/>
              </a:rPr>
              <a:t> managed to count to forty before the bell rang. </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rgbClr val="002060"/>
                </a:solidFill>
                <a:highlight>
                  <a:srgbClr val="FFFF00"/>
                </a:highlight>
                <a:latin typeface="Twinkl Cursive Looped" panose="02000000000000000000" pitchFamily="2" charset="0"/>
              </a:rPr>
              <a:t>Proper noun, </a:t>
            </a:r>
            <a:r>
              <a:rPr lang="en-GB" dirty="0">
                <a:solidFill>
                  <a:srgbClr val="00B050"/>
                </a:solidFill>
                <a:latin typeface="Twinkl Cursive Looped" panose="02000000000000000000" pitchFamily="2" charset="0"/>
              </a:rPr>
              <a:t>verb, </a:t>
            </a:r>
            <a:r>
              <a:rPr lang="en-GB" dirty="0">
                <a:solidFill>
                  <a:srgbClr val="7030A0"/>
                </a:solidFill>
                <a:latin typeface="Twinkl Cursive Looped" panose="02000000000000000000" pitchFamily="2" charset="0"/>
              </a:rPr>
              <a:t>preposition, </a:t>
            </a:r>
            <a:r>
              <a:rPr lang="en-GB" dirty="0">
                <a:solidFill>
                  <a:srgbClr val="00B050"/>
                </a:solidFill>
                <a:latin typeface="Twinkl Cursive Looped" panose="02000000000000000000" pitchFamily="2" charset="0"/>
              </a:rPr>
              <a:t>verb, </a:t>
            </a:r>
            <a:r>
              <a:rPr lang="en-GB" dirty="0">
                <a:solidFill>
                  <a:srgbClr val="7030A0"/>
                </a:solidFill>
                <a:latin typeface="Twinkl Cursive Looped" panose="02000000000000000000" pitchFamily="2" charset="0"/>
              </a:rPr>
              <a:t>preposition, </a:t>
            </a:r>
            <a:r>
              <a:rPr lang="en-GB" dirty="0">
                <a:solidFill>
                  <a:srgbClr val="FFC000"/>
                </a:solidFill>
                <a:latin typeface="Twinkl Cursive Looped" panose="02000000000000000000" pitchFamily="2" charset="0"/>
              </a:rPr>
              <a:t>noun,</a:t>
            </a:r>
            <a:r>
              <a:rPr lang="en-GB" dirty="0">
                <a:solidFill>
                  <a:srgbClr val="FF0000"/>
                </a:solidFill>
                <a:latin typeface="Twinkl Cursive Looped" panose="02000000000000000000" pitchFamily="2" charset="0"/>
              </a:rPr>
              <a:t> </a:t>
            </a:r>
            <a:r>
              <a:rPr lang="en-GB" dirty="0">
                <a:solidFill>
                  <a:srgbClr val="7030A0"/>
                </a:solidFill>
                <a:latin typeface="Twinkl Cursive Looped" panose="02000000000000000000" pitchFamily="2" charset="0"/>
              </a:rPr>
              <a:t>preposition, </a:t>
            </a:r>
            <a:r>
              <a:rPr lang="en-GB" dirty="0">
                <a:solidFill>
                  <a:srgbClr val="0070C0"/>
                </a:solidFill>
                <a:latin typeface="Twinkl Cursive Looped" panose="02000000000000000000" pitchFamily="2" charset="0"/>
              </a:rPr>
              <a:t>determiner,</a:t>
            </a:r>
            <a:r>
              <a:rPr lang="en-GB" dirty="0">
                <a:solidFill>
                  <a:srgbClr val="FFC000"/>
                </a:solidFill>
                <a:latin typeface="Twinkl Cursive Looped" panose="02000000000000000000" pitchFamily="2" charset="0"/>
              </a:rPr>
              <a:t> noun,</a:t>
            </a:r>
            <a:r>
              <a:rPr lang="en-GB" dirty="0">
                <a:solidFill>
                  <a:srgbClr val="00B050"/>
                </a:solidFill>
                <a:latin typeface="Twinkl Cursive Looped" panose="02000000000000000000" pitchFamily="2" charset="0"/>
              </a:rPr>
              <a:t> verb,</a:t>
            </a:r>
            <a:r>
              <a:rPr lang="en-GB" dirty="0">
                <a:solidFill>
                  <a:srgbClr val="0070C0"/>
                </a:solidFill>
                <a:latin typeface="Twinkl Cursive Looped" panose="02000000000000000000" pitchFamily="2" charset="0"/>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12533032"/>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4159800"/>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We visited the ancient woodland site to learn more. </a:t>
            </a:r>
            <a:r>
              <a:rPr lang="en-GB" dirty="0">
                <a:solidFill>
                  <a:srgbClr val="00B050"/>
                </a:solidFill>
                <a:latin typeface="Twinkl Cursive Looped" panose="02000000000000000000" pitchFamily="2" charset="0"/>
              </a:rPr>
              <a:t> </a:t>
            </a:r>
            <a:br>
              <a:rPr lang="en-GB" dirty="0">
                <a:solidFill>
                  <a:srgbClr val="7030A0"/>
                </a:solidFill>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322687717"/>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4468719"/>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latin typeface="Twinkl Cursive Looped" panose="02000000000000000000" pitchFamily="2" charset="0"/>
              </a:rPr>
              <a:t>We visited the ancient woodland site to learn more. </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rgbClr val="FF0000"/>
                </a:solidFill>
                <a:latin typeface="Twinkl Cursive Looped" panose="02000000000000000000" pitchFamily="2" charset="0"/>
              </a:rPr>
              <a:t>pronoun,</a:t>
            </a:r>
            <a:r>
              <a:rPr lang="en-GB" dirty="0">
                <a:solidFill>
                  <a:srgbClr val="00B050"/>
                </a:solidFill>
                <a:latin typeface="Twinkl Cursive Looped" panose="02000000000000000000" pitchFamily="2" charset="0"/>
              </a:rPr>
              <a:t> verb, </a:t>
            </a:r>
            <a:r>
              <a:rPr lang="en-GB" dirty="0">
                <a:solidFill>
                  <a:srgbClr val="0070C0"/>
                </a:solidFill>
                <a:latin typeface="Twinkl Cursive Looped" panose="02000000000000000000" pitchFamily="2" charset="0"/>
              </a:rPr>
              <a:t>determiner,</a:t>
            </a:r>
            <a:r>
              <a:rPr lang="en-GB" dirty="0">
                <a:solidFill>
                  <a:srgbClr val="FFC000"/>
                </a:solidFill>
                <a:latin typeface="Twinkl Cursive Looped" panose="02000000000000000000" pitchFamily="2" charset="0"/>
              </a:rPr>
              <a:t> </a:t>
            </a:r>
            <a:r>
              <a:rPr lang="en-GB" dirty="0">
                <a:solidFill>
                  <a:srgbClr val="002060"/>
                </a:solidFill>
                <a:latin typeface="Twinkl Cursive Looped" panose="02000000000000000000" pitchFamily="2" charset="0"/>
              </a:rPr>
              <a:t>adjective,</a:t>
            </a:r>
            <a:r>
              <a:rPr lang="en-GB" dirty="0">
                <a:solidFill>
                  <a:srgbClr val="FFC000"/>
                </a:solidFill>
                <a:latin typeface="Twinkl Cursive Looped" panose="02000000000000000000" pitchFamily="2" charset="0"/>
              </a:rPr>
              <a:t> noun, noun, </a:t>
            </a:r>
            <a:r>
              <a:rPr lang="en-GB" dirty="0">
                <a:solidFill>
                  <a:srgbClr val="7030A0"/>
                </a:solidFill>
                <a:latin typeface="Twinkl Cursive Looped" panose="02000000000000000000" pitchFamily="2" charset="0"/>
              </a:rPr>
              <a:t>preposition, </a:t>
            </a:r>
            <a:r>
              <a:rPr lang="en-GB" dirty="0">
                <a:solidFill>
                  <a:srgbClr val="00B050"/>
                </a:solidFill>
                <a:latin typeface="Twinkl Cursive Looped" panose="02000000000000000000" pitchFamily="2" charset="0"/>
              </a:rPr>
              <a:t>verb, </a:t>
            </a:r>
            <a:r>
              <a:rPr lang="en-GB" dirty="0">
                <a:solidFill>
                  <a:srgbClr val="002060"/>
                </a:solidFill>
                <a:latin typeface="Twinkl Cursive Looped" panose="02000000000000000000" pitchFamily="2" charset="0"/>
              </a:rPr>
              <a:t>adjective.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4442906"/>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091822"/>
            <a:ext cx="10515600" cy="4468719"/>
          </a:xfrm>
        </p:spPr>
        <p:txBody>
          <a:bodyPr>
            <a:normAutofit fontScale="90000"/>
          </a:bodyPr>
          <a:lstStyle/>
          <a:p>
            <a:r>
              <a:rPr lang="en-GB" dirty="0">
                <a:latin typeface="Twinkl Cursive Looped" panose="02000000000000000000" pitchFamily="2" charset="0"/>
              </a:rPr>
              <a:t> </a:t>
            </a:r>
            <a:br>
              <a:rPr lang="en-GB" dirty="0">
                <a:latin typeface="Twinkl Cursive Looped" panose="02000000000000000000" pitchFamily="2" charset="0"/>
              </a:rPr>
            </a:b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We</a:t>
            </a:r>
            <a:r>
              <a:rPr lang="en-GB" dirty="0">
                <a:latin typeface="Twinkl Cursive Looped" panose="02000000000000000000" pitchFamily="2" charset="0"/>
              </a:rPr>
              <a:t> visited the ancient woodland site to learn more. </a:t>
            </a:r>
            <a:r>
              <a:rPr lang="en-GB" dirty="0">
                <a:solidFill>
                  <a:srgbClr val="00B050"/>
                </a:solidFill>
                <a:latin typeface="Twinkl Cursive Looped" panose="02000000000000000000" pitchFamily="2" charset="0"/>
              </a:rPr>
              <a:t> </a:t>
            </a:r>
            <a:br>
              <a:rPr lang="en-GB" dirty="0">
                <a:solidFill>
                  <a:srgbClr val="00B050"/>
                </a:solidFill>
                <a:latin typeface="Twinkl Cursive Looped" panose="02000000000000000000" pitchFamily="2" charset="0"/>
              </a:rPr>
            </a:br>
            <a:r>
              <a:rPr lang="en-GB" dirty="0">
                <a:solidFill>
                  <a:srgbClr val="FF0000"/>
                </a:solidFill>
                <a:highlight>
                  <a:srgbClr val="FFFF00"/>
                </a:highlight>
                <a:latin typeface="Twinkl Cursive Looped" panose="02000000000000000000" pitchFamily="2" charset="0"/>
              </a:rPr>
              <a:t>pronoun,</a:t>
            </a:r>
            <a:r>
              <a:rPr lang="en-GB" dirty="0">
                <a:solidFill>
                  <a:srgbClr val="00B050"/>
                </a:solidFill>
                <a:highlight>
                  <a:srgbClr val="FFFF00"/>
                </a:highlight>
                <a:latin typeface="Twinkl Cursive Looped" panose="02000000000000000000" pitchFamily="2" charset="0"/>
              </a:rPr>
              <a:t> </a:t>
            </a:r>
            <a:r>
              <a:rPr lang="en-GB" dirty="0">
                <a:solidFill>
                  <a:srgbClr val="00B050"/>
                </a:solidFill>
                <a:latin typeface="Twinkl Cursive Looped" panose="02000000000000000000" pitchFamily="2" charset="0"/>
              </a:rPr>
              <a:t>verb, </a:t>
            </a:r>
            <a:r>
              <a:rPr lang="en-GB" dirty="0">
                <a:solidFill>
                  <a:srgbClr val="0070C0"/>
                </a:solidFill>
                <a:latin typeface="Twinkl Cursive Looped" panose="02000000000000000000" pitchFamily="2" charset="0"/>
              </a:rPr>
              <a:t>determiner,</a:t>
            </a:r>
            <a:r>
              <a:rPr lang="en-GB" dirty="0">
                <a:solidFill>
                  <a:srgbClr val="FFC000"/>
                </a:solidFill>
                <a:latin typeface="Twinkl Cursive Looped" panose="02000000000000000000" pitchFamily="2" charset="0"/>
              </a:rPr>
              <a:t> </a:t>
            </a:r>
            <a:r>
              <a:rPr lang="en-GB" dirty="0">
                <a:solidFill>
                  <a:srgbClr val="002060"/>
                </a:solidFill>
                <a:latin typeface="Twinkl Cursive Looped" panose="02000000000000000000" pitchFamily="2" charset="0"/>
              </a:rPr>
              <a:t>adjective,</a:t>
            </a:r>
            <a:r>
              <a:rPr lang="en-GB" dirty="0">
                <a:solidFill>
                  <a:srgbClr val="FFC000"/>
                </a:solidFill>
                <a:latin typeface="Twinkl Cursive Looped" panose="02000000000000000000" pitchFamily="2" charset="0"/>
              </a:rPr>
              <a:t> noun, noun, </a:t>
            </a:r>
            <a:r>
              <a:rPr lang="en-GB" dirty="0">
                <a:solidFill>
                  <a:srgbClr val="7030A0"/>
                </a:solidFill>
                <a:latin typeface="Twinkl Cursive Looped" panose="02000000000000000000" pitchFamily="2" charset="0"/>
              </a:rPr>
              <a:t>preposition, </a:t>
            </a:r>
            <a:r>
              <a:rPr lang="en-GB" dirty="0">
                <a:solidFill>
                  <a:srgbClr val="00B050"/>
                </a:solidFill>
                <a:latin typeface="Twinkl Cursive Looped" panose="02000000000000000000" pitchFamily="2" charset="0"/>
              </a:rPr>
              <a:t>verb, </a:t>
            </a:r>
            <a:r>
              <a:rPr lang="en-GB" dirty="0">
                <a:solidFill>
                  <a:srgbClr val="002060"/>
                </a:solidFill>
                <a:latin typeface="Twinkl Cursive Looped" panose="02000000000000000000" pitchFamily="2" charset="0"/>
              </a:rPr>
              <a:t>adjective.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56394622"/>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4370427"/>
          </a:xfrm>
          <a:prstGeom prst="rect">
            <a:avLst/>
          </a:prstGeom>
          <a:noFill/>
        </p:spPr>
        <p:txBody>
          <a:bodyPr wrap="square" rtlCol="0">
            <a:spAutoFit/>
          </a:bodyPr>
          <a:lstStyle/>
          <a:p>
            <a:r>
              <a:rPr lang="en-GB" sz="2800" b="1" dirty="0">
                <a:solidFill>
                  <a:srgbClr val="83001D"/>
                </a:solidFill>
              </a:rPr>
              <a:t>forty  – Etymology</a:t>
            </a:r>
          </a:p>
          <a:p>
            <a:r>
              <a:rPr lang="en-GB" sz="2800" b="1" dirty="0">
                <a:solidFill>
                  <a:srgbClr val="83001D"/>
                </a:solidFill>
              </a:rPr>
              <a:t>1 more than thirty-nine, twice twenty; the number which is one more than thirty-nine; a symbol representing this number;" early 12c., </a:t>
            </a:r>
            <a:r>
              <a:rPr lang="en-GB" sz="2800" b="1" dirty="0" err="1">
                <a:solidFill>
                  <a:srgbClr val="83001D"/>
                </a:solidFill>
              </a:rPr>
              <a:t>feowerti</a:t>
            </a:r>
            <a:r>
              <a:rPr lang="en-GB" sz="2800" b="1" dirty="0">
                <a:solidFill>
                  <a:srgbClr val="83001D"/>
                </a:solidFill>
              </a:rPr>
              <a:t>, from Old English </a:t>
            </a:r>
            <a:r>
              <a:rPr lang="en-GB" sz="2800" b="1" dirty="0" err="1">
                <a:solidFill>
                  <a:srgbClr val="83001D"/>
                </a:solidFill>
              </a:rPr>
              <a:t>feowertig</a:t>
            </a:r>
            <a:r>
              <a:rPr lang="en-GB" sz="2800" b="1" dirty="0">
                <a:solidFill>
                  <a:srgbClr val="83001D"/>
                </a:solidFill>
              </a:rPr>
              <a:t>, Northumbrian </a:t>
            </a:r>
            <a:r>
              <a:rPr lang="en-GB" sz="2800" b="1" dirty="0" err="1">
                <a:solidFill>
                  <a:srgbClr val="83001D"/>
                </a:solidFill>
              </a:rPr>
              <a:t>feuortig</a:t>
            </a:r>
            <a:r>
              <a:rPr lang="en-GB" sz="2800" b="1" dirty="0">
                <a:solidFill>
                  <a:srgbClr val="83001D"/>
                </a:solidFill>
              </a:rPr>
              <a:t> "forty," from </a:t>
            </a:r>
            <a:r>
              <a:rPr lang="en-GB" sz="2800" b="1" dirty="0" err="1">
                <a:solidFill>
                  <a:srgbClr val="83001D"/>
                </a:solidFill>
              </a:rPr>
              <a:t>feower</a:t>
            </a:r>
            <a:r>
              <a:rPr lang="en-GB" sz="2800" b="1" dirty="0">
                <a:solidFill>
                  <a:srgbClr val="83001D"/>
                </a:solidFill>
              </a:rPr>
              <a:t> "four" (from PIE root *</a:t>
            </a:r>
            <a:r>
              <a:rPr lang="en-GB" sz="2800" b="1" dirty="0" err="1">
                <a:solidFill>
                  <a:srgbClr val="83001D"/>
                </a:solidFill>
              </a:rPr>
              <a:t>kwetwer</a:t>
            </a:r>
            <a:r>
              <a:rPr lang="en-GB" sz="2800" b="1" dirty="0">
                <a:solidFill>
                  <a:srgbClr val="83001D"/>
                </a:solidFill>
              </a:rPr>
              <a:t>- "four") + </a:t>
            </a:r>
            <a:r>
              <a:rPr lang="en-GB" sz="2800" b="1" dirty="0" err="1">
                <a:solidFill>
                  <a:srgbClr val="83001D"/>
                </a:solidFill>
              </a:rPr>
              <a:t>tig</a:t>
            </a:r>
            <a:r>
              <a:rPr lang="en-GB" sz="2800" b="1" dirty="0">
                <a:solidFill>
                  <a:srgbClr val="83001D"/>
                </a:solidFill>
              </a:rPr>
              <a:t> "group of ten" (see -ty)</a:t>
            </a:r>
          </a:p>
          <a:p>
            <a:endParaRPr lang="en-GB" sz="2800" b="1" dirty="0">
              <a:solidFill>
                <a:srgbClr val="83001D"/>
              </a:solidFill>
            </a:endParaRPr>
          </a:p>
          <a:p>
            <a:r>
              <a:rPr lang="en-GB" sz="2800" b="1" dirty="0">
                <a:solidFill>
                  <a:srgbClr val="83001D"/>
                </a:solidFill>
              </a:rPr>
              <a:t>ancient – Etymology</a:t>
            </a:r>
          </a:p>
          <a:p>
            <a:r>
              <a:rPr lang="en-GB" sz="2800" b="1" dirty="0">
                <a:solidFill>
                  <a:srgbClr val="83001D"/>
                </a:solidFill>
              </a:rPr>
              <a:t>late Middle English: from Old French </a:t>
            </a:r>
            <a:r>
              <a:rPr lang="en-GB" sz="2800" b="1" dirty="0" err="1">
                <a:solidFill>
                  <a:srgbClr val="83001D"/>
                </a:solidFill>
              </a:rPr>
              <a:t>ancien</a:t>
            </a:r>
            <a:r>
              <a:rPr lang="en-GB" sz="2800" b="1" dirty="0">
                <a:solidFill>
                  <a:srgbClr val="83001D"/>
                </a:solidFill>
              </a:rPr>
              <a:t>, based on Latin ante ‘before’.</a:t>
            </a:r>
          </a:p>
          <a:p>
            <a:endParaRPr lang="en-GB" sz="1800" dirty="0">
              <a:effectLst/>
              <a:highlight>
                <a:srgbClr val="FFFF00"/>
              </a:highlight>
              <a:latin typeface="Calibri" panose="020F0502020204030204" pitchFamily="34" charset="0"/>
              <a:ea typeface="Calibri" panose="020F0502020204030204" pitchFamily="34" charset="0"/>
            </a:endParaRPr>
          </a:p>
          <a:p>
            <a:r>
              <a:rPr lang="en-GB" dirty="0">
                <a:highlight>
                  <a:srgbClr val="FFFF00"/>
                </a:highlight>
                <a:latin typeface="Calibri" panose="020F0502020204030204" pitchFamily="34" charset="0"/>
                <a:ea typeface="Calibri" panose="020F0502020204030204" pitchFamily="34" charset="0"/>
              </a:rPr>
              <a:t> </a:t>
            </a:r>
          </a:p>
          <a:p>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41632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Knowledge and experiment?</a:t>
            </a:r>
          </a:p>
        </p:txBody>
      </p:sp>
    </p:spTree>
    <p:extLst>
      <p:ext uri="{BB962C8B-B14F-4D97-AF65-F5344CB8AC3E}">
        <p14:creationId xmlns:p14="http://schemas.microsoft.com/office/powerpoint/2010/main" val="4027390957"/>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4524315"/>
          </a:xfrm>
          <a:prstGeom prst="rect">
            <a:avLst/>
          </a:prstGeom>
          <a:noFill/>
        </p:spPr>
        <p:txBody>
          <a:bodyPr wrap="square" rtlCol="0">
            <a:spAutoFit/>
          </a:bodyPr>
          <a:lstStyle/>
          <a:p>
            <a:r>
              <a:rPr lang="en-GB" sz="7200" dirty="0">
                <a:latin typeface="Twinkl Cursive Looped" panose="02000000000000000000" pitchFamily="2" charset="0"/>
              </a:rPr>
              <a:t>Words linked to forty…</a:t>
            </a:r>
          </a:p>
          <a:p>
            <a:endParaRPr lang="en-GB" sz="7200" dirty="0">
              <a:latin typeface="Twinkl Cursive Looped" panose="02000000000000000000" pitchFamily="2" charset="0"/>
            </a:endParaRPr>
          </a:p>
          <a:p>
            <a:r>
              <a:rPr lang="en-GB" sz="7200" dirty="0">
                <a:latin typeface="Twinkl Cursive Looped" panose="02000000000000000000" pitchFamily="2" charset="0"/>
              </a:rPr>
              <a:t>quadragenarian.</a:t>
            </a:r>
          </a:p>
          <a:p>
            <a:r>
              <a:rPr lang="en-GB" sz="7200" dirty="0" err="1">
                <a:latin typeface="Twinkl Cursive Looped" panose="02000000000000000000" pitchFamily="2" charset="0"/>
              </a:rPr>
              <a:t>quadragesimal</a:t>
            </a:r>
            <a:r>
              <a:rPr lang="en-GB" sz="7200" dirty="0">
                <a:latin typeface="Twinkl Cursive Looped" panose="02000000000000000000" pitchFamily="2" charset="0"/>
              </a:rPr>
              <a:t>.</a:t>
            </a:r>
            <a:endParaRPr lang="en-GB" sz="7200"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355709-B1B3-4F98-A082-6B74BCDDA28D}"/>
              </a:ext>
            </a:extLst>
          </p:cNvPr>
          <p:cNvPicPr>
            <a:picLocks noChangeAspect="1"/>
          </p:cNvPicPr>
          <p:nvPr/>
        </p:nvPicPr>
        <p:blipFill rotWithShape="1">
          <a:blip r:embed="rId3"/>
          <a:srcRect l="26858" t="20707" r="28446" b="7728"/>
          <a:stretch/>
        </p:blipFill>
        <p:spPr>
          <a:xfrm>
            <a:off x="1511643" y="372778"/>
            <a:ext cx="9168713" cy="6485222"/>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physician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370677"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0523104"/>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139869"/>
          </a:xfrm>
          <a:prstGeom prst="rect">
            <a:avLst/>
          </a:prstGeom>
          <a:noFill/>
        </p:spPr>
        <p:txBody>
          <a:bodyPr wrap="square" rtlCol="0">
            <a:spAutoFit/>
          </a:bodyPr>
          <a:lstStyle/>
          <a:p>
            <a:r>
              <a:rPr lang="en-GB" sz="7200" dirty="0">
                <a:latin typeface="Twinkl Cursive Looped" panose="02000000000000000000" pitchFamily="2" charset="0"/>
              </a:rPr>
              <a:t>Words linked to ancient…</a:t>
            </a:r>
          </a:p>
          <a:p>
            <a:r>
              <a:rPr lang="en-GB" sz="1600" dirty="0">
                <a:latin typeface="Twinkl Cursive Looped" panose="02000000000000000000" pitchFamily="2" charset="0"/>
              </a:rPr>
              <a:t>adjective</a:t>
            </a:r>
          </a:p>
          <a:p>
            <a:r>
              <a:rPr lang="en-GB" sz="1600" dirty="0">
                <a:latin typeface="Twinkl Cursive Looped" panose="02000000000000000000" pitchFamily="2" charset="0"/>
              </a:rPr>
              <a:t>of long ago</a:t>
            </a:r>
          </a:p>
          <a:p>
            <a:r>
              <a:rPr lang="en-GB" sz="1600" dirty="0">
                <a:latin typeface="Twinkl Cursive Looped" panose="02000000000000000000" pitchFamily="2" charset="0"/>
              </a:rPr>
              <a:t>earliest</a:t>
            </a:r>
          </a:p>
          <a:p>
            <a:r>
              <a:rPr lang="en-GB" sz="1600" dirty="0">
                <a:latin typeface="Twinkl Cursive Looped" panose="02000000000000000000" pitchFamily="2" charset="0"/>
              </a:rPr>
              <a:t>first</a:t>
            </a:r>
          </a:p>
          <a:p>
            <a:r>
              <a:rPr lang="en-GB" sz="1600" dirty="0">
                <a:latin typeface="Twinkl Cursive Looped" panose="02000000000000000000" pitchFamily="2" charset="0"/>
              </a:rPr>
              <a:t>early</a:t>
            </a:r>
          </a:p>
          <a:p>
            <a:r>
              <a:rPr lang="en-GB" sz="1600" dirty="0">
                <a:latin typeface="Twinkl Cursive Looped" panose="02000000000000000000" pitchFamily="2" charset="0"/>
              </a:rPr>
              <a:t>past</a:t>
            </a:r>
          </a:p>
          <a:p>
            <a:r>
              <a:rPr lang="en-GB" sz="1600" dirty="0">
                <a:latin typeface="Twinkl Cursive Looped" panose="02000000000000000000" pitchFamily="2" charset="0"/>
              </a:rPr>
              <a:t>former</a:t>
            </a:r>
          </a:p>
          <a:p>
            <a:r>
              <a:rPr lang="en-GB" sz="1600" dirty="0">
                <a:latin typeface="Twinkl Cursive Looped" panose="02000000000000000000" pitchFamily="2" charset="0"/>
              </a:rPr>
              <a:t>bygone</a:t>
            </a:r>
          </a:p>
          <a:p>
            <a:r>
              <a:rPr lang="en-GB" sz="1600" dirty="0">
                <a:latin typeface="Twinkl Cursive Looped" panose="02000000000000000000" pitchFamily="2" charset="0"/>
              </a:rPr>
              <a:t>prehistoric</a:t>
            </a:r>
          </a:p>
          <a:p>
            <a:r>
              <a:rPr lang="en-GB" sz="1600" dirty="0">
                <a:latin typeface="Twinkl Cursive Looped" panose="02000000000000000000" pitchFamily="2" charset="0"/>
              </a:rPr>
              <a:t>primeval</a:t>
            </a:r>
          </a:p>
          <a:p>
            <a:r>
              <a:rPr lang="en-GB" sz="1600" dirty="0">
                <a:latin typeface="Twinkl Cursive Looped" panose="02000000000000000000" pitchFamily="2" charset="0"/>
              </a:rPr>
              <a:t>primordial</a:t>
            </a:r>
          </a:p>
          <a:p>
            <a:r>
              <a:rPr lang="en-GB" sz="1600" dirty="0">
                <a:latin typeface="Twinkl Cursive Looped" panose="02000000000000000000" pitchFamily="2" charset="0"/>
              </a:rPr>
              <a:t>primitive</a:t>
            </a:r>
          </a:p>
          <a:p>
            <a:r>
              <a:rPr lang="en-GB" sz="1600" dirty="0">
                <a:latin typeface="Twinkl Cursive Looped" panose="02000000000000000000" pitchFamily="2" charset="0"/>
              </a:rPr>
              <a:t>classical</a:t>
            </a:r>
          </a:p>
          <a:p>
            <a:r>
              <a:rPr lang="en-GB" sz="1600" dirty="0">
                <a:latin typeface="Twinkl Cursive Looped" panose="02000000000000000000" pitchFamily="2" charset="0"/>
              </a:rPr>
              <a:t>olden</a:t>
            </a:r>
          </a:p>
          <a:p>
            <a:r>
              <a:rPr lang="en-GB" sz="1600" dirty="0">
                <a:latin typeface="Twinkl Cursive Looped" panose="02000000000000000000" pitchFamily="2" charset="0"/>
              </a:rPr>
              <a:t>of yore</a:t>
            </a:r>
          </a:p>
          <a:p>
            <a:r>
              <a:rPr lang="en-GB" sz="1600" dirty="0">
                <a:latin typeface="Twinkl Cursive Looped" panose="02000000000000000000" pitchFamily="2" charset="0"/>
              </a:rPr>
              <a:t>foregone</a:t>
            </a:r>
            <a:endParaRPr lang="en-GB" sz="1600"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513042554"/>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1446550"/>
          </a:xfrm>
          <a:prstGeom prst="rect">
            <a:avLst/>
          </a:prstGeom>
          <a:noFill/>
        </p:spPr>
        <p:txBody>
          <a:bodyPr wrap="square" rtlCol="0">
            <a:spAutoFit/>
          </a:bodyPr>
          <a:lstStyle/>
          <a:p>
            <a:r>
              <a:rPr lang="en-GB" sz="4800" dirty="0">
                <a:latin typeface="Twinkl Cursive Looped" panose="02000000000000000000" pitchFamily="2" charset="0"/>
              </a:rPr>
              <a:t>Common errors with forty:</a:t>
            </a:r>
          </a:p>
          <a:p>
            <a:pPr>
              <a:buFont typeface="Arial" panose="020B0604020202020204" pitchFamily="34" charset="0"/>
              <a:buChar char="•"/>
            </a:pPr>
            <a:r>
              <a:rPr lang="en-GB" sz="4000" i="1" dirty="0">
                <a:latin typeface="Twinkl Cursive Looped" panose="02000000000000000000" pitchFamily="2" charset="0"/>
              </a:rPr>
              <a:t>our</a:t>
            </a:r>
            <a:r>
              <a:rPr lang="en-GB" sz="4000" dirty="0">
                <a:latin typeface="Twinkl Cursive Looped" panose="02000000000000000000" pitchFamily="2" charset="0"/>
              </a:rPr>
              <a:t> instead of </a:t>
            </a:r>
            <a:r>
              <a:rPr lang="en-GB" sz="4000" i="1" dirty="0">
                <a:latin typeface="Twinkl Cursive Looped" panose="02000000000000000000" pitchFamily="2" charset="0"/>
              </a:rPr>
              <a:t>or  </a:t>
            </a:r>
            <a:r>
              <a:rPr lang="en-GB" sz="4000" dirty="0">
                <a:latin typeface="Twinkl Cursive Looped" panose="02000000000000000000" pitchFamily="2" charset="0"/>
              </a:rPr>
              <a:t>as four has </a:t>
            </a:r>
            <a:r>
              <a:rPr lang="en-GB" sz="4000" i="1" dirty="0">
                <a:latin typeface="Twinkl Cursive Looped" panose="02000000000000000000" pitchFamily="2" charset="0"/>
              </a:rPr>
              <a:t>our</a:t>
            </a:r>
            <a:endParaRPr lang="en-GB" sz="4000" b="1"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4152187289"/>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2062103"/>
          </a:xfrm>
          <a:prstGeom prst="rect">
            <a:avLst/>
          </a:prstGeom>
          <a:noFill/>
        </p:spPr>
        <p:txBody>
          <a:bodyPr wrap="square" rtlCol="0">
            <a:spAutoFit/>
          </a:bodyPr>
          <a:lstStyle/>
          <a:p>
            <a:r>
              <a:rPr lang="en-GB" sz="4800" dirty="0">
                <a:latin typeface="Twinkl Cursive Looped" panose="02000000000000000000" pitchFamily="2" charset="0"/>
              </a:rPr>
              <a:t>Common errors with ancient:</a:t>
            </a:r>
          </a:p>
          <a:p>
            <a:pPr>
              <a:buFont typeface="Arial" panose="020B0604020202020204" pitchFamily="34" charset="0"/>
              <a:buChar char="•"/>
            </a:pPr>
            <a:r>
              <a:rPr lang="en-GB" sz="4000" i="1" dirty="0">
                <a:latin typeface="Twinkl Cursive Looped" panose="02000000000000000000" pitchFamily="2" charset="0"/>
              </a:rPr>
              <a:t>-</a:t>
            </a:r>
            <a:r>
              <a:rPr lang="en-GB" sz="4000" i="1" dirty="0" err="1">
                <a:latin typeface="Twinkl Cursive Looped" panose="02000000000000000000" pitchFamily="2" charset="0"/>
              </a:rPr>
              <a:t>shent</a:t>
            </a:r>
            <a:r>
              <a:rPr lang="en-GB" sz="4000" dirty="0">
                <a:latin typeface="Twinkl Cursive Looped" panose="02000000000000000000" pitchFamily="2" charset="0"/>
              </a:rPr>
              <a:t>  for -</a:t>
            </a:r>
            <a:r>
              <a:rPr lang="en-GB" sz="4000" i="1" dirty="0" err="1">
                <a:latin typeface="Twinkl Cursive Looped" panose="02000000000000000000" pitchFamily="2" charset="0"/>
              </a:rPr>
              <a:t>cient</a:t>
            </a:r>
            <a:r>
              <a:rPr lang="en-GB" sz="4000" dirty="0">
                <a:latin typeface="Twinkl Cursive Looped" panose="02000000000000000000" pitchFamily="2" charset="0"/>
              </a:rPr>
              <a:t>, </a:t>
            </a:r>
          </a:p>
          <a:p>
            <a:pPr>
              <a:buFont typeface="Arial" panose="020B0604020202020204" pitchFamily="34" charset="0"/>
              <a:buChar char="•"/>
            </a:pPr>
            <a:r>
              <a:rPr lang="en-GB" sz="4000" dirty="0">
                <a:latin typeface="Twinkl Cursive Looped" panose="02000000000000000000" pitchFamily="2" charset="0"/>
              </a:rPr>
              <a:t> miss the first </a:t>
            </a:r>
            <a:r>
              <a:rPr lang="en-GB" sz="4000" i="1" dirty="0">
                <a:latin typeface="Twinkl Cursive Looped" panose="02000000000000000000" pitchFamily="2" charset="0"/>
              </a:rPr>
              <a:t>n </a:t>
            </a:r>
            <a:r>
              <a:rPr lang="en-GB" sz="4000" dirty="0">
                <a:latin typeface="Twinkl Cursive Looped" panose="02000000000000000000" pitchFamily="2" charset="0"/>
              </a:rPr>
              <a:t>out: </a:t>
            </a:r>
            <a:r>
              <a:rPr lang="en-GB" sz="4000" dirty="0" err="1">
                <a:latin typeface="Twinkl Cursive Looped" panose="02000000000000000000" pitchFamily="2" charset="0"/>
              </a:rPr>
              <a:t>acient</a:t>
            </a:r>
            <a:endParaRPr lang="en-GB" sz="4000" b="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072398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296324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magician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313528"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4002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statistician</a:t>
            </a:r>
          </a:p>
        </p:txBody>
      </p:sp>
    </p:spTree>
    <p:extLst>
      <p:ext uri="{BB962C8B-B14F-4D97-AF65-F5344CB8AC3E}">
        <p14:creationId xmlns:p14="http://schemas.microsoft.com/office/powerpoint/2010/main" val="937917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statistician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5128" name="Picture 8" descr="Free Statistics Cliparts, Download Free Statistics Cliparts png images,  Free ClipArts on Clipart Library">
            <a:extLst>
              <a:ext uri="{FF2B5EF4-FFF2-40B4-BE49-F238E27FC236}">
                <a16:creationId xmlns:a16="http://schemas.microsoft.com/office/drawing/2014/main" id="{6B44BB91-230E-6DB1-DAED-FFC7966CB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82" y="489716"/>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5481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06425"/>
            <a:ext cx="10515600" cy="1481650"/>
          </a:xfrm>
        </p:spPr>
        <p:txBody>
          <a:bodyPr>
            <a:normAutofit fontScale="90000"/>
          </a:bodyPr>
          <a:lstStyle/>
          <a:p>
            <a:pPr algn="ctr"/>
            <a:r>
              <a:rPr lang="en-GB" dirty="0">
                <a:latin typeface="Twinkl Cursive Looped" panose="02000000000000000000" pitchFamily="2" charset="0"/>
              </a:rPr>
              <a:t>statistician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an expert in the preparation and analysis of statistics.</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5128" name="Picture 8" descr="Free Statistics Cliparts, Download Free Statistics Cliparts png images,  Free ClipArts on Clipart Library">
            <a:extLst>
              <a:ext uri="{FF2B5EF4-FFF2-40B4-BE49-F238E27FC236}">
                <a16:creationId xmlns:a16="http://schemas.microsoft.com/office/drawing/2014/main" id="{6B44BB91-230E-6DB1-DAED-FFC7966CB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82" y="489716"/>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767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022517"/>
          </a:xfrm>
        </p:spPr>
        <p:txBody>
          <a:bodyPr>
            <a:normAutofit fontScale="90000"/>
          </a:bodyPr>
          <a:lstStyle/>
          <a:p>
            <a:pPr algn="ctr"/>
            <a:r>
              <a:rPr lang="en-GB" dirty="0">
                <a:latin typeface="Twinkl Cursive Looped" panose="02000000000000000000" pitchFamily="2" charset="0"/>
              </a:rPr>
              <a:t>statistician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young girl wished to train as a statistician when she was older.</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8386062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022517"/>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young girl wished to train as a ------------ when she was older.</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6572623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022517"/>
          </a:xfrm>
        </p:spPr>
        <p:txBody>
          <a:bodyPr>
            <a:normAutofit fontScale="90000"/>
          </a:bodyPr>
          <a:lstStyle/>
          <a:p>
            <a:pPr algn="ctr"/>
            <a:r>
              <a:rPr lang="en-GB" dirty="0">
                <a:latin typeface="Twinkl Cursive Looped" panose="02000000000000000000" pitchFamily="2" charset="0"/>
              </a:rPr>
              <a:t>statistician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young girl wished to train as a statistician when she was older.</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179166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physician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25181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physician</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7176" name="Picture 8" descr="17,967 Doctor Clipart Illustrations &amp; Clip Art - iStock">
            <a:extLst>
              <a:ext uri="{FF2B5EF4-FFF2-40B4-BE49-F238E27FC236}">
                <a16:creationId xmlns:a16="http://schemas.microsoft.com/office/drawing/2014/main" id="{BA9960B9-1ABD-AC4E-382F-4DCE210996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352" y="4125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7995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93107" y="4963826"/>
            <a:ext cx="10515600" cy="1481650"/>
          </a:xfrm>
        </p:spPr>
        <p:txBody>
          <a:bodyPr>
            <a:normAutofit fontScale="90000"/>
          </a:bodyPr>
          <a:lstStyle/>
          <a:p>
            <a:pPr algn="ctr"/>
            <a:r>
              <a:rPr lang="en-GB" dirty="0">
                <a:latin typeface="Twinkl Cursive Looped" panose="02000000000000000000" pitchFamily="2" charset="0"/>
              </a:rPr>
              <a:t>physician</a:t>
            </a: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r>
              <a:rPr lang="en-GB" dirty="0">
                <a:latin typeface="Twinkl Cursive Looped" panose="02000000000000000000" pitchFamily="2" charset="0"/>
              </a:rPr>
              <a:t>Definition - a person qualified to practise medicine, especially one who specializes in diagnosis and medical treatment as distinct from surgery.</a:t>
            </a:r>
            <a:endParaRPr lang="en-GB" i="1" dirty="0">
              <a:latin typeface="Twinkl Cursive Looped" panose="02000000000000000000" pitchFamily="2" charset="0"/>
            </a:endParaRPr>
          </a:p>
        </p:txBody>
      </p:sp>
      <p:pic>
        <p:nvPicPr>
          <p:cNvPr id="7176" name="Picture 8" descr="17,967 Doctor Clipart Illustrations &amp; Clip Art - iStock">
            <a:extLst>
              <a:ext uri="{FF2B5EF4-FFF2-40B4-BE49-F238E27FC236}">
                <a16:creationId xmlns:a16="http://schemas.microsoft.com/office/drawing/2014/main" id="{BA9960B9-1ABD-AC4E-382F-4DCE210996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352" y="4125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4866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7566" y="1743612"/>
            <a:ext cx="10515600" cy="3370775"/>
          </a:xfrm>
        </p:spPr>
        <p:txBody>
          <a:bodyPr>
            <a:normAutofit fontScale="90000"/>
          </a:bodyPr>
          <a:lstStyle/>
          <a:p>
            <a:pPr algn="ctr"/>
            <a:r>
              <a:rPr lang="en-GB" dirty="0">
                <a:latin typeface="Twinkl Cursive Looped" panose="02000000000000000000" pitchFamily="2" charset="0"/>
              </a:rPr>
              <a:t>physician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Our family physician was due to retire soon.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14097173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7566" y="1743612"/>
            <a:ext cx="10515600" cy="3370775"/>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Our family --------- was due to retire soon.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35365935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7566" y="1743612"/>
            <a:ext cx="10515600" cy="3370775"/>
          </a:xfrm>
        </p:spPr>
        <p:txBody>
          <a:bodyPr>
            <a:normAutofit fontScale="90000"/>
          </a:bodyPr>
          <a:lstStyle/>
          <a:p>
            <a:pPr algn="ctr"/>
            <a:r>
              <a:rPr lang="en-GB" dirty="0">
                <a:latin typeface="Twinkl Cursive Looped" panose="02000000000000000000" pitchFamily="2" charset="0"/>
              </a:rPr>
              <a:t>physician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Our family physician was due to retire soon.</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7307465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a:bodyPr>
          <a:lstStyle/>
          <a:p>
            <a:pPr algn="ctr"/>
            <a:r>
              <a:rPr lang="en-GB" dirty="0">
                <a:latin typeface="Twinkl Cursive Looped" panose="02000000000000000000" pitchFamily="2" charset="0"/>
              </a:rPr>
              <a:t>magician</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632359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719197"/>
          </a:xfrm>
        </p:spPr>
        <p:txBody>
          <a:bodyPr>
            <a:normAutofit fontScale="90000"/>
          </a:bodyPr>
          <a:lstStyle/>
          <a:p>
            <a:pPr algn="ctr"/>
            <a:r>
              <a:rPr lang="en-GB" dirty="0">
                <a:latin typeface="Twinkl Cursive Looped" panose="02000000000000000000" pitchFamily="2" charset="0"/>
              </a:rPr>
              <a:t>magician</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9224" name="Picture 8" descr="magic show clip art - Clip Art Library">
            <a:extLst>
              <a:ext uri="{FF2B5EF4-FFF2-40B4-BE49-F238E27FC236}">
                <a16:creationId xmlns:a16="http://schemas.microsoft.com/office/drawing/2014/main" id="{52C09964-FD20-D02B-8F17-3F45562CCE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289" y="409575"/>
            <a:ext cx="192405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2157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48199"/>
            <a:ext cx="10515600" cy="1719197"/>
          </a:xfrm>
        </p:spPr>
        <p:txBody>
          <a:bodyPr>
            <a:normAutofit fontScale="90000"/>
          </a:bodyPr>
          <a:lstStyle/>
          <a:p>
            <a:pPr algn="ctr"/>
            <a:r>
              <a:rPr lang="en-GB" dirty="0">
                <a:latin typeface="Twinkl Cursive Looped" panose="02000000000000000000" pitchFamily="2" charset="0"/>
              </a:rPr>
              <a:t>magician</a:t>
            </a: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person with magical powers.</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45410" name="Picture 2" descr="magic show clip art - Clip Art Library">
            <a:extLst>
              <a:ext uri="{FF2B5EF4-FFF2-40B4-BE49-F238E27FC236}">
                <a16:creationId xmlns:a16="http://schemas.microsoft.com/office/drawing/2014/main" id="{85F2CF5C-9CA9-222D-666B-6ECD0DC8BA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775" y="322489"/>
            <a:ext cx="192405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8504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637271"/>
          </a:xfrm>
        </p:spPr>
        <p:txBody>
          <a:bodyPr>
            <a:normAutofit fontScale="90000"/>
          </a:bodyPr>
          <a:lstStyle/>
          <a:p>
            <a:pPr algn="ctr"/>
            <a:r>
              <a:rPr lang="en-GB" dirty="0">
                <a:latin typeface="Twinkl Cursive Looped" panose="02000000000000000000" pitchFamily="2" charset="0"/>
              </a:rPr>
              <a:t>magician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was the magician of the fan belt.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15568518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637271"/>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was the -------- of the fan belt.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2013634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428999"/>
            <a:ext cx="10515600" cy="1637271"/>
          </a:xfrm>
        </p:spPr>
        <p:txBody>
          <a:bodyPr>
            <a:normAutofit fontScale="90000"/>
          </a:bodyPr>
          <a:lstStyle/>
          <a:p>
            <a:pPr algn="ctr"/>
            <a:r>
              <a:rPr lang="en-GB" dirty="0">
                <a:latin typeface="Twinkl Cursive Looped" panose="02000000000000000000" pitchFamily="2" charset="0"/>
              </a:rPr>
              <a:t>magician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He was the magician of the fan belt.</a:t>
            </a:r>
            <a:endParaRPr lang="en-GB" i="1" dirty="0">
              <a:highlight>
                <a:srgbClr val="FFFF00"/>
              </a:highlight>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663237" y="2196193"/>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spTree>
    <p:extLst>
      <p:ext uri="{BB962C8B-B14F-4D97-AF65-F5344CB8AC3E}">
        <p14:creationId xmlns:p14="http://schemas.microsoft.com/office/powerpoint/2010/main" val="37372100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899995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forty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52646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r>
              <a:rPr lang="en-GB" dirty="0">
                <a:latin typeface="Twinkl Cursive Looped" panose="02000000000000000000" pitchFamily="2" charset="0"/>
              </a:rPr>
              <a:t>forty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pic>
        <p:nvPicPr>
          <p:cNvPr id="146434" name="Picture 2" descr="Forty Mph Stock Illustrations – 7 Forty Mph Stock Illustrations, Vectors &amp;  Clipart - Dreamstime">
            <a:extLst>
              <a:ext uri="{FF2B5EF4-FFF2-40B4-BE49-F238E27FC236}">
                <a16:creationId xmlns:a16="http://schemas.microsoft.com/office/drawing/2014/main" id="{F570EF31-F411-BF64-F198-53CC579585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7" y="3109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0969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461846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0914" y="2755726"/>
            <a:ext cx="10926536"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_____ has significant meaning in the bible.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270443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number forty has significant meaning in the bible.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9153BEBE-3AF6-4E96-67DB-5274E1FC79D9}"/>
              </a:ext>
            </a:extLst>
          </p:cNvPr>
          <p:cNvSpPr/>
          <p:nvPr/>
        </p:nvSpPr>
        <p:spPr>
          <a:xfrm>
            <a:off x="4833257" y="2995385"/>
            <a:ext cx="1669141"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13922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ancient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5443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r>
              <a:rPr lang="en-GB" dirty="0">
                <a:latin typeface="Twinkl Cursive Looped" panose="02000000000000000000" pitchFamily="2" charset="0"/>
              </a:rPr>
              <a:t>ancient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pic>
        <p:nvPicPr>
          <p:cNvPr id="147458" name="Picture 2" descr="18,640 Ancient Roman Illustrations &amp; Clip Art - iStock">
            <a:extLst>
              <a:ext uri="{FF2B5EF4-FFF2-40B4-BE49-F238E27FC236}">
                <a16:creationId xmlns:a16="http://schemas.microsoft.com/office/drawing/2014/main" id="{A869799C-84D0-7974-F1ED-B62B6AD22E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25463"/>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427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experience  </a:t>
            </a:r>
          </a:p>
        </p:txBody>
      </p:sp>
    </p:spTree>
    <p:extLst>
      <p:ext uri="{BB962C8B-B14F-4D97-AF65-F5344CB8AC3E}">
        <p14:creationId xmlns:p14="http://schemas.microsoft.com/office/powerpoint/2010/main" val="23990814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spTree>
    <p:extLst>
      <p:ext uri="{BB962C8B-B14F-4D97-AF65-F5344CB8AC3E}">
        <p14:creationId xmlns:p14="http://schemas.microsoft.com/office/powerpoint/2010/main" val="30149482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_______ and are needing protection. </a:t>
            </a:r>
            <a:endParaRPr lang="en-GB" i="1" dirty="0"/>
          </a:p>
        </p:txBody>
      </p:sp>
    </p:spTree>
    <p:extLst>
      <p:ext uri="{BB962C8B-B14F-4D97-AF65-F5344CB8AC3E}">
        <p14:creationId xmlns:p14="http://schemas.microsoft.com/office/powerpoint/2010/main" val="26279662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Some trees are said to be ancient and are needing protection. </a:t>
            </a:r>
            <a:endParaRPr lang="en-GB" i="1" dirty="0"/>
          </a:p>
        </p:txBody>
      </p:sp>
      <p:sp>
        <p:nvSpPr>
          <p:cNvPr id="3" name="Rectangle 2">
            <a:extLst>
              <a:ext uri="{FF2B5EF4-FFF2-40B4-BE49-F238E27FC236}">
                <a16:creationId xmlns:a16="http://schemas.microsoft.com/office/drawing/2014/main" id="{04CE0F85-57AD-740B-FA11-208D1A00C67B}"/>
              </a:ext>
            </a:extLst>
          </p:cNvPr>
          <p:cNvSpPr/>
          <p:nvPr/>
        </p:nvSpPr>
        <p:spPr>
          <a:xfrm>
            <a:off x="9216570" y="3429000"/>
            <a:ext cx="2670629" cy="867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79623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18531"/>
          </a:xfrm>
        </p:spPr>
        <p:txBody>
          <a:bodyPr>
            <a:noAutofit/>
          </a:bodyPr>
          <a:lstStyle/>
          <a:p>
            <a:r>
              <a:rPr lang="en-GB" sz="3200" dirty="0">
                <a:solidFill>
                  <a:srgbClr val="333333"/>
                </a:solidFill>
                <a:latin typeface="Twinkl Cursive Looped" panose="02000000000000000000" pitchFamily="2" charset="0"/>
              </a:rPr>
              <a:t>Underground clues show how some of the first forty people to live in the Colchester area used the ancient land.  </a:t>
            </a:r>
            <a:br>
              <a:rPr lang="en-GB" sz="36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Archaeologists have discovered ditches dug into the earth, coins and other clues showing there was a big settlement here over 2,000 years ago maybe with physicians, magicians and even statisticians.  People used ditches and two rivers to protect the ancient settlement from attack.</a:t>
            </a: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The ancient Romans invaded and turned the settlement into a wealthy Roman town.</a:t>
            </a:r>
            <a:br>
              <a:rPr lang="en-GB" sz="3200" dirty="0">
                <a:solidFill>
                  <a:srgbClr val="333333"/>
                </a:solidFill>
                <a:latin typeface="Twinkl Cursive Looped" panose="02000000000000000000" pitchFamily="2" charset="0"/>
              </a:rPr>
            </a:b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We know there was a Roman ancient town at Colchester because archaeologists have found the remains of Roman buildings such as houses, a chariot-racing arena, a theatre and temples, with numbers over forty.</a:t>
            </a:r>
          </a:p>
        </p:txBody>
      </p:sp>
    </p:spTree>
    <p:extLst>
      <p:ext uri="{BB962C8B-B14F-4D97-AF65-F5344CB8AC3E}">
        <p14:creationId xmlns:p14="http://schemas.microsoft.com/office/powerpoint/2010/main" val="24335001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215901"/>
            <a:ext cx="10711543" cy="6518531"/>
          </a:xfrm>
        </p:spPr>
        <p:txBody>
          <a:bodyPr>
            <a:noAutofit/>
          </a:bodyPr>
          <a:lstStyle/>
          <a:p>
            <a:r>
              <a:rPr lang="en-GB" sz="3200" dirty="0">
                <a:solidFill>
                  <a:srgbClr val="333333"/>
                </a:solidFill>
                <a:latin typeface="Twinkl Cursive Looped" panose="02000000000000000000" pitchFamily="2" charset="0"/>
              </a:rPr>
              <a:t>Underground clues show how some of the first </a:t>
            </a:r>
            <a:r>
              <a:rPr lang="en-GB" sz="3200" dirty="0">
                <a:solidFill>
                  <a:srgbClr val="333333"/>
                </a:solidFill>
                <a:highlight>
                  <a:srgbClr val="FFFF00"/>
                </a:highlight>
                <a:latin typeface="Twinkl Cursive Looped" panose="02000000000000000000" pitchFamily="2" charset="0"/>
              </a:rPr>
              <a:t>forty</a:t>
            </a:r>
            <a:r>
              <a:rPr lang="en-GB" sz="3200" dirty="0">
                <a:solidFill>
                  <a:srgbClr val="333333"/>
                </a:solidFill>
                <a:latin typeface="Twinkl Cursive Looped" panose="02000000000000000000" pitchFamily="2" charset="0"/>
              </a:rPr>
              <a:t> people to live in the Colchester area used 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land.  </a:t>
            </a:r>
            <a:br>
              <a:rPr lang="en-GB" sz="36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Archaeologists have discovered ditches dug into the earth, coins and other clues showing there was a big settlement here over 2,000 years ago maybe with </a:t>
            </a:r>
            <a:r>
              <a:rPr lang="en-GB" sz="3200" dirty="0">
                <a:solidFill>
                  <a:srgbClr val="333333"/>
                </a:solidFill>
                <a:highlight>
                  <a:srgbClr val="FFFF00"/>
                </a:highlight>
                <a:latin typeface="Twinkl Cursive Looped" panose="02000000000000000000" pitchFamily="2" charset="0"/>
              </a:rPr>
              <a:t>physicians, magicians </a:t>
            </a:r>
            <a:r>
              <a:rPr lang="en-GB" sz="3200" dirty="0">
                <a:solidFill>
                  <a:srgbClr val="333333"/>
                </a:solidFill>
                <a:latin typeface="Twinkl Cursive Looped" panose="02000000000000000000" pitchFamily="2" charset="0"/>
              </a:rPr>
              <a:t>and even </a:t>
            </a:r>
            <a:r>
              <a:rPr lang="en-GB" sz="3200" dirty="0">
                <a:solidFill>
                  <a:srgbClr val="333333"/>
                </a:solidFill>
                <a:highlight>
                  <a:srgbClr val="FFFF00"/>
                </a:highlight>
                <a:latin typeface="Twinkl Cursive Looped" panose="02000000000000000000" pitchFamily="2" charset="0"/>
              </a:rPr>
              <a:t>statisticians.</a:t>
            </a:r>
            <a:r>
              <a:rPr lang="en-GB" sz="3200" dirty="0">
                <a:solidFill>
                  <a:srgbClr val="333333"/>
                </a:solidFill>
                <a:latin typeface="Twinkl Cursive Looped" panose="02000000000000000000" pitchFamily="2" charset="0"/>
              </a:rPr>
              <a:t>  People used ditches and two rivers to protect 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settlement from attack.</a:t>
            </a: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The </a:t>
            </a:r>
            <a:r>
              <a:rPr lang="en-GB" sz="3200" dirty="0">
                <a:solidFill>
                  <a:srgbClr val="333333"/>
                </a:solidFill>
                <a:highlight>
                  <a:srgbClr val="FFFF00"/>
                </a:highlight>
                <a:latin typeface="Twinkl Cursive Looped" panose="02000000000000000000" pitchFamily="2" charset="0"/>
              </a:rPr>
              <a:t>ancient</a:t>
            </a:r>
            <a:r>
              <a:rPr lang="en-GB" sz="3200" dirty="0">
                <a:solidFill>
                  <a:srgbClr val="333333"/>
                </a:solidFill>
                <a:latin typeface="Twinkl Cursive Looped" panose="02000000000000000000" pitchFamily="2" charset="0"/>
              </a:rPr>
              <a:t> Romans invaded and turned the settlement into a wealthy Roman town with many </a:t>
            </a:r>
            <a:r>
              <a:rPr lang="en-GB" sz="3200" dirty="0">
                <a:solidFill>
                  <a:srgbClr val="333333"/>
                </a:solidFill>
                <a:highlight>
                  <a:srgbClr val="FFFF00"/>
                </a:highlight>
                <a:latin typeface="Twinkl Cursive Looped" panose="02000000000000000000" pitchFamily="2" charset="0"/>
              </a:rPr>
              <a:t>dalmatians.</a:t>
            </a:r>
            <a:r>
              <a:rPr lang="en-GB" sz="3200" dirty="0">
                <a:solidFill>
                  <a:srgbClr val="333333"/>
                </a:solidFill>
                <a:latin typeface="Twinkl Cursive Looped" panose="02000000000000000000" pitchFamily="2" charset="0"/>
              </a:rPr>
              <a:t> </a:t>
            </a:r>
            <a:br>
              <a:rPr lang="en-GB" sz="3200" dirty="0">
                <a:solidFill>
                  <a:srgbClr val="333333"/>
                </a:solidFill>
                <a:latin typeface="Twinkl Cursive Looped" panose="02000000000000000000" pitchFamily="2" charset="0"/>
              </a:rPr>
            </a:br>
            <a:br>
              <a:rPr lang="en-GB" sz="3200" dirty="0">
                <a:solidFill>
                  <a:srgbClr val="333333"/>
                </a:solidFill>
                <a:latin typeface="Twinkl Cursive Looped" panose="02000000000000000000" pitchFamily="2" charset="0"/>
              </a:rPr>
            </a:br>
            <a:r>
              <a:rPr lang="en-GB" sz="3200" dirty="0">
                <a:solidFill>
                  <a:srgbClr val="333333"/>
                </a:solidFill>
                <a:latin typeface="Twinkl Cursive Looped" panose="02000000000000000000" pitchFamily="2" charset="0"/>
              </a:rPr>
              <a:t>We know there was a Roman </a:t>
            </a:r>
            <a:r>
              <a:rPr lang="en-GB" sz="3200" dirty="0">
                <a:solidFill>
                  <a:srgbClr val="333333"/>
                </a:solidFill>
                <a:highlight>
                  <a:srgbClr val="FFFF00"/>
                </a:highlight>
                <a:latin typeface="Twinkl Cursive Looped" panose="02000000000000000000" pitchFamily="2" charset="0"/>
              </a:rPr>
              <a:t>ancient </a:t>
            </a:r>
            <a:r>
              <a:rPr lang="en-GB" sz="3200" dirty="0">
                <a:solidFill>
                  <a:srgbClr val="333333"/>
                </a:solidFill>
                <a:latin typeface="Twinkl Cursive Looped" panose="02000000000000000000" pitchFamily="2" charset="0"/>
              </a:rPr>
              <a:t>town at Colchester because archaeologists have found the remains of Roman buildings such as houses, a chariot-racing arena, a theatre and temples, with numbers over </a:t>
            </a:r>
            <a:r>
              <a:rPr lang="en-GB" sz="3200" dirty="0">
                <a:solidFill>
                  <a:srgbClr val="333333"/>
                </a:solidFill>
                <a:highlight>
                  <a:srgbClr val="FFFF00"/>
                </a:highlight>
                <a:latin typeface="Twinkl Cursive Looped" panose="02000000000000000000" pitchFamily="2" charset="0"/>
              </a:rPr>
              <a:t>forty</a:t>
            </a:r>
            <a:r>
              <a:rPr lang="en-GB" sz="3200" dirty="0">
                <a:solidFill>
                  <a:srgbClr val="333333"/>
                </a:solidFill>
                <a:latin typeface="Twinkl Cursive Looped" panose="02000000000000000000" pitchFamily="2" charset="0"/>
              </a:rPr>
              <a:t>. Now there are many different nationalities such as </a:t>
            </a:r>
            <a:r>
              <a:rPr lang="en-GB" sz="3200" dirty="0">
                <a:solidFill>
                  <a:srgbClr val="333333"/>
                </a:solidFill>
                <a:highlight>
                  <a:srgbClr val="FFFF00"/>
                </a:highlight>
                <a:latin typeface="Twinkl Cursive Looped" panose="02000000000000000000" pitchFamily="2" charset="0"/>
              </a:rPr>
              <a:t>Croatians.</a:t>
            </a:r>
          </a:p>
        </p:txBody>
      </p:sp>
    </p:spTree>
    <p:extLst>
      <p:ext uri="{BB962C8B-B14F-4D97-AF65-F5344CB8AC3E}">
        <p14:creationId xmlns:p14="http://schemas.microsoft.com/office/powerpoint/2010/main" val="4897015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5"/>
            <a:ext cx="10515600" cy="3363152"/>
          </a:xfrm>
        </p:spPr>
        <p:txBody>
          <a:bodyPr>
            <a:normAutofit fontScale="90000"/>
          </a:bodyPr>
          <a:lstStyle/>
          <a:p>
            <a:r>
              <a:rPr lang="en-GB" sz="4000" dirty="0">
                <a:solidFill>
                  <a:srgbClr val="000000"/>
                </a:solidFill>
                <a:latin typeface="Twinkl Cursive Looped" panose="02000000000000000000" pitchFamily="2" charset="0"/>
                <a:ea typeface="Times New Roman" panose="02020603050405020304" pitchFamily="18" charset="0"/>
              </a:rPr>
              <a:t>We know there was a Roman ancient town at Colchester because archaeologists have found the remains of Roman buildings such as houses, a chariot-racing arena, a theatre and temples, with numbers over forty.</a:t>
            </a:r>
            <a:br>
              <a:rPr lang="en-GB" sz="4000" dirty="0">
                <a:solidFill>
                  <a:srgbClr val="000000"/>
                </a:solidFill>
                <a:latin typeface="Twinkl Cursive Looped" panose="02000000000000000000" pitchFamily="2" charset="0"/>
                <a:ea typeface="Times New Roman" panose="02020603050405020304" pitchFamily="18" charset="0"/>
              </a:rPr>
            </a:br>
            <a:r>
              <a:rPr lang="en-GB" sz="4000" dirty="0">
                <a:solidFill>
                  <a:srgbClr val="000000"/>
                </a:solidFill>
                <a:latin typeface="Twinkl Cursive Looped" panose="02000000000000000000" pitchFamily="2" charset="0"/>
                <a:ea typeface="Times New Roman" panose="02020603050405020304" pitchFamily="18" charset="0"/>
              </a:rPr>
              <a:t>Now there are many different nationalities such as Croatians.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Autumn 2</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2891788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7679" y="4038768"/>
            <a:ext cx="10515600" cy="2438232"/>
          </a:xfrm>
        </p:spPr>
        <p:txBody>
          <a:bodyPr>
            <a:normAutofit fontScale="90000"/>
          </a:bodyPr>
          <a:lstStyle/>
          <a:p>
            <a:pPr algn="ctr"/>
            <a:r>
              <a:rPr lang="en-GB" dirty="0">
                <a:latin typeface="Twinkl Cursive Looped" panose="02000000000000000000" pitchFamily="2" charset="0"/>
              </a:rPr>
              <a:t>experience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practical contact with and observation of facts or events.</a:t>
            </a:r>
          </a:p>
        </p:txBody>
      </p:sp>
    </p:spTree>
    <p:extLst>
      <p:ext uri="{BB962C8B-B14F-4D97-AF65-F5344CB8AC3E}">
        <p14:creationId xmlns:p14="http://schemas.microsoft.com/office/powerpoint/2010/main" val="16171306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355709-B1B3-4F98-A082-6B74BCDDA28D}"/>
              </a:ext>
            </a:extLst>
          </p:cNvPr>
          <p:cNvPicPr>
            <a:picLocks noChangeAspect="1"/>
          </p:cNvPicPr>
          <p:nvPr/>
        </p:nvPicPr>
        <p:blipFill rotWithShape="1">
          <a:blip r:embed="rId3"/>
          <a:srcRect l="26858" t="20707" r="28446" b="7728"/>
          <a:stretch/>
        </p:blipFill>
        <p:spPr>
          <a:xfrm>
            <a:off x="1511643" y="372778"/>
            <a:ext cx="9168713" cy="6485222"/>
          </a:xfrm>
          <a:prstGeom prst="rect">
            <a:avLst/>
          </a:prstGeom>
        </p:spPr>
      </p:pic>
    </p:spTree>
    <p:extLst>
      <p:ext uri="{BB962C8B-B14F-4D97-AF65-F5344CB8AC3E}">
        <p14:creationId xmlns:p14="http://schemas.microsoft.com/office/powerpoint/2010/main" val="30483615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4859500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677685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experience  </a:t>
            </a:r>
          </a:p>
        </p:txBody>
      </p:sp>
    </p:spTree>
    <p:extLst>
      <p:ext uri="{BB962C8B-B14F-4D97-AF65-F5344CB8AC3E}">
        <p14:creationId xmlns:p14="http://schemas.microsoft.com/office/powerpoint/2010/main" val="35957864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7679" y="4038768"/>
            <a:ext cx="10515600" cy="2438232"/>
          </a:xfrm>
        </p:spPr>
        <p:txBody>
          <a:bodyPr>
            <a:normAutofit fontScale="90000"/>
          </a:bodyPr>
          <a:lstStyle/>
          <a:p>
            <a:pPr algn="ctr"/>
            <a:r>
              <a:rPr lang="en-GB" dirty="0">
                <a:latin typeface="Twinkl Cursive Looped" panose="02000000000000000000" pitchFamily="2" charset="0"/>
              </a:rPr>
              <a:t>experience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a:r>
            <a:br>
              <a:rPr lang="en-GB" dirty="0">
                <a:latin typeface="Twinkl Cursive Looped" panose="02000000000000000000" pitchFamily="2" charset="0"/>
              </a:rPr>
            </a:br>
            <a:r>
              <a:rPr lang="en-GB" dirty="0">
                <a:latin typeface="Twinkl Cursive Looped" panose="02000000000000000000" pitchFamily="2" charset="0"/>
              </a:rPr>
              <a:t>practical contact with and observation of facts or events.</a:t>
            </a:r>
          </a:p>
        </p:txBody>
      </p:sp>
    </p:spTree>
    <p:extLst>
      <p:ext uri="{BB962C8B-B14F-4D97-AF65-F5344CB8AC3E}">
        <p14:creationId xmlns:p14="http://schemas.microsoft.com/office/powerpoint/2010/main" val="37874072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07788830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question  </a:t>
            </a:r>
          </a:p>
        </p:txBody>
      </p:sp>
    </p:spTree>
    <p:extLst>
      <p:ext uri="{BB962C8B-B14F-4D97-AF65-F5344CB8AC3E}">
        <p14:creationId xmlns:p14="http://schemas.microsoft.com/office/powerpoint/2010/main" val="19360797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592429"/>
            <a:ext cx="10515600" cy="5866428"/>
          </a:xfrm>
        </p:spPr>
        <p:txBody>
          <a:bodyPr>
            <a:normAutofit/>
          </a:bodyPr>
          <a:lstStyle/>
          <a:p>
            <a:pPr algn="ctr"/>
            <a:r>
              <a:rPr lang="en-GB" dirty="0">
                <a:latin typeface="Twinkl Cursive Looped" panose="02000000000000000000" pitchFamily="2" charset="0"/>
              </a:rPr>
              <a:t>question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sentence worded or expressed so as to elicit information.</a:t>
            </a:r>
          </a:p>
        </p:txBody>
      </p:sp>
    </p:spTree>
    <p:extLst>
      <p:ext uri="{BB962C8B-B14F-4D97-AF65-F5344CB8AC3E}">
        <p14:creationId xmlns:p14="http://schemas.microsoft.com/office/powerpoint/2010/main" val="1986662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1553029"/>
            <a:ext cx="10515600" cy="1875971"/>
          </a:xfrm>
        </p:spPr>
        <p:txBody>
          <a:bodyPr>
            <a:normAutofit/>
          </a:bodyPr>
          <a:lstStyle/>
          <a:p>
            <a:pPr algn="ctr"/>
            <a:r>
              <a:rPr lang="en-GB" dirty="0">
                <a:latin typeface="Twinkl Cursive Looped" panose="02000000000000000000" pitchFamily="2" charset="0"/>
              </a:rPr>
              <a:t>Do you remember this rule?</a:t>
            </a:r>
          </a:p>
        </p:txBody>
      </p:sp>
    </p:spTree>
    <p:extLst>
      <p:ext uri="{BB962C8B-B14F-4D97-AF65-F5344CB8AC3E}">
        <p14:creationId xmlns:p14="http://schemas.microsoft.com/office/powerpoint/2010/main" val="201097042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 families – phone and real</a:t>
            </a:r>
          </a:p>
        </p:txBody>
      </p:sp>
    </p:spTree>
    <p:extLst>
      <p:ext uri="{BB962C8B-B14F-4D97-AF65-F5344CB8AC3E}">
        <p14:creationId xmlns:p14="http://schemas.microsoft.com/office/powerpoint/2010/main" val="818696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phone</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0290" name="Picture 2">
            <a:extLst>
              <a:ext uri="{FF2B5EF4-FFF2-40B4-BE49-F238E27FC236}">
                <a16:creationId xmlns:a16="http://schemas.microsoft.com/office/drawing/2014/main" id="{E570921F-5213-F325-8836-338EB066B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1394" y="1101287"/>
            <a:ext cx="6484343" cy="2327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04266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6743" y="4111338"/>
            <a:ext cx="11945257" cy="250110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word family - real</a:t>
            </a: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pic>
        <p:nvPicPr>
          <p:cNvPr id="141314" name="Picture 2">
            <a:extLst>
              <a:ext uri="{FF2B5EF4-FFF2-40B4-BE49-F238E27FC236}">
                <a16:creationId xmlns:a16="http://schemas.microsoft.com/office/drawing/2014/main" id="{BB03F502-415E-51F2-26F9-631A66AFEB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450" y="1195880"/>
            <a:ext cx="9628460" cy="237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89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telephone </a:t>
            </a:r>
          </a:p>
        </p:txBody>
      </p:sp>
    </p:spTree>
    <p:extLst>
      <p:ext uri="{BB962C8B-B14F-4D97-AF65-F5344CB8AC3E}">
        <p14:creationId xmlns:p14="http://schemas.microsoft.com/office/powerpoint/2010/main" val="360732500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telephone</a:t>
            </a:r>
          </a:p>
        </p:txBody>
      </p:sp>
      <p:sp>
        <p:nvSpPr>
          <p:cNvPr id="3" name="Rectangle 2">
            <a:extLst>
              <a:ext uri="{FF2B5EF4-FFF2-40B4-BE49-F238E27FC236}">
                <a16:creationId xmlns:a16="http://schemas.microsoft.com/office/drawing/2014/main" id="{13BB5EC0-7A96-4D29-A835-6FAE896C31A4}"/>
              </a:ext>
            </a:extLst>
          </p:cNvPr>
          <p:cNvSpPr/>
          <p:nvPr/>
        </p:nvSpPr>
        <p:spPr>
          <a:xfrm>
            <a:off x="5973378" y="3418114"/>
            <a:ext cx="2125593"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8710396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telephone</a:t>
            </a:r>
          </a:p>
        </p:txBody>
      </p:sp>
      <p:sp>
        <p:nvSpPr>
          <p:cNvPr id="3" name="Rectangle 2">
            <a:extLst>
              <a:ext uri="{FF2B5EF4-FFF2-40B4-BE49-F238E27FC236}">
                <a16:creationId xmlns:a16="http://schemas.microsoft.com/office/drawing/2014/main" id="{13BB5EC0-7A96-4D29-A835-6FAE896C31A4}"/>
              </a:ext>
            </a:extLst>
          </p:cNvPr>
          <p:cNvSpPr/>
          <p:nvPr/>
        </p:nvSpPr>
        <p:spPr>
          <a:xfrm>
            <a:off x="5929836" y="3429000"/>
            <a:ext cx="227073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2338" name="Picture 2" descr="Mobile Phone Vibrating Or Ringing Flat Vector Icon For Apps And Websites  Stock Illustration - Download Image Now - iStock">
            <a:extLst>
              <a:ext uri="{FF2B5EF4-FFF2-40B4-BE49-F238E27FC236}">
                <a16:creationId xmlns:a16="http://schemas.microsoft.com/office/drawing/2014/main" id="{F616C011-7F6B-80E9-5C31-9A249C3533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203" y="38674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644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a:t>
            </a:r>
          </a:p>
        </p:txBody>
      </p:sp>
    </p:spTree>
    <p:extLst>
      <p:ext uri="{BB962C8B-B14F-4D97-AF65-F5344CB8AC3E}">
        <p14:creationId xmlns:p14="http://schemas.microsoft.com/office/powerpoint/2010/main" val="41558962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a:t>
            </a:r>
          </a:p>
        </p:txBody>
      </p:sp>
      <p:sp>
        <p:nvSpPr>
          <p:cNvPr id="3" name="Rectangle 2">
            <a:extLst>
              <a:ext uri="{FF2B5EF4-FFF2-40B4-BE49-F238E27FC236}">
                <a16:creationId xmlns:a16="http://schemas.microsoft.com/office/drawing/2014/main" id="{0366E0B6-702E-4814-82C6-08CA2D13F3C9}"/>
              </a:ext>
            </a:extLst>
          </p:cNvPr>
          <p:cNvSpPr/>
          <p:nvPr/>
        </p:nvSpPr>
        <p:spPr>
          <a:xfrm>
            <a:off x="5986391" y="3673929"/>
            <a:ext cx="2272238"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679845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a:t>
            </a:r>
          </a:p>
        </p:txBody>
      </p:sp>
      <p:sp>
        <p:nvSpPr>
          <p:cNvPr id="3" name="Rectangle 2">
            <a:extLst>
              <a:ext uri="{FF2B5EF4-FFF2-40B4-BE49-F238E27FC236}">
                <a16:creationId xmlns:a16="http://schemas.microsoft.com/office/drawing/2014/main" id="{0366E0B6-702E-4814-82C6-08CA2D13F3C9}"/>
              </a:ext>
            </a:extLst>
          </p:cNvPr>
          <p:cNvSpPr/>
          <p:nvPr/>
        </p:nvSpPr>
        <p:spPr>
          <a:xfrm>
            <a:off x="5986391" y="3673929"/>
            <a:ext cx="2272238" cy="8885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8482" name="Picture 2" descr="Free Homonyms Cliparts, Download Free Homonyms Cliparts png images, Free  ClipArts on Clipart Library">
            <a:extLst>
              <a:ext uri="{FF2B5EF4-FFF2-40B4-BE49-F238E27FC236}">
                <a16:creationId xmlns:a16="http://schemas.microsoft.com/office/drawing/2014/main" id="{2C0ACA44-8627-5442-0F60-295069CB23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898" y="360589"/>
            <a:ext cx="26955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576889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6867942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032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–tian and -</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-tian mean a place or origin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cian</a:t>
            </a:r>
            <a:r>
              <a:rPr lang="en-GB" dirty="0">
                <a:latin typeface="Twinkl Cursive Looped" panose="02000000000000000000" pitchFamily="2" charset="0"/>
              </a:rPr>
              <a:t> mean occupation / job</a:t>
            </a:r>
          </a:p>
        </p:txBody>
      </p:sp>
    </p:spTree>
    <p:extLst>
      <p:ext uri="{BB962C8B-B14F-4D97-AF65-F5344CB8AC3E}">
        <p14:creationId xmlns:p14="http://schemas.microsoft.com/office/powerpoint/2010/main" val="1282976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question  </a:t>
            </a:r>
          </a:p>
        </p:txBody>
      </p:sp>
    </p:spTree>
    <p:extLst>
      <p:ext uri="{BB962C8B-B14F-4D97-AF65-F5344CB8AC3E}">
        <p14:creationId xmlns:p14="http://schemas.microsoft.com/office/powerpoint/2010/main" val="140627174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299041583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5099621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 </a:t>
            </a:r>
          </a:p>
        </p:txBody>
      </p:sp>
      <p:sp>
        <p:nvSpPr>
          <p:cNvPr id="3" name="Rectangle 2">
            <a:extLst>
              <a:ext uri="{FF2B5EF4-FFF2-40B4-BE49-F238E27FC236}">
                <a16:creationId xmlns:a16="http://schemas.microsoft.com/office/drawing/2014/main" id="{CADDE2D9-BBEE-4B60-9EA8-8BE166E5866C}"/>
              </a:ext>
            </a:extLst>
          </p:cNvPr>
          <p:cNvSpPr/>
          <p:nvPr/>
        </p:nvSpPr>
        <p:spPr>
          <a:xfrm>
            <a:off x="6096000" y="3694328"/>
            <a:ext cx="139337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52648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9519867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370677"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6714416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224191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technician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429643" y="3653972"/>
            <a:ext cx="1311727"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411146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a:t>
            </a:r>
          </a:p>
        </p:txBody>
      </p:sp>
    </p:spTree>
    <p:extLst>
      <p:ext uri="{BB962C8B-B14F-4D97-AF65-F5344CB8AC3E}">
        <p14:creationId xmlns:p14="http://schemas.microsoft.com/office/powerpoint/2010/main" val="9195745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dietician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80226" name="Picture 2" descr="Free Nutritionist Cliparts, Download Free Nutritionist Cliparts png images,  Free ClipArts on Clipart Library">
            <a:extLst>
              <a:ext uri="{FF2B5EF4-FFF2-40B4-BE49-F238E27FC236}">
                <a16:creationId xmlns:a16="http://schemas.microsoft.com/office/drawing/2014/main" id="{CDA7E8DF-6592-4A1A-07AD-96F049A35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627457"/>
            <a:ext cx="2066925"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673090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45167"/>
            <a:ext cx="10515600" cy="1481650"/>
          </a:xfrm>
        </p:spPr>
        <p:txBody>
          <a:bodyPr>
            <a:normAutofit fontScale="90000"/>
          </a:bodyPr>
          <a:lstStyle/>
          <a:p>
            <a:pPr algn="ctr"/>
            <a:r>
              <a:rPr lang="en-GB" dirty="0">
                <a:latin typeface="Twinkl Cursive Looped" panose="02000000000000000000" pitchFamily="2" charset="0"/>
              </a:rPr>
              <a:t>dietician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an expert on diet and nutrition.</a:t>
            </a:r>
            <a:endParaRPr lang="en-GB" i="1" dirty="0">
              <a:latin typeface="Twinkl Cursive Looped" panose="02000000000000000000" pitchFamily="2" charset="0"/>
            </a:endParaRPr>
          </a:p>
        </p:txBody>
      </p:sp>
      <p:sp>
        <p:nvSpPr>
          <p:cNvPr id="6" name="TextBox 5">
            <a:extLst>
              <a:ext uri="{FF2B5EF4-FFF2-40B4-BE49-F238E27FC236}">
                <a16:creationId xmlns:a16="http://schemas.microsoft.com/office/drawing/2014/main" id="{4B73F41D-2B2E-C97C-71E3-20199483BE1B}"/>
              </a:ext>
            </a:extLst>
          </p:cNvPr>
          <p:cNvSpPr txBox="1"/>
          <p:nvPr/>
        </p:nvSpPr>
        <p:spPr>
          <a:xfrm>
            <a:off x="10744880" y="2804600"/>
            <a:ext cx="880382" cy="369332"/>
          </a:xfrm>
          <a:prstGeom prst="rect">
            <a:avLst/>
          </a:prstGeom>
          <a:noFill/>
        </p:spPr>
        <p:txBody>
          <a:bodyPr wrap="square" rtlCol="0">
            <a:spAutoFit/>
          </a:bodyPr>
          <a:lstStyle/>
          <a:p>
            <a:r>
              <a:rPr lang="en-GB" dirty="0">
                <a:latin typeface="Twinkl Cursive Looped" panose="02000000000000000000" pitchFamily="2" charset="0"/>
              </a:rPr>
              <a:t> </a:t>
            </a:r>
          </a:p>
        </p:txBody>
      </p:sp>
      <p:pic>
        <p:nvPicPr>
          <p:cNvPr id="180226" name="Picture 2" descr="Free Nutritionist Cliparts, Download Free Nutritionist Cliparts png images,  Free ClipArts on Clipart Library">
            <a:extLst>
              <a:ext uri="{FF2B5EF4-FFF2-40B4-BE49-F238E27FC236}">
                <a16:creationId xmlns:a16="http://schemas.microsoft.com/office/drawing/2014/main" id="{CDA7E8DF-6592-4A1A-07AD-96F049A35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8" y="627457"/>
            <a:ext cx="2066925"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710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4362</TotalTime>
  <Words>4499</Words>
  <Application>Microsoft Office PowerPoint</Application>
  <PresentationFormat>Widescreen</PresentationFormat>
  <Paragraphs>533</Paragraphs>
  <Slides>302</Slides>
  <Notes>66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302</vt:i4>
      </vt:variant>
    </vt:vector>
  </HeadingPairs>
  <TitlesOfParts>
    <vt:vector size="308"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experience  </vt:lpstr>
      <vt:lpstr>experience   noun  Definition -  practical contact with and observation of facts or events.</vt:lpstr>
      <vt:lpstr>Do you remember this challenge word?</vt:lpstr>
      <vt:lpstr>question  </vt:lpstr>
      <vt:lpstr>question  noun  Definition - a sentence worded or expressed so as to elicit information.</vt:lpstr>
      <vt:lpstr>Do you remember this rule?</vt:lpstr>
      <vt:lpstr>Word families – phone and real</vt:lpstr>
      <vt:lpstr>  word family - phone  </vt:lpstr>
      <vt:lpstr>  word family - real  </vt:lpstr>
      <vt:lpstr>phone </vt:lpstr>
      <vt:lpstr>phone</vt:lpstr>
      <vt:lpstr>phone</vt:lpstr>
      <vt:lpstr>phonics</vt:lpstr>
      <vt:lpstr>phonics</vt:lpstr>
      <vt:lpstr>phonics</vt:lpstr>
      <vt:lpstr>microphone</vt:lpstr>
      <vt:lpstr>microphone</vt:lpstr>
      <vt:lpstr>microphone</vt:lpstr>
      <vt:lpstr>Let’s Teach and Practise</vt:lpstr>
      <vt:lpstr>Words with ending sound /ʃən/  –tian and -cian  -tian mean a place or origin  -cian mean occupation / job</vt:lpstr>
      <vt:lpstr>-cian</vt:lpstr>
      <vt:lpstr>statistician</vt:lpstr>
      <vt:lpstr>statistician </vt:lpstr>
      <vt:lpstr>physician</vt:lpstr>
      <vt:lpstr>physician</vt:lpstr>
      <vt:lpstr>magician</vt:lpstr>
      <vt:lpstr>magician</vt:lpstr>
      <vt:lpstr>statistician</vt:lpstr>
      <vt:lpstr>statistician </vt:lpstr>
      <vt:lpstr>statistician  noun  Definition - an expert in the preparation and analysis of statistics.</vt:lpstr>
      <vt:lpstr>statistician  The young girl wished to train as a statistician when she was older.</vt:lpstr>
      <vt:lpstr>   The young girl wished to train as a ------------ when she was older.</vt:lpstr>
      <vt:lpstr>statistician  The young girl wished to train as a statistician when she was older.</vt:lpstr>
      <vt:lpstr>physician </vt:lpstr>
      <vt:lpstr>physician </vt:lpstr>
      <vt:lpstr>physician noun Definition - a person qualified to practise medicine, especially one who specializes in diagnosis and medical treatment as distinct from surgery.</vt:lpstr>
      <vt:lpstr>physician  Our family physician was due to retire soon.</vt:lpstr>
      <vt:lpstr>   Our family --------- was due to retire soon.</vt:lpstr>
      <vt:lpstr>physician  Our family physician was due to retire soon.</vt:lpstr>
      <vt:lpstr>magician</vt:lpstr>
      <vt:lpstr>magician  </vt:lpstr>
      <vt:lpstr>magician noun  Definition - a person with magical powers. </vt:lpstr>
      <vt:lpstr>magician  He was the magician of the fan belt.</vt:lpstr>
      <vt:lpstr>   He was the -------- of the fan belt.</vt:lpstr>
      <vt:lpstr>magician  He was the magician of the fan belt.</vt:lpstr>
      <vt:lpstr>New CHALLENGE words.</vt:lpstr>
      <vt:lpstr>forty</vt:lpstr>
      <vt:lpstr>forty  The number forty has significant meaning in the bible. </vt:lpstr>
      <vt:lpstr>forty  The number forty has significant meaning in the bible. </vt:lpstr>
      <vt:lpstr>  The number forty has significant meaning in the bible. </vt:lpstr>
      <vt:lpstr>  The number _____ has significant meaning in the bible. </vt:lpstr>
      <vt:lpstr>  The number forty has significant meaning in the bible. </vt:lpstr>
      <vt:lpstr>ancient</vt:lpstr>
      <vt:lpstr>ancient  Some trees are said to be ancient and are needing protection. </vt:lpstr>
      <vt:lpstr>  Some trees are said to be ancient and are needing protection. </vt:lpstr>
      <vt:lpstr>  Some trees are said to be _______ and are needing protection. </vt:lpstr>
      <vt:lpstr>  Some trees are said to be ancient and are needing protection. </vt:lpstr>
      <vt:lpstr>Let’s Practise and Apply.</vt:lpstr>
      <vt:lpstr>Can you spot the spelling rule words and the challenge words?</vt:lpstr>
      <vt:lpstr>Underground clues show how some of the first forty people to live in the Colchester area used the ancient land.   Archaeologists have discovered ditches dug into the earth, coins and other clues showing there was a big settlement here over 2,000 years ago maybe with physicians, magicians and even statisticians.  People used ditches and two rivers to protect the ancient settlement from attack. The ancient Romans invaded and turned the settlement into a wealthy Roman town.  We know there was a Roman ancient town at Colchester because archaeologists have found the remains of Roman buildings such as houses, a chariot-racing arena, a theatre and temples, with numbers over forty.</vt:lpstr>
      <vt:lpstr>Underground clues show how some of the first forty people to live in the Colchester area used the ancient land.   Archaeologists have discovered ditches dug into the earth, coins and other clues showing there was a big settlement here over 2,000 years ago maybe with physicians, magicians and even statisticians.  People used ditches and two rivers to protect the ancient settlement from attack. The ancient Romans invaded and turned the settlement into a wealthy Roman town with many dalmatians.   We know there was a Roman ancient town at Colchester because archaeologists have found the remains of Roman buildings such as houses, a chariot-racing arena, a theatre and temples, with numbers over forty. Now there are many different nationalities such as Croatians.</vt:lpstr>
      <vt:lpstr>Write this sentence as I dictate it to you.</vt:lpstr>
      <vt:lpstr>We know there was a Roman ancient town at Colchester because archaeologists have found the remains of Roman buildings such as houses, a chariot-racing arena, a theatre and temples, with numbers over forty. Now there are many different nationalities such as Croatians.</vt:lpstr>
      <vt:lpstr>PowerPoint Presentation</vt:lpstr>
      <vt:lpstr>PowerPoint Presentation</vt:lpstr>
      <vt:lpstr>Let’s Revisit and Review…</vt:lpstr>
      <vt:lpstr>Do you remember this challenge word?</vt:lpstr>
      <vt:lpstr>experience  </vt:lpstr>
      <vt:lpstr>experience   noun  Definition -  practical contact with and observation of facts or events.</vt:lpstr>
      <vt:lpstr>Do you remember this challenge word?</vt:lpstr>
      <vt:lpstr>question  </vt:lpstr>
      <vt:lpstr>question  noun  Definition - a sentence worded or expressed so as to elicit information.</vt:lpstr>
      <vt:lpstr>Do you remember this rule?</vt:lpstr>
      <vt:lpstr>Word families – phone and real</vt:lpstr>
      <vt:lpstr>  word family - phone  </vt:lpstr>
      <vt:lpstr>  word family - real  </vt:lpstr>
      <vt:lpstr>telephone </vt:lpstr>
      <vt:lpstr>telephone</vt:lpstr>
      <vt:lpstr>telephone</vt:lpstr>
      <vt:lpstr>homophone</vt:lpstr>
      <vt:lpstr>homophone</vt:lpstr>
      <vt:lpstr>homophone</vt:lpstr>
      <vt:lpstr>Let’s Teach and Practise</vt:lpstr>
      <vt:lpstr>Words with ending sound /ʃən/  –tian and -cian  -tian mean a place or origin  -cian mean occupation / job</vt:lpstr>
      <vt:lpstr>-cian</vt:lpstr>
      <vt:lpstr>dietician</vt:lpstr>
      <vt:lpstr>dietician </vt:lpstr>
      <vt:lpstr>electrician</vt:lpstr>
      <vt:lpstr>electrician</vt:lpstr>
      <vt:lpstr>technician</vt:lpstr>
      <vt:lpstr>technician</vt:lpstr>
      <vt:lpstr>dietician</vt:lpstr>
      <vt:lpstr>dietician </vt:lpstr>
      <vt:lpstr>dietician  noun  Definition - an expert on diet and nutrition.</vt:lpstr>
      <vt:lpstr>dietician  We have a team of dieticians to ensure patients get healthy, balanced meals.</vt:lpstr>
      <vt:lpstr>   We have a team of --------- to ensure patients get healthy, balanced meals.</vt:lpstr>
      <vt:lpstr>dietician  We have a team of dieticians to ensure patients get healthy, balanced meals.</vt:lpstr>
      <vt:lpstr>electrician </vt:lpstr>
      <vt:lpstr>electrician </vt:lpstr>
      <vt:lpstr>electrician  noun  Definition - a person who installs and maintains electrical equipment.</vt:lpstr>
      <vt:lpstr>electrician  We need to book an electrician to fit our new cooker in the kitchen.</vt:lpstr>
      <vt:lpstr>electrician  We need to book an ----------- to fit our new cooker in the kitchen.</vt:lpstr>
      <vt:lpstr>electrician  We need to book an electrician to fit our new cooker in the kitchen.</vt:lpstr>
      <vt:lpstr>technician</vt:lpstr>
      <vt:lpstr>technician  </vt:lpstr>
      <vt:lpstr>technician  noun  Definition - a person employed to look after technical equipment or do practical work in a laboratory. </vt:lpstr>
      <vt:lpstr>technician  The science lab technician had made a new discovery.</vt:lpstr>
      <vt:lpstr>   The science lab ---------- had made a new discovery.</vt:lpstr>
      <vt:lpstr>technician  The science lab technician had made a new discovery.</vt:lpstr>
      <vt:lpstr>New CHALLENGE words.</vt:lpstr>
      <vt:lpstr>forty</vt:lpstr>
      <vt:lpstr>forty  The number forty has significant meaning in the bible. </vt:lpstr>
      <vt:lpstr>forty  The number forty has significant meaning in the bible. </vt:lpstr>
      <vt:lpstr>  The number forty has significant meaning in the bible. </vt:lpstr>
      <vt:lpstr>  The number _____ has significant meaning in the bible. </vt:lpstr>
      <vt:lpstr>  The number forty has significant meaning in the bible. </vt:lpstr>
      <vt:lpstr>ancient</vt:lpstr>
      <vt:lpstr>ancient  Some trees are said to be ancient and are needing protection. </vt:lpstr>
      <vt:lpstr>  Some trees are said to be ancient and are needing protection. </vt:lpstr>
      <vt:lpstr>  Some trees are said to be _______ and are needing protection. </vt:lpstr>
      <vt:lpstr>  Some trees are said to be ancient and are needing protection. </vt:lpstr>
      <vt:lpstr>Let’s Practise and Apply.</vt:lpstr>
      <vt:lpstr>Can you spot the spelling rule words and the challenge words?</vt:lpstr>
      <vt:lpstr>Underground clues show how some of the first forty people to live in the Colchester area used the ancient land.   Archaeologists have discovered ditches dug into the earth, coins and other clues showing there was a big settlement here over 2,000 years ago maybe with physicians, magicians and even statisticians.  People used ditches and two rivers to protect the ancient settlement from attack. The ancient Romans invaded and turned the settlement into a wealthy Roman town.  We know there was a Roman ancient town at Colchester because archaeologists have found the remains of Roman buildings such as houses, a chariot-racing arena, a theatre and temples, with numbers over forty.</vt:lpstr>
      <vt:lpstr>Underground clues show how some of the first forty people to live in the Colchester area used the ancient land.   Archaeologists have discovered ditches dug into the earth, coins and other clues showing there was a big settlement here over 2,000 years ago maybe with physicians, magicians and even statisticians.  People used ditches and two rivers to protect the ancient settlement from attack. The ancient Romans invaded and turned the settlement into a wealthy Roman town with many dalmatians.   We know there was a Roman ancient town at Colchester because archaeologists have found the remains of Roman buildings such as houses, a chariot-racing arena, a theatre and temples, with numbers over forty. Now there are many different nationalities such as Croatians.</vt:lpstr>
      <vt:lpstr>Write this sentence as I dictate it to you.</vt:lpstr>
      <vt:lpstr>Archaeologists have discovered ditches dug into the earth, coins and other clues showing there was a big settlement here over 2,000 years ago maybe with physicians, magicians and even statisticians.</vt:lpstr>
      <vt:lpstr>PowerPoint Presentation</vt:lpstr>
      <vt:lpstr>PowerPoint Presentation</vt:lpstr>
      <vt:lpstr>Let’s Revisit and Review…</vt:lpstr>
      <vt:lpstr>Do you remember this challenge word?</vt:lpstr>
      <vt:lpstr>experience  </vt:lpstr>
      <vt:lpstr>experience   noun  Definition -  practical contact with and observation of facts or events.</vt:lpstr>
      <vt:lpstr>Do you remember this challenge word?</vt:lpstr>
      <vt:lpstr>question  </vt:lpstr>
      <vt:lpstr>question  noun  Definition - a sentence worded or expressed so as to elicit information.</vt:lpstr>
      <vt:lpstr>Do you remember this rule?</vt:lpstr>
      <vt:lpstr>Word families – phone and real</vt:lpstr>
      <vt:lpstr>  word family - phone  </vt:lpstr>
      <vt:lpstr>  word family - real  </vt:lpstr>
      <vt:lpstr>real </vt:lpstr>
      <vt:lpstr>real</vt:lpstr>
      <vt:lpstr>real</vt:lpstr>
      <vt:lpstr>reality </vt:lpstr>
      <vt:lpstr>reality</vt:lpstr>
      <vt:lpstr>reality</vt:lpstr>
      <vt:lpstr>realistic</vt:lpstr>
      <vt:lpstr>realistic</vt:lpstr>
      <vt:lpstr>realistic</vt:lpstr>
      <vt:lpstr>Let’s Teach and Practise</vt:lpstr>
      <vt:lpstr>Words with ending sound /ʃən/  –tian and -cian  -tian mean a place or origin  -cian mean occupation / job</vt:lpstr>
      <vt:lpstr>-tian</vt:lpstr>
      <vt:lpstr>Martian</vt:lpstr>
      <vt:lpstr>Martian </vt:lpstr>
      <vt:lpstr>Dalmatian</vt:lpstr>
      <vt:lpstr>Dalmatian</vt:lpstr>
      <vt:lpstr>Martian</vt:lpstr>
      <vt:lpstr>Martian </vt:lpstr>
      <vt:lpstr>Martian  noun  Definition - of or relating to the planet Mars or its hypothetical inhabitants.</vt:lpstr>
      <vt:lpstr>martian  Fred dreamt of martians invading his village.</vt:lpstr>
      <vt:lpstr>   Fred dreamt of -------- invading his village.</vt:lpstr>
      <vt:lpstr>martian  Fred dreamt of martians invading his village.</vt:lpstr>
      <vt:lpstr>dalmatian </vt:lpstr>
      <vt:lpstr>Dalmatian </vt:lpstr>
      <vt:lpstr>dalmatian  noun  Definition - a dog of a large, white short-haired breed with dark spots.</vt:lpstr>
      <vt:lpstr>dalmatian  Sally’s new puppy was a dalmatian.</vt:lpstr>
      <vt:lpstr>   Sally’s new puppy was a  ---------.</vt:lpstr>
      <vt:lpstr>dalmatian  Sally’s new puppy was a dalmatian.</vt:lpstr>
      <vt:lpstr>New CHALLENGE words.</vt:lpstr>
      <vt:lpstr>forty</vt:lpstr>
      <vt:lpstr>forty  The number forty has significant meaning in the bible. </vt:lpstr>
      <vt:lpstr>forty  The number forty has significant meaning in the bible. </vt:lpstr>
      <vt:lpstr>  The number forty has significant meaning in the bible. </vt:lpstr>
      <vt:lpstr>  The number _____ has significant meaning in the bible. </vt:lpstr>
      <vt:lpstr>  The number forty has significant meaning in the bible. </vt:lpstr>
      <vt:lpstr>ancient</vt:lpstr>
      <vt:lpstr>ancient  Some trees are said to be ancient and are needing protection. </vt:lpstr>
      <vt:lpstr>  Some trees are said to be ancient and are needing protection. </vt:lpstr>
      <vt:lpstr>  Some trees are said to be _______ and are needing protection. </vt:lpstr>
      <vt:lpstr>  Some trees are said to be ancient and are needing protection. </vt:lpstr>
      <vt:lpstr>Let’s Practise and Apply.</vt:lpstr>
      <vt:lpstr>Can you spot the spelling rule words and the challenge words?</vt:lpstr>
      <vt:lpstr>Underground clues show how some of the first forty people to live in the Colchester area used the ancient land.   Archaeologists have discovered ditches dug into the earth, coins and other clues showing there was a big settlement here over 2,000 years ago maybe with physicians, magicians and even statisticians.  People used ditches and two rivers to protect the ancient settlement from attack. The ancient Romans invaded and turned the settlement into a wealthy Roman town.  We know there was a Roman ancient town at Colchester because archaeologists have found the remains of Roman buildings such as houses, a chariot-racing arena, a theatre and temples, with numbers over forty.</vt:lpstr>
      <vt:lpstr>Underground clues show how some of the first forty people to live in the Colchester area used the ancient land.   Archaeologists have discovered ditches dug into the earth, coins and other clues showing there was a big settlement here over 2,000 years ago maybe with physicians, magicians and even statisticians.  People used ditches and two rivers to protect the ancient settlement from attack. The ancient Romans invaded and turned the settlement into a wealthy Roman town with many dalmatians.   We know there was a Roman ancient town at Colchester because archaeologists have found the remains of Roman buildings such as houses, a chariot-racing arena, a theatre and temples, with numbers over forty. Now there are many different nationalities such as Croatians.</vt:lpstr>
      <vt:lpstr>Write this sentence as I dictate it to you.</vt:lpstr>
      <vt:lpstr>People used ditches and two rivers to protect the ancient settlement from attack. The ancient Romans invaded and turned the settlement into a wealthy Roman town with many dalmatians.</vt:lpstr>
      <vt:lpstr>PowerPoint Presentation</vt:lpstr>
      <vt:lpstr>PowerPoint Presentation</vt:lpstr>
      <vt:lpstr>Let’s Revisit and Review…</vt:lpstr>
      <vt:lpstr>Do you remember this challenge word?</vt:lpstr>
      <vt:lpstr>experience  </vt:lpstr>
      <vt:lpstr>experience   noun  Definition -  practical contact with and observation of facts or events.</vt:lpstr>
      <vt:lpstr>Do you remember this challenge word?</vt:lpstr>
      <vt:lpstr>question  </vt:lpstr>
      <vt:lpstr>question  noun  Definition - a sentence worded or expressed so as to elicit information.</vt:lpstr>
      <vt:lpstr>Do you remember this rule?</vt:lpstr>
      <vt:lpstr>Word families – phone and real</vt:lpstr>
      <vt:lpstr>  word family - phone  </vt:lpstr>
      <vt:lpstr>  word family - real  </vt:lpstr>
      <vt:lpstr>unreal </vt:lpstr>
      <vt:lpstr>unreal</vt:lpstr>
      <vt:lpstr>unreal</vt:lpstr>
      <vt:lpstr>realisation </vt:lpstr>
      <vt:lpstr>realisation</vt:lpstr>
      <vt:lpstr>realisation</vt:lpstr>
      <vt:lpstr>Let’s Teach and Practise</vt:lpstr>
      <vt:lpstr>Words with ending sound /ʃən/  –tian and -cian  -tian mean a place or origin  -cian mean occupation / job</vt:lpstr>
      <vt:lpstr>-tian</vt:lpstr>
      <vt:lpstr>Christian</vt:lpstr>
      <vt:lpstr>Christian </vt:lpstr>
      <vt:lpstr>Faustian</vt:lpstr>
      <vt:lpstr>Faustian</vt:lpstr>
      <vt:lpstr>Croatian</vt:lpstr>
      <vt:lpstr>Croatian</vt:lpstr>
      <vt:lpstr>Christian</vt:lpstr>
      <vt:lpstr>Christian </vt:lpstr>
      <vt:lpstr>Christian  noun  Definition - a person who has received Christian baptism or is a believer in Christianity.</vt:lpstr>
      <vt:lpstr>Christian  Harvest is one of many Christian festivals.</vt:lpstr>
      <vt:lpstr>   Harvest is one of many --------- festivals.</vt:lpstr>
      <vt:lpstr>Christian  Harvest is one of many Christian festivals.</vt:lpstr>
      <vt:lpstr>dietitian </vt:lpstr>
      <vt:lpstr>                                                                    dietitian                     adjective  Definition - dietitian (noun): an expert on diet and nutrition. We have a team of dietitians to ensure patients get healthy, balanced meals. </vt:lpstr>
      <vt:lpstr>dietitian  We have a team of dietitians to ensure patients get healthy, balanced meals.</vt:lpstr>
      <vt:lpstr>   We have a team of --------- to ensure patients get healthy, balanced meals.</vt:lpstr>
      <vt:lpstr>dietitian  We have a team of dietitians to ensure patients get healthy, balanced meals.</vt:lpstr>
      <vt:lpstr>Croatian</vt:lpstr>
      <vt:lpstr>Croatian  </vt:lpstr>
      <vt:lpstr>Croatian  noun  Definition - a native or inhabitant of Croatia, or a person of Croatian descent.</vt:lpstr>
      <vt:lpstr>Croatian  Natives from Croatia are referred to as Croatian.</vt:lpstr>
      <vt:lpstr>   Natives from Croatia are referred to as --------.</vt:lpstr>
      <vt:lpstr>Croatian  Natives from Croatia are referred to as Croatian.</vt:lpstr>
      <vt:lpstr>New CHALLENGE words.</vt:lpstr>
      <vt:lpstr>forty</vt:lpstr>
      <vt:lpstr>forty  The number forty has significant meaning in the bible. </vt:lpstr>
      <vt:lpstr>forty  The number forty has significant meaning in the bible. </vt:lpstr>
      <vt:lpstr>  The number forty has significant meaning in the bible. </vt:lpstr>
      <vt:lpstr>  The number _____ has significant meaning in the bible. </vt:lpstr>
      <vt:lpstr>  The number forty has significant meaning in the bible. </vt:lpstr>
      <vt:lpstr>ancient</vt:lpstr>
      <vt:lpstr>ancient  Some trees are said to be ancient and are needing protection. </vt:lpstr>
      <vt:lpstr>  Some trees are said to be ancient and are needing protection. </vt:lpstr>
      <vt:lpstr>  Some trees are said to be _______ and are needing protection. </vt:lpstr>
      <vt:lpstr>  Some trees are said to be ancient and are needing protection. </vt:lpstr>
      <vt:lpstr>Let’s Practise and Apply.</vt:lpstr>
      <vt:lpstr>Can you spot the spelling rule words and the challenge words?</vt:lpstr>
      <vt:lpstr>Underground clues show how some of the first forty people to live in the Colchester area used the ancient land.   Archaeologists have discovered ditches dug into the earth, coins and other clues showing there was a big settlement here over 2,000 years ago maybe with physicians, magicians and even statisticians.  People used ditches and two rivers to protect the ancient settlement from attack. The ancient Romans invaded and turned the settlement into a wealthy Roman town.  We know there was a Roman ancient town at Colchester because archaeologists have found the remains of Roman buildings such as houses, a chariot-racing arena, a theatre and temples, with numbers over forty.</vt:lpstr>
      <vt:lpstr>Underground clues show how some of the first forty people to live in the Colchester area used the ancient land.   Archaeologists have discovered ditches dug into the earth, coins and other clues showing there was a big settlement here over 2,000 years ago maybe with physicians, magicians and even statisticians.  People used ditches and two rivers to protect the ancient settlement from attack. The ancient Romans invaded and turned the settlement into a wealthy Roman town with many dalmatians.   We know there was a Roman ancient town at Colchester because archaeologists have found the remains of Roman buildings such as houses, a chariot-racing arena, a theatre and temples, with numbers over forty. Now there are many different nationalities such as Croatians.</vt:lpstr>
      <vt:lpstr>Write this sentence as I dictate it to you.</vt:lpstr>
      <vt:lpstr>We know there was a Roman ancient town at Colchester because archaeologists have found the remains of Roman buildings such as houses, a chariot-racing arena, a theatre and temples, with numbers over forty. Now there are many different nationalities such as Croatians.</vt:lpstr>
      <vt:lpstr>PowerPoint Presentation</vt:lpstr>
      <vt:lpstr>PowerPoint Presentation</vt:lpstr>
      <vt:lpstr>PowerPoint Presentation</vt:lpstr>
      <vt:lpstr>Old challenge words…</vt:lpstr>
      <vt:lpstr>experience </vt:lpstr>
      <vt:lpstr>question</vt:lpstr>
      <vt:lpstr>Old spelling rule words…</vt:lpstr>
      <vt:lpstr>phone</vt:lpstr>
      <vt:lpstr>phonics</vt:lpstr>
      <vt:lpstr>microphone</vt:lpstr>
      <vt:lpstr>telephone</vt:lpstr>
      <vt:lpstr>homophone</vt:lpstr>
      <vt:lpstr>real</vt:lpstr>
      <vt:lpstr>reality</vt:lpstr>
      <vt:lpstr>realistic</vt:lpstr>
      <vt:lpstr>unreal</vt:lpstr>
      <vt:lpstr>realisation</vt:lpstr>
      <vt:lpstr>New spelling rule words…</vt:lpstr>
      <vt:lpstr>statistician</vt:lpstr>
      <vt:lpstr>physician</vt:lpstr>
      <vt:lpstr>magician</vt:lpstr>
      <vt:lpstr>dietician</vt:lpstr>
      <vt:lpstr>electrician</vt:lpstr>
      <vt:lpstr>technician</vt:lpstr>
      <vt:lpstr>Martian</vt:lpstr>
      <vt:lpstr>Dalmatian</vt:lpstr>
      <vt:lpstr>Christian</vt:lpstr>
      <vt:lpstr>Faustian</vt:lpstr>
      <vt:lpstr>Croatian</vt:lpstr>
      <vt:lpstr>New challenge words…</vt:lpstr>
      <vt:lpstr>forty</vt:lpstr>
      <vt:lpstr>ancient</vt:lpstr>
      <vt:lpstr>PowerPoint Presentation</vt:lpstr>
      <vt:lpstr>PowerPoint Presentation</vt:lpstr>
      <vt:lpstr>PowerPoint Presentation</vt:lpstr>
      <vt:lpstr>   Fred managed to count to forty before the bell rang.   </vt:lpstr>
      <vt:lpstr>   Fred managed to count to forty before the bell rang.   Proper noun, verb, preposition, verb, preposition, noun, preposition, determiner, noun, verb, </vt:lpstr>
      <vt:lpstr>   Fred managed to count to forty before the bell rang.   Proper noun, verb, preposition, verb, preposition, noun, preposition, determiner, noun, verb, </vt:lpstr>
      <vt:lpstr>   We visited the ancient woodland site to learn more.   </vt:lpstr>
      <vt:lpstr>   We visited the ancient woodland site to learn more.   pronoun, verb, determiner, adjective, noun, noun, preposition, verb, adjective. </vt:lpstr>
      <vt:lpstr>   We visited the ancient woodland site to learn more.   pronoun, verb, determiner, adjective, noun, noun, preposition, verb, adjective.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Diane Steer</cp:lastModifiedBy>
  <cp:revision>124</cp:revision>
  <cp:lastPrinted>2022-05-27T07:40:55Z</cp:lastPrinted>
  <dcterms:created xsi:type="dcterms:W3CDTF">2022-03-23T13:56:57Z</dcterms:created>
  <dcterms:modified xsi:type="dcterms:W3CDTF">2022-10-26T08:07:05Z</dcterms:modified>
</cp:coreProperties>
</file>