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0"/>
  </p:notesMasterIdLst>
  <p:sldIdLst>
    <p:sldId id="256" r:id="rId2"/>
    <p:sldId id="322" r:id="rId3"/>
    <p:sldId id="604" r:id="rId4"/>
    <p:sldId id="258" r:id="rId5"/>
    <p:sldId id="333" r:id="rId6"/>
    <p:sldId id="334" r:id="rId7"/>
    <p:sldId id="336" r:id="rId8"/>
    <p:sldId id="337" r:id="rId9"/>
    <p:sldId id="338" r:id="rId10"/>
    <p:sldId id="339" r:id="rId11"/>
    <p:sldId id="1595" r:id="rId12"/>
    <p:sldId id="259" r:id="rId13"/>
    <p:sldId id="260" r:id="rId14"/>
    <p:sldId id="2296" r:id="rId15"/>
    <p:sldId id="262" r:id="rId16"/>
    <p:sldId id="278" r:id="rId17"/>
    <p:sldId id="2523" r:id="rId18"/>
    <p:sldId id="263" r:id="rId19"/>
    <p:sldId id="279" r:id="rId20"/>
    <p:sldId id="2524" r:id="rId21"/>
    <p:sldId id="281" r:id="rId22"/>
    <p:sldId id="265" r:id="rId23"/>
    <p:sldId id="2525" r:id="rId24"/>
    <p:sldId id="267" r:id="rId25"/>
    <p:sldId id="605" r:id="rId26"/>
    <p:sldId id="606" r:id="rId27"/>
    <p:sldId id="272" r:id="rId28"/>
    <p:sldId id="282" r:id="rId29"/>
    <p:sldId id="273" r:id="rId30"/>
    <p:sldId id="285" r:id="rId31"/>
    <p:sldId id="271" r:id="rId32"/>
    <p:sldId id="284" r:id="rId33"/>
    <p:sldId id="274" r:id="rId34"/>
    <p:sldId id="2526" r:id="rId35"/>
    <p:sldId id="2527" r:id="rId36"/>
    <p:sldId id="2528" r:id="rId37"/>
    <p:sldId id="2529" r:id="rId38"/>
    <p:sldId id="2530" r:id="rId39"/>
    <p:sldId id="1472" r:id="rId40"/>
    <p:sldId id="2757" r:id="rId41"/>
    <p:sldId id="2758" r:id="rId42"/>
    <p:sldId id="615" r:id="rId43"/>
    <p:sldId id="2531" r:id="rId44"/>
    <p:sldId id="2532" r:id="rId45"/>
    <p:sldId id="2533" r:id="rId46"/>
    <p:sldId id="1474" r:id="rId47"/>
    <p:sldId id="2759" r:id="rId48"/>
    <p:sldId id="2760" r:id="rId49"/>
    <p:sldId id="303" r:id="rId50"/>
    <p:sldId id="306" r:id="rId51"/>
    <p:sldId id="307" r:id="rId52"/>
    <p:sldId id="2534" r:id="rId53"/>
    <p:sldId id="2536" r:id="rId54"/>
    <p:sldId id="2535" r:id="rId55"/>
    <p:sldId id="309" r:id="rId56"/>
    <p:sldId id="2307" r:id="rId57"/>
    <p:sldId id="2537" r:id="rId58"/>
    <p:sldId id="2539" r:id="rId59"/>
    <p:sldId id="2538" r:id="rId60"/>
    <p:sldId id="304" r:id="rId61"/>
    <p:sldId id="318" r:id="rId62"/>
    <p:sldId id="316" r:id="rId63"/>
    <p:sldId id="2761" r:id="rId64"/>
    <p:sldId id="331" r:id="rId65"/>
    <p:sldId id="332" r:id="rId66"/>
    <p:sldId id="323" r:id="rId67"/>
    <p:sldId id="2762" r:id="rId68"/>
    <p:sldId id="2549" r:id="rId69"/>
    <p:sldId id="2550" r:id="rId70"/>
    <p:sldId id="2551" r:id="rId71"/>
    <p:sldId id="2552" r:id="rId72"/>
    <p:sldId id="2553" r:id="rId73"/>
    <p:sldId id="2554" r:id="rId74"/>
    <p:sldId id="2555" r:id="rId75"/>
    <p:sldId id="2556" r:id="rId76"/>
    <p:sldId id="2557" r:id="rId77"/>
    <p:sldId id="2558" r:id="rId78"/>
    <p:sldId id="2559" r:id="rId79"/>
    <p:sldId id="2560" r:id="rId80"/>
    <p:sldId id="2561" r:id="rId81"/>
    <p:sldId id="2737" r:id="rId82"/>
    <p:sldId id="2563" r:id="rId83"/>
    <p:sldId id="2564" r:id="rId84"/>
    <p:sldId id="2565" r:id="rId85"/>
    <p:sldId id="2566" r:id="rId86"/>
    <p:sldId id="2567" r:id="rId87"/>
    <p:sldId id="2738" r:id="rId88"/>
    <p:sldId id="2569" r:id="rId89"/>
    <p:sldId id="2570" r:id="rId90"/>
    <p:sldId id="2571" r:id="rId91"/>
    <p:sldId id="2572" r:id="rId92"/>
    <p:sldId id="2573" r:id="rId93"/>
    <p:sldId id="2574" r:id="rId94"/>
    <p:sldId id="2575" r:id="rId95"/>
    <p:sldId id="2576" r:id="rId96"/>
    <p:sldId id="2577" r:id="rId97"/>
    <p:sldId id="2578" r:id="rId98"/>
    <p:sldId id="2579" r:id="rId99"/>
    <p:sldId id="2580" r:id="rId100"/>
    <p:sldId id="2581" r:id="rId101"/>
    <p:sldId id="2582" r:id="rId102"/>
    <p:sldId id="2739" r:id="rId103"/>
    <p:sldId id="2584" r:id="rId104"/>
    <p:sldId id="2763" r:id="rId105"/>
    <p:sldId id="2764" r:id="rId106"/>
    <p:sldId id="2587" r:id="rId107"/>
    <p:sldId id="2740" r:id="rId108"/>
    <p:sldId id="2741" r:id="rId109"/>
    <p:sldId id="2742" r:id="rId110"/>
    <p:sldId id="2591" r:id="rId111"/>
    <p:sldId id="2765" r:id="rId112"/>
    <p:sldId id="2766" r:id="rId113"/>
    <p:sldId id="2594" r:id="rId114"/>
    <p:sldId id="2595" r:id="rId115"/>
    <p:sldId id="2596" r:id="rId116"/>
    <p:sldId id="2597" r:id="rId117"/>
    <p:sldId id="2598" r:id="rId118"/>
    <p:sldId id="2599" r:id="rId119"/>
    <p:sldId id="2600" r:id="rId120"/>
    <p:sldId id="2601" r:id="rId121"/>
    <p:sldId id="2602" r:id="rId122"/>
    <p:sldId id="2603" r:id="rId123"/>
    <p:sldId id="2604" r:id="rId124"/>
    <p:sldId id="2605" r:id="rId125"/>
    <p:sldId id="2606" r:id="rId126"/>
    <p:sldId id="2767" r:id="rId127"/>
    <p:sldId id="2768" r:id="rId128"/>
    <p:sldId id="2609" r:id="rId129"/>
    <p:sldId id="2610" r:id="rId130"/>
    <p:sldId id="2541" r:id="rId131"/>
    <p:sldId id="2769" r:id="rId132"/>
    <p:sldId id="2612" r:id="rId133"/>
    <p:sldId id="2613" r:id="rId134"/>
    <p:sldId id="2614" r:id="rId135"/>
    <p:sldId id="2615" r:id="rId136"/>
    <p:sldId id="2616" r:id="rId137"/>
    <p:sldId id="2617" r:id="rId138"/>
    <p:sldId id="2618" r:id="rId139"/>
    <p:sldId id="2619" r:id="rId140"/>
    <p:sldId id="2620" r:id="rId141"/>
    <p:sldId id="2621" r:id="rId142"/>
    <p:sldId id="2622" r:id="rId143"/>
    <p:sldId id="2623" r:id="rId144"/>
    <p:sldId id="2624" r:id="rId145"/>
    <p:sldId id="2625" r:id="rId146"/>
    <p:sldId id="2626" r:id="rId147"/>
    <p:sldId id="2627" r:id="rId148"/>
    <p:sldId id="2628" r:id="rId149"/>
    <p:sldId id="2629" r:id="rId150"/>
    <p:sldId id="2630" r:id="rId151"/>
    <p:sldId id="2743" r:id="rId152"/>
    <p:sldId id="2632" r:id="rId153"/>
    <p:sldId id="2633" r:id="rId154"/>
    <p:sldId id="2634" r:id="rId155"/>
    <p:sldId id="2635" r:id="rId156"/>
    <p:sldId id="2636" r:id="rId157"/>
    <p:sldId id="2637" r:id="rId158"/>
    <p:sldId id="2638" r:id="rId159"/>
    <p:sldId id="2639" r:id="rId160"/>
    <p:sldId id="2640" r:id="rId161"/>
    <p:sldId id="2641" r:id="rId162"/>
    <p:sldId id="2642" r:id="rId163"/>
    <p:sldId id="2643" r:id="rId164"/>
    <p:sldId id="2744" r:id="rId165"/>
    <p:sldId id="2645" r:id="rId166"/>
    <p:sldId id="2745" r:id="rId167"/>
    <p:sldId id="2647" r:id="rId168"/>
    <p:sldId id="2770" r:id="rId169"/>
    <p:sldId id="2771" r:id="rId170"/>
    <p:sldId id="2650" r:id="rId171"/>
    <p:sldId id="2746" r:id="rId172"/>
    <p:sldId id="2747" r:id="rId173"/>
    <p:sldId id="2748" r:id="rId174"/>
    <p:sldId id="2654" r:id="rId175"/>
    <p:sldId id="2772" r:id="rId176"/>
    <p:sldId id="2773" r:id="rId177"/>
    <p:sldId id="2657" r:id="rId178"/>
    <p:sldId id="2658" r:id="rId179"/>
    <p:sldId id="2659" r:id="rId180"/>
    <p:sldId id="2660" r:id="rId181"/>
    <p:sldId id="2661" r:id="rId182"/>
    <p:sldId id="2662" r:id="rId183"/>
    <p:sldId id="2663" r:id="rId184"/>
    <p:sldId id="2664" r:id="rId185"/>
    <p:sldId id="2665" r:id="rId186"/>
    <p:sldId id="2666" r:id="rId187"/>
    <p:sldId id="2667" r:id="rId188"/>
    <p:sldId id="2668" r:id="rId189"/>
    <p:sldId id="2669" r:id="rId190"/>
    <p:sldId id="2774" r:id="rId191"/>
    <p:sldId id="2775" r:id="rId192"/>
    <p:sldId id="2672" r:id="rId193"/>
    <p:sldId id="2673" r:id="rId194"/>
    <p:sldId id="2540" r:id="rId195"/>
    <p:sldId id="2776" r:id="rId196"/>
    <p:sldId id="2675" r:id="rId197"/>
    <p:sldId id="2676" r:id="rId198"/>
    <p:sldId id="2677" r:id="rId199"/>
    <p:sldId id="2678" r:id="rId200"/>
    <p:sldId id="2679" r:id="rId201"/>
    <p:sldId id="2680" r:id="rId202"/>
    <p:sldId id="2681" r:id="rId203"/>
    <p:sldId id="2682" r:id="rId204"/>
    <p:sldId id="2683" r:id="rId205"/>
    <p:sldId id="2684" r:id="rId206"/>
    <p:sldId id="2685" r:id="rId207"/>
    <p:sldId id="2686" r:id="rId208"/>
    <p:sldId id="2687" r:id="rId209"/>
    <p:sldId id="2749" r:id="rId210"/>
    <p:sldId id="2689" r:id="rId211"/>
    <p:sldId id="2690" r:id="rId212"/>
    <p:sldId id="2750" r:id="rId213"/>
    <p:sldId id="2695" r:id="rId214"/>
    <p:sldId id="2696" r:id="rId215"/>
    <p:sldId id="2697" r:id="rId216"/>
    <p:sldId id="2698" r:id="rId217"/>
    <p:sldId id="2699" r:id="rId218"/>
    <p:sldId id="2700" r:id="rId219"/>
    <p:sldId id="2701" r:id="rId220"/>
    <p:sldId id="2702" r:id="rId221"/>
    <p:sldId id="2703" r:id="rId222"/>
    <p:sldId id="2704" r:id="rId223"/>
    <p:sldId id="2705" r:id="rId224"/>
    <p:sldId id="2706" r:id="rId225"/>
    <p:sldId id="2751" r:id="rId226"/>
    <p:sldId id="2752" r:id="rId227"/>
    <p:sldId id="2753" r:id="rId228"/>
    <p:sldId id="2710" r:id="rId229"/>
    <p:sldId id="2778" r:id="rId230"/>
    <p:sldId id="2777" r:id="rId231"/>
    <p:sldId id="2713" r:id="rId232"/>
    <p:sldId id="2754" r:id="rId233"/>
    <p:sldId id="2755" r:id="rId234"/>
    <p:sldId id="2756" r:id="rId235"/>
    <p:sldId id="2717" r:id="rId236"/>
    <p:sldId id="2779" r:id="rId237"/>
    <p:sldId id="2780" r:id="rId238"/>
    <p:sldId id="2720" r:id="rId239"/>
    <p:sldId id="2721" r:id="rId240"/>
    <p:sldId id="2722" r:id="rId241"/>
    <p:sldId id="2723" r:id="rId242"/>
    <p:sldId id="2724" r:id="rId243"/>
    <p:sldId id="2725" r:id="rId244"/>
    <p:sldId id="2726" r:id="rId245"/>
    <p:sldId id="2727" r:id="rId246"/>
    <p:sldId id="2728" r:id="rId247"/>
    <p:sldId id="2729" r:id="rId248"/>
    <p:sldId id="2730" r:id="rId249"/>
    <p:sldId id="2731" r:id="rId250"/>
    <p:sldId id="2732" r:id="rId251"/>
    <p:sldId id="2781" r:id="rId252"/>
    <p:sldId id="2782" r:id="rId253"/>
    <p:sldId id="2735" r:id="rId254"/>
    <p:sldId id="2736" r:id="rId255"/>
    <p:sldId id="1151" r:id="rId256"/>
    <p:sldId id="2783" r:id="rId257"/>
    <p:sldId id="1162" r:id="rId258"/>
    <p:sldId id="595" r:id="rId259"/>
    <p:sldId id="551" r:id="rId260"/>
    <p:sldId id="552" r:id="rId261"/>
    <p:sldId id="596" r:id="rId262"/>
    <p:sldId id="554" r:id="rId263"/>
    <p:sldId id="555" r:id="rId264"/>
    <p:sldId id="1158" r:id="rId265"/>
    <p:sldId id="563" r:id="rId266"/>
    <p:sldId id="564" r:id="rId267"/>
    <p:sldId id="565" r:id="rId268"/>
    <p:sldId id="569" r:id="rId269"/>
    <p:sldId id="570" r:id="rId270"/>
    <p:sldId id="1332" r:id="rId271"/>
    <p:sldId id="1333" r:id="rId272"/>
    <p:sldId id="2542" r:id="rId273"/>
    <p:sldId id="594" r:id="rId274"/>
    <p:sldId id="558" r:id="rId275"/>
    <p:sldId id="557" r:id="rId276"/>
    <p:sldId id="559" r:id="rId277"/>
    <p:sldId id="566" r:id="rId278"/>
    <p:sldId id="567" r:id="rId279"/>
    <p:sldId id="568" r:id="rId280"/>
    <p:sldId id="573" r:id="rId281"/>
    <p:sldId id="574" r:id="rId282"/>
    <p:sldId id="575" r:id="rId283"/>
    <p:sldId id="580" r:id="rId284"/>
    <p:sldId id="2081" r:id="rId285"/>
    <p:sldId id="2543" r:id="rId286"/>
    <p:sldId id="2544" r:id="rId287"/>
    <p:sldId id="2545" r:id="rId288"/>
    <p:sldId id="2546" r:id="rId289"/>
    <p:sldId id="2547" r:id="rId290"/>
    <p:sldId id="560" r:id="rId291"/>
    <p:sldId id="593" r:id="rId292"/>
    <p:sldId id="561" r:id="rId293"/>
    <p:sldId id="550" r:id="rId294"/>
    <p:sldId id="597" r:id="rId295"/>
    <p:sldId id="583" r:id="rId296"/>
    <p:sldId id="1467" r:id="rId297"/>
    <p:sldId id="2784" r:id="rId298"/>
    <p:sldId id="2785" r:id="rId299"/>
    <p:sldId id="1621" r:id="rId300"/>
    <p:sldId id="2786" r:id="rId301"/>
    <p:sldId id="2787" r:id="rId302"/>
    <p:sldId id="590" r:id="rId303"/>
    <p:sldId id="591" r:id="rId304"/>
    <p:sldId id="598" r:id="rId305"/>
    <p:sldId id="602" r:id="rId306"/>
    <p:sldId id="2082" r:id="rId307"/>
    <p:sldId id="1340" r:id="rId308"/>
    <p:sldId id="2083" r:id="rId309"/>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03" autoAdjust="0"/>
    <p:restoredTop sz="91509" autoAdjust="0"/>
  </p:normalViewPr>
  <p:slideViewPr>
    <p:cSldViewPr snapToGrid="0">
      <p:cViewPr>
        <p:scale>
          <a:sx n="70" d="100"/>
          <a:sy n="70" d="100"/>
        </p:scale>
        <p:origin x="390" y="240"/>
      </p:cViewPr>
      <p:guideLst/>
    </p:cSldViewPr>
  </p:slideViewPr>
  <p:notesTextViewPr>
    <p:cViewPr>
      <p:scale>
        <a:sx n="125" d="100"/>
        <a:sy n="125" d="100"/>
      </p:scale>
      <p:origin x="0" y="0"/>
    </p:cViewPr>
  </p:notesTextViewPr>
  <p:sorterViewPr>
    <p:cViewPr>
      <p:scale>
        <a:sx n="100" d="100"/>
        <a:sy n="100" d="100"/>
      </p:scale>
      <p:origin x="0" y="-27066"/>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65" Type="http://schemas.openxmlformats.org/officeDocument/2006/relationships/slide" Target="slides/slide64.xml"/><Relationship Id="rId130" Type="http://schemas.openxmlformats.org/officeDocument/2006/relationships/slide" Target="slides/slide129.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notesMaster" Target="notesMasters/notesMaster1.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presProps" Target="presProps.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viewProps" Target="viewProps.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tableStyles" Target="tableStyles.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26/10/2022</a:t>
            </a:fld>
            <a:endParaRPr lang="en-GB" dirty="0"/>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dirty="0"/>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2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2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2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2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2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2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26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27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29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29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29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302.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303.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304.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305.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306.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307.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30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a:t>
            </a:fld>
            <a:endParaRPr lang="en-GB" dirty="0"/>
          </a:p>
        </p:txBody>
      </p:sp>
    </p:spTree>
    <p:extLst>
      <p:ext uri="{BB962C8B-B14F-4D97-AF65-F5344CB8AC3E}">
        <p14:creationId xmlns:p14="http://schemas.microsoft.com/office/powerpoint/2010/main" val="6818855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a:t>
            </a:fld>
            <a:endParaRPr lang="en-GB"/>
          </a:p>
        </p:txBody>
      </p:sp>
    </p:spTree>
    <p:extLst>
      <p:ext uri="{BB962C8B-B14F-4D97-AF65-F5344CB8AC3E}">
        <p14:creationId xmlns:p14="http://schemas.microsoft.com/office/powerpoint/2010/main" val="12032025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a:t>
            </a:fld>
            <a:endParaRPr lang="en-GB"/>
          </a:p>
        </p:txBody>
      </p:sp>
    </p:spTree>
    <p:extLst>
      <p:ext uri="{BB962C8B-B14F-4D97-AF65-F5344CB8AC3E}">
        <p14:creationId xmlns:p14="http://schemas.microsoft.com/office/powerpoint/2010/main" val="11661387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0" dirty="0"/>
              <a:t>After 1880, it was apparent that big factories were built and occupied the town, where new machinery was used to make clothes, boots and shoes.  A new engineering industry with more modern machinery made boilers, engines and farm equipment which collided with old ideas.</a:t>
            </a:r>
            <a:endParaRPr lang="en-GB" sz="20000" dirty="0">
              <a:highlight>
                <a:srgbClr val="FFFF00"/>
              </a:highlight>
            </a:endParaRPr>
          </a:p>
        </p:txBody>
      </p:sp>
      <p:sp>
        <p:nvSpPr>
          <p:cNvPr id="4" name="Slide Number Placeholder 3"/>
          <p:cNvSpPr>
            <a:spLocks noGrp="1"/>
          </p:cNvSpPr>
          <p:nvPr>
            <p:ph type="sldNum" sz="quarter" idx="5"/>
          </p:nvPr>
        </p:nvSpPr>
        <p:spPr/>
        <p:txBody>
          <a:bodyPr/>
          <a:lstStyle/>
          <a:p>
            <a:fld id="{A370640F-E73A-4148-92BA-D1C70A966614}" type="slidenum">
              <a:rPr lang="en-GB" smtClean="0"/>
              <a:t>64</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66</a:t>
            </a:fld>
            <a:endParaRPr lang="en-GB"/>
          </a:p>
        </p:txBody>
      </p:sp>
    </p:spTree>
    <p:extLst>
      <p:ext uri="{BB962C8B-B14F-4D97-AF65-F5344CB8AC3E}">
        <p14:creationId xmlns:p14="http://schemas.microsoft.com/office/powerpoint/2010/main" val="35110950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67</a:t>
            </a:fld>
            <a:endParaRPr lang="en-GB" dirty="0"/>
          </a:p>
        </p:txBody>
      </p:sp>
    </p:spTree>
    <p:extLst>
      <p:ext uri="{BB962C8B-B14F-4D97-AF65-F5344CB8AC3E}">
        <p14:creationId xmlns:p14="http://schemas.microsoft.com/office/powerpoint/2010/main" val="8898439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69</a:t>
            </a:fld>
            <a:endParaRPr lang="en-GB" dirty="0"/>
          </a:p>
        </p:txBody>
      </p:sp>
    </p:spTree>
    <p:extLst>
      <p:ext uri="{BB962C8B-B14F-4D97-AF65-F5344CB8AC3E}">
        <p14:creationId xmlns:p14="http://schemas.microsoft.com/office/powerpoint/2010/main" val="39181798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70</a:t>
            </a:fld>
            <a:endParaRPr lang="en-GB" dirty="0"/>
          </a:p>
        </p:txBody>
      </p:sp>
    </p:spTree>
    <p:extLst>
      <p:ext uri="{BB962C8B-B14F-4D97-AF65-F5344CB8AC3E}">
        <p14:creationId xmlns:p14="http://schemas.microsoft.com/office/powerpoint/2010/main" val="12105449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71</a:t>
            </a:fld>
            <a:endParaRPr lang="en-GB" dirty="0"/>
          </a:p>
        </p:txBody>
      </p:sp>
    </p:spTree>
    <p:extLst>
      <p:ext uri="{BB962C8B-B14F-4D97-AF65-F5344CB8AC3E}">
        <p14:creationId xmlns:p14="http://schemas.microsoft.com/office/powerpoint/2010/main" val="38836862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72</a:t>
            </a:fld>
            <a:endParaRPr lang="en-GB" dirty="0"/>
          </a:p>
        </p:txBody>
      </p:sp>
    </p:spTree>
    <p:extLst>
      <p:ext uri="{BB962C8B-B14F-4D97-AF65-F5344CB8AC3E}">
        <p14:creationId xmlns:p14="http://schemas.microsoft.com/office/powerpoint/2010/main" val="2406461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and challenge words  – I say, we say, you say</a:t>
            </a:r>
          </a:p>
          <a:p>
            <a:r>
              <a:rPr lang="en-GB" dirty="0"/>
              <a:t>Ask children to write words only in their spelling book</a:t>
            </a:r>
          </a:p>
          <a:p>
            <a:endParaRPr lang="en-GB" dirty="0"/>
          </a:p>
          <a:p>
            <a:r>
              <a:rPr lang="en-GB" dirty="0"/>
              <a:t>Introduce the new spelling rule</a:t>
            </a:r>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a:p>
            <a:r>
              <a:rPr lang="en-GB" dirty="0"/>
              <a:t> </a:t>
            </a:r>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dirty="0"/>
          </a:p>
        </p:txBody>
      </p:sp>
    </p:spTree>
    <p:extLst>
      <p:ext uri="{BB962C8B-B14F-4D97-AF65-F5344CB8AC3E}">
        <p14:creationId xmlns:p14="http://schemas.microsoft.com/office/powerpoint/2010/main" val="31589863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dirty="0"/>
          </a:p>
        </p:txBody>
      </p:sp>
    </p:spTree>
    <p:extLst>
      <p:ext uri="{BB962C8B-B14F-4D97-AF65-F5344CB8AC3E}">
        <p14:creationId xmlns:p14="http://schemas.microsoft.com/office/powerpoint/2010/main" val="14548178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75</a:t>
            </a:fld>
            <a:endParaRPr lang="en-GB" dirty="0"/>
          </a:p>
        </p:txBody>
      </p:sp>
    </p:spTree>
    <p:extLst>
      <p:ext uri="{BB962C8B-B14F-4D97-AF65-F5344CB8AC3E}">
        <p14:creationId xmlns:p14="http://schemas.microsoft.com/office/powerpoint/2010/main" val="30331031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a:p>
        </p:txBody>
      </p:sp>
    </p:spTree>
    <p:extLst>
      <p:ext uri="{BB962C8B-B14F-4D97-AF65-F5344CB8AC3E}">
        <p14:creationId xmlns:p14="http://schemas.microsoft.com/office/powerpoint/2010/main" val="27705733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a:p>
        </p:txBody>
      </p:sp>
    </p:spTree>
    <p:extLst>
      <p:ext uri="{BB962C8B-B14F-4D97-AF65-F5344CB8AC3E}">
        <p14:creationId xmlns:p14="http://schemas.microsoft.com/office/powerpoint/2010/main" val="30185818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110</a:t>
            </a:fld>
            <a:endParaRPr lang="en-GB" dirty="0"/>
          </a:p>
        </p:txBody>
      </p:sp>
    </p:spTree>
    <p:extLst>
      <p:ext uri="{BB962C8B-B14F-4D97-AF65-F5344CB8AC3E}">
        <p14:creationId xmlns:p14="http://schemas.microsoft.com/office/powerpoint/2010/main" val="13277992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111</a:t>
            </a:fld>
            <a:endParaRPr lang="en-GB" dirty="0"/>
          </a:p>
        </p:txBody>
      </p:sp>
    </p:spTree>
    <p:extLst>
      <p:ext uri="{BB962C8B-B14F-4D97-AF65-F5344CB8AC3E}">
        <p14:creationId xmlns:p14="http://schemas.microsoft.com/office/powerpoint/2010/main" val="39654438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112</a:t>
            </a:fld>
            <a:endParaRPr lang="en-GB" dirty="0"/>
          </a:p>
        </p:txBody>
      </p:sp>
    </p:spTree>
    <p:extLst>
      <p:ext uri="{BB962C8B-B14F-4D97-AF65-F5344CB8AC3E}">
        <p14:creationId xmlns:p14="http://schemas.microsoft.com/office/powerpoint/2010/main" val="2643861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0" dirty="0"/>
              <a:t>With an apparent growing population, changing needs and new inventions, Colchester changed too and persuaded to change most of the two centre factories which were knocked down in the 21st century to occupy new business ideas.</a:t>
            </a:r>
            <a:endParaRPr lang="en-GB" sz="20000" dirty="0">
              <a:highlight>
                <a:srgbClr val="FFFF00"/>
              </a:highlight>
            </a:endParaRPr>
          </a:p>
        </p:txBody>
      </p:sp>
      <p:sp>
        <p:nvSpPr>
          <p:cNvPr id="4" name="Slide Number Placeholder 3"/>
          <p:cNvSpPr>
            <a:spLocks noGrp="1"/>
          </p:cNvSpPr>
          <p:nvPr>
            <p:ph type="sldNum" sz="quarter" idx="5"/>
          </p:nvPr>
        </p:nvSpPr>
        <p:spPr/>
        <p:txBody>
          <a:bodyPr/>
          <a:lstStyle/>
          <a:p>
            <a:fld id="{A370640F-E73A-4148-92BA-D1C70A966614}" type="slidenum">
              <a:rPr lang="en-GB" smtClean="0"/>
              <a:t>128</a:t>
            </a:fld>
            <a:endParaRPr lang="en-GB"/>
          </a:p>
        </p:txBody>
      </p:sp>
    </p:spTree>
    <p:extLst>
      <p:ext uri="{BB962C8B-B14F-4D97-AF65-F5344CB8AC3E}">
        <p14:creationId xmlns:p14="http://schemas.microsoft.com/office/powerpoint/2010/main" val="42195399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130</a:t>
            </a:fld>
            <a:endParaRPr lang="en-GB"/>
          </a:p>
        </p:txBody>
      </p:sp>
    </p:spTree>
    <p:extLst>
      <p:ext uri="{BB962C8B-B14F-4D97-AF65-F5344CB8AC3E}">
        <p14:creationId xmlns:p14="http://schemas.microsoft.com/office/powerpoint/2010/main" val="2669494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3</a:t>
            </a:fld>
            <a:endParaRPr lang="en-GB" dirty="0"/>
          </a:p>
        </p:txBody>
      </p:sp>
    </p:spTree>
    <p:extLst>
      <p:ext uri="{BB962C8B-B14F-4D97-AF65-F5344CB8AC3E}">
        <p14:creationId xmlns:p14="http://schemas.microsoft.com/office/powerpoint/2010/main" val="21753997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131</a:t>
            </a:fld>
            <a:endParaRPr lang="en-GB" dirty="0"/>
          </a:p>
        </p:txBody>
      </p:sp>
    </p:spTree>
    <p:extLst>
      <p:ext uri="{BB962C8B-B14F-4D97-AF65-F5344CB8AC3E}">
        <p14:creationId xmlns:p14="http://schemas.microsoft.com/office/powerpoint/2010/main" val="23085233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133</a:t>
            </a:fld>
            <a:endParaRPr lang="en-GB" dirty="0"/>
          </a:p>
        </p:txBody>
      </p:sp>
    </p:spTree>
    <p:extLst>
      <p:ext uri="{BB962C8B-B14F-4D97-AF65-F5344CB8AC3E}">
        <p14:creationId xmlns:p14="http://schemas.microsoft.com/office/powerpoint/2010/main" val="41885446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134</a:t>
            </a:fld>
            <a:endParaRPr lang="en-GB" dirty="0"/>
          </a:p>
        </p:txBody>
      </p:sp>
    </p:spTree>
    <p:extLst>
      <p:ext uri="{BB962C8B-B14F-4D97-AF65-F5344CB8AC3E}">
        <p14:creationId xmlns:p14="http://schemas.microsoft.com/office/powerpoint/2010/main" val="348528047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135</a:t>
            </a:fld>
            <a:endParaRPr lang="en-GB" dirty="0"/>
          </a:p>
        </p:txBody>
      </p:sp>
    </p:spTree>
    <p:extLst>
      <p:ext uri="{BB962C8B-B14F-4D97-AF65-F5344CB8AC3E}">
        <p14:creationId xmlns:p14="http://schemas.microsoft.com/office/powerpoint/2010/main" val="41288666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136</a:t>
            </a:fld>
            <a:endParaRPr lang="en-GB" dirty="0"/>
          </a:p>
        </p:txBody>
      </p:sp>
    </p:spTree>
    <p:extLst>
      <p:ext uri="{BB962C8B-B14F-4D97-AF65-F5344CB8AC3E}">
        <p14:creationId xmlns:p14="http://schemas.microsoft.com/office/powerpoint/2010/main" val="17527660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137</a:t>
            </a:fld>
            <a:endParaRPr lang="en-GB" dirty="0"/>
          </a:p>
        </p:txBody>
      </p:sp>
    </p:spTree>
    <p:extLst>
      <p:ext uri="{BB962C8B-B14F-4D97-AF65-F5344CB8AC3E}">
        <p14:creationId xmlns:p14="http://schemas.microsoft.com/office/powerpoint/2010/main" val="222490615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138</a:t>
            </a:fld>
            <a:endParaRPr lang="en-GB" dirty="0"/>
          </a:p>
        </p:txBody>
      </p:sp>
    </p:spTree>
    <p:extLst>
      <p:ext uri="{BB962C8B-B14F-4D97-AF65-F5344CB8AC3E}">
        <p14:creationId xmlns:p14="http://schemas.microsoft.com/office/powerpoint/2010/main" val="371141365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139</a:t>
            </a:fld>
            <a:endParaRPr lang="en-GB" dirty="0"/>
          </a:p>
        </p:txBody>
      </p:sp>
    </p:spTree>
    <p:extLst>
      <p:ext uri="{BB962C8B-B14F-4D97-AF65-F5344CB8AC3E}">
        <p14:creationId xmlns:p14="http://schemas.microsoft.com/office/powerpoint/2010/main" val="329092428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144</a:t>
            </a:fld>
            <a:endParaRPr lang="en-GB"/>
          </a:p>
        </p:txBody>
      </p:sp>
    </p:spTree>
    <p:extLst>
      <p:ext uri="{BB962C8B-B14F-4D97-AF65-F5344CB8AC3E}">
        <p14:creationId xmlns:p14="http://schemas.microsoft.com/office/powerpoint/2010/main" val="10039946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145</a:t>
            </a:fld>
            <a:endParaRPr lang="en-GB"/>
          </a:p>
        </p:txBody>
      </p:sp>
    </p:spTree>
    <p:extLst>
      <p:ext uri="{BB962C8B-B14F-4D97-AF65-F5344CB8AC3E}">
        <p14:creationId xmlns:p14="http://schemas.microsoft.com/office/powerpoint/2010/main" val="3101276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0" dirty="0"/>
              <a:t>Decisions were made to review shops, banks, restaurants and offices – known as service industries – persuasion was used to replace factories and workshops and create a new explosion of businesses.</a:t>
            </a:r>
            <a:endParaRPr lang="en-GB" sz="20000" dirty="0">
              <a:highlight>
                <a:srgbClr val="FFFF00"/>
              </a:highlight>
            </a:endParaRPr>
          </a:p>
        </p:txBody>
      </p:sp>
      <p:sp>
        <p:nvSpPr>
          <p:cNvPr id="4" name="Slide Number Placeholder 3"/>
          <p:cNvSpPr>
            <a:spLocks noGrp="1"/>
          </p:cNvSpPr>
          <p:nvPr>
            <p:ph type="sldNum" sz="quarter" idx="5"/>
          </p:nvPr>
        </p:nvSpPr>
        <p:spPr/>
        <p:txBody>
          <a:bodyPr/>
          <a:lstStyle/>
          <a:p>
            <a:fld id="{A370640F-E73A-4148-92BA-D1C70A966614}" type="slidenum">
              <a:rPr lang="en-GB" smtClean="0"/>
              <a:t>192</a:t>
            </a:fld>
            <a:endParaRPr lang="en-GB"/>
          </a:p>
        </p:txBody>
      </p:sp>
    </p:spTree>
    <p:extLst>
      <p:ext uri="{BB962C8B-B14F-4D97-AF65-F5344CB8AC3E}">
        <p14:creationId xmlns:p14="http://schemas.microsoft.com/office/powerpoint/2010/main" val="91451982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194</a:t>
            </a:fld>
            <a:endParaRPr lang="en-GB"/>
          </a:p>
        </p:txBody>
      </p:sp>
    </p:spTree>
    <p:extLst>
      <p:ext uri="{BB962C8B-B14F-4D97-AF65-F5344CB8AC3E}">
        <p14:creationId xmlns:p14="http://schemas.microsoft.com/office/powerpoint/2010/main" val="403807278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195</a:t>
            </a:fld>
            <a:endParaRPr lang="en-GB" dirty="0"/>
          </a:p>
        </p:txBody>
      </p:sp>
    </p:spTree>
    <p:extLst>
      <p:ext uri="{BB962C8B-B14F-4D97-AF65-F5344CB8AC3E}">
        <p14:creationId xmlns:p14="http://schemas.microsoft.com/office/powerpoint/2010/main" val="393980705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197</a:t>
            </a:fld>
            <a:endParaRPr lang="en-GB" dirty="0"/>
          </a:p>
        </p:txBody>
      </p:sp>
    </p:spTree>
    <p:extLst>
      <p:ext uri="{BB962C8B-B14F-4D97-AF65-F5344CB8AC3E}">
        <p14:creationId xmlns:p14="http://schemas.microsoft.com/office/powerpoint/2010/main" val="405282182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198</a:t>
            </a:fld>
            <a:endParaRPr lang="en-GB" dirty="0"/>
          </a:p>
        </p:txBody>
      </p:sp>
    </p:spTree>
    <p:extLst>
      <p:ext uri="{BB962C8B-B14F-4D97-AF65-F5344CB8AC3E}">
        <p14:creationId xmlns:p14="http://schemas.microsoft.com/office/powerpoint/2010/main" val="82364890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199</a:t>
            </a:fld>
            <a:endParaRPr lang="en-GB" dirty="0"/>
          </a:p>
        </p:txBody>
      </p:sp>
    </p:spTree>
    <p:extLst>
      <p:ext uri="{BB962C8B-B14F-4D97-AF65-F5344CB8AC3E}">
        <p14:creationId xmlns:p14="http://schemas.microsoft.com/office/powerpoint/2010/main" val="401240792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200</a:t>
            </a:fld>
            <a:endParaRPr lang="en-GB" dirty="0"/>
          </a:p>
        </p:txBody>
      </p:sp>
    </p:spTree>
    <p:extLst>
      <p:ext uri="{BB962C8B-B14F-4D97-AF65-F5344CB8AC3E}">
        <p14:creationId xmlns:p14="http://schemas.microsoft.com/office/powerpoint/2010/main" val="285023129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201</a:t>
            </a:fld>
            <a:endParaRPr lang="en-GB" dirty="0"/>
          </a:p>
        </p:txBody>
      </p:sp>
    </p:spTree>
    <p:extLst>
      <p:ext uri="{BB962C8B-B14F-4D97-AF65-F5344CB8AC3E}">
        <p14:creationId xmlns:p14="http://schemas.microsoft.com/office/powerpoint/2010/main" val="222077186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202</a:t>
            </a:fld>
            <a:endParaRPr lang="en-GB" dirty="0"/>
          </a:p>
        </p:txBody>
      </p:sp>
    </p:spTree>
    <p:extLst>
      <p:ext uri="{BB962C8B-B14F-4D97-AF65-F5344CB8AC3E}">
        <p14:creationId xmlns:p14="http://schemas.microsoft.com/office/powerpoint/2010/main" val="391704296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203</a:t>
            </a:fld>
            <a:endParaRPr lang="en-GB" dirty="0"/>
          </a:p>
        </p:txBody>
      </p:sp>
    </p:spTree>
    <p:extLst>
      <p:ext uri="{BB962C8B-B14F-4D97-AF65-F5344CB8AC3E}">
        <p14:creationId xmlns:p14="http://schemas.microsoft.com/office/powerpoint/2010/main" val="504971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dirty="0"/>
          </a:p>
        </p:txBody>
      </p:sp>
    </p:spTree>
    <p:extLst>
      <p:ext uri="{BB962C8B-B14F-4D97-AF65-F5344CB8AC3E}">
        <p14:creationId xmlns:p14="http://schemas.microsoft.com/office/powerpoint/2010/main" val="396723832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208</a:t>
            </a:fld>
            <a:endParaRPr lang="en-GB"/>
          </a:p>
        </p:txBody>
      </p:sp>
    </p:spTree>
    <p:extLst>
      <p:ext uri="{BB962C8B-B14F-4D97-AF65-F5344CB8AC3E}">
        <p14:creationId xmlns:p14="http://schemas.microsoft.com/office/powerpoint/2010/main" val="234291726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209</a:t>
            </a:fld>
            <a:endParaRPr lang="en-GB"/>
          </a:p>
        </p:txBody>
      </p:sp>
    </p:spTree>
    <p:extLst>
      <p:ext uri="{BB962C8B-B14F-4D97-AF65-F5344CB8AC3E}">
        <p14:creationId xmlns:p14="http://schemas.microsoft.com/office/powerpoint/2010/main" val="72528988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0" dirty="0"/>
              <a:t>We can be persuaded by clues of changes in old buildings.  Lettering above the shops on a high street building shows it was the offices for the exploding fire-fighting department, now replaced by a television store.  It was built in 1820.  The decision was made to keep and maintain the original sign.</a:t>
            </a:r>
            <a:endParaRPr lang="en-GB" sz="20000" dirty="0">
              <a:highlight>
                <a:srgbClr val="FFFF00"/>
              </a:highlight>
            </a:endParaRPr>
          </a:p>
        </p:txBody>
      </p:sp>
      <p:sp>
        <p:nvSpPr>
          <p:cNvPr id="4" name="Slide Number Placeholder 3"/>
          <p:cNvSpPr>
            <a:spLocks noGrp="1"/>
          </p:cNvSpPr>
          <p:nvPr>
            <p:ph type="sldNum" sz="quarter" idx="5"/>
          </p:nvPr>
        </p:nvSpPr>
        <p:spPr/>
        <p:txBody>
          <a:bodyPr/>
          <a:lstStyle/>
          <a:p>
            <a:fld id="{A370640F-E73A-4148-92BA-D1C70A966614}" type="slidenum">
              <a:rPr lang="en-GB" smtClean="0"/>
              <a:t>253</a:t>
            </a:fld>
            <a:endParaRPr lang="en-GB"/>
          </a:p>
        </p:txBody>
      </p:sp>
    </p:spTree>
    <p:extLst>
      <p:ext uri="{BB962C8B-B14F-4D97-AF65-F5344CB8AC3E}">
        <p14:creationId xmlns:p14="http://schemas.microsoft.com/office/powerpoint/2010/main" val="200665644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255</a:t>
            </a:fld>
            <a:endParaRPr lang="en-GB"/>
          </a:p>
        </p:txBody>
      </p:sp>
    </p:spTree>
    <p:extLst>
      <p:ext uri="{BB962C8B-B14F-4D97-AF65-F5344CB8AC3E}">
        <p14:creationId xmlns:p14="http://schemas.microsoft.com/office/powerpoint/2010/main" val="65349417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256</a:t>
            </a:fld>
            <a:endParaRPr lang="en-GB" dirty="0"/>
          </a:p>
        </p:txBody>
      </p:sp>
    </p:spTree>
    <p:extLst>
      <p:ext uri="{BB962C8B-B14F-4D97-AF65-F5344CB8AC3E}">
        <p14:creationId xmlns:p14="http://schemas.microsoft.com/office/powerpoint/2010/main" val="385907692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257</a:t>
            </a:fld>
            <a:endParaRPr lang="en-GB"/>
          </a:p>
        </p:txBody>
      </p:sp>
    </p:spTree>
    <p:extLst>
      <p:ext uri="{BB962C8B-B14F-4D97-AF65-F5344CB8AC3E}">
        <p14:creationId xmlns:p14="http://schemas.microsoft.com/office/powerpoint/2010/main" val="305227758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259</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260</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262</a:t>
            </a:fld>
            <a:endParaRPr lang="en-GB"/>
          </a:p>
        </p:txBody>
      </p:sp>
    </p:spTree>
    <p:extLst>
      <p:ext uri="{BB962C8B-B14F-4D97-AF65-F5344CB8AC3E}">
        <p14:creationId xmlns:p14="http://schemas.microsoft.com/office/powerpoint/2010/main" val="136519188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273</a:t>
            </a:fld>
            <a:endParaRPr lang="en-GB"/>
          </a:p>
        </p:txBody>
      </p:sp>
    </p:spTree>
    <p:extLst>
      <p:ext uri="{BB962C8B-B14F-4D97-AF65-F5344CB8AC3E}">
        <p14:creationId xmlns:p14="http://schemas.microsoft.com/office/powerpoint/2010/main" val="2126293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dirty="0"/>
          </a:p>
        </p:txBody>
      </p:sp>
    </p:spTree>
    <p:extLst>
      <p:ext uri="{BB962C8B-B14F-4D97-AF65-F5344CB8AC3E}">
        <p14:creationId xmlns:p14="http://schemas.microsoft.com/office/powerpoint/2010/main" val="319765583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8000" dirty="0"/>
              <a:t>Disappear important apparent occupy dissolve signal collision infusion television decision </a:t>
            </a:r>
          </a:p>
        </p:txBody>
      </p:sp>
      <p:sp>
        <p:nvSpPr>
          <p:cNvPr id="4" name="Slide Number Placeholder 3"/>
          <p:cNvSpPr>
            <a:spLocks noGrp="1"/>
          </p:cNvSpPr>
          <p:nvPr>
            <p:ph type="sldNum" sz="quarter" idx="5"/>
          </p:nvPr>
        </p:nvSpPr>
        <p:spPr/>
        <p:txBody>
          <a:bodyPr/>
          <a:lstStyle/>
          <a:p>
            <a:fld id="{A370640F-E73A-4148-92BA-D1C70A966614}" type="slidenum">
              <a:rPr lang="en-GB" smtClean="0"/>
              <a:t>293</a:t>
            </a:fld>
            <a:endParaRPr lang="en-GB" dirty="0"/>
          </a:p>
        </p:txBody>
      </p:sp>
    </p:spTree>
    <p:extLst>
      <p:ext uri="{BB962C8B-B14F-4D97-AF65-F5344CB8AC3E}">
        <p14:creationId xmlns:p14="http://schemas.microsoft.com/office/powerpoint/2010/main" val="374056238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294</a:t>
            </a:fld>
            <a:endParaRPr lang="en-GB" dirty="0"/>
          </a:p>
        </p:txBody>
      </p:sp>
    </p:spTree>
    <p:extLst>
      <p:ext uri="{BB962C8B-B14F-4D97-AF65-F5344CB8AC3E}">
        <p14:creationId xmlns:p14="http://schemas.microsoft.com/office/powerpoint/2010/main" val="169896877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295</a:t>
            </a:fld>
            <a:endParaRPr lang="en-GB" dirty="0"/>
          </a:p>
        </p:txBody>
      </p:sp>
    </p:spTree>
    <p:extLst>
      <p:ext uri="{BB962C8B-B14F-4D97-AF65-F5344CB8AC3E}">
        <p14:creationId xmlns:p14="http://schemas.microsoft.com/office/powerpoint/2010/main" val="24935113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302</a:t>
            </a:fld>
            <a:endParaRPr lang="en-GB" dirty="0"/>
          </a:p>
        </p:txBody>
      </p:sp>
    </p:spTree>
    <p:extLst>
      <p:ext uri="{BB962C8B-B14F-4D97-AF65-F5344CB8AC3E}">
        <p14:creationId xmlns:p14="http://schemas.microsoft.com/office/powerpoint/2010/main" val="360561241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303</a:t>
            </a:fld>
            <a:endParaRPr lang="en-GB" dirty="0"/>
          </a:p>
        </p:txBody>
      </p:sp>
    </p:spTree>
    <p:extLst>
      <p:ext uri="{BB962C8B-B14F-4D97-AF65-F5344CB8AC3E}">
        <p14:creationId xmlns:p14="http://schemas.microsoft.com/office/powerpoint/2010/main" val="25797703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304</a:t>
            </a:fld>
            <a:endParaRPr lang="en-GB" dirty="0"/>
          </a:p>
        </p:txBody>
      </p:sp>
    </p:spTree>
    <p:extLst>
      <p:ext uri="{BB962C8B-B14F-4D97-AF65-F5344CB8AC3E}">
        <p14:creationId xmlns:p14="http://schemas.microsoft.com/office/powerpoint/2010/main" val="245600730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305</a:t>
            </a:fld>
            <a:endParaRPr lang="en-GB" dirty="0"/>
          </a:p>
        </p:txBody>
      </p:sp>
    </p:spTree>
    <p:extLst>
      <p:ext uri="{BB962C8B-B14F-4D97-AF65-F5344CB8AC3E}">
        <p14:creationId xmlns:p14="http://schemas.microsoft.com/office/powerpoint/2010/main" val="1055988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306</a:t>
            </a:fld>
            <a:endParaRPr lang="en-GB" dirty="0"/>
          </a:p>
        </p:txBody>
      </p:sp>
    </p:spTree>
    <p:extLst>
      <p:ext uri="{BB962C8B-B14F-4D97-AF65-F5344CB8AC3E}">
        <p14:creationId xmlns:p14="http://schemas.microsoft.com/office/powerpoint/2010/main" val="166750537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307</a:t>
            </a:fld>
            <a:endParaRPr lang="en-GB" dirty="0"/>
          </a:p>
        </p:txBody>
      </p:sp>
    </p:spTree>
    <p:extLst>
      <p:ext uri="{BB962C8B-B14F-4D97-AF65-F5344CB8AC3E}">
        <p14:creationId xmlns:p14="http://schemas.microsoft.com/office/powerpoint/2010/main" val="330644093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308</a:t>
            </a:fld>
            <a:endParaRPr lang="en-GB" dirty="0"/>
          </a:p>
        </p:txBody>
      </p:sp>
    </p:spTree>
    <p:extLst>
      <p:ext uri="{BB962C8B-B14F-4D97-AF65-F5344CB8AC3E}">
        <p14:creationId xmlns:p14="http://schemas.microsoft.com/office/powerpoint/2010/main" val="4064787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dirty="0"/>
          </a:p>
        </p:txBody>
      </p:sp>
    </p:spTree>
    <p:extLst>
      <p:ext uri="{BB962C8B-B14F-4D97-AF65-F5344CB8AC3E}">
        <p14:creationId xmlns:p14="http://schemas.microsoft.com/office/powerpoint/2010/main" val="1298934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dirty="0"/>
          </a:p>
        </p:txBody>
      </p:sp>
    </p:spTree>
    <p:extLst>
      <p:ext uri="{BB962C8B-B14F-4D97-AF65-F5344CB8AC3E}">
        <p14:creationId xmlns:p14="http://schemas.microsoft.com/office/powerpoint/2010/main" val="2114539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dirty="0"/>
          </a:p>
        </p:txBody>
      </p:sp>
    </p:spTree>
    <p:extLst>
      <p:ext uri="{BB962C8B-B14F-4D97-AF65-F5344CB8AC3E}">
        <p14:creationId xmlns:p14="http://schemas.microsoft.com/office/powerpoint/2010/main" val="1993193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26/10/2022</a:t>
            </a:fld>
            <a:endParaRPr lang="en-GB" dirty="0"/>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dirty="0"/>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22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22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23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23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2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2.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3.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3.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29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29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2.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303.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304.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305.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306.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307.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308.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Autumn 2</a:t>
            </a:r>
          </a:p>
          <a:p>
            <a:r>
              <a:rPr lang="en-GB" dirty="0">
                <a:latin typeface="Twinkl Cursive Looped" panose="02000000000000000000" pitchFamily="2" charset="0"/>
              </a:rPr>
              <a:t>Week 5</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5735" y="200543"/>
            <a:ext cx="10515600" cy="5866428"/>
          </a:xfrm>
        </p:spPr>
        <p:txBody>
          <a:bodyPr>
            <a:normAutofit/>
          </a:bodyPr>
          <a:lstStyle/>
          <a:p>
            <a:pPr algn="ctr"/>
            <a:r>
              <a:rPr lang="en-GB" dirty="0">
                <a:latin typeface="Twinkl Cursive Looped" panose="02000000000000000000" pitchFamily="2" charset="0"/>
              </a:rPr>
              <a:t>important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of great significance or value.</a:t>
            </a:r>
          </a:p>
        </p:txBody>
      </p:sp>
    </p:spTree>
    <p:extLst>
      <p:ext uri="{BB962C8B-B14F-4D97-AF65-F5344CB8AC3E}">
        <p14:creationId xmlns:p14="http://schemas.microsoft.com/office/powerpoint/2010/main" val="67381328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infuse -&gt; infusion</a:t>
            </a:r>
          </a:p>
        </p:txBody>
      </p:sp>
      <p:pic>
        <p:nvPicPr>
          <p:cNvPr id="226306" name="Picture 2" descr="Patient Figure With IV Bag | Great PowerPoint ClipArt for Presentations -  PresenterMedia.com">
            <a:extLst>
              <a:ext uri="{FF2B5EF4-FFF2-40B4-BE49-F238E27FC236}">
                <a16:creationId xmlns:a16="http://schemas.microsoft.com/office/drawing/2014/main" id="{DB2D2A64-113D-58E3-CDB9-B9D5E048B6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866" y="5721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376231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infuse -&gt; infusion</a:t>
            </a:r>
            <a:br>
              <a:rPr lang="en-GB" dirty="0">
                <a:latin typeface="Twinkl Cursive Looped" panose="02000000000000000000" pitchFamily="2" charset="0"/>
              </a:rPr>
            </a:br>
            <a:r>
              <a:rPr lang="en-GB" dirty="0">
                <a:latin typeface="Twinkl Cursive Looped" panose="02000000000000000000" pitchFamily="2" charset="0"/>
              </a:rPr>
              <a:t>verb -&gt; noun</a:t>
            </a:r>
          </a:p>
        </p:txBody>
      </p:sp>
      <p:pic>
        <p:nvPicPr>
          <p:cNvPr id="3" name="Picture 2" descr="Patient Figure With IV Bag | Great PowerPoint ClipArt for Presentations -  PresenterMedia.com">
            <a:extLst>
              <a:ext uri="{FF2B5EF4-FFF2-40B4-BE49-F238E27FC236}">
                <a16:creationId xmlns:a16="http://schemas.microsoft.com/office/drawing/2014/main" id="{12EDEACF-C8F8-6F08-44EC-FE7D777931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866" y="5721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20287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40254"/>
            <a:ext cx="10515600" cy="1481650"/>
          </a:xfrm>
        </p:spPr>
        <p:txBody>
          <a:bodyPr>
            <a:normAutofit fontScale="90000"/>
          </a:bodyPr>
          <a:lstStyle/>
          <a:p>
            <a:pPr algn="ctr"/>
            <a:r>
              <a:rPr lang="en-GB" dirty="0">
                <a:latin typeface="Twinkl Cursive Looped" panose="02000000000000000000" pitchFamily="2" charset="0"/>
              </a:rPr>
              <a:t>infuse -&gt; infusion</a:t>
            </a:r>
            <a:br>
              <a:rPr lang="en-GB" dirty="0">
                <a:latin typeface="Twinkl Cursive Looped" panose="02000000000000000000" pitchFamily="2" charset="0"/>
              </a:rPr>
            </a:br>
            <a:r>
              <a:rPr lang="en-GB" dirty="0">
                <a:latin typeface="Twinkl Cursive Looped" panose="02000000000000000000" pitchFamily="2" charset="0"/>
              </a:rPr>
              <a:t>verb -&gt;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infusion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drink, remedy, or extract prepared by soaking tea leaves or herbs in liquid.</a:t>
            </a:r>
          </a:p>
        </p:txBody>
      </p:sp>
      <p:pic>
        <p:nvPicPr>
          <p:cNvPr id="3" name="Picture 2" descr="Patient Figure With IV Bag | Great PowerPoint ClipArt for Presentations -  PresenterMedia.com">
            <a:extLst>
              <a:ext uri="{FF2B5EF4-FFF2-40B4-BE49-F238E27FC236}">
                <a16:creationId xmlns:a16="http://schemas.microsoft.com/office/drawing/2014/main" id="{12EDEACF-C8F8-6F08-44EC-FE7D777931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866" y="5721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126960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824675"/>
          </a:xfrm>
        </p:spPr>
        <p:txBody>
          <a:bodyPr>
            <a:normAutofit fontScale="90000"/>
          </a:bodyPr>
          <a:lstStyle/>
          <a:p>
            <a:pPr algn="ctr"/>
            <a:r>
              <a:rPr lang="en-GB" dirty="0">
                <a:latin typeface="Twinkl Cursive Looped" panose="02000000000000000000" pitchFamily="2" charset="0"/>
              </a:rPr>
              <a:t>infusion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Fred created a strong rosemary infusion.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34075577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824675"/>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Fred created a strong rosemary </a:t>
            </a:r>
            <a:br>
              <a:rPr lang="en-GB" dirty="0">
                <a:latin typeface="Twinkl Cursive Looped" panose="02000000000000000000" pitchFamily="2" charset="0"/>
              </a:rPr>
            </a:br>
            <a:r>
              <a:rPr lang="en-GB" dirty="0">
                <a:latin typeface="Twinkl Cursive Looped" panose="02000000000000000000" pitchFamily="2" charset="0"/>
              </a:rPr>
              <a:t>--------.</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65082387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824675"/>
          </a:xfrm>
        </p:spPr>
        <p:txBody>
          <a:bodyPr>
            <a:normAutofit fontScale="90000"/>
          </a:bodyPr>
          <a:lstStyle/>
          <a:p>
            <a:pPr algn="ctr"/>
            <a:r>
              <a:rPr lang="en-GB" dirty="0">
                <a:latin typeface="Twinkl Cursive Looped" panose="02000000000000000000" pitchFamily="2" charset="0"/>
              </a:rPr>
              <a:t>infusion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Fred created a strong rosemary infusion.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21860382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113" y="3080825"/>
            <a:ext cx="11829143" cy="1481650"/>
          </a:xfrm>
        </p:spPr>
        <p:txBody>
          <a:bodyPr>
            <a:normAutofit/>
          </a:bodyPr>
          <a:lstStyle/>
          <a:p>
            <a:pPr algn="ctr"/>
            <a:r>
              <a:rPr lang="en-GB" dirty="0">
                <a:latin typeface="Twinkl Cursive Looped" panose="02000000000000000000" pitchFamily="2" charset="0"/>
              </a:rPr>
              <a:t>persuade -&gt; persuasion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3702713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113" y="3080825"/>
            <a:ext cx="11829143" cy="1481650"/>
          </a:xfrm>
        </p:spPr>
        <p:txBody>
          <a:bodyPr>
            <a:normAutofit/>
          </a:bodyPr>
          <a:lstStyle/>
          <a:p>
            <a:pPr algn="ctr"/>
            <a:r>
              <a:rPr lang="en-GB" dirty="0">
                <a:latin typeface="Twinkl Cursive Looped" panose="02000000000000000000" pitchFamily="2" charset="0"/>
              </a:rPr>
              <a:t>persuade -&gt; persuasion </a:t>
            </a:r>
            <a:endParaRPr lang="en-GB" i="1" dirty="0">
              <a:latin typeface="Twinkl Cursive Looped" panose="02000000000000000000" pitchFamily="2" charset="0"/>
            </a:endParaRPr>
          </a:p>
        </p:txBody>
      </p:sp>
      <p:pic>
        <p:nvPicPr>
          <p:cNvPr id="235522" name="Picture 2" descr="Free Persuade Cliparts, Download Free Persuade Cliparts png images, Free  ClipArts on Clipart Library">
            <a:extLst>
              <a:ext uri="{FF2B5EF4-FFF2-40B4-BE49-F238E27FC236}">
                <a16:creationId xmlns:a16="http://schemas.microsoft.com/office/drawing/2014/main" id="{E22DCC5B-E338-A2AE-B425-7C93F3D788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118" y="378052"/>
            <a:ext cx="1619250" cy="1457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77906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113" y="3080825"/>
            <a:ext cx="11829143" cy="1481650"/>
          </a:xfrm>
        </p:spPr>
        <p:txBody>
          <a:bodyPr>
            <a:normAutofit fontScale="90000"/>
          </a:bodyPr>
          <a:lstStyle/>
          <a:p>
            <a:pPr algn="ctr"/>
            <a:r>
              <a:rPr lang="en-GB" dirty="0">
                <a:latin typeface="Twinkl Cursive Looped" panose="02000000000000000000" pitchFamily="2" charset="0"/>
              </a:rPr>
              <a:t>persuade -&gt; persuasion  </a:t>
            </a:r>
            <a:br>
              <a:rPr lang="en-GB" dirty="0">
                <a:latin typeface="Twinkl Cursive Looped" panose="02000000000000000000" pitchFamily="2" charset="0"/>
              </a:rPr>
            </a:br>
            <a:r>
              <a:rPr lang="en-GB" dirty="0">
                <a:latin typeface="Twinkl Cursive Looped" panose="02000000000000000000" pitchFamily="2" charset="0"/>
              </a:rPr>
              <a:t>verb -&gt; noun</a:t>
            </a:r>
            <a:endParaRPr lang="en-GB" i="1" dirty="0">
              <a:latin typeface="Twinkl Cursive Looped" panose="02000000000000000000" pitchFamily="2" charset="0"/>
            </a:endParaRPr>
          </a:p>
        </p:txBody>
      </p:sp>
      <p:pic>
        <p:nvPicPr>
          <p:cNvPr id="235522" name="Picture 2" descr="Free Persuade Cliparts, Download Free Persuade Cliparts png images, Free  ClipArts on Clipart Library">
            <a:extLst>
              <a:ext uri="{FF2B5EF4-FFF2-40B4-BE49-F238E27FC236}">
                <a16:creationId xmlns:a16="http://schemas.microsoft.com/office/drawing/2014/main" id="{E22DCC5B-E338-A2AE-B425-7C93F3D788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118" y="378052"/>
            <a:ext cx="1619250" cy="1457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786255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81428" y="5127340"/>
            <a:ext cx="11829143" cy="1481650"/>
          </a:xfrm>
        </p:spPr>
        <p:txBody>
          <a:bodyPr>
            <a:normAutofit fontScale="90000"/>
          </a:bodyPr>
          <a:lstStyle/>
          <a:p>
            <a:pPr algn="ctr"/>
            <a:r>
              <a:rPr lang="en-GB" dirty="0">
                <a:latin typeface="Twinkl Cursive Looped" panose="02000000000000000000" pitchFamily="2" charset="0"/>
              </a:rPr>
              <a:t>persuade -&gt; persuasion  </a:t>
            </a:r>
            <a:br>
              <a:rPr lang="en-GB" dirty="0">
                <a:latin typeface="Twinkl Cursive Looped" panose="02000000000000000000" pitchFamily="2" charset="0"/>
              </a:rPr>
            </a:br>
            <a:r>
              <a:rPr lang="en-GB" dirty="0">
                <a:latin typeface="Twinkl Cursive Looped" panose="02000000000000000000" pitchFamily="2" charset="0"/>
              </a:rPr>
              <a:t>verb -&gt;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persuasion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action or process of persuading someone or of being persuaded to do or believe something.</a:t>
            </a:r>
            <a:endParaRPr lang="en-GB" i="1" dirty="0">
              <a:latin typeface="Twinkl Cursive Looped" panose="02000000000000000000" pitchFamily="2" charset="0"/>
            </a:endParaRPr>
          </a:p>
        </p:txBody>
      </p:sp>
      <p:pic>
        <p:nvPicPr>
          <p:cNvPr id="235522" name="Picture 2" descr="Free Persuade Cliparts, Download Free Persuade Cliparts png images, Free  ClipArts on Clipart Library">
            <a:extLst>
              <a:ext uri="{FF2B5EF4-FFF2-40B4-BE49-F238E27FC236}">
                <a16:creationId xmlns:a16="http://schemas.microsoft.com/office/drawing/2014/main" id="{E22DCC5B-E338-A2AE-B425-7C93F3D788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118" y="378052"/>
            <a:ext cx="1619250" cy="1457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8397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553029"/>
            <a:ext cx="10515600" cy="1875971"/>
          </a:xfrm>
        </p:spPr>
        <p:txBody>
          <a:bodyPr>
            <a:normAutofit/>
          </a:bodyPr>
          <a:lstStyle/>
          <a:p>
            <a:pPr algn="ctr"/>
            <a:r>
              <a:rPr lang="en-GB" dirty="0">
                <a:latin typeface="Twinkl Cursive Looped" panose="02000000000000000000" pitchFamily="2" charset="0"/>
              </a:rPr>
              <a:t>Do you remember this rule?</a:t>
            </a:r>
          </a:p>
        </p:txBody>
      </p:sp>
    </p:spTree>
    <p:extLst>
      <p:ext uri="{BB962C8B-B14F-4D97-AF65-F5344CB8AC3E}">
        <p14:creationId xmlns:p14="http://schemas.microsoft.com/office/powerpoint/2010/main" val="74387948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1409289"/>
          </a:xfrm>
        </p:spPr>
        <p:txBody>
          <a:bodyPr>
            <a:normAutofit fontScale="90000"/>
          </a:bodyPr>
          <a:lstStyle/>
          <a:p>
            <a:pPr algn="ctr"/>
            <a:r>
              <a:rPr lang="en-GB" dirty="0">
                <a:latin typeface="Twinkl Cursive Looped" panose="02000000000000000000" pitchFamily="2" charset="0"/>
              </a:rPr>
              <a:t>persuasion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Sally needed plenty of persuasion before she actually left.</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48308173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1409289"/>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Sally needed plenty of ---------- before she actually left.</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408229760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1409289"/>
          </a:xfrm>
        </p:spPr>
        <p:txBody>
          <a:bodyPr>
            <a:normAutofit fontScale="90000"/>
          </a:bodyPr>
          <a:lstStyle/>
          <a:p>
            <a:pPr algn="ctr"/>
            <a:r>
              <a:rPr lang="en-GB" dirty="0">
                <a:latin typeface="Twinkl Cursive Looped" panose="02000000000000000000" pitchFamily="2" charset="0"/>
              </a:rPr>
              <a:t>persuasion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Sally needed plenty of persuasion before she actually left.</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60574667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3072796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apparent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0956475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apparent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apparent to all except the teacher.</a:t>
            </a:r>
            <a:endParaRPr lang="en-GB" i="1" dirty="0">
              <a:latin typeface="Twinkl Cursive Looped" panose="02000000000000000000" pitchFamily="2" charset="0"/>
            </a:endParaRPr>
          </a:p>
        </p:txBody>
      </p:sp>
      <p:pic>
        <p:nvPicPr>
          <p:cNvPr id="199682" name="Picture 2" descr="CAFC Affirms District Court Finding that Naloxone Patents are Obvious;  Newman Dissents">
            <a:extLst>
              <a:ext uri="{FF2B5EF4-FFF2-40B4-BE49-F238E27FC236}">
                <a16:creationId xmlns:a16="http://schemas.microsoft.com/office/drawing/2014/main" id="{46BB2267-0C1A-4CF0-E3CC-0FEE2E18C7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14" y="362857"/>
            <a:ext cx="230505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07709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apparent to all except the teacher.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3486153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49" y="2755726"/>
            <a:ext cx="10692493"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________ to all except the teacher.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4044821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apparent to all except the teacher.</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6F844A4E-9070-5481-98B3-B4F709225E94}"/>
              </a:ext>
            </a:extLst>
          </p:cNvPr>
          <p:cNvSpPr/>
          <p:nvPr/>
        </p:nvSpPr>
        <p:spPr>
          <a:xfrm>
            <a:off x="6516914" y="2995385"/>
            <a:ext cx="2844800"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138651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occupy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2109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 families – solve and sign</a:t>
            </a:r>
          </a:p>
        </p:txBody>
      </p:sp>
    </p:spTree>
    <p:extLst>
      <p:ext uri="{BB962C8B-B14F-4D97-AF65-F5344CB8AC3E}">
        <p14:creationId xmlns:p14="http://schemas.microsoft.com/office/powerpoint/2010/main" val="413097243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r>
              <a:rPr lang="en-GB" dirty="0">
                <a:latin typeface="Twinkl Cursive Looped" panose="02000000000000000000" pitchFamily="2" charset="0"/>
              </a:rPr>
              <a:t>occupy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occupy the top office in the country is to be Prime Minister.</a:t>
            </a:r>
            <a:endParaRPr lang="en-GB" i="1" dirty="0"/>
          </a:p>
        </p:txBody>
      </p:sp>
      <p:pic>
        <p:nvPicPr>
          <p:cNvPr id="147460" name="Picture 4" descr="255 Occupy Illustrations &amp; Clip Art - iStock">
            <a:extLst>
              <a:ext uri="{FF2B5EF4-FFF2-40B4-BE49-F238E27FC236}">
                <a16:creationId xmlns:a16="http://schemas.microsoft.com/office/drawing/2014/main" id="{0AA7F342-B253-6162-4165-F7AA51130D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2" y="463551"/>
            <a:ext cx="2447925"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505191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occupy the top office in the country is to be Prime Minister.</a:t>
            </a:r>
            <a:endParaRPr lang="en-GB" i="1" dirty="0"/>
          </a:p>
        </p:txBody>
      </p:sp>
    </p:spTree>
    <p:extLst>
      <p:ext uri="{BB962C8B-B14F-4D97-AF65-F5344CB8AC3E}">
        <p14:creationId xmlns:p14="http://schemas.microsoft.com/office/powerpoint/2010/main" val="353413528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______ the top office in the country is to be Prime Minister.</a:t>
            </a:r>
            <a:endParaRPr lang="en-GB" i="1" dirty="0"/>
          </a:p>
        </p:txBody>
      </p:sp>
    </p:spTree>
    <p:extLst>
      <p:ext uri="{BB962C8B-B14F-4D97-AF65-F5344CB8AC3E}">
        <p14:creationId xmlns:p14="http://schemas.microsoft.com/office/powerpoint/2010/main" val="403415657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occupy the top office in the country is to be Prime Minister.</a:t>
            </a:r>
            <a:endParaRPr lang="en-GB" i="1" dirty="0"/>
          </a:p>
        </p:txBody>
      </p:sp>
      <p:sp>
        <p:nvSpPr>
          <p:cNvPr id="3" name="Rectangle 2">
            <a:extLst>
              <a:ext uri="{FF2B5EF4-FFF2-40B4-BE49-F238E27FC236}">
                <a16:creationId xmlns:a16="http://schemas.microsoft.com/office/drawing/2014/main" id="{3C3BC0E0-3D4F-192D-5E7E-E6F5F6CCE263}"/>
              </a:ext>
            </a:extLst>
          </p:cNvPr>
          <p:cNvSpPr/>
          <p:nvPr/>
        </p:nvSpPr>
        <p:spPr>
          <a:xfrm>
            <a:off x="2061027" y="3429000"/>
            <a:ext cx="2670629"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1546527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0209767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5782616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539741"/>
          </a:xfrm>
        </p:spPr>
        <p:txBody>
          <a:bodyPr>
            <a:noAutofit/>
          </a:bodyPr>
          <a:lstStyle/>
          <a:p>
            <a:r>
              <a:rPr lang="en-GB" sz="2400" dirty="0">
                <a:solidFill>
                  <a:srgbClr val="333333"/>
                </a:solidFill>
                <a:latin typeface="Twinkl Cursive Looped" panose="02000000000000000000" pitchFamily="2" charset="0"/>
              </a:rPr>
              <a:t>New Industries</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After 1880, it was apparent that big factories were built and occupied the town, where new machinery was used to make clothes, boots and shoes.  A new engineering industry with more modern machinery made boilers, engines and farm equipment which collided with old ideas.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With an apparent growing population, changing needs and new inventions, Colchester changed too and most of the two centre factories were knocked down in the 21st century to occupy new business ideas.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Decisions were made to review shops, banks, restaurants and offices – known as service industries – persuasion was used to replace factories and workshops and create a new explosion of businesses.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We can be persuaded by clues of changes in old buildings.  Lettering above the shops on a high street building shows it was the offices for the fire-fighting department, now replaced by a television store.  It was built in 1820.  The decision was made to keep and maintain the original sign.</a:t>
            </a:r>
            <a:br>
              <a:rPr lang="en-GB" sz="2400" dirty="0">
                <a:solidFill>
                  <a:srgbClr val="333333"/>
                </a:solidFill>
                <a:latin typeface="Twinkl Cursive Looped" panose="02000000000000000000" pitchFamily="2" charset="0"/>
              </a:rPr>
            </a:br>
            <a:endParaRPr lang="en-GB" sz="2400" i="0" dirty="0">
              <a:solidFill>
                <a:srgbClr val="333333"/>
              </a:solidFill>
              <a:effectLst/>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211449228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539741"/>
          </a:xfrm>
        </p:spPr>
        <p:txBody>
          <a:bodyPr>
            <a:noAutofit/>
          </a:bodyPr>
          <a:lstStyle/>
          <a:p>
            <a:r>
              <a:rPr lang="en-GB" sz="2400" dirty="0">
                <a:solidFill>
                  <a:srgbClr val="333333"/>
                </a:solidFill>
                <a:latin typeface="Twinkl Cursive Looped" panose="02000000000000000000" pitchFamily="2" charset="0"/>
              </a:rPr>
              <a:t>New Industries</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After 1880, it was </a:t>
            </a:r>
            <a:r>
              <a:rPr lang="en-GB" sz="2400" dirty="0">
                <a:solidFill>
                  <a:srgbClr val="333333"/>
                </a:solidFill>
                <a:highlight>
                  <a:srgbClr val="FFFF00"/>
                </a:highlight>
                <a:latin typeface="Twinkl Cursive Looped" panose="02000000000000000000" pitchFamily="2" charset="0"/>
              </a:rPr>
              <a:t>apparent</a:t>
            </a:r>
            <a:r>
              <a:rPr lang="en-GB" sz="2400" dirty="0">
                <a:solidFill>
                  <a:srgbClr val="333333"/>
                </a:solidFill>
                <a:latin typeface="Twinkl Cursive Looped" panose="02000000000000000000" pitchFamily="2" charset="0"/>
              </a:rPr>
              <a:t> that big factories were built and </a:t>
            </a:r>
            <a:r>
              <a:rPr lang="en-GB" sz="2400" dirty="0">
                <a:solidFill>
                  <a:srgbClr val="333333"/>
                </a:solidFill>
                <a:highlight>
                  <a:srgbClr val="FFFF00"/>
                </a:highlight>
                <a:latin typeface="Twinkl Cursive Looped" panose="02000000000000000000" pitchFamily="2" charset="0"/>
              </a:rPr>
              <a:t>occupied</a:t>
            </a:r>
            <a:r>
              <a:rPr lang="en-GB" sz="2400" dirty="0">
                <a:solidFill>
                  <a:srgbClr val="333333"/>
                </a:solidFill>
                <a:latin typeface="Twinkl Cursive Looped" panose="02000000000000000000" pitchFamily="2" charset="0"/>
              </a:rPr>
              <a:t> the town, where new machinery was used to make clothes, boots and shoes.  A new engineering industry with more modern machinery made boilers, engines and farm equipment which </a:t>
            </a:r>
            <a:r>
              <a:rPr lang="en-GB" sz="2400" dirty="0">
                <a:solidFill>
                  <a:srgbClr val="333333"/>
                </a:solidFill>
                <a:highlight>
                  <a:srgbClr val="FFFF00"/>
                </a:highlight>
                <a:latin typeface="Twinkl Cursive Looped" panose="02000000000000000000" pitchFamily="2" charset="0"/>
              </a:rPr>
              <a:t>collided</a:t>
            </a:r>
            <a:r>
              <a:rPr lang="en-GB" sz="2400" dirty="0">
                <a:solidFill>
                  <a:srgbClr val="333333"/>
                </a:solidFill>
                <a:latin typeface="Twinkl Cursive Looped" panose="02000000000000000000" pitchFamily="2" charset="0"/>
              </a:rPr>
              <a:t> with old ideas.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With an </a:t>
            </a:r>
            <a:r>
              <a:rPr lang="en-GB" sz="2400" dirty="0">
                <a:solidFill>
                  <a:srgbClr val="333333"/>
                </a:solidFill>
                <a:highlight>
                  <a:srgbClr val="FFFF00"/>
                </a:highlight>
                <a:latin typeface="Twinkl Cursive Looped" panose="02000000000000000000" pitchFamily="2" charset="0"/>
              </a:rPr>
              <a:t>apparent</a:t>
            </a:r>
            <a:r>
              <a:rPr lang="en-GB" sz="2400" dirty="0">
                <a:solidFill>
                  <a:srgbClr val="333333"/>
                </a:solidFill>
                <a:latin typeface="Twinkl Cursive Looped" panose="02000000000000000000" pitchFamily="2" charset="0"/>
              </a:rPr>
              <a:t> growing population, changing needs and new inventions, Colchester changed too and </a:t>
            </a:r>
            <a:r>
              <a:rPr lang="en-GB" sz="2400" dirty="0">
                <a:solidFill>
                  <a:srgbClr val="333333"/>
                </a:solidFill>
                <a:highlight>
                  <a:srgbClr val="FFFF00"/>
                </a:highlight>
                <a:latin typeface="Twinkl Cursive Looped" panose="02000000000000000000" pitchFamily="2" charset="0"/>
              </a:rPr>
              <a:t>persuaded</a:t>
            </a:r>
            <a:r>
              <a:rPr lang="en-GB" sz="2400" dirty="0">
                <a:solidFill>
                  <a:srgbClr val="333333"/>
                </a:solidFill>
                <a:latin typeface="Twinkl Cursive Looped" panose="02000000000000000000" pitchFamily="2" charset="0"/>
              </a:rPr>
              <a:t> to change most of the two centre factories were knocked down in the 21st century to </a:t>
            </a:r>
            <a:r>
              <a:rPr lang="en-GB" sz="2400" dirty="0">
                <a:solidFill>
                  <a:srgbClr val="333333"/>
                </a:solidFill>
                <a:highlight>
                  <a:srgbClr val="FFFF00"/>
                </a:highlight>
                <a:latin typeface="Twinkl Cursive Looped" panose="02000000000000000000" pitchFamily="2" charset="0"/>
              </a:rPr>
              <a:t>occupy</a:t>
            </a:r>
            <a:r>
              <a:rPr lang="en-GB" sz="2400" dirty="0">
                <a:solidFill>
                  <a:srgbClr val="333333"/>
                </a:solidFill>
                <a:latin typeface="Twinkl Cursive Looped" panose="02000000000000000000" pitchFamily="2" charset="0"/>
              </a:rPr>
              <a:t> new business ideas.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highlight>
                  <a:srgbClr val="FFFF00"/>
                </a:highlight>
                <a:latin typeface="Twinkl Cursive Looped" panose="02000000000000000000" pitchFamily="2" charset="0"/>
              </a:rPr>
              <a:t>Decisions</a:t>
            </a:r>
            <a:r>
              <a:rPr lang="en-GB" sz="2400" dirty="0">
                <a:solidFill>
                  <a:srgbClr val="333333"/>
                </a:solidFill>
                <a:latin typeface="Twinkl Cursive Looped" panose="02000000000000000000" pitchFamily="2" charset="0"/>
              </a:rPr>
              <a:t> were made to review shops, banks, restaurants and offices – known as service industries – </a:t>
            </a:r>
            <a:r>
              <a:rPr lang="en-GB" sz="2400" dirty="0">
                <a:solidFill>
                  <a:srgbClr val="333333"/>
                </a:solidFill>
                <a:highlight>
                  <a:srgbClr val="FFFF00"/>
                </a:highlight>
                <a:latin typeface="Twinkl Cursive Looped" panose="02000000000000000000" pitchFamily="2" charset="0"/>
              </a:rPr>
              <a:t>persuasion </a:t>
            </a:r>
            <a:r>
              <a:rPr lang="en-GB" sz="2400" dirty="0">
                <a:solidFill>
                  <a:srgbClr val="333333"/>
                </a:solidFill>
                <a:latin typeface="Twinkl Cursive Looped" panose="02000000000000000000" pitchFamily="2" charset="0"/>
              </a:rPr>
              <a:t>was used to replace factories and workshops and create a new </a:t>
            </a:r>
            <a:r>
              <a:rPr lang="en-GB" sz="2400" dirty="0">
                <a:solidFill>
                  <a:srgbClr val="333333"/>
                </a:solidFill>
                <a:highlight>
                  <a:srgbClr val="FFFF00"/>
                </a:highlight>
                <a:latin typeface="Twinkl Cursive Looped" panose="02000000000000000000" pitchFamily="2" charset="0"/>
              </a:rPr>
              <a:t>explosion</a:t>
            </a:r>
            <a:r>
              <a:rPr lang="en-GB" sz="2400" dirty="0">
                <a:solidFill>
                  <a:srgbClr val="333333"/>
                </a:solidFill>
                <a:latin typeface="Twinkl Cursive Looped" panose="02000000000000000000" pitchFamily="2" charset="0"/>
              </a:rPr>
              <a:t> of businesses.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We can be </a:t>
            </a:r>
            <a:r>
              <a:rPr lang="en-GB" sz="2400" dirty="0">
                <a:solidFill>
                  <a:srgbClr val="333333"/>
                </a:solidFill>
                <a:highlight>
                  <a:srgbClr val="FFFF00"/>
                </a:highlight>
                <a:latin typeface="Twinkl Cursive Looped" panose="02000000000000000000" pitchFamily="2" charset="0"/>
              </a:rPr>
              <a:t>persuaded </a:t>
            </a:r>
            <a:r>
              <a:rPr lang="en-GB" sz="2400" dirty="0">
                <a:solidFill>
                  <a:srgbClr val="333333"/>
                </a:solidFill>
                <a:latin typeface="Twinkl Cursive Looped" panose="02000000000000000000" pitchFamily="2" charset="0"/>
              </a:rPr>
              <a:t>by clues of changes in old buildings.  Lettering above the shops on a high street building shows it was the offices for the fire-fighting department, now replaced by a </a:t>
            </a:r>
            <a:r>
              <a:rPr lang="en-GB" sz="2400" dirty="0">
                <a:solidFill>
                  <a:srgbClr val="333333"/>
                </a:solidFill>
                <a:highlight>
                  <a:srgbClr val="FFFF00"/>
                </a:highlight>
                <a:latin typeface="Twinkl Cursive Looped" panose="02000000000000000000" pitchFamily="2" charset="0"/>
              </a:rPr>
              <a:t>television</a:t>
            </a:r>
            <a:r>
              <a:rPr lang="en-GB" sz="2400" dirty="0">
                <a:solidFill>
                  <a:srgbClr val="333333"/>
                </a:solidFill>
                <a:latin typeface="Twinkl Cursive Looped" panose="02000000000000000000" pitchFamily="2" charset="0"/>
              </a:rPr>
              <a:t> store.  It was built in 1820.  The </a:t>
            </a:r>
            <a:r>
              <a:rPr lang="en-GB" sz="2400" dirty="0">
                <a:solidFill>
                  <a:srgbClr val="333333"/>
                </a:solidFill>
                <a:highlight>
                  <a:srgbClr val="FFFF00"/>
                </a:highlight>
                <a:latin typeface="Twinkl Cursive Looped" panose="02000000000000000000" pitchFamily="2" charset="0"/>
              </a:rPr>
              <a:t>decision</a:t>
            </a:r>
            <a:r>
              <a:rPr lang="en-GB" sz="2400" dirty="0">
                <a:solidFill>
                  <a:srgbClr val="333333"/>
                </a:solidFill>
                <a:latin typeface="Twinkl Cursive Looped" panose="02000000000000000000" pitchFamily="2" charset="0"/>
              </a:rPr>
              <a:t> was made to keep and maintain the original sign.</a:t>
            </a:r>
            <a:br>
              <a:rPr lang="en-GB" sz="2400" dirty="0">
                <a:solidFill>
                  <a:srgbClr val="333333"/>
                </a:solidFill>
                <a:latin typeface="Twinkl Cursive Looped" panose="02000000000000000000" pitchFamily="2" charset="0"/>
              </a:rPr>
            </a:br>
            <a:endParaRPr lang="en-GB" sz="2400" i="0" dirty="0">
              <a:solidFill>
                <a:srgbClr val="333333"/>
              </a:solidFill>
              <a:effectLst/>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233763144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9050678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893326"/>
            <a:ext cx="10515600" cy="2620370"/>
          </a:xfrm>
        </p:spPr>
        <p:txBody>
          <a:bodyPr>
            <a:normAutofit fontScale="90000"/>
          </a:bodyPr>
          <a:lstStyle/>
          <a:p>
            <a:r>
              <a:rPr lang="en-GB" sz="4400" dirty="0">
                <a:solidFill>
                  <a:srgbClr val="000000"/>
                </a:solidFill>
                <a:latin typeface="Twinkl Cursive Looped" panose="02000000000000000000" pitchFamily="2" charset="0"/>
                <a:ea typeface="Times New Roman" panose="02020603050405020304" pitchFamily="18" charset="0"/>
              </a:rPr>
              <a:t>With an apparent growing population, changing needs and new inventions, Colchester changed too and persuaded to change most of the two centre factories which were knocked down in the 21st century to occupy new business ideas.</a:t>
            </a:r>
            <a:endParaRPr lang="en-GB" sz="4400" dirty="0">
              <a:solidFill>
                <a:srgbClr val="000000"/>
              </a:solidFill>
              <a:highlight>
                <a:srgbClr val="FFFF00"/>
              </a:highligh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083060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 family - solve</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40292" name="Picture 4">
            <a:extLst>
              <a:ext uri="{FF2B5EF4-FFF2-40B4-BE49-F238E27FC236}">
                <a16:creationId xmlns:a16="http://schemas.microsoft.com/office/drawing/2014/main" id="{A20D0699-49DE-2EB5-56D9-CEEEF9E15B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9111" y="649061"/>
            <a:ext cx="5736318" cy="2412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055124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5 - Wednesday</a:t>
            </a:r>
          </a:p>
          <a:p>
            <a:endParaRPr lang="en-GB" sz="7200" dirty="0"/>
          </a:p>
        </p:txBody>
      </p:sp>
    </p:spTree>
    <p:extLst>
      <p:ext uri="{BB962C8B-B14F-4D97-AF65-F5344CB8AC3E}">
        <p14:creationId xmlns:p14="http://schemas.microsoft.com/office/powerpoint/2010/main" val="301409113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AD7E587-56F4-4145-B642-9B7972187118}"/>
              </a:ext>
            </a:extLst>
          </p:cNvPr>
          <p:cNvPicPr>
            <a:picLocks noChangeAspect="1"/>
          </p:cNvPicPr>
          <p:nvPr/>
        </p:nvPicPr>
        <p:blipFill rotWithShape="1">
          <a:blip r:embed="rId3"/>
          <a:srcRect l="31145" t="22103" r="33334" b="6935"/>
          <a:stretch/>
        </p:blipFill>
        <p:spPr>
          <a:xfrm>
            <a:off x="1676400" y="190500"/>
            <a:ext cx="8026400" cy="6554901"/>
          </a:xfrm>
          <a:prstGeom prst="rect">
            <a:avLst/>
          </a:prstGeom>
        </p:spPr>
      </p:pic>
    </p:spTree>
    <p:extLst>
      <p:ext uri="{BB962C8B-B14F-4D97-AF65-F5344CB8AC3E}">
        <p14:creationId xmlns:p14="http://schemas.microsoft.com/office/powerpoint/2010/main" val="366719640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43808454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63213486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disappear </a:t>
            </a:r>
          </a:p>
        </p:txBody>
      </p:sp>
    </p:spTree>
    <p:extLst>
      <p:ext uri="{BB962C8B-B14F-4D97-AF65-F5344CB8AC3E}">
        <p14:creationId xmlns:p14="http://schemas.microsoft.com/office/powerpoint/2010/main" val="101326932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6707" y="2688939"/>
            <a:ext cx="10515600" cy="2438232"/>
          </a:xfrm>
        </p:spPr>
        <p:txBody>
          <a:bodyPr>
            <a:normAutofit fontScale="90000"/>
          </a:bodyPr>
          <a:lstStyle/>
          <a:p>
            <a:pPr algn="ctr"/>
            <a:r>
              <a:rPr lang="en-GB" dirty="0">
                <a:latin typeface="Twinkl Cursive Looped" panose="02000000000000000000" pitchFamily="2" charset="0"/>
              </a:rPr>
              <a:t>disappear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cease to be visible.</a:t>
            </a:r>
          </a:p>
        </p:txBody>
      </p:sp>
    </p:spTree>
    <p:extLst>
      <p:ext uri="{BB962C8B-B14F-4D97-AF65-F5344CB8AC3E}">
        <p14:creationId xmlns:p14="http://schemas.microsoft.com/office/powerpoint/2010/main" val="280985454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60217377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important  </a:t>
            </a:r>
          </a:p>
        </p:txBody>
      </p:sp>
    </p:spTree>
    <p:extLst>
      <p:ext uri="{BB962C8B-B14F-4D97-AF65-F5344CB8AC3E}">
        <p14:creationId xmlns:p14="http://schemas.microsoft.com/office/powerpoint/2010/main" val="29495112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5735" y="200543"/>
            <a:ext cx="10515600" cy="5866428"/>
          </a:xfrm>
        </p:spPr>
        <p:txBody>
          <a:bodyPr>
            <a:normAutofit/>
          </a:bodyPr>
          <a:lstStyle/>
          <a:p>
            <a:pPr algn="ctr"/>
            <a:r>
              <a:rPr lang="en-GB" dirty="0">
                <a:latin typeface="Twinkl Cursive Looped" panose="02000000000000000000" pitchFamily="2" charset="0"/>
              </a:rPr>
              <a:t>important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of great significance or value.</a:t>
            </a:r>
          </a:p>
        </p:txBody>
      </p:sp>
    </p:spTree>
    <p:extLst>
      <p:ext uri="{BB962C8B-B14F-4D97-AF65-F5344CB8AC3E}">
        <p14:creationId xmlns:p14="http://schemas.microsoft.com/office/powerpoint/2010/main" val="193786076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553029"/>
            <a:ext cx="10515600" cy="1875971"/>
          </a:xfrm>
        </p:spPr>
        <p:txBody>
          <a:bodyPr>
            <a:normAutofit/>
          </a:bodyPr>
          <a:lstStyle/>
          <a:p>
            <a:pPr algn="ctr"/>
            <a:r>
              <a:rPr lang="en-GB" dirty="0">
                <a:latin typeface="Twinkl Cursive Looped" panose="02000000000000000000" pitchFamily="2" charset="0"/>
              </a:rPr>
              <a:t>Do you remember this rule?</a:t>
            </a:r>
          </a:p>
        </p:txBody>
      </p:sp>
    </p:spTree>
    <p:extLst>
      <p:ext uri="{BB962C8B-B14F-4D97-AF65-F5344CB8AC3E}">
        <p14:creationId xmlns:p14="http://schemas.microsoft.com/office/powerpoint/2010/main" val="2399009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 family - sign</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41316" name="Picture 4">
            <a:extLst>
              <a:ext uri="{FF2B5EF4-FFF2-40B4-BE49-F238E27FC236}">
                <a16:creationId xmlns:a16="http://schemas.microsoft.com/office/drawing/2014/main" id="{4ACE2A9F-C468-2DD3-DA6C-A3301DFAF3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9560" y="1136195"/>
            <a:ext cx="5997430" cy="14328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2982671"/>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 families – solve and sign</a:t>
            </a:r>
          </a:p>
        </p:txBody>
      </p:sp>
    </p:spTree>
    <p:extLst>
      <p:ext uri="{BB962C8B-B14F-4D97-AF65-F5344CB8AC3E}">
        <p14:creationId xmlns:p14="http://schemas.microsoft.com/office/powerpoint/2010/main" val="287743323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 family - solve</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40292" name="Picture 4">
            <a:extLst>
              <a:ext uri="{FF2B5EF4-FFF2-40B4-BE49-F238E27FC236}">
                <a16:creationId xmlns:a16="http://schemas.microsoft.com/office/drawing/2014/main" id="{A20D0699-49DE-2EB5-56D9-CEEEF9E15B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9111" y="649061"/>
            <a:ext cx="5736318" cy="2412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841893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 family - sign</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41316" name="Picture 4">
            <a:extLst>
              <a:ext uri="{FF2B5EF4-FFF2-40B4-BE49-F238E27FC236}">
                <a16:creationId xmlns:a16="http://schemas.microsoft.com/office/drawing/2014/main" id="{4ACE2A9F-C468-2DD3-DA6C-A3301DFAF3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9560" y="1136195"/>
            <a:ext cx="5997430" cy="14328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130188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sign </a:t>
            </a:r>
          </a:p>
        </p:txBody>
      </p:sp>
    </p:spTree>
    <p:extLst>
      <p:ext uri="{BB962C8B-B14F-4D97-AF65-F5344CB8AC3E}">
        <p14:creationId xmlns:p14="http://schemas.microsoft.com/office/powerpoint/2010/main" val="356482499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sign</a:t>
            </a:r>
          </a:p>
        </p:txBody>
      </p:sp>
      <p:sp>
        <p:nvSpPr>
          <p:cNvPr id="3" name="Rectangle 2">
            <a:extLst>
              <a:ext uri="{FF2B5EF4-FFF2-40B4-BE49-F238E27FC236}">
                <a16:creationId xmlns:a16="http://schemas.microsoft.com/office/drawing/2014/main" id="{13BB5EC0-7A96-4D29-A835-6FAE896C31A4}"/>
              </a:ext>
            </a:extLst>
          </p:cNvPr>
          <p:cNvSpPr/>
          <p:nvPr/>
        </p:nvSpPr>
        <p:spPr>
          <a:xfrm>
            <a:off x="5073493" y="3429000"/>
            <a:ext cx="2632842"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6003447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sign</a:t>
            </a:r>
          </a:p>
        </p:txBody>
      </p:sp>
      <p:sp>
        <p:nvSpPr>
          <p:cNvPr id="3" name="Rectangle 2">
            <a:extLst>
              <a:ext uri="{FF2B5EF4-FFF2-40B4-BE49-F238E27FC236}">
                <a16:creationId xmlns:a16="http://schemas.microsoft.com/office/drawing/2014/main" id="{13BB5EC0-7A96-4D29-A835-6FAE896C31A4}"/>
              </a:ext>
            </a:extLst>
          </p:cNvPr>
          <p:cNvSpPr/>
          <p:nvPr/>
        </p:nvSpPr>
        <p:spPr>
          <a:xfrm>
            <a:off x="5073493" y="3429000"/>
            <a:ext cx="2632842"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9138" name="Picture 2" descr="Free Wooden Sign Png, Download Free Wooden Sign Png png images, Free  ClipArts on Clipart Library">
            <a:extLst>
              <a:ext uri="{FF2B5EF4-FFF2-40B4-BE49-F238E27FC236}">
                <a16:creationId xmlns:a16="http://schemas.microsoft.com/office/drawing/2014/main" id="{F2E014FA-94A9-D571-A5F7-47B9132EEB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189" y="652236"/>
            <a:ext cx="1847850" cy="2476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329567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signature</a:t>
            </a:r>
          </a:p>
        </p:txBody>
      </p:sp>
    </p:spTree>
    <p:extLst>
      <p:ext uri="{BB962C8B-B14F-4D97-AF65-F5344CB8AC3E}">
        <p14:creationId xmlns:p14="http://schemas.microsoft.com/office/powerpoint/2010/main" val="285535792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signature</a:t>
            </a:r>
          </a:p>
        </p:txBody>
      </p:sp>
      <p:sp>
        <p:nvSpPr>
          <p:cNvPr id="3" name="Rectangle 2">
            <a:extLst>
              <a:ext uri="{FF2B5EF4-FFF2-40B4-BE49-F238E27FC236}">
                <a16:creationId xmlns:a16="http://schemas.microsoft.com/office/drawing/2014/main" id="{0366E0B6-702E-4814-82C6-08CA2D13F3C9}"/>
              </a:ext>
            </a:extLst>
          </p:cNvPr>
          <p:cNvSpPr/>
          <p:nvPr/>
        </p:nvSpPr>
        <p:spPr>
          <a:xfrm>
            <a:off x="4470400" y="3673929"/>
            <a:ext cx="1436914"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5516453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signature</a:t>
            </a:r>
          </a:p>
        </p:txBody>
      </p:sp>
      <p:sp>
        <p:nvSpPr>
          <p:cNvPr id="3" name="Rectangle 2">
            <a:extLst>
              <a:ext uri="{FF2B5EF4-FFF2-40B4-BE49-F238E27FC236}">
                <a16:creationId xmlns:a16="http://schemas.microsoft.com/office/drawing/2014/main" id="{0366E0B6-702E-4814-82C6-08CA2D13F3C9}"/>
              </a:ext>
            </a:extLst>
          </p:cNvPr>
          <p:cNvSpPr/>
          <p:nvPr/>
        </p:nvSpPr>
        <p:spPr>
          <a:xfrm>
            <a:off x="4470400" y="3673929"/>
            <a:ext cx="1436914"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8114" name="Picture 2" descr="Signature Clip Art - Paper - Free Transparent PNG Clipart Images Download">
            <a:extLst>
              <a:ext uri="{FF2B5EF4-FFF2-40B4-BE49-F238E27FC236}">
                <a16:creationId xmlns:a16="http://schemas.microsoft.com/office/drawing/2014/main" id="{5777E941-EEAB-BA9B-D321-90E22DC48A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53" y="505959"/>
            <a:ext cx="264795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869021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assign</a:t>
            </a:r>
          </a:p>
        </p:txBody>
      </p:sp>
    </p:spTree>
    <p:extLst>
      <p:ext uri="{BB962C8B-B14F-4D97-AF65-F5344CB8AC3E}">
        <p14:creationId xmlns:p14="http://schemas.microsoft.com/office/powerpoint/2010/main" val="2045876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solve </a:t>
            </a:r>
          </a:p>
        </p:txBody>
      </p:sp>
    </p:spTree>
    <p:extLst>
      <p:ext uri="{BB962C8B-B14F-4D97-AF65-F5344CB8AC3E}">
        <p14:creationId xmlns:p14="http://schemas.microsoft.com/office/powerpoint/2010/main" val="3375546017"/>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assign</a:t>
            </a:r>
          </a:p>
        </p:txBody>
      </p:sp>
      <p:sp>
        <p:nvSpPr>
          <p:cNvPr id="3" name="Rectangle 2">
            <a:extLst>
              <a:ext uri="{FF2B5EF4-FFF2-40B4-BE49-F238E27FC236}">
                <a16:creationId xmlns:a16="http://schemas.microsoft.com/office/drawing/2014/main" id="{162CC6E8-06E9-4F6E-A75B-C2FED721CE28}"/>
              </a:ext>
            </a:extLst>
          </p:cNvPr>
          <p:cNvSpPr/>
          <p:nvPr/>
        </p:nvSpPr>
        <p:spPr>
          <a:xfrm>
            <a:off x="5791200" y="3662590"/>
            <a:ext cx="1494971"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4945504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assign</a:t>
            </a:r>
          </a:p>
        </p:txBody>
      </p:sp>
      <p:sp>
        <p:nvSpPr>
          <p:cNvPr id="3" name="Rectangle 2">
            <a:extLst>
              <a:ext uri="{FF2B5EF4-FFF2-40B4-BE49-F238E27FC236}">
                <a16:creationId xmlns:a16="http://schemas.microsoft.com/office/drawing/2014/main" id="{162CC6E8-06E9-4F6E-A75B-C2FED721CE28}"/>
              </a:ext>
            </a:extLst>
          </p:cNvPr>
          <p:cNvSpPr/>
          <p:nvPr/>
        </p:nvSpPr>
        <p:spPr>
          <a:xfrm>
            <a:off x="5791200" y="3662590"/>
            <a:ext cx="1494971"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6546" name="Picture 2" descr="Collection Of Assignment High Quality Free - Notebook Clip Art PNG Image |  Transparent PNG Free Download on SeekPNG">
            <a:extLst>
              <a:ext uri="{FF2B5EF4-FFF2-40B4-BE49-F238E27FC236}">
                <a16:creationId xmlns:a16="http://schemas.microsoft.com/office/drawing/2014/main" id="{369E40C8-B135-9878-F9DF-DC33924982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461" y="391432"/>
            <a:ext cx="23812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807523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94104017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54768"/>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sion</a:t>
            </a:r>
            <a:r>
              <a:rPr lang="en-GB" dirty="0">
                <a:latin typeface="Twinkl Cursive Looped" panose="02000000000000000000" pitchFamily="2" charset="0"/>
              </a:rPr>
              <a:t> is used if the root word ends in d or se.</a:t>
            </a:r>
            <a:br>
              <a:rPr lang="en-GB" dirty="0">
                <a:latin typeface="Twinkl Cursive Looped" panose="02000000000000000000" pitchFamily="2" charset="0"/>
              </a:rPr>
            </a:br>
            <a:r>
              <a:rPr lang="en-GB" sz="3600" dirty="0">
                <a:latin typeface="Twinkl Cursive Looped" panose="02000000000000000000" pitchFamily="2" charset="0"/>
              </a:rPr>
              <a:t>Exceptions: attend – attention,</a:t>
            </a:r>
            <a:br>
              <a:rPr lang="en-GB" sz="3600" dirty="0">
                <a:latin typeface="Twinkl Cursive Looped" panose="02000000000000000000" pitchFamily="2" charset="0"/>
              </a:rPr>
            </a:br>
            <a:r>
              <a:rPr lang="en-GB" sz="3600" dirty="0">
                <a:latin typeface="Twinkl Cursive Looped" panose="02000000000000000000" pitchFamily="2" charset="0"/>
              </a:rPr>
              <a:t>intend – intention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301465056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47996495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explode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8489016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explode </a:t>
            </a:r>
          </a:p>
        </p:txBody>
      </p:sp>
      <p:sp>
        <p:nvSpPr>
          <p:cNvPr id="3" name="Rectangle 2">
            <a:extLst>
              <a:ext uri="{FF2B5EF4-FFF2-40B4-BE49-F238E27FC236}">
                <a16:creationId xmlns:a16="http://schemas.microsoft.com/office/drawing/2014/main" id="{CADDE2D9-BBEE-4B60-9EA8-8BE166E5866C}"/>
              </a:ext>
            </a:extLst>
          </p:cNvPr>
          <p:cNvSpPr/>
          <p:nvPr/>
        </p:nvSpPr>
        <p:spPr>
          <a:xfrm>
            <a:off x="6531429" y="3665300"/>
            <a:ext cx="9869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8795449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explosion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37335087"/>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explosion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284685" y="3628572"/>
            <a:ext cx="1480457"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5691524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televise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30688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solve</a:t>
            </a:r>
          </a:p>
        </p:txBody>
      </p:sp>
      <p:sp>
        <p:nvSpPr>
          <p:cNvPr id="3" name="Rectangle 2">
            <a:extLst>
              <a:ext uri="{FF2B5EF4-FFF2-40B4-BE49-F238E27FC236}">
                <a16:creationId xmlns:a16="http://schemas.microsoft.com/office/drawing/2014/main" id="{13BB5EC0-7A96-4D29-A835-6FAE896C31A4}"/>
              </a:ext>
            </a:extLst>
          </p:cNvPr>
          <p:cNvSpPr/>
          <p:nvPr/>
        </p:nvSpPr>
        <p:spPr>
          <a:xfrm>
            <a:off x="5073493" y="3429000"/>
            <a:ext cx="2632842"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02354299"/>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televise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632842" y="3653972"/>
            <a:ext cx="76944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8842488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television</a:t>
            </a:r>
          </a:p>
        </p:txBody>
      </p:sp>
    </p:spTree>
    <p:extLst>
      <p:ext uri="{BB962C8B-B14F-4D97-AF65-F5344CB8AC3E}">
        <p14:creationId xmlns:p14="http://schemas.microsoft.com/office/powerpoint/2010/main" val="3119045501"/>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television</a:t>
            </a:r>
          </a:p>
        </p:txBody>
      </p:sp>
      <p:sp>
        <p:nvSpPr>
          <p:cNvPr id="4" name="Rectangle 3">
            <a:extLst>
              <a:ext uri="{FF2B5EF4-FFF2-40B4-BE49-F238E27FC236}">
                <a16:creationId xmlns:a16="http://schemas.microsoft.com/office/drawing/2014/main" id="{075DC9AF-D7D9-795E-8B34-E457CD939DFA}"/>
              </a:ext>
            </a:extLst>
          </p:cNvPr>
          <p:cNvSpPr/>
          <p:nvPr/>
        </p:nvSpPr>
        <p:spPr>
          <a:xfrm>
            <a:off x="6241142" y="3668486"/>
            <a:ext cx="1611085"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00801170"/>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explode -&gt; explosion</a:t>
            </a:r>
          </a:p>
        </p:txBody>
      </p:sp>
    </p:spTree>
    <p:extLst>
      <p:ext uri="{BB962C8B-B14F-4D97-AF65-F5344CB8AC3E}">
        <p14:creationId xmlns:p14="http://schemas.microsoft.com/office/powerpoint/2010/main" val="81236169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explode -&gt; explosion</a:t>
            </a:r>
          </a:p>
        </p:txBody>
      </p:sp>
      <p:pic>
        <p:nvPicPr>
          <p:cNvPr id="237570" name="Picture 2" descr="Explosion clipart png images - Clipart World">
            <a:extLst>
              <a:ext uri="{FF2B5EF4-FFF2-40B4-BE49-F238E27FC236}">
                <a16:creationId xmlns:a16="http://schemas.microsoft.com/office/drawing/2014/main" id="{0B976B4B-7921-FE5E-BBA5-EA3D22C03A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684" y="396649"/>
            <a:ext cx="2314575"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0919590"/>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explode -&gt; explosion</a:t>
            </a:r>
            <a:br>
              <a:rPr lang="en-GB" dirty="0">
                <a:latin typeface="Twinkl Cursive Looped" panose="02000000000000000000" pitchFamily="2" charset="0"/>
              </a:rPr>
            </a:br>
            <a:r>
              <a:rPr lang="en-GB" dirty="0">
                <a:latin typeface="Twinkl Cursive Looped" panose="02000000000000000000" pitchFamily="2" charset="0"/>
              </a:rPr>
              <a:t>verb -&gt; noun</a:t>
            </a:r>
          </a:p>
        </p:txBody>
      </p:sp>
      <p:pic>
        <p:nvPicPr>
          <p:cNvPr id="238594" name="Picture 2" descr="Explosion clipart png images - Clipart World">
            <a:extLst>
              <a:ext uri="{FF2B5EF4-FFF2-40B4-BE49-F238E27FC236}">
                <a16:creationId xmlns:a16="http://schemas.microsoft.com/office/drawing/2014/main" id="{F4059830-1BF7-6CA8-4257-4BEF2061BC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856" y="440191"/>
            <a:ext cx="2314575"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591236"/>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98310"/>
            <a:ext cx="10515600" cy="1481650"/>
          </a:xfrm>
        </p:spPr>
        <p:txBody>
          <a:bodyPr>
            <a:normAutofit fontScale="90000"/>
          </a:bodyPr>
          <a:lstStyle/>
          <a:p>
            <a:pPr algn="ctr"/>
            <a:r>
              <a:rPr lang="en-GB" dirty="0">
                <a:latin typeface="Twinkl Cursive Looped" panose="02000000000000000000" pitchFamily="2" charset="0"/>
              </a:rPr>
              <a:t>explode -&gt; explosion</a:t>
            </a:r>
            <a:br>
              <a:rPr lang="en-GB" dirty="0">
                <a:latin typeface="Twinkl Cursive Looped" panose="02000000000000000000" pitchFamily="2" charset="0"/>
              </a:rPr>
            </a:br>
            <a:r>
              <a:rPr lang="en-GB" dirty="0">
                <a:latin typeface="Twinkl Cursive Looped" panose="02000000000000000000" pitchFamily="2" charset="0"/>
              </a:rPr>
              <a:t>verb -&gt;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explosion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violent shattering or blowing apart of something, as is caused by a bomb.</a:t>
            </a:r>
          </a:p>
        </p:txBody>
      </p:sp>
      <p:pic>
        <p:nvPicPr>
          <p:cNvPr id="238594" name="Picture 2" descr="Explosion clipart png images - Clipart World">
            <a:extLst>
              <a:ext uri="{FF2B5EF4-FFF2-40B4-BE49-F238E27FC236}">
                <a16:creationId xmlns:a16="http://schemas.microsoft.com/office/drawing/2014/main" id="{F4059830-1BF7-6CA8-4257-4BEF2061BC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856" y="440191"/>
            <a:ext cx="2314575"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6042160"/>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1873313"/>
          </a:xfrm>
        </p:spPr>
        <p:txBody>
          <a:bodyPr>
            <a:normAutofit fontScale="90000"/>
          </a:bodyPr>
          <a:lstStyle/>
          <a:p>
            <a:pPr algn="ctr"/>
            <a:r>
              <a:rPr lang="en-GB" dirty="0">
                <a:latin typeface="Twinkl Cursive Looped" panose="02000000000000000000" pitchFamily="2" charset="0"/>
              </a:rPr>
              <a:t>explosion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An explosion of anger inside the factory scared everyone.</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222770548"/>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1873313"/>
          </a:xfrm>
        </p:spPr>
        <p:txBody>
          <a:bodyPr>
            <a:normAutofit fontScale="90000"/>
          </a:bodyPr>
          <a:lstStyle/>
          <a:p>
            <a:pPr algn="ctr"/>
            <a:r>
              <a:rPr lang="en-GB" dirty="0">
                <a:latin typeface="Twinkl Cursive Looped" panose="02000000000000000000" pitchFamily="2" charset="0"/>
              </a:rPr>
              <a:t>explosion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An --------- of anger inside the factory scared everyone.</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21362940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1873313"/>
          </a:xfrm>
        </p:spPr>
        <p:txBody>
          <a:bodyPr>
            <a:normAutofit fontScale="90000"/>
          </a:bodyPr>
          <a:lstStyle/>
          <a:p>
            <a:pPr algn="ctr"/>
            <a:r>
              <a:rPr lang="en-GB" dirty="0">
                <a:latin typeface="Twinkl Cursive Looped" panose="02000000000000000000" pitchFamily="2" charset="0"/>
              </a:rPr>
              <a:t>explosion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An explosion of anger inside the factory scared everyone.</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262846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solve</a:t>
            </a:r>
          </a:p>
        </p:txBody>
      </p:sp>
      <p:sp>
        <p:nvSpPr>
          <p:cNvPr id="3" name="Rectangle 2">
            <a:extLst>
              <a:ext uri="{FF2B5EF4-FFF2-40B4-BE49-F238E27FC236}">
                <a16:creationId xmlns:a16="http://schemas.microsoft.com/office/drawing/2014/main" id="{13BB5EC0-7A96-4D29-A835-6FAE896C31A4}"/>
              </a:ext>
            </a:extLst>
          </p:cNvPr>
          <p:cNvSpPr/>
          <p:nvPr/>
        </p:nvSpPr>
        <p:spPr>
          <a:xfrm>
            <a:off x="5073493" y="3429000"/>
            <a:ext cx="2632842"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3538" name="Picture 2" descr="Free Solve Cliparts, Download Free Solve Cliparts png images, Free ClipArts  on Clipart Library">
            <a:extLst>
              <a:ext uri="{FF2B5EF4-FFF2-40B4-BE49-F238E27FC236}">
                <a16:creationId xmlns:a16="http://schemas.microsoft.com/office/drawing/2014/main" id="{3AAC7B63-ADD0-0FBB-EAB6-36941FE184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446" y="552224"/>
            <a:ext cx="2000250" cy="1457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748249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113" y="3080825"/>
            <a:ext cx="11829143" cy="1481650"/>
          </a:xfrm>
        </p:spPr>
        <p:txBody>
          <a:bodyPr>
            <a:normAutofit/>
          </a:bodyPr>
          <a:lstStyle/>
          <a:p>
            <a:pPr algn="ctr"/>
            <a:r>
              <a:rPr lang="en-GB" dirty="0">
                <a:latin typeface="Twinkl Cursive Looped" panose="02000000000000000000" pitchFamily="2" charset="0"/>
              </a:rPr>
              <a:t>televise -&gt; television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4289975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113" y="3080825"/>
            <a:ext cx="11829143" cy="1481650"/>
          </a:xfrm>
        </p:spPr>
        <p:txBody>
          <a:bodyPr>
            <a:normAutofit/>
          </a:bodyPr>
          <a:lstStyle/>
          <a:p>
            <a:pPr algn="ctr"/>
            <a:r>
              <a:rPr lang="en-GB" dirty="0">
                <a:latin typeface="Twinkl Cursive Looped" panose="02000000000000000000" pitchFamily="2" charset="0"/>
              </a:rPr>
              <a:t>televise -&gt; television </a:t>
            </a:r>
            <a:endParaRPr lang="en-GB" i="1" dirty="0">
              <a:latin typeface="Twinkl Cursive Looped" panose="02000000000000000000" pitchFamily="2" charset="0"/>
            </a:endParaRPr>
          </a:p>
        </p:txBody>
      </p:sp>
      <p:pic>
        <p:nvPicPr>
          <p:cNvPr id="239618" name="Picture 2" descr="6,276 Television Clipart Images, Stock Photos &amp; Vectors | Shutterstock">
            <a:extLst>
              <a:ext uri="{FF2B5EF4-FFF2-40B4-BE49-F238E27FC236}">
                <a16:creationId xmlns:a16="http://schemas.microsoft.com/office/drawing/2014/main" id="{FC1984FD-A0AE-0EAA-DBD6-618D741722E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695"/>
          <a:stretch/>
        </p:blipFill>
        <p:spPr bwMode="auto">
          <a:xfrm>
            <a:off x="494167" y="448582"/>
            <a:ext cx="2524125" cy="1670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935886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113" y="3080825"/>
            <a:ext cx="11829143" cy="1481650"/>
          </a:xfrm>
        </p:spPr>
        <p:txBody>
          <a:bodyPr>
            <a:normAutofit fontScale="90000"/>
          </a:bodyPr>
          <a:lstStyle/>
          <a:p>
            <a:pPr algn="ctr"/>
            <a:r>
              <a:rPr lang="en-GB" dirty="0">
                <a:latin typeface="Twinkl Cursive Looped" panose="02000000000000000000" pitchFamily="2" charset="0"/>
              </a:rPr>
              <a:t>televise -&gt; television </a:t>
            </a:r>
            <a:br>
              <a:rPr lang="en-GB" dirty="0">
                <a:latin typeface="Twinkl Cursive Looped" panose="02000000000000000000" pitchFamily="2" charset="0"/>
              </a:rPr>
            </a:br>
            <a:r>
              <a:rPr lang="en-GB" dirty="0">
                <a:latin typeface="Twinkl Cursive Looped" panose="02000000000000000000" pitchFamily="2" charset="0"/>
              </a:rPr>
              <a:t>verb -&gt; noun </a:t>
            </a:r>
            <a:endParaRPr lang="en-GB" i="1" dirty="0">
              <a:latin typeface="Twinkl Cursive Looped" panose="02000000000000000000" pitchFamily="2" charset="0"/>
            </a:endParaRPr>
          </a:p>
        </p:txBody>
      </p:sp>
      <p:pic>
        <p:nvPicPr>
          <p:cNvPr id="239618" name="Picture 2" descr="6,276 Television Clipart Images, Stock Photos &amp; Vectors | Shutterstock">
            <a:extLst>
              <a:ext uri="{FF2B5EF4-FFF2-40B4-BE49-F238E27FC236}">
                <a16:creationId xmlns:a16="http://schemas.microsoft.com/office/drawing/2014/main" id="{FC1984FD-A0AE-0EAA-DBD6-618D741722E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695"/>
          <a:stretch/>
        </p:blipFill>
        <p:spPr bwMode="auto">
          <a:xfrm>
            <a:off x="494167" y="448582"/>
            <a:ext cx="2524125" cy="1670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107873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81428" y="5504711"/>
            <a:ext cx="11829143" cy="1481650"/>
          </a:xfrm>
        </p:spPr>
        <p:txBody>
          <a:bodyPr>
            <a:noAutofit/>
          </a:bodyPr>
          <a:lstStyle/>
          <a:p>
            <a:pPr algn="ctr"/>
            <a:r>
              <a:rPr lang="en-GB" sz="4800" dirty="0">
                <a:latin typeface="Twinkl Cursive Looped" panose="02000000000000000000" pitchFamily="2" charset="0"/>
              </a:rPr>
              <a:t>televise -&gt; television </a:t>
            </a:r>
            <a:br>
              <a:rPr lang="en-GB" sz="4800" dirty="0">
                <a:latin typeface="Twinkl Cursive Looped" panose="02000000000000000000" pitchFamily="2" charset="0"/>
              </a:rPr>
            </a:br>
            <a:r>
              <a:rPr lang="en-GB" sz="4800" dirty="0">
                <a:latin typeface="Twinkl Cursive Looped" panose="02000000000000000000" pitchFamily="2" charset="0"/>
              </a:rPr>
              <a:t>verb -&gt; noun </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television - noun</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Definition - a system for converting visual images (with sound) into electrical signals, transmitting them by radio or other means, and displaying them electronically on a screen.</a:t>
            </a:r>
            <a:endParaRPr lang="en-GB" sz="4800" i="1" dirty="0">
              <a:latin typeface="Twinkl Cursive Looped" panose="02000000000000000000" pitchFamily="2" charset="0"/>
            </a:endParaRPr>
          </a:p>
        </p:txBody>
      </p:sp>
      <p:pic>
        <p:nvPicPr>
          <p:cNvPr id="239618" name="Picture 2" descr="6,276 Television Clipart Images, Stock Photos &amp; Vectors | Shutterstock">
            <a:extLst>
              <a:ext uri="{FF2B5EF4-FFF2-40B4-BE49-F238E27FC236}">
                <a16:creationId xmlns:a16="http://schemas.microsoft.com/office/drawing/2014/main" id="{FC1984FD-A0AE-0EAA-DBD6-618D741722E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695"/>
          <a:stretch/>
        </p:blipFill>
        <p:spPr bwMode="auto">
          <a:xfrm>
            <a:off x="494167" y="448582"/>
            <a:ext cx="2524125" cy="1670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31796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2091677"/>
          </a:xfrm>
        </p:spPr>
        <p:txBody>
          <a:bodyPr>
            <a:normAutofit fontScale="90000"/>
          </a:bodyPr>
          <a:lstStyle/>
          <a:p>
            <a:pPr algn="ctr"/>
            <a:r>
              <a:rPr lang="en-GB" dirty="0">
                <a:latin typeface="Twinkl Cursive Looped" panose="02000000000000000000" pitchFamily="2" charset="0"/>
              </a:rPr>
              <a:t>television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days before television provided more creative time spent with projects.</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69721758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2091677"/>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days before ---------- provided more creative time spent with projects.</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4011115669"/>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2091677"/>
          </a:xfrm>
        </p:spPr>
        <p:txBody>
          <a:bodyPr>
            <a:normAutofit fontScale="90000"/>
          </a:bodyPr>
          <a:lstStyle/>
          <a:p>
            <a:pPr algn="ctr"/>
            <a:r>
              <a:rPr lang="en-GB" dirty="0">
                <a:latin typeface="Twinkl Cursive Looped" panose="02000000000000000000" pitchFamily="2" charset="0"/>
              </a:rPr>
              <a:t>television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days before television provided more creative time spent with projects.</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88103517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0245171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apparent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5290325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apparent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apparent to all except the teacher.</a:t>
            </a:r>
            <a:endParaRPr lang="en-GB" i="1" dirty="0">
              <a:latin typeface="Twinkl Cursive Looped" panose="02000000000000000000" pitchFamily="2" charset="0"/>
            </a:endParaRPr>
          </a:p>
        </p:txBody>
      </p:sp>
      <p:pic>
        <p:nvPicPr>
          <p:cNvPr id="199682" name="Picture 2" descr="CAFC Affirms District Court Finding that Naloxone Patents are Obvious;  Newman Dissents">
            <a:extLst>
              <a:ext uri="{FF2B5EF4-FFF2-40B4-BE49-F238E27FC236}">
                <a16:creationId xmlns:a16="http://schemas.microsoft.com/office/drawing/2014/main" id="{46BB2267-0C1A-4CF0-E3CC-0FEE2E18C7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14" y="362857"/>
            <a:ext cx="230505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6536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soluble</a:t>
            </a:r>
          </a:p>
        </p:txBody>
      </p:sp>
    </p:spTree>
    <p:extLst>
      <p:ext uri="{BB962C8B-B14F-4D97-AF65-F5344CB8AC3E}">
        <p14:creationId xmlns:p14="http://schemas.microsoft.com/office/powerpoint/2010/main" val="196002340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apparent to all except the teacher.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62412907"/>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49" y="2755726"/>
            <a:ext cx="10692493"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________ to all except the teacher.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0962755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apparent to all except the teacher.</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6F844A4E-9070-5481-98B3-B4F709225E94}"/>
              </a:ext>
            </a:extLst>
          </p:cNvPr>
          <p:cNvSpPr/>
          <p:nvPr/>
        </p:nvSpPr>
        <p:spPr>
          <a:xfrm>
            <a:off x="6516914" y="2995385"/>
            <a:ext cx="2844800"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29080447"/>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occupy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6604156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r>
              <a:rPr lang="en-GB" dirty="0">
                <a:latin typeface="Twinkl Cursive Looped" panose="02000000000000000000" pitchFamily="2" charset="0"/>
              </a:rPr>
              <a:t>occupy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occupy the top office in the country is to be Prime Minister.</a:t>
            </a:r>
            <a:endParaRPr lang="en-GB" i="1" dirty="0"/>
          </a:p>
        </p:txBody>
      </p:sp>
      <p:pic>
        <p:nvPicPr>
          <p:cNvPr id="147460" name="Picture 4" descr="255 Occupy Illustrations &amp; Clip Art - iStock">
            <a:extLst>
              <a:ext uri="{FF2B5EF4-FFF2-40B4-BE49-F238E27FC236}">
                <a16:creationId xmlns:a16="http://schemas.microsoft.com/office/drawing/2014/main" id="{0AA7F342-B253-6162-4165-F7AA51130D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2" y="463551"/>
            <a:ext cx="2447925"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30658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occupy the top office in the country is to be Prime Minister.</a:t>
            </a:r>
            <a:endParaRPr lang="en-GB" i="1" dirty="0"/>
          </a:p>
        </p:txBody>
      </p:sp>
    </p:spTree>
    <p:extLst>
      <p:ext uri="{BB962C8B-B14F-4D97-AF65-F5344CB8AC3E}">
        <p14:creationId xmlns:p14="http://schemas.microsoft.com/office/powerpoint/2010/main" val="271195606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______ the top office in the country is to be Prime Minister.</a:t>
            </a:r>
            <a:endParaRPr lang="en-GB" i="1" dirty="0"/>
          </a:p>
        </p:txBody>
      </p:sp>
    </p:spTree>
    <p:extLst>
      <p:ext uri="{BB962C8B-B14F-4D97-AF65-F5344CB8AC3E}">
        <p14:creationId xmlns:p14="http://schemas.microsoft.com/office/powerpoint/2010/main" val="2813112001"/>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occupy the top office in the country is to be Prime Minister.</a:t>
            </a:r>
            <a:endParaRPr lang="en-GB" i="1" dirty="0"/>
          </a:p>
        </p:txBody>
      </p:sp>
      <p:sp>
        <p:nvSpPr>
          <p:cNvPr id="3" name="Rectangle 2">
            <a:extLst>
              <a:ext uri="{FF2B5EF4-FFF2-40B4-BE49-F238E27FC236}">
                <a16:creationId xmlns:a16="http://schemas.microsoft.com/office/drawing/2014/main" id="{3C3BC0E0-3D4F-192D-5E7E-E6F5F6CCE263}"/>
              </a:ext>
            </a:extLst>
          </p:cNvPr>
          <p:cNvSpPr/>
          <p:nvPr/>
        </p:nvSpPr>
        <p:spPr>
          <a:xfrm>
            <a:off x="2061027" y="3429000"/>
            <a:ext cx="2670629"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4785408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9560127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14409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soluble</a:t>
            </a:r>
          </a:p>
        </p:txBody>
      </p:sp>
      <p:sp>
        <p:nvSpPr>
          <p:cNvPr id="3" name="Rectangle 2">
            <a:extLst>
              <a:ext uri="{FF2B5EF4-FFF2-40B4-BE49-F238E27FC236}">
                <a16:creationId xmlns:a16="http://schemas.microsoft.com/office/drawing/2014/main" id="{0366E0B6-702E-4814-82C6-08CA2D13F3C9}"/>
              </a:ext>
            </a:extLst>
          </p:cNvPr>
          <p:cNvSpPr/>
          <p:nvPr/>
        </p:nvSpPr>
        <p:spPr>
          <a:xfrm>
            <a:off x="4825248" y="3673929"/>
            <a:ext cx="1082066"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5983056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539741"/>
          </a:xfrm>
        </p:spPr>
        <p:txBody>
          <a:bodyPr>
            <a:noAutofit/>
          </a:bodyPr>
          <a:lstStyle/>
          <a:p>
            <a:r>
              <a:rPr lang="en-GB" sz="2400" dirty="0">
                <a:solidFill>
                  <a:srgbClr val="333333"/>
                </a:solidFill>
                <a:latin typeface="Twinkl Cursive Looped" panose="02000000000000000000" pitchFamily="2" charset="0"/>
              </a:rPr>
              <a:t>New Industries</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After 1880, it was apparent that big factories were built and occupied the town, where new machinery was used to make clothes, boots and shoes.  A new engineering industry with more modern machinery made boilers, engines and farm equipment which collided with old ideas.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With an apparent growing population, changing needs and new inventions, Colchester changed too and most of the two centre factories were knocked down in the 21st century to occupy new business ideas.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Decisions were made to review shops, banks, restaurants and offices – known as service industries – persuasion was used to replace factories and workshops and create a new explosion of businesses.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We can be persuaded by clues of changes in old buildings.  Lettering above the shops on a high street building shows it was the offices for the fire-fighting department, now replaced by a television store.  It was built in 1820.  The decision was made to keep and maintain the original sign.</a:t>
            </a:r>
            <a:br>
              <a:rPr lang="en-GB" sz="2400" dirty="0">
                <a:solidFill>
                  <a:srgbClr val="333333"/>
                </a:solidFill>
                <a:latin typeface="Twinkl Cursive Looped" panose="02000000000000000000" pitchFamily="2" charset="0"/>
              </a:rPr>
            </a:br>
            <a:endParaRPr lang="en-GB" sz="2400" i="0" dirty="0">
              <a:solidFill>
                <a:srgbClr val="333333"/>
              </a:solidFill>
              <a:effectLst/>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791873069"/>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539741"/>
          </a:xfrm>
        </p:spPr>
        <p:txBody>
          <a:bodyPr>
            <a:noAutofit/>
          </a:bodyPr>
          <a:lstStyle/>
          <a:p>
            <a:r>
              <a:rPr lang="en-GB" sz="2400" dirty="0">
                <a:solidFill>
                  <a:srgbClr val="333333"/>
                </a:solidFill>
                <a:latin typeface="Twinkl Cursive Looped" panose="02000000000000000000" pitchFamily="2" charset="0"/>
              </a:rPr>
              <a:t>New Industries</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After 1880, it was </a:t>
            </a:r>
            <a:r>
              <a:rPr lang="en-GB" sz="2400" dirty="0">
                <a:solidFill>
                  <a:srgbClr val="333333"/>
                </a:solidFill>
                <a:highlight>
                  <a:srgbClr val="FFFF00"/>
                </a:highlight>
                <a:latin typeface="Twinkl Cursive Looped" panose="02000000000000000000" pitchFamily="2" charset="0"/>
              </a:rPr>
              <a:t>apparent</a:t>
            </a:r>
            <a:r>
              <a:rPr lang="en-GB" sz="2400" dirty="0">
                <a:solidFill>
                  <a:srgbClr val="333333"/>
                </a:solidFill>
                <a:latin typeface="Twinkl Cursive Looped" panose="02000000000000000000" pitchFamily="2" charset="0"/>
              </a:rPr>
              <a:t> that big factories were built and </a:t>
            </a:r>
            <a:r>
              <a:rPr lang="en-GB" sz="2400" dirty="0">
                <a:solidFill>
                  <a:srgbClr val="333333"/>
                </a:solidFill>
                <a:highlight>
                  <a:srgbClr val="FFFF00"/>
                </a:highlight>
                <a:latin typeface="Twinkl Cursive Looped" panose="02000000000000000000" pitchFamily="2" charset="0"/>
              </a:rPr>
              <a:t>occupied</a:t>
            </a:r>
            <a:r>
              <a:rPr lang="en-GB" sz="2400" dirty="0">
                <a:solidFill>
                  <a:srgbClr val="333333"/>
                </a:solidFill>
                <a:latin typeface="Twinkl Cursive Looped" panose="02000000000000000000" pitchFamily="2" charset="0"/>
              </a:rPr>
              <a:t> the town, where new machinery was used to make clothes, boots and shoes.  A new engineering industry with more modern machinery made boilers, engines and farm equipment which </a:t>
            </a:r>
            <a:r>
              <a:rPr lang="en-GB" sz="2400" dirty="0">
                <a:solidFill>
                  <a:srgbClr val="333333"/>
                </a:solidFill>
                <a:highlight>
                  <a:srgbClr val="FFFF00"/>
                </a:highlight>
                <a:latin typeface="Twinkl Cursive Looped" panose="02000000000000000000" pitchFamily="2" charset="0"/>
              </a:rPr>
              <a:t>collided</a:t>
            </a:r>
            <a:r>
              <a:rPr lang="en-GB" sz="2400" dirty="0">
                <a:solidFill>
                  <a:srgbClr val="333333"/>
                </a:solidFill>
                <a:latin typeface="Twinkl Cursive Looped" panose="02000000000000000000" pitchFamily="2" charset="0"/>
              </a:rPr>
              <a:t> with old ideas.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With an </a:t>
            </a:r>
            <a:r>
              <a:rPr lang="en-GB" sz="2400" dirty="0">
                <a:solidFill>
                  <a:srgbClr val="333333"/>
                </a:solidFill>
                <a:highlight>
                  <a:srgbClr val="FFFF00"/>
                </a:highlight>
                <a:latin typeface="Twinkl Cursive Looped" panose="02000000000000000000" pitchFamily="2" charset="0"/>
              </a:rPr>
              <a:t>apparent</a:t>
            </a:r>
            <a:r>
              <a:rPr lang="en-GB" sz="2400" dirty="0">
                <a:solidFill>
                  <a:srgbClr val="333333"/>
                </a:solidFill>
                <a:latin typeface="Twinkl Cursive Looped" panose="02000000000000000000" pitchFamily="2" charset="0"/>
              </a:rPr>
              <a:t> growing population, changing needs and new inventions, Colchester changed too and </a:t>
            </a:r>
            <a:r>
              <a:rPr lang="en-GB" sz="2400" dirty="0">
                <a:solidFill>
                  <a:srgbClr val="333333"/>
                </a:solidFill>
                <a:highlight>
                  <a:srgbClr val="FFFF00"/>
                </a:highlight>
                <a:latin typeface="Twinkl Cursive Looped" panose="02000000000000000000" pitchFamily="2" charset="0"/>
              </a:rPr>
              <a:t>persuaded</a:t>
            </a:r>
            <a:r>
              <a:rPr lang="en-GB" sz="2400" dirty="0">
                <a:solidFill>
                  <a:srgbClr val="333333"/>
                </a:solidFill>
                <a:latin typeface="Twinkl Cursive Looped" panose="02000000000000000000" pitchFamily="2" charset="0"/>
              </a:rPr>
              <a:t> to change most of the two centre factories were knocked down in the 21st century to </a:t>
            </a:r>
            <a:r>
              <a:rPr lang="en-GB" sz="2400" dirty="0">
                <a:solidFill>
                  <a:srgbClr val="333333"/>
                </a:solidFill>
                <a:highlight>
                  <a:srgbClr val="FFFF00"/>
                </a:highlight>
                <a:latin typeface="Twinkl Cursive Looped" panose="02000000000000000000" pitchFamily="2" charset="0"/>
              </a:rPr>
              <a:t>occupy</a:t>
            </a:r>
            <a:r>
              <a:rPr lang="en-GB" sz="2400" dirty="0">
                <a:solidFill>
                  <a:srgbClr val="333333"/>
                </a:solidFill>
                <a:latin typeface="Twinkl Cursive Looped" panose="02000000000000000000" pitchFamily="2" charset="0"/>
              </a:rPr>
              <a:t> new business ideas.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highlight>
                  <a:srgbClr val="FFFF00"/>
                </a:highlight>
                <a:latin typeface="Twinkl Cursive Looped" panose="02000000000000000000" pitchFamily="2" charset="0"/>
              </a:rPr>
              <a:t>Decisions</a:t>
            </a:r>
            <a:r>
              <a:rPr lang="en-GB" sz="2400" dirty="0">
                <a:solidFill>
                  <a:srgbClr val="333333"/>
                </a:solidFill>
                <a:latin typeface="Twinkl Cursive Looped" panose="02000000000000000000" pitchFamily="2" charset="0"/>
              </a:rPr>
              <a:t> were made to review shops, banks, restaurants and offices – known as service industries – </a:t>
            </a:r>
            <a:r>
              <a:rPr lang="en-GB" sz="2400" dirty="0">
                <a:solidFill>
                  <a:srgbClr val="333333"/>
                </a:solidFill>
                <a:highlight>
                  <a:srgbClr val="FFFF00"/>
                </a:highlight>
                <a:latin typeface="Twinkl Cursive Looped" panose="02000000000000000000" pitchFamily="2" charset="0"/>
              </a:rPr>
              <a:t>persuasion </a:t>
            </a:r>
            <a:r>
              <a:rPr lang="en-GB" sz="2400" dirty="0">
                <a:solidFill>
                  <a:srgbClr val="333333"/>
                </a:solidFill>
                <a:latin typeface="Twinkl Cursive Looped" panose="02000000000000000000" pitchFamily="2" charset="0"/>
              </a:rPr>
              <a:t>was used to replace factories and workshops and create a new </a:t>
            </a:r>
            <a:r>
              <a:rPr lang="en-GB" sz="2400" dirty="0">
                <a:solidFill>
                  <a:srgbClr val="333333"/>
                </a:solidFill>
                <a:highlight>
                  <a:srgbClr val="FFFF00"/>
                </a:highlight>
                <a:latin typeface="Twinkl Cursive Looped" panose="02000000000000000000" pitchFamily="2" charset="0"/>
              </a:rPr>
              <a:t>explosion</a:t>
            </a:r>
            <a:r>
              <a:rPr lang="en-GB" sz="2400" dirty="0">
                <a:solidFill>
                  <a:srgbClr val="333333"/>
                </a:solidFill>
                <a:latin typeface="Twinkl Cursive Looped" panose="02000000000000000000" pitchFamily="2" charset="0"/>
              </a:rPr>
              <a:t> of businesses.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We can be </a:t>
            </a:r>
            <a:r>
              <a:rPr lang="en-GB" sz="2400" dirty="0">
                <a:solidFill>
                  <a:srgbClr val="333333"/>
                </a:solidFill>
                <a:highlight>
                  <a:srgbClr val="FFFF00"/>
                </a:highlight>
                <a:latin typeface="Twinkl Cursive Looped" panose="02000000000000000000" pitchFamily="2" charset="0"/>
              </a:rPr>
              <a:t>persuaded </a:t>
            </a:r>
            <a:r>
              <a:rPr lang="en-GB" sz="2400" dirty="0">
                <a:solidFill>
                  <a:srgbClr val="333333"/>
                </a:solidFill>
                <a:latin typeface="Twinkl Cursive Looped" panose="02000000000000000000" pitchFamily="2" charset="0"/>
              </a:rPr>
              <a:t>by clues of changes in old buildings.  Lettering above the shops on a high street building shows it was the offices for the fire-fighting department, now replaced by a </a:t>
            </a:r>
            <a:r>
              <a:rPr lang="en-GB" sz="2400" dirty="0">
                <a:solidFill>
                  <a:srgbClr val="333333"/>
                </a:solidFill>
                <a:highlight>
                  <a:srgbClr val="FFFF00"/>
                </a:highlight>
                <a:latin typeface="Twinkl Cursive Looped" panose="02000000000000000000" pitchFamily="2" charset="0"/>
              </a:rPr>
              <a:t>television</a:t>
            </a:r>
            <a:r>
              <a:rPr lang="en-GB" sz="2400" dirty="0">
                <a:solidFill>
                  <a:srgbClr val="333333"/>
                </a:solidFill>
                <a:latin typeface="Twinkl Cursive Looped" panose="02000000000000000000" pitchFamily="2" charset="0"/>
              </a:rPr>
              <a:t> store.  It was built in 1820.  The </a:t>
            </a:r>
            <a:r>
              <a:rPr lang="en-GB" sz="2400" dirty="0">
                <a:solidFill>
                  <a:srgbClr val="333333"/>
                </a:solidFill>
                <a:highlight>
                  <a:srgbClr val="FFFF00"/>
                </a:highlight>
                <a:latin typeface="Twinkl Cursive Looped" panose="02000000000000000000" pitchFamily="2" charset="0"/>
              </a:rPr>
              <a:t>decision</a:t>
            </a:r>
            <a:r>
              <a:rPr lang="en-GB" sz="2400" dirty="0">
                <a:solidFill>
                  <a:srgbClr val="333333"/>
                </a:solidFill>
                <a:latin typeface="Twinkl Cursive Looped" panose="02000000000000000000" pitchFamily="2" charset="0"/>
              </a:rPr>
              <a:t> was made to keep and maintain the original sign.</a:t>
            </a:r>
            <a:br>
              <a:rPr lang="en-GB" sz="2400" dirty="0">
                <a:solidFill>
                  <a:srgbClr val="333333"/>
                </a:solidFill>
                <a:latin typeface="Twinkl Cursive Looped" panose="02000000000000000000" pitchFamily="2" charset="0"/>
              </a:rPr>
            </a:br>
            <a:endParaRPr lang="en-GB" sz="2400" i="0" dirty="0">
              <a:solidFill>
                <a:srgbClr val="333333"/>
              </a:solidFill>
              <a:effectLst/>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4245138320"/>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8350240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3956276"/>
          </a:xfrm>
        </p:spPr>
        <p:txBody>
          <a:bodyPr>
            <a:normAutofit fontScale="90000"/>
          </a:bodyPr>
          <a:lstStyle/>
          <a:p>
            <a:r>
              <a:rPr lang="en-GB" dirty="0">
                <a:solidFill>
                  <a:srgbClr val="000000"/>
                </a:solidFill>
                <a:latin typeface="Twinkl Cursive Looped" panose="02000000000000000000" pitchFamily="2" charset="0"/>
                <a:ea typeface="Times New Roman" panose="02020603050405020304" pitchFamily="18" charset="0"/>
              </a:rPr>
              <a:t>Decisions were made to review shops, banks, restaurants and offices – known as service industries – persuasion was used to replace factories and workshops and create a new explosion of businesses.</a:t>
            </a:r>
            <a:endParaRPr lang="en-GB" dirty="0">
              <a:solidFill>
                <a:srgbClr val="000000"/>
              </a:solidFill>
              <a:highlight>
                <a:srgbClr val="FFFF00"/>
              </a:highligh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260654315"/>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5 - Thursday</a:t>
            </a:r>
          </a:p>
          <a:p>
            <a:endParaRPr lang="en-GB" sz="7200" dirty="0"/>
          </a:p>
        </p:txBody>
      </p:sp>
    </p:spTree>
    <p:extLst>
      <p:ext uri="{BB962C8B-B14F-4D97-AF65-F5344CB8AC3E}">
        <p14:creationId xmlns:p14="http://schemas.microsoft.com/office/powerpoint/2010/main" val="133791445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AD7E587-56F4-4145-B642-9B7972187118}"/>
              </a:ext>
            </a:extLst>
          </p:cNvPr>
          <p:cNvPicPr>
            <a:picLocks noChangeAspect="1"/>
          </p:cNvPicPr>
          <p:nvPr/>
        </p:nvPicPr>
        <p:blipFill rotWithShape="1">
          <a:blip r:embed="rId3"/>
          <a:srcRect l="31145" t="22103" r="33334" b="6935"/>
          <a:stretch/>
        </p:blipFill>
        <p:spPr>
          <a:xfrm>
            <a:off x="1676400" y="190500"/>
            <a:ext cx="8026400" cy="6554901"/>
          </a:xfrm>
          <a:prstGeom prst="rect">
            <a:avLst/>
          </a:prstGeom>
        </p:spPr>
      </p:pic>
    </p:spTree>
    <p:extLst>
      <p:ext uri="{BB962C8B-B14F-4D97-AF65-F5344CB8AC3E}">
        <p14:creationId xmlns:p14="http://schemas.microsoft.com/office/powerpoint/2010/main" val="288737785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916205557"/>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296525622"/>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disappear </a:t>
            </a:r>
          </a:p>
        </p:txBody>
      </p:sp>
    </p:spTree>
    <p:extLst>
      <p:ext uri="{BB962C8B-B14F-4D97-AF65-F5344CB8AC3E}">
        <p14:creationId xmlns:p14="http://schemas.microsoft.com/office/powerpoint/2010/main" val="2550836467"/>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6707" y="2688939"/>
            <a:ext cx="10515600" cy="2438232"/>
          </a:xfrm>
        </p:spPr>
        <p:txBody>
          <a:bodyPr>
            <a:normAutofit fontScale="90000"/>
          </a:bodyPr>
          <a:lstStyle/>
          <a:p>
            <a:pPr algn="ctr"/>
            <a:r>
              <a:rPr lang="en-GB" dirty="0">
                <a:latin typeface="Twinkl Cursive Looped" panose="02000000000000000000" pitchFamily="2" charset="0"/>
              </a:rPr>
              <a:t>disappear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cease to be visible.</a:t>
            </a:r>
          </a:p>
        </p:txBody>
      </p:sp>
    </p:spTree>
    <p:extLst>
      <p:ext uri="{BB962C8B-B14F-4D97-AF65-F5344CB8AC3E}">
        <p14:creationId xmlns:p14="http://schemas.microsoft.com/office/powerpoint/2010/main" val="1156582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5 -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soluble</a:t>
            </a:r>
          </a:p>
        </p:txBody>
      </p:sp>
      <p:sp>
        <p:nvSpPr>
          <p:cNvPr id="3" name="Rectangle 2">
            <a:extLst>
              <a:ext uri="{FF2B5EF4-FFF2-40B4-BE49-F238E27FC236}">
                <a16:creationId xmlns:a16="http://schemas.microsoft.com/office/drawing/2014/main" id="{0366E0B6-702E-4814-82C6-08CA2D13F3C9}"/>
              </a:ext>
            </a:extLst>
          </p:cNvPr>
          <p:cNvSpPr/>
          <p:nvPr/>
        </p:nvSpPr>
        <p:spPr>
          <a:xfrm>
            <a:off x="4825248" y="3673929"/>
            <a:ext cx="1082066"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4562" name="Picture 2" descr="13,007 Dissolve Stock Vector Illustration and Royalty Free Dissolve Clipart">
            <a:extLst>
              <a:ext uri="{FF2B5EF4-FFF2-40B4-BE49-F238E27FC236}">
                <a16:creationId xmlns:a16="http://schemas.microsoft.com/office/drawing/2014/main" id="{AA06D2B2-F804-6E4E-25E8-110B9A22C5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324" y="2238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0020007"/>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360519651"/>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important  </a:t>
            </a:r>
          </a:p>
        </p:txBody>
      </p:sp>
    </p:spTree>
    <p:extLst>
      <p:ext uri="{BB962C8B-B14F-4D97-AF65-F5344CB8AC3E}">
        <p14:creationId xmlns:p14="http://schemas.microsoft.com/office/powerpoint/2010/main" val="1226462042"/>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5735" y="200543"/>
            <a:ext cx="10515600" cy="5866428"/>
          </a:xfrm>
        </p:spPr>
        <p:txBody>
          <a:bodyPr>
            <a:normAutofit/>
          </a:bodyPr>
          <a:lstStyle/>
          <a:p>
            <a:pPr algn="ctr"/>
            <a:r>
              <a:rPr lang="en-GB" dirty="0">
                <a:latin typeface="Twinkl Cursive Looped" panose="02000000000000000000" pitchFamily="2" charset="0"/>
              </a:rPr>
              <a:t>important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of great significance or value.</a:t>
            </a:r>
          </a:p>
        </p:txBody>
      </p:sp>
    </p:spTree>
    <p:extLst>
      <p:ext uri="{BB962C8B-B14F-4D97-AF65-F5344CB8AC3E}">
        <p14:creationId xmlns:p14="http://schemas.microsoft.com/office/powerpoint/2010/main" val="290713601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553029"/>
            <a:ext cx="10515600" cy="1875971"/>
          </a:xfrm>
        </p:spPr>
        <p:txBody>
          <a:bodyPr>
            <a:normAutofit/>
          </a:bodyPr>
          <a:lstStyle/>
          <a:p>
            <a:pPr algn="ctr"/>
            <a:r>
              <a:rPr lang="en-GB" dirty="0">
                <a:latin typeface="Twinkl Cursive Looped" panose="02000000000000000000" pitchFamily="2" charset="0"/>
              </a:rPr>
              <a:t>Do you remember this rule?</a:t>
            </a:r>
          </a:p>
        </p:txBody>
      </p:sp>
    </p:spTree>
    <p:extLst>
      <p:ext uri="{BB962C8B-B14F-4D97-AF65-F5344CB8AC3E}">
        <p14:creationId xmlns:p14="http://schemas.microsoft.com/office/powerpoint/2010/main" val="2564307929"/>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 families – solve and sign</a:t>
            </a:r>
          </a:p>
        </p:txBody>
      </p:sp>
    </p:spTree>
    <p:extLst>
      <p:ext uri="{BB962C8B-B14F-4D97-AF65-F5344CB8AC3E}">
        <p14:creationId xmlns:p14="http://schemas.microsoft.com/office/powerpoint/2010/main" val="3025933210"/>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 family - solve</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40292" name="Picture 4">
            <a:extLst>
              <a:ext uri="{FF2B5EF4-FFF2-40B4-BE49-F238E27FC236}">
                <a16:creationId xmlns:a16="http://schemas.microsoft.com/office/drawing/2014/main" id="{A20D0699-49DE-2EB5-56D9-CEEEF9E15B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9111" y="649061"/>
            <a:ext cx="5736318" cy="2412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661117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 family - sign</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41316" name="Picture 4">
            <a:extLst>
              <a:ext uri="{FF2B5EF4-FFF2-40B4-BE49-F238E27FC236}">
                <a16:creationId xmlns:a16="http://schemas.microsoft.com/office/drawing/2014/main" id="{4ACE2A9F-C468-2DD3-DA6C-A3301DFAF3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9560" y="1136195"/>
            <a:ext cx="5997430" cy="14328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6895693"/>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design </a:t>
            </a:r>
          </a:p>
        </p:txBody>
      </p:sp>
    </p:spTree>
    <p:extLst>
      <p:ext uri="{BB962C8B-B14F-4D97-AF65-F5344CB8AC3E}">
        <p14:creationId xmlns:p14="http://schemas.microsoft.com/office/powerpoint/2010/main" val="4122722576"/>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design</a:t>
            </a:r>
          </a:p>
        </p:txBody>
      </p:sp>
      <p:sp>
        <p:nvSpPr>
          <p:cNvPr id="3" name="Rectangle 2">
            <a:extLst>
              <a:ext uri="{FF2B5EF4-FFF2-40B4-BE49-F238E27FC236}">
                <a16:creationId xmlns:a16="http://schemas.microsoft.com/office/drawing/2014/main" id="{13BB5EC0-7A96-4D29-A835-6FAE896C31A4}"/>
              </a:ext>
            </a:extLst>
          </p:cNvPr>
          <p:cNvSpPr/>
          <p:nvPr/>
        </p:nvSpPr>
        <p:spPr>
          <a:xfrm>
            <a:off x="6095999" y="3429000"/>
            <a:ext cx="1610335"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70817094"/>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design</a:t>
            </a:r>
          </a:p>
        </p:txBody>
      </p:sp>
      <p:sp>
        <p:nvSpPr>
          <p:cNvPr id="3" name="Rectangle 2">
            <a:extLst>
              <a:ext uri="{FF2B5EF4-FFF2-40B4-BE49-F238E27FC236}">
                <a16:creationId xmlns:a16="http://schemas.microsoft.com/office/drawing/2014/main" id="{13BB5EC0-7A96-4D29-A835-6FAE896C31A4}"/>
              </a:ext>
            </a:extLst>
          </p:cNvPr>
          <p:cNvSpPr/>
          <p:nvPr/>
        </p:nvSpPr>
        <p:spPr>
          <a:xfrm>
            <a:off x="6095999" y="3429000"/>
            <a:ext cx="1610335"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0642" name="Picture 2" descr="900+ Design Clip Art | Royalty Free - GoGraph">
            <a:extLst>
              <a:ext uri="{FF2B5EF4-FFF2-40B4-BE49-F238E27FC236}">
                <a16:creationId xmlns:a16="http://schemas.microsoft.com/office/drawing/2014/main" id="{FACF6280-B963-E0AB-3765-575BBED907D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4720"/>
          <a:stretch/>
        </p:blipFill>
        <p:spPr bwMode="auto">
          <a:xfrm>
            <a:off x="660174" y="441779"/>
            <a:ext cx="2105025" cy="2069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2038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solution</a:t>
            </a:r>
          </a:p>
        </p:txBody>
      </p:sp>
    </p:spTree>
    <p:extLst>
      <p:ext uri="{BB962C8B-B14F-4D97-AF65-F5344CB8AC3E}">
        <p14:creationId xmlns:p14="http://schemas.microsoft.com/office/powerpoint/2010/main" val="3202660458"/>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signal</a:t>
            </a:r>
          </a:p>
        </p:txBody>
      </p:sp>
    </p:spTree>
    <p:extLst>
      <p:ext uri="{BB962C8B-B14F-4D97-AF65-F5344CB8AC3E}">
        <p14:creationId xmlns:p14="http://schemas.microsoft.com/office/powerpoint/2010/main" val="283984971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signal</a:t>
            </a:r>
          </a:p>
        </p:txBody>
      </p:sp>
      <p:sp>
        <p:nvSpPr>
          <p:cNvPr id="3" name="Rectangle 2">
            <a:extLst>
              <a:ext uri="{FF2B5EF4-FFF2-40B4-BE49-F238E27FC236}">
                <a16:creationId xmlns:a16="http://schemas.microsoft.com/office/drawing/2014/main" id="{0366E0B6-702E-4814-82C6-08CA2D13F3C9}"/>
              </a:ext>
            </a:extLst>
          </p:cNvPr>
          <p:cNvSpPr/>
          <p:nvPr/>
        </p:nvSpPr>
        <p:spPr>
          <a:xfrm>
            <a:off x="5013933" y="3673929"/>
            <a:ext cx="1459437"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2453598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signal</a:t>
            </a:r>
          </a:p>
        </p:txBody>
      </p:sp>
      <p:sp>
        <p:nvSpPr>
          <p:cNvPr id="3" name="Rectangle 2">
            <a:extLst>
              <a:ext uri="{FF2B5EF4-FFF2-40B4-BE49-F238E27FC236}">
                <a16:creationId xmlns:a16="http://schemas.microsoft.com/office/drawing/2014/main" id="{0366E0B6-702E-4814-82C6-08CA2D13F3C9}"/>
              </a:ext>
            </a:extLst>
          </p:cNvPr>
          <p:cNvSpPr/>
          <p:nvPr/>
        </p:nvSpPr>
        <p:spPr>
          <a:xfrm>
            <a:off x="5013933" y="3673929"/>
            <a:ext cx="1459437"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1666" name="Picture 2" descr="Premium Vector | Wi fi icon wifi signal icon wireless internet connection  signal vector illustration isolated on white background">
            <a:extLst>
              <a:ext uri="{FF2B5EF4-FFF2-40B4-BE49-F238E27FC236}">
                <a16:creationId xmlns:a16="http://schemas.microsoft.com/office/drawing/2014/main" id="{CDD8E458-A9D7-DE03-DD7D-158AB0DA0C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8686"/>
            <a:ext cx="2857863" cy="2598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9704302"/>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4530462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54768"/>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sion</a:t>
            </a:r>
            <a:r>
              <a:rPr lang="en-GB" dirty="0">
                <a:latin typeface="Twinkl Cursive Looped" panose="02000000000000000000" pitchFamily="2" charset="0"/>
              </a:rPr>
              <a:t> is used if the root word ends in d or se.</a:t>
            </a:r>
            <a:br>
              <a:rPr lang="en-GB" dirty="0">
                <a:latin typeface="Twinkl Cursive Looped" panose="02000000000000000000" pitchFamily="2" charset="0"/>
              </a:rPr>
            </a:br>
            <a:r>
              <a:rPr lang="en-GB" sz="3600" dirty="0">
                <a:latin typeface="Twinkl Cursive Looped" panose="02000000000000000000" pitchFamily="2" charset="0"/>
              </a:rPr>
              <a:t>Exceptions: attend – attention,</a:t>
            </a:r>
            <a:br>
              <a:rPr lang="en-GB" sz="3600" dirty="0">
                <a:latin typeface="Twinkl Cursive Looped" panose="02000000000000000000" pitchFamily="2" charset="0"/>
              </a:rPr>
            </a:br>
            <a:r>
              <a:rPr lang="en-GB" sz="3600" dirty="0">
                <a:latin typeface="Twinkl Cursive Looped" panose="02000000000000000000" pitchFamily="2" charset="0"/>
              </a:rPr>
              <a:t>intend – intention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888794762"/>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83948109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decide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5010854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decide</a:t>
            </a:r>
          </a:p>
        </p:txBody>
      </p:sp>
      <p:sp>
        <p:nvSpPr>
          <p:cNvPr id="3" name="Rectangle 2">
            <a:extLst>
              <a:ext uri="{FF2B5EF4-FFF2-40B4-BE49-F238E27FC236}">
                <a16:creationId xmlns:a16="http://schemas.microsoft.com/office/drawing/2014/main" id="{CADDE2D9-BBEE-4B60-9EA8-8BE166E5866C}"/>
              </a:ext>
            </a:extLst>
          </p:cNvPr>
          <p:cNvSpPr/>
          <p:nvPr/>
        </p:nvSpPr>
        <p:spPr>
          <a:xfrm>
            <a:off x="6429828" y="3694329"/>
            <a:ext cx="81280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63633830"/>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decision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15146065"/>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decision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096000"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00137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solution</a:t>
            </a:r>
          </a:p>
        </p:txBody>
      </p:sp>
      <p:sp>
        <p:nvSpPr>
          <p:cNvPr id="3" name="Rectangle 2">
            <a:extLst>
              <a:ext uri="{FF2B5EF4-FFF2-40B4-BE49-F238E27FC236}">
                <a16:creationId xmlns:a16="http://schemas.microsoft.com/office/drawing/2014/main" id="{162CC6E8-06E9-4F6E-A75B-C2FED721CE28}"/>
              </a:ext>
            </a:extLst>
          </p:cNvPr>
          <p:cNvSpPr/>
          <p:nvPr/>
        </p:nvSpPr>
        <p:spPr>
          <a:xfrm>
            <a:off x="4731657" y="3662590"/>
            <a:ext cx="1045029"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73809406"/>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suspend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66275064"/>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suspend</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7039243" y="3668486"/>
            <a:ext cx="566244"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9242577"/>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suspension</a:t>
            </a:r>
          </a:p>
        </p:txBody>
      </p:sp>
    </p:spTree>
    <p:extLst>
      <p:ext uri="{BB962C8B-B14F-4D97-AF65-F5344CB8AC3E}">
        <p14:creationId xmlns:p14="http://schemas.microsoft.com/office/powerpoint/2010/main" val="1657623560"/>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suspension</a:t>
            </a:r>
          </a:p>
        </p:txBody>
      </p:sp>
      <p:sp>
        <p:nvSpPr>
          <p:cNvPr id="4" name="Rectangle 3">
            <a:extLst>
              <a:ext uri="{FF2B5EF4-FFF2-40B4-BE49-F238E27FC236}">
                <a16:creationId xmlns:a16="http://schemas.microsoft.com/office/drawing/2014/main" id="{075DC9AF-D7D9-795E-8B34-E457CD939DFA}"/>
              </a:ext>
            </a:extLst>
          </p:cNvPr>
          <p:cNvSpPr/>
          <p:nvPr/>
        </p:nvSpPr>
        <p:spPr>
          <a:xfrm>
            <a:off x="6545943" y="3610429"/>
            <a:ext cx="1611085"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25270112"/>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decide -&gt; decision</a:t>
            </a:r>
          </a:p>
        </p:txBody>
      </p:sp>
    </p:spTree>
    <p:extLst>
      <p:ext uri="{BB962C8B-B14F-4D97-AF65-F5344CB8AC3E}">
        <p14:creationId xmlns:p14="http://schemas.microsoft.com/office/powerpoint/2010/main" val="2221631478"/>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decide -&gt; decision</a:t>
            </a:r>
          </a:p>
        </p:txBody>
      </p:sp>
      <p:pic>
        <p:nvPicPr>
          <p:cNvPr id="242690" name="Picture 2" descr="Free Decisions Cliparts, Download Free Decisions Cliparts png images, Free  ClipArts on Clipart Library">
            <a:extLst>
              <a:ext uri="{FF2B5EF4-FFF2-40B4-BE49-F238E27FC236}">
                <a16:creationId xmlns:a16="http://schemas.microsoft.com/office/drawing/2014/main" id="{48C544E3-68AD-2F7E-E041-D4435E4369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307" y="429986"/>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9113606"/>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decide -&gt; decision</a:t>
            </a:r>
            <a:br>
              <a:rPr lang="en-GB" dirty="0">
                <a:latin typeface="Twinkl Cursive Looped" panose="02000000000000000000" pitchFamily="2" charset="0"/>
              </a:rPr>
            </a:br>
            <a:r>
              <a:rPr lang="en-GB" dirty="0">
                <a:latin typeface="Twinkl Cursive Looped" panose="02000000000000000000" pitchFamily="2" charset="0"/>
              </a:rPr>
              <a:t>verb -&gt; noun</a:t>
            </a:r>
          </a:p>
        </p:txBody>
      </p:sp>
      <p:pic>
        <p:nvPicPr>
          <p:cNvPr id="243714" name="Picture 2" descr="Free Decisions Cliparts, Download Free Decisions Cliparts png images, Free  ClipArts on Clipart Library">
            <a:extLst>
              <a:ext uri="{FF2B5EF4-FFF2-40B4-BE49-F238E27FC236}">
                <a16:creationId xmlns:a16="http://schemas.microsoft.com/office/drawing/2014/main" id="{D8D62F26-0CE2-F7CF-BB8E-ED83415909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992" y="560615"/>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1547941"/>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64078" y="4996710"/>
            <a:ext cx="10515600" cy="1481650"/>
          </a:xfrm>
        </p:spPr>
        <p:txBody>
          <a:bodyPr>
            <a:normAutofit fontScale="90000"/>
          </a:bodyPr>
          <a:lstStyle/>
          <a:p>
            <a:pPr algn="ctr"/>
            <a:r>
              <a:rPr lang="en-GB" dirty="0">
                <a:latin typeface="Twinkl Cursive Looped" panose="02000000000000000000" pitchFamily="2" charset="0"/>
              </a:rPr>
              <a:t>decide -&gt; decision</a:t>
            </a:r>
            <a:br>
              <a:rPr lang="en-GB" dirty="0">
                <a:latin typeface="Twinkl Cursive Looped" panose="02000000000000000000" pitchFamily="2" charset="0"/>
              </a:rPr>
            </a:br>
            <a:r>
              <a:rPr lang="en-GB" dirty="0">
                <a:latin typeface="Twinkl Cursive Looped" panose="02000000000000000000" pitchFamily="2" charset="0"/>
              </a:rPr>
              <a:t>verb -&gt;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decision - noun</a:t>
            </a:r>
            <a:br>
              <a:rPr lang="en-GB" dirty="0">
                <a:latin typeface="Twinkl Cursive Looped" panose="02000000000000000000" pitchFamily="2" charset="0"/>
              </a:rPr>
            </a:br>
            <a:r>
              <a:rPr lang="en-GB" dirty="0">
                <a:latin typeface="Twinkl Cursive Looped" panose="02000000000000000000" pitchFamily="2" charset="0"/>
              </a:rPr>
              <a:t>Definition - a conclusion or resolution reached after consideration.</a:t>
            </a:r>
          </a:p>
        </p:txBody>
      </p:sp>
      <p:pic>
        <p:nvPicPr>
          <p:cNvPr id="243714" name="Picture 2" descr="Free Decisions Cliparts, Download Free Decisions Cliparts png images, Free  ClipArts on Clipart Library">
            <a:extLst>
              <a:ext uri="{FF2B5EF4-FFF2-40B4-BE49-F238E27FC236}">
                <a16:creationId xmlns:a16="http://schemas.microsoft.com/office/drawing/2014/main" id="{D8D62F26-0CE2-F7CF-BB8E-ED83415909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992" y="560615"/>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160745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927904"/>
          </a:xfrm>
        </p:spPr>
        <p:txBody>
          <a:bodyPr>
            <a:normAutofit fontScale="90000"/>
          </a:bodyPr>
          <a:lstStyle/>
          <a:p>
            <a:pPr algn="ctr"/>
            <a:r>
              <a:rPr lang="en-GB" dirty="0">
                <a:latin typeface="Twinkl Cursive Looped" panose="02000000000000000000" pitchFamily="2" charset="0"/>
              </a:rPr>
              <a:t>decision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I'll make the decision on my own.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500412646"/>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927904"/>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I'll make the -------- on my own.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2929614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solution</a:t>
            </a:r>
          </a:p>
        </p:txBody>
      </p:sp>
      <p:sp>
        <p:nvSpPr>
          <p:cNvPr id="3" name="Rectangle 2">
            <a:extLst>
              <a:ext uri="{FF2B5EF4-FFF2-40B4-BE49-F238E27FC236}">
                <a16:creationId xmlns:a16="http://schemas.microsoft.com/office/drawing/2014/main" id="{162CC6E8-06E9-4F6E-A75B-C2FED721CE28}"/>
              </a:ext>
            </a:extLst>
          </p:cNvPr>
          <p:cNvSpPr/>
          <p:nvPr/>
        </p:nvSpPr>
        <p:spPr>
          <a:xfrm>
            <a:off x="4731657" y="3662590"/>
            <a:ext cx="1045029"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5586" name="Picture 2" descr="1,760 Liquid Solution Illustrations &amp; Clip Art - iStock">
            <a:extLst>
              <a:ext uri="{FF2B5EF4-FFF2-40B4-BE49-F238E27FC236}">
                <a16:creationId xmlns:a16="http://schemas.microsoft.com/office/drawing/2014/main" id="{6EA926A2-3FEB-45EA-25CF-1A7703F77F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467" y="3109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2286847"/>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927904"/>
          </a:xfrm>
        </p:spPr>
        <p:txBody>
          <a:bodyPr>
            <a:normAutofit fontScale="90000"/>
          </a:bodyPr>
          <a:lstStyle/>
          <a:p>
            <a:pPr algn="ctr"/>
            <a:r>
              <a:rPr lang="en-GB" dirty="0">
                <a:latin typeface="Twinkl Cursive Looped" panose="02000000000000000000" pitchFamily="2" charset="0"/>
              </a:rPr>
              <a:t>decision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I'll make the decision on my own.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942975755"/>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113" y="3080825"/>
            <a:ext cx="11829143" cy="1481650"/>
          </a:xfrm>
        </p:spPr>
        <p:txBody>
          <a:bodyPr>
            <a:normAutofit/>
          </a:bodyPr>
          <a:lstStyle/>
          <a:p>
            <a:pPr algn="ctr"/>
            <a:r>
              <a:rPr lang="en-GB" dirty="0">
                <a:latin typeface="Twinkl Cursive Looped" panose="02000000000000000000" pitchFamily="2" charset="0"/>
              </a:rPr>
              <a:t>suspend -&gt; suspension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42157748"/>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113" y="3080825"/>
            <a:ext cx="11829143" cy="1481650"/>
          </a:xfrm>
        </p:spPr>
        <p:txBody>
          <a:bodyPr>
            <a:normAutofit/>
          </a:bodyPr>
          <a:lstStyle/>
          <a:p>
            <a:pPr algn="ctr"/>
            <a:r>
              <a:rPr lang="en-GB" dirty="0">
                <a:latin typeface="Twinkl Cursive Looped" panose="02000000000000000000" pitchFamily="2" charset="0"/>
              </a:rPr>
              <a:t>suspend -&gt; suspension</a:t>
            </a:r>
            <a:endParaRPr lang="en-GB" i="1" dirty="0">
              <a:latin typeface="Twinkl Cursive Looped" panose="02000000000000000000" pitchFamily="2" charset="0"/>
            </a:endParaRPr>
          </a:p>
        </p:txBody>
      </p:sp>
      <p:pic>
        <p:nvPicPr>
          <p:cNvPr id="244738" name="Picture 2" descr="Suspension Bridge - Suspension Bridge Clip Art - Free Transparent PNG  Clipart Images Download">
            <a:extLst>
              <a:ext uri="{FF2B5EF4-FFF2-40B4-BE49-F238E27FC236}">
                <a16:creationId xmlns:a16="http://schemas.microsoft.com/office/drawing/2014/main" id="{B1C496EE-E94E-52A0-4ED9-C082AADC17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264" y="605064"/>
            <a:ext cx="3238500"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9519073"/>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113" y="3080825"/>
            <a:ext cx="11829143" cy="1481650"/>
          </a:xfrm>
        </p:spPr>
        <p:txBody>
          <a:bodyPr>
            <a:normAutofit fontScale="90000"/>
          </a:bodyPr>
          <a:lstStyle/>
          <a:p>
            <a:pPr algn="ctr"/>
            <a:r>
              <a:rPr lang="en-GB" dirty="0">
                <a:latin typeface="Twinkl Cursive Looped" panose="02000000000000000000" pitchFamily="2" charset="0"/>
              </a:rPr>
              <a:t>suspend -&gt; suspension</a:t>
            </a:r>
            <a:br>
              <a:rPr lang="en-GB" dirty="0">
                <a:latin typeface="Twinkl Cursive Looped" panose="02000000000000000000" pitchFamily="2" charset="0"/>
              </a:rPr>
            </a:br>
            <a:r>
              <a:rPr lang="en-GB" dirty="0">
                <a:latin typeface="Twinkl Cursive Looped" panose="02000000000000000000" pitchFamily="2" charset="0"/>
              </a:rPr>
              <a:t>verb -&gt; noun </a:t>
            </a:r>
            <a:endParaRPr lang="en-GB" i="1" dirty="0">
              <a:latin typeface="Twinkl Cursive Looped" panose="02000000000000000000" pitchFamily="2" charset="0"/>
            </a:endParaRPr>
          </a:p>
        </p:txBody>
      </p:sp>
      <p:pic>
        <p:nvPicPr>
          <p:cNvPr id="244738" name="Picture 2" descr="Suspension Bridge - Suspension Bridge Clip Art - Free Transparent PNG  Clipart Images Download">
            <a:extLst>
              <a:ext uri="{FF2B5EF4-FFF2-40B4-BE49-F238E27FC236}">
                <a16:creationId xmlns:a16="http://schemas.microsoft.com/office/drawing/2014/main" id="{B1C496EE-E94E-52A0-4ED9-C082AADC17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264" y="605064"/>
            <a:ext cx="3238500"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8241096"/>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81428" y="5199911"/>
            <a:ext cx="11829143" cy="1481650"/>
          </a:xfrm>
        </p:spPr>
        <p:txBody>
          <a:bodyPr>
            <a:normAutofit fontScale="90000"/>
          </a:bodyPr>
          <a:lstStyle/>
          <a:p>
            <a:pPr algn="ctr"/>
            <a:r>
              <a:rPr lang="en-GB" dirty="0">
                <a:latin typeface="Twinkl Cursive Looped" panose="02000000000000000000" pitchFamily="2" charset="0"/>
              </a:rPr>
              <a:t>suspend -&gt; suspension</a:t>
            </a:r>
            <a:br>
              <a:rPr lang="en-GB" dirty="0">
                <a:latin typeface="Twinkl Cursive Looped" panose="02000000000000000000" pitchFamily="2" charset="0"/>
              </a:rPr>
            </a:br>
            <a:r>
              <a:rPr lang="en-GB" dirty="0">
                <a:latin typeface="Twinkl Cursive Looped" panose="02000000000000000000" pitchFamily="2" charset="0"/>
              </a:rPr>
              <a:t>verb -&gt;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suspension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action of suspending someone or something or the condition of being suspended. </a:t>
            </a:r>
            <a:endParaRPr lang="en-GB" i="1" dirty="0">
              <a:latin typeface="Twinkl Cursive Looped" panose="02000000000000000000" pitchFamily="2" charset="0"/>
            </a:endParaRPr>
          </a:p>
        </p:txBody>
      </p:sp>
      <p:pic>
        <p:nvPicPr>
          <p:cNvPr id="244738" name="Picture 2" descr="Suspension Bridge - Suspension Bridge Clip Art - Free Transparent PNG  Clipart Images Download">
            <a:extLst>
              <a:ext uri="{FF2B5EF4-FFF2-40B4-BE49-F238E27FC236}">
                <a16:creationId xmlns:a16="http://schemas.microsoft.com/office/drawing/2014/main" id="{B1C496EE-E94E-52A0-4ED9-C082AADC17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428" y="1664607"/>
            <a:ext cx="3238500"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3801460"/>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5"/>
            <a:ext cx="10515600" cy="2187212"/>
          </a:xfrm>
        </p:spPr>
        <p:txBody>
          <a:bodyPr>
            <a:normAutofit fontScale="90000"/>
          </a:bodyPr>
          <a:lstStyle/>
          <a:p>
            <a:pPr algn="ctr"/>
            <a:r>
              <a:rPr lang="en-GB" dirty="0">
                <a:latin typeface="Twinkl Cursive Looped" panose="02000000000000000000" pitchFamily="2" charset="0"/>
              </a:rPr>
              <a:t>suspension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suspension of military action was apparent.</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114690897"/>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5"/>
            <a:ext cx="10515600" cy="2187212"/>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The ---------- of military action was apparent.</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273421114"/>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5"/>
            <a:ext cx="10515600" cy="2187212"/>
          </a:xfrm>
        </p:spPr>
        <p:txBody>
          <a:bodyPr>
            <a:normAutofit fontScale="90000"/>
          </a:bodyPr>
          <a:lstStyle/>
          <a:p>
            <a:pPr algn="ctr"/>
            <a:r>
              <a:rPr lang="en-GB" dirty="0">
                <a:latin typeface="Twinkl Cursive Looped" panose="02000000000000000000" pitchFamily="2" charset="0"/>
              </a:rPr>
              <a:t>suspension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suspension of military action was apparent.</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247205276"/>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87367405"/>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apparent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648189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apparent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apparent to all except the teacher.</a:t>
            </a:r>
            <a:endParaRPr lang="en-GB" i="1" dirty="0">
              <a:latin typeface="Twinkl Cursive Looped" panose="02000000000000000000" pitchFamily="2" charset="0"/>
            </a:endParaRPr>
          </a:p>
        </p:txBody>
      </p:sp>
      <p:pic>
        <p:nvPicPr>
          <p:cNvPr id="199682" name="Picture 2" descr="CAFC Affirms District Court Finding that Naloxone Patents are Obvious;  Newman Dissents">
            <a:extLst>
              <a:ext uri="{FF2B5EF4-FFF2-40B4-BE49-F238E27FC236}">
                <a16:creationId xmlns:a16="http://schemas.microsoft.com/office/drawing/2014/main" id="{46BB2267-0C1A-4CF0-E3CC-0FEE2E18C7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14" y="362857"/>
            <a:ext cx="230505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5661370"/>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apparent to all except the teacher.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61204082"/>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49" y="2755726"/>
            <a:ext cx="10692493"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________ to all except the teacher.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39544323"/>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apparent to all except the teacher.</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6F844A4E-9070-5481-98B3-B4F709225E94}"/>
              </a:ext>
            </a:extLst>
          </p:cNvPr>
          <p:cNvSpPr/>
          <p:nvPr/>
        </p:nvSpPr>
        <p:spPr>
          <a:xfrm>
            <a:off x="6516914" y="2995385"/>
            <a:ext cx="2844800"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52281432"/>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occupy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9643468"/>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r>
              <a:rPr lang="en-GB" dirty="0">
                <a:latin typeface="Twinkl Cursive Looped" panose="02000000000000000000" pitchFamily="2" charset="0"/>
              </a:rPr>
              <a:t>occupy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occupy the top office in the country is to be Prime Minister.</a:t>
            </a:r>
            <a:endParaRPr lang="en-GB" i="1" dirty="0"/>
          </a:p>
        </p:txBody>
      </p:sp>
      <p:pic>
        <p:nvPicPr>
          <p:cNvPr id="147460" name="Picture 4" descr="255 Occupy Illustrations &amp; Clip Art - iStock">
            <a:extLst>
              <a:ext uri="{FF2B5EF4-FFF2-40B4-BE49-F238E27FC236}">
                <a16:creationId xmlns:a16="http://schemas.microsoft.com/office/drawing/2014/main" id="{0AA7F342-B253-6162-4165-F7AA51130D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2" y="463551"/>
            <a:ext cx="2447925"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5219371"/>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occupy the top office in the country is to be Prime Minister.</a:t>
            </a:r>
            <a:endParaRPr lang="en-GB" i="1" dirty="0"/>
          </a:p>
        </p:txBody>
      </p:sp>
    </p:spTree>
    <p:extLst>
      <p:ext uri="{BB962C8B-B14F-4D97-AF65-F5344CB8AC3E}">
        <p14:creationId xmlns:p14="http://schemas.microsoft.com/office/powerpoint/2010/main" val="3021147651"/>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______ the top office in the country is to be Prime Minister.</a:t>
            </a:r>
            <a:endParaRPr lang="en-GB" i="1" dirty="0"/>
          </a:p>
        </p:txBody>
      </p:sp>
    </p:spTree>
    <p:extLst>
      <p:ext uri="{BB962C8B-B14F-4D97-AF65-F5344CB8AC3E}">
        <p14:creationId xmlns:p14="http://schemas.microsoft.com/office/powerpoint/2010/main" val="3103875846"/>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occupy the top office in the country is to be Prime Minister.</a:t>
            </a:r>
            <a:endParaRPr lang="en-GB" i="1" dirty="0"/>
          </a:p>
        </p:txBody>
      </p:sp>
      <p:sp>
        <p:nvSpPr>
          <p:cNvPr id="3" name="Rectangle 2">
            <a:extLst>
              <a:ext uri="{FF2B5EF4-FFF2-40B4-BE49-F238E27FC236}">
                <a16:creationId xmlns:a16="http://schemas.microsoft.com/office/drawing/2014/main" id="{3C3BC0E0-3D4F-192D-5E7E-E6F5F6CCE263}"/>
              </a:ext>
            </a:extLst>
          </p:cNvPr>
          <p:cNvSpPr/>
          <p:nvPr/>
        </p:nvSpPr>
        <p:spPr>
          <a:xfrm>
            <a:off x="2061027" y="3429000"/>
            <a:ext cx="2670629"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92701915"/>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979046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54768"/>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sion</a:t>
            </a:r>
            <a:r>
              <a:rPr lang="en-GB" dirty="0">
                <a:latin typeface="Twinkl Cursive Looped" panose="02000000000000000000" pitchFamily="2" charset="0"/>
              </a:rPr>
              <a:t> is used if the root word ends in d or se.</a:t>
            </a:r>
            <a:br>
              <a:rPr lang="en-GB" dirty="0">
                <a:latin typeface="Twinkl Cursive Looped" panose="02000000000000000000" pitchFamily="2" charset="0"/>
              </a:rPr>
            </a:br>
            <a:r>
              <a:rPr lang="en-GB" sz="3600" dirty="0">
                <a:latin typeface="Twinkl Cursive Looped" panose="02000000000000000000" pitchFamily="2" charset="0"/>
              </a:rPr>
              <a:t>Exceptions: attend – attention,</a:t>
            </a:r>
            <a:br>
              <a:rPr lang="en-GB" sz="3600" dirty="0">
                <a:latin typeface="Twinkl Cursive Looped" panose="02000000000000000000" pitchFamily="2" charset="0"/>
              </a:rPr>
            </a:br>
            <a:r>
              <a:rPr lang="en-GB" sz="3600" dirty="0">
                <a:latin typeface="Twinkl Cursive Looped" panose="02000000000000000000" pitchFamily="2" charset="0"/>
              </a:rPr>
              <a:t>intend – intention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3375751367"/>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24643495"/>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539741"/>
          </a:xfrm>
        </p:spPr>
        <p:txBody>
          <a:bodyPr>
            <a:noAutofit/>
          </a:bodyPr>
          <a:lstStyle/>
          <a:p>
            <a:r>
              <a:rPr lang="en-GB" sz="2400" dirty="0">
                <a:solidFill>
                  <a:srgbClr val="333333"/>
                </a:solidFill>
                <a:latin typeface="Twinkl Cursive Looped" panose="02000000000000000000" pitchFamily="2" charset="0"/>
              </a:rPr>
              <a:t>New Industries</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After 1880, it was apparent that big factories were built and occupied the town, where new machinery was used to make clothes, boots and shoes.  A new engineering industry with more modern machinery made boilers, engines and farm equipment which collided with old ideas.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With an apparent growing population, changing needs and new inventions, Colchester changed too and most of the two centre factories were knocked down in the 21st century to occupy new business ideas.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Decisions were made to review shops, banks, restaurants and offices – known as service industries – persuasion was used to replace factories and workshops and create a new explosion of businesses.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We can be persuaded by clues of changes in old buildings.  Lettering above the shops on a high street building shows it was the offices for the fire-fighting department, now replaced by a television store.  It was built in 1820.  The decision was made to keep and maintain the original sign.</a:t>
            </a:r>
            <a:br>
              <a:rPr lang="en-GB" sz="2400" dirty="0">
                <a:solidFill>
                  <a:srgbClr val="333333"/>
                </a:solidFill>
                <a:latin typeface="Twinkl Cursive Looped" panose="02000000000000000000" pitchFamily="2" charset="0"/>
              </a:rPr>
            </a:br>
            <a:endParaRPr lang="en-GB" sz="2400" i="0" dirty="0">
              <a:solidFill>
                <a:srgbClr val="333333"/>
              </a:solidFill>
              <a:effectLst/>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2739534619"/>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539741"/>
          </a:xfrm>
        </p:spPr>
        <p:txBody>
          <a:bodyPr>
            <a:noAutofit/>
          </a:bodyPr>
          <a:lstStyle/>
          <a:p>
            <a:r>
              <a:rPr lang="en-GB" sz="2400" dirty="0">
                <a:solidFill>
                  <a:srgbClr val="333333"/>
                </a:solidFill>
                <a:latin typeface="Twinkl Cursive Looped" panose="02000000000000000000" pitchFamily="2" charset="0"/>
              </a:rPr>
              <a:t>New Industries</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After 1880, it was </a:t>
            </a:r>
            <a:r>
              <a:rPr lang="en-GB" sz="2400" dirty="0">
                <a:solidFill>
                  <a:srgbClr val="333333"/>
                </a:solidFill>
                <a:highlight>
                  <a:srgbClr val="FFFF00"/>
                </a:highlight>
                <a:latin typeface="Twinkl Cursive Looped" panose="02000000000000000000" pitchFamily="2" charset="0"/>
              </a:rPr>
              <a:t>apparent</a:t>
            </a:r>
            <a:r>
              <a:rPr lang="en-GB" sz="2400" dirty="0">
                <a:solidFill>
                  <a:srgbClr val="333333"/>
                </a:solidFill>
                <a:latin typeface="Twinkl Cursive Looped" panose="02000000000000000000" pitchFamily="2" charset="0"/>
              </a:rPr>
              <a:t> that big factories were built and </a:t>
            </a:r>
            <a:r>
              <a:rPr lang="en-GB" sz="2400" dirty="0">
                <a:solidFill>
                  <a:srgbClr val="333333"/>
                </a:solidFill>
                <a:highlight>
                  <a:srgbClr val="FFFF00"/>
                </a:highlight>
                <a:latin typeface="Twinkl Cursive Looped" panose="02000000000000000000" pitchFamily="2" charset="0"/>
              </a:rPr>
              <a:t>occupied</a:t>
            </a:r>
            <a:r>
              <a:rPr lang="en-GB" sz="2400" dirty="0">
                <a:solidFill>
                  <a:srgbClr val="333333"/>
                </a:solidFill>
                <a:latin typeface="Twinkl Cursive Looped" panose="02000000000000000000" pitchFamily="2" charset="0"/>
              </a:rPr>
              <a:t> the town, where new machinery was used to make clothes, boots and shoes.  A new engineering industry with more modern machinery made boilers, engines and farm equipment which </a:t>
            </a:r>
            <a:r>
              <a:rPr lang="en-GB" sz="2400" dirty="0">
                <a:solidFill>
                  <a:srgbClr val="333333"/>
                </a:solidFill>
                <a:highlight>
                  <a:srgbClr val="FFFF00"/>
                </a:highlight>
                <a:latin typeface="Twinkl Cursive Looped" panose="02000000000000000000" pitchFamily="2" charset="0"/>
              </a:rPr>
              <a:t>collided</a:t>
            </a:r>
            <a:r>
              <a:rPr lang="en-GB" sz="2400" dirty="0">
                <a:solidFill>
                  <a:srgbClr val="333333"/>
                </a:solidFill>
                <a:latin typeface="Twinkl Cursive Looped" panose="02000000000000000000" pitchFamily="2" charset="0"/>
              </a:rPr>
              <a:t> with old ideas.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With an </a:t>
            </a:r>
            <a:r>
              <a:rPr lang="en-GB" sz="2400" dirty="0">
                <a:solidFill>
                  <a:srgbClr val="333333"/>
                </a:solidFill>
                <a:highlight>
                  <a:srgbClr val="FFFF00"/>
                </a:highlight>
                <a:latin typeface="Twinkl Cursive Looped" panose="02000000000000000000" pitchFamily="2" charset="0"/>
              </a:rPr>
              <a:t>apparent</a:t>
            </a:r>
            <a:r>
              <a:rPr lang="en-GB" sz="2400" dirty="0">
                <a:solidFill>
                  <a:srgbClr val="333333"/>
                </a:solidFill>
                <a:latin typeface="Twinkl Cursive Looped" panose="02000000000000000000" pitchFamily="2" charset="0"/>
              </a:rPr>
              <a:t> growing population, changing needs and new inventions, Colchester changed too and </a:t>
            </a:r>
            <a:r>
              <a:rPr lang="en-GB" sz="2400" dirty="0">
                <a:solidFill>
                  <a:srgbClr val="333333"/>
                </a:solidFill>
                <a:highlight>
                  <a:srgbClr val="FFFF00"/>
                </a:highlight>
                <a:latin typeface="Twinkl Cursive Looped" panose="02000000000000000000" pitchFamily="2" charset="0"/>
              </a:rPr>
              <a:t>persuaded</a:t>
            </a:r>
            <a:r>
              <a:rPr lang="en-GB" sz="2400" dirty="0">
                <a:solidFill>
                  <a:srgbClr val="333333"/>
                </a:solidFill>
                <a:latin typeface="Twinkl Cursive Looped" panose="02000000000000000000" pitchFamily="2" charset="0"/>
              </a:rPr>
              <a:t> to change most of the two centre factories were knocked down in the 21st century to </a:t>
            </a:r>
            <a:r>
              <a:rPr lang="en-GB" sz="2400" dirty="0">
                <a:solidFill>
                  <a:srgbClr val="333333"/>
                </a:solidFill>
                <a:highlight>
                  <a:srgbClr val="FFFF00"/>
                </a:highlight>
                <a:latin typeface="Twinkl Cursive Looped" panose="02000000000000000000" pitchFamily="2" charset="0"/>
              </a:rPr>
              <a:t>occupy</a:t>
            </a:r>
            <a:r>
              <a:rPr lang="en-GB" sz="2400" dirty="0">
                <a:solidFill>
                  <a:srgbClr val="333333"/>
                </a:solidFill>
                <a:latin typeface="Twinkl Cursive Looped" panose="02000000000000000000" pitchFamily="2" charset="0"/>
              </a:rPr>
              <a:t> new business ideas.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highlight>
                  <a:srgbClr val="FFFF00"/>
                </a:highlight>
                <a:latin typeface="Twinkl Cursive Looped" panose="02000000000000000000" pitchFamily="2" charset="0"/>
              </a:rPr>
              <a:t>Decisions</a:t>
            </a:r>
            <a:r>
              <a:rPr lang="en-GB" sz="2400" dirty="0">
                <a:solidFill>
                  <a:srgbClr val="333333"/>
                </a:solidFill>
                <a:latin typeface="Twinkl Cursive Looped" panose="02000000000000000000" pitchFamily="2" charset="0"/>
              </a:rPr>
              <a:t> were made to review shops, banks, restaurants and offices – known as service industries – </a:t>
            </a:r>
            <a:r>
              <a:rPr lang="en-GB" sz="2400" dirty="0">
                <a:solidFill>
                  <a:srgbClr val="333333"/>
                </a:solidFill>
                <a:highlight>
                  <a:srgbClr val="FFFF00"/>
                </a:highlight>
                <a:latin typeface="Twinkl Cursive Looped" panose="02000000000000000000" pitchFamily="2" charset="0"/>
              </a:rPr>
              <a:t>persuasion </a:t>
            </a:r>
            <a:r>
              <a:rPr lang="en-GB" sz="2400" dirty="0">
                <a:solidFill>
                  <a:srgbClr val="333333"/>
                </a:solidFill>
                <a:latin typeface="Twinkl Cursive Looped" panose="02000000000000000000" pitchFamily="2" charset="0"/>
              </a:rPr>
              <a:t>was used to replace factories and workshops and create a new </a:t>
            </a:r>
            <a:r>
              <a:rPr lang="en-GB" sz="2400" dirty="0">
                <a:solidFill>
                  <a:srgbClr val="333333"/>
                </a:solidFill>
                <a:highlight>
                  <a:srgbClr val="FFFF00"/>
                </a:highlight>
                <a:latin typeface="Twinkl Cursive Looped" panose="02000000000000000000" pitchFamily="2" charset="0"/>
              </a:rPr>
              <a:t>explosion</a:t>
            </a:r>
            <a:r>
              <a:rPr lang="en-GB" sz="2400" dirty="0">
                <a:solidFill>
                  <a:srgbClr val="333333"/>
                </a:solidFill>
                <a:latin typeface="Twinkl Cursive Looped" panose="02000000000000000000" pitchFamily="2" charset="0"/>
              </a:rPr>
              <a:t> of businesses.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We can be </a:t>
            </a:r>
            <a:r>
              <a:rPr lang="en-GB" sz="2400" dirty="0">
                <a:solidFill>
                  <a:srgbClr val="333333"/>
                </a:solidFill>
                <a:highlight>
                  <a:srgbClr val="FFFF00"/>
                </a:highlight>
                <a:latin typeface="Twinkl Cursive Looped" panose="02000000000000000000" pitchFamily="2" charset="0"/>
              </a:rPr>
              <a:t>persuaded </a:t>
            </a:r>
            <a:r>
              <a:rPr lang="en-GB" sz="2400" dirty="0">
                <a:solidFill>
                  <a:srgbClr val="333333"/>
                </a:solidFill>
                <a:latin typeface="Twinkl Cursive Looped" panose="02000000000000000000" pitchFamily="2" charset="0"/>
              </a:rPr>
              <a:t>by clues of changes in old buildings.  Lettering above the shops on a high street building shows it was the offices for the fire-fighting department, now replaced by a </a:t>
            </a:r>
            <a:r>
              <a:rPr lang="en-GB" sz="2400" dirty="0">
                <a:solidFill>
                  <a:srgbClr val="333333"/>
                </a:solidFill>
                <a:highlight>
                  <a:srgbClr val="FFFF00"/>
                </a:highlight>
                <a:latin typeface="Twinkl Cursive Looped" panose="02000000000000000000" pitchFamily="2" charset="0"/>
              </a:rPr>
              <a:t>television</a:t>
            </a:r>
            <a:r>
              <a:rPr lang="en-GB" sz="2400" dirty="0">
                <a:solidFill>
                  <a:srgbClr val="333333"/>
                </a:solidFill>
                <a:latin typeface="Twinkl Cursive Looped" panose="02000000000000000000" pitchFamily="2" charset="0"/>
              </a:rPr>
              <a:t> store.  It was built in 1820.  The </a:t>
            </a:r>
            <a:r>
              <a:rPr lang="en-GB" sz="2400" dirty="0">
                <a:solidFill>
                  <a:srgbClr val="333333"/>
                </a:solidFill>
                <a:highlight>
                  <a:srgbClr val="FFFF00"/>
                </a:highlight>
                <a:latin typeface="Twinkl Cursive Looped" panose="02000000000000000000" pitchFamily="2" charset="0"/>
              </a:rPr>
              <a:t>decision</a:t>
            </a:r>
            <a:r>
              <a:rPr lang="en-GB" sz="2400" dirty="0">
                <a:solidFill>
                  <a:srgbClr val="333333"/>
                </a:solidFill>
                <a:latin typeface="Twinkl Cursive Looped" panose="02000000000000000000" pitchFamily="2" charset="0"/>
              </a:rPr>
              <a:t> was made to keep and maintain the original sign.</a:t>
            </a:r>
            <a:br>
              <a:rPr lang="en-GB" sz="2400" dirty="0">
                <a:solidFill>
                  <a:srgbClr val="333333"/>
                </a:solidFill>
                <a:latin typeface="Twinkl Cursive Looped" panose="02000000000000000000" pitchFamily="2" charset="0"/>
              </a:rPr>
            </a:br>
            <a:endParaRPr lang="en-GB" sz="2400" i="0" dirty="0">
              <a:solidFill>
                <a:srgbClr val="333333"/>
              </a:solidFill>
              <a:effectLst/>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2591304329"/>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06598032"/>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4000" dirty="0">
                <a:solidFill>
                  <a:srgbClr val="000000"/>
                </a:solidFill>
                <a:latin typeface="Twinkl Cursive Looped" panose="02000000000000000000" pitchFamily="2" charset="0"/>
                <a:ea typeface="Times New Roman" panose="02020603050405020304" pitchFamily="18" charset="0"/>
              </a:rPr>
              <a:t>We can be persuaded by clues of changes in old buildings.  Lettering above the shops on a high street building shows it was the offices for the exploding fire-fighting department, now replaced by a television store.  It was built in 1820.  The decision was made to keep and maintain the original sign.</a:t>
            </a:r>
            <a:endParaRPr lang="en-GB" sz="4000" dirty="0">
              <a:solidFill>
                <a:srgbClr val="000000"/>
              </a:solidFill>
              <a:highlight>
                <a:srgbClr val="FFFF00"/>
              </a:highligh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514965515"/>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5 - Friday</a:t>
            </a:r>
          </a:p>
          <a:p>
            <a:endParaRPr lang="en-GB" sz="7200" dirty="0"/>
          </a:p>
        </p:txBody>
      </p:sp>
    </p:spTree>
    <p:extLst>
      <p:ext uri="{BB962C8B-B14F-4D97-AF65-F5344CB8AC3E}">
        <p14:creationId xmlns:p14="http://schemas.microsoft.com/office/powerpoint/2010/main" val="1114376992"/>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AD7E587-56F4-4145-B642-9B7972187118}"/>
              </a:ext>
            </a:extLst>
          </p:cNvPr>
          <p:cNvPicPr>
            <a:picLocks noChangeAspect="1"/>
          </p:cNvPicPr>
          <p:nvPr/>
        </p:nvPicPr>
        <p:blipFill rotWithShape="1">
          <a:blip r:embed="rId3"/>
          <a:srcRect l="31145" t="22103" r="33334" b="6935"/>
          <a:stretch/>
        </p:blipFill>
        <p:spPr>
          <a:xfrm>
            <a:off x="1676400" y="190500"/>
            <a:ext cx="8026400" cy="6554901"/>
          </a:xfrm>
          <a:prstGeom prst="rect">
            <a:avLst/>
          </a:prstGeom>
        </p:spPr>
      </p:pic>
    </p:spTree>
    <p:extLst>
      <p:ext uri="{BB962C8B-B14F-4D97-AF65-F5344CB8AC3E}">
        <p14:creationId xmlns:p14="http://schemas.microsoft.com/office/powerpoint/2010/main" val="2934552035"/>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24543" y="1518558"/>
            <a:ext cx="10972800" cy="2308324"/>
          </a:xfrm>
          <a:prstGeom prst="rect">
            <a:avLst/>
          </a:prstGeom>
          <a:noFill/>
        </p:spPr>
        <p:txBody>
          <a:bodyPr wrap="square" rtlCol="0">
            <a:spAutoFit/>
          </a:bodyPr>
          <a:lstStyle/>
          <a:p>
            <a:r>
              <a:rPr lang="en-GB" sz="7200" i="1" dirty="0">
                <a:latin typeface="Twinkl Cursive Looped" panose="02000000000000000000" pitchFamily="2" charset="0"/>
              </a:rPr>
              <a:t>Let’s Revisit and Review…</a:t>
            </a:r>
          </a:p>
          <a:p>
            <a:endParaRPr lang="en-GB" sz="7200" dirty="0"/>
          </a:p>
        </p:txBody>
      </p:sp>
    </p:spTree>
    <p:extLst>
      <p:ext uri="{BB962C8B-B14F-4D97-AF65-F5344CB8AC3E}">
        <p14:creationId xmlns:p14="http://schemas.microsoft.com/office/powerpoint/2010/main" val="3506532187"/>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disappear </a:t>
            </a:r>
          </a:p>
        </p:txBody>
      </p:sp>
    </p:spTree>
    <p:extLst>
      <p:ext uri="{BB962C8B-B14F-4D97-AF65-F5344CB8AC3E}">
        <p14:creationId xmlns:p14="http://schemas.microsoft.com/office/powerpoint/2010/main" val="38668644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638338362"/>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important</a:t>
            </a:r>
          </a:p>
        </p:txBody>
      </p:sp>
    </p:spTree>
    <p:extLst>
      <p:ext uri="{BB962C8B-B14F-4D97-AF65-F5344CB8AC3E}">
        <p14:creationId xmlns:p14="http://schemas.microsoft.com/office/powerpoint/2010/main" val="3221187074"/>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solution</a:t>
            </a:r>
          </a:p>
        </p:txBody>
      </p:sp>
    </p:spTree>
    <p:extLst>
      <p:ext uri="{BB962C8B-B14F-4D97-AF65-F5344CB8AC3E}">
        <p14:creationId xmlns:p14="http://schemas.microsoft.com/office/powerpoint/2010/main" val="1612179683"/>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soluble</a:t>
            </a:r>
          </a:p>
        </p:txBody>
      </p:sp>
    </p:spTree>
    <p:extLst>
      <p:ext uri="{BB962C8B-B14F-4D97-AF65-F5344CB8AC3E}">
        <p14:creationId xmlns:p14="http://schemas.microsoft.com/office/powerpoint/2010/main" val="4213858259"/>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solve</a:t>
            </a:r>
          </a:p>
        </p:txBody>
      </p:sp>
    </p:spTree>
    <p:extLst>
      <p:ext uri="{BB962C8B-B14F-4D97-AF65-F5344CB8AC3E}">
        <p14:creationId xmlns:p14="http://schemas.microsoft.com/office/powerpoint/2010/main" val="2847501421"/>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insoluble</a:t>
            </a:r>
          </a:p>
        </p:txBody>
      </p:sp>
    </p:spTree>
    <p:extLst>
      <p:ext uri="{BB962C8B-B14F-4D97-AF65-F5344CB8AC3E}">
        <p14:creationId xmlns:p14="http://schemas.microsoft.com/office/powerpoint/2010/main" val="680978058"/>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dissolve</a:t>
            </a:r>
          </a:p>
        </p:txBody>
      </p:sp>
    </p:spTree>
    <p:extLst>
      <p:ext uri="{BB962C8B-B14F-4D97-AF65-F5344CB8AC3E}">
        <p14:creationId xmlns:p14="http://schemas.microsoft.com/office/powerpoint/2010/main" val="4064547850"/>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solvent</a:t>
            </a:r>
          </a:p>
        </p:txBody>
      </p:sp>
    </p:spTree>
    <p:extLst>
      <p:ext uri="{BB962C8B-B14F-4D97-AF65-F5344CB8AC3E}">
        <p14:creationId xmlns:p14="http://schemas.microsoft.com/office/powerpoint/2010/main" val="606007093"/>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sign</a:t>
            </a:r>
          </a:p>
        </p:txBody>
      </p:sp>
    </p:spTree>
    <p:extLst>
      <p:ext uri="{BB962C8B-B14F-4D97-AF65-F5344CB8AC3E}">
        <p14:creationId xmlns:p14="http://schemas.microsoft.com/office/powerpoint/2010/main" val="3045267707"/>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signature</a:t>
            </a:r>
          </a:p>
        </p:txBody>
      </p:sp>
    </p:spTree>
    <p:extLst>
      <p:ext uri="{BB962C8B-B14F-4D97-AF65-F5344CB8AC3E}">
        <p14:creationId xmlns:p14="http://schemas.microsoft.com/office/powerpoint/2010/main" val="38285834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collide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6728928"/>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assign</a:t>
            </a:r>
          </a:p>
        </p:txBody>
      </p:sp>
    </p:spTree>
    <p:extLst>
      <p:ext uri="{BB962C8B-B14F-4D97-AF65-F5344CB8AC3E}">
        <p14:creationId xmlns:p14="http://schemas.microsoft.com/office/powerpoint/2010/main" val="3943656280"/>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design</a:t>
            </a:r>
          </a:p>
        </p:txBody>
      </p:sp>
    </p:spTree>
    <p:extLst>
      <p:ext uri="{BB962C8B-B14F-4D97-AF65-F5344CB8AC3E}">
        <p14:creationId xmlns:p14="http://schemas.microsoft.com/office/powerpoint/2010/main" val="4104111880"/>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signal</a:t>
            </a:r>
          </a:p>
        </p:txBody>
      </p:sp>
    </p:spTree>
    <p:extLst>
      <p:ext uri="{BB962C8B-B14F-4D97-AF65-F5344CB8AC3E}">
        <p14:creationId xmlns:p14="http://schemas.microsoft.com/office/powerpoint/2010/main" val="3190705408"/>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collide</a:t>
            </a:r>
          </a:p>
        </p:txBody>
      </p:sp>
    </p:spTree>
    <p:extLst>
      <p:ext uri="{BB962C8B-B14F-4D97-AF65-F5344CB8AC3E}">
        <p14:creationId xmlns:p14="http://schemas.microsoft.com/office/powerpoint/2010/main" val="1413045715"/>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collision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comprehend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comprehension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infuse</a:t>
            </a:r>
          </a:p>
        </p:txBody>
      </p:sp>
    </p:spTree>
    <p:extLst>
      <p:ext uri="{BB962C8B-B14F-4D97-AF65-F5344CB8AC3E}">
        <p14:creationId xmlns:p14="http://schemas.microsoft.com/office/powerpoint/2010/main" val="805782854"/>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infusion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collide </a:t>
            </a:r>
          </a:p>
        </p:txBody>
      </p:sp>
      <p:sp>
        <p:nvSpPr>
          <p:cNvPr id="3" name="Rectangle 2">
            <a:extLst>
              <a:ext uri="{FF2B5EF4-FFF2-40B4-BE49-F238E27FC236}">
                <a16:creationId xmlns:a16="http://schemas.microsoft.com/office/drawing/2014/main" id="{CADDE2D9-BBEE-4B60-9EA8-8BE166E5866C}"/>
              </a:ext>
            </a:extLst>
          </p:cNvPr>
          <p:cNvSpPr/>
          <p:nvPr/>
        </p:nvSpPr>
        <p:spPr>
          <a:xfrm>
            <a:off x="6502399" y="3665300"/>
            <a:ext cx="81280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11321050"/>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persuade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persuasion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explode</a:t>
            </a:r>
          </a:p>
        </p:txBody>
      </p:sp>
    </p:spTree>
    <p:extLst>
      <p:ext uri="{BB962C8B-B14F-4D97-AF65-F5344CB8AC3E}">
        <p14:creationId xmlns:p14="http://schemas.microsoft.com/office/powerpoint/2010/main" val="3670349578"/>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explosion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televise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75171062"/>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television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49912994"/>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decide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68838285"/>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decision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12279609"/>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suspend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17969135"/>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suspension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110439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collision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28067212"/>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apparent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occupy</a:t>
            </a:r>
          </a:p>
        </p:txBody>
      </p:sp>
    </p:spTree>
    <p:extLst>
      <p:ext uri="{BB962C8B-B14F-4D97-AF65-F5344CB8AC3E}">
        <p14:creationId xmlns:p14="http://schemas.microsoft.com/office/powerpoint/2010/main" val="2844813666"/>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disappear important apparent occupy dissolve signal collision infusion television decision </a:t>
            </a:r>
          </a:p>
        </p:txBody>
      </p:sp>
    </p:spTree>
    <p:extLst>
      <p:ext uri="{BB962C8B-B14F-4D97-AF65-F5344CB8AC3E}">
        <p14:creationId xmlns:p14="http://schemas.microsoft.com/office/powerpoint/2010/main" val="3886991875"/>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77670"/>
            <a:ext cx="10515600" cy="5404512"/>
          </a:xfrm>
        </p:spPr>
        <p:txBody>
          <a:bodyPr>
            <a:normAutofit/>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latin typeface="Twinkl Cursive Looped" panose="02000000000000000000" pitchFamily="2" charset="0"/>
              </a:rPr>
              <a:t>For no apparent reason she laughed.</a:t>
            </a:r>
            <a:r>
              <a:rPr lang="en-GB" dirty="0">
                <a:solidFill>
                  <a:srgbClr val="00B050"/>
                </a:solidFill>
                <a:latin typeface="Twinkl Cursive Looped" panose="02000000000000000000" pitchFamily="2" charset="0"/>
              </a:rPr>
              <a:t> </a:t>
            </a:r>
            <a:br>
              <a:rPr lang="en-GB" dirty="0">
                <a:solidFill>
                  <a:srgbClr val="7030A0"/>
                </a:solidFill>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954812299"/>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77670"/>
            <a:ext cx="10515600" cy="5977718"/>
          </a:xfrm>
        </p:spPr>
        <p:txBody>
          <a:bodyPr>
            <a:normAutofit/>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latin typeface="Twinkl Cursive Looped" panose="02000000000000000000" pitchFamily="2" charset="0"/>
              </a:rPr>
              <a:t>For no apparent reason she laughed.</a:t>
            </a:r>
            <a:r>
              <a:rPr lang="en-GB" dirty="0">
                <a:solidFill>
                  <a:srgbClr val="00B050"/>
                </a:solidFill>
                <a:latin typeface="Twinkl Cursive Looped" panose="02000000000000000000" pitchFamily="2" charset="0"/>
              </a:rPr>
              <a:t> </a:t>
            </a:r>
            <a:br>
              <a:rPr lang="en-GB" dirty="0">
                <a:solidFill>
                  <a:srgbClr val="00B050"/>
                </a:solidFill>
                <a:latin typeface="Twinkl Cursive Looped" panose="02000000000000000000" pitchFamily="2" charset="0"/>
              </a:rPr>
            </a:br>
            <a:r>
              <a:rPr lang="en-GB" dirty="0">
                <a:solidFill>
                  <a:srgbClr val="7030A0"/>
                </a:solidFill>
                <a:latin typeface="Twinkl Cursive Looped" panose="02000000000000000000" pitchFamily="2" charset="0"/>
              </a:rPr>
              <a:t>preposition, </a:t>
            </a:r>
            <a:r>
              <a:rPr lang="en-GB" dirty="0">
                <a:solidFill>
                  <a:srgbClr val="0070C0"/>
                </a:solidFill>
                <a:latin typeface="Twinkl Cursive Looped" panose="02000000000000000000" pitchFamily="2" charset="0"/>
              </a:rPr>
              <a:t>determiner, </a:t>
            </a:r>
            <a:r>
              <a:rPr lang="en-GB" dirty="0">
                <a:solidFill>
                  <a:srgbClr val="FF0000"/>
                </a:solidFill>
                <a:latin typeface="Twinkl Cursive Looped" panose="02000000000000000000" pitchFamily="2" charset="0"/>
              </a:rPr>
              <a:t>adjective, </a:t>
            </a:r>
            <a:r>
              <a:rPr lang="en-GB" dirty="0">
                <a:solidFill>
                  <a:srgbClr val="FFC000"/>
                </a:solidFill>
                <a:latin typeface="Twinkl Cursive Looped" panose="02000000000000000000" pitchFamily="2" charset="0"/>
              </a:rPr>
              <a:t>noun, </a:t>
            </a:r>
            <a:r>
              <a:rPr lang="en-GB" dirty="0">
                <a:solidFill>
                  <a:srgbClr val="FF0000"/>
                </a:solidFill>
                <a:latin typeface="Twinkl Cursive Looped" panose="02000000000000000000" pitchFamily="2" charset="0"/>
              </a:rPr>
              <a:t>pronoun,</a:t>
            </a:r>
            <a:r>
              <a:rPr lang="en-GB" dirty="0">
                <a:solidFill>
                  <a:srgbClr val="FFC000"/>
                </a:solidFill>
                <a:latin typeface="Twinkl Cursive Looped" panose="02000000000000000000" pitchFamily="2" charset="0"/>
              </a:rPr>
              <a:t> </a:t>
            </a:r>
            <a:r>
              <a:rPr lang="en-GB" dirty="0">
                <a:solidFill>
                  <a:srgbClr val="00B050"/>
                </a:solidFill>
                <a:latin typeface="Twinkl Cursive Looped" panose="02000000000000000000" pitchFamily="2" charset="0"/>
              </a:rPr>
              <a:t>verb, </a:t>
            </a:r>
            <a:r>
              <a:rPr lang="en-GB" dirty="0">
                <a:solidFill>
                  <a:srgbClr val="7030A0"/>
                </a:solidFill>
                <a:latin typeface="Twinkl Cursive Looped" panose="02000000000000000000" pitchFamily="2" charset="0"/>
              </a:rPr>
              <a: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58137463"/>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77670"/>
            <a:ext cx="10515600" cy="5977718"/>
          </a:xfrm>
        </p:spPr>
        <p:txBody>
          <a:bodyPr>
            <a:normAutofit/>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highlight>
                  <a:srgbClr val="FFFF00"/>
                </a:highlight>
                <a:latin typeface="Twinkl Cursive Looped" panose="02000000000000000000" pitchFamily="2" charset="0"/>
              </a:rPr>
              <a:t>For</a:t>
            </a:r>
            <a:r>
              <a:rPr lang="en-GB" dirty="0">
                <a:latin typeface="Twinkl Cursive Looped" panose="02000000000000000000" pitchFamily="2" charset="0"/>
              </a:rPr>
              <a:t> no apparent reason she laughed.</a:t>
            </a:r>
            <a:r>
              <a:rPr lang="en-GB" dirty="0">
                <a:solidFill>
                  <a:srgbClr val="00B050"/>
                </a:solidFill>
                <a:latin typeface="Twinkl Cursive Looped" panose="02000000000000000000" pitchFamily="2" charset="0"/>
              </a:rPr>
              <a:t> </a:t>
            </a:r>
            <a:br>
              <a:rPr lang="en-GB" dirty="0">
                <a:solidFill>
                  <a:srgbClr val="00B050"/>
                </a:solidFill>
                <a:latin typeface="Twinkl Cursive Looped" panose="02000000000000000000" pitchFamily="2" charset="0"/>
              </a:rPr>
            </a:br>
            <a:r>
              <a:rPr lang="en-GB" dirty="0">
                <a:solidFill>
                  <a:srgbClr val="7030A0"/>
                </a:solidFill>
                <a:highlight>
                  <a:srgbClr val="FFFF00"/>
                </a:highlight>
                <a:latin typeface="Twinkl Cursive Looped" panose="02000000000000000000" pitchFamily="2" charset="0"/>
              </a:rPr>
              <a:t>preposition, </a:t>
            </a:r>
            <a:r>
              <a:rPr lang="en-GB" dirty="0">
                <a:solidFill>
                  <a:srgbClr val="0070C0"/>
                </a:solidFill>
                <a:latin typeface="Twinkl Cursive Looped" panose="02000000000000000000" pitchFamily="2" charset="0"/>
              </a:rPr>
              <a:t>determiner, </a:t>
            </a:r>
            <a:r>
              <a:rPr lang="en-GB" dirty="0">
                <a:solidFill>
                  <a:srgbClr val="FF0000"/>
                </a:solidFill>
                <a:latin typeface="Twinkl Cursive Looped" panose="02000000000000000000" pitchFamily="2" charset="0"/>
              </a:rPr>
              <a:t>adjective, </a:t>
            </a:r>
            <a:r>
              <a:rPr lang="en-GB" dirty="0">
                <a:solidFill>
                  <a:srgbClr val="FFC000"/>
                </a:solidFill>
                <a:latin typeface="Twinkl Cursive Looped" panose="02000000000000000000" pitchFamily="2" charset="0"/>
              </a:rPr>
              <a:t>noun, </a:t>
            </a:r>
            <a:r>
              <a:rPr lang="en-GB" dirty="0">
                <a:solidFill>
                  <a:srgbClr val="FF0000"/>
                </a:solidFill>
                <a:latin typeface="Twinkl Cursive Looped" panose="02000000000000000000" pitchFamily="2" charset="0"/>
              </a:rPr>
              <a:t>pronoun,</a:t>
            </a:r>
            <a:r>
              <a:rPr lang="en-GB" dirty="0">
                <a:solidFill>
                  <a:srgbClr val="FFC000"/>
                </a:solidFill>
                <a:latin typeface="Twinkl Cursive Looped" panose="02000000000000000000" pitchFamily="2" charset="0"/>
              </a:rPr>
              <a:t> </a:t>
            </a:r>
            <a:r>
              <a:rPr lang="en-GB" dirty="0">
                <a:solidFill>
                  <a:srgbClr val="00B050"/>
                </a:solidFill>
                <a:latin typeface="Twinkl Cursive Looped" panose="02000000000000000000" pitchFamily="2" charset="0"/>
              </a:rPr>
              <a:t>verb, </a:t>
            </a:r>
            <a:r>
              <a:rPr lang="en-GB" dirty="0">
                <a:solidFill>
                  <a:srgbClr val="7030A0"/>
                </a:solidFill>
                <a:latin typeface="Twinkl Cursive Looped" panose="02000000000000000000" pitchFamily="2" charset="0"/>
              </a:rPr>
              <a: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9577962"/>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091822"/>
            <a:ext cx="10515600" cy="4244453"/>
          </a:xfrm>
        </p:spPr>
        <p:txBody>
          <a:bodyPr>
            <a:normAutofit/>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latin typeface="Twinkl Cursive Looped" panose="02000000000000000000" pitchFamily="2" charset="0"/>
              </a:rPr>
              <a:t>He rented the flat she occupies in Hampstead </a:t>
            </a:r>
            <a:r>
              <a:rPr lang="en-GB" dirty="0">
                <a:solidFill>
                  <a:srgbClr val="00B050"/>
                </a:solidFill>
                <a:latin typeface="Twinkl Cursive Looped" panose="02000000000000000000" pitchFamily="2" charset="0"/>
              </a:rPr>
              <a:t> </a:t>
            </a:r>
            <a:br>
              <a:rPr lang="en-GB" dirty="0">
                <a:solidFill>
                  <a:srgbClr val="7030A0"/>
                </a:solidFill>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322687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AD7E587-56F4-4145-B642-9B7972187118}"/>
              </a:ext>
            </a:extLst>
          </p:cNvPr>
          <p:cNvPicPr>
            <a:picLocks noChangeAspect="1"/>
          </p:cNvPicPr>
          <p:nvPr/>
        </p:nvPicPr>
        <p:blipFill rotWithShape="1">
          <a:blip r:embed="rId3"/>
          <a:srcRect l="31145" t="22103" r="33334" b="6935"/>
          <a:stretch/>
        </p:blipFill>
        <p:spPr>
          <a:xfrm>
            <a:off x="1676400" y="190500"/>
            <a:ext cx="8026400" cy="6554901"/>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collision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096000"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00523104"/>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091822"/>
            <a:ext cx="10515600" cy="4244453"/>
          </a:xfrm>
        </p:spPr>
        <p:txBody>
          <a:bodyPr>
            <a:normAutofit fontScale="90000"/>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latin typeface="Twinkl Cursive Looped" panose="02000000000000000000" pitchFamily="2" charset="0"/>
              </a:rPr>
              <a:t>He rented the flat she occupies in Hampstead.</a:t>
            </a:r>
            <a:br>
              <a:rPr lang="en-GB" dirty="0">
                <a:latin typeface="Twinkl Cursive Looped" panose="02000000000000000000" pitchFamily="2" charset="0"/>
              </a:rPr>
            </a:br>
            <a:r>
              <a:rPr lang="en-GB" dirty="0">
                <a:solidFill>
                  <a:srgbClr val="FF0000"/>
                </a:solidFill>
                <a:latin typeface="Twinkl Cursive Looped" panose="02000000000000000000" pitchFamily="2" charset="0"/>
              </a:rPr>
              <a:t>pronoun,</a:t>
            </a:r>
            <a:r>
              <a:rPr lang="en-GB" dirty="0">
                <a:solidFill>
                  <a:srgbClr val="FFC000"/>
                </a:solidFill>
                <a:latin typeface="Twinkl Cursive Looped" panose="02000000000000000000" pitchFamily="2" charset="0"/>
              </a:rPr>
              <a:t> </a:t>
            </a:r>
            <a:r>
              <a:rPr lang="en-GB" dirty="0">
                <a:solidFill>
                  <a:srgbClr val="00B050"/>
                </a:solidFill>
                <a:latin typeface="Twinkl Cursive Looped" panose="02000000000000000000" pitchFamily="2" charset="0"/>
              </a:rPr>
              <a:t>verb, </a:t>
            </a:r>
            <a:r>
              <a:rPr lang="en-GB" dirty="0">
                <a:solidFill>
                  <a:srgbClr val="C00000"/>
                </a:solidFill>
                <a:latin typeface="Twinkl Cursive Looped" panose="02000000000000000000" pitchFamily="2" charset="0"/>
              </a:rPr>
              <a:t>determiner, </a:t>
            </a:r>
            <a:r>
              <a:rPr lang="en-GB" dirty="0">
                <a:solidFill>
                  <a:srgbClr val="FFC000"/>
                </a:solidFill>
                <a:latin typeface="Twinkl Cursive Looped" panose="02000000000000000000" pitchFamily="2" charset="0"/>
              </a:rPr>
              <a:t>noun,</a:t>
            </a:r>
            <a:r>
              <a:rPr lang="en-GB" dirty="0">
                <a:solidFill>
                  <a:srgbClr val="C00000"/>
                </a:solidFill>
                <a:latin typeface="Twinkl Cursive Looped" panose="02000000000000000000" pitchFamily="2" charset="0"/>
              </a:rPr>
              <a:t> </a:t>
            </a:r>
            <a:r>
              <a:rPr lang="en-GB" dirty="0">
                <a:solidFill>
                  <a:srgbClr val="FF0000"/>
                </a:solidFill>
                <a:latin typeface="Twinkl Cursive Looped" panose="02000000000000000000" pitchFamily="2" charset="0"/>
              </a:rPr>
              <a:t>pronoun,</a:t>
            </a:r>
            <a:r>
              <a:rPr lang="en-GB" dirty="0">
                <a:solidFill>
                  <a:srgbClr val="FFC000"/>
                </a:solidFill>
                <a:latin typeface="Twinkl Cursive Looped" panose="02000000000000000000" pitchFamily="2" charset="0"/>
              </a:rPr>
              <a:t> </a:t>
            </a:r>
            <a:r>
              <a:rPr lang="en-GB" dirty="0">
                <a:solidFill>
                  <a:srgbClr val="00B050"/>
                </a:solidFill>
                <a:latin typeface="Twinkl Cursive Looped" panose="02000000000000000000" pitchFamily="2" charset="0"/>
              </a:rPr>
              <a:t>verb,</a:t>
            </a:r>
            <a:r>
              <a:rPr lang="en-GB" dirty="0">
                <a:solidFill>
                  <a:srgbClr val="7030A0"/>
                </a:solidFill>
                <a:latin typeface="Twinkl Cursive Looped" panose="02000000000000000000" pitchFamily="2" charset="0"/>
              </a:rPr>
              <a:t> preposition, </a:t>
            </a:r>
            <a:r>
              <a:rPr lang="en-GB" dirty="0">
                <a:solidFill>
                  <a:srgbClr val="0070C0"/>
                </a:solidFill>
                <a:latin typeface="Twinkl Cursive Looped" panose="02000000000000000000" pitchFamily="2" charset="0"/>
              </a:rPr>
              <a:t>proper noun.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86205504"/>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091822"/>
            <a:ext cx="10515600" cy="4244453"/>
          </a:xfrm>
        </p:spPr>
        <p:txBody>
          <a:bodyPr>
            <a:normAutofit fontScale="90000"/>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highlight>
                  <a:srgbClr val="FFFF00"/>
                </a:highlight>
                <a:latin typeface="Twinkl Cursive Looped" panose="02000000000000000000" pitchFamily="2" charset="0"/>
              </a:rPr>
              <a:t>He</a:t>
            </a:r>
            <a:r>
              <a:rPr lang="en-GB" dirty="0">
                <a:latin typeface="Twinkl Cursive Looped" panose="02000000000000000000" pitchFamily="2" charset="0"/>
              </a:rPr>
              <a:t> rented the flat she occupies in Hampstead.</a:t>
            </a:r>
            <a:br>
              <a:rPr lang="en-GB" dirty="0">
                <a:latin typeface="Twinkl Cursive Looped" panose="02000000000000000000" pitchFamily="2" charset="0"/>
              </a:rPr>
            </a:br>
            <a:r>
              <a:rPr lang="en-GB" dirty="0">
                <a:solidFill>
                  <a:srgbClr val="FF0000"/>
                </a:solidFill>
                <a:highlight>
                  <a:srgbClr val="FFFF00"/>
                </a:highlight>
                <a:latin typeface="Twinkl Cursive Looped" panose="02000000000000000000" pitchFamily="2" charset="0"/>
              </a:rPr>
              <a:t>pronoun,</a:t>
            </a:r>
            <a:r>
              <a:rPr lang="en-GB" dirty="0">
                <a:solidFill>
                  <a:srgbClr val="FFC000"/>
                </a:solidFill>
                <a:latin typeface="Twinkl Cursive Looped" panose="02000000000000000000" pitchFamily="2" charset="0"/>
              </a:rPr>
              <a:t> </a:t>
            </a:r>
            <a:r>
              <a:rPr lang="en-GB" dirty="0">
                <a:solidFill>
                  <a:srgbClr val="00B050"/>
                </a:solidFill>
                <a:latin typeface="Twinkl Cursive Looped" panose="02000000000000000000" pitchFamily="2" charset="0"/>
              </a:rPr>
              <a:t>verb, </a:t>
            </a:r>
            <a:r>
              <a:rPr lang="en-GB" dirty="0">
                <a:solidFill>
                  <a:srgbClr val="C00000"/>
                </a:solidFill>
                <a:latin typeface="Twinkl Cursive Looped" panose="02000000000000000000" pitchFamily="2" charset="0"/>
              </a:rPr>
              <a:t>determiner, </a:t>
            </a:r>
            <a:r>
              <a:rPr lang="en-GB" dirty="0">
                <a:solidFill>
                  <a:srgbClr val="FFC000"/>
                </a:solidFill>
                <a:latin typeface="Twinkl Cursive Looped" panose="02000000000000000000" pitchFamily="2" charset="0"/>
              </a:rPr>
              <a:t>noun,</a:t>
            </a:r>
            <a:r>
              <a:rPr lang="en-GB" dirty="0">
                <a:solidFill>
                  <a:srgbClr val="C00000"/>
                </a:solidFill>
                <a:latin typeface="Twinkl Cursive Looped" panose="02000000000000000000" pitchFamily="2" charset="0"/>
              </a:rPr>
              <a:t> </a:t>
            </a:r>
            <a:r>
              <a:rPr lang="en-GB" dirty="0">
                <a:solidFill>
                  <a:srgbClr val="FF0000"/>
                </a:solidFill>
                <a:latin typeface="Twinkl Cursive Looped" panose="02000000000000000000" pitchFamily="2" charset="0"/>
              </a:rPr>
              <a:t>pronoun,</a:t>
            </a:r>
            <a:r>
              <a:rPr lang="en-GB" dirty="0">
                <a:solidFill>
                  <a:srgbClr val="FFC000"/>
                </a:solidFill>
                <a:latin typeface="Twinkl Cursive Looped" panose="02000000000000000000" pitchFamily="2" charset="0"/>
              </a:rPr>
              <a:t> </a:t>
            </a:r>
            <a:r>
              <a:rPr lang="en-GB" dirty="0">
                <a:solidFill>
                  <a:srgbClr val="00B050"/>
                </a:solidFill>
                <a:latin typeface="Twinkl Cursive Looped" panose="02000000000000000000" pitchFamily="2" charset="0"/>
              </a:rPr>
              <a:t>verb,</a:t>
            </a:r>
            <a:r>
              <a:rPr lang="en-GB" dirty="0">
                <a:solidFill>
                  <a:srgbClr val="7030A0"/>
                </a:solidFill>
                <a:latin typeface="Twinkl Cursive Looped" panose="02000000000000000000" pitchFamily="2" charset="0"/>
              </a:rPr>
              <a:t> preposition, </a:t>
            </a:r>
            <a:r>
              <a:rPr lang="en-GB" dirty="0">
                <a:solidFill>
                  <a:srgbClr val="0070C0"/>
                </a:solidFill>
                <a:latin typeface="Twinkl Cursive Looped" panose="02000000000000000000" pitchFamily="2" charset="0"/>
              </a:rPr>
              <a:t>proper noun.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73832065"/>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458409"/>
            <a:ext cx="11740242" cy="4801314"/>
          </a:xfrm>
          <a:prstGeom prst="rect">
            <a:avLst/>
          </a:prstGeom>
          <a:noFill/>
        </p:spPr>
        <p:txBody>
          <a:bodyPr wrap="square" rtlCol="0">
            <a:spAutoFit/>
          </a:bodyPr>
          <a:lstStyle/>
          <a:p>
            <a:r>
              <a:rPr lang="en-GB" sz="2800" b="1" dirty="0">
                <a:solidFill>
                  <a:srgbClr val="83001D"/>
                </a:solidFill>
              </a:rPr>
              <a:t>apparent  – Etymology</a:t>
            </a:r>
          </a:p>
          <a:p>
            <a:r>
              <a:rPr lang="en-GB" sz="2800" b="1" dirty="0">
                <a:solidFill>
                  <a:srgbClr val="83001D"/>
                </a:solidFill>
              </a:rPr>
              <a:t>late Middle English: from Old French </a:t>
            </a:r>
            <a:r>
              <a:rPr lang="en-GB" sz="2800" b="1" dirty="0" err="1">
                <a:solidFill>
                  <a:srgbClr val="83001D"/>
                </a:solidFill>
              </a:rPr>
              <a:t>aparant</a:t>
            </a:r>
            <a:r>
              <a:rPr lang="en-GB" sz="2800" b="1" dirty="0">
                <a:solidFill>
                  <a:srgbClr val="83001D"/>
                </a:solidFill>
              </a:rPr>
              <a:t>, from Latin apparent- ‘appearing’, from the verb </a:t>
            </a:r>
            <a:r>
              <a:rPr lang="en-GB" sz="2800" b="1" dirty="0" err="1">
                <a:solidFill>
                  <a:srgbClr val="83001D"/>
                </a:solidFill>
              </a:rPr>
              <a:t>apparere</a:t>
            </a:r>
            <a:r>
              <a:rPr lang="en-GB" sz="2800" b="1" dirty="0">
                <a:solidFill>
                  <a:srgbClr val="83001D"/>
                </a:solidFill>
              </a:rPr>
              <a:t> (see appear).</a:t>
            </a:r>
          </a:p>
          <a:p>
            <a:endParaRPr lang="en-GB" sz="2800" b="1" dirty="0">
              <a:solidFill>
                <a:srgbClr val="83001D"/>
              </a:solidFill>
            </a:endParaRPr>
          </a:p>
          <a:p>
            <a:r>
              <a:rPr lang="en-GB" sz="2800" b="1" dirty="0">
                <a:solidFill>
                  <a:srgbClr val="83001D"/>
                </a:solidFill>
              </a:rPr>
              <a:t>occupy – Etymology</a:t>
            </a:r>
          </a:p>
          <a:p>
            <a:r>
              <a:rPr lang="en-GB" sz="2800" b="1" dirty="0">
                <a:solidFill>
                  <a:srgbClr val="83001D"/>
                </a:solidFill>
              </a:rPr>
              <a:t>Middle English: formed irregularly from Old French </a:t>
            </a:r>
            <a:r>
              <a:rPr lang="en-GB" sz="2800" b="1" dirty="0" err="1">
                <a:solidFill>
                  <a:srgbClr val="83001D"/>
                </a:solidFill>
              </a:rPr>
              <a:t>occuper</a:t>
            </a:r>
            <a:r>
              <a:rPr lang="en-GB" sz="2800" b="1" dirty="0">
                <a:solidFill>
                  <a:srgbClr val="83001D"/>
                </a:solidFill>
              </a:rPr>
              <a:t>, from Latin </a:t>
            </a:r>
            <a:r>
              <a:rPr lang="en-GB" sz="2800" b="1" dirty="0" err="1">
                <a:solidFill>
                  <a:srgbClr val="83001D"/>
                </a:solidFill>
              </a:rPr>
              <a:t>occupare</a:t>
            </a:r>
            <a:r>
              <a:rPr lang="en-GB" sz="2800" b="1" dirty="0">
                <a:solidFill>
                  <a:srgbClr val="83001D"/>
                </a:solidFill>
              </a:rPr>
              <a:t> ‘seize’. A now obsolete vulgar sense ‘have sexual relations with’ seems to have led to the general avoidance of the word in the 17th and most of the 18th century.</a:t>
            </a:r>
          </a:p>
          <a:p>
            <a:endParaRPr lang="en-GB" sz="1800" dirty="0">
              <a:effectLst/>
              <a:highlight>
                <a:srgbClr val="FFFF00"/>
              </a:highlight>
              <a:latin typeface="Calibri" panose="020F0502020204030204" pitchFamily="34" charset="0"/>
              <a:ea typeface="Calibri" panose="020F0502020204030204" pitchFamily="34" charset="0"/>
            </a:endParaRPr>
          </a:p>
          <a:p>
            <a:r>
              <a:rPr lang="en-GB" dirty="0">
                <a:highlight>
                  <a:srgbClr val="FFFF00"/>
                </a:highlight>
                <a:latin typeface="Calibri" panose="020F0502020204030204" pitchFamily="34" charset="0"/>
                <a:ea typeface="Calibri" panose="020F0502020204030204" pitchFamily="34" charset="0"/>
              </a:rPr>
              <a:t> </a:t>
            </a:r>
          </a:p>
          <a:p>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3416320"/>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Knowledge and experiment?</a:t>
            </a:r>
          </a:p>
        </p:txBody>
      </p:sp>
    </p:spTree>
    <p:extLst>
      <p:ext uri="{BB962C8B-B14F-4D97-AF65-F5344CB8AC3E}">
        <p14:creationId xmlns:p14="http://schemas.microsoft.com/office/powerpoint/2010/main" val="4027390957"/>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6247864"/>
          </a:xfrm>
          <a:prstGeom prst="rect">
            <a:avLst/>
          </a:prstGeom>
          <a:noFill/>
        </p:spPr>
        <p:txBody>
          <a:bodyPr wrap="square" rtlCol="0">
            <a:spAutoFit/>
          </a:bodyPr>
          <a:lstStyle/>
          <a:p>
            <a:r>
              <a:rPr lang="en-GB" sz="2000" dirty="0">
                <a:latin typeface="Twinkl Cursive Looped" panose="02000000000000000000" pitchFamily="2" charset="0"/>
              </a:rPr>
              <a:t>Words linked to apparent…</a:t>
            </a:r>
          </a:p>
          <a:p>
            <a:r>
              <a:rPr lang="en-GB" sz="2000" dirty="0">
                <a:latin typeface="Twinkl Cursive Looped" panose="02000000000000000000" pitchFamily="2" charset="0"/>
              </a:rPr>
              <a:t>evident</a:t>
            </a:r>
          </a:p>
          <a:p>
            <a:r>
              <a:rPr lang="en-GB" sz="2000" dirty="0">
                <a:latin typeface="Twinkl Cursive Looped" panose="02000000000000000000" pitchFamily="2" charset="0"/>
              </a:rPr>
              <a:t>plain</a:t>
            </a:r>
          </a:p>
          <a:p>
            <a:r>
              <a:rPr lang="en-GB" sz="2000" dirty="0">
                <a:latin typeface="Twinkl Cursive Looped" panose="02000000000000000000" pitchFamily="2" charset="0"/>
              </a:rPr>
              <a:t>obvious</a:t>
            </a:r>
          </a:p>
          <a:p>
            <a:r>
              <a:rPr lang="en-GB" sz="2000" dirty="0">
                <a:latin typeface="Twinkl Cursive Looped" panose="02000000000000000000" pitchFamily="2" charset="0"/>
              </a:rPr>
              <a:t>clear</a:t>
            </a:r>
          </a:p>
          <a:p>
            <a:r>
              <a:rPr lang="en-GB" sz="2000" dirty="0">
                <a:latin typeface="Twinkl Cursive Looped" panose="02000000000000000000" pitchFamily="2" charset="0"/>
              </a:rPr>
              <a:t>manifest</a:t>
            </a:r>
          </a:p>
          <a:p>
            <a:r>
              <a:rPr lang="en-GB" sz="2000" dirty="0">
                <a:latin typeface="Twinkl Cursive Looped" panose="02000000000000000000" pitchFamily="2" charset="0"/>
              </a:rPr>
              <a:t>visible</a:t>
            </a:r>
          </a:p>
          <a:p>
            <a:r>
              <a:rPr lang="en-GB" sz="2000" dirty="0">
                <a:latin typeface="Twinkl Cursive Looped" panose="02000000000000000000" pitchFamily="2" charset="0"/>
              </a:rPr>
              <a:t>discernible</a:t>
            </a:r>
          </a:p>
          <a:p>
            <a:r>
              <a:rPr lang="en-GB" sz="2000" dirty="0">
                <a:latin typeface="Twinkl Cursive Looped" panose="02000000000000000000" pitchFamily="2" charset="0"/>
              </a:rPr>
              <a:t>perceptible</a:t>
            </a:r>
          </a:p>
          <a:p>
            <a:r>
              <a:rPr lang="en-GB" sz="2000" dirty="0">
                <a:latin typeface="Twinkl Cursive Looped" panose="02000000000000000000" pitchFamily="2" charset="0"/>
              </a:rPr>
              <a:t>perceivable</a:t>
            </a:r>
          </a:p>
          <a:p>
            <a:r>
              <a:rPr lang="en-GB" sz="2000" dirty="0">
                <a:latin typeface="Twinkl Cursive Looped" panose="02000000000000000000" pitchFamily="2" charset="0"/>
              </a:rPr>
              <a:t>noticeable</a:t>
            </a:r>
          </a:p>
          <a:p>
            <a:r>
              <a:rPr lang="en-GB" sz="2000" dirty="0">
                <a:latin typeface="Twinkl Cursive Looped" panose="02000000000000000000" pitchFamily="2" charset="0"/>
              </a:rPr>
              <a:t>detectable</a:t>
            </a:r>
          </a:p>
          <a:p>
            <a:r>
              <a:rPr lang="en-GB" sz="2000" dirty="0">
                <a:latin typeface="Twinkl Cursive Looped" panose="02000000000000000000" pitchFamily="2" charset="0"/>
              </a:rPr>
              <a:t>recognizable</a:t>
            </a:r>
          </a:p>
          <a:p>
            <a:r>
              <a:rPr lang="en-GB" sz="2000" dirty="0">
                <a:latin typeface="Twinkl Cursive Looped" panose="02000000000000000000" pitchFamily="2" charset="0"/>
              </a:rPr>
              <a:t>observable</a:t>
            </a:r>
          </a:p>
          <a:p>
            <a:r>
              <a:rPr lang="en-GB" sz="2000" dirty="0">
                <a:latin typeface="Twinkl Cursive Looped" panose="02000000000000000000" pitchFamily="2" charset="0"/>
              </a:rPr>
              <a:t>unmistakable</a:t>
            </a:r>
          </a:p>
          <a:p>
            <a:r>
              <a:rPr lang="en-GB" sz="2000" dirty="0">
                <a:latin typeface="Twinkl Cursive Looped" panose="02000000000000000000" pitchFamily="2" charset="0"/>
              </a:rPr>
              <a:t>crystal clear</a:t>
            </a:r>
          </a:p>
          <a:p>
            <a:r>
              <a:rPr lang="en-GB" sz="2000" dirty="0">
                <a:latin typeface="Twinkl Cursive Looped" panose="02000000000000000000" pitchFamily="2" charset="0"/>
              </a:rPr>
              <a:t>as clear as crystal</a:t>
            </a:r>
          </a:p>
          <a:p>
            <a:r>
              <a:rPr lang="en-GB" sz="2000" dirty="0">
                <a:latin typeface="Twinkl Cursive Looped" panose="02000000000000000000" pitchFamily="2" charset="0"/>
              </a:rPr>
              <a:t>transparent</a:t>
            </a:r>
          </a:p>
          <a:p>
            <a:r>
              <a:rPr lang="en-GB" sz="2000" dirty="0">
                <a:latin typeface="Twinkl Cursive Looped" panose="02000000000000000000" pitchFamily="2" charset="0"/>
              </a:rPr>
              <a:t>palpable</a:t>
            </a:r>
          </a:p>
          <a:p>
            <a:endParaRPr lang="en-GB" sz="2000"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758391887"/>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7048083"/>
          </a:xfrm>
          <a:prstGeom prst="rect">
            <a:avLst/>
          </a:prstGeom>
          <a:noFill/>
        </p:spPr>
        <p:txBody>
          <a:bodyPr wrap="square" rtlCol="0">
            <a:spAutoFit/>
          </a:bodyPr>
          <a:lstStyle/>
          <a:p>
            <a:r>
              <a:rPr lang="en-GB" sz="2400" dirty="0">
                <a:latin typeface="Twinkl Cursive Looped" panose="02000000000000000000" pitchFamily="2" charset="0"/>
              </a:rPr>
              <a:t>Words linked to occupy…</a:t>
            </a:r>
          </a:p>
          <a:p>
            <a:r>
              <a:rPr lang="en-GB" sz="2000" dirty="0">
                <a:latin typeface="Twinkl Cursive Looped" panose="02000000000000000000" pitchFamily="2" charset="0"/>
              </a:rPr>
              <a:t>inhabited</a:t>
            </a:r>
          </a:p>
          <a:p>
            <a:r>
              <a:rPr lang="en-GB" sz="2000" dirty="0">
                <a:latin typeface="Twinkl Cursive Looped" panose="02000000000000000000" pitchFamily="2" charset="0"/>
              </a:rPr>
              <a:t>lived-in</a:t>
            </a:r>
          </a:p>
          <a:p>
            <a:r>
              <a:rPr lang="en-GB" sz="2000" dirty="0">
                <a:latin typeface="Twinkl Cursive Looped" panose="02000000000000000000" pitchFamily="2" charset="0"/>
              </a:rPr>
              <a:t>tenanted</a:t>
            </a:r>
          </a:p>
          <a:p>
            <a:r>
              <a:rPr lang="en-GB" sz="2000" dirty="0">
                <a:latin typeface="Twinkl Cursive Looped" panose="02000000000000000000" pitchFamily="2" charset="0"/>
              </a:rPr>
              <a:t>settled</a:t>
            </a:r>
          </a:p>
          <a:p>
            <a:r>
              <a:rPr lang="en-GB" sz="2000" dirty="0">
                <a:latin typeface="Twinkl Cursive Looped" panose="02000000000000000000" pitchFamily="2" charset="0"/>
              </a:rPr>
              <a:t>live in</a:t>
            </a:r>
          </a:p>
          <a:p>
            <a:r>
              <a:rPr lang="en-GB" sz="2000" dirty="0">
                <a:latin typeface="Twinkl Cursive Looped" panose="02000000000000000000" pitchFamily="2" charset="0"/>
              </a:rPr>
              <a:t>inhabit</a:t>
            </a:r>
          </a:p>
          <a:p>
            <a:r>
              <a:rPr lang="en-GB" sz="2000" dirty="0">
                <a:latin typeface="Twinkl Cursive Looped" panose="02000000000000000000" pitchFamily="2" charset="0"/>
              </a:rPr>
              <a:t>be the tenant of</a:t>
            </a:r>
          </a:p>
          <a:p>
            <a:r>
              <a:rPr lang="en-GB" sz="2000" dirty="0">
                <a:latin typeface="Twinkl Cursive Looped" panose="02000000000000000000" pitchFamily="2" charset="0"/>
              </a:rPr>
              <a:t>tenant</a:t>
            </a:r>
          </a:p>
          <a:p>
            <a:r>
              <a:rPr lang="en-GB" sz="2000" dirty="0">
                <a:latin typeface="Twinkl Cursive Looped" panose="02000000000000000000" pitchFamily="2" charset="0"/>
              </a:rPr>
              <a:t>lodge in</a:t>
            </a:r>
          </a:p>
          <a:p>
            <a:r>
              <a:rPr lang="en-GB" sz="2000" dirty="0">
                <a:latin typeface="Twinkl Cursive Looped" panose="02000000000000000000" pitchFamily="2" charset="0"/>
              </a:rPr>
              <a:t>be established/ensconced in</a:t>
            </a:r>
          </a:p>
          <a:p>
            <a:r>
              <a:rPr lang="en-GB" sz="2000" dirty="0">
                <a:latin typeface="Twinkl Cursive Looped" panose="02000000000000000000" pitchFamily="2" charset="0"/>
              </a:rPr>
              <a:t>establish/ensconce oneself in</a:t>
            </a:r>
          </a:p>
          <a:p>
            <a:r>
              <a:rPr lang="en-GB" sz="2000" dirty="0">
                <a:latin typeface="Twinkl Cursive Looped" panose="02000000000000000000" pitchFamily="2" charset="0"/>
              </a:rPr>
              <a:t>take up residence in</a:t>
            </a:r>
          </a:p>
          <a:p>
            <a:r>
              <a:rPr lang="en-GB" sz="2000" dirty="0">
                <a:latin typeface="Twinkl Cursive Looped" panose="02000000000000000000" pitchFamily="2" charset="0"/>
              </a:rPr>
              <a:t>move into</a:t>
            </a:r>
          </a:p>
          <a:p>
            <a:r>
              <a:rPr lang="en-GB" sz="2000" dirty="0">
                <a:latin typeface="Twinkl Cursive Looped" panose="02000000000000000000" pitchFamily="2" charset="0"/>
              </a:rPr>
              <a:t>people</a:t>
            </a:r>
          </a:p>
          <a:p>
            <a:r>
              <a:rPr lang="en-GB" sz="2000" dirty="0">
                <a:latin typeface="Twinkl Cursive Looped" panose="02000000000000000000" pitchFamily="2" charset="0"/>
              </a:rPr>
              <a:t>populate</a:t>
            </a:r>
          </a:p>
          <a:p>
            <a:r>
              <a:rPr lang="en-GB" sz="2000" dirty="0">
                <a:latin typeface="Twinkl Cursive Looped" panose="02000000000000000000" pitchFamily="2" charset="0"/>
              </a:rPr>
              <a:t>settle</a:t>
            </a:r>
          </a:p>
          <a:p>
            <a:r>
              <a:rPr lang="en-GB" sz="2000" dirty="0">
                <a:latin typeface="Twinkl Cursive Looped" panose="02000000000000000000" pitchFamily="2" charset="0"/>
              </a:rPr>
              <a:t>stay in</a:t>
            </a:r>
          </a:p>
          <a:p>
            <a:r>
              <a:rPr lang="en-GB" sz="2000" dirty="0">
                <a:latin typeface="Twinkl Cursive Looped" panose="02000000000000000000" pitchFamily="2" charset="0"/>
              </a:rPr>
              <a:t>reside in</a:t>
            </a:r>
          </a:p>
          <a:p>
            <a:endParaRPr lang="en-GB" sz="7200"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513042554"/>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2062103"/>
          </a:xfrm>
          <a:prstGeom prst="rect">
            <a:avLst/>
          </a:prstGeom>
          <a:noFill/>
        </p:spPr>
        <p:txBody>
          <a:bodyPr wrap="square" rtlCol="0">
            <a:spAutoFit/>
          </a:bodyPr>
          <a:lstStyle/>
          <a:p>
            <a:r>
              <a:rPr lang="en-GB" sz="4800" dirty="0">
                <a:latin typeface="Twinkl Cursive Looped" panose="02000000000000000000" pitchFamily="2" charset="0"/>
              </a:rPr>
              <a:t>Common errors with apparent:</a:t>
            </a:r>
          </a:p>
          <a:p>
            <a:pPr>
              <a:buFont typeface="Arial" panose="020B0604020202020204" pitchFamily="34" charset="0"/>
              <a:buChar char="•"/>
            </a:pPr>
            <a:r>
              <a:rPr lang="en-GB" sz="4000" dirty="0">
                <a:latin typeface="Twinkl Cursive Looped" panose="02000000000000000000" pitchFamily="2" charset="0"/>
              </a:rPr>
              <a:t>single p rather than double p</a:t>
            </a:r>
          </a:p>
          <a:p>
            <a:pPr>
              <a:buFont typeface="Arial" panose="020B0604020202020204" pitchFamily="34" charset="0"/>
              <a:buChar char="•"/>
            </a:pPr>
            <a:r>
              <a:rPr lang="en-GB" sz="4000" dirty="0">
                <a:latin typeface="Twinkl Cursive Looped" panose="02000000000000000000" pitchFamily="2" charset="0"/>
              </a:rPr>
              <a:t>ant rather than </a:t>
            </a:r>
            <a:r>
              <a:rPr lang="en-GB" sz="4000" dirty="0" err="1">
                <a:latin typeface="Twinkl Cursive Looped" panose="02000000000000000000" pitchFamily="2" charset="0"/>
              </a:rPr>
              <a:t>ent</a:t>
            </a:r>
            <a:endParaRPr lang="en-GB" sz="4000" b="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4152187289"/>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2062103"/>
          </a:xfrm>
          <a:prstGeom prst="rect">
            <a:avLst/>
          </a:prstGeom>
          <a:noFill/>
        </p:spPr>
        <p:txBody>
          <a:bodyPr wrap="square" rtlCol="0">
            <a:spAutoFit/>
          </a:bodyPr>
          <a:lstStyle/>
          <a:p>
            <a:r>
              <a:rPr lang="en-GB" sz="4800" dirty="0">
                <a:latin typeface="Twinkl Cursive Looped" panose="02000000000000000000" pitchFamily="2" charset="0"/>
              </a:rPr>
              <a:t>Common errors with occupy:</a:t>
            </a:r>
          </a:p>
          <a:p>
            <a:pPr>
              <a:buFont typeface="Arial" panose="020B0604020202020204" pitchFamily="34" charset="0"/>
              <a:buChar char="•"/>
            </a:pPr>
            <a:r>
              <a:rPr lang="en-GB" sz="4000" dirty="0">
                <a:latin typeface="Twinkl Cursive Looped" panose="02000000000000000000" pitchFamily="2" charset="0"/>
              </a:rPr>
              <a:t>single p rather than double p</a:t>
            </a:r>
          </a:p>
          <a:p>
            <a:pPr>
              <a:buFont typeface="Arial" panose="020B0604020202020204" pitchFamily="34" charset="0"/>
              <a:buChar char="•"/>
            </a:pPr>
            <a:r>
              <a:rPr lang="en-GB" sz="4000" dirty="0">
                <a:latin typeface="Twinkl Cursive Looped" panose="02000000000000000000" pitchFamily="2" charset="0"/>
              </a:rPr>
              <a:t>ant rather than </a:t>
            </a:r>
            <a:r>
              <a:rPr lang="en-GB" sz="4000" dirty="0" err="1">
                <a:latin typeface="Twinkl Cursive Looped" panose="02000000000000000000" pitchFamily="2" charset="0"/>
              </a:rPr>
              <a:t>ent</a:t>
            </a:r>
            <a:endParaRPr lang="en-GB" sz="4000" b="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0723984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comprehend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296324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comprehend</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7648843" y="3624943"/>
            <a:ext cx="566244"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740025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comprehension</a:t>
            </a:r>
          </a:p>
        </p:txBody>
      </p:sp>
    </p:spTree>
    <p:extLst>
      <p:ext uri="{BB962C8B-B14F-4D97-AF65-F5344CB8AC3E}">
        <p14:creationId xmlns:p14="http://schemas.microsoft.com/office/powerpoint/2010/main" val="9379176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comprehension</a:t>
            </a:r>
          </a:p>
        </p:txBody>
      </p:sp>
      <p:sp>
        <p:nvSpPr>
          <p:cNvPr id="4" name="Rectangle 3">
            <a:extLst>
              <a:ext uri="{FF2B5EF4-FFF2-40B4-BE49-F238E27FC236}">
                <a16:creationId xmlns:a16="http://schemas.microsoft.com/office/drawing/2014/main" id="{075DC9AF-D7D9-795E-8B34-E457CD939DFA}"/>
              </a:ext>
            </a:extLst>
          </p:cNvPr>
          <p:cNvSpPr/>
          <p:nvPr/>
        </p:nvSpPr>
        <p:spPr>
          <a:xfrm>
            <a:off x="7213600" y="3624943"/>
            <a:ext cx="1611085"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973471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collide -&gt; collision</a:t>
            </a:r>
          </a:p>
        </p:txBody>
      </p:sp>
    </p:spTree>
    <p:extLst>
      <p:ext uri="{BB962C8B-B14F-4D97-AF65-F5344CB8AC3E}">
        <p14:creationId xmlns:p14="http://schemas.microsoft.com/office/powerpoint/2010/main" val="24149041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collide -&gt; collision</a:t>
            </a:r>
          </a:p>
        </p:txBody>
      </p:sp>
      <p:pic>
        <p:nvPicPr>
          <p:cNvPr id="196610" name="Picture 2" descr="900+ Collision Clip Art | Royalty Free - GoGraph">
            <a:extLst>
              <a:ext uri="{FF2B5EF4-FFF2-40B4-BE49-F238E27FC236}">
                <a16:creationId xmlns:a16="http://schemas.microsoft.com/office/drawing/2014/main" id="{D4CF66FA-5718-713C-9558-D79F2DB70FA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112"/>
          <a:stretch/>
        </p:blipFill>
        <p:spPr bwMode="auto">
          <a:xfrm>
            <a:off x="587829" y="534534"/>
            <a:ext cx="2743200" cy="148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96498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collide -&gt; collision </a:t>
            </a:r>
            <a:br>
              <a:rPr lang="en-GB" dirty="0">
                <a:latin typeface="Twinkl Cursive Looped" panose="02000000000000000000" pitchFamily="2" charset="0"/>
              </a:rPr>
            </a:br>
            <a:r>
              <a:rPr lang="en-GB" dirty="0">
                <a:latin typeface="Twinkl Cursive Looped" panose="02000000000000000000" pitchFamily="2" charset="0"/>
              </a:rPr>
              <a:t>verb -&gt; noun</a:t>
            </a:r>
          </a:p>
        </p:txBody>
      </p:sp>
      <p:pic>
        <p:nvPicPr>
          <p:cNvPr id="196610" name="Picture 2" descr="900+ Collision Clip Art | Royalty Free - GoGraph">
            <a:extLst>
              <a:ext uri="{FF2B5EF4-FFF2-40B4-BE49-F238E27FC236}">
                <a16:creationId xmlns:a16="http://schemas.microsoft.com/office/drawing/2014/main" id="{D4CF66FA-5718-713C-9558-D79F2DB70FA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112"/>
          <a:stretch/>
        </p:blipFill>
        <p:spPr bwMode="auto">
          <a:xfrm>
            <a:off x="587829" y="534534"/>
            <a:ext cx="2743200" cy="148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5528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0536" y="5127339"/>
            <a:ext cx="10515600" cy="1481650"/>
          </a:xfrm>
        </p:spPr>
        <p:txBody>
          <a:bodyPr>
            <a:normAutofit fontScale="90000"/>
          </a:bodyPr>
          <a:lstStyle/>
          <a:p>
            <a:pPr algn="ctr"/>
            <a:r>
              <a:rPr lang="en-GB" dirty="0">
                <a:latin typeface="Twinkl Cursive Looped" panose="02000000000000000000" pitchFamily="2" charset="0"/>
              </a:rPr>
              <a:t>collide -&gt; collision </a:t>
            </a:r>
            <a:br>
              <a:rPr lang="en-GB" dirty="0">
                <a:latin typeface="Twinkl Cursive Looped" panose="02000000000000000000" pitchFamily="2" charset="0"/>
              </a:rPr>
            </a:br>
            <a:r>
              <a:rPr lang="en-GB" dirty="0">
                <a:latin typeface="Twinkl Cursive Looped" panose="02000000000000000000" pitchFamily="2" charset="0"/>
              </a:rPr>
              <a:t>verb -&gt;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collision - noun</a:t>
            </a:r>
            <a:br>
              <a:rPr lang="en-GB" dirty="0">
                <a:latin typeface="Twinkl Cursive Looped" panose="02000000000000000000" pitchFamily="2" charset="0"/>
              </a:rPr>
            </a:br>
            <a:r>
              <a:rPr lang="en-GB" dirty="0">
                <a:latin typeface="Twinkl Cursive Looped" panose="02000000000000000000" pitchFamily="2" charset="0"/>
              </a:rPr>
              <a:t>Definition - an instance of one moving object or person striking violently against another.</a:t>
            </a:r>
          </a:p>
        </p:txBody>
      </p:sp>
      <p:pic>
        <p:nvPicPr>
          <p:cNvPr id="196610" name="Picture 2" descr="900+ Collision Clip Art | Royalty Free - GoGraph">
            <a:extLst>
              <a:ext uri="{FF2B5EF4-FFF2-40B4-BE49-F238E27FC236}">
                <a16:creationId xmlns:a16="http://schemas.microsoft.com/office/drawing/2014/main" id="{D4CF66FA-5718-713C-9558-D79F2DB70FA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112"/>
          <a:stretch/>
        </p:blipFill>
        <p:spPr bwMode="auto">
          <a:xfrm>
            <a:off x="587829" y="534534"/>
            <a:ext cx="2743200" cy="148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58035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1654949"/>
          </a:xfrm>
        </p:spPr>
        <p:txBody>
          <a:bodyPr>
            <a:normAutofit fontScale="90000"/>
          </a:bodyPr>
          <a:lstStyle/>
          <a:p>
            <a:pPr algn="ctr"/>
            <a:r>
              <a:rPr lang="en-GB" dirty="0">
                <a:latin typeface="Twinkl Cursive Looped" panose="02000000000000000000" pitchFamily="2" charset="0"/>
              </a:rPr>
              <a:t>collision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 mid-air collision between two aircraft.</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838606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1654949"/>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 mid-air --------- between two aircraft.</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804482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1654949"/>
          </a:xfrm>
        </p:spPr>
        <p:txBody>
          <a:bodyPr>
            <a:normAutofit fontScale="90000"/>
          </a:bodyPr>
          <a:lstStyle/>
          <a:p>
            <a:pPr algn="ctr"/>
            <a:r>
              <a:rPr lang="en-GB" dirty="0">
                <a:latin typeface="Twinkl Cursive Looped" panose="02000000000000000000" pitchFamily="2" charset="0"/>
              </a:rPr>
              <a:t>collision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 mid-air collision between two aircraft.</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2256780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113" y="3080825"/>
            <a:ext cx="11829143" cy="1481650"/>
          </a:xfrm>
        </p:spPr>
        <p:txBody>
          <a:bodyPr>
            <a:normAutofit/>
          </a:bodyPr>
          <a:lstStyle/>
          <a:p>
            <a:pPr algn="ctr"/>
            <a:r>
              <a:rPr lang="en-GB" dirty="0">
                <a:latin typeface="Twinkl Cursive Looped" panose="02000000000000000000" pitchFamily="2" charset="0"/>
              </a:rPr>
              <a:t>comprehend -&gt; comprehension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25181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113" y="3080825"/>
            <a:ext cx="11829143" cy="1481650"/>
          </a:xfrm>
        </p:spPr>
        <p:txBody>
          <a:bodyPr>
            <a:normAutofit/>
          </a:bodyPr>
          <a:lstStyle/>
          <a:p>
            <a:pPr algn="ctr"/>
            <a:r>
              <a:rPr lang="en-GB" dirty="0">
                <a:latin typeface="Twinkl Cursive Looped" panose="02000000000000000000" pitchFamily="2" charset="0"/>
              </a:rPr>
              <a:t>comprehend -&gt; comprehension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175951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113" y="3080825"/>
            <a:ext cx="11829143" cy="1481650"/>
          </a:xfrm>
        </p:spPr>
        <p:txBody>
          <a:bodyPr>
            <a:normAutofit fontScale="90000"/>
          </a:bodyPr>
          <a:lstStyle/>
          <a:p>
            <a:pPr algn="ctr"/>
            <a:r>
              <a:rPr lang="en-GB" dirty="0">
                <a:latin typeface="Twinkl Cursive Looped" panose="02000000000000000000" pitchFamily="2" charset="0"/>
              </a:rPr>
              <a:t>comprehend -&gt; comprehension</a:t>
            </a:r>
            <a:br>
              <a:rPr lang="en-GB" dirty="0">
                <a:latin typeface="Twinkl Cursive Looped" panose="02000000000000000000" pitchFamily="2" charset="0"/>
              </a:rPr>
            </a:br>
            <a:r>
              <a:rPr lang="en-GB" dirty="0">
                <a:latin typeface="Twinkl Cursive Looped" panose="02000000000000000000" pitchFamily="2" charset="0"/>
              </a:rPr>
              <a:t>verb -&gt; noun  </a:t>
            </a:r>
            <a:endParaRPr lang="en-GB" i="1" dirty="0">
              <a:latin typeface="Twinkl Cursive Looped" panose="02000000000000000000" pitchFamily="2" charset="0"/>
            </a:endParaRPr>
          </a:p>
        </p:txBody>
      </p:sp>
      <p:pic>
        <p:nvPicPr>
          <p:cNvPr id="197634" name="Picture 2" descr="Free Comprehension Cliparts, Download Free Comprehension Cliparts png  images, Free ClipArts on Clipart Library">
            <a:extLst>
              <a:ext uri="{FF2B5EF4-FFF2-40B4-BE49-F238E27FC236}">
                <a16:creationId xmlns:a16="http://schemas.microsoft.com/office/drawing/2014/main" id="{EAA16574-3803-0388-AA2A-62D60CECD3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617" y="260123"/>
            <a:ext cx="248602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99517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62857" y="4880597"/>
            <a:ext cx="11829143" cy="1481650"/>
          </a:xfrm>
        </p:spPr>
        <p:txBody>
          <a:bodyPr>
            <a:normAutofit fontScale="90000"/>
          </a:bodyPr>
          <a:lstStyle/>
          <a:p>
            <a:pPr algn="ctr"/>
            <a:r>
              <a:rPr lang="en-GB" dirty="0">
                <a:latin typeface="Twinkl Cursive Looped" panose="02000000000000000000" pitchFamily="2" charset="0"/>
              </a:rPr>
              <a:t>comprehend -&gt; comprehension</a:t>
            </a:r>
            <a:br>
              <a:rPr lang="en-GB" dirty="0">
                <a:latin typeface="Twinkl Cursive Looped" panose="02000000000000000000" pitchFamily="2" charset="0"/>
              </a:rPr>
            </a:br>
            <a:r>
              <a:rPr lang="en-GB" dirty="0">
                <a:latin typeface="Twinkl Cursive Looped" panose="02000000000000000000" pitchFamily="2" charset="0"/>
              </a:rPr>
              <a:t>verb -&gt;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comprehension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ability to understand something.  </a:t>
            </a:r>
            <a:endParaRPr lang="en-GB" i="1" dirty="0">
              <a:latin typeface="Twinkl Cursive Looped" panose="02000000000000000000" pitchFamily="2" charset="0"/>
            </a:endParaRPr>
          </a:p>
        </p:txBody>
      </p:sp>
      <p:pic>
        <p:nvPicPr>
          <p:cNvPr id="198658" name="Picture 2" descr="Free Comprehension Cliparts, Download Free Comprehension Cliparts png  images, Free ClipArts on Clipart Library">
            <a:extLst>
              <a:ext uri="{FF2B5EF4-FFF2-40B4-BE49-F238E27FC236}">
                <a16:creationId xmlns:a16="http://schemas.microsoft.com/office/drawing/2014/main" id="{F8E0E445-A06C-3198-56EC-80DFA31CD7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874" y="1977403"/>
            <a:ext cx="248602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45691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5"/>
            <a:ext cx="10515600" cy="2378280"/>
          </a:xfrm>
        </p:spPr>
        <p:txBody>
          <a:bodyPr>
            <a:normAutofit fontScale="90000"/>
          </a:bodyPr>
          <a:lstStyle/>
          <a:p>
            <a:pPr algn="ctr"/>
            <a:r>
              <a:rPr lang="en-GB" dirty="0">
                <a:latin typeface="Twinkl Cursive Looped" panose="02000000000000000000" pitchFamily="2" charset="0"/>
              </a:rPr>
              <a:t>comprehension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won't have the least comprehension of what I'm trying to do.</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4097173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5"/>
            <a:ext cx="10515600" cy="237828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won't have the least </a:t>
            </a:r>
            <a:br>
              <a:rPr lang="en-GB" dirty="0">
                <a:latin typeface="Twinkl Cursive Looped" panose="02000000000000000000" pitchFamily="2" charset="0"/>
              </a:rPr>
            </a:br>
            <a:r>
              <a:rPr lang="en-GB" dirty="0">
                <a:latin typeface="Twinkl Cursive Looped" panose="02000000000000000000" pitchFamily="2" charset="0"/>
              </a:rPr>
              <a:t>------------- of what I'm trying to do.</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4934730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5"/>
            <a:ext cx="10515600" cy="2378280"/>
          </a:xfrm>
        </p:spPr>
        <p:txBody>
          <a:bodyPr>
            <a:normAutofit fontScale="90000"/>
          </a:bodyPr>
          <a:lstStyle/>
          <a:p>
            <a:pPr algn="ctr"/>
            <a:r>
              <a:rPr lang="en-GB" dirty="0">
                <a:latin typeface="Twinkl Cursive Looped" panose="02000000000000000000" pitchFamily="2" charset="0"/>
              </a:rPr>
              <a:t>comprehension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won't have the least comprehension of what I'm trying to do.</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27464196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apparent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899995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apparent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apparent to all except the teacher.</a:t>
            </a:r>
            <a:endParaRPr lang="en-GB" i="1" dirty="0">
              <a:latin typeface="Twinkl Cursive Looped" panose="02000000000000000000" pitchFamily="2" charset="0"/>
            </a:endParaRPr>
          </a:p>
        </p:txBody>
      </p:sp>
      <p:pic>
        <p:nvPicPr>
          <p:cNvPr id="199682" name="Picture 2" descr="CAFC Affirms District Court Finding that Naloxone Patents are Obvious;  Newman Dissents">
            <a:extLst>
              <a:ext uri="{FF2B5EF4-FFF2-40B4-BE49-F238E27FC236}">
                <a16:creationId xmlns:a16="http://schemas.microsoft.com/office/drawing/2014/main" id="{46BB2267-0C1A-4CF0-E3CC-0FEE2E18C7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14" y="362857"/>
            <a:ext cx="230505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52646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apparent to all except the teacher.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4457217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49" y="2755726"/>
            <a:ext cx="10692493"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________ to all except the teacher.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919995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apparent to all except the teacher.</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6F844A4E-9070-5481-98B3-B4F709225E94}"/>
              </a:ext>
            </a:extLst>
          </p:cNvPr>
          <p:cNvSpPr/>
          <p:nvPr/>
        </p:nvSpPr>
        <p:spPr>
          <a:xfrm>
            <a:off x="6516914" y="2995385"/>
            <a:ext cx="2844800"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002591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occupy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85443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r>
              <a:rPr lang="en-GB" dirty="0">
                <a:latin typeface="Twinkl Cursive Looped" panose="02000000000000000000" pitchFamily="2" charset="0"/>
              </a:rPr>
              <a:t>occupy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occupy the top office in the country is to be Prime Minister.</a:t>
            </a:r>
            <a:endParaRPr lang="en-GB" i="1" dirty="0"/>
          </a:p>
        </p:txBody>
      </p:sp>
      <p:pic>
        <p:nvPicPr>
          <p:cNvPr id="147460" name="Picture 4" descr="255 Occupy Illustrations &amp; Clip Art - iStock">
            <a:extLst>
              <a:ext uri="{FF2B5EF4-FFF2-40B4-BE49-F238E27FC236}">
                <a16:creationId xmlns:a16="http://schemas.microsoft.com/office/drawing/2014/main" id="{0AA7F342-B253-6162-4165-F7AA51130D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2" y="463551"/>
            <a:ext cx="2447925"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42722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occupy the top office in the country is to be Prime Minister.</a:t>
            </a:r>
            <a:endParaRPr lang="en-GB" i="1" dirty="0"/>
          </a:p>
        </p:txBody>
      </p:sp>
    </p:spTree>
    <p:extLst>
      <p:ext uri="{BB962C8B-B14F-4D97-AF65-F5344CB8AC3E}">
        <p14:creationId xmlns:p14="http://schemas.microsoft.com/office/powerpoint/2010/main" val="41604213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______ the top office in the country is to be Prime Minister.</a:t>
            </a:r>
            <a:endParaRPr lang="en-GB" i="1" dirty="0"/>
          </a:p>
        </p:txBody>
      </p:sp>
    </p:spTree>
    <p:extLst>
      <p:ext uri="{BB962C8B-B14F-4D97-AF65-F5344CB8AC3E}">
        <p14:creationId xmlns:p14="http://schemas.microsoft.com/office/powerpoint/2010/main" val="41618417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occupy the top office in the country is to be Prime Minister.</a:t>
            </a:r>
            <a:endParaRPr lang="en-GB" i="1" dirty="0"/>
          </a:p>
        </p:txBody>
      </p:sp>
      <p:sp>
        <p:nvSpPr>
          <p:cNvPr id="3" name="Rectangle 2">
            <a:extLst>
              <a:ext uri="{FF2B5EF4-FFF2-40B4-BE49-F238E27FC236}">
                <a16:creationId xmlns:a16="http://schemas.microsoft.com/office/drawing/2014/main" id="{3C3BC0E0-3D4F-192D-5E7E-E6F5F6CCE263}"/>
              </a:ext>
            </a:extLst>
          </p:cNvPr>
          <p:cNvSpPr/>
          <p:nvPr/>
        </p:nvSpPr>
        <p:spPr>
          <a:xfrm>
            <a:off x="2061027" y="3429000"/>
            <a:ext cx="2670629"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70547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disappear </a:t>
            </a:r>
          </a:p>
        </p:txBody>
      </p:sp>
    </p:spTree>
    <p:extLst>
      <p:ext uri="{BB962C8B-B14F-4D97-AF65-F5344CB8AC3E}">
        <p14:creationId xmlns:p14="http://schemas.microsoft.com/office/powerpoint/2010/main" val="23990814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539741"/>
          </a:xfrm>
        </p:spPr>
        <p:txBody>
          <a:bodyPr>
            <a:noAutofit/>
          </a:bodyPr>
          <a:lstStyle/>
          <a:p>
            <a:r>
              <a:rPr lang="en-GB" sz="2400" dirty="0">
                <a:solidFill>
                  <a:srgbClr val="333333"/>
                </a:solidFill>
                <a:latin typeface="Twinkl Cursive Looped" panose="02000000000000000000" pitchFamily="2" charset="0"/>
              </a:rPr>
              <a:t>New Industries</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After 1880, it was apparent that big factories were built and occupied the town, where new machinery was used to make clothes, boots and shoes.  A new engineering industry with more modern machinery made boilers, engines and farm equipment which collided with old ideas.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With an apparent growing population, changing needs and new inventions, Colchester changed too and most of the two centre factories were knocked down in the 21st century to occupy new business ideas.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Decisions were made to review shops, banks, restaurants and offices – known as service industries – persuasion was used to replace factories and workshops and create a new explosion of businesses.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We can be persuaded by clues of changes in old buildings.  Lettering above the shops on a high street building shows it was the offices for the fire-fighting department, now replaced by a television store.  It was built in 1820.  The decision was made to keep and maintain the original sign.</a:t>
            </a:r>
            <a:br>
              <a:rPr lang="en-GB" sz="2400" dirty="0">
                <a:solidFill>
                  <a:srgbClr val="333333"/>
                </a:solidFill>
                <a:latin typeface="Twinkl Cursive Looped" panose="02000000000000000000" pitchFamily="2" charset="0"/>
              </a:rPr>
            </a:br>
            <a:endParaRPr lang="en-GB" sz="2400" i="0" dirty="0">
              <a:solidFill>
                <a:srgbClr val="333333"/>
              </a:solidFill>
              <a:effectLst/>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24335001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539741"/>
          </a:xfrm>
        </p:spPr>
        <p:txBody>
          <a:bodyPr>
            <a:noAutofit/>
          </a:bodyPr>
          <a:lstStyle/>
          <a:p>
            <a:r>
              <a:rPr lang="en-GB" sz="2400" dirty="0">
                <a:solidFill>
                  <a:srgbClr val="333333"/>
                </a:solidFill>
                <a:latin typeface="Twinkl Cursive Looped" panose="02000000000000000000" pitchFamily="2" charset="0"/>
              </a:rPr>
              <a:t>New Industries</a:t>
            </a: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After 1880, it was </a:t>
            </a:r>
            <a:r>
              <a:rPr lang="en-GB" sz="2400" dirty="0">
                <a:solidFill>
                  <a:srgbClr val="333333"/>
                </a:solidFill>
                <a:highlight>
                  <a:srgbClr val="FFFF00"/>
                </a:highlight>
                <a:latin typeface="Twinkl Cursive Looped" panose="02000000000000000000" pitchFamily="2" charset="0"/>
              </a:rPr>
              <a:t>apparent</a:t>
            </a:r>
            <a:r>
              <a:rPr lang="en-GB" sz="2400" dirty="0">
                <a:solidFill>
                  <a:srgbClr val="333333"/>
                </a:solidFill>
                <a:latin typeface="Twinkl Cursive Looped" panose="02000000000000000000" pitchFamily="2" charset="0"/>
              </a:rPr>
              <a:t> that big factories were built and </a:t>
            </a:r>
            <a:r>
              <a:rPr lang="en-GB" sz="2400" dirty="0">
                <a:solidFill>
                  <a:srgbClr val="333333"/>
                </a:solidFill>
                <a:highlight>
                  <a:srgbClr val="FFFF00"/>
                </a:highlight>
                <a:latin typeface="Twinkl Cursive Looped" panose="02000000000000000000" pitchFamily="2" charset="0"/>
              </a:rPr>
              <a:t>occupied</a:t>
            </a:r>
            <a:r>
              <a:rPr lang="en-GB" sz="2400" dirty="0">
                <a:solidFill>
                  <a:srgbClr val="333333"/>
                </a:solidFill>
                <a:latin typeface="Twinkl Cursive Looped" panose="02000000000000000000" pitchFamily="2" charset="0"/>
              </a:rPr>
              <a:t> the town, where new machinery was used to make clothes, boots and shoes.  A new engineering industry with more modern machinery made boilers, engines and farm equipment which </a:t>
            </a:r>
            <a:r>
              <a:rPr lang="en-GB" sz="2400" dirty="0">
                <a:solidFill>
                  <a:srgbClr val="333333"/>
                </a:solidFill>
                <a:highlight>
                  <a:srgbClr val="FFFF00"/>
                </a:highlight>
                <a:latin typeface="Twinkl Cursive Looped" panose="02000000000000000000" pitchFamily="2" charset="0"/>
              </a:rPr>
              <a:t>collided</a:t>
            </a:r>
            <a:r>
              <a:rPr lang="en-GB" sz="2400" dirty="0">
                <a:solidFill>
                  <a:srgbClr val="333333"/>
                </a:solidFill>
                <a:latin typeface="Twinkl Cursive Looped" panose="02000000000000000000" pitchFamily="2" charset="0"/>
              </a:rPr>
              <a:t> with old ideas.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With an </a:t>
            </a:r>
            <a:r>
              <a:rPr lang="en-GB" sz="2400" dirty="0">
                <a:solidFill>
                  <a:srgbClr val="333333"/>
                </a:solidFill>
                <a:highlight>
                  <a:srgbClr val="FFFF00"/>
                </a:highlight>
                <a:latin typeface="Twinkl Cursive Looped" panose="02000000000000000000" pitchFamily="2" charset="0"/>
              </a:rPr>
              <a:t>apparent</a:t>
            </a:r>
            <a:r>
              <a:rPr lang="en-GB" sz="2400" dirty="0">
                <a:solidFill>
                  <a:srgbClr val="333333"/>
                </a:solidFill>
                <a:latin typeface="Twinkl Cursive Looped" panose="02000000000000000000" pitchFamily="2" charset="0"/>
              </a:rPr>
              <a:t> growing population, changing needs and new inventions, Colchester changed too and </a:t>
            </a:r>
            <a:r>
              <a:rPr lang="en-GB" sz="2400" dirty="0">
                <a:solidFill>
                  <a:srgbClr val="333333"/>
                </a:solidFill>
                <a:highlight>
                  <a:srgbClr val="FFFF00"/>
                </a:highlight>
                <a:latin typeface="Twinkl Cursive Looped" panose="02000000000000000000" pitchFamily="2" charset="0"/>
              </a:rPr>
              <a:t>persuaded</a:t>
            </a:r>
            <a:r>
              <a:rPr lang="en-GB" sz="2400" dirty="0">
                <a:solidFill>
                  <a:srgbClr val="333333"/>
                </a:solidFill>
                <a:latin typeface="Twinkl Cursive Looped" panose="02000000000000000000" pitchFamily="2" charset="0"/>
              </a:rPr>
              <a:t> to change most of the two centre factories were knocked down in the 21st century to </a:t>
            </a:r>
            <a:r>
              <a:rPr lang="en-GB" sz="2400" dirty="0">
                <a:solidFill>
                  <a:srgbClr val="333333"/>
                </a:solidFill>
                <a:highlight>
                  <a:srgbClr val="FFFF00"/>
                </a:highlight>
                <a:latin typeface="Twinkl Cursive Looped" panose="02000000000000000000" pitchFamily="2" charset="0"/>
              </a:rPr>
              <a:t>occupy</a:t>
            </a:r>
            <a:r>
              <a:rPr lang="en-GB" sz="2400" dirty="0">
                <a:solidFill>
                  <a:srgbClr val="333333"/>
                </a:solidFill>
                <a:latin typeface="Twinkl Cursive Looped" panose="02000000000000000000" pitchFamily="2" charset="0"/>
              </a:rPr>
              <a:t> new business ideas.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highlight>
                  <a:srgbClr val="FFFF00"/>
                </a:highlight>
                <a:latin typeface="Twinkl Cursive Looped" panose="02000000000000000000" pitchFamily="2" charset="0"/>
              </a:rPr>
              <a:t>Decisions</a:t>
            </a:r>
            <a:r>
              <a:rPr lang="en-GB" sz="2400" dirty="0">
                <a:solidFill>
                  <a:srgbClr val="333333"/>
                </a:solidFill>
                <a:latin typeface="Twinkl Cursive Looped" panose="02000000000000000000" pitchFamily="2" charset="0"/>
              </a:rPr>
              <a:t> were made to review shops, banks, restaurants and offices – known as service industries – </a:t>
            </a:r>
            <a:r>
              <a:rPr lang="en-GB" sz="2400" dirty="0">
                <a:solidFill>
                  <a:srgbClr val="333333"/>
                </a:solidFill>
                <a:highlight>
                  <a:srgbClr val="FFFF00"/>
                </a:highlight>
                <a:latin typeface="Twinkl Cursive Looped" panose="02000000000000000000" pitchFamily="2" charset="0"/>
              </a:rPr>
              <a:t>persuasion </a:t>
            </a:r>
            <a:r>
              <a:rPr lang="en-GB" sz="2400" dirty="0">
                <a:solidFill>
                  <a:srgbClr val="333333"/>
                </a:solidFill>
                <a:latin typeface="Twinkl Cursive Looped" panose="02000000000000000000" pitchFamily="2" charset="0"/>
              </a:rPr>
              <a:t>was used to replace factories and workshops and create a new </a:t>
            </a:r>
            <a:r>
              <a:rPr lang="en-GB" sz="2400" dirty="0">
                <a:solidFill>
                  <a:srgbClr val="333333"/>
                </a:solidFill>
                <a:highlight>
                  <a:srgbClr val="FFFF00"/>
                </a:highlight>
                <a:latin typeface="Twinkl Cursive Looped" panose="02000000000000000000" pitchFamily="2" charset="0"/>
              </a:rPr>
              <a:t>explosion</a:t>
            </a:r>
            <a:r>
              <a:rPr lang="en-GB" sz="2400" dirty="0">
                <a:solidFill>
                  <a:srgbClr val="333333"/>
                </a:solidFill>
                <a:latin typeface="Twinkl Cursive Looped" panose="02000000000000000000" pitchFamily="2" charset="0"/>
              </a:rPr>
              <a:t> of businesses.</a:t>
            </a:r>
            <a:br>
              <a:rPr lang="en-GB" sz="2400" dirty="0">
                <a:solidFill>
                  <a:srgbClr val="333333"/>
                </a:solidFill>
                <a:latin typeface="Twinkl Cursive Looped" panose="02000000000000000000" pitchFamily="2" charset="0"/>
              </a:rPr>
            </a:br>
            <a:br>
              <a:rPr lang="en-GB" sz="2400" dirty="0">
                <a:solidFill>
                  <a:srgbClr val="333333"/>
                </a:solidFill>
                <a:latin typeface="Twinkl Cursive Looped" panose="02000000000000000000" pitchFamily="2" charset="0"/>
              </a:rPr>
            </a:br>
            <a:r>
              <a:rPr lang="en-GB" sz="2400" dirty="0">
                <a:solidFill>
                  <a:srgbClr val="333333"/>
                </a:solidFill>
                <a:latin typeface="Twinkl Cursive Looped" panose="02000000000000000000" pitchFamily="2" charset="0"/>
              </a:rPr>
              <a:t>We can be </a:t>
            </a:r>
            <a:r>
              <a:rPr lang="en-GB" sz="2400" dirty="0">
                <a:solidFill>
                  <a:srgbClr val="333333"/>
                </a:solidFill>
                <a:highlight>
                  <a:srgbClr val="FFFF00"/>
                </a:highlight>
                <a:latin typeface="Twinkl Cursive Looped" panose="02000000000000000000" pitchFamily="2" charset="0"/>
              </a:rPr>
              <a:t>persuaded </a:t>
            </a:r>
            <a:r>
              <a:rPr lang="en-GB" sz="2400" dirty="0">
                <a:solidFill>
                  <a:srgbClr val="333333"/>
                </a:solidFill>
                <a:latin typeface="Twinkl Cursive Looped" panose="02000000000000000000" pitchFamily="2" charset="0"/>
              </a:rPr>
              <a:t>by clues of changes in old buildings.  Lettering above the shops on a high street building shows it was the offices for the fire-fighting department, now replaced by a </a:t>
            </a:r>
            <a:r>
              <a:rPr lang="en-GB" sz="2400" dirty="0">
                <a:solidFill>
                  <a:srgbClr val="333333"/>
                </a:solidFill>
                <a:highlight>
                  <a:srgbClr val="FFFF00"/>
                </a:highlight>
                <a:latin typeface="Twinkl Cursive Looped" panose="02000000000000000000" pitchFamily="2" charset="0"/>
              </a:rPr>
              <a:t>television</a:t>
            </a:r>
            <a:r>
              <a:rPr lang="en-GB" sz="2400" dirty="0">
                <a:solidFill>
                  <a:srgbClr val="333333"/>
                </a:solidFill>
                <a:latin typeface="Twinkl Cursive Looped" panose="02000000000000000000" pitchFamily="2" charset="0"/>
              </a:rPr>
              <a:t> store.  It was built in 1820.  The </a:t>
            </a:r>
            <a:r>
              <a:rPr lang="en-GB" sz="2400" dirty="0">
                <a:solidFill>
                  <a:srgbClr val="333333"/>
                </a:solidFill>
                <a:highlight>
                  <a:srgbClr val="FFFF00"/>
                </a:highlight>
                <a:latin typeface="Twinkl Cursive Looped" panose="02000000000000000000" pitchFamily="2" charset="0"/>
              </a:rPr>
              <a:t>decision</a:t>
            </a:r>
            <a:r>
              <a:rPr lang="en-GB" sz="2400" dirty="0">
                <a:solidFill>
                  <a:srgbClr val="333333"/>
                </a:solidFill>
                <a:latin typeface="Twinkl Cursive Looped" panose="02000000000000000000" pitchFamily="2" charset="0"/>
              </a:rPr>
              <a:t> was made to keep and maintain the original sign.</a:t>
            </a:r>
            <a:br>
              <a:rPr lang="en-GB" sz="2400" dirty="0">
                <a:solidFill>
                  <a:srgbClr val="333333"/>
                </a:solidFill>
                <a:latin typeface="Twinkl Cursive Looped" panose="02000000000000000000" pitchFamily="2" charset="0"/>
              </a:rPr>
            </a:br>
            <a:endParaRPr lang="en-GB" sz="2400" i="0" dirty="0">
              <a:solidFill>
                <a:srgbClr val="333333"/>
              </a:solidFill>
              <a:effectLst/>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21411483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5"/>
            <a:ext cx="10515600" cy="3021404"/>
          </a:xfrm>
        </p:spPr>
        <p:txBody>
          <a:bodyPr>
            <a:normAutofit fontScale="90000"/>
          </a:bodyPr>
          <a:lstStyle/>
          <a:p>
            <a:r>
              <a:rPr lang="en-GB" sz="4400" dirty="0">
                <a:solidFill>
                  <a:srgbClr val="000000"/>
                </a:solidFill>
                <a:latin typeface="Twinkl Cursive Looped" panose="02000000000000000000" pitchFamily="2" charset="0"/>
                <a:ea typeface="Times New Roman" panose="02020603050405020304" pitchFamily="18" charset="0"/>
              </a:rPr>
              <a:t>After 1880, it was apparent that big factories were built and occupied the town, where new machinery was used to make clothes, boots and shoes.  A new engineering industry with more modern machinery made boilers, engines and farm equipment which collided with old ideas.</a:t>
            </a:r>
            <a:endParaRPr lang="en-GB" sz="4400" dirty="0">
              <a:solidFill>
                <a:srgbClr val="000000"/>
              </a:solidFill>
              <a:highlight>
                <a:srgbClr val="FFFF00"/>
              </a:highligh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5 - Tuesday</a:t>
            </a:r>
          </a:p>
          <a:p>
            <a:endParaRPr lang="en-GB" sz="7200" dirty="0"/>
          </a:p>
        </p:txBody>
      </p:sp>
    </p:spTree>
    <p:extLst>
      <p:ext uri="{BB962C8B-B14F-4D97-AF65-F5344CB8AC3E}">
        <p14:creationId xmlns:p14="http://schemas.microsoft.com/office/powerpoint/2010/main" val="28917887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AD7E587-56F4-4145-B642-9B7972187118}"/>
              </a:ext>
            </a:extLst>
          </p:cNvPr>
          <p:cNvPicPr>
            <a:picLocks noChangeAspect="1"/>
          </p:cNvPicPr>
          <p:nvPr/>
        </p:nvPicPr>
        <p:blipFill rotWithShape="1">
          <a:blip r:embed="rId3"/>
          <a:srcRect l="31145" t="22103" r="33334" b="6935"/>
          <a:stretch/>
        </p:blipFill>
        <p:spPr>
          <a:xfrm>
            <a:off x="1676400" y="190500"/>
            <a:ext cx="8026400" cy="6554901"/>
          </a:xfrm>
          <a:prstGeom prst="rect">
            <a:avLst/>
          </a:prstGeom>
        </p:spPr>
      </p:pic>
    </p:spTree>
    <p:extLst>
      <p:ext uri="{BB962C8B-B14F-4D97-AF65-F5344CB8AC3E}">
        <p14:creationId xmlns:p14="http://schemas.microsoft.com/office/powerpoint/2010/main" val="306704674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4106845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068771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6707" y="2688939"/>
            <a:ext cx="10515600" cy="2438232"/>
          </a:xfrm>
        </p:spPr>
        <p:txBody>
          <a:bodyPr>
            <a:normAutofit fontScale="90000"/>
          </a:bodyPr>
          <a:lstStyle/>
          <a:p>
            <a:pPr algn="ctr"/>
            <a:r>
              <a:rPr lang="en-GB" dirty="0">
                <a:latin typeface="Twinkl Cursive Looped" panose="02000000000000000000" pitchFamily="2" charset="0"/>
              </a:rPr>
              <a:t>disappear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cease to be visible.</a:t>
            </a:r>
          </a:p>
        </p:txBody>
      </p:sp>
    </p:spTree>
    <p:extLst>
      <p:ext uri="{BB962C8B-B14F-4D97-AF65-F5344CB8AC3E}">
        <p14:creationId xmlns:p14="http://schemas.microsoft.com/office/powerpoint/2010/main" val="16171306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disappear </a:t>
            </a:r>
          </a:p>
        </p:txBody>
      </p:sp>
    </p:spTree>
    <p:extLst>
      <p:ext uri="{BB962C8B-B14F-4D97-AF65-F5344CB8AC3E}">
        <p14:creationId xmlns:p14="http://schemas.microsoft.com/office/powerpoint/2010/main" val="32383114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6707" y="2688939"/>
            <a:ext cx="10515600" cy="2438232"/>
          </a:xfrm>
        </p:spPr>
        <p:txBody>
          <a:bodyPr>
            <a:normAutofit fontScale="90000"/>
          </a:bodyPr>
          <a:lstStyle/>
          <a:p>
            <a:pPr algn="ctr"/>
            <a:r>
              <a:rPr lang="en-GB" dirty="0">
                <a:latin typeface="Twinkl Cursive Looped" panose="02000000000000000000" pitchFamily="2" charset="0"/>
              </a:rPr>
              <a:t>disappear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cease to be visible.</a:t>
            </a:r>
          </a:p>
        </p:txBody>
      </p:sp>
    </p:spTree>
    <p:extLst>
      <p:ext uri="{BB962C8B-B14F-4D97-AF65-F5344CB8AC3E}">
        <p14:creationId xmlns:p14="http://schemas.microsoft.com/office/powerpoint/2010/main" val="91567232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9834998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important  </a:t>
            </a:r>
          </a:p>
        </p:txBody>
      </p:sp>
    </p:spTree>
    <p:extLst>
      <p:ext uri="{BB962C8B-B14F-4D97-AF65-F5344CB8AC3E}">
        <p14:creationId xmlns:p14="http://schemas.microsoft.com/office/powerpoint/2010/main" val="29291617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5735" y="200543"/>
            <a:ext cx="10515600" cy="5866428"/>
          </a:xfrm>
        </p:spPr>
        <p:txBody>
          <a:bodyPr>
            <a:normAutofit/>
          </a:bodyPr>
          <a:lstStyle/>
          <a:p>
            <a:pPr algn="ctr"/>
            <a:r>
              <a:rPr lang="en-GB" dirty="0">
                <a:latin typeface="Twinkl Cursive Looped" panose="02000000000000000000" pitchFamily="2" charset="0"/>
              </a:rPr>
              <a:t>important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of great significance or value.</a:t>
            </a:r>
          </a:p>
        </p:txBody>
      </p:sp>
    </p:spTree>
    <p:extLst>
      <p:ext uri="{BB962C8B-B14F-4D97-AF65-F5344CB8AC3E}">
        <p14:creationId xmlns:p14="http://schemas.microsoft.com/office/powerpoint/2010/main" val="3904934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553029"/>
            <a:ext cx="10515600" cy="1875971"/>
          </a:xfrm>
        </p:spPr>
        <p:txBody>
          <a:bodyPr>
            <a:normAutofit/>
          </a:bodyPr>
          <a:lstStyle/>
          <a:p>
            <a:pPr algn="ctr"/>
            <a:r>
              <a:rPr lang="en-GB" dirty="0">
                <a:latin typeface="Twinkl Cursive Looped" panose="02000000000000000000" pitchFamily="2" charset="0"/>
              </a:rPr>
              <a:t>Do you remember this rule?</a:t>
            </a:r>
          </a:p>
        </p:txBody>
      </p:sp>
    </p:spTree>
    <p:extLst>
      <p:ext uri="{BB962C8B-B14F-4D97-AF65-F5344CB8AC3E}">
        <p14:creationId xmlns:p14="http://schemas.microsoft.com/office/powerpoint/2010/main" val="39886360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 families – solve and sign</a:t>
            </a:r>
          </a:p>
        </p:txBody>
      </p:sp>
    </p:spTree>
    <p:extLst>
      <p:ext uri="{BB962C8B-B14F-4D97-AF65-F5344CB8AC3E}">
        <p14:creationId xmlns:p14="http://schemas.microsoft.com/office/powerpoint/2010/main" val="413664661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 family - solve</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40292" name="Picture 4">
            <a:extLst>
              <a:ext uri="{FF2B5EF4-FFF2-40B4-BE49-F238E27FC236}">
                <a16:creationId xmlns:a16="http://schemas.microsoft.com/office/drawing/2014/main" id="{A20D0699-49DE-2EB5-56D9-CEEEF9E15B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9111" y="649061"/>
            <a:ext cx="5736318" cy="2412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515527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 family - sign</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41316" name="Picture 4">
            <a:extLst>
              <a:ext uri="{FF2B5EF4-FFF2-40B4-BE49-F238E27FC236}">
                <a16:creationId xmlns:a16="http://schemas.microsoft.com/office/drawing/2014/main" id="{4ACE2A9F-C468-2DD3-DA6C-A3301DFAF3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9560" y="1136195"/>
            <a:ext cx="5997430" cy="14328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075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insoluble </a:t>
            </a:r>
          </a:p>
        </p:txBody>
      </p:sp>
    </p:spTree>
    <p:extLst>
      <p:ext uri="{BB962C8B-B14F-4D97-AF65-F5344CB8AC3E}">
        <p14:creationId xmlns:p14="http://schemas.microsoft.com/office/powerpoint/2010/main" val="1530932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insoluble</a:t>
            </a:r>
          </a:p>
        </p:txBody>
      </p:sp>
      <p:sp>
        <p:nvSpPr>
          <p:cNvPr id="3" name="Rectangle 2">
            <a:extLst>
              <a:ext uri="{FF2B5EF4-FFF2-40B4-BE49-F238E27FC236}">
                <a16:creationId xmlns:a16="http://schemas.microsoft.com/office/drawing/2014/main" id="{13BB5EC0-7A96-4D29-A835-6FAE896C31A4}"/>
              </a:ext>
            </a:extLst>
          </p:cNvPr>
          <p:cNvSpPr/>
          <p:nvPr/>
        </p:nvSpPr>
        <p:spPr>
          <a:xfrm>
            <a:off x="5500914" y="3429000"/>
            <a:ext cx="1016000"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6703606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insoluble</a:t>
            </a:r>
          </a:p>
        </p:txBody>
      </p:sp>
      <p:sp>
        <p:nvSpPr>
          <p:cNvPr id="3" name="Rectangle 2">
            <a:extLst>
              <a:ext uri="{FF2B5EF4-FFF2-40B4-BE49-F238E27FC236}">
                <a16:creationId xmlns:a16="http://schemas.microsoft.com/office/drawing/2014/main" id="{13BB5EC0-7A96-4D29-A835-6FAE896C31A4}"/>
              </a:ext>
            </a:extLst>
          </p:cNvPr>
          <p:cNvSpPr/>
          <p:nvPr/>
        </p:nvSpPr>
        <p:spPr>
          <a:xfrm>
            <a:off x="5500914" y="3429000"/>
            <a:ext cx="1016000"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0706" name="Picture 2" descr="878 Insoluble Images, Stock Photos &amp; Vectors | Shutterstock">
            <a:extLst>
              <a:ext uri="{FF2B5EF4-FFF2-40B4-BE49-F238E27FC236}">
                <a16:creationId xmlns:a16="http://schemas.microsoft.com/office/drawing/2014/main" id="{D08BF5E0-E879-565F-4A08-43E2EBA5015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614"/>
          <a:stretch/>
        </p:blipFill>
        <p:spPr bwMode="auto">
          <a:xfrm>
            <a:off x="389845" y="654050"/>
            <a:ext cx="2181225" cy="1914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334039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dissolve</a:t>
            </a:r>
          </a:p>
        </p:txBody>
      </p:sp>
    </p:spTree>
    <p:extLst>
      <p:ext uri="{BB962C8B-B14F-4D97-AF65-F5344CB8AC3E}">
        <p14:creationId xmlns:p14="http://schemas.microsoft.com/office/powerpoint/2010/main" val="209660310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dissolve</a:t>
            </a:r>
          </a:p>
        </p:txBody>
      </p:sp>
      <p:sp>
        <p:nvSpPr>
          <p:cNvPr id="3" name="Rectangle 2">
            <a:extLst>
              <a:ext uri="{FF2B5EF4-FFF2-40B4-BE49-F238E27FC236}">
                <a16:creationId xmlns:a16="http://schemas.microsoft.com/office/drawing/2014/main" id="{0366E0B6-702E-4814-82C6-08CA2D13F3C9}"/>
              </a:ext>
            </a:extLst>
          </p:cNvPr>
          <p:cNvSpPr/>
          <p:nvPr/>
        </p:nvSpPr>
        <p:spPr>
          <a:xfrm>
            <a:off x="5710619" y="3673929"/>
            <a:ext cx="1778751"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464158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dissolve</a:t>
            </a:r>
          </a:p>
        </p:txBody>
      </p:sp>
      <p:sp>
        <p:nvSpPr>
          <p:cNvPr id="3" name="Rectangle 2">
            <a:extLst>
              <a:ext uri="{FF2B5EF4-FFF2-40B4-BE49-F238E27FC236}">
                <a16:creationId xmlns:a16="http://schemas.microsoft.com/office/drawing/2014/main" id="{0366E0B6-702E-4814-82C6-08CA2D13F3C9}"/>
              </a:ext>
            </a:extLst>
          </p:cNvPr>
          <p:cNvSpPr/>
          <p:nvPr/>
        </p:nvSpPr>
        <p:spPr>
          <a:xfrm>
            <a:off x="5768675" y="3572329"/>
            <a:ext cx="1778753"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4562" name="Picture 2" descr="13,007 Dissolve Stock Vector Illustration and Royalty Free Dissolve Clipart">
            <a:extLst>
              <a:ext uri="{FF2B5EF4-FFF2-40B4-BE49-F238E27FC236}">
                <a16:creationId xmlns:a16="http://schemas.microsoft.com/office/drawing/2014/main" id="{AA06D2B2-F804-6E4E-25E8-110B9A22C5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324" y="2238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809375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solvent</a:t>
            </a:r>
          </a:p>
        </p:txBody>
      </p:sp>
    </p:spTree>
    <p:extLst>
      <p:ext uri="{BB962C8B-B14F-4D97-AF65-F5344CB8AC3E}">
        <p14:creationId xmlns:p14="http://schemas.microsoft.com/office/powerpoint/2010/main" val="37228888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solvent</a:t>
            </a:r>
          </a:p>
        </p:txBody>
      </p:sp>
      <p:sp>
        <p:nvSpPr>
          <p:cNvPr id="3" name="Rectangle 2">
            <a:extLst>
              <a:ext uri="{FF2B5EF4-FFF2-40B4-BE49-F238E27FC236}">
                <a16:creationId xmlns:a16="http://schemas.microsoft.com/office/drawing/2014/main" id="{162CC6E8-06E9-4F6E-A75B-C2FED721CE28}"/>
              </a:ext>
            </a:extLst>
          </p:cNvPr>
          <p:cNvSpPr/>
          <p:nvPr/>
        </p:nvSpPr>
        <p:spPr>
          <a:xfrm>
            <a:off x="4847771" y="3662590"/>
            <a:ext cx="1785258"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7887136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solvent</a:t>
            </a:r>
          </a:p>
        </p:txBody>
      </p:sp>
      <p:sp>
        <p:nvSpPr>
          <p:cNvPr id="3" name="Rectangle 2">
            <a:extLst>
              <a:ext uri="{FF2B5EF4-FFF2-40B4-BE49-F238E27FC236}">
                <a16:creationId xmlns:a16="http://schemas.microsoft.com/office/drawing/2014/main" id="{162CC6E8-06E9-4F6E-A75B-C2FED721CE28}"/>
              </a:ext>
            </a:extLst>
          </p:cNvPr>
          <p:cNvSpPr/>
          <p:nvPr/>
        </p:nvSpPr>
        <p:spPr>
          <a:xfrm>
            <a:off x="4847771" y="3662590"/>
            <a:ext cx="1785258"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2450" name="Picture 2" descr="solute and solvent - Clip Art Library">
            <a:extLst>
              <a:ext uri="{FF2B5EF4-FFF2-40B4-BE49-F238E27FC236}">
                <a16:creationId xmlns:a16="http://schemas.microsoft.com/office/drawing/2014/main" id="{7B5D956D-010F-DCBE-78EE-A9C183067C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295" y="4705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574113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38626596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54768"/>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sion</a:t>
            </a:r>
            <a:r>
              <a:rPr lang="en-GB" dirty="0">
                <a:latin typeface="Twinkl Cursive Looped" panose="02000000000000000000" pitchFamily="2" charset="0"/>
              </a:rPr>
              <a:t> is used if the root word ends in d or se.</a:t>
            </a:r>
            <a:br>
              <a:rPr lang="en-GB" dirty="0">
                <a:latin typeface="Twinkl Cursive Looped" panose="02000000000000000000" pitchFamily="2" charset="0"/>
              </a:rPr>
            </a:br>
            <a:r>
              <a:rPr lang="en-GB" sz="3600" dirty="0">
                <a:latin typeface="Twinkl Cursive Looped" panose="02000000000000000000" pitchFamily="2" charset="0"/>
              </a:rPr>
              <a:t>Exceptions: attend – attention,</a:t>
            </a:r>
            <a:br>
              <a:rPr lang="en-GB" sz="3600" dirty="0">
                <a:latin typeface="Twinkl Cursive Looped" panose="02000000000000000000" pitchFamily="2" charset="0"/>
              </a:rPr>
            </a:br>
            <a:r>
              <a:rPr lang="en-GB" sz="3600" dirty="0">
                <a:latin typeface="Twinkl Cursive Looped" panose="02000000000000000000" pitchFamily="2" charset="0"/>
              </a:rPr>
              <a:t>intend – intention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1607303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important  </a:t>
            </a:r>
          </a:p>
        </p:txBody>
      </p:sp>
    </p:spTree>
    <p:extLst>
      <p:ext uri="{BB962C8B-B14F-4D97-AF65-F5344CB8AC3E}">
        <p14:creationId xmlns:p14="http://schemas.microsoft.com/office/powerpoint/2010/main" val="140627174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371734429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infuse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485302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infuse </a:t>
            </a:r>
          </a:p>
        </p:txBody>
      </p:sp>
      <p:sp>
        <p:nvSpPr>
          <p:cNvPr id="3" name="Rectangle 2">
            <a:extLst>
              <a:ext uri="{FF2B5EF4-FFF2-40B4-BE49-F238E27FC236}">
                <a16:creationId xmlns:a16="http://schemas.microsoft.com/office/drawing/2014/main" id="{CADDE2D9-BBEE-4B60-9EA8-8BE166E5866C}"/>
              </a:ext>
            </a:extLst>
          </p:cNvPr>
          <p:cNvSpPr/>
          <p:nvPr/>
        </p:nvSpPr>
        <p:spPr>
          <a:xfrm>
            <a:off x="6502399" y="3665300"/>
            <a:ext cx="81280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3354710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infusion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4281121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infusion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096000"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6413378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persuade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5995467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persuade</a:t>
            </a:r>
          </a:p>
        </p:txBody>
      </p:sp>
      <p:sp>
        <p:nvSpPr>
          <p:cNvPr id="3" name="Rectangle 2">
            <a:extLst>
              <a:ext uri="{FF2B5EF4-FFF2-40B4-BE49-F238E27FC236}">
                <a16:creationId xmlns:a16="http://schemas.microsoft.com/office/drawing/2014/main" id="{8423529B-2619-4C00-BACD-5C5E084218E0}"/>
              </a:ext>
            </a:extLst>
          </p:cNvPr>
          <p:cNvSpPr/>
          <p:nvPr/>
        </p:nvSpPr>
        <p:spPr>
          <a:xfrm>
            <a:off x="6850557" y="3653971"/>
            <a:ext cx="798472"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0437229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persuasion</a:t>
            </a:r>
          </a:p>
        </p:txBody>
      </p:sp>
    </p:spTree>
    <p:extLst>
      <p:ext uri="{BB962C8B-B14F-4D97-AF65-F5344CB8AC3E}">
        <p14:creationId xmlns:p14="http://schemas.microsoft.com/office/powerpoint/2010/main" val="379776574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persuasion</a:t>
            </a:r>
          </a:p>
        </p:txBody>
      </p:sp>
      <p:sp>
        <p:nvSpPr>
          <p:cNvPr id="4" name="Rectangle 3">
            <a:extLst>
              <a:ext uri="{FF2B5EF4-FFF2-40B4-BE49-F238E27FC236}">
                <a16:creationId xmlns:a16="http://schemas.microsoft.com/office/drawing/2014/main" id="{075DC9AF-D7D9-795E-8B34-E457CD939DFA}"/>
              </a:ext>
            </a:extLst>
          </p:cNvPr>
          <p:cNvSpPr/>
          <p:nvPr/>
        </p:nvSpPr>
        <p:spPr>
          <a:xfrm>
            <a:off x="6487885" y="3683000"/>
            <a:ext cx="1611085"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358178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infuse -&gt; infusion</a:t>
            </a:r>
          </a:p>
        </p:txBody>
      </p:sp>
    </p:spTree>
    <p:extLst>
      <p:ext uri="{BB962C8B-B14F-4D97-AF65-F5344CB8AC3E}">
        <p14:creationId xmlns:p14="http://schemas.microsoft.com/office/powerpoint/2010/main" val="36092632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5055</TotalTime>
  <Words>4864</Words>
  <Application>Microsoft Office PowerPoint</Application>
  <PresentationFormat>Widescreen</PresentationFormat>
  <Paragraphs>531</Paragraphs>
  <Slides>308</Slides>
  <Notes>69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308</vt:i4>
      </vt:variant>
    </vt:vector>
  </HeadingPairs>
  <TitlesOfParts>
    <vt:vector size="314" baseType="lpstr">
      <vt:lpstr>Arial</vt:lpstr>
      <vt:lpstr>Calibri</vt:lpstr>
      <vt:lpstr>Calibri Light</vt:lpstr>
      <vt:lpstr>Times New Roman</vt:lpstr>
      <vt:lpstr>Twinkl Cursive Looped</vt:lpstr>
      <vt:lpstr>Office Theme</vt:lpstr>
      <vt:lpstr>Spelling Y5</vt:lpstr>
      <vt:lpstr>PowerPoint Presentation</vt:lpstr>
      <vt:lpstr>PowerPoint Presentation</vt:lpstr>
      <vt:lpstr>Let’s Revisit and Review…</vt:lpstr>
      <vt:lpstr>Do you remember this challenge word?</vt:lpstr>
      <vt:lpstr>disappear </vt:lpstr>
      <vt:lpstr>disappear   verb  Definition - cease to be visible.</vt:lpstr>
      <vt:lpstr>Do you remember this challenge word?</vt:lpstr>
      <vt:lpstr>important  </vt:lpstr>
      <vt:lpstr>important  adjective  Definition - of great significance or value.</vt:lpstr>
      <vt:lpstr>Do you remember this rule?</vt:lpstr>
      <vt:lpstr>Word families – solve and sign</vt:lpstr>
      <vt:lpstr>  word family - solve  </vt:lpstr>
      <vt:lpstr>  word family - sign  </vt:lpstr>
      <vt:lpstr>solve </vt:lpstr>
      <vt:lpstr>solve</vt:lpstr>
      <vt:lpstr>solve</vt:lpstr>
      <vt:lpstr>soluble</vt:lpstr>
      <vt:lpstr>soluble</vt:lpstr>
      <vt:lpstr>soluble</vt:lpstr>
      <vt:lpstr>solution</vt:lpstr>
      <vt:lpstr>solution</vt:lpstr>
      <vt:lpstr>solution</vt:lpstr>
      <vt:lpstr>Let’s Teach and Practise</vt:lpstr>
      <vt:lpstr>Words with ending sound /ʃən/   –sion  –sion is used if the root word ends in d or se. Exceptions: attend – attention, intend – intention</vt:lpstr>
      <vt:lpstr>-sion</vt:lpstr>
      <vt:lpstr>collide</vt:lpstr>
      <vt:lpstr>collide </vt:lpstr>
      <vt:lpstr>collision</vt:lpstr>
      <vt:lpstr>collision</vt:lpstr>
      <vt:lpstr>comprehend</vt:lpstr>
      <vt:lpstr>comprehend</vt:lpstr>
      <vt:lpstr>comprehension</vt:lpstr>
      <vt:lpstr>comprehension</vt:lpstr>
      <vt:lpstr>collide -&gt; collision</vt:lpstr>
      <vt:lpstr>collide -&gt; collision</vt:lpstr>
      <vt:lpstr>collide -&gt; collision  verb -&gt; noun</vt:lpstr>
      <vt:lpstr>collide -&gt; collision  verb -&gt; noun  collision - noun Definition - an instance of one moving object or person striking violently against another.</vt:lpstr>
      <vt:lpstr>collision  A mid-air collision between two aircraft.</vt:lpstr>
      <vt:lpstr>   A mid-air --------- between two aircraft.</vt:lpstr>
      <vt:lpstr>collision  A mid-air collision between two aircraft.</vt:lpstr>
      <vt:lpstr>comprehend -&gt; comprehension </vt:lpstr>
      <vt:lpstr>comprehend -&gt; comprehension </vt:lpstr>
      <vt:lpstr>comprehend -&gt; comprehension verb -&gt; noun  </vt:lpstr>
      <vt:lpstr>comprehend -&gt; comprehension verb -&gt; noun  comprehension – noun  Definition - the ability to understand something.  </vt:lpstr>
      <vt:lpstr>comprehension  Some won't have the least comprehension of what I'm trying to do.</vt:lpstr>
      <vt:lpstr>   Some won't have the least  ------------- of what I'm trying to do.</vt:lpstr>
      <vt:lpstr>comprehension  Some won't have the least comprehension of what I'm trying to do.</vt:lpstr>
      <vt:lpstr>New CHALLENGE words.</vt:lpstr>
      <vt:lpstr>apparent</vt:lpstr>
      <vt:lpstr>apparent  The solution was apparent to all except the teacher.</vt:lpstr>
      <vt:lpstr>  The solution was apparent to all except the teacher.</vt:lpstr>
      <vt:lpstr>  The solution was ________ to all except the teacher.</vt:lpstr>
      <vt:lpstr>  The solution was apparent to all except the teacher.</vt:lpstr>
      <vt:lpstr>occupy</vt:lpstr>
      <vt:lpstr>occupy  To occupy the top office in the country is to be Prime Minister.</vt:lpstr>
      <vt:lpstr>  To occupy the top office in the country is to be Prime Minister.</vt:lpstr>
      <vt:lpstr>  To ______ the top office in the country is to be Prime Minister.</vt:lpstr>
      <vt:lpstr>  To occupy the top office in the country is to be Prime Minister.</vt:lpstr>
      <vt:lpstr>Let’s Practise and Apply.</vt:lpstr>
      <vt:lpstr>Can you spot the spelling rule words and the challenge words?</vt:lpstr>
      <vt:lpstr>New Industries After 1880, it was apparent that big factories were built and occupied the town, where new machinery was used to make clothes, boots and shoes.  A new engineering industry with more modern machinery made boilers, engines and farm equipment which collided with old ideas.  With an apparent growing population, changing needs and new inventions, Colchester changed too and most of the two centre factories were knocked down in the 21st century to occupy new business ideas.  Decisions were made to review shops, banks, restaurants and offices – known as service industries – persuasion was used to replace factories and workshops and create a new explosion of businesses.  We can be persuaded by clues of changes in old buildings.  Lettering above the shops on a high street building shows it was the offices for the fire-fighting department, now replaced by a television store.  It was built in 1820.  The decision was made to keep and maintain the original sign. </vt:lpstr>
      <vt:lpstr>New Industries After 1880, it was apparent that big factories were built and occupied the town, where new machinery was used to make clothes, boots and shoes.  A new engineering industry with more modern machinery made boilers, engines and farm equipment which collided with old ideas.  With an apparent growing population, changing needs and new inventions, Colchester changed too and persuaded to change most of the two centre factories were knocked down in the 21st century to occupy new business ideas.  Decisions were made to review shops, banks, restaurants and offices – known as service industries – persuasion was used to replace factories and workshops and create a new explosion of businesses.  We can be persuaded by clues of changes in old buildings.  Lettering above the shops on a high street building shows it was the offices for the fire-fighting department, now replaced by a television store.  It was built in 1820.  The decision was made to keep and maintain the original sign. </vt:lpstr>
      <vt:lpstr>Write this sentence as I dictate it to you.</vt:lpstr>
      <vt:lpstr>After 1880, it was apparent that big factories were built and occupied the town, where new machinery was used to make clothes, boots and shoes.  A new engineering industry with more modern machinery made boilers, engines and farm equipment which collided with old ideas.</vt:lpstr>
      <vt:lpstr>PowerPoint Presentation</vt:lpstr>
      <vt:lpstr>PowerPoint Presentation</vt:lpstr>
      <vt:lpstr>Let’s Revisit and Review…</vt:lpstr>
      <vt:lpstr>Do you remember this challenge word?</vt:lpstr>
      <vt:lpstr>disappear </vt:lpstr>
      <vt:lpstr>disappear   verb  Definition - cease to be visible.</vt:lpstr>
      <vt:lpstr>Do you remember this challenge word?</vt:lpstr>
      <vt:lpstr>important  </vt:lpstr>
      <vt:lpstr>important  adjective  Definition - of great significance or value.</vt:lpstr>
      <vt:lpstr>Do you remember this rule?</vt:lpstr>
      <vt:lpstr>Word families – solve and sign</vt:lpstr>
      <vt:lpstr>  word family - solve  </vt:lpstr>
      <vt:lpstr>  word family - sign  </vt:lpstr>
      <vt:lpstr>insoluble </vt:lpstr>
      <vt:lpstr>insoluble</vt:lpstr>
      <vt:lpstr>insoluble</vt:lpstr>
      <vt:lpstr>dissolve</vt:lpstr>
      <vt:lpstr>dissolve</vt:lpstr>
      <vt:lpstr>dissolve</vt:lpstr>
      <vt:lpstr>solvent</vt:lpstr>
      <vt:lpstr>solvent</vt:lpstr>
      <vt:lpstr>solvent</vt:lpstr>
      <vt:lpstr>Let’s Teach and Practise</vt:lpstr>
      <vt:lpstr>Words with ending sound /ʃən/   –sion  –sion is used if the root word ends in d or se. Exceptions: attend – attention, intend – intention</vt:lpstr>
      <vt:lpstr>-sion</vt:lpstr>
      <vt:lpstr>infuse</vt:lpstr>
      <vt:lpstr>infuse </vt:lpstr>
      <vt:lpstr>infusion </vt:lpstr>
      <vt:lpstr>infusion</vt:lpstr>
      <vt:lpstr>persuade</vt:lpstr>
      <vt:lpstr>persuade</vt:lpstr>
      <vt:lpstr>persuasion</vt:lpstr>
      <vt:lpstr>persuasion</vt:lpstr>
      <vt:lpstr>infuse -&gt; infusion</vt:lpstr>
      <vt:lpstr>infuse -&gt; infusion</vt:lpstr>
      <vt:lpstr>infuse -&gt; infusion verb -&gt; noun</vt:lpstr>
      <vt:lpstr>infuse -&gt; infusion verb -&gt; noun  infusion - noun  Definition - a drink, remedy, or extract prepared by soaking tea leaves or herbs in liquid.</vt:lpstr>
      <vt:lpstr>infusion  Fred created a strong rosemary infusion.</vt:lpstr>
      <vt:lpstr>   Fred created a strong rosemary  --------.</vt:lpstr>
      <vt:lpstr>infusion  Fred created a strong rosemary infusion.</vt:lpstr>
      <vt:lpstr>persuade -&gt; persuasion </vt:lpstr>
      <vt:lpstr>persuade -&gt; persuasion </vt:lpstr>
      <vt:lpstr>persuade -&gt; persuasion   verb -&gt; noun</vt:lpstr>
      <vt:lpstr>persuade -&gt; persuasion   verb -&gt; noun  persuasion - noun  Definition - the action or process of persuading someone or of being persuaded to do or believe something.</vt:lpstr>
      <vt:lpstr>persuasion  Sally needed plenty of persuasion before she actually left.</vt:lpstr>
      <vt:lpstr>   Sally needed plenty of ---------- before she actually left.</vt:lpstr>
      <vt:lpstr>persuasion  Sally needed plenty of persuasion before she actually left.</vt:lpstr>
      <vt:lpstr>New CHALLENGE words.</vt:lpstr>
      <vt:lpstr>apparent</vt:lpstr>
      <vt:lpstr>apparent  The solution was apparent to all except the teacher.</vt:lpstr>
      <vt:lpstr>  The solution was apparent to all except the teacher.</vt:lpstr>
      <vt:lpstr>  The solution was ________ to all except the teacher.</vt:lpstr>
      <vt:lpstr>  The solution was apparent to all except the teacher.</vt:lpstr>
      <vt:lpstr>occupy</vt:lpstr>
      <vt:lpstr>occupy  To occupy the top office in the country is to be Prime Minister.</vt:lpstr>
      <vt:lpstr>  To occupy the top office in the country is to be Prime Minister.</vt:lpstr>
      <vt:lpstr>  To ______ the top office in the country is to be Prime Minister.</vt:lpstr>
      <vt:lpstr>  To occupy the top office in the country is to be Prime Minister.</vt:lpstr>
      <vt:lpstr>Let’s Practise and Apply.</vt:lpstr>
      <vt:lpstr>Can you spot the spelling rule words and the challenge words?</vt:lpstr>
      <vt:lpstr>New Industries After 1880, it was apparent that big factories were built and occupied the town, where new machinery was used to make clothes, boots and shoes.  A new engineering industry with more modern machinery made boilers, engines and farm equipment which collided with old ideas.  With an apparent growing population, changing needs and new inventions, Colchester changed too and most of the two centre factories were knocked down in the 21st century to occupy new business ideas.  Decisions were made to review shops, banks, restaurants and offices – known as service industries – persuasion was used to replace factories and workshops and create a new explosion of businesses.  We can be persuaded by clues of changes in old buildings.  Lettering above the shops on a high street building shows it was the offices for the fire-fighting department, now replaced by a television store.  It was built in 1820.  The decision was made to keep and maintain the original sign. </vt:lpstr>
      <vt:lpstr>New Industries After 1880, it was apparent that big factories were built and occupied the town, where new machinery was used to make clothes, boots and shoes.  A new engineering industry with more modern machinery made boilers, engines and farm equipment which collided with old ideas.  With an apparent growing population, changing needs and new inventions, Colchester changed too and persuaded to change most of the two centre factories were knocked down in the 21st century to occupy new business ideas.  Decisions were made to review shops, banks, restaurants and offices – known as service industries – persuasion was used to replace factories and workshops and create a new explosion of businesses.  We can be persuaded by clues of changes in old buildings.  Lettering above the shops on a high street building shows it was the offices for the fire-fighting department, now replaced by a television store.  It was built in 1820.  The decision was made to keep and maintain the original sign. </vt:lpstr>
      <vt:lpstr>Write this sentence as I dictate it to you.</vt:lpstr>
      <vt:lpstr>With an apparent growing population, changing needs and new inventions, Colchester changed too and persuaded to change most of the two centre factories which were knocked down in the 21st century to occupy new business ideas.</vt:lpstr>
      <vt:lpstr>PowerPoint Presentation</vt:lpstr>
      <vt:lpstr>PowerPoint Presentation</vt:lpstr>
      <vt:lpstr>Let’s Revisit and Review…</vt:lpstr>
      <vt:lpstr>Do you remember this challenge word?</vt:lpstr>
      <vt:lpstr>disappear </vt:lpstr>
      <vt:lpstr>disappear   verb  Definition - cease to be visible.</vt:lpstr>
      <vt:lpstr>Do you remember this challenge word?</vt:lpstr>
      <vt:lpstr>important  </vt:lpstr>
      <vt:lpstr>important  adjective  Definition - of great significance or value.</vt:lpstr>
      <vt:lpstr>Do you remember this rule?</vt:lpstr>
      <vt:lpstr>Word families – solve and sign</vt:lpstr>
      <vt:lpstr>  word family - solve  </vt:lpstr>
      <vt:lpstr>  word family - sign  </vt:lpstr>
      <vt:lpstr>sign </vt:lpstr>
      <vt:lpstr>sign</vt:lpstr>
      <vt:lpstr>sign</vt:lpstr>
      <vt:lpstr>signature</vt:lpstr>
      <vt:lpstr>signature</vt:lpstr>
      <vt:lpstr>signature</vt:lpstr>
      <vt:lpstr>assign</vt:lpstr>
      <vt:lpstr>assign</vt:lpstr>
      <vt:lpstr>assign</vt:lpstr>
      <vt:lpstr>Let’s Teach and Practise</vt:lpstr>
      <vt:lpstr>Words with ending sound /ʃən/   –sion  –sion is used if the root word ends in d or se. Exceptions: attend – attention, intend – intention</vt:lpstr>
      <vt:lpstr>-sion</vt:lpstr>
      <vt:lpstr>explode</vt:lpstr>
      <vt:lpstr>explode </vt:lpstr>
      <vt:lpstr>explosion</vt:lpstr>
      <vt:lpstr>explosion</vt:lpstr>
      <vt:lpstr>televise</vt:lpstr>
      <vt:lpstr>televise</vt:lpstr>
      <vt:lpstr>television</vt:lpstr>
      <vt:lpstr>television</vt:lpstr>
      <vt:lpstr>explode -&gt; explosion</vt:lpstr>
      <vt:lpstr>explode -&gt; explosion</vt:lpstr>
      <vt:lpstr>explode -&gt; explosion verb -&gt; noun</vt:lpstr>
      <vt:lpstr>explode -&gt; explosion verb -&gt; noun  explosion - noun  Definition - a violent shattering or blowing apart of something, as is caused by a bomb.</vt:lpstr>
      <vt:lpstr>explosion  An explosion of anger inside the factory scared everyone.</vt:lpstr>
      <vt:lpstr>explosion  An --------- of anger inside the factory scared everyone.</vt:lpstr>
      <vt:lpstr>explosion  An explosion of anger inside the factory scared everyone.</vt:lpstr>
      <vt:lpstr>televise -&gt; television </vt:lpstr>
      <vt:lpstr>televise -&gt; television </vt:lpstr>
      <vt:lpstr>televise -&gt; television  verb -&gt; noun </vt:lpstr>
      <vt:lpstr>televise -&gt; television  verb -&gt; noun   television - noun  Definition - a system for converting visual images (with sound) into electrical signals, transmitting them by radio or other means, and displaying them electronically on a screen.</vt:lpstr>
      <vt:lpstr>television  The days before television provided more creative time spent with projects.</vt:lpstr>
      <vt:lpstr>   The days before ---------- provided more creative time spent with projects.</vt:lpstr>
      <vt:lpstr>television  The days before television provided more creative time spent with projects.</vt:lpstr>
      <vt:lpstr>New CHALLENGE words.</vt:lpstr>
      <vt:lpstr>apparent</vt:lpstr>
      <vt:lpstr>apparent  The solution was apparent to all except the teacher.</vt:lpstr>
      <vt:lpstr>  The solution was apparent to all except the teacher.</vt:lpstr>
      <vt:lpstr>  The solution was ________ to all except the teacher.</vt:lpstr>
      <vt:lpstr>  The solution was apparent to all except the teacher.</vt:lpstr>
      <vt:lpstr>occupy</vt:lpstr>
      <vt:lpstr>occupy  To occupy the top office in the country is to be Prime Minister.</vt:lpstr>
      <vt:lpstr>  To occupy the top office in the country is to be Prime Minister.</vt:lpstr>
      <vt:lpstr>  To ______ the top office in the country is to be Prime Minister.</vt:lpstr>
      <vt:lpstr>  To occupy the top office in the country is to be Prime Minister.</vt:lpstr>
      <vt:lpstr>Let’s Practise and Apply.</vt:lpstr>
      <vt:lpstr>Can you spot the spelling rule words and the challenge words?</vt:lpstr>
      <vt:lpstr>New Industries After 1880, it was apparent that big factories were built and occupied the town, where new machinery was used to make clothes, boots and shoes.  A new engineering industry with more modern machinery made boilers, engines and farm equipment which collided with old ideas.  With an apparent growing population, changing needs and new inventions, Colchester changed too and most of the two centre factories were knocked down in the 21st century to occupy new business ideas.  Decisions were made to review shops, banks, restaurants and offices – known as service industries – persuasion was used to replace factories and workshops and create a new explosion of businesses.  We can be persuaded by clues of changes in old buildings.  Lettering above the shops on a high street building shows it was the offices for the fire-fighting department, now replaced by a television store.  It was built in 1820.  The decision was made to keep and maintain the original sign. </vt:lpstr>
      <vt:lpstr>New Industries After 1880, it was apparent that big factories were built and occupied the town, where new machinery was used to make clothes, boots and shoes.  A new engineering industry with more modern machinery made boilers, engines and farm equipment which collided with old ideas.  With an apparent growing population, changing needs and new inventions, Colchester changed too and persuaded to change most of the two centre factories were knocked down in the 21st century to occupy new business ideas.  Decisions were made to review shops, banks, restaurants and offices – known as service industries – persuasion was used to replace factories and workshops and create a new explosion of businesses.  We can be persuaded by clues of changes in old buildings.  Lettering above the shops on a high street building shows it was the offices for the fire-fighting department, now replaced by a television store.  It was built in 1820.  The decision was made to keep and maintain the original sign. </vt:lpstr>
      <vt:lpstr>Write this sentence as I dictate it to you.</vt:lpstr>
      <vt:lpstr>Decisions were made to review shops, banks, restaurants and offices – known as service industries – persuasion was used to replace factories and workshops and create a new explosion of businesses.</vt:lpstr>
      <vt:lpstr>PowerPoint Presentation</vt:lpstr>
      <vt:lpstr>PowerPoint Presentation</vt:lpstr>
      <vt:lpstr>Let’s Revisit and Review…</vt:lpstr>
      <vt:lpstr>Do you remember this challenge word?</vt:lpstr>
      <vt:lpstr>disappear </vt:lpstr>
      <vt:lpstr>disappear   verb  Definition - cease to be visible.</vt:lpstr>
      <vt:lpstr>Do you remember this challenge word?</vt:lpstr>
      <vt:lpstr>important  </vt:lpstr>
      <vt:lpstr>important  adjective  Definition - of great significance or value.</vt:lpstr>
      <vt:lpstr>Do you remember this rule?</vt:lpstr>
      <vt:lpstr>Word families – solve and sign</vt:lpstr>
      <vt:lpstr>  word family - solve  </vt:lpstr>
      <vt:lpstr>  word family - sign  </vt:lpstr>
      <vt:lpstr>design </vt:lpstr>
      <vt:lpstr>design</vt:lpstr>
      <vt:lpstr>design</vt:lpstr>
      <vt:lpstr>signal</vt:lpstr>
      <vt:lpstr>signal</vt:lpstr>
      <vt:lpstr>signal</vt:lpstr>
      <vt:lpstr>Let’s Teach and Practise</vt:lpstr>
      <vt:lpstr>Words with ending sound /ʃən/   –sion  –sion is used if the root word ends in d or se. Exceptions: attend – attention, intend – intention</vt:lpstr>
      <vt:lpstr>-sion</vt:lpstr>
      <vt:lpstr>decide</vt:lpstr>
      <vt:lpstr>decide</vt:lpstr>
      <vt:lpstr>decision</vt:lpstr>
      <vt:lpstr>decision</vt:lpstr>
      <vt:lpstr>suspend</vt:lpstr>
      <vt:lpstr>suspend</vt:lpstr>
      <vt:lpstr>suspension</vt:lpstr>
      <vt:lpstr>suspension</vt:lpstr>
      <vt:lpstr>decide -&gt; decision</vt:lpstr>
      <vt:lpstr>decide -&gt; decision</vt:lpstr>
      <vt:lpstr>decide -&gt; decision verb -&gt; noun</vt:lpstr>
      <vt:lpstr>decide -&gt; decision verb -&gt; noun  decision - noun Definition - a conclusion or resolution reached after consideration.</vt:lpstr>
      <vt:lpstr>decision  I'll make the decision on my own.</vt:lpstr>
      <vt:lpstr>   I'll make the -------- on my own.</vt:lpstr>
      <vt:lpstr>decision  I'll make the decision on my own.</vt:lpstr>
      <vt:lpstr>suspend -&gt; suspension</vt:lpstr>
      <vt:lpstr>suspend -&gt; suspension</vt:lpstr>
      <vt:lpstr>suspend -&gt; suspension verb -&gt; noun </vt:lpstr>
      <vt:lpstr>suspend -&gt; suspension verb -&gt; noun  suspension - noun  Definition - the action of suspending someone or something or the condition of being suspended. </vt:lpstr>
      <vt:lpstr>suspension  The suspension of military action was apparent.</vt:lpstr>
      <vt:lpstr>  The ---------- of military action was apparent.</vt:lpstr>
      <vt:lpstr>suspension  The suspension of military action was apparent.</vt:lpstr>
      <vt:lpstr>New CHALLENGE words.</vt:lpstr>
      <vt:lpstr>apparent</vt:lpstr>
      <vt:lpstr>apparent  The solution was apparent to all except the teacher.</vt:lpstr>
      <vt:lpstr>  The solution was apparent to all except the teacher.</vt:lpstr>
      <vt:lpstr>  The solution was ________ to all except the teacher.</vt:lpstr>
      <vt:lpstr>  The solution was apparent to all except the teacher.</vt:lpstr>
      <vt:lpstr>occupy</vt:lpstr>
      <vt:lpstr>occupy  To occupy the top office in the country is to be Prime Minister.</vt:lpstr>
      <vt:lpstr>  To occupy the top office in the country is to be Prime Minister.</vt:lpstr>
      <vt:lpstr>  To ______ the top office in the country is to be Prime Minister.</vt:lpstr>
      <vt:lpstr>  To occupy the top office in the country is to be Prime Minister.</vt:lpstr>
      <vt:lpstr>Let’s Practise and Apply.</vt:lpstr>
      <vt:lpstr>Can you spot the spelling rule words and the challenge words?</vt:lpstr>
      <vt:lpstr>New Industries After 1880, it was apparent that big factories were built and occupied the town, where new machinery was used to make clothes, boots and shoes.  A new engineering industry with more modern machinery made boilers, engines and farm equipment which collided with old ideas.  With an apparent growing population, changing needs and new inventions, Colchester changed too and most of the two centre factories were knocked down in the 21st century to occupy new business ideas.  Decisions were made to review shops, banks, restaurants and offices – known as service industries – persuasion was used to replace factories and workshops and create a new explosion of businesses.  We can be persuaded by clues of changes in old buildings.  Lettering above the shops on a high street building shows it was the offices for the fire-fighting department, now replaced by a television store.  It was built in 1820.  The decision was made to keep and maintain the original sign. </vt:lpstr>
      <vt:lpstr>New Industries After 1880, it was apparent that big factories were built and occupied the town, where new machinery was used to make clothes, boots and shoes.  A new engineering industry with more modern machinery made boilers, engines and farm equipment which collided with old ideas.  With an apparent growing population, changing needs and new inventions, Colchester changed too and persuaded to change most of the two centre factories were knocked down in the 21st century to occupy new business ideas.  Decisions were made to review shops, banks, restaurants and offices – known as service industries – persuasion was used to replace factories and workshops and create a new explosion of businesses.  We can be persuaded by clues of changes in old buildings.  Lettering above the shops on a high street building shows it was the offices for the fire-fighting department, now replaced by a television store.  It was built in 1820.  The decision was made to keep and maintain the original sign. </vt:lpstr>
      <vt:lpstr>Write this sentence as I dictate it to you.</vt:lpstr>
      <vt:lpstr>We can be persuaded by clues of changes in old buildings.  Lettering above the shops on a high street building shows it was the offices for the exploding fire-fighting department, now replaced by a television store.  It was built in 1820.  The decision was made to keep and maintain the original sign.</vt:lpstr>
      <vt:lpstr>PowerPoint Presentation</vt:lpstr>
      <vt:lpstr>PowerPoint Presentation</vt:lpstr>
      <vt:lpstr>PowerPoint Presentation</vt:lpstr>
      <vt:lpstr>Old challenge words…</vt:lpstr>
      <vt:lpstr>disappear </vt:lpstr>
      <vt:lpstr>important</vt:lpstr>
      <vt:lpstr>Old spelling rule words…</vt:lpstr>
      <vt:lpstr>solution</vt:lpstr>
      <vt:lpstr>soluble</vt:lpstr>
      <vt:lpstr>solve</vt:lpstr>
      <vt:lpstr>insoluble</vt:lpstr>
      <vt:lpstr>dissolve</vt:lpstr>
      <vt:lpstr>solvent</vt:lpstr>
      <vt:lpstr>sign</vt:lpstr>
      <vt:lpstr>signature</vt:lpstr>
      <vt:lpstr>assign</vt:lpstr>
      <vt:lpstr>design</vt:lpstr>
      <vt:lpstr>signal</vt:lpstr>
      <vt:lpstr>New spelling rule words…</vt:lpstr>
      <vt:lpstr>collide</vt:lpstr>
      <vt:lpstr>collision</vt:lpstr>
      <vt:lpstr>comprehend</vt:lpstr>
      <vt:lpstr>comprehension</vt:lpstr>
      <vt:lpstr>infuse</vt:lpstr>
      <vt:lpstr>infusion</vt:lpstr>
      <vt:lpstr>persuade</vt:lpstr>
      <vt:lpstr>persuasion</vt:lpstr>
      <vt:lpstr>explode</vt:lpstr>
      <vt:lpstr>explosion</vt:lpstr>
      <vt:lpstr>televise</vt:lpstr>
      <vt:lpstr>television</vt:lpstr>
      <vt:lpstr>decide</vt:lpstr>
      <vt:lpstr>decision</vt:lpstr>
      <vt:lpstr>suspend</vt:lpstr>
      <vt:lpstr>suspension</vt:lpstr>
      <vt:lpstr>New challenge words…</vt:lpstr>
      <vt:lpstr>apparent</vt:lpstr>
      <vt:lpstr>occupy</vt:lpstr>
      <vt:lpstr>PowerPoint Presentation</vt:lpstr>
      <vt:lpstr>PowerPoint Presentation</vt:lpstr>
      <vt:lpstr>PowerPoint Presentation</vt:lpstr>
      <vt:lpstr>   For no apparent reason she laughed.  </vt:lpstr>
      <vt:lpstr>   For no apparent reason she laughed.  preposition, determiner, adjective, noun, pronoun, verb,  </vt:lpstr>
      <vt:lpstr>   For no apparent reason she laughed.  preposition, determiner, adjective, noun, pronoun, verb,  </vt:lpstr>
      <vt:lpstr>   He rented the flat she occupies in Hampstead   </vt:lpstr>
      <vt:lpstr>   He rented the flat she occupies in Hampstead. pronoun, verb, determiner, noun, pronoun, verb, preposition, proper noun.</vt:lpstr>
      <vt:lpstr>   He rented the flat she occupies in Hampstead. pronoun, verb, determiner, noun, pronoun, verb, preposition, proper noun.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Diane Steer</cp:lastModifiedBy>
  <cp:revision>125</cp:revision>
  <cp:lastPrinted>2022-05-27T07:40:55Z</cp:lastPrinted>
  <dcterms:created xsi:type="dcterms:W3CDTF">2022-03-23T13:56:57Z</dcterms:created>
  <dcterms:modified xsi:type="dcterms:W3CDTF">2022-10-26T20:41:42Z</dcterms:modified>
</cp:coreProperties>
</file>