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8"/>
  </p:notesMasterIdLst>
  <p:sldIdLst>
    <p:sldId id="256" r:id="rId2"/>
    <p:sldId id="322" r:id="rId3"/>
    <p:sldId id="604" r:id="rId4"/>
    <p:sldId id="1881" r:id="rId5"/>
    <p:sldId id="333" r:id="rId6"/>
    <p:sldId id="334" r:id="rId7"/>
    <p:sldId id="336" r:id="rId8"/>
    <p:sldId id="337" r:id="rId9"/>
    <p:sldId id="338" r:id="rId10"/>
    <p:sldId id="339" r:id="rId11"/>
    <p:sldId id="2118" r:id="rId12"/>
    <p:sldId id="2119" r:id="rId13"/>
    <p:sldId id="2120" r:id="rId14"/>
    <p:sldId id="2121" r:id="rId15"/>
    <p:sldId id="2122" r:id="rId16"/>
    <p:sldId id="2123" r:id="rId17"/>
    <p:sldId id="2124" r:id="rId18"/>
    <p:sldId id="2125" r:id="rId19"/>
    <p:sldId id="2126" r:id="rId20"/>
    <p:sldId id="2127" r:id="rId21"/>
    <p:sldId id="2128" r:id="rId22"/>
    <p:sldId id="2129" r:id="rId23"/>
    <p:sldId id="2130" r:id="rId24"/>
    <p:sldId id="2131" r:id="rId25"/>
    <p:sldId id="2132" r:id="rId26"/>
    <p:sldId id="2134" r:id="rId27"/>
    <p:sldId id="2135" r:id="rId28"/>
    <p:sldId id="2136" r:id="rId29"/>
    <p:sldId id="2137" r:id="rId30"/>
    <p:sldId id="2138" r:id="rId31"/>
    <p:sldId id="2139" r:id="rId32"/>
    <p:sldId id="2140" r:id="rId33"/>
    <p:sldId id="2141" r:id="rId34"/>
    <p:sldId id="2142" r:id="rId35"/>
    <p:sldId id="2143" r:id="rId36"/>
    <p:sldId id="2144" r:id="rId37"/>
    <p:sldId id="2145" r:id="rId38"/>
    <p:sldId id="2146" r:id="rId39"/>
    <p:sldId id="2147" r:id="rId40"/>
    <p:sldId id="2148" r:id="rId41"/>
    <p:sldId id="2149" r:id="rId42"/>
    <p:sldId id="2150" r:id="rId43"/>
    <p:sldId id="2151" r:id="rId44"/>
    <p:sldId id="2152" r:id="rId45"/>
    <p:sldId id="2153" r:id="rId46"/>
    <p:sldId id="2154" r:id="rId47"/>
    <p:sldId id="2155" r:id="rId48"/>
    <p:sldId id="2156" r:id="rId49"/>
    <p:sldId id="2157" r:id="rId50"/>
    <p:sldId id="2158" r:id="rId51"/>
    <p:sldId id="2159" r:id="rId52"/>
    <p:sldId id="2160" r:id="rId53"/>
    <p:sldId id="2161" r:id="rId54"/>
    <p:sldId id="2162" r:id="rId55"/>
    <p:sldId id="2163" r:id="rId56"/>
    <p:sldId id="2164" r:id="rId57"/>
    <p:sldId id="2165" r:id="rId58"/>
    <p:sldId id="2166" r:id="rId59"/>
    <p:sldId id="2167" r:id="rId60"/>
    <p:sldId id="2168" r:id="rId61"/>
    <p:sldId id="2169" r:id="rId62"/>
    <p:sldId id="2170" r:id="rId63"/>
    <p:sldId id="2171" r:id="rId64"/>
    <p:sldId id="304" r:id="rId65"/>
    <p:sldId id="1874" r:id="rId66"/>
    <p:sldId id="1875" r:id="rId67"/>
    <p:sldId id="1877" r:id="rId68"/>
    <p:sldId id="1878" r:id="rId69"/>
    <p:sldId id="1880" r:id="rId70"/>
    <p:sldId id="1879" r:id="rId71"/>
    <p:sldId id="2172" r:id="rId72"/>
    <p:sldId id="2314" r:id="rId73"/>
    <p:sldId id="2174" r:id="rId74"/>
    <p:sldId id="2175" r:id="rId75"/>
    <p:sldId id="1883" r:id="rId76"/>
    <p:sldId id="1884" r:id="rId77"/>
    <p:sldId id="1885" r:id="rId78"/>
    <p:sldId id="1886" r:id="rId79"/>
    <p:sldId id="2176" r:id="rId80"/>
    <p:sldId id="2177" r:id="rId81"/>
    <p:sldId id="2178" r:id="rId82"/>
    <p:sldId id="2179" r:id="rId83"/>
    <p:sldId id="2180" r:id="rId84"/>
    <p:sldId id="2181" r:id="rId85"/>
    <p:sldId id="2182" r:id="rId86"/>
    <p:sldId id="2183" r:id="rId87"/>
    <p:sldId id="2184" r:id="rId88"/>
    <p:sldId id="2185" r:id="rId89"/>
    <p:sldId id="2186" r:id="rId90"/>
    <p:sldId id="2187" r:id="rId91"/>
    <p:sldId id="2189" r:id="rId92"/>
    <p:sldId id="2190" r:id="rId93"/>
    <p:sldId id="2191" r:id="rId94"/>
    <p:sldId id="2192" r:id="rId95"/>
    <p:sldId id="2193" r:id="rId96"/>
    <p:sldId id="2194" r:id="rId97"/>
    <p:sldId id="2195" r:id="rId98"/>
    <p:sldId id="2196" r:id="rId99"/>
    <p:sldId id="2197" r:id="rId100"/>
    <p:sldId id="2198" r:id="rId101"/>
    <p:sldId id="2199" r:id="rId102"/>
    <p:sldId id="2200" r:id="rId103"/>
    <p:sldId id="2201" r:id="rId104"/>
    <p:sldId id="2202" r:id="rId105"/>
    <p:sldId id="2203" r:id="rId106"/>
    <p:sldId id="2204" r:id="rId107"/>
    <p:sldId id="2205" r:id="rId108"/>
    <p:sldId id="2206" r:id="rId109"/>
    <p:sldId id="2207" r:id="rId110"/>
    <p:sldId id="2208" r:id="rId111"/>
    <p:sldId id="2209" r:id="rId112"/>
    <p:sldId id="2210" r:id="rId113"/>
    <p:sldId id="2211" r:id="rId114"/>
    <p:sldId id="2212" r:id="rId115"/>
    <p:sldId id="2213" r:id="rId116"/>
    <p:sldId id="2070" r:id="rId117"/>
    <p:sldId id="2214" r:id="rId118"/>
    <p:sldId id="2215" r:id="rId119"/>
    <p:sldId id="2216" r:id="rId120"/>
    <p:sldId id="2217" r:id="rId121"/>
    <p:sldId id="2218" r:id="rId122"/>
    <p:sldId id="2219" r:id="rId123"/>
    <p:sldId id="2220" r:id="rId124"/>
    <p:sldId id="2221" r:id="rId125"/>
    <p:sldId id="2222" r:id="rId126"/>
    <p:sldId id="2223" r:id="rId127"/>
    <p:sldId id="2224" r:id="rId128"/>
    <p:sldId id="2225" r:id="rId129"/>
    <p:sldId id="2226" r:id="rId130"/>
    <p:sldId id="2227" r:id="rId131"/>
    <p:sldId id="2228" r:id="rId132"/>
    <p:sldId id="2230" r:id="rId133"/>
    <p:sldId id="2231" r:id="rId134"/>
    <p:sldId id="2232" r:id="rId135"/>
    <p:sldId id="2233" r:id="rId136"/>
    <p:sldId id="2234" r:id="rId137"/>
    <p:sldId id="2315" r:id="rId138"/>
    <p:sldId id="2316" r:id="rId139"/>
    <p:sldId id="2318" r:id="rId140"/>
    <p:sldId id="2319" r:id="rId141"/>
    <p:sldId id="2320" r:id="rId142"/>
    <p:sldId id="2321" r:id="rId143"/>
    <p:sldId id="2322" r:id="rId144"/>
    <p:sldId id="2323" r:id="rId145"/>
    <p:sldId id="2324" r:id="rId146"/>
    <p:sldId id="2325" r:id="rId147"/>
    <p:sldId id="2326" r:id="rId148"/>
    <p:sldId id="2327" r:id="rId149"/>
    <p:sldId id="2328" r:id="rId150"/>
    <p:sldId id="2329" r:id="rId151"/>
    <p:sldId id="2330" r:id="rId152"/>
    <p:sldId id="2331" r:id="rId153"/>
    <p:sldId id="2332" r:id="rId154"/>
    <p:sldId id="2333" r:id="rId155"/>
    <p:sldId id="2334" r:id="rId156"/>
    <p:sldId id="2335" r:id="rId157"/>
    <p:sldId id="2337" r:id="rId158"/>
    <p:sldId id="2338" r:id="rId159"/>
    <p:sldId id="2339" r:id="rId160"/>
    <p:sldId id="2340" r:id="rId161"/>
    <p:sldId id="2341" r:id="rId162"/>
    <p:sldId id="2342" r:id="rId163"/>
    <p:sldId id="2343" r:id="rId164"/>
    <p:sldId id="2344" r:id="rId165"/>
    <p:sldId id="2345" r:id="rId166"/>
    <p:sldId id="2346" r:id="rId167"/>
    <p:sldId id="2347" r:id="rId168"/>
    <p:sldId id="2348" r:id="rId169"/>
    <p:sldId id="2349" r:id="rId170"/>
    <p:sldId id="2350" r:id="rId171"/>
    <p:sldId id="2351" r:id="rId172"/>
    <p:sldId id="2352" r:id="rId173"/>
    <p:sldId id="2353" r:id="rId174"/>
    <p:sldId id="2354" r:id="rId175"/>
    <p:sldId id="2355" r:id="rId176"/>
    <p:sldId id="2356" r:id="rId177"/>
    <p:sldId id="2357" r:id="rId178"/>
    <p:sldId id="2358" r:id="rId179"/>
    <p:sldId id="2359" r:id="rId180"/>
    <p:sldId id="2360" r:id="rId181"/>
    <p:sldId id="2361" r:id="rId182"/>
    <p:sldId id="2362" r:id="rId183"/>
    <p:sldId id="2363" r:id="rId184"/>
    <p:sldId id="2364" r:id="rId185"/>
    <p:sldId id="2365" r:id="rId186"/>
    <p:sldId id="2366" r:id="rId187"/>
    <p:sldId id="2367" r:id="rId188"/>
    <p:sldId id="2368" r:id="rId189"/>
    <p:sldId id="2369" r:id="rId190"/>
    <p:sldId id="2370" r:id="rId191"/>
    <p:sldId id="2371" r:id="rId192"/>
    <p:sldId id="2372" r:id="rId193"/>
    <p:sldId id="2373" r:id="rId194"/>
    <p:sldId id="2374" r:id="rId195"/>
    <p:sldId id="2375" r:id="rId196"/>
    <p:sldId id="2376" r:id="rId197"/>
    <p:sldId id="2377" r:id="rId198"/>
    <p:sldId id="2378" r:id="rId199"/>
    <p:sldId id="2379" r:id="rId200"/>
    <p:sldId id="2380" r:id="rId201"/>
    <p:sldId id="2549" r:id="rId202"/>
    <p:sldId id="2580" r:id="rId203"/>
    <p:sldId id="2581" r:id="rId204"/>
    <p:sldId id="2582" r:id="rId205"/>
    <p:sldId id="2552" r:id="rId206"/>
    <p:sldId id="2553" r:id="rId207"/>
    <p:sldId id="2554" r:id="rId208"/>
    <p:sldId id="2555" r:id="rId209"/>
    <p:sldId id="2556" r:id="rId210"/>
    <p:sldId id="2557" r:id="rId211"/>
    <p:sldId id="2558" r:id="rId212"/>
    <p:sldId id="2559" r:id="rId213"/>
    <p:sldId id="2560" r:id="rId214"/>
    <p:sldId id="2561" r:id="rId215"/>
    <p:sldId id="2562" r:id="rId216"/>
    <p:sldId id="2563" r:id="rId217"/>
    <p:sldId id="2564" r:id="rId218"/>
    <p:sldId id="2565" r:id="rId219"/>
    <p:sldId id="2566" r:id="rId220"/>
    <p:sldId id="2567" r:id="rId221"/>
    <p:sldId id="2568" r:id="rId222"/>
    <p:sldId id="2569" r:id="rId223"/>
    <p:sldId id="2571" r:id="rId224"/>
    <p:sldId id="2572" r:id="rId225"/>
    <p:sldId id="2573" r:id="rId226"/>
    <p:sldId id="2574" r:id="rId227"/>
    <p:sldId id="2575" r:id="rId228"/>
    <p:sldId id="2576" r:id="rId229"/>
    <p:sldId id="2577" r:id="rId230"/>
    <p:sldId id="2578" r:id="rId231"/>
    <p:sldId id="2579" r:id="rId232"/>
    <p:sldId id="2381" r:id="rId233"/>
    <p:sldId id="2382" r:id="rId234"/>
    <p:sldId id="2383" r:id="rId235"/>
    <p:sldId id="2384" r:id="rId236"/>
    <p:sldId id="2385" r:id="rId237"/>
    <p:sldId id="2386" r:id="rId238"/>
    <p:sldId id="2387" r:id="rId239"/>
    <p:sldId id="2388" r:id="rId240"/>
    <p:sldId id="2389" r:id="rId241"/>
    <p:sldId id="2390" r:id="rId242"/>
    <p:sldId id="2523" r:id="rId243"/>
    <p:sldId id="2524" r:id="rId244"/>
    <p:sldId id="2525" r:id="rId245"/>
    <p:sldId id="2526" r:id="rId246"/>
    <p:sldId id="2527" r:id="rId247"/>
    <p:sldId id="2528" r:id="rId248"/>
    <p:sldId id="2529" r:id="rId249"/>
    <p:sldId id="2530" r:id="rId250"/>
    <p:sldId id="2531" r:id="rId251"/>
    <p:sldId id="2532" r:id="rId252"/>
    <p:sldId id="2533" r:id="rId253"/>
    <p:sldId id="2534" r:id="rId254"/>
    <p:sldId id="2535" r:id="rId255"/>
    <p:sldId id="2536" r:id="rId256"/>
    <p:sldId id="2537" r:id="rId257"/>
    <p:sldId id="2538" r:id="rId258"/>
    <p:sldId id="2539" r:id="rId259"/>
    <p:sldId id="2540" r:id="rId260"/>
    <p:sldId id="2541" r:id="rId261"/>
    <p:sldId id="2542" r:id="rId262"/>
    <p:sldId id="2543" r:id="rId263"/>
    <p:sldId id="2544" r:id="rId264"/>
    <p:sldId id="2545" r:id="rId265"/>
    <p:sldId id="2546" r:id="rId266"/>
    <p:sldId id="2547" r:id="rId267"/>
    <p:sldId id="2548" r:id="rId268"/>
    <p:sldId id="2583" r:id="rId269"/>
    <p:sldId id="2584" r:id="rId270"/>
    <p:sldId id="2585" r:id="rId271"/>
    <p:sldId id="2586" r:id="rId272"/>
    <p:sldId id="2587" r:id="rId273"/>
    <p:sldId id="2785" r:id="rId274"/>
    <p:sldId id="2588" r:id="rId275"/>
    <p:sldId id="2777" r:id="rId276"/>
    <p:sldId id="2778" r:id="rId277"/>
    <p:sldId id="2590" r:id="rId278"/>
    <p:sldId id="2591" r:id="rId279"/>
    <p:sldId id="2592" r:id="rId280"/>
    <p:sldId id="2593" r:id="rId281"/>
    <p:sldId id="2594" r:id="rId282"/>
    <p:sldId id="2595" r:id="rId283"/>
    <p:sldId id="2596" r:id="rId284"/>
    <p:sldId id="2597" r:id="rId285"/>
    <p:sldId id="2598" r:id="rId286"/>
    <p:sldId id="2599" r:id="rId287"/>
    <p:sldId id="2600" r:id="rId288"/>
    <p:sldId id="2601" r:id="rId289"/>
    <p:sldId id="2602" r:id="rId290"/>
    <p:sldId id="2603" r:id="rId291"/>
    <p:sldId id="2604" r:id="rId292"/>
    <p:sldId id="2605" r:id="rId293"/>
    <p:sldId id="2606" r:id="rId294"/>
    <p:sldId id="2607" r:id="rId295"/>
    <p:sldId id="2608" r:id="rId296"/>
    <p:sldId id="2610" r:id="rId297"/>
    <p:sldId id="2611" r:id="rId298"/>
    <p:sldId id="2612" r:id="rId299"/>
    <p:sldId id="2613" r:id="rId300"/>
    <p:sldId id="2614" r:id="rId301"/>
    <p:sldId id="2615" r:id="rId302"/>
    <p:sldId id="2616" r:id="rId303"/>
    <p:sldId id="2617" r:id="rId304"/>
    <p:sldId id="2618" r:id="rId305"/>
    <p:sldId id="2619" r:id="rId306"/>
    <p:sldId id="2620" r:id="rId307"/>
    <p:sldId id="2621" r:id="rId308"/>
    <p:sldId id="2622" r:id="rId309"/>
    <p:sldId id="2623" r:id="rId310"/>
    <p:sldId id="2624" r:id="rId311"/>
    <p:sldId id="2757" r:id="rId312"/>
    <p:sldId id="2758" r:id="rId313"/>
    <p:sldId id="2759" r:id="rId314"/>
    <p:sldId id="2760" r:id="rId315"/>
    <p:sldId id="2761" r:id="rId316"/>
    <p:sldId id="2762" r:id="rId317"/>
    <p:sldId id="2763" r:id="rId318"/>
    <p:sldId id="2764" r:id="rId319"/>
    <p:sldId id="2765" r:id="rId320"/>
    <p:sldId id="2766" r:id="rId321"/>
    <p:sldId id="2767" r:id="rId322"/>
    <p:sldId id="2768" r:id="rId323"/>
    <p:sldId id="2769" r:id="rId324"/>
    <p:sldId id="2770" r:id="rId325"/>
    <p:sldId id="2771" r:id="rId326"/>
    <p:sldId id="2772" r:id="rId327"/>
    <p:sldId id="2773" r:id="rId328"/>
    <p:sldId id="2774" r:id="rId329"/>
    <p:sldId id="2775" r:id="rId330"/>
    <p:sldId id="2776" r:id="rId331"/>
    <p:sldId id="2779" r:id="rId332"/>
    <p:sldId id="2780" r:id="rId333"/>
    <p:sldId id="2781" r:id="rId334"/>
    <p:sldId id="2782" r:id="rId335"/>
    <p:sldId id="2783" r:id="rId336"/>
    <p:sldId id="2784" r:id="rId33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91509" autoAdjust="0"/>
  </p:normalViewPr>
  <p:slideViewPr>
    <p:cSldViewPr snapToGrid="0">
      <p:cViewPr varScale="1">
        <p:scale>
          <a:sx n="78" d="100"/>
          <a:sy n="78" d="100"/>
        </p:scale>
        <p:origin x="108" y="84"/>
      </p:cViewPr>
      <p:guideLst/>
    </p:cSldViewPr>
  </p:slideViewPr>
  <p:notesTextViewPr>
    <p:cViewPr>
      <p:scale>
        <a:sx n="125" d="100"/>
        <a:sy n="125" d="100"/>
      </p:scale>
      <p:origin x="0" y="0"/>
    </p:cViewPr>
  </p:notesTextViewPr>
  <p:sorterViewPr>
    <p:cViewPr>
      <p:scale>
        <a:sx n="100" d="100"/>
        <a:sy n="100" d="100"/>
      </p:scale>
      <p:origin x="0" y="-270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presProps" Target="pres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viewProps" Target="view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26/10/2022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68188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a:t>
            </a:fld>
            <a:endParaRPr lang="en-GB"/>
          </a:p>
        </p:txBody>
      </p:sp>
    </p:spTree>
    <p:extLst>
      <p:ext uri="{BB962C8B-B14F-4D97-AF65-F5344CB8AC3E}">
        <p14:creationId xmlns:p14="http://schemas.microsoft.com/office/powerpoint/2010/main" val="120320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a:t>
            </a:fld>
            <a:endParaRPr lang="en-GB"/>
          </a:p>
        </p:txBody>
      </p:sp>
    </p:spTree>
    <p:extLst>
      <p:ext uri="{BB962C8B-B14F-4D97-AF65-F5344CB8AC3E}">
        <p14:creationId xmlns:p14="http://schemas.microsoft.com/office/powerpoint/2010/main" val="295580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71</a:t>
            </a:fld>
            <a:endParaRPr lang="en-GB"/>
          </a:p>
        </p:txBody>
      </p:sp>
    </p:spTree>
    <p:extLst>
      <p:ext uri="{BB962C8B-B14F-4D97-AF65-F5344CB8AC3E}">
        <p14:creationId xmlns:p14="http://schemas.microsoft.com/office/powerpoint/2010/main" val="172787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4140242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164630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108490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dirty="0"/>
          </a:p>
        </p:txBody>
      </p:sp>
    </p:spTree>
    <p:extLst>
      <p:ext uri="{BB962C8B-B14F-4D97-AF65-F5344CB8AC3E}">
        <p14:creationId xmlns:p14="http://schemas.microsoft.com/office/powerpoint/2010/main" val="199319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dirty="0"/>
          </a:p>
        </p:txBody>
      </p:sp>
    </p:spTree>
    <p:extLst>
      <p:ext uri="{BB962C8B-B14F-4D97-AF65-F5344CB8AC3E}">
        <p14:creationId xmlns:p14="http://schemas.microsoft.com/office/powerpoint/2010/main" val="681885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120320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17031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136</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137</a:t>
            </a:fld>
            <a:endParaRPr lang="en-GB"/>
          </a:p>
        </p:txBody>
      </p:sp>
    </p:spTree>
    <p:extLst>
      <p:ext uri="{BB962C8B-B14F-4D97-AF65-F5344CB8AC3E}">
        <p14:creationId xmlns:p14="http://schemas.microsoft.com/office/powerpoint/2010/main" val="238984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138</a:t>
            </a:fld>
            <a:endParaRPr lang="en-GB"/>
          </a:p>
        </p:txBody>
      </p:sp>
    </p:spTree>
    <p:extLst>
      <p:ext uri="{BB962C8B-B14F-4D97-AF65-F5344CB8AC3E}">
        <p14:creationId xmlns:p14="http://schemas.microsoft.com/office/powerpoint/2010/main" val="682590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dirty="0"/>
          </a:p>
        </p:txBody>
      </p:sp>
    </p:spTree>
    <p:extLst>
      <p:ext uri="{BB962C8B-B14F-4D97-AF65-F5344CB8AC3E}">
        <p14:creationId xmlns:p14="http://schemas.microsoft.com/office/powerpoint/2010/main" val="396723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dirty="0"/>
          </a:p>
        </p:txBody>
      </p:sp>
    </p:spTree>
    <p:extLst>
      <p:ext uri="{BB962C8B-B14F-4D97-AF65-F5344CB8AC3E}">
        <p14:creationId xmlns:p14="http://schemas.microsoft.com/office/powerpoint/2010/main" val="1993193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145</a:t>
            </a:fld>
            <a:endParaRPr lang="en-GB" dirty="0"/>
          </a:p>
        </p:txBody>
      </p:sp>
    </p:spTree>
    <p:extLst>
      <p:ext uri="{BB962C8B-B14F-4D97-AF65-F5344CB8AC3E}">
        <p14:creationId xmlns:p14="http://schemas.microsoft.com/office/powerpoint/2010/main" val="681885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1203202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1505960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3148331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265635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a:t>
            </a:fld>
            <a:endParaRPr lang="en-GB"/>
          </a:p>
        </p:txBody>
      </p:sp>
    </p:spTree>
    <p:extLst>
      <p:ext uri="{BB962C8B-B14F-4D97-AF65-F5344CB8AC3E}">
        <p14:creationId xmlns:p14="http://schemas.microsoft.com/office/powerpoint/2010/main" val="4240864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952266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dirty="0"/>
          </a:p>
        </p:txBody>
      </p:sp>
    </p:spTree>
    <p:extLst>
      <p:ext uri="{BB962C8B-B14F-4D97-AF65-F5344CB8AC3E}">
        <p14:creationId xmlns:p14="http://schemas.microsoft.com/office/powerpoint/2010/main" val="3967238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dirty="0"/>
          </a:p>
        </p:txBody>
      </p:sp>
    </p:spTree>
    <p:extLst>
      <p:ext uri="{BB962C8B-B14F-4D97-AF65-F5344CB8AC3E}">
        <p14:creationId xmlns:p14="http://schemas.microsoft.com/office/powerpoint/2010/main" val="1993193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dirty="0"/>
          </a:p>
        </p:txBody>
      </p:sp>
    </p:spTree>
    <p:extLst>
      <p:ext uri="{BB962C8B-B14F-4D97-AF65-F5344CB8AC3E}">
        <p14:creationId xmlns:p14="http://schemas.microsoft.com/office/powerpoint/2010/main" val="681885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1203202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2080888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and challenge words  – I say, we say, you say</a:t>
            </a:r>
          </a:p>
          <a:p>
            <a:r>
              <a:rPr lang="en-GB" dirty="0"/>
              <a:t>Ask children to write words only in their spelling book</a:t>
            </a:r>
          </a:p>
          <a:p>
            <a:endParaRPr lang="en-GB" dirty="0"/>
          </a:p>
          <a:p>
            <a:r>
              <a:rPr lang="en-GB" dirty="0"/>
              <a:t>Introduce the new spelling rule</a:t>
            </a:r>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274</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a:t>
            </a:r>
          </a:p>
        </p:txBody>
      </p:sp>
      <p:sp>
        <p:nvSpPr>
          <p:cNvPr id="4" name="Slide Number Placeholder 3"/>
          <p:cNvSpPr>
            <a:spLocks noGrp="1"/>
          </p:cNvSpPr>
          <p:nvPr>
            <p:ph type="sldNum" sz="quarter" idx="5"/>
          </p:nvPr>
        </p:nvSpPr>
        <p:spPr/>
        <p:txBody>
          <a:bodyPr/>
          <a:lstStyle/>
          <a:p>
            <a:fld id="{A370640F-E73A-4148-92BA-D1C70A966614}" type="slidenum">
              <a:rPr lang="en-GB" smtClean="0"/>
              <a:t>275</a:t>
            </a:fld>
            <a:endParaRPr lang="en-GB"/>
          </a:p>
        </p:txBody>
      </p:sp>
    </p:spTree>
    <p:extLst>
      <p:ext uri="{BB962C8B-B14F-4D97-AF65-F5344CB8AC3E}">
        <p14:creationId xmlns:p14="http://schemas.microsoft.com/office/powerpoint/2010/main" val="3406711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276</a:t>
            </a:fld>
            <a:endParaRPr lang="en-GB"/>
          </a:p>
        </p:txBody>
      </p:sp>
    </p:spTree>
    <p:extLst>
      <p:ext uri="{BB962C8B-B14F-4D97-AF65-F5344CB8AC3E}">
        <p14:creationId xmlns:p14="http://schemas.microsoft.com/office/powerpoint/2010/main" val="566125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277</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278</a:t>
            </a:fld>
            <a:endParaRPr lang="en-GB" dirty="0"/>
          </a:p>
        </p:txBody>
      </p:sp>
    </p:spTree>
    <p:extLst>
      <p:ext uri="{BB962C8B-B14F-4D97-AF65-F5344CB8AC3E}">
        <p14:creationId xmlns:p14="http://schemas.microsoft.com/office/powerpoint/2010/main" val="3967238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279</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280</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281</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282</a:t>
            </a:fld>
            <a:endParaRPr lang="en-GB" dirty="0"/>
          </a:p>
        </p:txBody>
      </p:sp>
    </p:spTree>
    <p:extLst>
      <p:ext uri="{BB962C8B-B14F-4D97-AF65-F5344CB8AC3E}">
        <p14:creationId xmlns:p14="http://schemas.microsoft.com/office/powerpoint/2010/main" val="1993193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283</a:t>
            </a:fld>
            <a:endParaRPr lang="en-GB" dirty="0"/>
          </a:p>
        </p:txBody>
      </p:sp>
    </p:spTree>
    <p:extLst>
      <p:ext uri="{BB962C8B-B14F-4D97-AF65-F5344CB8AC3E}">
        <p14:creationId xmlns:p14="http://schemas.microsoft.com/office/powerpoint/2010/main" val="681885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288</a:t>
            </a:fld>
            <a:endParaRPr lang="en-GB"/>
          </a:p>
        </p:txBody>
      </p:sp>
    </p:spTree>
    <p:extLst>
      <p:ext uri="{BB962C8B-B14F-4D97-AF65-F5344CB8AC3E}">
        <p14:creationId xmlns:p14="http://schemas.microsoft.com/office/powerpoint/2010/main" val="120320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289</a:t>
            </a:fld>
            <a:endParaRPr lang="en-GB"/>
          </a:p>
        </p:txBody>
      </p:sp>
    </p:spTree>
    <p:extLst>
      <p:ext uri="{BB962C8B-B14F-4D97-AF65-F5344CB8AC3E}">
        <p14:creationId xmlns:p14="http://schemas.microsoft.com/office/powerpoint/2010/main" val="116613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211453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26/10/2022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26/10/2022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occasion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particular event, or the time at which it takes place.</a:t>
            </a:r>
          </a:p>
        </p:txBody>
      </p:sp>
    </p:spTree>
    <p:extLst>
      <p:ext uri="{BB962C8B-B14F-4D97-AF65-F5344CB8AC3E}">
        <p14:creationId xmlns:p14="http://schemas.microsoft.com/office/powerpoint/2010/main" val="6738132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partial</a:t>
            </a:r>
            <a:br>
              <a:rPr lang="en-GB" dirty="0">
                <a:latin typeface="Twinkl Cursive Looped" panose="02000000000000000000" pitchFamily="2" charset="0"/>
              </a:rPr>
            </a:br>
            <a:r>
              <a:rPr lang="en-GB" dirty="0">
                <a:latin typeface="Twinkl Cursive Looped" panose="02000000000000000000" pitchFamily="2" charset="0"/>
              </a:rPr>
              <a:t>pa</a:t>
            </a:r>
            <a:r>
              <a:rPr lang="en-GB" dirty="0">
                <a:solidFill>
                  <a:srgbClr val="FF0000"/>
                </a:solidFill>
                <a:latin typeface="Twinkl Cursive Looped" panose="02000000000000000000" pitchFamily="2" charset="0"/>
              </a:rPr>
              <a:t>r </a:t>
            </a:r>
            <a:r>
              <a:rPr lang="en-GB" dirty="0">
                <a:latin typeface="Twinkl Cursive Looped" panose="02000000000000000000" pitchFamily="2" charset="0"/>
              </a:rPr>
              <a:t>+ </a:t>
            </a:r>
            <a:r>
              <a:rPr lang="en-GB" dirty="0" err="1">
                <a:latin typeface="Twinkl Cursive Looped" panose="02000000000000000000" pitchFamily="2" charset="0"/>
              </a:rPr>
              <a:t>tial</a:t>
            </a:r>
            <a:r>
              <a:rPr lang="en-GB" dirty="0">
                <a:latin typeface="Twinkl Cursive Looped" panose="02000000000000000000" pitchFamily="2" charset="0"/>
              </a:rPr>
              <a:t> = partial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4" name="Picture 4" descr="Cog - Outline Clip Art at Clker.com - vector clip art online, royalty free  &amp; public domain">
            <a:extLst>
              <a:ext uri="{FF2B5EF4-FFF2-40B4-BE49-F238E27FC236}">
                <a16:creationId xmlns:a16="http://schemas.microsoft.com/office/drawing/2014/main" id="{FF5D6519-600E-6775-477D-CDDEEE27D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456067"/>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8402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4778996"/>
            <a:ext cx="10515600" cy="1481650"/>
          </a:xfrm>
        </p:spPr>
        <p:txBody>
          <a:bodyPr>
            <a:normAutofit fontScale="90000"/>
          </a:bodyPr>
          <a:lstStyle/>
          <a:p>
            <a:pPr algn="ctr"/>
            <a:r>
              <a:rPr lang="en-GB" dirty="0">
                <a:latin typeface="Twinkl Cursive Looped" panose="02000000000000000000" pitchFamily="2" charset="0"/>
              </a:rPr>
              <a:t>partial</a:t>
            </a:r>
            <a:br>
              <a:rPr lang="en-GB" dirty="0">
                <a:latin typeface="Twinkl Cursive Looped" panose="02000000000000000000" pitchFamily="2" charset="0"/>
              </a:rPr>
            </a:br>
            <a:r>
              <a:rPr lang="en-GB" dirty="0">
                <a:latin typeface="Twinkl Cursive Looped" panose="02000000000000000000" pitchFamily="2" charset="0"/>
              </a:rPr>
              <a:t>pa</a:t>
            </a:r>
            <a:r>
              <a:rPr lang="en-GB" dirty="0">
                <a:solidFill>
                  <a:srgbClr val="FF0000"/>
                </a:solidFill>
                <a:latin typeface="Twinkl Cursive Looped" panose="02000000000000000000" pitchFamily="2" charset="0"/>
              </a:rPr>
              <a:t>r </a:t>
            </a:r>
            <a:r>
              <a:rPr lang="en-GB" dirty="0">
                <a:latin typeface="Twinkl Cursive Looped" panose="02000000000000000000" pitchFamily="2" charset="0"/>
              </a:rPr>
              <a:t>+ </a:t>
            </a:r>
            <a:r>
              <a:rPr lang="en-GB" dirty="0" err="1">
                <a:latin typeface="Twinkl Cursive Looped" panose="02000000000000000000" pitchFamily="2" charset="0"/>
              </a:rPr>
              <a:t>tial</a:t>
            </a:r>
            <a:r>
              <a:rPr lang="en-GB" dirty="0">
                <a:latin typeface="Twinkl Cursive Looped" panose="02000000000000000000" pitchFamily="2" charset="0"/>
              </a:rPr>
              <a:t> = partial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existing only in part; incomplete.</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4" name="Picture 4" descr="Cog - Outline Clip Art at Clker.com - vector clip art online, royalty free  &amp; public domain">
            <a:extLst>
              <a:ext uri="{FF2B5EF4-FFF2-40B4-BE49-F238E27FC236}">
                <a16:creationId xmlns:a16="http://schemas.microsoft.com/office/drawing/2014/main" id="{FF5D6519-600E-6775-477D-CDDEEE27D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456067"/>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227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900752"/>
            <a:ext cx="10515600" cy="3507475"/>
          </a:xfrm>
        </p:spPr>
        <p:txBody>
          <a:bodyPr>
            <a:normAutofit fontScale="90000"/>
          </a:bodyPr>
          <a:lstStyle/>
          <a:p>
            <a:pPr algn="ctr"/>
            <a:r>
              <a:rPr lang="en-GB" dirty="0">
                <a:latin typeface="Twinkl Cursive Looped" panose="02000000000000000000" pitchFamily="2" charset="0"/>
              </a:rPr>
              <a:t>partial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paper gave a distorted and very partial view of the situation.</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8837220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900752"/>
            <a:ext cx="10515600" cy="3507475"/>
          </a:xfrm>
        </p:spPr>
        <p:txBody>
          <a:bodyPr>
            <a:normAutofit fontScale="90000"/>
          </a:bodyPr>
          <a:lstStyle/>
          <a:p>
            <a:pPr algn="ctr"/>
            <a:r>
              <a:rPr lang="en-GB" dirty="0">
                <a:latin typeface="Twinkl Cursive Looped" panose="02000000000000000000" pitchFamily="2" charset="0"/>
              </a:rPr>
              <a:t>partial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paper gave a distorted and very ------- view of the situation.</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7922730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900752"/>
            <a:ext cx="10515600" cy="3507475"/>
          </a:xfrm>
        </p:spPr>
        <p:txBody>
          <a:bodyPr>
            <a:normAutofit fontScale="90000"/>
          </a:bodyPr>
          <a:lstStyle/>
          <a:p>
            <a:pPr algn="ctr"/>
            <a:r>
              <a:rPr lang="en-GB" dirty="0">
                <a:latin typeface="Twinkl Cursive Looped" panose="02000000000000000000" pitchFamily="2" charset="0"/>
              </a:rPr>
              <a:t>partial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paper gave a distorted and very partial view of the situation.</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224619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confidential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06644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confidential</a:t>
            </a:r>
            <a:br>
              <a:rPr lang="en-GB" dirty="0">
                <a:latin typeface="Twinkl Cursive Looped" panose="02000000000000000000" pitchFamily="2" charset="0"/>
              </a:rPr>
            </a:br>
            <a:r>
              <a:rPr lang="en-GB" dirty="0" err="1">
                <a:latin typeface="Twinkl Cursive Looped" panose="02000000000000000000" pitchFamily="2" charset="0"/>
              </a:rPr>
              <a:t>confide</a:t>
            </a:r>
            <a:r>
              <a:rPr lang="en-GB" dirty="0" err="1">
                <a:solidFill>
                  <a:srgbClr val="FF0000"/>
                </a:solidFill>
                <a:latin typeface="Twinkl Cursive Looped" panose="02000000000000000000" pitchFamily="2" charset="0"/>
              </a:rPr>
              <a:t>n</a:t>
            </a:r>
            <a:r>
              <a:rPr lang="en-GB" dirty="0">
                <a:latin typeface="Twinkl Cursive Looped" panose="02000000000000000000" pitchFamily="2" charset="0"/>
              </a:rPr>
              <a:t> + </a:t>
            </a:r>
            <a:r>
              <a:rPr lang="en-GB" dirty="0" err="1">
                <a:latin typeface="Twinkl Cursive Looped" panose="02000000000000000000" pitchFamily="2" charset="0"/>
              </a:rPr>
              <a:t>tial</a:t>
            </a:r>
            <a:r>
              <a:rPr lang="en-GB" dirty="0">
                <a:latin typeface="Twinkl Cursive Looped" panose="02000000000000000000" pitchFamily="2" charset="0"/>
              </a:rPr>
              <a:t> = confidential</a:t>
            </a:r>
            <a:endParaRPr lang="en-GB" i="1" dirty="0">
              <a:latin typeface="Twinkl Cursive Looped" panose="02000000000000000000" pitchFamily="2" charset="0"/>
            </a:endParaRPr>
          </a:p>
        </p:txBody>
      </p:sp>
      <p:pic>
        <p:nvPicPr>
          <p:cNvPr id="4" name="Picture 4" descr="Free Confidential Cliparts, Download Free Confidential Cliparts png images,  Free ClipArts on Clipart Library">
            <a:extLst>
              <a:ext uri="{FF2B5EF4-FFF2-40B4-BE49-F238E27FC236}">
                <a16:creationId xmlns:a16="http://schemas.microsoft.com/office/drawing/2014/main" id="{AC4EA9C8-925E-8319-43C5-F64A6DBAC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53" y="553584"/>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367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25335" y="5257968"/>
            <a:ext cx="10515600" cy="1481650"/>
          </a:xfrm>
        </p:spPr>
        <p:txBody>
          <a:bodyPr>
            <a:normAutofit fontScale="90000"/>
          </a:bodyPr>
          <a:lstStyle/>
          <a:p>
            <a:pPr algn="ctr"/>
            <a:r>
              <a:rPr lang="en-GB" dirty="0">
                <a:latin typeface="Twinkl Cursive Looped" panose="02000000000000000000" pitchFamily="2" charset="0"/>
              </a:rPr>
              <a:t>confidential</a:t>
            </a:r>
            <a:br>
              <a:rPr lang="en-GB" dirty="0">
                <a:latin typeface="Twinkl Cursive Looped" panose="02000000000000000000" pitchFamily="2" charset="0"/>
              </a:rPr>
            </a:br>
            <a:r>
              <a:rPr lang="en-GB" dirty="0" err="1">
                <a:latin typeface="Twinkl Cursive Looped" panose="02000000000000000000" pitchFamily="2" charset="0"/>
              </a:rPr>
              <a:t>confide</a:t>
            </a:r>
            <a:r>
              <a:rPr lang="en-GB" dirty="0" err="1">
                <a:solidFill>
                  <a:srgbClr val="FF0000"/>
                </a:solidFill>
                <a:latin typeface="Twinkl Cursive Looped" panose="02000000000000000000" pitchFamily="2" charset="0"/>
              </a:rPr>
              <a:t>n</a:t>
            </a:r>
            <a:r>
              <a:rPr lang="en-GB" dirty="0">
                <a:latin typeface="Twinkl Cursive Looped" panose="02000000000000000000" pitchFamily="2" charset="0"/>
              </a:rPr>
              <a:t> + </a:t>
            </a:r>
            <a:r>
              <a:rPr lang="en-GB" dirty="0" err="1">
                <a:latin typeface="Twinkl Cursive Looped" panose="02000000000000000000" pitchFamily="2" charset="0"/>
              </a:rPr>
              <a:t>tial</a:t>
            </a:r>
            <a:r>
              <a:rPr lang="en-GB" dirty="0">
                <a:latin typeface="Twinkl Cursive Looped" panose="02000000000000000000" pitchFamily="2" charset="0"/>
              </a:rPr>
              <a:t> = confidential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intended to be kept secret.</a:t>
            </a:r>
            <a:endParaRPr lang="en-GB" i="1" dirty="0">
              <a:latin typeface="Twinkl Cursive Looped" panose="02000000000000000000" pitchFamily="2" charset="0"/>
            </a:endParaRPr>
          </a:p>
        </p:txBody>
      </p:sp>
      <p:pic>
        <p:nvPicPr>
          <p:cNvPr id="4" name="Picture 4" descr="Free Confidential Cliparts, Download Free Confidential Cliparts png images,  Free ClipArts on Clipart Library">
            <a:extLst>
              <a:ext uri="{FF2B5EF4-FFF2-40B4-BE49-F238E27FC236}">
                <a16:creationId xmlns:a16="http://schemas.microsoft.com/office/drawing/2014/main" id="{AC4EA9C8-925E-8319-43C5-F64A6DBAC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53" y="553584"/>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197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1695892"/>
          </a:xfrm>
        </p:spPr>
        <p:txBody>
          <a:bodyPr>
            <a:normAutofit fontScale="90000"/>
          </a:bodyPr>
          <a:lstStyle/>
          <a:p>
            <a:pPr algn="ctr"/>
            <a:r>
              <a:rPr lang="en-GB" dirty="0">
                <a:latin typeface="Twinkl Cursive Looped" panose="02000000000000000000" pitchFamily="2" charset="0"/>
              </a:rPr>
              <a:t>confidential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dropped his voice to a confidential whisper.</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461924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1695892"/>
          </a:xfrm>
        </p:spPr>
        <p:txBody>
          <a:bodyPr>
            <a:normAutofit fontScale="90000"/>
          </a:bodyPr>
          <a:lstStyle/>
          <a:p>
            <a:pPr algn="ctr"/>
            <a:r>
              <a:rPr lang="en-GB" dirty="0">
                <a:latin typeface="Twinkl Cursive Looped" panose="02000000000000000000" pitchFamily="2" charset="0"/>
              </a:rPr>
              <a:t>confidential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dropped his voice to a </a:t>
            </a:r>
            <a:br>
              <a:rPr lang="en-GB" dirty="0">
                <a:latin typeface="Twinkl Cursive Looped" panose="02000000000000000000" pitchFamily="2" charset="0"/>
              </a:rPr>
            </a:br>
            <a:r>
              <a:rPr lang="en-GB" dirty="0">
                <a:latin typeface="Twinkl Cursive Looped" panose="02000000000000000000" pitchFamily="2" charset="0"/>
              </a:rPr>
              <a:t>------------ whisper.</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09848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36970928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1695892"/>
          </a:xfrm>
        </p:spPr>
        <p:txBody>
          <a:bodyPr>
            <a:normAutofit fontScale="90000"/>
          </a:bodyPr>
          <a:lstStyle/>
          <a:p>
            <a:pPr algn="ctr"/>
            <a:r>
              <a:rPr lang="en-GB" dirty="0">
                <a:latin typeface="Twinkl Cursive Looped" panose="02000000000000000000" pitchFamily="2" charset="0"/>
              </a:rPr>
              <a:t>confidential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dropped his voice to a confidential whisper.</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664269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essential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661402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essential</a:t>
            </a:r>
            <a:br>
              <a:rPr lang="en-GB" dirty="0">
                <a:latin typeface="Twinkl Cursive Looped" panose="02000000000000000000" pitchFamily="2" charset="0"/>
              </a:rPr>
            </a:br>
            <a:r>
              <a:rPr lang="en-GB" dirty="0" err="1">
                <a:latin typeface="Twinkl Cursive Looped" panose="02000000000000000000" pitchFamily="2" charset="0"/>
              </a:rPr>
              <a:t>esse</a:t>
            </a:r>
            <a:r>
              <a:rPr lang="en-GB" dirty="0" err="1">
                <a:solidFill>
                  <a:srgbClr val="FF0000"/>
                </a:solidFill>
                <a:latin typeface="Twinkl Cursive Looped" panose="02000000000000000000" pitchFamily="2" charset="0"/>
              </a:rPr>
              <a:t>n</a:t>
            </a:r>
            <a:r>
              <a:rPr lang="en-GB" dirty="0">
                <a:latin typeface="Twinkl Cursive Looped" panose="02000000000000000000" pitchFamily="2" charset="0"/>
              </a:rPr>
              <a:t> + </a:t>
            </a:r>
            <a:r>
              <a:rPr lang="en-GB" dirty="0" err="1">
                <a:latin typeface="Twinkl Cursive Looped" panose="02000000000000000000" pitchFamily="2" charset="0"/>
              </a:rPr>
              <a:t>tial</a:t>
            </a:r>
            <a:r>
              <a:rPr lang="en-GB" dirty="0">
                <a:latin typeface="Twinkl Cursive Looped" panose="02000000000000000000" pitchFamily="2" charset="0"/>
              </a:rPr>
              <a:t> = essential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20" name="Picture 4" descr="Frontliners Essential Workers clip art, Cute characters (645295) |  Characters | Design Bundles">
            <a:extLst>
              <a:ext uri="{FF2B5EF4-FFF2-40B4-BE49-F238E27FC236}">
                <a16:creationId xmlns:a16="http://schemas.microsoft.com/office/drawing/2014/main" id="{AD9A88F0-AA6D-7A8E-E605-9807BAAED6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303"/>
          <a:stretch/>
        </p:blipFill>
        <p:spPr bwMode="auto">
          <a:xfrm>
            <a:off x="330428" y="220663"/>
            <a:ext cx="3240086" cy="11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38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28019" y="4662714"/>
            <a:ext cx="10515600" cy="1719197"/>
          </a:xfrm>
        </p:spPr>
        <p:txBody>
          <a:bodyPr>
            <a:normAutofit fontScale="90000"/>
          </a:bodyPr>
          <a:lstStyle/>
          <a:p>
            <a:pPr algn="ctr"/>
            <a:r>
              <a:rPr lang="en-GB" dirty="0">
                <a:latin typeface="Twinkl Cursive Looped" panose="02000000000000000000" pitchFamily="2" charset="0"/>
              </a:rPr>
              <a:t>essential</a:t>
            </a:r>
            <a:br>
              <a:rPr lang="en-GB" dirty="0">
                <a:latin typeface="Twinkl Cursive Looped" panose="02000000000000000000" pitchFamily="2" charset="0"/>
              </a:rPr>
            </a:br>
            <a:r>
              <a:rPr lang="en-GB" dirty="0" err="1">
                <a:latin typeface="Twinkl Cursive Looped" panose="02000000000000000000" pitchFamily="2" charset="0"/>
              </a:rPr>
              <a:t>esse</a:t>
            </a:r>
            <a:r>
              <a:rPr lang="en-GB" dirty="0" err="1">
                <a:solidFill>
                  <a:srgbClr val="FF0000"/>
                </a:solidFill>
                <a:latin typeface="Twinkl Cursive Looped" panose="02000000000000000000" pitchFamily="2" charset="0"/>
              </a:rPr>
              <a:t>n</a:t>
            </a:r>
            <a:r>
              <a:rPr lang="en-GB" dirty="0">
                <a:latin typeface="Twinkl Cursive Looped" panose="02000000000000000000" pitchFamily="2" charset="0"/>
              </a:rPr>
              <a:t> + </a:t>
            </a:r>
            <a:r>
              <a:rPr lang="en-GB" dirty="0" err="1">
                <a:latin typeface="Twinkl Cursive Looped" panose="02000000000000000000" pitchFamily="2" charset="0"/>
              </a:rPr>
              <a:t>tial</a:t>
            </a:r>
            <a:r>
              <a:rPr lang="en-GB" dirty="0">
                <a:latin typeface="Twinkl Cursive Looped" panose="02000000000000000000" pitchFamily="2" charset="0"/>
              </a:rPr>
              <a:t> = essential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absolutely necessary; extremely important.</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20" name="Picture 4" descr="Frontliners Essential Workers clip art, Cute characters (645295) |  Characters | Design Bundles">
            <a:extLst>
              <a:ext uri="{FF2B5EF4-FFF2-40B4-BE49-F238E27FC236}">
                <a16:creationId xmlns:a16="http://schemas.microsoft.com/office/drawing/2014/main" id="{AD9A88F0-AA6D-7A8E-E605-9807BAAED6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303"/>
          <a:stretch/>
        </p:blipFill>
        <p:spPr bwMode="auto">
          <a:xfrm>
            <a:off x="330428" y="220663"/>
            <a:ext cx="3240086" cy="11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747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678977"/>
          </a:xfrm>
        </p:spPr>
        <p:txBody>
          <a:bodyPr>
            <a:normAutofit fontScale="90000"/>
          </a:bodyPr>
          <a:lstStyle/>
          <a:p>
            <a:pPr algn="ctr"/>
            <a:r>
              <a:rPr lang="en-GB" dirty="0">
                <a:latin typeface="Twinkl Cursive Looped" panose="02000000000000000000" pitchFamily="2" charset="0"/>
              </a:rPr>
              <a:t>essential</a:t>
            </a:r>
            <a:br>
              <a:rPr lang="en-GB" dirty="0">
                <a:latin typeface="Twinkl Cursive Looped" panose="02000000000000000000" pitchFamily="2" charset="0"/>
              </a:rPr>
            </a:br>
            <a:r>
              <a:rPr lang="en-GB" dirty="0">
                <a:latin typeface="Twinkl Cursive Looped" panose="02000000000000000000" pitchFamily="2" charset="0"/>
              </a:rPr>
              <a:t>We only had the bare essentials in the way of equipment.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8174442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678977"/>
          </a:xfrm>
        </p:spPr>
        <p:txBody>
          <a:bodyPr>
            <a:normAutofit fontScale="90000"/>
          </a:bodyPr>
          <a:lstStyle/>
          <a:p>
            <a:pPr algn="ctr"/>
            <a:r>
              <a:rPr lang="en-GB" dirty="0">
                <a:latin typeface="Twinkl Cursive Looped" panose="02000000000000000000" pitchFamily="2" charset="0"/>
              </a:rPr>
              <a:t>essential</a:t>
            </a:r>
            <a:br>
              <a:rPr lang="en-GB" dirty="0">
                <a:latin typeface="Twinkl Cursive Looped" panose="02000000000000000000" pitchFamily="2" charset="0"/>
              </a:rPr>
            </a:br>
            <a:r>
              <a:rPr lang="en-GB" dirty="0">
                <a:latin typeface="Twinkl Cursive Looped" panose="02000000000000000000" pitchFamily="2" charset="0"/>
              </a:rPr>
              <a:t>We only had the bare ---------- in the way of equipment.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4414867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678977"/>
          </a:xfrm>
        </p:spPr>
        <p:txBody>
          <a:bodyPr>
            <a:normAutofit fontScale="90000"/>
          </a:bodyPr>
          <a:lstStyle/>
          <a:p>
            <a:pPr algn="ctr"/>
            <a:r>
              <a:rPr lang="en-GB" dirty="0">
                <a:latin typeface="Twinkl Cursive Looped" panose="02000000000000000000" pitchFamily="2" charset="0"/>
              </a:rPr>
              <a:t>essential</a:t>
            </a:r>
            <a:br>
              <a:rPr lang="en-GB" dirty="0">
                <a:latin typeface="Twinkl Cursive Looped" panose="02000000000000000000" pitchFamily="2" charset="0"/>
              </a:rPr>
            </a:br>
            <a:r>
              <a:rPr lang="en-GB" dirty="0">
                <a:latin typeface="Twinkl Cursive Looped" panose="02000000000000000000" pitchFamily="2" charset="0"/>
              </a:rPr>
              <a:t>We only had the bare essentials in the way of equipment.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1743625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520961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according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695516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according</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According</a:t>
            </a:r>
            <a:r>
              <a:rPr lang="en-GB" dirty="0">
                <a:latin typeface="Twinkl Cursive Looped" panose="02000000000000000000" pitchFamily="2" charset="0"/>
              </a:rPr>
              <a:t> to the weather report, there will be sunshine today.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75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3093328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according</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According</a:t>
            </a:r>
            <a:r>
              <a:rPr lang="en-GB" dirty="0">
                <a:latin typeface="Twinkl Cursive Looped" panose="02000000000000000000" pitchFamily="2" charset="0"/>
              </a:rPr>
              <a:t> to the weather report, there will be sunshine today. </a:t>
            </a:r>
            <a:endParaRPr lang="en-GB" i="1" dirty="0">
              <a:latin typeface="Twinkl Cursive Looped" panose="02000000000000000000" pitchFamily="2" charset="0"/>
            </a:endParaRPr>
          </a:p>
        </p:txBody>
      </p:sp>
      <p:pic>
        <p:nvPicPr>
          <p:cNvPr id="56322" name="Picture 2" descr="70 According Creative Illustrations &amp; Clip Art - iStock">
            <a:extLst>
              <a:ext uri="{FF2B5EF4-FFF2-40B4-BE49-F238E27FC236}">
                <a16:creationId xmlns:a16="http://schemas.microsoft.com/office/drawing/2014/main" id="{99898123-3AAC-949F-800C-4CA9515E6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9" y="6168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480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_________ to the weather report, there will be sunshine today.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31059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According</a:t>
            </a:r>
            <a:r>
              <a:rPr lang="en-GB" dirty="0">
                <a:latin typeface="Twinkl Cursive Looped" panose="02000000000000000000" pitchFamily="2" charset="0"/>
              </a:rPr>
              <a:t> to the weather report, there will be sunshine today.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41D98E8-3A1B-6191-9303-91A028782D3A}"/>
              </a:ext>
            </a:extLst>
          </p:cNvPr>
          <p:cNvSpPr/>
          <p:nvPr/>
        </p:nvSpPr>
        <p:spPr>
          <a:xfrm>
            <a:off x="1146629" y="2995385"/>
            <a:ext cx="3193142"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214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accordingly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434567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accordingly </a:t>
            </a:r>
            <a:br>
              <a:rPr lang="en-GB" dirty="0">
                <a:latin typeface="Twinkl Cursive Looped" panose="02000000000000000000" pitchFamily="2" charset="0"/>
              </a:rPr>
            </a:br>
            <a:r>
              <a:rPr lang="en-GB" dirty="0">
                <a:latin typeface="Twinkl Cursive Looped" panose="02000000000000000000" pitchFamily="2" charset="0"/>
              </a:rPr>
              <a:t>If there is rain, then I dress accordingly.</a:t>
            </a:r>
            <a:endParaRPr lang="en-GB" i="1" dirty="0"/>
          </a:p>
        </p:txBody>
      </p:sp>
    </p:spTree>
    <p:extLst>
      <p:ext uri="{BB962C8B-B14F-4D97-AF65-F5344CB8AC3E}">
        <p14:creationId xmlns:p14="http://schemas.microsoft.com/office/powerpoint/2010/main" val="18387716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accordingly </a:t>
            </a:r>
            <a:br>
              <a:rPr lang="en-GB" dirty="0">
                <a:latin typeface="Twinkl Cursive Looped" panose="02000000000000000000" pitchFamily="2" charset="0"/>
              </a:rPr>
            </a:br>
            <a:r>
              <a:rPr lang="en-GB" dirty="0">
                <a:latin typeface="Twinkl Cursive Looped" panose="02000000000000000000" pitchFamily="2" charset="0"/>
              </a:rPr>
              <a:t>If there is rain, then I dress accordingly.</a:t>
            </a:r>
            <a:endParaRPr lang="en-GB" i="1" dirty="0"/>
          </a:p>
        </p:txBody>
      </p:sp>
      <p:pic>
        <p:nvPicPr>
          <p:cNvPr id="58370" name="Picture 2" descr="Dress Accordingly - West Noble Elementary School">
            <a:extLst>
              <a:ext uri="{FF2B5EF4-FFF2-40B4-BE49-F238E27FC236}">
                <a16:creationId xmlns:a16="http://schemas.microsoft.com/office/drawing/2014/main" id="{A4634CA1-E090-60DE-395E-A085DAB0A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82" y="387351"/>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81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If there is rain, then I dress accordingly.</a:t>
            </a:r>
            <a:endParaRPr lang="en-GB" i="1" dirty="0"/>
          </a:p>
        </p:txBody>
      </p:sp>
    </p:spTree>
    <p:extLst>
      <p:ext uri="{BB962C8B-B14F-4D97-AF65-F5344CB8AC3E}">
        <p14:creationId xmlns:p14="http://schemas.microsoft.com/office/powerpoint/2010/main" val="24222786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If there is rain, then I dress ___________.</a:t>
            </a:r>
            <a:endParaRPr lang="en-GB" i="1" dirty="0"/>
          </a:p>
        </p:txBody>
      </p:sp>
    </p:spTree>
    <p:extLst>
      <p:ext uri="{BB962C8B-B14F-4D97-AF65-F5344CB8AC3E}">
        <p14:creationId xmlns:p14="http://schemas.microsoft.com/office/powerpoint/2010/main" val="16622291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If there is rain, then I dress accordingly.</a:t>
            </a:r>
            <a:endParaRPr lang="en-GB" i="1" dirty="0"/>
          </a:p>
        </p:txBody>
      </p:sp>
      <p:sp>
        <p:nvSpPr>
          <p:cNvPr id="3" name="Rectangle 2">
            <a:extLst>
              <a:ext uri="{FF2B5EF4-FFF2-40B4-BE49-F238E27FC236}">
                <a16:creationId xmlns:a16="http://schemas.microsoft.com/office/drawing/2014/main" id="{F759AE76-9A2F-3C79-650F-7E150C1AA0A5}"/>
              </a:ext>
            </a:extLst>
          </p:cNvPr>
          <p:cNvSpPr/>
          <p:nvPr/>
        </p:nvSpPr>
        <p:spPr>
          <a:xfrm>
            <a:off x="3817257" y="4238172"/>
            <a:ext cx="4122057"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08586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 and detect </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150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3080824"/>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err="1">
                <a:latin typeface="Twinkl Cursive Looped" panose="02000000000000000000" pitchFamily="2" charset="0"/>
              </a:rPr>
              <a:t>ough</a:t>
            </a:r>
            <a:r>
              <a:rPr lang="en-GB" dirty="0">
                <a:latin typeface="Twinkl Cursive Looped" panose="02000000000000000000" pitchFamily="2" charset="0"/>
              </a:rPr>
              <a:t> is one of the trickiest spellings in</a:t>
            </a:r>
            <a:br>
              <a:rPr lang="en-GB" dirty="0">
                <a:latin typeface="Twinkl Cursive Looped" panose="02000000000000000000" pitchFamily="2" charset="0"/>
              </a:rPr>
            </a:br>
            <a:r>
              <a:rPr lang="en-GB" dirty="0">
                <a:latin typeface="Twinkl Cursive Looped" panose="02000000000000000000" pitchFamily="2" charset="0"/>
              </a:rPr>
              <a:t>English </a:t>
            </a:r>
            <a:br>
              <a:rPr lang="en-GB" dirty="0">
                <a:latin typeface="Twinkl Cursive Looped" panose="02000000000000000000" pitchFamily="2" charset="0"/>
              </a:rPr>
            </a:br>
            <a:r>
              <a:rPr lang="en-GB" dirty="0">
                <a:latin typeface="Twinkl Cursive Looped" panose="02000000000000000000" pitchFamily="2" charset="0"/>
              </a:rPr>
              <a:t>  as it can be used to spell a</a:t>
            </a:r>
            <a:br>
              <a:rPr lang="en-GB" dirty="0">
                <a:latin typeface="Twinkl Cursive Looped" panose="02000000000000000000" pitchFamily="2" charset="0"/>
              </a:rPr>
            </a:br>
            <a:r>
              <a:rPr lang="en-GB" dirty="0">
                <a:latin typeface="Twinkl Cursive Looped" panose="02000000000000000000" pitchFamily="2" charset="0"/>
              </a:rPr>
              <a:t>number of different sounds.</a:t>
            </a:r>
          </a:p>
        </p:txBody>
      </p:sp>
    </p:spTree>
    <p:extLst>
      <p:ext uri="{BB962C8B-B14F-4D97-AF65-F5344CB8AC3E}">
        <p14:creationId xmlns:p14="http://schemas.microsoft.com/office/powerpoint/2010/main" val="30139360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5849257"/>
          </a:xfrm>
        </p:spPr>
        <p:txBody>
          <a:bodyPr>
            <a:noAutofit/>
          </a:bodyPr>
          <a:lstStyle/>
          <a:p>
            <a:r>
              <a:rPr lang="en-GB" sz="4800" dirty="0">
                <a:solidFill>
                  <a:srgbClr val="333333"/>
                </a:solidFill>
                <a:latin typeface="Twinkl Cursive Looped" panose="02000000000000000000" pitchFamily="2" charset="0"/>
              </a:rPr>
              <a:t>Look at this sentence.  </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Change the spellings that are incorrect.</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Explain how each one is wrong and how to remember to get it right next time. </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There was a </a:t>
            </a:r>
            <a:r>
              <a:rPr lang="en-GB" sz="4800" dirty="0" err="1">
                <a:solidFill>
                  <a:srgbClr val="333333"/>
                </a:solidFill>
                <a:latin typeface="Twinkl Cursive Looped" panose="02000000000000000000" pitchFamily="2" charset="0"/>
              </a:rPr>
              <a:t>parshal</a:t>
            </a:r>
            <a:r>
              <a:rPr lang="en-GB" sz="4800" dirty="0">
                <a:solidFill>
                  <a:srgbClr val="333333"/>
                </a:solidFill>
                <a:latin typeface="Twinkl Cursive Looped" panose="02000000000000000000" pitchFamily="2" charset="0"/>
              </a:rPr>
              <a:t> part of the letter that was </a:t>
            </a:r>
            <a:r>
              <a:rPr lang="en-GB" sz="4800" dirty="0" err="1">
                <a:solidFill>
                  <a:srgbClr val="333333"/>
                </a:solidFill>
                <a:latin typeface="Twinkl Cursive Looped" panose="02000000000000000000" pitchFamily="2" charset="0"/>
              </a:rPr>
              <a:t>confidenshal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essenshal</a:t>
            </a:r>
            <a:r>
              <a:rPr lang="en-GB" sz="4800" dirty="0">
                <a:solidFill>
                  <a:srgbClr val="333333"/>
                </a:solidFill>
                <a:latin typeface="Twinkl Cursive Looped" panose="02000000000000000000" pitchFamily="2" charset="0"/>
              </a:rPr>
              <a:t> I told my parents.</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5793342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There was a </a:t>
            </a:r>
            <a:r>
              <a:rPr lang="en-GB" sz="4800" dirty="0" err="1">
                <a:solidFill>
                  <a:srgbClr val="333333"/>
                </a:solidFill>
                <a:latin typeface="Twinkl Cursive Looped" panose="02000000000000000000" pitchFamily="2" charset="0"/>
              </a:rPr>
              <a:t>parshal</a:t>
            </a:r>
            <a:r>
              <a:rPr lang="en-GB" sz="4800" dirty="0">
                <a:solidFill>
                  <a:srgbClr val="333333"/>
                </a:solidFill>
                <a:latin typeface="Twinkl Cursive Looped" panose="02000000000000000000" pitchFamily="2" charset="0"/>
              </a:rPr>
              <a:t> part of the letter that was </a:t>
            </a:r>
            <a:r>
              <a:rPr lang="en-GB" sz="4800" dirty="0" err="1">
                <a:solidFill>
                  <a:srgbClr val="333333"/>
                </a:solidFill>
                <a:latin typeface="Twinkl Cursive Looped" panose="02000000000000000000" pitchFamily="2" charset="0"/>
              </a:rPr>
              <a:t>confidenshal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essenshal</a:t>
            </a:r>
            <a:r>
              <a:rPr lang="en-GB" sz="4800" dirty="0">
                <a:solidFill>
                  <a:srgbClr val="333333"/>
                </a:solidFill>
                <a:latin typeface="Twinkl Cursive Looped" panose="02000000000000000000" pitchFamily="2" charset="0"/>
              </a:rPr>
              <a:t> I told my parents.</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partial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tial</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shal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362517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There was a </a:t>
            </a:r>
            <a:r>
              <a:rPr lang="en-GB" sz="4800" dirty="0" err="1">
                <a:solidFill>
                  <a:srgbClr val="333333"/>
                </a:solidFill>
                <a:latin typeface="Twinkl Cursive Looped" panose="02000000000000000000" pitchFamily="2" charset="0"/>
              </a:rPr>
              <a:t>parshal</a:t>
            </a:r>
            <a:r>
              <a:rPr lang="en-GB" sz="4800" dirty="0">
                <a:solidFill>
                  <a:srgbClr val="333333"/>
                </a:solidFill>
                <a:latin typeface="Twinkl Cursive Looped" panose="02000000000000000000" pitchFamily="2" charset="0"/>
              </a:rPr>
              <a:t> part of the letter that was </a:t>
            </a:r>
            <a:r>
              <a:rPr lang="en-GB" sz="4800" dirty="0" err="1">
                <a:solidFill>
                  <a:srgbClr val="333333"/>
                </a:solidFill>
                <a:latin typeface="Twinkl Cursive Looped" panose="02000000000000000000" pitchFamily="2" charset="0"/>
              </a:rPr>
              <a:t>confidenshal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essenshal</a:t>
            </a:r>
            <a:r>
              <a:rPr lang="en-GB" sz="4800" dirty="0">
                <a:solidFill>
                  <a:srgbClr val="333333"/>
                </a:solidFill>
                <a:latin typeface="Twinkl Cursive Looped" panose="02000000000000000000" pitchFamily="2" charset="0"/>
              </a:rPr>
              <a:t> I told my parents.</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confidential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tial</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shal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3867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There was a </a:t>
            </a:r>
            <a:r>
              <a:rPr lang="en-GB" sz="4800" dirty="0" err="1">
                <a:solidFill>
                  <a:srgbClr val="333333"/>
                </a:solidFill>
                <a:latin typeface="Twinkl Cursive Looped" panose="02000000000000000000" pitchFamily="2" charset="0"/>
              </a:rPr>
              <a:t>parshal</a:t>
            </a:r>
            <a:r>
              <a:rPr lang="en-GB" sz="4800" dirty="0">
                <a:solidFill>
                  <a:srgbClr val="333333"/>
                </a:solidFill>
                <a:latin typeface="Twinkl Cursive Looped" panose="02000000000000000000" pitchFamily="2" charset="0"/>
              </a:rPr>
              <a:t> part of the letter that was </a:t>
            </a:r>
            <a:r>
              <a:rPr lang="en-GB" sz="4800" dirty="0" err="1">
                <a:solidFill>
                  <a:srgbClr val="333333"/>
                </a:solidFill>
                <a:latin typeface="Twinkl Cursive Looped" panose="02000000000000000000" pitchFamily="2" charset="0"/>
              </a:rPr>
              <a:t>confidenshal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essenshal</a:t>
            </a:r>
            <a:r>
              <a:rPr lang="en-GB" sz="4800" dirty="0">
                <a:solidFill>
                  <a:srgbClr val="333333"/>
                </a:solidFill>
                <a:latin typeface="Twinkl Cursive Looped" panose="02000000000000000000" pitchFamily="2" charset="0"/>
              </a:rPr>
              <a:t> I told my parents.</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though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ough</a:t>
            </a:r>
            <a:r>
              <a:rPr lang="en-GB" sz="4800" dirty="0">
                <a:solidFill>
                  <a:srgbClr val="333333"/>
                </a:solidFill>
                <a:latin typeface="Twinkl Cursive Looped" panose="02000000000000000000" pitchFamily="2" charset="0"/>
              </a:rPr>
              <a:t> not -o</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7282940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There was a </a:t>
            </a:r>
            <a:r>
              <a:rPr lang="en-GB" sz="4800" dirty="0" err="1">
                <a:solidFill>
                  <a:srgbClr val="333333"/>
                </a:solidFill>
                <a:latin typeface="Twinkl Cursive Looped" panose="02000000000000000000" pitchFamily="2" charset="0"/>
              </a:rPr>
              <a:t>parshal</a:t>
            </a:r>
            <a:r>
              <a:rPr lang="en-GB" sz="4800" dirty="0">
                <a:solidFill>
                  <a:srgbClr val="333333"/>
                </a:solidFill>
                <a:latin typeface="Twinkl Cursive Looped" panose="02000000000000000000" pitchFamily="2" charset="0"/>
              </a:rPr>
              <a:t> part of the letter that was </a:t>
            </a:r>
            <a:r>
              <a:rPr lang="en-GB" sz="4800" dirty="0" err="1">
                <a:solidFill>
                  <a:srgbClr val="333333"/>
                </a:solidFill>
                <a:latin typeface="Twinkl Cursive Looped" panose="02000000000000000000" pitchFamily="2" charset="0"/>
              </a:rPr>
              <a:t>confidenshal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essenshal</a:t>
            </a:r>
            <a:r>
              <a:rPr lang="en-GB" sz="4800" dirty="0">
                <a:solidFill>
                  <a:srgbClr val="333333"/>
                </a:solidFill>
                <a:latin typeface="Twinkl Cursive Looped" panose="02000000000000000000" pitchFamily="2" charset="0"/>
              </a:rPr>
              <a:t> I told my parents.</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essential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tial</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shal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0830525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There was a partial part of the letter that was confidential even though it was essential I told my parents.</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 </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6276004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6 - Wednesday</a:t>
            </a:r>
          </a:p>
          <a:p>
            <a:endParaRPr lang="en-GB" sz="7200" dirty="0"/>
          </a:p>
        </p:txBody>
      </p:sp>
    </p:spTree>
    <p:extLst>
      <p:ext uri="{BB962C8B-B14F-4D97-AF65-F5344CB8AC3E}">
        <p14:creationId xmlns:p14="http://schemas.microsoft.com/office/powerpoint/2010/main" val="8864830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4" name="Picture 3">
            <a:extLst>
              <a:ext uri="{FF2B5EF4-FFF2-40B4-BE49-F238E27FC236}">
                <a16:creationId xmlns:a16="http://schemas.microsoft.com/office/drawing/2014/main" id="{CC281849-2F49-4433-93E2-B59ABE62D34A}"/>
              </a:ext>
            </a:extLst>
          </p:cNvPr>
          <p:cNvPicPr>
            <a:picLocks noChangeAspect="1"/>
          </p:cNvPicPr>
          <p:nvPr/>
        </p:nvPicPr>
        <p:blipFill rotWithShape="1">
          <a:blip r:embed="rId3"/>
          <a:srcRect l="28592" t="19745" r="33514" b="8088"/>
          <a:stretch/>
        </p:blipFill>
        <p:spPr>
          <a:xfrm>
            <a:off x="2275016" y="313899"/>
            <a:ext cx="7857525" cy="6230202"/>
          </a:xfrm>
          <a:prstGeom prst="rect">
            <a:avLst/>
          </a:prstGeom>
        </p:spPr>
      </p:pic>
    </p:spTree>
    <p:extLst>
      <p:ext uri="{BB962C8B-B14F-4D97-AF65-F5344CB8AC3E}">
        <p14:creationId xmlns:p14="http://schemas.microsoft.com/office/powerpoint/2010/main" val="30590071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3</a:t>
            </a:r>
          </a:p>
        </p:txBody>
      </p:sp>
    </p:spTree>
    <p:extLst>
      <p:ext uri="{BB962C8B-B14F-4D97-AF65-F5344CB8AC3E}">
        <p14:creationId xmlns:p14="http://schemas.microsoft.com/office/powerpoint/2010/main" val="9442822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51853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 </a:t>
            </a:r>
          </a:p>
        </p:txBody>
      </p:sp>
    </p:spTree>
    <p:extLst>
      <p:ext uri="{BB962C8B-B14F-4D97-AF65-F5344CB8AC3E}">
        <p14:creationId xmlns:p14="http://schemas.microsoft.com/office/powerpoint/2010/main" val="34204505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knowledge </a:t>
            </a:r>
          </a:p>
        </p:txBody>
      </p:sp>
    </p:spTree>
    <p:extLst>
      <p:ext uri="{BB962C8B-B14F-4D97-AF65-F5344CB8AC3E}">
        <p14:creationId xmlns:p14="http://schemas.microsoft.com/office/powerpoint/2010/main" val="22463325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7679" y="4038768"/>
            <a:ext cx="10515600" cy="2438232"/>
          </a:xfrm>
        </p:spPr>
        <p:txBody>
          <a:bodyPr>
            <a:normAutofit fontScale="90000"/>
          </a:bodyPr>
          <a:lstStyle/>
          <a:p>
            <a:pPr algn="ctr"/>
            <a:r>
              <a:rPr lang="en-GB" dirty="0">
                <a:latin typeface="Twinkl Cursive Looped" panose="02000000000000000000" pitchFamily="2" charset="0"/>
              </a:rPr>
              <a:t>knowledge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facts, information, and skills acquired through experience or education; the theoretical or practical understanding of a subject.</a:t>
            </a:r>
          </a:p>
        </p:txBody>
      </p:sp>
    </p:spTree>
    <p:extLst>
      <p:ext uri="{BB962C8B-B14F-4D97-AF65-F5344CB8AC3E}">
        <p14:creationId xmlns:p14="http://schemas.microsoft.com/office/powerpoint/2010/main" val="14728743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386971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experiment  </a:t>
            </a:r>
          </a:p>
        </p:txBody>
      </p:sp>
    </p:spTree>
    <p:extLst>
      <p:ext uri="{BB962C8B-B14F-4D97-AF65-F5344CB8AC3E}">
        <p14:creationId xmlns:p14="http://schemas.microsoft.com/office/powerpoint/2010/main" val="38694906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experiment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scientific procedure undertaken to make a discovery, test a hypothesis, or demonstrate a known fact.</a:t>
            </a:r>
          </a:p>
        </p:txBody>
      </p:sp>
    </p:spTree>
    <p:extLst>
      <p:ext uri="{BB962C8B-B14F-4D97-AF65-F5344CB8AC3E}">
        <p14:creationId xmlns:p14="http://schemas.microsoft.com/office/powerpoint/2010/main" val="653975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28026151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strings – augh and au</a:t>
            </a:r>
          </a:p>
        </p:txBody>
      </p:sp>
    </p:spTree>
    <p:extLst>
      <p:ext uri="{BB962C8B-B14F-4D97-AF65-F5344CB8AC3E}">
        <p14:creationId xmlns:p14="http://schemas.microsoft.com/office/powerpoint/2010/main" val="32711582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4111338"/>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letter string - augh</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grapheme 'augh' is a very rare spelling variation of the /or/ (or /aw/) phoneme. Words such as 'taught', 'caught' and 'daughter', however, are used very commonly.</a:t>
            </a:r>
          </a:p>
        </p:txBody>
      </p:sp>
    </p:spTree>
    <p:extLst>
      <p:ext uri="{BB962C8B-B14F-4D97-AF65-F5344CB8AC3E}">
        <p14:creationId xmlns:p14="http://schemas.microsoft.com/office/powerpoint/2010/main" val="39476919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 </a:t>
            </a:r>
          </a:p>
        </p:txBody>
      </p:sp>
    </p:spTree>
    <p:extLst>
      <p:ext uri="{BB962C8B-B14F-4D97-AF65-F5344CB8AC3E}">
        <p14:creationId xmlns:p14="http://schemas.microsoft.com/office/powerpoint/2010/main" val="32765836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caught</a:t>
            </a:r>
          </a:p>
        </p:txBody>
      </p:sp>
      <p:sp>
        <p:nvSpPr>
          <p:cNvPr id="3" name="Rectangle 2">
            <a:extLst>
              <a:ext uri="{FF2B5EF4-FFF2-40B4-BE49-F238E27FC236}">
                <a16:creationId xmlns:a16="http://schemas.microsoft.com/office/drawing/2014/main" id="{13BB5EC0-7A96-4D29-A835-6FAE896C31A4}"/>
              </a:ext>
            </a:extLst>
          </p:cNvPr>
          <p:cNvSpPr/>
          <p:nvPr/>
        </p:nvSpPr>
        <p:spPr>
          <a:xfrm>
            <a:off x="5617030" y="3429000"/>
            <a:ext cx="1654628"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889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bough</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3088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caught</a:t>
            </a:r>
          </a:p>
        </p:txBody>
      </p:sp>
      <p:sp>
        <p:nvSpPr>
          <p:cNvPr id="3" name="Rectangle 2">
            <a:extLst>
              <a:ext uri="{FF2B5EF4-FFF2-40B4-BE49-F238E27FC236}">
                <a16:creationId xmlns:a16="http://schemas.microsoft.com/office/drawing/2014/main" id="{13BB5EC0-7A96-4D29-A835-6FAE896C31A4}"/>
              </a:ext>
            </a:extLst>
          </p:cNvPr>
          <p:cNvSpPr/>
          <p:nvPr/>
        </p:nvSpPr>
        <p:spPr>
          <a:xfrm>
            <a:off x="5617030" y="3429000"/>
            <a:ext cx="1654628"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282" name="Picture 2" descr="900+ Catching Fish Clip Art | Royalty Free - GoGraph">
            <a:extLst>
              <a:ext uri="{FF2B5EF4-FFF2-40B4-BE49-F238E27FC236}">
                <a16:creationId xmlns:a16="http://schemas.microsoft.com/office/drawing/2014/main" id="{F428C0B5-CDBB-B22D-50ED-45FD7C68F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01"/>
          <a:stretch/>
        </p:blipFill>
        <p:spPr bwMode="auto">
          <a:xfrm>
            <a:off x="599848" y="486456"/>
            <a:ext cx="157729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073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p>
        </p:txBody>
      </p:sp>
    </p:spTree>
    <p:extLst>
      <p:ext uri="{BB962C8B-B14F-4D97-AF65-F5344CB8AC3E}">
        <p14:creationId xmlns:p14="http://schemas.microsoft.com/office/powerpoint/2010/main" val="12999010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p>
        </p:txBody>
      </p:sp>
      <p:sp>
        <p:nvSpPr>
          <p:cNvPr id="3" name="Rectangle 2">
            <a:extLst>
              <a:ext uri="{FF2B5EF4-FFF2-40B4-BE49-F238E27FC236}">
                <a16:creationId xmlns:a16="http://schemas.microsoft.com/office/drawing/2014/main" id="{0366E0B6-702E-4814-82C6-08CA2D13F3C9}"/>
              </a:ext>
            </a:extLst>
          </p:cNvPr>
          <p:cNvSpPr/>
          <p:nvPr/>
        </p:nvSpPr>
        <p:spPr>
          <a:xfrm>
            <a:off x="5109027" y="3673929"/>
            <a:ext cx="1669144"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2912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p>
        </p:txBody>
      </p:sp>
      <p:sp>
        <p:nvSpPr>
          <p:cNvPr id="3" name="Rectangle 2">
            <a:extLst>
              <a:ext uri="{FF2B5EF4-FFF2-40B4-BE49-F238E27FC236}">
                <a16:creationId xmlns:a16="http://schemas.microsoft.com/office/drawing/2014/main" id="{0366E0B6-702E-4814-82C6-08CA2D13F3C9}"/>
              </a:ext>
            </a:extLst>
          </p:cNvPr>
          <p:cNvSpPr/>
          <p:nvPr/>
        </p:nvSpPr>
        <p:spPr>
          <a:xfrm>
            <a:off x="5109027" y="3673929"/>
            <a:ext cx="1669144"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8B55FE2-76D2-30D0-D767-AFB6CCD7CF4D}"/>
              </a:ext>
            </a:extLst>
          </p:cNvPr>
          <p:cNvGrpSpPr/>
          <p:nvPr/>
        </p:nvGrpSpPr>
        <p:grpSpPr>
          <a:xfrm>
            <a:off x="937986" y="720499"/>
            <a:ext cx="2362200" cy="1906587"/>
            <a:chOff x="937986" y="720499"/>
            <a:chExt cx="2362200" cy="1906587"/>
          </a:xfrm>
        </p:grpSpPr>
        <p:pic>
          <p:nvPicPr>
            <p:cNvPr id="98306" name="Picture 2" descr="smiley chitra - Clip Art Library">
              <a:extLst>
                <a:ext uri="{FF2B5EF4-FFF2-40B4-BE49-F238E27FC236}">
                  <a16:creationId xmlns:a16="http://schemas.microsoft.com/office/drawing/2014/main" id="{CBA3CC03-BEAB-E178-CDDC-9AD36FDF5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96"/>
            <a:stretch/>
          </p:blipFill>
          <p:spPr bwMode="auto">
            <a:xfrm>
              <a:off x="937986" y="720499"/>
              <a:ext cx="2362200" cy="1906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49B973-8A2B-02DB-9138-82B0FE018B97}"/>
                </a:ext>
              </a:extLst>
            </p:cNvPr>
            <p:cNvSpPr/>
            <p:nvPr/>
          </p:nvSpPr>
          <p:spPr>
            <a:xfrm>
              <a:off x="1799772" y="2293256"/>
              <a:ext cx="1384300" cy="333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86974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taught</a:t>
            </a:r>
          </a:p>
        </p:txBody>
      </p:sp>
    </p:spTree>
    <p:extLst>
      <p:ext uri="{BB962C8B-B14F-4D97-AF65-F5344CB8AC3E}">
        <p14:creationId xmlns:p14="http://schemas.microsoft.com/office/powerpoint/2010/main" val="35120475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taught</a:t>
            </a:r>
          </a:p>
        </p:txBody>
      </p:sp>
      <p:sp>
        <p:nvSpPr>
          <p:cNvPr id="3" name="Rectangle 2">
            <a:extLst>
              <a:ext uri="{FF2B5EF4-FFF2-40B4-BE49-F238E27FC236}">
                <a16:creationId xmlns:a16="http://schemas.microsoft.com/office/drawing/2014/main" id="{162CC6E8-06E9-4F6E-A75B-C2FED721CE28}"/>
              </a:ext>
            </a:extLst>
          </p:cNvPr>
          <p:cNvSpPr/>
          <p:nvPr/>
        </p:nvSpPr>
        <p:spPr>
          <a:xfrm>
            <a:off x="5326742" y="3643085"/>
            <a:ext cx="1175657"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52080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taught</a:t>
            </a:r>
          </a:p>
        </p:txBody>
      </p:sp>
      <p:sp>
        <p:nvSpPr>
          <p:cNvPr id="3" name="Rectangle 2">
            <a:extLst>
              <a:ext uri="{FF2B5EF4-FFF2-40B4-BE49-F238E27FC236}">
                <a16:creationId xmlns:a16="http://schemas.microsoft.com/office/drawing/2014/main" id="{162CC6E8-06E9-4F6E-A75B-C2FED721CE28}"/>
              </a:ext>
            </a:extLst>
          </p:cNvPr>
          <p:cNvSpPr/>
          <p:nvPr/>
        </p:nvSpPr>
        <p:spPr>
          <a:xfrm>
            <a:off x="5326742" y="3643085"/>
            <a:ext cx="1175657"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330" name="Picture 2" descr="Clipart Teacher Icon - Teaching Clip Art, HD Png Download - kindpng">
            <a:extLst>
              <a:ext uri="{FF2B5EF4-FFF2-40B4-BE49-F238E27FC236}">
                <a16:creationId xmlns:a16="http://schemas.microsoft.com/office/drawing/2014/main" id="{16659311-9E26-439A-1DB9-8E0D2F905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45" y="462871"/>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206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032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ʃən</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is the most common spelling.</a:t>
            </a:r>
            <a:br>
              <a:rPr lang="en-GB" dirty="0">
                <a:latin typeface="Twinkl Cursive Looped" panose="02000000000000000000" pitchFamily="2" charset="0"/>
              </a:rPr>
            </a:br>
            <a:r>
              <a:rPr lang="en-GB" dirty="0">
                <a:latin typeface="Twinkl Cursive Looped" panose="02000000000000000000" pitchFamily="2" charset="0"/>
              </a:rPr>
              <a:t>It is used if the root word ends in t or </a:t>
            </a:r>
            <a:r>
              <a:rPr lang="en-GB" dirty="0" err="1">
                <a:latin typeface="Twinkl Cursive Looped" panose="02000000000000000000" pitchFamily="2" charset="0"/>
              </a:rPr>
              <a:t>te</a:t>
            </a:r>
            <a:r>
              <a:rPr lang="en-GB" dirty="0">
                <a:latin typeface="Twinkl Cursive Looped" panose="02000000000000000000" pitchFamily="2" charset="0"/>
              </a:rPr>
              <a:t>. </a:t>
            </a:r>
          </a:p>
        </p:txBody>
      </p:sp>
    </p:spTree>
    <p:extLst>
      <p:ext uri="{BB962C8B-B14F-4D97-AF65-F5344CB8AC3E}">
        <p14:creationId xmlns:p14="http://schemas.microsoft.com/office/powerpoint/2010/main" val="3641053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297064590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promotion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0605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bough</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1893356"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Free Tree Branches Transparent Background, Download Free Tree Branches  Transparent Background png images, Free ClipArts on Clipart Library">
            <a:extLst>
              <a:ext uri="{FF2B5EF4-FFF2-40B4-BE49-F238E27FC236}">
                <a16:creationId xmlns:a16="http://schemas.microsoft.com/office/drawing/2014/main" id="{82B4B3D3-8453-E975-4C6D-92BFA99C3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65" y="750207"/>
            <a:ext cx="32385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746954D-5919-C959-FA7B-16827E8949E0}"/>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‘ow’ sound</a:t>
            </a:r>
          </a:p>
        </p:txBody>
      </p:sp>
    </p:spTree>
    <p:extLst>
      <p:ext uri="{BB962C8B-B14F-4D97-AF65-F5344CB8AC3E}">
        <p14:creationId xmlns:p14="http://schemas.microsoft.com/office/powerpoint/2010/main" val="10756013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promotion </a:t>
            </a:r>
          </a:p>
        </p:txBody>
      </p:sp>
      <p:sp>
        <p:nvSpPr>
          <p:cNvPr id="3" name="Rectangle 2">
            <a:extLst>
              <a:ext uri="{FF2B5EF4-FFF2-40B4-BE49-F238E27FC236}">
                <a16:creationId xmlns:a16="http://schemas.microsoft.com/office/drawing/2014/main" id="{CADDE2D9-BBEE-4B60-9EA8-8BE166E5866C}"/>
              </a:ext>
            </a:extLst>
          </p:cNvPr>
          <p:cNvSpPr/>
          <p:nvPr/>
        </p:nvSpPr>
        <p:spPr>
          <a:xfrm>
            <a:off x="6502399" y="3665300"/>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45467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moderation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7001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moderation</a:t>
            </a:r>
            <a:endParaRPr lang="en-GB" dirty="0"/>
          </a:p>
        </p:txBody>
      </p:sp>
      <p:sp>
        <p:nvSpPr>
          <p:cNvPr id="3" name="Rectangle 2">
            <a:extLst>
              <a:ext uri="{FF2B5EF4-FFF2-40B4-BE49-F238E27FC236}">
                <a16:creationId xmlns:a16="http://schemas.microsoft.com/office/drawing/2014/main" id="{B8ADA5B7-6E68-4607-8157-D542A9E80543}"/>
              </a:ext>
            </a:extLst>
          </p:cNvPr>
          <p:cNvSpPr/>
          <p:nvPr/>
        </p:nvSpPr>
        <p:spPr>
          <a:xfrm>
            <a:off x="6670222" y="3628572"/>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55655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population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22866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population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613073" y="3653972"/>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118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promotion</a:t>
            </a:r>
          </a:p>
        </p:txBody>
      </p:sp>
    </p:spTree>
    <p:extLst>
      <p:ext uri="{BB962C8B-B14F-4D97-AF65-F5344CB8AC3E}">
        <p14:creationId xmlns:p14="http://schemas.microsoft.com/office/powerpoint/2010/main" val="15166541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promotion </a:t>
            </a:r>
            <a:br>
              <a:rPr lang="en-GB" dirty="0">
                <a:latin typeface="Twinkl Cursive Looped" panose="02000000000000000000" pitchFamily="2" charset="0"/>
              </a:rPr>
            </a:br>
            <a:r>
              <a:rPr lang="en-GB" dirty="0">
                <a:latin typeface="Twinkl Cursive Looped" panose="02000000000000000000" pitchFamily="2" charset="0"/>
              </a:rPr>
              <a:t>promo</a:t>
            </a:r>
            <a:r>
              <a:rPr lang="en-GB" dirty="0">
                <a:solidFill>
                  <a:srgbClr val="FF0000"/>
                </a:solidFill>
                <a:latin typeface="Twinkl Cursive Looped" panose="02000000000000000000" pitchFamily="2" charset="0"/>
              </a:rPr>
              <a:t>(</a:t>
            </a:r>
            <a:r>
              <a:rPr lang="en-GB" dirty="0" err="1">
                <a:solidFill>
                  <a:srgbClr val="FF0000"/>
                </a:solidFill>
                <a:latin typeface="Twinkl Cursive Looped" panose="02000000000000000000" pitchFamily="2" charset="0"/>
              </a:rPr>
              <a:t>te</a:t>
            </a:r>
            <a:r>
              <a:rPr lang="en-GB" dirty="0">
                <a:solidFill>
                  <a:srgbClr val="FF0000"/>
                </a:solidFill>
                <a:latin typeface="Twinkl Cursive Looped" panose="02000000000000000000" pitchFamily="2" charset="0"/>
              </a:rPr>
              <a:t>)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 promotion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6" name="Picture 6" descr="Promotion Illustrations and Clip Art. 658,726 Promotion royalty free  illustrations, drawings and graphics available to search from thousands of  vector EPS clipart producers.">
            <a:extLst>
              <a:ext uri="{FF2B5EF4-FFF2-40B4-BE49-F238E27FC236}">
                <a16:creationId xmlns:a16="http://schemas.microsoft.com/office/drawing/2014/main" id="{20B89EFD-9E81-4C94-E4E6-89D711265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0"/>
          <a:stretch/>
        </p:blipFill>
        <p:spPr bwMode="auto">
          <a:xfrm>
            <a:off x="439511" y="246517"/>
            <a:ext cx="2343150" cy="178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383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5129833"/>
            <a:ext cx="10515600" cy="1481650"/>
          </a:xfrm>
        </p:spPr>
        <p:txBody>
          <a:bodyPr>
            <a:normAutofit fontScale="90000"/>
          </a:bodyPr>
          <a:lstStyle/>
          <a:p>
            <a:pPr algn="ctr"/>
            <a:r>
              <a:rPr lang="en-GB" dirty="0">
                <a:latin typeface="Twinkl Cursive Looped" panose="02000000000000000000" pitchFamily="2" charset="0"/>
              </a:rPr>
              <a:t>promotion </a:t>
            </a:r>
            <a:br>
              <a:rPr lang="en-GB" dirty="0">
                <a:latin typeface="Twinkl Cursive Looped" panose="02000000000000000000" pitchFamily="2" charset="0"/>
              </a:rPr>
            </a:br>
            <a:r>
              <a:rPr lang="en-GB" dirty="0">
                <a:latin typeface="Twinkl Cursive Looped" panose="02000000000000000000" pitchFamily="2" charset="0"/>
              </a:rPr>
              <a:t>promo</a:t>
            </a:r>
            <a:r>
              <a:rPr lang="en-GB" dirty="0">
                <a:solidFill>
                  <a:srgbClr val="FF0000"/>
                </a:solidFill>
                <a:latin typeface="Twinkl Cursive Looped" panose="02000000000000000000" pitchFamily="2" charset="0"/>
              </a:rPr>
              <a:t>(</a:t>
            </a:r>
            <a:r>
              <a:rPr lang="en-GB" dirty="0" err="1">
                <a:solidFill>
                  <a:srgbClr val="FF0000"/>
                </a:solidFill>
                <a:latin typeface="Twinkl Cursive Looped" panose="02000000000000000000" pitchFamily="2" charset="0"/>
              </a:rPr>
              <a:t>te</a:t>
            </a:r>
            <a:r>
              <a:rPr lang="en-GB" dirty="0">
                <a:solidFill>
                  <a:srgbClr val="FF0000"/>
                </a:solidFill>
                <a:latin typeface="Twinkl Cursive Looped" panose="02000000000000000000" pitchFamily="2" charset="0"/>
              </a:rPr>
              <a:t>)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 promotion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activity that supports or encourages a cause, venture, or aim.</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6" name="Picture 6" descr="Promotion Illustrations and Clip Art. 658,726 Promotion royalty free  illustrations, drawings and graphics available to search from thousands of  vector EPS clipart producers.">
            <a:extLst>
              <a:ext uri="{FF2B5EF4-FFF2-40B4-BE49-F238E27FC236}">
                <a16:creationId xmlns:a16="http://schemas.microsoft.com/office/drawing/2014/main" id="{20B89EFD-9E81-4C94-E4E6-89D711265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0"/>
          <a:stretch/>
        </p:blipFill>
        <p:spPr bwMode="auto">
          <a:xfrm>
            <a:off x="439511" y="246517"/>
            <a:ext cx="2343150" cy="178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875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244041"/>
          </a:xfrm>
        </p:spPr>
        <p:txBody>
          <a:bodyPr>
            <a:normAutofit fontScale="90000"/>
          </a:bodyPr>
          <a:lstStyle/>
          <a:p>
            <a:pPr algn="ctr"/>
            <a:r>
              <a:rPr lang="en-GB" dirty="0">
                <a:latin typeface="Twinkl Cursive Looped" panose="02000000000000000000" pitchFamily="2" charset="0"/>
              </a:rPr>
              <a:t>promotion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Mr Smith joined the sales promotion company.</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5277261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219327"/>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Mr Smith joined the sales </a:t>
            </a:r>
            <a:br>
              <a:rPr lang="en-GB" dirty="0">
                <a:latin typeface="Twinkl Cursive Looped" panose="02000000000000000000" pitchFamily="2" charset="0"/>
              </a:rPr>
            </a:br>
            <a:r>
              <a:rPr lang="en-GB" dirty="0">
                <a:latin typeface="Twinkl Cursive Looped" panose="02000000000000000000" pitchFamily="2" charset="0"/>
              </a:rPr>
              <a:t>--------- company.</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23160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Tree>
    <p:extLst>
      <p:ext uri="{BB962C8B-B14F-4D97-AF65-F5344CB8AC3E}">
        <p14:creationId xmlns:p14="http://schemas.microsoft.com/office/powerpoint/2010/main" val="22002879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3012950"/>
            <a:ext cx="10515600" cy="990640"/>
          </a:xfrm>
        </p:spPr>
        <p:txBody>
          <a:bodyPr>
            <a:normAutofit fontScale="90000"/>
          </a:bodyPr>
          <a:lstStyle/>
          <a:p>
            <a:pPr algn="ctr"/>
            <a:r>
              <a:rPr lang="en-GB" dirty="0">
                <a:latin typeface="Twinkl Cursive Looped" panose="02000000000000000000" pitchFamily="2" charset="0"/>
              </a:rPr>
              <a:t>promotion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Mr Smith joined the sales promotion company.</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66037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moderation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58948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moderation</a:t>
            </a:r>
            <a:br>
              <a:rPr lang="en-GB" dirty="0">
                <a:latin typeface="Twinkl Cursive Looped" panose="02000000000000000000" pitchFamily="2" charset="0"/>
              </a:rPr>
            </a:br>
            <a:r>
              <a:rPr lang="en-GB" dirty="0" err="1">
                <a:latin typeface="Twinkl Cursive Looped" panose="02000000000000000000" pitchFamily="2" charset="0"/>
              </a:rPr>
              <a:t>modera</a:t>
            </a:r>
            <a:r>
              <a:rPr lang="en-GB" dirty="0">
                <a:solidFill>
                  <a:srgbClr val="FF0000"/>
                </a:solidFill>
                <a:latin typeface="Twinkl Cursive Looped" panose="02000000000000000000" pitchFamily="2" charset="0"/>
              </a:rPr>
              <a:t>(</a:t>
            </a:r>
            <a:r>
              <a:rPr lang="en-GB" dirty="0" err="1">
                <a:solidFill>
                  <a:srgbClr val="FF0000"/>
                </a:solidFill>
                <a:latin typeface="Twinkl Cursive Looped" panose="02000000000000000000" pitchFamily="2" charset="0"/>
              </a:rPr>
              <a:t>te</a:t>
            </a:r>
            <a:r>
              <a:rPr lang="en-GB" dirty="0">
                <a:solidFill>
                  <a:srgbClr val="FF0000"/>
                </a:solidFill>
                <a:latin typeface="Twinkl Cursive Looped" panose="02000000000000000000" pitchFamily="2" charset="0"/>
              </a:rPr>
              <a:t>)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 moderation</a:t>
            </a:r>
            <a:endParaRPr lang="en-GB" i="1" dirty="0">
              <a:latin typeface="Twinkl Cursive Looped" panose="02000000000000000000" pitchFamily="2" charset="0"/>
            </a:endParaRPr>
          </a:p>
        </p:txBody>
      </p:sp>
      <p:pic>
        <p:nvPicPr>
          <p:cNvPr id="7174" name="Picture 6" descr="311 Moderate Illustrations &amp; Clip Art - iStock">
            <a:extLst>
              <a:ext uri="{FF2B5EF4-FFF2-40B4-BE49-F238E27FC236}">
                <a16:creationId xmlns:a16="http://schemas.microsoft.com/office/drawing/2014/main" id="{47522888-AA6A-DC07-50F9-A1755CC64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96" y="421142"/>
            <a:ext cx="22669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241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1508" y="5083797"/>
            <a:ext cx="10515600" cy="1481650"/>
          </a:xfrm>
        </p:spPr>
        <p:txBody>
          <a:bodyPr>
            <a:normAutofit fontScale="90000"/>
          </a:bodyPr>
          <a:lstStyle/>
          <a:p>
            <a:pPr algn="ctr"/>
            <a:r>
              <a:rPr lang="en-GB" dirty="0">
                <a:latin typeface="Twinkl Cursive Looped" panose="02000000000000000000" pitchFamily="2" charset="0"/>
              </a:rPr>
              <a:t>moderation</a:t>
            </a:r>
            <a:br>
              <a:rPr lang="en-GB" dirty="0">
                <a:latin typeface="Twinkl Cursive Looped" panose="02000000000000000000" pitchFamily="2" charset="0"/>
              </a:rPr>
            </a:br>
            <a:r>
              <a:rPr lang="en-GB" dirty="0" err="1">
                <a:latin typeface="Twinkl Cursive Looped" panose="02000000000000000000" pitchFamily="2" charset="0"/>
              </a:rPr>
              <a:t>modera</a:t>
            </a:r>
            <a:r>
              <a:rPr lang="en-GB" dirty="0">
                <a:solidFill>
                  <a:srgbClr val="FF0000"/>
                </a:solidFill>
                <a:latin typeface="Twinkl Cursive Looped" panose="02000000000000000000" pitchFamily="2" charset="0"/>
              </a:rPr>
              <a:t>(</a:t>
            </a:r>
            <a:r>
              <a:rPr lang="en-GB" dirty="0" err="1">
                <a:solidFill>
                  <a:srgbClr val="FF0000"/>
                </a:solidFill>
                <a:latin typeface="Twinkl Cursive Looped" panose="02000000000000000000" pitchFamily="2" charset="0"/>
              </a:rPr>
              <a:t>te</a:t>
            </a:r>
            <a:r>
              <a:rPr lang="en-GB" dirty="0">
                <a:solidFill>
                  <a:srgbClr val="FF0000"/>
                </a:solidFill>
                <a:latin typeface="Twinkl Cursive Looped" panose="02000000000000000000" pitchFamily="2" charset="0"/>
              </a:rPr>
              <a:t>)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 moderation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the avoidance of excess or extremes, especially in one's behaviour or political opinions.</a:t>
            </a:r>
            <a:endParaRPr lang="en-GB" i="1" dirty="0">
              <a:latin typeface="Twinkl Cursive Looped" panose="02000000000000000000" pitchFamily="2" charset="0"/>
            </a:endParaRPr>
          </a:p>
        </p:txBody>
      </p:sp>
      <p:pic>
        <p:nvPicPr>
          <p:cNvPr id="7174" name="Picture 6" descr="311 Moderate Illustrations &amp; Clip Art - iStock">
            <a:extLst>
              <a:ext uri="{FF2B5EF4-FFF2-40B4-BE49-F238E27FC236}">
                <a16:creationId xmlns:a16="http://schemas.microsoft.com/office/drawing/2014/main" id="{47522888-AA6A-DC07-50F9-A1755CC64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54" y="292553"/>
            <a:ext cx="1249589" cy="110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1551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108117"/>
          </a:xfrm>
        </p:spPr>
        <p:txBody>
          <a:bodyPr>
            <a:normAutofit fontScale="90000"/>
          </a:bodyPr>
          <a:lstStyle/>
          <a:p>
            <a:pPr algn="ctr"/>
            <a:r>
              <a:rPr lang="en-GB" dirty="0">
                <a:latin typeface="Twinkl Cursive Looped" panose="02000000000000000000" pitchFamily="2" charset="0"/>
              </a:rPr>
              <a:t>moderation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urged them to show moderation.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6142952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108117"/>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urged them to show ----------</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0410467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4"/>
            <a:ext cx="10515600" cy="1108117"/>
          </a:xfrm>
        </p:spPr>
        <p:txBody>
          <a:bodyPr>
            <a:normAutofit fontScale="90000"/>
          </a:bodyPr>
          <a:lstStyle/>
          <a:p>
            <a:pPr algn="ctr"/>
            <a:r>
              <a:rPr lang="en-GB" dirty="0">
                <a:latin typeface="Twinkl Cursive Looped" panose="02000000000000000000" pitchFamily="2" charset="0"/>
              </a:rPr>
              <a:t>moderation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urged them to show moderation.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7650800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population</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613746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population</a:t>
            </a:r>
            <a:br>
              <a:rPr lang="en-GB" dirty="0">
                <a:latin typeface="Twinkl Cursive Looped" panose="02000000000000000000" pitchFamily="2" charset="0"/>
              </a:rPr>
            </a:br>
            <a:r>
              <a:rPr lang="en-GB" dirty="0" err="1">
                <a:latin typeface="Twinkl Cursive Looped" panose="02000000000000000000" pitchFamily="2" charset="0"/>
              </a:rPr>
              <a:t>popula</a:t>
            </a:r>
            <a:r>
              <a:rPr lang="en-GB" dirty="0">
                <a:solidFill>
                  <a:srgbClr val="FF0000"/>
                </a:solidFill>
                <a:latin typeface="Twinkl Cursive Looped" panose="02000000000000000000" pitchFamily="2" charset="0"/>
              </a:rPr>
              <a:t>(</a:t>
            </a:r>
            <a:r>
              <a:rPr lang="en-GB" dirty="0" err="1">
                <a:solidFill>
                  <a:srgbClr val="FF0000"/>
                </a:solidFill>
                <a:latin typeface="Twinkl Cursive Looped" panose="02000000000000000000" pitchFamily="2" charset="0"/>
              </a:rPr>
              <a:t>te</a:t>
            </a:r>
            <a:r>
              <a:rPr lang="en-GB" dirty="0">
                <a:solidFill>
                  <a:srgbClr val="FF0000"/>
                </a:solidFill>
                <a:latin typeface="Twinkl Cursive Looped" panose="02000000000000000000" pitchFamily="2" charset="0"/>
              </a:rPr>
              <a:t>)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 population</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22" name="Picture 6" descr="Free Population Cliparts, Download Free Population Cliparts png images,  Free ClipArts on Clipart Library">
            <a:extLst>
              <a:ext uri="{FF2B5EF4-FFF2-40B4-BE49-F238E27FC236}">
                <a16:creationId xmlns:a16="http://schemas.microsoft.com/office/drawing/2014/main" id="{DD7E3E2B-5657-A47F-629F-58722F730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65" y="342509"/>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150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38803"/>
            <a:ext cx="10515600" cy="1719197"/>
          </a:xfrm>
        </p:spPr>
        <p:txBody>
          <a:bodyPr>
            <a:normAutofit fontScale="90000"/>
          </a:bodyPr>
          <a:lstStyle/>
          <a:p>
            <a:pPr algn="ctr"/>
            <a:r>
              <a:rPr lang="en-GB" dirty="0">
                <a:latin typeface="Twinkl Cursive Looped" panose="02000000000000000000" pitchFamily="2" charset="0"/>
              </a:rPr>
              <a:t>population</a:t>
            </a:r>
            <a:br>
              <a:rPr lang="en-GB" dirty="0">
                <a:latin typeface="Twinkl Cursive Looped" panose="02000000000000000000" pitchFamily="2" charset="0"/>
              </a:rPr>
            </a:br>
            <a:r>
              <a:rPr lang="en-GB" dirty="0" err="1">
                <a:latin typeface="Twinkl Cursive Looped" panose="02000000000000000000" pitchFamily="2" charset="0"/>
              </a:rPr>
              <a:t>popula</a:t>
            </a:r>
            <a:r>
              <a:rPr lang="en-GB" dirty="0">
                <a:solidFill>
                  <a:srgbClr val="FF0000"/>
                </a:solidFill>
                <a:latin typeface="Twinkl Cursive Looped" panose="02000000000000000000" pitchFamily="2" charset="0"/>
              </a:rPr>
              <a:t>(</a:t>
            </a:r>
            <a:r>
              <a:rPr lang="en-GB" dirty="0" err="1">
                <a:solidFill>
                  <a:srgbClr val="FF0000"/>
                </a:solidFill>
                <a:latin typeface="Twinkl Cursive Looped" panose="02000000000000000000" pitchFamily="2" charset="0"/>
              </a:rPr>
              <a:t>te</a:t>
            </a:r>
            <a:r>
              <a:rPr lang="en-GB" dirty="0">
                <a:solidFill>
                  <a:srgbClr val="FF0000"/>
                </a:solidFill>
                <a:latin typeface="Twinkl Cursive Looped" panose="02000000000000000000" pitchFamily="2" charset="0"/>
              </a:rPr>
              <a:t>) </a:t>
            </a:r>
            <a:r>
              <a:rPr lang="en-GB" dirty="0">
                <a:latin typeface="Twinkl Cursive Looped" panose="02000000000000000000" pitchFamily="2" charset="0"/>
              </a:rPr>
              <a:t>+ </a:t>
            </a:r>
            <a:r>
              <a:rPr lang="en-GB" dirty="0" err="1">
                <a:latin typeface="Twinkl Cursive Looped" panose="02000000000000000000" pitchFamily="2" charset="0"/>
              </a:rPr>
              <a:t>tion</a:t>
            </a:r>
            <a:r>
              <a:rPr lang="en-GB" dirty="0">
                <a:latin typeface="Twinkl Cursive Looped" panose="02000000000000000000" pitchFamily="2" charset="0"/>
              </a:rPr>
              <a:t> = population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all the inhabitants of a particular place.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22" name="Picture 6" descr="Free Population Cliparts, Download Free Population Cliparts png images,  Free ClipArts on Clipart Library">
            <a:extLst>
              <a:ext uri="{FF2B5EF4-FFF2-40B4-BE49-F238E27FC236}">
                <a16:creationId xmlns:a16="http://schemas.microsoft.com/office/drawing/2014/main" id="{DD7E3E2B-5657-A47F-629F-58722F730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65" y="342509"/>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8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2390958"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317156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2230395"/>
          </a:xfrm>
        </p:spPr>
        <p:txBody>
          <a:bodyPr>
            <a:normAutofit fontScale="90000"/>
          </a:bodyPr>
          <a:lstStyle/>
          <a:p>
            <a:pPr algn="ctr"/>
            <a:r>
              <a:rPr lang="en-GB" dirty="0">
                <a:latin typeface="Twinkl Cursive Looped" panose="02000000000000000000" pitchFamily="2" charset="0"/>
              </a:rPr>
              <a:t>population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island has a population of about 78,000.</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2917912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2230395"/>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island has a ---------- of about 78,000.</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41312967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2230395"/>
          </a:xfrm>
        </p:spPr>
        <p:txBody>
          <a:bodyPr>
            <a:normAutofit fontScale="90000"/>
          </a:bodyPr>
          <a:lstStyle/>
          <a:p>
            <a:pPr algn="ctr"/>
            <a:r>
              <a:rPr lang="en-GB" dirty="0">
                <a:latin typeface="Twinkl Cursive Looped" panose="02000000000000000000" pitchFamily="2" charset="0"/>
              </a:rPr>
              <a:t>population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island has a population of about 78,000.</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3698354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5634902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achieve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141864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achieve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you believe in yourself, you can achieve anything.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25473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achieve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you believe in yourself, you can achieve anything.</a:t>
            </a:r>
            <a:endParaRPr lang="en-GB" i="1" dirty="0">
              <a:latin typeface="Twinkl Cursive Looped" panose="02000000000000000000" pitchFamily="2" charset="0"/>
            </a:endParaRPr>
          </a:p>
        </p:txBody>
      </p:sp>
      <p:pic>
        <p:nvPicPr>
          <p:cNvPr id="100354" name="Picture 2" descr="Free Achieve Cliparts, Download Free Achieve Cliparts png images, Free  ClipArts on Clipart Library">
            <a:extLst>
              <a:ext uri="{FF2B5EF4-FFF2-40B4-BE49-F238E27FC236}">
                <a16:creationId xmlns:a16="http://schemas.microsoft.com/office/drawing/2014/main" id="{1F4BFCA6-271E-89FB-3521-8792AD8F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547"/>
            <a:ext cx="34671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724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you believe in yourself, you can _______ anything.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0416583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you believe in yourself, you can achieve anything.</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27ADEDE4-CBE3-BBD0-B95D-0F107D1A3E78}"/>
              </a:ext>
            </a:extLst>
          </p:cNvPr>
          <p:cNvSpPr/>
          <p:nvPr/>
        </p:nvSpPr>
        <p:spPr>
          <a:xfrm>
            <a:off x="3338285" y="3695246"/>
            <a:ext cx="2452913"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70305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aggressive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2969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p>
        </p:txBody>
      </p:sp>
      <p:sp>
        <p:nvSpPr>
          <p:cNvPr id="3" name="Rectangle 2">
            <a:extLst>
              <a:ext uri="{FF2B5EF4-FFF2-40B4-BE49-F238E27FC236}">
                <a16:creationId xmlns:a16="http://schemas.microsoft.com/office/drawing/2014/main" id="{0366E0B6-702E-4814-82C6-08CA2D13F3C9}"/>
              </a:ext>
            </a:extLst>
          </p:cNvPr>
          <p:cNvSpPr/>
          <p:nvPr/>
        </p:nvSpPr>
        <p:spPr>
          <a:xfrm>
            <a:off x="5442857" y="3673929"/>
            <a:ext cx="2390958"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Opposite Adjectives Smooth and Rough Stock Vector - Illustration of  graphic, smooth: 60796567">
            <a:extLst>
              <a:ext uri="{FF2B5EF4-FFF2-40B4-BE49-F238E27FC236}">
                <a16:creationId xmlns:a16="http://schemas.microsoft.com/office/drawing/2014/main" id="{D2F8107C-C4FC-F3B4-BA7B-885F559AD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0" y="670378"/>
            <a:ext cx="267652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CD7CD21-CD9E-018B-11F2-0324DB3F0AD3}"/>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t>
            </a:r>
            <a:r>
              <a:rPr lang="en-GB" dirty="0" err="1">
                <a:latin typeface="Twinkl Cursive Looped" panose="02000000000000000000" pitchFamily="2" charset="0"/>
              </a:rPr>
              <a:t>uff</a:t>
            </a:r>
            <a:r>
              <a:rPr lang="en-GB" dirty="0">
                <a:latin typeface="Twinkl Cursive Looped" panose="02000000000000000000" pitchFamily="2" charset="0"/>
              </a:rPr>
              <a:t>’ sound</a:t>
            </a:r>
          </a:p>
        </p:txBody>
      </p:sp>
    </p:spTree>
    <p:extLst>
      <p:ext uri="{BB962C8B-B14F-4D97-AF65-F5344CB8AC3E}">
        <p14:creationId xmlns:p14="http://schemas.microsoft.com/office/powerpoint/2010/main" val="99017864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r>
              <a:rPr lang="en-GB" dirty="0">
                <a:latin typeface="Twinkl Cursive Looped" panose="02000000000000000000" pitchFamily="2" charset="0"/>
              </a:rPr>
              <a:t>aggressive</a:t>
            </a:r>
            <a:br>
              <a:rPr lang="en-GB" dirty="0">
                <a:latin typeface="Twinkl Cursive Looped" panose="02000000000000000000" pitchFamily="2" charset="0"/>
              </a:rPr>
            </a:br>
            <a:r>
              <a:rPr lang="en-GB" dirty="0">
                <a:latin typeface="Twinkl Cursive Looped" panose="02000000000000000000" pitchFamily="2" charset="0"/>
              </a:rPr>
              <a:t>Some animals, when provoked, can become aggressive. </a:t>
            </a:r>
            <a:endParaRPr lang="en-GB" i="1" dirty="0"/>
          </a:p>
        </p:txBody>
      </p:sp>
    </p:spTree>
    <p:extLst>
      <p:ext uri="{BB962C8B-B14F-4D97-AF65-F5344CB8AC3E}">
        <p14:creationId xmlns:p14="http://schemas.microsoft.com/office/powerpoint/2010/main" val="197241414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r>
              <a:rPr lang="en-GB" dirty="0">
                <a:latin typeface="Twinkl Cursive Looped" panose="02000000000000000000" pitchFamily="2" charset="0"/>
              </a:rPr>
              <a:t>aggressive</a:t>
            </a:r>
            <a:br>
              <a:rPr lang="en-GB" dirty="0">
                <a:latin typeface="Twinkl Cursive Looped" panose="02000000000000000000" pitchFamily="2" charset="0"/>
              </a:rPr>
            </a:br>
            <a:r>
              <a:rPr lang="en-GB" dirty="0">
                <a:latin typeface="Twinkl Cursive Looped" panose="02000000000000000000" pitchFamily="2" charset="0"/>
              </a:rPr>
              <a:t>Some animals, when provoked, can become aggressive. </a:t>
            </a:r>
            <a:endParaRPr lang="en-GB" i="1" dirty="0"/>
          </a:p>
        </p:txBody>
      </p:sp>
      <p:pic>
        <p:nvPicPr>
          <p:cNvPr id="101378" name="Picture 2" descr="Puppy Pit Bull Dog Aggression Clip Art - Aggressive Dog Cartoon  Transparent, HD Png Download - kindpng">
            <a:extLst>
              <a:ext uri="{FF2B5EF4-FFF2-40B4-BE49-F238E27FC236}">
                <a16:creationId xmlns:a16="http://schemas.microsoft.com/office/drawing/2014/main" id="{20A823BE-2327-F804-CFAF-0D46463C0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7650"/>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266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Some animals, when provoked, can become aggressive. </a:t>
            </a:r>
            <a:endParaRPr lang="en-GB" i="1" dirty="0"/>
          </a:p>
        </p:txBody>
      </p:sp>
    </p:spTree>
    <p:extLst>
      <p:ext uri="{BB962C8B-B14F-4D97-AF65-F5344CB8AC3E}">
        <p14:creationId xmlns:p14="http://schemas.microsoft.com/office/powerpoint/2010/main" val="29453789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Some animals, when provoked, can become __________. </a:t>
            </a:r>
            <a:endParaRPr lang="en-GB" i="1" dirty="0"/>
          </a:p>
        </p:txBody>
      </p:sp>
    </p:spTree>
    <p:extLst>
      <p:ext uri="{BB962C8B-B14F-4D97-AF65-F5344CB8AC3E}">
        <p14:creationId xmlns:p14="http://schemas.microsoft.com/office/powerpoint/2010/main" val="3734125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Some animals, when provoked, can become aggressive. </a:t>
            </a:r>
            <a:endParaRPr lang="en-GB" i="1" dirty="0"/>
          </a:p>
        </p:txBody>
      </p:sp>
      <p:sp>
        <p:nvSpPr>
          <p:cNvPr id="3" name="Rectangle 2">
            <a:extLst>
              <a:ext uri="{FF2B5EF4-FFF2-40B4-BE49-F238E27FC236}">
                <a16:creationId xmlns:a16="http://schemas.microsoft.com/office/drawing/2014/main" id="{9E2371A4-6E9A-5A84-E249-BE0549F9E0E0}"/>
              </a:ext>
            </a:extLst>
          </p:cNvPr>
          <p:cNvSpPr/>
          <p:nvPr/>
        </p:nvSpPr>
        <p:spPr>
          <a:xfrm>
            <a:off x="6328230" y="4238172"/>
            <a:ext cx="3570514"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1612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 and detect </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80793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5849257"/>
          </a:xfrm>
        </p:spPr>
        <p:txBody>
          <a:bodyPr>
            <a:noAutofit/>
          </a:bodyPr>
          <a:lstStyle/>
          <a:p>
            <a:r>
              <a:rPr lang="en-GB" sz="4800" dirty="0">
                <a:solidFill>
                  <a:srgbClr val="333333"/>
                </a:solidFill>
                <a:latin typeface="Twinkl Cursive Looped" panose="02000000000000000000" pitchFamily="2" charset="0"/>
              </a:rPr>
              <a:t>Look at this sentence.  </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Change the spellings that are incorrect.</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Explain how each one is wrong and how to remember to get it right next time. </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Collins Stores had a </a:t>
            </a:r>
            <a:r>
              <a:rPr lang="en-GB" sz="4800" dirty="0" err="1">
                <a:solidFill>
                  <a:srgbClr val="333333"/>
                </a:solidFill>
                <a:latin typeface="Twinkl Cursive Looped" panose="02000000000000000000" pitchFamily="2" charset="0"/>
              </a:rPr>
              <a:t>promoshon</a:t>
            </a:r>
            <a:r>
              <a:rPr lang="en-GB" sz="4800" dirty="0">
                <a:solidFill>
                  <a:srgbClr val="333333"/>
                </a:solidFill>
                <a:latin typeface="Twinkl Cursive Looped" panose="02000000000000000000" pitchFamily="2" charset="0"/>
              </a:rPr>
              <a:t> to tell the </a:t>
            </a:r>
            <a:r>
              <a:rPr lang="en-GB" sz="4800" dirty="0" err="1">
                <a:solidFill>
                  <a:srgbClr val="333333"/>
                </a:solidFill>
                <a:latin typeface="Twinkl Cursive Looped" panose="02000000000000000000" pitchFamily="2" charset="0"/>
              </a:rPr>
              <a:t>populashon</a:t>
            </a:r>
            <a:r>
              <a:rPr lang="en-GB" sz="4800" dirty="0">
                <a:solidFill>
                  <a:srgbClr val="333333"/>
                </a:solidFill>
                <a:latin typeface="Twinkl Cursive Looped" panose="02000000000000000000" pitchFamily="2" charset="0"/>
              </a:rPr>
              <a:t> that chips must be bought in </a:t>
            </a:r>
            <a:r>
              <a:rPr lang="en-GB" sz="4800" dirty="0" err="1">
                <a:solidFill>
                  <a:srgbClr val="333333"/>
                </a:solidFill>
                <a:latin typeface="Twinkl Cursive Looped" panose="02000000000000000000" pitchFamily="2" charset="0"/>
              </a:rPr>
              <a:t>moderashon</a:t>
            </a:r>
            <a:r>
              <a:rPr lang="en-GB" sz="4800" dirty="0">
                <a:solidFill>
                  <a:srgbClr val="333333"/>
                </a:solidFill>
                <a:latin typeface="Twinkl Cursive Looped" panose="02000000000000000000" pitchFamily="2" charset="0"/>
              </a:rPr>
              <a:t>.</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1623476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Collins Stores had a </a:t>
            </a:r>
            <a:r>
              <a:rPr lang="en-GB" sz="4800" dirty="0" err="1">
                <a:solidFill>
                  <a:srgbClr val="333333"/>
                </a:solidFill>
                <a:latin typeface="Twinkl Cursive Looped" panose="02000000000000000000" pitchFamily="2" charset="0"/>
              </a:rPr>
              <a:t>promoshon</a:t>
            </a:r>
            <a:r>
              <a:rPr lang="en-GB" sz="4800" dirty="0">
                <a:solidFill>
                  <a:srgbClr val="333333"/>
                </a:solidFill>
                <a:latin typeface="Twinkl Cursive Looped" panose="02000000000000000000" pitchFamily="2" charset="0"/>
              </a:rPr>
              <a:t> to tell the </a:t>
            </a:r>
            <a:r>
              <a:rPr lang="en-GB" sz="4800" dirty="0" err="1">
                <a:solidFill>
                  <a:srgbClr val="333333"/>
                </a:solidFill>
                <a:latin typeface="Twinkl Cursive Looped" panose="02000000000000000000" pitchFamily="2" charset="0"/>
              </a:rPr>
              <a:t>populashon</a:t>
            </a:r>
            <a:r>
              <a:rPr lang="en-GB" sz="4800" dirty="0">
                <a:solidFill>
                  <a:srgbClr val="333333"/>
                </a:solidFill>
                <a:latin typeface="Twinkl Cursive Looped" panose="02000000000000000000" pitchFamily="2" charset="0"/>
              </a:rPr>
              <a:t> that chips must be bought in </a:t>
            </a:r>
            <a:r>
              <a:rPr lang="en-GB" sz="4800" dirty="0" err="1">
                <a:solidFill>
                  <a:srgbClr val="333333"/>
                </a:solidFill>
                <a:latin typeface="Twinkl Cursive Looped" panose="02000000000000000000" pitchFamily="2" charset="0"/>
              </a:rPr>
              <a:t>moderashon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promotion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tion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79315697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Collins Stores had a </a:t>
            </a:r>
            <a:r>
              <a:rPr lang="en-GB" sz="4800" dirty="0" err="1">
                <a:solidFill>
                  <a:srgbClr val="333333"/>
                </a:solidFill>
                <a:latin typeface="Twinkl Cursive Looped" panose="02000000000000000000" pitchFamily="2" charset="0"/>
              </a:rPr>
              <a:t>promoshon</a:t>
            </a:r>
            <a:r>
              <a:rPr lang="en-GB" sz="4800" dirty="0">
                <a:solidFill>
                  <a:srgbClr val="333333"/>
                </a:solidFill>
                <a:latin typeface="Twinkl Cursive Looped" panose="02000000000000000000" pitchFamily="2" charset="0"/>
              </a:rPr>
              <a:t> to tell the </a:t>
            </a:r>
            <a:r>
              <a:rPr lang="en-GB" sz="4800" dirty="0" err="1">
                <a:solidFill>
                  <a:srgbClr val="333333"/>
                </a:solidFill>
                <a:latin typeface="Twinkl Cursive Looped" panose="02000000000000000000" pitchFamily="2" charset="0"/>
              </a:rPr>
              <a:t>populashon</a:t>
            </a:r>
            <a:r>
              <a:rPr lang="en-GB" sz="4800" dirty="0">
                <a:solidFill>
                  <a:srgbClr val="333333"/>
                </a:solidFill>
                <a:latin typeface="Twinkl Cursive Looped" panose="02000000000000000000" pitchFamily="2" charset="0"/>
              </a:rPr>
              <a:t> that chips must be bought in </a:t>
            </a:r>
            <a:r>
              <a:rPr lang="en-GB" sz="4800" dirty="0" err="1">
                <a:solidFill>
                  <a:srgbClr val="333333"/>
                </a:solidFill>
                <a:latin typeface="Twinkl Cursive Looped" panose="02000000000000000000" pitchFamily="2" charset="0"/>
              </a:rPr>
              <a:t>moderashon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population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tion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65141181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Collins Stores had a </a:t>
            </a:r>
            <a:r>
              <a:rPr lang="en-GB" sz="4800" dirty="0" err="1">
                <a:solidFill>
                  <a:srgbClr val="333333"/>
                </a:solidFill>
                <a:latin typeface="Twinkl Cursive Looped" panose="02000000000000000000" pitchFamily="2" charset="0"/>
              </a:rPr>
              <a:t>promoshon</a:t>
            </a:r>
            <a:r>
              <a:rPr lang="en-GB" sz="4800" dirty="0">
                <a:solidFill>
                  <a:srgbClr val="333333"/>
                </a:solidFill>
                <a:latin typeface="Twinkl Cursive Looped" panose="02000000000000000000" pitchFamily="2" charset="0"/>
              </a:rPr>
              <a:t> to tell the </a:t>
            </a:r>
            <a:r>
              <a:rPr lang="en-GB" sz="4800" dirty="0" err="1">
                <a:solidFill>
                  <a:srgbClr val="333333"/>
                </a:solidFill>
                <a:latin typeface="Twinkl Cursive Looped" panose="02000000000000000000" pitchFamily="2" charset="0"/>
              </a:rPr>
              <a:t>populashon</a:t>
            </a:r>
            <a:r>
              <a:rPr lang="en-GB" sz="4800" dirty="0">
                <a:solidFill>
                  <a:srgbClr val="333333"/>
                </a:solidFill>
                <a:latin typeface="Twinkl Cursive Looped" panose="02000000000000000000" pitchFamily="2" charset="0"/>
              </a:rPr>
              <a:t> that chips must be bought in </a:t>
            </a:r>
            <a:r>
              <a:rPr lang="en-GB" sz="4800" dirty="0" err="1">
                <a:solidFill>
                  <a:srgbClr val="333333"/>
                </a:solidFill>
                <a:latin typeface="Twinkl Cursive Looped" panose="02000000000000000000" pitchFamily="2" charset="0"/>
              </a:rPr>
              <a:t>moderashon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moderation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tion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20839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6 -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cough</a:t>
            </a:r>
          </a:p>
        </p:txBody>
      </p:sp>
    </p:spTree>
    <p:extLst>
      <p:ext uri="{BB962C8B-B14F-4D97-AF65-F5344CB8AC3E}">
        <p14:creationId xmlns:p14="http://schemas.microsoft.com/office/powerpoint/2010/main" val="3805169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Collins Stores had a promotion to tell the population that chips must be bought in moderation.</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 </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1075191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6 - Thursday</a:t>
            </a:r>
          </a:p>
          <a:p>
            <a:endParaRPr lang="en-GB" sz="7200" dirty="0"/>
          </a:p>
        </p:txBody>
      </p:sp>
    </p:spTree>
    <p:extLst>
      <p:ext uri="{BB962C8B-B14F-4D97-AF65-F5344CB8AC3E}">
        <p14:creationId xmlns:p14="http://schemas.microsoft.com/office/powerpoint/2010/main" val="15216754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4" name="Picture 3">
            <a:extLst>
              <a:ext uri="{FF2B5EF4-FFF2-40B4-BE49-F238E27FC236}">
                <a16:creationId xmlns:a16="http://schemas.microsoft.com/office/drawing/2014/main" id="{CC281849-2F49-4433-93E2-B59ABE62D34A}"/>
              </a:ext>
            </a:extLst>
          </p:cNvPr>
          <p:cNvPicPr>
            <a:picLocks noChangeAspect="1"/>
          </p:cNvPicPr>
          <p:nvPr/>
        </p:nvPicPr>
        <p:blipFill rotWithShape="1">
          <a:blip r:embed="rId3"/>
          <a:srcRect l="28592" t="19745" r="33514" b="8088"/>
          <a:stretch/>
        </p:blipFill>
        <p:spPr>
          <a:xfrm>
            <a:off x="2275016" y="313899"/>
            <a:ext cx="7857525" cy="6230202"/>
          </a:xfrm>
          <a:prstGeom prst="rect">
            <a:avLst/>
          </a:prstGeom>
        </p:spPr>
      </p:pic>
    </p:spTree>
    <p:extLst>
      <p:ext uri="{BB962C8B-B14F-4D97-AF65-F5344CB8AC3E}">
        <p14:creationId xmlns:p14="http://schemas.microsoft.com/office/powerpoint/2010/main" val="23389161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4</a:t>
            </a:r>
          </a:p>
        </p:txBody>
      </p:sp>
    </p:spTree>
    <p:extLst>
      <p:ext uri="{BB962C8B-B14F-4D97-AF65-F5344CB8AC3E}">
        <p14:creationId xmlns:p14="http://schemas.microsoft.com/office/powerpoint/2010/main" val="278340784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864339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experience  </a:t>
            </a:r>
          </a:p>
        </p:txBody>
      </p:sp>
    </p:spTree>
    <p:extLst>
      <p:ext uri="{BB962C8B-B14F-4D97-AF65-F5344CB8AC3E}">
        <p14:creationId xmlns:p14="http://schemas.microsoft.com/office/powerpoint/2010/main" val="379509051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7679" y="4038768"/>
            <a:ext cx="10515600" cy="2438232"/>
          </a:xfrm>
        </p:spPr>
        <p:txBody>
          <a:bodyPr>
            <a:normAutofit fontScale="90000"/>
          </a:bodyPr>
          <a:lstStyle/>
          <a:p>
            <a:pPr algn="ctr"/>
            <a:r>
              <a:rPr lang="en-GB" dirty="0">
                <a:latin typeface="Twinkl Cursive Looped" panose="02000000000000000000" pitchFamily="2" charset="0"/>
              </a:rPr>
              <a:t>experience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practical contact with and observation of facts or events.</a:t>
            </a:r>
          </a:p>
        </p:txBody>
      </p:sp>
    </p:spTree>
    <p:extLst>
      <p:ext uri="{BB962C8B-B14F-4D97-AF65-F5344CB8AC3E}">
        <p14:creationId xmlns:p14="http://schemas.microsoft.com/office/powerpoint/2010/main" val="27753506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61564058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question  </a:t>
            </a:r>
          </a:p>
        </p:txBody>
      </p:sp>
    </p:spTree>
    <p:extLst>
      <p:ext uri="{BB962C8B-B14F-4D97-AF65-F5344CB8AC3E}">
        <p14:creationId xmlns:p14="http://schemas.microsoft.com/office/powerpoint/2010/main" val="37055197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a:bodyPr>
          <a:lstStyle/>
          <a:p>
            <a:pPr algn="ctr"/>
            <a:r>
              <a:rPr lang="en-GB" dirty="0">
                <a:latin typeface="Twinkl Cursive Looped" panose="02000000000000000000" pitchFamily="2" charset="0"/>
              </a:rPr>
              <a:t>question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p>
        </p:txBody>
      </p:sp>
    </p:spTree>
    <p:extLst>
      <p:ext uri="{BB962C8B-B14F-4D97-AF65-F5344CB8AC3E}">
        <p14:creationId xmlns:p14="http://schemas.microsoft.com/office/powerpoint/2010/main" val="50088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cough</a:t>
            </a:r>
          </a:p>
        </p:txBody>
      </p:sp>
      <p:sp>
        <p:nvSpPr>
          <p:cNvPr id="3" name="Rectangle 2">
            <a:extLst>
              <a:ext uri="{FF2B5EF4-FFF2-40B4-BE49-F238E27FC236}">
                <a16:creationId xmlns:a16="http://schemas.microsoft.com/office/drawing/2014/main" id="{162CC6E8-06E9-4F6E-A75B-C2FED721CE28}"/>
              </a:ext>
            </a:extLst>
          </p:cNvPr>
          <p:cNvSpPr/>
          <p:nvPr/>
        </p:nvSpPr>
        <p:spPr>
          <a:xfrm>
            <a:off x="5486401" y="3643085"/>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363427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396893495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phone and real</a:t>
            </a:r>
          </a:p>
        </p:txBody>
      </p:sp>
    </p:spTree>
    <p:extLst>
      <p:ext uri="{BB962C8B-B14F-4D97-AF65-F5344CB8AC3E}">
        <p14:creationId xmlns:p14="http://schemas.microsoft.com/office/powerpoint/2010/main" val="83592789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4111338"/>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word family - phone</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pic>
        <p:nvPicPr>
          <p:cNvPr id="140290" name="Picture 2">
            <a:extLst>
              <a:ext uri="{FF2B5EF4-FFF2-40B4-BE49-F238E27FC236}">
                <a16:creationId xmlns:a16="http://schemas.microsoft.com/office/drawing/2014/main" id="{E570921F-5213-F325-8836-338EB066B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394" y="1101287"/>
            <a:ext cx="6484343" cy="232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7302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4111338"/>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word family - real</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pic>
        <p:nvPicPr>
          <p:cNvPr id="141314" name="Picture 2">
            <a:extLst>
              <a:ext uri="{FF2B5EF4-FFF2-40B4-BE49-F238E27FC236}">
                <a16:creationId xmlns:a16="http://schemas.microsoft.com/office/drawing/2014/main" id="{BB03F502-415E-51F2-26F9-631A66AFE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50" y="1195880"/>
            <a:ext cx="9628460" cy="23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8267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phone </a:t>
            </a:r>
          </a:p>
        </p:txBody>
      </p:sp>
    </p:spTree>
    <p:extLst>
      <p:ext uri="{BB962C8B-B14F-4D97-AF65-F5344CB8AC3E}">
        <p14:creationId xmlns:p14="http://schemas.microsoft.com/office/powerpoint/2010/main" val="151683961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phone</a:t>
            </a:r>
          </a:p>
        </p:txBody>
      </p:sp>
      <p:sp>
        <p:nvSpPr>
          <p:cNvPr id="3" name="Rectangle 2">
            <a:extLst>
              <a:ext uri="{FF2B5EF4-FFF2-40B4-BE49-F238E27FC236}">
                <a16:creationId xmlns:a16="http://schemas.microsoft.com/office/drawing/2014/main" id="{13BB5EC0-7A96-4D29-A835-6FAE896C31A4}"/>
              </a:ext>
            </a:extLst>
          </p:cNvPr>
          <p:cNvSpPr/>
          <p:nvPr/>
        </p:nvSpPr>
        <p:spPr>
          <a:xfrm>
            <a:off x="5073493" y="3429000"/>
            <a:ext cx="2632842"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12990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phone</a:t>
            </a:r>
          </a:p>
        </p:txBody>
      </p:sp>
      <p:sp>
        <p:nvSpPr>
          <p:cNvPr id="3" name="Rectangle 2">
            <a:extLst>
              <a:ext uri="{FF2B5EF4-FFF2-40B4-BE49-F238E27FC236}">
                <a16:creationId xmlns:a16="http://schemas.microsoft.com/office/drawing/2014/main" id="{13BB5EC0-7A96-4D29-A835-6FAE896C31A4}"/>
              </a:ext>
            </a:extLst>
          </p:cNvPr>
          <p:cNvSpPr/>
          <p:nvPr/>
        </p:nvSpPr>
        <p:spPr>
          <a:xfrm>
            <a:off x="5073493" y="3429000"/>
            <a:ext cx="2632842"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338" name="Picture 2" descr="Mobile Phone Vibrating Or Ringing Flat Vector Icon For Apps And Websites  Stock Illustration - Download Image Now - iStock">
            <a:extLst>
              <a:ext uri="{FF2B5EF4-FFF2-40B4-BE49-F238E27FC236}">
                <a16:creationId xmlns:a16="http://schemas.microsoft.com/office/drawing/2014/main" id="{F616C011-7F6B-80E9-5C31-9A249C353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3" y="3867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083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p>
        </p:txBody>
      </p:sp>
    </p:spTree>
    <p:extLst>
      <p:ext uri="{BB962C8B-B14F-4D97-AF65-F5344CB8AC3E}">
        <p14:creationId xmlns:p14="http://schemas.microsoft.com/office/powerpoint/2010/main" val="34863899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p>
        </p:txBody>
      </p:sp>
      <p:sp>
        <p:nvSpPr>
          <p:cNvPr id="3" name="Rectangle 2">
            <a:extLst>
              <a:ext uri="{FF2B5EF4-FFF2-40B4-BE49-F238E27FC236}">
                <a16:creationId xmlns:a16="http://schemas.microsoft.com/office/drawing/2014/main" id="{0366E0B6-702E-4814-82C6-08CA2D13F3C9}"/>
              </a:ext>
            </a:extLst>
          </p:cNvPr>
          <p:cNvSpPr/>
          <p:nvPr/>
        </p:nvSpPr>
        <p:spPr>
          <a:xfrm>
            <a:off x="4825248" y="3673929"/>
            <a:ext cx="1669144"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3482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p>
        </p:txBody>
      </p:sp>
      <p:sp>
        <p:nvSpPr>
          <p:cNvPr id="3" name="Rectangle 2">
            <a:extLst>
              <a:ext uri="{FF2B5EF4-FFF2-40B4-BE49-F238E27FC236}">
                <a16:creationId xmlns:a16="http://schemas.microsoft.com/office/drawing/2014/main" id="{0366E0B6-702E-4814-82C6-08CA2D13F3C9}"/>
              </a:ext>
            </a:extLst>
          </p:cNvPr>
          <p:cNvSpPr/>
          <p:nvPr/>
        </p:nvSpPr>
        <p:spPr>
          <a:xfrm>
            <a:off x="4825248" y="3673929"/>
            <a:ext cx="1669144"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362" name="Picture 2" descr="Free Phonics Cliparts, Download Free Phonics Cliparts png images, Free  ClipArts on Clipart Library">
            <a:extLst>
              <a:ext uri="{FF2B5EF4-FFF2-40B4-BE49-F238E27FC236}">
                <a16:creationId xmlns:a16="http://schemas.microsoft.com/office/drawing/2014/main" id="{516AEB53-F5A6-E9B4-54CD-E8EFA7862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92" y="524696"/>
            <a:ext cx="314325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8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cough</a:t>
            </a:r>
          </a:p>
        </p:txBody>
      </p:sp>
      <p:sp>
        <p:nvSpPr>
          <p:cNvPr id="3" name="Rectangle 2">
            <a:extLst>
              <a:ext uri="{FF2B5EF4-FFF2-40B4-BE49-F238E27FC236}">
                <a16:creationId xmlns:a16="http://schemas.microsoft.com/office/drawing/2014/main" id="{162CC6E8-06E9-4F6E-A75B-C2FED721CE28}"/>
              </a:ext>
            </a:extLst>
          </p:cNvPr>
          <p:cNvSpPr/>
          <p:nvPr/>
        </p:nvSpPr>
        <p:spPr>
          <a:xfrm>
            <a:off x="5486401" y="3643085"/>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23,072 Coughing Illustrations &amp; Clip Art - iStock">
            <a:extLst>
              <a:ext uri="{FF2B5EF4-FFF2-40B4-BE49-F238E27FC236}">
                <a16:creationId xmlns:a16="http://schemas.microsoft.com/office/drawing/2014/main" id="{9F656759-7E90-A977-F8AC-E0631AF29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984"/>
          <a:stretch/>
        </p:blipFill>
        <p:spPr bwMode="auto">
          <a:xfrm>
            <a:off x="838200" y="702810"/>
            <a:ext cx="2143125" cy="17791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11AE22A-3992-B373-5223-D642294EE496}"/>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‘off’ sound</a:t>
            </a:r>
          </a:p>
        </p:txBody>
      </p:sp>
    </p:spTree>
    <p:extLst>
      <p:ext uri="{BB962C8B-B14F-4D97-AF65-F5344CB8AC3E}">
        <p14:creationId xmlns:p14="http://schemas.microsoft.com/office/powerpoint/2010/main" val="65492491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microphone</a:t>
            </a:r>
          </a:p>
        </p:txBody>
      </p:sp>
    </p:spTree>
    <p:extLst>
      <p:ext uri="{BB962C8B-B14F-4D97-AF65-F5344CB8AC3E}">
        <p14:creationId xmlns:p14="http://schemas.microsoft.com/office/powerpoint/2010/main" val="225120210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microphone</a:t>
            </a:r>
          </a:p>
        </p:txBody>
      </p:sp>
      <p:sp>
        <p:nvSpPr>
          <p:cNvPr id="3" name="Rectangle 2">
            <a:extLst>
              <a:ext uri="{FF2B5EF4-FFF2-40B4-BE49-F238E27FC236}">
                <a16:creationId xmlns:a16="http://schemas.microsoft.com/office/drawing/2014/main" id="{162CC6E8-06E9-4F6E-A75B-C2FED721CE28}"/>
              </a:ext>
            </a:extLst>
          </p:cNvPr>
          <p:cNvSpPr/>
          <p:nvPr/>
        </p:nvSpPr>
        <p:spPr>
          <a:xfrm>
            <a:off x="5969876" y="3662590"/>
            <a:ext cx="2086303"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53407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microphone</a:t>
            </a:r>
          </a:p>
        </p:txBody>
      </p:sp>
      <p:sp>
        <p:nvSpPr>
          <p:cNvPr id="3" name="Rectangle 2">
            <a:extLst>
              <a:ext uri="{FF2B5EF4-FFF2-40B4-BE49-F238E27FC236}">
                <a16:creationId xmlns:a16="http://schemas.microsoft.com/office/drawing/2014/main" id="{162CC6E8-06E9-4F6E-A75B-C2FED721CE28}"/>
              </a:ext>
            </a:extLst>
          </p:cNvPr>
          <p:cNvSpPr/>
          <p:nvPr/>
        </p:nvSpPr>
        <p:spPr>
          <a:xfrm>
            <a:off x="5969876" y="3662590"/>
            <a:ext cx="2086303"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4386" name="Picture 2" descr="Black Microphone Clip Art Free PNG Image｜Illustoon">
            <a:extLst>
              <a:ext uri="{FF2B5EF4-FFF2-40B4-BE49-F238E27FC236}">
                <a16:creationId xmlns:a16="http://schemas.microsoft.com/office/drawing/2014/main" id="{9CE821B7-91D9-991E-3A35-C4AFF85792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44"/>
          <a:stretch/>
        </p:blipFill>
        <p:spPr bwMode="auto">
          <a:xfrm>
            <a:off x="578562" y="370983"/>
            <a:ext cx="2143125" cy="191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9079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032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ʃən</a:t>
            </a:r>
            <a:r>
              <a:rPr lang="en-GB" dirty="0">
                <a:latin typeface="Twinkl Cursive Looped" panose="02000000000000000000" pitchFamily="2" charset="0"/>
              </a:rPr>
              <a:t>/  –tian and -</a:t>
            </a:r>
            <a:r>
              <a:rPr lang="en-GB" dirty="0" err="1">
                <a:latin typeface="Twinkl Cursive Looped" panose="02000000000000000000" pitchFamily="2" charset="0"/>
              </a:rPr>
              <a:t>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-tian mean a place or origin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cian</a:t>
            </a:r>
            <a:r>
              <a:rPr lang="en-GB" dirty="0">
                <a:latin typeface="Twinkl Cursive Looped" panose="02000000000000000000" pitchFamily="2" charset="0"/>
              </a:rPr>
              <a:t> mean occupation / job</a:t>
            </a:r>
          </a:p>
        </p:txBody>
      </p:sp>
    </p:spTree>
    <p:extLst>
      <p:ext uri="{BB962C8B-B14F-4D97-AF65-F5344CB8AC3E}">
        <p14:creationId xmlns:p14="http://schemas.microsoft.com/office/powerpoint/2010/main" val="23269120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cian</a:t>
            </a:r>
            <a:endParaRPr lang="en-GB" dirty="0">
              <a:latin typeface="Twinkl Cursive Looped" panose="02000000000000000000" pitchFamily="2" charset="0"/>
            </a:endParaRPr>
          </a:p>
        </p:txBody>
      </p:sp>
    </p:spTree>
    <p:extLst>
      <p:ext uri="{BB962C8B-B14F-4D97-AF65-F5344CB8AC3E}">
        <p14:creationId xmlns:p14="http://schemas.microsoft.com/office/powerpoint/2010/main" val="25672636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statistician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0449901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statistician </a:t>
            </a:r>
          </a:p>
        </p:txBody>
      </p:sp>
      <p:sp>
        <p:nvSpPr>
          <p:cNvPr id="3" name="Rectangle 2">
            <a:extLst>
              <a:ext uri="{FF2B5EF4-FFF2-40B4-BE49-F238E27FC236}">
                <a16:creationId xmlns:a16="http://schemas.microsoft.com/office/drawing/2014/main" id="{CADDE2D9-BBEE-4B60-9EA8-8BE166E5866C}"/>
              </a:ext>
            </a:extLst>
          </p:cNvPr>
          <p:cNvSpPr/>
          <p:nvPr/>
        </p:nvSpPr>
        <p:spPr>
          <a:xfrm>
            <a:off x="6502399" y="3665300"/>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35034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physician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6902203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physician</a:t>
            </a:r>
            <a:endParaRPr lang="en-GB" dirty="0"/>
          </a:p>
        </p:txBody>
      </p:sp>
      <p:sp>
        <p:nvSpPr>
          <p:cNvPr id="3" name="Rectangle 2">
            <a:extLst>
              <a:ext uri="{FF2B5EF4-FFF2-40B4-BE49-F238E27FC236}">
                <a16:creationId xmlns:a16="http://schemas.microsoft.com/office/drawing/2014/main" id="{B8ADA5B7-6E68-4607-8157-D542A9E80543}"/>
              </a:ext>
            </a:extLst>
          </p:cNvPr>
          <p:cNvSpPr/>
          <p:nvPr/>
        </p:nvSpPr>
        <p:spPr>
          <a:xfrm>
            <a:off x="6370677" y="3628572"/>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712899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magician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92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p>
        </p:txBody>
      </p:sp>
    </p:spTree>
    <p:extLst>
      <p:ext uri="{BB962C8B-B14F-4D97-AF65-F5344CB8AC3E}">
        <p14:creationId xmlns:p14="http://schemas.microsoft.com/office/powerpoint/2010/main" val="245377296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magician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313528" y="3653972"/>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624335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statistician</a:t>
            </a:r>
          </a:p>
        </p:txBody>
      </p:sp>
    </p:spTree>
    <p:extLst>
      <p:ext uri="{BB962C8B-B14F-4D97-AF65-F5344CB8AC3E}">
        <p14:creationId xmlns:p14="http://schemas.microsoft.com/office/powerpoint/2010/main" val="406479564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statistician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5640353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statistician </a:t>
            </a:r>
          </a:p>
        </p:txBody>
      </p:sp>
      <p:sp>
        <p:nvSpPr>
          <p:cNvPr id="3" name="Rectangle 2">
            <a:extLst>
              <a:ext uri="{FF2B5EF4-FFF2-40B4-BE49-F238E27FC236}">
                <a16:creationId xmlns:a16="http://schemas.microsoft.com/office/drawing/2014/main" id="{CADDE2D9-BBEE-4B60-9EA8-8BE166E5866C}"/>
              </a:ext>
            </a:extLst>
          </p:cNvPr>
          <p:cNvSpPr/>
          <p:nvPr/>
        </p:nvSpPr>
        <p:spPr>
          <a:xfrm>
            <a:off x="6502399" y="3665300"/>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158522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physician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5951897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physician</a:t>
            </a:r>
            <a:endParaRPr lang="en-GB" dirty="0"/>
          </a:p>
        </p:txBody>
      </p:sp>
      <p:sp>
        <p:nvSpPr>
          <p:cNvPr id="3" name="Rectangle 2">
            <a:extLst>
              <a:ext uri="{FF2B5EF4-FFF2-40B4-BE49-F238E27FC236}">
                <a16:creationId xmlns:a16="http://schemas.microsoft.com/office/drawing/2014/main" id="{B8ADA5B7-6E68-4607-8157-D542A9E80543}"/>
              </a:ext>
            </a:extLst>
          </p:cNvPr>
          <p:cNvSpPr/>
          <p:nvPr/>
        </p:nvSpPr>
        <p:spPr>
          <a:xfrm>
            <a:off x="6370677" y="3628572"/>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022161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magician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1447647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magician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313528" y="3653972"/>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37793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statistician</a:t>
            </a:r>
          </a:p>
        </p:txBody>
      </p:sp>
    </p:spTree>
    <p:extLst>
      <p:ext uri="{BB962C8B-B14F-4D97-AF65-F5344CB8AC3E}">
        <p14:creationId xmlns:p14="http://schemas.microsoft.com/office/powerpoint/2010/main" val="73008129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statistician</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8" name="Picture 8" descr="Free Statistics Cliparts, Download Free Statistics Cliparts png images,  Free ClipArts on Clipart Library">
            <a:extLst>
              <a:ext uri="{FF2B5EF4-FFF2-40B4-BE49-F238E27FC236}">
                <a16:creationId xmlns:a16="http://schemas.microsoft.com/office/drawing/2014/main" id="{6B44BB91-230E-6DB1-DAED-FFC7966C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82" y="489716"/>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2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enough</a:t>
            </a:r>
          </a:p>
        </p:txBody>
      </p:sp>
      <p:sp>
        <p:nvSpPr>
          <p:cNvPr id="3" name="Rectangle 2">
            <a:extLst>
              <a:ext uri="{FF2B5EF4-FFF2-40B4-BE49-F238E27FC236}">
                <a16:creationId xmlns:a16="http://schemas.microsoft.com/office/drawing/2014/main" id="{162CC6E8-06E9-4F6E-A75B-C2FED721CE28}"/>
              </a:ext>
            </a:extLst>
          </p:cNvPr>
          <p:cNvSpPr/>
          <p:nvPr/>
        </p:nvSpPr>
        <p:spPr>
          <a:xfrm>
            <a:off x="5660573" y="3662589"/>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74652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06425"/>
            <a:ext cx="10515600" cy="1481650"/>
          </a:xfrm>
        </p:spPr>
        <p:txBody>
          <a:bodyPr>
            <a:normAutofit fontScale="90000"/>
          </a:bodyPr>
          <a:lstStyle/>
          <a:p>
            <a:pPr algn="ctr"/>
            <a:r>
              <a:rPr lang="en-GB" dirty="0">
                <a:latin typeface="Twinkl Cursive Looped" panose="02000000000000000000" pitchFamily="2" charset="0"/>
              </a:rPr>
              <a:t>statistician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expert in the preparation and analysis of statistics.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8" name="Picture 8" descr="Free Statistics Cliparts, Download Free Statistics Cliparts png images,  Free ClipArts on Clipart Library">
            <a:extLst>
              <a:ext uri="{FF2B5EF4-FFF2-40B4-BE49-F238E27FC236}">
                <a16:creationId xmlns:a16="http://schemas.microsoft.com/office/drawing/2014/main" id="{6B44BB91-230E-6DB1-DAED-FFC7966C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82" y="489716"/>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678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022517"/>
          </a:xfrm>
        </p:spPr>
        <p:txBody>
          <a:bodyPr>
            <a:normAutofit fontScale="90000"/>
          </a:bodyPr>
          <a:lstStyle/>
          <a:p>
            <a:pPr algn="ctr"/>
            <a:r>
              <a:rPr lang="en-GB" dirty="0">
                <a:latin typeface="Twinkl Cursive Looped" panose="02000000000000000000" pitchFamily="2" charset="0"/>
              </a:rPr>
              <a:t>statistician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girl wished to train as a statistician when she was older.</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12176946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022517"/>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girl wished to train as a ------------ when she was older.</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6572623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022517"/>
          </a:xfrm>
        </p:spPr>
        <p:txBody>
          <a:bodyPr>
            <a:normAutofit fontScale="90000"/>
          </a:bodyPr>
          <a:lstStyle/>
          <a:p>
            <a:pPr algn="ctr"/>
            <a:r>
              <a:rPr lang="en-GB" dirty="0">
                <a:latin typeface="Twinkl Cursive Looped" panose="02000000000000000000" pitchFamily="2" charset="0"/>
              </a:rPr>
              <a:t>statistician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girl wished to train as a statistician when she was older.</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17916609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physician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88901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physician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7176" name="Picture 8" descr="17,967 Doctor Clipart Illustrations &amp; Clip Art - iStock">
            <a:extLst>
              <a:ext uri="{FF2B5EF4-FFF2-40B4-BE49-F238E27FC236}">
                <a16:creationId xmlns:a16="http://schemas.microsoft.com/office/drawing/2014/main" id="{BA9960B9-1ABD-AC4E-382F-4DCE21099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52" y="4125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3662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3107" y="4963826"/>
            <a:ext cx="10515600" cy="1481650"/>
          </a:xfrm>
        </p:spPr>
        <p:txBody>
          <a:bodyPr>
            <a:normAutofit fontScale="90000"/>
          </a:bodyPr>
          <a:lstStyle/>
          <a:p>
            <a:pPr algn="ctr"/>
            <a:r>
              <a:rPr lang="en-GB" dirty="0">
                <a:latin typeface="Twinkl Cursive Looped" panose="02000000000000000000" pitchFamily="2" charset="0"/>
              </a:rPr>
              <a:t>physician</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 person qualified to practise medicine, especially one who specializes in diagnosis and medical treatment as distinct from surgery.</a:t>
            </a:r>
            <a:endParaRPr lang="en-GB" i="1" dirty="0">
              <a:latin typeface="Twinkl Cursive Looped" panose="02000000000000000000" pitchFamily="2" charset="0"/>
            </a:endParaRPr>
          </a:p>
        </p:txBody>
      </p:sp>
      <p:pic>
        <p:nvPicPr>
          <p:cNvPr id="7176" name="Picture 8" descr="17,967 Doctor Clipart Illustrations &amp; Clip Art - iStock">
            <a:extLst>
              <a:ext uri="{FF2B5EF4-FFF2-40B4-BE49-F238E27FC236}">
                <a16:creationId xmlns:a16="http://schemas.microsoft.com/office/drawing/2014/main" id="{BA9960B9-1ABD-AC4E-382F-4DCE21099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52" y="4125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48667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7566" y="1743612"/>
            <a:ext cx="10515600" cy="3370775"/>
          </a:xfrm>
        </p:spPr>
        <p:txBody>
          <a:bodyPr>
            <a:normAutofit fontScale="90000"/>
          </a:bodyPr>
          <a:lstStyle/>
          <a:p>
            <a:pPr algn="ctr"/>
            <a:r>
              <a:rPr lang="en-GB" dirty="0">
                <a:latin typeface="Twinkl Cursive Looped" panose="02000000000000000000" pitchFamily="2" charset="0"/>
              </a:rPr>
              <a:t>physician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Our family physician was due to retire soon.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08598363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7566" y="1743612"/>
            <a:ext cx="10515600" cy="3370775"/>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Our family --------- was due to retire soon.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353659353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7566" y="1743612"/>
            <a:ext cx="10515600" cy="3370775"/>
          </a:xfrm>
        </p:spPr>
        <p:txBody>
          <a:bodyPr>
            <a:normAutofit fontScale="90000"/>
          </a:bodyPr>
          <a:lstStyle/>
          <a:p>
            <a:pPr algn="ctr"/>
            <a:r>
              <a:rPr lang="en-GB" dirty="0">
                <a:latin typeface="Twinkl Cursive Looped" panose="02000000000000000000" pitchFamily="2" charset="0"/>
              </a:rPr>
              <a:t>physician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Our family physician was due to retire soon.</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73074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enough</a:t>
            </a:r>
          </a:p>
        </p:txBody>
      </p:sp>
      <p:sp>
        <p:nvSpPr>
          <p:cNvPr id="3" name="Rectangle 2">
            <a:extLst>
              <a:ext uri="{FF2B5EF4-FFF2-40B4-BE49-F238E27FC236}">
                <a16:creationId xmlns:a16="http://schemas.microsoft.com/office/drawing/2014/main" id="{162CC6E8-06E9-4F6E-A75B-C2FED721CE28}"/>
              </a:ext>
            </a:extLst>
          </p:cNvPr>
          <p:cNvSpPr/>
          <p:nvPr/>
        </p:nvSpPr>
        <p:spPr>
          <a:xfrm>
            <a:off x="5660573" y="3662589"/>
            <a:ext cx="1770742"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enough clipart - Clip Art Library">
            <a:extLst>
              <a:ext uri="{FF2B5EF4-FFF2-40B4-BE49-F238E27FC236}">
                <a16:creationId xmlns:a16="http://schemas.microsoft.com/office/drawing/2014/main" id="{DD830F69-30A2-3F59-1F61-3684454C9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52" y="384175"/>
            <a:ext cx="1609725"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4B19CDF-9C51-1B37-EE84-B62F7C4E7CFB}"/>
              </a:ext>
            </a:extLst>
          </p:cNvPr>
          <p:cNvSpPr txBox="1">
            <a:spLocks/>
          </p:cNvSpPr>
          <p:nvPr/>
        </p:nvSpPr>
        <p:spPr>
          <a:xfrm>
            <a:off x="1132114" y="4910650"/>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a:t>
            </a:r>
            <a:r>
              <a:rPr lang="en-GB" dirty="0" err="1">
                <a:latin typeface="Twinkl Cursive Looped" panose="02000000000000000000" pitchFamily="2" charset="0"/>
              </a:rPr>
              <a:t>uff</a:t>
            </a:r>
            <a:r>
              <a:rPr lang="en-GB" dirty="0">
                <a:latin typeface="Twinkl Cursive Looped" panose="02000000000000000000" pitchFamily="2" charset="0"/>
              </a:rPr>
              <a:t>’ sound</a:t>
            </a:r>
          </a:p>
        </p:txBody>
      </p:sp>
    </p:spTree>
    <p:extLst>
      <p:ext uri="{BB962C8B-B14F-4D97-AF65-F5344CB8AC3E}">
        <p14:creationId xmlns:p14="http://schemas.microsoft.com/office/powerpoint/2010/main" val="31138954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a:bodyPr>
          <a:lstStyle/>
          <a:p>
            <a:pPr algn="ctr"/>
            <a:r>
              <a:rPr lang="en-GB" dirty="0">
                <a:latin typeface="Twinkl Cursive Looped" panose="02000000000000000000" pitchFamily="2" charset="0"/>
              </a:rPr>
              <a:t>magician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29367333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magician</a:t>
            </a:r>
            <a:br>
              <a:rPr lang="en-GB" dirty="0">
                <a:latin typeface="Twinkl Cursive Looped" panose="02000000000000000000" pitchFamily="2" charset="0"/>
              </a:rPr>
            </a:b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24" name="Picture 8" descr="magic show clip art - Clip Art Library">
            <a:extLst>
              <a:ext uri="{FF2B5EF4-FFF2-40B4-BE49-F238E27FC236}">
                <a16:creationId xmlns:a16="http://schemas.microsoft.com/office/drawing/2014/main" id="{52C09964-FD20-D02B-8F17-3F45562CC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89" y="409575"/>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0055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48199"/>
            <a:ext cx="10515600" cy="1719197"/>
          </a:xfrm>
        </p:spPr>
        <p:txBody>
          <a:bodyPr>
            <a:normAutofit fontScale="90000"/>
          </a:bodyPr>
          <a:lstStyle/>
          <a:p>
            <a:pPr algn="ctr"/>
            <a:r>
              <a:rPr lang="en-GB" dirty="0">
                <a:latin typeface="Twinkl Cursive Looped" panose="02000000000000000000" pitchFamily="2" charset="0"/>
              </a:rPr>
              <a:t>magician</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person with magical powers.</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145410" name="Picture 2" descr="magic show clip art - Clip Art Library">
            <a:extLst>
              <a:ext uri="{FF2B5EF4-FFF2-40B4-BE49-F238E27FC236}">
                <a16:creationId xmlns:a16="http://schemas.microsoft.com/office/drawing/2014/main" id="{85F2CF5C-9CA9-222D-666B-6ECD0DC8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322489"/>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5048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637271"/>
          </a:xfrm>
        </p:spPr>
        <p:txBody>
          <a:bodyPr>
            <a:normAutofit fontScale="90000"/>
          </a:bodyPr>
          <a:lstStyle/>
          <a:p>
            <a:pPr algn="ctr"/>
            <a:r>
              <a:rPr lang="en-GB" dirty="0">
                <a:latin typeface="Twinkl Cursive Looped" panose="02000000000000000000" pitchFamily="2" charset="0"/>
              </a:rPr>
              <a:t>magician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was the magician of the fan belt.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648771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637271"/>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was the -------- of the fan belt.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01363437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637271"/>
          </a:xfrm>
        </p:spPr>
        <p:txBody>
          <a:bodyPr>
            <a:normAutofit fontScale="90000"/>
          </a:bodyPr>
          <a:lstStyle/>
          <a:p>
            <a:pPr algn="ctr"/>
            <a:r>
              <a:rPr lang="en-GB" dirty="0">
                <a:latin typeface="Twinkl Cursive Looped" panose="02000000000000000000" pitchFamily="2" charset="0"/>
              </a:rPr>
              <a:t>magician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was the magician of the fan belt.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73721006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2286066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forty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807940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forty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number forty has significant meaning in the bible.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653290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forty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number forty has significant meaning in the bible. </a:t>
            </a:r>
            <a:endParaRPr lang="en-GB" i="1" dirty="0">
              <a:latin typeface="Twinkl Cursive Looped" panose="02000000000000000000" pitchFamily="2" charset="0"/>
            </a:endParaRPr>
          </a:p>
        </p:txBody>
      </p:sp>
      <p:pic>
        <p:nvPicPr>
          <p:cNvPr id="146434" name="Picture 2" descr="Forty Mph Stock Illustrations – 7 Forty Mph Stock Illustrations, Vectors &amp;  Clipart - Dreamstime">
            <a:extLst>
              <a:ext uri="{FF2B5EF4-FFF2-40B4-BE49-F238E27FC236}">
                <a16:creationId xmlns:a16="http://schemas.microsoft.com/office/drawing/2014/main" id="{F570EF31-F411-BF64-F198-53CC57958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67" y="3109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6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shuhl</a:t>
            </a:r>
            <a:r>
              <a:rPr lang="en-GB" dirty="0">
                <a:latin typeface="Twinkl Cursive Looped" panose="02000000000000000000" pitchFamily="2" charset="0"/>
              </a:rPr>
              <a:t>/ after a vowel letter</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cial</a:t>
            </a:r>
            <a:r>
              <a:rPr lang="en-GB" dirty="0">
                <a:latin typeface="Twinkl Cursive Looped" panose="02000000000000000000" pitchFamily="2" charset="0"/>
              </a:rPr>
              <a:t> </a:t>
            </a:r>
          </a:p>
        </p:txBody>
      </p:sp>
    </p:spTree>
    <p:extLst>
      <p:ext uri="{BB962C8B-B14F-4D97-AF65-F5344CB8AC3E}">
        <p14:creationId xmlns:p14="http://schemas.microsoft.com/office/powerpoint/2010/main" val="157106921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number forty has significant meaning in the bible.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4618467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20914" y="2755726"/>
            <a:ext cx="10926536"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number _____ has significant meaning in the bible.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2704438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number forty has significant meaning in the bible.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9153BEBE-3AF6-4E96-67DB-5274E1FC79D9}"/>
              </a:ext>
            </a:extLst>
          </p:cNvPr>
          <p:cNvSpPr/>
          <p:nvPr/>
        </p:nvSpPr>
        <p:spPr>
          <a:xfrm>
            <a:off x="4833257" y="2995385"/>
            <a:ext cx="1669141"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139229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ancient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2161553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r>
              <a:rPr lang="en-GB" dirty="0">
                <a:latin typeface="Twinkl Cursive Looped" panose="02000000000000000000" pitchFamily="2" charset="0"/>
              </a:rPr>
              <a:t>ancient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trees are said to be ancient and are needing protection. </a:t>
            </a:r>
            <a:endParaRPr lang="en-GB" i="1" dirty="0"/>
          </a:p>
        </p:txBody>
      </p:sp>
      <p:pic>
        <p:nvPicPr>
          <p:cNvPr id="147458" name="Picture 2" descr="18,640 Ancient Roman Illustrations &amp; Clip Art - iStock">
            <a:extLst>
              <a:ext uri="{FF2B5EF4-FFF2-40B4-BE49-F238E27FC236}">
                <a16:creationId xmlns:a16="http://schemas.microsoft.com/office/drawing/2014/main" id="{A869799C-84D0-7974-F1ED-B62B6AD22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54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722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trees are said to be ancient and are needing protection. </a:t>
            </a:r>
            <a:endParaRPr lang="en-GB" i="1" dirty="0"/>
          </a:p>
        </p:txBody>
      </p:sp>
    </p:spTree>
    <p:extLst>
      <p:ext uri="{BB962C8B-B14F-4D97-AF65-F5344CB8AC3E}">
        <p14:creationId xmlns:p14="http://schemas.microsoft.com/office/powerpoint/2010/main" val="389950841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trees are said to be _______ and are needing protection. </a:t>
            </a:r>
            <a:endParaRPr lang="en-GB" i="1" dirty="0"/>
          </a:p>
        </p:txBody>
      </p:sp>
    </p:spTree>
    <p:extLst>
      <p:ext uri="{BB962C8B-B14F-4D97-AF65-F5344CB8AC3E}">
        <p14:creationId xmlns:p14="http://schemas.microsoft.com/office/powerpoint/2010/main" val="262796625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trees are said to be ancient and are needing protection. </a:t>
            </a:r>
            <a:endParaRPr lang="en-GB" i="1" dirty="0"/>
          </a:p>
        </p:txBody>
      </p:sp>
      <p:sp>
        <p:nvSpPr>
          <p:cNvPr id="3" name="Rectangle 2">
            <a:extLst>
              <a:ext uri="{FF2B5EF4-FFF2-40B4-BE49-F238E27FC236}">
                <a16:creationId xmlns:a16="http://schemas.microsoft.com/office/drawing/2014/main" id="{04CE0F85-57AD-740B-FA11-208D1A00C67B}"/>
              </a:ext>
            </a:extLst>
          </p:cNvPr>
          <p:cNvSpPr/>
          <p:nvPr/>
        </p:nvSpPr>
        <p:spPr>
          <a:xfrm>
            <a:off x="9216570" y="3429000"/>
            <a:ext cx="2670629"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96235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 and detect </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489947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5849257"/>
          </a:xfrm>
        </p:spPr>
        <p:txBody>
          <a:bodyPr>
            <a:noAutofit/>
          </a:bodyPr>
          <a:lstStyle/>
          <a:p>
            <a:r>
              <a:rPr lang="en-GB" sz="4800" dirty="0">
                <a:solidFill>
                  <a:srgbClr val="333333"/>
                </a:solidFill>
                <a:latin typeface="Twinkl Cursive Looped" panose="02000000000000000000" pitchFamily="2" charset="0"/>
              </a:rPr>
              <a:t>Look at this sentence.  </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Change the spellings that are incorrect.</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Explain how each one is wrong and how to remember to get it right next time. </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Many </a:t>
            </a:r>
            <a:r>
              <a:rPr lang="en-GB" sz="4800" dirty="0" err="1">
                <a:solidFill>
                  <a:srgbClr val="333333"/>
                </a:solidFill>
                <a:latin typeface="Twinkl Cursive Looped" panose="02000000000000000000" pitchFamily="2" charset="0"/>
              </a:rPr>
              <a:t>statistishons</a:t>
            </a:r>
            <a:r>
              <a:rPr lang="en-GB" sz="4800" dirty="0">
                <a:solidFill>
                  <a:srgbClr val="333333"/>
                </a:solidFill>
                <a:latin typeface="Twinkl Cursive Looped" panose="02000000000000000000" pitchFamily="2" charset="0"/>
              </a:rPr>
              <a:t> started their career as a </a:t>
            </a:r>
            <a:r>
              <a:rPr lang="en-GB" sz="4800" dirty="0" err="1">
                <a:solidFill>
                  <a:srgbClr val="333333"/>
                </a:solidFill>
                <a:latin typeface="Twinkl Cursive Looped" panose="02000000000000000000" pitchFamily="2" charset="0"/>
              </a:rPr>
              <a:t>fisishon</a:t>
            </a:r>
            <a:r>
              <a:rPr lang="en-GB" sz="4800" dirty="0">
                <a:solidFill>
                  <a:srgbClr val="333333"/>
                </a:solidFill>
                <a:latin typeface="Twinkl Cursive Looped" panose="02000000000000000000" pitchFamily="2" charset="0"/>
              </a:rPr>
              <a:t> even though they would prefer to be a </a:t>
            </a:r>
            <a:r>
              <a:rPr lang="en-GB" sz="4800" dirty="0" err="1">
                <a:solidFill>
                  <a:srgbClr val="333333"/>
                </a:solidFill>
                <a:latin typeface="Twinkl Cursive Looped" panose="02000000000000000000" pitchFamily="2" charset="0"/>
              </a:rPr>
              <a:t>magison</a:t>
            </a:r>
            <a:r>
              <a:rPr lang="en-GB" sz="4800" dirty="0">
                <a:solidFill>
                  <a:srgbClr val="333333"/>
                </a:solidFill>
                <a:latin typeface="Twinkl Cursive Looped" panose="02000000000000000000" pitchFamily="2" charset="0"/>
              </a:rPr>
              <a:t>.</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08080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cial</a:t>
            </a:r>
            <a:endParaRPr lang="en-GB" dirty="0">
              <a:latin typeface="Twinkl Cursive Looped" panose="02000000000000000000" pitchFamily="2" charset="0"/>
            </a:endParaRPr>
          </a:p>
        </p:txBody>
      </p:sp>
    </p:spTree>
    <p:extLst>
      <p:ext uri="{BB962C8B-B14F-4D97-AF65-F5344CB8AC3E}">
        <p14:creationId xmlns:p14="http://schemas.microsoft.com/office/powerpoint/2010/main" val="156940207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Many </a:t>
            </a:r>
            <a:r>
              <a:rPr lang="en-GB" sz="4800" dirty="0" err="1">
                <a:solidFill>
                  <a:srgbClr val="333333"/>
                </a:solidFill>
                <a:latin typeface="Twinkl Cursive Looped" panose="02000000000000000000" pitchFamily="2" charset="0"/>
              </a:rPr>
              <a:t>statistishons</a:t>
            </a:r>
            <a:r>
              <a:rPr lang="en-GB" sz="4800" dirty="0">
                <a:solidFill>
                  <a:srgbClr val="333333"/>
                </a:solidFill>
                <a:latin typeface="Twinkl Cursive Looped" panose="02000000000000000000" pitchFamily="2" charset="0"/>
              </a:rPr>
              <a:t> started their career as a </a:t>
            </a:r>
            <a:r>
              <a:rPr lang="en-GB" sz="4800" dirty="0" err="1">
                <a:solidFill>
                  <a:srgbClr val="333333"/>
                </a:solidFill>
                <a:latin typeface="Twinkl Cursive Looped" panose="02000000000000000000" pitchFamily="2" charset="0"/>
              </a:rPr>
              <a:t>fisishon</a:t>
            </a:r>
            <a:r>
              <a:rPr lang="en-GB" sz="4800" dirty="0">
                <a:solidFill>
                  <a:srgbClr val="333333"/>
                </a:solidFill>
                <a:latin typeface="Twinkl Cursive Looped" panose="02000000000000000000" pitchFamily="2" charset="0"/>
              </a:rPr>
              <a:t> even though they would prefer to be a </a:t>
            </a:r>
            <a:r>
              <a:rPr lang="en-GB" sz="4800" dirty="0" err="1">
                <a:solidFill>
                  <a:srgbClr val="333333"/>
                </a:solidFill>
                <a:latin typeface="Twinkl Cursive Looped" panose="02000000000000000000" pitchFamily="2" charset="0"/>
              </a:rPr>
              <a:t>magison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statistician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cian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73668450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Many </a:t>
            </a:r>
            <a:r>
              <a:rPr lang="en-GB" sz="4800" dirty="0" err="1">
                <a:solidFill>
                  <a:srgbClr val="333333"/>
                </a:solidFill>
                <a:latin typeface="Twinkl Cursive Looped" panose="02000000000000000000" pitchFamily="2" charset="0"/>
              </a:rPr>
              <a:t>statistishons</a:t>
            </a:r>
            <a:r>
              <a:rPr lang="en-GB" sz="4800" dirty="0">
                <a:solidFill>
                  <a:srgbClr val="333333"/>
                </a:solidFill>
                <a:latin typeface="Twinkl Cursive Looped" panose="02000000000000000000" pitchFamily="2" charset="0"/>
              </a:rPr>
              <a:t> started their career as a </a:t>
            </a:r>
            <a:r>
              <a:rPr lang="en-GB" sz="4800" dirty="0" err="1">
                <a:solidFill>
                  <a:srgbClr val="333333"/>
                </a:solidFill>
                <a:latin typeface="Twinkl Cursive Looped" panose="02000000000000000000" pitchFamily="2" charset="0"/>
              </a:rPr>
              <a:t>fisishon</a:t>
            </a:r>
            <a:r>
              <a:rPr lang="en-GB" sz="4800" dirty="0">
                <a:solidFill>
                  <a:srgbClr val="333333"/>
                </a:solidFill>
                <a:latin typeface="Twinkl Cursive Looped" panose="02000000000000000000" pitchFamily="2" charset="0"/>
              </a:rPr>
              <a:t> even though they would prefer to be a </a:t>
            </a:r>
            <a:r>
              <a:rPr lang="en-GB" sz="4800" dirty="0" err="1">
                <a:solidFill>
                  <a:srgbClr val="333333"/>
                </a:solidFill>
                <a:latin typeface="Twinkl Cursive Looped" panose="02000000000000000000" pitchFamily="2" charset="0"/>
              </a:rPr>
              <a:t>magison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physician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phy</a:t>
            </a:r>
            <a:r>
              <a:rPr lang="en-GB" sz="4800" dirty="0">
                <a:solidFill>
                  <a:srgbClr val="333333"/>
                </a:solidFill>
                <a:latin typeface="Twinkl Cursive Looped" panose="02000000000000000000" pitchFamily="2" charset="0"/>
              </a:rPr>
              <a:t> not –fi</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a:t>
            </a:r>
            <a:r>
              <a:rPr lang="en-GB" sz="4800" dirty="0" err="1">
                <a:solidFill>
                  <a:srgbClr val="333333"/>
                </a:solidFill>
                <a:latin typeface="Twinkl Cursive Looped" panose="02000000000000000000" pitchFamily="2" charset="0"/>
              </a:rPr>
              <a:t>cian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8043423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Many </a:t>
            </a:r>
            <a:r>
              <a:rPr lang="en-GB" sz="4800" dirty="0" err="1">
                <a:solidFill>
                  <a:srgbClr val="333333"/>
                </a:solidFill>
                <a:latin typeface="Twinkl Cursive Looped" panose="02000000000000000000" pitchFamily="2" charset="0"/>
              </a:rPr>
              <a:t>statistishons</a:t>
            </a:r>
            <a:r>
              <a:rPr lang="en-GB" sz="4800" dirty="0">
                <a:solidFill>
                  <a:srgbClr val="333333"/>
                </a:solidFill>
                <a:latin typeface="Twinkl Cursive Looped" panose="02000000000000000000" pitchFamily="2" charset="0"/>
              </a:rPr>
              <a:t> started their career as a </a:t>
            </a:r>
            <a:r>
              <a:rPr lang="en-GB" sz="4800" dirty="0" err="1">
                <a:solidFill>
                  <a:srgbClr val="333333"/>
                </a:solidFill>
                <a:latin typeface="Twinkl Cursive Looped" panose="02000000000000000000" pitchFamily="2" charset="0"/>
              </a:rPr>
              <a:t>fisishon</a:t>
            </a:r>
            <a:r>
              <a:rPr lang="en-GB" sz="4800" dirty="0">
                <a:solidFill>
                  <a:srgbClr val="333333"/>
                </a:solidFill>
                <a:latin typeface="Twinkl Cursive Looped" panose="02000000000000000000" pitchFamily="2" charset="0"/>
              </a:rPr>
              <a:t> even though they would prefer to be a </a:t>
            </a:r>
            <a:r>
              <a:rPr lang="en-GB" sz="4800" dirty="0" err="1">
                <a:solidFill>
                  <a:srgbClr val="333333"/>
                </a:solidFill>
                <a:latin typeface="Twinkl Cursive Looped" panose="02000000000000000000" pitchFamily="2" charset="0"/>
              </a:rPr>
              <a:t>magison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magician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cian</a:t>
            </a:r>
            <a:r>
              <a:rPr lang="en-GB" sz="4800" dirty="0">
                <a:solidFill>
                  <a:srgbClr val="333333"/>
                </a:solidFill>
                <a:latin typeface="Twinkl Cursive Looped" panose="02000000000000000000" pitchFamily="2" charset="0"/>
              </a:rPr>
              <a:t> not -son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81906992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23838" y="690802"/>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Many statisticians started their career as a physician even though they would prefer to be a magician.</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 </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37585781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6 - Friday</a:t>
            </a:r>
          </a:p>
          <a:p>
            <a:endParaRPr lang="en-GB" sz="7200" dirty="0"/>
          </a:p>
        </p:txBody>
      </p:sp>
    </p:spTree>
    <p:extLst>
      <p:ext uri="{BB962C8B-B14F-4D97-AF65-F5344CB8AC3E}">
        <p14:creationId xmlns:p14="http://schemas.microsoft.com/office/powerpoint/2010/main" val="146726824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4" name="Picture 3">
            <a:extLst>
              <a:ext uri="{FF2B5EF4-FFF2-40B4-BE49-F238E27FC236}">
                <a16:creationId xmlns:a16="http://schemas.microsoft.com/office/drawing/2014/main" id="{CC281849-2F49-4433-93E2-B59ABE62D34A}"/>
              </a:ext>
            </a:extLst>
          </p:cNvPr>
          <p:cNvPicPr>
            <a:picLocks noChangeAspect="1"/>
          </p:cNvPicPr>
          <p:nvPr/>
        </p:nvPicPr>
        <p:blipFill rotWithShape="1">
          <a:blip r:embed="rId3"/>
          <a:srcRect l="28592" t="19745" r="33514" b="8088"/>
          <a:stretch/>
        </p:blipFill>
        <p:spPr>
          <a:xfrm>
            <a:off x="2275016" y="313899"/>
            <a:ext cx="7857525" cy="6230202"/>
          </a:xfrm>
          <a:prstGeom prst="rect">
            <a:avLst/>
          </a:prstGeom>
        </p:spPr>
      </p:pic>
    </p:spTree>
    <p:extLst>
      <p:ext uri="{BB962C8B-B14F-4D97-AF65-F5344CB8AC3E}">
        <p14:creationId xmlns:p14="http://schemas.microsoft.com/office/powerpoint/2010/main" val="85665912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5</a:t>
            </a:r>
          </a:p>
        </p:txBody>
      </p:sp>
    </p:spTree>
    <p:extLst>
      <p:ext uri="{BB962C8B-B14F-4D97-AF65-F5344CB8AC3E}">
        <p14:creationId xmlns:p14="http://schemas.microsoft.com/office/powerpoint/2010/main" val="210629477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81150321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 </a:t>
            </a:r>
          </a:p>
        </p:txBody>
      </p:sp>
    </p:spTree>
    <p:extLst>
      <p:ext uri="{BB962C8B-B14F-4D97-AF65-F5344CB8AC3E}">
        <p14:creationId xmlns:p14="http://schemas.microsoft.com/office/powerpoint/2010/main" val="27185148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6707" y="2688939"/>
            <a:ext cx="10515600" cy="2438232"/>
          </a:xfrm>
        </p:spPr>
        <p:txBody>
          <a:bodyPr>
            <a:normAutofit fontScale="90000"/>
          </a:bodyPr>
          <a:lstStyle/>
          <a:p>
            <a:pPr algn="ctr"/>
            <a:r>
              <a:rPr lang="en-GB" dirty="0">
                <a:latin typeface="Twinkl Cursive Looped" panose="02000000000000000000" pitchFamily="2" charset="0"/>
              </a:rPr>
              <a:t>disappear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p>
        </p:txBody>
      </p:sp>
    </p:spTree>
    <p:extLst>
      <p:ext uri="{BB962C8B-B14F-4D97-AF65-F5344CB8AC3E}">
        <p14:creationId xmlns:p14="http://schemas.microsoft.com/office/powerpoint/2010/main" val="51143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3920741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84556140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important  </a:t>
            </a:r>
          </a:p>
        </p:txBody>
      </p:sp>
    </p:spTree>
    <p:extLst>
      <p:ext uri="{BB962C8B-B14F-4D97-AF65-F5344CB8AC3E}">
        <p14:creationId xmlns:p14="http://schemas.microsoft.com/office/powerpoint/2010/main" val="66392104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5735" y="200543"/>
            <a:ext cx="10515600" cy="5866428"/>
          </a:xfrm>
        </p:spPr>
        <p:txBody>
          <a:bodyPr>
            <a:normAutofit/>
          </a:bodyPr>
          <a:lstStyle/>
          <a:p>
            <a:pPr algn="ctr"/>
            <a:r>
              <a:rPr lang="en-GB" dirty="0">
                <a:latin typeface="Twinkl Cursive Looped" panose="02000000000000000000" pitchFamily="2" charset="0"/>
              </a:rPr>
              <a:t>important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of great significance or value.</a:t>
            </a:r>
          </a:p>
        </p:txBody>
      </p:sp>
    </p:spTree>
    <p:extLst>
      <p:ext uri="{BB962C8B-B14F-4D97-AF65-F5344CB8AC3E}">
        <p14:creationId xmlns:p14="http://schemas.microsoft.com/office/powerpoint/2010/main" val="373346884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260459650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221682075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4111338"/>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word family - solve</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pic>
        <p:nvPicPr>
          <p:cNvPr id="140292" name="Picture 4">
            <a:extLst>
              <a:ext uri="{FF2B5EF4-FFF2-40B4-BE49-F238E27FC236}">
                <a16:creationId xmlns:a16="http://schemas.microsoft.com/office/drawing/2014/main" id="{A20D0699-49DE-2EB5-56D9-CEEEF9E15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11" y="649061"/>
            <a:ext cx="5736318" cy="241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1779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4111338"/>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word family - sign</a:t>
            </a:r>
            <a:br>
              <a:rPr lang="en-GB" dirty="0">
                <a:latin typeface="Twinkl Cursive Looped" panose="02000000000000000000" pitchFamily="2" charset="0"/>
              </a:rPr>
            </a:br>
            <a:br>
              <a:rPr lang="en-GB" dirty="0">
                <a:latin typeface="Twinkl Cursive Looped" panose="02000000000000000000" pitchFamily="2" charset="0"/>
              </a:rPr>
            </a:br>
            <a:endParaRPr lang="en-GB" dirty="0">
              <a:latin typeface="Twinkl Cursive Looped" panose="02000000000000000000" pitchFamily="2" charset="0"/>
            </a:endParaRPr>
          </a:p>
        </p:txBody>
      </p:sp>
      <p:pic>
        <p:nvPicPr>
          <p:cNvPr id="141316" name="Picture 4">
            <a:extLst>
              <a:ext uri="{FF2B5EF4-FFF2-40B4-BE49-F238E27FC236}">
                <a16:creationId xmlns:a16="http://schemas.microsoft.com/office/drawing/2014/main" id="{4ACE2A9F-C468-2DD3-DA6C-A3301DFAF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560" y="1136195"/>
            <a:ext cx="5997430" cy="143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721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 </a:t>
            </a:r>
          </a:p>
        </p:txBody>
      </p:sp>
    </p:spTree>
    <p:extLst>
      <p:ext uri="{BB962C8B-B14F-4D97-AF65-F5344CB8AC3E}">
        <p14:creationId xmlns:p14="http://schemas.microsoft.com/office/powerpoint/2010/main" val="92755109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solve</a:t>
            </a:r>
          </a:p>
        </p:txBody>
      </p:sp>
      <p:sp>
        <p:nvSpPr>
          <p:cNvPr id="3" name="Rectangle 2">
            <a:extLst>
              <a:ext uri="{FF2B5EF4-FFF2-40B4-BE49-F238E27FC236}">
                <a16:creationId xmlns:a16="http://schemas.microsoft.com/office/drawing/2014/main" id="{13BB5EC0-7A96-4D29-A835-6FAE896C31A4}"/>
              </a:ext>
            </a:extLst>
          </p:cNvPr>
          <p:cNvSpPr/>
          <p:nvPr/>
        </p:nvSpPr>
        <p:spPr>
          <a:xfrm>
            <a:off x="5073493" y="3429000"/>
            <a:ext cx="2632842"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538372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solve</a:t>
            </a:r>
          </a:p>
        </p:txBody>
      </p:sp>
      <p:sp>
        <p:nvSpPr>
          <p:cNvPr id="3" name="Rectangle 2">
            <a:extLst>
              <a:ext uri="{FF2B5EF4-FFF2-40B4-BE49-F238E27FC236}">
                <a16:creationId xmlns:a16="http://schemas.microsoft.com/office/drawing/2014/main" id="{13BB5EC0-7A96-4D29-A835-6FAE896C31A4}"/>
              </a:ext>
            </a:extLst>
          </p:cNvPr>
          <p:cNvSpPr/>
          <p:nvPr/>
        </p:nvSpPr>
        <p:spPr>
          <a:xfrm>
            <a:off x="5073493" y="3429000"/>
            <a:ext cx="2632842"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3538" name="Picture 2" descr="Free Solve Cliparts, Download Free Solve Cliparts png images, Free ClipArts  on Clipart Library">
            <a:extLst>
              <a:ext uri="{FF2B5EF4-FFF2-40B4-BE49-F238E27FC236}">
                <a16:creationId xmlns:a16="http://schemas.microsoft.com/office/drawing/2014/main" id="{3AAC7B63-ADD0-0FBB-EAB6-36941FE18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46" y="552224"/>
            <a:ext cx="200025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82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p>
        </p:txBody>
      </p:sp>
      <p:sp>
        <p:nvSpPr>
          <p:cNvPr id="3" name="Rectangle 2">
            <a:extLst>
              <a:ext uri="{FF2B5EF4-FFF2-40B4-BE49-F238E27FC236}">
                <a16:creationId xmlns:a16="http://schemas.microsoft.com/office/drawing/2014/main" id="{CADDE2D9-BBEE-4B60-9EA8-8BE166E5866C}"/>
              </a:ext>
            </a:extLst>
          </p:cNvPr>
          <p:cNvSpPr/>
          <p:nvPr/>
        </p:nvSpPr>
        <p:spPr>
          <a:xfrm>
            <a:off x="6095999" y="3679814"/>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1284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soluble</a:t>
            </a:r>
          </a:p>
        </p:txBody>
      </p:sp>
    </p:spTree>
    <p:extLst>
      <p:ext uri="{BB962C8B-B14F-4D97-AF65-F5344CB8AC3E}">
        <p14:creationId xmlns:p14="http://schemas.microsoft.com/office/powerpoint/2010/main" val="131423447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soluble</a:t>
            </a:r>
          </a:p>
        </p:txBody>
      </p:sp>
      <p:sp>
        <p:nvSpPr>
          <p:cNvPr id="3" name="Rectangle 2">
            <a:extLst>
              <a:ext uri="{FF2B5EF4-FFF2-40B4-BE49-F238E27FC236}">
                <a16:creationId xmlns:a16="http://schemas.microsoft.com/office/drawing/2014/main" id="{0366E0B6-702E-4814-82C6-08CA2D13F3C9}"/>
              </a:ext>
            </a:extLst>
          </p:cNvPr>
          <p:cNvSpPr/>
          <p:nvPr/>
        </p:nvSpPr>
        <p:spPr>
          <a:xfrm>
            <a:off x="4825248" y="3673929"/>
            <a:ext cx="1082066"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65938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soluble</a:t>
            </a:r>
          </a:p>
        </p:txBody>
      </p:sp>
      <p:sp>
        <p:nvSpPr>
          <p:cNvPr id="3" name="Rectangle 2">
            <a:extLst>
              <a:ext uri="{FF2B5EF4-FFF2-40B4-BE49-F238E27FC236}">
                <a16:creationId xmlns:a16="http://schemas.microsoft.com/office/drawing/2014/main" id="{0366E0B6-702E-4814-82C6-08CA2D13F3C9}"/>
              </a:ext>
            </a:extLst>
          </p:cNvPr>
          <p:cNvSpPr/>
          <p:nvPr/>
        </p:nvSpPr>
        <p:spPr>
          <a:xfrm>
            <a:off x="4825248" y="3673929"/>
            <a:ext cx="1082066"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62" name="Picture 2" descr="13,007 Dissolve Stock Vector Illustration and Royalty Free Dissolve Clipart">
            <a:extLst>
              <a:ext uri="{FF2B5EF4-FFF2-40B4-BE49-F238E27FC236}">
                <a16:creationId xmlns:a16="http://schemas.microsoft.com/office/drawing/2014/main" id="{AA06D2B2-F804-6E4E-25E8-110B9A22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24" y="223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2000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solution</a:t>
            </a:r>
          </a:p>
        </p:txBody>
      </p:sp>
    </p:spTree>
    <p:extLst>
      <p:ext uri="{BB962C8B-B14F-4D97-AF65-F5344CB8AC3E}">
        <p14:creationId xmlns:p14="http://schemas.microsoft.com/office/powerpoint/2010/main" val="391502584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solution</a:t>
            </a:r>
          </a:p>
        </p:txBody>
      </p:sp>
      <p:sp>
        <p:nvSpPr>
          <p:cNvPr id="3" name="Rectangle 2">
            <a:extLst>
              <a:ext uri="{FF2B5EF4-FFF2-40B4-BE49-F238E27FC236}">
                <a16:creationId xmlns:a16="http://schemas.microsoft.com/office/drawing/2014/main" id="{162CC6E8-06E9-4F6E-A75B-C2FED721CE28}"/>
              </a:ext>
            </a:extLst>
          </p:cNvPr>
          <p:cNvSpPr/>
          <p:nvPr/>
        </p:nvSpPr>
        <p:spPr>
          <a:xfrm>
            <a:off x="4731657" y="3662590"/>
            <a:ext cx="1045029"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25584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solution</a:t>
            </a:r>
          </a:p>
        </p:txBody>
      </p:sp>
      <p:sp>
        <p:nvSpPr>
          <p:cNvPr id="3" name="Rectangle 2">
            <a:extLst>
              <a:ext uri="{FF2B5EF4-FFF2-40B4-BE49-F238E27FC236}">
                <a16:creationId xmlns:a16="http://schemas.microsoft.com/office/drawing/2014/main" id="{162CC6E8-06E9-4F6E-A75B-C2FED721CE28}"/>
              </a:ext>
            </a:extLst>
          </p:cNvPr>
          <p:cNvSpPr/>
          <p:nvPr/>
        </p:nvSpPr>
        <p:spPr>
          <a:xfrm>
            <a:off x="4731657" y="3662590"/>
            <a:ext cx="1045029"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5586" name="Picture 2" descr="1,760 Liquid Solution Illustrations &amp; Clip Art - iStock">
            <a:extLst>
              <a:ext uri="{FF2B5EF4-FFF2-40B4-BE49-F238E27FC236}">
                <a16:creationId xmlns:a16="http://schemas.microsoft.com/office/drawing/2014/main" id="{6EA926A2-3FEB-45EA-25CF-1A7703F77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67" y="3109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8684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54768"/>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ʃən</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sion</a:t>
            </a:r>
            <a:r>
              <a:rPr lang="en-GB" dirty="0">
                <a:latin typeface="Twinkl Cursive Looped" panose="02000000000000000000" pitchFamily="2" charset="0"/>
              </a:rPr>
              <a:t> is used if the root word ends in d or se.</a:t>
            </a:r>
            <a:br>
              <a:rPr lang="en-GB" dirty="0">
                <a:latin typeface="Twinkl Cursive Looped" panose="02000000000000000000" pitchFamily="2" charset="0"/>
              </a:rPr>
            </a:br>
            <a:r>
              <a:rPr lang="en-GB" sz="3600" dirty="0">
                <a:latin typeface="Twinkl Cursive Looped" panose="02000000000000000000" pitchFamily="2" charset="0"/>
              </a:rPr>
              <a:t>Exceptions: attend – attention,</a:t>
            </a:r>
            <a:br>
              <a:rPr lang="en-GB" sz="3600" dirty="0">
                <a:latin typeface="Twinkl Cursive Looped" panose="02000000000000000000" pitchFamily="2" charset="0"/>
              </a:rPr>
            </a:br>
            <a:r>
              <a:rPr lang="en-GB" sz="3600" dirty="0">
                <a:latin typeface="Twinkl Cursive Looped" panose="02000000000000000000" pitchFamily="2" charset="0"/>
              </a:rPr>
              <a:t>intend – intention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20109986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423932738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collide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5525920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collide </a:t>
            </a:r>
          </a:p>
        </p:txBody>
      </p:sp>
      <p:sp>
        <p:nvSpPr>
          <p:cNvPr id="3" name="Rectangle 2">
            <a:extLst>
              <a:ext uri="{FF2B5EF4-FFF2-40B4-BE49-F238E27FC236}">
                <a16:creationId xmlns:a16="http://schemas.microsoft.com/office/drawing/2014/main" id="{CADDE2D9-BBEE-4B60-9EA8-8BE166E5866C}"/>
              </a:ext>
            </a:extLst>
          </p:cNvPr>
          <p:cNvSpPr/>
          <p:nvPr/>
        </p:nvSpPr>
        <p:spPr>
          <a:xfrm>
            <a:off x="6502399" y="3665300"/>
            <a:ext cx="81280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404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4" name="Picture 3">
            <a:extLst>
              <a:ext uri="{FF2B5EF4-FFF2-40B4-BE49-F238E27FC236}">
                <a16:creationId xmlns:a16="http://schemas.microsoft.com/office/drawing/2014/main" id="{CC281849-2F49-4433-93E2-B59ABE62D34A}"/>
              </a:ext>
            </a:extLst>
          </p:cNvPr>
          <p:cNvPicPr>
            <a:picLocks noChangeAspect="1"/>
          </p:cNvPicPr>
          <p:nvPr/>
        </p:nvPicPr>
        <p:blipFill rotWithShape="1">
          <a:blip r:embed="rId3"/>
          <a:srcRect l="28592" t="19745" r="33514" b="8088"/>
          <a:stretch/>
        </p:blipFill>
        <p:spPr>
          <a:xfrm>
            <a:off x="2275016" y="313899"/>
            <a:ext cx="7857525" cy="6230202"/>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2333013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collision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0617862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collision</a:t>
            </a:r>
            <a:endParaRPr lang="en-GB" dirty="0"/>
          </a:p>
        </p:txBody>
      </p:sp>
      <p:sp>
        <p:nvSpPr>
          <p:cNvPr id="3" name="Rectangle 2">
            <a:extLst>
              <a:ext uri="{FF2B5EF4-FFF2-40B4-BE49-F238E27FC236}">
                <a16:creationId xmlns:a16="http://schemas.microsoft.com/office/drawing/2014/main" id="{B8ADA5B7-6E68-4607-8157-D542A9E80543}"/>
              </a:ext>
            </a:extLst>
          </p:cNvPr>
          <p:cNvSpPr/>
          <p:nvPr/>
        </p:nvSpPr>
        <p:spPr>
          <a:xfrm>
            <a:off x="6096000" y="3628572"/>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431061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comprehend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0119568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comprehend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7648843" y="3624943"/>
            <a:ext cx="566244"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632299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comprehension</a:t>
            </a:r>
          </a:p>
        </p:txBody>
      </p:sp>
    </p:spTree>
    <p:extLst>
      <p:ext uri="{BB962C8B-B14F-4D97-AF65-F5344CB8AC3E}">
        <p14:creationId xmlns:p14="http://schemas.microsoft.com/office/powerpoint/2010/main" val="150320009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comprehension</a:t>
            </a:r>
          </a:p>
        </p:txBody>
      </p:sp>
      <p:sp>
        <p:nvSpPr>
          <p:cNvPr id="4" name="Rectangle 3">
            <a:extLst>
              <a:ext uri="{FF2B5EF4-FFF2-40B4-BE49-F238E27FC236}">
                <a16:creationId xmlns:a16="http://schemas.microsoft.com/office/drawing/2014/main" id="{075DC9AF-D7D9-795E-8B34-E457CD939DFA}"/>
              </a:ext>
            </a:extLst>
          </p:cNvPr>
          <p:cNvSpPr/>
          <p:nvPr/>
        </p:nvSpPr>
        <p:spPr>
          <a:xfrm>
            <a:off x="7213600" y="3624943"/>
            <a:ext cx="1611085"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34714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collide -&gt; collision</a:t>
            </a:r>
          </a:p>
        </p:txBody>
      </p:sp>
    </p:spTree>
    <p:extLst>
      <p:ext uri="{BB962C8B-B14F-4D97-AF65-F5344CB8AC3E}">
        <p14:creationId xmlns:p14="http://schemas.microsoft.com/office/powerpoint/2010/main" val="241490414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collide -&gt; collision</a:t>
            </a:r>
          </a:p>
        </p:txBody>
      </p:sp>
      <p:pic>
        <p:nvPicPr>
          <p:cNvPr id="196610" name="Picture 2" descr="900+ Collision Clip Art | Royalty Free - GoGraph">
            <a:extLst>
              <a:ext uri="{FF2B5EF4-FFF2-40B4-BE49-F238E27FC236}">
                <a16:creationId xmlns:a16="http://schemas.microsoft.com/office/drawing/2014/main" id="{D4CF66FA-5718-713C-9558-D79F2DB70F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587829" y="534534"/>
            <a:ext cx="2743200" cy="14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64985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collide -&gt; collision </a:t>
            </a:r>
            <a:br>
              <a:rPr lang="en-GB" dirty="0">
                <a:latin typeface="Twinkl Cursive Looped" panose="02000000000000000000" pitchFamily="2" charset="0"/>
              </a:rPr>
            </a:br>
            <a:r>
              <a:rPr lang="en-GB" dirty="0">
                <a:latin typeface="Twinkl Cursive Looped" panose="02000000000000000000" pitchFamily="2" charset="0"/>
              </a:rPr>
              <a:t>verb -&gt; noun</a:t>
            </a:r>
          </a:p>
        </p:txBody>
      </p:sp>
      <p:pic>
        <p:nvPicPr>
          <p:cNvPr id="196610" name="Picture 2" descr="900+ Collision Clip Art | Royalty Free - GoGraph">
            <a:extLst>
              <a:ext uri="{FF2B5EF4-FFF2-40B4-BE49-F238E27FC236}">
                <a16:creationId xmlns:a16="http://schemas.microsoft.com/office/drawing/2014/main" id="{D4CF66FA-5718-713C-9558-D79F2DB70F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587829" y="534534"/>
            <a:ext cx="2743200" cy="14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285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20536" y="5127339"/>
            <a:ext cx="10515600" cy="1481650"/>
          </a:xfrm>
        </p:spPr>
        <p:txBody>
          <a:bodyPr>
            <a:normAutofit fontScale="90000"/>
          </a:bodyPr>
          <a:lstStyle/>
          <a:p>
            <a:pPr algn="ctr"/>
            <a:r>
              <a:rPr lang="en-GB" dirty="0">
                <a:latin typeface="Twinkl Cursive Looped" panose="02000000000000000000" pitchFamily="2" charset="0"/>
              </a:rPr>
              <a:t>collide -&gt; collision </a:t>
            </a:r>
            <a:br>
              <a:rPr lang="en-GB" dirty="0">
                <a:latin typeface="Twinkl Cursive Looped" panose="02000000000000000000" pitchFamily="2" charset="0"/>
              </a:rPr>
            </a:br>
            <a:r>
              <a:rPr lang="en-GB" dirty="0">
                <a:latin typeface="Twinkl Cursive Looped" panose="02000000000000000000" pitchFamily="2" charset="0"/>
              </a:rPr>
              <a:t>verb -&gt; 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collision - noun</a:t>
            </a:r>
            <a:br>
              <a:rPr lang="en-GB" dirty="0">
                <a:latin typeface="Twinkl Cursive Looped" panose="02000000000000000000" pitchFamily="2" charset="0"/>
              </a:rPr>
            </a:br>
            <a:r>
              <a:rPr lang="en-GB" dirty="0">
                <a:latin typeface="Twinkl Cursive Looped" panose="02000000000000000000" pitchFamily="2" charset="0"/>
              </a:rPr>
              <a:t>Definition - an instance of one moving object or person striking violently against another.</a:t>
            </a:r>
          </a:p>
        </p:txBody>
      </p:sp>
      <p:pic>
        <p:nvPicPr>
          <p:cNvPr id="196610" name="Picture 2" descr="900+ Collision Clip Art | Royalty Free - GoGraph">
            <a:extLst>
              <a:ext uri="{FF2B5EF4-FFF2-40B4-BE49-F238E27FC236}">
                <a16:creationId xmlns:a16="http://schemas.microsoft.com/office/drawing/2014/main" id="{D4CF66FA-5718-713C-9558-D79F2DB70F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587829" y="534534"/>
            <a:ext cx="2743200" cy="14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0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89650" y="3643086"/>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46530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654949"/>
          </a:xfrm>
        </p:spPr>
        <p:txBody>
          <a:bodyPr>
            <a:normAutofit fontScale="90000"/>
          </a:bodyPr>
          <a:lstStyle/>
          <a:p>
            <a:pPr algn="ctr"/>
            <a:r>
              <a:rPr lang="en-GB" dirty="0">
                <a:latin typeface="Twinkl Cursive Looped" panose="02000000000000000000" pitchFamily="2" charset="0"/>
              </a:rPr>
              <a:t>collision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mid-air collision between two aircraft.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78634252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6549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mid-air --------- between two aircraft.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8044826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1654949"/>
          </a:xfrm>
        </p:spPr>
        <p:txBody>
          <a:bodyPr>
            <a:normAutofit fontScale="90000"/>
          </a:bodyPr>
          <a:lstStyle/>
          <a:p>
            <a:pPr algn="ctr"/>
            <a:r>
              <a:rPr lang="en-GB" dirty="0">
                <a:latin typeface="Twinkl Cursive Looped" panose="02000000000000000000" pitchFamily="2" charset="0"/>
              </a:rPr>
              <a:t>collision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mid-air collision between two aircraft.</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22567801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3" y="3080825"/>
            <a:ext cx="11829143" cy="1481650"/>
          </a:xfrm>
        </p:spPr>
        <p:txBody>
          <a:bodyPr>
            <a:normAutofit/>
          </a:bodyPr>
          <a:lstStyle/>
          <a:p>
            <a:pPr algn="ctr"/>
            <a:r>
              <a:rPr lang="en-GB" dirty="0">
                <a:latin typeface="Twinkl Cursive Looped" panose="02000000000000000000" pitchFamily="2" charset="0"/>
              </a:rPr>
              <a:t>comprehend -&gt; comprehension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9649090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3" y="3080825"/>
            <a:ext cx="11829143" cy="1481650"/>
          </a:xfrm>
        </p:spPr>
        <p:txBody>
          <a:bodyPr>
            <a:normAutofit/>
          </a:bodyPr>
          <a:lstStyle/>
          <a:p>
            <a:pPr algn="ctr"/>
            <a:r>
              <a:rPr lang="en-GB" dirty="0">
                <a:latin typeface="Twinkl Cursive Looped" panose="02000000000000000000" pitchFamily="2" charset="0"/>
              </a:rPr>
              <a:t>comprehend -&gt; comprehension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1759517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3" y="3080825"/>
            <a:ext cx="11829143" cy="1481650"/>
          </a:xfrm>
        </p:spPr>
        <p:txBody>
          <a:bodyPr>
            <a:normAutofit fontScale="90000"/>
          </a:bodyPr>
          <a:lstStyle/>
          <a:p>
            <a:pPr algn="ctr"/>
            <a:r>
              <a:rPr lang="en-GB" dirty="0">
                <a:latin typeface="Twinkl Cursive Looped" panose="02000000000000000000" pitchFamily="2" charset="0"/>
              </a:rPr>
              <a:t>comprehend -&gt; comprehension</a:t>
            </a:r>
            <a:br>
              <a:rPr lang="en-GB" dirty="0">
                <a:latin typeface="Twinkl Cursive Looped" panose="02000000000000000000" pitchFamily="2" charset="0"/>
              </a:rPr>
            </a:br>
            <a:r>
              <a:rPr lang="en-GB" dirty="0">
                <a:latin typeface="Twinkl Cursive Looped" panose="02000000000000000000" pitchFamily="2" charset="0"/>
              </a:rPr>
              <a:t>verb -&gt; noun  </a:t>
            </a:r>
            <a:endParaRPr lang="en-GB" i="1" dirty="0">
              <a:latin typeface="Twinkl Cursive Looped" panose="02000000000000000000" pitchFamily="2" charset="0"/>
            </a:endParaRPr>
          </a:p>
        </p:txBody>
      </p:sp>
      <p:pic>
        <p:nvPicPr>
          <p:cNvPr id="197634" name="Picture 2" descr="Free Comprehension Cliparts, Download Free Comprehension Cliparts png  images, Free ClipArts on Clipart Library">
            <a:extLst>
              <a:ext uri="{FF2B5EF4-FFF2-40B4-BE49-F238E27FC236}">
                <a16:creationId xmlns:a16="http://schemas.microsoft.com/office/drawing/2014/main" id="{EAA16574-3803-0388-AA2A-62D60CECD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17" y="260123"/>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5178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62857" y="4880597"/>
            <a:ext cx="11829143" cy="1481650"/>
          </a:xfrm>
        </p:spPr>
        <p:txBody>
          <a:bodyPr>
            <a:normAutofit fontScale="90000"/>
          </a:bodyPr>
          <a:lstStyle/>
          <a:p>
            <a:pPr algn="ctr"/>
            <a:r>
              <a:rPr lang="en-GB" dirty="0">
                <a:latin typeface="Twinkl Cursive Looped" panose="02000000000000000000" pitchFamily="2" charset="0"/>
              </a:rPr>
              <a:t>comprehend -&gt; comprehension</a:t>
            </a:r>
            <a:br>
              <a:rPr lang="en-GB" dirty="0">
                <a:latin typeface="Twinkl Cursive Looped" panose="02000000000000000000" pitchFamily="2" charset="0"/>
              </a:rPr>
            </a:br>
            <a:r>
              <a:rPr lang="en-GB" dirty="0">
                <a:latin typeface="Twinkl Cursive Looped" panose="02000000000000000000" pitchFamily="2" charset="0"/>
              </a:rPr>
              <a:t>verb -&gt; 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comprehension – 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ability to understand something.  </a:t>
            </a:r>
            <a:endParaRPr lang="en-GB" i="1" dirty="0">
              <a:latin typeface="Twinkl Cursive Looped" panose="02000000000000000000" pitchFamily="2" charset="0"/>
            </a:endParaRPr>
          </a:p>
        </p:txBody>
      </p:sp>
      <p:pic>
        <p:nvPicPr>
          <p:cNvPr id="198658" name="Picture 2" descr="Free Comprehension Cliparts, Download Free Comprehension Cliparts png  images, Free ClipArts on Clipart Library">
            <a:extLst>
              <a:ext uri="{FF2B5EF4-FFF2-40B4-BE49-F238E27FC236}">
                <a16:creationId xmlns:a16="http://schemas.microsoft.com/office/drawing/2014/main" id="{F8E0E445-A06C-3198-56EC-80DFA31CD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74" y="1977403"/>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6912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2378280"/>
          </a:xfrm>
        </p:spPr>
        <p:txBody>
          <a:bodyPr>
            <a:normAutofit fontScale="90000"/>
          </a:bodyPr>
          <a:lstStyle/>
          <a:p>
            <a:pPr algn="ctr"/>
            <a:r>
              <a:rPr lang="en-GB" dirty="0">
                <a:latin typeface="Twinkl Cursive Looped" panose="02000000000000000000" pitchFamily="2" charset="0"/>
              </a:rPr>
              <a:t>comprehension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won't have the least comprehension of what I'm trying to do.</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97918593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237828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won't have the least </a:t>
            </a:r>
            <a:br>
              <a:rPr lang="en-GB" dirty="0">
                <a:latin typeface="Twinkl Cursive Looped" panose="02000000000000000000" pitchFamily="2" charset="0"/>
              </a:rPr>
            </a:br>
            <a:r>
              <a:rPr lang="en-GB" dirty="0">
                <a:latin typeface="Twinkl Cursive Looped" panose="02000000000000000000" pitchFamily="2" charset="0"/>
              </a:rPr>
              <a:t>------------- of what I'm trying to do.</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49347302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3080825"/>
            <a:ext cx="10515600" cy="2378280"/>
          </a:xfrm>
        </p:spPr>
        <p:txBody>
          <a:bodyPr>
            <a:normAutofit fontScale="90000"/>
          </a:bodyPr>
          <a:lstStyle/>
          <a:p>
            <a:pPr algn="ctr"/>
            <a:r>
              <a:rPr lang="en-GB" dirty="0">
                <a:latin typeface="Twinkl Cursive Looped" panose="02000000000000000000" pitchFamily="2" charset="0"/>
              </a:rPr>
              <a:t>comprehension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 won't have the least comprehension of what I'm trying to do.</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746419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artificial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1393010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0137898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apparent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4304088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apparent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solution was apparent to all except the teacher.</a:t>
            </a:r>
            <a:endParaRPr lang="en-GB" i="1" dirty="0">
              <a:latin typeface="Twinkl Cursive Looped" panose="02000000000000000000" pitchFamily="2" charset="0"/>
            </a:endParaRPr>
          </a:p>
        </p:txBody>
      </p:sp>
      <p:pic>
        <p:nvPicPr>
          <p:cNvPr id="199682" name="Picture 2" descr="CAFC Affirms District Court Finding that Naloxone Patents are Obvious;  Newman Dissents">
            <a:extLst>
              <a:ext uri="{FF2B5EF4-FFF2-40B4-BE49-F238E27FC236}">
                <a16:creationId xmlns:a16="http://schemas.microsoft.com/office/drawing/2014/main" id="{46BB2267-0C1A-4CF0-E3CC-0FEE2E18C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362857"/>
            <a:ext cx="23050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6408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solution was apparent to all except the teacher.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4457217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49" y="2755726"/>
            <a:ext cx="10692493"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solution was ________ to all except the teacher.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9199955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solution was apparent to all except the teacher.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6F844A4E-9070-5481-98B3-B4F709225E94}"/>
              </a:ext>
            </a:extLst>
          </p:cNvPr>
          <p:cNvSpPr/>
          <p:nvPr/>
        </p:nvSpPr>
        <p:spPr>
          <a:xfrm>
            <a:off x="6516914" y="2995385"/>
            <a:ext cx="2844800"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025912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occupy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1744350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r>
              <a:rPr lang="en-GB" dirty="0">
                <a:latin typeface="Twinkl Cursive Looped" panose="02000000000000000000" pitchFamily="2" charset="0"/>
              </a:rPr>
              <a:t>occupy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 occupy the top office in the country is to be Prime Minister.</a:t>
            </a:r>
            <a:endParaRPr lang="en-GB" i="1" dirty="0"/>
          </a:p>
        </p:txBody>
      </p:sp>
      <p:pic>
        <p:nvPicPr>
          <p:cNvPr id="147460" name="Picture 4" descr="255 Occupy Illustrations &amp; Clip Art - iStock">
            <a:extLst>
              <a:ext uri="{FF2B5EF4-FFF2-40B4-BE49-F238E27FC236}">
                <a16:creationId xmlns:a16="http://schemas.microsoft.com/office/drawing/2014/main" id="{0AA7F342-B253-6162-4165-F7AA51130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2" y="463551"/>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3434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 occupy the top office in the country is to be Prime Minister.</a:t>
            </a:r>
            <a:endParaRPr lang="en-GB" i="1" dirty="0"/>
          </a:p>
        </p:txBody>
      </p:sp>
    </p:spTree>
    <p:extLst>
      <p:ext uri="{BB962C8B-B14F-4D97-AF65-F5344CB8AC3E}">
        <p14:creationId xmlns:p14="http://schemas.microsoft.com/office/powerpoint/2010/main" val="416042134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 ______ the top office in the country is to be Prime Minister.</a:t>
            </a:r>
            <a:endParaRPr lang="en-GB" i="1" dirty="0"/>
          </a:p>
        </p:txBody>
      </p:sp>
    </p:spTree>
    <p:extLst>
      <p:ext uri="{BB962C8B-B14F-4D97-AF65-F5344CB8AC3E}">
        <p14:creationId xmlns:p14="http://schemas.microsoft.com/office/powerpoint/2010/main" val="416184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artificial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308272" y="3639458"/>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776448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800" y="1397001"/>
            <a:ext cx="11669486" cy="3708400"/>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To occupy the top office in the country is to be Prime Minister.</a:t>
            </a:r>
            <a:endParaRPr lang="en-GB" i="1" dirty="0"/>
          </a:p>
        </p:txBody>
      </p:sp>
      <p:sp>
        <p:nvSpPr>
          <p:cNvPr id="3" name="Rectangle 2">
            <a:extLst>
              <a:ext uri="{FF2B5EF4-FFF2-40B4-BE49-F238E27FC236}">
                <a16:creationId xmlns:a16="http://schemas.microsoft.com/office/drawing/2014/main" id="{3C3BC0E0-3D4F-192D-5E7E-E6F5F6CCE263}"/>
              </a:ext>
            </a:extLst>
          </p:cNvPr>
          <p:cNvSpPr/>
          <p:nvPr/>
        </p:nvSpPr>
        <p:spPr>
          <a:xfrm>
            <a:off x="2061027" y="3429000"/>
            <a:ext cx="2670629"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054740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 and detect </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3783964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6760322"/>
          </a:xfrm>
        </p:spPr>
        <p:txBody>
          <a:bodyPr>
            <a:noAutofit/>
          </a:bodyPr>
          <a:lstStyle/>
          <a:p>
            <a:r>
              <a:rPr lang="en-GB" sz="4800" dirty="0">
                <a:solidFill>
                  <a:srgbClr val="333333"/>
                </a:solidFill>
                <a:latin typeface="Twinkl Cursive Looped" panose="02000000000000000000" pitchFamily="2" charset="0"/>
              </a:rPr>
              <a:t>Look at this sentence.  </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Change the spellings that are incorrect.</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Explain how each one is wrong and how to remember to get it right next time. </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Fred </a:t>
            </a:r>
            <a:r>
              <a:rPr lang="en-GB" sz="4800" dirty="0" err="1">
                <a:solidFill>
                  <a:srgbClr val="333333"/>
                </a:solidFill>
                <a:latin typeface="Twinkl Cursive Looped" panose="02000000000000000000" pitchFamily="2" charset="0"/>
              </a:rPr>
              <a:t>colides</a:t>
            </a:r>
            <a:r>
              <a:rPr lang="en-GB" sz="4800" dirty="0">
                <a:solidFill>
                  <a:srgbClr val="333333"/>
                </a:solidFill>
                <a:latin typeface="Twinkl Cursive Looped" panose="02000000000000000000" pitchFamily="2" charset="0"/>
              </a:rPr>
              <a:t> with a car causing a </a:t>
            </a:r>
            <a:r>
              <a:rPr lang="en-GB" sz="4800" dirty="0" err="1">
                <a:solidFill>
                  <a:srgbClr val="333333"/>
                </a:solidFill>
                <a:latin typeface="Twinkl Cursive Looped" panose="02000000000000000000" pitchFamily="2" charset="0"/>
              </a:rPr>
              <a:t>colishon</a:t>
            </a:r>
            <a:r>
              <a:rPr lang="en-GB" sz="4800" dirty="0">
                <a:solidFill>
                  <a:srgbClr val="333333"/>
                </a:solidFill>
                <a:latin typeface="Twinkl Cursive Looped" panose="02000000000000000000" pitchFamily="2" charset="0"/>
              </a:rPr>
              <a:t>.  He does not comprehend very well and struggles with his </a:t>
            </a:r>
            <a:r>
              <a:rPr lang="en-GB" sz="4800" dirty="0" err="1">
                <a:solidFill>
                  <a:srgbClr val="333333"/>
                </a:solidFill>
                <a:latin typeface="Twinkl Cursive Looped" panose="02000000000000000000" pitchFamily="2" charset="0"/>
              </a:rPr>
              <a:t>comprehenshon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7233399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Fred </a:t>
            </a:r>
            <a:r>
              <a:rPr lang="en-GB" sz="4800" dirty="0" err="1">
                <a:solidFill>
                  <a:srgbClr val="333333"/>
                </a:solidFill>
                <a:latin typeface="Twinkl Cursive Looped" panose="02000000000000000000" pitchFamily="2" charset="0"/>
              </a:rPr>
              <a:t>colides</a:t>
            </a:r>
            <a:r>
              <a:rPr lang="en-GB" sz="4800" dirty="0">
                <a:solidFill>
                  <a:srgbClr val="333333"/>
                </a:solidFill>
                <a:latin typeface="Twinkl Cursive Looped" panose="02000000000000000000" pitchFamily="2" charset="0"/>
              </a:rPr>
              <a:t> with a car causing a </a:t>
            </a:r>
            <a:r>
              <a:rPr lang="en-GB" sz="4800" dirty="0" err="1">
                <a:solidFill>
                  <a:srgbClr val="333333"/>
                </a:solidFill>
                <a:latin typeface="Twinkl Cursive Looped" panose="02000000000000000000" pitchFamily="2" charset="0"/>
              </a:rPr>
              <a:t>colishon</a:t>
            </a:r>
            <a:r>
              <a:rPr lang="en-GB" sz="4800" dirty="0">
                <a:solidFill>
                  <a:srgbClr val="333333"/>
                </a:solidFill>
                <a:latin typeface="Twinkl Cursive Looped" panose="02000000000000000000" pitchFamily="2" charset="0"/>
              </a:rPr>
              <a:t>. He does not comprehend very well and struggles with his </a:t>
            </a:r>
            <a:r>
              <a:rPr lang="en-GB" sz="4800" dirty="0" err="1">
                <a:solidFill>
                  <a:srgbClr val="333333"/>
                </a:solidFill>
                <a:latin typeface="Twinkl Cursive Looped" panose="02000000000000000000" pitchFamily="2" charset="0"/>
              </a:rPr>
              <a:t>comprehenshon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collides</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ll</a:t>
            </a:r>
            <a:r>
              <a:rPr lang="en-GB" sz="4800" dirty="0">
                <a:solidFill>
                  <a:srgbClr val="333333"/>
                </a:solidFill>
                <a:latin typeface="Twinkl Cursive Looped" panose="02000000000000000000" pitchFamily="2" charset="0"/>
              </a:rPr>
              <a:t> not -l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9340379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Fred </a:t>
            </a:r>
            <a:r>
              <a:rPr lang="en-GB" sz="4800" dirty="0" err="1">
                <a:solidFill>
                  <a:srgbClr val="333333"/>
                </a:solidFill>
                <a:latin typeface="Twinkl Cursive Looped" panose="02000000000000000000" pitchFamily="2" charset="0"/>
              </a:rPr>
              <a:t>colides</a:t>
            </a:r>
            <a:r>
              <a:rPr lang="en-GB" sz="4800" dirty="0">
                <a:solidFill>
                  <a:srgbClr val="333333"/>
                </a:solidFill>
                <a:latin typeface="Twinkl Cursive Looped" panose="02000000000000000000" pitchFamily="2" charset="0"/>
              </a:rPr>
              <a:t> with a car causing a </a:t>
            </a:r>
            <a:r>
              <a:rPr lang="en-GB" sz="4800" dirty="0" err="1">
                <a:solidFill>
                  <a:srgbClr val="333333"/>
                </a:solidFill>
                <a:latin typeface="Twinkl Cursive Looped" panose="02000000000000000000" pitchFamily="2" charset="0"/>
              </a:rPr>
              <a:t>colishon</a:t>
            </a:r>
            <a:r>
              <a:rPr lang="en-GB" sz="4800" dirty="0">
                <a:solidFill>
                  <a:srgbClr val="333333"/>
                </a:solidFill>
                <a:latin typeface="Twinkl Cursive Looped" panose="02000000000000000000" pitchFamily="2" charset="0"/>
              </a:rPr>
              <a:t>.  He does not comprehend very well and struggles with his </a:t>
            </a:r>
            <a:r>
              <a:rPr lang="en-GB" sz="4800" dirty="0" err="1">
                <a:solidFill>
                  <a:srgbClr val="333333"/>
                </a:solidFill>
                <a:latin typeface="Twinkl Cursive Looped" panose="02000000000000000000" pitchFamily="2" charset="0"/>
              </a:rPr>
              <a:t>comprehenshon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collision</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ll</a:t>
            </a:r>
            <a:r>
              <a:rPr lang="en-GB" sz="4800" dirty="0">
                <a:solidFill>
                  <a:srgbClr val="333333"/>
                </a:solidFill>
                <a:latin typeface="Twinkl Cursive Looped" panose="02000000000000000000" pitchFamily="2" charset="0"/>
              </a:rPr>
              <a:t> not –l</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a:t>
            </a:r>
            <a:r>
              <a:rPr lang="en-GB" sz="4800" dirty="0" err="1">
                <a:solidFill>
                  <a:srgbClr val="333333"/>
                </a:solidFill>
                <a:latin typeface="Twinkl Cursive Looped" panose="02000000000000000000" pitchFamily="2" charset="0"/>
              </a:rPr>
              <a:t>sion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74093644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Fred </a:t>
            </a:r>
            <a:r>
              <a:rPr lang="en-GB" sz="4800" dirty="0" err="1">
                <a:solidFill>
                  <a:srgbClr val="333333"/>
                </a:solidFill>
                <a:latin typeface="Twinkl Cursive Looped" panose="02000000000000000000" pitchFamily="2" charset="0"/>
              </a:rPr>
              <a:t>colides</a:t>
            </a:r>
            <a:r>
              <a:rPr lang="en-GB" sz="4800" dirty="0">
                <a:solidFill>
                  <a:srgbClr val="333333"/>
                </a:solidFill>
                <a:latin typeface="Twinkl Cursive Looped" panose="02000000000000000000" pitchFamily="2" charset="0"/>
              </a:rPr>
              <a:t> with a car causing a </a:t>
            </a:r>
            <a:r>
              <a:rPr lang="en-GB" sz="4800" dirty="0" err="1">
                <a:solidFill>
                  <a:srgbClr val="333333"/>
                </a:solidFill>
                <a:latin typeface="Twinkl Cursive Looped" panose="02000000000000000000" pitchFamily="2" charset="0"/>
              </a:rPr>
              <a:t>colishon</a:t>
            </a:r>
            <a:r>
              <a:rPr lang="en-GB" sz="4800" dirty="0">
                <a:solidFill>
                  <a:srgbClr val="333333"/>
                </a:solidFill>
                <a:latin typeface="Twinkl Cursive Looped" panose="02000000000000000000" pitchFamily="2" charset="0"/>
              </a:rPr>
              <a:t>.  He does not comprehend very well and struggles with his </a:t>
            </a:r>
            <a:r>
              <a:rPr lang="en-GB" sz="4800" dirty="0" err="1">
                <a:solidFill>
                  <a:srgbClr val="333333"/>
                </a:solidFill>
                <a:latin typeface="Twinkl Cursive Looped" panose="02000000000000000000" pitchFamily="2" charset="0"/>
              </a:rPr>
              <a:t>comprehenshon</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comprehension</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sion</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shon</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31567567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8"/>
            <a:ext cx="10711543" cy="4746171"/>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Fred collides with a car causing a collision.  He does not comprehend very well and struggles with his comprehension.</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 </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221515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official</a:t>
            </a:r>
          </a:p>
        </p:txBody>
      </p:sp>
    </p:spTree>
    <p:extLst>
      <p:ext uri="{BB962C8B-B14F-4D97-AF65-F5344CB8AC3E}">
        <p14:creationId xmlns:p14="http://schemas.microsoft.com/office/powerpoint/2010/main" val="289971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r>
              <a:rPr lang="en-GB" dirty="0" err="1">
                <a:latin typeface="Twinkl Cursive Looped" panose="02000000000000000000" pitchFamily="2" charset="0"/>
              </a:rPr>
              <a:t>off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official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2" name="Picture 2" descr="Free Basketball Referee Cliparts, Download Free Basketball Referee Cliparts  png images, Free ClipArts on Clipart Library">
            <a:extLst>
              <a:ext uri="{FF2B5EF4-FFF2-40B4-BE49-F238E27FC236}">
                <a16:creationId xmlns:a16="http://schemas.microsoft.com/office/drawing/2014/main" id="{6910C5AD-044B-67C7-B28D-7104A4C7E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26" y="402157"/>
            <a:ext cx="1647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7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5272482"/>
            <a:ext cx="10515600" cy="1481650"/>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r>
              <a:rPr lang="en-GB" dirty="0" err="1">
                <a:latin typeface="Twinkl Cursive Looped" panose="02000000000000000000" pitchFamily="2" charset="0"/>
              </a:rPr>
              <a:t>off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official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-a person holding public office or having official duties, especially as a representative of an organisation or government department.</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122" name="Picture 2" descr="Free Basketball Referee Cliparts, Download Free Basketball Referee Cliparts  png images, Free ClipArts on Clipart Library">
            <a:extLst>
              <a:ext uri="{FF2B5EF4-FFF2-40B4-BE49-F238E27FC236}">
                <a16:creationId xmlns:a16="http://schemas.microsoft.com/office/drawing/2014/main" id="{6910C5AD-044B-67C7-B28D-7104A4C7E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26" y="402157"/>
            <a:ext cx="1647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6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5272482"/>
            <a:ext cx="10515600" cy="1481650"/>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r>
              <a:rPr lang="en-GB" dirty="0" err="1">
                <a:latin typeface="Twinkl Cursive Looped" panose="02000000000000000000" pitchFamily="2" charset="0"/>
              </a:rPr>
              <a:t>off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official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relating to an authority or public body and its activities and responsibilities.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 name="Picture 2">
            <a:extLst>
              <a:ext uri="{FF2B5EF4-FFF2-40B4-BE49-F238E27FC236}">
                <a16:creationId xmlns:a16="http://schemas.microsoft.com/office/drawing/2014/main" id="{E27B3302-F670-F127-9DAF-677CC974A261}"/>
              </a:ext>
            </a:extLst>
          </p:cNvPr>
          <p:cNvPicPr>
            <a:picLocks noChangeAspect="1"/>
          </p:cNvPicPr>
          <p:nvPr/>
        </p:nvPicPr>
        <p:blipFill rotWithShape="1">
          <a:blip r:embed="rId2"/>
          <a:srcRect b="8745"/>
          <a:stretch/>
        </p:blipFill>
        <p:spPr>
          <a:xfrm>
            <a:off x="346529" y="247423"/>
            <a:ext cx="2209800" cy="1886177"/>
          </a:xfrm>
          <a:prstGeom prst="rect">
            <a:avLst/>
          </a:prstGeom>
        </p:spPr>
      </p:pic>
    </p:spTree>
    <p:extLst>
      <p:ext uri="{BB962C8B-B14F-4D97-AF65-F5344CB8AC3E}">
        <p14:creationId xmlns:p14="http://schemas.microsoft.com/office/powerpoint/2010/main" val="300538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an official website that showed the latest percentages of profits.</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3138718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an -------- website that showed the latest percentages of profits.</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51964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1</a:t>
            </a:r>
          </a:p>
        </p:txBody>
      </p:sp>
    </p:spTree>
    <p:extLst>
      <p:ext uri="{BB962C8B-B14F-4D97-AF65-F5344CB8AC3E}">
        <p14:creationId xmlns:p14="http://schemas.microsoft.com/office/powerpoint/2010/main" val="79983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824675"/>
          </a:xfrm>
        </p:spPr>
        <p:txBody>
          <a:bodyPr>
            <a:normAutofit fontScale="90000"/>
          </a:bodyPr>
          <a:lstStyle/>
          <a:p>
            <a:pPr algn="ctr"/>
            <a:r>
              <a:rPr lang="en-GB" dirty="0">
                <a:latin typeface="Twinkl Cursive Looped" panose="02000000000000000000" pitchFamily="2" charset="0"/>
              </a:rPr>
              <a:t>official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It was an official website that showed the latest percentages of profits.</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781890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4729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r>
              <a:rPr lang="en-GB" dirty="0" err="1">
                <a:latin typeface="Twinkl Cursive Looped" panose="02000000000000000000" pitchFamily="2" charset="0"/>
              </a:rPr>
              <a:t>sp</a:t>
            </a:r>
            <a:r>
              <a:rPr lang="en-GB" dirty="0" err="1">
                <a:solidFill>
                  <a:srgbClr val="FF0000"/>
                </a:solidFill>
                <a:latin typeface="Twinkl Cursive Looped" panose="02000000000000000000" pitchFamily="2" charset="0"/>
              </a:rPr>
              <a:t>e</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special</a:t>
            </a:r>
            <a:endParaRPr lang="en-GB" i="1" dirty="0">
              <a:latin typeface="Twinkl Cursive Looped" panose="02000000000000000000" pitchFamily="2" charset="0"/>
            </a:endParaRPr>
          </a:p>
        </p:txBody>
      </p:sp>
      <p:pic>
        <p:nvPicPr>
          <p:cNvPr id="7170" name="Picture 2" descr="Special. Whimsical drawing of the word special isolated on white. | CanStock">
            <a:extLst>
              <a:ext uri="{FF2B5EF4-FFF2-40B4-BE49-F238E27FC236}">
                <a16:creationId xmlns:a16="http://schemas.microsoft.com/office/drawing/2014/main" id="{A5FE8736-0317-1D3E-2E79-DA65A652A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37"/>
          <a:stretch/>
        </p:blipFill>
        <p:spPr bwMode="auto">
          <a:xfrm>
            <a:off x="419781" y="541339"/>
            <a:ext cx="3514725" cy="117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18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6993" y="5141853"/>
            <a:ext cx="10515600" cy="1481650"/>
          </a:xfrm>
        </p:spPr>
        <p:txBody>
          <a:bodyPr>
            <a:normAutofit fontScale="90000"/>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r>
              <a:rPr lang="en-GB" dirty="0" err="1">
                <a:latin typeface="Twinkl Cursive Looped" panose="02000000000000000000" pitchFamily="2" charset="0"/>
              </a:rPr>
              <a:t>sp</a:t>
            </a:r>
            <a:r>
              <a:rPr lang="en-GB" dirty="0" err="1">
                <a:solidFill>
                  <a:srgbClr val="FF0000"/>
                </a:solidFill>
                <a:latin typeface="Twinkl Cursive Looped" panose="02000000000000000000" pitchFamily="2" charset="0"/>
              </a:rPr>
              <a:t>e</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r>
              <a:rPr lang="en-GB" dirty="0">
                <a:latin typeface="Twinkl Cursive Looped" panose="02000000000000000000" pitchFamily="2" charset="0"/>
              </a:rPr>
              <a:t>definition - better, greater, or otherwise different from what is usual.</a:t>
            </a:r>
            <a:endParaRPr lang="en-GB" i="1" dirty="0">
              <a:latin typeface="Twinkl Cursive Looped" panose="02000000000000000000" pitchFamily="2" charset="0"/>
            </a:endParaRPr>
          </a:p>
        </p:txBody>
      </p:sp>
      <p:pic>
        <p:nvPicPr>
          <p:cNvPr id="7170" name="Picture 2" descr="Special. Whimsical drawing of the word special isolated on white. | CanStock">
            <a:extLst>
              <a:ext uri="{FF2B5EF4-FFF2-40B4-BE49-F238E27FC236}">
                <a16:creationId xmlns:a16="http://schemas.microsoft.com/office/drawing/2014/main" id="{A5FE8736-0317-1D3E-2E79-DA65A652A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37"/>
          <a:stretch/>
        </p:blipFill>
        <p:spPr bwMode="auto">
          <a:xfrm>
            <a:off x="419781" y="541339"/>
            <a:ext cx="3514725" cy="117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64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595086"/>
            <a:ext cx="10515600" cy="4455885"/>
          </a:xfrm>
        </p:spPr>
        <p:txBody>
          <a:bodyPr>
            <a:normAutofit/>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Fred received a very special letter from his auntie.</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260236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595086"/>
            <a:ext cx="10515600" cy="4455885"/>
          </a:xfrm>
        </p:spPr>
        <p:txBody>
          <a:bodyPr>
            <a:normAutofit/>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Fred received a very ------- letter from his auntie.</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62800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9350" y="595086"/>
            <a:ext cx="10515600" cy="4455885"/>
          </a:xfrm>
        </p:spPr>
        <p:txBody>
          <a:bodyPr>
            <a:normAutofit/>
          </a:bodyPr>
          <a:lstStyle/>
          <a:p>
            <a:pPr algn="ctr"/>
            <a:r>
              <a:rPr lang="en-GB" dirty="0">
                <a:latin typeface="Twinkl Cursive Looped" panose="02000000000000000000" pitchFamily="2" charset="0"/>
              </a:rPr>
              <a:t>special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Fred received a very special letter from his auntie.</a:t>
            </a:r>
            <a:endParaRPr lang="en-GB" i="1" dirty="0">
              <a:highlight>
                <a:srgbClr val="FFFF00"/>
              </a:highlight>
              <a:latin typeface="Twinkl Cursive Looped" panose="02000000000000000000" pitchFamily="2" charset="0"/>
            </a:endParaRPr>
          </a:p>
        </p:txBody>
      </p:sp>
    </p:spTree>
    <p:extLst>
      <p:ext uri="{BB962C8B-B14F-4D97-AF65-F5344CB8AC3E}">
        <p14:creationId xmlns:p14="http://schemas.microsoft.com/office/powerpoint/2010/main" val="1133862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2310127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err="1">
                <a:latin typeface="Twinkl Cursive Looped" panose="02000000000000000000" pitchFamily="2" charset="0"/>
              </a:rPr>
              <a:t>artif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artificial</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18" name="Picture 2" descr="Vector Set Of Artificial Limb Royalty Free SVG, Cliparts, Vectors, And  Stock Illustration. Image 63201428.">
            <a:extLst>
              <a:ext uri="{FF2B5EF4-FFF2-40B4-BE49-F238E27FC236}">
                <a16:creationId xmlns:a16="http://schemas.microsoft.com/office/drawing/2014/main" id="{74296E47-801C-C40C-53ED-ABFC9A13F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24" y="422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14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28019" y="4720771"/>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err="1">
                <a:latin typeface="Twinkl Cursive Looped" panose="02000000000000000000" pitchFamily="2" charset="0"/>
              </a:rPr>
              <a:t>artif</a:t>
            </a:r>
            <a:r>
              <a:rPr lang="en-GB" dirty="0" err="1">
                <a:solidFill>
                  <a:srgbClr val="FF0000"/>
                </a:solidFill>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cial</a:t>
            </a:r>
            <a:r>
              <a:rPr lang="en-GB" dirty="0">
                <a:latin typeface="Twinkl Cursive Looped" panose="02000000000000000000" pitchFamily="2" charset="0"/>
              </a:rPr>
              <a:t> = artificial</a:t>
            </a:r>
            <a:br>
              <a:rPr lang="en-GB" dirty="0">
                <a:latin typeface="Twinkl Cursive Looped" panose="02000000000000000000" pitchFamily="2" charset="0"/>
              </a:rPr>
            </a:br>
            <a:r>
              <a:rPr lang="en-GB" dirty="0">
                <a:latin typeface="Twinkl Cursive Looped" panose="02000000000000000000" pitchFamily="2" charset="0"/>
              </a:rPr>
              <a:t>adjective </a:t>
            </a:r>
            <a:br>
              <a:rPr lang="en-GB" dirty="0">
                <a:latin typeface="Twinkl Cursive Looped" panose="02000000000000000000" pitchFamily="2" charset="0"/>
              </a:rPr>
            </a:br>
            <a:r>
              <a:rPr lang="en-GB" dirty="0">
                <a:latin typeface="Twinkl Cursive Looped" panose="02000000000000000000" pitchFamily="2" charset="0"/>
              </a:rPr>
              <a:t>Definition - made or produced by human beings rather than occurring naturally, especially as a copy of something natural.</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8194" name="Picture 2" descr="Vector Set Of Artificial Limb Royalty Free SVG, Cliparts, Vectors, And  Stock Illustration. Image 63201428.">
            <a:extLst>
              <a:ext uri="{FF2B5EF4-FFF2-40B4-BE49-F238E27FC236}">
                <a16:creationId xmlns:a16="http://schemas.microsoft.com/office/drawing/2014/main" id="{2DFFF99F-4327-8F50-E13E-36CE58671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10" y="41803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2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a:latin typeface="Twinkl Cursive Looped" panose="02000000000000000000" pitchFamily="2" charset="0"/>
              </a:rPr>
              <a:t>The large, green plant was artificial and did not need watering.</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503944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a:latin typeface="Twinkl Cursive Looped" panose="02000000000000000000" pitchFamily="2" charset="0"/>
              </a:rPr>
              <a:t>The large, green plant was </a:t>
            </a:r>
            <a:br>
              <a:rPr lang="en-GB" dirty="0">
                <a:latin typeface="Twinkl Cursive Looped" panose="02000000000000000000" pitchFamily="2" charset="0"/>
              </a:rPr>
            </a:br>
            <a:r>
              <a:rPr lang="en-GB" dirty="0">
                <a:latin typeface="Twinkl Cursive Looped" panose="02000000000000000000" pitchFamily="2" charset="0"/>
              </a:rPr>
              <a:t>---------- and did not need watering.</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1781526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428999"/>
            <a:ext cx="10515600" cy="1719197"/>
          </a:xfrm>
        </p:spPr>
        <p:txBody>
          <a:bodyPr>
            <a:normAutofit fontScale="90000"/>
          </a:bodyPr>
          <a:lstStyle/>
          <a:p>
            <a:pPr algn="ctr"/>
            <a:r>
              <a:rPr lang="en-GB" dirty="0">
                <a:latin typeface="Twinkl Cursive Looped" panose="02000000000000000000" pitchFamily="2" charset="0"/>
              </a:rPr>
              <a:t>artificial</a:t>
            </a:r>
            <a:br>
              <a:rPr lang="en-GB" dirty="0">
                <a:latin typeface="Twinkl Cursive Looped" panose="02000000000000000000" pitchFamily="2" charset="0"/>
              </a:rPr>
            </a:br>
            <a:r>
              <a:rPr lang="en-GB" dirty="0">
                <a:latin typeface="Twinkl Cursive Looped" panose="02000000000000000000" pitchFamily="2" charset="0"/>
              </a:rPr>
              <a:t>The large, green plant was artificial and did not need watering.</a:t>
            </a:r>
            <a:endParaRPr lang="en-GB" i="1" dirty="0">
              <a:highlight>
                <a:srgbClr val="FFFF00"/>
              </a:highlight>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Tree>
    <p:extLst>
      <p:ext uri="{BB962C8B-B14F-4D97-AF65-F5344CB8AC3E}">
        <p14:creationId xmlns:p14="http://schemas.microsoft.com/office/powerpoint/2010/main" val="448343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18852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7028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03555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occur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pic>
        <p:nvPicPr>
          <p:cNvPr id="10242" name="Picture 2" descr="free clip art start - Clip Art Library">
            <a:extLst>
              <a:ext uri="{FF2B5EF4-FFF2-40B4-BE49-F238E27FC236}">
                <a16:creationId xmlns:a16="http://schemas.microsoft.com/office/drawing/2014/main" id="{42B3E103-52AC-B09E-CF88-472C2F19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7" y="3254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1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 the event to _____, the rain had to stop.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155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For the event to occur, the rain had to stop.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5FEFB6D6-CEF2-20D0-8630-A08341B55B50}"/>
              </a:ext>
            </a:extLst>
          </p:cNvPr>
          <p:cNvSpPr/>
          <p:nvPr/>
        </p:nvSpPr>
        <p:spPr>
          <a:xfrm>
            <a:off x="6284686" y="3091543"/>
            <a:ext cx="1756228" cy="624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noFill/>
            </a:endParaRPr>
          </a:p>
        </p:txBody>
      </p:sp>
    </p:spTree>
    <p:extLst>
      <p:ext uri="{BB962C8B-B14F-4D97-AF65-F5344CB8AC3E}">
        <p14:creationId xmlns:p14="http://schemas.microsoft.com/office/powerpoint/2010/main" val="2922388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accompany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7296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 </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Tree>
    <p:extLst>
      <p:ext uri="{BB962C8B-B14F-4D97-AF65-F5344CB8AC3E}">
        <p14:creationId xmlns:p14="http://schemas.microsoft.com/office/powerpoint/2010/main" val="3230543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accompany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pic>
        <p:nvPicPr>
          <p:cNvPr id="11266" name="Picture 2" descr="Accompany Stock Illustrations – 906 Accompany Stock Illustrations, Vectors  &amp; Clipart - Dreamstime">
            <a:extLst>
              <a:ext uri="{FF2B5EF4-FFF2-40B4-BE49-F238E27FC236}">
                <a16:creationId xmlns:a16="http://schemas.microsoft.com/office/drawing/2014/main" id="{79CF96C2-22E9-AE46-9089-1B9CBE48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51517"/>
            <a:ext cx="2979311" cy="204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12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Ishmael had to _________ his dad to work.</a:t>
            </a:r>
            <a:endParaRPr lang="en-GB" i="1" dirty="0"/>
          </a:p>
        </p:txBody>
      </p:sp>
    </p:spTree>
    <p:extLst>
      <p:ext uri="{BB962C8B-B14F-4D97-AF65-F5344CB8AC3E}">
        <p14:creationId xmlns:p14="http://schemas.microsoft.com/office/powerpoint/2010/main" val="3362096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Ishmael had to accompany his dad to work.</a:t>
            </a:r>
            <a:endParaRPr lang="en-GB" i="1" dirty="0"/>
          </a:p>
        </p:txBody>
      </p:sp>
      <p:sp>
        <p:nvSpPr>
          <p:cNvPr id="3" name="Rectangle 2">
            <a:extLst>
              <a:ext uri="{FF2B5EF4-FFF2-40B4-BE49-F238E27FC236}">
                <a16:creationId xmlns:a16="http://schemas.microsoft.com/office/drawing/2014/main" id="{A564DA85-D418-6164-6DED-5901DAB4950F}"/>
              </a:ext>
            </a:extLst>
          </p:cNvPr>
          <p:cNvSpPr/>
          <p:nvPr/>
        </p:nvSpPr>
        <p:spPr>
          <a:xfrm>
            <a:off x="6763657" y="3429000"/>
            <a:ext cx="4122057" cy="867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8121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 and detect </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5849257"/>
          </a:xfrm>
        </p:spPr>
        <p:txBody>
          <a:bodyPr>
            <a:noAutofit/>
          </a:bodyPr>
          <a:lstStyle/>
          <a:p>
            <a:r>
              <a:rPr lang="en-GB" sz="4800" dirty="0">
                <a:solidFill>
                  <a:srgbClr val="333333"/>
                </a:solidFill>
                <a:latin typeface="Twinkl Cursive Looped" panose="02000000000000000000" pitchFamily="2" charset="0"/>
              </a:rPr>
              <a:t>Look at this sentence.  </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Change the spellings that are incorrect.</a:t>
            </a: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Explain how each one is wrong and how to remember to get it right next time. </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It was </a:t>
            </a:r>
            <a:r>
              <a:rPr lang="en-GB" sz="4800" dirty="0" err="1">
                <a:solidFill>
                  <a:srgbClr val="333333"/>
                </a:solidFill>
                <a:latin typeface="Twinkl Cursive Looped" panose="02000000000000000000" pitchFamily="2" charset="0"/>
              </a:rPr>
              <a:t>offishal</a:t>
            </a:r>
            <a:r>
              <a:rPr lang="en-GB" sz="4800" dirty="0">
                <a:solidFill>
                  <a:srgbClr val="333333"/>
                </a:solidFill>
                <a:latin typeface="Twinkl Cursive Looped" panose="02000000000000000000" pitchFamily="2" charset="0"/>
              </a:rPr>
              <a:t> that the boy was </a:t>
            </a:r>
            <a:r>
              <a:rPr lang="en-GB" sz="4800" dirty="0" err="1">
                <a:solidFill>
                  <a:srgbClr val="333333"/>
                </a:solidFill>
                <a:latin typeface="Twinkl Cursive Looped" panose="02000000000000000000" pitchFamily="2" charset="0"/>
              </a:rPr>
              <a:t>speshal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artifishal</a:t>
            </a:r>
            <a:r>
              <a:rPr lang="en-GB" sz="4800" dirty="0">
                <a:solidFill>
                  <a:srgbClr val="333333"/>
                </a:solidFill>
                <a:latin typeface="Twinkl Cursive Looped" panose="02000000000000000000" pitchFamily="2" charset="0"/>
              </a:rPr>
              <a:t>.</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644093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It was </a:t>
            </a:r>
            <a:r>
              <a:rPr lang="en-GB" sz="4800" dirty="0" err="1">
                <a:solidFill>
                  <a:srgbClr val="333333"/>
                </a:solidFill>
                <a:latin typeface="Twinkl Cursive Looped" panose="02000000000000000000" pitchFamily="2" charset="0"/>
              </a:rPr>
              <a:t>offishal</a:t>
            </a:r>
            <a:r>
              <a:rPr lang="en-GB" sz="4800" dirty="0">
                <a:solidFill>
                  <a:srgbClr val="333333"/>
                </a:solidFill>
                <a:latin typeface="Twinkl Cursive Looped" panose="02000000000000000000" pitchFamily="2" charset="0"/>
              </a:rPr>
              <a:t> that the boy was </a:t>
            </a:r>
            <a:r>
              <a:rPr lang="en-GB" sz="4800" dirty="0" err="1">
                <a:solidFill>
                  <a:srgbClr val="333333"/>
                </a:solidFill>
                <a:latin typeface="Twinkl Cursive Looped" panose="02000000000000000000" pitchFamily="2" charset="0"/>
              </a:rPr>
              <a:t>speshal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artifishal</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official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cial</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shal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674856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It was </a:t>
            </a:r>
            <a:r>
              <a:rPr lang="en-GB" sz="4800" dirty="0" err="1">
                <a:solidFill>
                  <a:srgbClr val="333333"/>
                </a:solidFill>
                <a:latin typeface="Twinkl Cursive Looped" panose="02000000000000000000" pitchFamily="2" charset="0"/>
              </a:rPr>
              <a:t>offishal</a:t>
            </a:r>
            <a:r>
              <a:rPr lang="en-GB" sz="4800" dirty="0">
                <a:solidFill>
                  <a:srgbClr val="333333"/>
                </a:solidFill>
                <a:latin typeface="Twinkl Cursive Looped" panose="02000000000000000000" pitchFamily="2" charset="0"/>
              </a:rPr>
              <a:t> that the boy was </a:t>
            </a:r>
            <a:r>
              <a:rPr lang="en-GB" sz="4800" dirty="0" err="1">
                <a:solidFill>
                  <a:srgbClr val="333333"/>
                </a:solidFill>
                <a:latin typeface="Twinkl Cursive Looped" panose="02000000000000000000" pitchFamily="2" charset="0"/>
              </a:rPr>
              <a:t>speshal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artifishal</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special </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cial</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shal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880867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It was </a:t>
            </a:r>
            <a:r>
              <a:rPr lang="en-GB" sz="4800" dirty="0" err="1">
                <a:solidFill>
                  <a:srgbClr val="333333"/>
                </a:solidFill>
                <a:latin typeface="Twinkl Cursive Looped" panose="02000000000000000000" pitchFamily="2" charset="0"/>
              </a:rPr>
              <a:t>offishal</a:t>
            </a:r>
            <a:r>
              <a:rPr lang="en-GB" sz="4800" dirty="0">
                <a:solidFill>
                  <a:srgbClr val="333333"/>
                </a:solidFill>
                <a:latin typeface="Twinkl Cursive Looped" panose="02000000000000000000" pitchFamily="2" charset="0"/>
              </a:rPr>
              <a:t> that the boy was </a:t>
            </a:r>
            <a:r>
              <a:rPr lang="en-GB" sz="4800" dirty="0" err="1">
                <a:solidFill>
                  <a:srgbClr val="333333"/>
                </a:solidFill>
                <a:latin typeface="Twinkl Cursive Looped" panose="02000000000000000000" pitchFamily="2" charset="0"/>
              </a:rPr>
              <a:t>speshal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artifishal</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though</a:t>
            </a:r>
            <a:r>
              <a:rPr lang="en-GB" sz="4800" dirty="0">
                <a:solidFill>
                  <a:srgbClr val="333333"/>
                </a:solidFill>
                <a:latin typeface="Twinkl Cursive Looped" panose="02000000000000000000" pitchFamily="2" charset="0"/>
              </a:rPr>
              <a:t>– -ugh not just o on the end</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78019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It was </a:t>
            </a:r>
            <a:r>
              <a:rPr lang="en-GB" sz="4800" dirty="0" err="1">
                <a:solidFill>
                  <a:srgbClr val="333333"/>
                </a:solidFill>
                <a:latin typeface="Twinkl Cursive Looped" panose="02000000000000000000" pitchFamily="2" charset="0"/>
              </a:rPr>
              <a:t>offishal</a:t>
            </a:r>
            <a:r>
              <a:rPr lang="en-GB" sz="4800" dirty="0">
                <a:solidFill>
                  <a:srgbClr val="333333"/>
                </a:solidFill>
                <a:latin typeface="Twinkl Cursive Looped" panose="02000000000000000000" pitchFamily="2" charset="0"/>
              </a:rPr>
              <a:t> that the boy was </a:t>
            </a:r>
            <a:r>
              <a:rPr lang="en-GB" sz="4800" dirty="0" err="1">
                <a:solidFill>
                  <a:srgbClr val="333333"/>
                </a:solidFill>
                <a:latin typeface="Twinkl Cursive Looped" panose="02000000000000000000" pitchFamily="2" charset="0"/>
              </a:rPr>
              <a:t>speshal</a:t>
            </a:r>
            <a:r>
              <a:rPr lang="en-GB" sz="4800" dirty="0">
                <a:solidFill>
                  <a:srgbClr val="333333"/>
                </a:solidFill>
                <a:latin typeface="Twinkl Cursive Looped" panose="02000000000000000000" pitchFamily="2" charset="0"/>
              </a:rPr>
              <a:t> even </a:t>
            </a:r>
            <a:r>
              <a:rPr lang="en-GB" sz="4800" dirty="0" err="1">
                <a:solidFill>
                  <a:srgbClr val="333333"/>
                </a:solidFill>
                <a:latin typeface="Twinkl Cursive Looped" panose="02000000000000000000" pitchFamily="2" charset="0"/>
              </a:rPr>
              <a:t>tho</a:t>
            </a:r>
            <a:r>
              <a:rPr lang="en-GB" sz="4800" dirty="0">
                <a:solidFill>
                  <a:srgbClr val="333333"/>
                </a:solidFill>
                <a:latin typeface="Twinkl Cursive Looped" panose="02000000000000000000" pitchFamily="2" charset="0"/>
              </a:rPr>
              <a:t> it was </a:t>
            </a:r>
            <a:r>
              <a:rPr lang="en-GB" sz="4800" dirty="0" err="1">
                <a:solidFill>
                  <a:srgbClr val="333333"/>
                </a:solidFill>
                <a:latin typeface="Twinkl Cursive Looped" panose="02000000000000000000" pitchFamily="2" charset="0"/>
              </a:rPr>
              <a:t>artifishal</a:t>
            </a:r>
            <a:r>
              <a:rPr lang="en-GB" sz="4800" dirty="0">
                <a:solidFill>
                  <a:srgbClr val="333333"/>
                </a:solidFill>
                <a:latin typeface="Twinkl Cursive Looped" panose="02000000000000000000" pitchFamily="2" charset="0"/>
              </a:rPr>
              <a:t>.</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highlight>
                  <a:srgbClr val="FFFF00"/>
                </a:highlight>
                <a:latin typeface="Twinkl Cursive Looped" panose="02000000000000000000" pitchFamily="2" charset="0"/>
              </a:rPr>
              <a:t>artificial</a:t>
            </a:r>
            <a:r>
              <a:rPr lang="en-GB" sz="4800" dirty="0">
                <a:solidFill>
                  <a:srgbClr val="333333"/>
                </a:solidFill>
                <a:latin typeface="Twinkl Cursive Looped" panose="02000000000000000000" pitchFamily="2" charset="0"/>
              </a:rPr>
              <a:t>– -</a:t>
            </a:r>
            <a:r>
              <a:rPr lang="en-GB" sz="4800" dirty="0" err="1">
                <a:solidFill>
                  <a:srgbClr val="333333"/>
                </a:solidFill>
                <a:latin typeface="Twinkl Cursive Looped" panose="02000000000000000000" pitchFamily="2" charset="0"/>
              </a:rPr>
              <a:t>cial</a:t>
            </a:r>
            <a:r>
              <a:rPr lang="en-GB" sz="4800" dirty="0">
                <a:solidFill>
                  <a:srgbClr val="333333"/>
                </a:solidFill>
                <a:latin typeface="Twinkl Cursive Looped" panose="02000000000000000000" pitchFamily="2" charset="0"/>
              </a:rPr>
              <a:t> not -</a:t>
            </a:r>
            <a:r>
              <a:rPr lang="en-GB" sz="4800" dirty="0" err="1">
                <a:solidFill>
                  <a:srgbClr val="333333"/>
                </a:solidFill>
                <a:latin typeface="Twinkl Cursive Looped" panose="02000000000000000000" pitchFamily="2" charset="0"/>
              </a:rPr>
              <a:t>shal</a:t>
            </a: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4528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latin typeface="Twinkl Cursive Looped" panose="02000000000000000000" pitchFamily="2" charset="0"/>
              </a:rPr>
              <a:t>peculiar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adjective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740229"/>
            <a:ext cx="10711543" cy="4093028"/>
          </a:xfrm>
        </p:spPr>
        <p:txBody>
          <a:bodyPr>
            <a:noAutofit/>
          </a:bodyPr>
          <a:lstStyle/>
          <a:p>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r>
              <a:rPr lang="en-GB" sz="4800" dirty="0">
                <a:solidFill>
                  <a:srgbClr val="333333"/>
                </a:solidFill>
                <a:latin typeface="Twinkl Cursive Looped" panose="02000000000000000000" pitchFamily="2" charset="0"/>
              </a:rPr>
              <a:t>It was official that the boy was special even </a:t>
            </a:r>
            <a:r>
              <a:rPr lang="en-GB" sz="4800" dirty="0" err="1">
                <a:solidFill>
                  <a:srgbClr val="333333"/>
                </a:solidFill>
                <a:latin typeface="Twinkl Cursive Looped" panose="02000000000000000000" pitchFamily="2" charset="0"/>
              </a:rPr>
              <a:t>thoough</a:t>
            </a:r>
            <a:r>
              <a:rPr lang="en-GB" sz="4800" dirty="0">
                <a:solidFill>
                  <a:srgbClr val="333333"/>
                </a:solidFill>
                <a:latin typeface="Twinkl Cursive Looped" panose="02000000000000000000" pitchFamily="2" charset="0"/>
              </a:rPr>
              <a:t> it was artificial.</a:t>
            </a:r>
            <a:br>
              <a:rPr lang="en-GB" sz="4800" dirty="0">
                <a:solidFill>
                  <a:srgbClr val="333333"/>
                </a:solidFill>
                <a:latin typeface="Twinkl Cursive Looped" panose="02000000000000000000" pitchFamily="2" charset="0"/>
              </a:rPr>
            </a:br>
            <a:br>
              <a:rPr lang="en-GB" sz="4800" dirty="0">
                <a:solidFill>
                  <a:srgbClr val="333333"/>
                </a:solidFill>
                <a:latin typeface="Twinkl Cursive Looped" panose="02000000000000000000" pitchFamily="2" charset="0"/>
              </a:rPr>
            </a:br>
            <a:endParaRPr lang="en-GB" sz="4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368205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2</a:t>
            </a:r>
          </a:p>
          <a:p>
            <a:r>
              <a:rPr lang="en-GB" sz="7200" dirty="0">
                <a:latin typeface="Twinkl Cursive Looped" panose="02000000000000000000" pitchFamily="2" charset="0"/>
              </a:rPr>
              <a:t>Week 6 - Tuesday</a:t>
            </a:r>
          </a:p>
          <a:p>
            <a:endParaRPr lang="en-GB" sz="7200" dirty="0"/>
          </a:p>
        </p:txBody>
      </p:sp>
    </p:spTree>
    <p:extLst>
      <p:ext uri="{BB962C8B-B14F-4D97-AF65-F5344CB8AC3E}">
        <p14:creationId xmlns:p14="http://schemas.microsoft.com/office/powerpoint/2010/main" val="362070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1E0C-A48D-5FD9-672C-31975D5636ED}"/>
              </a:ext>
            </a:extLst>
          </p:cNvPr>
          <p:cNvSpPr txBox="1"/>
          <p:nvPr/>
        </p:nvSpPr>
        <p:spPr>
          <a:xfrm>
            <a:off x="1469571" y="1518558"/>
            <a:ext cx="9046029" cy="1200329"/>
          </a:xfrm>
          <a:prstGeom prst="rect">
            <a:avLst/>
          </a:prstGeom>
          <a:noFill/>
        </p:spPr>
        <p:txBody>
          <a:bodyPr wrap="square" rtlCol="0">
            <a:spAutoFit/>
          </a:bodyPr>
          <a:lstStyle/>
          <a:p>
            <a:endParaRPr lang="en-GB" sz="7200" dirty="0"/>
          </a:p>
        </p:txBody>
      </p:sp>
      <p:pic>
        <p:nvPicPr>
          <p:cNvPr id="4" name="Picture 3">
            <a:extLst>
              <a:ext uri="{FF2B5EF4-FFF2-40B4-BE49-F238E27FC236}">
                <a16:creationId xmlns:a16="http://schemas.microsoft.com/office/drawing/2014/main" id="{CC281849-2F49-4433-93E2-B59ABE62D34A}"/>
              </a:ext>
            </a:extLst>
          </p:cNvPr>
          <p:cNvPicPr>
            <a:picLocks noChangeAspect="1"/>
          </p:cNvPicPr>
          <p:nvPr/>
        </p:nvPicPr>
        <p:blipFill rotWithShape="1">
          <a:blip r:embed="rId3"/>
          <a:srcRect l="28592" t="19745" r="33514" b="8088"/>
          <a:stretch/>
        </p:blipFill>
        <p:spPr>
          <a:xfrm>
            <a:off x="2275016" y="313899"/>
            <a:ext cx="7857525" cy="6230202"/>
          </a:xfrm>
          <a:prstGeom prst="rect">
            <a:avLst/>
          </a:prstGeom>
        </p:spPr>
      </p:pic>
    </p:spTree>
    <p:extLst>
      <p:ext uri="{BB962C8B-B14F-4D97-AF65-F5344CB8AC3E}">
        <p14:creationId xmlns:p14="http://schemas.microsoft.com/office/powerpoint/2010/main" val="763689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Revisit and Review of A2 Week 2</a:t>
            </a:r>
          </a:p>
        </p:txBody>
      </p:sp>
    </p:spTree>
    <p:extLst>
      <p:ext uri="{BB962C8B-B14F-4D97-AF65-F5344CB8AC3E}">
        <p14:creationId xmlns:p14="http://schemas.microsoft.com/office/powerpoint/2010/main" val="2500022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9112009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latin typeface="Twinkl Cursive Looped" panose="02000000000000000000" pitchFamily="2" charset="0"/>
              </a:rPr>
              <a:t>occasionally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a:t>
            </a:r>
            <a:br>
              <a:rPr lang="en-GB" dirty="0">
                <a:latin typeface="Twinkl Cursive Looped" panose="02000000000000000000" pitchFamily="2" charset="0"/>
              </a:rPr>
            </a:br>
            <a:r>
              <a:rPr lang="en-GB" dirty="0">
                <a:latin typeface="Twinkl Cursive Looped" panose="02000000000000000000" pitchFamily="2" charset="0"/>
              </a:rPr>
              <a:t>at infrequent or irregular intervals; now and then.</a:t>
            </a:r>
          </a:p>
        </p:txBody>
      </p:sp>
    </p:spTree>
    <p:extLst>
      <p:ext uri="{BB962C8B-B14F-4D97-AF65-F5344CB8AC3E}">
        <p14:creationId xmlns:p14="http://schemas.microsoft.com/office/powerpoint/2010/main" val="2547238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958051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probably </a:t>
            </a:r>
          </a:p>
        </p:txBody>
      </p:sp>
    </p:spTree>
    <p:extLst>
      <p:ext uri="{BB962C8B-B14F-4D97-AF65-F5344CB8AC3E}">
        <p14:creationId xmlns:p14="http://schemas.microsoft.com/office/powerpoint/2010/main" val="2261273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592429"/>
            <a:ext cx="10515600" cy="5866428"/>
          </a:xfrm>
        </p:spPr>
        <p:txBody>
          <a:bodyPr>
            <a:normAutofit fontScale="90000"/>
          </a:bodyPr>
          <a:lstStyle/>
          <a:p>
            <a:pPr algn="ctr"/>
            <a:r>
              <a:rPr lang="en-GB" dirty="0">
                <a:latin typeface="Twinkl Cursive Looped" panose="02000000000000000000" pitchFamily="2" charset="0"/>
              </a:rPr>
              <a:t>probably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almost certainly; as far as one knows or can tell.</a:t>
            </a:r>
          </a:p>
        </p:txBody>
      </p:sp>
    </p:spTree>
    <p:extLst>
      <p:ext uri="{BB962C8B-B14F-4D97-AF65-F5344CB8AC3E}">
        <p14:creationId xmlns:p14="http://schemas.microsoft.com/office/powerpoint/2010/main" val="2646730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553029"/>
            <a:ext cx="10515600" cy="1875971"/>
          </a:xfrm>
        </p:spPr>
        <p:txBody>
          <a:bodyPr>
            <a:normAutofit/>
          </a:bodyPr>
          <a:lstStyle/>
          <a:p>
            <a:pPr algn="ctr"/>
            <a:r>
              <a:rPr lang="en-GB" dirty="0">
                <a:latin typeface="Twinkl Cursive Looped" panose="02000000000000000000" pitchFamily="2" charset="0"/>
              </a:rPr>
              <a:t>Do you remember this rule?</a:t>
            </a:r>
          </a:p>
        </p:txBody>
      </p:sp>
    </p:spTree>
    <p:extLst>
      <p:ext uri="{BB962C8B-B14F-4D97-AF65-F5344CB8AC3E}">
        <p14:creationId xmlns:p14="http://schemas.microsoft.com/office/powerpoint/2010/main" val="231319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27948876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6743" y="4111338"/>
            <a:ext cx="11945257"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soft c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Words with the /ʃ/</a:t>
            </a:r>
            <a:br>
              <a:rPr lang="en-GB" dirty="0">
                <a:latin typeface="Twinkl Cursive Looped" panose="02000000000000000000" pitchFamily="2" charset="0"/>
              </a:rPr>
            </a:br>
            <a:r>
              <a:rPr lang="en-GB" dirty="0">
                <a:latin typeface="Twinkl Cursive Looped" panose="02000000000000000000" pitchFamily="2" charset="0"/>
              </a:rPr>
              <a:t>sound spelt </a:t>
            </a:r>
            <a:r>
              <a:rPr lang="en-GB" dirty="0" err="1">
                <a:latin typeface="Twinkl Cursive Looped" panose="02000000000000000000" pitchFamily="2" charset="0"/>
              </a:rPr>
              <a:t>ch</a:t>
            </a:r>
            <a:br>
              <a:rPr lang="en-GB" dirty="0">
                <a:latin typeface="Twinkl Cursive Looped" panose="02000000000000000000" pitchFamily="2" charset="0"/>
              </a:rPr>
            </a:br>
            <a:r>
              <a:rPr lang="en-GB" dirty="0">
                <a:latin typeface="Twinkl Cursive Looped" panose="02000000000000000000" pitchFamily="2" charset="0"/>
              </a:rPr>
              <a:t>(mostly French in</a:t>
            </a:r>
            <a:br>
              <a:rPr lang="en-GB" dirty="0">
                <a:latin typeface="Twinkl Cursive Looped" panose="02000000000000000000" pitchFamily="2" charset="0"/>
              </a:rPr>
            </a:br>
            <a:r>
              <a:rPr lang="en-GB" dirty="0">
                <a:latin typeface="Twinkl Cursive Looped" panose="02000000000000000000" pitchFamily="2" charset="0"/>
              </a:rPr>
              <a:t>origin) or with the /s/</a:t>
            </a:r>
            <a:br>
              <a:rPr lang="en-GB" dirty="0">
                <a:latin typeface="Twinkl Cursive Looped" panose="02000000000000000000" pitchFamily="2" charset="0"/>
              </a:rPr>
            </a:br>
            <a:r>
              <a:rPr lang="en-GB" dirty="0">
                <a:latin typeface="Twinkl Cursive Looped" panose="02000000000000000000" pitchFamily="2" charset="0"/>
              </a:rPr>
              <a:t>sound spelt </a:t>
            </a:r>
            <a:r>
              <a:rPr lang="en-GB" dirty="0" err="1">
                <a:latin typeface="Twinkl Cursive Looped" panose="02000000000000000000" pitchFamily="2" charset="0"/>
              </a:rPr>
              <a:t>sc</a:t>
            </a:r>
            <a:r>
              <a:rPr lang="en-GB" dirty="0">
                <a:latin typeface="Twinkl Cursive Looped" panose="02000000000000000000" pitchFamily="2" charset="0"/>
              </a:rPr>
              <a:t> (Latin</a:t>
            </a:r>
            <a:br>
              <a:rPr lang="en-GB" dirty="0">
                <a:latin typeface="Twinkl Cursive Looped" panose="02000000000000000000" pitchFamily="2" charset="0"/>
              </a:rPr>
            </a:br>
            <a:r>
              <a:rPr lang="en-GB" dirty="0">
                <a:latin typeface="Twinkl Cursive Looped" panose="02000000000000000000" pitchFamily="2" charset="0"/>
              </a:rPr>
              <a:t>in origin)</a:t>
            </a:r>
          </a:p>
        </p:txBody>
      </p:sp>
    </p:spTree>
    <p:extLst>
      <p:ext uri="{BB962C8B-B14F-4D97-AF65-F5344CB8AC3E}">
        <p14:creationId xmlns:p14="http://schemas.microsoft.com/office/powerpoint/2010/main" val="41565330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chef </a:t>
            </a:r>
          </a:p>
        </p:txBody>
      </p:sp>
    </p:spTree>
    <p:extLst>
      <p:ext uri="{BB962C8B-B14F-4D97-AF65-F5344CB8AC3E}">
        <p14:creationId xmlns:p14="http://schemas.microsoft.com/office/powerpoint/2010/main" val="1761933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chef</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696685"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9303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chef</a:t>
            </a:r>
          </a:p>
        </p:txBody>
      </p:sp>
      <p:sp>
        <p:nvSpPr>
          <p:cNvPr id="3" name="Rectangle 2">
            <a:extLst>
              <a:ext uri="{FF2B5EF4-FFF2-40B4-BE49-F238E27FC236}">
                <a16:creationId xmlns:a16="http://schemas.microsoft.com/office/drawing/2014/main" id="{13BB5EC0-7A96-4D29-A835-6FAE896C31A4}"/>
              </a:ext>
            </a:extLst>
          </p:cNvPr>
          <p:cNvSpPr/>
          <p:nvPr/>
        </p:nvSpPr>
        <p:spPr>
          <a:xfrm>
            <a:off x="5776686" y="3429000"/>
            <a:ext cx="696685"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250" name="Picture 2" descr="Chef Clip Art Images – Browse 26,978 Stock Photos, Vectors, and Video |  Adobe Stock">
            <a:extLst>
              <a:ext uri="{FF2B5EF4-FFF2-40B4-BE49-F238E27FC236}">
                <a16:creationId xmlns:a16="http://schemas.microsoft.com/office/drawing/2014/main" id="{5A646B52-2898-D4D6-6621-24CE68557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95" y="29641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46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p>
        </p:txBody>
      </p:sp>
    </p:spTree>
    <p:extLst>
      <p:ext uri="{BB962C8B-B14F-4D97-AF65-F5344CB8AC3E}">
        <p14:creationId xmlns:p14="http://schemas.microsoft.com/office/powerpoint/2010/main" val="220488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p>
        </p:txBody>
      </p:sp>
      <p:sp>
        <p:nvSpPr>
          <p:cNvPr id="3" name="Rectangle 2">
            <a:extLst>
              <a:ext uri="{FF2B5EF4-FFF2-40B4-BE49-F238E27FC236}">
                <a16:creationId xmlns:a16="http://schemas.microsoft.com/office/drawing/2014/main" id="{0366E0B6-702E-4814-82C6-08CA2D13F3C9}"/>
              </a:ext>
            </a:extLst>
          </p:cNvPr>
          <p:cNvSpPr/>
          <p:nvPr/>
        </p:nvSpPr>
        <p:spPr>
          <a:xfrm>
            <a:off x="4934856" y="3673929"/>
            <a:ext cx="667657"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515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p>
        </p:txBody>
      </p:sp>
      <p:sp>
        <p:nvSpPr>
          <p:cNvPr id="3" name="Rectangle 2">
            <a:extLst>
              <a:ext uri="{FF2B5EF4-FFF2-40B4-BE49-F238E27FC236}">
                <a16:creationId xmlns:a16="http://schemas.microsoft.com/office/drawing/2014/main" id="{0366E0B6-702E-4814-82C6-08CA2D13F3C9}"/>
              </a:ext>
            </a:extLst>
          </p:cNvPr>
          <p:cNvSpPr/>
          <p:nvPr/>
        </p:nvSpPr>
        <p:spPr>
          <a:xfrm>
            <a:off x="4934856" y="3673929"/>
            <a:ext cx="667657" cy="8885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274" name="Picture 2" descr="251,633 Science Lab Stock Illustrations, Cliparts and Royalty Free Science  Lab Vectors">
            <a:extLst>
              <a:ext uri="{FF2B5EF4-FFF2-40B4-BE49-F238E27FC236}">
                <a16:creationId xmlns:a16="http://schemas.microsoft.com/office/drawing/2014/main" id="{42B73E72-A599-37BF-A879-C0BE91E76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66" y="3544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30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forced</a:t>
            </a:r>
          </a:p>
        </p:txBody>
      </p:sp>
    </p:spTree>
    <p:extLst>
      <p:ext uri="{BB962C8B-B14F-4D97-AF65-F5344CB8AC3E}">
        <p14:creationId xmlns:p14="http://schemas.microsoft.com/office/powerpoint/2010/main" val="3391128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forced</a:t>
            </a:r>
          </a:p>
        </p:txBody>
      </p:sp>
      <p:sp>
        <p:nvSpPr>
          <p:cNvPr id="3" name="Rectangle 2">
            <a:extLst>
              <a:ext uri="{FF2B5EF4-FFF2-40B4-BE49-F238E27FC236}">
                <a16:creationId xmlns:a16="http://schemas.microsoft.com/office/drawing/2014/main" id="{162CC6E8-06E9-4F6E-A75B-C2FED721CE28}"/>
              </a:ext>
            </a:extLst>
          </p:cNvPr>
          <p:cNvSpPr/>
          <p:nvPr/>
        </p:nvSpPr>
        <p:spPr>
          <a:xfrm>
            <a:off x="5950857" y="3643085"/>
            <a:ext cx="420914"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667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 </a:t>
            </a:r>
          </a:p>
        </p:txBody>
      </p:sp>
    </p:spTree>
    <p:extLst>
      <p:ext uri="{BB962C8B-B14F-4D97-AF65-F5344CB8AC3E}">
        <p14:creationId xmlns:p14="http://schemas.microsoft.com/office/powerpoint/2010/main" val="1406271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forced</a:t>
            </a:r>
          </a:p>
        </p:txBody>
      </p:sp>
      <p:sp>
        <p:nvSpPr>
          <p:cNvPr id="3" name="Rectangle 2">
            <a:extLst>
              <a:ext uri="{FF2B5EF4-FFF2-40B4-BE49-F238E27FC236}">
                <a16:creationId xmlns:a16="http://schemas.microsoft.com/office/drawing/2014/main" id="{162CC6E8-06E9-4F6E-A75B-C2FED721CE28}"/>
              </a:ext>
            </a:extLst>
          </p:cNvPr>
          <p:cNvSpPr/>
          <p:nvPr/>
        </p:nvSpPr>
        <p:spPr>
          <a:xfrm>
            <a:off x="5950857" y="3643085"/>
            <a:ext cx="420914" cy="8998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298" name="Picture 2" descr="Clip Art: Force Push B&amp;W – Abcteach">
            <a:extLst>
              <a:ext uri="{FF2B5EF4-FFF2-40B4-BE49-F238E27FC236}">
                <a16:creationId xmlns:a16="http://schemas.microsoft.com/office/drawing/2014/main" id="{C58D8838-6A6F-207D-4EB1-4B6FEB206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66" y="3980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293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ending sound /</a:t>
            </a:r>
            <a:r>
              <a:rPr lang="en-GB" dirty="0" err="1">
                <a:latin typeface="Twinkl Cursive Looped" panose="02000000000000000000" pitchFamily="2" charset="0"/>
              </a:rPr>
              <a:t>shuhl</a:t>
            </a:r>
            <a:r>
              <a:rPr lang="en-GB" dirty="0">
                <a:latin typeface="Twinkl Cursive Looped" panose="02000000000000000000" pitchFamily="2" charset="0"/>
              </a:rPr>
              <a:t>/ after a consonant  letter</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tial</a:t>
            </a:r>
            <a:r>
              <a:rPr lang="en-GB" dirty="0">
                <a:latin typeface="Twinkl Cursive Looped" panose="02000000000000000000" pitchFamily="2" charset="0"/>
              </a:rPr>
              <a:t> </a:t>
            </a:r>
          </a:p>
        </p:txBody>
      </p:sp>
    </p:spTree>
    <p:extLst>
      <p:ext uri="{BB962C8B-B14F-4D97-AF65-F5344CB8AC3E}">
        <p14:creationId xmlns:p14="http://schemas.microsoft.com/office/powerpoint/2010/main" val="400965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tial</a:t>
            </a:r>
            <a:endParaRPr lang="en-GB" dirty="0">
              <a:latin typeface="Twinkl Cursive Looped" panose="02000000000000000000" pitchFamily="2" charset="0"/>
            </a:endParaRPr>
          </a:p>
        </p:txBody>
      </p:sp>
    </p:spTree>
    <p:extLst>
      <p:ext uri="{BB962C8B-B14F-4D97-AF65-F5344CB8AC3E}">
        <p14:creationId xmlns:p14="http://schemas.microsoft.com/office/powerpoint/2010/main" val="643572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partial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151397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partial</a:t>
            </a:r>
          </a:p>
        </p:txBody>
      </p:sp>
      <p:sp>
        <p:nvSpPr>
          <p:cNvPr id="3" name="Rectangle 2">
            <a:extLst>
              <a:ext uri="{FF2B5EF4-FFF2-40B4-BE49-F238E27FC236}">
                <a16:creationId xmlns:a16="http://schemas.microsoft.com/office/drawing/2014/main" id="{CADDE2D9-BBEE-4B60-9EA8-8BE166E5866C}"/>
              </a:ext>
            </a:extLst>
          </p:cNvPr>
          <p:cNvSpPr/>
          <p:nvPr/>
        </p:nvSpPr>
        <p:spPr>
          <a:xfrm>
            <a:off x="6095999" y="3679814"/>
            <a:ext cx="13933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7763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confidential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69973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confidential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931479" y="3628572"/>
            <a:ext cx="134166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29225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essential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693919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essential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438901" y="3653972"/>
            <a:ext cx="131172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5211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partial</a:t>
            </a:r>
          </a:p>
        </p:txBody>
      </p:sp>
    </p:spTree>
    <p:extLst>
      <p:ext uri="{BB962C8B-B14F-4D97-AF65-F5344CB8AC3E}">
        <p14:creationId xmlns:p14="http://schemas.microsoft.com/office/powerpoint/2010/main" val="2396426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4803</TotalTime>
  <Words>4124</Words>
  <Application>Microsoft Office PowerPoint</Application>
  <PresentationFormat>Widescreen</PresentationFormat>
  <Paragraphs>542</Paragraphs>
  <Slides>336</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336</vt:i4>
      </vt:variant>
    </vt:vector>
  </HeadingPairs>
  <TitlesOfParts>
    <vt:vector size="341" baseType="lpstr">
      <vt:lpstr>Arial</vt:lpstr>
      <vt:lpstr>Calibri</vt:lpstr>
      <vt:lpstr>Calibri Light</vt:lpstr>
      <vt:lpstr>Twinkl Cursive Looped</vt:lpstr>
      <vt:lpstr>Office Theme</vt:lpstr>
      <vt:lpstr>Spelling Y5</vt:lpstr>
      <vt:lpstr>PowerPoint Presentation</vt:lpstr>
      <vt:lpstr>PowerPoint Presentation</vt:lpstr>
      <vt:lpstr>Revisit and Review of A2 Week 1</vt:lpstr>
      <vt:lpstr>Do you remember this challenge word?</vt:lpstr>
      <vt:lpstr>peculiar </vt:lpstr>
      <vt:lpstr>peculiar   adjective  Definition - different to what is normal or expected; strange.</vt:lpstr>
      <vt:lpstr>Do you remember this challenge word?</vt:lpstr>
      <vt:lpstr>occasion </vt:lpstr>
      <vt:lpstr>occasion  noun  Definition –  a particular event, or the time at which it takes place.</vt:lpstr>
      <vt:lpstr>Do you remember this rule?</vt:lpstr>
      <vt:lpstr>ough</vt:lpstr>
      <vt:lpstr>  ough   ough is one of the trickiest spellings in English    as it can be used to spell a number of different sounds.</vt:lpstr>
      <vt:lpstr>bough </vt:lpstr>
      <vt:lpstr>bough</vt:lpstr>
      <vt:lpstr>bough</vt:lpstr>
      <vt:lpstr>rough</vt:lpstr>
      <vt:lpstr>rough</vt:lpstr>
      <vt:lpstr>rough</vt:lpstr>
      <vt:lpstr>cough</vt:lpstr>
      <vt:lpstr>cough</vt:lpstr>
      <vt:lpstr>cough</vt:lpstr>
      <vt:lpstr>enough</vt:lpstr>
      <vt:lpstr>enough</vt:lpstr>
      <vt:lpstr>enough</vt:lpstr>
      <vt:lpstr>Words with ending sound /shuhl/ after a vowel letter -cial </vt:lpstr>
      <vt:lpstr>-cial</vt:lpstr>
      <vt:lpstr>official</vt:lpstr>
      <vt:lpstr>official</vt:lpstr>
      <vt:lpstr>special</vt:lpstr>
      <vt:lpstr>special</vt:lpstr>
      <vt:lpstr>artificial</vt:lpstr>
      <vt:lpstr>artificial</vt:lpstr>
      <vt:lpstr>official</vt:lpstr>
      <vt:lpstr>official offi + cial = official</vt:lpstr>
      <vt:lpstr>official offi + cial = official   noun definition -a person holding public office or having official duties, especially as a representative of an organisation or government department.</vt:lpstr>
      <vt:lpstr>official offi + cial = official   adjective definition - relating to an authority or public body and its activities and responsibilities.</vt:lpstr>
      <vt:lpstr>official  It was an official website that showed the latest percentages of profits.</vt:lpstr>
      <vt:lpstr>official  It was an -------- website that showed the latest percentages of profits.</vt:lpstr>
      <vt:lpstr>official  It was an official website that showed the latest percentages of profits.</vt:lpstr>
      <vt:lpstr>special</vt:lpstr>
      <vt:lpstr>special spe + cial = special</vt:lpstr>
      <vt:lpstr>special spe + cial = special  adjective definition - better, greater, or otherwise different from what is usual.</vt:lpstr>
      <vt:lpstr>special  Fred received a very special letter from his auntie.</vt:lpstr>
      <vt:lpstr>special  Fred received a very ------- letter from his auntie.</vt:lpstr>
      <vt:lpstr>special  Fred received a very special letter from his auntie.</vt:lpstr>
      <vt:lpstr>artificial </vt:lpstr>
      <vt:lpstr>artificial artifi + cial = artificial </vt:lpstr>
      <vt:lpstr>artificial artifi + cial = artificial adjective  Definition - made or produced by human beings rather than occurring naturally, especially as a copy of something natural.</vt:lpstr>
      <vt:lpstr>artificial The large, green plant was artificial and did not need watering.</vt:lpstr>
      <vt:lpstr>artificial The large, green plant was  ---------- and did not need watering.</vt:lpstr>
      <vt:lpstr>artificial The large, green plant was artificial and did not need watering.</vt:lpstr>
      <vt:lpstr>CHALLENGE words.</vt:lpstr>
      <vt:lpstr>occur</vt:lpstr>
      <vt:lpstr>occur  For the event to occur, the rain had to stop.</vt:lpstr>
      <vt:lpstr>occur  For the event to occur, the rain had to stop.</vt:lpstr>
      <vt:lpstr>   For the event to _____, the rain had to stop. </vt:lpstr>
      <vt:lpstr>  For the event to occur, the rain had to stop.</vt:lpstr>
      <vt:lpstr>accompany</vt:lpstr>
      <vt:lpstr>accompany  Ishmael had to accompany his dad to work.</vt:lpstr>
      <vt:lpstr>accompany  Ishmael had to accompany his dad to work.</vt:lpstr>
      <vt:lpstr> Ishmael had to _________ his dad to work.</vt:lpstr>
      <vt:lpstr>  Ishmael had to accompany his dad to work.</vt:lpstr>
      <vt:lpstr>Let’s investigate and detect …</vt:lpstr>
      <vt:lpstr>Look at this sentence.   Change the spellings that are incorrect. Explain how each one is wrong and how to remember to get it right next time.   It was offishal that the boy was speshal even tho it was artifishal.</vt:lpstr>
      <vt:lpstr>    It was offishal that the boy was speshal even tho it was artifishal.  official – -cial not -shal</vt:lpstr>
      <vt:lpstr>    It was offishal that the boy was speshal even tho it was artifishal.  special – -cial not -shal</vt:lpstr>
      <vt:lpstr>    It was offishal that the boy was speshal even tho it was artifishal.  though– -ugh not just o on the end</vt:lpstr>
      <vt:lpstr>    It was offishal that the boy was speshal even tho it was artifishal.  artificial– -cial not -shal</vt:lpstr>
      <vt:lpstr>    It was official that the boy was special even thoough it was artificial.  </vt:lpstr>
      <vt:lpstr>PowerPoint Presentation</vt:lpstr>
      <vt:lpstr>PowerPoint Presentation</vt:lpstr>
      <vt:lpstr>Revisit and Review of A2 Week 2</vt:lpstr>
      <vt:lpstr>Do you remember this challenge word?</vt:lpstr>
      <vt:lpstr>occasionally   adverb  Definition - at infrequent or irregular intervals; now and then.</vt:lpstr>
      <vt:lpstr>Do you remember this challenge word?</vt:lpstr>
      <vt:lpstr>probably </vt:lpstr>
      <vt:lpstr>probably  adverb  Definition –   almost certainly; as far as one knows or can tell.</vt:lpstr>
      <vt:lpstr>Do you remember this rule?</vt:lpstr>
      <vt:lpstr>Soft c</vt:lpstr>
      <vt:lpstr>  soft c   Words with the /ʃ/ sound spelt ch (mostly French in origin) or with the /s/ sound spelt sc (Latin in origin)</vt:lpstr>
      <vt:lpstr>chef </vt:lpstr>
      <vt:lpstr>chef</vt:lpstr>
      <vt:lpstr>chef</vt:lpstr>
      <vt:lpstr>science</vt:lpstr>
      <vt:lpstr>science</vt:lpstr>
      <vt:lpstr>science</vt:lpstr>
      <vt:lpstr>forced</vt:lpstr>
      <vt:lpstr>forced</vt:lpstr>
      <vt:lpstr>forced</vt:lpstr>
      <vt:lpstr>Words with ending sound /shuhl/ after a consonant  letter -tial </vt:lpstr>
      <vt:lpstr>-tial</vt:lpstr>
      <vt:lpstr>partial</vt:lpstr>
      <vt:lpstr>partial</vt:lpstr>
      <vt:lpstr>confidential</vt:lpstr>
      <vt:lpstr>confidential</vt:lpstr>
      <vt:lpstr>essential</vt:lpstr>
      <vt:lpstr>essential</vt:lpstr>
      <vt:lpstr>partial</vt:lpstr>
      <vt:lpstr>partial par + tial = partial</vt:lpstr>
      <vt:lpstr>partial par + tial = partial  adjective Definition - existing only in part; incomplete.</vt:lpstr>
      <vt:lpstr>partial  The paper gave a distorted and very partial view of the situation.</vt:lpstr>
      <vt:lpstr>partial  The paper gave a distorted and very ------- view of the situation.</vt:lpstr>
      <vt:lpstr>partial  The paper gave a distorted and very partial view of the situation.</vt:lpstr>
      <vt:lpstr>confidential</vt:lpstr>
      <vt:lpstr>confidential confiden + tial = confidential</vt:lpstr>
      <vt:lpstr>confidential confiden + tial = confidential  adjective  definition - intended to be kept secret.</vt:lpstr>
      <vt:lpstr>confidential  He dropped his voice to a confidential whisper.</vt:lpstr>
      <vt:lpstr>confidential  He dropped his voice to a  ------------ whisper.</vt:lpstr>
      <vt:lpstr>confidential  He dropped his voice to a confidential whisper.</vt:lpstr>
      <vt:lpstr>essential </vt:lpstr>
      <vt:lpstr>essential essen + tial = essential </vt:lpstr>
      <vt:lpstr>essential essen + tial = essential  adjective Definition - absolutely necessary; extremely important. </vt:lpstr>
      <vt:lpstr>essential We only had the bare essentials in the way of equipment.</vt:lpstr>
      <vt:lpstr>essential We only had the bare ---------- in the way of equipment.</vt:lpstr>
      <vt:lpstr>essential We only had the bare essentials in the way of equipment.</vt:lpstr>
      <vt:lpstr>CHALLENGE words.</vt:lpstr>
      <vt:lpstr>according</vt:lpstr>
      <vt:lpstr>according  According to the weather report, there will be sunshine today. </vt:lpstr>
      <vt:lpstr>according  According to the weather report, there will be sunshine today. </vt:lpstr>
      <vt:lpstr>  _________ to the weather report, there will be sunshine today. </vt:lpstr>
      <vt:lpstr>  According to the weather report, there will be sunshine today. </vt:lpstr>
      <vt:lpstr>accordingly</vt:lpstr>
      <vt:lpstr>accordingly  If there is rain, then I dress accordingly.</vt:lpstr>
      <vt:lpstr>accordingly  If there is rain, then I dress accordingly.</vt:lpstr>
      <vt:lpstr>  If there is rain, then I dress accordingly.</vt:lpstr>
      <vt:lpstr>  If there is rain, then I dress ___________.</vt:lpstr>
      <vt:lpstr>  If there is rain, then I dress accordingly.</vt:lpstr>
      <vt:lpstr>Let’s investigate and detect …</vt:lpstr>
      <vt:lpstr>Look at this sentence.   Change the spellings that are incorrect. Explain how each one is wrong and how to remember to get it right next time.   There was a parshal part of the letter that was confidenshal even tho it was essenshal I told my parents.</vt:lpstr>
      <vt:lpstr>    There was a parshal part of the letter that was confidenshal even tho it was essenshal I told my parents.  partial – -tial not -shal</vt:lpstr>
      <vt:lpstr>    There was a parshal part of the letter that was confidenshal even tho it was essenshal I told my parents.  confidential – -tial not -shal</vt:lpstr>
      <vt:lpstr>    There was a parshal part of the letter that was confidenshal even tho it was essenshal I told my parents.  though – -ough not -o</vt:lpstr>
      <vt:lpstr>    There was a parshal part of the letter that was confidenshal even tho it was essenshal I told my parents.  essential – -tial not -shal</vt:lpstr>
      <vt:lpstr>    There was a partial part of the letter that was confidential even though it was essential I told my parents.   </vt:lpstr>
      <vt:lpstr>PowerPoint Presentation</vt:lpstr>
      <vt:lpstr>PowerPoint Presentation</vt:lpstr>
      <vt:lpstr>Revisit and Review of A2 Week 3</vt:lpstr>
      <vt:lpstr>Do you remember this challenge word?</vt:lpstr>
      <vt:lpstr>knowledge </vt:lpstr>
      <vt:lpstr>knowledge   noun Definition - facts, information, and skills acquired through experience or education; the theoretical or practical understanding of a subject.</vt:lpstr>
      <vt:lpstr>Do you remember this challenge word?</vt:lpstr>
      <vt:lpstr>experiment  </vt:lpstr>
      <vt:lpstr>experiment  noun Definition - a scientific procedure undertaken to make a discovery, test a hypothesis, or demonstrate a known fact.</vt:lpstr>
      <vt:lpstr>Do you remember this rule?</vt:lpstr>
      <vt:lpstr>Letter strings – augh and au</vt:lpstr>
      <vt:lpstr>  letter string - augh  The grapheme 'augh' is a very rare spelling variation of the /or/ (or /aw/) phoneme. Words such as 'taught', 'caught' and 'daughter', however, are used very commonly.</vt:lpstr>
      <vt:lpstr>caught </vt:lpstr>
      <vt:lpstr>caught</vt:lpstr>
      <vt:lpstr>caught</vt:lpstr>
      <vt:lpstr>naughty</vt:lpstr>
      <vt:lpstr>naughty</vt:lpstr>
      <vt:lpstr>naughty</vt:lpstr>
      <vt:lpstr>taught</vt:lpstr>
      <vt:lpstr>taught</vt:lpstr>
      <vt:lpstr>taught</vt:lpstr>
      <vt:lpstr>Words with ending sound /ʃən/  –tion is the most common spelling. It is used if the root word ends in t or te. </vt:lpstr>
      <vt:lpstr>-tion</vt:lpstr>
      <vt:lpstr>promotion</vt:lpstr>
      <vt:lpstr>promotion </vt:lpstr>
      <vt:lpstr>moderation</vt:lpstr>
      <vt:lpstr>moderation</vt:lpstr>
      <vt:lpstr>population</vt:lpstr>
      <vt:lpstr>population</vt:lpstr>
      <vt:lpstr>promotion</vt:lpstr>
      <vt:lpstr>promotion  promo(te) + tion = promotion</vt:lpstr>
      <vt:lpstr>promotion  promo(te) + tion = promotion  noun Definition - activity that supports or encourages a cause, venture, or aim.</vt:lpstr>
      <vt:lpstr>promotion  Mr Smith joined the sales promotion company.</vt:lpstr>
      <vt:lpstr>   Mr Smith joined the sales  --------- company.</vt:lpstr>
      <vt:lpstr>promotion  Mr Smith joined the sales promotion company.</vt:lpstr>
      <vt:lpstr>moderation</vt:lpstr>
      <vt:lpstr>moderation modera(te) + tion = moderation</vt:lpstr>
      <vt:lpstr>moderation modera(te) + tion = moderation  noun Definition - the avoidance of excess or extremes, especially in one's behaviour or political opinions.</vt:lpstr>
      <vt:lpstr>moderation  He urged them to show moderation.</vt:lpstr>
      <vt:lpstr>   He urged them to show ----------</vt:lpstr>
      <vt:lpstr>moderation  He urged them to show moderation.</vt:lpstr>
      <vt:lpstr>population </vt:lpstr>
      <vt:lpstr>population popula(te) + tion = population </vt:lpstr>
      <vt:lpstr>population popula(te) + tion = population  noun Definition - all the inhabitants of a particular place. </vt:lpstr>
      <vt:lpstr>population  The island has a population of about 78,000.</vt:lpstr>
      <vt:lpstr>   The island has a ---------- of about 78,000.</vt:lpstr>
      <vt:lpstr>population  The island has a population of about 78,000.</vt:lpstr>
      <vt:lpstr>CHALLENGE words.</vt:lpstr>
      <vt:lpstr>achieve</vt:lpstr>
      <vt:lpstr>achieve  If you believe in yourself, you can achieve anything.</vt:lpstr>
      <vt:lpstr>achieve  If you believe in yourself, you can achieve anything.</vt:lpstr>
      <vt:lpstr>  If you believe in yourself, you can _______ anything.</vt:lpstr>
      <vt:lpstr>  If you believe in yourself, you can achieve anything.</vt:lpstr>
      <vt:lpstr>aggressive</vt:lpstr>
      <vt:lpstr>aggressive Some animals, when provoked, can become aggressive. </vt:lpstr>
      <vt:lpstr>aggressive Some animals, when provoked, can become aggressive. </vt:lpstr>
      <vt:lpstr> Some animals, when provoked, can become aggressive. </vt:lpstr>
      <vt:lpstr> Some animals, when provoked, can become __________. </vt:lpstr>
      <vt:lpstr> Some animals, when provoked, can become aggressive. </vt:lpstr>
      <vt:lpstr>Let’s investigate and detect …</vt:lpstr>
      <vt:lpstr>Look at this sentence.   Change the spellings that are incorrect. Explain how each one is wrong and how to remember to get it right next time.   Collins Stores had a promoshon to tell the populashon that chips must be bought in moderashon.</vt:lpstr>
      <vt:lpstr>    Collins Stores had a promoshon to tell the populashon that chips must be bought in moderashon.  promotion – -tion not -shon</vt:lpstr>
      <vt:lpstr>    Collins Stores had a promoshon to tell the populashon that chips must be bought in moderashon.  population – -tion not -shon</vt:lpstr>
      <vt:lpstr>    Collins Stores had a promoshon to tell the populashon that chips must be bought in moderashon.  moderation – -tion not -shon</vt:lpstr>
      <vt:lpstr>    Collins Stores had a promotion to tell the population that chips must be bought in moderation.  </vt:lpstr>
      <vt:lpstr>PowerPoint Presentation</vt:lpstr>
      <vt:lpstr>PowerPoint Presentation</vt:lpstr>
      <vt:lpstr>Revisit and Review of A2 Week 4</vt:lpstr>
      <vt:lpstr>Do you remember this challenge word?</vt:lpstr>
      <vt:lpstr>experience  </vt:lpstr>
      <vt:lpstr>experience   noun  Definition -  practical contact with and observation of facts or events.</vt:lpstr>
      <vt:lpstr>Do you remember this challenge word?</vt:lpstr>
      <vt:lpstr>question  </vt:lpstr>
      <vt:lpstr>question  noun  Definition - a sentence worded or expressed so as to elicit information.</vt:lpstr>
      <vt:lpstr>Do you remember this rule?</vt:lpstr>
      <vt:lpstr>Word families – phone and real</vt:lpstr>
      <vt:lpstr>  word family - phone  </vt:lpstr>
      <vt:lpstr>  word family - real  </vt:lpstr>
      <vt:lpstr>phone </vt:lpstr>
      <vt:lpstr>phone</vt:lpstr>
      <vt:lpstr>phone</vt:lpstr>
      <vt:lpstr>phonics</vt:lpstr>
      <vt:lpstr>phonics</vt:lpstr>
      <vt:lpstr>phonics</vt:lpstr>
      <vt:lpstr>microphone</vt:lpstr>
      <vt:lpstr>microphone</vt:lpstr>
      <vt:lpstr>microphone</vt:lpstr>
      <vt:lpstr>Words with ending sound /ʃən/  –tian and -cian  -tian mean a place or origin  -cian mean occupation / job</vt:lpstr>
      <vt:lpstr>-cian</vt:lpstr>
      <vt:lpstr>statistician</vt:lpstr>
      <vt:lpstr>statistician </vt:lpstr>
      <vt:lpstr>physician</vt:lpstr>
      <vt:lpstr>physician</vt:lpstr>
      <vt:lpstr>magician</vt:lpstr>
      <vt:lpstr>magician</vt:lpstr>
      <vt:lpstr>statistician</vt:lpstr>
      <vt:lpstr>statistician</vt:lpstr>
      <vt:lpstr>statistician </vt:lpstr>
      <vt:lpstr>physician</vt:lpstr>
      <vt:lpstr>physician</vt:lpstr>
      <vt:lpstr>magician</vt:lpstr>
      <vt:lpstr>magician</vt:lpstr>
      <vt:lpstr>statistician</vt:lpstr>
      <vt:lpstr>statistician </vt:lpstr>
      <vt:lpstr>statistician  noun  Definition - an expert in the preparation and analysis of statistics.</vt:lpstr>
      <vt:lpstr>statistician  The young girl wished to train as a statistician when she was older.</vt:lpstr>
      <vt:lpstr>   The young girl wished to train as a ------------ when she was older.</vt:lpstr>
      <vt:lpstr>statistician  The young girl wished to train as a statistician when she was older.</vt:lpstr>
      <vt:lpstr>physician </vt:lpstr>
      <vt:lpstr>physician </vt:lpstr>
      <vt:lpstr>physician noun Definition - a person qualified to practise medicine, especially one who specializes in diagnosis and medical treatment as distinct from surgery.</vt:lpstr>
      <vt:lpstr>physician  Our family physician was due to retire soon.</vt:lpstr>
      <vt:lpstr>   Our family --------- was due to retire soon.</vt:lpstr>
      <vt:lpstr>physician  Our family physician was due to retire soon.</vt:lpstr>
      <vt:lpstr>magician</vt:lpstr>
      <vt:lpstr>magician  </vt:lpstr>
      <vt:lpstr>magician noun  Definition - a person with magical powers. </vt:lpstr>
      <vt:lpstr>magician  He was the magician of the fan belt.</vt:lpstr>
      <vt:lpstr>   He was the -------- of the fan belt.</vt:lpstr>
      <vt:lpstr>magician  He was the magician of the fan belt.</vt:lpstr>
      <vt:lpstr>CHALLENGE words.</vt:lpstr>
      <vt:lpstr>forty</vt:lpstr>
      <vt:lpstr>forty  The number forty has significant meaning in the bible. </vt:lpstr>
      <vt:lpstr>forty  The number forty has significant meaning in the bible. </vt:lpstr>
      <vt:lpstr>  The number forty has significant meaning in the bible. </vt:lpstr>
      <vt:lpstr>  The number _____ has significant meaning in the bible. </vt:lpstr>
      <vt:lpstr>  The number forty has significant meaning in the bible. </vt:lpstr>
      <vt:lpstr>ancient</vt:lpstr>
      <vt:lpstr>ancient  Some trees are said to be ancient and are needing protection. </vt:lpstr>
      <vt:lpstr>  Some trees are said to be ancient and are needing protection. </vt:lpstr>
      <vt:lpstr>  Some trees are said to be _______ and are needing protection. </vt:lpstr>
      <vt:lpstr>  Some trees are said to be ancient and are needing protection. </vt:lpstr>
      <vt:lpstr>Let’s investigate and detect …</vt:lpstr>
      <vt:lpstr>Look at this sentence.   Change the spellings that are incorrect. Explain how each one is wrong and how to remember to get it right next time.   Many statistishons started their career as a fisishon even though they would prefer to be a magison.</vt:lpstr>
      <vt:lpstr>    Many statistishons started their career as a fisishon even though they would prefer to be a magison.  statistician – -cian not -shon</vt:lpstr>
      <vt:lpstr>    Many statistishons started their career as a fisishon even though they would prefer to be a magison.  physician – -phy not –fi -cian not -shon</vt:lpstr>
      <vt:lpstr>    Many statistishons started their career as a fisishon even though they would prefer to be a magison.  magician – -cian not -son</vt:lpstr>
      <vt:lpstr>    Many statisticians started their career as a physician even though they would prefer to be a magician.   </vt:lpstr>
      <vt:lpstr>PowerPoint Presentation</vt:lpstr>
      <vt:lpstr>PowerPoint Presentation</vt:lpstr>
      <vt:lpstr>Revisit and Review of A2 Week 5</vt:lpstr>
      <vt:lpstr>Do you remember this challenge word?</vt:lpstr>
      <vt:lpstr>disappear </vt:lpstr>
      <vt:lpstr>disappear   verb  Definition - cease to be visible.</vt:lpstr>
      <vt:lpstr>Do you remember this challenge word?</vt:lpstr>
      <vt:lpstr>important  </vt:lpstr>
      <vt:lpstr>important  adjective  Definition - of great significance or value.</vt:lpstr>
      <vt:lpstr>Do you remember this rule?</vt:lpstr>
      <vt:lpstr>Word families – solve and sign</vt:lpstr>
      <vt:lpstr>  word family - solve  </vt:lpstr>
      <vt:lpstr>  word family - sign  </vt:lpstr>
      <vt:lpstr>solve </vt:lpstr>
      <vt:lpstr>solve</vt:lpstr>
      <vt:lpstr>solve</vt:lpstr>
      <vt:lpstr>soluble</vt:lpstr>
      <vt:lpstr>soluble</vt:lpstr>
      <vt:lpstr>soluble</vt:lpstr>
      <vt:lpstr>solution</vt:lpstr>
      <vt:lpstr>solution</vt:lpstr>
      <vt:lpstr>solution</vt:lpstr>
      <vt:lpstr>Words with ending sound /ʃən/   –sion  –sion is used if the root word ends in d or se. Exceptions: attend – attention, intend – intention</vt:lpstr>
      <vt:lpstr>-sion</vt:lpstr>
      <vt:lpstr>collide</vt:lpstr>
      <vt:lpstr>collide </vt:lpstr>
      <vt:lpstr>collision</vt:lpstr>
      <vt:lpstr>collision</vt:lpstr>
      <vt:lpstr>comprehend</vt:lpstr>
      <vt:lpstr>comprehend</vt:lpstr>
      <vt:lpstr>comprehension</vt:lpstr>
      <vt:lpstr>comprehension</vt:lpstr>
      <vt:lpstr>collide -&gt; collision</vt:lpstr>
      <vt:lpstr>collide -&gt; collision</vt:lpstr>
      <vt:lpstr>collide -&gt; collision  verb -&gt; noun</vt:lpstr>
      <vt:lpstr>collide -&gt; collision  verb -&gt; noun  collision - noun Definition - an instance of one moving object or person striking violently against another.</vt:lpstr>
      <vt:lpstr>collision  A mid-air collision between two aircraft.</vt:lpstr>
      <vt:lpstr>   A mid-air --------- between two aircraft.</vt:lpstr>
      <vt:lpstr>collision  A mid-air collision between two aircraft.</vt:lpstr>
      <vt:lpstr>comprehend -&gt; comprehension </vt:lpstr>
      <vt:lpstr>comprehend -&gt; comprehension </vt:lpstr>
      <vt:lpstr>comprehend -&gt; comprehension verb -&gt; noun  </vt:lpstr>
      <vt:lpstr>comprehend -&gt; comprehension verb -&gt; noun  comprehension – noun  Definition - the ability to understand something.  </vt:lpstr>
      <vt:lpstr>comprehension  Some won't have the least comprehension of what I'm trying to do.</vt:lpstr>
      <vt:lpstr>   Some won't have the least  ------------- of what I'm trying to do.</vt:lpstr>
      <vt:lpstr>comprehension  Some won't have the least comprehension of what I'm trying to do.</vt:lpstr>
      <vt:lpstr>CHALLENGE words.</vt:lpstr>
      <vt:lpstr>apparent</vt:lpstr>
      <vt:lpstr>apparent  The solution was apparent to all except the teacher.</vt:lpstr>
      <vt:lpstr>  The solution was apparent to all except the teacher.</vt:lpstr>
      <vt:lpstr>  The solution was ________ to all except the teacher.</vt:lpstr>
      <vt:lpstr>  The solution was apparent to all except the teacher.</vt:lpstr>
      <vt:lpstr>occupy</vt:lpstr>
      <vt:lpstr>occupy  To occupy the top office in the country is to be Prime Minister.</vt:lpstr>
      <vt:lpstr>  To occupy the top office in the country is to be Prime Minister.</vt:lpstr>
      <vt:lpstr>  To ______ the top office in the country is to be Prime Minister.</vt:lpstr>
      <vt:lpstr>  To occupy the top office in the country is to be Prime Minister.</vt:lpstr>
      <vt:lpstr>Let’s investigate and detect …</vt:lpstr>
      <vt:lpstr>Look at this sentence.   Change the spellings that are incorrect. Explain how each one is wrong and how to remember to get it right next time.   Fred colides with a car causing a colishon.  He does not comprehend very well and struggles with his comprehenshon. </vt:lpstr>
      <vt:lpstr>    Fred colides with a car causing a colishon. He does not comprehend very well and struggles with his comprehenshon.  collides– -ll not -l</vt:lpstr>
      <vt:lpstr>    Fred colides with a car causing a colishon.  He does not comprehend very well and struggles with his comprehenshon.  collision– -ll not –l -sion not -shon</vt:lpstr>
      <vt:lpstr>    Fred colides with a car causing a colishon.  He does not comprehend very well and struggles with his comprehenshon.  comprehension– -sion not -shon</vt:lpstr>
      <vt:lpstr>    Fred collides with a car causing a collision.  He does not comprehend very well and struggles with his comprehension.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Diane Steer</cp:lastModifiedBy>
  <cp:revision>137</cp:revision>
  <cp:lastPrinted>2022-05-27T07:40:55Z</cp:lastPrinted>
  <dcterms:created xsi:type="dcterms:W3CDTF">2022-03-23T13:56:57Z</dcterms:created>
  <dcterms:modified xsi:type="dcterms:W3CDTF">2022-10-27T08:20:47Z</dcterms:modified>
</cp:coreProperties>
</file>