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9"/>
  </p:notesMasterIdLst>
  <p:sldIdLst>
    <p:sldId id="256" r:id="rId2"/>
    <p:sldId id="544" r:id="rId3"/>
    <p:sldId id="257" r:id="rId4"/>
    <p:sldId id="258" r:id="rId5"/>
    <p:sldId id="541" r:id="rId6"/>
    <p:sldId id="635" r:id="rId7"/>
    <p:sldId id="636" r:id="rId8"/>
    <p:sldId id="637" r:id="rId9"/>
    <p:sldId id="639" r:id="rId10"/>
    <p:sldId id="648" r:id="rId11"/>
    <p:sldId id="649" r:id="rId12"/>
    <p:sldId id="797" r:id="rId13"/>
    <p:sldId id="798" r:id="rId14"/>
    <p:sldId id="799" r:id="rId15"/>
    <p:sldId id="800" r:id="rId16"/>
    <p:sldId id="267" r:id="rId17"/>
    <p:sldId id="268" r:id="rId18"/>
    <p:sldId id="282" r:id="rId19"/>
    <p:sldId id="656" r:id="rId20"/>
    <p:sldId id="828" r:id="rId21"/>
    <p:sldId id="688" r:id="rId22"/>
    <p:sldId id="538" r:id="rId23"/>
    <p:sldId id="539" r:id="rId24"/>
    <p:sldId id="540" r:id="rId25"/>
    <p:sldId id="690" r:id="rId26"/>
    <p:sldId id="294" r:id="rId27"/>
    <p:sldId id="296" r:id="rId28"/>
    <p:sldId id="391" r:id="rId29"/>
    <p:sldId id="691" r:id="rId30"/>
    <p:sldId id="303" r:id="rId31"/>
    <p:sldId id="658" r:id="rId32"/>
    <p:sldId id="668" r:id="rId33"/>
    <p:sldId id="663" r:id="rId34"/>
    <p:sldId id="664" r:id="rId35"/>
    <p:sldId id="304" r:id="rId36"/>
    <p:sldId id="318" r:id="rId37"/>
    <p:sldId id="317" r:id="rId38"/>
    <p:sldId id="673" r:id="rId39"/>
    <p:sldId id="554" r:id="rId40"/>
    <p:sldId id="570" r:id="rId41"/>
    <p:sldId id="545" r:id="rId42"/>
    <p:sldId id="404" r:id="rId43"/>
    <p:sldId id="405" r:id="rId44"/>
    <p:sldId id="546" r:id="rId45"/>
    <p:sldId id="884" r:id="rId46"/>
    <p:sldId id="885" r:id="rId47"/>
    <p:sldId id="886" r:id="rId48"/>
    <p:sldId id="887" r:id="rId49"/>
    <p:sldId id="680" r:id="rId50"/>
    <p:sldId id="681" r:id="rId51"/>
    <p:sldId id="801" r:id="rId52"/>
    <p:sldId id="802" r:id="rId53"/>
    <p:sldId id="803" r:id="rId54"/>
    <p:sldId id="804" r:id="rId55"/>
    <p:sldId id="410" r:id="rId56"/>
    <p:sldId id="548" r:id="rId57"/>
    <p:sldId id="417" r:id="rId58"/>
    <p:sldId id="415" r:id="rId59"/>
    <p:sldId id="697" r:id="rId60"/>
    <p:sldId id="413" r:id="rId61"/>
    <p:sldId id="420" r:id="rId62"/>
    <p:sldId id="419" r:id="rId63"/>
    <p:sldId id="418" r:id="rId64"/>
    <p:sldId id="920" r:id="rId65"/>
    <p:sldId id="425" r:id="rId66"/>
    <p:sldId id="423" r:id="rId67"/>
    <p:sldId id="421" r:id="rId68"/>
    <p:sldId id="702" r:id="rId69"/>
    <p:sldId id="555" r:id="rId70"/>
    <p:sldId id="896" r:id="rId71"/>
    <p:sldId id="897" r:id="rId72"/>
    <p:sldId id="898" r:id="rId73"/>
    <p:sldId id="899" r:id="rId74"/>
    <p:sldId id="900" r:id="rId75"/>
    <p:sldId id="901" r:id="rId76"/>
    <p:sldId id="902" r:id="rId77"/>
    <p:sldId id="903" r:id="rId78"/>
    <p:sldId id="568" r:id="rId79"/>
    <p:sldId id="569" r:id="rId80"/>
    <p:sldId id="571" r:id="rId81"/>
    <p:sldId id="572" r:id="rId82"/>
    <p:sldId id="573" r:id="rId83"/>
    <p:sldId id="574" r:id="rId84"/>
    <p:sldId id="888" r:id="rId85"/>
    <p:sldId id="889" r:id="rId86"/>
    <p:sldId id="890" r:id="rId87"/>
    <p:sldId id="891" r:id="rId88"/>
    <p:sldId id="722" r:id="rId89"/>
    <p:sldId id="723" r:id="rId90"/>
    <p:sldId id="805" r:id="rId91"/>
    <p:sldId id="806" r:id="rId92"/>
    <p:sldId id="807" r:id="rId93"/>
    <p:sldId id="808" r:id="rId94"/>
    <p:sldId id="580" r:id="rId95"/>
    <p:sldId id="581" r:id="rId96"/>
    <p:sldId id="451" r:id="rId97"/>
    <p:sldId id="455" r:id="rId98"/>
    <p:sldId id="453" r:id="rId99"/>
    <p:sldId id="730" r:id="rId100"/>
    <p:sldId id="456" r:id="rId101"/>
    <p:sldId id="458" r:id="rId102"/>
    <p:sldId id="731" r:id="rId103"/>
    <p:sldId id="735" r:id="rId104"/>
    <p:sldId id="459" r:id="rId105"/>
    <p:sldId id="461" r:id="rId106"/>
    <p:sldId id="732" r:id="rId107"/>
    <p:sldId id="739" r:id="rId108"/>
    <p:sldId id="585" r:id="rId109"/>
    <p:sldId id="904" r:id="rId110"/>
    <p:sldId id="905" r:id="rId111"/>
    <p:sldId id="906" r:id="rId112"/>
    <p:sldId id="907" r:id="rId113"/>
    <p:sldId id="908" r:id="rId114"/>
    <p:sldId id="909" r:id="rId115"/>
    <p:sldId id="910" r:id="rId116"/>
    <p:sldId id="911" r:id="rId117"/>
    <p:sldId id="753" r:id="rId118"/>
    <p:sldId id="754" r:id="rId119"/>
    <p:sldId id="601" r:id="rId120"/>
    <p:sldId id="602" r:id="rId121"/>
    <p:sldId id="603" r:id="rId122"/>
    <p:sldId id="604" r:id="rId123"/>
    <p:sldId id="892" r:id="rId124"/>
    <p:sldId id="893" r:id="rId125"/>
    <p:sldId id="894" r:id="rId126"/>
    <p:sldId id="895" r:id="rId127"/>
    <p:sldId id="761" r:id="rId128"/>
    <p:sldId id="762" r:id="rId129"/>
    <p:sldId id="809" r:id="rId130"/>
    <p:sldId id="810" r:id="rId131"/>
    <p:sldId id="811" r:id="rId132"/>
    <p:sldId id="812" r:id="rId133"/>
    <p:sldId id="610" r:id="rId134"/>
    <p:sldId id="611" r:id="rId135"/>
    <p:sldId id="511" r:id="rId136"/>
    <p:sldId id="769" r:id="rId137"/>
    <p:sldId id="771" r:id="rId138"/>
    <p:sldId id="773" r:id="rId139"/>
    <p:sldId id="514" r:id="rId140"/>
    <p:sldId id="774" r:id="rId141"/>
    <p:sldId id="775" r:id="rId142"/>
    <p:sldId id="776" r:id="rId143"/>
    <p:sldId id="515" r:id="rId144"/>
    <p:sldId id="517" r:id="rId145"/>
    <p:sldId id="516" r:id="rId146"/>
    <p:sldId id="535" r:id="rId147"/>
    <p:sldId id="521" r:id="rId148"/>
    <p:sldId id="912" r:id="rId149"/>
    <p:sldId id="913" r:id="rId150"/>
    <p:sldId id="914" r:id="rId151"/>
    <p:sldId id="915" r:id="rId152"/>
    <p:sldId id="916" r:id="rId153"/>
    <p:sldId id="917" r:id="rId154"/>
    <p:sldId id="918" r:id="rId155"/>
    <p:sldId id="919" r:id="rId156"/>
    <p:sldId id="795" r:id="rId157"/>
    <p:sldId id="796" r:id="rId158"/>
    <p:sldId id="813" r:id="rId159"/>
    <p:sldId id="814" r:id="rId160"/>
    <p:sldId id="816" r:id="rId161"/>
    <p:sldId id="817" r:id="rId162"/>
    <p:sldId id="818" r:id="rId163"/>
    <p:sldId id="815" r:id="rId164"/>
    <p:sldId id="819" r:id="rId165"/>
    <p:sldId id="820" r:id="rId166"/>
    <p:sldId id="821" r:id="rId167"/>
    <p:sldId id="822" r:id="rId168"/>
    <p:sldId id="823" r:id="rId169"/>
    <p:sldId id="824" r:id="rId170"/>
    <p:sldId id="825" r:id="rId171"/>
    <p:sldId id="826" r:id="rId172"/>
    <p:sldId id="842" r:id="rId173"/>
    <p:sldId id="843" r:id="rId174"/>
    <p:sldId id="844" r:id="rId175"/>
    <p:sldId id="845" r:id="rId176"/>
    <p:sldId id="850" r:id="rId177"/>
    <p:sldId id="851" r:id="rId178"/>
    <p:sldId id="852" r:id="rId179"/>
    <p:sldId id="853" r:id="rId180"/>
    <p:sldId id="837" r:id="rId181"/>
    <p:sldId id="829" r:id="rId182"/>
    <p:sldId id="831" r:id="rId183"/>
    <p:sldId id="833" r:id="rId184"/>
    <p:sldId id="835" r:id="rId185"/>
    <p:sldId id="838" r:id="rId186"/>
    <p:sldId id="839" r:id="rId187"/>
    <p:sldId id="840" r:id="rId188"/>
    <p:sldId id="841" r:id="rId189"/>
    <p:sldId id="846" r:id="rId190"/>
    <p:sldId id="847" r:id="rId191"/>
    <p:sldId id="848" r:id="rId192"/>
    <p:sldId id="849" r:id="rId193"/>
    <p:sldId id="854" r:id="rId194"/>
    <p:sldId id="855" r:id="rId195"/>
    <p:sldId id="856" r:id="rId196"/>
    <p:sldId id="857" r:id="rId197"/>
    <p:sldId id="858" r:id="rId198"/>
    <p:sldId id="859" r:id="rId199"/>
    <p:sldId id="860" r:id="rId200"/>
    <p:sldId id="861" r:id="rId201"/>
    <p:sldId id="863" r:id="rId202"/>
    <p:sldId id="864" r:id="rId203"/>
    <p:sldId id="866" r:id="rId204"/>
    <p:sldId id="867" r:id="rId205"/>
    <p:sldId id="881" r:id="rId206"/>
    <p:sldId id="869" r:id="rId207"/>
    <p:sldId id="870" r:id="rId208"/>
    <p:sldId id="882" r:id="rId209"/>
    <p:sldId id="872" r:id="rId210"/>
    <p:sldId id="873" r:id="rId211"/>
    <p:sldId id="874" r:id="rId212"/>
    <p:sldId id="875" r:id="rId213"/>
    <p:sldId id="876" r:id="rId214"/>
    <p:sldId id="877" r:id="rId215"/>
    <p:sldId id="878" r:id="rId216"/>
    <p:sldId id="879" r:id="rId217"/>
    <p:sldId id="883" r:id="rId218"/>
  </p:sldIdLst>
  <p:sldSz cx="12192000" cy="6858000"/>
  <p:notesSz cx="6742113" cy="9875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D51953-AED4-4440-A78F-1316443D6A9D}" v="4" dt="2023-05-10T13:49:33.5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32" autoAdjust="0"/>
    <p:restoredTop sz="83117" autoAdjust="0"/>
  </p:normalViewPr>
  <p:slideViewPr>
    <p:cSldViewPr snapToGrid="0">
      <p:cViewPr varScale="1">
        <p:scale>
          <a:sx n="60" d="100"/>
          <a:sy n="60" d="100"/>
        </p:scale>
        <p:origin x="120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notesMaster" Target="notesMasters/notesMaster1.xml"/><Relationship Id="rId3" Type="http://schemas.openxmlformats.org/officeDocument/2006/relationships/slide" Target="slides/slide2.xml"/><Relationship Id="rId214" Type="http://schemas.openxmlformats.org/officeDocument/2006/relationships/slide" Target="slides/slide213.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presProps" Target="presProps.xml"/><Relationship Id="rId225" Type="http://schemas.microsoft.com/office/2015/10/relationships/revisionInfo" Target="revisionInfo.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viewProps" Target="viewProps.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theme" Target="theme/theme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tableStyles" Target="tableStyles.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microsoft.com/office/2016/11/relationships/changesInfo" Target="changesInfos/changesInfo1.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y Stokes" userId="3e5c5154-569e-4d81-aa91-4f91841cdfa9" providerId="ADAL" clId="{B6D51953-AED4-4440-A78F-1316443D6A9D}"/>
    <pc:docChg chg="custSel modSld">
      <pc:chgData name="Kelly Stokes" userId="3e5c5154-569e-4d81-aa91-4f91841cdfa9" providerId="ADAL" clId="{B6D51953-AED4-4440-A78F-1316443D6A9D}" dt="2023-05-10T13:49:42.406" v="97" actId="20577"/>
      <pc:docMkLst>
        <pc:docMk/>
      </pc:docMkLst>
      <pc:sldChg chg="modSp mod">
        <pc:chgData name="Kelly Stokes" userId="3e5c5154-569e-4d81-aa91-4f91841cdfa9" providerId="ADAL" clId="{B6D51953-AED4-4440-A78F-1316443D6A9D}" dt="2023-05-10T13:45:51.163" v="12" actId="20577"/>
        <pc:sldMkLst>
          <pc:docMk/>
          <pc:sldMk cId="3945579917" sldId="256"/>
        </pc:sldMkLst>
        <pc:spChg chg="mod">
          <ac:chgData name="Kelly Stokes" userId="3e5c5154-569e-4d81-aa91-4f91841cdfa9" providerId="ADAL" clId="{B6D51953-AED4-4440-A78F-1316443D6A9D}" dt="2023-05-10T13:45:43.093" v="1" actId="20577"/>
          <ac:spMkLst>
            <pc:docMk/>
            <pc:sldMk cId="3945579917" sldId="256"/>
            <ac:spMk id="2" creationId="{7EB92607-E334-409C-8872-AB6363C33D0F}"/>
          </ac:spMkLst>
        </pc:spChg>
        <pc:spChg chg="mod">
          <ac:chgData name="Kelly Stokes" userId="3e5c5154-569e-4d81-aa91-4f91841cdfa9" providerId="ADAL" clId="{B6D51953-AED4-4440-A78F-1316443D6A9D}" dt="2023-05-10T13:45:51.163" v="12" actId="20577"/>
          <ac:spMkLst>
            <pc:docMk/>
            <pc:sldMk cId="3945579917" sldId="256"/>
            <ac:spMk id="3" creationId="{9B667196-C5B4-45FC-B5E8-3B190D7A595C}"/>
          </ac:spMkLst>
        </pc:spChg>
      </pc:sldChg>
      <pc:sldChg chg="addSp delSp modSp mod">
        <pc:chgData name="Kelly Stokes" userId="3e5c5154-569e-4d81-aa91-4f91841cdfa9" providerId="ADAL" clId="{B6D51953-AED4-4440-A78F-1316443D6A9D}" dt="2023-05-10T13:47:30.571" v="29" actId="14100"/>
        <pc:sldMkLst>
          <pc:docMk/>
          <pc:sldMk cId="735258371" sldId="257"/>
        </pc:sldMkLst>
        <pc:picChg chg="del">
          <ac:chgData name="Kelly Stokes" userId="3e5c5154-569e-4d81-aa91-4f91841cdfa9" providerId="ADAL" clId="{B6D51953-AED4-4440-A78F-1316443D6A9D}" dt="2023-05-10T13:46:03.594" v="24" actId="478"/>
          <ac:picMkLst>
            <pc:docMk/>
            <pc:sldMk cId="735258371" sldId="257"/>
            <ac:picMk id="5" creationId="{00000000-0000-0000-0000-000000000000}"/>
          </ac:picMkLst>
        </pc:picChg>
        <pc:picChg chg="add mod modCrop">
          <ac:chgData name="Kelly Stokes" userId="3e5c5154-569e-4d81-aa91-4f91841cdfa9" providerId="ADAL" clId="{B6D51953-AED4-4440-A78F-1316443D6A9D}" dt="2023-05-10T13:47:30.571" v="29" actId="14100"/>
          <ac:picMkLst>
            <pc:docMk/>
            <pc:sldMk cId="735258371" sldId="257"/>
            <ac:picMk id="8" creationId="{B88D17ED-E5C6-8B8D-298F-F7F40340E672}"/>
          </ac:picMkLst>
        </pc:picChg>
      </pc:sldChg>
      <pc:sldChg chg="addSp delSp modSp mod">
        <pc:chgData name="Kelly Stokes" userId="3e5c5154-569e-4d81-aa91-4f91841cdfa9" providerId="ADAL" clId="{B6D51953-AED4-4440-A78F-1316443D6A9D}" dt="2023-05-10T13:48:29.397" v="42"/>
        <pc:sldMkLst>
          <pc:docMk/>
          <pc:sldMk cId="3607197787" sldId="404"/>
        </pc:sldMkLst>
        <pc:picChg chg="del">
          <ac:chgData name="Kelly Stokes" userId="3e5c5154-569e-4d81-aa91-4f91841cdfa9" providerId="ADAL" clId="{B6D51953-AED4-4440-A78F-1316443D6A9D}" dt="2023-05-10T13:48:28.589" v="41" actId="478"/>
          <ac:picMkLst>
            <pc:docMk/>
            <pc:sldMk cId="3607197787" sldId="404"/>
            <ac:picMk id="4" creationId="{00000000-0000-0000-0000-000000000000}"/>
          </ac:picMkLst>
        </pc:picChg>
        <pc:picChg chg="add mod">
          <ac:chgData name="Kelly Stokes" userId="3e5c5154-569e-4d81-aa91-4f91841cdfa9" providerId="ADAL" clId="{B6D51953-AED4-4440-A78F-1316443D6A9D}" dt="2023-05-10T13:48:29.397" v="42"/>
          <ac:picMkLst>
            <pc:docMk/>
            <pc:sldMk cId="3607197787" sldId="404"/>
            <ac:picMk id="7" creationId="{06E242AF-4AEB-D233-EDA4-4D16507F66F0}"/>
          </ac:picMkLst>
        </pc:picChg>
      </pc:sldChg>
      <pc:sldChg chg="modSp mod modNotesTx">
        <pc:chgData name="Kelly Stokes" userId="3e5c5154-569e-4d81-aa91-4f91841cdfa9" providerId="ADAL" clId="{B6D51953-AED4-4440-A78F-1316443D6A9D}" dt="2023-05-10T13:46:01.560" v="23" actId="20577"/>
        <pc:sldMkLst>
          <pc:docMk/>
          <pc:sldMk cId="3599655314" sldId="544"/>
        </pc:sldMkLst>
        <pc:spChg chg="mod">
          <ac:chgData name="Kelly Stokes" userId="3e5c5154-569e-4d81-aa91-4f91841cdfa9" providerId="ADAL" clId="{B6D51953-AED4-4440-A78F-1316443D6A9D}" dt="2023-05-10T13:45:59.015" v="22" actId="20577"/>
          <ac:spMkLst>
            <pc:docMk/>
            <pc:sldMk cId="3599655314" sldId="544"/>
            <ac:spMk id="2" creationId="{02FB8773-AD3E-2543-510F-CEE32E75C793}"/>
          </ac:spMkLst>
        </pc:spChg>
      </pc:sldChg>
      <pc:sldChg chg="modSp mod">
        <pc:chgData name="Kelly Stokes" userId="3e5c5154-569e-4d81-aa91-4f91841cdfa9" providerId="ADAL" clId="{B6D51953-AED4-4440-A78F-1316443D6A9D}" dt="2023-05-10T13:48:26.684" v="40" actId="20577"/>
        <pc:sldMkLst>
          <pc:docMk/>
          <pc:sldMk cId="1759449755" sldId="545"/>
        </pc:sldMkLst>
        <pc:spChg chg="mod">
          <ac:chgData name="Kelly Stokes" userId="3e5c5154-569e-4d81-aa91-4f91841cdfa9" providerId="ADAL" clId="{B6D51953-AED4-4440-A78F-1316443D6A9D}" dt="2023-05-10T13:48:26.684" v="40" actId="20577"/>
          <ac:spMkLst>
            <pc:docMk/>
            <pc:sldMk cId="1759449755" sldId="545"/>
            <ac:spMk id="2" creationId="{02FB8773-AD3E-2543-510F-CEE32E75C793}"/>
          </ac:spMkLst>
        </pc:spChg>
      </pc:sldChg>
      <pc:sldChg chg="modSp mod modNotesTx">
        <pc:chgData name="Kelly Stokes" userId="3e5c5154-569e-4d81-aa91-4f91841cdfa9" providerId="ADAL" clId="{B6D51953-AED4-4440-A78F-1316443D6A9D}" dt="2023-05-10T13:48:47.055" v="53" actId="20577"/>
        <pc:sldMkLst>
          <pc:docMk/>
          <pc:sldMk cId="388196740" sldId="571"/>
        </pc:sldMkLst>
        <pc:spChg chg="mod">
          <ac:chgData name="Kelly Stokes" userId="3e5c5154-569e-4d81-aa91-4f91841cdfa9" providerId="ADAL" clId="{B6D51953-AED4-4440-A78F-1316443D6A9D}" dt="2023-05-10T13:48:44.491" v="52" actId="20577"/>
          <ac:spMkLst>
            <pc:docMk/>
            <pc:sldMk cId="388196740" sldId="571"/>
            <ac:spMk id="2" creationId="{02FB8773-AD3E-2543-510F-CEE32E75C793}"/>
          </ac:spMkLst>
        </pc:spChg>
      </pc:sldChg>
      <pc:sldChg chg="addSp delSp modSp mod">
        <pc:chgData name="Kelly Stokes" userId="3e5c5154-569e-4d81-aa91-4f91841cdfa9" providerId="ADAL" clId="{B6D51953-AED4-4440-A78F-1316443D6A9D}" dt="2023-05-10T13:48:49.311" v="55"/>
        <pc:sldMkLst>
          <pc:docMk/>
          <pc:sldMk cId="3579709553" sldId="572"/>
        </pc:sldMkLst>
        <pc:picChg chg="del">
          <ac:chgData name="Kelly Stokes" userId="3e5c5154-569e-4d81-aa91-4f91841cdfa9" providerId="ADAL" clId="{B6D51953-AED4-4440-A78F-1316443D6A9D}" dt="2023-05-10T13:48:48.953" v="54" actId="478"/>
          <ac:picMkLst>
            <pc:docMk/>
            <pc:sldMk cId="3579709553" sldId="572"/>
            <ac:picMk id="5" creationId="{00000000-0000-0000-0000-000000000000}"/>
          </ac:picMkLst>
        </pc:picChg>
        <pc:picChg chg="add mod">
          <ac:chgData name="Kelly Stokes" userId="3e5c5154-569e-4d81-aa91-4f91841cdfa9" providerId="ADAL" clId="{B6D51953-AED4-4440-A78F-1316443D6A9D}" dt="2023-05-10T13:48:49.311" v="55"/>
          <ac:picMkLst>
            <pc:docMk/>
            <pc:sldMk cId="3579709553" sldId="572"/>
            <ac:picMk id="7" creationId="{919C8E8F-C416-6C82-C359-97C3C3EA1696}"/>
          </ac:picMkLst>
        </pc:picChg>
      </pc:sldChg>
      <pc:sldChg chg="modSp mod modNotesTx">
        <pc:chgData name="Kelly Stokes" userId="3e5c5154-569e-4d81-aa91-4f91841cdfa9" providerId="ADAL" clId="{B6D51953-AED4-4440-A78F-1316443D6A9D}" dt="2023-05-10T13:49:05.383" v="68" actId="20577"/>
        <pc:sldMkLst>
          <pc:docMk/>
          <pc:sldMk cId="3423624360" sldId="601"/>
        </pc:sldMkLst>
        <pc:spChg chg="mod">
          <ac:chgData name="Kelly Stokes" userId="3e5c5154-569e-4d81-aa91-4f91841cdfa9" providerId="ADAL" clId="{B6D51953-AED4-4440-A78F-1316443D6A9D}" dt="2023-05-10T13:49:02.921" v="67" actId="20577"/>
          <ac:spMkLst>
            <pc:docMk/>
            <pc:sldMk cId="3423624360" sldId="601"/>
            <ac:spMk id="2" creationId="{02FB8773-AD3E-2543-510F-CEE32E75C793}"/>
          </ac:spMkLst>
        </pc:spChg>
      </pc:sldChg>
      <pc:sldChg chg="addSp delSp modSp mod">
        <pc:chgData name="Kelly Stokes" userId="3e5c5154-569e-4d81-aa91-4f91841cdfa9" providerId="ADAL" clId="{B6D51953-AED4-4440-A78F-1316443D6A9D}" dt="2023-05-10T13:49:16.907" v="75" actId="1076"/>
        <pc:sldMkLst>
          <pc:docMk/>
          <pc:sldMk cId="1959753156" sldId="602"/>
        </pc:sldMkLst>
        <pc:spChg chg="del">
          <ac:chgData name="Kelly Stokes" userId="3e5c5154-569e-4d81-aa91-4f91841cdfa9" providerId="ADAL" clId="{B6D51953-AED4-4440-A78F-1316443D6A9D}" dt="2023-05-10T13:49:13.570" v="73" actId="478"/>
          <ac:spMkLst>
            <pc:docMk/>
            <pc:sldMk cId="1959753156" sldId="602"/>
            <ac:spMk id="2" creationId="{1C0453FC-8D98-40C4-A541-D8DD01CA7F91}"/>
          </ac:spMkLst>
        </pc:spChg>
        <pc:spChg chg="del">
          <ac:chgData name="Kelly Stokes" userId="3e5c5154-569e-4d81-aa91-4f91841cdfa9" providerId="ADAL" clId="{B6D51953-AED4-4440-A78F-1316443D6A9D}" dt="2023-05-10T13:49:10.983" v="71" actId="478"/>
          <ac:spMkLst>
            <pc:docMk/>
            <pc:sldMk cId="1959753156" sldId="602"/>
            <ac:spMk id="3" creationId="{4A2AA5E4-C110-4717-B45D-286A3D33C46E}"/>
          </ac:spMkLst>
        </pc:spChg>
        <pc:spChg chg="add del mod">
          <ac:chgData name="Kelly Stokes" userId="3e5c5154-569e-4d81-aa91-4f91841cdfa9" providerId="ADAL" clId="{B6D51953-AED4-4440-A78F-1316443D6A9D}" dt="2023-05-10T13:49:15.074" v="74" actId="478"/>
          <ac:spMkLst>
            <pc:docMk/>
            <pc:sldMk cId="1959753156" sldId="602"/>
            <ac:spMk id="7" creationId="{5FB7175A-2687-B277-4685-BEBD45BE7BE4}"/>
          </ac:spMkLst>
        </pc:spChg>
        <pc:picChg chg="add mod">
          <ac:chgData name="Kelly Stokes" userId="3e5c5154-569e-4d81-aa91-4f91841cdfa9" providerId="ADAL" clId="{B6D51953-AED4-4440-A78F-1316443D6A9D}" dt="2023-05-10T13:49:16.907" v="75" actId="1076"/>
          <ac:picMkLst>
            <pc:docMk/>
            <pc:sldMk cId="1959753156" sldId="602"/>
            <ac:picMk id="4" creationId="{8EBBE31F-1E40-31CD-F96A-C640C7FA6A36}"/>
          </ac:picMkLst>
        </pc:picChg>
        <pc:picChg chg="del">
          <ac:chgData name="Kelly Stokes" userId="3e5c5154-569e-4d81-aa91-4f91841cdfa9" providerId="ADAL" clId="{B6D51953-AED4-4440-A78F-1316443D6A9D}" dt="2023-05-10T13:49:07.432" v="69" actId="478"/>
          <ac:picMkLst>
            <pc:docMk/>
            <pc:sldMk cId="1959753156" sldId="602"/>
            <ac:picMk id="5" creationId="{00000000-0000-0000-0000-000000000000}"/>
          </ac:picMkLst>
        </pc:picChg>
      </pc:sldChg>
      <pc:sldChg chg="modSp mod modNotesTx">
        <pc:chgData name="Kelly Stokes" userId="3e5c5154-569e-4d81-aa91-4f91841cdfa9" providerId="ADAL" clId="{B6D51953-AED4-4440-A78F-1316443D6A9D}" dt="2023-05-10T13:49:42.406" v="97" actId="20577"/>
        <pc:sldMkLst>
          <pc:docMk/>
          <pc:sldMk cId="2275215579" sldId="813"/>
        </pc:sldMkLst>
        <pc:spChg chg="mod">
          <ac:chgData name="Kelly Stokes" userId="3e5c5154-569e-4d81-aa91-4f91841cdfa9" providerId="ADAL" clId="{B6D51953-AED4-4440-A78F-1316443D6A9D}" dt="2023-05-10T13:49:42.406" v="97" actId="20577"/>
          <ac:spMkLst>
            <pc:docMk/>
            <pc:sldMk cId="2275215579" sldId="813"/>
            <ac:spMk id="2" creationId="{02FB8773-AD3E-2543-510F-CEE32E75C793}"/>
          </ac:spMkLst>
        </pc:spChg>
      </pc:sldChg>
      <pc:sldChg chg="addSp delSp modSp mod">
        <pc:chgData name="Kelly Stokes" userId="3e5c5154-569e-4d81-aa91-4f91841cdfa9" providerId="ADAL" clId="{B6D51953-AED4-4440-A78F-1316443D6A9D}" dt="2023-05-10T13:49:33.515" v="83"/>
        <pc:sldMkLst>
          <pc:docMk/>
          <pc:sldMk cId="2658833278" sldId="814"/>
        </pc:sldMkLst>
        <pc:picChg chg="del">
          <ac:chgData name="Kelly Stokes" userId="3e5c5154-569e-4d81-aa91-4f91841cdfa9" providerId="ADAL" clId="{B6D51953-AED4-4440-A78F-1316443D6A9D}" dt="2023-05-10T13:49:30.821" v="82" actId="478"/>
          <ac:picMkLst>
            <pc:docMk/>
            <pc:sldMk cId="2658833278" sldId="814"/>
            <ac:picMk id="2" creationId="{00000000-0000-0000-0000-000000000000}"/>
          </ac:picMkLst>
        </pc:picChg>
        <pc:picChg chg="add mod">
          <ac:chgData name="Kelly Stokes" userId="3e5c5154-569e-4d81-aa91-4f91841cdfa9" providerId="ADAL" clId="{B6D51953-AED4-4440-A78F-1316443D6A9D}" dt="2023-05-10T13:49:33.515" v="83"/>
          <ac:picMkLst>
            <pc:docMk/>
            <pc:sldMk cId="2658833278" sldId="814"/>
            <ac:picMk id="3" creationId="{9DB8FD93-2647-99E1-245C-21D833AABFD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50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8971" y="0"/>
            <a:ext cx="2921582" cy="495507"/>
          </a:xfrm>
          <a:prstGeom prst="rect">
            <a:avLst/>
          </a:prstGeom>
        </p:spPr>
        <p:txBody>
          <a:bodyPr vert="horz" lIns="91440" tIns="45720" rIns="91440" bIns="45720" rtlCol="0"/>
          <a:lstStyle>
            <a:lvl1pPr algn="r">
              <a:defRPr sz="1200"/>
            </a:lvl1pPr>
          </a:lstStyle>
          <a:p>
            <a:fld id="{3B792B4E-2C40-46AA-98A1-08FF812BB3CA}" type="datetimeFigureOut">
              <a:rPr lang="en-GB" smtClean="0"/>
              <a:t>10/05/2023</a:t>
            </a:fld>
            <a:endParaRPr lang="en-GB"/>
          </a:p>
        </p:txBody>
      </p:sp>
      <p:sp>
        <p:nvSpPr>
          <p:cNvPr id="4" name="Slide Image Placeholder 3"/>
          <p:cNvSpPr>
            <a:spLocks noGrp="1" noRot="1" noChangeAspect="1"/>
          </p:cNvSpPr>
          <p:nvPr>
            <p:ph type="sldImg" idx="2"/>
          </p:nvPr>
        </p:nvSpPr>
        <p:spPr>
          <a:xfrm>
            <a:off x="409575" y="1235075"/>
            <a:ext cx="5922963" cy="33321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212" y="4752747"/>
            <a:ext cx="5393690" cy="388861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80333"/>
            <a:ext cx="2921582" cy="49550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8971" y="9380333"/>
            <a:ext cx="2921582" cy="495506"/>
          </a:xfrm>
          <a:prstGeom prst="rect">
            <a:avLst/>
          </a:prstGeom>
        </p:spPr>
        <p:txBody>
          <a:bodyPr vert="horz" lIns="91440" tIns="45720" rIns="91440" bIns="45720" rtlCol="0" anchor="b"/>
          <a:lstStyle>
            <a:lvl1pPr algn="r">
              <a:defRPr sz="1200"/>
            </a:lvl1pPr>
          </a:lstStyle>
          <a:p>
            <a:fld id="{A370640F-E73A-4148-92BA-D1C70A966614}" type="slidenum">
              <a:rPr lang="en-GB" smtClean="0"/>
              <a:t>‹#›</a:t>
            </a:fld>
            <a:endParaRPr lang="en-GB"/>
          </a:p>
        </p:txBody>
      </p:sp>
    </p:spTree>
    <p:extLst>
      <p:ext uri="{BB962C8B-B14F-4D97-AF65-F5344CB8AC3E}">
        <p14:creationId xmlns:p14="http://schemas.microsoft.com/office/powerpoint/2010/main" val="1430342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a:t>
            </a:fld>
            <a:endParaRPr lang="en-GB"/>
          </a:p>
        </p:txBody>
      </p:sp>
    </p:spTree>
    <p:extLst>
      <p:ext uri="{BB962C8B-B14F-4D97-AF65-F5344CB8AC3E}">
        <p14:creationId xmlns:p14="http://schemas.microsoft.com/office/powerpoint/2010/main" val="2829309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119</a:t>
            </a:fld>
            <a:endParaRPr lang="en-GB"/>
          </a:p>
        </p:txBody>
      </p:sp>
    </p:spTree>
    <p:extLst>
      <p:ext uri="{BB962C8B-B14F-4D97-AF65-F5344CB8AC3E}">
        <p14:creationId xmlns:p14="http://schemas.microsoft.com/office/powerpoint/2010/main" val="3022160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122</a:t>
            </a:fld>
            <a:endParaRPr lang="en-GB"/>
          </a:p>
        </p:txBody>
      </p:sp>
    </p:spTree>
    <p:extLst>
      <p:ext uri="{BB962C8B-B14F-4D97-AF65-F5344CB8AC3E}">
        <p14:creationId xmlns:p14="http://schemas.microsoft.com/office/powerpoint/2010/main" val="3908835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They needed tough materials that lasted longer.</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156</a:t>
            </a:fld>
            <a:endParaRPr lang="en-GB"/>
          </a:p>
        </p:txBody>
      </p:sp>
    </p:spTree>
    <p:extLst>
      <p:ext uri="{BB962C8B-B14F-4D97-AF65-F5344CB8AC3E}">
        <p14:creationId xmlns:p14="http://schemas.microsoft.com/office/powerpoint/2010/main" val="1101049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158</a:t>
            </a:fld>
            <a:endParaRPr lang="en-GB"/>
          </a:p>
        </p:txBody>
      </p:sp>
    </p:spTree>
    <p:extLst>
      <p:ext uri="{BB962C8B-B14F-4D97-AF65-F5344CB8AC3E}">
        <p14:creationId xmlns:p14="http://schemas.microsoft.com/office/powerpoint/2010/main" val="2024332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Say these words for </a:t>
            </a:r>
            <a:r>
              <a:rPr lang="en-GB"/>
              <a:t>the quiz:</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Library famous height history treasure creature wonder brother enough rough</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200</a:t>
            </a:fld>
            <a:endParaRPr lang="en-GB"/>
          </a:p>
        </p:txBody>
      </p:sp>
    </p:spTree>
    <p:extLst>
      <p:ext uri="{BB962C8B-B14F-4D97-AF65-F5344CB8AC3E}">
        <p14:creationId xmlns:p14="http://schemas.microsoft.com/office/powerpoint/2010/main" val="27669805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Say these words for the quiz</a:t>
            </a:r>
          </a:p>
          <a:p>
            <a:r>
              <a:rPr lang="en-GB" dirty="0"/>
              <a:t>unhappy undress unable actual learn mishap mistreat misprint mislead mistrust </a:t>
            </a:r>
          </a:p>
        </p:txBody>
      </p:sp>
      <p:sp>
        <p:nvSpPr>
          <p:cNvPr id="4" name="Slide Number Placeholder 3"/>
          <p:cNvSpPr>
            <a:spLocks noGrp="1"/>
          </p:cNvSpPr>
          <p:nvPr>
            <p:ph type="sldNum" sz="quarter" idx="5"/>
          </p:nvPr>
        </p:nvSpPr>
        <p:spPr/>
        <p:txBody>
          <a:bodyPr/>
          <a:lstStyle/>
          <a:p>
            <a:fld id="{A370640F-E73A-4148-92BA-D1C70A966614}" type="slidenum">
              <a:rPr lang="en-GB" smtClean="0"/>
              <a:t>201</a:t>
            </a:fld>
            <a:endParaRPr lang="en-GB"/>
          </a:p>
        </p:txBody>
      </p:sp>
    </p:spTree>
    <p:extLst>
      <p:ext uri="{BB962C8B-B14F-4D97-AF65-F5344CB8AC3E}">
        <p14:creationId xmlns:p14="http://schemas.microsoft.com/office/powerpoint/2010/main" val="34429324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202</a:t>
            </a:fld>
            <a:endParaRPr lang="en-GB"/>
          </a:p>
        </p:txBody>
      </p:sp>
    </p:spTree>
    <p:extLst>
      <p:ext uri="{BB962C8B-B14F-4D97-AF65-F5344CB8AC3E}">
        <p14:creationId xmlns:p14="http://schemas.microsoft.com/office/powerpoint/2010/main" val="32881099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203</a:t>
            </a:fld>
            <a:endParaRPr lang="en-GB"/>
          </a:p>
        </p:txBody>
      </p:sp>
    </p:spTree>
    <p:extLst>
      <p:ext uri="{BB962C8B-B14F-4D97-AF65-F5344CB8AC3E}">
        <p14:creationId xmlns:p14="http://schemas.microsoft.com/office/powerpoint/2010/main" val="1740402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204</a:t>
            </a:fld>
            <a:endParaRPr lang="en-GB"/>
          </a:p>
        </p:txBody>
      </p:sp>
    </p:spTree>
    <p:extLst>
      <p:ext uri="{BB962C8B-B14F-4D97-AF65-F5344CB8AC3E}">
        <p14:creationId xmlns:p14="http://schemas.microsoft.com/office/powerpoint/2010/main" val="34967910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205</a:t>
            </a:fld>
            <a:endParaRPr lang="en-GB"/>
          </a:p>
        </p:txBody>
      </p:sp>
    </p:spTree>
    <p:extLst>
      <p:ext uri="{BB962C8B-B14F-4D97-AF65-F5344CB8AC3E}">
        <p14:creationId xmlns:p14="http://schemas.microsoft.com/office/powerpoint/2010/main" val="3013822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5</a:t>
            </a:fld>
            <a:endParaRPr lang="en-GB"/>
          </a:p>
        </p:txBody>
      </p:sp>
    </p:spTree>
    <p:extLst>
      <p:ext uri="{BB962C8B-B14F-4D97-AF65-F5344CB8AC3E}">
        <p14:creationId xmlns:p14="http://schemas.microsoft.com/office/powerpoint/2010/main" val="6966582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206</a:t>
            </a:fld>
            <a:endParaRPr lang="en-GB"/>
          </a:p>
        </p:txBody>
      </p:sp>
    </p:spTree>
    <p:extLst>
      <p:ext uri="{BB962C8B-B14F-4D97-AF65-F5344CB8AC3E}">
        <p14:creationId xmlns:p14="http://schemas.microsoft.com/office/powerpoint/2010/main" val="6880387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207</a:t>
            </a:fld>
            <a:endParaRPr lang="en-GB"/>
          </a:p>
        </p:txBody>
      </p:sp>
    </p:spTree>
    <p:extLst>
      <p:ext uri="{BB962C8B-B14F-4D97-AF65-F5344CB8AC3E}">
        <p14:creationId xmlns:p14="http://schemas.microsoft.com/office/powerpoint/2010/main" val="20747946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208</a:t>
            </a:fld>
            <a:endParaRPr lang="en-GB"/>
          </a:p>
        </p:txBody>
      </p:sp>
    </p:spTree>
    <p:extLst>
      <p:ext uri="{BB962C8B-B14F-4D97-AF65-F5344CB8AC3E}">
        <p14:creationId xmlns:p14="http://schemas.microsoft.com/office/powerpoint/2010/main" val="390325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209</a:t>
            </a:fld>
            <a:endParaRPr lang="en-GB"/>
          </a:p>
        </p:txBody>
      </p:sp>
    </p:spTree>
    <p:extLst>
      <p:ext uri="{BB962C8B-B14F-4D97-AF65-F5344CB8AC3E}">
        <p14:creationId xmlns:p14="http://schemas.microsoft.com/office/powerpoint/2010/main" val="18371398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210</a:t>
            </a:fld>
            <a:endParaRPr lang="en-GB"/>
          </a:p>
        </p:txBody>
      </p:sp>
    </p:spTree>
    <p:extLst>
      <p:ext uri="{BB962C8B-B14F-4D97-AF65-F5344CB8AC3E}">
        <p14:creationId xmlns:p14="http://schemas.microsoft.com/office/powerpoint/2010/main" val="22893584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211</a:t>
            </a:fld>
            <a:endParaRPr lang="en-GB"/>
          </a:p>
        </p:txBody>
      </p:sp>
    </p:spTree>
    <p:extLst>
      <p:ext uri="{BB962C8B-B14F-4D97-AF65-F5344CB8AC3E}">
        <p14:creationId xmlns:p14="http://schemas.microsoft.com/office/powerpoint/2010/main" val="9419367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212</a:t>
            </a:fld>
            <a:endParaRPr lang="en-GB"/>
          </a:p>
        </p:txBody>
      </p:sp>
    </p:spTree>
    <p:extLst>
      <p:ext uri="{BB962C8B-B14F-4D97-AF65-F5344CB8AC3E}">
        <p14:creationId xmlns:p14="http://schemas.microsoft.com/office/powerpoint/2010/main" val="21523145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213</a:t>
            </a:fld>
            <a:endParaRPr lang="en-GB"/>
          </a:p>
        </p:txBody>
      </p:sp>
    </p:spTree>
    <p:extLst>
      <p:ext uri="{BB962C8B-B14F-4D97-AF65-F5344CB8AC3E}">
        <p14:creationId xmlns:p14="http://schemas.microsoft.com/office/powerpoint/2010/main" val="1445831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214</a:t>
            </a:fld>
            <a:endParaRPr lang="en-GB"/>
          </a:p>
        </p:txBody>
      </p:sp>
    </p:spTree>
    <p:extLst>
      <p:ext uri="{BB962C8B-B14F-4D97-AF65-F5344CB8AC3E}">
        <p14:creationId xmlns:p14="http://schemas.microsoft.com/office/powerpoint/2010/main" val="22477744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215</a:t>
            </a:fld>
            <a:endParaRPr lang="en-GB"/>
          </a:p>
        </p:txBody>
      </p:sp>
    </p:spTree>
    <p:extLst>
      <p:ext uri="{BB962C8B-B14F-4D97-AF65-F5344CB8AC3E}">
        <p14:creationId xmlns:p14="http://schemas.microsoft.com/office/powerpoint/2010/main" val="2192924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 the Stone Age period of history, houses weren’t expected to last forever.</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39</a:t>
            </a:fld>
            <a:endParaRPr lang="en-GB"/>
          </a:p>
        </p:txBody>
      </p:sp>
    </p:spTree>
    <p:extLst>
      <p:ext uri="{BB962C8B-B14F-4D97-AF65-F5344CB8AC3E}">
        <p14:creationId xmlns:p14="http://schemas.microsoft.com/office/powerpoint/2010/main" val="16346282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216</a:t>
            </a:fld>
            <a:endParaRPr lang="en-GB"/>
          </a:p>
        </p:txBody>
      </p:sp>
    </p:spTree>
    <p:extLst>
      <p:ext uri="{BB962C8B-B14F-4D97-AF65-F5344CB8AC3E}">
        <p14:creationId xmlns:p14="http://schemas.microsoft.com/office/powerpoint/2010/main" val="13972442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217</a:t>
            </a:fld>
            <a:endParaRPr lang="en-GB"/>
          </a:p>
        </p:txBody>
      </p:sp>
    </p:spTree>
    <p:extLst>
      <p:ext uri="{BB962C8B-B14F-4D97-AF65-F5344CB8AC3E}">
        <p14:creationId xmlns:p14="http://schemas.microsoft.com/office/powerpoint/2010/main" val="1408436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 </a:t>
            </a:r>
          </a:p>
          <a:p>
            <a:endParaRPr lang="en-GB" dirty="0"/>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41</a:t>
            </a:fld>
            <a:endParaRPr lang="en-GB"/>
          </a:p>
        </p:txBody>
      </p:sp>
    </p:spTree>
    <p:extLst>
      <p:ext uri="{BB962C8B-B14F-4D97-AF65-F5344CB8AC3E}">
        <p14:creationId xmlns:p14="http://schemas.microsoft.com/office/powerpoint/2010/main" val="3495349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44</a:t>
            </a:fld>
            <a:endParaRPr lang="en-GB"/>
          </a:p>
        </p:txBody>
      </p:sp>
    </p:spTree>
    <p:extLst>
      <p:ext uri="{BB962C8B-B14F-4D97-AF65-F5344CB8AC3E}">
        <p14:creationId xmlns:p14="http://schemas.microsoft.com/office/powerpoint/2010/main" val="21295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Once they had moved they would build another house.</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78</a:t>
            </a:fld>
            <a:endParaRPr lang="en-GB"/>
          </a:p>
        </p:txBody>
      </p:sp>
    </p:spTree>
    <p:extLst>
      <p:ext uri="{BB962C8B-B14F-4D97-AF65-F5344CB8AC3E}">
        <p14:creationId xmlns:p14="http://schemas.microsoft.com/office/powerpoint/2010/main" val="1356426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80</a:t>
            </a:fld>
            <a:endParaRPr lang="en-GB"/>
          </a:p>
        </p:txBody>
      </p:sp>
    </p:spTree>
    <p:extLst>
      <p:ext uri="{BB962C8B-B14F-4D97-AF65-F5344CB8AC3E}">
        <p14:creationId xmlns:p14="http://schemas.microsoft.com/office/powerpoint/2010/main" val="300964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83</a:t>
            </a:fld>
            <a:endParaRPr lang="en-GB"/>
          </a:p>
        </p:txBody>
      </p:sp>
    </p:spTree>
    <p:extLst>
      <p:ext uri="{BB962C8B-B14F-4D97-AF65-F5344CB8AC3E}">
        <p14:creationId xmlns:p14="http://schemas.microsoft.com/office/powerpoint/2010/main" val="2584649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Lightweight plant materials found in nature were perfect.</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117</a:t>
            </a:fld>
            <a:endParaRPr lang="en-GB"/>
          </a:p>
        </p:txBody>
      </p:sp>
    </p:spTree>
    <p:extLst>
      <p:ext uri="{BB962C8B-B14F-4D97-AF65-F5344CB8AC3E}">
        <p14:creationId xmlns:p14="http://schemas.microsoft.com/office/powerpoint/2010/main" val="3902080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7D1D7-06E4-4E98-BF3D-7BD854000A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2F3BD16-BC0A-47B0-9471-64872D205F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EC909D6-D61A-4D89-B4C4-105980D46EB8}"/>
              </a:ext>
            </a:extLst>
          </p:cNvPr>
          <p:cNvSpPr>
            <a:spLocks noGrp="1"/>
          </p:cNvSpPr>
          <p:nvPr>
            <p:ph type="dt" sz="half" idx="10"/>
          </p:nvPr>
        </p:nvSpPr>
        <p:spPr/>
        <p:txBody>
          <a:bodyPr/>
          <a:lstStyle/>
          <a:p>
            <a:fld id="{C924085C-17D4-4940-9BD4-E45CF49F265D}" type="datetimeFigureOut">
              <a:rPr lang="en-GB" smtClean="0"/>
              <a:t>10/05/2023</a:t>
            </a:fld>
            <a:endParaRPr lang="en-GB"/>
          </a:p>
        </p:txBody>
      </p:sp>
      <p:sp>
        <p:nvSpPr>
          <p:cNvPr id="5" name="Footer Placeholder 4">
            <a:extLst>
              <a:ext uri="{FF2B5EF4-FFF2-40B4-BE49-F238E27FC236}">
                <a16:creationId xmlns:a16="http://schemas.microsoft.com/office/drawing/2014/main" id="{00FEC934-77AD-411E-9939-DFB5FF9288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D0067E-6E51-4C8C-ABD8-09D768CFEA22}"/>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083002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15363-0852-4963-90D0-3A51B4CFC2E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4D8602-8AAF-4BBF-95B2-5207E0C52C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504686-998B-4A4A-B61A-DB8CD047B91D}"/>
              </a:ext>
            </a:extLst>
          </p:cNvPr>
          <p:cNvSpPr>
            <a:spLocks noGrp="1"/>
          </p:cNvSpPr>
          <p:nvPr>
            <p:ph type="dt" sz="half" idx="10"/>
          </p:nvPr>
        </p:nvSpPr>
        <p:spPr/>
        <p:txBody>
          <a:bodyPr/>
          <a:lstStyle/>
          <a:p>
            <a:fld id="{C924085C-17D4-4940-9BD4-E45CF49F265D}" type="datetimeFigureOut">
              <a:rPr lang="en-GB" smtClean="0"/>
              <a:t>10/05/2023</a:t>
            </a:fld>
            <a:endParaRPr lang="en-GB"/>
          </a:p>
        </p:txBody>
      </p:sp>
      <p:sp>
        <p:nvSpPr>
          <p:cNvPr id="5" name="Footer Placeholder 4">
            <a:extLst>
              <a:ext uri="{FF2B5EF4-FFF2-40B4-BE49-F238E27FC236}">
                <a16:creationId xmlns:a16="http://schemas.microsoft.com/office/drawing/2014/main" id="{7279C055-29FC-425C-9DDD-7647B5A993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04614F-D2BD-4875-B2E2-5C56B0D0CC9E}"/>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288649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B39718-3A37-4F40-BD76-2EA7772642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6A78EA-07FA-4642-925C-0C4CAE9EC2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4BEF9C-A14C-406F-91F4-F10184F88A75}"/>
              </a:ext>
            </a:extLst>
          </p:cNvPr>
          <p:cNvSpPr>
            <a:spLocks noGrp="1"/>
          </p:cNvSpPr>
          <p:nvPr>
            <p:ph type="dt" sz="half" idx="10"/>
          </p:nvPr>
        </p:nvSpPr>
        <p:spPr/>
        <p:txBody>
          <a:bodyPr/>
          <a:lstStyle/>
          <a:p>
            <a:fld id="{C924085C-17D4-4940-9BD4-E45CF49F265D}" type="datetimeFigureOut">
              <a:rPr lang="en-GB" smtClean="0"/>
              <a:t>10/05/2023</a:t>
            </a:fld>
            <a:endParaRPr lang="en-GB"/>
          </a:p>
        </p:txBody>
      </p:sp>
      <p:sp>
        <p:nvSpPr>
          <p:cNvPr id="5" name="Footer Placeholder 4">
            <a:extLst>
              <a:ext uri="{FF2B5EF4-FFF2-40B4-BE49-F238E27FC236}">
                <a16:creationId xmlns:a16="http://schemas.microsoft.com/office/drawing/2014/main" id="{FA214318-1B68-4E1C-911F-BEB1AAA368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2ED3EC-DEE9-4CEA-8116-DE5C20664967}"/>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4141138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0A335-589D-4212-8B4A-567E5818E11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3416AD-D486-41D7-8FD4-B93DE7AF42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7291C4-DF81-4623-9B2E-ED65784CE9DC}"/>
              </a:ext>
            </a:extLst>
          </p:cNvPr>
          <p:cNvSpPr>
            <a:spLocks noGrp="1"/>
          </p:cNvSpPr>
          <p:nvPr>
            <p:ph type="dt" sz="half" idx="10"/>
          </p:nvPr>
        </p:nvSpPr>
        <p:spPr/>
        <p:txBody>
          <a:bodyPr/>
          <a:lstStyle/>
          <a:p>
            <a:fld id="{C924085C-17D4-4940-9BD4-E45CF49F265D}" type="datetimeFigureOut">
              <a:rPr lang="en-GB" smtClean="0"/>
              <a:t>10/05/2023</a:t>
            </a:fld>
            <a:endParaRPr lang="en-GB"/>
          </a:p>
        </p:txBody>
      </p:sp>
      <p:sp>
        <p:nvSpPr>
          <p:cNvPr id="5" name="Footer Placeholder 4">
            <a:extLst>
              <a:ext uri="{FF2B5EF4-FFF2-40B4-BE49-F238E27FC236}">
                <a16:creationId xmlns:a16="http://schemas.microsoft.com/office/drawing/2014/main" id="{79D89318-1D44-4287-8159-5E25161013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B4006A-2510-48CE-9424-E54D84E7D027}"/>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890901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C0F93-472F-4148-9183-A09CDE3F8E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73306A6-08A9-4B8B-AEF4-CCB2BBCBBC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6836CA-D445-4EF3-BC81-C393AA3D8454}"/>
              </a:ext>
            </a:extLst>
          </p:cNvPr>
          <p:cNvSpPr>
            <a:spLocks noGrp="1"/>
          </p:cNvSpPr>
          <p:nvPr>
            <p:ph type="dt" sz="half" idx="10"/>
          </p:nvPr>
        </p:nvSpPr>
        <p:spPr/>
        <p:txBody>
          <a:bodyPr/>
          <a:lstStyle/>
          <a:p>
            <a:fld id="{C924085C-17D4-4940-9BD4-E45CF49F265D}" type="datetimeFigureOut">
              <a:rPr lang="en-GB" smtClean="0"/>
              <a:t>10/05/2023</a:t>
            </a:fld>
            <a:endParaRPr lang="en-GB"/>
          </a:p>
        </p:txBody>
      </p:sp>
      <p:sp>
        <p:nvSpPr>
          <p:cNvPr id="5" name="Footer Placeholder 4">
            <a:extLst>
              <a:ext uri="{FF2B5EF4-FFF2-40B4-BE49-F238E27FC236}">
                <a16:creationId xmlns:a16="http://schemas.microsoft.com/office/drawing/2014/main" id="{77605203-48F6-4037-B0F2-D41F04B952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E03AA0-8B58-4E08-9831-5699D45C3492}"/>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692801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91D03-7279-49F1-93A1-44C352A09D4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C5EF6F5-8A16-491D-B802-8A5A77A87C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DFAA8E0-A7C2-45C8-A24B-8D3FE920F3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F388EF-427D-4AA1-B7D9-1803CF8C7698}"/>
              </a:ext>
            </a:extLst>
          </p:cNvPr>
          <p:cNvSpPr>
            <a:spLocks noGrp="1"/>
          </p:cNvSpPr>
          <p:nvPr>
            <p:ph type="dt" sz="half" idx="10"/>
          </p:nvPr>
        </p:nvSpPr>
        <p:spPr/>
        <p:txBody>
          <a:bodyPr/>
          <a:lstStyle/>
          <a:p>
            <a:fld id="{C924085C-17D4-4940-9BD4-E45CF49F265D}" type="datetimeFigureOut">
              <a:rPr lang="en-GB" smtClean="0"/>
              <a:t>10/05/2023</a:t>
            </a:fld>
            <a:endParaRPr lang="en-GB"/>
          </a:p>
        </p:txBody>
      </p:sp>
      <p:sp>
        <p:nvSpPr>
          <p:cNvPr id="6" name="Footer Placeholder 5">
            <a:extLst>
              <a:ext uri="{FF2B5EF4-FFF2-40B4-BE49-F238E27FC236}">
                <a16:creationId xmlns:a16="http://schemas.microsoft.com/office/drawing/2014/main" id="{C707A0E5-8379-4ECE-BE3D-FD77F3F2A3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E42BAB-752F-4FE4-A744-8EC716E7BA28}"/>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422922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60F65-553E-4EA7-9393-9A72405D577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3669FB-0031-4C6D-9E41-4E05ECB255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5828C8-B0F3-46F0-902A-B1ACECAEC1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26F26CB-4BC7-4A91-8467-31654B6EEB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AC1C1D-38D1-4129-AA07-0AA1F0A983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735A7D-9C6F-40D5-A0ED-9B5F404DBC97}"/>
              </a:ext>
            </a:extLst>
          </p:cNvPr>
          <p:cNvSpPr>
            <a:spLocks noGrp="1"/>
          </p:cNvSpPr>
          <p:nvPr>
            <p:ph type="dt" sz="half" idx="10"/>
          </p:nvPr>
        </p:nvSpPr>
        <p:spPr/>
        <p:txBody>
          <a:bodyPr/>
          <a:lstStyle/>
          <a:p>
            <a:fld id="{C924085C-17D4-4940-9BD4-E45CF49F265D}" type="datetimeFigureOut">
              <a:rPr lang="en-GB" smtClean="0"/>
              <a:t>10/05/2023</a:t>
            </a:fld>
            <a:endParaRPr lang="en-GB"/>
          </a:p>
        </p:txBody>
      </p:sp>
      <p:sp>
        <p:nvSpPr>
          <p:cNvPr id="8" name="Footer Placeholder 7">
            <a:extLst>
              <a:ext uri="{FF2B5EF4-FFF2-40B4-BE49-F238E27FC236}">
                <a16:creationId xmlns:a16="http://schemas.microsoft.com/office/drawing/2014/main" id="{10877817-36E2-4C7A-BDD8-4850D4BB60E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F0941CB-DBD1-4B74-86E7-08C3C6B6A934}"/>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9284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C0238-1A2F-4C51-A153-DF6145D248C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8C62405-4945-4408-ABED-48428433B4BA}"/>
              </a:ext>
            </a:extLst>
          </p:cNvPr>
          <p:cNvSpPr>
            <a:spLocks noGrp="1"/>
          </p:cNvSpPr>
          <p:nvPr>
            <p:ph type="dt" sz="half" idx="10"/>
          </p:nvPr>
        </p:nvSpPr>
        <p:spPr/>
        <p:txBody>
          <a:bodyPr/>
          <a:lstStyle/>
          <a:p>
            <a:fld id="{C924085C-17D4-4940-9BD4-E45CF49F265D}" type="datetimeFigureOut">
              <a:rPr lang="en-GB" smtClean="0"/>
              <a:t>10/05/2023</a:t>
            </a:fld>
            <a:endParaRPr lang="en-GB"/>
          </a:p>
        </p:txBody>
      </p:sp>
      <p:sp>
        <p:nvSpPr>
          <p:cNvPr id="4" name="Footer Placeholder 3">
            <a:extLst>
              <a:ext uri="{FF2B5EF4-FFF2-40B4-BE49-F238E27FC236}">
                <a16:creationId xmlns:a16="http://schemas.microsoft.com/office/drawing/2014/main" id="{3963D6D0-44BD-4A1E-9583-6E8AF875422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BDD4CD4-0D84-49DF-AFC8-E54976B98459}"/>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655172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1E7176-B8DC-482C-A7E4-DAAE3F2242DE}"/>
              </a:ext>
            </a:extLst>
          </p:cNvPr>
          <p:cNvSpPr>
            <a:spLocks noGrp="1"/>
          </p:cNvSpPr>
          <p:nvPr>
            <p:ph type="dt" sz="half" idx="10"/>
          </p:nvPr>
        </p:nvSpPr>
        <p:spPr/>
        <p:txBody>
          <a:bodyPr/>
          <a:lstStyle/>
          <a:p>
            <a:fld id="{C924085C-17D4-4940-9BD4-E45CF49F265D}" type="datetimeFigureOut">
              <a:rPr lang="en-GB" smtClean="0"/>
              <a:t>10/05/2023</a:t>
            </a:fld>
            <a:endParaRPr lang="en-GB"/>
          </a:p>
        </p:txBody>
      </p:sp>
      <p:sp>
        <p:nvSpPr>
          <p:cNvPr id="3" name="Footer Placeholder 2">
            <a:extLst>
              <a:ext uri="{FF2B5EF4-FFF2-40B4-BE49-F238E27FC236}">
                <a16:creationId xmlns:a16="http://schemas.microsoft.com/office/drawing/2014/main" id="{B175A30A-10FC-4EEE-BAFD-E933773B8C5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371F090-BEFF-41CC-ADD0-47A9B3C3E715}"/>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110963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B18BF-38B7-4A72-9B1B-2F8A050507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5CE2087-88B0-4162-8398-166D435926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4C0594-4042-4486-9C0E-238FF070A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DB341A-4847-4FA0-B7D0-0C1824CF6C67}"/>
              </a:ext>
            </a:extLst>
          </p:cNvPr>
          <p:cNvSpPr>
            <a:spLocks noGrp="1"/>
          </p:cNvSpPr>
          <p:nvPr>
            <p:ph type="dt" sz="half" idx="10"/>
          </p:nvPr>
        </p:nvSpPr>
        <p:spPr/>
        <p:txBody>
          <a:bodyPr/>
          <a:lstStyle/>
          <a:p>
            <a:fld id="{C924085C-17D4-4940-9BD4-E45CF49F265D}" type="datetimeFigureOut">
              <a:rPr lang="en-GB" smtClean="0"/>
              <a:t>10/05/2023</a:t>
            </a:fld>
            <a:endParaRPr lang="en-GB"/>
          </a:p>
        </p:txBody>
      </p:sp>
      <p:sp>
        <p:nvSpPr>
          <p:cNvPr id="6" name="Footer Placeholder 5">
            <a:extLst>
              <a:ext uri="{FF2B5EF4-FFF2-40B4-BE49-F238E27FC236}">
                <a16:creationId xmlns:a16="http://schemas.microsoft.com/office/drawing/2014/main" id="{2C51D541-ED28-4D25-8166-EDF6BAC70A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106F73-3CB8-48F0-BA19-978D56F0F91B}"/>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1092998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6F72C-B1B7-44AF-986F-41D991D755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836B94B-8F2D-47DC-8967-44566C38C9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A69B9EE-037F-40CB-804D-362F99D863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7D70B8-9C84-447D-901A-DF22087DFC0A}"/>
              </a:ext>
            </a:extLst>
          </p:cNvPr>
          <p:cNvSpPr>
            <a:spLocks noGrp="1"/>
          </p:cNvSpPr>
          <p:nvPr>
            <p:ph type="dt" sz="half" idx="10"/>
          </p:nvPr>
        </p:nvSpPr>
        <p:spPr/>
        <p:txBody>
          <a:bodyPr/>
          <a:lstStyle/>
          <a:p>
            <a:fld id="{C924085C-17D4-4940-9BD4-E45CF49F265D}" type="datetimeFigureOut">
              <a:rPr lang="en-GB" smtClean="0"/>
              <a:t>10/05/2023</a:t>
            </a:fld>
            <a:endParaRPr lang="en-GB"/>
          </a:p>
        </p:txBody>
      </p:sp>
      <p:sp>
        <p:nvSpPr>
          <p:cNvPr id="6" name="Footer Placeholder 5">
            <a:extLst>
              <a:ext uri="{FF2B5EF4-FFF2-40B4-BE49-F238E27FC236}">
                <a16:creationId xmlns:a16="http://schemas.microsoft.com/office/drawing/2014/main" id="{98167344-0B64-49BE-87AF-90C9884C87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B27414-FCF5-4353-8146-32DF2CF66CA3}"/>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537700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7FF446-D0D7-4C28-B2B6-7EFB85CC5E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56BC68-EC3F-4437-B988-DF914F25F9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FFA33D-3EC1-4C48-A3AB-325DF7C0E1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24085C-17D4-4940-9BD4-E45CF49F265D}" type="datetimeFigureOut">
              <a:rPr lang="en-GB" smtClean="0"/>
              <a:t>10/05/2023</a:t>
            </a:fld>
            <a:endParaRPr lang="en-GB"/>
          </a:p>
        </p:txBody>
      </p:sp>
      <p:sp>
        <p:nvSpPr>
          <p:cNvPr id="5" name="Footer Placeholder 4">
            <a:extLst>
              <a:ext uri="{FF2B5EF4-FFF2-40B4-BE49-F238E27FC236}">
                <a16:creationId xmlns:a16="http://schemas.microsoft.com/office/drawing/2014/main" id="{10D193DD-441F-4233-84E7-2B8E3135E7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B55801E-F21C-43C7-8D0F-5A3A768EBB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BE15E3-C22B-43AB-BCBC-894D1A9C78C2}" type="slidenum">
              <a:rPr lang="en-GB" smtClean="0"/>
              <a:t>‹#›</a:t>
            </a:fld>
            <a:endParaRPr lang="en-GB"/>
          </a:p>
        </p:txBody>
      </p:sp>
    </p:spTree>
    <p:extLst>
      <p:ext uri="{BB962C8B-B14F-4D97-AF65-F5344CB8AC3E}">
        <p14:creationId xmlns:p14="http://schemas.microsoft.com/office/powerpoint/2010/main" val="2402229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92607-E334-409C-8872-AB6363C33D0F}"/>
              </a:ext>
            </a:extLst>
          </p:cNvPr>
          <p:cNvSpPr>
            <a:spLocks noGrp="1"/>
          </p:cNvSpPr>
          <p:nvPr>
            <p:ph type="ctrTitle"/>
          </p:nvPr>
        </p:nvSpPr>
        <p:spPr/>
        <p:txBody>
          <a:bodyPr/>
          <a:lstStyle/>
          <a:p>
            <a:r>
              <a:rPr lang="en-GB" dirty="0">
                <a:latin typeface="Twinkl Cursive Looped" panose="02000000000000000000" pitchFamily="2" charset="0"/>
              </a:rPr>
              <a:t>Spelling Y3</a:t>
            </a:r>
          </a:p>
        </p:txBody>
      </p:sp>
      <p:sp>
        <p:nvSpPr>
          <p:cNvPr id="3" name="Subtitle 2">
            <a:extLst>
              <a:ext uri="{FF2B5EF4-FFF2-40B4-BE49-F238E27FC236}">
                <a16:creationId xmlns:a16="http://schemas.microsoft.com/office/drawing/2014/main" id="{9B667196-C5B4-45FC-B5E8-3B190D7A595C}"/>
              </a:ext>
            </a:extLst>
          </p:cNvPr>
          <p:cNvSpPr>
            <a:spLocks noGrp="1"/>
          </p:cNvSpPr>
          <p:nvPr>
            <p:ph type="subTitle" idx="1"/>
          </p:nvPr>
        </p:nvSpPr>
        <p:spPr/>
        <p:txBody>
          <a:bodyPr>
            <a:normAutofit fontScale="92500" lnSpcReduction="10000"/>
          </a:bodyPr>
          <a:lstStyle/>
          <a:p>
            <a:r>
              <a:rPr lang="en-GB" dirty="0">
                <a:latin typeface="Twinkl Cursive Looped" panose="02000000000000000000" pitchFamily="2" charset="0"/>
              </a:rPr>
              <a:t>Mastering spellings: building of the foundations of phonics </a:t>
            </a:r>
          </a:p>
          <a:p>
            <a:endParaRPr lang="en-GB" dirty="0">
              <a:latin typeface="Twinkl Cursive Looped" panose="02000000000000000000" pitchFamily="2" charset="0"/>
            </a:endParaRPr>
          </a:p>
          <a:p>
            <a:r>
              <a:rPr lang="en-GB" dirty="0">
                <a:latin typeface="Twinkl Cursive Looped" panose="02000000000000000000" pitchFamily="2" charset="0"/>
              </a:rPr>
              <a:t>Summer 2</a:t>
            </a:r>
          </a:p>
          <a:p>
            <a:r>
              <a:rPr lang="en-GB" dirty="0">
                <a:latin typeface="Twinkl Cursive Looped" panose="02000000000000000000" pitchFamily="2" charset="0"/>
              </a:rPr>
              <a:t>Week 1</a:t>
            </a:r>
          </a:p>
        </p:txBody>
      </p:sp>
    </p:spTree>
    <p:extLst>
      <p:ext uri="{BB962C8B-B14F-4D97-AF65-F5344CB8AC3E}">
        <p14:creationId xmlns:p14="http://schemas.microsoft.com/office/powerpoint/2010/main" val="3945579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suffix </a:t>
            </a:r>
            <a:br>
              <a:rPr lang="en-GB" dirty="0">
                <a:latin typeface="Twinkl Cursive Looped" panose="02000000000000000000" pitchFamily="2" charset="0"/>
              </a:rPr>
            </a:br>
            <a:r>
              <a:rPr lang="en-GB" dirty="0">
                <a:latin typeface="Twinkl Cursive Looped" panose="02000000000000000000" pitchFamily="2" charset="0"/>
              </a:rPr>
              <a:t>-</a:t>
            </a:r>
            <a:r>
              <a:rPr lang="en-GB" dirty="0" err="1">
                <a:latin typeface="Twinkl Cursive Looped" panose="02000000000000000000" pitchFamily="2" charset="0"/>
              </a:rPr>
              <a:t>ture</a:t>
            </a:r>
            <a:endParaRPr lang="en-GB" dirty="0">
              <a:latin typeface="Twinkl Cursive Looped" panose="02000000000000000000" pitchFamily="2" charset="0"/>
            </a:endParaRPr>
          </a:p>
        </p:txBody>
      </p:sp>
    </p:spTree>
    <p:extLst>
      <p:ext uri="{BB962C8B-B14F-4D97-AF65-F5344CB8AC3E}">
        <p14:creationId xmlns:p14="http://schemas.microsoft.com/office/powerpoint/2010/main" val="74817298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382486"/>
            <a:ext cx="10515600" cy="1765739"/>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as much as required </a:t>
            </a:r>
          </a:p>
        </p:txBody>
      </p:sp>
      <p:pic>
        <p:nvPicPr>
          <p:cNvPr id="14338" name="Picture 2" descr="Image result for enough clip art">
            <a:extLst>
              <a:ext uri="{FF2B5EF4-FFF2-40B4-BE49-F238E27FC236}">
                <a16:creationId xmlns:a16="http://schemas.microsoft.com/office/drawing/2014/main" id="{E6B6DEC8-221A-B82D-F088-7C37597417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470" y="551465"/>
            <a:ext cx="1924050" cy="19240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76D28D6-4369-7B2B-2F4E-8E91A29D93D8}"/>
              </a:ext>
            </a:extLst>
          </p:cNvPr>
          <p:cNvSpPr txBox="1"/>
          <p:nvPr/>
        </p:nvSpPr>
        <p:spPr>
          <a:xfrm>
            <a:off x="4347411" y="497827"/>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enough</a:t>
            </a:r>
            <a:endParaRPr lang="en-GB" dirty="0"/>
          </a:p>
        </p:txBody>
      </p:sp>
      <p:sp>
        <p:nvSpPr>
          <p:cNvPr id="6" name="TextBox 5">
            <a:extLst>
              <a:ext uri="{FF2B5EF4-FFF2-40B4-BE49-F238E27FC236}">
                <a16:creationId xmlns:a16="http://schemas.microsoft.com/office/drawing/2014/main" id="{0069B971-F655-C839-1640-D152B2DF4B72}"/>
              </a:ext>
            </a:extLst>
          </p:cNvPr>
          <p:cNvSpPr txBox="1"/>
          <p:nvPr/>
        </p:nvSpPr>
        <p:spPr>
          <a:xfrm>
            <a:off x="3769895" y="1601083"/>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srgbClr val="FF0000"/>
                </a:solidFill>
                <a:effectLst/>
                <a:uLnTx/>
                <a:uFillTx/>
                <a:latin typeface="Twinkl Cursive Looped" panose="02000000000000000000" pitchFamily="2" charset="0"/>
                <a:ea typeface="+mj-ea"/>
                <a:cs typeface="+mj-cs"/>
              </a:rPr>
              <a:t>(preposition) </a:t>
            </a:r>
            <a:endParaRPr lang="en-GB" dirty="0"/>
          </a:p>
        </p:txBody>
      </p:sp>
    </p:spTree>
    <p:extLst>
      <p:ext uri="{BB962C8B-B14F-4D97-AF65-F5344CB8AC3E}">
        <p14:creationId xmlns:p14="http://schemas.microsoft.com/office/powerpoint/2010/main" val="4139132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81789" y="4521910"/>
            <a:ext cx="10515600" cy="1702676"/>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a come into contact with something</a:t>
            </a:r>
            <a:endParaRPr lang="en-GB" i="1" dirty="0">
              <a:latin typeface="Twinkl Cursive Looped" panose="02000000000000000000" pitchFamily="2" charset="0"/>
            </a:endParaRPr>
          </a:p>
        </p:txBody>
      </p:sp>
      <p:pic>
        <p:nvPicPr>
          <p:cNvPr id="11268" name="Picture 4" descr="Touch Clipart Free | Free clip art, Clip art, Free clipart imag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0236" y="633414"/>
            <a:ext cx="2217075" cy="27404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C1E233B-8B92-A91F-AE5A-A129BE665AB1}"/>
              </a:ext>
            </a:extLst>
          </p:cNvPr>
          <p:cNvSpPr txBox="1"/>
          <p:nvPr/>
        </p:nvSpPr>
        <p:spPr>
          <a:xfrm>
            <a:off x="5101389" y="387468"/>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touch</a:t>
            </a:r>
            <a:endParaRPr lang="en-GB" dirty="0"/>
          </a:p>
        </p:txBody>
      </p:sp>
      <p:sp>
        <p:nvSpPr>
          <p:cNvPr id="6" name="TextBox 5">
            <a:extLst>
              <a:ext uri="{FF2B5EF4-FFF2-40B4-BE49-F238E27FC236}">
                <a16:creationId xmlns:a16="http://schemas.microsoft.com/office/drawing/2014/main" id="{14AF3572-D025-9000-F8B2-01AAE42E524E}"/>
              </a:ext>
            </a:extLst>
          </p:cNvPr>
          <p:cNvSpPr txBox="1"/>
          <p:nvPr/>
        </p:nvSpPr>
        <p:spPr>
          <a:xfrm>
            <a:off x="5101389" y="1495786"/>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srgbClr val="FF0000"/>
                </a:solidFill>
                <a:effectLst/>
                <a:uLnTx/>
                <a:uFillTx/>
                <a:latin typeface="Twinkl Cursive Looped" panose="02000000000000000000" pitchFamily="2" charset="0"/>
                <a:ea typeface="+mj-ea"/>
                <a:cs typeface="+mj-cs"/>
              </a:rPr>
              <a:t>(verb) </a:t>
            </a:r>
            <a:endParaRPr lang="en-GB" dirty="0"/>
          </a:p>
        </p:txBody>
      </p:sp>
    </p:spTree>
    <p:extLst>
      <p:ext uri="{BB962C8B-B14F-4D97-AF65-F5344CB8AC3E}">
        <p14:creationId xmlns:p14="http://schemas.microsoft.com/office/powerpoint/2010/main" val="1623883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4124202"/>
            <a:ext cx="10515600" cy="1765739"/>
          </a:xfrm>
        </p:spPr>
        <p:txBody>
          <a:bodyPr>
            <a:normAutofit/>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twice as much</a:t>
            </a:r>
          </a:p>
        </p:txBody>
      </p:sp>
      <p:pic>
        <p:nvPicPr>
          <p:cNvPr id="17412" name="Picture 4" descr="Free clip art &quot;Football, futbuolo kamuoliai&quot; by Keistut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850" y="557212"/>
            <a:ext cx="2729515" cy="23166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E05143F-21E5-8A4F-97C3-A54E20558877}"/>
              </a:ext>
            </a:extLst>
          </p:cNvPr>
          <p:cNvSpPr txBox="1"/>
          <p:nvPr/>
        </p:nvSpPr>
        <p:spPr>
          <a:xfrm>
            <a:off x="4732421" y="497827"/>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double</a:t>
            </a:r>
            <a:endParaRPr lang="en-GB" dirty="0"/>
          </a:p>
        </p:txBody>
      </p:sp>
      <p:pic>
        <p:nvPicPr>
          <p:cNvPr id="6" name="Picture 5">
            <a:extLst>
              <a:ext uri="{FF2B5EF4-FFF2-40B4-BE49-F238E27FC236}">
                <a16:creationId xmlns:a16="http://schemas.microsoft.com/office/drawing/2014/main" id="{033E54D9-B6C7-E48A-1FAD-8BEB64507018}"/>
              </a:ext>
            </a:extLst>
          </p:cNvPr>
          <p:cNvPicPr>
            <a:picLocks noChangeAspect="1"/>
          </p:cNvPicPr>
          <p:nvPr/>
        </p:nvPicPr>
        <p:blipFill>
          <a:blip r:embed="rId3"/>
          <a:stretch>
            <a:fillRect/>
          </a:stretch>
        </p:blipFill>
        <p:spPr>
          <a:xfrm>
            <a:off x="3791259" y="1825613"/>
            <a:ext cx="4596782" cy="1603387"/>
          </a:xfrm>
          <a:prstGeom prst="rect">
            <a:avLst/>
          </a:prstGeom>
        </p:spPr>
      </p:pic>
    </p:spTree>
    <p:extLst>
      <p:ext uri="{BB962C8B-B14F-4D97-AF65-F5344CB8AC3E}">
        <p14:creationId xmlns:p14="http://schemas.microsoft.com/office/powerpoint/2010/main" val="3623014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578771"/>
            <a:ext cx="10515600" cy="1765739"/>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difficulty or problems</a:t>
            </a:r>
          </a:p>
        </p:txBody>
      </p:sp>
      <p:pic>
        <p:nvPicPr>
          <p:cNvPr id="16386" name="Picture 2" descr="Image result for troubleh clip art">
            <a:extLst>
              <a:ext uri="{FF2B5EF4-FFF2-40B4-BE49-F238E27FC236}">
                <a16:creationId xmlns:a16="http://schemas.microsoft.com/office/drawing/2014/main" id="{DA59A613-7BBB-C1CC-9670-15EE5AE8ED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90" y="322096"/>
            <a:ext cx="1990725" cy="19145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CEF08FB-6FA2-CF3A-978D-1DE5BAC6B5B7}"/>
              </a:ext>
            </a:extLst>
          </p:cNvPr>
          <p:cNvSpPr txBox="1"/>
          <p:nvPr/>
        </p:nvSpPr>
        <p:spPr>
          <a:xfrm>
            <a:off x="4150896" y="322096"/>
            <a:ext cx="618423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trouble</a:t>
            </a:r>
            <a:endParaRPr lang="en-GB" dirty="0"/>
          </a:p>
        </p:txBody>
      </p:sp>
      <p:sp>
        <p:nvSpPr>
          <p:cNvPr id="6" name="TextBox 5">
            <a:extLst>
              <a:ext uri="{FF2B5EF4-FFF2-40B4-BE49-F238E27FC236}">
                <a16:creationId xmlns:a16="http://schemas.microsoft.com/office/drawing/2014/main" id="{20ACDA18-C1F5-7248-E795-F68D03B613F9}"/>
              </a:ext>
            </a:extLst>
          </p:cNvPr>
          <p:cNvSpPr txBox="1"/>
          <p:nvPr/>
        </p:nvSpPr>
        <p:spPr>
          <a:xfrm>
            <a:off x="4150896" y="1337759"/>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srgbClr val="FF0000"/>
                </a:solidFill>
                <a:effectLst/>
                <a:uLnTx/>
                <a:uFillTx/>
                <a:latin typeface="Twinkl Cursive Looped" panose="02000000000000000000" pitchFamily="2" charset="0"/>
                <a:ea typeface="+mj-ea"/>
                <a:cs typeface="+mj-cs"/>
              </a:rPr>
              <a:t>(noun) </a:t>
            </a:r>
            <a:endParaRPr lang="en-GB" dirty="0"/>
          </a:p>
        </p:txBody>
      </p:sp>
    </p:spTree>
    <p:extLst>
      <p:ext uri="{BB962C8B-B14F-4D97-AF65-F5344CB8AC3E}">
        <p14:creationId xmlns:p14="http://schemas.microsoft.com/office/powerpoint/2010/main" val="1623293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r>
              <a:rPr lang="en-GB" dirty="0">
                <a:latin typeface="Twinkl Cursive Looped" panose="02000000000000000000" pitchFamily="2" charset="0"/>
              </a:rPr>
              <a:t>I’ve had enough to eat.</a:t>
            </a:r>
          </a:p>
        </p:txBody>
      </p:sp>
      <p:sp>
        <p:nvSpPr>
          <p:cNvPr id="3" name="Title 1">
            <a:extLst>
              <a:ext uri="{FF2B5EF4-FFF2-40B4-BE49-F238E27FC236}">
                <a16:creationId xmlns:a16="http://schemas.microsoft.com/office/drawing/2014/main" id="{446F9337-E4E8-0EE8-9F94-439434945366}"/>
              </a:ext>
            </a:extLst>
          </p:cNvPr>
          <p:cNvSpPr txBox="1">
            <a:spLocks/>
          </p:cNvSpPr>
          <p:nvPr/>
        </p:nvSpPr>
        <p:spPr>
          <a:xfrm>
            <a:off x="3841401" y="3689684"/>
            <a:ext cx="2463146" cy="872792"/>
          </a:xfrm>
          <a:prstGeom prst="rect">
            <a:avLst/>
          </a:prstGeom>
          <a:solidFill>
            <a:schemeClr val="bg1">
              <a:lumMod val="95000"/>
            </a:schemeClr>
          </a:solidFill>
        </p:spPr>
        <p:txBody>
          <a:bodyPr vert="horz" lIns="91440" tIns="45720" rIns="91440" bIns="45720" rtlCol="0" anchor="b">
            <a:normAutofit fontScale="8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endParaRPr lang="en-GB" i="1" dirty="0"/>
          </a:p>
        </p:txBody>
      </p:sp>
    </p:spTree>
    <p:extLst>
      <p:ext uri="{BB962C8B-B14F-4D97-AF65-F5344CB8AC3E}">
        <p14:creationId xmlns:p14="http://schemas.microsoft.com/office/powerpoint/2010/main" val="23301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r>
              <a:rPr lang="en-GB" dirty="0">
                <a:latin typeface="Twinkl Cursive Looped" panose="02000000000000000000" pitchFamily="2" charset="0"/>
              </a:rPr>
              <a:t>The paint is wet so please don’t touch it.</a:t>
            </a:r>
          </a:p>
        </p:txBody>
      </p:sp>
      <p:sp>
        <p:nvSpPr>
          <p:cNvPr id="3" name="Title 1">
            <a:extLst>
              <a:ext uri="{FF2B5EF4-FFF2-40B4-BE49-F238E27FC236}">
                <a16:creationId xmlns:a16="http://schemas.microsoft.com/office/drawing/2014/main" id="{AC9132BC-A7A4-DC09-AF4D-60DDBB05D411}"/>
              </a:ext>
            </a:extLst>
          </p:cNvPr>
          <p:cNvSpPr txBox="1">
            <a:spLocks/>
          </p:cNvSpPr>
          <p:nvPr/>
        </p:nvSpPr>
        <p:spPr>
          <a:xfrm>
            <a:off x="487500" y="3694629"/>
            <a:ext cx="2254599" cy="755551"/>
          </a:xfrm>
          <a:prstGeom prst="rect">
            <a:avLst/>
          </a:prstGeom>
          <a:solidFill>
            <a:schemeClr val="bg1">
              <a:lumMod val="95000"/>
            </a:schemeClr>
          </a:solidFill>
        </p:spPr>
        <p:txBody>
          <a:bodyPr vert="horz" lIns="91440" tIns="45720" rIns="91440" bIns="45720" rtlCol="0" anchor="b">
            <a:normAutofit fontScale="9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a:t>
            </a:r>
            <a:endParaRPr lang="en-GB" i="1" dirty="0"/>
          </a:p>
        </p:txBody>
      </p:sp>
    </p:spTree>
    <p:extLst>
      <p:ext uri="{BB962C8B-B14F-4D97-AF65-F5344CB8AC3E}">
        <p14:creationId xmlns:p14="http://schemas.microsoft.com/office/powerpoint/2010/main" val="95557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r>
              <a:rPr lang="en-GB" dirty="0">
                <a:latin typeface="Twinkl Cursive Looped" panose="02000000000000000000" pitchFamily="2" charset="0"/>
              </a:rPr>
              <a:t>You need to double the ingredients for the recipe.</a:t>
            </a:r>
          </a:p>
        </p:txBody>
      </p:sp>
      <p:sp>
        <p:nvSpPr>
          <p:cNvPr id="3" name="Title 1">
            <a:extLst>
              <a:ext uri="{FF2B5EF4-FFF2-40B4-BE49-F238E27FC236}">
                <a16:creationId xmlns:a16="http://schemas.microsoft.com/office/drawing/2014/main" id="{67A99BF9-A588-175F-D3D7-5585FE6C3B88}"/>
              </a:ext>
            </a:extLst>
          </p:cNvPr>
          <p:cNvSpPr txBox="1">
            <a:spLocks/>
          </p:cNvSpPr>
          <p:nvPr/>
        </p:nvSpPr>
        <p:spPr>
          <a:xfrm>
            <a:off x="4610322" y="3051224"/>
            <a:ext cx="2254599" cy="755551"/>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endParaRPr lang="en-GB" i="1" dirty="0"/>
          </a:p>
        </p:txBody>
      </p:sp>
    </p:spTree>
    <p:extLst>
      <p:ext uri="{BB962C8B-B14F-4D97-AF65-F5344CB8AC3E}">
        <p14:creationId xmlns:p14="http://schemas.microsoft.com/office/powerpoint/2010/main" val="21127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r>
              <a:rPr lang="en-GB" dirty="0">
                <a:latin typeface="Twinkl Cursive Looped" panose="02000000000000000000" pitchFamily="2" charset="0"/>
              </a:rPr>
              <a:t>I was in trouble with my teacher.</a:t>
            </a:r>
          </a:p>
        </p:txBody>
      </p:sp>
      <p:sp>
        <p:nvSpPr>
          <p:cNvPr id="3" name="Title 1">
            <a:extLst>
              <a:ext uri="{FF2B5EF4-FFF2-40B4-BE49-F238E27FC236}">
                <a16:creationId xmlns:a16="http://schemas.microsoft.com/office/drawing/2014/main" id="{0A7C0905-BD7D-2B80-C8CB-9E0B84E07783}"/>
              </a:ext>
            </a:extLst>
          </p:cNvPr>
          <p:cNvSpPr txBox="1">
            <a:spLocks/>
          </p:cNvSpPr>
          <p:nvPr/>
        </p:nvSpPr>
        <p:spPr>
          <a:xfrm>
            <a:off x="3615711" y="3678588"/>
            <a:ext cx="2254599" cy="755551"/>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4093024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5250907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23850"/>
            <a:ext cx="10515600" cy="1481650"/>
          </a:xfrm>
        </p:spPr>
        <p:txBody>
          <a:bodyPr>
            <a:normAutofit/>
          </a:bodyPr>
          <a:lstStyle/>
          <a:p>
            <a:pPr algn="ctr"/>
            <a:r>
              <a:rPr lang="en-GB" dirty="0">
                <a:latin typeface="Twinkl Cursive Looped" panose="02000000000000000000" pitchFamily="2" charset="0"/>
              </a:rPr>
              <a:t>height</a:t>
            </a:r>
            <a:endParaRPr lang="en-GB" i="1" dirty="0">
              <a:latin typeface="Twinkl Cursive Looped" panose="02000000000000000000" pitchFamily="2" charset="0"/>
            </a:endParaRPr>
          </a:p>
        </p:txBody>
      </p:sp>
      <p:pic>
        <p:nvPicPr>
          <p:cNvPr id="3" name="Picture 2" descr="Height Stock Illustrations – 28,961 Height Stock Illustrations, Vectors &amp;  Clipart - Dreamstime">
            <a:extLst>
              <a:ext uri="{FF2B5EF4-FFF2-40B4-BE49-F238E27FC236}">
                <a16:creationId xmlns:a16="http://schemas.microsoft.com/office/drawing/2014/main" id="{B2D475C0-8C83-D9C1-49D6-87BD8138B55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575" y="323850"/>
            <a:ext cx="2319105" cy="3276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CFDBFBF-46C5-75D6-3506-9A41CAC6F703}"/>
              </a:ext>
            </a:extLst>
          </p:cNvPr>
          <p:cNvSpPr txBox="1"/>
          <p:nvPr/>
        </p:nvSpPr>
        <p:spPr>
          <a:xfrm>
            <a:off x="5032716" y="2195143"/>
            <a:ext cx="6098344" cy="1015663"/>
          </a:xfrm>
          <a:prstGeom prst="rect">
            <a:avLst/>
          </a:prstGeom>
          <a:noFill/>
        </p:spPr>
        <p:txBody>
          <a:bodyPr wrap="square">
            <a:spAutoFit/>
          </a:bodyPr>
          <a:lstStyle/>
          <a:p>
            <a:r>
              <a:rPr lang="en-GB" sz="6000" dirty="0">
                <a:solidFill>
                  <a:prstClr val="black"/>
                </a:solidFill>
                <a:latin typeface="Twinkl Cursive Looped" panose="02000000000000000000" pitchFamily="2" charset="0"/>
                <a:ea typeface="+mj-ea"/>
                <a:cs typeface="+mj-cs"/>
              </a:rPr>
              <a:t>NOUN</a:t>
            </a:r>
            <a:endParaRPr lang="en-GB" dirty="0"/>
          </a:p>
        </p:txBody>
      </p:sp>
      <p:sp>
        <p:nvSpPr>
          <p:cNvPr id="11" name="TextBox 10">
            <a:extLst>
              <a:ext uri="{FF2B5EF4-FFF2-40B4-BE49-F238E27FC236}">
                <a16:creationId xmlns:a16="http://schemas.microsoft.com/office/drawing/2014/main" id="{0E18A80C-422C-03BE-07BD-AE248EC07D1E}"/>
              </a:ext>
            </a:extLst>
          </p:cNvPr>
          <p:cNvSpPr txBox="1"/>
          <p:nvPr/>
        </p:nvSpPr>
        <p:spPr>
          <a:xfrm>
            <a:off x="138332" y="3887101"/>
            <a:ext cx="11915335" cy="286232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Definition - the measurement of someone or something from head to foot or from base to top</a:t>
            </a:r>
            <a:endParaRPr lang="en-GB" dirty="0"/>
          </a:p>
        </p:txBody>
      </p:sp>
    </p:spTree>
    <p:extLst>
      <p:ext uri="{BB962C8B-B14F-4D97-AF65-F5344CB8AC3E}">
        <p14:creationId xmlns:p14="http://schemas.microsoft.com/office/powerpoint/2010/main" val="1021358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err="1">
                <a:latin typeface="Twinkl Cursive Looped" panose="02000000000000000000" pitchFamily="2" charset="0"/>
              </a:rPr>
              <a:t>ture</a:t>
            </a:r>
            <a:endParaRPr lang="en-GB" dirty="0">
              <a:latin typeface="Twinkl Cursive Looped" panose="02000000000000000000" pitchFamily="2" charset="0"/>
            </a:endParaRPr>
          </a:p>
        </p:txBody>
      </p:sp>
    </p:spTree>
    <p:extLst>
      <p:ext uri="{BB962C8B-B14F-4D97-AF65-F5344CB8AC3E}">
        <p14:creationId xmlns:p14="http://schemas.microsoft.com/office/powerpoint/2010/main" val="234953042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ride had a height requirement</a:t>
            </a:r>
          </a:p>
        </p:txBody>
      </p:sp>
      <p:sp>
        <p:nvSpPr>
          <p:cNvPr id="3" name="Title 1">
            <a:extLst>
              <a:ext uri="{FF2B5EF4-FFF2-40B4-BE49-F238E27FC236}">
                <a16:creationId xmlns:a16="http://schemas.microsoft.com/office/drawing/2014/main" id="{FD8A715B-3D5F-6A8C-D143-818D73B72090}"/>
              </a:ext>
            </a:extLst>
          </p:cNvPr>
          <p:cNvSpPr txBox="1">
            <a:spLocks/>
          </p:cNvSpPr>
          <p:nvPr/>
        </p:nvSpPr>
        <p:spPr>
          <a:xfrm>
            <a:off x="5428469" y="3806924"/>
            <a:ext cx="2254599" cy="755551"/>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endParaRPr lang="en-GB" i="1" dirty="0"/>
          </a:p>
        </p:txBody>
      </p:sp>
    </p:spTree>
    <p:extLst>
      <p:ext uri="{BB962C8B-B14F-4D97-AF65-F5344CB8AC3E}">
        <p14:creationId xmlns:p14="http://schemas.microsoft.com/office/powerpoint/2010/main" val="3330521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33376" y="351692"/>
            <a:ext cx="10515600" cy="1481650"/>
          </a:xfrm>
        </p:spPr>
        <p:txBody>
          <a:bodyPr>
            <a:normAutofit/>
          </a:bodyPr>
          <a:lstStyle/>
          <a:p>
            <a:pPr algn="ctr"/>
            <a:r>
              <a:rPr lang="en-GB" dirty="0">
                <a:latin typeface="Twinkl Cursive Looped" panose="02000000000000000000" pitchFamily="2" charset="0"/>
              </a:rPr>
              <a:t>history</a:t>
            </a:r>
            <a:endParaRPr lang="en-GB" i="1" dirty="0">
              <a:latin typeface="Twinkl Cursive Looped" panose="02000000000000000000" pitchFamily="2" charset="0"/>
            </a:endParaRPr>
          </a:p>
        </p:txBody>
      </p:sp>
      <p:sp>
        <p:nvSpPr>
          <p:cNvPr id="4" name="TextBox 3">
            <a:extLst>
              <a:ext uri="{FF2B5EF4-FFF2-40B4-BE49-F238E27FC236}">
                <a16:creationId xmlns:a16="http://schemas.microsoft.com/office/drawing/2014/main" id="{412A8261-1CC0-D709-C294-3A9706A5AE3F}"/>
              </a:ext>
            </a:extLst>
          </p:cNvPr>
          <p:cNvSpPr txBox="1"/>
          <p:nvPr/>
        </p:nvSpPr>
        <p:spPr>
          <a:xfrm>
            <a:off x="4835769" y="2413337"/>
            <a:ext cx="6098344"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
        <p:nvSpPr>
          <p:cNvPr id="6" name="TextBox 5">
            <a:extLst>
              <a:ext uri="{FF2B5EF4-FFF2-40B4-BE49-F238E27FC236}">
                <a16:creationId xmlns:a16="http://schemas.microsoft.com/office/drawing/2014/main" id="{6778C955-647D-04D7-1FA9-081C8B25A6D8}"/>
              </a:ext>
            </a:extLst>
          </p:cNvPr>
          <p:cNvSpPr txBox="1"/>
          <p:nvPr/>
        </p:nvSpPr>
        <p:spPr>
          <a:xfrm>
            <a:off x="77372" y="3995678"/>
            <a:ext cx="12037255" cy="286232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Definition - the study of past events, particularly in human affairs</a:t>
            </a:r>
            <a:endParaRPr lang="en-GB" dirty="0"/>
          </a:p>
        </p:txBody>
      </p:sp>
      <p:pic>
        <p:nvPicPr>
          <p:cNvPr id="3074" name="Picture 2" descr="Image result for history clip art">
            <a:extLst>
              <a:ext uri="{FF2B5EF4-FFF2-40B4-BE49-F238E27FC236}">
                <a16:creationId xmlns:a16="http://schemas.microsoft.com/office/drawing/2014/main" id="{79F3B15F-9E47-8F81-27D4-2DDB0F35E4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506" y="408840"/>
            <a:ext cx="13525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960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I love to study history at school.</a:t>
            </a:r>
          </a:p>
        </p:txBody>
      </p:sp>
      <p:sp>
        <p:nvSpPr>
          <p:cNvPr id="3" name="Title 1">
            <a:extLst>
              <a:ext uri="{FF2B5EF4-FFF2-40B4-BE49-F238E27FC236}">
                <a16:creationId xmlns:a16="http://schemas.microsoft.com/office/drawing/2014/main" id="{83C4FAD8-45DF-6E18-0AB0-03CCFEBD24BE}"/>
              </a:ext>
            </a:extLst>
          </p:cNvPr>
          <p:cNvSpPr txBox="1">
            <a:spLocks/>
          </p:cNvSpPr>
          <p:nvPr/>
        </p:nvSpPr>
        <p:spPr>
          <a:xfrm>
            <a:off x="5794228" y="3806924"/>
            <a:ext cx="2254599" cy="755551"/>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3175218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19630953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60942167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876300"/>
            <a:ext cx="10515600" cy="4914899"/>
          </a:xfrm>
        </p:spPr>
        <p:txBody>
          <a:bodyPr>
            <a:noAutofit/>
          </a:bodyPr>
          <a:lstStyle/>
          <a:p>
            <a:r>
              <a:rPr lang="en-GB" sz="3600" dirty="0">
                <a:latin typeface="Twinkl Cursive Looped" panose="02000000000000000000" pitchFamily="2" charset="0"/>
              </a:rPr>
              <a:t>In the Stone Age period of history, houses weren’t expected to last forever. People would move from place to place, building new houses as they went. Lightweight plant materials found in nature were perfect. Once they had moved they would build another house. When people began farming, they wanted to build permanent homes next to their land that would last for the future. They needed tough materials that lasted longer. </a:t>
            </a:r>
            <a:endParaRPr lang="en-GB" sz="3600" b="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116876969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876300"/>
            <a:ext cx="10515600" cy="4914899"/>
          </a:xfrm>
        </p:spPr>
        <p:txBody>
          <a:bodyPr>
            <a:noAutofit/>
          </a:bodyPr>
          <a:lstStyle/>
          <a:p>
            <a:r>
              <a:rPr lang="en-GB" sz="3600" dirty="0">
                <a:latin typeface="Twinkl Cursive Looped" panose="02000000000000000000" pitchFamily="2" charset="0"/>
              </a:rPr>
              <a:t>In the Stone Age period of </a:t>
            </a:r>
            <a:r>
              <a:rPr lang="en-GB" sz="3600" dirty="0">
                <a:highlight>
                  <a:srgbClr val="FFFF00"/>
                </a:highlight>
                <a:latin typeface="Twinkl Cursive Looped" panose="02000000000000000000" pitchFamily="2" charset="0"/>
              </a:rPr>
              <a:t>history</a:t>
            </a:r>
            <a:r>
              <a:rPr lang="en-GB" sz="3600" dirty="0">
                <a:latin typeface="Twinkl Cursive Looped" panose="02000000000000000000" pitchFamily="2" charset="0"/>
              </a:rPr>
              <a:t>, houses weren’t expected to last forever. People would move from place to place, building new houses as they went. Lightweight plant materials found in </a:t>
            </a:r>
            <a:r>
              <a:rPr lang="en-GB" sz="3600" dirty="0">
                <a:highlight>
                  <a:srgbClr val="FFFF00"/>
                </a:highlight>
                <a:latin typeface="Twinkl Cursive Looped" panose="02000000000000000000" pitchFamily="2" charset="0"/>
              </a:rPr>
              <a:t>nature </a:t>
            </a:r>
            <a:r>
              <a:rPr lang="en-GB" sz="3600" dirty="0">
                <a:latin typeface="Twinkl Cursive Looped" panose="02000000000000000000" pitchFamily="2" charset="0"/>
              </a:rPr>
              <a:t>were perfect. Once they had moved they would build </a:t>
            </a:r>
            <a:r>
              <a:rPr lang="en-GB" sz="3600" dirty="0">
                <a:highlight>
                  <a:srgbClr val="FFFF00"/>
                </a:highlight>
                <a:latin typeface="Twinkl Cursive Looped" panose="02000000000000000000" pitchFamily="2" charset="0"/>
              </a:rPr>
              <a:t>another</a:t>
            </a:r>
            <a:r>
              <a:rPr lang="en-GB" sz="3600" dirty="0">
                <a:latin typeface="Twinkl Cursive Looped" panose="02000000000000000000" pitchFamily="2" charset="0"/>
              </a:rPr>
              <a:t> house. When people began farming, they wanted to build permanent homes next to their land that would last for the </a:t>
            </a:r>
            <a:r>
              <a:rPr lang="en-GB" sz="3600" dirty="0">
                <a:highlight>
                  <a:srgbClr val="FFFF00"/>
                </a:highlight>
                <a:latin typeface="Twinkl Cursive Looped" panose="02000000000000000000" pitchFamily="2" charset="0"/>
              </a:rPr>
              <a:t>future</a:t>
            </a:r>
            <a:r>
              <a:rPr lang="en-GB" sz="3600" dirty="0">
                <a:latin typeface="Twinkl Cursive Looped" panose="02000000000000000000" pitchFamily="2" charset="0"/>
              </a:rPr>
              <a:t>. They needed </a:t>
            </a:r>
            <a:r>
              <a:rPr lang="en-GB" sz="3600" dirty="0">
                <a:highlight>
                  <a:srgbClr val="FFFF00"/>
                </a:highlight>
                <a:latin typeface="Twinkl Cursive Looped" panose="02000000000000000000" pitchFamily="2" charset="0"/>
              </a:rPr>
              <a:t>tough</a:t>
            </a:r>
            <a:r>
              <a:rPr lang="en-GB" sz="3600" dirty="0">
                <a:latin typeface="Twinkl Cursive Looped" panose="02000000000000000000" pitchFamily="2" charset="0"/>
              </a:rPr>
              <a:t> materials that lasted longer. </a:t>
            </a:r>
            <a:endParaRPr lang="en-GB" sz="3600" b="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367358171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87846282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a:bodyPr>
          <a:lstStyle/>
          <a:p>
            <a:r>
              <a:rPr lang="en-GB" sz="5400" dirty="0">
                <a:latin typeface="Twinkl Cursive Looped" panose="02000000000000000000" pitchFamily="2" charset="0"/>
              </a:rPr>
              <a:t>Lightweight plant materials found in </a:t>
            </a:r>
            <a:r>
              <a:rPr lang="en-GB" sz="5400" dirty="0">
                <a:solidFill>
                  <a:srgbClr val="FF0000"/>
                </a:solidFill>
                <a:latin typeface="Twinkl Cursive Looped" panose="02000000000000000000" pitchFamily="2" charset="0"/>
              </a:rPr>
              <a:t>nature</a:t>
            </a:r>
            <a:r>
              <a:rPr lang="en-GB" sz="5400" dirty="0">
                <a:latin typeface="Twinkl Cursive Looped" panose="02000000000000000000" pitchFamily="2" charset="0"/>
              </a:rPr>
              <a:t> were perfect.</a:t>
            </a:r>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words that we have covered in this session?</a:t>
            </a:r>
          </a:p>
        </p:txBody>
      </p:sp>
    </p:spTree>
    <p:extLst>
      <p:ext uri="{BB962C8B-B14F-4D97-AF65-F5344CB8AC3E}">
        <p14:creationId xmlns:p14="http://schemas.microsoft.com/office/powerpoint/2010/main" val="267986068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3  - Summer 2</a:t>
            </a:r>
          </a:p>
          <a:p>
            <a:r>
              <a:rPr lang="en-GB" sz="7200" dirty="0">
                <a:latin typeface="Twinkl Cursive Looped" panose="02000000000000000000" pitchFamily="2" charset="0"/>
              </a:rPr>
              <a:t>Week 1 - Thursday</a:t>
            </a:r>
          </a:p>
          <a:p>
            <a:endParaRPr lang="en-GB" sz="7200" dirty="0"/>
          </a:p>
        </p:txBody>
      </p:sp>
    </p:spTree>
    <p:extLst>
      <p:ext uri="{BB962C8B-B14F-4D97-AF65-F5344CB8AC3E}">
        <p14:creationId xmlns:p14="http://schemas.microsoft.com/office/powerpoint/2010/main" val="3423624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creature</a:t>
            </a:r>
          </a:p>
        </p:txBody>
      </p:sp>
      <p:sp>
        <p:nvSpPr>
          <p:cNvPr id="3" name="Rectangle 2">
            <a:extLst>
              <a:ext uri="{FF2B5EF4-FFF2-40B4-BE49-F238E27FC236}">
                <a16:creationId xmlns:a16="http://schemas.microsoft.com/office/drawing/2014/main" id="{162CC6E8-06E9-4F6E-A75B-C2FED721CE28}"/>
              </a:ext>
            </a:extLst>
          </p:cNvPr>
          <p:cNvSpPr/>
          <p:nvPr/>
        </p:nvSpPr>
        <p:spPr>
          <a:xfrm>
            <a:off x="6089650" y="3649436"/>
            <a:ext cx="1435100" cy="91303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3704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BBE31F-1E40-31CD-F96A-C640C7FA6A36}"/>
              </a:ext>
            </a:extLst>
          </p:cNvPr>
          <p:cNvPicPr>
            <a:picLocks noChangeAspect="1"/>
          </p:cNvPicPr>
          <p:nvPr/>
        </p:nvPicPr>
        <p:blipFill rotWithShape="1">
          <a:blip r:embed="rId2"/>
          <a:srcRect l="19210" t="12145" r="18422" b="9454"/>
          <a:stretch/>
        </p:blipFill>
        <p:spPr>
          <a:xfrm>
            <a:off x="866272" y="135376"/>
            <a:ext cx="9320465" cy="6587248"/>
          </a:xfrm>
          <a:prstGeom prst="rect">
            <a:avLst/>
          </a:prstGeom>
        </p:spPr>
      </p:pic>
    </p:spTree>
    <p:extLst>
      <p:ext uri="{BB962C8B-B14F-4D97-AF65-F5344CB8AC3E}">
        <p14:creationId xmlns:p14="http://schemas.microsoft.com/office/powerpoint/2010/main" val="195975315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192809080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231537720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986595" y="479548"/>
            <a:ext cx="10515600" cy="1481650"/>
          </a:xfrm>
        </p:spPr>
        <p:txBody>
          <a:bodyPr>
            <a:normAutofit/>
          </a:bodyPr>
          <a:lstStyle/>
          <a:p>
            <a:pPr algn="ctr"/>
            <a:r>
              <a:rPr lang="en-GB" dirty="0">
                <a:latin typeface="Twinkl Cursive Looped" panose="02000000000000000000" pitchFamily="2" charset="0"/>
              </a:rPr>
              <a:t>library</a:t>
            </a:r>
            <a:endParaRPr lang="en-GB" i="1" dirty="0">
              <a:latin typeface="Twinkl Cursive Looped" panose="02000000000000000000" pitchFamily="2" charset="0"/>
            </a:endParaRPr>
          </a:p>
        </p:txBody>
      </p:sp>
      <p:pic>
        <p:nvPicPr>
          <p:cNvPr id="1026" name="Picture 2" descr="Image result for library clip art">
            <a:extLst>
              <a:ext uri="{FF2B5EF4-FFF2-40B4-BE49-F238E27FC236}">
                <a16:creationId xmlns:a16="http://schemas.microsoft.com/office/drawing/2014/main" id="{51190953-A844-8926-4F1C-179D61132A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264" y="363123"/>
            <a:ext cx="2771775" cy="1714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617EFCD-A327-0BC8-B3D0-9629CA8D48EA}"/>
              </a:ext>
            </a:extLst>
          </p:cNvPr>
          <p:cNvSpPr txBox="1"/>
          <p:nvPr/>
        </p:nvSpPr>
        <p:spPr>
          <a:xfrm>
            <a:off x="545121" y="4624126"/>
            <a:ext cx="10844531" cy="1754326"/>
          </a:xfrm>
          <a:prstGeom prst="rect">
            <a:avLst/>
          </a:prstGeom>
          <a:noFill/>
        </p:spPr>
        <p:txBody>
          <a:bodyPr wrap="square">
            <a:spAutoFit/>
          </a:bodyPr>
          <a:lstStyle/>
          <a:p>
            <a:r>
              <a:rPr lang="en-GB" sz="5400" dirty="0">
                <a:latin typeface="Twinkl Cursive Looped" panose="02000000000000000000" pitchFamily="2" charset="0"/>
              </a:rPr>
              <a:t>Definition – a building or room containing a collection of books</a:t>
            </a:r>
            <a:endParaRPr lang="en-GB" sz="5400" dirty="0"/>
          </a:p>
        </p:txBody>
      </p:sp>
      <p:sp>
        <p:nvSpPr>
          <p:cNvPr id="8" name="TextBox 7">
            <a:extLst>
              <a:ext uri="{FF2B5EF4-FFF2-40B4-BE49-F238E27FC236}">
                <a16:creationId xmlns:a16="http://schemas.microsoft.com/office/drawing/2014/main" id="{50947823-3EE7-06E6-E3C1-EA9F66331E57}"/>
              </a:ext>
            </a:extLst>
          </p:cNvPr>
          <p:cNvSpPr txBox="1"/>
          <p:nvPr/>
        </p:nvSpPr>
        <p:spPr>
          <a:xfrm>
            <a:off x="4981819" y="2574361"/>
            <a:ext cx="6098344"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1389263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We visited the local library to pick up some new books.</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DB96E730-AE2E-5799-C9E1-C01FB3B85BEE}"/>
              </a:ext>
            </a:extLst>
          </p:cNvPr>
          <p:cNvSpPr txBox="1">
            <a:spLocks/>
          </p:cNvSpPr>
          <p:nvPr/>
        </p:nvSpPr>
        <p:spPr>
          <a:xfrm>
            <a:off x="6907236" y="3051224"/>
            <a:ext cx="2254599" cy="755551"/>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61639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986594" y="168813"/>
            <a:ext cx="10515600" cy="1481650"/>
          </a:xfrm>
        </p:spPr>
        <p:txBody>
          <a:bodyPr>
            <a:normAutofit/>
          </a:bodyPr>
          <a:lstStyle/>
          <a:p>
            <a:pPr algn="ctr"/>
            <a:r>
              <a:rPr lang="en-GB" dirty="0">
                <a:latin typeface="Twinkl Cursive Looped" panose="02000000000000000000" pitchFamily="2" charset="0"/>
              </a:rPr>
              <a:t>famous</a:t>
            </a:r>
            <a:endParaRPr lang="en-GB" i="1" dirty="0">
              <a:latin typeface="Twinkl Cursive Looped" panose="02000000000000000000" pitchFamily="2" charset="0"/>
            </a:endParaRPr>
          </a:p>
        </p:txBody>
      </p:sp>
      <p:pic>
        <p:nvPicPr>
          <p:cNvPr id="2050" name="Picture 2" descr="Image result for famous clip art">
            <a:extLst>
              <a:ext uri="{FF2B5EF4-FFF2-40B4-BE49-F238E27FC236}">
                <a16:creationId xmlns:a16="http://schemas.microsoft.com/office/drawing/2014/main" id="{B1F828BD-9227-5986-8ABF-6CA928D8D8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290" y="299892"/>
            <a:ext cx="2390775" cy="20097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EACD48C-F5E5-9700-71CB-87579796B829}"/>
              </a:ext>
            </a:extLst>
          </p:cNvPr>
          <p:cNvSpPr txBox="1"/>
          <p:nvPr/>
        </p:nvSpPr>
        <p:spPr>
          <a:xfrm>
            <a:off x="469290" y="4675395"/>
            <a:ext cx="11319436" cy="193899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Definition – known about by a great number of people</a:t>
            </a:r>
            <a:endParaRPr lang="en-GB" dirty="0"/>
          </a:p>
        </p:txBody>
      </p:sp>
      <p:sp>
        <p:nvSpPr>
          <p:cNvPr id="8" name="TextBox 7">
            <a:extLst>
              <a:ext uri="{FF2B5EF4-FFF2-40B4-BE49-F238E27FC236}">
                <a16:creationId xmlns:a16="http://schemas.microsoft.com/office/drawing/2014/main" id="{F658D126-1AF5-C2BC-EABA-80F093882ED1}"/>
              </a:ext>
            </a:extLst>
          </p:cNvPr>
          <p:cNvSpPr txBox="1"/>
          <p:nvPr/>
        </p:nvSpPr>
        <p:spPr>
          <a:xfrm>
            <a:off x="4160519" y="2723529"/>
            <a:ext cx="6098344" cy="1292662"/>
          </a:xfrm>
          <a:prstGeom prst="rect">
            <a:avLst/>
          </a:prstGeom>
          <a:noFill/>
        </p:spPr>
        <p:txBody>
          <a:bodyPr wrap="square">
            <a:spAutoFit/>
          </a:bodyPr>
          <a:lstStyle/>
          <a:p>
            <a:r>
              <a:rPr lang="en-GB" sz="6000" dirty="0">
                <a:solidFill>
                  <a:prstClr val="black"/>
                </a:solidFill>
                <a:latin typeface="Twinkl Cursive Looped" panose="02000000000000000000" pitchFamily="2" charset="0"/>
                <a:ea typeface="+mj-ea"/>
                <a:cs typeface="+mj-cs"/>
              </a:rPr>
              <a:t>ADJECTIVE</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Tree>
    <p:extLst>
      <p:ext uri="{BB962C8B-B14F-4D97-AF65-F5344CB8AC3E}">
        <p14:creationId xmlns:p14="http://schemas.microsoft.com/office/powerpoint/2010/main" val="264212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It was her dream to become a famous athlete</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74F3BDEE-0F34-8FC7-023D-217876156578}"/>
              </a:ext>
            </a:extLst>
          </p:cNvPr>
          <p:cNvSpPr txBox="1">
            <a:spLocks/>
          </p:cNvSpPr>
          <p:nvPr/>
        </p:nvSpPr>
        <p:spPr>
          <a:xfrm>
            <a:off x="3835051" y="3806924"/>
            <a:ext cx="2254599" cy="755551"/>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endParaRPr lang="en-GB" i="1" dirty="0"/>
          </a:p>
        </p:txBody>
      </p:sp>
    </p:spTree>
    <p:extLst>
      <p:ext uri="{BB962C8B-B14F-4D97-AF65-F5344CB8AC3E}">
        <p14:creationId xmlns:p14="http://schemas.microsoft.com/office/powerpoint/2010/main" val="142574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suffix </a:t>
            </a:r>
            <a:br>
              <a:rPr lang="en-GB" dirty="0">
                <a:latin typeface="Twinkl Cursive Looped" panose="02000000000000000000" pitchFamily="2" charset="0"/>
              </a:rPr>
            </a:br>
            <a:r>
              <a:rPr lang="en-GB" dirty="0">
                <a:latin typeface="Twinkl Cursive Looped" panose="02000000000000000000" pitchFamily="2" charset="0"/>
              </a:rPr>
              <a:t>-sure</a:t>
            </a:r>
          </a:p>
        </p:txBody>
      </p:sp>
    </p:spTree>
    <p:extLst>
      <p:ext uri="{BB962C8B-B14F-4D97-AF65-F5344CB8AC3E}">
        <p14:creationId xmlns:p14="http://schemas.microsoft.com/office/powerpoint/2010/main" val="50958721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sure</a:t>
            </a:r>
          </a:p>
        </p:txBody>
      </p:sp>
    </p:spTree>
    <p:extLst>
      <p:ext uri="{BB962C8B-B14F-4D97-AF65-F5344CB8AC3E}">
        <p14:creationId xmlns:p14="http://schemas.microsoft.com/office/powerpoint/2010/main" val="185392395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closure</a:t>
            </a:r>
          </a:p>
        </p:txBody>
      </p:sp>
      <p:sp>
        <p:nvSpPr>
          <p:cNvPr id="3" name="Rectangle 2">
            <a:extLst>
              <a:ext uri="{FF2B5EF4-FFF2-40B4-BE49-F238E27FC236}">
                <a16:creationId xmlns:a16="http://schemas.microsoft.com/office/drawing/2014/main" id="{162CC6E8-06E9-4F6E-A75B-C2FED721CE28}"/>
              </a:ext>
            </a:extLst>
          </p:cNvPr>
          <p:cNvSpPr/>
          <p:nvPr/>
        </p:nvSpPr>
        <p:spPr>
          <a:xfrm>
            <a:off x="5861050" y="3639911"/>
            <a:ext cx="1435100" cy="91303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10617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picture</a:t>
            </a:r>
          </a:p>
        </p:txBody>
      </p:sp>
      <p:sp>
        <p:nvSpPr>
          <p:cNvPr id="3" name="Rectangle 2">
            <a:extLst>
              <a:ext uri="{FF2B5EF4-FFF2-40B4-BE49-F238E27FC236}">
                <a16:creationId xmlns:a16="http://schemas.microsoft.com/office/drawing/2014/main" id="{162CC6E8-06E9-4F6E-A75B-C2FED721CE28}"/>
              </a:ext>
            </a:extLst>
          </p:cNvPr>
          <p:cNvSpPr/>
          <p:nvPr/>
        </p:nvSpPr>
        <p:spPr>
          <a:xfrm>
            <a:off x="5899150" y="3639911"/>
            <a:ext cx="1435100" cy="91303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39905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leisure</a:t>
            </a:r>
          </a:p>
        </p:txBody>
      </p:sp>
      <p:sp>
        <p:nvSpPr>
          <p:cNvPr id="3" name="Rectangle 2">
            <a:extLst>
              <a:ext uri="{FF2B5EF4-FFF2-40B4-BE49-F238E27FC236}">
                <a16:creationId xmlns:a16="http://schemas.microsoft.com/office/drawing/2014/main" id="{162CC6E8-06E9-4F6E-A75B-C2FED721CE28}"/>
              </a:ext>
            </a:extLst>
          </p:cNvPr>
          <p:cNvSpPr/>
          <p:nvPr/>
        </p:nvSpPr>
        <p:spPr>
          <a:xfrm>
            <a:off x="5765800" y="3649436"/>
            <a:ext cx="1435100" cy="91303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58193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exposure</a:t>
            </a:r>
          </a:p>
        </p:txBody>
      </p:sp>
      <p:sp>
        <p:nvSpPr>
          <p:cNvPr id="3" name="Rectangle 2">
            <a:extLst>
              <a:ext uri="{FF2B5EF4-FFF2-40B4-BE49-F238E27FC236}">
                <a16:creationId xmlns:a16="http://schemas.microsoft.com/office/drawing/2014/main" id="{162CC6E8-06E9-4F6E-A75B-C2FED721CE28}"/>
              </a:ext>
            </a:extLst>
          </p:cNvPr>
          <p:cNvSpPr/>
          <p:nvPr/>
        </p:nvSpPr>
        <p:spPr>
          <a:xfrm>
            <a:off x="6089650" y="3649436"/>
            <a:ext cx="1435100" cy="91303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15032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pressure</a:t>
            </a:r>
          </a:p>
        </p:txBody>
      </p:sp>
      <p:sp>
        <p:nvSpPr>
          <p:cNvPr id="3" name="Rectangle 2">
            <a:extLst>
              <a:ext uri="{FF2B5EF4-FFF2-40B4-BE49-F238E27FC236}">
                <a16:creationId xmlns:a16="http://schemas.microsoft.com/office/drawing/2014/main" id="{162CC6E8-06E9-4F6E-A75B-C2FED721CE28}"/>
              </a:ext>
            </a:extLst>
          </p:cNvPr>
          <p:cNvSpPr/>
          <p:nvPr/>
        </p:nvSpPr>
        <p:spPr>
          <a:xfrm>
            <a:off x="6089650" y="3649436"/>
            <a:ext cx="1435100" cy="91303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9010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172353625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Words with a short /u/ sound spelt with ‘o’</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41629047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courage</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8423529B-2619-4C00-BACD-5C5E084218E0}"/>
              </a:ext>
            </a:extLst>
          </p:cNvPr>
          <p:cNvSpPr/>
          <p:nvPr/>
        </p:nvSpPr>
        <p:spPr>
          <a:xfrm>
            <a:off x="5146785" y="3821650"/>
            <a:ext cx="756744" cy="61815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482" name="Picture 2" descr="Image result for courage clip art">
            <a:extLst>
              <a:ext uri="{FF2B5EF4-FFF2-40B4-BE49-F238E27FC236}">
                <a16:creationId xmlns:a16="http://schemas.microsoft.com/office/drawing/2014/main" id="{425D3462-0F06-DD55-D2A3-901203503D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482" y="390024"/>
            <a:ext cx="24003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538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rough</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8423529B-2619-4C00-BACD-5C5E084218E0}"/>
              </a:ext>
            </a:extLst>
          </p:cNvPr>
          <p:cNvSpPr/>
          <p:nvPr/>
        </p:nvSpPr>
        <p:spPr>
          <a:xfrm>
            <a:off x="5470635" y="3767958"/>
            <a:ext cx="756744" cy="61815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530" name="Picture 2" descr="Image result for rough clip art">
            <a:extLst>
              <a:ext uri="{FF2B5EF4-FFF2-40B4-BE49-F238E27FC236}">
                <a16:creationId xmlns:a16="http://schemas.microsoft.com/office/drawing/2014/main" id="{C98D6AF5-7B1D-B385-D09E-19D490F42C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992" y="470234"/>
            <a:ext cx="239077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852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tough</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8423529B-2619-4C00-BACD-5C5E084218E0}"/>
              </a:ext>
            </a:extLst>
          </p:cNvPr>
          <p:cNvSpPr/>
          <p:nvPr/>
        </p:nvSpPr>
        <p:spPr>
          <a:xfrm>
            <a:off x="5470635" y="3767958"/>
            <a:ext cx="756744" cy="61815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554" name="Picture 2" descr="Image result for tough clip art">
            <a:extLst>
              <a:ext uri="{FF2B5EF4-FFF2-40B4-BE49-F238E27FC236}">
                <a16:creationId xmlns:a16="http://schemas.microsoft.com/office/drawing/2014/main" id="{C38A2B53-9928-7B9B-0F21-195AF651C6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725"/>
          <a:stretch/>
        </p:blipFill>
        <p:spPr bwMode="auto">
          <a:xfrm>
            <a:off x="141622" y="261686"/>
            <a:ext cx="2040104" cy="2026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6248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cousin</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8423529B-2619-4C00-BACD-5C5E084218E0}"/>
              </a:ext>
            </a:extLst>
          </p:cNvPr>
          <p:cNvSpPr/>
          <p:nvPr/>
        </p:nvSpPr>
        <p:spPr>
          <a:xfrm>
            <a:off x="5470635" y="3767958"/>
            <a:ext cx="756744" cy="61815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626" name="Picture 2" descr="Image result for cousin clip art">
            <a:extLst>
              <a:ext uri="{FF2B5EF4-FFF2-40B4-BE49-F238E27FC236}">
                <a16:creationId xmlns:a16="http://schemas.microsoft.com/office/drawing/2014/main" id="{C1A7DD39-2D65-196E-4952-AA3C5EDFF9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604" y="484772"/>
            <a:ext cx="2596564" cy="2762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859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452186" y="4797984"/>
            <a:ext cx="10515600" cy="1702676"/>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bravery</a:t>
            </a:r>
            <a:endParaRPr lang="en-GB" i="1" dirty="0">
              <a:latin typeface="Twinkl Cursive Looped" panose="02000000000000000000" pitchFamily="2" charset="0"/>
            </a:endParaRPr>
          </a:p>
        </p:txBody>
      </p:sp>
      <p:pic>
        <p:nvPicPr>
          <p:cNvPr id="19458" name="Picture 2" descr="Image result for courage clip art">
            <a:extLst>
              <a:ext uri="{FF2B5EF4-FFF2-40B4-BE49-F238E27FC236}">
                <a16:creationId xmlns:a16="http://schemas.microsoft.com/office/drawing/2014/main" id="{1E95CE60-4594-65E0-2F2B-5ABCAAC586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934" y="545881"/>
            <a:ext cx="2400300" cy="1714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B57A502-EE74-4E2C-B2ED-824BFCEB2F5E}"/>
              </a:ext>
            </a:extLst>
          </p:cNvPr>
          <p:cNvSpPr txBox="1"/>
          <p:nvPr/>
        </p:nvSpPr>
        <p:spPr>
          <a:xfrm>
            <a:off x="4411579" y="262189"/>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courage</a:t>
            </a:r>
            <a:endParaRPr lang="en-GB" dirty="0"/>
          </a:p>
        </p:txBody>
      </p:sp>
      <p:sp>
        <p:nvSpPr>
          <p:cNvPr id="6" name="TextBox 5">
            <a:extLst>
              <a:ext uri="{FF2B5EF4-FFF2-40B4-BE49-F238E27FC236}">
                <a16:creationId xmlns:a16="http://schemas.microsoft.com/office/drawing/2014/main" id="{99ABE318-ACE0-E017-44B5-AA19C24F6653}"/>
              </a:ext>
            </a:extLst>
          </p:cNvPr>
          <p:cNvSpPr txBox="1"/>
          <p:nvPr/>
        </p:nvSpPr>
        <p:spPr>
          <a:xfrm>
            <a:off x="4620126" y="1482793"/>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srgbClr val="FF0000"/>
                </a:solidFill>
                <a:effectLst/>
                <a:uLnTx/>
                <a:uFillTx/>
                <a:latin typeface="Twinkl Cursive Looped" panose="02000000000000000000" pitchFamily="2" charset="0"/>
                <a:ea typeface="+mj-ea"/>
                <a:cs typeface="+mj-cs"/>
              </a:rPr>
              <a:t>(noun) </a:t>
            </a:r>
            <a:endParaRPr lang="en-GB" dirty="0"/>
          </a:p>
        </p:txBody>
      </p:sp>
    </p:spTree>
    <p:extLst>
      <p:ext uri="{BB962C8B-B14F-4D97-AF65-F5344CB8AC3E}">
        <p14:creationId xmlns:p14="http://schemas.microsoft.com/office/powerpoint/2010/main" val="308909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nature</a:t>
            </a:r>
          </a:p>
        </p:txBody>
      </p:sp>
      <p:sp>
        <p:nvSpPr>
          <p:cNvPr id="3" name="Rectangle 2">
            <a:extLst>
              <a:ext uri="{FF2B5EF4-FFF2-40B4-BE49-F238E27FC236}">
                <a16:creationId xmlns:a16="http://schemas.microsoft.com/office/drawing/2014/main" id="{162CC6E8-06E9-4F6E-A75B-C2FED721CE28}"/>
              </a:ext>
            </a:extLst>
          </p:cNvPr>
          <p:cNvSpPr/>
          <p:nvPr/>
        </p:nvSpPr>
        <p:spPr>
          <a:xfrm>
            <a:off x="5822950" y="3639911"/>
            <a:ext cx="1435100" cy="91303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84698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752193"/>
            <a:ext cx="10515600" cy="1702676"/>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not smooth or level</a:t>
            </a:r>
            <a:endParaRPr lang="en-GB" i="1" dirty="0">
              <a:latin typeface="Twinkl Cursive Looped" panose="02000000000000000000" pitchFamily="2" charset="0"/>
            </a:endParaRPr>
          </a:p>
        </p:txBody>
      </p:sp>
      <p:pic>
        <p:nvPicPr>
          <p:cNvPr id="21506" name="Picture 2" descr="Image result for rough clip art">
            <a:extLst>
              <a:ext uri="{FF2B5EF4-FFF2-40B4-BE49-F238E27FC236}">
                <a16:creationId xmlns:a16="http://schemas.microsoft.com/office/drawing/2014/main" id="{D0325FA8-93BD-748F-A63E-829535756E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850" y="545881"/>
            <a:ext cx="2390775" cy="1714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994C6D9-0593-EAED-B204-F9A8EEA52818}"/>
              </a:ext>
            </a:extLst>
          </p:cNvPr>
          <p:cNvSpPr txBox="1"/>
          <p:nvPr/>
        </p:nvSpPr>
        <p:spPr>
          <a:xfrm>
            <a:off x="5251450" y="695327"/>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rough</a:t>
            </a:r>
            <a:endParaRPr lang="en-GB" dirty="0"/>
          </a:p>
        </p:txBody>
      </p:sp>
      <p:sp>
        <p:nvSpPr>
          <p:cNvPr id="6" name="TextBox 5">
            <a:extLst>
              <a:ext uri="{FF2B5EF4-FFF2-40B4-BE49-F238E27FC236}">
                <a16:creationId xmlns:a16="http://schemas.microsoft.com/office/drawing/2014/main" id="{BDBB8390-4E39-54AB-BEAA-2AA722BA85F9}"/>
              </a:ext>
            </a:extLst>
          </p:cNvPr>
          <p:cNvSpPr txBox="1"/>
          <p:nvPr/>
        </p:nvSpPr>
        <p:spPr>
          <a:xfrm>
            <a:off x="4748463" y="1990624"/>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srgbClr val="FF0000"/>
                </a:solidFill>
                <a:effectLst/>
                <a:uLnTx/>
                <a:uFillTx/>
                <a:latin typeface="Twinkl Cursive Looped" panose="02000000000000000000" pitchFamily="2" charset="0"/>
                <a:ea typeface="+mj-ea"/>
                <a:cs typeface="+mj-cs"/>
              </a:rPr>
              <a:t>(adjective) </a:t>
            </a:r>
            <a:endParaRPr lang="en-GB" dirty="0"/>
          </a:p>
        </p:txBody>
      </p:sp>
    </p:spTree>
    <p:extLst>
      <p:ext uri="{BB962C8B-B14F-4D97-AF65-F5344CB8AC3E}">
        <p14:creationId xmlns:p14="http://schemas.microsoft.com/office/powerpoint/2010/main" val="3280087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752193"/>
            <a:ext cx="10515600" cy="1702676"/>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able to endure hardship or pain</a:t>
            </a:r>
            <a:endParaRPr lang="en-GB" i="1" dirty="0">
              <a:latin typeface="Twinkl Cursive Looped" panose="02000000000000000000" pitchFamily="2" charset="0"/>
            </a:endParaRPr>
          </a:p>
        </p:txBody>
      </p:sp>
      <p:pic>
        <p:nvPicPr>
          <p:cNvPr id="3" name="Picture 2" descr="Image result for tough clip art">
            <a:extLst>
              <a:ext uri="{FF2B5EF4-FFF2-40B4-BE49-F238E27FC236}">
                <a16:creationId xmlns:a16="http://schemas.microsoft.com/office/drawing/2014/main" id="{D054376B-AF19-B348-7CA2-2B9ABAD146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725"/>
          <a:stretch/>
        </p:blipFill>
        <p:spPr bwMode="auto">
          <a:xfrm>
            <a:off x="141622" y="261686"/>
            <a:ext cx="2040104" cy="20267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B10F0EC-FA3F-B23D-D504-27DC8D4F50FB}"/>
              </a:ext>
            </a:extLst>
          </p:cNvPr>
          <p:cNvSpPr txBox="1"/>
          <p:nvPr/>
        </p:nvSpPr>
        <p:spPr>
          <a:xfrm>
            <a:off x="4764505" y="550948"/>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tough</a:t>
            </a:r>
            <a:endParaRPr lang="en-GB" dirty="0"/>
          </a:p>
        </p:txBody>
      </p:sp>
      <p:sp>
        <p:nvSpPr>
          <p:cNvPr id="7" name="TextBox 6">
            <a:extLst>
              <a:ext uri="{FF2B5EF4-FFF2-40B4-BE49-F238E27FC236}">
                <a16:creationId xmlns:a16="http://schemas.microsoft.com/office/drawing/2014/main" id="{9F381CC5-CE95-7DD4-536A-AA5B1BE08CFC}"/>
              </a:ext>
            </a:extLst>
          </p:cNvPr>
          <p:cNvSpPr txBox="1"/>
          <p:nvPr/>
        </p:nvSpPr>
        <p:spPr>
          <a:xfrm>
            <a:off x="4219074" y="1780616"/>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srgbClr val="FF0000"/>
                </a:solidFill>
                <a:effectLst/>
                <a:uLnTx/>
                <a:uFillTx/>
                <a:latin typeface="Twinkl Cursive Looped" panose="02000000000000000000" pitchFamily="2" charset="0"/>
                <a:ea typeface="+mj-ea"/>
                <a:cs typeface="+mj-cs"/>
              </a:rPr>
              <a:t>(adjective) </a:t>
            </a:r>
            <a:endParaRPr lang="en-GB" dirty="0"/>
          </a:p>
        </p:txBody>
      </p:sp>
    </p:spTree>
    <p:extLst>
      <p:ext uri="{BB962C8B-B14F-4D97-AF65-F5344CB8AC3E}">
        <p14:creationId xmlns:p14="http://schemas.microsoft.com/office/powerpoint/2010/main" val="139772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752193"/>
            <a:ext cx="10515600" cy="1702676"/>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a child of one’s aunt or uncle</a:t>
            </a:r>
            <a:endParaRPr lang="en-GB" i="1" dirty="0">
              <a:latin typeface="Twinkl Cursive Looped" panose="02000000000000000000" pitchFamily="2" charset="0"/>
            </a:endParaRPr>
          </a:p>
        </p:txBody>
      </p:sp>
      <p:pic>
        <p:nvPicPr>
          <p:cNvPr id="24578" name="Picture 2" descr="Image result for cousin clip art">
            <a:extLst>
              <a:ext uri="{FF2B5EF4-FFF2-40B4-BE49-F238E27FC236}">
                <a16:creationId xmlns:a16="http://schemas.microsoft.com/office/drawing/2014/main" id="{9F623AE6-2AFA-083E-52D1-A8DEF8CBEF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983" y="500814"/>
            <a:ext cx="2355933" cy="25063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70D64F0-3095-D535-3E37-D955CE9A335B}"/>
              </a:ext>
            </a:extLst>
          </p:cNvPr>
          <p:cNvSpPr txBox="1"/>
          <p:nvPr/>
        </p:nvSpPr>
        <p:spPr>
          <a:xfrm>
            <a:off x="4892842" y="387468"/>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cousin</a:t>
            </a:r>
            <a:endParaRPr lang="en-GB" dirty="0"/>
          </a:p>
        </p:txBody>
      </p:sp>
      <p:sp>
        <p:nvSpPr>
          <p:cNvPr id="6" name="TextBox 5">
            <a:extLst>
              <a:ext uri="{FF2B5EF4-FFF2-40B4-BE49-F238E27FC236}">
                <a16:creationId xmlns:a16="http://schemas.microsoft.com/office/drawing/2014/main" id="{C577C06B-55F6-A9C6-707E-54DD79010AB0}"/>
              </a:ext>
            </a:extLst>
          </p:cNvPr>
          <p:cNvSpPr txBox="1"/>
          <p:nvPr/>
        </p:nvSpPr>
        <p:spPr>
          <a:xfrm>
            <a:off x="4892842" y="1640366"/>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srgbClr val="FF0000"/>
                </a:solidFill>
                <a:effectLst/>
                <a:uLnTx/>
                <a:uFillTx/>
                <a:latin typeface="Twinkl Cursive Looped" panose="02000000000000000000" pitchFamily="2" charset="0"/>
                <a:ea typeface="+mj-ea"/>
                <a:cs typeface="+mj-cs"/>
              </a:rPr>
              <a:t>(noun) </a:t>
            </a:r>
            <a:endParaRPr lang="en-GB" dirty="0"/>
          </a:p>
        </p:txBody>
      </p:sp>
    </p:spTree>
    <p:extLst>
      <p:ext uri="{BB962C8B-B14F-4D97-AF65-F5344CB8AC3E}">
        <p14:creationId xmlns:p14="http://schemas.microsoft.com/office/powerpoint/2010/main" val="48222788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r>
              <a:rPr lang="en-GB" dirty="0">
                <a:latin typeface="Twinkl Cursive Looped" panose="02000000000000000000" pitchFamily="2" charset="0"/>
              </a:rPr>
              <a:t>She approached the challenge with great courage.</a:t>
            </a:r>
          </a:p>
        </p:txBody>
      </p:sp>
      <p:sp>
        <p:nvSpPr>
          <p:cNvPr id="3" name="Title 1">
            <a:extLst>
              <a:ext uri="{FF2B5EF4-FFF2-40B4-BE49-F238E27FC236}">
                <a16:creationId xmlns:a16="http://schemas.microsoft.com/office/drawing/2014/main" id="{21F5AF38-6CF0-AC2B-1A0A-5F62270ED732}"/>
              </a:ext>
            </a:extLst>
          </p:cNvPr>
          <p:cNvSpPr txBox="1">
            <a:spLocks/>
          </p:cNvSpPr>
          <p:nvPr/>
        </p:nvSpPr>
        <p:spPr>
          <a:xfrm>
            <a:off x="4273437" y="3818021"/>
            <a:ext cx="2351952" cy="744454"/>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1016165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r>
              <a:rPr lang="en-GB" dirty="0">
                <a:latin typeface="Twinkl Cursive Looped" panose="02000000000000000000" pitchFamily="2" charset="0"/>
              </a:rPr>
              <a:t>We had to walk across rough ground to get to the campsite.</a:t>
            </a:r>
          </a:p>
        </p:txBody>
      </p:sp>
      <p:sp>
        <p:nvSpPr>
          <p:cNvPr id="3" name="Title 1">
            <a:extLst>
              <a:ext uri="{FF2B5EF4-FFF2-40B4-BE49-F238E27FC236}">
                <a16:creationId xmlns:a16="http://schemas.microsoft.com/office/drawing/2014/main" id="{3DEDA6BF-000E-DC3F-613D-808B7E03E28C}"/>
              </a:ext>
            </a:extLst>
          </p:cNvPr>
          <p:cNvSpPr txBox="1">
            <a:spLocks/>
          </p:cNvSpPr>
          <p:nvPr/>
        </p:nvSpPr>
        <p:spPr>
          <a:xfrm>
            <a:off x="7850827" y="3051224"/>
            <a:ext cx="2254599" cy="755551"/>
          </a:xfrm>
          <a:prstGeom prst="rect">
            <a:avLst/>
          </a:prstGeom>
          <a:solidFill>
            <a:schemeClr val="bg1">
              <a:lumMod val="95000"/>
            </a:schemeClr>
          </a:solidFill>
        </p:spPr>
        <p:txBody>
          <a:bodyPr vert="horz" lIns="91440" tIns="45720" rIns="91440" bIns="45720" rtlCol="0" anchor="b">
            <a:normAutofit fontScale="9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a:t>
            </a:r>
            <a:endParaRPr lang="en-GB" i="1" dirty="0"/>
          </a:p>
        </p:txBody>
      </p:sp>
    </p:spTree>
    <p:extLst>
      <p:ext uri="{BB962C8B-B14F-4D97-AF65-F5344CB8AC3E}">
        <p14:creationId xmlns:p14="http://schemas.microsoft.com/office/powerpoint/2010/main" val="358380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734508" cy="1481650"/>
          </a:xfrm>
        </p:spPr>
        <p:txBody>
          <a:bodyPr>
            <a:normAutofit fontScale="90000"/>
          </a:bodyPr>
          <a:lstStyle/>
          <a:p>
            <a:r>
              <a:rPr lang="en-GB" dirty="0">
                <a:latin typeface="Twinkl Cursive Looped" panose="02000000000000000000" pitchFamily="2" charset="0"/>
              </a:rPr>
              <a:t>We</a:t>
            </a:r>
            <a:r>
              <a:rPr lang="en-GB" dirty="0"/>
              <a:t> </a:t>
            </a:r>
            <a:r>
              <a:rPr lang="en-GB" dirty="0">
                <a:latin typeface="Twinkl Cursive Looped" panose="02000000000000000000" pitchFamily="2" charset="0"/>
              </a:rPr>
              <a:t>she was as tough as old boots.</a:t>
            </a:r>
          </a:p>
        </p:txBody>
      </p:sp>
      <p:sp>
        <p:nvSpPr>
          <p:cNvPr id="3" name="Title 1">
            <a:extLst>
              <a:ext uri="{FF2B5EF4-FFF2-40B4-BE49-F238E27FC236}">
                <a16:creationId xmlns:a16="http://schemas.microsoft.com/office/drawing/2014/main" id="{401C1D03-1810-4A13-423F-AC9A2A4BCB4F}"/>
              </a:ext>
            </a:extLst>
          </p:cNvPr>
          <p:cNvSpPr txBox="1">
            <a:spLocks/>
          </p:cNvSpPr>
          <p:nvPr/>
        </p:nvSpPr>
        <p:spPr>
          <a:xfrm>
            <a:off x="5428470" y="3806924"/>
            <a:ext cx="2063194" cy="755551"/>
          </a:xfrm>
          <a:prstGeom prst="rect">
            <a:avLst/>
          </a:prstGeom>
          <a:solidFill>
            <a:schemeClr val="bg1">
              <a:lumMod val="95000"/>
            </a:schemeClr>
          </a:solidFill>
        </p:spPr>
        <p:txBody>
          <a:bodyPr vert="horz" lIns="91440" tIns="45720" rIns="91440" bIns="45720" rtlCol="0" anchor="b">
            <a:normAutofit fontScale="8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a:t>
            </a:r>
            <a:endParaRPr lang="en-GB" i="1" dirty="0"/>
          </a:p>
        </p:txBody>
      </p:sp>
    </p:spTree>
    <p:extLst>
      <p:ext uri="{BB962C8B-B14F-4D97-AF65-F5344CB8AC3E}">
        <p14:creationId xmlns:p14="http://schemas.microsoft.com/office/powerpoint/2010/main" val="38908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r>
              <a:rPr lang="en-GB" dirty="0">
                <a:latin typeface="Twinkl Cursive Looped" panose="02000000000000000000" pitchFamily="2" charset="0"/>
              </a:rPr>
              <a:t>My cousin is very funny.</a:t>
            </a:r>
          </a:p>
        </p:txBody>
      </p:sp>
      <p:sp>
        <p:nvSpPr>
          <p:cNvPr id="3" name="Title 1">
            <a:extLst>
              <a:ext uri="{FF2B5EF4-FFF2-40B4-BE49-F238E27FC236}">
                <a16:creationId xmlns:a16="http://schemas.microsoft.com/office/drawing/2014/main" id="{1C8C3BB4-E28C-C7F3-5EC8-ACADE0D25456}"/>
              </a:ext>
            </a:extLst>
          </p:cNvPr>
          <p:cNvSpPr txBox="1">
            <a:spLocks/>
          </p:cNvSpPr>
          <p:nvPr/>
        </p:nvSpPr>
        <p:spPr>
          <a:xfrm>
            <a:off x="2155879" y="3694629"/>
            <a:ext cx="2254599" cy="755551"/>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endParaRPr lang="en-GB" i="1" dirty="0"/>
          </a:p>
        </p:txBody>
      </p:sp>
    </p:spTree>
    <p:extLst>
      <p:ext uri="{BB962C8B-B14F-4D97-AF65-F5344CB8AC3E}">
        <p14:creationId xmlns:p14="http://schemas.microsoft.com/office/powerpoint/2010/main" val="1103935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48853967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23850"/>
            <a:ext cx="10515600" cy="1481650"/>
          </a:xfrm>
        </p:spPr>
        <p:txBody>
          <a:bodyPr>
            <a:normAutofit/>
          </a:bodyPr>
          <a:lstStyle/>
          <a:p>
            <a:pPr algn="ctr"/>
            <a:r>
              <a:rPr lang="en-GB" dirty="0">
                <a:latin typeface="Twinkl Cursive Looped" panose="02000000000000000000" pitchFamily="2" charset="0"/>
              </a:rPr>
              <a:t>height</a:t>
            </a:r>
            <a:endParaRPr lang="en-GB" i="1" dirty="0">
              <a:latin typeface="Twinkl Cursive Looped" panose="02000000000000000000" pitchFamily="2" charset="0"/>
            </a:endParaRPr>
          </a:p>
        </p:txBody>
      </p:sp>
      <p:pic>
        <p:nvPicPr>
          <p:cNvPr id="3" name="Picture 2" descr="Height Stock Illustrations – 28,961 Height Stock Illustrations, Vectors &amp;  Clipart - Dreamstime">
            <a:extLst>
              <a:ext uri="{FF2B5EF4-FFF2-40B4-BE49-F238E27FC236}">
                <a16:creationId xmlns:a16="http://schemas.microsoft.com/office/drawing/2014/main" id="{B2D475C0-8C83-D9C1-49D6-87BD8138B55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575" y="323850"/>
            <a:ext cx="2319105" cy="3276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CFDBFBF-46C5-75D6-3506-9A41CAC6F703}"/>
              </a:ext>
            </a:extLst>
          </p:cNvPr>
          <p:cNvSpPr txBox="1"/>
          <p:nvPr/>
        </p:nvSpPr>
        <p:spPr>
          <a:xfrm>
            <a:off x="5032716" y="2195143"/>
            <a:ext cx="6098344" cy="1015663"/>
          </a:xfrm>
          <a:prstGeom prst="rect">
            <a:avLst/>
          </a:prstGeom>
          <a:noFill/>
        </p:spPr>
        <p:txBody>
          <a:bodyPr wrap="square">
            <a:spAutoFit/>
          </a:bodyPr>
          <a:lstStyle/>
          <a:p>
            <a:r>
              <a:rPr lang="en-GB" sz="6000" dirty="0">
                <a:solidFill>
                  <a:prstClr val="black"/>
                </a:solidFill>
                <a:latin typeface="Twinkl Cursive Looped" panose="02000000000000000000" pitchFamily="2" charset="0"/>
                <a:ea typeface="+mj-ea"/>
                <a:cs typeface="+mj-cs"/>
              </a:rPr>
              <a:t>NOUN</a:t>
            </a:r>
            <a:endParaRPr lang="en-GB" dirty="0"/>
          </a:p>
        </p:txBody>
      </p:sp>
      <p:sp>
        <p:nvSpPr>
          <p:cNvPr id="11" name="TextBox 10">
            <a:extLst>
              <a:ext uri="{FF2B5EF4-FFF2-40B4-BE49-F238E27FC236}">
                <a16:creationId xmlns:a16="http://schemas.microsoft.com/office/drawing/2014/main" id="{0E18A80C-422C-03BE-07BD-AE248EC07D1E}"/>
              </a:ext>
            </a:extLst>
          </p:cNvPr>
          <p:cNvSpPr txBox="1"/>
          <p:nvPr/>
        </p:nvSpPr>
        <p:spPr>
          <a:xfrm>
            <a:off x="138332" y="3887101"/>
            <a:ext cx="11915335" cy="286232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Definition - the measurement of someone or something from head to foot or from base to top</a:t>
            </a:r>
            <a:endParaRPr lang="en-GB" dirty="0"/>
          </a:p>
        </p:txBody>
      </p:sp>
    </p:spTree>
    <p:extLst>
      <p:ext uri="{BB962C8B-B14F-4D97-AF65-F5344CB8AC3E}">
        <p14:creationId xmlns:p14="http://schemas.microsoft.com/office/powerpoint/2010/main" val="169270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1"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ride had a height requirement</a:t>
            </a:r>
          </a:p>
        </p:txBody>
      </p:sp>
      <p:sp>
        <p:nvSpPr>
          <p:cNvPr id="3" name="Title 1">
            <a:extLst>
              <a:ext uri="{FF2B5EF4-FFF2-40B4-BE49-F238E27FC236}">
                <a16:creationId xmlns:a16="http://schemas.microsoft.com/office/drawing/2014/main" id="{FD8A715B-3D5F-6A8C-D143-818D73B72090}"/>
              </a:ext>
            </a:extLst>
          </p:cNvPr>
          <p:cNvSpPr txBox="1">
            <a:spLocks/>
          </p:cNvSpPr>
          <p:nvPr/>
        </p:nvSpPr>
        <p:spPr>
          <a:xfrm>
            <a:off x="5428469" y="3806924"/>
            <a:ext cx="2254599" cy="755551"/>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endParaRPr lang="en-GB" i="1" dirty="0"/>
          </a:p>
        </p:txBody>
      </p:sp>
    </p:spTree>
    <p:extLst>
      <p:ext uri="{BB962C8B-B14F-4D97-AF65-F5344CB8AC3E}">
        <p14:creationId xmlns:p14="http://schemas.microsoft.com/office/powerpoint/2010/main" val="307201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79450" y="3080825"/>
            <a:ext cx="10515600" cy="1481650"/>
          </a:xfrm>
        </p:spPr>
        <p:txBody>
          <a:bodyPr>
            <a:normAutofit/>
          </a:bodyPr>
          <a:lstStyle/>
          <a:p>
            <a:pPr algn="ctr"/>
            <a:r>
              <a:rPr lang="en-GB" dirty="0">
                <a:latin typeface="Twinkl Cursive Looped" panose="02000000000000000000" pitchFamily="2" charset="0"/>
              </a:rPr>
              <a:t>furniture</a:t>
            </a:r>
          </a:p>
        </p:txBody>
      </p:sp>
      <p:sp>
        <p:nvSpPr>
          <p:cNvPr id="3" name="Rectangle 2">
            <a:extLst>
              <a:ext uri="{FF2B5EF4-FFF2-40B4-BE49-F238E27FC236}">
                <a16:creationId xmlns:a16="http://schemas.microsoft.com/office/drawing/2014/main" id="{162CC6E8-06E9-4F6E-A75B-C2FED721CE28}"/>
              </a:ext>
            </a:extLst>
          </p:cNvPr>
          <p:cNvSpPr/>
          <p:nvPr/>
        </p:nvSpPr>
        <p:spPr>
          <a:xfrm>
            <a:off x="6089650" y="3649436"/>
            <a:ext cx="1435100" cy="91303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88643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33376" y="351692"/>
            <a:ext cx="10515600" cy="1481650"/>
          </a:xfrm>
        </p:spPr>
        <p:txBody>
          <a:bodyPr>
            <a:normAutofit/>
          </a:bodyPr>
          <a:lstStyle/>
          <a:p>
            <a:pPr algn="ctr"/>
            <a:r>
              <a:rPr lang="en-GB" dirty="0">
                <a:latin typeface="Twinkl Cursive Looped" panose="02000000000000000000" pitchFamily="2" charset="0"/>
              </a:rPr>
              <a:t>history</a:t>
            </a:r>
            <a:endParaRPr lang="en-GB" i="1" dirty="0">
              <a:latin typeface="Twinkl Cursive Looped" panose="02000000000000000000" pitchFamily="2" charset="0"/>
            </a:endParaRPr>
          </a:p>
        </p:txBody>
      </p:sp>
      <p:sp>
        <p:nvSpPr>
          <p:cNvPr id="4" name="TextBox 3">
            <a:extLst>
              <a:ext uri="{FF2B5EF4-FFF2-40B4-BE49-F238E27FC236}">
                <a16:creationId xmlns:a16="http://schemas.microsoft.com/office/drawing/2014/main" id="{412A8261-1CC0-D709-C294-3A9706A5AE3F}"/>
              </a:ext>
            </a:extLst>
          </p:cNvPr>
          <p:cNvSpPr txBox="1"/>
          <p:nvPr/>
        </p:nvSpPr>
        <p:spPr>
          <a:xfrm>
            <a:off x="4835769" y="2413337"/>
            <a:ext cx="6098344"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
        <p:nvSpPr>
          <p:cNvPr id="6" name="TextBox 5">
            <a:extLst>
              <a:ext uri="{FF2B5EF4-FFF2-40B4-BE49-F238E27FC236}">
                <a16:creationId xmlns:a16="http://schemas.microsoft.com/office/drawing/2014/main" id="{6778C955-647D-04D7-1FA9-081C8B25A6D8}"/>
              </a:ext>
            </a:extLst>
          </p:cNvPr>
          <p:cNvSpPr txBox="1"/>
          <p:nvPr/>
        </p:nvSpPr>
        <p:spPr>
          <a:xfrm>
            <a:off x="77372" y="3995678"/>
            <a:ext cx="12037255" cy="286232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Definition - the study of past events, particularly in human affairs</a:t>
            </a:r>
            <a:endParaRPr lang="en-GB" dirty="0"/>
          </a:p>
        </p:txBody>
      </p:sp>
      <p:pic>
        <p:nvPicPr>
          <p:cNvPr id="3074" name="Picture 2" descr="Image result for history clip art">
            <a:extLst>
              <a:ext uri="{FF2B5EF4-FFF2-40B4-BE49-F238E27FC236}">
                <a16:creationId xmlns:a16="http://schemas.microsoft.com/office/drawing/2014/main" id="{79F3B15F-9E47-8F81-27D4-2DDB0F35E4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506" y="408840"/>
            <a:ext cx="13525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3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I love to study history at school.</a:t>
            </a:r>
          </a:p>
        </p:txBody>
      </p:sp>
      <p:sp>
        <p:nvSpPr>
          <p:cNvPr id="3" name="Title 1">
            <a:extLst>
              <a:ext uri="{FF2B5EF4-FFF2-40B4-BE49-F238E27FC236}">
                <a16:creationId xmlns:a16="http://schemas.microsoft.com/office/drawing/2014/main" id="{83C4FAD8-45DF-6E18-0AB0-03CCFEBD24BE}"/>
              </a:ext>
            </a:extLst>
          </p:cNvPr>
          <p:cNvSpPr txBox="1">
            <a:spLocks/>
          </p:cNvSpPr>
          <p:nvPr/>
        </p:nvSpPr>
        <p:spPr>
          <a:xfrm>
            <a:off x="5794228" y="3806924"/>
            <a:ext cx="2254599" cy="755551"/>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1279901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86113296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96624150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876300"/>
            <a:ext cx="10515600" cy="4914899"/>
          </a:xfrm>
        </p:spPr>
        <p:txBody>
          <a:bodyPr>
            <a:noAutofit/>
          </a:bodyPr>
          <a:lstStyle/>
          <a:p>
            <a:r>
              <a:rPr lang="en-GB" sz="3600" dirty="0">
                <a:latin typeface="Twinkl Cursive Looped" panose="02000000000000000000" pitchFamily="2" charset="0"/>
              </a:rPr>
              <a:t>In the Stone Age period of history, houses weren’t expected to last forever. People would move from place to place, building new houses as they went. Lightweight plant materials found in nature were perfect. Once they had moved they would build another house. When people began farming, they wanted to build permanent homes next to their land that would last for the future. They needed tough materials that lasted longer. </a:t>
            </a:r>
            <a:endParaRPr lang="en-GB" sz="3600" b="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423602689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876300"/>
            <a:ext cx="10515600" cy="4914899"/>
          </a:xfrm>
        </p:spPr>
        <p:txBody>
          <a:bodyPr>
            <a:noAutofit/>
          </a:bodyPr>
          <a:lstStyle/>
          <a:p>
            <a:r>
              <a:rPr lang="en-GB" sz="3600" dirty="0">
                <a:latin typeface="Twinkl Cursive Looped" panose="02000000000000000000" pitchFamily="2" charset="0"/>
              </a:rPr>
              <a:t>In the Stone Age period of </a:t>
            </a:r>
            <a:r>
              <a:rPr lang="en-GB" sz="3600" dirty="0">
                <a:highlight>
                  <a:srgbClr val="FFFF00"/>
                </a:highlight>
                <a:latin typeface="Twinkl Cursive Looped" panose="02000000000000000000" pitchFamily="2" charset="0"/>
              </a:rPr>
              <a:t>history</a:t>
            </a:r>
            <a:r>
              <a:rPr lang="en-GB" sz="3600" dirty="0">
                <a:latin typeface="Twinkl Cursive Looped" panose="02000000000000000000" pitchFamily="2" charset="0"/>
              </a:rPr>
              <a:t>, houses weren’t expected to last forever. People would move from place to place, building new houses as they went. Lightweight plant materials found in </a:t>
            </a:r>
            <a:r>
              <a:rPr lang="en-GB" sz="3600" dirty="0">
                <a:highlight>
                  <a:srgbClr val="FFFF00"/>
                </a:highlight>
                <a:latin typeface="Twinkl Cursive Looped" panose="02000000000000000000" pitchFamily="2" charset="0"/>
              </a:rPr>
              <a:t>nature </a:t>
            </a:r>
            <a:r>
              <a:rPr lang="en-GB" sz="3600" dirty="0">
                <a:latin typeface="Twinkl Cursive Looped" panose="02000000000000000000" pitchFamily="2" charset="0"/>
              </a:rPr>
              <a:t>were perfect. Once they had moved they would build </a:t>
            </a:r>
            <a:r>
              <a:rPr lang="en-GB" sz="3600" dirty="0">
                <a:highlight>
                  <a:srgbClr val="FFFF00"/>
                </a:highlight>
                <a:latin typeface="Twinkl Cursive Looped" panose="02000000000000000000" pitchFamily="2" charset="0"/>
              </a:rPr>
              <a:t>another</a:t>
            </a:r>
            <a:r>
              <a:rPr lang="en-GB" sz="3600" dirty="0">
                <a:latin typeface="Twinkl Cursive Looped" panose="02000000000000000000" pitchFamily="2" charset="0"/>
              </a:rPr>
              <a:t> house. When people began farming, they wanted to build permanent homes next to their land that would last for the </a:t>
            </a:r>
            <a:r>
              <a:rPr lang="en-GB" sz="3600" dirty="0">
                <a:highlight>
                  <a:srgbClr val="FFFF00"/>
                </a:highlight>
                <a:latin typeface="Twinkl Cursive Looped" panose="02000000000000000000" pitchFamily="2" charset="0"/>
              </a:rPr>
              <a:t>future</a:t>
            </a:r>
            <a:r>
              <a:rPr lang="en-GB" sz="3600" dirty="0">
                <a:latin typeface="Twinkl Cursive Looped" panose="02000000000000000000" pitchFamily="2" charset="0"/>
              </a:rPr>
              <a:t>. They needed </a:t>
            </a:r>
            <a:r>
              <a:rPr lang="en-GB" sz="3600" dirty="0">
                <a:highlight>
                  <a:srgbClr val="FFFF00"/>
                </a:highlight>
                <a:latin typeface="Twinkl Cursive Looped" panose="02000000000000000000" pitchFamily="2" charset="0"/>
              </a:rPr>
              <a:t>tough</a:t>
            </a:r>
            <a:r>
              <a:rPr lang="en-GB" sz="3600" dirty="0">
                <a:latin typeface="Twinkl Cursive Looped" panose="02000000000000000000" pitchFamily="2" charset="0"/>
              </a:rPr>
              <a:t> materials that lasted longer. </a:t>
            </a:r>
            <a:endParaRPr lang="en-GB" sz="3600" b="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241333820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73439668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a:bodyPr>
          <a:lstStyle/>
          <a:p>
            <a:r>
              <a:rPr lang="en-GB" sz="5400" dirty="0">
                <a:latin typeface="Twinkl Cursive Looped" panose="02000000000000000000" pitchFamily="2" charset="0"/>
              </a:rPr>
              <a:t>They needed </a:t>
            </a:r>
            <a:r>
              <a:rPr lang="en-GB" sz="5400" dirty="0">
                <a:solidFill>
                  <a:srgbClr val="FF0000"/>
                </a:solidFill>
                <a:latin typeface="Twinkl Cursive Looped" panose="02000000000000000000" pitchFamily="2" charset="0"/>
              </a:rPr>
              <a:t>tough</a:t>
            </a:r>
            <a:r>
              <a:rPr lang="en-GB" sz="5400" dirty="0">
                <a:latin typeface="Twinkl Cursive Looped" panose="02000000000000000000" pitchFamily="2" charset="0"/>
              </a:rPr>
              <a:t> materials that lasted longer.</a:t>
            </a:r>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words that we have covered in this session?</a:t>
            </a:r>
          </a:p>
        </p:txBody>
      </p:sp>
    </p:spTree>
    <p:extLst>
      <p:ext uri="{BB962C8B-B14F-4D97-AF65-F5344CB8AC3E}">
        <p14:creationId xmlns:p14="http://schemas.microsoft.com/office/powerpoint/2010/main" val="199237402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3  - Summer 2</a:t>
            </a:r>
          </a:p>
          <a:p>
            <a:r>
              <a:rPr lang="en-GB" sz="7200" dirty="0">
                <a:latin typeface="Twinkl Cursive Looped" panose="02000000000000000000" pitchFamily="2" charset="0"/>
              </a:rPr>
              <a:t>Week 1 - Friday</a:t>
            </a:r>
          </a:p>
          <a:p>
            <a:endParaRPr lang="en-GB" sz="7200" dirty="0"/>
          </a:p>
        </p:txBody>
      </p:sp>
    </p:spTree>
    <p:extLst>
      <p:ext uri="{BB962C8B-B14F-4D97-AF65-F5344CB8AC3E}">
        <p14:creationId xmlns:p14="http://schemas.microsoft.com/office/powerpoint/2010/main" val="227521557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B8FD93-2647-99E1-245C-21D833AABFD7}"/>
              </a:ext>
            </a:extLst>
          </p:cNvPr>
          <p:cNvPicPr>
            <a:picLocks noChangeAspect="1"/>
          </p:cNvPicPr>
          <p:nvPr/>
        </p:nvPicPr>
        <p:blipFill rotWithShape="1">
          <a:blip r:embed="rId2"/>
          <a:srcRect l="19210" t="12145" r="18422" b="9454"/>
          <a:stretch/>
        </p:blipFill>
        <p:spPr>
          <a:xfrm>
            <a:off x="705851" y="112295"/>
            <a:ext cx="9320465" cy="6587248"/>
          </a:xfrm>
          <a:prstGeom prst="rect">
            <a:avLst/>
          </a:prstGeom>
        </p:spPr>
      </p:pic>
    </p:spTree>
    <p:extLst>
      <p:ext uri="{BB962C8B-B14F-4D97-AF65-F5344CB8AC3E}">
        <p14:creationId xmlns:p14="http://schemas.microsoft.com/office/powerpoint/2010/main" val="2658833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3148969883"/>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Old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64656480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library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12789167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famous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22429605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Old spelling rule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879870217"/>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creature</a:t>
            </a:r>
          </a:p>
        </p:txBody>
      </p:sp>
    </p:spTree>
    <p:extLst>
      <p:ext uri="{BB962C8B-B14F-4D97-AF65-F5344CB8AC3E}">
        <p14:creationId xmlns:p14="http://schemas.microsoft.com/office/powerpoint/2010/main" val="1873109493"/>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picture</a:t>
            </a:r>
          </a:p>
        </p:txBody>
      </p:sp>
    </p:spTree>
    <p:extLst>
      <p:ext uri="{BB962C8B-B14F-4D97-AF65-F5344CB8AC3E}">
        <p14:creationId xmlns:p14="http://schemas.microsoft.com/office/powerpoint/2010/main" val="103582219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nature</a:t>
            </a:r>
          </a:p>
        </p:txBody>
      </p:sp>
    </p:spTree>
    <p:extLst>
      <p:ext uri="{BB962C8B-B14F-4D97-AF65-F5344CB8AC3E}">
        <p14:creationId xmlns:p14="http://schemas.microsoft.com/office/powerpoint/2010/main" val="225356947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furniture</a:t>
            </a:r>
          </a:p>
        </p:txBody>
      </p:sp>
    </p:spTree>
    <p:extLst>
      <p:ext uri="{BB962C8B-B14F-4D97-AF65-F5344CB8AC3E}">
        <p14:creationId xmlns:p14="http://schemas.microsoft.com/office/powerpoint/2010/main" val="34137368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capture</a:t>
            </a:r>
          </a:p>
        </p:txBody>
      </p:sp>
    </p:spTree>
    <p:extLst>
      <p:ext uri="{BB962C8B-B14F-4D97-AF65-F5344CB8AC3E}">
        <p14:creationId xmlns:p14="http://schemas.microsoft.com/office/powerpoint/2010/main" val="33482867"/>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culture</a:t>
            </a:r>
          </a:p>
        </p:txBody>
      </p:sp>
    </p:spTree>
    <p:extLst>
      <p:ext uri="{BB962C8B-B14F-4D97-AF65-F5344CB8AC3E}">
        <p14:creationId xmlns:p14="http://schemas.microsoft.com/office/powerpoint/2010/main" val="4051813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Words with a short /u/ sound spelt with ‘o’</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55420382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future</a:t>
            </a:r>
          </a:p>
        </p:txBody>
      </p:sp>
    </p:spTree>
    <p:extLst>
      <p:ext uri="{BB962C8B-B14F-4D97-AF65-F5344CB8AC3E}">
        <p14:creationId xmlns:p14="http://schemas.microsoft.com/office/powerpoint/2010/main" val="2704183837"/>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moisture</a:t>
            </a:r>
          </a:p>
        </p:txBody>
      </p:sp>
    </p:spTree>
    <p:extLst>
      <p:ext uri="{BB962C8B-B14F-4D97-AF65-F5344CB8AC3E}">
        <p14:creationId xmlns:p14="http://schemas.microsoft.com/office/powerpoint/2010/main" val="3235678759"/>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pleasure</a:t>
            </a:r>
          </a:p>
        </p:txBody>
      </p:sp>
    </p:spTree>
    <p:extLst>
      <p:ext uri="{BB962C8B-B14F-4D97-AF65-F5344CB8AC3E}">
        <p14:creationId xmlns:p14="http://schemas.microsoft.com/office/powerpoint/2010/main" val="129074731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treasure</a:t>
            </a:r>
          </a:p>
        </p:txBody>
      </p:sp>
    </p:spTree>
    <p:extLst>
      <p:ext uri="{BB962C8B-B14F-4D97-AF65-F5344CB8AC3E}">
        <p14:creationId xmlns:p14="http://schemas.microsoft.com/office/powerpoint/2010/main" val="2639980104"/>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measure</a:t>
            </a:r>
          </a:p>
        </p:txBody>
      </p:sp>
    </p:spTree>
    <p:extLst>
      <p:ext uri="{BB962C8B-B14F-4D97-AF65-F5344CB8AC3E}">
        <p14:creationId xmlns:p14="http://schemas.microsoft.com/office/powerpoint/2010/main" val="4146857851"/>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enclosure</a:t>
            </a:r>
          </a:p>
        </p:txBody>
      </p:sp>
    </p:spTree>
    <p:extLst>
      <p:ext uri="{BB962C8B-B14F-4D97-AF65-F5344CB8AC3E}">
        <p14:creationId xmlns:p14="http://schemas.microsoft.com/office/powerpoint/2010/main" val="55313060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closure</a:t>
            </a:r>
          </a:p>
        </p:txBody>
      </p:sp>
    </p:spTree>
    <p:extLst>
      <p:ext uri="{BB962C8B-B14F-4D97-AF65-F5344CB8AC3E}">
        <p14:creationId xmlns:p14="http://schemas.microsoft.com/office/powerpoint/2010/main" val="2608963137"/>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leisure</a:t>
            </a:r>
          </a:p>
        </p:txBody>
      </p:sp>
    </p:spTree>
    <p:extLst>
      <p:ext uri="{BB962C8B-B14F-4D97-AF65-F5344CB8AC3E}">
        <p14:creationId xmlns:p14="http://schemas.microsoft.com/office/powerpoint/2010/main" val="209959997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exposure</a:t>
            </a:r>
          </a:p>
        </p:txBody>
      </p:sp>
    </p:spTree>
    <p:extLst>
      <p:ext uri="{BB962C8B-B14F-4D97-AF65-F5344CB8AC3E}">
        <p14:creationId xmlns:p14="http://schemas.microsoft.com/office/powerpoint/2010/main" val="3961968901"/>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pressure</a:t>
            </a:r>
          </a:p>
        </p:txBody>
      </p:sp>
    </p:spTree>
    <p:extLst>
      <p:ext uri="{BB962C8B-B14F-4D97-AF65-F5344CB8AC3E}">
        <p14:creationId xmlns:p14="http://schemas.microsoft.com/office/powerpoint/2010/main" val="1295949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woman</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5454869" y="3821650"/>
            <a:ext cx="434808"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2,206 Black Woman Reading Illustrations &amp; Clip Art - iStock">
            <a:extLst>
              <a:ext uri="{FF2B5EF4-FFF2-40B4-BE49-F238E27FC236}">
                <a16:creationId xmlns:a16="http://schemas.microsoft.com/office/drawing/2014/main" id="{6C56DB54-1601-FAB0-68DB-CDDE8FFCB1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838" y="404813"/>
            <a:ext cx="2337503" cy="2937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1321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spelling rule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074037550"/>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woman</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83930339"/>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wonder</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947869983"/>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a:latin typeface="Twinkl Cursive Looped" panose="02000000000000000000" pitchFamily="2" charset="0"/>
              </a:rPr>
              <a:t>month</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75060233"/>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govern</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28648885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brother</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726643166"/>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another</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170178602"/>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shovel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567558760"/>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above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341877750"/>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enough</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1165456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wonder</a:t>
            </a:r>
            <a:endParaRPr lang="en-GB" i="1" dirty="0">
              <a:solidFill>
                <a:schemeClr val="bg1"/>
              </a:solidFill>
              <a:latin typeface="Twinkl Cursive Looped" panose="02000000000000000000" pitchFamily="2" charset="0"/>
            </a:endParaRPr>
          </a:p>
        </p:txBody>
      </p:sp>
      <p:sp>
        <p:nvSpPr>
          <p:cNvPr id="3" name="Rectangle 2">
            <a:extLst>
              <a:ext uri="{FF2B5EF4-FFF2-40B4-BE49-F238E27FC236}">
                <a16:creationId xmlns:a16="http://schemas.microsoft.com/office/drawing/2014/main" id="{B8ADA5B7-6E68-4607-8157-D542A9E80543}"/>
              </a:ext>
            </a:extLst>
          </p:cNvPr>
          <p:cNvSpPr/>
          <p:nvPr/>
        </p:nvSpPr>
        <p:spPr>
          <a:xfrm>
            <a:off x="5454869" y="3821650"/>
            <a:ext cx="378372"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569DFCEC-085E-406F-EFD7-1B7A4BB6E086}"/>
              </a:ext>
            </a:extLst>
          </p:cNvPr>
          <p:cNvPicPr>
            <a:picLocks noChangeAspect="1"/>
          </p:cNvPicPr>
          <p:nvPr/>
        </p:nvPicPr>
        <p:blipFill>
          <a:blip r:embed="rId2"/>
          <a:stretch>
            <a:fillRect/>
          </a:stretch>
        </p:blipFill>
        <p:spPr>
          <a:xfrm>
            <a:off x="517470" y="433059"/>
            <a:ext cx="1846751" cy="2483562"/>
          </a:xfrm>
          <a:prstGeom prst="rect">
            <a:avLst/>
          </a:prstGeom>
        </p:spPr>
      </p:pic>
    </p:spTree>
    <p:extLst>
      <p:ext uri="{BB962C8B-B14F-4D97-AF65-F5344CB8AC3E}">
        <p14:creationId xmlns:p14="http://schemas.microsoft.com/office/powerpoint/2010/main" val="2185176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touch</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300358677"/>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a:t>
            </a:r>
            <a:r>
              <a:rPr lang="en-GB">
                <a:latin typeface="Twinkl Cursive Looped" panose="02000000000000000000" pitchFamily="2" charset="0"/>
              </a:rPr>
              <a:t>ouble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60694943"/>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trouble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465772719"/>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courage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952552086"/>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rough</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200998485"/>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tough</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709069335"/>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cousin</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050068646"/>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871086594"/>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height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689844583"/>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history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99770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3  - Summer 2</a:t>
            </a:r>
          </a:p>
          <a:p>
            <a:r>
              <a:rPr lang="en-GB" sz="7200" dirty="0">
                <a:latin typeface="Twinkl Cursive Looped" panose="02000000000000000000" pitchFamily="2" charset="0"/>
              </a:rPr>
              <a:t>Week 2- Monday</a:t>
            </a:r>
          </a:p>
          <a:p>
            <a:endParaRPr lang="en-GB" sz="7200" dirty="0"/>
          </a:p>
        </p:txBody>
      </p:sp>
    </p:spTree>
    <p:extLst>
      <p:ext uri="{BB962C8B-B14F-4D97-AF65-F5344CB8AC3E}">
        <p14:creationId xmlns:p14="http://schemas.microsoft.com/office/powerpoint/2010/main" val="3599655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month</a:t>
            </a:r>
            <a:endParaRPr lang="en-GB" i="1" dirty="0">
              <a:solidFill>
                <a:schemeClr val="bg1"/>
              </a:solidFill>
              <a:latin typeface="Twinkl Cursive Looped" panose="02000000000000000000" pitchFamily="2" charset="0"/>
            </a:endParaRPr>
          </a:p>
        </p:txBody>
      </p:sp>
      <p:sp>
        <p:nvSpPr>
          <p:cNvPr id="3" name="Rectangle 2">
            <a:extLst>
              <a:ext uri="{FF2B5EF4-FFF2-40B4-BE49-F238E27FC236}">
                <a16:creationId xmlns:a16="http://schemas.microsoft.com/office/drawing/2014/main" id="{B8ADA5B7-6E68-4607-8157-D542A9E80543}"/>
              </a:ext>
            </a:extLst>
          </p:cNvPr>
          <p:cNvSpPr/>
          <p:nvPr/>
        </p:nvSpPr>
        <p:spPr>
          <a:xfrm>
            <a:off x="5711278" y="3688300"/>
            <a:ext cx="378372"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5A98B6E9-485A-6DD0-76BF-0C59884D3EA9}"/>
              </a:ext>
            </a:extLst>
          </p:cNvPr>
          <p:cNvPicPr>
            <a:picLocks noChangeAspect="1"/>
          </p:cNvPicPr>
          <p:nvPr/>
        </p:nvPicPr>
        <p:blipFill>
          <a:blip r:embed="rId2"/>
          <a:stretch>
            <a:fillRect/>
          </a:stretch>
        </p:blipFill>
        <p:spPr>
          <a:xfrm>
            <a:off x="610257" y="294618"/>
            <a:ext cx="3467100" cy="2800350"/>
          </a:xfrm>
          <a:prstGeom prst="rect">
            <a:avLst/>
          </a:prstGeom>
        </p:spPr>
      </p:pic>
    </p:spTree>
    <p:extLst>
      <p:ext uri="{BB962C8B-B14F-4D97-AF65-F5344CB8AC3E}">
        <p14:creationId xmlns:p14="http://schemas.microsoft.com/office/powerpoint/2010/main" val="1001505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75758" y="2274838"/>
            <a:ext cx="9046029" cy="2308324"/>
          </a:xfrm>
          <a:prstGeom prst="rect">
            <a:avLst/>
          </a:prstGeom>
          <a:noFill/>
        </p:spPr>
        <p:txBody>
          <a:bodyPr wrap="square" rtlCol="0">
            <a:spAutoFit/>
          </a:bodyPr>
          <a:lstStyle/>
          <a:p>
            <a:r>
              <a:rPr lang="en-GB" sz="7200" dirty="0">
                <a:latin typeface="Twinkl Cursive Looped" panose="02000000000000000000" pitchFamily="2" charset="0"/>
              </a:rPr>
              <a:t>Quick Quiz time…</a:t>
            </a:r>
          </a:p>
          <a:p>
            <a:endParaRPr lang="en-GB" sz="7200" dirty="0"/>
          </a:p>
        </p:txBody>
      </p:sp>
    </p:spTree>
    <p:extLst>
      <p:ext uri="{BB962C8B-B14F-4D97-AF65-F5344CB8AC3E}">
        <p14:creationId xmlns:p14="http://schemas.microsoft.com/office/powerpoint/2010/main" val="879863806"/>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42258" y="560338"/>
            <a:ext cx="11168742" cy="5201424"/>
          </a:xfrm>
          <a:prstGeom prst="rect">
            <a:avLst/>
          </a:prstGeom>
          <a:noFill/>
        </p:spPr>
        <p:txBody>
          <a:bodyPr wrap="square" rtlCol="0">
            <a:spAutoFit/>
          </a:bodyPr>
          <a:lstStyle/>
          <a:p>
            <a:r>
              <a:rPr lang="en-GB" sz="7200" dirty="0">
                <a:latin typeface="Twinkl Cursive Looped" panose="02000000000000000000" pitchFamily="2" charset="0"/>
              </a:rPr>
              <a:t>Did you get them correct?</a:t>
            </a:r>
          </a:p>
          <a:p>
            <a:r>
              <a:rPr lang="en-GB" sz="4400" i="1" dirty="0">
                <a:latin typeface="Twinkl Cursive Looped" panose="02000000000000000000" pitchFamily="2" charset="0"/>
              </a:rPr>
              <a:t>Edit your work.</a:t>
            </a:r>
          </a:p>
          <a:p>
            <a:pPr algn="ctr"/>
            <a:endParaRPr lang="en-GB" sz="5400" dirty="0">
              <a:latin typeface="Twinkl Cursive Looped" panose="02000000000000000000" pitchFamily="2" charset="0"/>
            </a:endParaRPr>
          </a:p>
          <a:p>
            <a:r>
              <a:rPr lang="en-GB" sz="5400">
                <a:latin typeface="Twinkl Cursive Looped" panose="02000000000000000000" pitchFamily="2" charset="0"/>
              </a:rPr>
              <a:t>Library famous height history treasure creature wonder brother enough rough</a:t>
            </a:r>
          </a:p>
        </p:txBody>
      </p:sp>
    </p:spTree>
    <p:extLst>
      <p:ext uri="{BB962C8B-B14F-4D97-AF65-F5344CB8AC3E}">
        <p14:creationId xmlns:p14="http://schemas.microsoft.com/office/powerpoint/2010/main" val="2985100073"/>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75758" y="2274838"/>
            <a:ext cx="9046029" cy="2308324"/>
          </a:xfrm>
          <a:prstGeom prst="rect">
            <a:avLst/>
          </a:prstGeom>
          <a:noFill/>
        </p:spPr>
        <p:txBody>
          <a:bodyPr wrap="square" rtlCol="0">
            <a:spAutoFit/>
          </a:bodyPr>
          <a:lstStyle/>
          <a:p>
            <a:r>
              <a:rPr lang="en-GB" sz="7200" dirty="0">
                <a:latin typeface="Twinkl Cursive Looped" panose="02000000000000000000" pitchFamily="2" charset="0"/>
              </a:rPr>
              <a:t>Word class time…</a:t>
            </a:r>
          </a:p>
          <a:p>
            <a:endParaRPr lang="en-GB" sz="7200" dirty="0"/>
          </a:p>
        </p:txBody>
      </p:sp>
    </p:spTree>
    <p:extLst>
      <p:ext uri="{BB962C8B-B14F-4D97-AF65-F5344CB8AC3E}">
        <p14:creationId xmlns:p14="http://schemas.microsoft.com/office/powerpoint/2010/main" val="1607667003"/>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887186" y="2274838"/>
            <a:ext cx="10790464" cy="1938992"/>
          </a:xfrm>
          <a:prstGeom prst="rect">
            <a:avLst/>
          </a:prstGeom>
          <a:noFill/>
        </p:spPr>
        <p:txBody>
          <a:bodyPr wrap="square" rtlCol="0">
            <a:spAutoFit/>
          </a:bodyPr>
          <a:lstStyle/>
          <a:p>
            <a:r>
              <a:rPr lang="en-GB" sz="4800">
                <a:latin typeface="Twinkl Cursive Looped" panose="02000000000000000000" pitchFamily="2" charset="0"/>
              </a:rPr>
              <a:t>The ride had a height requirement.</a:t>
            </a:r>
            <a:endParaRPr lang="en-GB" sz="4800" dirty="0">
              <a:latin typeface="Twinkl Cursive Looped" panose="02000000000000000000" pitchFamily="2" charset="0"/>
            </a:endParaRPr>
          </a:p>
          <a:p>
            <a:endParaRPr lang="en-GB" sz="7200" dirty="0"/>
          </a:p>
        </p:txBody>
      </p:sp>
    </p:spTree>
    <p:extLst>
      <p:ext uri="{BB962C8B-B14F-4D97-AF65-F5344CB8AC3E}">
        <p14:creationId xmlns:p14="http://schemas.microsoft.com/office/powerpoint/2010/main" val="2821255556"/>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963386" y="2274838"/>
            <a:ext cx="10866664" cy="2616101"/>
          </a:xfrm>
          <a:prstGeom prst="rect">
            <a:avLst/>
          </a:prstGeom>
          <a:noFill/>
        </p:spPr>
        <p:txBody>
          <a:bodyPr wrap="square" rtlCol="0">
            <a:spAutoFit/>
          </a:bodyPr>
          <a:lstStyle/>
          <a:p>
            <a:r>
              <a:rPr lang="en-GB" sz="4800">
                <a:latin typeface="Twinkl Cursive Looped" panose="02000000000000000000" pitchFamily="2" charset="0"/>
              </a:rPr>
              <a:t>The ride had a height requirement.</a:t>
            </a:r>
          </a:p>
          <a:p>
            <a:endParaRPr lang="en-GB" sz="7200" dirty="0">
              <a:latin typeface="Twinkl Cursive Looped" panose="02000000000000000000" pitchFamily="2" charset="0"/>
            </a:endParaRPr>
          </a:p>
          <a:p>
            <a:r>
              <a:rPr lang="en-GB" sz="4400">
                <a:solidFill>
                  <a:schemeClr val="tx2"/>
                </a:solidFill>
              </a:rPr>
              <a:t>Determiner</a:t>
            </a:r>
            <a:r>
              <a:rPr lang="en-GB" sz="4400"/>
              <a:t> </a:t>
            </a:r>
            <a:r>
              <a:rPr lang="en-GB" sz="4400">
                <a:solidFill>
                  <a:srgbClr val="FF0000"/>
                </a:solidFill>
              </a:rPr>
              <a:t>noun</a:t>
            </a:r>
            <a:r>
              <a:rPr lang="en-GB" sz="4400"/>
              <a:t> </a:t>
            </a:r>
            <a:r>
              <a:rPr lang="en-GB" sz="4400">
                <a:solidFill>
                  <a:schemeClr val="accent1"/>
                </a:solidFill>
              </a:rPr>
              <a:t>verb</a:t>
            </a:r>
            <a:r>
              <a:rPr lang="en-GB" sz="4400"/>
              <a:t> </a:t>
            </a:r>
            <a:r>
              <a:rPr lang="en-GB" sz="4400">
                <a:solidFill>
                  <a:schemeClr val="tx2"/>
                </a:solidFill>
              </a:rPr>
              <a:t>determiner</a:t>
            </a:r>
            <a:r>
              <a:rPr lang="en-GB" sz="4400"/>
              <a:t> </a:t>
            </a:r>
            <a:r>
              <a:rPr lang="en-GB" sz="4400">
                <a:solidFill>
                  <a:srgbClr val="FF0000"/>
                </a:solidFill>
              </a:rPr>
              <a:t>noun</a:t>
            </a:r>
            <a:r>
              <a:rPr lang="en-GB" sz="4400"/>
              <a:t> </a:t>
            </a:r>
            <a:r>
              <a:rPr lang="en-GB" sz="4400">
                <a:solidFill>
                  <a:srgbClr val="FF0000"/>
                </a:solidFill>
              </a:rPr>
              <a:t>noun</a:t>
            </a:r>
            <a:endParaRPr lang="en-GB" sz="7200" dirty="0"/>
          </a:p>
        </p:txBody>
      </p:sp>
    </p:spTree>
    <p:extLst>
      <p:ext uri="{BB962C8B-B14F-4D97-AF65-F5344CB8AC3E}">
        <p14:creationId xmlns:p14="http://schemas.microsoft.com/office/powerpoint/2010/main" val="25762236"/>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963386" y="2274838"/>
            <a:ext cx="10866664" cy="2616101"/>
          </a:xfrm>
          <a:prstGeom prst="rect">
            <a:avLst/>
          </a:prstGeom>
          <a:noFill/>
        </p:spPr>
        <p:txBody>
          <a:bodyPr wrap="square" rtlCol="0">
            <a:spAutoFit/>
          </a:bodyPr>
          <a:lstStyle/>
          <a:p>
            <a:r>
              <a:rPr lang="en-GB" sz="4800">
                <a:latin typeface="Twinkl Cursive Looped" panose="02000000000000000000" pitchFamily="2" charset="0"/>
              </a:rPr>
              <a:t>The ride had a height requirement.</a:t>
            </a:r>
          </a:p>
          <a:p>
            <a:endParaRPr lang="en-GB" sz="7200" dirty="0">
              <a:latin typeface="Twinkl Cursive Looped" panose="02000000000000000000" pitchFamily="2" charset="0"/>
            </a:endParaRPr>
          </a:p>
          <a:p>
            <a:r>
              <a:rPr lang="en-GB" sz="4400">
                <a:solidFill>
                  <a:schemeClr val="tx2"/>
                </a:solidFill>
              </a:rPr>
              <a:t>Determiner</a:t>
            </a:r>
            <a:r>
              <a:rPr lang="en-GB" sz="4400"/>
              <a:t> </a:t>
            </a:r>
            <a:r>
              <a:rPr lang="en-GB" sz="4400">
                <a:solidFill>
                  <a:srgbClr val="FF0000"/>
                </a:solidFill>
              </a:rPr>
              <a:t>noun</a:t>
            </a:r>
            <a:r>
              <a:rPr lang="en-GB" sz="4400"/>
              <a:t> </a:t>
            </a:r>
            <a:r>
              <a:rPr lang="en-GB" sz="4400">
                <a:solidFill>
                  <a:schemeClr val="accent1"/>
                </a:solidFill>
              </a:rPr>
              <a:t>verb</a:t>
            </a:r>
            <a:r>
              <a:rPr lang="en-GB" sz="4400"/>
              <a:t> </a:t>
            </a:r>
            <a:r>
              <a:rPr lang="en-GB" sz="4400">
                <a:solidFill>
                  <a:schemeClr val="tx2"/>
                </a:solidFill>
              </a:rPr>
              <a:t>determiner</a:t>
            </a:r>
            <a:r>
              <a:rPr lang="en-GB" sz="4400"/>
              <a:t> </a:t>
            </a:r>
            <a:r>
              <a:rPr lang="en-GB" sz="4400">
                <a:solidFill>
                  <a:srgbClr val="FF0000"/>
                </a:solidFill>
              </a:rPr>
              <a:t>noun</a:t>
            </a:r>
            <a:r>
              <a:rPr lang="en-GB" sz="4400"/>
              <a:t> </a:t>
            </a:r>
            <a:r>
              <a:rPr lang="en-GB" sz="4400">
                <a:solidFill>
                  <a:srgbClr val="FF0000"/>
                </a:solidFill>
              </a:rPr>
              <a:t>noun</a:t>
            </a:r>
            <a:endParaRPr lang="en-GB" sz="7200" dirty="0"/>
          </a:p>
        </p:txBody>
      </p:sp>
      <p:sp>
        <p:nvSpPr>
          <p:cNvPr id="3" name="Rectangle 2">
            <a:extLst>
              <a:ext uri="{FF2B5EF4-FFF2-40B4-BE49-F238E27FC236}">
                <a16:creationId xmlns:a16="http://schemas.microsoft.com/office/drawing/2014/main" id="{162CC6E8-06E9-4F6E-A75B-C2FED721CE28}"/>
              </a:ext>
            </a:extLst>
          </p:cNvPr>
          <p:cNvSpPr/>
          <p:nvPr/>
        </p:nvSpPr>
        <p:spPr>
          <a:xfrm>
            <a:off x="5156200" y="2274838"/>
            <a:ext cx="1682750" cy="91303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162CC6E8-06E9-4F6E-A75B-C2FED721CE28}"/>
              </a:ext>
            </a:extLst>
          </p:cNvPr>
          <p:cNvSpPr/>
          <p:nvPr/>
        </p:nvSpPr>
        <p:spPr>
          <a:xfrm>
            <a:off x="8877300" y="4122688"/>
            <a:ext cx="1333500" cy="91303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26575610"/>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5944" y="2274838"/>
            <a:ext cx="11740242" cy="2123658"/>
          </a:xfrm>
          <a:prstGeom prst="rect">
            <a:avLst/>
          </a:prstGeom>
          <a:noFill/>
        </p:spPr>
        <p:txBody>
          <a:bodyPr wrap="square" rtlCol="0">
            <a:spAutoFit/>
          </a:bodyPr>
          <a:lstStyle/>
          <a:p>
            <a:r>
              <a:rPr lang="en-GB" sz="6000">
                <a:latin typeface="Twinkl Cursive Looped" panose="02000000000000000000" pitchFamily="2" charset="0"/>
              </a:rPr>
              <a:t>I love to study history at school </a:t>
            </a:r>
            <a:endParaRPr lang="en-GB" sz="6000" dirty="0">
              <a:latin typeface="Twinkl Cursive Looped" panose="02000000000000000000" pitchFamily="2" charset="0"/>
            </a:endParaRPr>
          </a:p>
          <a:p>
            <a:endParaRPr lang="en-GB" sz="7200" dirty="0"/>
          </a:p>
        </p:txBody>
      </p:sp>
    </p:spTree>
    <p:extLst>
      <p:ext uri="{BB962C8B-B14F-4D97-AF65-F5344CB8AC3E}">
        <p14:creationId xmlns:p14="http://schemas.microsoft.com/office/powerpoint/2010/main" val="2406643670"/>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5944" y="2274838"/>
            <a:ext cx="11740242" cy="2677656"/>
          </a:xfrm>
          <a:prstGeom prst="rect">
            <a:avLst/>
          </a:prstGeom>
          <a:noFill/>
        </p:spPr>
        <p:txBody>
          <a:bodyPr wrap="square" rtlCol="0">
            <a:spAutoFit/>
          </a:bodyPr>
          <a:lstStyle/>
          <a:p>
            <a:r>
              <a:rPr lang="en-GB" sz="6000" dirty="0">
                <a:latin typeface="Twinkl Cursive Looped" panose="02000000000000000000" pitchFamily="2" charset="0"/>
              </a:rPr>
              <a:t>I love to study history at school </a:t>
            </a:r>
          </a:p>
          <a:p>
            <a:endParaRPr lang="en-GB" sz="7200" dirty="0">
              <a:latin typeface="Twinkl Cursive Looped" panose="02000000000000000000" pitchFamily="2" charset="0"/>
            </a:endParaRPr>
          </a:p>
          <a:p>
            <a:r>
              <a:rPr lang="en-GB" sz="3600" dirty="0">
                <a:solidFill>
                  <a:srgbClr val="00B050"/>
                </a:solidFill>
                <a:latin typeface="Twinkl Cursive Looped" panose="02000000000000000000" pitchFamily="2" charset="0"/>
              </a:rPr>
              <a:t>Pronoun</a:t>
            </a:r>
            <a:r>
              <a:rPr lang="en-GB" sz="3600" dirty="0">
                <a:latin typeface="Twinkl Cursive Looped" panose="02000000000000000000" pitchFamily="2" charset="0"/>
              </a:rPr>
              <a:t> </a:t>
            </a:r>
            <a:r>
              <a:rPr lang="en-GB" sz="3600" dirty="0">
                <a:solidFill>
                  <a:srgbClr val="0070C0"/>
                </a:solidFill>
                <a:latin typeface="Twinkl Cursive Looped" panose="02000000000000000000" pitchFamily="2" charset="0"/>
              </a:rPr>
              <a:t>verb</a:t>
            </a:r>
            <a:r>
              <a:rPr lang="en-GB" sz="3600" dirty="0">
                <a:latin typeface="Twinkl Cursive Looped" panose="02000000000000000000" pitchFamily="2" charset="0"/>
              </a:rPr>
              <a:t> </a:t>
            </a:r>
            <a:r>
              <a:rPr lang="en-GB" sz="3600" dirty="0">
                <a:solidFill>
                  <a:srgbClr val="7030A0"/>
                </a:solidFill>
                <a:latin typeface="Twinkl Cursive Looped" panose="02000000000000000000" pitchFamily="2" charset="0"/>
              </a:rPr>
              <a:t>preposition</a:t>
            </a:r>
            <a:r>
              <a:rPr lang="en-GB" sz="3600" dirty="0">
                <a:latin typeface="Twinkl Cursive Looped" panose="02000000000000000000" pitchFamily="2" charset="0"/>
              </a:rPr>
              <a:t> </a:t>
            </a:r>
            <a:r>
              <a:rPr lang="en-GB" sz="3600" dirty="0">
                <a:solidFill>
                  <a:srgbClr val="0070C0"/>
                </a:solidFill>
                <a:latin typeface="Twinkl Cursive Looped" panose="02000000000000000000" pitchFamily="2" charset="0"/>
              </a:rPr>
              <a:t>verb</a:t>
            </a:r>
            <a:r>
              <a:rPr lang="en-GB" sz="3600" dirty="0">
                <a:latin typeface="Twinkl Cursive Looped" panose="02000000000000000000" pitchFamily="2" charset="0"/>
              </a:rPr>
              <a:t> </a:t>
            </a:r>
            <a:r>
              <a:rPr lang="en-GB" sz="3600" dirty="0">
                <a:solidFill>
                  <a:srgbClr val="FF0000"/>
                </a:solidFill>
                <a:latin typeface="Twinkl Cursive Looped" panose="02000000000000000000" pitchFamily="2" charset="0"/>
              </a:rPr>
              <a:t>noun</a:t>
            </a:r>
            <a:r>
              <a:rPr lang="en-GB" sz="3600" dirty="0">
                <a:latin typeface="Twinkl Cursive Looped" panose="02000000000000000000" pitchFamily="2" charset="0"/>
              </a:rPr>
              <a:t> </a:t>
            </a:r>
            <a:r>
              <a:rPr lang="en-GB" sz="3600" dirty="0">
                <a:solidFill>
                  <a:srgbClr val="7030A0"/>
                </a:solidFill>
                <a:latin typeface="Twinkl Cursive Looped" panose="02000000000000000000" pitchFamily="2" charset="0"/>
              </a:rPr>
              <a:t>preposition</a:t>
            </a:r>
            <a:r>
              <a:rPr lang="en-GB" sz="3600" dirty="0">
                <a:latin typeface="Twinkl Cursive Looped" panose="02000000000000000000" pitchFamily="2" charset="0"/>
              </a:rPr>
              <a:t> </a:t>
            </a:r>
            <a:r>
              <a:rPr lang="en-GB" sz="3600" dirty="0">
                <a:solidFill>
                  <a:srgbClr val="FF0000"/>
                </a:solidFill>
                <a:latin typeface="Twinkl Cursive Looped" panose="02000000000000000000" pitchFamily="2" charset="0"/>
              </a:rPr>
              <a:t>noun</a:t>
            </a:r>
            <a:endParaRPr lang="en-GB" sz="3600" dirty="0">
              <a:latin typeface="Twinkl Cursive Looped" panose="02000000000000000000" pitchFamily="2" charset="0"/>
            </a:endParaRPr>
          </a:p>
        </p:txBody>
      </p:sp>
    </p:spTree>
    <p:extLst>
      <p:ext uri="{BB962C8B-B14F-4D97-AF65-F5344CB8AC3E}">
        <p14:creationId xmlns:p14="http://schemas.microsoft.com/office/powerpoint/2010/main" val="699659985"/>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5944" y="2274838"/>
            <a:ext cx="11740242" cy="2677656"/>
          </a:xfrm>
          <a:prstGeom prst="rect">
            <a:avLst/>
          </a:prstGeom>
          <a:noFill/>
        </p:spPr>
        <p:txBody>
          <a:bodyPr wrap="square" rtlCol="0">
            <a:spAutoFit/>
          </a:bodyPr>
          <a:lstStyle/>
          <a:p>
            <a:r>
              <a:rPr lang="en-GB" sz="6000">
                <a:latin typeface="Twinkl Cursive Looped" panose="02000000000000000000" pitchFamily="2" charset="0"/>
              </a:rPr>
              <a:t>I love to study history at school </a:t>
            </a:r>
          </a:p>
          <a:p>
            <a:endParaRPr lang="en-GB" sz="7200" dirty="0">
              <a:latin typeface="Twinkl Cursive Looped" panose="02000000000000000000" pitchFamily="2" charset="0"/>
            </a:endParaRPr>
          </a:p>
          <a:p>
            <a:r>
              <a:rPr lang="en-GB" sz="3600">
                <a:solidFill>
                  <a:srgbClr val="00B050"/>
                </a:solidFill>
                <a:latin typeface="Twinkl Cursive Looped" panose="02000000000000000000" pitchFamily="2" charset="0"/>
              </a:rPr>
              <a:t>Pronoun</a:t>
            </a:r>
            <a:r>
              <a:rPr lang="en-GB" sz="3600">
                <a:latin typeface="Twinkl Cursive Looped" panose="02000000000000000000" pitchFamily="2" charset="0"/>
              </a:rPr>
              <a:t> </a:t>
            </a:r>
            <a:r>
              <a:rPr lang="en-GB" sz="3600">
                <a:solidFill>
                  <a:srgbClr val="0070C0"/>
                </a:solidFill>
                <a:latin typeface="Twinkl Cursive Looped" panose="02000000000000000000" pitchFamily="2" charset="0"/>
              </a:rPr>
              <a:t>verb</a:t>
            </a:r>
            <a:r>
              <a:rPr lang="en-GB" sz="3600">
                <a:latin typeface="Twinkl Cursive Looped" panose="02000000000000000000" pitchFamily="2" charset="0"/>
              </a:rPr>
              <a:t> </a:t>
            </a:r>
            <a:r>
              <a:rPr lang="en-GB" sz="3600">
                <a:solidFill>
                  <a:srgbClr val="7030A0"/>
                </a:solidFill>
                <a:latin typeface="Twinkl Cursive Looped" panose="02000000000000000000" pitchFamily="2" charset="0"/>
              </a:rPr>
              <a:t>proposition</a:t>
            </a:r>
            <a:r>
              <a:rPr lang="en-GB" sz="3600">
                <a:latin typeface="Twinkl Cursive Looped" panose="02000000000000000000" pitchFamily="2" charset="0"/>
              </a:rPr>
              <a:t> </a:t>
            </a:r>
            <a:r>
              <a:rPr lang="en-GB" sz="3600">
                <a:solidFill>
                  <a:srgbClr val="0070C0"/>
                </a:solidFill>
                <a:latin typeface="Twinkl Cursive Looped" panose="02000000000000000000" pitchFamily="2" charset="0"/>
              </a:rPr>
              <a:t>verb</a:t>
            </a:r>
            <a:r>
              <a:rPr lang="en-GB" sz="3600">
                <a:latin typeface="Twinkl Cursive Looped" panose="02000000000000000000" pitchFamily="2" charset="0"/>
              </a:rPr>
              <a:t> </a:t>
            </a:r>
            <a:r>
              <a:rPr lang="en-GB" sz="3600">
                <a:solidFill>
                  <a:srgbClr val="FF0000"/>
                </a:solidFill>
                <a:latin typeface="Twinkl Cursive Looped" panose="02000000000000000000" pitchFamily="2" charset="0"/>
              </a:rPr>
              <a:t>noun</a:t>
            </a:r>
            <a:r>
              <a:rPr lang="en-GB" sz="3600">
                <a:latin typeface="Twinkl Cursive Looped" panose="02000000000000000000" pitchFamily="2" charset="0"/>
              </a:rPr>
              <a:t> </a:t>
            </a:r>
            <a:r>
              <a:rPr lang="en-GB" sz="3600">
                <a:solidFill>
                  <a:srgbClr val="7030A0"/>
                </a:solidFill>
                <a:latin typeface="Twinkl Cursive Looped" panose="02000000000000000000" pitchFamily="2" charset="0"/>
              </a:rPr>
              <a:t>proposition</a:t>
            </a:r>
            <a:r>
              <a:rPr lang="en-GB" sz="3600">
                <a:latin typeface="Twinkl Cursive Looped" panose="02000000000000000000" pitchFamily="2" charset="0"/>
              </a:rPr>
              <a:t> </a:t>
            </a:r>
            <a:r>
              <a:rPr lang="en-GB" sz="3600">
                <a:solidFill>
                  <a:srgbClr val="FF0000"/>
                </a:solidFill>
                <a:latin typeface="Twinkl Cursive Looped" panose="02000000000000000000" pitchFamily="2" charset="0"/>
              </a:rPr>
              <a:t>noun</a:t>
            </a:r>
            <a:endParaRPr lang="en-GB" sz="3600" dirty="0">
              <a:latin typeface="Twinkl Cursive Looped" panose="02000000000000000000" pitchFamily="2" charset="0"/>
            </a:endParaRPr>
          </a:p>
        </p:txBody>
      </p:sp>
      <p:sp>
        <p:nvSpPr>
          <p:cNvPr id="3" name="Rectangle 2">
            <a:extLst>
              <a:ext uri="{FF2B5EF4-FFF2-40B4-BE49-F238E27FC236}">
                <a16:creationId xmlns:a16="http://schemas.microsoft.com/office/drawing/2014/main" id="{162CC6E8-06E9-4F6E-A75B-C2FED721CE28}"/>
              </a:ext>
            </a:extLst>
          </p:cNvPr>
          <p:cNvSpPr/>
          <p:nvPr/>
        </p:nvSpPr>
        <p:spPr>
          <a:xfrm>
            <a:off x="5365750" y="2282726"/>
            <a:ext cx="2292350" cy="91303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162CC6E8-06E9-4F6E-A75B-C2FED721CE28}"/>
              </a:ext>
            </a:extLst>
          </p:cNvPr>
          <p:cNvSpPr/>
          <p:nvPr/>
        </p:nvSpPr>
        <p:spPr>
          <a:xfrm>
            <a:off x="6337300" y="4210050"/>
            <a:ext cx="1187450" cy="75033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77898700"/>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5944" y="2274838"/>
            <a:ext cx="11740242" cy="4524315"/>
          </a:xfrm>
          <a:prstGeom prst="rect">
            <a:avLst/>
          </a:prstGeom>
          <a:noFill/>
        </p:spPr>
        <p:txBody>
          <a:bodyPr wrap="square" rtlCol="0">
            <a:spAutoFit/>
          </a:bodyPr>
          <a:lstStyle/>
          <a:p>
            <a:r>
              <a:rPr lang="en-GB" sz="7200" dirty="0">
                <a:latin typeface="Twinkl Cursive Looped" panose="02000000000000000000" pitchFamily="2" charset="0"/>
              </a:rPr>
              <a:t>Etymology </a:t>
            </a:r>
          </a:p>
          <a:p>
            <a:endParaRPr lang="en-GB" sz="7200" dirty="0">
              <a:solidFill>
                <a:srgbClr val="FF0000"/>
              </a:solidFill>
              <a:latin typeface="Twinkl Cursive Looped" panose="02000000000000000000" pitchFamily="2" charset="0"/>
            </a:endParaRPr>
          </a:p>
          <a:p>
            <a:r>
              <a:rPr lang="en-GB" sz="7200" dirty="0">
                <a:solidFill>
                  <a:srgbClr val="FF0000"/>
                </a:solidFill>
                <a:latin typeface="Twinkl Cursive Looped" panose="02000000000000000000" pitchFamily="2" charset="0"/>
              </a:rPr>
              <a:t>The history of a word….</a:t>
            </a:r>
            <a:endParaRPr lang="en-GB" sz="4800" dirty="0">
              <a:solidFill>
                <a:srgbClr val="FF0000"/>
              </a:solidFill>
              <a:latin typeface="Twinkl Cursive Looped" panose="02000000000000000000" pitchFamily="2" charset="0"/>
            </a:endParaRPr>
          </a:p>
          <a:p>
            <a:endParaRPr lang="en-GB" sz="7200" dirty="0"/>
          </a:p>
        </p:txBody>
      </p:sp>
    </p:spTree>
    <p:extLst>
      <p:ext uri="{BB962C8B-B14F-4D97-AF65-F5344CB8AC3E}">
        <p14:creationId xmlns:p14="http://schemas.microsoft.com/office/powerpoint/2010/main" val="295459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govern</a:t>
            </a:r>
            <a:endParaRPr lang="en-GB" i="1" dirty="0">
              <a:solidFill>
                <a:schemeClr val="bg1"/>
              </a:solidFill>
              <a:latin typeface="Twinkl Cursive Looped" panose="02000000000000000000" pitchFamily="2" charset="0"/>
            </a:endParaRPr>
          </a:p>
        </p:txBody>
      </p:sp>
      <p:sp>
        <p:nvSpPr>
          <p:cNvPr id="3" name="Rectangle 2">
            <a:extLst>
              <a:ext uri="{FF2B5EF4-FFF2-40B4-BE49-F238E27FC236}">
                <a16:creationId xmlns:a16="http://schemas.microsoft.com/office/drawing/2014/main" id="{B8ADA5B7-6E68-4607-8157-D542A9E80543}"/>
              </a:ext>
            </a:extLst>
          </p:cNvPr>
          <p:cNvSpPr/>
          <p:nvPr/>
        </p:nvSpPr>
        <p:spPr>
          <a:xfrm>
            <a:off x="5454869" y="3821650"/>
            <a:ext cx="378372"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10" descr="Government Clipart. Free Download Transparent .PNG or Vector | Creazilla">
            <a:extLst>
              <a:ext uri="{FF2B5EF4-FFF2-40B4-BE49-F238E27FC236}">
                <a16:creationId xmlns:a16="http://schemas.microsoft.com/office/drawing/2014/main" id="{E7012009-7EAC-E4E5-EB2A-F78B236DA3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850" y="400050"/>
            <a:ext cx="280987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989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451758" y="1458409"/>
            <a:ext cx="10330542" cy="3046988"/>
          </a:xfrm>
          <a:prstGeom prst="rect">
            <a:avLst/>
          </a:prstGeom>
          <a:noFill/>
        </p:spPr>
        <p:txBody>
          <a:bodyPr wrap="square" rtlCol="0">
            <a:spAutoFit/>
          </a:bodyPr>
          <a:lstStyle/>
          <a:p>
            <a:r>
              <a:rPr lang="en-GB" sz="3200" b="1"/>
              <a:t>height: (noun)</a:t>
            </a:r>
            <a:endParaRPr lang="en-GB" sz="3200"/>
          </a:p>
          <a:p>
            <a:r>
              <a:rPr lang="en-GB" sz="3200"/>
              <a:t>Old English hiehþu, Anglian hehþo "highest part or point, summit; the heavens, heaven," </a:t>
            </a:r>
          </a:p>
          <a:p>
            <a:endParaRPr lang="en-GB" sz="3200"/>
          </a:p>
          <a:p>
            <a:r>
              <a:rPr lang="en-GB" sz="3200"/>
              <a:t>from root of heah "high" + -itha, Germanic abstract noun suffix (as in width, depth); </a:t>
            </a:r>
          </a:p>
        </p:txBody>
      </p:sp>
    </p:spTree>
    <p:extLst>
      <p:ext uri="{BB962C8B-B14F-4D97-AF65-F5344CB8AC3E}">
        <p14:creationId xmlns:p14="http://schemas.microsoft.com/office/powerpoint/2010/main" val="3984367564"/>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25879" y="544009"/>
            <a:ext cx="11740242" cy="5016758"/>
          </a:xfrm>
          <a:prstGeom prst="rect">
            <a:avLst/>
          </a:prstGeom>
          <a:noFill/>
        </p:spPr>
        <p:txBody>
          <a:bodyPr wrap="square" rtlCol="0">
            <a:spAutoFit/>
          </a:bodyPr>
          <a:lstStyle/>
          <a:p>
            <a:r>
              <a:rPr lang="en-GB" sz="3200" b="1"/>
              <a:t>history: (noun)</a:t>
            </a:r>
            <a:endParaRPr lang="en-GB" sz="3200"/>
          </a:p>
          <a:p>
            <a:r>
              <a:rPr lang="en-GB" sz="3200"/>
              <a:t>ate 14c., "relation of incidents" (true or false), from Old French estoire, estorie "</a:t>
            </a:r>
            <a:r>
              <a:rPr lang="en-GB" sz="3200" b="1" u="sng"/>
              <a:t>s</a:t>
            </a:r>
            <a:r>
              <a:rPr lang="en-GB" sz="3200"/>
              <a:t>; chronicle, history" (12c., Modern French histoire), </a:t>
            </a:r>
          </a:p>
          <a:p>
            <a:endParaRPr lang="en-GB" sz="3200"/>
          </a:p>
          <a:p>
            <a:r>
              <a:rPr lang="en-GB" sz="3200"/>
              <a:t>from Latin historia "narrative of past events, account, tale, story," </a:t>
            </a:r>
          </a:p>
          <a:p>
            <a:endParaRPr lang="en-GB" sz="3200"/>
          </a:p>
          <a:p>
            <a:r>
              <a:rPr lang="en-GB" sz="3200"/>
              <a:t>from Greek historia "a learning or knowing by inquiry; an account of one's inquiries; knowledge, account, historical account, record, narrative,"</a:t>
            </a:r>
          </a:p>
        </p:txBody>
      </p:sp>
    </p:spTree>
    <p:extLst>
      <p:ext uri="{BB962C8B-B14F-4D97-AF65-F5344CB8AC3E}">
        <p14:creationId xmlns:p14="http://schemas.microsoft.com/office/powerpoint/2010/main" val="3442829602"/>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25879" y="1050195"/>
            <a:ext cx="11740242" cy="5632311"/>
          </a:xfrm>
          <a:prstGeom prst="rect">
            <a:avLst/>
          </a:prstGeom>
          <a:noFill/>
        </p:spPr>
        <p:txBody>
          <a:bodyPr wrap="square" rtlCol="0">
            <a:spAutoFit/>
          </a:bodyPr>
          <a:lstStyle/>
          <a:p>
            <a:r>
              <a:rPr lang="en-GB" sz="7200" dirty="0">
                <a:latin typeface="Twinkl Cursive Looped" panose="02000000000000000000" pitchFamily="2" charset="0"/>
              </a:rPr>
              <a:t>Let’s </a:t>
            </a:r>
            <a:r>
              <a:rPr lang="en-GB" sz="7200" i="1" dirty="0">
                <a:latin typeface="Twinkl Cursive Looped" panose="02000000000000000000" pitchFamily="2" charset="0"/>
              </a:rPr>
              <a:t>investigate….</a:t>
            </a:r>
          </a:p>
          <a:p>
            <a:endParaRPr lang="en-GB" sz="7200" i="1" dirty="0">
              <a:latin typeface="Twinkl Cursive Looped" panose="02000000000000000000" pitchFamily="2" charset="0"/>
            </a:endParaRPr>
          </a:p>
          <a:p>
            <a:r>
              <a:rPr lang="en-GB" sz="7200" i="1" dirty="0">
                <a:latin typeface="Twinkl Cursive Looped" panose="02000000000000000000" pitchFamily="2" charset="0"/>
              </a:rPr>
              <a:t>Can you find synonyms?</a:t>
            </a:r>
          </a:p>
          <a:p>
            <a:r>
              <a:rPr lang="en-GB" sz="7200" i="1" dirty="0">
                <a:latin typeface="Twinkl Cursive Looped" panose="02000000000000000000" pitchFamily="2" charset="0"/>
              </a:rPr>
              <a:t>Can you create questions? </a:t>
            </a:r>
          </a:p>
          <a:p>
            <a:endParaRPr lang="en-GB" sz="7200" dirty="0">
              <a:solidFill>
                <a:srgbClr val="FF0000"/>
              </a:solidFill>
              <a:latin typeface="Twinkl Cursive Looped" panose="02000000000000000000" pitchFamily="2" charset="0"/>
            </a:endParaRPr>
          </a:p>
        </p:txBody>
      </p:sp>
    </p:spTree>
    <p:extLst>
      <p:ext uri="{BB962C8B-B14F-4D97-AF65-F5344CB8AC3E}">
        <p14:creationId xmlns:p14="http://schemas.microsoft.com/office/powerpoint/2010/main" val="796700143"/>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69473" y="821595"/>
            <a:ext cx="11740242" cy="4524315"/>
          </a:xfrm>
          <a:prstGeom prst="rect">
            <a:avLst/>
          </a:prstGeom>
          <a:noFill/>
        </p:spPr>
        <p:txBody>
          <a:bodyPr wrap="square" rtlCol="0">
            <a:spAutoFit/>
          </a:bodyPr>
          <a:lstStyle/>
          <a:p>
            <a:r>
              <a:rPr lang="en-GB" sz="7200" dirty="0">
                <a:latin typeface="Twinkl Cursive Looped" panose="02000000000000000000" pitchFamily="2" charset="0"/>
              </a:rPr>
              <a:t>Synonyms </a:t>
            </a:r>
            <a:r>
              <a:rPr lang="en-GB" sz="7200">
                <a:latin typeface="Twinkl Cursive Looped" panose="02000000000000000000" pitchFamily="2" charset="0"/>
              </a:rPr>
              <a:t>of height</a:t>
            </a:r>
            <a:r>
              <a:rPr lang="en-GB" sz="7200" dirty="0">
                <a:latin typeface="Twinkl Cursive Looped" panose="02000000000000000000" pitchFamily="2" charset="0"/>
              </a:rPr>
              <a:t>…</a:t>
            </a:r>
          </a:p>
          <a:p>
            <a:pPr algn="l">
              <a:buFont typeface="Arial" panose="020B0604020202020204" pitchFamily="34" charset="0"/>
              <a:buChar char="•"/>
            </a:pPr>
            <a:r>
              <a:rPr lang="en-GB" sz="7200" b="0" i="0">
                <a:solidFill>
                  <a:srgbClr val="202124"/>
                </a:solidFill>
                <a:effectLst/>
                <a:latin typeface="Twinkl Cursive Looped" panose="02000000000000000000" pitchFamily="2" charset="0"/>
              </a:rPr>
              <a:t>High point</a:t>
            </a:r>
            <a:endParaRPr lang="en-GB" sz="7200" b="0" i="0" dirty="0">
              <a:solidFill>
                <a:srgbClr val="202124"/>
              </a:solidFill>
              <a:effectLst/>
              <a:latin typeface="Twinkl Cursive Looped" panose="02000000000000000000" pitchFamily="2" charset="0"/>
            </a:endParaRPr>
          </a:p>
          <a:p>
            <a:pPr algn="l">
              <a:buFont typeface="Arial" panose="020B0604020202020204" pitchFamily="34" charset="0"/>
              <a:buChar char="•"/>
            </a:pPr>
            <a:r>
              <a:rPr lang="en-GB" sz="7200" b="0" i="0">
                <a:solidFill>
                  <a:srgbClr val="202124"/>
                </a:solidFill>
                <a:effectLst/>
                <a:latin typeface="Twinkl Cursive Looped" panose="02000000000000000000" pitchFamily="2" charset="0"/>
              </a:rPr>
              <a:t>Peak</a:t>
            </a:r>
            <a:endParaRPr lang="en-GB" sz="7200" b="0" i="0" dirty="0">
              <a:solidFill>
                <a:srgbClr val="202124"/>
              </a:solidFill>
              <a:effectLst/>
              <a:latin typeface="Twinkl Cursive Looped" panose="02000000000000000000" pitchFamily="2" charset="0"/>
            </a:endParaRPr>
          </a:p>
          <a:p>
            <a:pPr algn="l">
              <a:buFont typeface="Arial" panose="020B0604020202020204" pitchFamily="34" charset="0"/>
              <a:buChar char="•"/>
            </a:pPr>
            <a:r>
              <a:rPr lang="en-GB" sz="7200" b="0" i="0">
                <a:solidFill>
                  <a:srgbClr val="202124"/>
                </a:solidFill>
                <a:effectLst/>
                <a:latin typeface="Twinkl Cursive Looped" panose="02000000000000000000" pitchFamily="2" charset="0"/>
              </a:rPr>
              <a:t>Elevation</a:t>
            </a:r>
            <a:endParaRPr lang="en-GB" sz="7200" dirty="0">
              <a:solidFill>
                <a:srgbClr val="FF0000"/>
              </a:solidFill>
              <a:latin typeface="Twinkl Cursive Looped" panose="02000000000000000000" pitchFamily="2" charset="0"/>
            </a:endParaRPr>
          </a:p>
        </p:txBody>
      </p:sp>
    </p:spTree>
    <p:extLst>
      <p:ext uri="{BB962C8B-B14F-4D97-AF65-F5344CB8AC3E}">
        <p14:creationId xmlns:p14="http://schemas.microsoft.com/office/powerpoint/2010/main" val="1009791030"/>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69473" y="821595"/>
            <a:ext cx="11740242" cy="5632311"/>
          </a:xfrm>
          <a:prstGeom prst="rect">
            <a:avLst/>
          </a:prstGeom>
          <a:noFill/>
        </p:spPr>
        <p:txBody>
          <a:bodyPr wrap="square" rtlCol="0">
            <a:spAutoFit/>
          </a:bodyPr>
          <a:lstStyle/>
          <a:p>
            <a:r>
              <a:rPr lang="en-GB" sz="7200" dirty="0">
                <a:latin typeface="Twinkl Cursive Looped" panose="02000000000000000000" pitchFamily="2" charset="0"/>
              </a:rPr>
              <a:t>Synonyms </a:t>
            </a:r>
            <a:r>
              <a:rPr lang="en-GB" sz="7200">
                <a:latin typeface="Twinkl Cursive Looped" panose="02000000000000000000" pitchFamily="2" charset="0"/>
              </a:rPr>
              <a:t>of history…</a:t>
            </a:r>
            <a:endParaRPr lang="en-GB" sz="7200" dirty="0">
              <a:latin typeface="Twinkl Cursive Looped" panose="02000000000000000000" pitchFamily="2" charset="0"/>
            </a:endParaRPr>
          </a:p>
          <a:p>
            <a:pPr algn="l">
              <a:buFont typeface="Arial" panose="020B0604020202020204" pitchFamily="34" charset="0"/>
              <a:buChar char="•"/>
            </a:pPr>
            <a:r>
              <a:rPr lang="en-GB" sz="7200">
                <a:solidFill>
                  <a:srgbClr val="202124"/>
                </a:solidFill>
                <a:latin typeface="Twinkl Cursive Looped" panose="02000000000000000000" pitchFamily="2" charset="0"/>
              </a:rPr>
              <a:t>The past</a:t>
            </a:r>
            <a:endParaRPr lang="en-GB" sz="7200" b="0" i="0" dirty="0">
              <a:solidFill>
                <a:srgbClr val="202124"/>
              </a:solidFill>
              <a:effectLst/>
              <a:latin typeface="Twinkl Cursive Looped" panose="02000000000000000000" pitchFamily="2" charset="0"/>
            </a:endParaRPr>
          </a:p>
          <a:p>
            <a:pPr algn="l">
              <a:buFont typeface="Arial" panose="020B0604020202020204" pitchFamily="34" charset="0"/>
              <a:buChar char="•"/>
            </a:pPr>
            <a:r>
              <a:rPr lang="en-GB" sz="7200">
                <a:solidFill>
                  <a:srgbClr val="202124"/>
                </a:solidFill>
                <a:latin typeface="Twinkl Cursive Looped" panose="02000000000000000000" pitchFamily="2" charset="0"/>
              </a:rPr>
              <a:t>Yesterday</a:t>
            </a:r>
            <a:endParaRPr lang="en-GB" sz="7200" dirty="0">
              <a:solidFill>
                <a:srgbClr val="202124"/>
              </a:solidFill>
              <a:latin typeface="Twinkl Cursive Looped" panose="02000000000000000000" pitchFamily="2" charset="0"/>
            </a:endParaRPr>
          </a:p>
          <a:p>
            <a:pPr algn="l">
              <a:buFont typeface="Arial" panose="020B0604020202020204" pitchFamily="34" charset="0"/>
              <a:buChar char="•"/>
            </a:pPr>
            <a:r>
              <a:rPr lang="en-GB" sz="7200">
                <a:solidFill>
                  <a:srgbClr val="202124"/>
                </a:solidFill>
                <a:latin typeface="Twinkl Cursive Looped" panose="02000000000000000000" pitchFamily="2" charset="0"/>
              </a:rPr>
              <a:t>Days of old</a:t>
            </a:r>
            <a:endParaRPr lang="en-GB" sz="7200" b="0" i="0" dirty="0">
              <a:solidFill>
                <a:srgbClr val="202124"/>
              </a:solidFill>
              <a:effectLst/>
              <a:latin typeface="Twinkl Cursive Looped" panose="02000000000000000000" pitchFamily="2" charset="0"/>
            </a:endParaRPr>
          </a:p>
          <a:p>
            <a:pPr algn="l">
              <a:buFont typeface="Arial" panose="020B0604020202020204" pitchFamily="34" charset="0"/>
              <a:buChar char="•"/>
            </a:pPr>
            <a:endParaRPr lang="en-GB" sz="7200" dirty="0">
              <a:solidFill>
                <a:srgbClr val="FF0000"/>
              </a:solidFill>
              <a:latin typeface="Twinkl Cursive Looped" panose="02000000000000000000" pitchFamily="2" charset="0"/>
            </a:endParaRPr>
          </a:p>
        </p:txBody>
      </p:sp>
    </p:spTree>
    <p:extLst>
      <p:ext uri="{BB962C8B-B14F-4D97-AF65-F5344CB8AC3E}">
        <p14:creationId xmlns:p14="http://schemas.microsoft.com/office/powerpoint/2010/main" val="1413149496"/>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25879" y="707295"/>
            <a:ext cx="11740242" cy="6740307"/>
          </a:xfrm>
          <a:prstGeom prst="rect">
            <a:avLst/>
          </a:prstGeom>
          <a:noFill/>
        </p:spPr>
        <p:txBody>
          <a:bodyPr wrap="square" rtlCol="0">
            <a:spAutoFit/>
          </a:bodyPr>
          <a:lstStyle/>
          <a:p>
            <a:r>
              <a:rPr lang="en-GB" sz="6000" dirty="0">
                <a:latin typeface="Twinkl Cursive Looped" panose="02000000000000000000" pitchFamily="2" charset="0"/>
              </a:rPr>
              <a:t>Investigate ways of creating questions for other children using the </a:t>
            </a:r>
            <a:r>
              <a:rPr lang="en-GB" sz="6000">
                <a:latin typeface="Twinkl Cursive Looped" panose="02000000000000000000" pitchFamily="2" charset="0"/>
              </a:rPr>
              <a:t>words </a:t>
            </a:r>
            <a:r>
              <a:rPr lang="en-GB" sz="6000" u="sng">
                <a:latin typeface="Twinkl Cursive Looped" panose="02000000000000000000" pitchFamily="2" charset="0"/>
              </a:rPr>
              <a:t>height</a:t>
            </a:r>
            <a:r>
              <a:rPr lang="en-GB" sz="6000">
                <a:latin typeface="Twinkl Cursive Looped" panose="02000000000000000000" pitchFamily="2" charset="0"/>
              </a:rPr>
              <a:t> and </a:t>
            </a:r>
            <a:r>
              <a:rPr lang="en-GB" sz="6000" u="sng">
                <a:latin typeface="Twinkl Cursive Looped" panose="02000000000000000000" pitchFamily="2" charset="0"/>
              </a:rPr>
              <a:t>history</a:t>
            </a:r>
            <a:r>
              <a:rPr lang="en-GB" sz="6000">
                <a:latin typeface="Twinkl Cursive Looped" panose="02000000000000000000" pitchFamily="2" charset="0"/>
              </a:rPr>
              <a:t>.   </a:t>
            </a:r>
            <a:endParaRPr lang="en-GB" sz="6000" dirty="0">
              <a:latin typeface="Twinkl Cursive Looped" panose="02000000000000000000" pitchFamily="2" charset="0"/>
            </a:endParaRPr>
          </a:p>
          <a:p>
            <a:endParaRPr lang="en-GB" sz="6000" dirty="0">
              <a:latin typeface="Twinkl Cursive Looped" panose="02000000000000000000" pitchFamily="2" charset="0"/>
            </a:endParaRPr>
          </a:p>
          <a:p>
            <a:r>
              <a:rPr lang="en-GB" sz="6000" dirty="0">
                <a:latin typeface="Twinkl Cursive Looped" panose="02000000000000000000" pitchFamily="2" charset="0"/>
              </a:rPr>
              <a:t>Think about a mark scheme to show if they are correct.</a:t>
            </a:r>
            <a:endParaRPr lang="en-GB" sz="6000" i="1" dirty="0">
              <a:latin typeface="Twinkl Cursive Looped" panose="02000000000000000000" pitchFamily="2" charset="0"/>
            </a:endParaRPr>
          </a:p>
          <a:p>
            <a:endParaRPr lang="en-GB" sz="7200" dirty="0">
              <a:solidFill>
                <a:srgbClr val="FF0000"/>
              </a:solidFill>
              <a:latin typeface="Twinkl Cursive Looped" panose="02000000000000000000" pitchFamily="2" charset="0"/>
            </a:endParaRPr>
          </a:p>
        </p:txBody>
      </p:sp>
    </p:spTree>
    <p:extLst>
      <p:ext uri="{BB962C8B-B14F-4D97-AF65-F5344CB8AC3E}">
        <p14:creationId xmlns:p14="http://schemas.microsoft.com/office/powerpoint/2010/main" val="2139666790"/>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25879" y="707295"/>
            <a:ext cx="11740242" cy="4247317"/>
          </a:xfrm>
          <a:prstGeom prst="rect">
            <a:avLst/>
          </a:prstGeom>
          <a:noFill/>
        </p:spPr>
        <p:txBody>
          <a:bodyPr wrap="square" rtlCol="0">
            <a:spAutoFit/>
          </a:bodyPr>
          <a:lstStyle/>
          <a:p>
            <a:r>
              <a:rPr lang="en-GB" sz="1800" b="1" dirty="0">
                <a:solidFill>
                  <a:srgbClr val="000000"/>
                </a:solidFill>
                <a:effectLst/>
                <a:latin typeface="Twinkl Cursive Looped" panose="02000000000000000000" pitchFamily="2" charset="0"/>
                <a:ea typeface="Times New Roman" panose="02020603050405020304" pitchFamily="18" charset="0"/>
              </a:rPr>
              <a:t>Example…</a:t>
            </a:r>
          </a:p>
          <a:p>
            <a:endParaRPr lang="en-GB" b="1" dirty="0">
              <a:solidFill>
                <a:srgbClr val="000000"/>
              </a:solidFill>
              <a:latin typeface="Twinkl Cursive Looped" panose="02000000000000000000" pitchFamily="2" charset="0"/>
              <a:ea typeface="Times New Roman" panose="02020603050405020304" pitchFamily="18" charset="0"/>
            </a:endParaRPr>
          </a:p>
          <a:p>
            <a:r>
              <a:rPr lang="en-GB" sz="1800" b="1" dirty="0">
                <a:solidFill>
                  <a:srgbClr val="000000"/>
                </a:solidFill>
                <a:effectLst/>
                <a:latin typeface="Twinkl Cursive Looped" panose="02000000000000000000" pitchFamily="2" charset="0"/>
                <a:ea typeface="Times New Roman" panose="02020603050405020304" pitchFamily="18" charset="0"/>
              </a:rPr>
              <a:t>Some children have written down the </a:t>
            </a:r>
            <a:r>
              <a:rPr lang="en-GB" sz="1800" b="1">
                <a:solidFill>
                  <a:srgbClr val="000000"/>
                </a:solidFill>
                <a:effectLst/>
                <a:latin typeface="Twinkl Cursive Looped" panose="02000000000000000000" pitchFamily="2" charset="0"/>
                <a:ea typeface="Times New Roman" panose="02020603050405020304" pitchFamily="18" charset="0"/>
              </a:rPr>
              <a:t>word </a:t>
            </a:r>
            <a:r>
              <a:rPr lang="en-GB" sz="1800" b="1" u="sng">
                <a:solidFill>
                  <a:srgbClr val="000000"/>
                </a:solidFill>
                <a:effectLst/>
                <a:latin typeface="Twinkl Cursive Looped" panose="02000000000000000000" pitchFamily="2" charset="0"/>
                <a:ea typeface="Times New Roman" panose="02020603050405020304" pitchFamily="18" charset="0"/>
              </a:rPr>
              <a:t>height</a:t>
            </a:r>
            <a:r>
              <a:rPr lang="en-GB" sz="1800" b="1">
                <a:solidFill>
                  <a:srgbClr val="000000"/>
                </a:solidFill>
                <a:effectLst/>
                <a:latin typeface="Twinkl Cursive Looped" panose="02000000000000000000" pitchFamily="2" charset="0"/>
                <a:ea typeface="Times New Roman" panose="02020603050405020304" pitchFamily="18" charset="0"/>
              </a:rPr>
              <a:t> </a:t>
            </a:r>
            <a:r>
              <a:rPr lang="en-GB" sz="1800" b="1" dirty="0">
                <a:solidFill>
                  <a:srgbClr val="000000"/>
                </a:solidFill>
                <a:effectLst/>
                <a:latin typeface="Twinkl Cursive Looped" panose="02000000000000000000" pitchFamily="2" charset="0"/>
                <a:ea typeface="Times New Roman" panose="02020603050405020304" pitchFamily="18" charset="0"/>
              </a:rPr>
              <a:t>and misspelled it.</a:t>
            </a:r>
          </a:p>
          <a:p>
            <a:endParaRPr lang="en-GB" b="1" dirty="0">
              <a:solidFill>
                <a:srgbClr val="000000"/>
              </a:solidFill>
              <a:latin typeface="Twinkl Cursive Looped" panose="02000000000000000000" pitchFamily="2" charset="0"/>
              <a:ea typeface="Times New Roman" panose="02020603050405020304" pitchFamily="18" charset="0"/>
            </a:endParaRPr>
          </a:p>
          <a:p>
            <a:r>
              <a:rPr lang="en-GB" sz="1800" b="1" dirty="0">
                <a:solidFill>
                  <a:srgbClr val="000000"/>
                </a:solidFill>
                <a:effectLst/>
                <a:latin typeface="Twinkl Cursive Looped" panose="02000000000000000000" pitchFamily="2" charset="0"/>
                <a:ea typeface="Times New Roman" panose="02020603050405020304" pitchFamily="18" charset="0"/>
              </a:rPr>
              <a:t>Can you explain where these children have gone wrong with their spelling?</a:t>
            </a:r>
          </a:p>
          <a:p>
            <a:endParaRPr lang="en-GB" b="1" dirty="0">
              <a:solidFill>
                <a:srgbClr val="000000"/>
              </a:solidFill>
              <a:latin typeface="Twinkl Cursive Looped" panose="02000000000000000000" pitchFamily="2" charset="0"/>
              <a:ea typeface="Times New Roman" panose="02020603050405020304" pitchFamily="18" charset="0"/>
            </a:endParaRPr>
          </a:p>
          <a:p>
            <a:pPr marL="285750" indent="-285750">
              <a:buFont typeface="Arial" panose="020B0604020202020204" pitchFamily="34" charset="0"/>
              <a:buChar char="•"/>
            </a:pPr>
            <a:r>
              <a:rPr lang="en-GB" sz="1800" b="1">
                <a:solidFill>
                  <a:srgbClr val="000000"/>
                </a:solidFill>
                <a:effectLst/>
                <a:latin typeface="Twinkl Cursive Looped" panose="02000000000000000000" pitchFamily="2" charset="0"/>
                <a:ea typeface="Times New Roman" panose="02020603050405020304" pitchFamily="18" charset="0"/>
              </a:rPr>
              <a:t>hieght     </a:t>
            </a:r>
            <a:endParaRPr lang="en-GB" sz="1800" b="1" dirty="0">
              <a:solidFill>
                <a:srgbClr val="000000"/>
              </a:solidFill>
              <a:effectLst/>
              <a:latin typeface="Twinkl Cursive Looped" panose="02000000000000000000" pitchFamily="2" charset="0"/>
              <a:ea typeface="Times New Roman" panose="02020603050405020304" pitchFamily="18" charset="0"/>
            </a:endParaRPr>
          </a:p>
          <a:p>
            <a:pPr marL="285750" indent="-285750">
              <a:buFont typeface="Arial" panose="020B0604020202020204" pitchFamily="34" charset="0"/>
              <a:buChar char="•"/>
            </a:pPr>
            <a:endParaRPr lang="en-GB" b="1" dirty="0">
              <a:solidFill>
                <a:srgbClr val="000000"/>
              </a:solidFill>
              <a:latin typeface="Twinkl Cursive Looped" panose="02000000000000000000" pitchFamily="2" charset="0"/>
              <a:ea typeface="Times New Roman" panose="02020603050405020304" pitchFamily="18" charset="0"/>
            </a:endParaRPr>
          </a:p>
          <a:p>
            <a:pPr marL="285750" indent="-285750">
              <a:buFont typeface="Arial" panose="020B0604020202020204" pitchFamily="34" charset="0"/>
              <a:buChar char="•"/>
            </a:pPr>
            <a:r>
              <a:rPr lang="en-GB" sz="1800" b="1">
                <a:solidFill>
                  <a:srgbClr val="000000"/>
                </a:solidFill>
                <a:effectLst/>
                <a:latin typeface="Twinkl Cursive Looped" panose="02000000000000000000" pitchFamily="2" charset="0"/>
                <a:ea typeface="Times New Roman" panose="02020603050405020304" pitchFamily="18" charset="0"/>
              </a:rPr>
              <a:t>hiate   </a:t>
            </a:r>
          </a:p>
          <a:p>
            <a:endParaRPr lang="en-GB" b="1" dirty="0">
              <a:solidFill>
                <a:srgbClr val="000000"/>
              </a:solidFill>
              <a:latin typeface="Twinkl Cursive Looped" panose="02000000000000000000" pitchFamily="2" charset="0"/>
              <a:ea typeface="Times New Roman" panose="02020603050405020304" pitchFamily="18" charset="0"/>
            </a:endParaRPr>
          </a:p>
          <a:p>
            <a:pPr marL="285750" indent="-285750">
              <a:buFont typeface="Arial" panose="020B0604020202020204" pitchFamily="34" charset="0"/>
              <a:buChar char="•"/>
            </a:pPr>
            <a:r>
              <a:rPr lang="en-GB" sz="1800" b="1">
                <a:solidFill>
                  <a:srgbClr val="000000"/>
                </a:solidFill>
                <a:effectLst/>
                <a:latin typeface="Twinkl Cursive Looped" panose="02000000000000000000" pitchFamily="2" charset="0"/>
                <a:ea typeface="Times New Roman" panose="02020603050405020304" pitchFamily="18" charset="0"/>
              </a:rPr>
              <a:t>heitgh    </a:t>
            </a:r>
          </a:p>
          <a:p>
            <a:r>
              <a:rPr lang="en-GB" sz="1800" b="1">
                <a:solidFill>
                  <a:srgbClr val="000000"/>
                </a:solidFill>
                <a:effectLst/>
                <a:latin typeface="Twinkl Cursive Looped" panose="02000000000000000000" pitchFamily="2" charset="0"/>
                <a:ea typeface="Times New Roman" panose="02020603050405020304" pitchFamily="18" charset="0"/>
              </a:rPr>
              <a:t> </a:t>
            </a:r>
            <a:endParaRPr lang="en-GB" sz="1800" b="1" dirty="0">
              <a:solidFill>
                <a:srgbClr val="000000"/>
              </a:solidFill>
              <a:effectLst/>
              <a:latin typeface="Twinkl Cursive Looped" panose="02000000000000000000" pitchFamily="2" charset="0"/>
              <a:ea typeface="Times New Roman" panose="02020603050405020304" pitchFamily="18" charset="0"/>
            </a:endParaRPr>
          </a:p>
          <a:p>
            <a:pPr marL="285750" indent="-285750">
              <a:buFont typeface="Arial" panose="020B0604020202020204" pitchFamily="34" charset="0"/>
              <a:buChar char="•"/>
            </a:pPr>
            <a:r>
              <a:rPr lang="en-GB" sz="1800" b="1">
                <a:solidFill>
                  <a:srgbClr val="000000"/>
                </a:solidFill>
                <a:effectLst/>
                <a:latin typeface="Twinkl Cursive Looped" panose="02000000000000000000" pitchFamily="2" charset="0"/>
                <a:ea typeface="Times New Roman" panose="02020603050405020304" pitchFamily="18" charset="0"/>
              </a:rPr>
              <a:t>heigt   </a:t>
            </a:r>
            <a:endParaRPr lang="en-GB" sz="1800" b="1" dirty="0">
              <a:solidFill>
                <a:srgbClr val="000000"/>
              </a:solidFill>
              <a:effectLst/>
              <a:latin typeface="Twinkl Cursive Looped" panose="02000000000000000000" pitchFamily="2" charset="0"/>
              <a:ea typeface="Times New Roman" panose="02020603050405020304" pitchFamily="18" charset="0"/>
            </a:endParaRPr>
          </a:p>
          <a:p>
            <a:pPr marL="285750" indent="-285750">
              <a:buFont typeface="Arial" panose="020B0604020202020204" pitchFamily="34" charset="0"/>
              <a:buChar char="•"/>
            </a:pPr>
            <a:endParaRPr lang="en-GB" b="1" dirty="0">
              <a:solidFill>
                <a:srgbClr val="000000"/>
              </a:solidFill>
              <a:latin typeface="Twinkl Cursive Looped" panose="02000000000000000000" pitchFamily="2" charset="0"/>
              <a:ea typeface="Times New Roman" panose="02020603050405020304" pitchFamily="18" charset="0"/>
            </a:endParaRPr>
          </a:p>
          <a:p>
            <a:pPr marL="285750" indent="-285750">
              <a:buFont typeface="Arial" panose="020B0604020202020204" pitchFamily="34" charset="0"/>
              <a:buChar char="•"/>
            </a:pPr>
            <a:r>
              <a:rPr lang="en-GB" sz="1800" b="1">
                <a:solidFill>
                  <a:srgbClr val="000000"/>
                </a:solidFill>
                <a:effectLst/>
                <a:latin typeface="Twinkl Cursive Looped" panose="02000000000000000000" pitchFamily="2" charset="0"/>
                <a:ea typeface="Times New Roman" panose="02020603050405020304" pitchFamily="18" charset="0"/>
              </a:rPr>
              <a:t>heit </a:t>
            </a:r>
            <a:endParaRPr lang="en-GB" sz="7200" dirty="0">
              <a:solidFill>
                <a:srgbClr val="FF0000"/>
              </a:solidFill>
              <a:latin typeface="Twinkl Cursive Looped" panose="02000000000000000000" pitchFamily="2" charset="0"/>
            </a:endParaRPr>
          </a:p>
        </p:txBody>
      </p:sp>
    </p:spTree>
    <p:extLst>
      <p:ext uri="{BB962C8B-B14F-4D97-AF65-F5344CB8AC3E}">
        <p14:creationId xmlns:p14="http://schemas.microsoft.com/office/powerpoint/2010/main" val="2154191018"/>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25879" y="707295"/>
            <a:ext cx="11740242" cy="4247317"/>
          </a:xfrm>
          <a:prstGeom prst="rect">
            <a:avLst/>
          </a:prstGeom>
          <a:noFill/>
        </p:spPr>
        <p:txBody>
          <a:bodyPr wrap="square" rtlCol="0">
            <a:spAutoFit/>
          </a:bodyPr>
          <a:lstStyle/>
          <a:p>
            <a:r>
              <a:rPr lang="en-GB" sz="1800" b="1" dirty="0">
                <a:solidFill>
                  <a:srgbClr val="000000"/>
                </a:solidFill>
                <a:effectLst/>
                <a:latin typeface="Twinkl Cursive Looped" panose="02000000000000000000" pitchFamily="2" charset="0"/>
                <a:ea typeface="Times New Roman" panose="02020603050405020304" pitchFamily="18" charset="0"/>
              </a:rPr>
              <a:t>Example…</a:t>
            </a:r>
          </a:p>
          <a:p>
            <a:endParaRPr lang="en-GB" b="1" dirty="0">
              <a:solidFill>
                <a:srgbClr val="000000"/>
              </a:solidFill>
              <a:latin typeface="Twinkl Cursive Looped" panose="02000000000000000000" pitchFamily="2" charset="0"/>
              <a:ea typeface="Times New Roman" panose="02020603050405020304" pitchFamily="18" charset="0"/>
            </a:endParaRPr>
          </a:p>
          <a:p>
            <a:r>
              <a:rPr lang="en-GB" sz="1800" b="1" dirty="0">
                <a:solidFill>
                  <a:srgbClr val="000000"/>
                </a:solidFill>
                <a:effectLst/>
                <a:latin typeface="Twinkl Cursive Looped" panose="02000000000000000000" pitchFamily="2" charset="0"/>
                <a:ea typeface="Times New Roman" panose="02020603050405020304" pitchFamily="18" charset="0"/>
              </a:rPr>
              <a:t>Some children have written down the </a:t>
            </a:r>
            <a:r>
              <a:rPr lang="en-GB" sz="1800" b="1">
                <a:solidFill>
                  <a:srgbClr val="000000"/>
                </a:solidFill>
                <a:effectLst/>
                <a:latin typeface="Twinkl Cursive Looped" panose="02000000000000000000" pitchFamily="2" charset="0"/>
                <a:ea typeface="Times New Roman" panose="02020603050405020304" pitchFamily="18" charset="0"/>
              </a:rPr>
              <a:t>word </a:t>
            </a:r>
            <a:r>
              <a:rPr lang="en-GB" sz="1800" b="1" u="sng">
                <a:solidFill>
                  <a:srgbClr val="000000"/>
                </a:solidFill>
                <a:effectLst/>
                <a:latin typeface="Twinkl Cursive Looped" panose="02000000000000000000" pitchFamily="2" charset="0"/>
                <a:ea typeface="Times New Roman" panose="02020603050405020304" pitchFamily="18" charset="0"/>
              </a:rPr>
              <a:t>height</a:t>
            </a:r>
            <a:r>
              <a:rPr lang="en-GB" sz="1800" b="1">
                <a:solidFill>
                  <a:srgbClr val="000000"/>
                </a:solidFill>
                <a:effectLst/>
                <a:latin typeface="Twinkl Cursive Looped" panose="02000000000000000000" pitchFamily="2" charset="0"/>
                <a:ea typeface="Times New Roman" panose="02020603050405020304" pitchFamily="18" charset="0"/>
              </a:rPr>
              <a:t> </a:t>
            </a:r>
            <a:r>
              <a:rPr lang="en-GB" sz="1800" b="1" dirty="0">
                <a:solidFill>
                  <a:srgbClr val="000000"/>
                </a:solidFill>
                <a:effectLst/>
                <a:latin typeface="Twinkl Cursive Looped" panose="02000000000000000000" pitchFamily="2" charset="0"/>
                <a:ea typeface="Times New Roman" panose="02020603050405020304" pitchFamily="18" charset="0"/>
              </a:rPr>
              <a:t>and misspelled it.</a:t>
            </a:r>
          </a:p>
          <a:p>
            <a:endParaRPr lang="en-GB" b="1" dirty="0">
              <a:solidFill>
                <a:srgbClr val="000000"/>
              </a:solidFill>
              <a:latin typeface="Twinkl Cursive Looped" panose="02000000000000000000" pitchFamily="2" charset="0"/>
              <a:ea typeface="Times New Roman" panose="02020603050405020304" pitchFamily="18" charset="0"/>
            </a:endParaRPr>
          </a:p>
          <a:p>
            <a:r>
              <a:rPr lang="en-GB" sz="1800" b="1" dirty="0">
                <a:solidFill>
                  <a:srgbClr val="000000"/>
                </a:solidFill>
                <a:effectLst/>
                <a:latin typeface="Twinkl Cursive Looped" panose="02000000000000000000" pitchFamily="2" charset="0"/>
                <a:ea typeface="Times New Roman" panose="02020603050405020304" pitchFamily="18" charset="0"/>
              </a:rPr>
              <a:t>Can you explain where these children have gone wrong with their spelling?</a:t>
            </a:r>
          </a:p>
          <a:p>
            <a:endParaRPr lang="en-GB" b="1" dirty="0">
              <a:solidFill>
                <a:srgbClr val="000000"/>
              </a:solidFill>
              <a:latin typeface="Twinkl Cursive Looped" panose="02000000000000000000" pitchFamily="2" charset="0"/>
              <a:ea typeface="Times New Roman" panose="02020603050405020304" pitchFamily="18" charset="0"/>
            </a:endParaRPr>
          </a:p>
          <a:p>
            <a:pPr marL="285750" indent="-285750">
              <a:buFont typeface="Arial" panose="020B0604020202020204" pitchFamily="34" charset="0"/>
              <a:buChar char="•"/>
            </a:pPr>
            <a:r>
              <a:rPr lang="en-GB" sz="1800" b="1">
                <a:solidFill>
                  <a:srgbClr val="000000"/>
                </a:solidFill>
                <a:effectLst/>
                <a:latin typeface="Twinkl Cursive Looped" panose="02000000000000000000" pitchFamily="2" charset="0"/>
                <a:ea typeface="Times New Roman" panose="02020603050405020304" pitchFamily="18" charset="0"/>
              </a:rPr>
              <a:t>hieght     - </a:t>
            </a:r>
            <a:r>
              <a:rPr lang="en-GB" b="1">
                <a:solidFill>
                  <a:srgbClr val="000000"/>
                </a:solidFill>
                <a:highlight>
                  <a:srgbClr val="FFFF00"/>
                </a:highlight>
                <a:latin typeface="Twinkl Cursive Looped" panose="02000000000000000000" pitchFamily="2" charset="0"/>
                <a:ea typeface="Times New Roman" panose="02020603050405020304" pitchFamily="18" charset="0"/>
              </a:rPr>
              <a:t>They have the ie the wrong way round.</a:t>
            </a:r>
            <a:endParaRPr lang="en-GB" sz="1800" b="1" dirty="0">
              <a:solidFill>
                <a:srgbClr val="000000"/>
              </a:solidFill>
              <a:effectLst/>
              <a:latin typeface="Twinkl Cursive Looped" panose="02000000000000000000" pitchFamily="2" charset="0"/>
              <a:ea typeface="Times New Roman" panose="02020603050405020304" pitchFamily="18" charset="0"/>
            </a:endParaRPr>
          </a:p>
          <a:p>
            <a:pPr marL="285750" indent="-285750">
              <a:buFont typeface="Arial" panose="020B0604020202020204" pitchFamily="34" charset="0"/>
              <a:buChar char="•"/>
            </a:pPr>
            <a:endParaRPr lang="en-GB" b="1" dirty="0">
              <a:solidFill>
                <a:srgbClr val="000000"/>
              </a:solidFill>
              <a:latin typeface="Twinkl Cursive Looped" panose="02000000000000000000" pitchFamily="2" charset="0"/>
              <a:ea typeface="Times New Roman" panose="02020603050405020304" pitchFamily="18" charset="0"/>
            </a:endParaRPr>
          </a:p>
          <a:p>
            <a:pPr marL="285750" indent="-285750">
              <a:buFont typeface="Arial" panose="020B0604020202020204" pitchFamily="34" charset="0"/>
              <a:buChar char="•"/>
            </a:pPr>
            <a:r>
              <a:rPr lang="en-GB" sz="1800" b="1">
                <a:solidFill>
                  <a:srgbClr val="000000"/>
                </a:solidFill>
                <a:effectLst/>
                <a:latin typeface="Twinkl Cursive Looped" panose="02000000000000000000" pitchFamily="2" charset="0"/>
                <a:ea typeface="Times New Roman" panose="02020603050405020304" pitchFamily="18" charset="0"/>
              </a:rPr>
              <a:t>hiate   </a:t>
            </a:r>
          </a:p>
          <a:p>
            <a:endParaRPr lang="en-GB" b="1" dirty="0">
              <a:solidFill>
                <a:srgbClr val="000000"/>
              </a:solidFill>
              <a:latin typeface="Twinkl Cursive Looped" panose="02000000000000000000" pitchFamily="2" charset="0"/>
              <a:ea typeface="Times New Roman" panose="02020603050405020304" pitchFamily="18" charset="0"/>
            </a:endParaRPr>
          </a:p>
          <a:p>
            <a:pPr marL="285750" indent="-285750">
              <a:buFont typeface="Arial" panose="020B0604020202020204" pitchFamily="34" charset="0"/>
              <a:buChar char="•"/>
            </a:pPr>
            <a:r>
              <a:rPr lang="en-GB" sz="1800" b="1">
                <a:solidFill>
                  <a:srgbClr val="000000"/>
                </a:solidFill>
                <a:effectLst/>
                <a:latin typeface="Twinkl Cursive Looped" panose="02000000000000000000" pitchFamily="2" charset="0"/>
                <a:ea typeface="Times New Roman" panose="02020603050405020304" pitchFamily="18" charset="0"/>
              </a:rPr>
              <a:t>heitgh    </a:t>
            </a:r>
          </a:p>
          <a:p>
            <a:r>
              <a:rPr lang="en-GB" sz="1800" b="1">
                <a:solidFill>
                  <a:srgbClr val="000000"/>
                </a:solidFill>
                <a:effectLst/>
                <a:latin typeface="Twinkl Cursive Looped" panose="02000000000000000000" pitchFamily="2" charset="0"/>
                <a:ea typeface="Times New Roman" panose="02020603050405020304" pitchFamily="18" charset="0"/>
              </a:rPr>
              <a:t> </a:t>
            </a:r>
            <a:endParaRPr lang="en-GB" sz="1800" b="1" dirty="0">
              <a:solidFill>
                <a:srgbClr val="000000"/>
              </a:solidFill>
              <a:effectLst/>
              <a:latin typeface="Twinkl Cursive Looped" panose="02000000000000000000" pitchFamily="2" charset="0"/>
              <a:ea typeface="Times New Roman" panose="02020603050405020304" pitchFamily="18" charset="0"/>
            </a:endParaRPr>
          </a:p>
          <a:p>
            <a:pPr marL="285750" indent="-285750">
              <a:buFont typeface="Arial" panose="020B0604020202020204" pitchFamily="34" charset="0"/>
              <a:buChar char="•"/>
            </a:pPr>
            <a:r>
              <a:rPr lang="en-GB" sz="1800" b="1">
                <a:solidFill>
                  <a:srgbClr val="000000"/>
                </a:solidFill>
                <a:effectLst/>
                <a:latin typeface="Twinkl Cursive Looped" panose="02000000000000000000" pitchFamily="2" charset="0"/>
                <a:ea typeface="Times New Roman" panose="02020603050405020304" pitchFamily="18" charset="0"/>
              </a:rPr>
              <a:t>heigt   - </a:t>
            </a:r>
            <a:r>
              <a:rPr lang="en-GB" b="1">
                <a:solidFill>
                  <a:srgbClr val="000000"/>
                </a:solidFill>
                <a:highlight>
                  <a:srgbClr val="FFFF00"/>
                </a:highlight>
                <a:latin typeface="Twinkl Cursive Looped" panose="02000000000000000000" pitchFamily="2" charset="0"/>
                <a:ea typeface="Times New Roman" panose="02020603050405020304" pitchFamily="18" charset="0"/>
              </a:rPr>
              <a:t>They have missed out the ‘h’ in ‘ght’</a:t>
            </a:r>
            <a:endParaRPr lang="en-GB" sz="1800" b="1" dirty="0">
              <a:solidFill>
                <a:srgbClr val="000000"/>
              </a:solidFill>
              <a:effectLst/>
              <a:latin typeface="Twinkl Cursive Looped" panose="02000000000000000000" pitchFamily="2" charset="0"/>
              <a:ea typeface="Times New Roman" panose="02020603050405020304" pitchFamily="18" charset="0"/>
            </a:endParaRPr>
          </a:p>
          <a:p>
            <a:pPr marL="285750" indent="-285750">
              <a:buFont typeface="Arial" panose="020B0604020202020204" pitchFamily="34" charset="0"/>
              <a:buChar char="•"/>
            </a:pPr>
            <a:endParaRPr lang="en-GB" b="1" dirty="0">
              <a:solidFill>
                <a:srgbClr val="000000"/>
              </a:solidFill>
              <a:latin typeface="Twinkl Cursive Looped" panose="02000000000000000000" pitchFamily="2" charset="0"/>
              <a:ea typeface="Times New Roman" panose="02020603050405020304" pitchFamily="18" charset="0"/>
            </a:endParaRPr>
          </a:p>
          <a:p>
            <a:pPr marL="285750" indent="-285750">
              <a:buFont typeface="Arial" panose="020B0604020202020204" pitchFamily="34" charset="0"/>
              <a:buChar char="•"/>
            </a:pPr>
            <a:r>
              <a:rPr lang="en-GB" sz="1800" b="1">
                <a:solidFill>
                  <a:srgbClr val="000000"/>
                </a:solidFill>
                <a:effectLst/>
                <a:latin typeface="Twinkl Cursive Looped" panose="02000000000000000000" pitchFamily="2" charset="0"/>
                <a:ea typeface="Times New Roman" panose="02020603050405020304" pitchFamily="18" charset="0"/>
              </a:rPr>
              <a:t>heit </a:t>
            </a:r>
            <a:endParaRPr lang="en-GB" sz="7200" dirty="0">
              <a:solidFill>
                <a:srgbClr val="FF0000"/>
              </a:solidFill>
              <a:latin typeface="Twinkl Cursive Looped" panose="02000000000000000000" pitchFamily="2" charset="0"/>
            </a:endParaRPr>
          </a:p>
        </p:txBody>
      </p:sp>
    </p:spTree>
    <p:extLst>
      <p:ext uri="{BB962C8B-B14F-4D97-AF65-F5344CB8AC3E}">
        <p14:creationId xmlns:p14="http://schemas.microsoft.com/office/powerpoint/2010/main" val="30299112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77105" y="4712678"/>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a female person</a:t>
            </a:r>
            <a:endParaRPr lang="en-GB" i="1" dirty="0">
              <a:latin typeface="Twinkl Cursive Looped" panose="02000000000000000000" pitchFamily="2" charset="0"/>
            </a:endParaRPr>
          </a:p>
        </p:txBody>
      </p:sp>
      <p:pic>
        <p:nvPicPr>
          <p:cNvPr id="2050" name="Picture 2" descr="2,206 Black Woman Reading Illustrations &amp; Clip Art - i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333" y="143347"/>
            <a:ext cx="2337503" cy="293747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F121C20-0B95-280B-357F-0FBDB36FD8B7}"/>
              </a:ext>
            </a:extLst>
          </p:cNvPr>
          <p:cNvSpPr txBox="1"/>
          <p:nvPr/>
        </p:nvSpPr>
        <p:spPr>
          <a:xfrm>
            <a:off x="4638821" y="404813"/>
            <a:ext cx="6098344"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woman</a:t>
            </a:r>
            <a:endParaRPr lang="en-GB" dirty="0"/>
          </a:p>
        </p:txBody>
      </p:sp>
      <p:sp>
        <p:nvSpPr>
          <p:cNvPr id="6" name="TextBox 5">
            <a:extLst>
              <a:ext uri="{FF2B5EF4-FFF2-40B4-BE49-F238E27FC236}">
                <a16:creationId xmlns:a16="http://schemas.microsoft.com/office/drawing/2014/main" id="{3A739C86-2050-7200-CFA6-2A8CF1243D8B}"/>
              </a:ext>
            </a:extLst>
          </p:cNvPr>
          <p:cNvSpPr txBox="1"/>
          <p:nvPr/>
        </p:nvSpPr>
        <p:spPr>
          <a:xfrm>
            <a:off x="4793566" y="1932914"/>
            <a:ext cx="6098344" cy="1015663"/>
          </a:xfrm>
          <a:prstGeom prst="rect">
            <a:avLst/>
          </a:prstGeom>
          <a:noFill/>
        </p:spPr>
        <p:txBody>
          <a:bodyPr wrap="square">
            <a:spAutoFit/>
          </a:bodyPr>
          <a:lstStyle/>
          <a:p>
            <a:r>
              <a:rPr kumimoji="0" lang="en-GB" sz="6000" b="0" i="0" u="none" strike="noStrike" kern="1200" cap="none" spc="0" normalizeH="0" baseline="0" noProof="0" dirty="0">
                <a:ln>
                  <a:noFill/>
                </a:ln>
                <a:solidFill>
                  <a:srgbClr val="FF0000"/>
                </a:solidFill>
                <a:effectLst/>
                <a:uLnTx/>
                <a:uFillTx/>
                <a:latin typeface="Twinkl Cursive Looped" panose="02000000000000000000" pitchFamily="2" charset="0"/>
                <a:ea typeface="+mj-ea"/>
                <a:cs typeface="+mj-cs"/>
              </a:rPr>
              <a:t>(noun) </a:t>
            </a:r>
            <a:endParaRPr lang="en-GB" dirty="0"/>
          </a:p>
        </p:txBody>
      </p:sp>
    </p:spTree>
    <p:extLst>
      <p:ext uri="{BB962C8B-B14F-4D97-AF65-F5344CB8AC3E}">
        <p14:creationId xmlns:p14="http://schemas.microsoft.com/office/powerpoint/2010/main" val="3205728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20835" y="5036913"/>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to be curious</a:t>
            </a:r>
            <a:endParaRPr lang="en-GB" i="1" dirty="0">
              <a:latin typeface="Twinkl Cursive Looped" panose="02000000000000000000" pitchFamily="2" charset="0"/>
            </a:endParaRPr>
          </a:p>
        </p:txBody>
      </p:sp>
      <p:pic>
        <p:nvPicPr>
          <p:cNvPr id="5" name="Picture 4"/>
          <p:cNvPicPr>
            <a:picLocks noChangeAspect="1"/>
          </p:cNvPicPr>
          <p:nvPr/>
        </p:nvPicPr>
        <p:blipFill>
          <a:blip r:embed="rId2"/>
          <a:stretch>
            <a:fillRect/>
          </a:stretch>
        </p:blipFill>
        <p:spPr>
          <a:xfrm>
            <a:off x="517470" y="433059"/>
            <a:ext cx="1846751" cy="2483562"/>
          </a:xfrm>
          <a:prstGeom prst="rect">
            <a:avLst/>
          </a:prstGeom>
        </p:spPr>
      </p:pic>
      <p:sp>
        <p:nvSpPr>
          <p:cNvPr id="4" name="TextBox 3">
            <a:extLst>
              <a:ext uri="{FF2B5EF4-FFF2-40B4-BE49-F238E27FC236}">
                <a16:creationId xmlns:a16="http://schemas.microsoft.com/office/drawing/2014/main" id="{DDA6FC57-4DD0-95CA-7018-020EBFDE126F}"/>
              </a:ext>
            </a:extLst>
          </p:cNvPr>
          <p:cNvSpPr txBox="1"/>
          <p:nvPr/>
        </p:nvSpPr>
        <p:spPr>
          <a:xfrm>
            <a:off x="4723227" y="258858"/>
            <a:ext cx="6098344"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wonder</a:t>
            </a:r>
            <a:endParaRPr lang="en-GB" dirty="0"/>
          </a:p>
        </p:txBody>
      </p:sp>
      <p:sp>
        <p:nvSpPr>
          <p:cNvPr id="7" name="TextBox 6">
            <a:extLst>
              <a:ext uri="{FF2B5EF4-FFF2-40B4-BE49-F238E27FC236}">
                <a16:creationId xmlns:a16="http://schemas.microsoft.com/office/drawing/2014/main" id="{3702FD14-E794-8F50-C850-D178CE81D4DA}"/>
              </a:ext>
            </a:extLst>
          </p:cNvPr>
          <p:cNvSpPr txBox="1"/>
          <p:nvPr/>
        </p:nvSpPr>
        <p:spPr>
          <a:xfrm>
            <a:off x="5249106" y="1730720"/>
            <a:ext cx="6098344" cy="1015663"/>
          </a:xfrm>
          <a:prstGeom prst="rect">
            <a:avLst/>
          </a:prstGeom>
          <a:noFill/>
        </p:spPr>
        <p:txBody>
          <a:bodyPr wrap="square">
            <a:spAutoFit/>
          </a:bodyPr>
          <a:lstStyle/>
          <a:p>
            <a:r>
              <a:rPr kumimoji="0" lang="en-GB" sz="6000" b="0" i="0" u="none" strike="noStrike" kern="1200" cap="none" spc="0" normalizeH="0" baseline="0" noProof="0" dirty="0">
                <a:ln>
                  <a:noFill/>
                </a:ln>
                <a:solidFill>
                  <a:srgbClr val="FF0000"/>
                </a:solidFill>
                <a:effectLst/>
                <a:uLnTx/>
                <a:uFillTx/>
                <a:latin typeface="Twinkl Cursive Looped" panose="02000000000000000000" pitchFamily="2" charset="0"/>
                <a:ea typeface="+mj-ea"/>
                <a:cs typeface="+mj-cs"/>
              </a:rPr>
              <a:t>(verb) </a:t>
            </a:r>
            <a:endParaRPr lang="en-GB" dirty="0"/>
          </a:p>
        </p:txBody>
      </p:sp>
    </p:spTree>
    <p:extLst>
      <p:ext uri="{BB962C8B-B14F-4D97-AF65-F5344CB8AC3E}">
        <p14:creationId xmlns:p14="http://schemas.microsoft.com/office/powerpoint/2010/main" val="928473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944391" y="4760747"/>
            <a:ext cx="10515600" cy="1702676"/>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one of the twelve parts of the year</a:t>
            </a:r>
            <a:endParaRPr lang="en-GB" i="1" dirty="0">
              <a:latin typeface="Twinkl Cursive Looped" panose="02000000000000000000" pitchFamily="2" charset="0"/>
            </a:endParaRPr>
          </a:p>
        </p:txBody>
      </p:sp>
      <p:pic>
        <p:nvPicPr>
          <p:cNvPr id="3" name="Picture 2"/>
          <p:cNvPicPr>
            <a:picLocks noChangeAspect="1"/>
          </p:cNvPicPr>
          <p:nvPr/>
        </p:nvPicPr>
        <p:blipFill>
          <a:blip r:embed="rId2"/>
          <a:stretch>
            <a:fillRect/>
          </a:stretch>
        </p:blipFill>
        <p:spPr>
          <a:xfrm>
            <a:off x="610257" y="294618"/>
            <a:ext cx="3467100" cy="2800350"/>
          </a:xfrm>
          <a:prstGeom prst="rect">
            <a:avLst/>
          </a:prstGeom>
        </p:spPr>
      </p:pic>
      <p:sp>
        <p:nvSpPr>
          <p:cNvPr id="5" name="TextBox 4">
            <a:extLst>
              <a:ext uri="{FF2B5EF4-FFF2-40B4-BE49-F238E27FC236}">
                <a16:creationId xmlns:a16="http://schemas.microsoft.com/office/drawing/2014/main" id="{D4D1CFC4-1E23-9105-85E3-8B8937F540FB}"/>
              </a:ext>
            </a:extLst>
          </p:cNvPr>
          <p:cNvSpPr txBox="1"/>
          <p:nvPr/>
        </p:nvSpPr>
        <p:spPr>
          <a:xfrm>
            <a:off x="4737295" y="387468"/>
            <a:ext cx="6098344"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month</a:t>
            </a:r>
            <a:endParaRPr lang="en-GB" dirty="0"/>
          </a:p>
        </p:txBody>
      </p:sp>
      <p:sp>
        <p:nvSpPr>
          <p:cNvPr id="7" name="TextBox 6">
            <a:extLst>
              <a:ext uri="{FF2B5EF4-FFF2-40B4-BE49-F238E27FC236}">
                <a16:creationId xmlns:a16="http://schemas.microsoft.com/office/drawing/2014/main" id="{7353D4B0-00A6-B82F-D022-8FC2E997A9A4}"/>
              </a:ext>
            </a:extLst>
          </p:cNvPr>
          <p:cNvSpPr txBox="1"/>
          <p:nvPr/>
        </p:nvSpPr>
        <p:spPr>
          <a:xfrm>
            <a:off x="4737295" y="1900086"/>
            <a:ext cx="6098344" cy="1015663"/>
          </a:xfrm>
          <a:prstGeom prst="rect">
            <a:avLst/>
          </a:prstGeom>
          <a:noFill/>
        </p:spPr>
        <p:txBody>
          <a:bodyPr wrap="square">
            <a:spAutoFit/>
          </a:bodyPr>
          <a:lstStyle/>
          <a:p>
            <a:r>
              <a:rPr kumimoji="0" lang="en-GB" sz="6000" b="0" i="0" u="none" strike="noStrike" kern="1200" cap="none" spc="0" normalizeH="0" baseline="0" noProof="0" dirty="0">
                <a:ln>
                  <a:noFill/>
                </a:ln>
                <a:solidFill>
                  <a:srgbClr val="FF0000"/>
                </a:solidFill>
                <a:effectLst/>
                <a:uLnTx/>
                <a:uFillTx/>
                <a:latin typeface="Twinkl Cursive Looped" panose="02000000000000000000" pitchFamily="2" charset="0"/>
                <a:ea typeface="+mj-ea"/>
                <a:cs typeface="+mj-cs"/>
              </a:rPr>
              <a:t>(noun) </a:t>
            </a:r>
            <a:endParaRPr lang="en-GB" dirty="0"/>
          </a:p>
        </p:txBody>
      </p:sp>
    </p:spTree>
    <p:extLst>
      <p:ext uri="{BB962C8B-B14F-4D97-AF65-F5344CB8AC3E}">
        <p14:creationId xmlns:p14="http://schemas.microsoft.com/office/powerpoint/2010/main" val="2408945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752192"/>
            <a:ext cx="10515600" cy="2801007"/>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conduct the policy, actions, and affairs of a state with authority</a:t>
            </a:r>
          </a:p>
        </p:txBody>
      </p:sp>
      <p:sp>
        <p:nvSpPr>
          <p:cNvPr id="5" name="AutoShape 4" descr="Government Icon, Government Icons, Government Clipart, Architecture PNG and  Vector with Transparent Background for Free Download | Architecture icons,  Building icon, Architectu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82" name="Picture 10" descr="Government Clipart. Free Download Transparent .PNG or Vector | Creazi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850" y="400050"/>
            <a:ext cx="2809875" cy="2857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6853D5B-5EDE-7B2E-2379-E5B06DBFC561}"/>
              </a:ext>
            </a:extLst>
          </p:cNvPr>
          <p:cNvSpPr txBox="1"/>
          <p:nvPr/>
        </p:nvSpPr>
        <p:spPr>
          <a:xfrm>
            <a:off x="4849836" y="400050"/>
            <a:ext cx="6098344"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govern</a:t>
            </a:r>
            <a:endParaRPr lang="en-GB" dirty="0"/>
          </a:p>
        </p:txBody>
      </p:sp>
      <p:sp>
        <p:nvSpPr>
          <p:cNvPr id="7" name="TextBox 6">
            <a:extLst>
              <a:ext uri="{FF2B5EF4-FFF2-40B4-BE49-F238E27FC236}">
                <a16:creationId xmlns:a16="http://schemas.microsoft.com/office/drawing/2014/main" id="{5D970373-F57B-A4D3-67B6-E15252771806}"/>
              </a:ext>
            </a:extLst>
          </p:cNvPr>
          <p:cNvSpPr txBox="1"/>
          <p:nvPr/>
        </p:nvSpPr>
        <p:spPr>
          <a:xfrm>
            <a:off x="5046784" y="1828800"/>
            <a:ext cx="6098344" cy="1015663"/>
          </a:xfrm>
          <a:prstGeom prst="rect">
            <a:avLst/>
          </a:prstGeom>
          <a:noFill/>
        </p:spPr>
        <p:txBody>
          <a:bodyPr wrap="square">
            <a:spAutoFit/>
          </a:bodyPr>
          <a:lstStyle/>
          <a:p>
            <a:r>
              <a:rPr kumimoji="0" lang="en-GB" sz="6000" b="0" i="0" u="none" strike="noStrike" kern="1200" cap="none" spc="0" normalizeH="0" baseline="0" noProof="0" dirty="0">
                <a:ln>
                  <a:noFill/>
                </a:ln>
                <a:solidFill>
                  <a:srgbClr val="FF0000"/>
                </a:solidFill>
                <a:effectLst/>
                <a:uLnTx/>
                <a:uFillTx/>
                <a:latin typeface="Twinkl Cursive Looped" panose="02000000000000000000" pitchFamily="2" charset="0"/>
                <a:ea typeface="+mj-ea"/>
                <a:cs typeface="+mj-cs"/>
              </a:rPr>
              <a:t>(verb) </a:t>
            </a:r>
            <a:endParaRPr lang="en-GB" dirty="0"/>
          </a:p>
        </p:txBody>
      </p:sp>
    </p:spTree>
    <p:extLst>
      <p:ext uri="{BB962C8B-B14F-4D97-AF65-F5344CB8AC3E}">
        <p14:creationId xmlns:p14="http://schemas.microsoft.com/office/powerpoint/2010/main" val="198082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r>
              <a:rPr lang="en-GB" dirty="0">
                <a:latin typeface="Twinkl Cursive Looped" panose="02000000000000000000" pitchFamily="2" charset="0"/>
              </a:rPr>
              <a:t>The woman was sitting alone by the fire.</a:t>
            </a:r>
          </a:p>
        </p:txBody>
      </p:sp>
      <p:sp>
        <p:nvSpPr>
          <p:cNvPr id="3" name="Title 1">
            <a:extLst>
              <a:ext uri="{FF2B5EF4-FFF2-40B4-BE49-F238E27FC236}">
                <a16:creationId xmlns:a16="http://schemas.microsoft.com/office/drawing/2014/main" id="{BBB3CD77-C67A-3331-B832-FF97AA5814A9}"/>
              </a:ext>
            </a:extLst>
          </p:cNvPr>
          <p:cNvSpPr txBox="1">
            <a:spLocks/>
          </p:cNvSpPr>
          <p:nvPr/>
        </p:nvSpPr>
        <p:spPr>
          <a:xfrm>
            <a:off x="2259470" y="2906591"/>
            <a:ext cx="2254599" cy="755551"/>
          </a:xfrm>
          <a:prstGeom prst="rect">
            <a:avLst/>
          </a:prstGeom>
          <a:solidFill>
            <a:schemeClr val="bg1">
              <a:lumMod val="95000"/>
            </a:schemeClr>
          </a:solidFill>
        </p:spPr>
        <p:txBody>
          <a:bodyPr vert="horz" lIns="91440" tIns="45720" rIns="91440" bIns="45720" rtlCol="0" anchor="b">
            <a:normAutofit fontScale="9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a:t>
            </a:r>
            <a:endParaRPr lang="en-GB" i="1" dirty="0"/>
          </a:p>
        </p:txBody>
      </p:sp>
    </p:spTree>
    <p:extLst>
      <p:ext uri="{BB962C8B-B14F-4D97-AF65-F5344CB8AC3E}">
        <p14:creationId xmlns:p14="http://schemas.microsoft.com/office/powerpoint/2010/main" val="1645874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r>
              <a:rPr lang="en-GB" dirty="0">
                <a:latin typeface="Twinkl Cursive Looped" panose="02000000000000000000" pitchFamily="2" charset="0"/>
              </a:rPr>
              <a:t>I wonder if we’re lost.</a:t>
            </a:r>
          </a:p>
        </p:txBody>
      </p:sp>
      <p:sp>
        <p:nvSpPr>
          <p:cNvPr id="3" name="Title 1">
            <a:extLst>
              <a:ext uri="{FF2B5EF4-FFF2-40B4-BE49-F238E27FC236}">
                <a16:creationId xmlns:a16="http://schemas.microsoft.com/office/drawing/2014/main" id="{7271D4AE-4888-7D29-3B73-EE5F47C032FA}"/>
              </a:ext>
            </a:extLst>
          </p:cNvPr>
          <p:cNvSpPr txBox="1">
            <a:spLocks/>
          </p:cNvSpPr>
          <p:nvPr/>
        </p:nvSpPr>
        <p:spPr>
          <a:xfrm>
            <a:off x="1556085" y="3708450"/>
            <a:ext cx="2254599" cy="755551"/>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endParaRPr lang="en-GB" i="1" dirty="0"/>
          </a:p>
        </p:txBody>
      </p:sp>
    </p:spTree>
    <p:extLst>
      <p:ext uri="{BB962C8B-B14F-4D97-AF65-F5344CB8AC3E}">
        <p14:creationId xmlns:p14="http://schemas.microsoft.com/office/powerpoint/2010/main" val="875257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r>
              <a:rPr lang="en-GB" dirty="0">
                <a:latin typeface="Twinkl Cursive Looped" panose="02000000000000000000" pitchFamily="2" charset="0"/>
              </a:rPr>
              <a:t>My birthday is in the month of July. </a:t>
            </a:r>
          </a:p>
        </p:txBody>
      </p:sp>
      <p:sp>
        <p:nvSpPr>
          <p:cNvPr id="3" name="Title 1">
            <a:extLst>
              <a:ext uri="{FF2B5EF4-FFF2-40B4-BE49-F238E27FC236}">
                <a16:creationId xmlns:a16="http://schemas.microsoft.com/office/drawing/2014/main" id="{F3041748-12FB-A53A-9898-60BBF54B5436}"/>
              </a:ext>
            </a:extLst>
          </p:cNvPr>
          <p:cNvSpPr txBox="1">
            <a:spLocks/>
          </p:cNvSpPr>
          <p:nvPr/>
        </p:nvSpPr>
        <p:spPr>
          <a:xfrm>
            <a:off x="7309771" y="3051224"/>
            <a:ext cx="2254599" cy="755551"/>
          </a:xfrm>
          <a:prstGeom prst="rect">
            <a:avLst/>
          </a:prstGeom>
          <a:solidFill>
            <a:schemeClr val="bg1">
              <a:lumMod val="95000"/>
            </a:schemeClr>
          </a:solidFill>
        </p:spPr>
        <p:txBody>
          <a:bodyPr vert="horz" lIns="91440" tIns="45720" rIns="91440" bIns="45720" rtlCol="0" anchor="b">
            <a:normAutofit fontScale="9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a:t>
            </a:r>
            <a:endParaRPr lang="en-GB" i="1" dirty="0"/>
          </a:p>
        </p:txBody>
      </p:sp>
    </p:spTree>
    <p:extLst>
      <p:ext uri="{BB962C8B-B14F-4D97-AF65-F5344CB8AC3E}">
        <p14:creationId xmlns:p14="http://schemas.microsoft.com/office/powerpoint/2010/main" val="2749938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r>
              <a:rPr lang="en-GB" dirty="0">
                <a:latin typeface="Twinkl Cursive Looped" panose="02000000000000000000" pitchFamily="2" charset="0"/>
              </a:rPr>
              <a:t>It was her job to govern the country.</a:t>
            </a:r>
          </a:p>
        </p:txBody>
      </p:sp>
      <p:sp>
        <p:nvSpPr>
          <p:cNvPr id="3" name="Title 1">
            <a:extLst>
              <a:ext uri="{FF2B5EF4-FFF2-40B4-BE49-F238E27FC236}">
                <a16:creationId xmlns:a16="http://schemas.microsoft.com/office/drawing/2014/main" id="{6CF6A0B0-FE1A-3599-1BB4-9E9B7CC2BA17}"/>
              </a:ext>
            </a:extLst>
          </p:cNvPr>
          <p:cNvSpPr txBox="1">
            <a:spLocks/>
          </p:cNvSpPr>
          <p:nvPr/>
        </p:nvSpPr>
        <p:spPr>
          <a:xfrm>
            <a:off x="6089650" y="3051224"/>
            <a:ext cx="2254599" cy="755551"/>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endParaRPr lang="en-GB" i="1" dirty="0"/>
          </a:p>
        </p:txBody>
      </p:sp>
    </p:spTree>
    <p:extLst>
      <p:ext uri="{BB962C8B-B14F-4D97-AF65-F5344CB8AC3E}">
        <p14:creationId xmlns:p14="http://schemas.microsoft.com/office/powerpoint/2010/main" val="3258474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88D17ED-E5C6-8B8D-298F-F7F40340E672}"/>
              </a:ext>
            </a:extLst>
          </p:cNvPr>
          <p:cNvPicPr>
            <a:picLocks noChangeAspect="1"/>
          </p:cNvPicPr>
          <p:nvPr/>
        </p:nvPicPr>
        <p:blipFill rotWithShape="1">
          <a:blip r:embed="rId2"/>
          <a:srcRect l="19210" t="12145" r="18422" b="9454"/>
          <a:stretch/>
        </p:blipFill>
        <p:spPr>
          <a:xfrm>
            <a:off x="705851" y="112295"/>
            <a:ext cx="9320465" cy="6587248"/>
          </a:xfrm>
          <a:prstGeom prst="rect">
            <a:avLst/>
          </a:prstGeom>
        </p:spPr>
      </p:pic>
    </p:spTree>
    <p:extLst>
      <p:ext uri="{BB962C8B-B14F-4D97-AF65-F5344CB8AC3E}">
        <p14:creationId xmlns:p14="http://schemas.microsoft.com/office/powerpoint/2010/main" val="7352583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610667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23850"/>
            <a:ext cx="10515600" cy="1481650"/>
          </a:xfrm>
        </p:spPr>
        <p:txBody>
          <a:bodyPr>
            <a:normAutofit/>
          </a:bodyPr>
          <a:lstStyle/>
          <a:p>
            <a:pPr algn="ctr"/>
            <a:r>
              <a:rPr lang="en-GB" dirty="0">
                <a:latin typeface="Twinkl Cursive Looped" panose="02000000000000000000" pitchFamily="2" charset="0"/>
              </a:rPr>
              <a:t>height</a:t>
            </a:r>
            <a:endParaRPr lang="en-GB" i="1" dirty="0">
              <a:latin typeface="Twinkl Cursive Looped" panose="02000000000000000000" pitchFamily="2" charset="0"/>
            </a:endParaRPr>
          </a:p>
        </p:txBody>
      </p:sp>
      <p:pic>
        <p:nvPicPr>
          <p:cNvPr id="3" name="Picture 2" descr="Height Stock Illustrations – 28,961 Height Stock Illustrations, Vectors &amp;  Clipart - Dreamstime">
            <a:extLst>
              <a:ext uri="{FF2B5EF4-FFF2-40B4-BE49-F238E27FC236}">
                <a16:creationId xmlns:a16="http://schemas.microsoft.com/office/drawing/2014/main" id="{B2D475C0-8C83-D9C1-49D6-87BD8138B55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575" y="323850"/>
            <a:ext cx="2319105" cy="3276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CFDBFBF-46C5-75D6-3506-9A41CAC6F703}"/>
              </a:ext>
            </a:extLst>
          </p:cNvPr>
          <p:cNvSpPr txBox="1"/>
          <p:nvPr/>
        </p:nvSpPr>
        <p:spPr>
          <a:xfrm>
            <a:off x="5032716" y="2195143"/>
            <a:ext cx="6098344" cy="1015663"/>
          </a:xfrm>
          <a:prstGeom prst="rect">
            <a:avLst/>
          </a:prstGeom>
          <a:noFill/>
        </p:spPr>
        <p:txBody>
          <a:bodyPr wrap="square">
            <a:spAutoFit/>
          </a:bodyPr>
          <a:lstStyle/>
          <a:p>
            <a:r>
              <a:rPr lang="en-GB" sz="6000" dirty="0">
                <a:solidFill>
                  <a:prstClr val="black"/>
                </a:solidFill>
                <a:latin typeface="Twinkl Cursive Looped" panose="02000000000000000000" pitchFamily="2" charset="0"/>
                <a:ea typeface="+mj-ea"/>
                <a:cs typeface="+mj-cs"/>
              </a:rPr>
              <a:t>NOUN</a:t>
            </a:r>
            <a:endParaRPr lang="en-GB" dirty="0"/>
          </a:p>
        </p:txBody>
      </p:sp>
      <p:sp>
        <p:nvSpPr>
          <p:cNvPr id="11" name="TextBox 10">
            <a:extLst>
              <a:ext uri="{FF2B5EF4-FFF2-40B4-BE49-F238E27FC236}">
                <a16:creationId xmlns:a16="http://schemas.microsoft.com/office/drawing/2014/main" id="{0E18A80C-422C-03BE-07BD-AE248EC07D1E}"/>
              </a:ext>
            </a:extLst>
          </p:cNvPr>
          <p:cNvSpPr txBox="1"/>
          <p:nvPr/>
        </p:nvSpPr>
        <p:spPr>
          <a:xfrm>
            <a:off x="138332" y="3887101"/>
            <a:ext cx="11915335" cy="286232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Definition - the measurement of someone or something from head to foot or from base to top</a:t>
            </a:r>
            <a:endParaRPr lang="en-GB" dirty="0"/>
          </a:p>
        </p:txBody>
      </p:sp>
    </p:spTree>
    <p:extLst>
      <p:ext uri="{BB962C8B-B14F-4D97-AF65-F5344CB8AC3E}">
        <p14:creationId xmlns:p14="http://schemas.microsoft.com/office/powerpoint/2010/main" val="29220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ride had a height requirement</a:t>
            </a:r>
          </a:p>
        </p:txBody>
      </p:sp>
      <p:sp>
        <p:nvSpPr>
          <p:cNvPr id="3" name="Title 1">
            <a:extLst>
              <a:ext uri="{FF2B5EF4-FFF2-40B4-BE49-F238E27FC236}">
                <a16:creationId xmlns:a16="http://schemas.microsoft.com/office/drawing/2014/main" id="{FD8A715B-3D5F-6A8C-D143-818D73B72090}"/>
              </a:ext>
            </a:extLst>
          </p:cNvPr>
          <p:cNvSpPr txBox="1">
            <a:spLocks/>
          </p:cNvSpPr>
          <p:nvPr/>
        </p:nvSpPr>
        <p:spPr>
          <a:xfrm>
            <a:off x="5428469" y="3806924"/>
            <a:ext cx="2254599" cy="755551"/>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endParaRPr lang="en-GB" i="1" dirty="0"/>
          </a:p>
        </p:txBody>
      </p:sp>
    </p:spTree>
    <p:extLst>
      <p:ext uri="{BB962C8B-B14F-4D97-AF65-F5344CB8AC3E}">
        <p14:creationId xmlns:p14="http://schemas.microsoft.com/office/powerpoint/2010/main" val="1885685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33376" y="351692"/>
            <a:ext cx="10515600" cy="1481650"/>
          </a:xfrm>
        </p:spPr>
        <p:txBody>
          <a:bodyPr>
            <a:normAutofit/>
          </a:bodyPr>
          <a:lstStyle/>
          <a:p>
            <a:pPr algn="ctr"/>
            <a:r>
              <a:rPr lang="en-GB" dirty="0">
                <a:latin typeface="Twinkl Cursive Looped" panose="02000000000000000000" pitchFamily="2" charset="0"/>
              </a:rPr>
              <a:t>history</a:t>
            </a:r>
            <a:endParaRPr lang="en-GB" i="1" dirty="0">
              <a:latin typeface="Twinkl Cursive Looped" panose="02000000000000000000" pitchFamily="2" charset="0"/>
            </a:endParaRPr>
          </a:p>
        </p:txBody>
      </p:sp>
      <p:sp>
        <p:nvSpPr>
          <p:cNvPr id="4" name="TextBox 3">
            <a:extLst>
              <a:ext uri="{FF2B5EF4-FFF2-40B4-BE49-F238E27FC236}">
                <a16:creationId xmlns:a16="http://schemas.microsoft.com/office/drawing/2014/main" id="{412A8261-1CC0-D709-C294-3A9706A5AE3F}"/>
              </a:ext>
            </a:extLst>
          </p:cNvPr>
          <p:cNvSpPr txBox="1"/>
          <p:nvPr/>
        </p:nvSpPr>
        <p:spPr>
          <a:xfrm>
            <a:off x="4835769" y="2413337"/>
            <a:ext cx="6098344"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
        <p:nvSpPr>
          <p:cNvPr id="6" name="TextBox 5">
            <a:extLst>
              <a:ext uri="{FF2B5EF4-FFF2-40B4-BE49-F238E27FC236}">
                <a16:creationId xmlns:a16="http://schemas.microsoft.com/office/drawing/2014/main" id="{6778C955-647D-04D7-1FA9-081C8B25A6D8}"/>
              </a:ext>
            </a:extLst>
          </p:cNvPr>
          <p:cNvSpPr txBox="1"/>
          <p:nvPr/>
        </p:nvSpPr>
        <p:spPr>
          <a:xfrm>
            <a:off x="77372" y="3995678"/>
            <a:ext cx="12037255" cy="286232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Definition - the study of past events, particularly in human affairs</a:t>
            </a:r>
            <a:endParaRPr lang="en-GB" dirty="0"/>
          </a:p>
        </p:txBody>
      </p:sp>
      <p:pic>
        <p:nvPicPr>
          <p:cNvPr id="3074" name="Picture 2" descr="Image result for history clip art">
            <a:extLst>
              <a:ext uri="{FF2B5EF4-FFF2-40B4-BE49-F238E27FC236}">
                <a16:creationId xmlns:a16="http://schemas.microsoft.com/office/drawing/2014/main" id="{79F3B15F-9E47-8F81-27D4-2DDB0F35E4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506" y="408840"/>
            <a:ext cx="13525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871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I love to study history at school.</a:t>
            </a:r>
          </a:p>
        </p:txBody>
      </p:sp>
      <p:sp>
        <p:nvSpPr>
          <p:cNvPr id="3" name="Title 1">
            <a:extLst>
              <a:ext uri="{FF2B5EF4-FFF2-40B4-BE49-F238E27FC236}">
                <a16:creationId xmlns:a16="http://schemas.microsoft.com/office/drawing/2014/main" id="{83C4FAD8-45DF-6E18-0AB0-03CCFEBD24BE}"/>
              </a:ext>
            </a:extLst>
          </p:cNvPr>
          <p:cNvSpPr txBox="1">
            <a:spLocks/>
          </p:cNvSpPr>
          <p:nvPr/>
        </p:nvSpPr>
        <p:spPr>
          <a:xfrm>
            <a:off x="5794228" y="3806924"/>
            <a:ext cx="2254599" cy="755551"/>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722955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768626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438213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876300"/>
            <a:ext cx="10515600" cy="4914899"/>
          </a:xfrm>
        </p:spPr>
        <p:txBody>
          <a:bodyPr>
            <a:noAutofit/>
          </a:bodyPr>
          <a:lstStyle/>
          <a:p>
            <a:r>
              <a:rPr lang="en-GB" sz="3600" dirty="0">
                <a:latin typeface="Twinkl Cursive Looped" panose="02000000000000000000" pitchFamily="2" charset="0"/>
              </a:rPr>
              <a:t>In the Stone Age period of history, houses weren’t expected to last forever. People would move from place to place, building new houses as they went. Lightweight plant materials found in nature were perfect. Once they had moved they would build another house. When people began farming, they wanted to build permanent homes next to their land that would last for the future. They needed tough materials that lasted longer. </a:t>
            </a:r>
            <a:endParaRPr lang="en-GB" sz="3600" b="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12787845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876300"/>
            <a:ext cx="10515600" cy="4914899"/>
          </a:xfrm>
        </p:spPr>
        <p:txBody>
          <a:bodyPr>
            <a:noAutofit/>
          </a:bodyPr>
          <a:lstStyle/>
          <a:p>
            <a:r>
              <a:rPr lang="en-GB" sz="3600" dirty="0">
                <a:latin typeface="Twinkl Cursive Looped" panose="02000000000000000000" pitchFamily="2" charset="0"/>
              </a:rPr>
              <a:t>In the Stone Age period of </a:t>
            </a:r>
            <a:r>
              <a:rPr lang="en-GB" sz="3600" dirty="0">
                <a:highlight>
                  <a:srgbClr val="FFFF00"/>
                </a:highlight>
                <a:latin typeface="Twinkl Cursive Looped" panose="02000000000000000000" pitchFamily="2" charset="0"/>
              </a:rPr>
              <a:t>history</a:t>
            </a:r>
            <a:r>
              <a:rPr lang="en-GB" sz="3600" dirty="0">
                <a:latin typeface="Twinkl Cursive Looped" panose="02000000000000000000" pitchFamily="2" charset="0"/>
              </a:rPr>
              <a:t>, houses weren’t expected to last forever. People would move from place to place, building new houses as they went. Lightweight plant materials found in </a:t>
            </a:r>
            <a:r>
              <a:rPr lang="en-GB" sz="3600" dirty="0">
                <a:highlight>
                  <a:srgbClr val="FFFF00"/>
                </a:highlight>
                <a:latin typeface="Twinkl Cursive Looped" panose="02000000000000000000" pitchFamily="2" charset="0"/>
              </a:rPr>
              <a:t>nature </a:t>
            </a:r>
            <a:r>
              <a:rPr lang="en-GB" sz="3600" dirty="0">
                <a:latin typeface="Twinkl Cursive Looped" panose="02000000000000000000" pitchFamily="2" charset="0"/>
              </a:rPr>
              <a:t>were perfect. Once they had moved they would build </a:t>
            </a:r>
            <a:r>
              <a:rPr lang="en-GB" sz="3600" dirty="0">
                <a:highlight>
                  <a:srgbClr val="FFFF00"/>
                </a:highlight>
                <a:latin typeface="Twinkl Cursive Looped" panose="02000000000000000000" pitchFamily="2" charset="0"/>
              </a:rPr>
              <a:t>another</a:t>
            </a:r>
            <a:r>
              <a:rPr lang="en-GB" sz="3600" dirty="0">
                <a:latin typeface="Twinkl Cursive Looped" panose="02000000000000000000" pitchFamily="2" charset="0"/>
              </a:rPr>
              <a:t> house. When people began farming, they wanted to build permanent homes next to their land that would last for the </a:t>
            </a:r>
            <a:r>
              <a:rPr lang="en-GB" sz="3600" dirty="0">
                <a:highlight>
                  <a:srgbClr val="FFFF00"/>
                </a:highlight>
                <a:latin typeface="Twinkl Cursive Looped" panose="02000000000000000000" pitchFamily="2" charset="0"/>
              </a:rPr>
              <a:t>future</a:t>
            </a:r>
            <a:r>
              <a:rPr lang="en-GB" sz="3600" dirty="0">
                <a:latin typeface="Twinkl Cursive Looped" panose="02000000000000000000" pitchFamily="2" charset="0"/>
              </a:rPr>
              <a:t>. They needed </a:t>
            </a:r>
            <a:r>
              <a:rPr lang="en-GB" sz="3600" dirty="0">
                <a:highlight>
                  <a:srgbClr val="FFFF00"/>
                </a:highlight>
                <a:latin typeface="Twinkl Cursive Looped" panose="02000000000000000000" pitchFamily="2" charset="0"/>
              </a:rPr>
              <a:t>tough</a:t>
            </a:r>
            <a:r>
              <a:rPr lang="en-GB" sz="3600" dirty="0">
                <a:latin typeface="Twinkl Cursive Looped" panose="02000000000000000000" pitchFamily="2" charset="0"/>
              </a:rPr>
              <a:t> materials that lasted longer. </a:t>
            </a:r>
            <a:endParaRPr lang="en-GB" sz="3600" b="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20691721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557769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3786236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a:bodyPr>
          <a:lstStyle/>
          <a:p>
            <a:r>
              <a:rPr lang="en-GB" dirty="0">
                <a:latin typeface="Twinkl Cursive Looped" panose="02000000000000000000" pitchFamily="2" charset="0"/>
              </a:rPr>
              <a:t>In the Stone Age period of </a:t>
            </a:r>
            <a:r>
              <a:rPr lang="en-GB" dirty="0">
                <a:solidFill>
                  <a:srgbClr val="FF0000"/>
                </a:solidFill>
                <a:latin typeface="Twinkl Cursive Looped" panose="02000000000000000000" pitchFamily="2" charset="0"/>
              </a:rPr>
              <a:t>history</a:t>
            </a:r>
            <a:r>
              <a:rPr lang="en-GB" dirty="0">
                <a:latin typeface="Twinkl Cursive Looped" panose="02000000000000000000" pitchFamily="2" charset="0"/>
              </a:rPr>
              <a:t>, houses weren’t expected to last forever.</a:t>
            </a:r>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words that we have covered in this session?</a:t>
            </a:r>
          </a:p>
        </p:txBody>
      </p:sp>
    </p:spTree>
    <p:extLst>
      <p:ext uri="{BB962C8B-B14F-4D97-AF65-F5344CB8AC3E}">
        <p14:creationId xmlns:p14="http://schemas.microsoft.com/office/powerpoint/2010/main" val="13230464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886666" y="1598769"/>
            <a:ext cx="9046029" cy="3416320"/>
          </a:xfrm>
          <a:prstGeom prst="rect">
            <a:avLst/>
          </a:prstGeom>
          <a:noFill/>
        </p:spPr>
        <p:txBody>
          <a:bodyPr wrap="square" rtlCol="0">
            <a:spAutoFit/>
          </a:bodyPr>
          <a:lstStyle/>
          <a:p>
            <a:r>
              <a:rPr lang="en-GB" sz="7200" dirty="0">
                <a:latin typeface="Twinkl Cursive Looped" panose="02000000000000000000" pitchFamily="2" charset="0"/>
              </a:rPr>
              <a:t>Year 3  - Summer 2</a:t>
            </a:r>
          </a:p>
          <a:p>
            <a:r>
              <a:rPr lang="en-GB" sz="7200" dirty="0">
                <a:latin typeface="Twinkl Cursive Looped" panose="02000000000000000000" pitchFamily="2" charset="0"/>
              </a:rPr>
              <a:t>Week 1 - Tuesday</a:t>
            </a:r>
          </a:p>
          <a:p>
            <a:endParaRPr lang="en-GB" sz="7200" dirty="0"/>
          </a:p>
        </p:txBody>
      </p:sp>
    </p:spTree>
    <p:extLst>
      <p:ext uri="{BB962C8B-B14F-4D97-AF65-F5344CB8AC3E}">
        <p14:creationId xmlns:p14="http://schemas.microsoft.com/office/powerpoint/2010/main" val="17594497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6E242AF-4AEB-D233-EDA4-4D16507F66F0}"/>
              </a:ext>
            </a:extLst>
          </p:cNvPr>
          <p:cNvPicPr>
            <a:picLocks noChangeAspect="1"/>
          </p:cNvPicPr>
          <p:nvPr/>
        </p:nvPicPr>
        <p:blipFill rotWithShape="1">
          <a:blip r:embed="rId2"/>
          <a:srcRect l="19210" t="12145" r="18422" b="9454"/>
          <a:stretch/>
        </p:blipFill>
        <p:spPr>
          <a:xfrm>
            <a:off x="705851" y="112295"/>
            <a:ext cx="9320465" cy="6587248"/>
          </a:xfrm>
          <a:prstGeom prst="rect">
            <a:avLst/>
          </a:prstGeom>
        </p:spPr>
      </p:pic>
    </p:spTree>
    <p:extLst>
      <p:ext uri="{BB962C8B-B14F-4D97-AF65-F5344CB8AC3E}">
        <p14:creationId xmlns:p14="http://schemas.microsoft.com/office/powerpoint/2010/main" val="36071977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38802386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32790531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986595" y="479548"/>
            <a:ext cx="10515600" cy="1481650"/>
          </a:xfrm>
        </p:spPr>
        <p:txBody>
          <a:bodyPr>
            <a:normAutofit/>
          </a:bodyPr>
          <a:lstStyle/>
          <a:p>
            <a:pPr algn="ctr"/>
            <a:r>
              <a:rPr lang="en-GB" dirty="0">
                <a:latin typeface="Twinkl Cursive Looped" panose="02000000000000000000" pitchFamily="2" charset="0"/>
              </a:rPr>
              <a:t>library</a:t>
            </a:r>
            <a:endParaRPr lang="en-GB" i="1" dirty="0">
              <a:latin typeface="Twinkl Cursive Looped" panose="02000000000000000000" pitchFamily="2" charset="0"/>
            </a:endParaRPr>
          </a:p>
        </p:txBody>
      </p:sp>
      <p:pic>
        <p:nvPicPr>
          <p:cNvPr id="1026" name="Picture 2" descr="Image result for library clip art">
            <a:extLst>
              <a:ext uri="{FF2B5EF4-FFF2-40B4-BE49-F238E27FC236}">
                <a16:creationId xmlns:a16="http://schemas.microsoft.com/office/drawing/2014/main" id="{51190953-A844-8926-4F1C-179D61132A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264" y="363123"/>
            <a:ext cx="2771775" cy="1714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617EFCD-A327-0BC8-B3D0-9629CA8D48EA}"/>
              </a:ext>
            </a:extLst>
          </p:cNvPr>
          <p:cNvSpPr txBox="1"/>
          <p:nvPr/>
        </p:nvSpPr>
        <p:spPr>
          <a:xfrm>
            <a:off x="545121" y="4624126"/>
            <a:ext cx="10844531" cy="1754326"/>
          </a:xfrm>
          <a:prstGeom prst="rect">
            <a:avLst/>
          </a:prstGeom>
          <a:noFill/>
        </p:spPr>
        <p:txBody>
          <a:bodyPr wrap="square">
            <a:spAutoFit/>
          </a:bodyPr>
          <a:lstStyle/>
          <a:p>
            <a:r>
              <a:rPr lang="en-GB" sz="5400" dirty="0">
                <a:latin typeface="Twinkl Cursive Looped" panose="02000000000000000000" pitchFamily="2" charset="0"/>
              </a:rPr>
              <a:t>Definition – a building or room containing a collection of books</a:t>
            </a:r>
            <a:endParaRPr lang="en-GB" sz="5400" dirty="0"/>
          </a:p>
        </p:txBody>
      </p:sp>
      <p:sp>
        <p:nvSpPr>
          <p:cNvPr id="8" name="TextBox 7">
            <a:extLst>
              <a:ext uri="{FF2B5EF4-FFF2-40B4-BE49-F238E27FC236}">
                <a16:creationId xmlns:a16="http://schemas.microsoft.com/office/drawing/2014/main" id="{50947823-3EE7-06E6-E3C1-EA9F66331E57}"/>
              </a:ext>
            </a:extLst>
          </p:cNvPr>
          <p:cNvSpPr txBox="1"/>
          <p:nvPr/>
        </p:nvSpPr>
        <p:spPr>
          <a:xfrm>
            <a:off x="4981819" y="2574361"/>
            <a:ext cx="6098344"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2083361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We visited the local library to pick up some new books.</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DB96E730-AE2E-5799-C9E1-C01FB3B85BEE}"/>
              </a:ext>
            </a:extLst>
          </p:cNvPr>
          <p:cNvSpPr txBox="1">
            <a:spLocks/>
          </p:cNvSpPr>
          <p:nvPr/>
        </p:nvSpPr>
        <p:spPr>
          <a:xfrm>
            <a:off x="6907236" y="3051224"/>
            <a:ext cx="2254599" cy="755551"/>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2082570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986594" y="168813"/>
            <a:ext cx="10515600" cy="1481650"/>
          </a:xfrm>
        </p:spPr>
        <p:txBody>
          <a:bodyPr>
            <a:normAutofit/>
          </a:bodyPr>
          <a:lstStyle/>
          <a:p>
            <a:pPr algn="ctr"/>
            <a:r>
              <a:rPr lang="en-GB" dirty="0">
                <a:latin typeface="Twinkl Cursive Looped" panose="02000000000000000000" pitchFamily="2" charset="0"/>
              </a:rPr>
              <a:t>famous</a:t>
            </a:r>
            <a:endParaRPr lang="en-GB" i="1" dirty="0">
              <a:latin typeface="Twinkl Cursive Looped" panose="02000000000000000000" pitchFamily="2" charset="0"/>
            </a:endParaRPr>
          </a:p>
        </p:txBody>
      </p:sp>
      <p:pic>
        <p:nvPicPr>
          <p:cNvPr id="2050" name="Picture 2" descr="Image result for famous clip art">
            <a:extLst>
              <a:ext uri="{FF2B5EF4-FFF2-40B4-BE49-F238E27FC236}">
                <a16:creationId xmlns:a16="http://schemas.microsoft.com/office/drawing/2014/main" id="{B1F828BD-9227-5986-8ABF-6CA928D8D8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290" y="299892"/>
            <a:ext cx="2390775" cy="20097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EACD48C-F5E5-9700-71CB-87579796B829}"/>
              </a:ext>
            </a:extLst>
          </p:cNvPr>
          <p:cNvSpPr txBox="1"/>
          <p:nvPr/>
        </p:nvSpPr>
        <p:spPr>
          <a:xfrm>
            <a:off x="469290" y="4675395"/>
            <a:ext cx="11319436" cy="193899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Definition – known about by a great number of people</a:t>
            </a:r>
            <a:endParaRPr lang="en-GB" dirty="0"/>
          </a:p>
        </p:txBody>
      </p:sp>
      <p:sp>
        <p:nvSpPr>
          <p:cNvPr id="8" name="TextBox 7">
            <a:extLst>
              <a:ext uri="{FF2B5EF4-FFF2-40B4-BE49-F238E27FC236}">
                <a16:creationId xmlns:a16="http://schemas.microsoft.com/office/drawing/2014/main" id="{F658D126-1AF5-C2BC-EABA-80F093882ED1}"/>
              </a:ext>
            </a:extLst>
          </p:cNvPr>
          <p:cNvSpPr txBox="1"/>
          <p:nvPr/>
        </p:nvSpPr>
        <p:spPr>
          <a:xfrm>
            <a:off x="4160519" y="2723529"/>
            <a:ext cx="6098344" cy="1292662"/>
          </a:xfrm>
          <a:prstGeom prst="rect">
            <a:avLst/>
          </a:prstGeom>
          <a:noFill/>
        </p:spPr>
        <p:txBody>
          <a:bodyPr wrap="square">
            <a:spAutoFit/>
          </a:bodyPr>
          <a:lstStyle/>
          <a:p>
            <a:r>
              <a:rPr lang="en-GB" sz="6000" dirty="0">
                <a:solidFill>
                  <a:prstClr val="black"/>
                </a:solidFill>
                <a:latin typeface="Twinkl Cursive Looped" panose="02000000000000000000" pitchFamily="2" charset="0"/>
                <a:ea typeface="+mj-ea"/>
                <a:cs typeface="+mj-cs"/>
              </a:rPr>
              <a:t>ADJECTIVE</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Tree>
    <p:extLst>
      <p:ext uri="{BB962C8B-B14F-4D97-AF65-F5344CB8AC3E}">
        <p14:creationId xmlns:p14="http://schemas.microsoft.com/office/powerpoint/2010/main" val="7891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It was her dream to become a famous athlete</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74F3BDEE-0F34-8FC7-023D-217876156578}"/>
              </a:ext>
            </a:extLst>
          </p:cNvPr>
          <p:cNvSpPr txBox="1">
            <a:spLocks/>
          </p:cNvSpPr>
          <p:nvPr/>
        </p:nvSpPr>
        <p:spPr>
          <a:xfrm>
            <a:off x="3835051" y="3806924"/>
            <a:ext cx="2254599" cy="755551"/>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endParaRPr lang="en-GB" i="1" dirty="0"/>
          </a:p>
        </p:txBody>
      </p:sp>
    </p:spTree>
    <p:extLst>
      <p:ext uri="{BB962C8B-B14F-4D97-AF65-F5344CB8AC3E}">
        <p14:creationId xmlns:p14="http://schemas.microsoft.com/office/powerpoint/2010/main" val="2769266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suffix </a:t>
            </a:r>
            <a:br>
              <a:rPr lang="en-GB" dirty="0">
                <a:latin typeface="Twinkl Cursive Looped" panose="02000000000000000000" pitchFamily="2" charset="0"/>
              </a:rPr>
            </a:br>
            <a:r>
              <a:rPr lang="en-GB" dirty="0">
                <a:latin typeface="Twinkl Cursive Looped" panose="02000000000000000000" pitchFamily="2" charset="0"/>
              </a:rPr>
              <a:t>-</a:t>
            </a:r>
            <a:r>
              <a:rPr lang="en-GB" dirty="0" err="1">
                <a:latin typeface="Twinkl Cursive Looped" panose="02000000000000000000" pitchFamily="2" charset="0"/>
              </a:rPr>
              <a:t>ture</a:t>
            </a:r>
            <a:endParaRPr lang="en-GB" dirty="0">
              <a:latin typeface="Twinkl Cursive Looped" panose="02000000000000000000" pitchFamily="2" charset="0"/>
            </a:endParaRPr>
          </a:p>
        </p:txBody>
      </p:sp>
    </p:spTree>
    <p:extLst>
      <p:ext uri="{BB962C8B-B14F-4D97-AF65-F5344CB8AC3E}">
        <p14:creationId xmlns:p14="http://schemas.microsoft.com/office/powerpoint/2010/main" val="3136186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39009114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err="1">
                <a:latin typeface="Twinkl Cursive Looped" panose="02000000000000000000" pitchFamily="2" charset="0"/>
              </a:rPr>
              <a:t>ture</a:t>
            </a:r>
            <a:endParaRPr lang="en-GB" dirty="0">
              <a:latin typeface="Twinkl Cursive Looped" panose="02000000000000000000" pitchFamily="2" charset="0"/>
            </a:endParaRPr>
          </a:p>
        </p:txBody>
      </p:sp>
    </p:spTree>
    <p:extLst>
      <p:ext uri="{BB962C8B-B14F-4D97-AF65-F5344CB8AC3E}">
        <p14:creationId xmlns:p14="http://schemas.microsoft.com/office/powerpoint/2010/main" val="14812991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capture</a:t>
            </a:r>
          </a:p>
        </p:txBody>
      </p:sp>
      <p:sp>
        <p:nvSpPr>
          <p:cNvPr id="3" name="Rectangle 2">
            <a:extLst>
              <a:ext uri="{FF2B5EF4-FFF2-40B4-BE49-F238E27FC236}">
                <a16:creationId xmlns:a16="http://schemas.microsoft.com/office/drawing/2014/main" id="{162CC6E8-06E9-4F6E-A75B-C2FED721CE28}"/>
              </a:ext>
            </a:extLst>
          </p:cNvPr>
          <p:cNvSpPr/>
          <p:nvPr/>
        </p:nvSpPr>
        <p:spPr>
          <a:xfrm>
            <a:off x="6089650" y="3649436"/>
            <a:ext cx="1435100" cy="91303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20279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culture</a:t>
            </a:r>
          </a:p>
        </p:txBody>
      </p:sp>
      <p:sp>
        <p:nvSpPr>
          <p:cNvPr id="3" name="Rectangle 2">
            <a:extLst>
              <a:ext uri="{FF2B5EF4-FFF2-40B4-BE49-F238E27FC236}">
                <a16:creationId xmlns:a16="http://schemas.microsoft.com/office/drawing/2014/main" id="{162CC6E8-06E9-4F6E-A75B-C2FED721CE28}"/>
              </a:ext>
            </a:extLst>
          </p:cNvPr>
          <p:cNvSpPr/>
          <p:nvPr/>
        </p:nvSpPr>
        <p:spPr>
          <a:xfrm>
            <a:off x="5918200" y="3620861"/>
            <a:ext cx="1435100" cy="91303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6806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future</a:t>
            </a:r>
          </a:p>
        </p:txBody>
      </p:sp>
      <p:sp>
        <p:nvSpPr>
          <p:cNvPr id="3" name="Rectangle 2">
            <a:extLst>
              <a:ext uri="{FF2B5EF4-FFF2-40B4-BE49-F238E27FC236}">
                <a16:creationId xmlns:a16="http://schemas.microsoft.com/office/drawing/2014/main" id="{162CC6E8-06E9-4F6E-A75B-C2FED721CE28}"/>
              </a:ext>
            </a:extLst>
          </p:cNvPr>
          <p:cNvSpPr/>
          <p:nvPr/>
        </p:nvSpPr>
        <p:spPr>
          <a:xfrm>
            <a:off x="5784850" y="3582761"/>
            <a:ext cx="1435100" cy="91303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4121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moisture</a:t>
            </a:r>
          </a:p>
        </p:txBody>
      </p:sp>
      <p:sp>
        <p:nvSpPr>
          <p:cNvPr id="3" name="Rectangle 2">
            <a:extLst>
              <a:ext uri="{FF2B5EF4-FFF2-40B4-BE49-F238E27FC236}">
                <a16:creationId xmlns:a16="http://schemas.microsoft.com/office/drawing/2014/main" id="{162CC6E8-06E9-4F6E-A75B-C2FED721CE28}"/>
              </a:ext>
            </a:extLst>
          </p:cNvPr>
          <p:cNvSpPr/>
          <p:nvPr/>
        </p:nvSpPr>
        <p:spPr>
          <a:xfrm>
            <a:off x="6261100" y="3649436"/>
            <a:ext cx="1435100" cy="91303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2769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11542570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Words with a short /u/ sound spelt with ‘o’</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841961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brother</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8423529B-2619-4C00-BACD-5C5E084218E0}"/>
              </a:ext>
            </a:extLst>
          </p:cNvPr>
          <p:cNvSpPr/>
          <p:nvPr/>
        </p:nvSpPr>
        <p:spPr>
          <a:xfrm>
            <a:off x="5659821" y="3767958"/>
            <a:ext cx="425669" cy="61815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23F0711C-51A8-A368-796D-3F8240D3DFA0}"/>
              </a:ext>
            </a:extLst>
          </p:cNvPr>
          <p:cNvPicPr>
            <a:picLocks noChangeAspect="1"/>
          </p:cNvPicPr>
          <p:nvPr/>
        </p:nvPicPr>
        <p:blipFill>
          <a:blip r:embed="rId2"/>
          <a:stretch>
            <a:fillRect/>
          </a:stretch>
        </p:blipFill>
        <p:spPr>
          <a:xfrm>
            <a:off x="1423166" y="439135"/>
            <a:ext cx="1982185" cy="2813871"/>
          </a:xfrm>
          <a:prstGeom prst="rect">
            <a:avLst/>
          </a:prstGeom>
        </p:spPr>
      </p:pic>
    </p:spTree>
    <p:extLst>
      <p:ext uri="{BB962C8B-B14F-4D97-AF65-F5344CB8AC3E}">
        <p14:creationId xmlns:p14="http://schemas.microsoft.com/office/powerpoint/2010/main" val="2075564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another</a:t>
            </a:r>
            <a:endParaRPr lang="en-GB" i="1" dirty="0">
              <a:solidFill>
                <a:schemeClr val="bg1"/>
              </a:solidFill>
              <a:latin typeface="Twinkl Cursive Looped" panose="02000000000000000000" pitchFamily="2" charset="0"/>
            </a:endParaRPr>
          </a:p>
        </p:txBody>
      </p:sp>
      <p:sp>
        <p:nvSpPr>
          <p:cNvPr id="3" name="Rectangle 2">
            <a:extLst>
              <a:ext uri="{FF2B5EF4-FFF2-40B4-BE49-F238E27FC236}">
                <a16:creationId xmlns:a16="http://schemas.microsoft.com/office/drawing/2014/main" id="{B8ADA5B7-6E68-4607-8157-D542A9E80543}"/>
              </a:ext>
            </a:extLst>
          </p:cNvPr>
          <p:cNvSpPr/>
          <p:nvPr/>
        </p:nvSpPr>
        <p:spPr>
          <a:xfrm>
            <a:off x="5711278" y="3821650"/>
            <a:ext cx="378372"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86258379-EE15-26DB-467A-04976A9AE30B}"/>
              </a:ext>
            </a:extLst>
          </p:cNvPr>
          <p:cNvPicPr>
            <a:picLocks noChangeAspect="1"/>
          </p:cNvPicPr>
          <p:nvPr/>
        </p:nvPicPr>
        <p:blipFill>
          <a:blip r:embed="rId2"/>
          <a:stretch>
            <a:fillRect/>
          </a:stretch>
        </p:blipFill>
        <p:spPr>
          <a:xfrm>
            <a:off x="965966" y="192800"/>
            <a:ext cx="1906815" cy="2786884"/>
          </a:xfrm>
          <a:prstGeom prst="rect">
            <a:avLst/>
          </a:prstGeom>
        </p:spPr>
      </p:pic>
    </p:spTree>
    <p:extLst>
      <p:ext uri="{BB962C8B-B14F-4D97-AF65-F5344CB8AC3E}">
        <p14:creationId xmlns:p14="http://schemas.microsoft.com/office/powerpoint/2010/main" val="3312548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shovel</a:t>
            </a:r>
            <a:endParaRPr lang="en-GB" i="1" dirty="0">
              <a:solidFill>
                <a:schemeClr val="bg1"/>
              </a:solidFill>
              <a:latin typeface="Twinkl Cursive Looped" panose="02000000000000000000" pitchFamily="2" charset="0"/>
            </a:endParaRPr>
          </a:p>
        </p:txBody>
      </p:sp>
      <p:sp>
        <p:nvSpPr>
          <p:cNvPr id="3" name="Rectangle 2">
            <a:extLst>
              <a:ext uri="{FF2B5EF4-FFF2-40B4-BE49-F238E27FC236}">
                <a16:creationId xmlns:a16="http://schemas.microsoft.com/office/drawing/2014/main" id="{B8ADA5B7-6E68-4607-8157-D542A9E80543}"/>
              </a:ext>
            </a:extLst>
          </p:cNvPr>
          <p:cNvSpPr/>
          <p:nvPr/>
        </p:nvSpPr>
        <p:spPr>
          <a:xfrm>
            <a:off x="5900464" y="3688300"/>
            <a:ext cx="378372"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Shovel-clipart-free-download-clip-art-on-3 | Material Change">
            <a:extLst>
              <a:ext uri="{FF2B5EF4-FFF2-40B4-BE49-F238E27FC236}">
                <a16:creationId xmlns:a16="http://schemas.microsoft.com/office/drawing/2014/main" id="{4ED82FCB-AF0F-B8A8-0DE1-8FF5D4C9183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7175" y="769937"/>
            <a:ext cx="1863725" cy="2322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010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986595" y="479548"/>
            <a:ext cx="10515600" cy="1481650"/>
          </a:xfrm>
        </p:spPr>
        <p:txBody>
          <a:bodyPr>
            <a:normAutofit/>
          </a:bodyPr>
          <a:lstStyle/>
          <a:p>
            <a:pPr algn="ctr"/>
            <a:r>
              <a:rPr lang="en-GB" dirty="0">
                <a:latin typeface="Twinkl Cursive Looped" panose="02000000000000000000" pitchFamily="2" charset="0"/>
              </a:rPr>
              <a:t>library</a:t>
            </a:r>
            <a:endParaRPr lang="en-GB" i="1" dirty="0">
              <a:latin typeface="Twinkl Cursive Looped" panose="02000000000000000000" pitchFamily="2" charset="0"/>
            </a:endParaRPr>
          </a:p>
        </p:txBody>
      </p:sp>
      <p:pic>
        <p:nvPicPr>
          <p:cNvPr id="1026" name="Picture 2" descr="Image result for library clip art">
            <a:extLst>
              <a:ext uri="{FF2B5EF4-FFF2-40B4-BE49-F238E27FC236}">
                <a16:creationId xmlns:a16="http://schemas.microsoft.com/office/drawing/2014/main" id="{51190953-A844-8926-4F1C-179D61132A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264" y="363123"/>
            <a:ext cx="2771775" cy="1714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617EFCD-A327-0BC8-B3D0-9629CA8D48EA}"/>
              </a:ext>
            </a:extLst>
          </p:cNvPr>
          <p:cNvSpPr txBox="1"/>
          <p:nvPr/>
        </p:nvSpPr>
        <p:spPr>
          <a:xfrm>
            <a:off x="545121" y="4624126"/>
            <a:ext cx="10844531" cy="1754326"/>
          </a:xfrm>
          <a:prstGeom prst="rect">
            <a:avLst/>
          </a:prstGeom>
          <a:noFill/>
        </p:spPr>
        <p:txBody>
          <a:bodyPr wrap="square">
            <a:spAutoFit/>
          </a:bodyPr>
          <a:lstStyle/>
          <a:p>
            <a:r>
              <a:rPr lang="en-GB" sz="5400" dirty="0">
                <a:latin typeface="Twinkl Cursive Looped" panose="02000000000000000000" pitchFamily="2" charset="0"/>
              </a:rPr>
              <a:t>Definition – a building or room containing a collection of books</a:t>
            </a:r>
            <a:endParaRPr lang="en-GB" sz="5400" dirty="0"/>
          </a:p>
        </p:txBody>
      </p:sp>
      <p:sp>
        <p:nvSpPr>
          <p:cNvPr id="8" name="TextBox 7">
            <a:extLst>
              <a:ext uri="{FF2B5EF4-FFF2-40B4-BE49-F238E27FC236}">
                <a16:creationId xmlns:a16="http://schemas.microsoft.com/office/drawing/2014/main" id="{50947823-3EE7-06E6-E3C1-EA9F66331E57}"/>
              </a:ext>
            </a:extLst>
          </p:cNvPr>
          <p:cNvSpPr txBox="1"/>
          <p:nvPr/>
        </p:nvSpPr>
        <p:spPr>
          <a:xfrm>
            <a:off x="4981819" y="2574361"/>
            <a:ext cx="6098344"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4071338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above</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5872246" y="3812279"/>
            <a:ext cx="434808"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8" name="Picture 2" descr="Image result for above clip art">
            <a:extLst>
              <a:ext uri="{FF2B5EF4-FFF2-40B4-BE49-F238E27FC236}">
                <a16:creationId xmlns:a16="http://schemas.microsoft.com/office/drawing/2014/main" id="{A59FAA66-D0E3-5617-6046-F51E74C50D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214" y="357940"/>
            <a:ext cx="17335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3939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716189"/>
            <a:ext cx="10515600" cy="1702676"/>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a boy relation to other sons or daughters</a:t>
            </a:r>
            <a:endParaRPr lang="en-GB" i="1" dirty="0">
              <a:latin typeface="Twinkl Cursive Looped" panose="02000000000000000000" pitchFamily="2" charset="0"/>
            </a:endParaRPr>
          </a:p>
        </p:txBody>
      </p:sp>
      <p:pic>
        <p:nvPicPr>
          <p:cNvPr id="5" name="Picture 4"/>
          <p:cNvPicPr>
            <a:picLocks noChangeAspect="1"/>
          </p:cNvPicPr>
          <p:nvPr/>
        </p:nvPicPr>
        <p:blipFill>
          <a:blip r:embed="rId2"/>
          <a:stretch>
            <a:fillRect/>
          </a:stretch>
        </p:blipFill>
        <p:spPr>
          <a:xfrm>
            <a:off x="1423166" y="439135"/>
            <a:ext cx="1982185" cy="2813871"/>
          </a:xfrm>
          <a:prstGeom prst="rect">
            <a:avLst/>
          </a:prstGeom>
        </p:spPr>
      </p:pic>
      <p:sp>
        <p:nvSpPr>
          <p:cNvPr id="4" name="TextBox 3">
            <a:extLst>
              <a:ext uri="{FF2B5EF4-FFF2-40B4-BE49-F238E27FC236}">
                <a16:creationId xmlns:a16="http://schemas.microsoft.com/office/drawing/2014/main" id="{DD27DD50-FE6C-B21A-8944-358567FAE34E}"/>
              </a:ext>
            </a:extLst>
          </p:cNvPr>
          <p:cNvSpPr txBox="1"/>
          <p:nvPr/>
        </p:nvSpPr>
        <p:spPr>
          <a:xfrm>
            <a:off x="4672834" y="599074"/>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brother</a:t>
            </a:r>
            <a:endParaRPr lang="en-GB" dirty="0"/>
          </a:p>
        </p:txBody>
      </p:sp>
      <p:sp>
        <p:nvSpPr>
          <p:cNvPr id="7" name="TextBox 6">
            <a:extLst>
              <a:ext uri="{FF2B5EF4-FFF2-40B4-BE49-F238E27FC236}">
                <a16:creationId xmlns:a16="http://schemas.microsoft.com/office/drawing/2014/main" id="{779E494C-4137-9C7F-8DF6-A3324C00A7A7}"/>
              </a:ext>
            </a:extLst>
          </p:cNvPr>
          <p:cNvSpPr txBox="1"/>
          <p:nvPr/>
        </p:nvSpPr>
        <p:spPr>
          <a:xfrm>
            <a:off x="4812632" y="1673800"/>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srgbClr val="FF0000"/>
                </a:solidFill>
                <a:effectLst/>
                <a:uLnTx/>
                <a:uFillTx/>
                <a:latin typeface="Twinkl Cursive Looped" panose="02000000000000000000" pitchFamily="2" charset="0"/>
                <a:ea typeface="+mj-ea"/>
                <a:cs typeface="+mj-cs"/>
              </a:rPr>
              <a:t>(noun</a:t>
            </a:r>
            <a:r>
              <a:rPr lang="en-GB" sz="6000" dirty="0">
                <a:solidFill>
                  <a:srgbClr val="FF0000"/>
                </a:solidFill>
                <a:latin typeface="Twinkl Cursive Looped" panose="02000000000000000000" pitchFamily="2" charset="0"/>
                <a:ea typeface="+mj-ea"/>
                <a:cs typeface="+mj-cs"/>
              </a:rPr>
              <a:t>)</a:t>
            </a:r>
            <a:r>
              <a:rPr kumimoji="0" lang="en-GB" sz="6000" b="0" i="0" u="none" strike="noStrike" kern="1200" cap="none" spc="0" normalizeH="0" baseline="0" noProof="0" dirty="0">
                <a:ln>
                  <a:noFill/>
                </a:ln>
                <a:solidFill>
                  <a:srgbClr val="FF0000"/>
                </a:solidFill>
                <a:effectLst/>
                <a:uLnTx/>
                <a:uFillTx/>
                <a:latin typeface="Twinkl Cursive Looped" panose="02000000000000000000" pitchFamily="2" charset="0"/>
                <a:ea typeface="+mj-ea"/>
                <a:cs typeface="+mj-cs"/>
              </a:rPr>
              <a:t> </a:t>
            </a:r>
            <a:endParaRPr lang="en-GB" dirty="0"/>
          </a:p>
        </p:txBody>
      </p:sp>
    </p:spTree>
    <p:extLst>
      <p:ext uri="{BB962C8B-B14F-4D97-AF65-F5344CB8AC3E}">
        <p14:creationId xmlns:p14="http://schemas.microsoft.com/office/powerpoint/2010/main" val="4034114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5207035"/>
            <a:ext cx="10515600" cy="1434663"/>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an additional person or thing</a:t>
            </a:r>
            <a:endParaRPr lang="en-GB" i="1" dirty="0">
              <a:latin typeface="Twinkl Cursive Looped" panose="02000000000000000000" pitchFamily="2" charset="0"/>
            </a:endParaRPr>
          </a:p>
        </p:txBody>
      </p:sp>
      <p:pic>
        <p:nvPicPr>
          <p:cNvPr id="4" name="Picture 3"/>
          <p:cNvPicPr>
            <a:picLocks noChangeAspect="1"/>
          </p:cNvPicPr>
          <p:nvPr/>
        </p:nvPicPr>
        <p:blipFill>
          <a:blip r:embed="rId2"/>
          <a:stretch>
            <a:fillRect/>
          </a:stretch>
        </p:blipFill>
        <p:spPr>
          <a:xfrm>
            <a:off x="965966" y="192800"/>
            <a:ext cx="1906815" cy="2786884"/>
          </a:xfrm>
          <a:prstGeom prst="rect">
            <a:avLst/>
          </a:prstGeom>
        </p:spPr>
      </p:pic>
      <p:sp>
        <p:nvSpPr>
          <p:cNvPr id="5" name="TextBox 4">
            <a:extLst>
              <a:ext uri="{FF2B5EF4-FFF2-40B4-BE49-F238E27FC236}">
                <a16:creationId xmlns:a16="http://schemas.microsoft.com/office/drawing/2014/main" id="{0808A49D-DF2E-5063-147C-F2830945DDB9}"/>
              </a:ext>
            </a:extLst>
          </p:cNvPr>
          <p:cNvSpPr txBox="1"/>
          <p:nvPr/>
        </p:nvSpPr>
        <p:spPr>
          <a:xfrm>
            <a:off x="4539915" y="570579"/>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another</a:t>
            </a:r>
            <a:endParaRPr lang="en-GB" dirty="0"/>
          </a:p>
        </p:txBody>
      </p:sp>
      <p:sp>
        <p:nvSpPr>
          <p:cNvPr id="7" name="TextBox 6">
            <a:extLst>
              <a:ext uri="{FF2B5EF4-FFF2-40B4-BE49-F238E27FC236}">
                <a16:creationId xmlns:a16="http://schemas.microsoft.com/office/drawing/2014/main" id="{E5C2BB4A-F4EB-2D7F-196F-989259008694}"/>
              </a:ext>
            </a:extLst>
          </p:cNvPr>
          <p:cNvSpPr txBox="1"/>
          <p:nvPr/>
        </p:nvSpPr>
        <p:spPr>
          <a:xfrm>
            <a:off x="4122821" y="1631050"/>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srgbClr val="FF0000"/>
                </a:solidFill>
                <a:effectLst/>
                <a:uLnTx/>
                <a:uFillTx/>
                <a:latin typeface="Twinkl Cursive Looped" panose="02000000000000000000" pitchFamily="2" charset="0"/>
                <a:ea typeface="+mj-ea"/>
                <a:cs typeface="+mj-cs"/>
              </a:rPr>
              <a:t>(determiner)</a:t>
            </a:r>
            <a:endParaRPr lang="en-GB" dirty="0"/>
          </a:p>
        </p:txBody>
      </p:sp>
    </p:spTree>
    <p:extLst>
      <p:ext uri="{BB962C8B-B14F-4D97-AF65-F5344CB8AC3E}">
        <p14:creationId xmlns:p14="http://schemas.microsoft.com/office/powerpoint/2010/main" val="212703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992271" y="4659261"/>
            <a:ext cx="10515600" cy="1765739"/>
          </a:xfrm>
        </p:spPr>
        <p:txBody>
          <a:bodyPr>
            <a:normAutofit/>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a tool like a spade</a:t>
            </a:r>
          </a:p>
        </p:txBody>
      </p:sp>
      <p:pic>
        <p:nvPicPr>
          <p:cNvPr id="4098" name="Picture 2" descr="Shovel-clipart-free-download-clip-art-on-3 | Material Chan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7175" y="769937"/>
            <a:ext cx="1863725" cy="23223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02A73F0-DC3D-FAB2-5575-7C6E037B6EF4}"/>
              </a:ext>
            </a:extLst>
          </p:cNvPr>
          <p:cNvSpPr txBox="1"/>
          <p:nvPr/>
        </p:nvSpPr>
        <p:spPr>
          <a:xfrm>
            <a:off x="4780548" y="374485"/>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shovel</a:t>
            </a:r>
            <a:endParaRPr lang="en-GB" dirty="0"/>
          </a:p>
        </p:txBody>
      </p:sp>
      <p:sp>
        <p:nvSpPr>
          <p:cNvPr id="6" name="TextBox 5">
            <a:extLst>
              <a:ext uri="{FF2B5EF4-FFF2-40B4-BE49-F238E27FC236}">
                <a16:creationId xmlns:a16="http://schemas.microsoft.com/office/drawing/2014/main" id="{6173F632-2568-1338-C7C9-7347FE774E79}"/>
              </a:ext>
            </a:extLst>
          </p:cNvPr>
          <p:cNvSpPr txBox="1"/>
          <p:nvPr/>
        </p:nvSpPr>
        <p:spPr>
          <a:xfrm>
            <a:off x="4780548" y="1784682"/>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srgbClr val="FF0000"/>
                </a:solidFill>
                <a:effectLst/>
                <a:uLnTx/>
                <a:uFillTx/>
                <a:latin typeface="Twinkl Cursive Looped" panose="02000000000000000000" pitchFamily="2" charset="0"/>
                <a:ea typeface="+mj-ea"/>
                <a:cs typeface="+mj-cs"/>
              </a:rPr>
              <a:t>(noun) </a:t>
            </a:r>
            <a:endParaRPr lang="en-GB" dirty="0"/>
          </a:p>
        </p:txBody>
      </p:sp>
    </p:spTree>
    <p:extLst>
      <p:ext uri="{BB962C8B-B14F-4D97-AF65-F5344CB8AC3E}">
        <p14:creationId xmlns:p14="http://schemas.microsoft.com/office/powerpoint/2010/main" val="3040256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992271" y="4659261"/>
            <a:ext cx="10515600" cy="1765739"/>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in extended space over and not touching</a:t>
            </a:r>
          </a:p>
        </p:txBody>
      </p:sp>
      <p:sp>
        <p:nvSpPr>
          <p:cNvPr id="4" name="TextBox 3">
            <a:extLst>
              <a:ext uri="{FF2B5EF4-FFF2-40B4-BE49-F238E27FC236}">
                <a16:creationId xmlns:a16="http://schemas.microsoft.com/office/drawing/2014/main" id="{402A73F0-DC3D-FAB2-5575-7C6E037B6EF4}"/>
              </a:ext>
            </a:extLst>
          </p:cNvPr>
          <p:cNvSpPr txBox="1"/>
          <p:nvPr/>
        </p:nvSpPr>
        <p:spPr>
          <a:xfrm>
            <a:off x="4780548" y="374485"/>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above</a:t>
            </a:r>
            <a:endParaRPr lang="en-GB" dirty="0"/>
          </a:p>
        </p:txBody>
      </p:sp>
      <p:sp>
        <p:nvSpPr>
          <p:cNvPr id="6" name="TextBox 5">
            <a:extLst>
              <a:ext uri="{FF2B5EF4-FFF2-40B4-BE49-F238E27FC236}">
                <a16:creationId xmlns:a16="http://schemas.microsoft.com/office/drawing/2014/main" id="{6173F632-2568-1338-C7C9-7347FE774E79}"/>
              </a:ext>
            </a:extLst>
          </p:cNvPr>
          <p:cNvSpPr txBox="1"/>
          <p:nvPr/>
        </p:nvSpPr>
        <p:spPr>
          <a:xfrm>
            <a:off x="3930317" y="1690907"/>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srgbClr val="FF0000"/>
                </a:solidFill>
                <a:effectLst/>
                <a:uLnTx/>
                <a:uFillTx/>
                <a:latin typeface="Twinkl Cursive Looped" panose="02000000000000000000" pitchFamily="2" charset="0"/>
                <a:ea typeface="+mj-ea"/>
                <a:cs typeface="+mj-cs"/>
              </a:rPr>
              <a:t>(preposition) </a:t>
            </a:r>
            <a:endParaRPr lang="en-GB" dirty="0"/>
          </a:p>
        </p:txBody>
      </p:sp>
      <p:pic>
        <p:nvPicPr>
          <p:cNvPr id="3" name="Picture 2" descr="Image result for above clip art">
            <a:extLst>
              <a:ext uri="{FF2B5EF4-FFF2-40B4-BE49-F238E27FC236}">
                <a16:creationId xmlns:a16="http://schemas.microsoft.com/office/drawing/2014/main" id="{F1B413E4-8B9F-DB35-0B2A-429A4F0158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214" y="357940"/>
            <a:ext cx="17335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r>
              <a:rPr lang="en-GB" dirty="0">
                <a:latin typeface="Twinkl Cursive Looped" panose="02000000000000000000" pitchFamily="2" charset="0"/>
              </a:rPr>
              <a:t>My brother met me at the bus station.</a:t>
            </a:r>
          </a:p>
        </p:txBody>
      </p:sp>
      <p:sp>
        <p:nvSpPr>
          <p:cNvPr id="3" name="Title 1">
            <a:extLst>
              <a:ext uri="{FF2B5EF4-FFF2-40B4-BE49-F238E27FC236}">
                <a16:creationId xmlns:a16="http://schemas.microsoft.com/office/drawing/2014/main" id="{04360EF2-D65D-7C7F-9154-27F06E68ED80}"/>
              </a:ext>
            </a:extLst>
          </p:cNvPr>
          <p:cNvSpPr txBox="1">
            <a:spLocks/>
          </p:cNvSpPr>
          <p:nvPr/>
        </p:nvSpPr>
        <p:spPr>
          <a:xfrm>
            <a:off x="2059627" y="3051224"/>
            <a:ext cx="2254599" cy="755551"/>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291048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r>
              <a:rPr lang="en-GB" dirty="0">
                <a:latin typeface="Twinkl Cursive Looped" panose="02000000000000000000" pitchFamily="2" charset="0"/>
              </a:rPr>
              <a:t>I would like another drink.</a:t>
            </a:r>
          </a:p>
        </p:txBody>
      </p:sp>
      <p:sp>
        <p:nvSpPr>
          <p:cNvPr id="3" name="Title 1">
            <a:extLst>
              <a:ext uri="{FF2B5EF4-FFF2-40B4-BE49-F238E27FC236}">
                <a16:creationId xmlns:a16="http://schemas.microsoft.com/office/drawing/2014/main" id="{9D89492A-AC16-A30D-1126-956BE4422D40}"/>
              </a:ext>
            </a:extLst>
          </p:cNvPr>
          <p:cNvSpPr txBox="1">
            <a:spLocks/>
          </p:cNvSpPr>
          <p:nvPr/>
        </p:nvSpPr>
        <p:spPr>
          <a:xfrm>
            <a:off x="5203879" y="3694629"/>
            <a:ext cx="2367995" cy="755551"/>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2643994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r>
              <a:rPr lang="en-GB" dirty="0">
                <a:latin typeface="Twinkl Cursive Looped" panose="02000000000000000000" pitchFamily="2" charset="0"/>
              </a:rPr>
              <a:t>The ground had been dug with a shovel</a:t>
            </a:r>
            <a:r>
              <a:rPr lang="en-GB" dirty="0"/>
              <a:t>.</a:t>
            </a:r>
            <a:endParaRPr lang="en-GB" dirty="0">
              <a:latin typeface="Twinkl Cursive Looped" panose="02000000000000000000" pitchFamily="2" charset="0"/>
            </a:endParaRPr>
          </a:p>
        </p:txBody>
      </p:sp>
      <p:sp>
        <p:nvSpPr>
          <p:cNvPr id="3" name="Title 1">
            <a:extLst>
              <a:ext uri="{FF2B5EF4-FFF2-40B4-BE49-F238E27FC236}">
                <a16:creationId xmlns:a16="http://schemas.microsoft.com/office/drawing/2014/main" id="{B88ACE34-1D19-39EE-EA2A-69759CD52E5A}"/>
              </a:ext>
            </a:extLst>
          </p:cNvPr>
          <p:cNvSpPr txBox="1">
            <a:spLocks/>
          </p:cNvSpPr>
          <p:nvPr/>
        </p:nvSpPr>
        <p:spPr>
          <a:xfrm>
            <a:off x="831850" y="3630461"/>
            <a:ext cx="2254599" cy="755551"/>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endParaRPr lang="en-GB" i="1" dirty="0"/>
          </a:p>
        </p:txBody>
      </p:sp>
    </p:spTree>
    <p:extLst>
      <p:ext uri="{BB962C8B-B14F-4D97-AF65-F5344CB8AC3E}">
        <p14:creationId xmlns:p14="http://schemas.microsoft.com/office/powerpoint/2010/main" val="983165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r>
              <a:rPr lang="en-GB" dirty="0">
                <a:latin typeface="Twinkl Cursive Looped" panose="02000000000000000000" pitchFamily="2" charset="0"/>
              </a:rPr>
              <a:t>The aeroplane flew above the clouds.</a:t>
            </a:r>
          </a:p>
        </p:txBody>
      </p:sp>
      <p:sp>
        <p:nvSpPr>
          <p:cNvPr id="3" name="Title 1">
            <a:extLst>
              <a:ext uri="{FF2B5EF4-FFF2-40B4-BE49-F238E27FC236}">
                <a16:creationId xmlns:a16="http://schemas.microsoft.com/office/drawing/2014/main" id="{E69576F0-31B7-877D-9693-535A987E0AD0}"/>
              </a:ext>
            </a:extLst>
          </p:cNvPr>
          <p:cNvSpPr txBox="1">
            <a:spLocks/>
          </p:cNvSpPr>
          <p:nvPr/>
        </p:nvSpPr>
        <p:spPr>
          <a:xfrm>
            <a:off x="6615586" y="3051224"/>
            <a:ext cx="2111320" cy="755551"/>
          </a:xfrm>
          <a:prstGeom prst="rect">
            <a:avLst/>
          </a:prstGeom>
          <a:solidFill>
            <a:schemeClr val="bg1">
              <a:lumMod val="95000"/>
            </a:schemeClr>
          </a:solidFill>
        </p:spPr>
        <p:txBody>
          <a:bodyPr vert="horz" lIns="91440" tIns="45720" rIns="91440" bIns="45720" rtlCol="0" anchor="b">
            <a:normAutofit fontScale="8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a:t>
            </a:r>
            <a:endParaRPr lang="en-GB" i="1" dirty="0"/>
          </a:p>
        </p:txBody>
      </p:sp>
    </p:spTree>
    <p:extLst>
      <p:ext uri="{BB962C8B-B14F-4D97-AF65-F5344CB8AC3E}">
        <p14:creationId xmlns:p14="http://schemas.microsoft.com/office/powerpoint/2010/main" val="82247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187796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We visited the local library to pick up some new books.</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DB96E730-AE2E-5799-C9E1-C01FB3B85BEE}"/>
              </a:ext>
            </a:extLst>
          </p:cNvPr>
          <p:cNvSpPr txBox="1">
            <a:spLocks/>
          </p:cNvSpPr>
          <p:nvPr/>
        </p:nvSpPr>
        <p:spPr>
          <a:xfrm>
            <a:off x="6907236" y="3051224"/>
            <a:ext cx="2254599" cy="755551"/>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403609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23850"/>
            <a:ext cx="10515600" cy="1481650"/>
          </a:xfrm>
        </p:spPr>
        <p:txBody>
          <a:bodyPr>
            <a:normAutofit/>
          </a:bodyPr>
          <a:lstStyle/>
          <a:p>
            <a:pPr algn="ctr"/>
            <a:r>
              <a:rPr lang="en-GB" dirty="0">
                <a:latin typeface="Twinkl Cursive Looped" panose="02000000000000000000" pitchFamily="2" charset="0"/>
              </a:rPr>
              <a:t>height</a:t>
            </a:r>
            <a:endParaRPr lang="en-GB" i="1" dirty="0">
              <a:latin typeface="Twinkl Cursive Looped" panose="02000000000000000000" pitchFamily="2" charset="0"/>
            </a:endParaRPr>
          </a:p>
        </p:txBody>
      </p:sp>
      <p:pic>
        <p:nvPicPr>
          <p:cNvPr id="3" name="Picture 2" descr="Height Stock Illustrations – 28,961 Height Stock Illustrations, Vectors &amp;  Clipart - Dreamstime">
            <a:extLst>
              <a:ext uri="{FF2B5EF4-FFF2-40B4-BE49-F238E27FC236}">
                <a16:creationId xmlns:a16="http://schemas.microsoft.com/office/drawing/2014/main" id="{B2D475C0-8C83-D9C1-49D6-87BD8138B55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575" y="323850"/>
            <a:ext cx="2319105" cy="3276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CFDBFBF-46C5-75D6-3506-9A41CAC6F703}"/>
              </a:ext>
            </a:extLst>
          </p:cNvPr>
          <p:cNvSpPr txBox="1"/>
          <p:nvPr/>
        </p:nvSpPr>
        <p:spPr>
          <a:xfrm>
            <a:off x="5032716" y="2195143"/>
            <a:ext cx="6098344" cy="1015663"/>
          </a:xfrm>
          <a:prstGeom prst="rect">
            <a:avLst/>
          </a:prstGeom>
          <a:noFill/>
        </p:spPr>
        <p:txBody>
          <a:bodyPr wrap="square">
            <a:spAutoFit/>
          </a:bodyPr>
          <a:lstStyle/>
          <a:p>
            <a:r>
              <a:rPr lang="en-GB" sz="6000" dirty="0">
                <a:solidFill>
                  <a:prstClr val="black"/>
                </a:solidFill>
                <a:latin typeface="Twinkl Cursive Looped" panose="02000000000000000000" pitchFamily="2" charset="0"/>
                <a:ea typeface="+mj-ea"/>
                <a:cs typeface="+mj-cs"/>
              </a:rPr>
              <a:t>NOUN</a:t>
            </a:r>
            <a:endParaRPr lang="en-GB" dirty="0"/>
          </a:p>
        </p:txBody>
      </p:sp>
      <p:sp>
        <p:nvSpPr>
          <p:cNvPr id="11" name="TextBox 10">
            <a:extLst>
              <a:ext uri="{FF2B5EF4-FFF2-40B4-BE49-F238E27FC236}">
                <a16:creationId xmlns:a16="http://schemas.microsoft.com/office/drawing/2014/main" id="{0E18A80C-422C-03BE-07BD-AE248EC07D1E}"/>
              </a:ext>
            </a:extLst>
          </p:cNvPr>
          <p:cNvSpPr txBox="1"/>
          <p:nvPr/>
        </p:nvSpPr>
        <p:spPr>
          <a:xfrm>
            <a:off x="138332" y="3887101"/>
            <a:ext cx="11915335" cy="286232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Definition - the measurement of someone or something from head to foot or from base to top</a:t>
            </a:r>
            <a:endParaRPr lang="en-GB" dirty="0"/>
          </a:p>
        </p:txBody>
      </p:sp>
    </p:spTree>
    <p:extLst>
      <p:ext uri="{BB962C8B-B14F-4D97-AF65-F5344CB8AC3E}">
        <p14:creationId xmlns:p14="http://schemas.microsoft.com/office/powerpoint/2010/main" val="587384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1"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ride had a height requirement</a:t>
            </a:r>
          </a:p>
        </p:txBody>
      </p:sp>
      <p:sp>
        <p:nvSpPr>
          <p:cNvPr id="3" name="Title 1">
            <a:extLst>
              <a:ext uri="{FF2B5EF4-FFF2-40B4-BE49-F238E27FC236}">
                <a16:creationId xmlns:a16="http://schemas.microsoft.com/office/drawing/2014/main" id="{FD8A715B-3D5F-6A8C-D143-818D73B72090}"/>
              </a:ext>
            </a:extLst>
          </p:cNvPr>
          <p:cNvSpPr txBox="1">
            <a:spLocks/>
          </p:cNvSpPr>
          <p:nvPr/>
        </p:nvSpPr>
        <p:spPr>
          <a:xfrm>
            <a:off x="5428469" y="3806924"/>
            <a:ext cx="2254599" cy="755551"/>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endParaRPr lang="en-GB" i="1" dirty="0"/>
          </a:p>
        </p:txBody>
      </p:sp>
    </p:spTree>
    <p:extLst>
      <p:ext uri="{BB962C8B-B14F-4D97-AF65-F5344CB8AC3E}">
        <p14:creationId xmlns:p14="http://schemas.microsoft.com/office/powerpoint/2010/main" val="371566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33376" y="351692"/>
            <a:ext cx="10515600" cy="1481650"/>
          </a:xfrm>
        </p:spPr>
        <p:txBody>
          <a:bodyPr>
            <a:normAutofit/>
          </a:bodyPr>
          <a:lstStyle/>
          <a:p>
            <a:pPr algn="ctr"/>
            <a:r>
              <a:rPr lang="en-GB" dirty="0">
                <a:latin typeface="Twinkl Cursive Looped" panose="02000000000000000000" pitchFamily="2" charset="0"/>
              </a:rPr>
              <a:t>history</a:t>
            </a:r>
            <a:endParaRPr lang="en-GB" i="1" dirty="0">
              <a:latin typeface="Twinkl Cursive Looped" panose="02000000000000000000" pitchFamily="2" charset="0"/>
            </a:endParaRPr>
          </a:p>
        </p:txBody>
      </p:sp>
      <p:sp>
        <p:nvSpPr>
          <p:cNvPr id="4" name="TextBox 3">
            <a:extLst>
              <a:ext uri="{FF2B5EF4-FFF2-40B4-BE49-F238E27FC236}">
                <a16:creationId xmlns:a16="http://schemas.microsoft.com/office/drawing/2014/main" id="{412A8261-1CC0-D709-C294-3A9706A5AE3F}"/>
              </a:ext>
            </a:extLst>
          </p:cNvPr>
          <p:cNvSpPr txBox="1"/>
          <p:nvPr/>
        </p:nvSpPr>
        <p:spPr>
          <a:xfrm>
            <a:off x="4835769" y="2413337"/>
            <a:ext cx="6098344"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
        <p:nvSpPr>
          <p:cNvPr id="6" name="TextBox 5">
            <a:extLst>
              <a:ext uri="{FF2B5EF4-FFF2-40B4-BE49-F238E27FC236}">
                <a16:creationId xmlns:a16="http://schemas.microsoft.com/office/drawing/2014/main" id="{6778C955-647D-04D7-1FA9-081C8B25A6D8}"/>
              </a:ext>
            </a:extLst>
          </p:cNvPr>
          <p:cNvSpPr txBox="1"/>
          <p:nvPr/>
        </p:nvSpPr>
        <p:spPr>
          <a:xfrm>
            <a:off x="77372" y="3995678"/>
            <a:ext cx="12037255" cy="286232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Definition - the study of past events, particularly in human affairs</a:t>
            </a:r>
            <a:endParaRPr lang="en-GB" dirty="0"/>
          </a:p>
        </p:txBody>
      </p:sp>
      <p:pic>
        <p:nvPicPr>
          <p:cNvPr id="3074" name="Picture 2" descr="Image result for history clip art">
            <a:extLst>
              <a:ext uri="{FF2B5EF4-FFF2-40B4-BE49-F238E27FC236}">
                <a16:creationId xmlns:a16="http://schemas.microsoft.com/office/drawing/2014/main" id="{79F3B15F-9E47-8F81-27D4-2DDB0F35E4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506" y="408840"/>
            <a:ext cx="13525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945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I love to study history at school.</a:t>
            </a:r>
          </a:p>
        </p:txBody>
      </p:sp>
      <p:sp>
        <p:nvSpPr>
          <p:cNvPr id="3" name="Title 1">
            <a:extLst>
              <a:ext uri="{FF2B5EF4-FFF2-40B4-BE49-F238E27FC236}">
                <a16:creationId xmlns:a16="http://schemas.microsoft.com/office/drawing/2014/main" id="{83C4FAD8-45DF-6E18-0AB0-03CCFEBD24BE}"/>
              </a:ext>
            </a:extLst>
          </p:cNvPr>
          <p:cNvSpPr txBox="1">
            <a:spLocks/>
          </p:cNvSpPr>
          <p:nvPr/>
        </p:nvSpPr>
        <p:spPr>
          <a:xfrm>
            <a:off x="5794228" y="3806924"/>
            <a:ext cx="2254599" cy="755551"/>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1393777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9910668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21169483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876300"/>
            <a:ext cx="10515600" cy="4914899"/>
          </a:xfrm>
        </p:spPr>
        <p:txBody>
          <a:bodyPr>
            <a:noAutofit/>
          </a:bodyPr>
          <a:lstStyle/>
          <a:p>
            <a:r>
              <a:rPr lang="en-GB" sz="3600" dirty="0">
                <a:latin typeface="Twinkl Cursive Looped" panose="02000000000000000000" pitchFamily="2" charset="0"/>
              </a:rPr>
              <a:t>In the Stone Age period of history, houses weren’t expected to last forever. People would move from place to place, building new houses as they went. Lightweight plant materials found in nature were perfect. Once they had moved they would build another house. When people began farming, they wanted to build permanent homes next to their land that would last for the future. They needed tough materials that lasted longer. </a:t>
            </a:r>
            <a:endParaRPr lang="en-GB" sz="3600" b="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201416720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876300"/>
            <a:ext cx="10515600" cy="4914899"/>
          </a:xfrm>
        </p:spPr>
        <p:txBody>
          <a:bodyPr>
            <a:noAutofit/>
          </a:bodyPr>
          <a:lstStyle/>
          <a:p>
            <a:r>
              <a:rPr lang="en-GB" sz="3600" dirty="0">
                <a:latin typeface="Twinkl Cursive Looped" panose="02000000000000000000" pitchFamily="2" charset="0"/>
              </a:rPr>
              <a:t>In the Stone Age period of </a:t>
            </a:r>
            <a:r>
              <a:rPr lang="en-GB" sz="3600" dirty="0">
                <a:highlight>
                  <a:srgbClr val="FFFF00"/>
                </a:highlight>
                <a:latin typeface="Twinkl Cursive Looped" panose="02000000000000000000" pitchFamily="2" charset="0"/>
              </a:rPr>
              <a:t>history</a:t>
            </a:r>
            <a:r>
              <a:rPr lang="en-GB" sz="3600" dirty="0">
                <a:latin typeface="Twinkl Cursive Looped" panose="02000000000000000000" pitchFamily="2" charset="0"/>
              </a:rPr>
              <a:t>, houses weren’t expected to last forever. People would move from place to place, building new houses as they went. Lightweight plant materials found in </a:t>
            </a:r>
            <a:r>
              <a:rPr lang="en-GB" sz="3600" dirty="0">
                <a:highlight>
                  <a:srgbClr val="FFFF00"/>
                </a:highlight>
                <a:latin typeface="Twinkl Cursive Looped" panose="02000000000000000000" pitchFamily="2" charset="0"/>
              </a:rPr>
              <a:t>nature </a:t>
            </a:r>
            <a:r>
              <a:rPr lang="en-GB" sz="3600" dirty="0">
                <a:latin typeface="Twinkl Cursive Looped" panose="02000000000000000000" pitchFamily="2" charset="0"/>
              </a:rPr>
              <a:t>were perfect. Once they had moved they would build </a:t>
            </a:r>
            <a:r>
              <a:rPr lang="en-GB" sz="3600" dirty="0">
                <a:highlight>
                  <a:srgbClr val="FFFF00"/>
                </a:highlight>
                <a:latin typeface="Twinkl Cursive Looped" panose="02000000000000000000" pitchFamily="2" charset="0"/>
              </a:rPr>
              <a:t>another</a:t>
            </a:r>
            <a:r>
              <a:rPr lang="en-GB" sz="3600" dirty="0">
                <a:latin typeface="Twinkl Cursive Looped" panose="02000000000000000000" pitchFamily="2" charset="0"/>
              </a:rPr>
              <a:t> house. When people began farming, they wanted to build permanent homes next to their land that would last for the </a:t>
            </a:r>
            <a:r>
              <a:rPr lang="en-GB" sz="3600" dirty="0">
                <a:highlight>
                  <a:srgbClr val="FFFF00"/>
                </a:highlight>
                <a:latin typeface="Twinkl Cursive Looped" panose="02000000000000000000" pitchFamily="2" charset="0"/>
              </a:rPr>
              <a:t>future</a:t>
            </a:r>
            <a:r>
              <a:rPr lang="en-GB" sz="3600" dirty="0">
                <a:latin typeface="Twinkl Cursive Looped" panose="02000000000000000000" pitchFamily="2" charset="0"/>
              </a:rPr>
              <a:t>. They needed </a:t>
            </a:r>
            <a:r>
              <a:rPr lang="en-GB" sz="3600" dirty="0">
                <a:highlight>
                  <a:srgbClr val="FFFF00"/>
                </a:highlight>
                <a:latin typeface="Twinkl Cursive Looped" panose="02000000000000000000" pitchFamily="2" charset="0"/>
              </a:rPr>
              <a:t>tough</a:t>
            </a:r>
            <a:r>
              <a:rPr lang="en-GB" sz="3600" dirty="0">
                <a:latin typeface="Twinkl Cursive Looped" panose="02000000000000000000" pitchFamily="2" charset="0"/>
              </a:rPr>
              <a:t> materials that lasted longer. </a:t>
            </a:r>
            <a:endParaRPr lang="en-GB" sz="3600" b="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229320860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50989769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a:bodyPr>
          <a:lstStyle/>
          <a:p>
            <a:r>
              <a:rPr lang="en-GB" dirty="0">
                <a:latin typeface="Twinkl Cursive Looped" panose="02000000000000000000" pitchFamily="2" charset="0"/>
              </a:rPr>
              <a:t>Once they had moved they would build </a:t>
            </a:r>
            <a:r>
              <a:rPr lang="en-GB" dirty="0">
                <a:solidFill>
                  <a:srgbClr val="FF0000"/>
                </a:solidFill>
                <a:latin typeface="Twinkl Cursive Looped" panose="02000000000000000000" pitchFamily="2" charset="0"/>
              </a:rPr>
              <a:t>another</a:t>
            </a:r>
            <a:r>
              <a:rPr lang="en-GB" dirty="0">
                <a:latin typeface="Twinkl Cursive Looped" panose="02000000000000000000" pitchFamily="2" charset="0"/>
              </a:rPr>
              <a:t> house.</a:t>
            </a:r>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words that we have covered in this session?</a:t>
            </a:r>
          </a:p>
        </p:txBody>
      </p:sp>
    </p:spTree>
    <p:extLst>
      <p:ext uri="{BB962C8B-B14F-4D97-AF65-F5344CB8AC3E}">
        <p14:creationId xmlns:p14="http://schemas.microsoft.com/office/powerpoint/2010/main" val="4216860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986594" y="168813"/>
            <a:ext cx="10515600" cy="1481650"/>
          </a:xfrm>
        </p:spPr>
        <p:txBody>
          <a:bodyPr>
            <a:normAutofit/>
          </a:bodyPr>
          <a:lstStyle/>
          <a:p>
            <a:pPr algn="ctr"/>
            <a:r>
              <a:rPr lang="en-GB" dirty="0">
                <a:latin typeface="Twinkl Cursive Looped" panose="02000000000000000000" pitchFamily="2" charset="0"/>
              </a:rPr>
              <a:t>famous</a:t>
            </a:r>
            <a:endParaRPr lang="en-GB" i="1" dirty="0">
              <a:latin typeface="Twinkl Cursive Looped" panose="02000000000000000000" pitchFamily="2" charset="0"/>
            </a:endParaRPr>
          </a:p>
        </p:txBody>
      </p:sp>
      <p:pic>
        <p:nvPicPr>
          <p:cNvPr id="2050" name="Picture 2" descr="Image result for famous clip art">
            <a:extLst>
              <a:ext uri="{FF2B5EF4-FFF2-40B4-BE49-F238E27FC236}">
                <a16:creationId xmlns:a16="http://schemas.microsoft.com/office/drawing/2014/main" id="{B1F828BD-9227-5986-8ABF-6CA928D8D8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290" y="299892"/>
            <a:ext cx="2390775" cy="20097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EACD48C-F5E5-9700-71CB-87579796B829}"/>
              </a:ext>
            </a:extLst>
          </p:cNvPr>
          <p:cNvSpPr txBox="1"/>
          <p:nvPr/>
        </p:nvSpPr>
        <p:spPr>
          <a:xfrm>
            <a:off x="469290" y="4675395"/>
            <a:ext cx="11319436" cy="193899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Definition – known about by a great number of people</a:t>
            </a:r>
            <a:endParaRPr lang="en-GB" dirty="0"/>
          </a:p>
        </p:txBody>
      </p:sp>
      <p:sp>
        <p:nvSpPr>
          <p:cNvPr id="8" name="TextBox 7">
            <a:extLst>
              <a:ext uri="{FF2B5EF4-FFF2-40B4-BE49-F238E27FC236}">
                <a16:creationId xmlns:a16="http://schemas.microsoft.com/office/drawing/2014/main" id="{F658D126-1AF5-C2BC-EABA-80F093882ED1}"/>
              </a:ext>
            </a:extLst>
          </p:cNvPr>
          <p:cNvSpPr txBox="1"/>
          <p:nvPr/>
        </p:nvSpPr>
        <p:spPr>
          <a:xfrm>
            <a:off x="4160519" y="2723529"/>
            <a:ext cx="6098344" cy="1292662"/>
          </a:xfrm>
          <a:prstGeom prst="rect">
            <a:avLst/>
          </a:prstGeom>
          <a:noFill/>
        </p:spPr>
        <p:txBody>
          <a:bodyPr wrap="square">
            <a:spAutoFit/>
          </a:bodyPr>
          <a:lstStyle/>
          <a:p>
            <a:r>
              <a:rPr lang="en-GB" sz="6000" dirty="0">
                <a:solidFill>
                  <a:prstClr val="black"/>
                </a:solidFill>
                <a:latin typeface="Twinkl Cursive Looped" panose="02000000000000000000" pitchFamily="2" charset="0"/>
                <a:ea typeface="+mj-ea"/>
                <a:cs typeface="+mj-cs"/>
              </a:rPr>
              <a:t>ADJECTIVE</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Tree>
    <p:extLst>
      <p:ext uri="{BB962C8B-B14F-4D97-AF65-F5344CB8AC3E}">
        <p14:creationId xmlns:p14="http://schemas.microsoft.com/office/powerpoint/2010/main" val="2964713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3  - Summer 2</a:t>
            </a:r>
          </a:p>
          <a:p>
            <a:r>
              <a:rPr lang="en-GB" sz="7200" dirty="0">
                <a:latin typeface="Twinkl Cursive Looped" panose="02000000000000000000" pitchFamily="2" charset="0"/>
              </a:rPr>
              <a:t>Week 1 - Wednesday</a:t>
            </a:r>
          </a:p>
          <a:p>
            <a:endParaRPr lang="en-GB" sz="7200" dirty="0"/>
          </a:p>
        </p:txBody>
      </p:sp>
    </p:spTree>
    <p:extLst>
      <p:ext uri="{BB962C8B-B14F-4D97-AF65-F5344CB8AC3E}">
        <p14:creationId xmlns:p14="http://schemas.microsoft.com/office/powerpoint/2010/main" val="38819674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19C8E8F-C416-6C82-C359-97C3C3EA1696}"/>
              </a:ext>
            </a:extLst>
          </p:cNvPr>
          <p:cNvPicPr>
            <a:picLocks noChangeAspect="1"/>
          </p:cNvPicPr>
          <p:nvPr/>
        </p:nvPicPr>
        <p:blipFill rotWithShape="1">
          <a:blip r:embed="rId2"/>
          <a:srcRect l="19210" t="12145" r="18422" b="9454"/>
          <a:stretch/>
        </p:blipFill>
        <p:spPr>
          <a:xfrm>
            <a:off x="705851" y="112295"/>
            <a:ext cx="9320465" cy="6587248"/>
          </a:xfrm>
          <a:prstGeom prst="rect">
            <a:avLst/>
          </a:prstGeom>
        </p:spPr>
      </p:pic>
    </p:spTree>
    <p:extLst>
      <p:ext uri="{BB962C8B-B14F-4D97-AF65-F5344CB8AC3E}">
        <p14:creationId xmlns:p14="http://schemas.microsoft.com/office/powerpoint/2010/main" val="357970955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20555218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286144110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986595" y="479548"/>
            <a:ext cx="10515600" cy="1481650"/>
          </a:xfrm>
        </p:spPr>
        <p:txBody>
          <a:bodyPr>
            <a:normAutofit/>
          </a:bodyPr>
          <a:lstStyle/>
          <a:p>
            <a:pPr algn="ctr"/>
            <a:r>
              <a:rPr lang="en-GB" dirty="0">
                <a:latin typeface="Twinkl Cursive Looped" panose="02000000000000000000" pitchFamily="2" charset="0"/>
              </a:rPr>
              <a:t>library</a:t>
            </a:r>
            <a:endParaRPr lang="en-GB" i="1" dirty="0">
              <a:latin typeface="Twinkl Cursive Looped" panose="02000000000000000000" pitchFamily="2" charset="0"/>
            </a:endParaRPr>
          </a:p>
        </p:txBody>
      </p:sp>
      <p:pic>
        <p:nvPicPr>
          <p:cNvPr id="1026" name="Picture 2" descr="Image result for library clip art">
            <a:extLst>
              <a:ext uri="{FF2B5EF4-FFF2-40B4-BE49-F238E27FC236}">
                <a16:creationId xmlns:a16="http://schemas.microsoft.com/office/drawing/2014/main" id="{51190953-A844-8926-4F1C-179D61132A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264" y="363123"/>
            <a:ext cx="2771775" cy="1714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617EFCD-A327-0BC8-B3D0-9629CA8D48EA}"/>
              </a:ext>
            </a:extLst>
          </p:cNvPr>
          <p:cNvSpPr txBox="1"/>
          <p:nvPr/>
        </p:nvSpPr>
        <p:spPr>
          <a:xfrm>
            <a:off x="545121" y="4624126"/>
            <a:ext cx="10844531" cy="1754326"/>
          </a:xfrm>
          <a:prstGeom prst="rect">
            <a:avLst/>
          </a:prstGeom>
          <a:noFill/>
        </p:spPr>
        <p:txBody>
          <a:bodyPr wrap="square">
            <a:spAutoFit/>
          </a:bodyPr>
          <a:lstStyle/>
          <a:p>
            <a:r>
              <a:rPr lang="en-GB" sz="5400" dirty="0">
                <a:latin typeface="Twinkl Cursive Looped" panose="02000000000000000000" pitchFamily="2" charset="0"/>
              </a:rPr>
              <a:t>Definition – a building or room containing a collection of books</a:t>
            </a:r>
            <a:endParaRPr lang="en-GB" sz="5400" dirty="0"/>
          </a:p>
        </p:txBody>
      </p:sp>
      <p:sp>
        <p:nvSpPr>
          <p:cNvPr id="8" name="TextBox 7">
            <a:extLst>
              <a:ext uri="{FF2B5EF4-FFF2-40B4-BE49-F238E27FC236}">
                <a16:creationId xmlns:a16="http://schemas.microsoft.com/office/drawing/2014/main" id="{50947823-3EE7-06E6-E3C1-EA9F66331E57}"/>
              </a:ext>
            </a:extLst>
          </p:cNvPr>
          <p:cNvSpPr txBox="1"/>
          <p:nvPr/>
        </p:nvSpPr>
        <p:spPr>
          <a:xfrm>
            <a:off x="4981819" y="2574361"/>
            <a:ext cx="6098344"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26058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We visited the local library to pick up some new books.</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DB96E730-AE2E-5799-C9E1-C01FB3B85BEE}"/>
              </a:ext>
            </a:extLst>
          </p:cNvPr>
          <p:cNvSpPr txBox="1">
            <a:spLocks/>
          </p:cNvSpPr>
          <p:nvPr/>
        </p:nvSpPr>
        <p:spPr>
          <a:xfrm>
            <a:off x="6907236" y="3051224"/>
            <a:ext cx="2254599" cy="755551"/>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572022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986594" y="168813"/>
            <a:ext cx="10515600" cy="1481650"/>
          </a:xfrm>
        </p:spPr>
        <p:txBody>
          <a:bodyPr>
            <a:normAutofit/>
          </a:bodyPr>
          <a:lstStyle/>
          <a:p>
            <a:pPr algn="ctr"/>
            <a:r>
              <a:rPr lang="en-GB" dirty="0">
                <a:latin typeface="Twinkl Cursive Looped" panose="02000000000000000000" pitchFamily="2" charset="0"/>
              </a:rPr>
              <a:t>famous</a:t>
            </a:r>
            <a:endParaRPr lang="en-GB" i="1" dirty="0">
              <a:latin typeface="Twinkl Cursive Looped" panose="02000000000000000000" pitchFamily="2" charset="0"/>
            </a:endParaRPr>
          </a:p>
        </p:txBody>
      </p:sp>
      <p:pic>
        <p:nvPicPr>
          <p:cNvPr id="2050" name="Picture 2" descr="Image result for famous clip art">
            <a:extLst>
              <a:ext uri="{FF2B5EF4-FFF2-40B4-BE49-F238E27FC236}">
                <a16:creationId xmlns:a16="http://schemas.microsoft.com/office/drawing/2014/main" id="{B1F828BD-9227-5986-8ABF-6CA928D8D8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290" y="299892"/>
            <a:ext cx="2390775" cy="20097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EACD48C-F5E5-9700-71CB-87579796B829}"/>
              </a:ext>
            </a:extLst>
          </p:cNvPr>
          <p:cNvSpPr txBox="1"/>
          <p:nvPr/>
        </p:nvSpPr>
        <p:spPr>
          <a:xfrm>
            <a:off x="469290" y="4675395"/>
            <a:ext cx="11319436" cy="193899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Definition – known about by a great number of people</a:t>
            </a:r>
            <a:endParaRPr lang="en-GB" dirty="0"/>
          </a:p>
        </p:txBody>
      </p:sp>
      <p:sp>
        <p:nvSpPr>
          <p:cNvPr id="8" name="TextBox 7">
            <a:extLst>
              <a:ext uri="{FF2B5EF4-FFF2-40B4-BE49-F238E27FC236}">
                <a16:creationId xmlns:a16="http://schemas.microsoft.com/office/drawing/2014/main" id="{F658D126-1AF5-C2BC-EABA-80F093882ED1}"/>
              </a:ext>
            </a:extLst>
          </p:cNvPr>
          <p:cNvSpPr txBox="1"/>
          <p:nvPr/>
        </p:nvSpPr>
        <p:spPr>
          <a:xfrm>
            <a:off x="4160519" y="2723529"/>
            <a:ext cx="6098344" cy="1292662"/>
          </a:xfrm>
          <a:prstGeom prst="rect">
            <a:avLst/>
          </a:prstGeom>
          <a:noFill/>
        </p:spPr>
        <p:txBody>
          <a:bodyPr wrap="square">
            <a:spAutoFit/>
          </a:bodyPr>
          <a:lstStyle/>
          <a:p>
            <a:r>
              <a:rPr lang="en-GB" sz="6000" dirty="0">
                <a:solidFill>
                  <a:prstClr val="black"/>
                </a:solidFill>
                <a:latin typeface="Twinkl Cursive Looped" panose="02000000000000000000" pitchFamily="2" charset="0"/>
                <a:ea typeface="+mj-ea"/>
                <a:cs typeface="+mj-cs"/>
              </a:rPr>
              <a:t>ADJECTIVE</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Tree>
    <p:extLst>
      <p:ext uri="{BB962C8B-B14F-4D97-AF65-F5344CB8AC3E}">
        <p14:creationId xmlns:p14="http://schemas.microsoft.com/office/powerpoint/2010/main" val="25734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It was her dream to become a famous athlete</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74F3BDEE-0F34-8FC7-023D-217876156578}"/>
              </a:ext>
            </a:extLst>
          </p:cNvPr>
          <p:cNvSpPr txBox="1">
            <a:spLocks/>
          </p:cNvSpPr>
          <p:nvPr/>
        </p:nvSpPr>
        <p:spPr>
          <a:xfrm>
            <a:off x="3835051" y="3806924"/>
            <a:ext cx="2254599" cy="755551"/>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endParaRPr lang="en-GB" i="1" dirty="0"/>
          </a:p>
        </p:txBody>
      </p:sp>
    </p:spTree>
    <p:extLst>
      <p:ext uri="{BB962C8B-B14F-4D97-AF65-F5344CB8AC3E}">
        <p14:creationId xmlns:p14="http://schemas.microsoft.com/office/powerpoint/2010/main" val="195060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suffix </a:t>
            </a:r>
            <a:br>
              <a:rPr lang="en-GB" dirty="0">
                <a:latin typeface="Twinkl Cursive Looped" panose="02000000000000000000" pitchFamily="2" charset="0"/>
              </a:rPr>
            </a:br>
            <a:r>
              <a:rPr lang="en-GB" dirty="0">
                <a:latin typeface="Twinkl Cursive Looped" panose="02000000000000000000" pitchFamily="2" charset="0"/>
              </a:rPr>
              <a:t>-sure</a:t>
            </a:r>
          </a:p>
        </p:txBody>
      </p:sp>
    </p:spTree>
    <p:extLst>
      <p:ext uri="{BB962C8B-B14F-4D97-AF65-F5344CB8AC3E}">
        <p14:creationId xmlns:p14="http://schemas.microsoft.com/office/powerpoint/2010/main" val="414999527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sure</a:t>
            </a:r>
          </a:p>
        </p:txBody>
      </p:sp>
    </p:spTree>
    <p:extLst>
      <p:ext uri="{BB962C8B-B14F-4D97-AF65-F5344CB8AC3E}">
        <p14:creationId xmlns:p14="http://schemas.microsoft.com/office/powerpoint/2010/main" val="210290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It was her dream to become a famous athlete</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74F3BDEE-0F34-8FC7-023D-217876156578}"/>
              </a:ext>
            </a:extLst>
          </p:cNvPr>
          <p:cNvSpPr txBox="1">
            <a:spLocks/>
          </p:cNvSpPr>
          <p:nvPr/>
        </p:nvSpPr>
        <p:spPr>
          <a:xfrm>
            <a:off x="3835051" y="3806924"/>
            <a:ext cx="2254599" cy="755551"/>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endParaRPr lang="en-GB" i="1" dirty="0"/>
          </a:p>
        </p:txBody>
      </p:sp>
    </p:spTree>
    <p:extLst>
      <p:ext uri="{BB962C8B-B14F-4D97-AF65-F5344CB8AC3E}">
        <p14:creationId xmlns:p14="http://schemas.microsoft.com/office/powerpoint/2010/main" val="959757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pleasure</a:t>
            </a:r>
          </a:p>
        </p:txBody>
      </p:sp>
      <p:sp>
        <p:nvSpPr>
          <p:cNvPr id="3" name="Rectangle 2">
            <a:extLst>
              <a:ext uri="{FF2B5EF4-FFF2-40B4-BE49-F238E27FC236}">
                <a16:creationId xmlns:a16="http://schemas.microsoft.com/office/drawing/2014/main" id="{162CC6E8-06E9-4F6E-A75B-C2FED721CE28}"/>
              </a:ext>
            </a:extLst>
          </p:cNvPr>
          <p:cNvSpPr/>
          <p:nvPr/>
        </p:nvSpPr>
        <p:spPr>
          <a:xfrm>
            <a:off x="6089650" y="3649436"/>
            <a:ext cx="1435100" cy="91303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5435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treasure</a:t>
            </a:r>
          </a:p>
        </p:txBody>
      </p:sp>
      <p:sp>
        <p:nvSpPr>
          <p:cNvPr id="3" name="Rectangle 2">
            <a:extLst>
              <a:ext uri="{FF2B5EF4-FFF2-40B4-BE49-F238E27FC236}">
                <a16:creationId xmlns:a16="http://schemas.microsoft.com/office/drawing/2014/main" id="{162CC6E8-06E9-4F6E-A75B-C2FED721CE28}"/>
              </a:ext>
            </a:extLst>
          </p:cNvPr>
          <p:cNvSpPr/>
          <p:nvPr/>
        </p:nvSpPr>
        <p:spPr>
          <a:xfrm>
            <a:off x="6089650" y="3649436"/>
            <a:ext cx="1435100" cy="91303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16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measure</a:t>
            </a:r>
          </a:p>
        </p:txBody>
      </p:sp>
      <p:sp>
        <p:nvSpPr>
          <p:cNvPr id="3" name="Rectangle 2">
            <a:extLst>
              <a:ext uri="{FF2B5EF4-FFF2-40B4-BE49-F238E27FC236}">
                <a16:creationId xmlns:a16="http://schemas.microsoft.com/office/drawing/2014/main" id="{162CC6E8-06E9-4F6E-A75B-C2FED721CE28}"/>
              </a:ext>
            </a:extLst>
          </p:cNvPr>
          <p:cNvSpPr/>
          <p:nvPr/>
        </p:nvSpPr>
        <p:spPr>
          <a:xfrm>
            <a:off x="6089650" y="3649436"/>
            <a:ext cx="1435100" cy="91303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27098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enclosure</a:t>
            </a:r>
          </a:p>
        </p:txBody>
      </p:sp>
      <p:sp>
        <p:nvSpPr>
          <p:cNvPr id="3" name="Rectangle 2">
            <a:extLst>
              <a:ext uri="{FF2B5EF4-FFF2-40B4-BE49-F238E27FC236}">
                <a16:creationId xmlns:a16="http://schemas.microsoft.com/office/drawing/2014/main" id="{162CC6E8-06E9-4F6E-A75B-C2FED721CE28}"/>
              </a:ext>
            </a:extLst>
          </p:cNvPr>
          <p:cNvSpPr/>
          <p:nvPr/>
        </p:nvSpPr>
        <p:spPr>
          <a:xfrm>
            <a:off x="6261100" y="3649436"/>
            <a:ext cx="1435100" cy="91303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89830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102313348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Words with a short /u/ sound spelt with ‘o’</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15006867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enough</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5675586" y="3812279"/>
            <a:ext cx="788276"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Image result for enough clip art">
            <a:extLst>
              <a:ext uri="{FF2B5EF4-FFF2-40B4-BE49-F238E27FC236}">
                <a16:creationId xmlns:a16="http://schemas.microsoft.com/office/drawing/2014/main" id="{05C9350D-3172-686D-7B60-5E18513264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470" y="551465"/>
            <a:ext cx="1924050" cy="192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778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touch</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8423529B-2619-4C00-BACD-5C5E084218E0}"/>
              </a:ext>
            </a:extLst>
          </p:cNvPr>
          <p:cNvSpPr/>
          <p:nvPr/>
        </p:nvSpPr>
        <p:spPr>
          <a:xfrm>
            <a:off x="5470635" y="3767958"/>
            <a:ext cx="756744" cy="61815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4" descr="Touch Clipart Free | Free clip art, Clip art, Free clipart images">
            <a:extLst>
              <a:ext uri="{FF2B5EF4-FFF2-40B4-BE49-F238E27FC236}">
                <a16:creationId xmlns:a16="http://schemas.microsoft.com/office/drawing/2014/main" id="{91D8D3CD-6F62-9D35-9331-B4EA21C69AA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0236" y="633414"/>
            <a:ext cx="2217075" cy="2740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5354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double</a:t>
            </a:r>
            <a:endParaRPr lang="en-GB" i="1" dirty="0">
              <a:solidFill>
                <a:schemeClr val="bg1"/>
              </a:solidFill>
              <a:latin typeface="Twinkl Cursive Looped" panose="02000000000000000000" pitchFamily="2" charset="0"/>
            </a:endParaRPr>
          </a:p>
        </p:txBody>
      </p:sp>
      <p:sp>
        <p:nvSpPr>
          <p:cNvPr id="3" name="Rectangle 2">
            <a:extLst>
              <a:ext uri="{FF2B5EF4-FFF2-40B4-BE49-F238E27FC236}">
                <a16:creationId xmlns:a16="http://schemas.microsoft.com/office/drawing/2014/main" id="{B8ADA5B7-6E68-4607-8157-D542A9E80543}"/>
              </a:ext>
            </a:extLst>
          </p:cNvPr>
          <p:cNvSpPr/>
          <p:nvPr/>
        </p:nvSpPr>
        <p:spPr>
          <a:xfrm>
            <a:off x="5502166" y="3821650"/>
            <a:ext cx="804041"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4" descr="Free clip art &quot;Football, futbuolo kamuoliai&quot; by Keistutis">
            <a:extLst>
              <a:ext uri="{FF2B5EF4-FFF2-40B4-BE49-F238E27FC236}">
                <a16:creationId xmlns:a16="http://schemas.microsoft.com/office/drawing/2014/main" id="{78C82BB3-8FCC-26F0-0D58-51E373B45C9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850" y="557212"/>
            <a:ext cx="2729515" cy="2316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937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trouble</a:t>
            </a:r>
            <a:endParaRPr lang="en-GB" i="1" dirty="0">
              <a:solidFill>
                <a:schemeClr val="bg1"/>
              </a:solidFill>
              <a:latin typeface="Twinkl Cursive Looped" panose="02000000000000000000" pitchFamily="2" charset="0"/>
            </a:endParaRPr>
          </a:p>
        </p:txBody>
      </p:sp>
      <p:sp>
        <p:nvSpPr>
          <p:cNvPr id="3" name="Rectangle 2">
            <a:extLst>
              <a:ext uri="{FF2B5EF4-FFF2-40B4-BE49-F238E27FC236}">
                <a16:creationId xmlns:a16="http://schemas.microsoft.com/office/drawing/2014/main" id="{B8ADA5B7-6E68-4607-8157-D542A9E80543}"/>
              </a:ext>
            </a:extLst>
          </p:cNvPr>
          <p:cNvSpPr/>
          <p:nvPr/>
        </p:nvSpPr>
        <p:spPr>
          <a:xfrm>
            <a:off x="5502166" y="3821650"/>
            <a:ext cx="804041"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434" name="Picture 2" descr="Image result for troubleh clip art">
            <a:extLst>
              <a:ext uri="{FF2B5EF4-FFF2-40B4-BE49-F238E27FC236}">
                <a16:creationId xmlns:a16="http://schemas.microsoft.com/office/drawing/2014/main" id="{1A2117C5-D7E3-E8E1-370F-3E9DBE2104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764" y="354180"/>
            <a:ext cx="1990725" cy="191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8462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3145</TotalTime>
  <Words>2468</Words>
  <Application>Microsoft Office PowerPoint</Application>
  <PresentationFormat>Widescreen</PresentationFormat>
  <Paragraphs>433</Paragraphs>
  <Slides>217</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217</vt:i4>
      </vt:variant>
    </vt:vector>
  </HeadingPairs>
  <TitlesOfParts>
    <vt:vector size="222" baseType="lpstr">
      <vt:lpstr>Arial</vt:lpstr>
      <vt:lpstr>Calibri</vt:lpstr>
      <vt:lpstr>Calibri Light</vt:lpstr>
      <vt:lpstr>Twinkl Cursive Looped</vt:lpstr>
      <vt:lpstr>Office Theme</vt:lpstr>
      <vt:lpstr>Spelling Y3</vt:lpstr>
      <vt:lpstr>PowerPoint Presentation</vt:lpstr>
      <vt:lpstr>PowerPoint Presentation</vt:lpstr>
      <vt:lpstr>Let’s Revisit and Review…</vt:lpstr>
      <vt:lpstr>Do you remember this challenge word?</vt:lpstr>
      <vt:lpstr>library</vt:lpstr>
      <vt:lpstr> We visited the local library to pick up some new books.</vt:lpstr>
      <vt:lpstr>famous</vt:lpstr>
      <vt:lpstr> It was her dream to become a famous athlete</vt:lpstr>
      <vt:lpstr>The suffix  -ture</vt:lpstr>
      <vt:lpstr>ture</vt:lpstr>
      <vt:lpstr>creature</vt:lpstr>
      <vt:lpstr>picture</vt:lpstr>
      <vt:lpstr>nature</vt:lpstr>
      <vt:lpstr>furniture</vt:lpstr>
      <vt:lpstr>Let’s Teach and Practise</vt:lpstr>
      <vt:lpstr>Words with a short /u/ sound spelt with ‘o’</vt:lpstr>
      <vt:lpstr>woman</vt:lpstr>
      <vt:lpstr>wonder</vt:lpstr>
      <vt:lpstr>month</vt:lpstr>
      <vt:lpstr>govern</vt:lpstr>
      <vt:lpstr> Definition - a female person</vt:lpstr>
      <vt:lpstr> Definition - to be curious</vt:lpstr>
      <vt:lpstr> Definition - one of the twelve parts of the year</vt:lpstr>
      <vt:lpstr> Definition - conduct the policy, actions, and affairs of a state with authority</vt:lpstr>
      <vt:lpstr>The woman was sitting alone by the fire.</vt:lpstr>
      <vt:lpstr>I wonder if we’re lost.</vt:lpstr>
      <vt:lpstr>My birthday is in the month of July. </vt:lpstr>
      <vt:lpstr>It was her job to govern the country.</vt:lpstr>
      <vt:lpstr>New CHALLENGE words.</vt:lpstr>
      <vt:lpstr>height</vt:lpstr>
      <vt:lpstr>The ride had a height requirement</vt:lpstr>
      <vt:lpstr>history</vt:lpstr>
      <vt:lpstr> I love to study history at school.</vt:lpstr>
      <vt:lpstr>Let’s Practise and Apply.</vt:lpstr>
      <vt:lpstr>Can you spot the spelling rule words and the challenge words?</vt:lpstr>
      <vt:lpstr>In the Stone Age period of history, houses weren’t expected to last forever. People would move from place to place, building new houses as they went. Lightweight plant materials found in nature were perfect. Once they had moved they would build another house. When people began farming, they wanted to build permanent homes next to their land that would last for the future. They needed tough materials that lasted longer. </vt:lpstr>
      <vt:lpstr>In the Stone Age period of history, houses weren’t expected to last forever. People would move from place to place, building new houses as they went. Lightweight plant materials found in nature were perfect. Once they had moved they would build another house. When people began farming, they wanted to build permanent homes next to their land that would last for the future. They needed tough materials that lasted longer. </vt:lpstr>
      <vt:lpstr>Write this sentence as I dictate it to you.</vt:lpstr>
      <vt:lpstr>In the Stone Age period of history, houses weren’t expected to last forever.</vt:lpstr>
      <vt:lpstr>PowerPoint Presentation</vt:lpstr>
      <vt:lpstr>PowerPoint Presentation</vt:lpstr>
      <vt:lpstr>Let’s Revisit and Review…</vt:lpstr>
      <vt:lpstr>Do you remember this challenge word?</vt:lpstr>
      <vt:lpstr>library</vt:lpstr>
      <vt:lpstr> We visited the local library to pick up some new books.</vt:lpstr>
      <vt:lpstr>famous</vt:lpstr>
      <vt:lpstr> It was her dream to become a famous athlete</vt:lpstr>
      <vt:lpstr>The suffix  -ture</vt:lpstr>
      <vt:lpstr>ture</vt:lpstr>
      <vt:lpstr>capture</vt:lpstr>
      <vt:lpstr>culture</vt:lpstr>
      <vt:lpstr>future</vt:lpstr>
      <vt:lpstr>moisture</vt:lpstr>
      <vt:lpstr>Let’s Teach and Practise</vt:lpstr>
      <vt:lpstr>Words with a short /u/ sound spelt with ‘o’</vt:lpstr>
      <vt:lpstr>brother</vt:lpstr>
      <vt:lpstr>another</vt:lpstr>
      <vt:lpstr>shovel</vt:lpstr>
      <vt:lpstr>above</vt:lpstr>
      <vt:lpstr> Definition - a boy relation to other sons or daughters</vt:lpstr>
      <vt:lpstr> Definition - an additional person or thing</vt:lpstr>
      <vt:lpstr> Definition – a tool like a spade</vt:lpstr>
      <vt:lpstr> Definition – in extended space over and not touching</vt:lpstr>
      <vt:lpstr>My brother met me at the bus station.</vt:lpstr>
      <vt:lpstr>I would like another drink.</vt:lpstr>
      <vt:lpstr>The ground had been dug with a shovel.</vt:lpstr>
      <vt:lpstr>The aeroplane flew above the clouds.</vt:lpstr>
      <vt:lpstr>New CHALLENGE words.</vt:lpstr>
      <vt:lpstr>height</vt:lpstr>
      <vt:lpstr>The ride had a height requirement</vt:lpstr>
      <vt:lpstr>history</vt:lpstr>
      <vt:lpstr> I love to study history at school.</vt:lpstr>
      <vt:lpstr>Let’s Practise and Apply.</vt:lpstr>
      <vt:lpstr>Can you spot the spelling rule words and the challenge words?</vt:lpstr>
      <vt:lpstr>In the Stone Age period of history, houses weren’t expected to last forever. People would move from place to place, building new houses as they went. Lightweight plant materials found in nature were perfect. Once they had moved they would build another house. When people began farming, they wanted to build permanent homes next to their land that would last for the future. They needed tough materials that lasted longer. </vt:lpstr>
      <vt:lpstr>In the Stone Age period of history, houses weren’t expected to last forever. People would move from place to place, building new houses as they went. Lightweight plant materials found in nature were perfect. Once they had moved they would build another house. When people began farming, they wanted to build permanent homes next to their land that would last for the future. They needed tough materials that lasted longer. </vt:lpstr>
      <vt:lpstr>Write this sentence as I dictate it to you.</vt:lpstr>
      <vt:lpstr>Once they had moved they would build another house.</vt:lpstr>
      <vt:lpstr>PowerPoint Presentation</vt:lpstr>
      <vt:lpstr>PowerPoint Presentation</vt:lpstr>
      <vt:lpstr>Let’s Revisit and Review…</vt:lpstr>
      <vt:lpstr>Do you remember this challenge word?</vt:lpstr>
      <vt:lpstr>library</vt:lpstr>
      <vt:lpstr> We visited the local library to pick up some new books.</vt:lpstr>
      <vt:lpstr>famous</vt:lpstr>
      <vt:lpstr> It was her dream to become a famous athlete</vt:lpstr>
      <vt:lpstr>The suffix  -sure</vt:lpstr>
      <vt:lpstr>sure</vt:lpstr>
      <vt:lpstr>pleasure</vt:lpstr>
      <vt:lpstr>treasure</vt:lpstr>
      <vt:lpstr>measure</vt:lpstr>
      <vt:lpstr>enclosure</vt:lpstr>
      <vt:lpstr>Let’s Teach and Practise</vt:lpstr>
      <vt:lpstr>Words with a short /u/ sound spelt with ‘o’</vt:lpstr>
      <vt:lpstr>enough</vt:lpstr>
      <vt:lpstr>touch</vt:lpstr>
      <vt:lpstr>double</vt:lpstr>
      <vt:lpstr>trouble</vt:lpstr>
      <vt:lpstr> Definition – as much as required </vt:lpstr>
      <vt:lpstr> Definition - a come into contact with something</vt:lpstr>
      <vt:lpstr> Definition – twice as much</vt:lpstr>
      <vt:lpstr> Definition – difficulty or problems</vt:lpstr>
      <vt:lpstr>I’ve had enough to eat.</vt:lpstr>
      <vt:lpstr>The paint is wet so please don’t touch it.</vt:lpstr>
      <vt:lpstr>You need to double the ingredients for the recipe.</vt:lpstr>
      <vt:lpstr>I was in trouble with my teacher.</vt:lpstr>
      <vt:lpstr>New CHALLENGE words.</vt:lpstr>
      <vt:lpstr>height</vt:lpstr>
      <vt:lpstr>The ride had a height requirement</vt:lpstr>
      <vt:lpstr>history</vt:lpstr>
      <vt:lpstr> I love to study history at school.</vt:lpstr>
      <vt:lpstr>Let’s Practise and Apply.</vt:lpstr>
      <vt:lpstr>Can you spot the spelling rule words and the challenge words?</vt:lpstr>
      <vt:lpstr>In the Stone Age period of history, houses weren’t expected to last forever. People would move from place to place, building new houses as they went. Lightweight plant materials found in nature were perfect. Once they had moved they would build another house. When people began farming, they wanted to build permanent homes next to their land that would last for the future. They needed tough materials that lasted longer. </vt:lpstr>
      <vt:lpstr>In the Stone Age period of history, houses weren’t expected to last forever. People would move from place to place, building new houses as they went. Lightweight plant materials found in nature were perfect. Once they had moved they would build another house. When people began farming, they wanted to build permanent homes next to their land that would last for the future. They needed tough materials that lasted longer. </vt:lpstr>
      <vt:lpstr>Write this sentence as I dictate it to you.</vt:lpstr>
      <vt:lpstr>Lightweight plant materials found in nature were perfect.</vt:lpstr>
      <vt:lpstr>PowerPoint Presentation</vt:lpstr>
      <vt:lpstr>PowerPoint Presentation</vt:lpstr>
      <vt:lpstr>Let’s Revisit and Review…</vt:lpstr>
      <vt:lpstr>Do you remember this challenge word?</vt:lpstr>
      <vt:lpstr>library</vt:lpstr>
      <vt:lpstr> We visited the local library to pick up some new books.</vt:lpstr>
      <vt:lpstr>famous</vt:lpstr>
      <vt:lpstr> It was her dream to become a famous athlete</vt:lpstr>
      <vt:lpstr>The suffix  -sure</vt:lpstr>
      <vt:lpstr>sure</vt:lpstr>
      <vt:lpstr>closure</vt:lpstr>
      <vt:lpstr>leisure</vt:lpstr>
      <vt:lpstr>exposure</vt:lpstr>
      <vt:lpstr>pressure</vt:lpstr>
      <vt:lpstr>Let’s Teach and Practise</vt:lpstr>
      <vt:lpstr>Words with a short /u/ sound spelt with ‘o’</vt:lpstr>
      <vt:lpstr>courage</vt:lpstr>
      <vt:lpstr>rough</vt:lpstr>
      <vt:lpstr>tough</vt:lpstr>
      <vt:lpstr>cousin</vt:lpstr>
      <vt:lpstr> Definition - bravery</vt:lpstr>
      <vt:lpstr> Definition - not smooth or level</vt:lpstr>
      <vt:lpstr> Definition - able to endure hardship or pain</vt:lpstr>
      <vt:lpstr> Definition - a child of one’s aunt or uncle</vt:lpstr>
      <vt:lpstr>She approached the challenge with great courage.</vt:lpstr>
      <vt:lpstr>We had to walk across rough ground to get to the campsite.</vt:lpstr>
      <vt:lpstr>We she was as tough as old boots.</vt:lpstr>
      <vt:lpstr>My cousin is very funny.</vt:lpstr>
      <vt:lpstr>New CHALLENGE words.</vt:lpstr>
      <vt:lpstr>height</vt:lpstr>
      <vt:lpstr>The ride had a height requirement</vt:lpstr>
      <vt:lpstr>history</vt:lpstr>
      <vt:lpstr> I love to study history at school.</vt:lpstr>
      <vt:lpstr>Let’s Practise and Apply.</vt:lpstr>
      <vt:lpstr>Can you spot the spelling rule words and the challenge words?</vt:lpstr>
      <vt:lpstr>In the Stone Age period of history, houses weren’t expected to last forever. People would move from place to place, building new houses as they went. Lightweight plant materials found in nature were perfect. Once they had moved they would build another house. When people began farming, they wanted to build permanent homes next to their land that would last for the future. They needed tough materials that lasted longer. </vt:lpstr>
      <vt:lpstr>In the Stone Age period of history, houses weren’t expected to last forever. People would move from place to place, building new houses as they went. Lightweight plant materials found in nature were perfect. Once they had moved they would build another house. When people began farming, they wanted to build permanent homes next to their land that would last for the future. They needed tough materials that lasted longer. </vt:lpstr>
      <vt:lpstr>Write this sentence as I dictate it to you.</vt:lpstr>
      <vt:lpstr>They needed tough materials that lasted longer.</vt:lpstr>
      <vt:lpstr>PowerPoint Presentation</vt:lpstr>
      <vt:lpstr>PowerPoint Presentation</vt:lpstr>
      <vt:lpstr>Old challenge words…</vt:lpstr>
      <vt:lpstr>library</vt:lpstr>
      <vt:lpstr>famous</vt:lpstr>
      <vt:lpstr>Old spelling rule words…</vt:lpstr>
      <vt:lpstr>creature</vt:lpstr>
      <vt:lpstr>picture</vt:lpstr>
      <vt:lpstr>nature</vt:lpstr>
      <vt:lpstr>furniture</vt:lpstr>
      <vt:lpstr>capture</vt:lpstr>
      <vt:lpstr>culture</vt:lpstr>
      <vt:lpstr>future</vt:lpstr>
      <vt:lpstr>moisture</vt:lpstr>
      <vt:lpstr>pleasure</vt:lpstr>
      <vt:lpstr>treasure</vt:lpstr>
      <vt:lpstr>measure</vt:lpstr>
      <vt:lpstr>enclosure</vt:lpstr>
      <vt:lpstr>closure</vt:lpstr>
      <vt:lpstr>leisure</vt:lpstr>
      <vt:lpstr>exposure</vt:lpstr>
      <vt:lpstr>pressure</vt:lpstr>
      <vt:lpstr>New spelling rule words…</vt:lpstr>
      <vt:lpstr>woman</vt:lpstr>
      <vt:lpstr>wonder</vt:lpstr>
      <vt:lpstr>month</vt:lpstr>
      <vt:lpstr>govern</vt:lpstr>
      <vt:lpstr>brother</vt:lpstr>
      <vt:lpstr>another</vt:lpstr>
      <vt:lpstr>shovel</vt:lpstr>
      <vt:lpstr>above</vt:lpstr>
      <vt:lpstr>enough</vt:lpstr>
      <vt:lpstr>touch</vt:lpstr>
      <vt:lpstr>double</vt:lpstr>
      <vt:lpstr>trouble</vt:lpstr>
      <vt:lpstr>courage</vt:lpstr>
      <vt:lpstr>rough</vt:lpstr>
      <vt:lpstr>tough</vt:lpstr>
      <vt:lpstr>cousin</vt:lpstr>
      <vt:lpstr>New challenge words…</vt:lpstr>
      <vt:lpstr>height</vt:lpstr>
      <vt:lpstr>history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Spelling Y3</dc:title>
  <dc:creator>Kelly Stokes</dc:creator>
  <cp:lastModifiedBy>Kelly Stokes</cp:lastModifiedBy>
  <cp:revision>34</cp:revision>
  <cp:lastPrinted>2022-05-27T07:40:55Z</cp:lastPrinted>
  <dcterms:created xsi:type="dcterms:W3CDTF">2022-03-23T13:56:57Z</dcterms:created>
  <dcterms:modified xsi:type="dcterms:W3CDTF">2023-05-10T13:49:44Z</dcterms:modified>
</cp:coreProperties>
</file>