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7"/>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261" r:id="rId14"/>
    <p:sldId id="609" r:id="rId15"/>
    <p:sldId id="610" r:id="rId16"/>
    <p:sldId id="611" r:id="rId17"/>
    <p:sldId id="267" r:id="rId18"/>
    <p:sldId id="605" r:id="rId19"/>
    <p:sldId id="607" r:id="rId20"/>
    <p:sldId id="282" r:id="rId21"/>
    <p:sldId id="285" r:id="rId22"/>
    <p:sldId id="284" r:id="rId23"/>
    <p:sldId id="1162" r:id="rId24"/>
    <p:sldId id="1163" r:id="rId25"/>
    <p:sldId id="1164" r:id="rId26"/>
    <p:sldId id="615" r:id="rId27"/>
    <p:sldId id="618" r:id="rId28"/>
    <p:sldId id="992" r:id="rId29"/>
    <p:sldId id="303" r:id="rId30"/>
    <p:sldId id="1173" r:id="rId31"/>
    <p:sldId id="311" r:id="rId32"/>
    <p:sldId id="1176" r:id="rId33"/>
    <p:sldId id="1177" r:id="rId34"/>
    <p:sldId id="304" r:id="rId35"/>
    <p:sldId id="318" r:id="rId36"/>
    <p:sldId id="316" r:id="rId37"/>
    <p:sldId id="1179" r:id="rId38"/>
    <p:sldId id="331" r:id="rId39"/>
    <p:sldId id="332" r:id="rId40"/>
    <p:sldId id="1181" r:id="rId41"/>
    <p:sldId id="1182" r:id="rId42"/>
    <p:sldId id="1183" r:id="rId43"/>
    <p:sldId id="1184" r:id="rId44"/>
    <p:sldId id="1455" r:id="rId45"/>
    <p:sldId id="1456" r:id="rId46"/>
    <p:sldId id="1457" r:id="rId47"/>
    <p:sldId id="1458" r:id="rId48"/>
    <p:sldId id="1459" r:id="rId49"/>
    <p:sldId id="1460" r:id="rId50"/>
    <p:sldId id="1461" r:id="rId51"/>
    <p:sldId id="1462" r:id="rId52"/>
    <p:sldId id="1197" r:id="rId53"/>
    <p:sldId id="1200" r:id="rId54"/>
    <p:sldId id="1203" r:id="rId55"/>
    <p:sldId id="1254" r:id="rId56"/>
    <p:sldId id="1253" r:id="rId57"/>
    <p:sldId id="1205" r:id="rId58"/>
    <p:sldId id="1206" r:id="rId59"/>
    <p:sldId id="1208" r:id="rId60"/>
    <p:sldId id="1210" r:id="rId61"/>
    <p:sldId id="1212" r:id="rId62"/>
    <p:sldId id="1255" r:id="rId63"/>
    <p:sldId id="1258" r:id="rId64"/>
    <p:sldId id="1263" r:id="rId65"/>
    <p:sldId id="1215" r:id="rId66"/>
    <p:sldId id="1221" r:id="rId67"/>
    <p:sldId id="1227" r:id="rId68"/>
    <p:sldId id="1230" r:id="rId69"/>
    <p:sldId id="1479" r:id="rId70"/>
    <p:sldId id="1480" r:id="rId71"/>
    <p:sldId id="1481" r:id="rId72"/>
    <p:sldId id="1482" r:id="rId73"/>
    <p:sldId id="1483" r:id="rId74"/>
    <p:sldId id="1484" r:id="rId75"/>
    <p:sldId id="1485" r:id="rId76"/>
    <p:sldId id="1486" r:id="rId77"/>
    <p:sldId id="1248" r:id="rId78"/>
    <p:sldId id="1249" r:id="rId79"/>
    <p:sldId id="1250" r:id="rId80"/>
    <p:sldId id="1267" r:id="rId81"/>
    <p:sldId id="1268" r:id="rId82"/>
    <p:sldId id="1269" r:id="rId83"/>
    <p:sldId id="1463" r:id="rId84"/>
    <p:sldId id="1464" r:id="rId85"/>
    <p:sldId id="1465" r:id="rId86"/>
    <p:sldId id="1466" r:id="rId87"/>
    <p:sldId id="1467" r:id="rId88"/>
    <p:sldId id="1468" r:id="rId89"/>
    <p:sldId id="1469" r:id="rId90"/>
    <p:sldId id="1470" r:id="rId91"/>
    <p:sldId id="1282" r:id="rId92"/>
    <p:sldId id="1285" r:id="rId93"/>
    <p:sldId id="1288" r:id="rId94"/>
    <p:sldId id="1335" r:id="rId95"/>
    <p:sldId id="1289" r:id="rId96"/>
    <p:sldId id="1290" r:id="rId97"/>
    <p:sldId id="1291" r:id="rId98"/>
    <p:sldId id="1293" r:id="rId99"/>
    <p:sldId id="1295" r:id="rId100"/>
    <p:sldId id="1297" r:id="rId101"/>
    <p:sldId id="1299" r:id="rId102"/>
    <p:sldId id="1305" r:id="rId103"/>
    <p:sldId id="1311" r:id="rId104"/>
    <p:sldId id="1338" r:id="rId105"/>
    <p:sldId id="1306" r:id="rId106"/>
    <p:sldId id="1312" r:id="rId107"/>
    <p:sldId id="1315" r:id="rId108"/>
    <p:sldId id="1487" r:id="rId109"/>
    <p:sldId id="1488" r:id="rId110"/>
    <p:sldId id="1489" r:id="rId111"/>
    <p:sldId id="1490" r:id="rId112"/>
    <p:sldId id="1491" r:id="rId113"/>
    <p:sldId id="1492" r:id="rId114"/>
    <p:sldId id="1493" r:id="rId115"/>
    <p:sldId id="1494" r:id="rId116"/>
    <p:sldId id="1333" r:id="rId117"/>
    <p:sldId id="1334" r:id="rId118"/>
    <p:sldId id="1345" r:id="rId119"/>
    <p:sldId id="1348" r:id="rId120"/>
    <p:sldId id="1349" r:id="rId121"/>
    <p:sldId id="1350" r:id="rId122"/>
    <p:sldId id="1471" r:id="rId123"/>
    <p:sldId id="1472" r:id="rId124"/>
    <p:sldId id="1473" r:id="rId125"/>
    <p:sldId id="1474" r:id="rId126"/>
    <p:sldId id="1475" r:id="rId127"/>
    <p:sldId id="1476" r:id="rId128"/>
    <p:sldId id="1477" r:id="rId129"/>
    <p:sldId id="1478" r:id="rId130"/>
    <p:sldId id="1363" r:id="rId131"/>
    <p:sldId id="1366" r:id="rId132"/>
    <p:sldId id="1369" r:id="rId133"/>
    <p:sldId id="1418" r:id="rId134"/>
    <p:sldId id="1370" r:id="rId135"/>
    <p:sldId id="1371" r:id="rId136"/>
    <p:sldId id="1372" r:id="rId137"/>
    <p:sldId id="1374" r:id="rId138"/>
    <p:sldId id="1376" r:id="rId139"/>
    <p:sldId id="1378" r:id="rId140"/>
    <p:sldId id="1380" r:id="rId141"/>
    <p:sldId id="1386" r:id="rId142"/>
    <p:sldId id="1423" r:id="rId143"/>
    <p:sldId id="1381" r:id="rId144"/>
    <p:sldId id="1387" r:id="rId145"/>
    <p:sldId id="1393" r:id="rId146"/>
    <p:sldId id="1396" r:id="rId147"/>
    <p:sldId id="1495" r:id="rId148"/>
    <p:sldId id="1496" r:id="rId149"/>
    <p:sldId id="1497" r:id="rId150"/>
    <p:sldId id="1498" r:id="rId151"/>
    <p:sldId id="1499" r:id="rId152"/>
    <p:sldId id="1500" r:id="rId153"/>
    <p:sldId id="1501" r:id="rId154"/>
    <p:sldId id="1502" r:id="rId155"/>
    <p:sldId id="1414" r:id="rId156"/>
    <p:sldId id="1415" r:id="rId157"/>
    <p:sldId id="1086" r:id="rId158"/>
    <p:sldId id="1448" r:id="rId159"/>
    <p:sldId id="1447" r:id="rId160"/>
    <p:sldId id="1087" r:id="rId161"/>
    <p:sldId id="1088" r:id="rId162"/>
    <p:sldId id="1092" r:id="rId163"/>
    <p:sldId id="596" r:id="rId164"/>
    <p:sldId id="552" r:id="rId165"/>
    <p:sldId id="553" r:id="rId166"/>
    <p:sldId id="554" r:id="rId167"/>
    <p:sldId id="555" r:id="rId168"/>
    <p:sldId id="1158" r:id="rId169"/>
    <p:sldId id="556" r:id="rId170"/>
    <p:sldId id="562" r:id="rId171"/>
    <p:sldId id="563" r:id="rId172"/>
    <p:sldId id="564" r:id="rId173"/>
    <p:sldId id="565" r:id="rId174"/>
    <p:sldId id="569" r:id="rId175"/>
    <p:sldId id="570" r:id="rId176"/>
    <p:sldId id="1449" r:id="rId177"/>
    <p:sldId id="1451" r:id="rId178"/>
    <p:sldId id="1452" r:id="rId179"/>
    <p:sldId id="594" r:id="rId180"/>
    <p:sldId id="557" r:id="rId181"/>
    <p:sldId id="558" r:id="rId182"/>
    <p:sldId id="559" r:id="rId183"/>
    <p:sldId id="566" r:id="rId184"/>
    <p:sldId id="567" r:id="rId185"/>
    <p:sldId id="568" r:id="rId186"/>
    <p:sldId id="573" r:id="rId187"/>
    <p:sldId id="574" r:id="rId188"/>
    <p:sldId id="575" r:id="rId189"/>
    <p:sldId id="580" r:id="rId190"/>
    <p:sldId id="581" r:id="rId191"/>
    <p:sldId id="582" r:id="rId192"/>
    <p:sldId id="560" r:id="rId193"/>
    <p:sldId id="593" r:id="rId194"/>
    <p:sldId id="561" r:id="rId195"/>
    <p:sldId id="550" r:id="rId196"/>
    <p:sldId id="597" r:id="rId197"/>
    <p:sldId id="583" r:id="rId198"/>
    <p:sldId id="894" r:id="rId199"/>
    <p:sldId id="1161" r:id="rId200"/>
    <p:sldId id="590" r:id="rId201"/>
    <p:sldId id="591" r:id="rId202"/>
    <p:sldId id="598" r:id="rId203"/>
    <p:sldId id="602" r:id="rId204"/>
    <p:sldId id="603" r:id="rId205"/>
    <p:sldId id="1454" r:id="rId20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7630A-D31A-4508-84EA-43594E47D1F7}" v="3" dt="2023-05-25T10:30:33.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81447" autoAdjust="0"/>
  </p:normalViewPr>
  <p:slideViewPr>
    <p:cSldViewPr snapToGrid="0">
      <p:cViewPr varScale="1">
        <p:scale>
          <a:sx n="59" d="100"/>
          <a:sy n="59" d="100"/>
        </p:scale>
        <p:origin x="105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microsoft.com/office/2016/11/relationships/changesInfo" Target="changesInfos/changesInfo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B387630A-D31A-4508-84EA-43594E47D1F7}"/>
    <pc:docChg chg="custSel modSld">
      <pc:chgData name="Kelly Stokes" userId="3e5c5154-569e-4d81-aa91-4f91841cdfa9" providerId="ADAL" clId="{B387630A-D31A-4508-84EA-43594E47D1F7}" dt="2023-05-25T10:30:33.637" v="79"/>
      <pc:docMkLst>
        <pc:docMk/>
      </pc:docMkLst>
      <pc:sldChg chg="modSp mod">
        <pc:chgData name="Kelly Stokes" userId="3e5c5154-569e-4d81-aa91-4f91841cdfa9" providerId="ADAL" clId="{B387630A-D31A-4508-84EA-43594E47D1F7}" dt="2023-05-25T10:28:30.574" v="9" actId="20577"/>
        <pc:sldMkLst>
          <pc:docMk/>
          <pc:sldMk cId="3945579917" sldId="256"/>
        </pc:sldMkLst>
        <pc:spChg chg="mod">
          <ac:chgData name="Kelly Stokes" userId="3e5c5154-569e-4d81-aa91-4f91841cdfa9" providerId="ADAL" clId="{B387630A-D31A-4508-84EA-43594E47D1F7}" dt="2023-05-25T10:28:26.874" v="1" actId="20577"/>
          <ac:spMkLst>
            <pc:docMk/>
            <pc:sldMk cId="3945579917" sldId="256"/>
            <ac:spMk id="2" creationId="{7EB92607-E334-409C-8872-AB6363C33D0F}"/>
          </ac:spMkLst>
        </pc:spChg>
        <pc:spChg chg="mod">
          <ac:chgData name="Kelly Stokes" userId="3e5c5154-569e-4d81-aa91-4f91841cdfa9" providerId="ADAL" clId="{B387630A-D31A-4508-84EA-43594E47D1F7}" dt="2023-05-25T10:28:30.574" v="9" actId="20577"/>
          <ac:spMkLst>
            <pc:docMk/>
            <pc:sldMk cId="3945579917" sldId="256"/>
            <ac:spMk id="3" creationId="{9B667196-C5B4-45FC-B5E8-3B190D7A595C}"/>
          </ac:spMkLst>
        </pc:spChg>
      </pc:sldChg>
      <pc:sldChg chg="modSp mod">
        <pc:chgData name="Kelly Stokes" userId="3e5c5154-569e-4d81-aa91-4f91841cdfa9" providerId="ADAL" clId="{B387630A-D31A-4508-84EA-43594E47D1F7}" dt="2023-05-25T10:28:37.277" v="19" actId="20577"/>
        <pc:sldMkLst>
          <pc:docMk/>
          <pc:sldMk cId="864376776" sldId="322"/>
        </pc:sldMkLst>
        <pc:spChg chg="mod">
          <ac:chgData name="Kelly Stokes" userId="3e5c5154-569e-4d81-aa91-4f91841cdfa9" providerId="ADAL" clId="{B387630A-D31A-4508-84EA-43594E47D1F7}" dt="2023-05-25T10:28:37.277" v="19" actId="20577"/>
          <ac:spMkLst>
            <pc:docMk/>
            <pc:sldMk cId="864376776" sldId="322"/>
            <ac:spMk id="2" creationId="{02FB8773-AD3E-2543-510F-CEE32E75C793}"/>
          </ac:spMkLst>
        </pc:spChg>
      </pc:sldChg>
      <pc:sldChg chg="addSp delSp modSp mod">
        <pc:chgData name="Kelly Stokes" userId="3e5c5154-569e-4d81-aa91-4f91841cdfa9" providerId="ADAL" clId="{B387630A-D31A-4508-84EA-43594E47D1F7}" dt="2023-05-25T10:29:01.836" v="25" actId="14100"/>
        <pc:sldMkLst>
          <pc:docMk/>
          <pc:sldMk cId="3955913320" sldId="604"/>
        </pc:sldMkLst>
        <pc:picChg chg="add mod modCrop">
          <ac:chgData name="Kelly Stokes" userId="3e5c5154-569e-4d81-aa91-4f91841cdfa9" providerId="ADAL" clId="{B387630A-D31A-4508-84EA-43594E47D1F7}" dt="2023-05-25T10:29:01.836" v="25" actId="14100"/>
          <ac:picMkLst>
            <pc:docMk/>
            <pc:sldMk cId="3955913320" sldId="604"/>
            <ac:picMk id="3" creationId="{6EF9F4D7-A640-8404-EFCE-B463DD563989}"/>
          </ac:picMkLst>
        </pc:picChg>
        <pc:picChg chg="del">
          <ac:chgData name="Kelly Stokes" userId="3e5c5154-569e-4d81-aa91-4f91841cdfa9" providerId="ADAL" clId="{B387630A-D31A-4508-84EA-43594E47D1F7}" dt="2023-05-25T10:28:39.305" v="20" actId="478"/>
          <ac:picMkLst>
            <pc:docMk/>
            <pc:sldMk cId="3955913320" sldId="604"/>
            <ac:picMk id="7" creationId="{27C52412-EAD8-4BE2-BFB0-EF45F3882428}"/>
          </ac:picMkLst>
        </pc:picChg>
      </pc:sldChg>
      <pc:sldChg chg="modSp mod">
        <pc:chgData name="Kelly Stokes" userId="3e5c5154-569e-4d81-aa91-4f91841cdfa9" providerId="ADAL" clId="{B387630A-D31A-4508-84EA-43594E47D1F7}" dt="2023-05-25T10:30:31.191" v="77" actId="20577"/>
        <pc:sldMkLst>
          <pc:docMk/>
          <pc:sldMk cId="3048434579" sldId="1086"/>
        </pc:sldMkLst>
        <pc:spChg chg="mod">
          <ac:chgData name="Kelly Stokes" userId="3e5c5154-569e-4d81-aa91-4f91841cdfa9" providerId="ADAL" clId="{B387630A-D31A-4508-84EA-43594E47D1F7}" dt="2023-05-25T10:30:31.191" v="77" actId="20577"/>
          <ac:spMkLst>
            <pc:docMk/>
            <pc:sldMk cId="3048434579" sldId="1086"/>
            <ac:spMk id="2" creationId="{52DA34BA-82FC-47C5-BCE1-BB65E08B92A1}"/>
          </ac:spMkLst>
        </pc:spChg>
      </pc:sldChg>
      <pc:sldChg chg="modSp mod">
        <pc:chgData name="Kelly Stokes" userId="3e5c5154-569e-4d81-aa91-4f91841cdfa9" providerId="ADAL" clId="{B387630A-D31A-4508-84EA-43594E47D1F7}" dt="2023-05-25T10:29:22.738" v="37" actId="20577"/>
        <pc:sldMkLst>
          <pc:docMk/>
          <pc:sldMk cId="2405173710" sldId="1181"/>
        </pc:sldMkLst>
        <pc:spChg chg="mod">
          <ac:chgData name="Kelly Stokes" userId="3e5c5154-569e-4d81-aa91-4f91841cdfa9" providerId="ADAL" clId="{B387630A-D31A-4508-84EA-43594E47D1F7}" dt="2023-05-25T10:29:22.738" v="37" actId="20577"/>
          <ac:spMkLst>
            <pc:docMk/>
            <pc:sldMk cId="2405173710" sldId="1181"/>
            <ac:spMk id="2" creationId="{02FB8773-AD3E-2543-510F-CEE32E75C793}"/>
          </ac:spMkLst>
        </pc:spChg>
      </pc:sldChg>
      <pc:sldChg chg="addSp delSp modSp mod">
        <pc:chgData name="Kelly Stokes" userId="3e5c5154-569e-4d81-aa91-4f91841cdfa9" providerId="ADAL" clId="{B387630A-D31A-4508-84EA-43594E47D1F7}" dt="2023-05-25T10:29:37.548" v="43" actId="14100"/>
        <pc:sldMkLst>
          <pc:docMk/>
          <pc:sldMk cId="1166646072" sldId="1182"/>
        </pc:sldMkLst>
        <pc:picChg chg="del">
          <ac:chgData name="Kelly Stokes" userId="3e5c5154-569e-4d81-aa91-4f91841cdfa9" providerId="ADAL" clId="{B387630A-D31A-4508-84EA-43594E47D1F7}" dt="2023-05-25T10:29:24.787" v="38" actId="478"/>
          <ac:picMkLst>
            <pc:docMk/>
            <pc:sldMk cId="1166646072" sldId="1182"/>
            <ac:picMk id="2" creationId="{D2B08BC9-B5F9-43DD-9C80-EA85EB4636E8}"/>
          </ac:picMkLst>
        </pc:picChg>
        <pc:picChg chg="add mod modCrop">
          <ac:chgData name="Kelly Stokes" userId="3e5c5154-569e-4d81-aa91-4f91841cdfa9" providerId="ADAL" clId="{B387630A-D31A-4508-84EA-43594E47D1F7}" dt="2023-05-25T10:29:37.548" v="43" actId="14100"/>
          <ac:picMkLst>
            <pc:docMk/>
            <pc:sldMk cId="1166646072" sldId="1182"/>
            <ac:picMk id="4" creationId="{95363B63-E343-76B4-3BA6-0EB778D417B8}"/>
          </ac:picMkLst>
        </pc:picChg>
      </pc:sldChg>
      <pc:sldChg chg="modSp mod">
        <pc:chgData name="Kelly Stokes" userId="3e5c5154-569e-4d81-aa91-4f91841cdfa9" providerId="ADAL" clId="{B387630A-D31A-4508-84EA-43594E47D1F7}" dt="2023-05-25T10:29:55.883" v="55" actId="20577"/>
        <pc:sldMkLst>
          <pc:docMk/>
          <pc:sldMk cId="2238856853" sldId="1250"/>
        </pc:sldMkLst>
        <pc:spChg chg="mod">
          <ac:chgData name="Kelly Stokes" userId="3e5c5154-569e-4d81-aa91-4f91841cdfa9" providerId="ADAL" clId="{B387630A-D31A-4508-84EA-43594E47D1F7}" dt="2023-05-25T10:29:55.883" v="55" actId="20577"/>
          <ac:spMkLst>
            <pc:docMk/>
            <pc:sldMk cId="2238856853" sldId="1250"/>
            <ac:spMk id="2" creationId="{02FB8773-AD3E-2543-510F-CEE32E75C793}"/>
          </ac:spMkLst>
        </pc:spChg>
      </pc:sldChg>
      <pc:sldChg chg="addSp delSp modSp mod">
        <pc:chgData name="Kelly Stokes" userId="3e5c5154-569e-4d81-aa91-4f91841cdfa9" providerId="ADAL" clId="{B387630A-D31A-4508-84EA-43594E47D1F7}" dt="2023-05-25T10:29:58.426" v="57"/>
        <pc:sldMkLst>
          <pc:docMk/>
          <pc:sldMk cId="2497556509" sldId="1267"/>
        </pc:sldMkLst>
        <pc:picChg chg="add mod">
          <ac:chgData name="Kelly Stokes" userId="3e5c5154-569e-4d81-aa91-4f91841cdfa9" providerId="ADAL" clId="{B387630A-D31A-4508-84EA-43594E47D1F7}" dt="2023-05-25T10:29:58.426" v="57"/>
          <ac:picMkLst>
            <pc:docMk/>
            <pc:sldMk cId="2497556509" sldId="1267"/>
            <ac:picMk id="2" creationId="{6CC9DE31-378A-4F91-1241-99AD82FA3C3A}"/>
          </ac:picMkLst>
        </pc:picChg>
        <pc:picChg chg="del">
          <ac:chgData name="Kelly Stokes" userId="3e5c5154-569e-4d81-aa91-4f91841cdfa9" providerId="ADAL" clId="{B387630A-D31A-4508-84EA-43594E47D1F7}" dt="2023-05-25T10:29:57.820" v="56" actId="478"/>
          <ac:picMkLst>
            <pc:docMk/>
            <pc:sldMk cId="2497556509" sldId="1267"/>
            <ac:picMk id="3" creationId="{643472B4-AAF2-4C5C-B7EE-E3CC3FC498B2}"/>
          </ac:picMkLst>
        </pc:picChg>
      </pc:sldChg>
      <pc:sldChg chg="modSp mod">
        <pc:chgData name="Kelly Stokes" userId="3e5c5154-569e-4d81-aa91-4f91841cdfa9" providerId="ADAL" clId="{B387630A-D31A-4508-84EA-43594E47D1F7}" dt="2023-05-25T10:30:14.171" v="66" actId="20577"/>
        <pc:sldMkLst>
          <pc:docMk/>
          <pc:sldMk cId="3226347959" sldId="1345"/>
        </pc:sldMkLst>
        <pc:spChg chg="mod">
          <ac:chgData name="Kelly Stokes" userId="3e5c5154-569e-4d81-aa91-4f91841cdfa9" providerId="ADAL" clId="{B387630A-D31A-4508-84EA-43594E47D1F7}" dt="2023-05-25T10:30:14.171" v="66" actId="20577"/>
          <ac:spMkLst>
            <pc:docMk/>
            <pc:sldMk cId="3226347959" sldId="1345"/>
            <ac:spMk id="2" creationId="{77E26784-A357-92CE-B6B1-8F248D3D6650}"/>
          </ac:spMkLst>
        </pc:spChg>
      </pc:sldChg>
      <pc:sldChg chg="addSp delSp modSp mod">
        <pc:chgData name="Kelly Stokes" userId="3e5c5154-569e-4d81-aa91-4f91841cdfa9" providerId="ADAL" clId="{B387630A-D31A-4508-84EA-43594E47D1F7}" dt="2023-05-25T10:30:16.511" v="68"/>
        <pc:sldMkLst>
          <pc:docMk/>
          <pc:sldMk cId="335436272" sldId="1348"/>
        </pc:sldMkLst>
        <pc:picChg chg="del">
          <ac:chgData name="Kelly Stokes" userId="3e5c5154-569e-4d81-aa91-4f91841cdfa9" providerId="ADAL" clId="{B387630A-D31A-4508-84EA-43594E47D1F7}" dt="2023-05-25T10:30:16.090" v="67" actId="478"/>
          <ac:picMkLst>
            <pc:docMk/>
            <pc:sldMk cId="335436272" sldId="1348"/>
            <ac:picMk id="2" creationId="{F3199545-06E8-4A25-944C-E2FDF73FCF89}"/>
          </ac:picMkLst>
        </pc:picChg>
        <pc:picChg chg="add mod">
          <ac:chgData name="Kelly Stokes" userId="3e5c5154-569e-4d81-aa91-4f91841cdfa9" providerId="ADAL" clId="{B387630A-D31A-4508-84EA-43594E47D1F7}" dt="2023-05-25T10:30:16.511" v="68"/>
          <ac:picMkLst>
            <pc:docMk/>
            <pc:sldMk cId="335436272" sldId="1348"/>
            <ac:picMk id="3" creationId="{56281B9D-447C-6EFE-FC99-150924EB889C}"/>
          </ac:picMkLst>
        </pc:picChg>
      </pc:sldChg>
      <pc:sldChg chg="addSp delSp modSp mod">
        <pc:chgData name="Kelly Stokes" userId="3e5c5154-569e-4d81-aa91-4f91841cdfa9" providerId="ADAL" clId="{B387630A-D31A-4508-84EA-43594E47D1F7}" dt="2023-05-25T10:30:33.637" v="79"/>
        <pc:sldMkLst>
          <pc:docMk/>
          <pc:sldMk cId="2242750943" sldId="1448"/>
        </pc:sldMkLst>
        <pc:picChg chg="del">
          <ac:chgData name="Kelly Stokes" userId="3e5c5154-569e-4d81-aa91-4f91841cdfa9" providerId="ADAL" clId="{B387630A-D31A-4508-84EA-43594E47D1F7}" dt="2023-05-25T10:30:33.223" v="78" actId="478"/>
          <ac:picMkLst>
            <pc:docMk/>
            <pc:sldMk cId="2242750943" sldId="1448"/>
            <ac:picMk id="2" creationId="{CEE31DEC-8C39-49A6-9166-A6869395DA0B}"/>
          </ac:picMkLst>
        </pc:picChg>
        <pc:picChg chg="add mod">
          <ac:chgData name="Kelly Stokes" userId="3e5c5154-569e-4d81-aa91-4f91841cdfa9" providerId="ADAL" clId="{B387630A-D31A-4508-84EA-43594E47D1F7}" dt="2023-05-25T10:30:33.637" v="79"/>
          <ac:picMkLst>
            <pc:docMk/>
            <pc:sldMk cId="2242750943" sldId="1448"/>
            <ac:picMk id="3" creationId="{929465CA-3D89-FFE4-4D12-936D4F6C86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a:t>
            </a:fld>
            <a:endParaRPr lang="en-GB"/>
          </a:p>
        </p:txBody>
      </p:sp>
    </p:spTree>
    <p:extLst>
      <p:ext uri="{BB962C8B-B14F-4D97-AF65-F5344CB8AC3E}">
        <p14:creationId xmlns:p14="http://schemas.microsoft.com/office/powerpoint/2010/main" val="41834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a:t>
            </a:fld>
            <a:endParaRPr lang="en-GB"/>
          </a:p>
        </p:txBody>
      </p:sp>
    </p:spTree>
    <p:extLst>
      <p:ext uri="{BB962C8B-B14F-4D97-AF65-F5344CB8AC3E}">
        <p14:creationId xmlns:p14="http://schemas.microsoft.com/office/powerpoint/2010/main" val="212802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36</a:t>
            </a:fld>
            <a:endParaRPr lang="en-GB"/>
          </a:p>
        </p:txBody>
      </p:sp>
    </p:spTree>
    <p:extLst>
      <p:ext uri="{BB962C8B-B14F-4D97-AF65-F5344CB8AC3E}">
        <p14:creationId xmlns:p14="http://schemas.microsoft.com/office/powerpoint/2010/main" val="259983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398785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1200" dirty="0">
                <a:solidFill>
                  <a:srgbClr val="000000"/>
                </a:solidFill>
                <a:effectLst/>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highlight>
                <a:srgbClr val="FFFF00"/>
              </a:highlight>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38</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227474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72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40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3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346188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156123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170276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336802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394684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a:p>
        </p:txBody>
      </p:sp>
    </p:spTree>
    <p:extLst>
      <p:ext uri="{BB962C8B-B14F-4D97-AF65-F5344CB8AC3E}">
        <p14:creationId xmlns:p14="http://schemas.microsoft.com/office/powerpoint/2010/main" val="3293325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1159679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248539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1200" dirty="0">
                <a:solidFill>
                  <a:srgbClr val="000000"/>
                </a:solidFill>
                <a:effectLst/>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34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07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850300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270652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2118045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3816797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272356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1366525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211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763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108</a:t>
            </a:fld>
            <a:endParaRPr lang="en-GB"/>
          </a:p>
        </p:txBody>
      </p:sp>
    </p:spTree>
    <p:extLst>
      <p:ext uri="{BB962C8B-B14F-4D97-AF65-F5344CB8AC3E}">
        <p14:creationId xmlns:p14="http://schemas.microsoft.com/office/powerpoint/2010/main" val="423323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2978506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831245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1200" dirty="0">
                <a:solidFill>
                  <a:srgbClr val="000000"/>
                </a:solidFill>
                <a:effectLst/>
                <a:latin typeface="Twinkl Cursive Looped" panose="02000000000000000000" pitchFamily="2" charset="0"/>
                <a:ea typeface="Times New Roman" panose="02020603050405020304" pitchFamily="18" charset="0"/>
              </a:rPr>
              <a:t>In the past, lots of the islanders grew juicy food on small pieces of land which had privacy notices.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175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147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936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281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58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590416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2744410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342097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2929259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425638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25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869371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19827212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608453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More money could probably be made from sheep’s wools in the 1700s and early 1800s many people were forced to leave the island on ships in search of new life abroad.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850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091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368748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03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1775825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686593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2331257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their, accept, strength, suppose, chef, celebrate, policy, cyclone, occasionally, probably</a:t>
            </a:r>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their, accept, strength, suppose, chef, celebrate, policy, cyclone, occasionally, probably</a:t>
            </a:r>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330910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2</a:t>
            </a:r>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privacy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540499" y="3624943"/>
            <a:ext cx="353595"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15AEF8C-657D-411B-D71E-E76E0E9DF783}"/>
              </a:ext>
            </a:extLst>
          </p:cNvPr>
          <p:cNvPicPr>
            <a:picLocks noChangeAspect="1"/>
          </p:cNvPicPr>
          <p:nvPr/>
        </p:nvPicPr>
        <p:blipFill>
          <a:blip r:embed="rId2"/>
          <a:stretch>
            <a:fillRect/>
          </a:stretch>
        </p:blipFill>
        <p:spPr>
          <a:xfrm>
            <a:off x="343875" y="138849"/>
            <a:ext cx="2621507" cy="1743607"/>
          </a:xfrm>
          <a:prstGeom prst="rect">
            <a:avLst/>
          </a:prstGeom>
        </p:spPr>
      </p:pic>
    </p:spTree>
    <p:extLst>
      <p:ext uri="{BB962C8B-B14F-4D97-AF65-F5344CB8AC3E}">
        <p14:creationId xmlns:p14="http://schemas.microsoft.com/office/powerpoint/2010/main" val="7500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26055" y="4341105"/>
            <a:ext cx="10515600" cy="2191657"/>
          </a:xfrm>
        </p:spPr>
        <p:txBody>
          <a:bodyPr>
            <a:normAutofit/>
          </a:bodyPr>
          <a:lstStyle/>
          <a:p>
            <a:pPr algn="ctr"/>
            <a:r>
              <a:rPr lang="en-GB" sz="4400" dirty="0">
                <a:latin typeface="Twinkl Cursive Looped" panose="02000000000000000000" pitchFamily="2" charset="0"/>
              </a:rPr>
              <a:t>Definition - notification or warning of something, especially to allow preparations to be made.</a:t>
            </a:r>
            <a:endParaRPr lang="en-GB" sz="44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55147" y="2635602"/>
            <a:ext cx="34233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Twinkl Cursive Looped" panose="02000000000000000000" pitchFamily="2" charset="0"/>
              </a:rPr>
              <a:t>NOUN</a:t>
            </a:r>
            <a:endPar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4" name="Picture 3">
            <a:extLst>
              <a:ext uri="{FF2B5EF4-FFF2-40B4-BE49-F238E27FC236}">
                <a16:creationId xmlns:a16="http://schemas.microsoft.com/office/drawing/2014/main" id="{4610529D-3401-4B33-9A9F-14312F6CBD9F}"/>
              </a:ext>
            </a:extLst>
          </p:cNvPr>
          <p:cNvPicPr>
            <a:picLocks noChangeAspect="1"/>
          </p:cNvPicPr>
          <p:nvPr/>
        </p:nvPicPr>
        <p:blipFill>
          <a:blip r:embed="rId3"/>
          <a:stretch>
            <a:fillRect/>
          </a:stretch>
        </p:blipFill>
        <p:spPr>
          <a:xfrm>
            <a:off x="392225" y="325238"/>
            <a:ext cx="1926480" cy="1748490"/>
          </a:xfrm>
          <a:prstGeom prst="rect">
            <a:avLst/>
          </a:prstGeom>
        </p:spPr>
      </p:pic>
      <p:sp>
        <p:nvSpPr>
          <p:cNvPr id="7" name="TextBox 6">
            <a:extLst>
              <a:ext uri="{FF2B5EF4-FFF2-40B4-BE49-F238E27FC236}">
                <a16:creationId xmlns:a16="http://schemas.microsoft.com/office/drawing/2014/main" id="{FE1D30CF-194C-5048-D491-AF4A8594ACB5}"/>
              </a:ext>
            </a:extLst>
          </p:cNvPr>
          <p:cNvSpPr txBox="1"/>
          <p:nvPr/>
        </p:nvSpPr>
        <p:spPr>
          <a:xfrm>
            <a:off x="4829175" y="325238"/>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notice</a:t>
            </a:r>
            <a:endParaRPr lang="en-GB" dirty="0"/>
          </a:p>
        </p:txBody>
      </p:sp>
      <p:sp>
        <p:nvSpPr>
          <p:cNvPr id="11" name="TextBox 10">
            <a:extLst>
              <a:ext uri="{FF2B5EF4-FFF2-40B4-BE49-F238E27FC236}">
                <a16:creationId xmlns:a16="http://schemas.microsoft.com/office/drawing/2014/main" id="{AF1D1BD0-0299-8F2E-AF99-D7CD3517042D}"/>
              </a:ext>
            </a:extLst>
          </p:cNvPr>
          <p:cNvSpPr txBox="1"/>
          <p:nvPr/>
        </p:nvSpPr>
        <p:spPr>
          <a:xfrm>
            <a:off x="3473904" y="1176322"/>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noti + c + e = notice</a:t>
            </a:r>
            <a:endParaRPr lang="en-GB" dirty="0"/>
          </a:p>
        </p:txBody>
      </p:sp>
    </p:spTree>
    <p:extLst>
      <p:ext uri="{BB962C8B-B14F-4D97-AF65-F5344CB8AC3E}">
        <p14:creationId xmlns:p14="http://schemas.microsoft.com/office/powerpoint/2010/main" val="11748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70857" y="4940105"/>
            <a:ext cx="10515600" cy="1940355"/>
          </a:xfrm>
        </p:spPr>
        <p:txBody>
          <a:bodyPr>
            <a:noAutofit/>
          </a:bodyPr>
          <a:lstStyle/>
          <a:p>
            <a:pPr algn="ctr"/>
            <a:br>
              <a:rPr lang="en-GB" sz="4000" dirty="0">
                <a:latin typeface="Twinkl Cursive Looped" panose="02000000000000000000" pitchFamily="2" charset="0"/>
              </a:rPr>
            </a:br>
            <a:br>
              <a:rPr lang="en-GB" sz="4000" dirty="0">
                <a:latin typeface="Twinkl Cursive Looped" panose="02000000000000000000" pitchFamily="2" charset="0"/>
              </a:rPr>
            </a:br>
            <a:r>
              <a:rPr lang="en-GB" sz="4000" dirty="0">
                <a:latin typeface="Twinkl Cursive Looped" panose="02000000000000000000" pitchFamily="2" charset="0"/>
              </a:rPr>
              <a:t>Definition - course or principle of action adopted by an organisation or individual.</a:t>
            </a:r>
            <a:br>
              <a:rPr lang="en-GB" sz="4000" dirty="0">
                <a:latin typeface="Twinkl Cursive Looped" panose="02000000000000000000" pitchFamily="2" charset="0"/>
              </a:rPr>
            </a:br>
            <a:endParaRPr lang="en-GB" sz="40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49561" y="2533519"/>
            <a:ext cx="263978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p>
        </p:txBody>
      </p:sp>
      <p:pic>
        <p:nvPicPr>
          <p:cNvPr id="4" name="Picture 3">
            <a:extLst>
              <a:ext uri="{FF2B5EF4-FFF2-40B4-BE49-F238E27FC236}">
                <a16:creationId xmlns:a16="http://schemas.microsoft.com/office/drawing/2014/main" id="{DBA8A673-EBD8-4107-8EE5-65E660ED180B}"/>
              </a:ext>
            </a:extLst>
          </p:cNvPr>
          <p:cNvPicPr>
            <a:picLocks noChangeAspect="1"/>
          </p:cNvPicPr>
          <p:nvPr/>
        </p:nvPicPr>
        <p:blipFill rotWithShape="1">
          <a:blip r:embed="rId2"/>
          <a:srcRect b="6281"/>
          <a:stretch/>
        </p:blipFill>
        <p:spPr>
          <a:xfrm>
            <a:off x="562903" y="292722"/>
            <a:ext cx="2444708" cy="1748349"/>
          </a:xfrm>
          <a:prstGeom prst="rect">
            <a:avLst/>
          </a:prstGeom>
        </p:spPr>
      </p:pic>
      <p:sp>
        <p:nvSpPr>
          <p:cNvPr id="6" name="TextBox 5">
            <a:extLst>
              <a:ext uri="{FF2B5EF4-FFF2-40B4-BE49-F238E27FC236}">
                <a16:creationId xmlns:a16="http://schemas.microsoft.com/office/drawing/2014/main" id="{70CD1D3C-52FC-7307-D7AC-009F472ED565}"/>
              </a:ext>
            </a:extLst>
          </p:cNvPr>
          <p:cNvSpPr txBox="1"/>
          <p:nvPr/>
        </p:nvSpPr>
        <p:spPr>
          <a:xfrm>
            <a:off x="4649561" y="292722"/>
            <a:ext cx="6098720" cy="707886"/>
          </a:xfrm>
          <a:prstGeom prst="rect">
            <a:avLst/>
          </a:prstGeom>
          <a:noFill/>
        </p:spPr>
        <p:txBody>
          <a:bodyPr wrap="square">
            <a:spAutoFit/>
          </a:bodyPr>
          <a:lstStyle/>
          <a:p>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policy</a:t>
            </a:r>
            <a:endParaRPr lang="en-GB" dirty="0"/>
          </a:p>
        </p:txBody>
      </p:sp>
      <p:sp>
        <p:nvSpPr>
          <p:cNvPr id="8" name="TextBox 7">
            <a:extLst>
              <a:ext uri="{FF2B5EF4-FFF2-40B4-BE49-F238E27FC236}">
                <a16:creationId xmlns:a16="http://schemas.microsoft.com/office/drawing/2014/main" id="{717CA061-6476-2A7F-24A9-0839B21B4AA8}"/>
              </a:ext>
            </a:extLst>
          </p:cNvPr>
          <p:cNvSpPr txBox="1"/>
          <p:nvPr/>
        </p:nvSpPr>
        <p:spPr>
          <a:xfrm>
            <a:off x="3686175" y="1210010"/>
            <a:ext cx="6098720" cy="707886"/>
          </a:xfrm>
          <a:prstGeom prst="rect">
            <a:avLst/>
          </a:prstGeom>
          <a:noFill/>
        </p:spPr>
        <p:txBody>
          <a:bodyPr wrap="square">
            <a:spAutoFit/>
          </a:bodyPr>
          <a:lstStyle/>
          <a:p>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poli + c + y = policy</a:t>
            </a:r>
            <a:endParaRPr lang="en-GB" dirty="0"/>
          </a:p>
        </p:txBody>
      </p:sp>
    </p:spTree>
    <p:extLst>
      <p:ext uri="{BB962C8B-B14F-4D97-AF65-F5344CB8AC3E}">
        <p14:creationId xmlns:p14="http://schemas.microsoft.com/office/powerpoint/2010/main" val="27013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680926"/>
            <a:ext cx="10515600" cy="2766522"/>
          </a:xfrm>
        </p:spPr>
        <p:txBody>
          <a:bodyPr>
            <a:noAutofit/>
          </a:bodyPr>
          <a:lstStyle/>
          <a:p>
            <a:pPr algn="ct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Definition - own a state in which one is not or disturbed by other people.</a:t>
            </a:r>
            <a:endParaRPr lang="en-GB" sz="48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174438" y="2665326"/>
            <a:ext cx="24346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4" name="Picture 3">
            <a:extLst>
              <a:ext uri="{FF2B5EF4-FFF2-40B4-BE49-F238E27FC236}">
                <a16:creationId xmlns:a16="http://schemas.microsoft.com/office/drawing/2014/main" id="{1A3B261E-3ABE-4EED-A838-DF4C2FB6CB33}"/>
              </a:ext>
            </a:extLst>
          </p:cNvPr>
          <p:cNvPicPr>
            <a:picLocks noChangeAspect="1"/>
          </p:cNvPicPr>
          <p:nvPr/>
        </p:nvPicPr>
        <p:blipFill>
          <a:blip r:embed="rId2"/>
          <a:stretch>
            <a:fillRect/>
          </a:stretch>
        </p:blipFill>
        <p:spPr>
          <a:xfrm>
            <a:off x="343875" y="138849"/>
            <a:ext cx="2621507" cy="1743607"/>
          </a:xfrm>
          <a:prstGeom prst="rect">
            <a:avLst/>
          </a:prstGeom>
        </p:spPr>
      </p:pic>
      <p:sp>
        <p:nvSpPr>
          <p:cNvPr id="7" name="TextBox 6">
            <a:extLst>
              <a:ext uri="{FF2B5EF4-FFF2-40B4-BE49-F238E27FC236}">
                <a16:creationId xmlns:a16="http://schemas.microsoft.com/office/drawing/2014/main" id="{C39B08DC-1FB1-6EF7-4EC4-626534C26394}"/>
              </a:ext>
            </a:extLst>
          </p:cNvPr>
          <p:cNvSpPr txBox="1"/>
          <p:nvPr/>
        </p:nvSpPr>
        <p:spPr>
          <a:xfrm>
            <a:off x="4812846" y="410552"/>
            <a:ext cx="6098720"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privacy</a:t>
            </a:r>
            <a:endParaRPr lang="en-GB" dirty="0"/>
          </a:p>
        </p:txBody>
      </p:sp>
      <p:sp>
        <p:nvSpPr>
          <p:cNvPr id="9" name="TextBox 8">
            <a:extLst>
              <a:ext uri="{FF2B5EF4-FFF2-40B4-BE49-F238E27FC236}">
                <a16:creationId xmlns:a16="http://schemas.microsoft.com/office/drawing/2014/main" id="{13A4D9B2-38A7-7608-695B-BF1162358180}"/>
              </a:ext>
            </a:extLst>
          </p:cNvPr>
          <p:cNvSpPr txBox="1"/>
          <p:nvPr/>
        </p:nvSpPr>
        <p:spPr>
          <a:xfrm>
            <a:off x="3329006" y="1447790"/>
            <a:ext cx="8018444"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priva + c + y = privacy</a:t>
            </a:r>
            <a:endParaRPr lang="en-GB" dirty="0"/>
          </a:p>
        </p:txBody>
      </p:sp>
    </p:spTree>
    <p:extLst>
      <p:ext uri="{BB962C8B-B14F-4D97-AF65-F5344CB8AC3E}">
        <p14:creationId xmlns:p14="http://schemas.microsoft.com/office/powerpoint/2010/main" val="41742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285344"/>
            <a:ext cx="10515600" cy="3777175"/>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The silence in the room was demanded by the notice.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sp>
        <p:nvSpPr>
          <p:cNvPr id="3" name="Title 1">
            <a:extLst>
              <a:ext uri="{FF2B5EF4-FFF2-40B4-BE49-F238E27FC236}">
                <a16:creationId xmlns:a16="http://schemas.microsoft.com/office/drawing/2014/main" id="{B96709C0-39E7-78FC-A3E3-DC342E17AE94}"/>
              </a:ext>
            </a:extLst>
          </p:cNvPr>
          <p:cNvSpPr txBox="1">
            <a:spLocks/>
          </p:cNvSpPr>
          <p:nvPr/>
        </p:nvSpPr>
        <p:spPr>
          <a:xfrm>
            <a:off x="7951847" y="3288232"/>
            <a:ext cx="2358456" cy="9735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2259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government's controversial economic policy was met with fear.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73942E-2E4D-FE8D-58EB-9116E623942F}"/>
              </a:ext>
            </a:extLst>
          </p:cNvPr>
          <p:cNvSpPr txBox="1">
            <a:spLocks/>
          </p:cNvSpPr>
          <p:nvPr/>
        </p:nvSpPr>
        <p:spPr>
          <a:xfrm>
            <a:off x="4495346" y="2946925"/>
            <a:ext cx="2003425" cy="8739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5348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returned to the privacy of her own home.</a:t>
            </a:r>
            <a:br>
              <a:rPr lang="en-GB" dirty="0">
                <a:latin typeface="Twinkl Cursive Looped" panose="02000000000000000000" pitchFamily="2" charset="0"/>
              </a:rPr>
            </a:br>
            <a:endParaRPr lang="en-GB" i="1" dirty="0"/>
          </a:p>
        </p:txBody>
      </p:sp>
      <p:sp>
        <p:nvSpPr>
          <p:cNvPr id="3" name="Title 1">
            <a:extLst>
              <a:ext uri="{FF2B5EF4-FFF2-40B4-BE49-F238E27FC236}">
                <a16:creationId xmlns:a16="http://schemas.microsoft.com/office/drawing/2014/main" id="{4AFCD246-1F00-139D-78E2-91117DCCECE7}"/>
              </a:ext>
            </a:extLst>
          </p:cNvPr>
          <p:cNvSpPr txBox="1">
            <a:spLocks/>
          </p:cNvSpPr>
          <p:nvPr/>
        </p:nvSpPr>
        <p:spPr>
          <a:xfrm>
            <a:off x="6889751" y="2127729"/>
            <a:ext cx="2368550" cy="96415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0824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183157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3554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4405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21546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3539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42007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04474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0834274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184884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81710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3899397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5"/>
            <a:ext cx="10515600" cy="1003526"/>
          </a:xfrm>
        </p:spPr>
        <p:txBody>
          <a:bodyPr>
            <a:normAutofit fontScale="90000"/>
          </a:bodyPr>
          <a:lstStyle/>
          <a:p>
            <a:r>
              <a:rPr lang="en-GB" dirty="0">
                <a:solidFill>
                  <a:srgbClr val="000000"/>
                </a:solidFill>
                <a:latin typeface="Twinkl Cursive Looped" panose="02000000000000000000" pitchFamily="2" charset="0"/>
              </a:rPr>
              <a:t>Year 4 – Summer 2</a:t>
            </a:r>
            <a:br>
              <a:rPr lang="en-GB" dirty="0">
                <a:solidFill>
                  <a:srgbClr val="000000"/>
                </a:solidFill>
                <a:latin typeface="Twinkl Cursive Looped" panose="02000000000000000000" pitchFamily="2" charset="0"/>
              </a:rPr>
            </a:br>
            <a:r>
              <a:rPr lang="en-GB" dirty="0">
                <a:solidFill>
                  <a:srgbClr val="000000"/>
                </a:solidFill>
                <a:latin typeface="Twinkl Cursive Looped" panose="02000000000000000000" pitchFamily="2" charset="0"/>
              </a:rPr>
              <a:t>Week 2 - Thursday</a:t>
            </a:r>
            <a:endParaRPr lang="en-GB" dirty="0"/>
          </a:p>
        </p:txBody>
      </p:sp>
      <p:sp>
        <p:nvSpPr>
          <p:cNvPr id="4" name="Rectangle 3">
            <a:extLst>
              <a:ext uri="{FF2B5EF4-FFF2-40B4-BE49-F238E27FC236}">
                <a16:creationId xmlns:a16="http://schemas.microsoft.com/office/drawing/2014/main" id="{F1AB2BC0-68EC-4375-8F4D-594A3DD0EE54}"/>
              </a:ext>
            </a:extLst>
          </p:cNvPr>
          <p:cNvSpPr/>
          <p:nvPr/>
        </p:nvSpPr>
        <p:spPr>
          <a:xfrm>
            <a:off x="3048000" y="3105835"/>
            <a:ext cx="6096000" cy="369332"/>
          </a:xfrm>
          <a:prstGeom prst="rect">
            <a:avLst/>
          </a:prstGeom>
        </p:spPr>
        <p:txBody>
          <a:bodyPr>
            <a:spAutoFit/>
          </a:bodyPr>
          <a:lstStyle/>
          <a:p>
            <a:r>
              <a:rPr lang="en-GB" dirty="0"/>
              <a:t> </a:t>
            </a:r>
          </a:p>
        </p:txBody>
      </p:sp>
    </p:spTree>
    <p:extLst>
      <p:ext uri="{BB962C8B-B14F-4D97-AF65-F5344CB8AC3E}">
        <p14:creationId xmlns:p14="http://schemas.microsoft.com/office/powerpoint/2010/main" val="32263479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81B9D-447C-6EFE-FC99-150924EB889C}"/>
              </a:ext>
            </a:extLst>
          </p:cNvPr>
          <p:cNvPicPr>
            <a:picLocks noChangeAspect="1"/>
          </p:cNvPicPr>
          <p:nvPr/>
        </p:nvPicPr>
        <p:blipFill rotWithShape="1">
          <a:blip r:embed="rId3"/>
          <a:srcRect l="23437" t="24750" r="22589" b="7599"/>
          <a:stretch/>
        </p:blipFill>
        <p:spPr>
          <a:xfrm>
            <a:off x="326570" y="146957"/>
            <a:ext cx="9388929" cy="6616517"/>
          </a:xfrm>
          <a:prstGeom prst="rect">
            <a:avLst/>
          </a:prstGeom>
        </p:spPr>
      </p:pic>
    </p:spTree>
    <p:extLst>
      <p:ext uri="{BB962C8B-B14F-4D97-AF65-F5344CB8AC3E}">
        <p14:creationId xmlns:p14="http://schemas.microsoft.com/office/powerpoint/2010/main" val="33543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8602546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2343579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250534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644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92020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37348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8217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9550834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8648501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5604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whose</a:t>
            </a:r>
          </a:p>
        </p:txBody>
      </p:sp>
      <p:sp>
        <p:nvSpPr>
          <p:cNvPr id="3" name="Rectangle 2">
            <a:extLst>
              <a:ext uri="{FF2B5EF4-FFF2-40B4-BE49-F238E27FC236}">
                <a16:creationId xmlns:a16="http://schemas.microsoft.com/office/drawing/2014/main" id="{13BB5EC0-7A96-4D29-A835-6FAE896C31A4}"/>
              </a:ext>
            </a:extLst>
          </p:cNvPr>
          <p:cNvSpPr/>
          <p:nvPr/>
        </p:nvSpPr>
        <p:spPr>
          <a:xfrm>
            <a:off x="6781800" y="3429000"/>
            <a:ext cx="8001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Whose Is This? - possessive pronoun | English Conversation Practice | Learn  English - Mark Kulek ESL - YouTube">
            <a:extLst>
              <a:ext uri="{FF2B5EF4-FFF2-40B4-BE49-F238E27FC236}">
                <a16:creationId xmlns:a16="http://schemas.microsoft.com/office/drawing/2014/main" id="{57233875-46D0-4F52-8E79-8FBBA923E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who’s</a:t>
            </a:r>
          </a:p>
        </p:txBody>
      </p:sp>
      <p:sp>
        <p:nvSpPr>
          <p:cNvPr id="3" name="Rectangle 2">
            <a:extLst>
              <a:ext uri="{FF2B5EF4-FFF2-40B4-BE49-F238E27FC236}">
                <a16:creationId xmlns:a16="http://schemas.microsoft.com/office/drawing/2014/main" id="{0366E0B6-702E-4814-82C6-08CA2D13F3C9}"/>
              </a:ext>
            </a:extLst>
          </p:cNvPr>
          <p:cNvSpPr/>
          <p:nvPr/>
        </p:nvSpPr>
        <p:spPr>
          <a:xfrm>
            <a:off x="6549656" y="3680384"/>
            <a:ext cx="1137303"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506" name="Picture 2" descr="Funny Cartoon Rat Mask Mouse Roland Latex Fancy Dress Costume Ratatouille |  eBay">
            <a:extLst>
              <a:ext uri="{FF2B5EF4-FFF2-40B4-BE49-F238E27FC236}">
                <a16:creationId xmlns:a16="http://schemas.microsoft.com/office/drawing/2014/main" id="{D1262B71-0417-40CF-829E-D665FB114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52413"/>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2E683-5264-4095-A246-CA61256AF2EC}"/>
              </a:ext>
            </a:extLst>
          </p:cNvPr>
          <p:cNvSpPr txBox="1"/>
          <p:nvPr/>
        </p:nvSpPr>
        <p:spPr>
          <a:xfrm>
            <a:off x="609600" y="2907667"/>
            <a:ext cx="2419350" cy="369332"/>
          </a:xfrm>
          <a:prstGeom prst="rect">
            <a:avLst/>
          </a:prstGeom>
          <a:noFill/>
        </p:spPr>
        <p:txBody>
          <a:bodyPr wrap="square" rtlCol="0">
            <a:spAutoFit/>
          </a:bodyPr>
          <a:lstStyle/>
          <a:p>
            <a:r>
              <a:rPr lang="en-GB" dirty="0"/>
              <a:t>Who’s the rat?</a:t>
            </a:r>
          </a:p>
        </p:txBody>
      </p:sp>
    </p:spTree>
    <p:extLst>
      <p:ext uri="{BB962C8B-B14F-4D97-AF65-F5344CB8AC3E}">
        <p14:creationId xmlns:p14="http://schemas.microsoft.com/office/powerpoint/2010/main" val="78274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cereal</a:t>
            </a:r>
          </a:p>
        </p:txBody>
      </p:sp>
      <p:sp>
        <p:nvSpPr>
          <p:cNvPr id="3" name="Rectangle 2">
            <a:extLst>
              <a:ext uri="{FF2B5EF4-FFF2-40B4-BE49-F238E27FC236}">
                <a16:creationId xmlns:a16="http://schemas.microsoft.com/office/drawing/2014/main" id="{4BCBA2DA-E95C-434C-BE81-320E182AE5EF}"/>
              </a:ext>
            </a:extLst>
          </p:cNvPr>
          <p:cNvSpPr/>
          <p:nvPr/>
        </p:nvSpPr>
        <p:spPr>
          <a:xfrm>
            <a:off x="5110842" y="3821650"/>
            <a:ext cx="135527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0482" name="Picture 2" descr="Sticker Cartoon Bowl Cereal Food Breakfast Drawing Doodle Illustration  Freehand Free Hand Drawn Hand Drawn Quirky Cute Funny Artwork Crazy Clipart  Clip Art Retro Traditional Vector Icon Sign Symbol Sign Stock Illustrations  –">
            <a:extLst>
              <a:ext uri="{FF2B5EF4-FFF2-40B4-BE49-F238E27FC236}">
                <a16:creationId xmlns:a16="http://schemas.microsoft.com/office/drawing/2014/main" id="{7A112BF1-0672-43A3-89BD-3587C088AD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52"/>
          <a:stretch/>
        </p:blipFill>
        <p:spPr bwMode="auto">
          <a:xfrm>
            <a:off x="698427" y="499036"/>
            <a:ext cx="2076450" cy="203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serial</a:t>
            </a:r>
          </a:p>
        </p:txBody>
      </p:sp>
      <p:sp>
        <p:nvSpPr>
          <p:cNvPr id="3" name="Rectangle 2">
            <a:extLst>
              <a:ext uri="{FF2B5EF4-FFF2-40B4-BE49-F238E27FC236}">
                <a16:creationId xmlns:a16="http://schemas.microsoft.com/office/drawing/2014/main" id="{4BCBA2DA-E95C-434C-BE81-320E182AE5EF}"/>
              </a:ext>
            </a:extLst>
          </p:cNvPr>
          <p:cNvSpPr/>
          <p:nvPr/>
        </p:nvSpPr>
        <p:spPr>
          <a:xfrm>
            <a:off x="5159828" y="3821650"/>
            <a:ext cx="124097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6">
            <a:extLst>
              <a:ext uri="{FF2B5EF4-FFF2-40B4-BE49-F238E27FC236}">
                <a16:creationId xmlns:a16="http://schemas.microsoft.com/office/drawing/2014/main" id="{FCAC378A-7709-4163-81C7-C84970D3F76D}"/>
              </a:ext>
            </a:extLst>
          </p:cNvPr>
          <p:cNvPicPr>
            <a:picLocks noChangeAspect="1"/>
          </p:cNvPicPr>
          <p:nvPr/>
        </p:nvPicPr>
        <p:blipFill>
          <a:blip r:embed="rId2"/>
          <a:stretch>
            <a:fillRect/>
          </a:stretch>
        </p:blipFill>
        <p:spPr>
          <a:xfrm>
            <a:off x="600075" y="427242"/>
            <a:ext cx="2686050" cy="1704975"/>
          </a:xfrm>
          <a:prstGeom prst="rect">
            <a:avLst/>
          </a:prstGeom>
        </p:spPr>
      </p:pic>
    </p:spTree>
    <p:extLst>
      <p:ext uri="{BB962C8B-B14F-4D97-AF65-F5344CB8AC3E}">
        <p14:creationId xmlns:p14="http://schemas.microsoft.com/office/powerpoint/2010/main" val="26970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5158791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18393446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9604528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96000" y="3821650"/>
            <a:ext cx="29614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D3A271-86B5-533D-2A6B-92AAF06EE57B}"/>
              </a:ext>
            </a:extLst>
          </p:cNvPr>
          <p:cNvPicPr>
            <a:picLocks noChangeAspect="1"/>
          </p:cNvPicPr>
          <p:nvPr/>
        </p:nvPicPr>
        <p:blipFill>
          <a:blip r:embed="rId2"/>
          <a:stretch>
            <a:fillRect/>
          </a:stretch>
        </p:blipFill>
        <p:spPr>
          <a:xfrm>
            <a:off x="566738" y="387720"/>
            <a:ext cx="2859272" cy="1597290"/>
          </a:xfrm>
          <a:prstGeom prst="rect">
            <a:avLst/>
          </a:prstGeom>
        </p:spPr>
      </p:pic>
    </p:spTree>
    <p:extLst>
      <p:ext uri="{BB962C8B-B14F-4D97-AF65-F5344CB8AC3E}">
        <p14:creationId xmlns:p14="http://schemas.microsoft.com/office/powerpoint/2010/main" val="30333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cyclone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69823" y="3660322"/>
            <a:ext cx="540327"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Nature Disaster Background. Weather Environmental Damage Dramatic  Apocalypse Vector Cartoon. Storm Hurricane And Disaster, Tornado And Cyclone  Destruction Illustration Royalty Free SVG, Cliparts, Vectors, And Stock  Illustration. Image 115707113.">
            <a:extLst>
              <a:ext uri="{FF2B5EF4-FFF2-40B4-BE49-F238E27FC236}">
                <a16:creationId xmlns:a16="http://schemas.microsoft.com/office/drawing/2014/main" id="{A2FE7348-61B9-83E3-011A-79CC63942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0" y="103190"/>
            <a:ext cx="2292124" cy="171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recycle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619751" y="3624943"/>
            <a:ext cx="32385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2,575 Cartoon Of Reduce Reuse Recycle Illustrations &amp; Clip Art - iStock">
            <a:extLst>
              <a:ext uri="{FF2B5EF4-FFF2-40B4-BE49-F238E27FC236}">
                <a16:creationId xmlns:a16="http://schemas.microsoft.com/office/drawing/2014/main" id="{88509009-0639-14B7-A2BF-FA239AE1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7" y="20546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their</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986171"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Men Taking Their Dogs Walk Cartoon Stock Illustration 182174381 |  Shutterstock">
            <a:extLst>
              <a:ext uri="{FF2B5EF4-FFF2-40B4-BE49-F238E27FC236}">
                <a16:creationId xmlns:a16="http://schemas.microsoft.com/office/drawing/2014/main" id="{A58A2EF2-9D97-4E7A-B230-F94E867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22"/>
          <a:stretch/>
        </p:blipFill>
        <p:spPr bwMode="auto">
          <a:xfrm>
            <a:off x="544587" y="858136"/>
            <a:ext cx="2447925" cy="168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6738" y="5033366"/>
            <a:ext cx="10515600" cy="1436914"/>
          </a:xfrm>
        </p:spPr>
        <p:txBody>
          <a:bodyPr>
            <a:normAutofit/>
          </a:bodyPr>
          <a:lstStyle/>
          <a:p>
            <a:pPr algn="ctr"/>
            <a:r>
              <a:rPr lang="en-GB" sz="4400" dirty="0">
                <a:latin typeface="Twinkl Cursive Looped" panose="02000000000000000000" pitchFamily="2" charset="0"/>
              </a:rPr>
              <a:t>Definition – adjective: better, greater, or otherwise different from what is usual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669166" y="3087986"/>
            <a:ext cx="48536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Twinkl Cursive Looped" panose="02000000000000000000" pitchFamily="2" charset="0"/>
              </a:rPr>
              <a:t>ADJECTIVE</a:t>
            </a:r>
            <a:endPar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4" name="Picture 3">
            <a:extLst>
              <a:ext uri="{FF2B5EF4-FFF2-40B4-BE49-F238E27FC236}">
                <a16:creationId xmlns:a16="http://schemas.microsoft.com/office/drawing/2014/main" id="{EC24DF0B-8D81-4A6D-91D6-FAA930092C44}"/>
              </a:ext>
            </a:extLst>
          </p:cNvPr>
          <p:cNvPicPr>
            <a:picLocks noChangeAspect="1"/>
          </p:cNvPicPr>
          <p:nvPr/>
        </p:nvPicPr>
        <p:blipFill>
          <a:blip r:embed="rId3"/>
          <a:stretch>
            <a:fillRect/>
          </a:stretch>
        </p:blipFill>
        <p:spPr>
          <a:xfrm>
            <a:off x="566738" y="387720"/>
            <a:ext cx="2859272" cy="1597290"/>
          </a:xfrm>
          <a:prstGeom prst="rect">
            <a:avLst/>
          </a:prstGeom>
        </p:spPr>
      </p:pic>
      <p:sp>
        <p:nvSpPr>
          <p:cNvPr id="7" name="TextBox 6">
            <a:extLst>
              <a:ext uri="{FF2B5EF4-FFF2-40B4-BE49-F238E27FC236}">
                <a16:creationId xmlns:a16="http://schemas.microsoft.com/office/drawing/2014/main" id="{69B90457-E093-B8FC-88C4-BCCE6EBBB189}"/>
              </a:ext>
            </a:extLst>
          </p:cNvPr>
          <p:cNvSpPr txBox="1"/>
          <p:nvPr/>
        </p:nvSpPr>
        <p:spPr>
          <a:xfrm>
            <a:off x="4257676" y="387720"/>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special</a:t>
            </a:r>
            <a:endParaRPr lang="en-GB" dirty="0"/>
          </a:p>
        </p:txBody>
      </p:sp>
      <p:sp>
        <p:nvSpPr>
          <p:cNvPr id="9" name="TextBox 8">
            <a:extLst>
              <a:ext uri="{FF2B5EF4-FFF2-40B4-BE49-F238E27FC236}">
                <a16:creationId xmlns:a16="http://schemas.microsoft.com/office/drawing/2014/main" id="{6671C448-5491-007F-9B20-B4ADB9317942}"/>
              </a:ext>
            </a:extLst>
          </p:cNvPr>
          <p:cNvSpPr txBox="1"/>
          <p:nvPr/>
        </p:nvSpPr>
        <p:spPr>
          <a:xfrm>
            <a:off x="3604533" y="1629601"/>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spe + c + ail = special</a:t>
            </a:r>
            <a:endParaRPr lang="en-GB" dirty="0"/>
          </a:p>
        </p:txBody>
      </p:sp>
    </p:spTree>
    <p:extLst>
      <p:ext uri="{BB962C8B-B14F-4D97-AF65-F5344CB8AC3E}">
        <p14:creationId xmlns:p14="http://schemas.microsoft.com/office/powerpoint/2010/main" val="26984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2200"/>
            <a:ext cx="10515600" cy="2592411"/>
          </a:xfrm>
        </p:spPr>
        <p:txBody>
          <a:bodyPr>
            <a:normAutofit/>
          </a:bodyPr>
          <a:lstStyle/>
          <a:p>
            <a:pPr algn="ctr"/>
            <a:r>
              <a:rPr lang="en-GB" dirty="0">
                <a:latin typeface="Twinkl Cursive Looped" panose="02000000000000000000" pitchFamily="2" charset="0"/>
              </a:rPr>
              <a:t>Definition - a system of winds rotating inwards to an area of low barometric pressure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43450" y="2580725"/>
            <a:ext cx="27051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Twinkl Cursive Looped" panose="02000000000000000000" pitchFamily="2" charset="0"/>
              </a:rPr>
              <a:t>NOUN</a:t>
            </a:r>
            <a:endPar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p:txBody>
      </p:sp>
      <p:pic>
        <p:nvPicPr>
          <p:cNvPr id="16386" name="Picture 2" descr="Nature Disaster Background. Weather Environmental Damage Dramatic  Apocalypse Vector Cartoon. Storm Hurricane And Disaster, Tornado And Cyclone  Destruction Illustration Royalty Free SVG, Cliparts, Vectors, And Stock  Illustration. Image 115707113.">
            <a:extLst>
              <a:ext uri="{FF2B5EF4-FFF2-40B4-BE49-F238E27FC236}">
                <a16:creationId xmlns:a16="http://schemas.microsoft.com/office/drawing/2014/main" id="{CD06AE26-3659-4DB2-A23F-0150FA02F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0" y="103190"/>
            <a:ext cx="2292124" cy="1716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EB9623-228F-0C74-4E0F-15330FBC3A47}"/>
              </a:ext>
            </a:extLst>
          </p:cNvPr>
          <p:cNvSpPr txBox="1"/>
          <p:nvPr/>
        </p:nvSpPr>
        <p:spPr>
          <a:xfrm>
            <a:off x="4404633" y="30859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cyclone</a:t>
            </a:r>
            <a:endParaRPr lang="en-GB" dirty="0"/>
          </a:p>
        </p:txBody>
      </p:sp>
      <p:sp>
        <p:nvSpPr>
          <p:cNvPr id="7" name="TextBox 6">
            <a:extLst>
              <a:ext uri="{FF2B5EF4-FFF2-40B4-BE49-F238E27FC236}">
                <a16:creationId xmlns:a16="http://schemas.microsoft.com/office/drawing/2014/main" id="{6CC85D83-98FA-8DEB-A2BD-B009331850B3}"/>
              </a:ext>
            </a:extLst>
          </p:cNvPr>
          <p:cNvSpPr txBox="1"/>
          <p:nvPr/>
        </p:nvSpPr>
        <p:spPr>
          <a:xfrm>
            <a:off x="2755447" y="1380806"/>
            <a:ext cx="82989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cy + clone = cyclone</a:t>
            </a:r>
            <a:endParaRPr lang="en-GB" dirty="0"/>
          </a:p>
        </p:txBody>
      </p:sp>
    </p:spTree>
    <p:extLst>
      <p:ext uri="{BB962C8B-B14F-4D97-AF65-F5344CB8AC3E}">
        <p14:creationId xmlns:p14="http://schemas.microsoft.com/office/powerpoint/2010/main" val="8931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509408"/>
            <a:ext cx="10515600" cy="1956705"/>
          </a:xfrm>
        </p:spPr>
        <p:txBody>
          <a:bodyPr>
            <a:normAutofit/>
          </a:bodyPr>
          <a:lstStyle/>
          <a:p>
            <a:pPr algn="ctr"/>
            <a:r>
              <a:rPr lang="en-GB" dirty="0">
                <a:latin typeface="Twinkl Cursive Looped" panose="02000000000000000000" pitchFamily="2" charset="0"/>
              </a:rPr>
              <a:t>Definition - convert (waste) into reusable material.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133616" y="2868665"/>
            <a:ext cx="22387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15362" name="Picture 2" descr="2,575 Cartoon Of Reduce Reuse Recycle Illustrations &amp; Clip Art - iStock">
            <a:extLst>
              <a:ext uri="{FF2B5EF4-FFF2-40B4-BE49-F238E27FC236}">
                <a16:creationId xmlns:a16="http://schemas.microsoft.com/office/drawing/2014/main" id="{339D26F2-47F2-4B03-9794-3ACF87EAE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47" y="5306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2,575 Cartoon Of Reduce Reuse Recycle Illustrations &amp; Clip Art - iStock">
            <a:extLst>
              <a:ext uri="{FF2B5EF4-FFF2-40B4-BE49-F238E27FC236}">
                <a16:creationId xmlns:a16="http://schemas.microsoft.com/office/drawing/2014/main" id="{711E3C6B-ADC0-44C9-934C-C7376C1DB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7" y="20546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520934-66FE-4EFE-008E-7D9DBCFF85EA}"/>
              </a:ext>
            </a:extLst>
          </p:cNvPr>
          <p:cNvSpPr txBox="1"/>
          <p:nvPr/>
        </p:nvSpPr>
        <p:spPr>
          <a:xfrm>
            <a:off x="4322989" y="2054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recycle</a:t>
            </a:r>
            <a:endParaRPr lang="en-GB" dirty="0"/>
          </a:p>
        </p:txBody>
      </p:sp>
      <p:sp>
        <p:nvSpPr>
          <p:cNvPr id="9" name="TextBox 8">
            <a:extLst>
              <a:ext uri="{FF2B5EF4-FFF2-40B4-BE49-F238E27FC236}">
                <a16:creationId xmlns:a16="http://schemas.microsoft.com/office/drawing/2014/main" id="{2EB1F95B-9942-EFBB-333C-6EE085E42B7C}"/>
              </a:ext>
            </a:extLst>
          </p:cNvPr>
          <p:cNvSpPr txBox="1"/>
          <p:nvPr/>
        </p:nvSpPr>
        <p:spPr>
          <a:xfrm>
            <a:off x="2791506" y="1430712"/>
            <a:ext cx="816496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 + cy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cle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recycle</a:t>
            </a:r>
            <a:endParaRPr lang="en-GB" dirty="0"/>
          </a:p>
        </p:txBody>
      </p:sp>
    </p:spTree>
    <p:extLst>
      <p:ext uri="{BB962C8B-B14F-4D97-AF65-F5344CB8AC3E}">
        <p14:creationId xmlns:p14="http://schemas.microsoft.com/office/powerpoint/2010/main" val="38586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always made a special effort at Christmas.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99EB27E-F8CC-C262-4C3C-81F2A74FCB62}"/>
              </a:ext>
            </a:extLst>
          </p:cNvPr>
          <p:cNvSpPr txBox="1">
            <a:spLocks/>
          </p:cNvSpPr>
          <p:nvPr/>
        </p:nvSpPr>
        <p:spPr>
          <a:xfrm>
            <a:off x="8212365" y="2857500"/>
            <a:ext cx="2711450" cy="96415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4859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a tropical cyclone brewing.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4E63D27-4543-890C-1139-EDCA9E3EB886}"/>
              </a:ext>
            </a:extLst>
          </p:cNvPr>
          <p:cNvSpPr txBox="1">
            <a:spLocks/>
          </p:cNvSpPr>
          <p:nvPr/>
        </p:nvSpPr>
        <p:spPr>
          <a:xfrm>
            <a:off x="8049078" y="2857500"/>
            <a:ext cx="2711451" cy="96415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192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Car hulks were recycled into new steel.</a:t>
            </a:r>
            <a:br>
              <a:rPr lang="en-GB" dirty="0">
                <a:latin typeface="Twinkl Cursive Looped" panose="02000000000000000000" pitchFamily="2" charset="0"/>
              </a:rPr>
            </a:br>
            <a:endParaRPr lang="en-GB" i="1" dirty="0"/>
          </a:p>
        </p:txBody>
      </p:sp>
      <p:sp>
        <p:nvSpPr>
          <p:cNvPr id="3" name="Title 1">
            <a:extLst>
              <a:ext uri="{FF2B5EF4-FFF2-40B4-BE49-F238E27FC236}">
                <a16:creationId xmlns:a16="http://schemas.microsoft.com/office/drawing/2014/main" id="{A184D919-2C00-4E66-AE0A-B121E6F46BA7}"/>
              </a:ext>
            </a:extLst>
          </p:cNvPr>
          <p:cNvSpPr txBox="1">
            <a:spLocks/>
          </p:cNvSpPr>
          <p:nvPr/>
        </p:nvSpPr>
        <p:spPr>
          <a:xfrm>
            <a:off x="5812065" y="2116675"/>
            <a:ext cx="2531835"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247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70280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29844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67687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35370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there</a:t>
            </a:r>
          </a:p>
        </p:txBody>
      </p:sp>
      <p:sp>
        <p:nvSpPr>
          <p:cNvPr id="3" name="Rectangle 2">
            <a:extLst>
              <a:ext uri="{FF2B5EF4-FFF2-40B4-BE49-F238E27FC236}">
                <a16:creationId xmlns:a16="http://schemas.microsoft.com/office/drawing/2014/main" id="{0366E0B6-702E-4814-82C6-08CA2D13F3C9}"/>
              </a:ext>
            </a:extLst>
          </p:cNvPr>
          <p:cNvSpPr/>
          <p:nvPr/>
        </p:nvSpPr>
        <p:spPr>
          <a:xfrm>
            <a:off x="5535386" y="3664055"/>
            <a:ext cx="1531087"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Opposite Adjective Here And There Illustration Royalty Free SVG, Cliparts,  Vectors, And Stock Illustration. Image 46552868.">
            <a:extLst>
              <a:ext uri="{FF2B5EF4-FFF2-40B4-BE49-F238E27FC236}">
                <a16:creationId xmlns:a16="http://schemas.microsoft.com/office/drawing/2014/main" id="{C8CAC4BC-0249-4073-831E-E93EFC6A3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922" y="839308"/>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486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52337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442159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8207010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0361217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432450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3429000"/>
            <a:ext cx="10515600" cy="2922814"/>
          </a:xfrm>
        </p:spPr>
        <p:txBody>
          <a:bodyPr>
            <a:normAutofit fontScale="90000"/>
          </a:bodyPr>
          <a:lstStyle/>
          <a:p>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r>
              <a:rPr lang="en-GB" dirty="0">
                <a:solidFill>
                  <a:srgbClr val="000000"/>
                </a:solidFill>
                <a:latin typeface="Twinkl Cursive Looped" panose="02000000000000000000" pitchFamily="2" charset="0"/>
                <a:ea typeface="Times New Roman" panose="02020603050405020304" pitchFamily="18" charset="0"/>
              </a:rPr>
              <a:t>More money could probably be made from sheep’s wools in the 1700s and early 1800s many people were forced to leave the island on ships in search of new life abroad.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356295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Year 4 Summer 2</a:t>
            </a:r>
            <a:br>
              <a:rPr lang="en-GB" dirty="0">
                <a:latin typeface="Twinkl Cursive Looped" panose="02000000000000000000" pitchFamily="2" charset="0"/>
              </a:rPr>
            </a:br>
            <a:r>
              <a:rPr lang="en-GB" dirty="0">
                <a:latin typeface="Twinkl Cursive Looped" panose="02000000000000000000" pitchFamily="2" charset="0"/>
              </a:rPr>
              <a:t>Week 2 - Friday</a:t>
            </a:r>
          </a:p>
        </p:txBody>
      </p:sp>
    </p:spTree>
    <p:extLst>
      <p:ext uri="{BB962C8B-B14F-4D97-AF65-F5344CB8AC3E}">
        <p14:creationId xmlns:p14="http://schemas.microsoft.com/office/powerpoint/2010/main" val="30484345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465CA-3D89-FFE4-4D12-936D4F6C86C9}"/>
              </a:ext>
            </a:extLst>
          </p:cNvPr>
          <p:cNvPicPr>
            <a:picLocks noChangeAspect="1"/>
          </p:cNvPicPr>
          <p:nvPr/>
        </p:nvPicPr>
        <p:blipFill rotWithShape="1">
          <a:blip r:embed="rId3"/>
          <a:srcRect l="23437" t="24750" r="22589" b="7599"/>
          <a:stretch/>
        </p:blipFill>
        <p:spPr>
          <a:xfrm>
            <a:off x="326570" y="146957"/>
            <a:ext cx="9388929" cy="6616517"/>
          </a:xfrm>
          <a:prstGeom prst="rect">
            <a:avLst/>
          </a:prstGeom>
        </p:spPr>
      </p:pic>
    </p:spTree>
    <p:extLst>
      <p:ext uri="{BB962C8B-B14F-4D97-AF65-F5344CB8AC3E}">
        <p14:creationId xmlns:p14="http://schemas.microsoft.com/office/powerpoint/2010/main" val="22427509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86378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they’re</a:t>
            </a:r>
          </a:p>
        </p:txBody>
      </p:sp>
      <p:sp>
        <p:nvSpPr>
          <p:cNvPr id="3" name="Rectangle 2">
            <a:extLst>
              <a:ext uri="{FF2B5EF4-FFF2-40B4-BE49-F238E27FC236}">
                <a16:creationId xmlns:a16="http://schemas.microsoft.com/office/drawing/2014/main" id="{4BCBA2DA-E95C-434C-BE81-320E182AE5EF}"/>
              </a:ext>
            </a:extLst>
          </p:cNvPr>
          <p:cNvSpPr/>
          <p:nvPr/>
        </p:nvSpPr>
        <p:spPr>
          <a:xfrm>
            <a:off x="5686878" y="3608614"/>
            <a:ext cx="1579336" cy="8608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The Cast of Diary of a Wimpy Kid if they were Cartoon. | Filename Threads |  Know Your Meme">
            <a:extLst>
              <a:ext uri="{FF2B5EF4-FFF2-40B4-BE49-F238E27FC236}">
                <a16:creationId xmlns:a16="http://schemas.microsoft.com/office/drawing/2014/main" id="{33A0880F-D280-43CE-82A5-CF2FD4D63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27" y="950507"/>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r>
              <a:rPr lang="en-GB" sz="1000" dirty="0"/>
              <a:t>They’re altogether</a:t>
            </a:r>
          </a:p>
        </p:txBody>
      </p:sp>
    </p:spTree>
    <p:extLst>
      <p:ext uri="{BB962C8B-B14F-4D97-AF65-F5344CB8AC3E}">
        <p14:creationId xmlns:p14="http://schemas.microsoft.com/office/powerpoint/2010/main" val="23370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p>
        </p:txBody>
      </p:sp>
    </p:spTree>
    <p:extLst>
      <p:ext uri="{BB962C8B-B14F-4D97-AF65-F5344CB8AC3E}">
        <p14:creationId xmlns:p14="http://schemas.microsoft.com/office/powerpoint/2010/main" val="5265938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strength</a:t>
            </a:r>
          </a:p>
        </p:txBody>
      </p:sp>
    </p:spTree>
    <p:extLst>
      <p:ext uri="{BB962C8B-B14F-4D97-AF65-F5344CB8AC3E}">
        <p14:creationId xmlns:p14="http://schemas.microsoft.com/office/powerpoint/2010/main" val="38939169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suppose</a:t>
            </a:r>
          </a:p>
        </p:txBody>
      </p:sp>
    </p:spTree>
    <p:extLst>
      <p:ext uri="{BB962C8B-B14F-4D97-AF65-F5344CB8AC3E}">
        <p14:creationId xmlns:p14="http://schemas.microsoft.com/office/powerpoint/2010/main" val="23936399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their</a:t>
            </a:r>
          </a:p>
        </p:txBody>
      </p:sp>
    </p:spTree>
    <p:extLst>
      <p:ext uri="{BB962C8B-B14F-4D97-AF65-F5344CB8AC3E}">
        <p14:creationId xmlns:p14="http://schemas.microsoft.com/office/powerpoint/2010/main" val="32211870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there</a:t>
            </a:r>
          </a:p>
        </p:txBody>
      </p:sp>
    </p:spTree>
    <p:extLst>
      <p:ext uri="{BB962C8B-B14F-4D97-AF65-F5344CB8AC3E}">
        <p14:creationId xmlns:p14="http://schemas.microsoft.com/office/powerpoint/2010/main" val="29168840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they’re</a:t>
            </a:r>
          </a:p>
        </p:txBody>
      </p:sp>
    </p:spTree>
    <p:extLst>
      <p:ext uri="{BB962C8B-B14F-4D97-AF65-F5344CB8AC3E}">
        <p14:creationId xmlns:p14="http://schemas.microsoft.com/office/powerpoint/2010/main" val="16121796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allowed</a:t>
            </a:r>
          </a:p>
        </p:txBody>
      </p:sp>
    </p:spTree>
    <p:extLst>
      <p:ext uri="{BB962C8B-B14F-4D97-AF65-F5344CB8AC3E}">
        <p14:creationId xmlns:p14="http://schemas.microsoft.com/office/powerpoint/2010/main" val="421385825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aloud</a:t>
            </a:r>
          </a:p>
        </p:txBody>
      </p:sp>
    </p:spTree>
    <p:extLst>
      <p:ext uri="{BB962C8B-B14F-4D97-AF65-F5344CB8AC3E}">
        <p14:creationId xmlns:p14="http://schemas.microsoft.com/office/powerpoint/2010/main" val="28475014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accept</a:t>
            </a:r>
          </a:p>
        </p:txBody>
      </p:sp>
    </p:spTree>
    <p:extLst>
      <p:ext uri="{BB962C8B-B14F-4D97-AF65-F5344CB8AC3E}">
        <p14:creationId xmlns:p14="http://schemas.microsoft.com/office/powerpoint/2010/main" val="411866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except</a:t>
            </a:r>
          </a:p>
        </p:txBody>
      </p:sp>
    </p:spTree>
    <p:extLst>
      <p:ext uri="{BB962C8B-B14F-4D97-AF65-F5344CB8AC3E}">
        <p14:creationId xmlns:p14="http://schemas.microsoft.com/office/powerpoint/2010/main" val="22421838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affect</a:t>
            </a:r>
          </a:p>
        </p:txBody>
      </p:sp>
    </p:spTree>
    <p:extLst>
      <p:ext uri="{BB962C8B-B14F-4D97-AF65-F5344CB8AC3E}">
        <p14:creationId xmlns:p14="http://schemas.microsoft.com/office/powerpoint/2010/main" val="6809780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effect</a:t>
            </a:r>
          </a:p>
        </p:txBody>
      </p:sp>
    </p:spTree>
    <p:extLst>
      <p:ext uri="{BB962C8B-B14F-4D97-AF65-F5344CB8AC3E}">
        <p14:creationId xmlns:p14="http://schemas.microsoft.com/office/powerpoint/2010/main" val="40645478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weather</a:t>
            </a:r>
          </a:p>
        </p:txBody>
      </p:sp>
    </p:spTree>
    <p:extLst>
      <p:ext uri="{BB962C8B-B14F-4D97-AF65-F5344CB8AC3E}">
        <p14:creationId xmlns:p14="http://schemas.microsoft.com/office/powerpoint/2010/main" val="6060070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whether</a:t>
            </a:r>
          </a:p>
        </p:txBody>
      </p:sp>
    </p:spTree>
    <p:extLst>
      <p:ext uri="{BB962C8B-B14F-4D97-AF65-F5344CB8AC3E}">
        <p14:creationId xmlns:p14="http://schemas.microsoft.com/office/powerpoint/2010/main" val="30452677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whose</a:t>
            </a:r>
          </a:p>
        </p:txBody>
      </p:sp>
    </p:spTree>
    <p:extLst>
      <p:ext uri="{BB962C8B-B14F-4D97-AF65-F5344CB8AC3E}">
        <p14:creationId xmlns:p14="http://schemas.microsoft.com/office/powerpoint/2010/main" val="38285834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who’s</a:t>
            </a:r>
          </a:p>
        </p:txBody>
      </p:sp>
    </p:spTree>
    <p:extLst>
      <p:ext uri="{BB962C8B-B14F-4D97-AF65-F5344CB8AC3E}">
        <p14:creationId xmlns:p14="http://schemas.microsoft.com/office/powerpoint/2010/main" val="40174412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cereal</a:t>
            </a:r>
          </a:p>
        </p:txBody>
      </p:sp>
    </p:spTree>
    <p:extLst>
      <p:ext uri="{BB962C8B-B14F-4D97-AF65-F5344CB8AC3E}">
        <p14:creationId xmlns:p14="http://schemas.microsoft.com/office/powerpoint/2010/main" val="22290479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serial</a:t>
            </a:r>
          </a:p>
        </p:txBody>
      </p:sp>
    </p:spTree>
    <p:extLst>
      <p:ext uri="{BB962C8B-B14F-4D97-AF65-F5344CB8AC3E}">
        <p14:creationId xmlns:p14="http://schemas.microsoft.com/office/powerpoint/2010/main" val="20940302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33757513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chef</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i="1" dirty="0">
                <a:latin typeface="Twinkl Cursive Looped" panose="02000000000000000000" pitchFamily="2" charset="0"/>
              </a:rPr>
              <a:t>forced</a:t>
            </a:r>
          </a:p>
        </p:txBody>
      </p:sp>
    </p:spTree>
    <p:extLst>
      <p:ext uri="{BB962C8B-B14F-4D97-AF65-F5344CB8AC3E}">
        <p14:creationId xmlns:p14="http://schemas.microsoft.com/office/powerpoint/2010/main" val="29382723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celebrate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cellar</a:t>
            </a:r>
          </a:p>
        </p:txBody>
      </p:sp>
    </p:spTree>
    <p:extLst>
      <p:ext uri="{BB962C8B-B14F-4D97-AF65-F5344CB8AC3E}">
        <p14:creationId xmlns:p14="http://schemas.microsoft.com/office/powerpoint/2010/main" val="80578285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juicy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notice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policy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privacy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cyclone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occasionally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probably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their, accept, strength, suppose, chef, celebrate, policy, cyclone, occasionally, probably</a:t>
            </a:r>
          </a:p>
          <a:p>
            <a:pPr algn="ctr"/>
            <a:r>
              <a:rPr lang="en-GB" sz="5400" dirty="0">
                <a:latin typeface="Twinkl Cursive Looped" panose="02000000000000000000" pitchFamily="2" charset="0"/>
              </a:rPr>
              <a:t> </a:t>
            </a:r>
          </a:p>
        </p:txBody>
      </p:sp>
    </p:spTree>
    <p:extLst>
      <p:ext uri="{BB962C8B-B14F-4D97-AF65-F5344CB8AC3E}">
        <p14:creationId xmlns:p14="http://schemas.microsoft.com/office/powerpoint/2010/main" val="38869918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8728" y="4070981"/>
            <a:ext cx="11800115" cy="3231654"/>
          </a:xfrm>
          <a:prstGeom prst="rect">
            <a:avLst/>
          </a:prstGeom>
          <a:noFill/>
        </p:spPr>
        <p:txBody>
          <a:bodyPr wrap="square" rtlCol="0">
            <a:spAutoFit/>
          </a:bodyPr>
          <a:lstStyle/>
          <a:p>
            <a:r>
              <a:rPr lang="en-GB" sz="4400" dirty="0">
                <a:solidFill>
                  <a:schemeClr val="accent2"/>
                </a:solidFill>
                <a:latin typeface="Twinkl Cursive Looped" panose="02000000000000000000" pitchFamily="2" charset="0"/>
              </a:rPr>
              <a:t>Pronoun </a:t>
            </a:r>
            <a:r>
              <a:rPr lang="en-GB" sz="4400" dirty="0">
                <a:solidFill>
                  <a:srgbClr val="00B050"/>
                </a:solidFill>
                <a:latin typeface="Twinkl Cursive Looped" panose="02000000000000000000" pitchFamily="2" charset="0"/>
              </a:rPr>
              <a:t>adverb </a:t>
            </a:r>
            <a:r>
              <a:rPr lang="en-GB" sz="4400" dirty="0">
                <a:solidFill>
                  <a:srgbClr val="0070C0"/>
                </a:solidFill>
                <a:latin typeface="Twinkl Cursive Looped" panose="02000000000000000000" pitchFamily="2" charset="0"/>
              </a:rPr>
              <a:t>verb </a:t>
            </a:r>
            <a:r>
              <a:rPr lang="en-GB" sz="4400" dirty="0">
                <a:solidFill>
                  <a:srgbClr val="FF0000"/>
                </a:solidFill>
                <a:latin typeface="Twinkl Cursive Looped" panose="02000000000000000000" pitchFamily="2" charset="0"/>
              </a:rPr>
              <a:t>noun </a:t>
            </a:r>
            <a:r>
              <a:rPr lang="en-GB" sz="4400" dirty="0">
                <a:solidFill>
                  <a:srgbClr val="7030A0"/>
                </a:solidFill>
                <a:latin typeface="Twinkl Cursive Looped" panose="02000000000000000000" pitchFamily="2" charset="0"/>
              </a:rPr>
              <a:t>preposition </a:t>
            </a:r>
            <a:r>
              <a:rPr lang="en-GB" sz="4400" dirty="0">
                <a:solidFill>
                  <a:schemeClr val="accent2"/>
                </a:solidFill>
                <a:latin typeface="Twinkl Cursive Looped" panose="02000000000000000000" pitchFamily="2" charset="0"/>
              </a:rPr>
              <a:t>pronoun </a:t>
            </a:r>
            <a:r>
              <a:rPr lang="en-GB" sz="4400" dirty="0">
                <a:solidFill>
                  <a:srgbClr val="FF0000"/>
                </a:solidFill>
                <a:latin typeface="Twinkl Cursive Looped" panose="02000000000000000000" pitchFamily="2" charset="0"/>
              </a:rPr>
              <a:t>noun </a:t>
            </a:r>
            <a:r>
              <a:rPr lang="en-GB" sz="4400" dirty="0">
                <a:solidFill>
                  <a:schemeClr val="bg1">
                    <a:lumMod val="75000"/>
                  </a:schemeClr>
                </a:solidFill>
                <a:latin typeface="Twinkl Cursive Looped" panose="02000000000000000000" pitchFamily="2" charset="0"/>
              </a:rPr>
              <a:t> </a:t>
            </a:r>
            <a:endParaRPr lang="en-GB" sz="4400" dirty="0">
              <a:solidFill>
                <a:srgbClr val="7030A0"/>
              </a:solidFill>
              <a:latin typeface="Twinkl Cursive Looped" panose="02000000000000000000" pitchFamily="2" charset="0"/>
            </a:endParaRPr>
          </a:p>
          <a:p>
            <a:r>
              <a:rPr lang="en-GB" sz="4400" dirty="0">
                <a:solidFill>
                  <a:srgbClr val="7030A0"/>
                </a:solidFill>
                <a:latin typeface="Twinkl Cursive Looped" panose="02000000000000000000" pitchFamily="2" charset="0"/>
              </a:rPr>
              <a:t>  </a:t>
            </a:r>
            <a:endParaRPr lang="en-GB" sz="4400" dirty="0">
              <a:solidFill>
                <a:schemeClr val="accent2"/>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 </a:t>
            </a:r>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830997"/>
          </a:xfrm>
          <a:prstGeom prst="rect">
            <a:avLst/>
          </a:prstGeom>
          <a:noFill/>
        </p:spPr>
        <p:txBody>
          <a:bodyPr wrap="square" rtlCol="0">
            <a:spAutoFit/>
          </a:bodyPr>
          <a:lstStyle/>
          <a:p>
            <a:r>
              <a:rPr lang="en-GB" sz="4800" dirty="0">
                <a:latin typeface="Twinkl Cursive Looped" panose="02000000000000000000" pitchFamily="2" charset="0"/>
              </a:rPr>
              <a:t>We occasionally add salt to our chips.</a:t>
            </a:r>
            <a:endParaRPr lang="en-GB" sz="7200" dirty="0"/>
          </a:p>
        </p:txBody>
      </p:sp>
      <p:sp>
        <p:nvSpPr>
          <p:cNvPr id="4" name="Rectangle 3">
            <a:extLst>
              <a:ext uri="{FF2B5EF4-FFF2-40B4-BE49-F238E27FC236}">
                <a16:creationId xmlns:a16="http://schemas.microsoft.com/office/drawing/2014/main" id="{A5999E89-A284-F11D-2C51-FADC3E6C7714}"/>
              </a:ext>
            </a:extLst>
          </p:cNvPr>
          <p:cNvSpPr/>
          <p:nvPr/>
        </p:nvSpPr>
        <p:spPr>
          <a:xfrm>
            <a:off x="1730829" y="1305342"/>
            <a:ext cx="3494314"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0FE8691-6BB6-7E4E-3093-9537DA4E48E2}"/>
              </a:ext>
            </a:extLst>
          </p:cNvPr>
          <p:cNvSpPr/>
          <p:nvPr/>
        </p:nvSpPr>
        <p:spPr>
          <a:xfrm>
            <a:off x="2422072" y="3953977"/>
            <a:ext cx="1823357"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8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55814" y="3757099"/>
            <a:ext cx="11740242" cy="1938992"/>
          </a:xfrm>
          <a:prstGeom prst="rect">
            <a:avLst/>
          </a:prstGeom>
          <a:noFill/>
        </p:spPr>
        <p:txBody>
          <a:bodyPr wrap="square" rtlCol="0">
            <a:spAutoFit/>
          </a:bodyPr>
          <a:lstStyle/>
          <a:p>
            <a:r>
              <a:rPr lang="en-GB" sz="4000" dirty="0">
                <a:solidFill>
                  <a:schemeClr val="accent2"/>
                </a:solidFill>
                <a:latin typeface="Twinkl Cursive Looped" panose="02000000000000000000" pitchFamily="2" charset="0"/>
              </a:rPr>
              <a:t>Pronoun </a:t>
            </a:r>
            <a:r>
              <a:rPr lang="en-GB" sz="4000" dirty="0">
                <a:solidFill>
                  <a:srgbClr val="0070C0"/>
                </a:solidFill>
                <a:latin typeface="Twinkl Cursive Looped" panose="02000000000000000000" pitchFamily="2" charset="0"/>
              </a:rPr>
              <a:t>verb</a:t>
            </a:r>
            <a:r>
              <a:rPr lang="en-GB" sz="4000" dirty="0">
                <a:solidFill>
                  <a:schemeClr val="accent2"/>
                </a:solidFill>
                <a:latin typeface="Twinkl Cursive Looped" panose="02000000000000000000" pitchFamily="2" charset="0"/>
              </a:rPr>
              <a:t> </a:t>
            </a:r>
            <a:r>
              <a:rPr lang="en-GB" sz="4000" dirty="0">
                <a:solidFill>
                  <a:srgbClr val="00B050"/>
                </a:solidFill>
                <a:latin typeface="Twinkl Cursive Looped" panose="02000000000000000000" pitchFamily="2" charset="0"/>
              </a:rPr>
              <a:t>adverb </a:t>
            </a:r>
            <a:r>
              <a:rPr lang="en-GB" sz="4000" dirty="0">
                <a:solidFill>
                  <a:srgbClr val="0070C0"/>
                </a:solidFill>
                <a:latin typeface="Twinkl Cursive Looped" panose="02000000000000000000" pitchFamily="2" charset="0"/>
              </a:rPr>
              <a:t>verb </a:t>
            </a:r>
            <a:r>
              <a:rPr lang="en-GB" sz="4000" dirty="0">
                <a:solidFill>
                  <a:srgbClr val="7030A0"/>
                </a:solidFill>
                <a:latin typeface="Twinkl Cursive Looped" panose="02000000000000000000" pitchFamily="2" charset="0"/>
              </a:rPr>
              <a:t>preposition </a:t>
            </a:r>
            <a:r>
              <a:rPr lang="en-GB" sz="4000" dirty="0">
                <a:solidFill>
                  <a:schemeClr val="tx1">
                    <a:lumMod val="50000"/>
                    <a:lumOff val="50000"/>
                  </a:schemeClr>
                </a:solidFill>
                <a:latin typeface="Twinkl Cursive Looped" panose="02000000000000000000" pitchFamily="2" charset="0"/>
              </a:rPr>
              <a:t>determiner (article)</a:t>
            </a:r>
            <a:r>
              <a:rPr lang="en-GB" sz="4000" dirty="0">
                <a:solidFill>
                  <a:srgbClr val="0070C0"/>
                </a:solidFill>
                <a:latin typeface="Twinkl Cursive Looped" panose="02000000000000000000" pitchFamily="2" charset="0"/>
              </a:rPr>
              <a:t> </a:t>
            </a:r>
            <a:r>
              <a:rPr lang="en-GB" sz="4000" dirty="0">
                <a:solidFill>
                  <a:srgbClr val="FF0000"/>
                </a:solidFill>
                <a:latin typeface="Twinkl Cursive Looped" panose="02000000000000000000" pitchFamily="2" charset="0"/>
              </a:rPr>
              <a:t>noun</a:t>
            </a:r>
            <a:r>
              <a:rPr lang="en-GB" sz="4000" dirty="0">
                <a:solidFill>
                  <a:srgbClr val="00B050"/>
                </a:solidFill>
                <a:latin typeface="Twinkl Cursive Looped" panose="02000000000000000000" pitchFamily="2" charset="0"/>
              </a:rPr>
              <a:t> </a:t>
            </a:r>
            <a:r>
              <a:rPr lang="en-GB" sz="4000" dirty="0">
                <a:solidFill>
                  <a:schemeClr val="tx2"/>
                </a:solidFill>
                <a:latin typeface="Twinkl Cursive Looped" panose="02000000000000000000" pitchFamily="2" charset="0"/>
              </a:rPr>
              <a:t>determiner </a:t>
            </a:r>
            <a:r>
              <a:rPr lang="en-GB" sz="4000" dirty="0">
                <a:solidFill>
                  <a:srgbClr val="7030A0"/>
                </a:solidFill>
                <a:latin typeface="Twinkl Cursive Looped" panose="02000000000000000000" pitchFamily="2" charset="0"/>
              </a:rPr>
              <a:t>adjective </a:t>
            </a:r>
            <a:r>
              <a:rPr lang="en-GB" sz="4000" dirty="0">
                <a:solidFill>
                  <a:srgbClr val="FF0000"/>
                </a:solidFill>
                <a:latin typeface="Twinkl Cursive Looped" panose="02000000000000000000" pitchFamily="2" charset="0"/>
              </a:rPr>
              <a:t>noun </a:t>
            </a:r>
            <a:r>
              <a:rPr lang="en-GB" sz="4000" dirty="0">
                <a:solidFill>
                  <a:schemeClr val="tx1">
                    <a:lumMod val="50000"/>
                    <a:lumOff val="50000"/>
                  </a:schemeClr>
                </a:solidFill>
                <a:latin typeface="Twinkl Cursive Looped" panose="02000000000000000000" pitchFamily="2" charset="0"/>
              </a:rPr>
              <a:t>determiner </a:t>
            </a:r>
            <a:r>
              <a:rPr lang="en-GB" sz="4000" dirty="0">
                <a:solidFill>
                  <a:srgbClr val="FF0000"/>
                </a:solidFill>
                <a:latin typeface="Twinkl Cursive Looped" panose="02000000000000000000" pitchFamily="2" charset="0"/>
              </a:rPr>
              <a:t>noun</a:t>
            </a:r>
            <a:endParaRPr lang="en-GB" sz="5400" dirty="0"/>
          </a:p>
        </p:txBody>
      </p:sp>
      <p:sp>
        <p:nvSpPr>
          <p:cNvPr id="4" name="TextBox 3">
            <a:extLst>
              <a:ext uri="{FF2B5EF4-FFF2-40B4-BE49-F238E27FC236}">
                <a16:creationId xmlns:a16="http://schemas.microsoft.com/office/drawing/2014/main" id="{7B3B6A2D-8B98-4A67-95CC-866AFA7675CC}"/>
              </a:ext>
            </a:extLst>
          </p:cNvPr>
          <p:cNvSpPr txBox="1"/>
          <p:nvPr/>
        </p:nvSpPr>
        <p:spPr>
          <a:xfrm>
            <a:off x="288472" y="1354327"/>
            <a:ext cx="1190352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We will probably celebrate with a party and end of year disco this year.</a:t>
            </a:r>
          </a:p>
        </p:txBody>
      </p:sp>
      <p:sp>
        <p:nvSpPr>
          <p:cNvPr id="5" name="Rectangle 4">
            <a:extLst>
              <a:ext uri="{FF2B5EF4-FFF2-40B4-BE49-F238E27FC236}">
                <a16:creationId xmlns:a16="http://schemas.microsoft.com/office/drawing/2014/main" id="{452E0849-D664-D0D1-060E-F540161C5F71}"/>
              </a:ext>
            </a:extLst>
          </p:cNvPr>
          <p:cNvSpPr/>
          <p:nvPr/>
        </p:nvSpPr>
        <p:spPr>
          <a:xfrm>
            <a:off x="2237014" y="1354327"/>
            <a:ext cx="2498271" cy="7847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E9BA5A5-7991-F177-E396-7B1A3D4ED1C3}"/>
              </a:ext>
            </a:extLst>
          </p:cNvPr>
          <p:cNvSpPr/>
          <p:nvPr/>
        </p:nvSpPr>
        <p:spPr>
          <a:xfrm>
            <a:off x="3486149" y="3641625"/>
            <a:ext cx="1543051"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23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chef</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347855" y="3698304"/>
            <a:ext cx="872837"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rtoon funny chef with a mustache holding a silver platter Stock Vector  Image &amp; Art - Alamy">
            <a:extLst>
              <a:ext uri="{FF2B5EF4-FFF2-40B4-BE49-F238E27FC236}">
                <a16:creationId xmlns:a16="http://schemas.microsoft.com/office/drawing/2014/main" id="{CF2ED203-4E08-737B-392A-46A6CB47C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72"/>
          <a:stretch/>
        </p:blipFill>
        <p:spPr bwMode="auto">
          <a:xfrm>
            <a:off x="566738" y="209038"/>
            <a:ext cx="1218519" cy="188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4862870"/>
          </a:xfrm>
          <a:prstGeom prst="rect">
            <a:avLst/>
          </a:prstGeom>
          <a:noFill/>
        </p:spPr>
        <p:txBody>
          <a:bodyPr wrap="square" rtlCol="0">
            <a:spAutoFit/>
          </a:bodyPr>
          <a:lstStyle/>
          <a:p>
            <a:pPr>
              <a:spcAft>
                <a:spcPts val="0"/>
              </a:spcAft>
            </a:pP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Occasionally (adverb) etymology</a:t>
            </a:r>
            <a:endParaRPr lang="en-GB" sz="4000" dirty="0">
              <a:solidFill>
                <a:srgbClr val="7E0000"/>
              </a:solidFill>
              <a:latin typeface="Calibri" panose="020F0502020204030204" pitchFamily="34" charset="0"/>
              <a:ea typeface="Calibri" panose="020F0502020204030204" pitchFamily="34" charset="0"/>
            </a:endParaRPr>
          </a:p>
          <a:p>
            <a:pPr>
              <a:spcAft>
                <a:spcPts val="0"/>
              </a:spcAft>
            </a:pP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late Middle English (in the sense ‘particular’): from Latin </a:t>
            </a:r>
            <a:r>
              <a:rPr lang="en-GB" sz="2800" dirty="0" err="1">
                <a:solidFill>
                  <a:srgbClr val="7E0000"/>
                </a:solidFill>
                <a:latin typeface="Calibri" panose="020F0502020204030204" pitchFamily="34" charset="0"/>
                <a:ea typeface="Times New Roman" panose="02020603050405020304" pitchFamily="18" charset="0"/>
                <a:cs typeface="Calibri" panose="020F0502020204030204" pitchFamily="34" charset="0"/>
              </a:rPr>
              <a:t>peculiaris</a:t>
            </a: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 ‘of private property’, from peculium ‘property’, from </a:t>
            </a:r>
            <a:r>
              <a:rPr lang="en-GB" sz="2800" dirty="0" err="1">
                <a:solidFill>
                  <a:srgbClr val="7E0000"/>
                </a:solidFill>
                <a:latin typeface="Calibri" panose="020F0502020204030204" pitchFamily="34" charset="0"/>
                <a:ea typeface="Times New Roman" panose="02020603050405020304" pitchFamily="18" charset="0"/>
                <a:cs typeface="Calibri" panose="020F0502020204030204" pitchFamily="34" charset="0"/>
              </a:rPr>
              <a:t>pecu</a:t>
            </a: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 ‘cattle’ (cattle being private property). The sense ‘strange’ dates from the early 17th century.</a:t>
            </a:r>
          </a:p>
          <a:p>
            <a:pPr>
              <a:spcAft>
                <a:spcPts val="0"/>
              </a:spcAft>
            </a:pPr>
            <a:endParaRPr lang="en-GB" sz="4000" dirty="0">
              <a:solidFill>
                <a:srgbClr val="7E0000"/>
              </a:solidFill>
              <a:latin typeface="Calibri" panose="020F0502020204030204" pitchFamily="34" charset="0"/>
              <a:ea typeface="Calibri" panose="020F0502020204030204" pitchFamily="34" charset="0"/>
            </a:endParaRPr>
          </a:p>
          <a:p>
            <a:r>
              <a:rPr lang="en-GB" sz="2800" b="1" dirty="0">
                <a:solidFill>
                  <a:srgbClr val="83001D"/>
                </a:solidFill>
              </a:rPr>
              <a:t>Probably (adverb) etymology</a:t>
            </a:r>
          </a:p>
          <a:p>
            <a:r>
              <a:rPr lang="en-GB" sz="2800" b="1" dirty="0">
                <a:solidFill>
                  <a:srgbClr val="83001D"/>
                </a:solidFill>
              </a:rPr>
              <a:t>It is formed from the word probable and the suffix -</a:t>
            </a:r>
            <a:r>
              <a:rPr lang="en-GB" sz="2800" b="1" dirty="0" err="1">
                <a:solidFill>
                  <a:srgbClr val="83001D"/>
                </a:solidFill>
              </a:rPr>
              <a:t>ly</a:t>
            </a:r>
            <a:r>
              <a:rPr lang="en-GB" sz="2800" b="1" dirty="0">
                <a:solidFill>
                  <a:srgbClr val="83001D"/>
                </a:solidFill>
              </a:rPr>
              <a:t>, which is used to make it into an adverb. Probable comes from the Latin </a:t>
            </a:r>
            <a:r>
              <a:rPr lang="en-GB" sz="2800" b="1" dirty="0" err="1">
                <a:solidFill>
                  <a:srgbClr val="83001D"/>
                </a:solidFill>
              </a:rPr>
              <a:t>probābilis</a:t>
            </a:r>
            <a:r>
              <a:rPr lang="en-GB" sz="2800" b="1" dirty="0">
                <a:solidFill>
                  <a:srgbClr val="83001D"/>
                </a:solidFill>
              </a:rPr>
              <a:t>, which means “likely,” “literally,” or “capable of standing a test,” and is equivalent to the verb </a:t>
            </a:r>
            <a:r>
              <a:rPr lang="en-GB" sz="2800" b="1" dirty="0" err="1">
                <a:solidFill>
                  <a:srgbClr val="83001D"/>
                </a:solidFill>
              </a:rPr>
              <a:t>probā</a:t>
            </a:r>
            <a:r>
              <a:rPr lang="en-GB" sz="2800" b="1" dirty="0">
                <a:solidFill>
                  <a:srgbClr val="83001D"/>
                </a:solidFill>
              </a:rPr>
              <a:t>(re) “to test.” This word gives us both probe and prove.</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occasionally and probably?</a:t>
            </a:r>
          </a:p>
        </p:txBody>
      </p:sp>
    </p:spTree>
    <p:extLst>
      <p:ext uri="{BB962C8B-B14F-4D97-AF65-F5344CB8AC3E}">
        <p14:creationId xmlns:p14="http://schemas.microsoft.com/office/powerpoint/2010/main" val="40273909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001643"/>
          </a:xfrm>
          <a:prstGeom prst="rect">
            <a:avLst/>
          </a:prstGeom>
          <a:noFill/>
        </p:spPr>
        <p:txBody>
          <a:bodyPr wrap="square" rtlCol="0">
            <a:spAutoFit/>
          </a:bodyPr>
          <a:lstStyle/>
          <a:p>
            <a:r>
              <a:rPr lang="en-GB" sz="7200" dirty="0">
                <a:latin typeface="Twinkl Cursive Looped" panose="02000000000000000000" pitchFamily="2" charset="0"/>
              </a:rPr>
              <a:t>Words linked to occasionally…</a:t>
            </a:r>
          </a:p>
          <a:p>
            <a:pPr>
              <a:buFont typeface="Arial" panose="020B0604020202020204" pitchFamily="34" charset="0"/>
              <a:buChar char="•"/>
            </a:pPr>
            <a:r>
              <a:rPr lang="en-GB" sz="2000" dirty="0">
                <a:solidFill>
                  <a:srgbClr val="202124"/>
                </a:solidFill>
                <a:latin typeface="Twinkl Cursive Looped" panose="02000000000000000000" pitchFamily="2" charset="0"/>
              </a:rPr>
              <a:t>hardly</a:t>
            </a:r>
          </a:p>
          <a:p>
            <a:pPr>
              <a:buFont typeface="Arial" panose="020B0604020202020204" pitchFamily="34" charset="0"/>
              <a:buChar char="•"/>
            </a:pPr>
            <a:r>
              <a:rPr lang="en-GB" sz="2000" dirty="0">
                <a:solidFill>
                  <a:srgbClr val="202124"/>
                </a:solidFill>
                <a:latin typeface="Twinkl Cursive Looped" panose="02000000000000000000" pitchFamily="2" charset="0"/>
              </a:rPr>
              <a:t>infrequently</a:t>
            </a:r>
          </a:p>
          <a:p>
            <a:pPr>
              <a:buFont typeface="Arial" panose="020B0604020202020204" pitchFamily="34" charset="0"/>
              <a:buChar char="•"/>
            </a:pPr>
            <a:r>
              <a:rPr lang="en-GB" sz="2000" dirty="0">
                <a:solidFill>
                  <a:srgbClr val="202124"/>
                </a:solidFill>
                <a:latin typeface="Twinkl Cursive Looped" panose="02000000000000000000" pitchFamily="2" charset="0"/>
              </a:rPr>
              <a:t>periodically</a:t>
            </a:r>
          </a:p>
          <a:p>
            <a:pPr>
              <a:buFont typeface="Arial" panose="020B0604020202020204" pitchFamily="34" charset="0"/>
              <a:buChar char="•"/>
            </a:pPr>
            <a:r>
              <a:rPr lang="en-GB" sz="2000" dirty="0">
                <a:solidFill>
                  <a:srgbClr val="202124"/>
                </a:solidFill>
                <a:latin typeface="Twinkl Cursive Looped" panose="02000000000000000000" pitchFamily="2" charset="0"/>
              </a:rPr>
              <a:t>seldom</a:t>
            </a:r>
          </a:p>
          <a:p>
            <a:pPr>
              <a:buFont typeface="Arial" panose="020B0604020202020204" pitchFamily="34" charset="0"/>
              <a:buChar char="•"/>
            </a:pPr>
            <a:r>
              <a:rPr lang="en-GB" sz="2000" dirty="0">
                <a:solidFill>
                  <a:srgbClr val="202124"/>
                </a:solidFill>
                <a:latin typeface="Twinkl Cursive Looped" panose="02000000000000000000" pitchFamily="2" charset="0"/>
              </a:rPr>
              <a:t>sometimes</a:t>
            </a:r>
          </a:p>
          <a:p>
            <a:pPr>
              <a:buFont typeface="Arial" panose="020B0604020202020204" pitchFamily="34" charset="0"/>
              <a:buChar char="•"/>
            </a:pPr>
            <a:r>
              <a:rPr lang="en-GB" sz="2000" dirty="0">
                <a:solidFill>
                  <a:srgbClr val="202124"/>
                </a:solidFill>
                <a:latin typeface="Twinkl Cursive Looped" panose="02000000000000000000" pitchFamily="2" charset="0"/>
              </a:rPr>
              <a:t>sporadically</a:t>
            </a:r>
          </a:p>
          <a:p>
            <a:pPr>
              <a:buFont typeface="Arial" panose="020B0604020202020204" pitchFamily="34" charset="0"/>
              <a:buChar char="•"/>
            </a:pPr>
            <a:r>
              <a:rPr lang="en-GB" sz="2000" dirty="0">
                <a:solidFill>
                  <a:srgbClr val="202124"/>
                </a:solidFill>
                <a:latin typeface="Twinkl Cursive Looped" panose="02000000000000000000" pitchFamily="2" charset="0"/>
              </a:rPr>
              <a:t>at intervals</a:t>
            </a:r>
          </a:p>
          <a:p>
            <a:pPr>
              <a:buFont typeface="Arial" panose="020B0604020202020204" pitchFamily="34" charset="0"/>
              <a:buChar char="•"/>
            </a:pPr>
            <a:r>
              <a:rPr lang="en-GB" sz="2000" dirty="0">
                <a:solidFill>
                  <a:srgbClr val="202124"/>
                </a:solidFill>
                <a:latin typeface="Twinkl Cursive Looped" panose="02000000000000000000" pitchFamily="2" charset="0"/>
              </a:rPr>
              <a:t>at random</a:t>
            </a:r>
          </a:p>
          <a:p>
            <a:pPr>
              <a:buFont typeface="Arial" panose="020B0604020202020204" pitchFamily="34" charset="0"/>
              <a:buChar char="•"/>
            </a:pPr>
            <a:r>
              <a:rPr lang="en-GB" sz="2000" dirty="0">
                <a:solidFill>
                  <a:srgbClr val="202124"/>
                </a:solidFill>
                <a:latin typeface="Twinkl Cursive Looped" panose="02000000000000000000" pitchFamily="2" charset="0"/>
              </a:rPr>
              <a:t>at times</a:t>
            </a:r>
          </a:p>
          <a:p>
            <a:pPr>
              <a:buFont typeface="Arial" panose="020B0604020202020204" pitchFamily="34" charset="0"/>
              <a:buChar char="•"/>
            </a:pPr>
            <a:r>
              <a:rPr lang="en-GB" sz="2000" dirty="0">
                <a:solidFill>
                  <a:srgbClr val="202124"/>
                </a:solidFill>
                <a:latin typeface="Twinkl Cursive Looped" panose="02000000000000000000" pitchFamily="2" charset="0"/>
              </a:rPr>
              <a:t>every so often</a:t>
            </a:r>
          </a:p>
          <a:p>
            <a:pPr>
              <a:buFont typeface="Arial" panose="020B0604020202020204" pitchFamily="34" charset="0"/>
              <a:buChar char="•"/>
            </a:pPr>
            <a:r>
              <a:rPr lang="en-GB" sz="2000" dirty="0">
                <a:solidFill>
                  <a:srgbClr val="202124"/>
                </a:solidFill>
                <a:latin typeface="Twinkl Cursive Looped" panose="02000000000000000000" pitchFamily="2" charset="0"/>
              </a:rPr>
              <a:t>from time to time</a:t>
            </a:r>
          </a:p>
          <a:p>
            <a:pPr algn="l">
              <a:buFont typeface="Arial" panose="020B0604020202020204" pitchFamily="34" charset="0"/>
              <a:buChar char="•"/>
            </a:pPr>
            <a:endParaRPr lang="en-GB" sz="2000" dirty="0">
              <a:solidFill>
                <a:srgbClr val="FF0000"/>
              </a:solidFill>
              <a:latin typeface="Twinkl Cursive Looped" panose="02000000000000000000" pitchFamily="2" charset="0"/>
            </a:endParaRPr>
          </a:p>
        </p:txBody>
      </p:sp>
      <p:sp>
        <p:nvSpPr>
          <p:cNvPr id="4" name="TextBox 3">
            <a:extLst>
              <a:ext uri="{FF2B5EF4-FFF2-40B4-BE49-F238E27FC236}">
                <a16:creationId xmlns:a16="http://schemas.microsoft.com/office/drawing/2014/main" id="{CA4A0A9B-5BC1-D2F0-D1C8-19A456B7DBEC}"/>
              </a:ext>
            </a:extLst>
          </p:cNvPr>
          <p:cNvSpPr txBox="1"/>
          <p:nvPr/>
        </p:nvSpPr>
        <p:spPr>
          <a:xfrm>
            <a:off x="4849587" y="3481860"/>
            <a:ext cx="6204856" cy="2554545"/>
          </a:xfrm>
          <a:prstGeom prst="rect">
            <a:avLst/>
          </a:prstGeom>
          <a:noFill/>
        </p:spPr>
        <p:txBody>
          <a:bodyPr wrap="square">
            <a:spAutoFit/>
          </a:bodyPr>
          <a:lstStyle/>
          <a:p>
            <a:pPr marL="182880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irregularly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now and again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 occasion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once in a blue moon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once in a while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once or twice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uncommonly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endParaRPr>
          </a:p>
        </p:txBody>
      </p:sp>
    </p:spTree>
    <p:extLst>
      <p:ext uri="{BB962C8B-B14F-4D97-AF65-F5344CB8AC3E}">
        <p14:creationId xmlns:p14="http://schemas.microsoft.com/office/powerpoint/2010/main" val="175839188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201424"/>
          </a:xfrm>
          <a:prstGeom prst="rect">
            <a:avLst/>
          </a:prstGeom>
          <a:noFill/>
        </p:spPr>
        <p:txBody>
          <a:bodyPr wrap="square" rtlCol="0">
            <a:spAutoFit/>
          </a:bodyPr>
          <a:lstStyle/>
          <a:p>
            <a:r>
              <a:rPr lang="en-GB" sz="7200" dirty="0">
                <a:latin typeface="Twinkl Cursive Looped" panose="02000000000000000000" pitchFamily="2" charset="0"/>
              </a:rPr>
              <a:t>Words linked to probably…</a:t>
            </a:r>
          </a:p>
          <a:p>
            <a:pPr>
              <a:buFont typeface="Arial" panose="020B0604020202020204" pitchFamily="34" charset="0"/>
              <a:buChar char="•"/>
            </a:pPr>
            <a:r>
              <a:rPr lang="en-GB" sz="2000" dirty="0">
                <a:latin typeface="Twinkl Cursive Looped" panose="02000000000000000000" pitchFamily="2" charset="0"/>
              </a:rPr>
              <a:t>apparently</a:t>
            </a:r>
          </a:p>
          <a:p>
            <a:pPr>
              <a:buFont typeface="Arial" panose="020B0604020202020204" pitchFamily="34" charset="0"/>
              <a:buChar char="•"/>
            </a:pPr>
            <a:r>
              <a:rPr lang="en-GB" sz="2000" dirty="0">
                <a:latin typeface="Twinkl Cursive Looped" panose="02000000000000000000" pitchFamily="2" charset="0"/>
              </a:rPr>
              <a:t>doubtless</a:t>
            </a:r>
          </a:p>
          <a:p>
            <a:pPr>
              <a:buFont typeface="Arial" panose="020B0604020202020204" pitchFamily="34" charset="0"/>
              <a:buChar char="•"/>
            </a:pPr>
            <a:r>
              <a:rPr lang="en-GB" sz="2000" dirty="0">
                <a:latin typeface="Twinkl Cursive Looped" panose="02000000000000000000" pitchFamily="2" charset="0"/>
              </a:rPr>
              <a:t>no doubt</a:t>
            </a:r>
          </a:p>
          <a:p>
            <a:pPr>
              <a:buFont typeface="Arial" panose="020B0604020202020204" pitchFamily="34" charset="0"/>
              <a:buChar char="•"/>
            </a:pPr>
            <a:r>
              <a:rPr lang="en-GB" sz="2000" dirty="0">
                <a:latin typeface="Twinkl Cursive Looped" panose="02000000000000000000" pitchFamily="2" charset="0"/>
              </a:rPr>
              <a:t>perhaps</a:t>
            </a:r>
          </a:p>
          <a:p>
            <a:pPr>
              <a:buFont typeface="Arial" panose="020B0604020202020204" pitchFamily="34" charset="0"/>
              <a:buChar char="•"/>
            </a:pPr>
            <a:r>
              <a:rPr lang="en-GB" sz="2000" dirty="0">
                <a:latin typeface="Twinkl Cursive Looped" panose="02000000000000000000" pitchFamily="2" charset="0"/>
              </a:rPr>
              <a:t>possibly</a:t>
            </a:r>
          </a:p>
          <a:p>
            <a:pPr>
              <a:buFont typeface="Arial" panose="020B0604020202020204" pitchFamily="34" charset="0"/>
              <a:buChar char="•"/>
            </a:pPr>
            <a:r>
              <a:rPr lang="en-GB" sz="2000" dirty="0">
                <a:latin typeface="Twinkl Cursive Looped" panose="02000000000000000000" pitchFamily="2" charset="0"/>
              </a:rPr>
              <a:t>presumably</a:t>
            </a:r>
          </a:p>
          <a:p>
            <a:pPr>
              <a:buFont typeface="Arial" panose="020B0604020202020204" pitchFamily="34" charset="0"/>
              <a:buChar char="•"/>
            </a:pPr>
            <a:r>
              <a:rPr lang="en-GB" sz="2000" dirty="0">
                <a:latin typeface="Twinkl Cursive Looped" panose="02000000000000000000" pitchFamily="2" charset="0"/>
              </a:rPr>
              <a:t>seemingly</a:t>
            </a:r>
          </a:p>
          <a:p>
            <a:pPr>
              <a:buFont typeface="Arial" panose="020B0604020202020204" pitchFamily="34" charset="0"/>
              <a:buChar char="•"/>
            </a:pPr>
            <a:r>
              <a:rPr lang="en-GB" sz="2000" dirty="0">
                <a:latin typeface="Twinkl Cursive Looped" panose="02000000000000000000" pitchFamily="2" charset="0"/>
              </a:rPr>
              <a:t>believably</a:t>
            </a:r>
          </a:p>
          <a:p>
            <a:pPr>
              <a:buFont typeface="Arial" panose="020B0604020202020204" pitchFamily="34" charset="0"/>
              <a:buChar char="•"/>
            </a:pPr>
            <a:r>
              <a:rPr lang="en-GB" sz="2000" dirty="0">
                <a:latin typeface="Twinkl Cursive Looped" panose="02000000000000000000" pitchFamily="2" charset="0"/>
              </a:rPr>
              <a:t>plausibly</a:t>
            </a:r>
          </a:p>
          <a:p>
            <a:pPr>
              <a:buFont typeface="Arial" panose="020B0604020202020204" pitchFamily="34" charset="0"/>
              <a:buChar char="•"/>
            </a:pPr>
            <a:r>
              <a:rPr lang="en-GB" sz="2000" dirty="0">
                <a:latin typeface="Twinkl Cursive Looped" panose="02000000000000000000" pitchFamily="2" charset="0"/>
              </a:rPr>
              <a:t>as likely as not</a:t>
            </a:r>
          </a:p>
          <a:p>
            <a:pPr>
              <a:buFont typeface="Arial" panose="020B0604020202020204" pitchFamily="34" charset="0"/>
              <a:buChar char="•"/>
            </a:pPr>
            <a:r>
              <a:rPr lang="en-GB" sz="2000" dirty="0">
                <a:latin typeface="Twinkl Cursive Looped" panose="02000000000000000000" pitchFamily="2" charset="0"/>
              </a:rPr>
              <a:t>as the case may be</a:t>
            </a:r>
          </a:p>
          <a:p>
            <a:pPr>
              <a:buFont typeface="Arial" panose="020B0604020202020204" pitchFamily="34" charset="0"/>
              <a:buChar char="•"/>
            </a:pPr>
            <a:r>
              <a:rPr lang="en-GB" sz="2000" dirty="0">
                <a:latin typeface="Twinkl Cursive Looped" panose="02000000000000000000" pitchFamily="2" charset="0"/>
              </a:rPr>
              <a:t>expediently</a:t>
            </a:r>
          </a:p>
          <a:p>
            <a:pPr>
              <a:buFont typeface="Arial" panose="020B0604020202020204" pitchFamily="34" charset="0"/>
              <a:buChar char="•"/>
            </a:pPr>
            <a:r>
              <a:rPr lang="en-GB" sz="2000" dirty="0">
                <a:latin typeface="Twinkl Cursive Looped" panose="02000000000000000000" pitchFamily="2" charset="0"/>
              </a:rPr>
              <a:t>feasibly</a:t>
            </a:r>
          </a:p>
        </p:txBody>
      </p:sp>
      <p:sp>
        <p:nvSpPr>
          <p:cNvPr id="4" name="TextBox 3">
            <a:extLst>
              <a:ext uri="{FF2B5EF4-FFF2-40B4-BE49-F238E27FC236}">
                <a16:creationId xmlns:a16="http://schemas.microsoft.com/office/drawing/2014/main" id="{8E9230DD-003D-0191-CC73-8FC8B6B7234E}"/>
              </a:ext>
            </a:extLst>
          </p:cNvPr>
          <p:cNvSpPr txBox="1"/>
          <p:nvPr/>
        </p:nvSpPr>
        <p:spPr>
          <a:xfrm>
            <a:off x="4702629" y="1741515"/>
            <a:ext cx="6204856"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imaginably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all likelihood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all probability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like enough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maybe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most likely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one can assume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perchance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practicably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presumptively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reasonably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to all appearances</a:t>
            </a:r>
          </a:p>
        </p:txBody>
      </p:sp>
    </p:spTree>
    <p:extLst>
      <p:ext uri="{BB962C8B-B14F-4D97-AF65-F5344CB8AC3E}">
        <p14:creationId xmlns:p14="http://schemas.microsoft.com/office/powerpoint/2010/main" val="402801683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3970318"/>
          </a:xfrm>
          <a:prstGeom prst="rect">
            <a:avLst/>
          </a:prstGeom>
          <a:noFill/>
        </p:spPr>
        <p:txBody>
          <a:bodyPr wrap="square" rtlCol="0">
            <a:spAutoFit/>
          </a:bodyPr>
          <a:lstStyle/>
          <a:p>
            <a:r>
              <a:rPr lang="en-GB" sz="6600" dirty="0">
                <a:latin typeface="Twinkl Cursive Looped" panose="02000000000000000000" pitchFamily="2" charset="0"/>
              </a:rPr>
              <a:t>Common errors with occasionally and probably:</a:t>
            </a:r>
          </a:p>
          <a:p>
            <a:pPr>
              <a:buFont typeface="Arial" panose="020B0604020202020204" pitchFamily="34" charset="0"/>
              <a:buChar char="•"/>
            </a:pPr>
            <a:r>
              <a:rPr lang="en-GB" sz="4000" dirty="0" err="1">
                <a:latin typeface="Twinkl Cursive Looped" panose="02000000000000000000" pitchFamily="2" charset="0"/>
              </a:rPr>
              <a:t>ocassionaly</a:t>
            </a:r>
            <a:r>
              <a:rPr lang="en-GB" sz="4000" dirty="0">
                <a:latin typeface="Twinkl Cursive Looped" panose="02000000000000000000" pitchFamily="2" charset="0"/>
              </a:rPr>
              <a:t> (one c </a:t>
            </a:r>
            <a:r>
              <a:rPr lang="en-GB" sz="4000">
                <a:latin typeface="Twinkl Cursive Looped" panose="02000000000000000000" pitchFamily="2" charset="0"/>
              </a:rPr>
              <a:t>and double </a:t>
            </a:r>
            <a:r>
              <a:rPr lang="en-GB" sz="4000" dirty="0">
                <a:latin typeface="Twinkl Cursive Looped" panose="02000000000000000000" pitchFamily="2" charset="0"/>
              </a:rPr>
              <a:t>s, suffixes –al and -</a:t>
            </a:r>
            <a:r>
              <a:rPr lang="en-GB" sz="4000" dirty="0" err="1">
                <a:latin typeface="Twinkl Cursive Looped" panose="02000000000000000000" pitchFamily="2" charset="0"/>
              </a:rPr>
              <a:t>ly</a:t>
            </a:r>
            <a:r>
              <a:rPr lang="en-GB" sz="4000" dirty="0">
                <a:latin typeface="Twinkl Cursive Looped" panose="02000000000000000000" pitchFamily="2" charset="0"/>
              </a:rPr>
              <a:t>): occasionally</a:t>
            </a:r>
          </a:p>
          <a:p>
            <a:pPr>
              <a:buFont typeface="Arial" panose="020B0604020202020204" pitchFamily="34" charset="0"/>
              <a:buChar char="•"/>
            </a:pPr>
            <a:r>
              <a:rPr lang="en-GB" sz="4000" dirty="0" err="1">
                <a:latin typeface="Twinkl Cursive Looped" panose="02000000000000000000" pitchFamily="2" charset="0"/>
              </a:rPr>
              <a:t>probabbly</a:t>
            </a:r>
            <a:r>
              <a:rPr lang="en-GB" sz="4000" dirty="0">
                <a:latin typeface="Twinkl Cursive Looped" panose="02000000000000000000" pitchFamily="2" charset="0"/>
              </a:rPr>
              <a:t> (double b before suffix -</a:t>
            </a:r>
            <a:r>
              <a:rPr lang="en-GB" sz="4000" dirty="0" err="1">
                <a:latin typeface="Twinkl Cursive Looped" panose="02000000000000000000" pitchFamily="2" charset="0"/>
              </a:rPr>
              <a:t>ly</a:t>
            </a:r>
            <a:r>
              <a:rPr lang="en-GB" sz="4000" dirty="0">
                <a:latin typeface="Twinkl Cursive Looped" panose="02000000000000000000" pitchFamily="2" charset="0"/>
              </a:rPr>
              <a:t>): probably</a:t>
            </a:r>
          </a:p>
        </p:txBody>
      </p:sp>
    </p:spTree>
    <p:extLst>
      <p:ext uri="{BB962C8B-B14F-4D97-AF65-F5344CB8AC3E}">
        <p14:creationId xmlns:p14="http://schemas.microsoft.com/office/powerpoint/2010/main" val="415218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641273" y="3641272"/>
            <a:ext cx="72043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Science Cartoon Images | Free Vectors, Stock Photos &amp; PSD">
            <a:extLst>
              <a:ext uri="{FF2B5EF4-FFF2-40B4-BE49-F238E27FC236}">
                <a16:creationId xmlns:a16="http://schemas.microsoft.com/office/drawing/2014/main" id="{44B36AD2-24FE-401B-4AC4-595B5F212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10145"/>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forced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43601" y="3624943"/>
            <a:ext cx="4572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Displacement of civilians from their land | Cartoon Movement">
            <a:extLst>
              <a:ext uri="{FF2B5EF4-FFF2-40B4-BE49-F238E27FC236}">
                <a16:creationId xmlns:a16="http://schemas.microsoft.com/office/drawing/2014/main" id="{2A2302FF-F6AC-CB4B-DE66-C9F81E5AB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53" y="94263"/>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59504"/>
            <a:ext cx="10515600" cy="2586328"/>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professional cook, typically the chief cook in a restaurant or hotel.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98874" y="2729458"/>
            <a:ext cx="3118417" cy="1107996"/>
          </a:xfrm>
          <a:prstGeom prst="rect">
            <a:avLst/>
          </a:prstGeom>
          <a:noFill/>
        </p:spPr>
        <p:txBody>
          <a:bodyPr wrap="square" rtlCol="0">
            <a:spAutoFit/>
          </a:bodyPr>
          <a:lstStyle/>
          <a:p>
            <a:r>
              <a:rPr lang="en-GB" sz="66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098" name="Picture 2" descr="Cartoon funny chef with a mustache holding a silver platter Stock Vector  Image &amp; Art - Alamy">
            <a:extLst>
              <a:ext uri="{FF2B5EF4-FFF2-40B4-BE49-F238E27FC236}">
                <a16:creationId xmlns:a16="http://schemas.microsoft.com/office/drawing/2014/main" id="{21E4632B-FC60-42D6-A102-BC8229D45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40"/>
          <a:stretch/>
        </p:blipFill>
        <p:spPr bwMode="auto">
          <a:xfrm>
            <a:off x="566738" y="209038"/>
            <a:ext cx="1218519" cy="1815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6573DE-E515-9F9D-F836-92C96A4C76E2}"/>
              </a:ext>
            </a:extLst>
          </p:cNvPr>
          <p:cNvSpPr txBox="1"/>
          <p:nvPr/>
        </p:nvSpPr>
        <p:spPr>
          <a:xfrm>
            <a:off x="4646160" y="311379"/>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c</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hef</a:t>
            </a:r>
            <a:endParaRPr lang="en-GB" dirty="0"/>
          </a:p>
        </p:txBody>
      </p:sp>
      <p:sp>
        <p:nvSpPr>
          <p:cNvPr id="8" name="TextBox 7">
            <a:extLst>
              <a:ext uri="{FF2B5EF4-FFF2-40B4-BE49-F238E27FC236}">
                <a16:creationId xmlns:a16="http://schemas.microsoft.com/office/drawing/2014/main" id="{07CBEDDB-F945-E1F1-9883-E07DF690B7A0}"/>
              </a:ext>
            </a:extLst>
          </p:cNvPr>
          <p:cNvSpPr txBox="1"/>
          <p:nvPr/>
        </p:nvSpPr>
        <p:spPr>
          <a:xfrm>
            <a:off x="3669847" y="132817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ef</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chef</a:t>
            </a:r>
            <a:endParaRPr lang="en-GB" dirty="0"/>
          </a:p>
        </p:txBody>
      </p:sp>
    </p:spTree>
    <p:extLst>
      <p:ext uri="{BB962C8B-B14F-4D97-AF65-F5344CB8AC3E}">
        <p14:creationId xmlns:p14="http://schemas.microsoft.com/office/powerpoint/2010/main" val="2510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529573"/>
            <a:ext cx="10515600" cy="3351873"/>
          </a:xfrm>
        </p:spPr>
        <p:txBody>
          <a:bodyPr>
            <a:normAutofit/>
          </a:bodyPr>
          <a:lstStyle/>
          <a:p>
            <a:pPr algn="ctr"/>
            <a:r>
              <a:rPr lang="en-GB" sz="4900" dirty="0">
                <a:latin typeface="Twinkl Cursive Looped" panose="02000000000000000000" pitchFamily="2" charset="0"/>
              </a:rPr>
              <a:t>Definition - study of the structure and behaviour of the physical and natural world through observation and experiment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310061" y="2321004"/>
            <a:ext cx="5438095" cy="1107996"/>
          </a:xfrm>
          <a:prstGeom prst="rect">
            <a:avLst/>
          </a:prstGeom>
          <a:noFill/>
        </p:spPr>
        <p:txBody>
          <a:bodyPr wrap="square" rtlCol="0">
            <a:spAutoFit/>
          </a:bodyPr>
          <a:lstStyle/>
          <a:p>
            <a:r>
              <a:rPr lang="en-GB" sz="6600" dirty="0">
                <a:latin typeface="Twinkl Cursive Looped" panose="02000000000000000000" pitchFamily="2" charset="0"/>
              </a:rPr>
              <a:t>ADJECTIVE</a:t>
            </a:r>
          </a:p>
        </p:txBody>
      </p:sp>
      <p:pic>
        <p:nvPicPr>
          <p:cNvPr id="5122" name="Picture 2" descr="Science Cartoon Images | Free Vectors, Stock Photos &amp; PSD">
            <a:extLst>
              <a:ext uri="{FF2B5EF4-FFF2-40B4-BE49-F238E27FC236}">
                <a16:creationId xmlns:a16="http://schemas.microsoft.com/office/drawing/2014/main" id="{92BD39AA-D502-4F15-9BC3-70F696301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68" y="232194"/>
            <a:ext cx="2505075" cy="1819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29A7FE-3FFB-35F5-18B6-22961C5712C1}"/>
              </a:ext>
            </a:extLst>
          </p:cNvPr>
          <p:cNvSpPr txBox="1"/>
          <p:nvPr/>
        </p:nvSpPr>
        <p:spPr>
          <a:xfrm>
            <a:off x="4845504" y="1289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science</a:t>
            </a:r>
            <a:endParaRPr lang="en-GB" dirty="0"/>
          </a:p>
        </p:txBody>
      </p:sp>
      <p:sp>
        <p:nvSpPr>
          <p:cNvPr id="7" name="TextBox 6">
            <a:extLst>
              <a:ext uri="{FF2B5EF4-FFF2-40B4-BE49-F238E27FC236}">
                <a16:creationId xmlns:a16="http://schemas.microsoft.com/office/drawing/2014/main" id="{30FFD834-A0FB-4B0E-75FA-D82646DEAD58}"/>
              </a:ext>
            </a:extLst>
          </p:cNvPr>
          <p:cNvSpPr txBox="1"/>
          <p:nvPr/>
        </p:nvSpPr>
        <p:spPr>
          <a:xfrm>
            <a:off x="3233057" y="1141832"/>
            <a:ext cx="72702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ience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science</a:t>
            </a:r>
            <a:endParaRPr lang="en-GB" dirty="0"/>
          </a:p>
        </p:txBody>
      </p:sp>
    </p:spTree>
    <p:extLst>
      <p:ext uri="{BB962C8B-B14F-4D97-AF65-F5344CB8AC3E}">
        <p14:creationId xmlns:p14="http://schemas.microsoft.com/office/powerpoint/2010/main" val="29457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70857" y="3843032"/>
            <a:ext cx="10515600" cy="2766522"/>
          </a:xfrm>
        </p:spPr>
        <p:txBody>
          <a:bodyPr>
            <a:noAutofit/>
          </a:bodyPr>
          <a:lstStyle/>
          <a:p>
            <a:pPr algn="ct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Definition - obtained or imposed by coercion or physical power / </a:t>
            </a:r>
            <a:br>
              <a:rPr lang="en-GB" sz="4800" dirty="0">
                <a:latin typeface="Twinkl Cursive Looped" panose="02000000000000000000" pitchFamily="2" charset="0"/>
              </a:rPr>
            </a:br>
            <a:r>
              <a:rPr lang="en-GB" sz="4800" dirty="0">
                <a:latin typeface="Twinkl Cursive Looped" panose="02000000000000000000" pitchFamily="2" charset="0"/>
              </a:rPr>
              <a:t>produced or maintained with effort; affected or unnatural.</a:t>
            </a:r>
            <a:endParaRPr lang="en-GB" sz="48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775982" y="2565525"/>
            <a:ext cx="5878284" cy="1323439"/>
          </a:xfrm>
          <a:prstGeom prst="rect">
            <a:avLst/>
          </a:prstGeom>
          <a:noFill/>
        </p:spPr>
        <p:txBody>
          <a:bodyPr wrap="square" rtlCol="0">
            <a:spAutoFit/>
          </a:bodyPr>
          <a:lstStyle/>
          <a:p>
            <a:r>
              <a:rPr lang="en-GB" sz="8000" dirty="0">
                <a:latin typeface="Twinkl Cursive Looped" panose="02000000000000000000" pitchFamily="2" charset="0"/>
              </a:rPr>
              <a:t>ADJECTIVE</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7170" name="Picture 2" descr="Displacement of civilians from their land | Cartoon Movement">
            <a:extLst>
              <a:ext uri="{FF2B5EF4-FFF2-40B4-BE49-F238E27FC236}">
                <a16:creationId xmlns:a16="http://schemas.microsoft.com/office/drawing/2014/main" id="{DE1263FE-2CED-410F-A09B-F8932A7F0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53" y="94263"/>
            <a:ext cx="2514600" cy="1819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E438E2-147C-55C4-E61F-0DB35DA74FB6}"/>
              </a:ext>
            </a:extLst>
          </p:cNvPr>
          <p:cNvSpPr txBox="1"/>
          <p:nvPr/>
        </p:nvSpPr>
        <p:spPr>
          <a:xfrm>
            <a:off x="4731204" y="344450"/>
            <a:ext cx="6098720"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forced</a:t>
            </a:r>
            <a:endParaRPr lang="en-GB" dirty="0"/>
          </a:p>
        </p:txBody>
      </p:sp>
      <p:sp>
        <p:nvSpPr>
          <p:cNvPr id="8" name="TextBox 7">
            <a:extLst>
              <a:ext uri="{FF2B5EF4-FFF2-40B4-BE49-F238E27FC236}">
                <a16:creationId xmlns:a16="http://schemas.microsoft.com/office/drawing/2014/main" id="{8840F67F-3B70-9C18-240D-604785D81725}"/>
              </a:ext>
            </a:extLst>
          </p:cNvPr>
          <p:cNvSpPr txBox="1"/>
          <p:nvPr/>
        </p:nvSpPr>
        <p:spPr>
          <a:xfrm>
            <a:off x="3555546" y="1314032"/>
            <a:ext cx="6098720"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for + c + ed = forced</a:t>
            </a:r>
            <a:endParaRPr lang="en-GB" dirty="0"/>
          </a:p>
        </p:txBody>
      </p:sp>
    </p:spTree>
    <p:extLst>
      <p:ext uri="{BB962C8B-B14F-4D97-AF65-F5344CB8AC3E}">
        <p14:creationId xmlns:p14="http://schemas.microsoft.com/office/powerpoint/2010/main" val="272370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Sally trained to be a chef at City College.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238FEAFE-28FC-6667-1593-CDCB620B0157}"/>
              </a:ext>
            </a:extLst>
          </p:cNvPr>
          <p:cNvSpPr txBox="1">
            <a:spLocks/>
          </p:cNvSpPr>
          <p:nvPr/>
        </p:nvSpPr>
        <p:spPr>
          <a:xfrm>
            <a:off x="7445829" y="2210136"/>
            <a:ext cx="1534886"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412518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Science was Fran’s favourite subject in year six.</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A91DCFA4-017F-A80C-51EC-B6496D7B3404}"/>
              </a:ext>
            </a:extLst>
          </p:cNvPr>
          <p:cNvSpPr txBox="1">
            <a:spLocks/>
          </p:cNvSpPr>
          <p:nvPr/>
        </p:nvSpPr>
        <p:spPr>
          <a:xfrm>
            <a:off x="1485901" y="2950961"/>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5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no sign of a forced entry.</a:t>
            </a:r>
            <a:endParaRPr lang="en-GB" i="1" dirty="0"/>
          </a:p>
        </p:txBody>
      </p:sp>
      <p:sp>
        <p:nvSpPr>
          <p:cNvPr id="3" name="Title 1">
            <a:extLst>
              <a:ext uri="{FF2B5EF4-FFF2-40B4-BE49-F238E27FC236}">
                <a16:creationId xmlns:a16="http://schemas.microsoft.com/office/drawing/2014/main" id="{A129D047-607A-1D4D-C371-18AA63F394E7}"/>
              </a:ext>
            </a:extLst>
          </p:cNvPr>
          <p:cNvSpPr txBox="1">
            <a:spLocks/>
          </p:cNvSpPr>
          <p:nvPr/>
        </p:nvSpPr>
        <p:spPr>
          <a:xfrm>
            <a:off x="8636908" y="2993655"/>
            <a:ext cx="2710542" cy="870689"/>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6947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9F4D7-A640-8404-EFCE-B463DD563989}"/>
              </a:ext>
            </a:extLst>
          </p:cNvPr>
          <p:cNvPicPr>
            <a:picLocks noChangeAspect="1"/>
          </p:cNvPicPr>
          <p:nvPr/>
        </p:nvPicPr>
        <p:blipFill rotWithShape="1">
          <a:blip r:embed="rId3"/>
          <a:srcRect l="22634" t="24273" r="22455" b="7598"/>
          <a:stretch/>
        </p:blipFill>
        <p:spPr>
          <a:xfrm>
            <a:off x="636813" y="130627"/>
            <a:ext cx="9584873" cy="6686033"/>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9574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7924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311705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1167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40767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Year 4  - </a:t>
            </a:r>
            <a:r>
              <a:rPr lang="en-GB" sz="7200" dirty="0">
                <a:solidFill>
                  <a:prstClr val="black"/>
                </a:solidFill>
                <a:latin typeface="Twinkl Cursive Looped" panose="02000000000000000000" pitchFamily="2" charset="0"/>
              </a:rPr>
              <a:t>Summer 2</a:t>
            </a:r>
            <a:endPar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Week 2 - Tuesday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173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63B63-E343-76B4-3BA6-0EB778D417B8}"/>
              </a:ext>
            </a:extLst>
          </p:cNvPr>
          <p:cNvPicPr>
            <a:picLocks noChangeAspect="1"/>
          </p:cNvPicPr>
          <p:nvPr/>
        </p:nvPicPr>
        <p:blipFill rotWithShape="1">
          <a:blip r:embed="rId3"/>
          <a:srcRect l="23437" t="24750" r="22589" b="7599"/>
          <a:stretch/>
        </p:blipFill>
        <p:spPr>
          <a:xfrm>
            <a:off x="326570" y="146957"/>
            <a:ext cx="9388929" cy="6616517"/>
          </a:xfrm>
          <a:prstGeom prst="rect">
            <a:avLst/>
          </a:prstGeom>
        </p:spPr>
      </p:pic>
    </p:spTree>
    <p:extLst>
      <p:ext uri="{BB962C8B-B14F-4D97-AF65-F5344CB8AC3E}">
        <p14:creationId xmlns:p14="http://schemas.microsoft.com/office/powerpoint/2010/main" val="1166646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00261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6161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18300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9882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903384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7946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0934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04980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3625907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2773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allowed</a:t>
            </a:r>
          </a:p>
        </p:txBody>
      </p:sp>
      <p:sp>
        <p:nvSpPr>
          <p:cNvPr id="3" name="Rectangle 2">
            <a:extLst>
              <a:ext uri="{FF2B5EF4-FFF2-40B4-BE49-F238E27FC236}">
                <a16:creationId xmlns:a16="http://schemas.microsoft.com/office/drawing/2014/main" id="{13BB5EC0-7A96-4D29-A835-6FAE896C31A4}"/>
              </a:ext>
            </a:extLst>
          </p:cNvPr>
          <p:cNvSpPr/>
          <p:nvPr/>
        </p:nvSpPr>
        <p:spPr>
          <a:xfrm>
            <a:off x="5752086" y="3429000"/>
            <a:ext cx="2069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05C297-542A-4418-A224-8DDF5829F41C}"/>
              </a:ext>
            </a:extLst>
          </p:cNvPr>
          <p:cNvSpPr txBox="1"/>
          <p:nvPr/>
        </p:nvSpPr>
        <p:spPr>
          <a:xfrm>
            <a:off x="664281" y="2838652"/>
            <a:ext cx="27266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0178" name="Picture 2" descr="Cartoon Allow Stock Illustrations – 494 Cartoon Allow Stock Illustrations,  Vectors &amp; Clipart - Dreamstime">
            <a:extLst>
              <a:ext uri="{FF2B5EF4-FFF2-40B4-BE49-F238E27FC236}">
                <a16:creationId xmlns:a16="http://schemas.microsoft.com/office/drawing/2014/main" id="{BBB84512-4913-49F5-BF3C-3084417A2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81" y="63397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aloud</a:t>
            </a:r>
          </a:p>
        </p:txBody>
      </p:sp>
      <p:sp>
        <p:nvSpPr>
          <p:cNvPr id="3" name="Rectangle 2">
            <a:extLst>
              <a:ext uri="{FF2B5EF4-FFF2-40B4-BE49-F238E27FC236}">
                <a16:creationId xmlns:a16="http://schemas.microsoft.com/office/drawing/2014/main" id="{0366E0B6-702E-4814-82C6-08CA2D13F3C9}"/>
              </a:ext>
            </a:extLst>
          </p:cNvPr>
          <p:cNvSpPr/>
          <p:nvPr/>
        </p:nvSpPr>
        <p:spPr>
          <a:xfrm>
            <a:off x="5760399" y="3696713"/>
            <a:ext cx="1375187"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54" name="Picture 2" descr="reading aloud cartoon - Clip Art Library">
            <a:extLst>
              <a:ext uri="{FF2B5EF4-FFF2-40B4-BE49-F238E27FC236}">
                <a16:creationId xmlns:a16="http://schemas.microsoft.com/office/drawing/2014/main" id="{0297FF82-842A-4E92-8FD7-D5FE67D95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3" y="420354"/>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accept</a:t>
            </a:r>
          </a:p>
        </p:txBody>
      </p:sp>
      <p:sp>
        <p:nvSpPr>
          <p:cNvPr id="3" name="Rectangle 2">
            <a:extLst>
              <a:ext uri="{FF2B5EF4-FFF2-40B4-BE49-F238E27FC236}">
                <a16:creationId xmlns:a16="http://schemas.microsoft.com/office/drawing/2014/main" id="{4BCBA2DA-E95C-434C-BE81-320E182AE5EF}"/>
              </a:ext>
            </a:extLst>
          </p:cNvPr>
          <p:cNvSpPr/>
          <p:nvPr/>
        </p:nvSpPr>
        <p:spPr>
          <a:xfrm>
            <a:off x="4984750" y="3743421"/>
            <a:ext cx="82822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130" name="Picture 2" descr="Accept Yourself Hand Drawn Vector Illustration in Cartoon Doodle Style Man  Cheerful Label Stock Illustration - Illustration of poster, line: 187280335">
            <a:extLst>
              <a:ext uri="{FF2B5EF4-FFF2-40B4-BE49-F238E27FC236}">
                <a16:creationId xmlns:a16="http://schemas.microsoft.com/office/drawing/2014/main" id="{42868EC8-29C3-46C0-800A-A7561BF84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06828"/>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except</a:t>
            </a:r>
          </a:p>
        </p:txBody>
      </p:sp>
      <p:sp>
        <p:nvSpPr>
          <p:cNvPr id="3" name="Rectangle 2">
            <a:extLst>
              <a:ext uri="{FF2B5EF4-FFF2-40B4-BE49-F238E27FC236}">
                <a16:creationId xmlns:a16="http://schemas.microsoft.com/office/drawing/2014/main" id="{4BCBA2DA-E95C-434C-BE81-320E182AE5EF}"/>
              </a:ext>
            </a:extLst>
          </p:cNvPr>
          <p:cNvSpPr/>
          <p:nvPr/>
        </p:nvSpPr>
        <p:spPr>
          <a:xfrm>
            <a:off x="4984750" y="3743421"/>
            <a:ext cx="79193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1986" name="Picture 2" descr="Exception Stock Illustrations – 836 Exception Stock Illustrations, Vectors  &amp; Clipart - Dreamstime">
            <a:extLst>
              <a:ext uri="{FF2B5EF4-FFF2-40B4-BE49-F238E27FC236}">
                <a16:creationId xmlns:a16="http://schemas.microsoft.com/office/drawing/2014/main" id="{1785CDC1-F9B1-4383-BE6F-E8E882690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22" y="49585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50292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389642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769408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celebrate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630057" y="3698304"/>
            <a:ext cx="4499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Party Vector Illustration Different People Dancing And Celebrate Cartoon  Style Flat Illustration Stock Illustration - Download Image Now - iStock">
            <a:extLst>
              <a:ext uri="{FF2B5EF4-FFF2-40B4-BE49-F238E27FC236}">
                <a16:creationId xmlns:a16="http://schemas.microsoft.com/office/drawing/2014/main" id="{C096D493-7AB6-2826-D107-7E9BA8BE4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426934"/>
            <a:ext cx="2019300" cy="150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cellar</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847771" y="3641272"/>
            <a:ext cx="513936"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62CF69F-FA49-4691-DB47-A20E8C5AE40C}"/>
              </a:ext>
            </a:extLst>
          </p:cNvPr>
          <p:cNvPicPr>
            <a:picLocks noChangeAspect="1"/>
          </p:cNvPicPr>
          <p:nvPr/>
        </p:nvPicPr>
        <p:blipFill>
          <a:blip r:embed="rId2"/>
          <a:stretch>
            <a:fillRect/>
          </a:stretch>
        </p:blipFill>
        <p:spPr>
          <a:xfrm>
            <a:off x="372370" y="228860"/>
            <a:ext cx="3206774" cy="1432684"/>
          </a:xfrm>
          <a:prstGeom prst="rect">
            <a:avLst/>
          </a:prstGeom>
        </p:spPr>
      </p:pic>
    </p:spTree>
    <p:extLst>
      <p:ext uri="{BB962C8B-B14F-4D97-AF65-F5344CB8AC3E}">
        <p14:creationId xmlns:p14="http://schemas.microsoft.com/office/powerpoint/2010/main" val="42051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juicy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095999" y="3624943"/>
            <a:ext cx="39188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Red Cut Juicy Summer Watermelon With Drops And Word Watermelon Hand Drawn  Cartoon Style Stock Photo, Picture And Royalty Free Image. Image 101757950.">
            <a:extLst>
              <a:ext uri="{FF2B5EF4-FFF2-40B4-BE49-F238E27FC236}">
                <a16:creationId xmlns:a16="http://schemas.microsoft.com/office/drawing/2014/main" id="{A59AC727-F170-2F24-7032-849BC71DA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23773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0354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acknowledge within a social gathering or activity. </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90696" y="2829972"/>
            <a:ext cx="431040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7" name="Picture 2" descr="Party Vector Illustration Different People Dancing And Celebrate Cartoon  Style Flat Illustration Stock Illustration - Download Image Now - iStock">
            <a:extLst>
              <a:ext uri="{FF2B5EF4-FFF2-40B4-BE49-F238E27FC236}">
                <a16:creationId xmlns:a16="http://schemas.microsoft.com/office/drawing/2014/main" id="{272811FE-83E8-456A-9254-0DD7A6B07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426934"/>
            <a:ext cx="2019300" cy="15067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0E8BDE-61E2-EB81-C8C8-1ADCA8BA1E70}"/>
              </a:ext>
            </a:extLst>
          </p:cNvPr>
          <p:cNvSpPr txBox="1"/>
          <p:nvPr/>
        </p:nvSpPr>
        <p:spPr>
          <a:xfrm>
            <a:off x="3816804" y="42693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celebrate</a:t>
            </a:r>
            <a:endParaRPr lang="en-GB" dirty="0"/>
          </a:p>
        </p:txBody>
      </p:sp>
      <p:sp>
        <p:nvSpPr>
          <p:cNvPr id="9" name="TextBox 8">
            <a:extLst>
              <a:ext uri="{FF2B5EF4-FFF2-40B4-BE49-F238E27FC236}">
                <a16:creationId xmlns:a16="http://schemas.microsoft.com/office/drawing/2014/main" id="{379CBC1D-3ADE-B082-B9A2-508410DEEE57}"/>
              </a:ext>
            </a:extLst>
          </p:cNvPr>
          <p:cNvSpPr txBox="1"/>
          <p:nvPr/>
        </p:nvSpPr>
        <p:spPr>
          <a:xfrm>
            <a:off x="2839812" y="1628453"/>
            <a:ext cx="87854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elebrate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celebrate</a:t>
            </a:r>
            <a:endParaRPr lang="en-GB" dirty="0"/>
          </a:p>
        </p:txBody>
      </p:sp>
    </p:spTree>
    <p:extLst>
      <p:ext uri="{BB962C8B-B14F-4D97-AF65-F5344CB8AC3E}">
        <p14:creationId xmlns:p14="http://schemas.microsoft.com/office/powerpoint/2010/main" val="38423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0377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room, underneath the ground floor in a house or building.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35928" y="2604533"/>
            <a:ext cx="46645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p>
        </p:txBody>
      </p:sp>
      <p:pic>
        <p:nvPicPr>
          <p:cNvPr id="4" name="Picture 3">
            <a:extLst>
              <a:ext uri="{FF2B5EF4-FFF2-40B4-BE49-F238E27FC236}">
                <a16:creationId xmlns:a16="http://schemas.microsoft.com/office/drawing/2014/main" id="{FC8018BA-4D13-4A5A-8721-9FA725A48CF6}"/>
              </a:ext>
            </a:extLst>
          </p:cNvPr>
          <p:cNvPicPr>
            <a:picLocks noChangeAspect="1"/>
          </p:cNvPicPr>
          <p:nvPr/>
        </p:nvPicPr>
        <p:blipFill>
          <a:blip r:embed="rId2"/>
          <a:stretch>
            <a:fillRect/>
          </a:stretch>
        </p:blipFill>
        <p:spPr>
          <a:xfrm>
            <a:off x="372370" y="228860"/>
            <a:ext cx="3206774" cy="1432684"/>
          </a:xfrm>
          <a:prstGeom prst="rect">
            <a:avLst/>
          </a:prstGeom>
        </p:spPr>
      </p:pic>
      <p:sp>
        <p:nvSpPr>
          <p:cNvPr id="6" name="TextBox 5">
            <a:extLst>
              <a:ext uri="{FF2B5EF4-FFF2-40B4-BE49-F238E27FC236}">
                <a16:creationId xmlns:a16="http://schemas.microsoft.com/office/drawing/2014/main" id="{71331F7E-BC59-1A93-8160-315AED36C7AC}"/>
              </a:ext>
            </a:extLst>
          </p:cNvPr>
          <p:cNvSpPr txBox="1"/>
          <p:nvPr/>
        </p:nvSpPr>
        <p:spPr>
          <a:xfrm>
            <a:off x="4502604" y="27257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cellar</a:t>
            </a:r>
            <a:endParaRPr lang="en-GB" dirty="0"/>
          </a:p>
        </p:txBody>
      </p:sp>
      <p:sp>
        <p:nvSpPr>
          <p:cNvPr id="8" name="TextBox 7">
            <a:extLst>
              <a:ext uri="{FF2B5EF4-FFF2-40B4-BE49-F238E27FC236}">
                <a16:creationId xmlns:a16="http://schemas.microsoft.com/office/drawing/2014/main" id="{5F8D5F2B-152E-D87F-2D43-700E79DA8C79}"/>
              </a:ext>
            </a:extLst>
          </p:cNvPr>
          <p:cNvSpPr txBox="1"/>
          <p:nvPr/>
        </p:nvSpPr>
        <p:spPr>
          <a:xfrm>
            <a:off x="3718832" y="143855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ellar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cellar</a:t>
            </a:r>
            <a:endParaRPr lang="en-GB" dirty="0"/>
          </a:p>
        </p:txBody>
      </p:sp>
    </p:spTree>
    <p:extLst>
      <p:ext uri="{BB962C8B-B14F-4D97-AF65-F5344CB8AC3E}">
        <p14:creationId xmlns:p14="http://schemas.microsoft.com/office/powerpoint/2010/main" val="1739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3861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succulent and full of juice.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735805" y="2985388"/>
            <a:ext cx="552249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7" name="Picture 2" descr="Red Cut Juicy Summer Watermelon With Drops And Word Watermelon Hand Drawn  Cartoon Style Stock Photo, Picture And Royalty Free Image. Image 101757950.">
            <a:extLst>
              <a:ext uri="{FF2B5EF4-FFF2-40B4-BE49-F238E27FC236}">
                <a16:creationId xmlns:a16="http://schemas.microsoft.com/office/drawing/2014/main" id="{8CDB10E9-864F-4737-83B8-1C0D815FF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23773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22784E-AF16-10A4-DC99-4B8A00F6D064}"/>
              </a:ext>
            </a:extLst>
          </p:cNvPr>
          <p:cNvSpPr txBox="1"/>
          <p:nvPr/>
        </p:nvSpPr>
        <p:spPr>
          <a:xfrm>
            <a:off x="4564517" y="23773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juicy</a:t>
            </a:r>
            <a:endParaRPr lang="en-GB" dirty="0"/>
          </a:p>
        </p:txBody>
      </p:sp>
      <p:sp>
        <p:nvSpPr>
          <p:cNvPr id="9" name="TextBox 8">
            <a:extLst>
              <a:ext uri="{FF2B5EF4-FFF2-40B4-BE49-F238E27FC236}">
                <a16:creationId xmlns:a16="http://schemas.microsoft.com/office/drawing/2014/main" id="{07EDCD74-8ACC-2600-D153-B74699E221CB}"/>
              </a:ext>
            </a:extLst>
          </p:cNvPr>
          <p:cNvSpPr txBox="1"/>
          <p:nvPr/>
        </p:nvSpPr>
        <p:spPr>
          <a:xfrm>
            <a:off x="3046639" y="1411363"/>
            <a:ext cx="7909831"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jui + c + y = juicy</a:t>
            </a:r>
            <a:endParaRPr lang="en-GB" dirty="0"/>
          </a:p>
        </p:txBody>
      </p:sp>
    </p:spTree>
    <p:extLst>
      <p:ext uri="{BB962C8B-B14F-4D97-AF65-F5344CB8AC3E}">
        <p14:creationId xmlns:p14="http://schemas.microsoft.com/office/powerpoint/2010/main" val="27123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We are all celebrating the Queen’s Platinum Jubilee with a street party.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F58CD2D-FEC5-061F-36C8-371371BCC482}"/>
              </a:ext>
            </a:extLst>
          </p:cNvPr>
          <p:cNvSpPr txBox="1">
            <a:spLocks/>
          </p:cNvSpPr>
          <p:nvPr/>
        </p:nvSpPr>
        <p:spPr>
          <a:xfrm>
            <a:off x="4168776" y="2116675"/>
            <a:ext cx="3472996"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14932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elderly man filled his cellar with lots of bottles of wine.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A27802E-A597-99C8-4E76-B7210D72D895}"/>
              </a:ext>
            </a:extLst>
          </p:cNvPr>
          <p:cNvSpPr txBox="1">
            <a:spLocks/>
          </p:cNvSpPr>
          <p:nvPr/>
        </p:nvSpPr>
        <p:spPr>
          <a:xfrm>
            <a:off x="9175750" y="2857500"/>
            <a:ext cx="1862364"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871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apple was delicious and very juicy so I dribbled all down my</a:t>
            </a:r>
            <a:br>
              <a:rPr lang="en-GB" dirty="0">
                <a:latin typeface="Twinkl Cursive Looped" panose="02000000000000000000" pitchFamily="2" charset="0"/>
              </a:rPr>
            </a:br>
            <a:r>
              <a:rPr lang="en-GB" dirty="0">
                <a:latin typeface="Twinkl Cursive Looped" panose="02000000000000000000" pitchFamily="2" charset="0"/>
              </a:rPr>
              <a:t>t-shirt.</a:t>
            </a:r>
            <a:endParaRPr lang="en-GB" i="1" dirty="0"/>
          </a:p>
        </p:txBody>
      </p:sp>
      <p:sp>
        <p:nvSpPr>
          <p:cNvPr id="3" name="Title 1">
            <a:extLst>
              <a:ext uri="{FF2B5EF4-FFF2-40B4-BE49-F238E27FC236}">
                <a16:creationId xmlns:a16="http://schemas.microsoft.com/office/drawing/2014/main" id="{A86D09EF-31D3-9933-20EA-768A6DB69C68}"/>
              </a:ext>
            </a:extLst>
          </p:cNvPr>
          <p:cNvSpPr txBox="1">
            <a:spLocks/>
          </p:cNvSpPr>
          <p:nvPr/>
        </p:nvSpPr>
        <p:spPr>
          <a:xfrm>
            <a:off x="831850" y="2946925"/>
            <a:ext cx="218893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8948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6324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6828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427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30418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862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31540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30374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372320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934475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23459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648171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Year 4  - Summer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Week 2 - Wednesday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85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C9DE31-378A-4F91-1241-99AD82FA3C3A}"/>
              </a:ext>
            </a:extLst>
          </p:cNvPr>
          <p:cNvPicPr>
            <a:picLocks noChangeAspect="1"/>
          </p:cNvPicPr>
          <p:nvPr/>
        </p:nvPicPr>
        <p:blipFill rotWithShape="1">
          <a:blip r:embed="rId3"/>
          <a:srcRect l="23437" t="24750" r="22589" b="7599"/>
          <a:stretch/>
        </p:blipFill>
        <p:spPr>
          <a:xfrm>
            <a:off x="326570" y="146957"/>
            <a:ext cx="9388929" cy="6616517"/>
          </a:xfrm>
          <a:prstGeom prst="rect">
            <a:avLst/>
          </a:prstGeom>
        </p:spPr>
      </p:pic>
    </p:spTree>
    <p:extLst>
      <p:ext uri="{BB962C8B-B14F-4D97-AF65-F5344CB8AC3E}">
        <p14:creationId xmlns:p14="http://schemas.microsoft.com/office/powerpoint/2010/main" val="2497556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41083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2832182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133955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66232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038762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39204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500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025205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06385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028980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affect</a:t>
            </a:r>
          </a:p>
        </p:txBody>
      </p:sp>
      <p:sp>
        <p:nvSpPr>
          <p:cNvPr id="3" name="Rectangle 2">
            <a:extLst>
              <a:ext uri="{FF2B5EF4-FFF2-40B4-BE49-F238E27FC236}">
                <a16:creationId xmlns:a16="http://schemas.microsoft.com/office/drawing/2014/main" id="{13BB5EC0-7A96-4D29-A835-6FAE896C31A4}"/>
              </a:ext>
            </a:extLst>
          </p:cNvPr>
          <p:cNvSpPr/>
          <p:nvPr/>
        </p:nvSpPr>
        <p:spPr>
          <a:xfrm>
            <a:off x="5515429" y="3429000"/>
            <a:ext cx="377371"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05C297-542A-4418-A224-8DDF5829F41C}"/>
              </a:ext>
            </a:extLst>
          </p:cNvPr>
          <p:cNvSpPr txBox="1"/>
          <p:nvPr/>
        </p:nvSpPr>
        <p:spPr>
          <a:xfrm>
            <a:off x="664281" y="2838652"/>
            <a:ext cx="20044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2" descr="Accept Yourself Hand Drawn Vector Illustration in Cartoon Doodle Style Man  Cheerful Label Stock Illustration - Illustration of poster, line: 187280335">
            <a:extLst>
              <a:ext uri="{FF2B5EF4-FFF2-40B4-BE49-F238E27FC236}">
                <a16:creationId xmlns:a16="http://schemas.microsoft.com/office/drawing/2014/main" id="{9F8D41B6-4239-47C0-BF18-E9C2E5E80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06828"/>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7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effect</a:t>
            </a:r>
          </a:p>
        </p:txBody>
      </p:sp>
      <p:sp>
        <p:nvSpPr>
          <p:cNvPr id="3" name="Rectangle 2">
            <a:extLst>
              <a:ext uri="{FF2B5EF4-FFF2-40B4-BE49-F238E27FC236}">
                <a16:creationId xmlns:a16="http://schemas.microsoft.com/office/drawing/2014/main" id="{0366E0B6-702E-4814-82C6-08CA2D13F3C9}"/>
              </a:ext>
            </a:extLst>
          </p:cNvPr>
          <p:cNvSpPr/>
          <p:nvPr/>
        </p:nvSpPr>
        <p:spPr>
          <a:xfrm>
            <a:off x="5178057" y="3615070"/>
            <a:ext cx="380914"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descr="Collection of comic effects Vector Image - 1608371 | StockUnlimited">
            <a:extLst>
              <a:ext uri="{FF2B5EF4-FFF2-40B4-BE49-F238E27FC236}">
                <a16:creationId xmlns:a16="http://schemas.microsoft.com/office/drawing/2014/main" id="{2AC81EF1-F816-4752-845F-E57549E1DC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71461B0D-4C2E-47B4-98DF-516BACAAFC7F}"/>
              </a:ext>
            </a:extLst>
          </p:cNvPr>
          <p:cNvPicPr>
            <a:picLocks noChangeAspect="1"/>
          </p:cNvPicPr>
          <p:nvPr/>
        </p:nvPicPr>
        <p:blipFill>
          <a:blip r:embed="rId2"/>
          <a:stretch>
            <a:fillRect/>
          </a:stretch>
        </p:blipFill>
        <p:spPr>
          <a:xfrm>
            <a:off x="599394" y="512308"/>
            <a:ext cx="2143125" cy="2143125"/>
          </a:xfrm>
          <a:prstGeom prst="rect">
            <a:avLst/>
          </a:prstGeom>
        </p:spPr>
      </p:pic>
    </p:spTree>
    <p:extLst>
      <p:ext uri="{BB962C8B-B14F-4D97-AF65-F5344CB8AC3E}">
        <p14:creationId xmlns:p14="http://schemas.microsoft.com/office/powerpoint/2010/main" val="42255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weather</a:t>
            </a:r>
          </a:p>
        </p:txBody>
      </p:sp>
      <p:sp>
        <p:nvSpPr>
          <p:cNvPr id="3" name="Rectangle 2">
            <a:extLst>
              <a:ext uri="{FF2B5EF4-FFF2-40B4-BE49-F238E27FC236}">
                <a16:creationId xmlns:a16="http://schemas.microsoft.com/office/drawing/2014/main" id="{4BCBA2DA-E95C-434C-BE81-320E182AE5EF}"/>
              </a:ext>
            </a:extLst>
          </p:cNvPr>
          <p:cNvSpPr/>
          <p:nvPr/>
        </p:nvSpPr>
        <p:spPr>
          <a:xfrm>
            <a:off x="5442856" y="3743421"/>
            <a:ext cx="64679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842" name="Picture 2" descr="Premium Vector | Weather cartoon set">
            <a:extLst>
              <a:ext uri="{FF2B5EF4-FFF2-40B4-BE49-F238E27FC236}">
                <a16:creationId xmlns:a16="http://schemas.microsoft.com/office/drawing/2014/main" id="{EF69E8E8-F8F9-461B-84BA-B10CCD4E6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whether</a:t>
            </a:r>
          </a:p>
        </p:txBody>
      </p:sp>
      <p:sp>
        <p:nvSpPr>
          <p:cNvPr id="3" name="Rectangle 2">
            <a:extLst>
              <a:ext uri="{FF2B5EF4-FFF2-40B4-BE49-F238E27FC236}">
                <a16:creationId xmlns:a16="http://schemas.microsoft.com/office/drawing/2014/main" id="{4BCBA2DA-E95C-434C-BE81-320E182AE5EF}"/>
              </a:ext>
            </a:extLst>
          </p:cNvPr>
          <p:cNvSpPr/>
          <p:nvPr/>
        </p:nvSpPr>
        <p:spPr>
          <a:xfrm>
            <a:off x="5370286" y="3743421"/>
            <a:ext cx="71936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AutoShape 2" descr="Whether Or Not Cartoons and Comics - funny pictures from CartoonStock">
            <a:extLst>
              <a:ext uri="{FF2B5EF4-FFF2-40B4-BE49-F238E27FC236}">
                <a16:creationId xmlns:a16="http://schemas.microsoft.com/office/drawing/2014/main" id="{70FA204D-168A-424B-9084-FE9A4CD78F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Image result for WHETHER or not clipart">
            <a:extLst>
              <a:ext uri="{FF2B5EF4-FFF2-40B4-BE49-F238E27FC236}">
                <a16:creationId xmlns:a16="http://schemas.microsoft.com/office/drawing/2014/main" id="{ECA7CBDD-460E-185D-FA7D-E6D82BFC8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77" y="474734"/>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1223619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11863652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6851597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notice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flipH="1">
            <a:off x="6400799" y="3698304"/>
            <a:ext cx="40821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E3B5F4-A4D6-CAC8-D938-71B9ECC6907D}"/>
              </a:ext>
            </a:extLst>
          </p:cNvPr>
          <p:cNvPicPr>
            <a:picLocks noChangeAspect="1"/>
          </p:cNvPicPr>
          <p:nvPr/>
        </p:nvPicPr>
        <p:blipFill>
          <a:blip r:embed="rId2"/>
          <a:stretch>
            <a:fillRect/>
          </a:stretch>
        </p:blipFill>
        <p:spPr>
          <a:xfrm>
            <a:off x="392225" y="325238"/>
            <a:ext cx="1926480" cy="1748490"/>
          </a:xfrm>
          <a:prstGeom prst="rect">
            <a:avLst/>
          </a:prstGeom>
        </p:spPr>
      </p:pic>
    </p:spTree>
    <p:extLst>
      <p:ext uri="{BB962C8B-B14F-4D97-AF65-F5344CB8AC3E}">
        <p14:creationId xmlns:p14="http://schemas.microsoft.com/office/powerpoint/2010/main" val="11572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policy</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371303" y="3641272"/>
            <a:ext cx="372396"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DB0C67E-4C6A-3624-D6DE-5FC13F3C6245}"/>
              </a:ext>
            </a:extLst>
          </p:cNvPr>
          <p:cNvPicPr>
            <a:picLocks noChangeAspect="1"/>
          </p:cNvPicPr>
          <p:nvPr/>
        </p:nvPicPr>
        <p:blipFill rotWithShape="1">
          <a:blip r:embed="rId2"/>
          <a:srcRect b="7157"/>
          <a:stretch/>
        </p:blipFill>
        <p:spPr>
          <a:xfrm>
            <a:off x="562903" y="292722"/>
            <a:ext cx="2444708" cy="1732021"/>
          </a:xfrm>
          <a:prstGeom prst="rect">
            <a:avLst/>
          </a:prstGeom>
        </p:spPr>
      </p:pic>
    </p:spTree>
    <p:extLst>
      <p:ext uri="{BB962C8B-B14F-4D97-AF65-F5344CB8AC3E}">
        <p14:creationId xmlns:p14="http://schemas.microsoft.com/office/powerpoint/2010/main" val="138477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2173</TotalTime>
  <Words>3342</Words>
  <Application>Microsoft Office PowerPoint</Application>
  <PresentationFormat>Widescreen</PresentationFormat>
  <Paragraphs>480</Paragraphs>
  <Slides>205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205</vt:i4>
      </vt:variant>
    </vt:vector>
  </HeadingPairs>
  <TitlesOfParts>
    <vt:vector size="210"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their</vt:lpstr>
      <vt:lpstr>there</vt:lpstr>
      <vt:lpstr>they’re</vt:lpstr>
      <vt:lpstr>Let’s Teach and Practise</vt:lpstr>
      <vt:lpstr>Soft c</vt:lpstr>
      <vt:lpstr>   soft  c –   sh      (as in chef)  s   (as in science) </vt:lpstr>
      <vt:lpstr>chef</vt:lpstr>
      <vt:lpstr>science n</vt:lpstr>
      <vt:lpstr>forced</vt:lpstr>
      <vt:lpstr>     Definition - a professional cook, typically the chief cook in a restaurant or hotel.</vt:lpstr>
      <vt:lpstr>Definition - study of the structure and behaviour of the physical and natural world through observation and experiment</vt:lpstr>
      <vt:lpstr>  Definition - obtained or imposed by coercion or physical power /  produced or maintained with effort; affected or unnatural.</vt:lpstr>
      <vt:lpstr>Sally trained to be a chef at City College. </vt:lpstr>
      <vt:lpstr>Science was Fran’s favourite subject in year six.</vt:lpstr>
      <vt:lpstr>There was no sign of a forced entry.</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Many people were forced to leave the island on ships in search of a new life abroad. </vt:lpstr>
      <vt:lpstr>PowerPoint Presentation</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allowed</vt:lpstr>
      <vt:lpstr>aloud</vt:lpstr>
      <vt:lpstr>accept</vt:lpstr>
      <vt:lpstr>except</vt:lpstr>
      <vt:lpstr>Let’s Teach and Practise</vt:lpstr>
      <vt:lpstr>Soft c</vt:lpstr>
      <vt:lpstr>   soft  c –   sh  (as in chef)   s  (as in science) </vt:lpstr>
      <vt:lpstr>celebrate</vt:lpstr>
      <vt:lpstr>cellar n</vt:lpstr>
      <vt:lpstr>juicy</vt:lpstr>
      <vt:lpstr>  Definition – to acknowledge within a social gathering or activity. </vt:lpstr>
      <vt:lpstr>  Definition – a room, underneath the ground floor in a house or building.</vt:lpstr>
      <vt:lpstr>  Definition – succulent and full of juice.</vt:lpstr>
      <vt:lpstr>We are all celebrating the Queen’s Platinum Jubilee with a street party.</vt:lpstr>
      <vt:lpstr>The elderly man filled his cellar with lots of bottles of wine.</vt:lpstr>
      <vt:lpstr>The apple was delicious and very juicy so I dribbled all down my t-shirt.</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Many people were forced to leave the island on ships in search of a new life abroad. </vt:lpstr>
      <vt:lpstr>PowerPoint Presentation</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affect</vt:lpstr>
      <vt:lpstr>effect</vt:lpstr>
      <vt:lpstr>weather</vt:lpstr>
      <vt:lpstr>whether</vt:lpstr>
      <vt:lpstr>Let’s Teach and Practise</vt:lpstr>
      <vt:lpstr>Soft c</vt:lpstr>
      <vt:lpstr>   soft  c –   sh  (as in chef)  s   (as in science) </vt:lpstr>
      <vt:lpstr>notice</vt:lpstr>
      <vt:lpstr>policy</vt:lpstr>
      <vt:lpstr>privacy</vt:lpstr>
      <vt:lpstr>Definition - notification or warning of something, especially to allow preparations to be made.</vt:lpstr>
      <vt:lpstr>  Definition - course or principle of action adopted by an organisation or individual. </vt:lpstr>
      <vt:lpstr>  Definition - own a state in which one is not or disturbed by other people.</vt:lpstr>
      <vt:lpstr> The silence in the room was demanded by the notice. </vt:lpstr>
      <vt:lpstr>The government's controversial economic policy was met with fear. </vt:lpstr>
      <vt:lpstr>She returned to the privacy of her own home. </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In the past, lots of the islanders grew juicy food on small pieces of land which had privacy notices. </vt:lpstr>
      <vt:lpstr>Year 4 – Summer 2 Week 2 - Thursday</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whose</vt:lpstr>
      <vt:lpstr>who’s</vt:lpstr>
      <vt:lpstr>cereal</vt:lpstr>
      <vt:lpstr>serial</vt:lpstr>
      <vt:lpstr>Let’s Teach and Practise</vt:lpstr>
      <vt:lpstr>Soft c</vt:lpstr>
      <vt:lpstr>   soft  c –   sh      (as in chef)  s  (as in science) </vt:lpstr>
      <vt:lpstr>special</vt:lpstr>
      <vt:lpstr>cyclone n</vt:lpstr>
      <vt:lpstr>recycle</vt:lpstr>
      <vt:lpstr>Definition – adjective: better, greater, or otherwise different from what is usual</vt:lpstr>
      <vt:lpstr>Definition - a system of winds rotating inwards to an area of low barometric pressure</vt:lpstr>
      <vt:lpstr>Definition - convert (waste) into reusable material.</vt:lpstr>
      <vt:lpstr>They always made a special effort at Christmas.</vt:lpstr>
      <vt:lpstr>There was a tropical cyclone brewing. </vt:lpstr>
      <vt:lpstr>Car hulks were recycled into new steel. </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      More money could probably be made from sheep’s wools in the 1700s and early 1800s many people were forced to leave the island on ships in search of new life abroad. </vt:lpstr>
      <vt:lpstr>Year 4 Summer 2 Week 2 - Friday</vt:lpstr>
      <vt:lpstr>PowerPoint Presentation</vt:lpstr>
      <vt:lpstr>Let’s Revisit and Review…</vt:lpstr>
      <vt:lpstr>Old challenge words…</vt:lpstr>
      <vt:lpstr>strength</vt:lpstr>
      <vt:lpstr>suppose</vt:lpstr>
      <vt:lpstr>Old spelling rule words…</vt:lpstr>
      <vt:lpstr>their</vt:lpstr>
      <vt:lpstr>there</vt:lpstr>
      <vt:lpstr>they’re</vt:lpstr>
      <vt:lpstr>allowed</vt:lpstr>
      <vt:lpstr>aloud</vt:lpstr>
      <vt:lpstr>accept</vt:lpstr>
      <vt:lpstr>except</vt:lpstr>
      <vt:lpstr>affect</vt:lpstr>
      <vt:lpstr>effect</vt:lpstr>
      <vt:lpstr>weather</vt:lpstr>
      <vt:lpstr>whether</vt:lpstr>
      <vt:lpstr>whose</vt:lpstr>
      <vt:lpstr>who’s</vt:lpstr>
      <vt:lpstr>cereal</vt:lpstr>
      <vt:lpstr>serial</vt:lpstr>
      <vt:lpstr>New spelling rule words…</vt:lpstr>
      <vt:lpstr>chef</vt:lpstr>
      <vt:lpstr>science</vt:lpstr>
      <vt:lpstr>forced</vt:lpstr>
      <vt:lpstr>celebrate</vt:lpstr>
      <vt:lpstr>cellar</vt:lpstr>
      <vt:lpstr>juicy</vt:lpstr>
      <vt:lpstr>notice</vt:lpstr>
      <vt:lpstr>policy</vt:lpstr>
      <vt:lpstr>privacy</vt:lpstr>
      <vt:lpstr>special</vt:lpstr>
      <vt:lpstr>cyclone</vt:lpstr>
      <vt:lpstr>recycle</vt:lpstr>
      <vt:lpstr>New challenge words…</vt:lpstr>
      <vt:lpstr>occasionally</vt:lpstr>
      <vt:lpstr>probably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75</cp:revision>
  <cp:lastPrinted>2022-05-27T07:40:55Z</cp:lastPrinted>
  <dcterms:created xsi:type="dcterms:W3CDTF">2022-03-23T13:56:57Z</dcterms:created>
  <dcterms:modified xsi:type="dcterms:W3CDTF">2023-05-25T10:30:35Z</dcterms:modified>
</cp:coreProperties>
</file>