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60" r:id="rId3"/>
    <p:sldId id="342" r:id="rId4"/>
    <p:sldId id="348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3" r:id="rId16"/>
    <p:sldId id="344" r:id="rId17"/>
    <p:sldId id="345" r:id="rId18"/>
    <p:sldId id="346" r:id="rId19"/>
    <p:sldId id="347" r:id="rId20"/>
    <p:sldId id="357" r:id="rId21"/>
    <p:sldId id="352" r:id="rId22"/>
    <p:sldId id="353" r:id="rId23"/>
    <p:sldId id="354" r:id="rId24"/>
    <p:sldId id="355" r:id="rId25"/>
    <p:sldId id="356" r:id="rId26"/>
    <p:sldId id="349" r:id="rId27"/>
    <p:sldId id="350" r:id="rId28"/>
    <p:sldId id="351" r:id="rId29"/>
    <p:sldId id="321" r:id="rId30"/>
    <p:sldId id="325" r:id="rId31"/>
    <p:sldId id="326" r:id="rId32"/>
    <p:sldId id="291" r:id="rId33"/>
    <p:sldId id="292" r:id="rId34"/>
    <p:sldId id="358" r:id="rId35"/>
    <p:sldId id="359" r:id="rId36"/>
    <p:sldId id="298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96"/>
    <a:srgbClr val="00A7E2"/>
    <a:srgbClr val="0079A4"/>
    <a:srgbClr val="006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787" autoAdjust="0"/>
    <p:restoredTop sz="86957" autoAdjust="0"/>
  </p:normalViewPr>
  <p:slideViewPr>
    <p:cSldViewPr>
      <p:cViewPr varScale="1">
        <p:scale>
          <a:sx n="128" d="100"/>
          <a:sy n="128" d="100"/>
        </p:scale>
        <p:origin x="-72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61C83-252E-40D3-A380-0725743815A8}" type="datetimeFigureOut">
              <a:rPr lang="en-US" smtClean="0"/>
              <a:t>9/27/14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F8658-B642-4FD6-8735-D3CEF8EB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1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2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popular and strong render engine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38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7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9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7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F8658-B642-4FD6-8735-D3CEF8EBFE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9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2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0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6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2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6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5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1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4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250000"/>
              </a:schemeClr>
            </a:gs>
            <a:gs pos="68000">
              <a:schemeClr val="bg1">
                <a:tint val="90000"/>
                <a:shade val="90000"/>
                <a:satMod val="200000"/>
              </a:schemeClr>
            </a:gs>
            <a:gs pos="100000">
              <a:schemeClr val="bg1">
                <a:tint val="90000"/>
                <a:shade val="70000"/>
                <a:satMod val="250000"/>
                <a:lumMod val="69000"/>
                <a:lumOff val="3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24D86-12DE-4214-9329-FC77317DF149}" type="datetimeFigureOut">
              <a:rPr lang="en-US" smtClean="0"/>
              <a:t>9/27/14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4A7B-F582-488C-9BFF-413F3A04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hienbinh.com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bit.ly/AmazingKick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replay.com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jskill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bit.ly/AmazingKick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7E2"/>
            </a:gs>
            <a:gs pos="68000">
              <a:srgbClr val="0079A4"/>
            </a:gs>
            <a:gs pos="100000">
              <a:srgbClr val="006F9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1000" y="1084856"/>
            <a:ext cx="49530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12395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JOY Entertainment</a:t>
            </a:r>
            <a:endParaRPr lang="en-US" sz="4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249555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Introduction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Period  : 2014-2015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Version: 0.1.8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Time     : 09/2014</a:t>
            </a:r>
            <a:endParaRPr lang="en-US" sz="2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1000" y="1084856"/>
            <a:ext cx="49530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BUSINESS MODEL</a:t>
            </a:r>
            <a:endParaRPr lang="en-US" sz="4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MOBILE GAME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Ikeni\Desktop\JoyLogo180x180nonB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-34925"/>
            <a:ext cx="549275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OVERVIEW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11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885950"/>
            <a:ext cx="4648200" cy="2133600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20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lvl="1"/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Big trend around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is what we do best: </a:t>
            </a:r>
            <a:r>
              <a:rPr lang="en-US" dirty="0" err="1">
                <a:solidFill>
                  <a:schemeClr val="bg1"/>
                </a:solidFill>
              </a:rPr>
              <a:t>Exp</a:t>
            </a:r>
            <a:r>
              <a:rPr lang="en-US" dirty="0">
                <a:solidFill>
                  <a:schemeClr val="bg1"/>
                </a:solidFill>
              </a:rPr>
              <a:t> + </a:t>
            </a:r>
            <a:r>
              <a:rPr lang="en-US" dirty="0" smtClean="0">
                <a:solidFill>
                  <a:schemeClr val="bg1"/>
                </a:solidFill>
              </a:rPr>
              <a:t>resources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Dream team for mobile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Our framework and engine are stable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2783513"/>
            <a:ext cx="3111619" cy="19317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46" y="1129614"/>
            <a:ext cx="2955773" cy="16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5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IN-APP PURCHASE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BUSINESS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12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7750"/>
            <a:ext cx="5211649" cy="357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47753"/>
            <a:ext cx="3396281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LICENSING &amp; </a:t>
            </a:r>
            <a:r>
              <a:rPr lang="en-US" sz="4000" dirty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MINIMUM GUARANTEE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BUSINESS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13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1581150"/>
            <a:ext cx="4347158" cy="242300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885949"/>
            <a:ext cx="4419600" cy="1828801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20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Game licensing to publishers in different market (Vietnam, China, Japan, Korea or Global)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Minimum </a:t>
            </a:r>
            <a:r>
              <a:rPr lang="en-US" sz="1600" dirty="0" smtClean="0">
                <a:solidFill>
                  <a:schemeClr val="bg1"/>
                </a:solidFill>
              </a:rPr>
              <a:t>guarantee revenue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14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3950"/>
            <a:ext cx="3886200" cy="373379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20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Inherited the advantages from </a:t>
            </a:r>
            <a:r>
              <a:rPr lang="en-US" sz="1600" dirty="0" err="1" smtClean="0">
                <a:solidFill>
                  <a:schemeClr val="bg1"/>
                </a:solidFill>
              </a:rPr>
              <a:t>Irrlicht</a:t>
            </a:r>
            <a:r>
              <a:rPr lang="en-US" sz="1600" dirty="0" smtClean="0">
                <a:solidFill>
                  <a:schemeClr val="bg1"/>
                </a:solidFill>
              </a:rPr>
              <a:t> Engine and team experience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Strong and fast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Extremely optimized for mobile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Cross </a:t>
            </a:r>
            <a:r>
              <a:rPr lang="en-US" sz="1600" dirty="0">
                <a:solidFill>
                  <a:schemeClr val="bg1"/>
                </a:solidFill>
              </a:rPr>
              <a:t>platform: PC, Mac, </a:t>
            </a:r>
            <a:r>
              <a:rPr lang="en-US" sz="1600" dirty="0" smtClean="0">
                <a:solidFill>
                  <a:schemeClr val="bg1"/>
                </a:solidFill>
              </a:rPr>
              <a:t>Linux, </a:t>
            </a:r>
            <a:r>
              <a:rPr lang="en-US" sz="1600" dirty="0" err="1" smtClean="0">
                <a:solidFill>
                  <a:schemeClr val="bg1"/>
                </a:solidFill>
              </a:rPr>
              <a:t>iOS</a:t>
            </a:r>
            <a:r>
              <a:rPr lang="en-US" sz="1600" dirty="0">
                <a:solidFill>
                  <a:schemeClr val="bg1"/>
                </a:solidFill>
              </a:rPr>
              <a:t>, Android, </a:t>
            </a:r>
            <a:r>
              <a:rPr lang="en-US" sz="1600" dirty="0" smtClean="0">
                <a:solidFill>
                  <a:schemeClr val="bg1"/>
                </a:solidFill>
              </a:rPr>
              <a:t>WP8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more.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Easy </a:t>
            </a:r>
            <a:r>
              <a:rPr lang="en-US" sz="1600" dirty="0">
                <a:solidFill>
                  <a:schemeClr val="bg1"/>
                </a:solidFill>
              </a:rPr>
              <a:t>for customization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Update </a:t>
            </a:r>
            <a:r>
              <a:rPr lang="en-US" sz="1600" dirty="0" smtClean="0">
                <a:solidFill>
                  <a:schemeClr val="bg1"/>
                </a:solidFill>
              </a:rPr>
              <a:t>regularly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Ready for commercial in 2014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4" y="1123950"/>
            <a:ext cx="4382551" cy="3377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427107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SKYLITCH ENGINE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84207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PLATFORM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6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0" y="1084856"/>
            <a:ext cx="51054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INVESTOR</a:t>
            </a:r>
            <a:endParaRPr lang="en-US" sz="4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9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APPOTA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INVESTOR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16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90600" y="2724150"/>
            <a:ext cx="7391400" cy="17526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Biggest mobile app distributor in Vietnam and also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SEA</a:t>
            </a:r>
            <a:endParaRPr lang="en-US" sz="1600" dirty="0" smtClean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Have offices in 5 countries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Close relationship with JOY, support for distribution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&amp; marketing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13" y="971550"/>
            <a:ext cx="4698787" cy="1468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0" y="1084856"/>
            <a:ext cx="51054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PARTNERS</a:t>
            </a:r>
            <a:endParaRPr lang="en-US" sz="4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7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LOCAL PARTNERS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PARTNERS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18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16" y="1322517"/>
            <a:ext cx="3417476" cy="1084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6" y="3500780"/>
            <a:ext cx="2524125" cy="11693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105150"/>
            <a:ext cx="2858308" cy="16578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1" y="2266950"/>
            <a:ext cx="3163666" cy="12338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6" y="2171075"/>
            <a:ext cx="2524125" cy="11394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1" y="27937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1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GLOBAL PARTNERS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PARTNERS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19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328737"/>
            <a:ext cx="340995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24" y="3023773"/>
            <a:ext cx="3073455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52" y="999711"/>
            <a:ext cx="1924050" cy="1924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45" y="2724150"/>
            <a:ext cx="1919855" cy="20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3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 JOY = NO GAME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OVERVIEW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799" y="1276350"/>
            <a:ext cx="6059889" cy="1447800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Bring JOY to your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Focus on mobile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Develop our own engine</a:t>
            </a:r>
            <a:endParaRPr lang="en-US" sz="2000" b="1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76350"/>
            <a:ext cx="2462490" cy="36937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00350"/>
            <a:ext cx="3088089" cy="2197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799" y="2854464"/>
            <a:ext cx="2971801" cy="2079486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Founded in April –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Joint </a:t>
            </a:r>
            <a:r>
              <a:rPr lang="en-US" sz="1600" b="1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Stock </a:t>
            </a:r>
            <a:r>
              <a:rPr lang="en-US" sz="16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online mobile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offline games</a:t>
            </a:r>
          </a:p>
        </p:txBody>
      </p:sp>
    </p:spTree>
    <p:extLst>
      <p:ext uri="{BB962C8B-B14F-4D97-AF65-F5344CB8AC3E}">
        <p14:creationId xmlns:p14="http://schemas.microsoft.com/office/powerpoint/2010/main" val="277077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0" y="1084856"/>
            <a:ext cx="51054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What We Have In The Market Today </a:t>
            </a:r>
            <a:endParaRPr lang="en-US" sz="2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AUTO RACING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21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321"/>
            <a:ext cx="4607495" cy="2595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5" y="1499321"/>
            <a:ext cx="4607495" cy="25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3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CAPTAIN STRIKE - 3D MMO TPS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22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" y="4402931"/>
            <a:ext cx="9143999" cy="7583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First online mobile </a:t>
            </a:r>
            <a:r>
              <a:rPr lang="en-US" sz="2000" dirty="0">
                <a:solidFill>
                  <a:schemeClr val="bg1"/>
                </a:solidFill>
              </a:rPr>
              <a:t>Third-person shooter game </a:t>
            </a:r>
            <a:r>
              <a:rPr lang="en-US" sz="2000" dirty="0" smtClean="0">
                <a:solidFill>
                  <a:schemeClr val="bg1"/>
                </a:solidFill>
              </a:rPr>
              <a:t>in Vietnam (also Asia)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  <a:hlinkClick r:id="rId3"/>
              </a:rPr>
              <a:t>http://captainstrike.com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255"/>
            <a:ext cx="9143999" cy="3384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255"/>
            <a:ext cx="856928" cy="8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9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23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87" y="1200166"/>
            <a:ext cx="5280513" cy="354322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-1" y="1205013"/>
            <a:ext cx="3863487" cy="3543224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</a:rPr>
              <a:t>Released to Vietnam market in 9 April 2014, Cross platform (iOS, Android, PC)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500,000+ user for Vietnamese version only (from 9 April)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Release globally on Sep 2014 (Captain Strike)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Release in China soon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743390"/>
            <a:ext cx="9144000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Based in our first 3D game engine in Vietnam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43815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CAPTAIN STRIKE - 3D MMO TPS</a:t>
            </a:r>
          </a:p>
        </p:txBody>
      </p:sp>
    </p:spTree>
    <p:extLst>
      <p:ext uri="{BB962C8B-B14F-4D97-AF65-F5344CB8AC3E}">
        <p14:creationId xmlns:p14="http://schemas.microsoft.com/office/powerpoint/2010/main" val="156836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AMAZING KICK – ONLINE FREEKICK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24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" y="4402931"/>
            <a:ext cx="9143999" cy="3786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RELEASED IN JUNE 2014: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bit.ly/AmazingKick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7" y="1352549"/>
            <a:ext cx="3050381" cy="3050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22" y="1352221"/>
            <a:ext cx="5421582" cy="30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3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WIP GAMES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25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1181"/>
            <a:ext cx="4572000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3899"/>
            <a:ext cx="4571999" cy="257142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0" y="4402931"/>
            <a:ext cx="4571999" cy="22621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(THE IMAGE’S </a:t>
            </a:r>
            <a:r>
              <a:rPr lang="en-US" sz="1200" dirty="0">
                <a:solidFill>
                  <a:schemeClr val="bg1"/>
                </a:solidFill>
              </a:rPr>
              <a:t>COPYRIGHT BELOGNS </a:t>
            </a:r>
            <a:r>
              <a:rPr lang="en-US" sz="1200" dirty="0" smtClean="0">
                <a:solidFill>
                  <a:schemeClr val="bg1"/>
                </a:solidFill>
              </a:rPr>
              <a:t>TO EA)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" y="4402931"/>
            <a:ext cx="4571999" cy="22621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(THE IMAGE’S COPYRIGHT BELOGNS TO VALVE)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1450166"/>
            <a:ext cx="4571999" cy="3786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MOBA ALL-STARS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1999" y="1450166"/>
            <a:ext cx="4571999" cy="3786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SOLDIERS 2</a:t>
            </a:r>
          </a:p>
        </p:txBody>
      </p:sp>
    </p:spTree>
    <p:extLst>
      <p:ext uri="{BB962C8B-B14F-4D97-AF65-F5344CB8AC3E}">
        <p14:creationId xmlns:p14="http://schemas.microsoft.com/office/powerpoint/2010/main" val="263887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0" y="1084856"/>
            <a:ext cx="51054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WHAT’S NEXT</a:t>
            </a:r>
            <a:endParaRPr lang="en-US" sz="2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2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3D GAMES + PLATFORM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FUTURE PLAN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27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1504950"/>
            <a:ext cx="7238999" cy="28194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Platform and Engine development</a:t>
            </a:r>
            <a:endParaRPr lang="en-US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Next MMO 3D games (MOBA, SHOOTING, RACING, RPG)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Focus to Asia concepts/markets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5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MOBILE GAME SOCIAL NETWORK!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BESIDE GAMES?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28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352550"/>
            <a:ext cx="8305800" cy="320039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  <a:hlinkClick r:id="rId2"/>
              </a:rPr>
              <a:t>http://JSkill.com</a:t>
            </a:r>
            <a:r>
              <a:rPr lang="en-US" sz="3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will start in End of 2014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  <a:hlinkClick r:id="rId3"/>
              </a:rPr>
              <a:t>http://JReplay.com</a:t>
            </a:r>
            <a:r>
              <a:rPr lang="en-US" sz="3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video replays social network, also integration with </a:t>
            </a:r>
            <a:r>
              <a:rPr lang="en-US" sz="3000" dirty="0" err="1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JSkill</a:t>
            </a:r>
            <a:endParaRPr lang="en-US" sz="3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29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87" y="1200166"/>
            <a:ext cx="5280513" cy="354322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-1" y="1205013"/>
            <a:ext cx="3863487" cy="3543224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</a:rPr>
              <a:t>Released to Vietnam market in 9 April 2014, Cross platform (iOS, Android, PC)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500,000+ user for Vietnamese version only (from 9 April)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Release globally on Sep 2014 (Captain Strike)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Release in China soon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743390"/>
            <a:ext cx="9144000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Based in our first 3D game engine in Vietnam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43815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CAPTAIN STRIKE - 3D MMO TPS</a:t>
            </a:r>
          </a:p>
        </p:txBody>
      </p:sp>
    </p:spTree>
    <p:extLst>
      <p:ext uri="{BB962C8B-B14F-4D97-AF65-F5344CB8AC3E}">
        <p14:creationId xmlns:p14="http://schemas.microsoft.com/office/powerpoint/2010/main" val="204717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VISION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OVERVIEW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26677" y="1835914"/>
            <a:ext cx="4114800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z="2000" b="0" dirty="0" smtClean="0">
                <a:solidFill>
                  <a:schemeClr val="bg1"/>
                </a:solidFill>
              </a:rPr>
              <a:t>In </a:t>
            </a:r>
            <a:r>
              <a:rPr lang="en-US" sz="2000" b="0" dirty="0">
                <a:solidFill>
                  <a:schemeClr val="bg1"/>
                </a:solidFill>
              </a:rPr>
              <a:t>term of </a:t>
            </a:r>
            <a:r>
              <a:rPr lang="en-US" sz="2000" b="0" dirty="0" smtClean="0">
                <a:solidFill>
                  <a:schemeClr val="bg1"/>
                </a:solidFill>
              </a:rPr>
              <a:t>users’ trust</a:t>
            </a:r>
            <a:endParaRPr lang="en-US" sz="2000" b="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In term of </a:t>
            </a:r>
            <a:r>
              <a:rPr lang="en-US" sz="2000" b="0" dirty="0" smtClean="0">
                <a:solidFill>
                  <a:schemeClr val="bg1"/>
                </a:solidFill>
                <a:sym typeface="Wingdings" pitchFamily="2" charset="2"/>
              </a:rPr>
              <a:t>game quality</a:t>
            </a:r>
            <a:endParaRPr lang="en-US" sz="2000" b="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b="0" dirty="0" smtClean="0">
                <a:solidFill>
                  <a:schemeClr val="bg1"/>
                </a:solidFill>
              </a:rPr>
              <a:t>In </a:t>
            </a:r>
            <a:r>
              <a:rPr lang="en-US" sz="2000" b="0" dirty="0">
                <a:solidFill>
                  <a:schemeClr val="bg1"/>
                </a:solidFill>
              </a:rPr>
              <a:t>term of </a:t>
            </a:r>
            <a:r>
              <a:rPr lang="en-US" sz="2000" b="0" dirty="0" smtClean="0">
                <a:solidFill>
                  <a:schemeClr val="bg1"/>
                </a:solidFill>
              </a:rPr>
              <a:t>innovation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65" y="1581149"/>
            <a:ext cx="4422425" cy="235715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26676" y="3235613"/>
            <a:ext cx="4114800" cy="113683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lvl="1"/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bg1"/>
                </a:solidFill>
              </a:rPr>
              <a:t>Differentiation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bg1"/>
                </a:solidFill>
              </a:rPr>
              <a:t>Creativity</a:t>
            </a:r>
            <a:endParaRPr lang="en-GB" sz="20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bg1"/>
                </a:solidFill>
              </a:rPr>
              <a:t>Experience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6675" y="2851577"/>
            <a:ext cx="4114801" cy="3840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WHY WE WILL </a:t>
            </a:r>
            <a:r>
              <a:rPr lang="en-GB" dirty="0" smtClean="0">
                <a:solidFill>
                  <a:schemeClr val="bg1"/>
                </a:solidFill>
              </a:rPr>
              <a:t>SUCCEED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952" y="1247366"/>
            <a:ext cx="4128247" cy="5885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TOP MOBILE </a:t>
            </a:r>
            <a:r>
              <a:rPr lang="en-US" dirty="0">
                <a:solidFill>
                  <a:schemeClr val="bg1"/>
                </a:solidFill>
              </a:rPr>
              <a:t>GAME COMPANY IN </a:t>
            </a:r>
            <a:r>
              <a:rPr lang="en-US" dirty="0" smtClean="0">
                <a:solidFill>
                  <a:schemeClr val="bg1"/>
                </a:solidFill>
              </a:rPr>
              <a:t>ASIA </a:t>
            </a:r>
            <a:r>
              <a:rPr lang="en-US" dirty="0">
                <a:solidFill>
                  <a:schemeClr val="bg1"/>
                </a:solidFill>
              </a:rPr>
              <a:t>WITHIN </a:t>
            </a: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7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AMAZING KICK – ONLINE FREEKICK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30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" y="4402931"/>
            <a:ext cx="9143999" cy="3786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RELEASED IN JUNE 2014: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bit.ly/AmazingKick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7" y="1352549"/>
            <a:ext cx="3050381" cy="3050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22" y="1352221"/>
            <a:ext cx="5421582" cy="30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3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WIP GAMES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GAMES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31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1181"/>
            <a:ext cx="4572000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3899"/>
            <a:ext cx="4571999" cy="257142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0" y="4402931"/>
            <a:ext cx="4571999" cy="22621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(THE IMAGE’S </a:t>
            </a:r>
            <a:r>
              <a:rPr lang="en-US" sz="1200" dirty="0">
                <a:solidFill>
                  <a:schemeClr val="bg1"/>
                </a:solidFill>
              </a:rPr>
              <a:t>COPYRIGHT BELOGNS </a:t>
            </a:r>
            <a:r>
              <a:rPr lang="en-US" sz="1200" dirty="0" smtClean="0">
                <a:solidFill>
                  <a:schemeClr val="bg1"/>
                </a:solidFill>
              </a:rPr>
              <a:t>TO EA)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" y="4402931"/>
            <a:ext cx="4571999" cy="22621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(THE IMAGE’S COPYRIGHT BELOGNS TO VALVE)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1450166"/>
            <a:ext cx="4571999" cy="3786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MOBA ALL-STARS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1999" y="1450166"/>
            <a:ext cx="4571999" cy="3786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SOLDIERS 2</a:t>
            </a:r>
          </a:p>
        </p:txBody>
      </p:sp>
    </p:spTree>
    <p:extLst>
      <p:ext uri="{BB962C8B-B14F-4D97-AF65-F5344CB8AC3E}">
        <p14:creationId xmlns:p14="http://schemas.microsoft.com/office/powerpoint/2010/main" val="243687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7E2"/>
            </a:gs>
            <a:gs pos="68000">
              <a:srgbClr val="0079A4"/>
            </a:gs>
            <a:gs pos="100000">
              <a:srgbClr val="006F9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0" y="1084856"/>
            <a:ext cx="51054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TEAMS</a:t>
            </a:r>
            <a:endParaRPr lang="en-US" sz="4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0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7E2"/>
            </a:gs>
            <a:gs pos="68000">
              <a:srgbClr val="0079A4"/>
            </a:gs>
            <a:gs pos="100000">
              <a:srgbClr val="006F9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0" y="1084856"/>
            <a:ext cx="5105400" cy="33918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266950"/>
            <a:ext cx="4949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Investment 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Pro-Forma</a:t>
            </a:r>
            <a:endParaRPr lang="en-US" sz="44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26" name="Picture 2" descr="C:\Users\Ikeni\Downloads\metro_ui_dock_icon_set___released___678_icons_by_dakirby309-d4n4w3q\Metro Icons\Internet Shortcuts\Facebook alt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8485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Ikeni\Desktop\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keni\Documents\Metro Studio\Joysti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40037"/>
            <a:ext cx="1636713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 Giang Anh\Downloads\Drives-iPhone-Metro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084856"/>
            <a:ext cx="1636714" cy="16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– Financial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plan to use the investment for</a:t>
            </a:r>
          </a:p>
          <a:p>
            <a:r>
              <a:rPr lang="en-US" dirty="0" smtClean="0"/>
              <a:t>What is the expected ROI (18 months or less)</a:t>
            </a:r>
          </a:p>
          <a:p>
            <a:r>
              <a:rPr lang="en-US" dirty="0" smtClean="0"/>
              <a:t>Does the investment to need to be in phases?</a:t>
            </a:r>
          </a:p>
          <a:p>
            <a:r>
              <a:rPr lang="en-US" dirty="0" smtClean="0"/>
              <a:t>IF so, detail out milestones per investment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4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Current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Revenues per month</a:t>
            </a:r>
          </a:p>
          <a:p>
            <a:r>
              <a:rPr lang="en-US" dirty="0" smtClean="0"/>
              <a:t>Current monthly expenses </a:t>
            </a:r>
          </a:p>
          <a:p>
            <a:r>
              <a:rPr lang="en-US" dirty="0" smtClean="0"/>
              <a:t>Projected Capital Costs for 2015 (servers..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30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36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15770"/>
            <a:ext cx="7026658" cy="9144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THANK YOU!</a:t>
            </a:r>
            <a:endParaRPr lang="vi-VN" sz="6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30170"/>
            <a:ext cx="4876800" cy="3249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30170"/>
            <a:ext cx="2166620" cy="3249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1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APPROACH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OVERVIEW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6229" y="1540072"/>
            <a:ext cx="4695371" cy="2098478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buFont typeface="Arial" panose="020B0604020202020204" pitchFamily="34" charset="0"/>
              <a:buNone/>
              <a:defRPr sz="2000" b="1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Best way to get big is by being small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Small teams try to achieve great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don’t have heroes… We can be </a:t>
            </a:r>
            <a:r>
              <a:rPr lang="en-US" dirty="0" smtClean="0">
                <a:solidFill>
                  <a:schemeClr val="bg1"/>
                </a:solidFill>
              </a:rPr>
              <a:t>heroes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229" y="3638550"/>
            <a:ext cx="4695371" cy="55399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“Small </a:t>
            </a:r>
            <a:r>
              <a:rPr lang="en-US" sz="30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 </a:t>
            </a:r>
            <a:r>
              <a:rPr lang="en-US" sz="30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Beautiful”</a:t>
            </a:r>
            <a:endParaRPr lang="en-US" sz="3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37434"/>
            <a:ext cx="3622722" cy="2655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ABOUT JOY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TEAM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5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504951"/>
            <a:ext cx="4876800" cy="23622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Passion </a:t>
            </a:r>
            <a:r>
              <a:rPr lang="en-US" sz="20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 </a:t>
            </a:r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mobile game</a:t>
            </a:r>
            <a:endParaRPr lang="en-US" sz="2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Creativity, no copy – yes inspire</a:t>
            </a:r>
            <a:endParaRPr lang="en-US" sz="2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Unrestricted freedom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Continuously improve ourselves</a:t>
            </a:r>
            <a:endParaRPr lang="vi-VN" sz="2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vi-VN" sz="20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Use Scrum </a:t>
            </a:r>
            <a:r>
              <a:rPr lang="vi-VN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 game dev</a:t>
            </a:r>
            <a:endParaRPr lang="en-US" sz="20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6800"/>
            <a:ext cx="3735222" cy="2340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9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WHY US?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TEAM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6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885950"/>
            <a:ext cx="4053966" cy="23622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WE </a:t>
            </a:r>
            <a:r>
              <a:rPr lang="en-US" sz="20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ARE EXPERIENCED</a:t>
            </a:r>
            <a:endParaRPr lang="en-US" sz="2000" dirty="0" smtClean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Producer and leaders of the leading mobile game companies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Shipped 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over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100 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titles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together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6+ years in video game development</a:t>
            </a:r>
            <a:endParaRPr lang="en-US" sz="16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Have worked together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for 5+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years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Well Educated Work Force</a:t>
            </a:r>
            <a:endParaRPr lang="en-US" sz="1600" dirty="0" smtClean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Average age: 23</a:t>
            </a:r>
            <a:endParaRPr lang="en-US" sz="16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66" y="1146036"/>
            <a:ext cx="5095289" cy="33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1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FOUNDERS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TEAM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7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99537" y="3492119"/>
            <a:ext cx="6244464" cy="142875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Previously a creation team producer of Gameloft SEA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as 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released more than 30 commercial games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7 years+ in video game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Founder of Vietnam Game Developer Network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MBA</a:t>
            </a:r>
            <a:endParaRPr lang="en-US" sz="16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899539" y="1637396"/>
            <a:ext cx="6244462" cy="144870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Previously a lead game designer of the only creation team of Gameloft SEA. Produced best selling 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title Brothers In Arms 2</a:t>
            </a:r>
            <a:endParaRPr lang="en-US" sz="1600" dirty="0" smtClean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Win 3 industry awards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years+ in video game development</a:t>
            </a:r>
            <a:endParaRPr lang="en-US" sz="16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9538" y="3086100"/>
            <a:ext cx="6244463" cy="4060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LE GIANG ANH, </a:t>
            </a:r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CEO</a:t>
            </a:r>
            <a:endParaRPr lang="en-US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9538" y="1253361"/>
            <a:ext cx="6244463" cy="3840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TRAN QUANG HUY, CREATIVE DIRECTOR</a:t>
            </a:r>
            <a:endParaRPr lang="en-US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53361"/>
            <a:ext cx="1832739" cy="18327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86100"/>
            <a:ext cx="1832738" cy="18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6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TEAM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8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899537" y="1637397"/>
            <a:ext cx="6244461" cy="144870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Previously a lead programmer of the creation team at Gameloft SEA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. Produced 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Brothers In Arms 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2, Tank Battles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5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years+ in video game development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04792" y="1253360"/>
            <a:ext cx="6239207" cy="3840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NGUYEN HUU LE TRONG TIN</a:t>
            </a:r>
            <a:endParaRPr lang="en-US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899538" y="3474325"/>
            <a:ext cx="6244460" cy="144451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Previously a lead programmer of the creation team at Gameloft SEA. Produced best selling Asphalt 6, 7 in Windows Phone.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Win </a:t>
            </a: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 industry awards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5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years+ in video game development</a:t>
            </a:r>
            <a:endParaRPr lang="en-US" sz="16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9538" y="3086098"/>
            <a:ext cx="6244460" cy="38822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HOANG NGOC TOAN, LEAD PROGRAMMER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253360"/>
            <a:ext cx="1832739" cy="1832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086099"/>
            <a:ext cx="1832739" cy="18327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FOUNDERS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4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0"/>
            <a:ext cx="152400" cy="43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842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OUR TEAM</a:t>
            </a:r>
            <a:endParaRPr lang="en-US" sz="2000" dirty="0">
              <a:solidFill>
                <a:srgbClr val="7030A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88106"/>
            <a:ext cx="2133600" cy="273844"/>
          </a:xfrm>
        </p:spPr>
        <p:txBody>
          <a:bodyPr/>
          <a:lstStyle/>
          <a:p>
            <a:fld id="{38564A7B-F582-488C-9BFF-413F3A04DC9F}" type="slidenum">
              <a:rPr lang="en-US" sz="2000" smtClean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9</a:t>
            </a:fld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899537" y="1637397"/>
            <a:ext cx="6244461" cy="144870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Previously CFO of Appota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Was financial controller of VatGia.com (VN Price)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Built startups to hundred million dollars companies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6</a:t>
            </a: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years+ in accounting and finance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04792" y="1253360"/>
            <a:ext cx="6239207" cy="3840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TRAN THI THANH HAI, CFO</a:t>
            </a:r>
            <a:endParaRPr lang="en-US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438150" cy="4381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899538" y="3474325"/>
            <a:ext cx="6244460" cy="144451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Expert in both 2D and 3D graphics/art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Be able to use almost graphic tools for game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Love to learn new things</a:t>
            </a:r>
            <a:endParaRPr lang="en-US" sz="16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9538" y="3086098"/>
            <a:ext cx="6244460" cy="38822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BUI TRUNG HIEU, LEAD ARTIST</a:t>
            </a:r>
            <a:endParaRPr lang="en-US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43815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FOUNDERS</a:t>
            </a:r>
            <a:endParaRPr lang="en-US" sz="4000" dirty="0">
              <a:solidFill>
                <a:srgbClr val="C000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24293"/>
              </p:ext>
            </p:extLst>
          </p:nvPr>
        </p:nvGraphicFramePr>
        <p:xfrm>
          <a:off x="1066800" y="3086102"/>
          <a:ext cx="1832736" cy="183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4" imgW="3809520" imgH="3809520" progId="Photoshop.Image.14">
                  <p:embed/>
                </p:oleObj>
              </mc:Choice>
              <mc:Fallback>
                <p:oleObj name="Image" r:id="rId4" imgW="3809520" imgH="380952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3086102"/>
                        <a:ext cx="1832736" cy="1832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910574"/>
              </p:ext>
            </p:extLst>
          </p:nvPr>
        </p:nvGraphicFramePr>
        <p:xfrm>
          <a:off x="1066800" y="1249171"/>
          <a:ext cx="1836924" cy="183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6" imgW="14145840" imgH="14145840" progId="Photoshop.Image.14">
                  <p:embed/>
                </p:oleObj>
              </mc:Choice>
              <mc:Fallback>
                <p:oleObj name="Image" r:id="rId6" imgW="14145840" imgH="1414584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1249171"/>
                        <a:ext cx="1836924" cy="183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911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00B050"/>
        </a:solidFill>
      </a:spPr>
      <a:bodyPr wrap="square" rtlCol="0">
        <a:noAutofit/>
      </a:bodyPr>
      <a:lstStyle>
        <a:defPPr marL="285750" indent="-285750">
          <a:buFont typeface="Arial" panose="020B0604020202020204" pitchFamily="34" charset="0"/>
          <a:buChar char="•"/>
          <a:defRPr sz="2000" b="1" dirty="0" smtClean="0">
            <a:solidFill>
              <a:schemeClr val="bg1"/>
            </a:solidFill>
            <a:latin typeface="Open Sans Light" pitchFamily="34" charset="0"/>
            <a:ea typeface="Open Sans Light" pitchFamily="34" charset="0"/>
            <a:cs typeface="Open Sans Light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12594</TotalTime>
  <Words>965</Words>
  <Application>Microsoft Macintosh PowerPoint</Application>
  <PresentationFormat>On-screen Show (16:9)</PresentationFormat>
  <Paragraphs>207</Paragraphs>
  <Slides>36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– Financial Information</vt:lpstr>
      <vt:lpstr>Insert Current Financial Report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Ikeni</dc:creator>
  <cp:lastModifiedBy>john gormally</cp:lastModifiedBy>
  <cp:revision>176</cp:revision>
  <dcterms:created xsi:type="dcterms:W3CDTF">2013-02-20T04:52:21Z</dcterms:created>
  <dcterms:modified xsi:type="dcterms:W3CDTF">2014-09-27T20:23:15Z</dcterms:modified>
</cp:coreProperties>
</file>